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6"/>
  </p:notesMasterIdLst>
  <p:handoutMasterIdLst>
    <p:handoutMasterId r:id="rId27"/>
  </p:handoutMasterIdLst>
  <p:sldIdLst>
    <p:sldId id="350" r:id="rId5"/>
    <p:sldId id="351" r:id="rId6"/>
    <p:sldId id="357" r:id="rId7"/>
    <p:sldId id="354" r:id="rId8"/>
    <p:sldId id="373" r:id="rId9"/>
    <p:sldId id="374" r:id="rId10"/>
    <p:sldId id="375" r:id="rId11"/>
    <p:sldId id="363" r:id="rId12"/>
    <p:sldId id="370" r:id="rId13"/>
    <p:sldId id="372" r:id="rId14"/>
    <p:sldId id="365" r:id="rId15"/>
    <p:sldId id="366" r:id="rId16"/>
    <p:sldId id="364" r:id="rId17"/>
    <p:sldId id="368" r:id="rId18"/>
    <p:sldId id="369" r:id="rId19"/>
    <p:sldId id="335" r:id="rId20"/>
    <p:sldId id="371" r:id="rId21"/>
    <p:sldId id="355" r:id="rId22"/>
    <p:sldId id="353" r:id="rId23"/>
    <p:sldId id="360" r:id="rId24"/>
    <p:sldId id="359" r:id="rId2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50"/>
            <p14:sldId id="351"/>
            <p14:sldId id="357"/>
            <p14:sldId id="354"/>
            <p14:sldId id="373"/>
            <p14:sldId id="374"/>
            <p14:sldId id="375"/>
            <p14:sldId id="363"/>
            <p14:sldId id="370"/>
            <p14:sldId id="372"/>
            <p14:sldId id="365"/>
            <p14:sldId id="366"/>
            <p14:sldId id="364"/>
            <p14:sldId id="368"/>
            <p14:sldId id="369"/>
            <p14:sldId id="335"/>
            <p14:sldId id="371"/>
            <p14:sldId id="355"/>
            <p14:sldId id="353"/>
            <p14:sldId id="360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pos="5193" userDrawn="1">
          <p15:clr>
            <a:srgbClr val="A4A3A4"/>
          </p15:clr>
        </p15:guide>
        <p15:guide id="10" pos="5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4BB"/>
    <a:srgbClr val="002060"/>
    <a:srgbClr val="8D8051"/>
    <a:srgbClr val="DB8403"/>
    <a:srgbClr val="FB9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6" autoAdjust="0"/>
    <p:restoredTop sz="94660"/>
  </p:normalViewPr>
  <p:slideViewPr>
    <p:cSldViewPr showGuides="1">
      <p:cViewPr varScale="1">
        <p:scale>
          <a:sx n="91" d="100"/>
          <a:sy n="91" d="100"/>
        </p:scale>
        <p:origin x="918" y="84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19B7-3591-4581-B72C-00E6507C840A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88011-7376-46E2-B5AA-35A97B47CB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59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9201"/>
            <a:ext cx="3563968" cy="1197328"/>
          </a:xfrm>
        </p:spPr>
        <p:txBody>
          <a:bodyPr anchor="b" anchorCtr="0"/>
          <a:lstStyle>
            <a:lvl1pPr>
              <a:defRPr sz="115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1330"/>
            <a:ext cx="5334962" cy="43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e la date 1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Intitulé de la direction ou de l’organisme rattaché</a:t>
            </a:r>
            <a:endParaRPr lang="fr-FR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40000"/>
            <a:ext cx="3378748" cy="277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9144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dirty="0" smtClean="0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2" y="63521"/>
            <a:ext cx="1290810" cy="10612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720000" y="5517231"/>
            <a:ext cx="4140032" cy="909297"/>
          </a:xfrm>
        </p:spPr>
        <p:txBody>
          <a:bodyPr/>
          <a:lstStyle/>
          <a:p>
            <a:r>
              <a:rPr lang="fr-FR" sz="1400" dirty="0" smtClean="0"/>
              <a:t>DGESCO A2-1</a:t>
            </a:r>
          </a:p>
          <a:p>
            <a:r>
              <a:rPr lang="fr-FR" dirty="0" smtClean="0"/>
              <a:t>Bureau des lycées généraux et technologiques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5252" y="1473619"/>
            <a:ext cx="6948304" cy="675216"/>
          </a:xfrm>
        </p:spPr>
        <p:txBody>
          <a:bodyPr/>
          <a:lstStyle/>
          <a:p>
            <a:r>
              <a:rPr lang="fr-FR" sz="2800" dirty="0"/>
              <a:t>Les objectifs de la classe « </a:t>
            </a:r>
            <a:r>
              <a:rPr lang="fr-FR" sz="2800" dirty="0" smtClean="0"/>
              <a:t>prépa-2de</a:t>
            </a:r>
            <a:r>
              <a:rPr lang="fr-FR" sz="2800" dirty="0"/>
              <a:t> </a:t>
            </a:r>
            <a:r>
              <a:rPr lang="fr-FR" sz="2800" dirty="0" smtClean="0"/>
              <a:t>» </a:t>
            </a:r>
            <a:r>
              <a:rPr lang="fr-FR" sz="2800" b="0" dirty="0" smtClean="0"/>
              <a:t>: une classe tremplin  </a:t>
            </a:r>
            <a:endParaRPr lang="fr-FR" sz="2800" b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820008" y="2840145"/>
            <a:ext cx="7787482" cy="121056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 smtClean="0"/>
              <a:t>Consolider </a:t>
            </a:r>
            <a:r>
              <a:rPr lang="fr-FR" sz="2000" b="1" dirty="0"/>
              <a:t>les acquis </a:t>
            </a:r>
            <a:r>
              <a:rPr lang="fr-FR" sz="2000" b="1" dirty="0" smtClean="0"/>
              <a:t>du collège </a:t>
            </a:r>
            <a:r>
              <a:rPr lang="fr-FR" sz="2000" dirty="0" smtClean="0"/>
              <a:t>(le socle commun) </a:t>
            </a:r>
          </a:p>
          <a:p>
            <a:r>
              <a:rPr lang="fr-FR" sz="2000" dirty="0" smtClean="0"/>
              <a:t>	</a:t>
            </a:r>
            <a:r>
              <a:rPr lang="fr-FR" sz="1600" i="1" dirty="0" smtClean="0"/>
              <a:t>Il ne s’agit pas de refaire une classe de troisième</a:t>
            </a:r>
            <a:r>
              <a:rPr lang="fr-FR" sz="1800" i="1" dirty="0" smtClean="0"/>
              <a:t>.</a:t>
            </a:r>
            <a:endParaRPr lang="fr-FR" sz="1800" i="1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846162" y="5053271"/>
            <a:ext cx="6588920" cy="720080"/>
          </a:xfrm>
        </p:spPr>
        <p:txBody>
          <a:bodyPr/>
          <a:lstStyle/>
          <a:p>
            <a:r>
              <a:rPr lang="fr-FR" sz="2000" dirty="0">
                <a:sym typeface="Wingdings" panose="05000000000000000000" pitchFamily="2" charset="2"/>
              </a:rPr>
              <a:t> </a:t>
            </a:r>
            <a:r>
              <a:rPr lang="fr-FR" sz="2000" dirty="0" smtClean="0"/>
              <a:t>Confirmer l’</a:t>
            </a:r>
            <a:r>
              <a:rPr lang="fr-FR" sz="2000" b="1" dirty="0" smtClean="0"/>
              <a:t>orientation</a:t>
            </a:r>
            <a:r>
              <a:rPr lang="fr-FR" sz="2000" dirty="0" smtClean="0"/>
              <a:t> et découvrir les métiers 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49320" y="4015030"/>
            <a:ext cx="7928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ym typeface="Wingdings" panose="05000000000000000000" pitchFamily="2" charset="2"/>
              </a:rPr>
              <a:t> </a:t>
            </a:r>
            <a:r>
              <a:rPr lang="fr-FR" sz="2000" dirty="0" smtClean="0"/>
              <a:t>Favoriser </a:t>
            </a:r>
            <a:r>
              <a:rPr lang="fr-FR" sz="2000" dirty="0"/>
              <a:t>la réussite des </a:t>
            </a:r>
            <a:r>
              <a:rPr lang="fr-FR" sz="2000" dirty="0" smtClean="0"/>
              <a:t>élèves au lycée en </a:t>
            </a:r>
            <a:r>
              <a:rPr lang="fr-FR" sz="2000" b="1" dirty="0" smtClean="0"/>
              <a:t>préparant à la classe de seconde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12" name="Interdiction 11"/>
          <p:cNvSpPr/>
          <p:nvPr/>
        </p:nvSpPr>
        <p:spPr>
          <a:xfrm>
            <a:off x="1373680" y="3265526"/>
            <a:ext cx="288032" cy="281590"/>
          </a:xfrm>
          <a:prstGeom prst="noSmoking">
            <a:avLst>
              <a:gd name="adj" fmla="val 3673"/>
            </a:avLst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39308" y="2751743"/>
            <a:ext cx="2601264" cy="2523739"/>
          </a:xfrm>
          <a:prstGeom prst="round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064" y="1481551"/>
            <a:ext cx="8424000" cy="565583"/>
          </a:xfrm>
        </p:spPr>
        <p:txBody>
          <a:bodyPr/>
          <a:lstStyle/>
          <a:p>
            <a:r>
              <a:rPr lang="fr-FR" sz="2600" dirty="0" smtClean="0"/>
              <a:t>Les modalités d’inscription en classe « prépa-2</a:t>
            </a:r>
            <a:r>
              <a:rPr lang="fr-FR" sz="2600" baseline="30000" dirty="0" smtClean="0"/>
              <a:t>de</a:t>
            </a:r>
            <a:r>
              <a:rPr lang="fr-FR" sz="2600" dirty="0" smtClean="0"/>
              <a:t> » </a:t>
            </a:r>
            <a:endParaRPr lang="fr-FR" sz="2600" b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657091" y="3867190"/>
            <a:ext cx="1243940" cy="351774"/>
          </a:xfrm>
        </p:spPr>
        <p:txBody>
          <a:bodyPr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Transmission des candidatures par les familles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971672" y="2754784"/>
            <a:ext cx="5667759" cy="2520697"/>
          </a:xfrm>
          <a:prstGeom prst="round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485575" y="5292678"/>
            <a:ext cx="8392978" cy="309604"/>
          </a:xfrm>
          <a:prstGeom prst="rightArrow">
            <a:avLst>
              <a:gd name="adj1" fmla="val 50000"/>
              <a:gd name="adj2" fmla="val 8592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83565" y="5696054"/>
            <a:ext cx="2282216" cy="351774"/>
          </a:xfrm>
        </p:spPr>
        <p:txBody>
          <a:bodyPr/>
          <a:lstStyle/>
          <a:p>
            <a:pPr algn="ctr"/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Avant le conseil de classe du 3</a:t>
            </a:r>
            <a:r>
              <a:rPr lang="fr-FR" sz="1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trimestre de 3</a:t>
            </a:r>
            <a:r>
              <a:rPr lang="fr-FR" sz="12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endParaRPr lang="fr-FR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5099527" y="5633357"/>
            <a:ext cx="1476404" cy="351774"/>
          </a:xfrm>
        </p:spPr>
        <p:txBody>
          <a:bodyPr/>
          <a:lstStyle/>
          <a:p>
            <a:pPr algn="ctr"/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Dès les résultats du DNB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5099527" y="3824881"/>
            <a:ext cx="1539250" cy="351774"/>
          </a:xfrm>
        </p:spPr>
        <p:txBody>
          <a:bodyPr/>
          <a:lstStyle/>
          <a:p>
            <a:pPr algn="ctr"/>
            <a:r>
              <a:rPr lang="fr-FR" sz="1400" b="1" dirty="0" smtClean="0">
                <a:solidFill>
                  <a:schemeClr val="accent1"/>
                </a:solidFill>
              </a:rPr>
              <a:t>Affectation </a:t>
            </a:r>
            <a:r>
              <a:rPr lang="fr-FR" sz="1400" b="1" dirty="0">
                <a:solidFill>
                  <a:schemeClr val="accent1"/>
                </a:solidFill>
              </a:rPr>
              <a:t>en « </a:t>
            </a:r>
            <a:r>
              <a:rPr lang="fr-FR" sz="1400" b="1" dirty="0" smtClean="0">
                <a:solidFill>
                  <a:schemeClr val="accent1"/>
                </a:solidFill>
              </a:rPr>
              <a:t>prépa-2</a:t>
            </a:r>
            <a:r>
              <a:rPr lang="fr-FR" sz="1400" b="1" baseline="30000" dirty="0" smtClean="0">
                <a:solidFill>
                  <a:schemeClr val="accent1"/>
                </a:solidFill>
              </a:rPr>
              <a:t>de</a:t>
            </a:r>
            <a:r>
              <a:rPr lang="fr-FR" sz="1400" b="1" dirty="0">
                <a:solidFill>
                  <a:schemeClr val="accent1"/>
                </a:solidFill>
              </a:rPr>
              <a:t> </a:t>
            </a:r>
            <a:r>
              <a:rPr lang="fr-FR" sz="1400" b="1" dirty="0" smtClean="0">
                <a:solidFill>
                  <a:schemeClr val="accent1"/>
                </a:solidFill>
              </a:rPr>
              <a:t>» </a:t>
            </a:r>
            <a:r>
              <a:rPr lang="fr-FR" sz="1400" dirty="0">
                <a:solidFill>
                  <a:srgbClr val="002060"/>
                </a:solidFill>
              </a:rPr>
              <a:t>s</a:t>
            </a:r>
            <a:r>
              <a:rPr lang="fr-FR" sz="1400" dirty="0" smtClean="0">
                <a:solidFill>
                  <a:srgbClr val="002060"/>
                </a:solidFill>
              </a:rPr>
              <a:t>i </a:t>
            </a:r>
            <a:r>
              <a:rPr lang="fr-FR" sz="1400" dirty="0" smtClean="0">
                <a:solidFill>
                  <a:srgbClr val="002060"/>
                </a:solidFill>
              </a:rPr>
              <a:t>la famille est toujours </a:t>
            </a:r>
            <a:r>
              <a:rPr lang="fr-FR" sz="1400" dirty="0" smtClean="0">
                <a:solidFill>
                  <a:srgbClr val="002060"/>
                </a:solidFill>
              </a:rPr>
              <a:t>volontaire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6799889" y="3837725"/>
            <a:ext cx="1714211" cy="351774"/>
          </a:xfrm>
        </p:spPr>
        <p:txBody>
          <a:bodyPr/>
          <a:lstStyle/>
          <a:p>
            <a:pPr algn="ctr"/>
            <a:r>
              <a:rPr lang="fr-FR" sz="1400" b="1" dirty="0" smtClean="0">
                <a:solidFill>
                  <a:schemeClr val="accent1"/>
                </a:solidFill>
              </a:rPr>
              <a:t>Inscription </a:t>
            </a:r>
            <a:r>
              <a:rPr lang="fr-FR" sz="1400" b="1" dirty="0">
                <a:solidFill>
                  <a:schemeClr val="accent1"/>
                </a:solidFill>
              </a:rPr>
              <a:t>de </a:t>
            </a:r>
            <a:r>
              <a:rPr lang="fr-FR" sz="1400" b="1" dirty="0" smtClean="0">
                <a:solidFill>
                  <a:schemeClr val="accent1"/>
                </a:solidFill>
              </a:rPr>
              <a:t>l’élève</a:t>
            </a:r>
            <a:r>
              <a:rPr lang="fr-FR" sz="1400" dirty="0" smtClean="0">
                <a:solidFill>
                  <a:schemeClr val="accent1"/>
                </a:solidFill>
              </a:rPr>
              <a:t> </a:t>
            </a:r>
            <a:r>
              <a:rPr lang="fr-FR" sz="1400" dirty="0" smtClean="0">
                <a:solidFill>
                  <a:srgbClr val="002060"/>
                </a:solidFill>
              </a:rPr>
              <a:t>dans l’établissement d’accueil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6799889" y="5632518"/>
            <a:ext cx="1685949" cy="351774"/>
          </a:xfrm>
        </p:spPr>
        <p:txBody>
          <a:bodyPr/>
          <a:lstStyle/>
          <a:p>
            <a:pPr algn="ctr"/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Avant la fermeture estivale du lycée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0064" y="3867190"/>
            <a:ext cx="1115657" cy="351774"/>
          </a:xfrm>
        </p:spPr>
        <p:txBody>
          <a:bodyPr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Information aux familles </a:t>
            </a:r>
          </a:p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(flyer, lycée préfigurateur de proximité)</a:t>
            </a:r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373551" y="5633357"/>
            <a:ext cx="1502018" cy="351774"/>
          </a:xfrm>
        </p:spPr>
        <p:txBody>
          <a:bodyPr/>
          <a:lstStyle/>
          <a:p>
            <a:pPr algn="ctr"/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Après le conseil de classe du 3</a:t>
            </a:r>
            <a:r>
              <a:rPr lang="fr-FR" sz="1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trimestre de 3</a:t>
            </a:r>
            <a:r>
              <a:rPr lang="fr-FR" sz="1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endParaRPr lang="fr-FR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01478" y="3867190"/>
            <a:ext cx="1690859" cy="351774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chemeClr val="accent1"/>
                </a:solidFill>
              </a:rPr>
              <a:t>Confirmation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r>
              <a:rPr lang="fr-FR" sz="1400" dirty="0" smtClean="0">
                <a:solidFill>
                  <a:srgbClr val="002060"/>
                </a:solidFill>
              </a:rPr>
              <a:t>de « pré-inscription » aux familles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8743442" y="5116791"/>
            <a:ext cx="354335" cy="351774"/>
          </a:xfrm>
        </p:spPr>
        <p:txBody>
          <a:bodyPr/>
          <a:lstStyle/>
          <a:p>
            <a:pPr algn="ctr"/>
            <a:r>
              <a:rPr lang="fr-FR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25086" y="284570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rgbClr val="C00000"/>
                </a:solidFill>
              </a:rPr>
              <a:t>Au collège</a:t>
            </a:r>
            <a:endParaRPr lang="fr-FR" u="sng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34045" y="280646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1"/>
                </a:solidFill>
              </a:rPr>
              <a:t>Au lycée</a:t>
            </a:r>
            <a:endParaRPr lang="fr-FR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5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92655" y="1123269"/>
            <a:ext cx="8424000" cy="675216"/>
          </a:xfrm>
        </p:spPr>
        <p:txBody>
          <a:bodyPr/>
          <a:lstStyle/>
          <a:p>
            <a:r>
              <a:rPr lang="fr-FR" sz="2800" b="0" dirty="0" smtClean="0"/>
              <a:t>Les </a:t>
            </a:r>
            <a:r>
              <a:rPr lang="fr-FR" sz="2800" dirty="0" smtClean="0"/>
              <a:t>enseignements</a:t>
            </a:r>
            <a:r>
              <a:rPr lang="fr-FR" sz="2800" b="0" dirty="0" smtClean="0"/>
              <a:t> dont bénéficient les élèves 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529452"/>
              </p:ext>
            </p:extLst>
          </p:nvPr>
        </p:nvGraphicFramePr>
        <p:xfrm>
          <a:off x="899592" y="1916832"/>
          <a:ext cx="6912767" cy="4201015"/>
        </p:xfrm>
        <a:graphic>
          <a:graphicData uri="http://schemas.openxmlformats.org/drawingml/2006/table">
            <a:tbl>
              <a:tblPr firstRow="1" firstCol="1" bandRow="1"/>
              <a:tblGrid>
                <a:gridCol w="5300031">
                  <a:extLst>
                    <a:ext uri="{9D8B030D-6E8A-4147-A177-3AD203B41FA5}">
                      <a16:colId xmlns:a16="http://schemas.microsoft.com/office/drawing/2014/main" val="644967237"/>
                    </a:ext>
                  </a:extLst>
                </a:gridCol>
                <a:gridCol w="1612736">
                  <a:extLst>
                    <a:ext uri="{9D8B030D-6E8A-4147-A177-3AD203B41FA5}">
                      <a16:colId xmlns:a16="http://schemas.microsoft.com/office/drawing/2014/main" val="4051085962"/>
                    </a:ext>
                  </a:extLst>
                </a:gridCol>
              </a:tblGrid>
              <a:tr h="475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Volume horaire hebdomadaire</a:t>
                      </a:r>
                      <a:r>
                        <a:rPr lang="fr-FR" sz="1200" strike="sng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798180"/>
                  </a:ext>
                </a:extLst>
              </a:tr>
              <a:tr h="696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Consolidation des attendus de fin de cycle des approfondissements (cycle 4) et préparation à la classe de </a:t>
                      </a:r>
                      <a:r>
                        <a:rPr lang="fr-FR" sz="1200" b="1" i="1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seconde</a:t>
                      </a:r>
                      <a:endParaRPr lang="fr-FR" sz="16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798626"/>
                  </a:ext>
                </a:extLst>
              </a:tr>
              <a:tr h="27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Français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13622"/>
                  </a:ext>
                </a:extLst>
              </a:tr>
              <a:tr h="27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Histoire-géographie et enseignement moral et civique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114385"/>
                  </a:ext>
                </a:extLst>
              </a:tr>
              <a:tr h="27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Mathématiques 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286175"/>
                  </a:ext>
                </a:extLst>
              </a:tr>
              <a:tr h="27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et technologie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563852"/>
                  </a:ext>
                </a:extLst>
              </a:tr>
              <a:tr h="27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Langues vivantes A et B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009432"/>
                  </a:ext>
                </a:extLst>
              </a:tr>
              <a:tr h="27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Enseignements artistiques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441124"/>
                  </a:ext>
                </a:extLst>
              </a:tr>
              <a:tr h="27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physique et sportive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27384"/>
                  </a:ext>
                </a:extLst>
              </a:tr>
              <a:tr h="547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Enseignements méthodologiques et préparatoires à la suite du </a:t>
                      </a:r>
                      <a:r>
                        <a:rPr lang="fr-FR" sz="1200" b="1" i="1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parcours</a:t>
                      </a:r>
                      <a:endParaRPr lang="fr-FR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8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452653"/>
                  </a:ext>
                </a:extLst>
              </a:tr>
              <a:tr h="539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92842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76326" y="5797476"/>
            <a:ext cx="1979751" cy="439836"/>
          </a:xfrm>
          <a:prstGeom prst="wedgeRectCallout">
            <a:avLst>
              <a:gd name="adj1" fmla="val 47207"/>
              <a:gd name="adj2" fmla="val -1937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45554" y="5812921"/>
            <a:ext cx="2010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+ possibilité de suivre des options proposées dans le lycée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9560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19202" b="4407"/>
          <a:stretch/>
        </p:blipFill>
        <p:spPr>
          <a:xfrm>
            <a:off x="350371" y="1268760"/>
            <a:ext cx="8567936" cy="4968552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076056" y="2780928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PRESENTATION AUX PERSONNELS DE L’EDUCATION NATIONALE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93492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29439" y="1283318"/>
            <a:ext cx="8424000" cy="675216"/>
          </a:xfrm>
        </p:spPr>
        <p:txBody>
          <a:bodyPr/>
          <a:lstStyle/>
          <a:p>
            <a:r>
              <a:rPr lang="fr-FR" sz="3200" dirty="0" smtClean="0"/>
              <a:t>Les textes réglementaires</a:t>
            </a:r>
            <a:endParaRPr lang="fr-FR" sz="32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58326" y="2369715"/>
            <a:ext cx="2429497" cy="2799652"/>
          </a:xfrm>
        </p:spPr>
        <p:txBody>
          <a:bodyPr/>
          <a:lstStyle/>
          <a:p>
            <a:pPr algn="just"/>
            <a:r>
              <a:rPr lang="fr-FR" sz="1800" dirty="0">
                <a:solidFill>
                  <a:schemeClr val="accent1"/>
                </a:solidFill>
                <a:sym typeface="Wingdings" panose="05000000000000000000" pitchFamily="2" charset="2"/>
              </a:rPr>
              <a:t> </a:t>
            </a:r>
            <a:r>
              <a:rPr lang="fr-FR" sz="1800" b="1" dirty="0" smtClean="0">
                <a:solidFill>
                  <a:schemeClr val="accent1"/>
                </a:solidFill>
              </a:rPr>
              <a:t>Décret</a:t>
            </a:r>
            <a:r>
              <a:rPr lang="fr-FR" sz="1800" dirty="0" smtClean="0">
                <a:solidFill>
                  <a:schemeClr val="accent1"/>
                </a:solidFill>
              </a:rPr>
              <a:t> </a:t>
            </a:r>
            <a:r>
              <a:rPr lang="fr-FR" sz="1800" dirty="0"/>
              <a:t>relatif à la mise en place, pour l’année scolaire 2024-2025, d’une phase pilote de l’instauration d’un </a:t>
            </a:r>
            <a:r>
              <a:rPr lang="fr-FR" sz="1800" dirty="0" smtClean="0"/>
              <a:t>cycle</a:t>
            </a:r>
            <a:r>
              <a:rPr lang="fr-FR" sz="1800" baseline="30000" dirty="0" smtClean="0"/>
              <a:t>1</a:t>
            </a:r>
            <a:r>
              <a:rPr lang="fr-FR" sz="1800" dirty="0" smtClean="0"/>
              <a:t> </a:t>
            </a:r>
            <a:r>
              <a:rPr lang="fr-FR" sz="1800" dirty="0"/>
              <a:t>préparatoire à la classe de seconde</a:t>
            </a:r>
          </a:p>
          <a:p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3516545" y="2369715"/>
            <a:ext cx="2351599" cy="1572788"/>
          </a:xfrm>
        </p:spPr>
        <p:txBody>
          <a:bodyPr/>
          <a:lstStyle/>
          <a:p>
            <a:pPr algn="just"/>
            <a:r>
              <a:rPr lang="fr-FR" sz="18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 </a:t>
            </a:r>
            <a:r>
              <a:rPr lang="fr-FR" sz="1800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A</a:t>
            </a:r>
            <a:r>
              <a:rPr lang="fr-FR" sz="1800" b="1" dirty="0" smtClean="0">
                <a:solidFill>
                  <a:schemeClr val="accent5"/>
                </a:solidFill>
              </a:rPr>
              <a:t>rrêté</a:t>
            </a:r>
            <a:r>
              <a:rPr lang="fr-FR" sz="1800" dirty="0" smtClean="0">
                <a:solidFill>
                  <a:schemeClr val="accent5"/>
                </a:solidFill>
              </a:rPr>
              <a:t> </a:t>
            </a:r>
            <a:r>
              <a:rPr lang="fr-FR" sz="1800" dirty="0"/>
              <a:t>relatif à l'organisation et aux volumes horaires la classe préparatoire à la classe de seconde </a:t>
            </a:r>
            <a:r>
              <a:rPr lang="fr-FR" sz="1800" dirty="0" smtClean="0"/>
              <a:t>pour </a:t>
            </a:r>
            <a:r>
              <a:rPr lang="fr-FR" sz="1800" dirty="0"/>
              <a:t>la phase pilote pour l’année scolaire </a:t>
            </a:r>
            <a:r>
              <a:rPr lang="fr-FR" sz="1800" dirty="0" smtClean="0"/>
              <a:t>2024-2025</a:t>
            </a:r>
            <a:endParaRPr lang="fr-FR" sz="18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6396866" y="2347196"/>
            <a:ext cx="2210056" cy="699245"/>
          </a:xfrm>
        </p:spPr>
        <p:txBody>
          <a:bodyPr/>
          <a:lstStyle/>
          <a:p>
            <a:pPr algn="just"/>
            <a:r>
              <a:rPr lang="fr-FR" sz="1800" dirty="0">
                <a:solidFill>
                  <a:srgbClr val="0070C0"/>
                </a:solidFill>
                <a:sym typeface="Wingdings" panose="05000000000000000000" pitchFamily="2" charset="2"/>
              </a:rPr>
              <a:t></a:t>
            </a:r>
            <a:r>
              <a:rPr lang="fr-FR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800" b="1" dirty="0" smtClean="0">
                <a:solidFill>
                  <a:srgbClr val="0070C0"/>
                </a:solidFill>
              </a:rPr>
              <a:t>Note de service</a:t>
            </a:r>
            <a:r>
              <a:rPr lang="fr-FR" sz="1800" dirty="0" smtClean="0">
                <a:solidFill>
                  <a:srgbClr val="0070C0"/>
                </a:solidFill>
              </a:rPr>
              <a:t> </a:t>
            </a:r>
            <a:r>
              <a:rPr lang="fr-FR" sz="1800" dirty="0" smtClean="0"/>
              <a:t>relative à la phase de préfiguration  de la classe préparatoire à la classe seconde</a:t>
            </a:r>
            <a:endParaRPr lang="fr-FR" sz="1800" b="1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114800" y="297442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29439" y="5580548"/>
            <a:ext cx="80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 smtClean="0">
                <a:sym typeface="Wingdings" panose="05000000000000000000" pitchFamily="2" charset="2"/>
              </a:rPr>
              <a:t>1 </a:t>
            </a:r>
            <a:r>
              <a:rPr lang="fr-FR" sz="1200" dirty="0" smtClean="0">
                <a:sym typeface="Wingdings" panose="05000000000000000000" pitchFamily="2" charset="2"/>
              </a:rPr>
              <a:t>On appelle « cycle préparatoire à la classe de seconde », l’année non renouvelable </a:t>
            </a:r>
            <a:r>
              <a:rPr lang="fr-FR" sz="1200" dirty="0">
                <a:sym typeface="Wingdings" panose="05000000000000000000" pitchFamily="2" charset="2"/>
              </a:rPr>
              <a:t>dite « prépa-2</a:t>
            </a:r>
            <a:r>
              <a:rPr lang="fr-FR" sz="1200" baseline="30000" dirty="0">
                <a:sym typeface="Wingdings" panose="05000000000000000000" pitchFamily="2" charset="2"/>
              </a:rPr>
              <a:t>nde</a:t>
            </a:r>
            <a:r>
              <a:rPr lang="fr-FR" sz="1200" dirty="0">
                <a:sym typeface="Wingdings" panose="05000000000000000000" pitchFamily="2" charset="2"/>
              </a:rPr>
              <a:t> </a:t>
            </a:r>
            <a:r>
              <a:rPr lang="fr-FR" sz="1200" dirty="0" smtClean="0">
                <a:sym typeface="Wingdings" panose="05000000000000000000" pitchFamily="2" charset="2"/>
              </a:rPr>
              <a:t>» créée pour préparer la classe de seconde.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466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93502" y="1217377"/>
            <a:ext cx="8424000" cy="675216"/>
          </a:xfrm>
        </p:spPr>
        <p:txBody>
          <a:bodyPr/>
          <a:lstStyle/>
          <a:p>
            <a:r>
              <a:rPr lang="fr-FR" sz="2500" dirty="0"/>
              <a:t>Les élèves concernés par la classe « </a:t>
            </a:r>
            <a:r>
              <a:rPr lang="fr-FR" sz="2500" dirty="0" smtClean="0"/>
              <a:t>prépa-2de</a:t>
            </a:r>
            <a:r>
              <a:rPr lang="fr-FR" sz="2500" dirty="0"/>
              <a:t> »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52204" y="1988769"/>
            <a:ext cx="7906597" cy="76944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200" dirty="0" smtClean="0"/>
              <a:t>Ont </a:t>
            </a:r>
            <a:r>
              <a:rPr lang="fr-FR" sz="2200" dirty="0"/>
              <a:t>été </a:t>
            </a:r>
            <a:r>
              <a:rPr lang="fr-FR" sz="2200" b="1" dirty="0" smtClean="0"/>
              <a:t>admis </a:t>
            </a:r>
            <a:r>
              <a:rPr lang="fr-FR" sz="2200" dirty="0" smtClean="0"/>
              <a:t>en </a:t>
            </a:r>
            <a:r>
              <a:rPr lang="fr-FR" sz="2200" dirty="0"/>
              <a:t>classe de </a:t>
            </a:r>
            <a:r>
              <a:rPr lang="fr-FR" sz="2200" dirty="0" smtClean="0"/>
              <a:t>:</a:t>
            </a:r>
            <a:endParaRPr lang="fr-FR" sz="2200" dirty="0"/>
          </a:p>
          <a:p>
            <a:pPr marL="774890" lvl="2" indent="-342900">
              <a:buFontTx/>
              <a:buChar char="-"/>
            </a:pPr>
            <a:r>
              <a:rPr lang="fr-FR" sz="1800" dirty="0" smtClean="0"/>
              <a:t>seconde générale et technologique</a:t>
            </a:r>
          </a:p>
          <a:p>
            <a:pPr marL="774890" lvl="2" indent="-342900">
              <a:buFontTx/>
              <a:buChar char="-"/>
            </a:pPr>
            <a:r>
              <a:rPr lang="fr-FR" sz="1800" dirty="0" smtClean="0"/>
              <a:t>seconde à régime spécifique (STHR) </a:t>
            </a:r>
            <a:endParaRPr lang="fr-FR" sz="1800" dirty="0"/>
          </a:p>
          <a:p>
            <a:pPr marL="774890" lvl="2" indent="-342900">
              <a:buFontTx/>
              <a:buChar char="-"/>
            </a:pPr>
            <a:r>
              <a:rPr lang="fr-FR" sz="1800" dirty="0" smtClean="0"/>
              <a:t>seconde professionnelle</a:t>
            </a:r>
            <a:endParaRPr lang="fr-FR" sz="18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752204" y="4172369"/>
            <a:ext cx="7492204" cy="467284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sz="2200" dirty="0" smtClean="0"/>
              <a:t>N’ont pas </a:t>
            </a:r>
            <a:r>
              <a:rPr lang="fr-FR" sz="2200" b="1" dirty="0"/>
              <a:t>obtenu le diplôme national du brevet (DNB)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2" name="Interdiction 11"/>
          <p:cNvSpPr/>
          <p:nvPr/>
        </p:nvSpPr>
        <p:spPr>
          <a:xfrm>
            <a:off x="856492" y="3450553"/>
            <a:ext cx="288032" cy="288032"/>
          </a:xfrm>
          <a:prstGeom prst="noSmoking">
            <a:avLst>
              <a:gd name="adj" fmla="val 4154"/>
            </a:avLst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57667" y="3425292"/>
            <a:ext cx="76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Cette classe ne s’adresse ni aux élèves admis en CAP ni aux apprentis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763353" y="5013176"/>
            <a:ext cx="7636220" cy="1085062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sz="2200" dirty="0" smtClean="0"/>
              <a:t>Sont </a:t>
            </a:r>
            <a:r>
              <a:rPr lang="fr-FR" sz="2200" b="1" dirty="0" smtClean="0"/>
              <a:t>volontaires</a:t>
            </a:r>
            <a:r>
              <a:rPr lang="fr-FR" sz="2200" dirty="0" smtClean="0"/>
              <a:t> et </a:t>
            </a:r>
            <a:r>
              <a:rPr lang="fr-FR" sz="2200" dirty="0"/>
              <a:t>o</a:t>
            </a:r>
            <a:r>
              <a:rPr lang="fr-FR" sz="2200" dirty="0" smtClean="0"/>
              <a:t>nt été </a:t>
            </a:r>
            <a:r>
              <a:rPr lang="fr-FR" sz="2200" b="1" dirty="0" smtClean="0"/>
              <a:t>identifiés par l’équipe pédagogique </a:t>
            </a:r>
            <a:r>
              <a:rPr lang="fr-FR" sz="2200" dirty="0" smtClean="0"/>
              <a:t>comme pouvant tirer bénéfice de cette classe « prépa-2</a:t>
            </a:r>
            <a:r>
              <a:rPr lang="fr-FR" sz="2200" baseline="30000" dirty="0" smtClean="0"/>
              <a:t>de</a:t>
            </a:r>
            <a:r>
              <a:rPr lang="fr-FR" sz="2200" dirty="0" smtClean="0"/>
              <a:t> »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6427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4053" y="1272904"/>
            <a:ext cx="7920880" cy="675216"/>
          </a:xfrm>
        </p:spPr>
        <p:txBody>
          <a:bodyPr/>
          <a:lstStyle/>
          <a:p>
            <a:r>
              <a:rPr lang="fr-FR" sz="2200" b="0" dirty="0" smtClean="0"/>
              <a:t>Un</a:t>
            </a:r>
            <a:r>
              <a:rPr lang="fr-FR" sz="2200" dirty="0" smtClean="0"/>
              <a:t> public </a:t>
            </a:r>
            <a:r>
              <a:rPr lang="fr-FR" sz="2200" dirty="0" smtClean="0"/>
              <a:t>fragile </a:t>
            </a:r>
            <a:r>
              <a:rPr lang="fr-FR" sz="2200" b="0" dirty="0" smtClean="0"/>
              <a:t>dont le </a:t>
            </a:r>
            <a:r>
              <a:rPr lang="fr-FR" sz="2200" dirty="0" smtClean="0"/>
              <a:t>potentiel est à conforter </a:t>
            </a:r>
            <a:r>
              <a:rPr lang="fr-FR" sz="2200" b="0" dirty="0" smtClean="0"/>
              <a:t>:</a:t>
            </a:r>
            <a:endParaRPr lang="fr-FR" sz="22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4053" y="2084859"/>
            <a:ext cx="7920880" cy="415245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 smtClean="0"/>
              <a:t>La pédagogie de projet au service de la mobilisation des élèves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/>
              <a:t>L’adaptation des parcours aux besoins et aux projets d’orientation des </a:t>
            </a:r>
            <a:r>
              <a:rPr lang="fr-FR" sz="1800" dirty="0" smtClean="0"/>
              <a:t>élèves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9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L</a:t>
            </a:r>
            <a:r>
              <a:rPr lang="fr-FR" sz="1800" dirty="0"/>
              <a:t>’encadrement et l’accompagnement favorisé par un effectif </a:t>
            </a:r>
            <a:r>
              <a:rPr lang="fr-FR" sz="1800" dirty="0" smtClean="0"/>
              <a:t>réduit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9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/>
              <a:t>Un suivi individualisé </a:t>
            </a:r>
            <a:r>
              <a:rPr lang="fr-FR" sz="1800" dirty="0" smtClean="0"/>
              <a:t>(diagnostic en </a:t>
            </a:r>
            <a:r>
              <a:rPr lang="fr-FR" sz="1800" dirty="0"/>
              <a:t>début d’année, bilans réguliers</a:t>
            </a:r>
            <a:r>
              <a:rPr lang="fr-FR" sz="1800" dirty="0" smtClean="0"/>
              <a:t>) en lien avec les familles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9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ym typeface="Wingdings" panose="05000000000000000000" pitchFamily="2" charset="2"/>
              </a:rPr>
              <a:t>Une évaluation bienveillante, formative, valorisant les points forts des </a:t>
            </a:r>
            <a:r>
              <a:rPr lang="fr-FR" sz="1800" dirty="0" smtClean="0">
                <a:sym typeface="Wingdings" panose="05000000000000000000" pitchFamily="2" charset="2"/>
              </a:rPr>
              <a:t>élèves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9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/>
              <a:t>Une attestation de fin de cycle qui constate les progrès et l’engagement des élèves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45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5252" y="1473619"/>
            <a:ext cx="6948304" cy="675216"/>
          </a:xfrm>
        </p:spPr>
        <p:txBody>
          <a:bodyPr/>
          <a:lstStyle/>
          <a:p>
            <a:r>
              <a:rPr lang="fr-FR" sz="2800" dirty="0"/>
              <a:t>Les objectifs de la classe « </a:t>
            </a:r>
            <a:r>
              <a:rPr lang="fr-FR" sz="2800" dirty="0" smtClean="0"/>
              <a:t>prépa-2de</a:t>
            </a:r>
            <a:r>
              <a:rPr lang="fr-FR" sz="2800" dirty="0"/>
              <a:t> </a:t>
            </a:r>
            <a:r>
              <a:rPr lang="fr-FR" sz="2800" dirty="0" smtClean="0"/>
              <a:t>» </a:t>
            </a:r>
            <a:r>
              <a:rPr lang="fr-FR" sz="2800" b="0" dirty="0" smtClean="0"/>
              <a:t>: une classe tremplin  </a:t>
            </a:r>
            <a:endParaRPr lang="fr-FR" sz="2800" b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820008" y="2840145"/>
            <a:ext cx="7787482" cy="121056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 smtClean="0"/>
              <a:t>Consolider </a:t>
            </a:r>
            <a:r>
              <a:rPr lang="fr-FR" sz="2000" b="1" dirty="0"/>
              <a:t>les acquis du cycle 4</a:t>
            </a:r>
            <a:r>
              <a:rPr lang="fr-FR" sz="2000" dirty="0"/>
              <a:t> (en particulier le socle commun de connaissances et de compétences</a:t>
            </a:r>
            <a:r>
              <a:rPr lang="fr-FR" sz="2000" dirty="0" smtClean="0"/>
              <a:t>) </a:t>
            </a:r>
          </a:p>
          <a:p>
            <a:r>
              <a:rPr lang="fr-FR" sz="2000" dirty="0" smtClean="0"/>
              <a:t>	</a:t>
            </a:r>
            <a:r>
              <a:rPr lang="fr-FR" sz="1600" i="1" dirty="0" smtClean="0"/>
              <a:t>Il ne s’agit pas de refaire une classe de troisième</a:t>
            </a:r>
            <a:r>
              <a:rPr lang="fr-FR" sz="1800" i="1" dirty="0" smtClean="0"/>
              <a:t>.</a:t>
            </a:r>
            <a:endParaRPr lang="fr-FR" sz="1800" i="1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824944" y="5517232"/>
            <a:ext cx="6588920" cy="720080"/>
          </a:xfrm>
        </p:spPr>
        <p:txBody>
          <a:bodyPr/>
          <a:lstStyle/>
          <a:p>
            <a:r>
              <a:rPr lang="fr-FR" sz="2000" dirty="0">
                <a:sym typeface="Wingdings" panose="05000000000000000000" pitchFamily="2" charset="2"/>
              </a:rPr>
              <a:t> </a:t>
            </a:r>
            <a:r>
              <a:rPr lang="fr-FR" sz="2000" dirty="0" smtClean="0"/>
              <a:t>Confirmer l’</a:t>
            </a:r>
            <a:r>
              <a:rPr lang="fr-FR" sz="2000" b="1" dirty="0" smtClean="0"/>
              <a:t>orientation</a:t>
            </a:r>
            <a:r>
              <a:rPr lang="fr-FR" sz="2000" dirty="0" smtClean="0"/>
              <a:t> et découvrir les métiers 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54256" y="4303588"/>
            <a:ext cx="7928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ym typeface="Wingdings" panose="05000000000000000000" pitchFamily="2" charset="2"/>
              </a:rPr>
              <a:t> </a:t>
            </a:r>
            <a:r>
              <a:rPr lang="fr-FR" sz="2000" dirty="0" smtClean="0"/>
              <a:t>Favoriser </a:t>
            </a:r>
            <a:r>
              <a:rPr lang="fr-FR" sz="2000" dirty="0"/>
              <a:t>la réussite des </a:t>
            </a:r>
            <a:r>
              <a:rPr lang="fr-FR" sz="2000" dirty="0" smtClean="0"/>
              <a:t>élèves au lycée en </a:t>
            </a:r>
            <a:r>
              <a:rPr lang="fr-FR" sz="2000" b="1" dirty="0" smtClean="0"/>
              <a:t>préparant à la classe de seconde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12" name="Interdiction 11"/>
          <p:cNvSpPr/>
          <p:nvPr/>
        </p:nvSpPr>
        <p:spPr>
          <a:xfrm>
            <a:off x="1403648" y="3537418"/>
            <a:ext cx="288032" cy="281590"/>
          </a:xfrm>
          <a:prstGeom prst="noSmoking">
            <a:avLst>
              <a:gd name="adj" fmla="val 3673"/>
            </a:avLst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93502" y="1217377"/>
            <a:ext cx="8165298" cy="675216"/>
          </a:xfrm>
        </p:spPr>
        <p:txBody>
          <a:bodyPr/>
          <a:lstStyle/>
          <a:p>
            <a:r>
              <a:rPr lang="fr-FR" sz="2500" dirty="0" smtClean="0"/>
              <a:t>Comment identifier les élèves pouvant tirer bénéfice de la classe « prépa-2de » ?</a:t>
            </a:r>
            <a:endParaRPr lang="fr-FR" sz="25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93503" y="2252188"/>
            <a:ext cx="8165298" cy="11768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800" dirty="0" smtClean="0"/>
              <a:t>La classe « prépa-2de » ne s’adresse pas aux élèves de 3e pour lesquels le conseil de classe du 3</a:t>
            </a:r>
            <a:r>
              <a:rPr lang="fr-FR" sz="1800" baseline="30000" dirty="0" smtClean="0"/>
              <a:t>e</a:t>
            </a:r>
            <a:r>
              <a:rPr lang="fr-FR" sz="1800" dirty="0" smtClean="0"/>
              <a:t> trimestre propose un redoublement.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800" dirty="0" smtClean="0"/>
              <a:t>La classe « prépa-2de » s’adresse aux élèves de 3e pour lesquels le conseil de classe du 3</a:t>
            </a:r>
            <a:r>
              <a:rPr lang="fr-FR" sz="1800" baseline="30000" dirty="0" smtClean="0"/>
              <a:t>e</a:t>
            </a:r>
            <a:r>
              <a:rPr lang="fr-FR" sz="1800" dirty="0" smtClean="0"/>
              <a:t> trimestre propose une admission en 2de </a:t>
            </a:r>
            <a:r>
              <a:rPr lang="fr-FR" sz="1800" b="1" dirty="0" smtClean="0"/>
              <a:t>MAIS</a:t>
            </a:r>
            <a:r>
              <a:rPr lang="fr-FR" sz="1800" dirty="0" smtClean="0"/>
              <a:t> anticipe des difficultés éventuelles en lycée et une possible non-obtention du DNB.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616051" y="5330724"/>
            <a:ext cx="1350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i="1" dirty="0" smtClean="0"/>
              <a:t>Niveau de maitrise du socle commun par les élèves en fin de 3e</a:t>
            </a:r>
            <a:endParaRPr lang="fr-FR" sz="1100" i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648291" y="4437112"/>
            <a:ext cx="2134282" cy="864676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203847" y="4437112"/>
            <a:ext cx="877149" cy="864676"/>
          </a:xfrm>
          <a:prstGeom prst="roundRect">
            <a:avLst/>
          </a:prstGeom>
          <a:solidFill>
            <a:srgbClr val="0070C0">
              <a:alpha val="18000"/>
            </a:srgbClr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89992" y="458112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Propositions de redoublement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203848" y="4437112"/>
            <a:ext cx="4032448" cy="86467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067944" y="4725144"/>
            <a:ext cx="315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Admissions en classe de 2de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159729" y="4581128"/>
            <a:ext cx="96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Prépa-2de</a:t>
            </a:r>
            <a:endParaRPr lang="fr-FR" dirty="0"/>
          </a:p>
        </p:txBody>
      </p:sp>
      <p:sp>
        <p:nvSpPr>
          <p:cNvPr id="20" name="Flèche droite 19"/>
          <p:cNvSpPr/>
          <p:nvPr/>
        </p:nvSpPr>
        <p:spPr>
          <a:xfrm>
            <a:off x="4080996" y="5222329"/>
            <a:ext cx="3533004" cy="877836"/>
          </a:xfrm>
          <a:prstGeom prst="rightArrow">
            <a:avLst>
              <a:gd name="adj1" fmla="val 50000"/>
              <a:gd name="adj2" fmla="val 27942"/>
            </a:avLst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uban vers le haut 13"/>
          <p:cNvSpPr/>
          <p:nvPr/>
        </p:nvSpPr>
        <p:spPr>
          <a:xfrm>
            <a:off x="3927882" y="5567174"/>
            <a:ext cx="288994" cy="204285"/>
          </a:xfrm>
          <a:prstGeom prst="ribbon2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589664" y="5529700"/>
            <a:ext cx="1350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u="sng" dirty="0" smtClean="0">
                <a:solidFill>
                  <a:srgbClr val="00B050"/>
                </a:solidFill>
              </a:rPr>
              <a:t>DNB obtenu</a:t>
            </a:r>
            <a:endParaRPr lang="fr-FR" sz="1400" u="sng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662" y="5443738"/>
            <a:ext cx="3486334" cy="433534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051720" y="5522747"/>
            <a:ext cx="171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solidFill>
                  <a:schemeClr val="bg2"/>
                </a:solidFill>
              </a:rPr>
              <a:t>DNB non-obtenu</a:t>
            </a:r>
            <a:endParaRPr lang="fr-FR" sz="1400" u="sng" dirty="0">
              <a:solidFill>
                <a:schemeClr val="bg2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594662" y="5222329"/>
            <a:ext cx="7019338" cy="877836"/>
          </a:xfrm>
          <a:prstGeom prst="rightArrow">
            <a:avLst>
              <a:gd name="adj1" fmla="val 50000"/>
              <a:gd name="adj2" fmla="val 279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95536" y="2204864"/>
            <a:ext cx="296490" cy="312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Interdiction 16"/>
          <p:cNvSpPr/>
          <p:nvPr/>
        </p:nvSpPr>
        <p:spPr>
          <a:xfrm>
            <a:off x="467544" y="2276872"/>
            <a:ext cx="228250" cy="216024"/>
          </a:xfrm>
          <a:prstGeom prst="noSmoking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39308" y="2751743"/>
            <a:ext cx="2601264" cy="2523739"/>
          </a:xfrm>
          <a:prstGeom prst="round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064" y="1198622"/>
            <a:ext cx="8424000" cy="960000"/>
          </a:xfrm>
        </p:spPr>
        <p:txBody>
          <a:bodyPr/>
          <a:lstStyle/>
          <a:p>
            <a:r>
              <a:rPr lang="fr-FR" sz="2600" dirty="0" smtClean="0"/>
              <a:t>Les modalités d’inscription en classe « prépa-2</a:t>
            </a:r>
            <a:r>
              <a:rPr lang="fr-FR" sz="2600" baseline="30000" dirty="0" smtClean="0"/>
              <a:t>de</a:t>
            </a:r>
            <a:r>
              <a:rPr lang="fr-FR" sz="2600" dirty="0" smtClean="0"/>
              <a:t> » : </a:t>
            </a:r>
            <a:r>
              <a:rPr lang="fr-FR" sz="2600" b="0" dirty="0" smtClean="0"/>
              <a:t>anticiper et accompagner dès la classe de 3e</a:t>
            </a:r>
            <a:endParaRPr lang="fr-FR" sz="2600" b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624673" y="3559552"/>
            <a:ext cx="1243940" cy="351774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rgbClr val="C00000"/>
                </a:solidFill>
              </a:rPr>
              <a:t>Identification  des « profils à risque » </a:t>
            </a:r>
            <a:r>
              <a:rPr lang="fr-FR" sz="1400" dirty="0" smtClean="0">
                <a:solidFill>
                  <a:srgbClr val="002060"/>
                </a:solidFill>
              </a:rPr>
              <a:t>sur le DNB 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2060"/>
                </a:solidFill>
              </a:rPr>
              <a:t>+</a:t>
            </a: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Recueil des candidatures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971672" y="2754784"/>
            <a:ext cx="5667759" cy="2520697"/>
          </a:xfrm>
          <a:prstGeom prst="round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485575" y="5292678"/>
            <a:ext cx="8392978" cy="309604"/>
          </a:xfrm>
          <a:prstGeom prst="rightArrow">
            <a:avLst>
              <a:gd name="adj1" fmla="val 50000"/>
              <a:gd name="adj2" fmla="val 8592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83565" y="5696054"/>
            <a:ext cx="2282216" cy="351774"/>
          </a:xfrm>
        </p:spPr>
        <p:txBody>
          <a:bodyPr/>
          <a:lstStyle/>
          <a:p>
            <a:pPr algn="ctr"/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Avant le conseil de classe du 3</a:t>
            </a:r>
            <a:r>
              <a:rPr lang="fr-FR" sz="1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trimestre de 3</a:t>
            </a:r>
            <a:r>
              <a:rPr lang="fr-FR" sz="12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endParaRPr lang="fr-FR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5099527" y="5633357"/>
            <a:ext cx="1476404" cy="351774"/>
          </a:xfrm>
        </p:spPr>
        <p:txBody>
          <a:bodyPr/>
          <a:lstStyle/>
          <a:p>
            <a:pPr algn="ctr"/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Dès les résultats du DNB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5099527" y="3824881"/>
            <a:ext cx="1539250" cy="351774"/>
          </a:xfrm>
        </p:spPr>
        <p:txBody>
          <a:bodyPr/>
          <a:lstStyle/>
          <a:p>
            <a:pPr algn="ctr"/>
            <a:r>
              <a:rPr lang="fr-FR" sz="1400" b="1" dirty="0" smtClean="0">
                <a:solidFill>
                  <a:schemeClr val="accent1"/>
                </a:solidFill>
              </a:rPr>
              <a:t>Affectation </a:t>
            </a:r>
            <a:r>
              <a:rPr lang="fr-FR" sz="1400" b="1" dirty="0">
                <a:solidFill>
                  <a:schemeClr val="accent1"/>
                </a:solidFill>
              </a:rPr>
              <a:t>en « </a:t>
            </a:r>
            <a:r>
              <a:rPr lang="fr-FR" sz="1400" b="1" dirty="0" smtClean="0">
                <a:solidFill>
                  <a:schemeClr val="accent1"/>
                </a:solidFill>
              </a:rPr>
              <a:t>prépa-2</a:t>
            </a:r>
            <a:r>
              <a:rPr lang="fr-FR" sz="1400" b="1" baseline="30000" dirty="0" smtClean="0">
                <a:solidFill>
                  <a:schemeClr val="accent1"/>
                </a:solidFill>
              </a:rPr>
              <a:t>de</a:t>
            </a:r>
            <a:r>
              <a:rPr lang="fr-FR" sz="1400" b="1" dirty="0">
                <a:solidFill>
                  <a:schemeClr val="accent1"/>
                </a:solidFill>
              </a:rPr>
              <a:t> </a:t>
            </a:r>
            <a:r>
              <a:rPr lang="fr-FR" sz="1400" b="1" dirty="0" smtClean="0">
                <a:solidFill>
                  <a:schemeClr val="accent1"/>
                </a:solidFill>
              </a:rPr>
              <a:t>» </a:t>
            </a:r>
            <a:r>
              <a:rPr lang="fr-FR" sz="1400" dirty="0" smtClean="0">
                <a:solidFill>
                  <a:srgbClr val="002060"/>
                </a:solidFill>
              </a:rPr>
              <a:t>s</a:t>
            </a:r>
            <a:r>
              <a:rPr lang="fr-FR" sz="1400" dirty="0" smtClean="0">
                <a:solidFill>
                  <a:srgbClr val="002060"/>
                </a:solidFill>
              </a:rPr>
              <a:t>i </a:t>
            </a:r>
            <a:r>
              <a:rPr lang="fr-FR" sz="1400" dirty="0" smtClean="0">
                <a:solidFill>
                  <a:srgbClr val="002060"/>
                </a:solidFill>
              </a:rPr>
              <a:t>la famille est toujours </a:t>
            </a:r>
            <a:r>
              <a:rPr lang="fr-FR" sz="1400" dirty="0" smtClean="0">
                <a:solidFill>
                  <a:srgbClr val="002060"/>
                </a:solidFill>
              </a:rPr>
              <a:t>volontaire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6799889" y="3837725"/>
            <a:ext cx="1714211" cy="351774"/>
          </a:xfrm>
        </p:spPr>
        <p:txBody>
          <a:bodyPr/>
          <a:lstStyle/>
          <a:p>
            <a:pPr algn="ctr"/>
            <a:r>
              <a:rPr lang="fr-FR" sz="1400" b="1" dirty="0" smtClean="0">
                <a:solidFill>
                  <a:schemeClr val="accent1"/>
                </a:solidFill>
              </a:rPr>
              <a:t>Inscription </a:t>
            </a:r>
            <a:r>
              <a:rPr lang="fr-FR" sz="1400" b="1" dirty="0">
                <a:solidFill>
                  <a:schemeClr val="accent1"/>
                </a:solidFill>
              </a:rPr>
              <a:t>de </a:t>
            </a:r>
            <a:r>
              <a:rPr lang="fr-FR" sz="1400" b="1" dirty="0" smtClean="0">
                <a:solidFill>
                  <a:schemeClr val="accent1"/>
                </a:solidFill>
              </a:rPr>
              <a:t>l’élève</a:t>
            </a:r>
            <a:r>
              <a:rPr lang="fr-FR" sz="1400" dirty="0" smtClean="0">
                <a:solidFill>
                  <a:schemeClr val="accent1"/>
                </a:solidFill>
              </a:rPr>
              <a:t> </a:t>
            </a:r>
            <a:r>
              <a:rPr lang="fr-FR" sz="1400" dirty="0" smtClean="0">
                <a:solidFill>
                  <a:srgbClr val="002060"/>
                </a:solidFill>
              </a:rPr>
              <a:t>dans l’établissement d’accueil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6799889" y="5632518"/>
            <a:ext cx="1685949" cy="351774"/>
          </a:xfrm>
        </p:spPr>
        <p:txBody>
          <a:bodyPr/>
          <a:lstStyle/>
          <a:p>
            <a:pPr algn="ctr"/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Avant la fermeture estivale du lycée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40371" y="4013612"/>
            <a:ext cx="1115657" cy="351774"/>
          </a:xfrm>
        </p:spPr>
        <p:txBody>
          <a:bodyPr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Information aux familles </a:t>
            </a:r>
          </a:p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(flyer, lycée préfigurateur de proximité)</a:t>
            </a:r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373551" y="5633357"/>
            <a:ext cx="1502018" cy="351774"/>
          </a:xfrm>
        </p:spPr>
        <p:txBody>
          <a:bodyPr/>
          <a:lstStyle/>
          <a:p>
            <a:pPr algn="ctr"/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Après le conseil de classe du 3</a:t>
            </a:r>
            <a:r>
              <a:rPr lang="fr-FR" sz="1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trimestre de 3</a:t>
            </a:r>
            <a:r>
              <a:rPr lang="fr-FR" sz="1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endParaRPr lang="fr-FR" sz="1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41180" y="3257875"/>
            <a:ext cx="1690859" cy="351774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chemeClr val="accent1"/>
                </a:solidFill>
              </a:rPr>
              <a:t>Réalisation de la liste des élèves </a:t>
            </a:r>
            <a:r>
              <a:rPr lang="fr-FR" sz="1400" dirty="0" smtClean="0">
                <a:solidFill>
                  <a:srgbClr val="002060"/>
                </a:solidFill>
              </a:rPr>
              <a:t>pour lesquels la « prépa-2de » serait profitable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2060"/>
                </a:solidFill>
              </a:rPr>
              <a:t>+</a:t>
            </a:r>
          </a:p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chemeClr val="accent1"/>
                </a:solidFill>
              </a:rPr>
              <a:t>C</a:t>
            </a:r>
            <a:r>
              <a:rPr lang="fr-FR" sz="1400" b="1" dirty="0" smtClean="0">
                <a:solidFill>
                  <a:schemeClr val="accent1"/>
                </a:solidFill>
              </a:rPr>
              <a:t>onfirmation</a:t>
            </a:r>
            <a:r>
              <a:rPr lang="fr-FR" sz="1400" dirty="0" smtClean="0">
                <a:solidFill>
                  <a:srgbClr val="002060"/>
                </a:solidFill>
              </a:rPr>
              <a:t> de « pré-inscription » aux familles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8743442" y="5116791"/>
            <a:ext cx="354335" cy="351774"/>
          </a:xfrm>
        </p:spPr>
        <p:txBody>
          <a:bodyPr/>
          <a:lstStyle/>
          <a:p>
            <a:pPr algn="ctr"/>
            <a:r>
              <a:rPr lang="fr-FR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25086" y="284570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rgbClr val="C00000"/>
                </a:solidFill>
              </a:rPr>
              <a:t>Au collège</a:t>
            </a:r>
            <a:endParaRPr lang="fr-FR" u="sng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34045" y="280646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1"/>
                </a:solidFill>
              </a:rPr>
              <a:t>Au lycée</a:t>
            </a:r>
            <a:endParaRPr lang="fr-FR" u="sng" dirty="0">
              <a:solidFill>
                <a:schemeClr val="accent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39308" y="2302449"/>
            <a:ext cx="8300123" cy="406410"/>
          </a:xfrm>
          <a:prstGeom prst="roundRect">
            <a:avLst/>
          </a:prstGeom>
          <a:solidFill>
            <a:srgbClr val="D8B4BB">
              <a:alpha val="5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538228" y="232065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Sous le pilotage du DASEN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9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3429001"/>
            <a:ext cx="8424000" cy="2468660"/>
          </a:xfrm>
        </p:spPr>
        <p:txBody>
          <a:bodyPr/>
          <a:lstStyle/>
          <a:p>
            <a:r>
              <a:rPr lang="fr-FR" sz="4000" dirty="0" smtClean="0"/>
              <a:t>Mise en place de la classe « prépa-2</a:t>
            </a:r>
            <a:r>
              <a:rPr lang="fr-FR" sz="4000" baseline="30000" dirty="0" smtClean="0"/>
              <a:t>de</a:t>
            </a:r>
            <a:r>
              <a:rPr lang="fr-FR" sz="4000" dirty="0" smtClean="0"/>
              <a:t> »</a:t>
            </a:r>
            <a:endParaRPr lang="fr-FR" sz="4000" dirty="0"/>
          </a:p>
          <a:p>
            <a:pPr lvl="1"/>
            <a:r>
              <a:rPr lang="fr-FR" dirty="0" smtClean="0"/>
              <a:t>Classe préparatoire à la classe de Seconde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>
          <a:xfrm>
            <a:off x="6264000" y="6378000"/>
            <a:ext cx="135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11960" y="5589240"/>
            <a:ext cx="472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Phase préfiguratrice 2024-2025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2045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95536" y="1376692"/>
            <a:ext cx="8424000" cy="675216"/>
          </a:xfrm>
        </p:spPr>
        <p:txBody>
          <a:bodyPr/>
          <a:lstStyle/>
          <a:p>
            <a:r>
              <a:rPr lang="fr-FR" sz="2500" dirty="0"/>
              <a:t>Les personnels </a:t>
            </a:r>
            <a:r>
              <a:rPr lang="fr-FR" sz="2500" dirty="0" smtClean="0"/>
              <a:t>mobilisés : </a:t>
            </a:r>
            <a:r>
              <a:rPr lang="fr-FR" sz="2500" b="0" dirty="0" smtClean="0"/>
              <a:t>des personnels expérimentés, motivés par la pédagogie innovante et attentifs à prévenir les risques de décrochage</a:t>
            </a:r>
            <a:r>
              <a:rPr lang="fr-FR" sz="2500" dirty="0" smtClean="0"/>
              <a:t> </a:t>
            </a:r>
            <a:endParaRPr lang="fr-FR" sz="24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683568" y="3029332"/>
            <a:ext cx="5732993" cy="8640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>
                <a:sym typeface="Wingdings" panose="05000000000000000000" pitchFamily="2" charset="2"/>
              </a:rPr>
              <a:t>Les enseignants des disciplines concernées </a:t>
            </a:r>
            <a:r>
              <a:rPr lang="fr-FR" sz="1800" dirty="0" smtClean="0">
                <a:sym typeface="Wingdings" panose="05000000000000000000" pitchFamily="2" charset="2"/>
              </a:rPr>
              <a:t>(lycée GT, PLP, collège)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303993" y="3891512"/>
            <a:ext cx="3672408" cy="8640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>
                <a:sym typeface="Wingdings" panose="05000000000000000000" pitchFamily="2" charset="2"/>
              </a:rPr>
              <a:t> Un professeur principal</a:t>
            </a:r>
            <a:endParaRPr lang="fr-FR" sz="2000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835696" y="4551578"/>
            <a:ext cx="5400600" cy="8640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>
                <a:sym typeface="Wingdings" panose="05000000000000000000" pitchFamily="2" charset="2"/>
              </a:rPr>
              <a:t> La vie scolaire (CPE, Psy-EN, personnels sociaux et de santé…)</a:t>
            </a:r>
            <a:endParaRPr lang="fr-FR" sz="2000" dirty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2555776" y="5413758"/>
            <a:ext cx="5400600" cy="8640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>
                <a:sym typeface="Wingdings" panose="05000000000000000000" pitchFamily="2" charset="2"/>
              </a:rPr>
              <a:t> L’équipe de direction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328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92655" y="1123269"/>
            <a:ext cx="8424000" cy="675216"/>
          </a:xfrm>
        </p:spPr>
        <p:txBody>
          <a:bodyPr/>
          <a:lstStyle/>
          <a:p>
            <a:r>
              <a:rPr lang="fr-FR" sz="2800" b="0" dirty="0" smtClean="0"/>
              <a:t>Les </a:t>
            </a:r>
            <a:r>
              <a:rPr lang="fr-FR" sz="2800" dirty="0" smtClean="0"/>
              <a:t>enseignements</a:t>
            </a:r>
            <a:r>
              <a:rPr lang="fr-FR" sz="2800" b="0" dirty="0" smtClean="0"/>
              <a:t> dont bénéficient les élèves 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2771800" y="1892278"/>
          <a:ext cx="5904655" cy="4201015"/>
        </p:xfrm>
        <a:graphic>
          <a:graphicData uri="http://schemas.openxmlformats.org/drawingml/2006/table">
            <a:tbl>
              <a:tblPr firstRow="1" firstCol="1" bandRow="1"/>
              <a:tblGrid>
                <a:gridCol w="4527110">
                  <a:extLst>
                    <a:ext uri="{9D8B030D-6E8A-4147-A177-3AD203B41FA5}">
                      <a16:colId xmlns:a16="http://schemas.microsoft.com/office/drawing/2014/main" val="644967237"/>
                    </a:ext>
                  </a:extLst>
                </a:gridCol>
                <a:gridCol w="1377545">
                  <a:extLst>
                    <a:ext uri="{9D8B030D-6E8A-4147-A177-3AD203B41FA5}">
                      <a16:colId xmlns:a16="http://schemas.microsoft.com/office/drawing/2014/main" val="4051085962"/>
                    </a:ext>
                  </a:extLst>
                </a:gridCol>
              </a:tblGrid>
              <a:tr h="475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Volume horaire hebdomadaire</a:t>
                      </a:r>
                      <a:r>
                        <a:rPr lang="fr-FR" sz="1200" strike="sng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798180"/>
                  </a:ext>
                </a:extLst>
              </a:tr>
              <a:tr h="696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Consolidation des attendus de fin de cycle des approfondissements (cycle 4) et préparation à la classe de </a:t>
                      </a:r>
                      <a:r>
                        <a:rPr lang="fr-FR" sz="1200" b="1" i="1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seconde</a:t>
                      </a:r>
                      <a:endParaRPr lang="fr-FR" sz="16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798626"/>
                  </a:ext>
                </a:extLst>
              </a:tr>
              <a:tr h="27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Français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13622"/>
                  </a:ext>
                </a:extLst>
              </a:tr>
              <a:tr h="27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Histoire-géographie et enseignement moral et civique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114385"/>
                  </a:ext>
                </a:extLst>
              </a:tr>
              <a:tr h="27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Mathématiques 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286175"/>
                  </a:ext>
                </a:extLst>
              </a:tr>
              <a:tr h="27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et technologie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563852"/>
                  </a:ext>
                </a:extLst>
              </a:tr>
              <a:tr h="27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Langues vivantes A et B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009432"/>
                  </a:ext>
                </a:extLst>
              </a:tr>
              <a:tr h="27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Enseignements artistiques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441124"/>
                  </a:ext>
                </a:extLst>
              </a:tr>
              <a:tr h="27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physique et sportive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27384"/>
                  </a:ext>
                </a:extLst>
              </a:tr>
              <a:tr h="547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Enseignements méthodologiques et préparatoires à la suite du </a:t>
                      </a:r>
                      <a:r>
                        <a:rPr lang="fr-FR" sz="1200" b="1" i="1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parcours</a:t>
                      </a:r>
                      <a:endParaRPr lang="fr-FR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8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452653"/>
                  </a:ext>
                </a:extLst>
              </a:tr>
              <a:tr h="539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92842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9998" y="5301208"/>
            <a:ext cx="1979751" cy="430887"/>
          </a:xfrm>
          <a:prstGeom prst="wedgeRectCallout">
            <a:avLst>
              <a:gd name="adj1" fmla="val 71634"/>
              <a:gd name="adj2" fmla="val 5153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9225" y="5301208"/>
            <a:ext cx="2010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+ 10 heures annuelles de vie de classe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655" y="2068722"/>
            <a:ext cx="1947095" cy="1077661"/>
          </a:xfrm>
          <a:prstGeom prst="wedgeRectCallout">
            <a:avLst>
              <a:gd name="adj1" fmla="val 70928"/>
              <a:gd name="adj2" fmla="val 1703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9226" y="2151467"/>
            <a:ext cx="19366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Enseignements disciplinaires</a:t>
            </a:r>
          </a:p>
          <a:p>
            <a:pPr algn="ctr"/>
            <a:endParaRPr lang="fr-FR" sz="1000" dirty="0"/>
          </a:p>
          <a:p>
            <a:pPr algn="ctr"/>
            <a:r>
              <a:rPr lang="fr-FR" sz="1000" dirty="0" smtClean="0"/>
              <a:t>Communs à tous les élèves quelle que soit leur orientation</a:t>
            </a:r>
            <a:endParaRPr lang="fr-FR" sz="1000" dirty="0"/>
          </a:p>
        </p:txBody>
      </p:sp>
      <p:sp>
        <p:nvSpPr>
          <p:cNvPr id="11" name="Rectangle 10"/>
          <p:cNvSpPr/>
          <p:nvPr/>
        </p:nvSpPr>
        <p:spPr>
          <a:xfrm>
            <a:off x="359998" y="3501008"/>
            <a:ext cx="1979753" cy="1660073"/>
          </a:xfrm>
          <a:prstGeom prst="wedgeRectCallout">
            <a:avLst>
              <a:gd name="adj1" fmla="val 71705"/>
              <a:gd name="adj2" fmla="val 5892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66531" y="3572143"/>
            <a:ext cx="187129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Renforcement des méthodes de travail / découverte des métiers et des formations</a:t>
            </a:r>
          </a:p>
          <a:p>
            <a:pPr algn="ctr"/>
            <a:endParaRPr lang="fr-FR" sz="1100" dirty="0"/>
          </a:p>
          <a:p>
            <a:pPr algn="ctr"/>
            <a:r>
              <a:rPr lang="fr-FR" sz="1000" dirty="0" smtClean="0"/>
              <a:t>Ce temps est différencié selon les voies d’orientation des élèves et modulable selon leurs besoins et projets</a:t>
            </a:r>
            <a:endParaRPr lang="fr-FR" sz="1000" dirty="0"/>
          </a:p>
        </p:txBody>
      </p:sp>
      <p:sp>
        <p:nvSpPr>
          <p:cNvPr id="15" name="Rectangle 14"/>
          <p:cNvSpPr/>
          <p:nvPr/>
        </p:nvSpPr>
        <p:spPr>
          <a:xfrm>
            <a:off x="376326" y="5797476"/>
            <a:ext cx="1979751" cy="439836"/>
          </a:xfrm>
          <a:prstGeom prst="wedgeRectCallout">
            <a:avLst>
              <a:gd name="adj1" fmla="val 71097"/>
              <a:gd name="adj2" fmla="val -1937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62226" y="5817339"/>
            <a:ext cx="2010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+ possibilité de suivre des options proposées dans le lycée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4474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29439" y="1283318"/>
            <a:ext cx="8424000" cy="675216"/>
          </a:xfrm>
        </p:spPr>
        <p:txBody>
          <a:bodyPr/>
          <a:lstStyle/>
          <a:p>
            <a:r>
              <a:rPr lang="fr-FR" sz="3200" dirty="0" smtClean="0"/>
              <a:t>Les ressources disponibles</a:t>
            </a:r>
            <a:endParaRPr lang="fr-FR" sz="32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004048" y="2476822"/>
            <a:ext cx="3528392" cy="2017908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4"/>
            </a:pPr>
            <a:r>
              <a:rPr lang="fr-FR" sz="1800" b="1" dirty="0">
                <a:solidFill>
                  <a:schemeClr val="accent4"/>
                </a:solidFill>
                <a:sym typeface="Wingdings" panose="05000000000000000000" pitchFamily="2" charset="2"/>
              </a:rPr>
              <a:t>P</a:t>
            </a:r>
            <a:r>
              <a:rPr lang="fr-FR" sz="1800" b="1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age eduscol </a:t>
            </a:r>
            <a:r>
              <a:rPr lang="fr-FR" sz="1800" dirty="0" smtClean="0">
                <a:sym typeface="Wingdings" panose="05000000000000000000" pitchFamily="2" charset="2"/>
              </a:rPr>
              <a:t>dédiée à la classe « prépa-2de » sur laquelle se trouve aussi :</a:t>
            </a:r>
          </a:p>
          <a:p>
            <a:pPr marL="285750" indent="-285750" algn="just">
              <a:buFontTx/>
              <a:buChar char="-"/>
            </a:pPr>
            <a:r>
              <a:rPr lang="fr-FR" sz="1800" dirty="0" smtClean="0">
                <a:sym typeface="Wingdings" panose="05000000000000000000" pitchFamily="2" charset="2"/>
              </a:rPr>
              <a:t>Une</a:t>
            </a:r>
            <a:r>
              <a:rPr lang="fr-FR" sz="1800" dirty="0" smtClean="0">
                <a:solidFill>
                  <a:schemeClr val="accent1">
                    <a:lumMod val="90000"/>
                    <a:lumOff val="1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« Foire aux questions » (FAQ)</a:t>
            </a:r>
          </a:p>
          <a:p>
            <a:pPr marL="285750" indent="-285750" algn="just">
              <a:buFontTx/>
              <a:buChar char="-"/>
            </a:pPr>
            <a:r>
              <a:rPr lang="fr-FR" sz="1800" dirty="0" smtClean="0">
                <a:sym typeface="Wingdings" panose="05000000000000000000" pitchFamily="2" charset="2"/>
              </a:rPr>
              <a:t>Un </a:t>
            </a:r>
            <a:r>
              <a:rPr lang="fr-FR" sz="18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diaporama </a:t>
            </a:r>
            <a:r>
              <a:rPr lang="fr-FR" sz="1800" dirty="0" smtClean="0">
                <a:sym typeface="Wingdings" panose="05000000000000000000" pitchFamily="2" charset="2"/>
              </a:rPr>
              <a:t>adaptable (pour les équipes pédagogiques, les familles et selon les académies)</a:t>
            </a:r>
          </a:p>
          <a:p>
            <a:pPr marL="285750" indent="-285750" algn="just">
              <a:buFontTx/>
              <a:buChar char="-"/>
            </a:pPr>
            <a:endParaRPr lang="fr-FR" sz="18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618596" y="2509531"/>
            <a:ext cx="2768456" cy="603395"/>
          </a:xfrm>
        </p:spPr>
        <p:txBody>
          <a:bodyPr/>
          <a:lstStyle/>
          <a:p>
            <a:pPr algn="just"/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 </a:t>
            </a:r>
            <a:r>
              <a:rPr 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Flyer </a:t>
            </a:r>
            <a:r>
              <a:rPr lang="fr-FR" sz="1800" dirty="0" smtClean="0"/>
              <a:t>distribué à tous les </a:t>
            </a:r>
            <a:r>
              <a:rPr lang="fr-FR" sz="1800" dirty="0"/>
              <a:t>élèves de </a:t>
            </a:r>
            <a:r>
              <a:rPr lang="fr-FR" sz="1800" dirty="0" smtClean="0"/>
              <a:t>3</a:t>
            </a:r>
            <a:r>
              <a:rPr lang="fr-FR" sz="1800" baseline="30000" dirty="0" smtClean="0"/>
              <a:t>e </a:t>
            </a:r>
            <a:r>
              <a:rPr lang="fr-FR" sz="1800" dirty="0" smtClean="0"/>
              <a:t>au cours du 3</a:t>
            </a:r>
            <a:r>
              <a:rPr lang="fr-FR" sz="1800" baseline="30000" dirty="0" smtClean="0"/>
              <a:t>e</a:t>
            </a:r>
            <a:r>
              <a:rPr lang="fr-FR" sz="1800" dirty="0" smtClean="0"/>
              <a:t> trimestre</a:t>
            </a:r>
            <a:endParaRPr lang="fr-FR" sz="1800" baseline="30000" dirty="0" smtClean="0"/>
          </a:p>
          <a:p>
            <a:pPr algn="just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114800" y="297442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485776"/>
            <a:ext cx="2048328" cy="28922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715" t="3863" r="2837" b="2005"/>
          <a:stretch/>
        </p:blipFill>
        <p:spPr>
          <a:xfrm>
            <a:off x="2492354" y="3545770"/>
            <a:ext cx="2005448" cy="27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556" y="1340768"/>
            <a:ext cx="2007654" cy="960000"/>
          </a:xfrm>
        </p:spPr>
        <p:txBody>
          <a:bodyPr/>
          <a:lstStyle/>
          <a:p>
            <a:r>
              <a:rPr lang="fr-FR" sz="2400" dirty="0" smtClean="0"/>
              <a:t>Les lycées accueillant la classe « prépa-2</a:t>
            </a:r>
            <a:r>
              <a:rPr lang="fr-FR" sz="2400" baseline="30000" dirty="0" smtClean="0"/>
              <a:t>de</a:t>
            </a:r>
            <a:r>
              <a:rPr lang="fr-FR" sz="2400" dirty="0" smtClean="0"/>
              <a:t> »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527" y="3375558"/>
            <a:ext cx="1872208" cy="463596"/>
          </a:xfrm>
        </p:spPr>
        <p:txBody>
          <a:bodyPr/>
          <a:lstStyle/>
          <a:p>
            <a:pPr algn="ctr"/>
            <a:r>
              <a:rPr lang="fr-FR" sz="1600" dirty="0" smtClean="0">
                <a:solidFill>
                  <a:srgbClr val="002060"/>
                </a:solidFill>
              </a:rPr>
              <a:t>107 lycées identifiés par les recteurs d’académie </a:t>
            </a:r>
          </a:p>
          <a:p>
            <a:pPr algn="ctr"/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5177" y="4365104"/>
            <a:ext cx="13889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1 lycée </a:t>
            </a:r>
            <a:r>
              <a:rPr lang="fr-FR" sz="1400" dirty="0">
                <a:solidFill>
                  <a:srgbClr val="002060"/>
                </a:solidFill>
              </a:rPr>
              <a:t>dans chaque département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5177" y="5260386"/>
            <a:ext cx="13889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61 LPO</a:t>
            </a:r>
          </a:p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38 LGT</a:t>
            </a:r>
          </a:p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8 LP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67804"/>
            <a:ext cx="6275993" cy="57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93818" y="1067409"/>
            <a:ext cx="6756362" cy="675216"/>
          </a:xfrm>
        </p:spPr>
        <p:txBody>
          <a:bodyPr/>
          <a:lstStyle/>
          <a:p>
            <a:pPr algn="ctr"/>
            <a:r>
              <a:rPr lang="fr-FR" sz="2800" dirty="0"/>
              <a:t>Le parcours des </a:t>
            </a:r>
            <a:r>
              <a:rPr lang="fr-FR" sz="2800" dirty="0" smtClean="0"/>
              <a:t>élèves volontaires </a:t>
            </a:r>
            <a:br>
              <a:rPr lang="fr-FR" sz="2800" dirty="0" smtClean="0"/>
            </a:br>
            <a:r>
              <a:rPr lang="fr-FR" sz="2800" b="0" dirty="0" smtClean="0"/>
              <a:t>pour rejoindre une classe « prépa-2</a:t>
            </a:r>
            <a:r>
              <a:rPr lang="fr-FR" sz="2800" b="0" baseline="30000" dirty="0" smtClean="0"/>
              <a:t>de</a:t>
            </a:r>
            <a:r>
              <a:rPr lang="fr-FR" sz="2800" b="0" dirty="0" smtClean="0"/>
              <a:t> » </a:t>
            </a:r>
            <a:endParaRPr lang="fr-FR" sz="28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079611" y="5229200"/>
            <a:ext cx="698477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Classe de 3e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2389" y="2276872"/>
            <a:ext cx="7031997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Classe de 2</a:t>
            </a:r>
            <a:r>
              <a:rPr lang="fr-FR" sz="2000" b="1" baseline="30000" dirty="0" smtClean="0">
                <a:solidFill>
                  <a:schemeClr val="tx1"/>
                </a:solidFill>
              </a:rPr>
              <a:t>de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Générale et technologique ou professionnelle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43808" y="4221088"/>
            <a:ext cx="5220579" cy="61483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Classe de « prépa-2</a:t>
            </a:r>
            <a:r>
              <a:rPr lang="fr-FR" sz="2000" b="1" baseline="30000" dirty="0" smtClean="0">
                <a:solidFill>
                  <a:srgbClr val="0070C0"/>
                </a:solidFill>
              </a:rPr>
              <a:t>de</a:t>
            </a:r>
            <a:r>
              <a:rPr lang="fr-FR" sz="2000" b="1" dirty="0" smtClean="0">
                <a:solidFill>
                  <a:srgbClr val="0070C0"/>
                </a:solidFill>
              </a:rPr>
              <a:t> »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91120" y="4944496"/>
            <a:ext cx="6512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Admis en </a:t>
            </a:r>
            <a:r>
              <a:rPr lang="fr-FR" sz="1400" u="sng" dirty="0" smtClean="0"/>
              <a:t>2</a:t>
            </a:r>
            <a:r>
              <a:rPr lang="fr-FR" sz="1400" u="sng" baseline="30000" dirty="0" smtClean="0"/>
              <a:t>de</a:t>
            </a:r>
            <a:r>
              <a:rPr lang="fr-FR" sz="1400" u="sng" dirty="0" smtClean="0"/>
              <a:t> et volontaires pour la classe « prépa-2</a:t>
            </a:r>
            <a:r>
              <a:rPr lang="fr-FR" sz="1400" u="sng" baseline="30000" dirty="0" smtClean="0"/>
              <a:t>de</a:t>
            </a:r>
            <a:r>
              <a:rPr lang="fr-FR" sz="1400" u="sng" dirty="0" smtClean="0"/>
              <a:t>»</a:t>
            </a:r>
            <a:endParaRPr lang="fr-FR" sz="1400" u="sng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1415542" y="4509120"/>
            <a:ext cx="1428266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1415544" y="3140968"/>
            <a:ext cx="0" cy="2064236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23528" y="4160113"/>
            <a:ext cx="1134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solidFill>
                  <a:srgbClr val="00B050"/>
                </a:solidFill>
              </a:rPr>
              <a:t>DNB obtenu</a:t>
            </a:r>
            <a:endParaRPr lang="fr-FR" sz="1200" u="sng" dirty="0">
              <a:solidFill>
                <a:srgbClr val="00B05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491120" y="4158168"/>
            <a:ext cx="135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solidFill>
                  <a:srgbClr val="0070C0"/>
                </a:solidFill>
              </a:rPr>
              <a:t>DNB non-obtenu</a:t>
            </a:r>
            <a:endParaRPr lang="fr-FR" sz="1200" u="sng" dirty="0">
              <a:solidFill>
                <a:srgbClr val="0070C0"/>
              </a:solidFill>
            </a:endParaRPr>
          </a:p>
        </p:txBody>
      </p:sp>
      <p:sp>
        <p:nvSpPr>
          <p:cNvPr id="10" name="Ruban vers le haut 9"/>
          <p:cNvSpPr/>
          <p:nvPr/>
        </p:nvSpPr>
        <p:spPr>
          <a:xfrm>
            <a:off x="971600" y="4509120"/>
            <a:ext cx="288994" cy="204285"/>
          </a:xfrm>
          <a:prstGeom prst="ribbon2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5292080" y="3140968"/>
            <a:ext cx="0" cy="108381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7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1041291" y="3140968"/>
            <a:ext cx="3539611" cy="2882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i="1" dirty="0" smtClean="0"/>
              <a:t>Dans le lycée d’admission initiale</a:t>
            </a:r>
            <a:endParaRPr lang="fr-FR" sz="1200" i="1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45945" y="1061713"/>
            <a:ext cx="8898055" cy="1155567"/>
          </a:xfrm>
        </p:spPr>
        <p:txBody>
          <a:bodyPr/>
          <a:lstStyle/>
          <a:p>
            <a:pPr algn="ctr"/>
            <a:r>
              <a:rPr lang="fr-FR" dirty="0" smtClean="0"/>
              <a:t>La règle générale du parcours « prépa-2</a:t>
            </a:r>
            <a:r>
              <a:rPr lang="fr-FR" baseline="30000" dirty="0" smtClean="0"/>
              <a:t>de </a:t>
            </a:r>
            <a:r>
              <a:rPr lang="fr-FR" dirty="0" smtClean="0"/>
              <a:t>»: </a:t>
            </a:r>
            <a:br>
              <a:rPr lang="fr-FR" dirty="0" smtClean="0"/>
            </a:br>
            <a:r>
              <a:rPr lang="fr-FR" b="0" dirty="0" smtClean="0"/>
              <a:t>un maintien de l’orientation et du lycée d’admission initiale 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079611" y="5301208"/>
            <a:ext cx="698477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Classe de 3e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2389" y="2276872"/>
            <a:ext cx="7031997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Classe de 2</a:t>
            </a:r>
            <a:r>
              <a:rPr lang="fr-FR" sz="2000" b="1" baseline="30000" dirty="0" smtClean="0">
                <a:solidFill>
                  <a:schemeClr val="tx1"/>
                </a:solidFill>
              </a:rPr>
              <a:t>de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GT ou pro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43808" y="4296668"/>
            <a:ext cx="5220579" cy="61483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Classe de « prépa-2</a:t>
            </a:r>
            <a:r>
              <a:rPr lang="fr-FR" sz="2000" b="1" baseline="30000" dirty="0" smtClean="0">
                <a:solidFill>
                  <a:srgbClr val="0070C0"/>
                </a:solidFill>
              </a:rPr>
              <a:t>de</a:t>
            </a:r>
            <a:r>
              <a:rPr lang="fr-FR" sz="2000" b="1" dirty="0" smtClean="0">
                <a:solidFill>
                  <a:srgbClr val="0070C0"/>
                </a:solidFill>
              </a:rPr>
              <a:t> »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1415542" y="4581128"/>
            <a:ext cx="1428266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1415542" y="3429208"/>
            <a:ext cx="2" cy="1872000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23528" y="4160113"/>
            <a:ext cx="1134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solidFill>
                  <a:srgbClr val="00B050"/>
                </a:solidFill>
              </a:rPr>
              <a:t>DNB obtenu</a:t>
            </a:r>
            <a:endParaRPr lang="fr-FR" sz="1200" u="sng" dirty="0">
              <a:solidFill>
                <a:srgbClr val="00B05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491120" y="4158168"/>
            <a:ext cx="135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solidFill>
                  <a:srgbClr val="0070C0"/>
                </a:solidFill>
              </a:rPr>
              <a:t>DNB non-obtenu</a:t>
            </a:r>
            <a:endParaRPr lang="fr-FR" sz="1200" u="sng" dirty="0">
              <a:solidFill>
                <a:srgbClr val="0070C0"/>
              </a:solidFill>
            </a:endParaRPr>
          </a:p>
        </p:txBody>
      </p:sp>
      <p:sp>
        <p:nvSpPr>
          <p:cNvPr id="10" name="Ruban vers le haut 9"/>
          <p:cNvSpPr/>
          <p:nvPr/>
        </p:nvSpPr>
        <p:spPr>
          <a:xfrm>
            <a:off x="971600" y="4509120"/>
            <a:ext cx="288994" cy="204285"/>
          </a:xfrm>
          <a:prstGeom prst="ribbon2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843808" y="4017012"/>
            <a:ext cx="5220577" cy="29685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rgbClr val="0070C0"/>
                </a:solidFill>
              </a:rPr>
              <a:t>D</a:t>
            </a:r>
            <a:r>
              <a:rPr lang="fr-FR" sz="1200" i="1" dirty="0" smtClean="0">
                <a:solidFill>
                  <a:srgbClr val="0070C0"/>
                </a:solidFill>
              </a:rPr>
              <a:t>ans un lycée préfigurateur</a:t>
            </a:r>
            <a:endParaRPr lang="fr-FR" sz="1200" i="1" dirty="0">
              <a:solidFill>
                <a:srgbClr val="0070C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3419872" y="3429208"/>
            <a:ext cx="0" cy="58780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91120" y="5013176"/>
            <a:ext cx="6512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Admis en </a:t>
            </a:r>
            <a:r>
              <a:rPr lang="fr-FR" sz="1400" u="sng" dirty="0" smtClean="0"/>
              <a:t>2</a:t>
            </a:r>
            <a:r>
              <a:rPr lang="fr-FR" sz="1400" u="sng" baseline="30000" dirty="0" smtClean="0"/>
              <a:t>de</a:t>
            </a:r>
            <a:r>
              <a:rPr lang="fr-FR" sz="1400" u="sng" dirty="0" smtClean="0"/>
              <a:t> et volontaires pour la classe « prépa-2</a:t>
            </a:r>
            <a:r>
              <a:rPr lang="fr-FR" sz="1400" u="sng" baseline="30000" dirty="0" smtClean="0"/>
              <a:t>de</a:t>
            </a:r>
            <a:r>
              <a:rPr lang="fr-FR" sz="1400" u="sng" dirty="0" smtClean="0"/>
              <a:t>»</a:t>
            </a:r>
            <a:endParaRPr lang="fr-FR" sz="1400" u="sng" dirty="0"/>
          </a:p>
        </p:txBody>
      </p:sp>
    </p:spTree>
    <p:extLst>
      <p:ext uri="{BB962C8B-B14F-4D97-AF65-F5344CB8AC3E}">
        <p14:creationId xmlns:p14="http://schemas.microsoft.com/office/powerpoint/2010/main" val="22401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079611" y="5301208"/>
            <a:ext cx="698477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Classe de 3e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2389" y="1916832"/>
            <a:ext cx="7031997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Classe de 2</a:t>
            </a:r>
            <a:r>
              <a:rPr lang="fr-FR" sz="2000" b="1" baseline="30000" dirty="0" smtClean="0">
                <a:solidFill>
                  <a:schemeClr val="tx1"/>
                </a:solidFill>
              </a:rPr>
              <a:t>de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GT ou pro</a:t>
            </a:r>
            <a:endParaRPr lang="fr-FR" sz="1200" i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843808" y="4296668"/>
            <a:ext cx="5220579" cy="61483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Classe de « prépa-2</a:t>
            </a:r>
            <a:r>
              <a:rPr lang="fr-FR" sz="2000" b="1" baseline="30000" dirty="0" smtClean="0">
                <a:solidFill>
                  <a:srgbClr val="0070C0"/>
                </a:solidFill>
              </a:rPr>
              <a:t>de</a:t>
            </a:r>
            <a:r>
              <a:rPr lang="fr-FR" sz="2000" b="1" dirty="0" smtClean="0">
                <a:solidFill>
                  <a:srgbClr val="0070C0"/>
                </a:solidFill>
              </a:rPr>
              <a:t> »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1415542" y="4581128"/>
            <a:ext cx="1428266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1415542" y="3140968"/>
            <a:ext cx="1" cy="2124000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23528" y="4160113"/>
            <a:ext cx="1134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solidFill>
                  <a:srgbClr val="00B050"/>
                </a:solidFill>
              </a:rPr>
              <a:t>DNB obtenu</a:t>
            </a:r>
            <a:endParaRPr lang="fr-FR" sz="1200" u="sng" dirty="0">
              <a:solidFill>
                <a:srgbClr val="00B05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491120" y="4158168"/>
            <a:ext cx="135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solidFill>
                  <a:srgbClr val="0070C0"/>
                </a:solidFill>
              </a:rPr>
              <a:t>DNB non-obtenu</a:t>
            </a:r>
            <a:endParaRPr lang="fr-FR" sz="1200" u="sng" dirty="0">
              <a:solidFill>
                <a:srgbClr val="0070C0"/>
              </a:solidFill>
            </a:endParaRPr>
          </a:p>
        </p:txBody>
      </p:sp>
      <p:sp>
        <p:nvSpPr>
          <p:cNvPr id="10" name="Ruban vers le haut 9"/>
          <p:cNvSpPr/>
          <p:nvPr/>
        </p:nvSpPr>
        <p:spPr>
          <a:xfrm>
            <a:off x="971600" y="4509120"/>
            <a:ext cx="288994" cy="204285"/>
          </a:xfrm>
          <a:prstGeom prst="ribbon2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863896" y="4020120"/>
            <a:ext cx="5200490" cy="27297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rgbClr val="0070C0"/>
                </a:solidFill>
              </a:rPr>
              <a:t>D</a:t>
            </a:r>
            <a:r>
              <a:rPr lang="fr-FR" sz="1200" i="1" dirty="0" smtClean="0">
                <a:solidFill>
                  <a:srgbClr val="0070C0"/>
                </a:solidFill>
              </a:rPr>
              <a:t>ans un lycée préfigurateur</a:t>
            </a:r>
            <a:endParaRPr lang="fr-FR" sz="1200" i="1" dirty="0">
              <a:solidFill>
                <a:srgbClr val="0070C0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917169" y="2780928"/>
            <a:ext cx="2147217" cy="326917"/>
          </a:xfrm>
          <a:prstGeom prst="roundRect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i="1" dirty="0" smtClean="0">
                <a:solidFill>
                  <a:schemeClr val="accent4"/>
                </a:solidFill>
              </a:rPr>
              <a:t>Dans un autre lycée</a:t>
            </a:r>
            <a:endParaRPr lang="fr-FR" sz="1200" b="1" dirty="0">
              <a:solidFill>
                <a:schemeClr val="accent4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4742310" y="3119394"/>
            <a:ext cx="0" cy="86400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920886" y="3327622"/>
            <a:ext cx="190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u="sng" dirty="0" smtClean="0">
                <a:solidFill>
                  <a:schemeClr val="bg2"/>
                </a:solidFill>
              </a:rPr>
              <a:t>Changements d’orientation et d’affectation possibles à l’issue de la classe</a:t>
            </a:r>
            <a:endParaRPr lang="fr-FR" sz="1000" u="sng" dirty="0">
              <a:solidFill>
                <a:schemeClr val="bg2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041291" y="2780928"/>
            <a:ext cx="2450589" cy="3269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i="1" dirty="0" smtClean="0"/>
              <a:t>Dans le lycée d’admission initiale</a:t>
            </a:r>
            <a:endParaRPr lang="fr-FR" sz="1200" i="1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3131840" y="3119394"/>
            <a:ext cx="0" cy="86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itre 6"/>
          <p:cNvSpPr txBox="1">
            <a:spLocks/>
          </p:cNvSpPr>
          <p:nvPr/>
        </p:nvSpPr>
        <p:spPr bwMode="gray">
          <a:xfrm>
            <a:off x="633589" y="914959"/>
            <a:ext cx="7970865" cy="785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La possibilité de parcours différents </a:t>
            </a:r>
          </a:p>
          <a:p>
            <a:pPr algn="ctr"/>
            <a:r>
              <a:rPr lang="fr-FR" b="0" dirty="0" smtClean="0"/>
              <a:t>de la règle générale</a:t>
            </a:r>
            <a:endParaRPr lang="fr-FR" b="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3526436" y="2789739"/>
            <a:ext cx="2369397" cy="305577"/>
          </a:xfrm>
          <a:prstGeom prst="roundRect">
            <a:avLst/>
          </a:prstGeom>
          <a:ln>
            <a:solidFill>
              <a:srgbClr val="0070C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rgbClr val="0070C0"/>
                </a:solidFill>
              </a:rPr>
              <a:t>D</a:t>
            </a:r>
            <a:r>
              <a:rPr lang="fr-FR" sz="1200" i="1" dirty="0" smtClean="0">
                <a:solidFill>
                  <a:srgbClr val="0070C0"/>
                </a:solidFill>
              </a:rPr>
              <a:t>ans le lycée préfigurateur</a:t>
            </a:r>
            <a:endParaRPr lang="fr-FR" sz="1200" i="1" dirty="0">
              <a:solidFill>
                <a:srgbClr val="0070C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7002269" y="3107844"/>
            <a:ext cx="0" cy="864000"/>
          </a:xfrm>
          <a:prstGeom prst="straightConnector1">
            <a:avLst/>
          </a:prstGeom>
          <a:ln w="571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491120" y="5013176"/>
            <a:ext cx="6512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Admis en </a:t>
            </a:r>
            <a:r>
              <a:rPr lang="fr-FR" sz="1400" u="sng" dirty="0" smtClean="0"/>
              <a:t>2</a:t>
            </a:r>
            <a:r>
              <a:rPr lang="fr-FR" sz="1400" u="sng" baseline="30000" dirty="0" smtClean="0"/>
              <a:t>de</a:t>
            </a:r>
            <a:r>
              <a:rPr lang="fr-FR" sz="1400" u="sng" dirty="0" smtClean="0"/>
              <a:t> et volontaires pour la classe « prépa-2</a:t>
            </a:r>
            <a:r>
              <a:rPr lang="fr-FR" sz="1400" u="sng" baseline="30000" dirty="0" smtClean="0"/>
              <a:t>de</a:t>
            </a:r>
            <a:r>
              <a:rPr lang="fr-FR" sz="1400" u="sng" dirty="0" smtClean="0"/>
              <a:t>»</a:t>
            </a:r>
            <a:endParaRPr lang="fr-FR" sz="1400" u="sng" dirty="0"/>
          </a:p>
        </p:txBody>
      </p:sp>
    </p:spTree>
    <p:extLst>
      <p:ext uri="{BB962C8B-B14F-4D97-AF65-F5344CB8AC3E}">
        <p14:creationId xmlns:p14="http://schemas.microsoft.com/office/powerpoint/2010/main" val="24304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15492" b="10289"/>
          <a:stretch/>
        </p:blipFill>
        <p:spPr>
          <a:xfrm>
            <a:off x="467544" y="1196752"/>
            <a:ext cx="8522658" cy="5089656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220072" y="3141415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PRESENTATION AUX ELEVES ET A LEUR FAMILLE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52435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93502" y="1217377"/>
            <a:ext cx="8424000" cy="675216"/>
          </a:xfrm>
        </p:spPr>
        <p:txBody>
          <a:bodyPr/>
          <a:lstStyle/>
          <a:p>
            <a:r>
              <a:rPr lang="fr-FR" sz="2500" dirty="0"/>
              <a:t>Les élèves concernés par la classe « </a:t>
            </a:r>
            <a:r>
              <a:rPr lang="fr-FR" sz="2500" dirty="0" smtClean="0"/>
              <a:t>prépa-2de</a:t>
            </a:r>
            <a:r>
              <a:rPr lang="fr-FR" sz="2500" dirty="0"/>
              <a:t> »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856492" y="2296803"/>
            <a:ext cx="7906597" cy="76944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200" dirty="0" smtClean="0"/>
              <a:t>Ont </a:t>
            </a:r>
            <a:r>
              <a:rPr lang="fr-FR" sz="2200" dirty="0"/>
              <a:t>été </a:t>
            </a:r>
            <a:r>
              <a:rPr lang="fr-FR" sz="2200" b="1" dirty="0" smtClean="0"/>
              <a:t>admis </a:t>
            </a:r>
            <a:r>
              <a:rPr lang="fr-FR" sz="2200" dirty="0" smtClean="0"/>
              <a:t>en </a:t>
            </a:r>
            <a:r>
              <a:rPr lang="fr-FR" sz="2200" dirty="0"/>
              <a:t>classe </a:t>
            </a:r>
            <a:r>
              <a:rPr lang="fr-FR" sz="2200" dirty="0" smtClean="0"/>
              <a:t>de seconde</a:t>
            </a:r>
            <a:endParaRPr lang="fr-FR" sz="22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856492" y="3537891"/>
            <a:ext cx="7492204" cy="467284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sz="2200" dirty="0" smtClean="0"/>
              <a:t>N’ont pas </a:t>
            </a:r>
            <a:r>
              <a:rPr lang="fr-FR" sz="2200" b="1" dirty="0"/>
              <a:t>obtenu le diplôme national du brevet (DNB)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2" name="Interdiction 11"/>
          <p:cNvSpPr/>
          <p:nvPr/>
        </p:nvSpPr>
        <p:spPr>
          <a:xfrm>
            <a:off x="1115616" y="2774083"/>
            <a:ext cx="288032" cy="288032"/>
          </a:xfrm>
          <a:prstGeom prst="noSmoking">
            <a:avLst>
              <a:gd name="adj" fmla="val 4154"/>
            </a:avLst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3648" y="2748070"/>
            <a:ext cx="76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Cette classe ne s’adresse ni aux élèves admis en CAP ni aux apprentis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856492" y="4374129"/>
            <a:ext cx="7636220" cy="1085062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sz="2200" dirty="0" smtClean="0"/>
              <a:t>Sont </a:t>
            </a:r>
            <a:r>
              <a:rPr lang="fr-FR" sz="2200" b="1" dirty="0" smtClean="0"/>
              <a:t>volontaires</a:t>
            </a:r>
            <a:r>
              <a:rPr lang="fr-FR" sz="2200" dirty="0" smtClean="0"/>
              <a:t> et </a:t>
            </a:r>
            <a:r>
              <a:rPr lang="fr-FR" sz="2200" dirty="0"/>
              <a:t>o</a:t>
            </a:r>
            <a:r>
              <a:rPr lang="fr-FR" sz="2200" dirty="0" smtClean="0"/>
              <a:t>nt été </a:t>
            </a:r>
            <a:r>
              <a:rPr lang="fr-FR" sz="2200" b="1" dirty="0" smtClean="0"/>
              <a:t>identifiés par les équipes pédagogiques du collège puis du lycée </a:t>
            </a:r>
            <a:r>
              <a:rPr lang="fr-FR" sz="2200" dirty="0" smtClean="0"/>
              <a:t>comme pouvant tirer bénéfice de cette classe « prépa-2</a:t>
            </a:r>
            <a:r>
              <a:rPr lang="fr-FR" sz="2200" baseline="30000" dirty="0" smtClean="0"/>
              <a:t>de</a:t>
            </a:r>
            <a:r>
              <a:rPr lang="fr-FR" sz="2200" dirty="0" smtClean="0"/>
              <a:t> »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7657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697583-1531-4773-AC5B-E1DFEC2B5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2094</TotalTime>
  <Words>1392</Words>
  <Application>Microsoft Office PowerPoint</Application>
  <PresentationFormat>Affichage à l'écran (4:3)</PresentationFormat>
  <Paragraphs>219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MINISTÈRIEL</vt:lpstr>
      <vt:lpstr>Présentation PowerPoint</vt:lpstr>
      <vt:lpstr>Présentation PowerPoint</vt:lpstr>
      <vt:lpstr>Les ressources disponibles</vt:lpstr>
      <vt:lpstr>Les lycées accueillant la classe « prépa-2de »</vt:lpstr>
      <vt:lpstr>Le parcours des élèves volontaires  pour rejoindre une classe « prépa-2de » </vt:lpstr>
      <vt:lpstr>La règle générale du parcours « prépa-2de »:  un maintien de l’orientation et du lycée d’admission initiale </vt:lpstr>
      <vt:lpstr>Présentation PowerPoint</vt:lpstr>
      <vt:lpstr>Présentation PowerPoint</vt:lpstr>
      <vt:lpstr>Les élèves concernés par la classe « prépa-2de »</vt:lpstr>
      <vt:lpstr>Les objectifs de la classe « prépa-2de » : une classe tremplin  </vt:lpstr>
      <vt:lpstr>Les modalités d’inscription en classe « prépa-2de » </vt:lpstr>
      <vt:lpstr>Les enseignements dont bénéficient les élèves </vt:lpstr>
      <vt:lpstr>Présentation PowerPoint</vt:lpstr>
      <vt:lpstr>Les textes réglementaires</vt:lpstr>
      <vt:lpstr>Les élèves concernés par la classe « prépa-2de »</vt:lpstr>
      <vt:lpstr>Un public fragile dont le potentiel est à conforter :</vt:lpstr>
      <vt:lpstr>Les objectifs de la classe « prépa-2de » : une classe tremplin  </vt:lpstr>
      <vt:lpstr>Comment identifier les élèves pouvant tirer bénéfice de la classe « prépa-2de » ?</vt:lpstr>
      <vt:lpstr>Les modalités d’inscription en classe « prépa-2de » : anticiper et accompagner dès la classe de 3e</vt:lpstr>
      <vt:lpstr>Les personnels mobilisés : des personnels expérimentés, motivés par la pédagogie innovante et attentifs à prévenir les risques de décrochage </vt:lpstr>
      <vt:lpstr>Les enseignements dont bénéficient les élèves 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ETIENNE CAUTRES</cp:lastModifiedBy>
  <cp:revision>197</cp:revision>
  <cp:lastPrinted>2024-02-07T12:56:14Z</cp:lastPrinted>
  <dcterms:created xsi:type="dcterms:W3CDTF">2020-03-05T15:21:24Z</dcterms:created>
  <dcterms:modified xsi:type="dcterms:W3CDTF">2024-03-29T16:41:28Z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