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7" r:id="rId4"/>
  </p:sldMasterIdLst>
  <p:notesMasterIdLst>
    <p:notesMasterId r:id="rId21"/>
  </p:notesMasterIdLst>
  <p:handoutMasterIdLst>
    <p:handoutMasterId r:id="rId22"/>
  </p:handoutMasterIdLst>
  <p:sldIdLst>
    <p:sldId id="331" r:id="rId5"/>
    <p:sldId id="386" r:id="rId6"/>
    <p:sldId id="387" r:id="rId7"/>
    <p:sldId id="385" r:id="rId8"/>
    <p:sldId id="389" r:id="rId9"/>
    <p:sldId id="388" r:id="rId10"/>
    <p:sldId id="329" r:id="rId11"/>
    <p:sldId id="374" r:id="rId12"/>
    <p:sldId id="375" r:id="rId13"/>
    <p:sldId id="376" r:id="rId14"/>
    <p:sldId id="377" r:id="rId15"/>
    <p:sldId id="384" r:id="rId16"/>
    <p:sldId id="382" r:id="rId17"/>
    <p:sldId id="383" r:id="rId18"/>
    <p:sldId id="378" r:id="rId19"/>
    <p:sldId id="379" r:id="rId20"/>
  </p:sldIdLst>
  <p:sldSz cx="9144000" cy="5143500" type="screen16x9"/>
  <p:notesSz cx="6797675"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OPÉRATEURS" id="{0B896E98-F45E-4768-8620-EDDF394BE181}">
          <p14:sldIdLst>
            <p14:sldId id="331"/>
            <p14:sldId id="386"/>
            <p14:sldId id="387"/>
            <p14:sldId id="385"/>
            <p14:sldId id="389"/>
            <p14:sldId id="388"/>
            <p14:sldId id="329"/>
            <p14:sldId id="374"/>
            <p14:sldId id="375"/>
            <p14:sldId id="376"/>
            <p14:sldId id="377"/>
            <p14:sldId id="384"/>
            <p14:sldId id="382"/>
            <p14:sldId id="383"/>
            <p14:sldId id="378"/>
            <p14:sldId id="379"/>
          </p14:sldIdLst>
        </p14:section>
      </p14:sectionLst>
    </p:ext>
    <p:ext uri="{EFAFB233-063F-42B5-8137-9DF3F51BA10A}">
      <p15:sldGuideLst xmlns:p15="http://schemas.microsoft.com/office/powerpoint/2012/main">
        <p15:guide id="1" orient="horz" pos="1620">
          <p15:clr>
            <a:srgbClr val="A4A3A4"/>
          </p15:clr>
        </p15:guide>
        <p15:guide id="2" orient="horz" pos="191">
          <p15:clr>
            <a:srgbClr val="A4A3A4"/>
          </p15:clr>
        </p15:guide>
        <p15:guide id="3" orient="horz" pos="854">
          <p15:clr>
            <a:srgbClr val="A4A3A4"/>
          </p15:clr>
        </p15:guide>
        <p15:guide id="4" orient="horz" pos="821">
          <p15:clr>
            <a:srgbClr val="A4A3A4"/>
          </p15:clr>
        </p15:guide>
        <p15:guide id="5" orient="horz" pos="3049">
          <p15:clr>
            <a:srgbClr val="A4A3A4"/>
          </p15:clr>
        </p15:guide>
        <p15:guide id="6" orient="horz" pos="3151">
          <p15:clr>
            <a:srgbClr val="A4A3A4"/>
          </p15:clr>
        </p15:guide>
        <p15:guide id="7" pos="2880">
          <p15:clr>
            <a:srgbClr val="A4A3A4"/>
          </p15:clr>
        </p15:guide>
        <p15:guide id="8" pos="476">
          <p15:clr>
            <a:srgbClr val="A4A3A4"/>
          </p15:clr>
        </p15:guide>
        <p15:guide id="9" pos="5193">
          <p15:clr>
            <a:srgbClr val="A4A3A4"/>
          </p15:clr>
        </p15:guide>
        <p15:guide id="10" pos="5465">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SABELLE MOUTOUSSAMY" initials="IM" lastIdx="7" clrIdx="0">
    <p:extLst>
      <p:ext uri="{19B8F6BF-5375-455C-9EA6-DF929625EA0E}">
        <p15:presenceInfo xmlns:p15="http://schemas.microsoft.com/office/powerpoint/2012/main" userId="S-1-5-21-1616320312-2655828719-4280963109-9096" providerId="AD"/>
      </p:ext>
    </p:extLst>
  </p:cmAuthor>
  <p:cmAuthor id="2" name="DAVID HELARD" initials="DH" lastIdx="2" clrIdx="1">
    <p:extLst>
      <p:ext uri="{19B8F6BF-5375-455C-9EA6-DF929625EA0E}">
        <p15:presenceInfo xmlns:p15="http://schemas.microsoft.com/office/powerpoint/2012/main" userId="S-1-5-21-1616320312-2655828719-4280963109-2359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3D7CC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40" autoAdjust="0"/>
    <p:restoredTop sz="94660"/>
  </p:normalViewPr>
  <p:slideViewPr>
    <p:cSldViewPr showGuides="1">
      <p:cViewPr varScale="1">
        <p:scale>
          <a:sx n="139" d="100"/>
          <a:sy n="139" d="100"/>
        </p:scale>
        <p:origin x="126" y="246"/>
      </p:cViewPr>
      <p:guideLst>
        <p:guide orient="horz" pos="1620"/>
        <p:guide orient="horz" pos="191"/>
        <p:guide orient="horz" pos="854"/>
        <p:guide orient="horz" pos="821"/>
        <p:guide orient="horz" pos="3049"/>
        <p:guide orient="horz" pos="3151"/>
        <p:guide pos="2880"/>
        <p:guide pos="476"/>
        <p:guide pos="5193"/>
        <p:guide pos="5465"/>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presProps" Target="pres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954D14C4-1637-41E0-9D2B-A0C92D2077FF}" type="datetimeFigureOut">
              <a:rPr lang="fr-FR" smtClean="0"/>
              <a:t>19/02/2024</a:t>
            </a:fld>
            <a:endParaRPr lang="fr-FR"/>
          </a:p>
        </p:txBody>
      </p:sp>
      <p:sp>
        <p:nvSpPr>
          <p:cNvPr id="4" name="Espace réservé du pied de page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E021E62E-2E08-461F-8F22-B9CD296E8521}" type="slidenum">
              <a:rPr lang="fr-FR" smtClean="0"/>
              <a:t>‹N°›</a:t>
            </a:fld>
            <a:endParaRPr lang="fr-FR"/>
          </a:p>
        </p:txBody>
      </p:sp>
    </p:spTree>
    <p:extLst>
      <p:ext uri="{BB962C8B-B14F-4D97-AF65-F5344CB8AC3E}">
        <p14:creationId xmlns:p14="http://schemas.microsoft.com/office/powerpoint/2010/main" val="300059955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atin typeface="Arial" pitchFamily="34" charset="0"/>
              </a:defRPr>
            </a:lvl1pPr>
          </a:lstStyle>
          <a:p>
            <a:endParaRPr lang="fr-FR" dirty="0"/>
          </a:p>
        </p:txBody>
      </p:sp>
      <p:sp>
        <p:nvSpPr>
          <p:cNvPr id="3" name="Espace réservé de la date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atin typeface="Arial" pitchFamily="34" charset="0"/>
              </a:defRPr>
            </a:lvl1pPr>
          </a:lstStyle>
          <a:p>
            <a:fld id="{D680E798-53FF-4C51-A981-953463752515}" type="datetimeFigureOut">
              <a:rPr lang="fr-FR" smtClean="0"/>
              <a:pPr/>
              <a:t>19/02/2024</a:t>
            </a:fld>
            <a:endParaRPr lang="fr-FR" dirty="0"/>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fr-FR" dirty="0"/>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atin typeface="Arial" pitchFamily="34" charset="0"/>
              </a:defRPr>
            </a:lvl1pPr>
          </a:lstStyle>
          <a:p>
            <a:endParaRPr lang="fr-FR" dirty="0"/>
          </a:p>
        </p:txBody>
      </p:sp>
      <p:sp>
        <p:nvSpPr>
          <p:cNvPr id="7" name="Espace réservé du numéro de diapositive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atin typeface="Arial" pitchFamily="34" charset="0"/>
              </a:defRPr>
            </a:lvl1pPr>
          </a:lstStyle>
          <a:p>
            <a:fld id="{1B06CD8F-B7ED-4A05-9FB1-A01CC0EF02CC}" type="slidenum">
              <a:rPr lang="fr-FR" smtClean="0"/>
              <a:pPr/>
              <a:t>‹N°›</a:t>
            </a:fld>
            <a:endParaRPr lang="fr-FR" dirty="0"/>
          </a:p>
        </p:txBody>
      </p:sp>
    </p:spTree>
    <p:extLst>
      <p:ext uri="{BB962C8B-B14F-4D97-AF65-F5344CB8AC3E}">
        <p14:creationId xmlns:p14="http://schemas.microsoft.com/office/powerpoint/2010/main" val="411662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itchFamily="34" charset="0"/>
        <a:ea typeface="+mn-ea"/>
        <a:cs typeface="+mn-cs"/>
      </a:defRPr>
    </a:lvl1pPr>
    <a:lvl2pPr marL="457200" algn="l" defTabSz="914400" rtl="0" eaLnBrk="1" latinLnBrk="0" hangingPunct="1">
      <a:defRPr sz="1200" kern="1200">
        <a:solidFill>
          <a:schemeClr val="tx1"/>
        </a:solidFill>
        <a:latin typeface="Arial" pitchFamily="34" charset="0"/>
        <a:ea typeface="+mn-ea"/>
        <a:cs typeface="+mn-cs"/>
      </a:defRPr>
    </a:lvl2pPr>
    <a:lvl3pPr marL="914400" algn="l" defTabSz="914400" rtl="0" eaLnBrk="1" latinLnBrk="0" hangingPunct="1">
      <a:defRPr sz="1200" kern="1200">
        <a:solidFill>
          <a:schemeClr val="tx1"/>
        </a:solidFill>
        <a:latin typeface="Arial" pitchFamily="34" charset="0"/>
        <a:ea typeface="+mn-ea"/>
        <a:cs typeface="+mn-cs"/>
      </a:defRPr>
    </a:lvl3pPr>
    <a:lvl4pPr marL="1371600" algn="l" defTabSz="914400" rtl="0" eaLnBrk="1" latinLnBrk="0" hangingPunct="1">
      <a:defRPr sz="1200" kern="1200">
        <a:solidFill>
          <a:schemeClr val="tx1"/>
        </a:solidFill>
        <a:latin typeface="Arial" pitchFamily="34" charset="0"/>
        <a:ea typeface="+mn-ea"/>
        <a:cs typeface="+mn-cs"/>
      </a:defRPr>
    </a:lvl4pPr>
    <a:lvl5pPr marL="1828800" algn="l" defTabSz="914400" rtl="0" eaLnBrk="1" latinLnBrk="0" hangingPunct="1">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uverture">
    <p:spTree>
      <p:nvGrpSpPr>
        <p:cNvPr id="1" name=""/>
        <p:cNvGrpSpPr/>
        <p:nvPr/>
      </p:nvGrpSpPr>
      <p:grpSpPr>
        <a:xfrm>
          <a:off x="0" y="0"/>
          <a:ext cx="0" cy="0"/>
          <a:chOff x="0" y="0"/>
          <a:chExt cx="0" cy="0"/>
        </a:xfrm>
      </p:grpSpPr>
      <p:sp>
        <p:nvSpPr>
          <p:cNvPr id="4" name="Espace réservé de la date 3"/>
          <p:cNvSpPr>
            <a:spLocks noGrp="1"/>
          </p:cNvSpPr>
          <p:nvPr>
            <p:ph type="dt" sz="half" idx="10"/>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r>
              <a:rPr lang="fr-FR"/>
              <a:t>XX/XX/XXXX</a:t>
            </a:r>
            <a:endParaRPr lang="fr-FR" dirty="0"/>
          </a:p>
        </p:txBody>
      </p:sp>
      <p:sp>
        <p:nvSpPr>
          <p:cNvPr id="5" name="Espace réservé du pied de page 4"/>
          <p:cNvSpPr>
            <a:spLocks noGrp="1"/>
          </p:cNvSpPr>
          <p:nvPr>
            <p:ph type="ftr" sz="quarter" idx="11"/>
          </p:nvPr>
        </p:nvSpPr>
        <p:spPr bwMode="gray">
          <a:xfrm>
            <a:off x="720000" y="3919897"/>
            <a:ext cx="3240000" cy="900000"/>
          </a:xfrm>
        </p:spPr>
        <p:txBody>
          <a:bodyPr anchor="b" anchorCtr="0"/>
          <a:lstStyle>
            <a:lvl1pPr>
              <a:defRPr sz="1150"/>
            </a:lvl1pPr>
          </a:lstStyle>
          <a:p>
            <a:r>
              <a:rPr lang="fr-FR" dirty="0" smtClean="0"/>
              <a:t>Inspection générale de l’éducation,</a:t>
            </a:r>
            <a:br>
              <a:rPr lang="fr-FR" dirty="0" smtClean="0"/>
            </a:br>
            <a:r>
              <a:rPr lang="fr-FR" dirty="0" smtClean="0"/>
              <a:t>du sport et de la recherche </a:t>
            </a:r>
            <a:endParaRPr lang="fr-FR" dirty="0"/>
          </a:p>
        </p:txBody>
      </p:sp>
      <p:sp>
        <p:nvSpPr>
          <p:cNvPr id="6" name="Espace réservé du numéro de diapositive 5"/>
          <p:cNvSpPr>
            <a:spLocks noGrp="1"/>
          </p:cNvSpPr>
          <p:nvPr>
            <p:ph type="sldNum" sz="quarter" idx="12"/>
          </p:nvPr>
        </p:nvSpPr>
        <p:spPr bwMode="gray">
          <a:xfrm>
            <a:off x="0" y="4963500"/>
            <a:ext cx="180000" cy="180000"/>
          </a:xfrm>
          <a:ln>
            <a:solidFill>
              <a:schemeClr val="tx1">
                <a:alpha val="0"/>
              </a:schemeClr>
            </a:solidFill>
          </a:ln>
        </p:spPr>
        <p:txBody>
          <a:bodyPr/>
          <a:lstStyle>
            <a:lvl1pPr>
              <a:defRPr sz="100">
                <a:solidFill>
                  <a:schemeClr val="tx1">
                    <a:alpha val="0"/>
                  </a:schemeClr>
                </a:solidFill>
              </a:defRPr>
            </a:lvl1pPr>
          </a:lstStyle>
          <a:p>
            <a:fld id="{10C140CD-8AED-46FF-A9A2-77308F3F39AE}" type="slidenum">
              <a:rPr lang="fr-FR" smtClean="0"/>
              <a:pPr/>
              <a:t>‹N°›</a:t>
            </a:fld>
            <a:endParaRPr lang="fr-FR" dirty="0"/>
          </a:p>
        </p:txBody>
      </p:sp>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pic>
        <p:nvPicPr>
          <p:cNvPr id="11" name="Image 10">
            <a:extLst>
              <a:ext uri="{FF2B5EF4-FFF2-40B4-BE49-F238E27FC236}">
                <a16:creationId xmlns:a16="http://schemas.microsoft.com/office/drawing/2014/main" id="{67176BF8-0E9B-6545-8201-9FD5D1F6C536}"/>
              </a:ext>
            </a:extLst>
          </p:cNvPr>
          <p:cNvPicPr>
            <a:picLocks noChangeAspect="1"/>
          </p:cNvPicPr>
          <p:nvPr userDrawn="1"/>
        </p:nvPicPr>
        <p:blipFill>
          <a:blip r:embed="rId2"/>
          <a:stretch>
            <a:fillRect/>
          </a:stretch>
        </p:blipFill>
        <p:spPr>
          <a:xfrm>
            <a:off x="323528" y="177075"/>
            <a:ext cx="3135919" cy="2844000"/>
          </a:xfrm>
          <a:prstGeom prst="rect">
            <a:avLst/>
          </a:prstGeom>
        </p:spPr>
      </p:pic>
      <p:pic>
        <p:nvPicPr>
          <p:cNvPr id="10" name="Image 9">
            <a:extLst>
              <a:ext uri="{FF2B5EF4-FFF2-40B4-BE49-F238E27FC236}">
                <a16:creationId xmlns:a16="http://schemas.microsoft.com/office/drawing/2014/main" id="{052A0ED1-3FEF-0A43-8552-58B203600D9C}"/>
              </a:ext>
            </a:extLst>
          </p:cNvPr>
          <p:cNvPicPr>
            <a:picLocks noChangeAspect="1"/>
          </p:cNvPicPr>
          <p:nvPr userDrawn="1"/>
        </p:nvPicPr>
        <p:blipFill>
          <a:blip r:embed="rId3"/>
          <a:stretch>
            <a:fillRect/>
          </a:stretch>
        </p:blipFill>
        <p:spPr>
          <a:xfrm>
            <a:off x="6444208" y="544975"/>
            <a:ext cx="2016224" cy="1248855"/>
          </a:xfrm>
          <a:prstGeom prst="rect">
            <a:avLst/>
          </a:prstGeom>
        </p:spPr>
      </p:pic>
    </p:spTree>
    <p:extLst>
      <p:ext uri="{BB962C8B-B14F-4D97-AF65-F5344CB8AC3E}">
        <p14:creationId xmlns:p14="http://schemas.microsoft.com/office/powerpoint/2010/main" val="3432610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re et sous-titre">
    <p:spTree>
      <p:nvGrpSpPr>
        <p:cNvPr id="1" name=""/>
        <p:cNvGrpSpPr/>
        <p:nvPr/>
      </p:nvGrpSpPr>
      <p:grpSpPr>
        <a:xfrm>
          <a:off x="0" y="0"/>
          <a:ext cx="0" cy="0"/>
          <a:chOff x="0" y="0"/>
          <a:chExt cx="0" cy="0"/>
        </a:xfrm>
      </p:grpSpPr>
      <p:sp>
        <p:nvSpPr>
          <p:cNvPr id="7" name="Titre 6"/>
          <p:cNvSpPr>
            <a:spLocks noGrp="1"/>
          </p:cNvSpPr>
          <p:nvPr>
            <p:ph type="title" hasCustomPrompt="1"/>
          </p:nvPr>
        </p:nvSpPr>
        <p:spPr bwMode="gray">
          <a:xfrm>
            <a:off x="0" y="0"/>
            <a:ext cx="180000" cy="180000"/>
          </a:xfrm>
          <a:ln>
            <a:solidFill>
              <a:schemeClr val="tx1">
                <a:alpha val="0"/>
              </a:schemeClr>
            </a:solidFill>
          </a:ln>
        </p:spPr>
        <p:txBody>
          <a:bodyPr/>
          <a:lstStyle>
            <a:lvl1pPr>
              <a:defRPr sz="100">
                <a:solidFill>
                  <a:schemeClr val="tx1">
                    <a:alpha val="0"/>
                  </a:schemeClr>
                </a:solidFill>
              </a:defRPr>
            </a:lvl1pPr>
          </a:lstStyle>
          <a:p>
            <a:r>
              <a:rPr lang="fr-FR" dirty="0"/>
              <a:t>Titre</a:t>
            </a:r>
          </a:p>
        </p:txBody>
      </p:sp>
      <p:sp>
        <p:nvSpPr>
          <p:cNvPr id="2" name="Espace réservé de la date 1"/>
          <p:cNvSpPr>
            <a:spLocks noGrp="1"/>
          </p:cNvSpPr>
          <p:nvPr>
            <p:ph type="dt" sz="half" idx="10"/>
          </p:nvPr>
        </p:nvSpPr>
        <p:spPr bwMode="gray"/>
        <p:txBody>
          <a:bodyPr/>
          <a:lstStyle/>
          <a:p>
            <a:pPr algn="r"/>
            <a:r>
              <a:rPr lang="fr-FR" cap="all"/>
              <a:t>XX/XX/XXXX</a:t>
            </a:r>
            <a:endParaRPr lang="fr-FR" cap="all" dirty="0"/>
          </a:p>
        </p:txBody>
      </p:sp>
      <p:sp>
        <p:nvSpPr>
          <p:cNvPr id="3" name="Espace réservé du pied de page 2"/>
          <p:cNvSpPr>
            <a:spLocks noGrp="1"/>
          </p:cNvSpPr>
          <p:nvPr>
            <p:ph type="ftr" sz="quarter" idx="11"/>
          </p:nvPr>
        </p:nvSpPr>
        <p:spPr bwMode="gray"/>
        <p:txBody>
          <a:bodyPr/>
          <a:lstStyle/>
          <a:p>
            <a:r>
              <a:rPr lang="fr-FR" dirty="0" smtClean="0"/>
              <a:t>Inspection générale de l’éducation, du sport et de la recherche</a:t>
            </a:r>
            <a:endParaRPr lang="fr-FR" dirty="0"/>
          </a:p>
        </p:txBody>
      </p:sp>
      <p:sp>
        <p:nvSpPr>
          <p:cNvPr id="8" name="Espace réservé du numéro de diapositive 7"/>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1" name="Espace réservé du texte 10"/>
          <p:cNvSpPr>
            <a:spLocks noGrp="1"/>
          </p:cNvSpPr>
          <p:nvPr>
            <p:ph type="body" sz="quarter" idx="13" hasCustomPrompt="1"/>
          </p:nvPr>
        </p:nvSpPr>
        <p:spPr bwMode="gray">
          <a:xfrm>
            <a:off x="360000" y="2346046"/>
            <a:ext cx="8424000" cy="2077200"/>
          </a:xfrm>
        </p:spPr>
        <p:txBody>
          <a:bodyPr/>
          <a:lstStyle>
            <a:lvl1pPr>
              <a:lnSpc>
                <a:spcPct val="90000"/>
              </a:lnSpc>
              <a:spcAft>
                <a:spcPts val="0"/>
              </a:spcAft>
              <a:defRPr sz="3250" b="1" cap="all" baseline="0"/>
            </a:lvl1pPr>
            <a:lvl2pPr marL="0" indent="0">
              <a:spcBef>
                <a:spcPts val="500"/>
              </a:spcBef>
              <a:spcAft>
                <a:spcPts val="0"/>
              </a:spcAft>
              <a:buNone/>
              <a:defRPr sz="1850"/>
            </a:lvl2pPr>
          </a:lstStyle>
          <a:p>
            <a:pPr lvl="0"/>
            <a:r>
              <a:rPr lang="fr-FR" dirty="0"/>
              <a:t>Titre</a:t>
            </a:r>
          </a:p>
          <a:p>
            <a:pPr lvl="1"/>
            <a:r>
              <a:rPr lang="fr-FR" dirty="0"/>
              <a:t>Sous-titre</a:t>
            </a:r>
          </a:p>
        </p:txBody>
      </p:sp>
      <p:cxnSp>
        <p:nvCxnSpPr>
          <p:cNvPr id="12" name="Connecteur droit 11"/>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13" name="Image 12">
            <a:extLst>
              <a:ext uri="{FF2B5EF4-FFF2-40B4-BE49-F238E27FC236}">
                <a16:creationId xmlns:a16="http://schemas.microsoft.com/office/drawing/2014/main" id="{ED506F14-ED0D-7542-8543-B7C07D594069}"/>
              </a:ext>
            </a:extLst>
          </p:cNvPr>
          <p:cNvPicPr>
            <a:picLocks noChangeAspect="1"/>
          </p:cNvPicPr>
          <p:nvPr userDrawn="1"/>
        </p:nvPicPr>
        <p:blipFill>
          <a:blip r:embed="rId2"/>
          <a:stretch>
            <a:fillRect/>
          </a:stretch>
        </p:blipFill>
        <p:spPr>
          <a:xfrm>
            <a:off x="7046496" y="360000"/>
            <a:ext cx="1737504" cy="1076215"/>
          </a:xfrm>
          <a:prstGeom prst="rect">
            <a:avLst/>
          </a:prstGeom>
        </p:spPr>
      </p:pic>
      <p:pic>
        <p:nvPicPr>
          <p:cNvPr id="14" name="Image 13">
            <a:extLst>
              <a:ext uri="{FF2B5EF4-FFF2-40B4-BE49-F238E27FC236}">
                <a16:creationId xmlns:a16="http://schemas.microsoft.com/office/drawing/2014/main" id="{D87260C3-EF3A-0B48-9C85-9F85D7A88D50}"/>
              </a:ext>
            </a:extLst>
          </p:cNvPr>
          <p:cNvPicPr>
            <a:picLocks noChangeAspect="1"/>
          </p:cNvPicPr>
          <p:nvPr userDrawn="1"/>
        </p:nvPicPr>
        <p:blipFill>
          <a:blip r:embed="rId3"/>
          <a:stretch>
            <a:fillRect/>
          </a:stretch>
        </p:blipFill>
        <p:spPr>
          <a:xfrm>
            <a:off x="180000" y="180000"/>
            <a:ext cx="1587803" cy="1440000"/>
          </a:xfrm>
          <a:prstGeom prst="rect">
            <a:avLst/>
          </a:prstGeom>
        </p:spPr>
      </p:pic>
    </p:spTree>
    <p:extLst>
      <p:ext uri="{BB962C8B-B14F-4D97-AF65-F5344CB8AC3E}">
        <p14:creationId xmlns:p14="http://schemas.microsoft.com/office/powerpoint/2010/main" val="3483904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ommaire">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dirty="0" smtClean="0"/>
              <a:t>Inspection générale de l’éducation, du sport et de la recherche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8" name="Espace réservé du texte 7"/>
          <p:cNvSpPr>
            <a:spLocks noGrp="1"/>
          </p:cNvSpPr>
          <p:nvPr>
            <p:ph type="body" sz="quarter" idx="13" hasCustomPrompt="1"/>
          </p:nvPr>
        </p:nvSpPr>
        <p:spPr bwMode="gray">
          <a:xfrm>
            <a:off x="359998" y="1891968"/>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9" name="Espace réservé du texte 7"/>
          <p:cNvSpPr>
            <a:spLocks noGrp="1"/>
          </p:cNvSpPr>
          <p:nvPr>
            <p:ph type="body" sz="quarter" idx="14" hasCustomPrompt="1"/>
          </p:nvPr>
        </p:nvSpPr>
        <p:spPr bwMode="gray">
          <a:xfrm>
            <a:off x="3312000"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
        <p:nvSpPr>
          <p:cNvPr id="10" name="Espace réservé du texte 7"/>
          <p:cNvSpPr>
            <a:spLocks noGrp="1"/>
          </p:cNvSpPr>
          <p:nvPr>
            <p:ph type="body" sz="quarter" idx="15" hasCustomPrompt="1"/>
          </p:nvPr>
        </p:nvSpPr>
        <p:spPr bwMode="gray">
          <a:xfrm>
            <a:off x="6263999" y="1893600"/>
            <a:ext cx="2520000" cy="2530800"/>
          </a:xfrm>
        </p:spPr>
        <p:txBody>
          <a:bodyPr/>
          <a:lstStyle>
            <a:lvl1pPr marL="144000" indent="-144000">
              <a:spcBef>
                <a:spcPts val="400"/>
              </a:spcBef>
              <a:spcAft>
                <a:spcPts val="800"/>
              </a:spcAft>
              <a:buFont typeface="+mj-lt"/>
              <a:buAutoNum type="arabicPeriod"/>
              <a:defRPr b="1"/>
            </a:lvl1pPr>
            <a:lvl2pPr marL="324000" indent="-144000">
              <a:spcBef>
                <a:spcPts val="600"/>
              </a:spcBef>
              <a:spcAft>
                <a:spcPts val="800"/>
              </a:spcAft>
              <a:buFont typeface="+mj-lt"/>
              <a:buAutoNum type="alphaLcPeriod"/>
              <a:defRPr/>
            </a:lvl2pPr>
          </a:lstStyle>
          <a:p>
            <a:pPr lvl="0"/>
            <a:r>
              <a:rPr lang="fr-FR" dirty="0"/>
              <a:t>Titre de la partie</a:t>
            </a:r>
          </a:p>
          <a:p>
            <a:pPr lvl="1"/>
            <a:r>
              <a:rPr lang="fr-FR" dirty="0"/>
              <a:t>Deuxième niveau</a:t>
            </a:r>
          </a:p>
        </p:txBody>
      </p:sp>
    </p:spTree>
    <p:extLst>
      <p:ext uri="{BB962C8B-B14F-4D97-AF65-F5344CB8AC3E}">
        <p14:creationId xmlns:p14="http://schemas.microsoft.com/office/powerpoint/2010/main" val="1641030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hapitre">
    <p:spTree>
      <p:nvGrpSpPr>
        <p:cNvPr id="1" name=""/>
        <p:cNvGrpSpPr/>
        <p:nvPr/>
      </p:nvGrpSpPr>
      <p:grpSpPr>
        <a:xfrm>
          <a:off x="0" y="0"/>
          <a:ext cx="0" cy="0"/>
          <a:chOff x="0" y="0"/>
          <a:chExt cx="0" cy="0"/>
        </a:xfrm>
      </p:grpSpPr>
      <p:sp>
        <p:nvSpPr>
          <p:cNvPr id="8" name="Espace réservé pour une image  7"/>
          <p:cNvSpPr>
            <a:spLocks noGrp="1"/>
          </p:cNvSpPr>
          <p:nvPr>
            <p:ph type="pic" sz="quarter" idx="13" hasCustomPrompt="1"/>
          </p:nvPr>
        </p:nvSpPr>
        <p:spPr bwMode="gray">
          <a:xfrm>
            <a:off x="0" y="738000"/>
            <a:ext cx="9144000" cy="4405500"/>
          </a:xfrm>
          <a:solidFill>
            <a:srgbClr val="3D7CC9"/>
          </a:solidFill>
        </p:spPr>
        <p:txBody>
          <a:bodyPr tIns="1080000" anchor="ctr" anchorCtr="0"/>
          <a:lstStyle>
            <a:lvl1pPr algn="ctr">
              <a:defRPr cap="all" baseline="0"/>
            </a:lvl1pPr>
          </a:lstStyle>
          <a:p>
            <a:r>
              <a:rPr lang="fr-FR" dirty="0"/>
              <a:t>Sélectionner l’icône pour insérer une image, </a:t>
            </a:r>
            <a:br>
              <a:rPr lang="fr-FR" dirty="0"/>
            </a:br>
            <a:r>
              <a:rPr lang="fr-FR" dirty="0"/>
              <a:t>puis disposer l’image en arrière plan </a:t>
            </a:r>
            <a:br>
              <a:rPr lang="fr-FR" dirty="0"/>
            </a:br>
            <a:r>
              <a:rPr lang="fr-FR" dirty="0"/>
              <a:t>(Sélectionner l’image avec le bouton droit de la souris / </a:t>
            </a:r>
            <a:br>
              <a:rPr lang="fr-FR" dirty="0"/>
            </a:br>
            <a:r>
              <a:rPr lang="fr-FR" dirty="0"/>
              <a:t>Mettre à l’arrière plan)</a:t>
            </a:r>
          </a:p>
        </p:txBody>
      </p:sp>
      <p:sp>
        <p:nvSpPr>
          <p:cNvPr id="2" name="Titre 1"/>
          <p:cNvSpPr>
            <a:spLocks noGrp="1"/>
          </p:cNvSpPr>
          <p:nvPr>
            <p:ph type="title" hasCustomPrompt="1"/>
          </p:nvPr>
        </p:nvSpPr>
        <p:spPr bwMode="gray">
          <a:xfrm>
            <a:off x="359999" y="738000"/>
            <a:ext cx="8424000" cy="4046400"/>
          </a:xfrm>
          <a:custGeom>
            <a:avLst/>
            <a:gdLst>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 name="connsiteX2" fmla="*/ 8424000 w 8424000"/>
              <a:gd name="connsiteY2" fmla="*/ 0 h 4046400"/>
              <a:gd name="connsiteX0" fmla="*/ 8424000 w 8424000"/>
              <a:gd name="connsiteY0" fmla="*/ 4046400 h 4046400"/>
              <a:gd name="connsiteX1" fmla="*/ 0 w 8424000"/>
              <a:gd name="connsiteY1" fmla="*/ 4046360 h 4046400"/>
              <a:gd name="connsiteX2" fmla="*/ 0 w 8424000"/>
              <a:gd name="connsiteY2" fmla="*/ 40 h 4046400"/>
              <a:gd name="connsiteX3" fmla="*/ 8424000 w 8424000"/>
              <a:gd name="connsiteY3" fmla="*/ 0 h 4046400"/>
              <a:gd name="connsiteX4" fmla="*/ 8424000 w 8424000"/>
              <a:gd name="connsiteY4" fmla="*/ 4046400 h 4046400"/>
              <a:gd name="connsiteX0" fmla="*/ 8424000 w 8424000"/>
              <a:gd name="connsiteY0" fmla="*/ 4046400 h 4046400"/>
              <a:gd name="connsiteX1" fmla="*/ 0 w 8424000"/>
              <a:gd name="connsiteY1" fmla="*/ 4046360 h 4046400"/>
            </a:gdLst>
            <a:ahLst/>
            <a:cxnLst>
              <a:cxn ang="0">
                <a:pos x="connsiteX0" y="connsiteY0"/>
              </a:cxn>
              <a:cxn ang="0">
                <a:pos x="connsiteX1" y="connsiteY1"/>
              </a:cxn>
            </a:cxnLst>
            <a:rect l="l" t="t" r="r" b="b"/>
            <a:pathLst>
              <a:path w="8424000" h="4046400" stroke="0" extrusionOk="0">
                <a:moveTo>
                  <a:pt x="8424000" y="4046400"/>
                </a:moveTo>
                <a:lnTo>
                  <a:pt x="0" y="4046360"/>
                </a:lnTo>
                <a:lnTo>
                  <a:pt x="0" y="40"/>
                </a:lnTo>
                <a:cubicBezTo>
                  <a:pt x="0" y="18"/>
                  <a:pt x="3771553" y="0"/>
                  <a:pt x="8424000" y="0"/>
                </a:cubicBezTo>
                <a:lnTo>
                  <a:pt x="8424000" y="4046400"/>
                </a:lnTo>
                <a:close/>
              </a:path>
              <a:path w="8424000" h="4046400" fill="none">
                <a:moveTo>
                  <a:pt x="8424000" y="4046400"/>
                </a:moveTo>
                <a:lnTo>
                  <a:pt x="0" y="4046360"/>
                </a:lnTo>
              </a:path>
            </a:pathLst>
          </a:custGeom>
          <a:ln w="10160">
            <a:solidFill>
              <a:schemeClr val="bg1"/>
            </a:solidFill>
          </a:ln>
        </p:spPr>
        <p:txBody>
          <a:bodyPr lIns="0" bIns="360000" anchor="ctr" anchorCtr="0"/>
          <a:lstStyle>
            <a:lvl1pPr marL="396000" indent="-396000">
              <a:buFont typeface="+mj-lt"/>
              <a:buAutoNum type="arabicPeriod"/>
              <a:defRPr sz="3250">
                <a:solidFill>
                  <a:schemeClr val="bg1"/>
                </a:solidFill>
              </a:defRPr>
            </a:lvl1pPr>
          </a:lstStyle>
          <a:p>
            <a:r>
              <a:rPr lang="fr-FR" dirty="0"/>
              <a:t>Titre</a:t>
            </a:r>
          </a:p>
        </p:txBody>
      </p:sp>
      <p:sp>
        <p:nvSpPr>
          <p:cNvPr id="3" name="Espace réservé de la date 2"/>
          <p:cNvSpPr>
            <a:spLocks noGrp="1"/>
          </p:cNvSpPr>
          <p:nvPr>
            <p:ph type="dt" sz="half" idx="10"/>
          </p:nvPr>
        </p:nvSpPr>
        <p:spPr bwMode="gray"/>
        <p:txBody>
          <a:bodyPr/>
          <a:lstStyle>
            <a:lvl1pPr>
              <a:defRPr>
                <a:solidFill>
                  <a:schemeClr val="bg1"/>
                </a:solidFill>
              </a:defRPr>
            </a:lvl1pPr>
          </a:lstStyle>
          <a:p>
            <a:pPr algn="r"/>
            <a:r>
              <a:rPr lang="fr-FR" cap="all" dirty="0" smtClean="0"/>
              <a:t>XX/XX/XXXX</a:t>
            </a:r>
            <a:endParaRPr lang="fr-FR" cap="all" dirty="0"/>
          </a:p>
        </p:txBody>
      </p:sp>
      <p:sp>
        <p:nvSpPr>
          <p:cNvPr id="4" name="Espace réservé du pied de page 3"/>
          <p:cNvSpPr>
            <a:spLocks noGrp="1"/>
          </p:cNvSpPr>
          <p:nvPr>
            <p:ph type="ftr" sz="quarter" idx="11"/>
          </p:nvPr>
        </p:nvSpPr>
        <p:spPr bwMode="gray">
          <a:xfrm>
            <a:off x="360000" y="4783500"/>
            <a:ext cx="5436136" cy="360000"/>
          </a:xfrm>
        </p:spPr>
        <p:txBody>
          <a:bodyPr/>
          <a:lstStyle>
            <a:lvl1pPr>
              <a:defRPr>
                <a:solidFill>
                  <a:schemeClr val="bg1"/>
                </a:solidFill>
              </a:defRPr>
            </a:lvl1pPr>
          </a:lstStyle>
          <a:p>
            <a:r>
              <a:rPr lang="fr-FR" dirty="0" smtClean="0"/>
              <a:t>Inspection générale de l’éducation, du sport et de la recherche</a:t>
            </a:r>
            <a:endParaRPr lang="fr-FR" dirty="0"/>
          </a:p>
        </p:txBody>
      </p:sp>
      <p:sp>
        <p:nvSpPr>
          <p:cNvPr id="5" name="Espace réservé du numéro de diapositive 4"/>
          <p:cNvSpPr>
            <a:spLocks noGrp="1"/>
          </p:cNvSpPr>
          <p:nvPr>
            <p:ph type="sldNum" sz="quarter" idx="12"/>
          </p:nvPr>
        </p:nvSpPr>
        <p:spPr bwMode="gray"/>
        <p:txBody>
          <a:bodyPr/>
          <a:lstStyle>
            <a:lvl1pPr>
              <a:defRPr>
                <a:solidFill>
                  <a:schemeClr val="bg1"/>
                </a:solidFill>
              </a:defRPr>
            </a:lvl1pPr>
          </a:lstStyle>
          <a:p>
            <a:fld id="{733122C9-A0B9-462F-8757-0847AD287B63}" type="slidenum">
              <a:rPr lang="fr-FR" smtClean="0"/>
              <a:pPr/>
              <a:t>‹N°›</a:t>
            </a:fld>
            <a:endParaRPr lang="fr-FR" dirty="0"/>
          </a:p>
        </p:txBody>
      </p:sp>
    </p:spTree>
    <p:extLst>
      <p:ext uri="{BB962C8B-B14F-4D97-AF65-F5344CB8AC3E}">
        <p14:creationId xmlns:p14="http://schemas.microsoft.com/office/powerpoint/2010/main" val="1908596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et textes 3 colonnes">
    <p:spTree>
      <p:nvGrpSpPr>
        <p:cNvPr id="1" name=""/>
        <p:cNvGrpSpPr/>
        <p:nvPr/>
      </p:nvGrpSpPr>
      <p:grpSpPr>
        <a:xfrm>
          <a:off x="0" y="0"/>
          <a:ext cx="0" cy="0"/>
          <a:chOff x="0" y="0"/>
          <a:chExt cx="0" cy="0"/>
        </a:xfrm>
      </p:grpSpPr>
      <p:sp>
        <p:nvSpPr>
          <p:cNvPr id="2" name="Titre 1"/>
          <p:cNvSpPr>
            <a:spLocks noGrp="1"/>
          </p:cNvSpPr>
          <p:nvPr>
            <p:ph type="title" hasCustomPrompt="1"/>
          </p:nvPr>
        </p:nvSpPr>
        <p:spPr bwMode="gray">
          <a:xfrm>
            <a:off x="359999" y="900000"/>
            <a:ext cx="8424000" cy="720000"/>
          </a:xfrm>
        </p:spPr>
        <p:txBody>
          <a:bodyPr/>
          <a:lstStyle>
            <a:lvl1pPr>
              <a:defRPr/>
            </a:lvl1pPr>
          </a:lstStyle>
          <a:p>
            <a:r>
              <a:rPr lang="fr-FR" dirty="0"/>
              <a:t>Titre</a:t>
            </a:r>
          </a:p>
        </p:txBody>
      </p:sp>
      <p:sp>
        <p:nvSpPr>
          <p:cNvPr id="3" name="Espace réservé de la date 2"/>
          <p:cNvSpPr>
            <a:spLocks noGrp="1"/>
          </p:cNvSpPr>
          <p:nvPr>
            <p:ph type="dt" sz="half" idx="10"/>
          </p:nvPr>
        </p:nvSpPr>
        <p:spPr bwMode="gray"/>
        <p:txBody>
          <a:bodyPr/>
          <a:lstStyle/>
          <a:p>
            <a:pPr algn="r"/>
            <a:r>
              <a:rPr lang="fr-FR" cap="all"/>
              <a:t>XX/XX/XXXX</a:t>
            </a:r>
            <a:endParaRPr lang="fr-FR" cap="all" dirty="0"/>
          </a:p>
        </p:txBody>
      </p:sp>
      <p:sp>
        <p:nvSpPr>
          <p:cNvPr id="4" name="Espace réservé du pied de page 3"/>
          <p:cNvSpPr>
            <a:spLocks noGrp="1"/>
          </p:cNvSpPr>
          <p:nvPr>
            <p:ph type="ftr" sz="quarter" idx="11"/>
          </p:nvPr>
        </p:nvSpPr>
        <p:spPr bwMode="gray"/>
        <p:txBody>
          <a:bodyPr/>
          <a:lstStyle/>
          <a:p>
            <a:r>
              <a:rPr lang="fr-FR" dirty="0" smtClean="0"/>
              <a:t>Inspection générale de l’éducation, du sport et de la recherche</a:t>
            </a:r>
            <a:endParaRPr lang="fr-FR" dirty="0"/>
          </a:p>
        </p:txBody>
      </p:sp>
      <p:sp>
        <p:nvSpPr>
          <p:cNvPr id="5" name="Espace réservé du numéro de diapositive 4"/>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10"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
        <p:nvSpPr>
          <p:cNvPr id="12" name="Espace réservé du texte 11"/>
          <p:cNvSpPr>
            <a:spLocks noGrp="1"/>
          </p:cNvSpPr>
          <p:nvPr>
            <p:ph type="body" sz="quarter" idx="14" hasCustomPrompt="1"/>
          </p:nvPr>
        </p:nvSpPr>
        <p:spPr bwMode="gray">
          <a:xfrm>
            <a:off x="359999"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3" name="Espace réservé du texte 11"/>
          <p:cNvSpPr>
            <a:spLocks noGrp="1"/>
          </p:cNvSpPr>
          <p:nvPr>
            <p:ph type="body" sz="quarter" idx="15" hasCustomPrompt="1"/>
          </p:nvPr>
        </p:nvSpPr>
        <p:spPr bwMode="gray">
          <a:xfrm>
            <a:off x="3312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4" name="Espace réservé du texte 11"/>
          <p:cNvSpPr>
            <a:spLocks noGrp="1"/>
          </p:cNvSpPr>
          <p:nvPr>
            <p:ph type="body" sz="quarter" idx="16" hasCustomPrompt="1"/>
          </p:nvPr>
        </p:nvSpPr>
        <p:spPr bwMode="gray">
          <a:xfrm>
            <a:off x="6264000" y="1836000"/>
            <a:ext cx="2520000" cy="2574000"/>
          </a:xfrm>
        </p:spPr>
        <p:txBody>
          <a:bodyPr/>
          <a:lstStyle>
            <a:lvl1pPr>
              <a:defRPr/>
            </a:lvl1pPr>
            <a:lvl2pPr>
              <a:defRPr/>
            </a:lvl2pPr>
            <a:lvl3pPr>
              <a:defRPr baseline="0"/>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Tree>
    <p:extLst>
      <p:ext uri="{BB962C8B-B14F-4D97-AF65-F5344CB8AC3E}">
        <p14:creationId xmlns:p14="http://schemas.microsoft.com/office/powerpoint/2010/main" val="3840454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4" name="Titre 3"/>
          <p:cNvSpPr>
            <a:spLocks noGrp="1"/>
          </p:cNvSpPr>
          <p:nvPr>
            <p:ph type="title" hasCustomPrompt="1"/>
          </p:nvPr>
        </p:nvSpPr>
        <p:spPr bwMode="gray">
          <a:xfrm>
            <a:off x="359999" y="900000"/>
            <a:ext cx="8424000" cy="720000"/>
          </a:xfrm>
        </p:spPr>
        <p:txBody>
          <a:bodyPr/>
          <a:lstStyle/>
          <a:p>
            <a:r>
              <a:rPr lang="fr-FR" noProof="0" dirty="0"/>
              <a:t>Titre</a:t>
            </a:r>
            <a:endParaRPr lang="fr-FR" dirty="0"/>
          </a:p>
        </p:txBody>
      </p:sp>
      <p:sp>
        <p:nvSpPr>
          <p:cNvPr id="5" name="Espace réservé de la date 4"/>
          <p:cNvSpPr>
            <a:spLocks noGrp="1"/>
          </p:cNvSpPr>
          <p:nvPr>
            <p:ph type="dt" sz="half" idx="10"/>
          </p:nvPr>
        </p:nvSpPr>
        <p:spPr bwMode="gray"/>
        <p:txBody>
          <a:bodyPr/>
          <a:lstStyle/>
          <a:p>
            <a:pPr algn="r"/>
            <a:r>
              <a:rPr lang="fr-FR" cap="all"/>
              <a:t>XX/XX/XXXX</a:t>
            </a:r>
            <a:endParaRPr lang="fr-FR" cap="all" dirty="0"/>
          </a:p>
        </p:txBody>
      </p:sp>
      <p:sp>
        <p:nvSpPr>
          <p:cNvPr id="6" name="Espace réservé du pied de page 5"/>
          <p:cNvSpPr>
            <a:spLocks noGrp="1"/>
          </p:cNvSpPr>
          <p:nvPr>
            <p:ph type="ftr" sz="quarter" idx="11"/>
          </p:nvPr>
        </p:nvSpPr>
        <p:spPr bwMode="gray"/>
        <p:txBody>
          <a:bodyPr/>
          <a:lstStyle/>
          <a:p>
            <a:r>
              <a:rPr lang="fr-FR" dirty="0" smtClean="0"/>
              <a:t>Inspection générale de l’éducation, du sport et de la recherche</a:t>
            </a:r>
            <a:endParaRPr lang="fr-FR" dirty="0"/>
          </a:p>
        </p:txBody>
      </p:sp>
      <p:sp>
        <p:nvSpPr>
          <p:cNvPr id="7" name="Espace réservé du numéro de diapositive 6"/>
          <p:cNvSpPr>
            <a:spLocks noGrp="1"/>
          </p:cNvSpPr>
          <p:nvPr>
            <p:ph type="sldNum" sz="quarter" idx="12"/>
          </p:nvPr>
        </p:nvSpPr>
        <p:spPr bwMode="gray"/>
        <p:txBody>
          <a:bodyPr/>
          <a:lstStyle/>
          <a:p>
            <a:fld id="{733122C9-A0B9-462F-8757-0847AD287B63}" type="slidenum">
              <a:rPr lang="fr-FR" smtClean="0"/>
              <a:pPr/>
              <a:t>‹N°›</a:t>
            </a:fld>
            <a:endParaRPr lang="fr-FR" dirty="0"/>
          </a:p>
        </p:txBody>
      </p:sp>
      <p:sp>
        <p:nvSpPr>
          <p:cNvPr id="9" name="Espace réservé du contenu 8"/>
          <p:cNvSpPr>
            <a:spLocks noGrp="1"/>
          </p:cNvSpPr>
          <p:nvPr>
            <p:ph sz="quarter" idx="14" hasCustomPrompt="1"/>
          </p:nvPr>
        </p:nvSpPr>
        <p:spPr bwMode="gray">
          <a:xfrm>
            <a:off x="359998" y="1836000"/>
            <a:ext cx="8424000" cy="2574000"/>
          </a:xfrm>
        </p:spPr>
        <p:txBody>
          <a:bodyPr/>
          <a:lstStyle>
            <a:lvl1pPr>
              <a:defRPr/>
            </a:lvl1pPr>
            <a:lvl2pPr>
              <a:defRPr/>
            </a:lvl2pPr>
            <a:lvl3pPr>
              <a:defRPr/>
            </a:lvl3pPr>
            <a:lvl4pPr>
              <a:defRPr/>
            </a:lvl4pPr>
            <a:lvl5pPr>
              <a:defRPr/>
            </a:lvl5pPr>
          </a:lstStyle>
          <a:p>
            <a:pPr lvl="0"/>
            <a:r>
              <a:rPr lang="fr-FR" dirty="0"/>
              <a:t>Texte de niveau 1</a:t>
            </a:r>
          </a:p>
          <a:p>
            <a:pPr lvl="1"/>
            <a:r>
              <a:rPr lang="fr-FR" dirty="0"/>
              <a:t>Texte de niveau 2</a:t>
            </a:r>
          </a:p>
          <a:p>
            <a:pPr lvl="2"/>
            <a:r>
              <a:rPr lang="fr-FR" dirty="0"/>
              <a:t>Texte de niveau 3</a:t>
            </a:r>
          </a:p>
          <a:p>
            <a:pPr lvl="3"/>
            <a:r>
              <a:rPr lang="fr-FR" dirty="0"/>
              <a:t>Texte de niveau 4</a:t>
            </a:r>
          </a:p>
          <a:p>
            <a:pPr lvl="4"/>
            <a:r>
              <a:rPr lang="fr-FR" dirty="0"/>
              <a:t>Texte de niveau 5</a:t>
            </a:r>
          </a:p>
        </p:txBody>
      </p:sp>
      <p:sp>
        <p:nvSpPr>
          <p:cNvPr id="15" name="Espace réservé du texte 9"/>
          <p:cNvSpPr>
            <a:spLocks noGrp="1"/>
          </p:cNvSpPr>
          <p:nvPr>
            <p:ph type="body" sz="quarter" idx="13" hasCustomPrompt="1"/>
          </p:nvPr>
        </p:nvSpPr>
        <p:spPr bwMode="gray">
          <a:xfrm>
            <a:off x="3312000" y="180000"/>
            <a:ext cx="5472000" cy="360000"/>
          </a:xfrm>
        </p:spPr>
        <p:txBody>
          <a:bodyPr/>
          <a:lstStyle>
            <a:lvl1pPr marL="108000" indent="-108000" algn="r">
              <a:spcAft>
                <a:spcPts val="0"/>
              </a:spcAft>
              <a:buFont typeface="+mj-lt"/>
              <a:buAutoNum type="arabicPeriod"/>
              <a:defRPr sz="750" b="1"/>
            </a:lvl1pPr>
            <a:lvl2pPr marL="108000" indent="-108000" algn="r">
              <a:spcBef>
                <a:spcPts val="0"/>
              </a:spcBef>
              <a:spcAft>
                <a:spcPts val="0"/>
              </a:spcAft>
              <a:buFont typeface="+mj-lt"/>
              <a:buAutoNum type="alphaLcPeriod"/>
              <a:defRPr sz="750"/>
            </a:lvl2pPr>
          </a:lstStyle>
          <a:p>
            <a:pPr lvl="0"/>
            <a:r>
              <a:rPr lang="fr-FR" dirty="0"/>
              <a:t>Titre</a:t>
            </a:r>
          </a:p>
          <a:p>
            <a:pPr lvl="1"/>
            <a:r>
              <a:rPr lang="fr-FR" dirty="0"/>
              <a:t>Sous-titre</a:t>
            </a:r>
          </a:p>
        </p:txBody>
      </p:sp>
    </p:spTree>
    <p:extLst>
      <p:ext uri="{BB962C8B-B14F-4D97-AF65-F5344CB8AC3E}">
        <p14:creationId xmlns:p14="http://schemas.microsoft.com/office/powerpoint/2010/main" val="9235645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bwMode="gray">
          <a:xfrm>
            <a:off x="359999" y="900000"/>
            <a:ext cx="8424000" cy="720000"/>
          </a:xfrm>
          <a:prstGeom prst="rect">
            <a:avLst/>
          </a:prstGeom>
        </p:spPr>
        <p:txBody>
          <a:bodyPr vert="horz" lIns="0" tIns="0" rIns="0" bIns="0" rtlCol="0" anchor="t" anchorCtr="0">
            <a:noAutofit/>
          </a:bodyPr>
          <a:lstStyle/>
          <a:p>
            <a:r>
              <a:rPr lang="fr-FR" noProof="0" dirty="0"/>
              <a:t>Titre</a:t>
            </a:r>
          </a:p>
        </p:txBody>
      </p:sp>
      <p:sp>
        <p:nvSpPr>
          <p:cNvPr id="3" name="Espace réservé du texte 2"/>
          <p:cNvSpPr>
            <a:spLocks noGrp="1"/>
          </p:cNvSpPr>
          <p:nvPr>
            <p:ph type="body" idx="1"/>
          </p:nvPr>
        </p:nvSpPr>
        <p:spPr bwMode="gray">
          <a:xfrm>
            <a:off x="359999" y="1836000"/>
            <a:ext cx="8424000" cy="2574000"/>
          </a:xfrm>
          <a:prstGeom prst="rect">
            <a:avLst/>
          </a:prstGeom>
        </p:spPr>
        <p:txBody>
          <a:bodyPr vert="horz" lIns="0" tIns="0" rIns="0" bIns="0" rtlCol="0" anchor="t" anchorCtr="0">
            <a:noAutofit/>
          </a:bodyPr>
          <a:lstStyle/>
          <a:p>
            <a:pPr lvl="0"/>
            <a:r>
              <a:rPr lang="fr-FR" noProof="0" dirty="0"/>
              <a:t>Texte de niveau 1</a:t>
            </a:r>
          </a:p>
          <a:p>
            <a:pPr lvl="1"/>
            <a:r>
              <a:rPr lang="fr-FR" noProof="0" dirty="0"/>
              <a:t>Texte de niveau 2</a:t>
            </a:r>
          </a:p>
          <a:p>
            <a:pPr lvl="2"/>
            <a:r>
              <a:rPr lang="fr-FR" noProof="0" dirty="0"/>
              <a:t>Texte de niveau 3</a:t>
            </a:r>
          </a:p>
          <a:p>
            <a:pPr lvl="3"/>
            <a:r>
              <a:rPr lang="fr-FR" noProof="0" dirty="0"/>
              <a:t>Texte de niveau 4</a:t>
            </a:r>
          </a:p>
          <a:p>
            <a:pPr lvl="4"/>
            <a:r>
              <a:rPr lang="fr-FR" noProof="0" dirty="0"/>
              <a:t>Texte de niveau 5</a:t>
            </a:r>
          </a:p>
        </p:txBody>
      </p:sp>
      <p:sp>
        <p:nvSpPr>
          <p:cNvPr id="4" name="Espace réservé de la date 3"/>
          <p:cNvSpPr>
            <a:spLocks noGrp="1"/>
          </p:cNvSpPr>
          <p:nvPr>
            <p:ph type="dt" sz="half" idx="2"/>
          </p:nvPr>
        </p:nvSpPr>
        <p:spPr bwMode="gray">
          <a:xfrm>
            <a:off x="7614000" y="4783500"/>
            <a:ext cx="1170000" cy="360000"/>
          </a:xfrm>
          <a:prstGeom prst="rect">
            <a:avLst/>
          </a:prstGeom>
        </p:spPr>
        <p:txBody>
          <a:bodyPr vert="horz" lIns="0" tIns="0" rIns="0" bIns="0" rtlCol="0" anchor="ctr" anchorCtr="0">
            <a:noAutofit/>
          </a:bodyPr>
          <a:lstStyle>
            <a:lvl1pPr algn="ctr">
              <a:defRPr sz="750" b="1">
                <a:solidFill>
                  <a:schemeClr val="tx1"/>
                </a:solidFill>
              </a:defRPr>
            </a:lvl1pPr>
          </a:lstStyle>
          <a:p>
            <a:pPr algn="r"/>
            <a:r>
              <a:rPr lang="fr-FR" cap="all"/>
              <a:t>XX/XX/XXXX</a:t>
            </a:r>
            <a:endParaRPr lang="fr-FR" cap="all" dirty="0"/>
          </a:p>
        </p:txBody>
      </p:sp>
      <p:sp>
        <p:nvSpPr>
          <p:cNvPr id="5" name="Espace réservé du pied de page 4"/>
          <p:cNvSpPr>
            <a:spLocks noGrp="1"/>
          </p:cNvSpPr>
          <p:nvPr>
            <p:ph type="ftr" sz="quarter" idx="3"/>
          </p:nvPr>
        </p:nvSpPr>
        <p:spPr bwMode="gray">
          <a:xfrm>
            <a:off x="360000" y="4783500"/>
            <a:ext cx="5904000" cy="360000"/>
          </a:xfrm>
          <a:prstGeom prst="rect">
            <a:avLst/>
          </a:prstGeom>
        </p:spPr>
        <p:txBody>
          <a:bodyPr vert="horz" lIns="0" tIns="0" rIns="0" bIns="0" rtlCol="0" anchor="ctr" anchorCtr="0">
            <a:noAutofit/>
          </a:bodyPr>
          <a:lstStyle>
            <a:lvl1pPr algn="l">
              <a:defRPr sz="750" b="1">
                <a:solidFill>
                  <a:schemeClr val="tx1"/>
                </a:solidFill>
              </a:defRPr>
            </a:lvl1pPr>
          </a:lstStyle>
          <a:p>
            <a:r>
              <a:rPr lang="fr-FR" dirty="0" smtClean="0"/>
              <a:t>Inspection générale de l’éducation, du sport et de la recherche </a:t>
            </a:r>
            <a:endParaRPr lang="fr-FR" dirty="0"/>
          </a:p>
        </p:txBody>
      </p:sp>
      <p:sp>
        <p:nvSpPr>
          <p:cNvPr id="6" name="Espace réservé du numéro de diapositive 5"/>
          <p:cNvSpPr>
            <a:spLocks noGrp="1"/>
          </p:cNvSpPr>
          <p:nvPr>
            <p:ph type="sldNum" sz="quarter" idx="4"/>
          </p:nvPr>
        </p:nvSpPr>
        <p:spPr bwMode="gray">
          <a:xfrm>
            <a:off x="6264000" y="4783500"/>
            <a:ext cx="1350000" cy="360000"/>
          </a:xfrm>
          <a:prstGeom prst="rect">
            <a:avLst/>
          </a:prstGeom>
        </p:spPr>
        <p:txBody>
          <a:bodyPr vert="horz" lIns="0" tIns="0" rIns="0" bIns="0" rtlCol="0" anchor="ctr" anchorCtr="0">
            <a:noAutofit/>
          </a:bodyPr>
          <a:lstStyle>
            <a:lvl1pPr algn="r">
              <a:defRPr sz="750" b="1">
                <a:solidFill>
                  <a:schemeClr val="tx1"/>
                </a:solidFill>
              </a:defRPr>
            </a:lvl1pPr>
          </a:lstStyle>
          <a:p>
            <a:fld id="{733122C9-A0B9-462F-8757-0847AD287B63}" type="slidenum">
              <a:rPr lang="fr-FR" smtClean="0"/>
              <a:pPr/>
              <a:t>‹N°›</a:t>
            </a:fld>
            <a:endParaRPr lang="fr-FR" dirty="0"/>
          </a:p>
        </p:txBody>
      </p:sp>
      <p:cxnSp>
        <p:nvCxnSpPr>
          <p:cNvPr id="10" name="Connecteur droit 9"/>
          <p:cNvCxnSpPr/>
          <p:nvPr userDrawn="1"/>
        </p:nvCxnSpPr>
        <p:spPr bwMode="gray">
          <a:xfrm>
            <a:off x="360000" y="4784400"/>
            <a:ext cx="8424000" cy="0"/>
          </a:xfrm>
          <a:prstGeom prst="line">
            <a:avLst/>
          </a:prstGeom>
          <a:ln w="10160">
            <a:solidFill>
              <a:schemeClr val="tx1"/>
            </a:solidFill>
          </a:ln>
        </p:spPr>
        <p:style>
          <a:lnRef idx="1">
            <a:schemeClr val="accent1"/>
          </a:lnRef>
          <a:fillRef idx="0">
            <a:schemeClr val="accent1"/>
          </a:fillRef>
          <a:effectRef idx="0">
            <a:schemeClr val="accent1"/>
          </a:effectRef>
          <a:fontRef idx="minor">
            <a:schemeClr val="tx1"/>
          </a:fontRef>
        </p:style>
      </p:cxnSp>
      <p:pic>
        <p:nvPicPr>
          <p:cNvPr id="9" name="Image 8">
            <a:extLst>
              <a:ext uri="{FF2B5EF4-FFF2-40B4-BE49-F238E27FC236}">
                <a16:creationId xmlns:a16="http://schemas.microsoft.com/office/drawing/2014/main" id="{7C9F8281-E0B1-E740-BC5A-01ADDF3A6514}"/>
              </a:ext>
            </a:extLst>
          </p:cNvPr>
          <p:cNvPicPr>
            <a:picLocks noChangeAspect="1"/>
          </p:cNvPicPr>
          <p:nvPr userDrawn="1"/>
        </p:nvPicPr>
        <p:blipFill>
          <a:blip r:embed="rId8"/>
          <a:stretch>
            <a:fillRect/>
          </a:stretch>
        </p:blipFill>
        <p:spPr>
          <a:xfrm>
            <a:off x="1098001" y="179999"/>
            <a:ext cx="593680" cy="367727"/>
          </a:xfrm>
          <a:prstGeom prst="rect">
            <a:avLst/>
          </a:prstGeom>
        </p:spPr>
      </p:pic>
      <p:pic>
        <p:nvPicPr>
          <p:cNvPr id="12" name="Image 11">
            <a:extLst>
              <a:ext uri="{FF2B5EF4-FFF2-40B4-BE49-F238E27FC236}">
                <a16:creationId xmlns:a16="http://schemas.microsoft.com/office/drawing/2014/main" id="{81F3959E-B020-EA40-896C-0471D92513AA}"/>
              </a:ext>
            </a:extLst>
          </p:cNvPr>
          <p:cNvPicPr>
            <a:picLocks noChangeAspect="1"/>
          </p:cNvPicPr>
          <p:nvPr userDrawn="1"/>
        </p:nvPicPr>
        <p:blipFill>
          <a:blip r:embed="rId9"/>
          <a:stretch>
            <a:fillRect/>
          </a:stretch>
        </p:blipFill>
        <p:spPr>
          <a:xfrm>
            <a:off x="288000" y="108000"/>
            <a:ext cx="555733" cy="504000"/>
          </a:xfrm>
          <a:prstGeom prst="rect">
            <a:avLst/>
          </a:prstGeom>
        </p:spPr>
      </p:pic>
    </p:spTree>
  </p:cSld>
  <p:clrMap bg1="lt1" tx1="dk1" bg2="lt2" tx2="dk2" accent1="accent1" accent2="accent2" accent3="accent3" accent4="accent4" accent5="accent5" accent6="accent6" hlink="hlink" folHlink="folHlink"/>
  <p:sldLayoutIdLst>
    <p:sldLayoutId id="2147483808" r:id="rId1"/>
    <p:sldLayoutId id="2147483812" r:id="rId2"/>
    <p:sldLayoutId id="2147483810" r:id="rId3"/>
    <p:sldLayoutId id="2147483811" r:id="rId4"/>
    <p:sldLayoutId id="2147483809" r:id="rId5"/>
    <p:sldLayoutId id="2147483813" r:id="rId6"/>
  </p:sldLayoutIdLst>
  <p:hf hdr="0"/>
  <p:txStyles>
    <p:titleStyle>
      <a:lvl1pPr algn="l" defTabSz="914400" rtl="0" eaLnBrk="1" latinLnBrk="0" hangingPunct="1">
        <a:lnSpc>
          <a:spcPct val="90000"/>
        </a:lnSpc>
        <a:spcBef>
          <a:spcPct val="0"/>
        </a:spcBef>
        <a:buNone/>
        <a:defRPr sz="2550" b="1" kern="1200">
          <a:solidFill>
            <a:schemeClr val="tx1"/>
          </a:solidFill>
          <a:latin typeface="+mj-lt"/>
          <a:ea typeface="+mj-ea"/>
          <a:cs typeface="+mj-cs"/>
        </a:defRPr>
      </a:lvl1pPr>
    </p:titleStyle>
    <p:bodyStyle>
      <a:lvl1pPr marL="0" indent="0" algn="l" defTabSz="914400" rtl="0" eaLnBrk="1" latinLnBrk="0" hangingPunct="1">
        <a:lnSpc>
          <a:spcPct val="100000"/>
        </a:lnSpc>
        <a:spcBef>
          <a:spcPts val="0"/>
        </a:spcBef>
        <a:spcAft>
          <a:spcPts val="500"/>
        </a:spcAft>
        <a:buFont typeface="Arial" pitchFamily="34" charset="0"/>
        <a:buNone/>
        <a:defRPr sz="1050" b="0" kern="1200">
          <a:solidFill>
            <a:schemeClr val="tx1"/>
          </a:solidFill>
          <a:latin typeface="+mn-lt"/>
          <a:ea typeface="+mn-ea"/>
          <a:cs typeface="+mn-cs"/>
        </a:defRPr>
      </a:lvl1pPr>
      <a:lvl2pPr marL="252000" indent="-72000" algn="l" defTabSz="914400" rtl="0" eaLnBrk="1" latinLnBrk="0" hangingPunct="1">
        <a:lnSpc>
          <a:spcPct val="100000"/>
        </a:lnSpc>
        <a:spcBef>
          <a:spcPts val="600"/>
        </a:spcBef>
        <a:spcAft>
          <a:spcPts val="600"/>
        </a:spcAft>
        <a:buFont typeface="Arial" pitchFamily="34" charset="0"/>
        <a:buChar char="•"/>
        <a:defRPr sz="950" kern="1200">
          <a:solidFill>
            <a:schemeClr val="tx1"/>
          </a:solidFill>
          <a:latin typeface="+mn-lt"/>
          <a:ea typeface="+mn-ea"/>
          <a:cs typeface="+mn-cs"/>
        </a:defRPr>
      </a:lvl2pPr>
      <a:lvl3pPr marL="432000" indent="-72000" algn="l" defTabSz="914400" rtl="0" eaLnBrk="1" latinLnBrk="0" hangingPunct="1">
        <a:lnSpc>
          <a:spcPct val="100000"/>
        </a:lnSpc>
        <a:spcBef>
          <a:spcPts val="100"/>
        </a:spcBef>
        <a:spcAft>
          <a:spcPts val="100"/>
        </a:spcAft>
        <a:buSzPct val="100000"/>
        <a:buFont typeface="Arial" pitchFamily="34" charset="0"/>
        <a:buChar char="•"/>
        <a:defRPr sz="850" kern="1200">
          <a:solidFill>
            <a:schemeClr val="tx1"/>
          </a:solidFill>
          <a:latin typeface="+mn-lt"/>
          <a:ea typeface="+mn-ea"/>
          <a:cs typeface="+mn-cs"/>
        </a:defRPr>
      </a:lvl3pPr>
      <a:lvl4pPr marL="612000" indent="-72000" algn="l" defTabSz="914400" rtl="0" eaLnBrk="1" latinLnBrk="0" hangingPunct="1">
        <a:lnSpc>
          <a:spcPct val="100000"/>
        </a:lnSpc>
        <a:spcBef>
          <a:spcPts val="100"/>
        </a:spcBef>
        <a:spcAft>
          <a:spcPts val="100"/>
        </a:spcAft>
        <a:buSzPct val="100000"/>
        <a:buFont typeface="Arial" pitchFamily="34" charset="0"/>
        <a:buChar char="•"/>
        <a:defRPr sz="750" kern="1200">
          <a:solidFill>
            <a:schemeClr val="tx1"/>
          </a:solidFill>
          <a:latin typeface="+mn-lt"/>
          <a:ea typeface="+mn-ea"/>
          <a:cs typeface="+mn-cs"/>
        </a:defRPr>
      </a:lvl4pPr>
      <a:lvl5pPr marL="828000" indent="-72000" algn="l" defTabSz="914400" rtl="0" eaLnBrk="1" latinLnBrk="0" hangingPunct="1">
        <a:lnSpc>
          <a:spcPct val="100000"/>
        </a:lnSpc>
        <a:spcBef>
          <a:spcPts val="100"/>
        </a:spcBef>
        <a:spcAft>
          <a:spcPts val="100"/>
        </a:spcAft>
        <a:buSzPct val="100000"/>
        <a:buFont typeface="Arial" pitchFamily="34" charset="0"/>
        <a:buChar char="•"/>
        <a:defRPr sz="7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3" Type="http://schemas.openxmlformats.org/officeDocument/2006/relationships/hyperlink" Target="https://www.canotech.fr/a/30555/quest-ce-que-la-differenciation-pedagogique" TargetMode="External"/><Relationship Id="rId7" Type="http://schemas.openxmlformats.org/officeDocument/2006/relationships/image" Target="../media/image4.png"/><Relationship Id="rId2" Type="http://schemas.openxmlformats.org/officeDocument/2006/relationships/hyperlink" Target="http://www.cnesco.fr/fr/differenciation-pedagogique/" TargetMode="External"/><Relationship Id="rId1" Type="http://schemas.openxmlformats.org/officeDocument/2006/relationships/slideLayout" Target="../slideLayouts/slideLayout6.xml"/><Relationship Id="rId6" Type="http://schemas.openxmlformats.org/officeDocument/2006/relationships/image" Target="../media/image5.jpeg"/><Relationship Id="rId5" Type="http://schemas.openxmlformats.org/officeDocument/2006/relationships/hyperlink" Target="https://www.reseau-canope.fr/second-degre/lycee-professionnel/suivre-et-evaluer-les-competences.html" TargetMode="External"/><Relationship Id="rId4" Type="http://schemas.openxmlformats.org/officeDocument/2006/relationships/hyperlink" Target="https://www.canotech.fr/a/30372/evaluer-dans-la-voie-professionnelle" TargetMode="Externa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6" name="Espace réservé du texte 5"/>
          <p:cNvSpPr>
            <a:spLocks noGrp="1"/>
          </p:cNvSpPr>
          <p:nvPr>
            <p:ph type="body" sz="quarter" idx="13"/>
          </p:nvPr>
        </p:nvSpPr>
        <p:spPr>
          <a:xfrm>
            <a:off x="360000" y="2643758"/>
            <a:ext cx="8424000" cy="1779488"/>
          </a:xfrm>
        </p:spPr>
        <p:txBody>
          <a:bodyPr/>
          <a:lstStyle/>
          <a:p>
            <a:r>
              <a:rPr lang="fr-FR" dirty="0" smtClean="0"/>
              <a:t>Enseigner le français et les mathématiques en groupes à effectifs réduits</a:t>
            </a:r>
          </a:p>
          <a:p>
            <a:endParaRPr lang="fr-FR" dirty="0" smtClean="0"/>
          </a:p>
          <a:p>
            <a:endParaRPr lang="fr-FR" dirty="0"/>
          </a:p>
        </p:txBody>
      </p:sp>
      <p:sp>
        <p:nvSpPr>
          <p:cNvPr id="8" name="Espace réservé du pied de page 7"/>
          <p:cNvSpPr>
            <a:spLocks noGrp="1"/>
          </p:cNvSpPr>
          <p:nvPr>
            <p:ph type="ftr" sz="quarter" idx="11"/>
          </p:nvPr>
        </p:nvSpPr>
        <p:spPr/>
        <p:txBody>
          <a:bodyPr/>
          <a:lstStyle/>
          <a:p>
            <a:r>
              <a:rPr lang="fr-FR" dirty="0" smtClean="0"/>
              <a:t>Direction générale de l’enseignement scolaire - Inspection </a:t>
            </a:r>
            <a:r>
              <a:rPr lang="fr-FR" dirty="0"/>
              <a:t>générale de l’éducation</a:t>
            </a:r>
            <a:r>
              <a:rPr lang="fr-FR" dirty="0" smtClean="0"/>
              <a:t>, du </a:t>
            </a:r>
            <a:r>
              <a:rPr lang="fr-FR" dirty="0"/>
              <a:t>sport et de la </a:t>
            </a:r>
            <a:r>
              <a:rPr lang="fr-FR" dirty="0" smtClean="0"/>
              <a:t>recherche</a:t>
            </a:r>
            <a:endParaRPr lang="fr-FR" dirty="0"/>
          </a:p>
        </p:txBody>
      </p:sp>
      <p:sp>
        <p:nvSpPr>
          <p:cNvPr id="9" name="Espace réservé du numéro de diapositive 8"/>
          <p:cNvSpPr>
            <a:spLocks noGrp="1"/>
          </p:cNvSpPr>
          <p:nvPr>
            <p:ph type="sldNum" sz="quarter" idx="12"/>
          </p:nvPr>
        </p:nvSpPr>
        <p:spPr/>
        <p:txBody>
          <a:bodyPr/>
          <a:lstStyle/>
          <a:p>
            <a:fld id="{733122C9-A0B9-462F-8757-0847AD287B63}" type="slidenum">
              <a:rPr lang="fr-FR" smtClean="0"/>
              <a:pPr/>
              <a:t>1</a:t>
            </a:fld>
            <a:endParaRPr lang="fr-FR" dirty="0"/>
          </a:p>
        </p:txBody>
      </p:sp>
      <p:pic>
        <p:nvPicPr>
          <p:cNvPr id="4" name="Imag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000" y="151644"/>
            <a:ext cx="3190875" cy="1600200"/>
          </a:xfrm>
          <a:prstGeom prst="rect">
            <a:avLst/>
          </a:prstGeom>
        </p:spPr>
      </p:pic>
    </p:spTree>
    <p:extLst>
      <p:ext uri="{BB962C8B-B14F-4D97-AF65-F5344CB8AC3E}">
        <p14:creationId xmlns:p14="http://schemas.microsoft.com/office/powerpoint/2010/main" val="41815159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smtClean="0"/>
              <a:t>3- Ajuster ses gestes professionnels à l’enseignement en effectifs réduits</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10</a:t>
            </a:fld>
            <a:endParaRPr lang="fr-FR" dirty="0"/>
          </a:p>
        </p:txBody>
      </p:sp>
      <p:sp>
        <p:nvSpPr>
          <p:cNvPr id="6" name="Espace réservé du contenu 5"/>
          <p:cNvSpPr>
            <a:spLocks noGrp="1"/>
          </p:cNvSpPr>
          <p:nvPr>
            <p:ph sz="quarter" idx="14"/>
          </p:nvPr>
        </p:nvSpPr>
        <p:spPr>
          <a:xfrm>
            <a:off x="359998" y="1707654"/>
            <a:ext cx="8424000" cy="2702346"/>
          </a:xfrm>
        </p:spPr>
        <p:txBody>
          <a:bodyPr/>
          <a:lstStyle/>
          <a:p>
            <a:pPr marL="171450" indent="-171450">
              <a:buFont typeface="Courier New" panose="02070309020205020404" pitchFamily="49" charset="0"/>
              <a:buChar char="o"/>
            </a:pPr>
            <a:r>
              <a:rPr lang="fr-FR" sz="1600" dirty="0" smtClean="0"/>
              <a:t>s’autoriser </a:t>
            </a:r>
            <a:r>
              <a:rPr lang="fr-FR" sz="1600" dirty="0"/>
              <a:t>à </a:t>
            </a:r>
            <a:r>
              <a:rPr lang="fr-FR" sz="1600" b="1" dirty="0"/>
              <a:t>organiser l’espace </a:t>
            </a:r>
            <a:r>
              <a:rPr lang="fr-FR" sz="1600" dirty="0"/>
              <a:t>de la classe de manière flexible selon l’effectif, les besoins, la démarche adoptée et l’objectif visé </a:t>
            </a:r>
            <a:endParaRPr lang="fr-FR" sz="1600" dirty="0" smtClean="0"/>
          </a:p>
          <a:p>
            <a:endParaRPr lang="fr-FR" sz="1600" dirty="0"/>
          </a:p>
          <a:p>
            <a:pPr marL="171450" indent="-171450">
              <a:buFont typeface="Courier New" panose="02070309020205020404" pitchFamily="49" charset="0"/>
              <a:buChar char="o"/>
            </a:pPr>
            <a:r>
              <a:rPr lang="fr-FR" sz="1600" b="1" dirty="0" smtClean="0"/>
              <a:t>individualiser</a:t>
            </a:r>
            <a:r>
              <a:rPr lang="fr-FR" sz="1600" dirty="0" smtClean="0"/>
              <a:t> </a:t>
            </a:r>
            <a:r>
              <a:rPr lang="fr-FR" sz="1600" dirty="0"/>
              <a:t>l’étayage proposé aux élèves (utilisation de fiches personnelles ou tout document pédagogique en cours, outils numériques, visionnage de capsules vidéo, recherches en ligne, tutorat entre pairs) </a:t>
            </a:r>
            <a:endParaRPr lang="fr-FR" sz="1600" dirty="0" smtClean="0"/>
          </a:p>
          <a:p>
            <a:endParaRPr lang="fr-FR" sz="1600" dirty="0"/>
          </a:p>
          <a:p>
            <a:pPr marL="171450" indent="-171450">
              <a:buFont typeface="Courier New" panose="02070309020205020404" pitchFamily="49" charset="0"/>
              <a:buChar char="o"/>
            </a:pPr>
            <a:r>
              <a:rPr lang="fr-FR" sz="1600" b="1" dirty="0" smtClean="0"/>
              <a:t>valoriser</a:t>
            </a:r>
            <a:r>
              <a:rPr lang="fr-FR" sz="1600" dirty="0" smtClean="0"/>
              <a:t> </a:t>
            </a:r>
            <a:r>
              <a:rPr lang="fr-FR" sz="1600" dirty="0"/>
              <a:t>les essais et les démarches des recherches des élèves en leur proposant de les verbaliser ; autoriser le passage par l’oral pour en rendre compte </a:t>
            </a:r>
          </a:p>
          <a:p>
            <a:endParaRPr lang="fr-FR" sz="1600"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4223615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998" y="873925"/>
            <a:ext cx="8424001" cy="920458"/>
          </a:xfrm>
        </p:spPr>
        <p:txBody>
          <a:bodyPr/>
          <a:lstStyle/>
          <a:p>
            <a:r>
              <a:rPr lang="fr-FR" sz="2000" dirty="0" smtClean="0"/>
              <a:t>3- Ajuster ses gestes professionnels à l’enseignement en effectifs réduits</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11</a:t>
            </a:fld>
            <a:endParaRPr lang="fr-FR" dirty="0"/>
          </a:p>
        </p:txBody>
      </p:sp>
      <p:sp>
        <p:nvSpPr>
          <p:cNvPr id="6" name="Espace réservé du contenu 5"/>
          <p:cNvSpPr>
            <a:spLocks noGrp="1"/>
          </p:cNvSpPr>
          <p:nvPr>
            <p:ph sz="quarter" idx="14"/>
          </p:nvPr>
        </p:nvSpPr>
        <p:spPr>
          <a:xfrm>
            <a:off x="359998" y="1707654"/>
            <a:ext cx="8424000" cy="2702346"/>
          </a:xfrm>
        </p:spPr>
        <p:txBody>
          <a:bodyPr/>
          <a:lstStyle/>
          <a:p>
            <a:pPr marL="171450" indent="-171450">
              <a:buFont typeface="Courier New" panose="02070309020205020404" pitchFamily="49" charset="0"/>
              <a:buChar char="o"/>
            </a:pPr>
            <a:r>
              <a:rPr lang="fr-FR" sz="1600" b="1" dirty="0"/>
              <a:t>repérer</a:t>
            </a:r>
            <a:r>
              <a:rPr lang="fr-FR" sz="1600" dirty="0"/>
              <a:t> plus vite si chaque élève s’engage bien dans l’activité et l’aider si besoin à agir </a:t>
            </a:r>
            <a:r>
              <a:rPr lang="fr-FR" sz="1600" dirty="0" smtClean="0"/>
              <a:t>(éviter ainsi le </a:t>
            </a:r>
            <a:r>
              <a:rPr lang="fr-FR" sz="1600" dirty="0"/>
              <a:t>décrochage) en reformulant des consignes, en faisant référence à des travaux antérieurs ou en décomposant les tâches à accomplir </a:t>
            </a:r>
            <a:endParaRPr lang="fr-FR" sz="1600" dirty="0" smtClean="0"/>
          </a:p>
          <a:p>
            <a:endParaRPr lang="fr-FR" sz="1600" dirty="0"/>
          </a:p>
          <a:p>
            <a:pPr marL="171450" indent="-171450">
              <a:buFont typeface="Courier New" panose="02070309020205020404" pitchFamily="49" charset="0"/>
              <a:buChar char="o"/>
            </a:pPr>
            <a:r>
              <a:rPr lang="fr-FR" sz="1600" b="1" dirty="0"/>
              <a:t>évaluer</a:t>
            </a:r>
            <a:r>
              <a:rPr lang="fr-FR" sz="1600" dirty="0"/>
              <a:t> régulièrement les progrès des élèves (par de brèves évaluations formalisées mais aussi par la simple observation du professeur) et s’assurer que les constats soient partagés entre le professeur et chaque élève </a:t>
            </a:r>
            <a:endParaRPr lang="fr-FR" sz="1600" dirty="0" smtClean="0"/>
          </a:p>
          <a:p>
            <a:pPr marL="171450" indent="-171450">
              <a:buFont typeface="Courier New" panose="02070309020205020404" pitchFamily="49" charset="0"/>
              <a:buChar char="o"/>
            </a:pPr>
            <a:endParaRPr lang="fr-FR" sz="1600"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10095816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000" y="843680"/>
            <a:ext cx="8172442" cy="432048"/>
          </a:xfrm>
        </p:spPr>
        <p:txBody>
          <a:bodyPr/>
          <a:lstStyle/>
          <a:p>
            <a:r>
              <a:rPr lang="fr-FR" sz="2000" dirty="0" smtClean="0"/>
              <a:t>En résumé, les principaux points de vigilance pour les pilotes : </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12</a:t>
            </a:fld>
            <a:endParaRPr lang="fr-FR" dirty="0"/>
          </a:p>
        </p:txBody>
      </p:sp>
      <p:sp>
        <p:nvSpPr>
          <p:cNvPr id="6" name="Espace réservé du contenu 5"/>
          <p:cNvSpPr>
            <a:spLocks noGrp="1"/>
          </p:cNvSpPr>
          <p:nvPr>
            <p:ph sz="quarter" idx="14"/>
          </p:nvPr>
        </p:nvSpPr>
        <p:spPr>
          <a:xfrm>
            <a:off x="467543" y="1131590"/>
            <a:ext cx="8316453" cy="3651910"/>
          </a:xfrm>
        </p:spPr>
        <p:txBody>
          <a:bodyPr/>
          <a:lstStyle/>
          <a:p>
            <a:pPr marL="171450" indent="-171450">
              <a:buFont typeface="Courier New" panose="02070309020205020404" pitchFamily="49" charset="0"/>
              <a:buChar char="o"/>
            </a:pPr>
            <a:endParaRPr lang="fr-FR" sz="1600" dirty="0" smtClean="0"/>
          </a:p>
          <a:p>
            <a:pPr marL="171450" indent="-171450">
              <a:buFont typeface="Courier New" panose="02070309020205020404" pitchFamily="49" charset="0"/>
              <a:buChar char="o"/>
            </a:pPr>
            <a:r>
              <a:rPr lang="fr-FR" sz="1600" dirty="0" smtClean="0"/>
              <a:t>accompagner les professeurs à construire la progression annuelle en réfléchissant à une </a:t>
            </a:r>
            <a:r>
              <a:rPr lang="fr-FR" sz="1600" b="1" dirty="0" smtClean="0"/>
              <a:t>continuité de l’enseignement et des apprentissages </a:t>
            </a:r>
            <a:r>
              <a:rPr lang="fr-FR" sz="1600" dirty="0" smtClean="0"/>
              <a:t>entre les heures en classe entière, et les heures dispensées en effectifs réduits;</a:t>
            </a:r>
          </a:p>
          <a:p>
            <a:pPr marL="171450" indent="-171450">
              <a:buFont typeface="Courier New" panose="02070309020205020404" pitchFamily="49" charset="0"/>
              <a:buChar char="o"/>
            </a:pPr>
            <a:r>
              <a:rPr lang="fr-FR" sz="1600" dirty="0"/>
              <a:t>u</a:t>
            </a:r>
            <a:r>
              <a:rPr lang="fr-FR" sz="1600" dirty="0" smtClean="0"/>
              <a:t>n « dispositif » qui convoque des gestes et démarches pédagogiques non inédits (les mêmes que ceux promus pour l’AP disciplinaire introduit en 2016 au collège), qui souvent, peuvent et doivent être mis en œuvre en classe entière aussi;</a:t>
            </a:r>
          </a:p>
          <a:p>
            <a:pPr marL="171450" indent="-171450">
              <a:buFont typeface="Courier New" panose="02070309020205020404" pitchFamily="49" charset="0"/>
              <a:buChar char="o"/>
            </a:pPr>
            <a:r>
              <a:rPr lang="fr-FR" sz="1600" dirty="0"/>
              <a:t>m</a:t>
            </a:r>
            <a:r>
              <a:rPr lang="fr-FR" sz="1600" dirty="0" smtClean="0"/>
              <a:t>ais l’objectif est de </a:t>
            </a:r>
            <a:r>
              <a:rPr lang="fr-FR" sz="1600" b="1" dirty="0" smtClean="0"/>
              <a:t>tirer le plus grand profit d’une disponibilité accrue du professeur </a:t>
            </a:r>
            <a:r>
              <a:rPr lang="fr-FR" sz="1600" dirty="0" smtClean="0"/>
              <a:t>et d’une mise en œuvre plus aisée de certains scénarios pédagogiques;</a:t>
            </a:r>
          </a:p>
          <a:p>
            <a:pPr marL="171450" indent="-171450">
              <a:buFont typeface="Courier New" panose="02070309020205020404" pitchFamily="49" charset="0"/>
              <a:buChar char="o"/>
            </a:pPr>
            <a:r>
              <a:rPr lang="fr-FR" sz="1600" dirty="0"/>
              <a:t>à</a:t>
            </a:r>
            <a:r>
              <a:rPr lang="fr-FR" sz="1600" dirty="0" smtClean="0"/>
              <a:t> la marge, permet aussi </a:t>
            </a:r>
            <a:r>
              <a:rPr lang="fr-FR" sz="1600" b="1" dirty="0" smtClean="0"/>
              <a:t>davantage d’individualisation </a:t>
            </a:r>
            <a:r>
              <a:rPr lang="fr-FR" sz="1600" dirty="0" smtClean="0"/>
              <a:t>: tout petit effectif possible, avec un objectif et un nombre d’heure précis. A priori, pas de prise en charge de 4 élèves à part toute l’année.</a:t>
            </a:r>
          </a:p>
          <a:p>
            <a:pPr marL="171450" indent="-171450">
              <a:buFont typeface="Courier New" panose="02070309020205020404" pitchFamily="49" charset="0"/>
              <a:buChar char="o"/>
            </a:pPr>
            <a:endParaRPr lang="fr-FR"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2325245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000" y="679940"/>
            <a:ext cx="8424000" cy="451650"/>
          </a:xfrm>
        </p:spPr>
        <p:txBody>
          <a:bodyPr/>
          <a:lstStyle/>
          <a:p>
            <a:r>
              <a:rPr lang="fr-FR" sz="2000" dirty="0" smtClean="0"/>
              <a:t>Des ressources pour accompagner la mise en œuvre</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13</a:t>
            </a:fld>
            <a:endParaRPr lang="fr-FR" dirty="0"/>
          </a:p>
        </p:txBody>
      </p:sp>
      <p:sp>
        <p:nvSpPr>
          <p:cNvPr id="6" name="Espace réservé du contenu 5"/>
          <p:cNvSpPr>
            <a:spLocks noGrp="1"/>
          </p:cNvSpPr>
          <p:nvPr>
            <p:ph sz="quarter" idx="14"/>
          </p:nvPr>
        </p:nvSpPr>
        <p:spPr>
          <a:xfrm>
            <a:off x="413772" y="1131590"/>
            <a:ext cx="8550716" cy="3651910"/>
          </a:xfrm>
        </p:spPr>
        <p:txBody>
          <a:bodyPr/>
          <a:lstStyle/>
          <a:p>
            <a:pPr marL="342900" lvl="0" indent="-342900" algn="just">
              <a:lnSpc>
                <a:spcPct val="107000"/>
              </a:lnSpc>
              <a:spcAft>
                <a:spcPts val="0"/>
              </a:spcAft>
              <a:buFont typeface="Courier New" panose="02070309020205020404" pitchFamily="49" charset="0"/>
              <a:buChar char="o"/>
            </a:pPr>
            <a:endParaRPr lang="fr-FR" sz="1600" dirty="0" smtClean="0"/>
          </a:p>
          <a:p>
            <a:pPr marL="342900" lvl="0" indent="-342900" algn="just">
              <a:lnSpc>
                <a:spcPct val="107000"/>
              </a:lnSpc>
              <a:spcAft>
                <a:spcPts val="0"/>
              </a:spcAft>
              <a:buFont typeface="Courier New" panose="02070309020205020404" pitchFamily="49" charset="0"/>
              <a:buChar char="o"/>
            </a:pPr>
            <a:r>
              <a:rPr lang="fr-FR" sz="1600" dirty="0" smtClean="0"/>
              <a:t>une rubrique Eduscol dédiée aux savoirs fondamentaux au lycée professionnel</a:t>
            </a:r>
          </a:p>
          <a:p>
            <a:pPr marL="342900" lvl="0" indent="-342900" algn="just">
              <a:lnSpc>
                <a:spcPct val="107000"/>
              </a:lnSpc>
              <a:spcAft>
                <a:spcPts val="0"/>
              </a:spcAft>
              <a:buFont typeface="Courier New" panose="02070309020205020404" pitchFamily="49" charset="0"/>
              <a:buChar char="o"/>
            </a:pPr>
            <a:endParaRPr lang="fr-FR" sz="1600" dirty="0"/>
          </a:p>
          <a:p>
            <a:pPr marL="342900" lvl="0" indent="-342900" algn="just">
              <a:lnSpc>
                <a:spcPct val="107000"/>
              </a:lnSpc>
              <a:spcAft>
                <a:spcPts val="0"/>
              </a:spcAft>
              <a:buFont typeface="Courier New" panose="02070309020205020404" pitchFamily="49" charset="0"/>
              <a:buChar char="o"/>
            </a:pPr>
            <a:r>
              <a:rPr lang="fr-FR" sz="1600" dirty="0"/>
              <a:t>des ressources </a:t>
            </a:r>
            <a:r>
              <a:rPr lang="fr-FR" sz="1600" dirty="0" smtClean="0"/>
              <a:t>d’accompagnement</a:t>
            </a:r>
          </a:p>
          <a:p>
            <a:pPr marL="342900" lvl="0" indent="-342900" algn="just">
              <a:lnSpc>
                <a:spcPct val="107000"/>
              </a:lnSpc>
              <a:spcAft>
                <a:spcPts val="0"/>
              </a:spcAft>
              <a:buFont typeface="Courier New" panose="02070309020205020404" pitchFamily="49" charset="0"/>
              <a:buChar char="o"/>
            </a:pPr>
            <a:endParaRPr lang="fr-FR" sz="1600" dirty="0"/>
          </a:p>
          <a:p>
            <a:pPr marL="342900" lvl="0" indent="-342900" algn="just">
              <a:lnSpc>
                <a:spcPct val="107000"/>
              </a:lnSpc>
              <a:spcAft>
                <a:spcPts val="0"/>
              </a:spcAft>
              <a:buFont typeface="Courier New" panose="02070309020205020404" pitchFamily="49" charset="0"/>
              <a:buChar char="o"/>
            </a:pPr>
            <a:r>
              <a:rPr lang="fr-FR" sz="1600" dirty="0"/>
              <a:t>des outils numériques de remédiation utilisant l’intelligence artificielle (application MIA seconde</a:t>
            </a:r>
            <a:r>
              <a:rPr lang="fr-FR" sz="1600" dirty="0" smtClean="0"/>
              <a:t>)</a:t>
            </a:r>
          </a:p>
          <a:p>
            <a:pPr marL="342900" lvl="0" indent="-342900" algn="just">
              <a:lnSpc>
                <a:spcPct val="107000"/>
              </a:lnSpc>
              <a:spcAft>
                <a:spcPts val="0"/>
              </a:spcAft>
              <a:buFont typeface="Courier New" panose="02070309020205020404" pitchFamily="49" charset="0"/>
              <a:buChar char="o"/>
            </a:pPr>
            <a:endParaRPr lang="fr-FR" sz="1600" dirty="0" smtClean="0"/>
          </a:p>
          <a:p>
            <a:pPr marL="342900" lvl="0" indent="-342900" algn="just">
              <a:lnSpc>
                <a:spcPct val="107000"/>
              </a:lnSpc>
              <a:spcAft>
                <a:spcPts val="800"/>
              </a:spcAft>
              <a:buFont typeface="Courier New" panose="02070309020205020404" pitchFamily="49" charset="0"/>
              <a:buChar char="o"/>
            </a:pPr>
            <a:r>
              <a:rPr lang="fr-FR" sz="1600" dirty="0" smtClean="0"/>
              <a:t>des </a:t>
            </a:r>
            <a:r>
              <a:rPr lang="fr-FR" sz="1600" dirty="0"/>
              <a:t>ressources spécifiques pour accompagner l’enseignement du français et des mathématiques en groupes à effectifs réduits seront prochainement proposées par </a:t>
            </a:r>
            <a:r>
              <a:rPr lang="fr-FR" sz="1600" dirty="0" err="1" smtClean="0"/>
              <a:t>Canopé</a:t>
            </a:r>
            <a:endParaRPr lang="fr-FR" sz="1600" dirty="0"/>
          </a:p>
        </p:txBody>
      </p:sp>
      <p:pic>
        <p:nvPicPr>
          <p:cNvPr id="1026" name="Picture 2" descr="Signe De Rue Soyez Soigneux Conception Dillustration Vector Eps 10 Vecteurs  libres de droits et plus d'images vectorielles de Panneau avertisse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469" y="-22155944"/>
            <a:ext cx="28720923" cy="20229372"/>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p:cNvPicPr>
            <a:picLocks noChangeAspect="1"/>
          </p:cNvPicPr>
          <p:nvPr/>
        </p:nvPicPr>
        <p:blipFill>
          <a:blip r:embed="rId3"/>
          <a:stretch>
            <a:fillRect/>
          </a:stretch>
        </p:blipFill>
        <p:spPr>
          <a:xfrm>
            <a:off x="7236297" y="64187"/>
            <a:ext cx="1547664" cy="776142"/>
          </a:xfrm>
          <a:prstGeom prst="rect">
            <a:avLst/>
          </a:prstGeom>
        </p:spPr>
      </p:pic>
    </p:spTree>
    <p:extLst>
      <p:ext uri="{BB962C8B-B14F-4D97-AF65-F5344CB8AC3E}">
        <p14:creationId xmlns:p14="http://schemas.microsoft.com/office/powerpoint/2010/main" val="282500439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000" y="679940"/>
            <a:ext cx="8424000" cy="451650"/>
          </a:xfrm>
        </p:spPr>
        <p:txBody>
          <a:bodyPr/>
          <a:lstStyle/>
          <a:p>
            <a:r>
              <a:rPr lang="fr-FR" sz="2000" dirty="0" smtClean="0"/>
              <a:t>Des ressources pour accompagner la mise en œuvre</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14</a:t>
            </a:fld>
            <a:endParaRPr lang="fr-FR" dirty="0"/>
          </a:p>
        </p:txBody>
      </p:sp>
      <p:sp>
        <p:nvSpPr>
          <p:cNvPr id="6" name="Espace réservé du contenu 5"/>
          <p:cNvSpPr>
            <a:spLocks noGrp="1"/>
          </p:cNvSpPr>
          <p:nvPr>
            <p:ph sz="quarter" idx="14"/>
          </p:nvPr>
        </p:nvSpPr>
        <p:spPr>
          <a:xfrm>
            <a:off x="179512" y="1131590"/>
            <a:ext cx="8784976" cy="3651910"/>
          </a:xfrm>
        </p:spPr>
        <p:txBody>
          <a:bodyPr/>
          <a:lstStyle/>
          <a:p>
            <a:pPr algn="just">
              <a:lnSpc>
                <a:spcPct val="107000"/>
              </a:lnSpc>
              <a:spcAft>
                <a:spcPts val="800"/>
              </a:spcAft>
            </a:pPr>
            <a:r>
              <a:rPr lang="fr-FR" sz="2000" b="1" dirty="0">
                <a:latin typeface="Calibri" panose="020F0502020204030204" pitchFamily="34" charset="0"/>
                <a:ea typeface="Calibri" panose="020F0502020204030204" pitchFamily="34" charset="0"/>
                <a:cs typeface="Times New Roman" panose="02020603050405020304" pitchFamily="18" charset="0"/>
              </a:rPr>
              <a:t>Pour aller plus loin sur la différenciation :</a:t>
            </a:r>
            <a:endParaRPr lang="fr-FR" sz="2000" dirty="0">
              <a:latin typeface="Calibri" panose="020F0502020204030204" pitchFamily="34" charset="0"/>
              <a:ea typeface="Calibri" panose="020F0502020204030204" pitchFamily="34" charset="0"/>
              <a:cs typeface="Times New Roman" panose="02020603050405020304" pitchFamily="18" charset="0"/>
            </a:endParaRPr>
          </a:p>
          <a:p>
            <a:pPr marL="342900" lvl="0" indent="-342900">
              <a:spcAft>
                <a:spcPts val="0"/>
              </a:spcAft>
              <a:buFont typeface="Courier New" panose="02070309020205020404" pitchFamily="49" charset="0"/>
              <a:buChar char="o"/>
            </a:pPr>
            <a:r>
              <a:rPr lang="fr-FR" sz="1600" b="1" dirty="0">
                <a:latin typeface="Arial" panose="020B0604020202020204" pitchFamily="34" charset="0"/>
                <a:ea typeface="Calibri" panose="020F0502020204030204" pitchFamily="34" charset="0"/>
                <a:cs typeface="Arial" panose="020B0604020202020204" pitchFamily="34" charset="0"/>
              </a:rPr>
              <a:t>c</a:t>
            </a:r>
            <a:r>
              <a:rPr lang="fr-FR" sz="1600" b="1" dirty="0" smtClean="0">
                <a:latin typeface="Arial" panose="020B0604020202020204" pitchFamily="34" charset="0"/>
                <a:ea typeface="Calibri" panose="020F0502020204030204" pitchFamily="34" charset="0"/>
                <a:cs typeface="Arial" panose="020B0604020202020204" pitchFamily="34" charset="0"/>
              </a:rPr>
              <a:t>onférence du </a:t>
            </a:r>
            <a:r>
              <a:rPr lang="fr-FR" sz="1600" b="1" dirty="0" err="1" smtClean="0">
                <a:latin typeface="Arial" panose="020B0604020202020204" pitchFamily="34" charset="0"/>
                <a:ea typeface="Calibri" panose="020F0502020204030204" pitchFamily="34" charset="0"/>
                <a:cs typeface="Arial" panose="020B0604020202020204" pitchFamily="34" charset="0"/>
              </a:rPr>
              <a:t>Cnesco</a:t>
            </a:r>
            <a:r>
              <a:rPr lang="fr-FR" sz="1600" b="1" dirty="0" smtClean="0">
                <a:latin typeface="Arial" panose="020B0604020202020204" pitchFamily="34" charset="0"/>
                <a:ea typeface="Calibri" panose="020F0502020204030204" pitchFamily="34" charset="0"/>
                <a:cs typeface="Arial" panose="020B0604020202020204" pitchFamily="34" charset="0"/>
              </a:rPr>
              <a:t> </a:t>
            </a:r>
            <a:r>
              <a:rPr lang="fr-FR" sz="1600" dirty="0" smtClean="0">
                <a:latin typeface="Arial" panose="020B0604020202020204" pitchFamily="34" charset="0"/>
                <a:ea typeface="Calibri" panose="020F0502020204030204" pitchFamily="34" charset="0"/>
                <a:cs typeface="Arial" panose="020B0604020202020204" pitchFamily="34" charset="0"/>
              </a:rPr>
              <a:t>(2017). Sur la différenciation pédagogique : comment adapter l'enseignement à la réussite de tous les élèves ? voir Dossier de </a:t>
            </a:r>
            <a:r>
              <a:rPr lang="fr-FR" sz="1600" dirty="0">
                <a:latin typeface="Arial" panose="020B0604020202020204" pitchFamily="34" charset="0"/>
                <a:ea typeface="Calibri" panose="020F0502020204030204" pitchFamily="34" charset="0"/>
                <a:cs typeface="Arial" panose="020B0604020202020204" pitchFamily="34" charset="0"/>
              </a:rPr>
              <a:t>synthèse. </a:t>
            </a:r>
            <a:r>
              <a:rPr lang="fr-FR" sz="1600"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2"/>
              </a:rPr>
              <a:t>http://www.cnesco.fr/fr/differenciation-pedagogique</a:t>
            </a:r>
            <a:r>
              <a:rPr lang="fr-FR" sz="1600" u="sng" dirty="0" smtClean="0">
                <a:solidFill>
                  <a:srgbClr val="0563C1"/>
                </a:solidFill>
                <a:latin typeface="Arial" panose="020B0604020202020204" pitchFamily="34" charset="0"/>
                <a:ea typeface="Calibri" panose="020F0502020204030204" pitchFamily="34" charset="0"/>
                <a:cs typeface="Arial" panose="020B0604020202020204" pitchFamily="34" charset="0"/>
                <a:hlinkClick r:id="rId2"/>
              </a:rPr>
              <a:t>/</a:t>
            </a:r>
            <a:endParaRPr lang="fr-FR" sz="1600" u="sng" dirty="0" smtClean="0">
              <a:solidFill>
                <a:srgbClr val="0563C1"/>
              </a:solidFill>
              <a:latin typeface="Arial" panose="020B0604020202020204" pitchFamily="34" charset="0"/>
              <a:ea typeface="Calibri" panose="020F0502020204030204" pitchFamily="34" charset="0"/>
              <a:cs typeface="Arial" panose="020B0604020202020204" pitchFamily="34" charset="0"/>
            </a:endParaRPr>
          </a:p>
          <a:p>
            <a:pPr lvl="0" algn="just">
              <a:spcAft>
                <a:spcPts val="0"/>
              </a:spcAft>
            </a:pPr>
            <a:endParaRPr lang="fr-FR" sz="1600" dirty="0">
              <a:latin typeface="Arial" panose="020B0604020202020204" pitchFamily="34" charset="0"/>
              <a:ea typeface="Calibri" panose="020F0502020204030204" pitchFamily="34" charset="0"/>
              <a:cs typeface="Arial" panose="020B0604020202020204" pitchFamily="34" charset="0"/>
            </a:endParaRPr>
          </a:p>
          <a:p>
            <a:pPr marL="342900" lvl="0" indent="-342900">
              <a:lnSpc>
                <a:spcPct val="107000"/>
              </a:lnSpc>
              <a:spcAft>
                <a:spcPts val="0"/>
              </a:spcAft>
              <a:buFont typeface="Courier New" panose="02070309020205020404" pitchFamily="49" charset="0"/>
              <a:buChar char="o"/>
            </a:pPr>
            <a:r>
              <a:rPr lang="fr-FR" sz="1600" b="1" dirty="0" smtClean="0">
                <a:latin typeface="Arial" panose="020B0604020202020204" pitchFamily="34" charset="0"/>
                <a:ea typeface="Calibri" panose="020F0502020204030204" pitchFamily="34" charset="0"/>
                <a:cs typeface="Arial" panose="020B0604020202020204" pitchFamily="34" charset="0"/>
              </a:rPr>
              <a:t>un </a:t>
            </a:r>
            <a:r>
              <a:rPr lang="fr-FR" sz="1600" b="1" dirty="0" err="1">
                <a:latin typeface="Arial" panose="020B0604020202020204" pitchFamily="34" charset="0"/>
                <a:ea typeface="Calibri" panose="020F0502020204030204" pitchFamily="34" charset="0"/>
                <a:cs typeface="Arial" panose="020B0604020202020204" pitchFamily="34" charset="0"/>
              </a:rPr>
              <a:t>sketchnote</a:t>
            </a:r>
            <a:r>
              <a:rPr lang="fr-FR" sz="1600" b="1" dirty="0">
                <a:latin typeface="Arial" panose="020B0604020202020204" pitchFamily="34" charset="0"/>
                <a:ea typeface="Calibri" panose="020F0502020204030204" pitchFamily="34" charset="0"/>
                <a:cs typeface="Arial" panose="020B0604020202020204" pitchFamily="34" charset="0"/>
              </a:rPr>
              <a:t> </a:t>
            </a:r>
            <a:r>
              <a:rPr lang="fr-FR" sz="1600" dirty="0">
                <a:latin typeface="Arial" panose="020B0604020202020204" pitchFamily="34" charset="0"/>
                <a:ea typeface="Calibri" panose="020F0502020204030204" pitchFamily="34" charset="0"/>
                <a:cs typeface="Arial" panose="020B0604020202020204" pitchFamily="34" charset="0"/>
              </a:rPr>
              <a:t>de présentation générale de la différenciation pédagogique (</a:t>
            </a:r>
            <a:r>
              <a:rPr lang="fr-FR" sz="1600" dirty="0" err="1">
                <a:latin typeface="Arial" panose="020B0604020202020204" pitchFamily="34" charset="0"/>
                <a:ea typeface="Calibri" panose="020F0502020204030204" pitchFamily="34" charset="0"/>
                <a:cs typeface="Arial" panose="020B0604020202020204" pitchFamily="34" charset="0"/>
              </a:rPr>
              <a:t>Canopé</a:t>
            </a:r>
            <a:r>
              <a:rPr lang="fr-FR" sz="1600" dirty="0">
                <a:latin typeface="Arial" panose="020B0604020202020204" pitchFamily="34" charset="0"/>
                <a:ea typeface="Calibri" panose="020F0502020204030204" pitchFamily="34" charset="0"/>
                <a:cs typeface="Arial" panose="020B0604020202020204" pitchFamily="34" charset="0"/>
              </a:rPr>
              <a:t>)</a:t>
            </a:r>
          </a:p>
          <a:p>
            <a:pPr marL="355600">
              <a:lnSpc>
                <a:spcPct val="107000"/>
              </a:lnSpc>
              <a:spcAft>
                <a:spcPts val="0"/>
              </a:spcAft>
            </a:pPr>
            <a:r>
              <a:rPr lang="fr-FR" sz="1600" dirty="0" smtClean="0">
                <a:solidFill>
                  <a:srgbClr val="0563C1"/>
                </a:solidFill>
                <a:latin typeface="Arial" panose="020B0604020202020204" pitchFamily="34" charset="0"/>
                <a:ea typeface="Calibri" panose="020F0502020204030204" pitchFamily="34" charset="0"/>
                <a:cs typeface="Arial" panose="020B0604020202020204" pitchFamily="34" charset="0"/>
                <a:hlinkClick r:id="rId3"/>
              </a:rPr>
              <a:t>h</a:t>
            </a:r>
            <a:r>
              <a:rPr lang="fr-FR" sz="1600" u="sng" dirty="0" smtClean="0">
                <a:solidFill>
                  <a:srgbClr val="0563C1"/>
                </a:solidFill>
                <a:latin typeface="Arial" panose="020B0604020202020204" pitchFamily="34" charset="0"/>
                <a:ea typeface="Calibri" panose="020F0502020204030204" pitchFamily="34" charset="0"/>
                <a:cs typeface="Arial" panose="020B0604020202020204" pitchFamily="34" charset="0"/>
                <a:hlinkClick r:id="rId3"/>
              </a:rPr>
              <a:t>ttps</a:t>
            </a:r>
            <a:r>
              <a:rPr lang="fr-FR" sz="1600"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3"/>
              </a:rPr>
              <a:t>://</a:t>
            </a:r>
            <a:r>
              <a:rPr lang="fr-FR" sz="1600" u="sng" dirty="0" smtClean="0">
                <a:solidFill>
                  <a:srgbClr val="0563C1"/>
                </a:solidFill>
                <a:latin typeface="Arial" panose="020B0604020202020204" pitchFamily="34" charset="0"/>
                <a:ea typeface="Calibri" panose="020F0502020204030204" pitchFamily="34" charset="0"/>
                <a:cs typeface="Arial" panose="020B0604020202020204" pitchFamily="34" charset="0"/>
                <a:hlinkClick r:id="rId3"/>
              </a:rPr>
              <a:t>www.canotech.fr/a/30555/quest-ce-que-la-differenciation-pedagogique</a:t>
            </a:r>
            <a:endParaRPr lang="fr-FR" sz="1600" u="sng" dirty="0" smtClean="0">
              <a:solidFill>
                <a:srgbClr val="0563C1"/>
              </a:solidFill>
              <a:latin typeface="Arial" panose="020B0604020202020204" pitchFamily="34" charset="0"/>
              <a:ea typeface="Calibri" panose="020F0502020204030204" pitchFamily="34" charset="0"/>
              <a:cs typeface="Arial" panose="020B0604020202020204" pitchFamily="34" charset="0"/>
            </a:endParaRPr>
          </a:p>
          <a:p>
            <a:pPr marL="187325">
              <a:lnSpc>
                <a:spcPct val="107000"/>
              </a:lnSpc>
              <a:spcAft>
                <a:spcPts val="0"/>
              </a:spcAft>
            </a:pPr>
            <a:endParaRPr lang="fr-FR" sz="1600" dirty="0">
              <a:latin typeface="Arial" panose="020B0604020202020204" pitchFamily="34" charset="0"/>
              <a:ea typeface="Calibri" panose="020F0502020204030204" pitchFamily="34" charset="0"/>
              <a:cs typeface="Arial" panose="020B0604020202020204" pitchFamily="34" charset="0"/>
            </a:endParaRPr>
          </a:p>
          <a:p>
            <a:pPr marL="355600" lvl="0" indent="-355600">
              <a:lnSpc>
                <a:spcPct val="107000"/>
              </a:lnSpc>
              <a:spcAft>
                <a:spcPts val="0"/>
              </a:spcAft>
              <a:buFont typeface="Courier New" panose="02070309020205020404" pitchFamily="49" charset="0"/>
              <a:buChar char="o"/>
            </a:pPr>
            <a:r>
              <a:rPr lang="fr-FR" sz="1600" b="1" dirty="0">
                <a:latin typeface="Arial" panose="020B0604020202020204" pitchFamily="34" charset="0"/>
                <a:ea typeface="Calibri" panose="020F0502020204030204" pitchFamily="34" charset="0"/>
                <a:cs typeface="Arial" panose="020B0604020202020204" pitchFamily="34" charset="0"/>
              </a:rPr>
              <a:t>s</a:t>
            </a:r>
            <a:r>
              <a:rPr lang="fr-FR" sz="1600" b="1" dirty="0" smtClean="0">
                <a:latin typeface="Arial" panose="020B0604020202020204" pitchFamily="34" charset="0"/>
                <a:ea typeface="Calibri" panose="020F0502020204030204" pitchFamily="34" charset="0"/>
                <a:cs typeface="Arial" panose="020B0604020202020204" pitchFamily="34" charset="0"/>
              </a:rPr>
              <a:t>ur </a:t>
            </a:r>
            <a:r>
              <a:rPr lang="fr-FR" sz="1600" b="1" dirty="0">
                <a:latin typeface="Arial" panose="020B0604020202020204" pitchFamily="34" charset="0"/>
                <a:ea typeface="Calibri" panose="020F0502020204030204" pitchFamily="34" charset="0"/>
                <a:cs typeface="Arial" panose="020B0604020202020204" pitchFamily="34" charset="0"/>
              </a:rPr>
              <a:t>l’évaluation </a:t>
            </a:r>
            <a:r>
              <a:rPr lang="fr-FR" sz="1600" dirty="0">
                <a:latin typeface="Arial" panose="020B0604020202020204" pitchFamily="34" charset="0"/>
                <a:ea typeface="Calibri" panose="020F0502020204030204" pitchFamily="34" charset="0"/>
                <a:cs typeface="Arial" panose="020B0604020202020204" pitchFamily="34" charset="0"/>
              </a:rPr>
              <a:t>(</a:t>
            </a:r>
            <a:r>
              <a:rPr lang="fr-FR" sz="1600" dirty="0" err="1">
                <a:latin typeface="Arial" panose="020B0604020202020204" pitchFamily="34" charset="0"/>
                <a:ea typeface="Calibri" panose="020F0502020204030204" pitchFamily="34" charset="0"/>
                <a:cs typeface="Arial" panose="020B0604020202020204" pitchFamily="34" charset="0"/>
              </a:rPr>
              <a:t>Canopé</a:t>
            </a:r>
            <a:r>
              <a:rPr lang="fr-FR" sz="1600" dirty="0">
                <a:latin typeface="Arial" panose="020B0604020202020204" pitchFamily="34" charset="0"/>
                <a:ea typeface="Calibri" panose="020F0502020204030204" pitchFamily="34" charset="0"/>
                <a:cs typeface="Arial" panose="020B0604020202020204" pitchFamily="34" charset="0"/>
              </a:rPr>
              <a:t>)</a:t>
            </a:r>
          </a:p>
          <a:p>
            <a:pPr marL="355600">
              <a:lnSpc>
                <a:spcPct val="107000"/>
              </a:lnSpc>
              <a:spcAft>
                <a:spcPts val="0"/>
              </a:spcAft>
            </a:pPr>
            <a:r>
              <a:rPr lang="fr-FR" sz="1600"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4"/>
              </a:rPr>
              <a:t>https://www.canotech.fr/a/30372/evaluer-dans-la-voie-professionnelle</a:t>
            </a:r>
            <a:endParaRPr lang="fr-FR" sz="1600" dirty="0">
              <a:latin typeface="Arial" panose="020B0604020202020204" pitchFamily="34" charset="0"/>
              <a:ea typeface="Calibri" panose="020F0502020204030204" pitchFamily="34" charset="0"/>
              <a:cs typeface="Arial" panose="020B0604020202020204" pitchFamily="34" charset="0"/>
            </a:endParaRPr>
          </a:p>
          <a:p>
            <a:pPr marL="355600">
              <a:lnSpc>
                <a:spcPct val="107000"/>
              </a:lnSpc>
              <a:spcAft>
                <a:spcPts val="800"/>
              </a:spcAft>
            </a:pPr>
            <a:r>
              <a:rPr lang="fr-FR" sz="1600" u="sng" dirty="0">
                <a:solidFill>
                  <a:srgbClr val="0563C1"/>
                </a:solidFill>
                <a:latin typeface="Arial" panose="020B0604020202020204" pitchFamily="34" charset="0"/>
                <a:ea typeface="Calibri" panose="020F0502020204030204" pitchFamily="34" charset="0"/>
                <a:cs typeface="Arial" panose="020B0604020202020204" pitchFamily="34" charset="0"/>
                <a:hlinkClick r:id="rId5"/>
              </a:rPr>
              <a:t>https://www.reseau-canope.fr/second-degre/lycee-professionnel/suivre-et-evaluer-les-competences.html</a:t>
            </a:r>
            <a:endParaRPr lang="fr-FR" sz="1600" dirty="0">
              <a:latin typeface="Arial" panose="020B0604020202020204" pitchFamily="34" charset="0"/>
              <a:ea typeface="Calibri" panose="020F0502020204030204" pitchFamily="34" charset="0"/>
              <a:cs typeface="Arial" panose="020B0604020202020204" pitchFamily="34" charset="0"/>
            </a:endParaRPr>
          </a:p>
          <a:p>
            <a:pPr algn="just">
              <a:lnSpc>
                <a:spcPct val="107000"/>
              </a:lnSpc>
              <a:spcAft>
                <a:spcPts val="800"/>
              </a:spcAft>
            </a:pPr>
            <a:endParaRPr lang="fr-FR" sz="2000" dirty="0">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Signe De Rue Soyez Soigneux Conception Dillustration Vector Eps 10 Vecteurs  libres de droits et plus d'images vectorielles de Panneau avertisseu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33469" y="-22155944"/>
            <a:ext cx="28720923" cy="20229372"/>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p:cNvPicPr>
            <a:picLocks noChangeAspect="1"/>
          </p:cNvPicPr>
          <p:nvPr/>
        </p:nvPicPr>
        <p:blipFill>
          <a:blip r:embed="rId7"/>
          <a:stretch>
            <a:fillRect/>
          </a:stretch>
        </p:blipFill>
        <p:spPr>
          <a:xfrm>
            <a:off x="7236297" y="64187"/>
            <a:ext cx="1547664" cy="776142"/>
          </a:xfrm>
          <a:prstGeom prst="rect">
            <a:avLst/>
          </a:prstGeom>
        </p:spPr>
      </p:pic>
    </p:spTree>
    <p:extLst>
      <p:ext uri="{BB962C8B-B14F-4D97-AF65-F5344CB8AC3E}">
        <p14:creationId xmlns:p14="http://schemas.microsoft.com/office/powerpoint/2010/main" val="18566409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11333" y="699543"/>
            <a:ext cx="8365123" cy="447718"/>
          </a:xfrm>
        </p:spPr>
        <p:txBody>
          <a:bodyPr/>
          <a:lstStyle/>
          <a:p>
            <a:r>
              <a:rPr lang="fr-FR" dirty="0" smtClean="0"/>
              <a:t> </a:t>
            </a:r>
            <a:r>
              <a:rPr lang="fr-FR" sz="2000" dirty="0" smtClean="0"/>
              <a:t>Quelques pistes en français</a:t>
            </a:r>
            <a:br>
              <a:rPr lang="fr-FR" sz="2000" dirty="0" smtClean="0"/>
            </a:br>
            <a:r>
              <a:rPr lang="fr-FR" dirty="0"/>
              <a:t>	</a:t>
            </a:r>
            <a:r>
              <a:rPr lang="fr-FR" dirty="0" smtClean="0"/>
              <a:t>	</a:t>
            </a:r>
            <a:endParaRPr lang="fr-FR"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15</a:t>
            </a:fld>
            <a:endParaRPr lang="fr-FR" dirty="0"/>
          </a:p>
        </p:txBody>
      </p:sp>
      <p:sp>
        <p:nvSpPr>
          <p:cNvPr id="6" name="Espace réservé du contenu 5"/>
          <p:cNvSpPr>
            <a:spLocks noGrp="1"/>
          </p:cNvSpPr>
          <p:nvPr>
            <p:ph sz="quarter" idx="14"/>
          </p:nvPr>
        </p:nvSpPr>
        <p:spPr>
          <a:xfrm>
            <a:off x="311333" y="1306804"/>
            <a:ext cx="8424000" cy="3476696"/>
          </a:xfrm>
        </p:spPr>
        <p:txBody>
          <a:bodyPr/>
          <a:lstStyle/>
          <a:p>
            <a:pPr marL="342900" indent="-342900">
              <a:buFont typeface="Courier New" panose="02070309020205020404" pitchFamily="49" charset="0"/>
              <a:buChar char="o"/>
            </a:pPr>
            <a:r>
              <a:rPr lang="fr-FR" sz="1600" dirty="0"/>
              <a:t>u</a:t>
            </a:r>
            <a:r>
              <a:rPr lang="fr-FR" sz="1600" dirty="0" smtClean="0"/>
              <a:t>ne opportunité de prise en charge des « petits lecteurs »;</a:t>
            </a:r>
          </a:p>
          <a:p>
            <a:pPr marL="342900" indent="-342900">
              <a:buFont typeface="Courier New" panose="02070309020205020404" pitchFamily="49" charset="0"/>
              <a:buChar char="o"/>
            </a:pPr>
            <a:r>
              <a:rPr lang="fr-FR" sz="1600" dirty="0"/>
              <a:t>l</a:t>
            </a:r>
            <a:r>
              <a:rPr lang="fr-FR" sz="1600" dirty="0" smtClean="0"/>
              <a:t>e </a:t>
            </a:r>
            <a:r>
              <a:rPr lang="fr-FR" sz="1600" dirty="0"/>
              <a:t>travail de l’oral comme objet </a:t>
            </a:r>
            <a:r>
              <a:rPr lang="fr-FR" sz="1600" dirty="0" smtClean="0"/>
              <a:t>d’apprentissage;</a:t>
            </a:r>
          </a:p>
          <a:p>
            <a:pPr marL="342900" indent="-342900">
              <a:buFont typeface="Courier New" panose="02070309020205020404" pitchFamily="49" charset="0"/>
              <a:buChar char="o"/>
            </a:pPr>
            <a:r>
              <a:rPr lang="fr-FR" sz="1600" dirty="0"/>
              <a:t>u</a:t>
            </a:r>
            <a:r>
              <a:rPr lang="fr-FR" sz="1600" dirty="0" smtClean="0"/>
              <a:t>n plus grand retour à l’oral comme vecteur d’apprentissage, le détour par l’oral pour viser les progrès en production d’écrit, en révision de texte;</a:t>
            </a:r>
          </a:p>
          <a:p>
            <a:pPr marL="342900" indent="-342900">
              <a:buFont typeface="Courier New" panose="02070309020205020404" pitchFamily="49" charset="0"/>
              <a:buChar char="o"/>
            </a:pPr>
            <a:r>
              <a:rPr lang="fr-FR" sz="1600" dirty="0"/>
              <a:t>l</a:t>
            </a:r>
            <a:r>
              <a:rPr lang="fr-FR" sz="1600" dirty="0" smtClean="0"/>
              <a:t>’aide à la finalisation/présentation de projet avec prise en charge de très petits groupes à tour de rôle;</a:t>
            </a:r>
          </a:p>
          <a:p>
            <a:pPr marL="342900" indent="-342900">
              <a:buFont typeface="Courier New" panose="02070309020205020404" pitchFamily="49" charset="0"/>
              <a:buChar char="o"/>
            </a:pPr>
            <a:r>
              <a:rPr lang="fr-FR" sz="1600" dirty="0"/>
              <a:t>l</a:t>
            </a:r>
            <a:r>
              <a:rPr lang="fr-FR" sz="1600" dirty="0" smtClean="0"/>
              <a:t>es activités d’écriture individuelles ou collectives avec un professeur plus disponible pour des temps d’étayage individualisé;</a:t>
            </a:r>
          </a:p>
          <a:p>
            <a:pPr marL="342900" indent="-342900">
              <a:buFont typeface="Courier New" panose="02070309020205020404" pitchFamily="49" charset="0"/>
              <a:buChar char="o"/>
            </a:pPr>
            <a:r>
              <a:rPr lang="fr-FR" sz="1600" dirty="0"/>
              <a:t>l</a:t>
            </a:r>
            <a:r>
              <a:rPr lang="fr-FR" sz="1600" dirty="0" smtClean="0"/>
              <a:t>a possibilité de « déscolariser » des situations d’apprentissage (pratique de cercles de lecture, d’atelier de médiation culturelle, recours au jeu théâtral…)</a:t>
            </a:r>
          </a:p>
          <a:p>
            <a:pPr marL="342900" indent="-342900">
              <a:buFont typeface="Courier New" panose="02070309020205020404" pitchFamily="49" charset="0"/>
              <a:buChar char="o"/>
            </a:pPr>
            <a:endParaRPr lang="fr-FR" sz="2000" dirty="0" smtClean="0"/>
          </a:p>
          <a:p>
            <a:pPr marL="342900" indent="-342900">
              <a:buFont typeface="Courier New" panose="02070309020205020404" pitchFamily="49" charset="0"/>
              <a:buChar char="o"/>
            </a:pPr>
            <a:endParaRPr lang="fr-FR" sz="2000"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3426592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2283" y="767770"/>
            <a:ext cx="8424000" cy="451650"/>
          </a:xfrm>
        </p:spPr>
        <p:txBody>
          <a:bodyPr/>
          <a:lstStyle/>
          <a:p>
            <a:r>
              <a:rPr lang="fr-FR" sz="2000" dirty="0"/>
              <a:t>Q</a:t>
            </a:r>
            <a:r>
              <a:rPr lang="fr-FR" sz="2000" dirty="0" smtClean="0"/>
              <a:t>uelques </a:t>
            </a:r>
            <a:r>
              <a:rPr lang="fr-FR" sz="2000" dirty="0"/>
              <a:t>pistes en mathématiques</a:t>
            </a:r>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16</a:t>
            </a:fld>
            <a:endParaRPr lang="fr-FR" dirty="0"/>
          </a:p>
        </p:txBody>
      </p:sp>
      <p:sp>
        <p:nvSpPr>
          <p:cNvPr id="6" name="Espace réservé du contenu 5"/>
          <p:cNvSpPr>
            <a:spLocks noGrp="1"/>
          </p:cNvSpPr>
          <p:nvPr>
            <p:ph sz="quarter" idx="14"/>
          </p:nvPr>
        </p:nvSpPr>
        <p:spPr>
          <a:xfrm>
            <a:off x="292070" y="1131590"/>
            <a:ext cx="8744426" cy="3651910"/>
          </a:xfrm>
        </p:spPr>
        <p:txBody>
          <a:bodyPr/>
          <a:lstStyle/>
          <a:p>
            <a:pPr marL="342900" indent="-342900">
              <a:buFont typeface="Courier New" panose="02070309020205020404" pitchFamily="49" charset="0"/>
              <a:buChar char="o"/>
            </a:pPr>
            <a:r>
              <a:rPr lang="fr-FR" sz="1600" dirty="0"/>
              <a:t>u</a:t>
            </a:r>
            <a:r>
              <a:rPr lang="fr-FR" sz="1600" dirty="0" smtClean="0"/>
              <a:t>tilisation d’outils numériques pour des premiers éléments de réponse avant validation par le calcul;</a:t>
            </a:r>
          </a:p>
          <a:p>
            <a:pPr marL="342900" indent="-342900">
              <a:buFont typeface="Courier New" panose="02070309020205020404" pitchFamily="49" charset="0"/>
              <a:buChar char="o"/>
            </a:pPr>
            <a:r>
              <a:rPr lang="fr-FR" sz="1600" dirty="0"/>
              <a:t>s</a:t>
            </a:r>
            <a:r>
              <a:rPr lang="fr-FR" sz="1600" dirty="0" smtClean="0"/>
              <a:t>upports différents et coup de pouce (voire fiche de résolution type);</a:t>
            </a:r>
          </a:p>
          <a:p>
            <a:pPr marL="342900" indent="-342900">
              <a:buFont typeface="Courier New" panose="02070309020205020404" pitchFamily="49" charset="0"/>
              <a:buChar char="o"/>
            </a:pPr>
            <a:r>
              <a:rPr lang="fr-FR" sz="1600" dirty="0"/>
              <a:t>d</a:t>
            </a:r>
            <a:r>
              <a:rPr lang="fr-FR" sz="1600" dirty="0" smtClean="0"/>
              <a:t>écomposition de problèmes en sous-problèmes voire en tâches simples; </a:t>
            </a:r>
          </a:p>
          <a:p>
            <a:pPr marL="342900" indent="-342900">
              <a:buFont typeface="Courier New" panose="02070309020205020404" pitchFamily="49" charset="0"/>
              <a:buChar char="o"/>
            </a:pPr>
            <a:r>
              <a:rPr lang="fr-FR" sz="1600" dirty="0"/>
              <a:t>e</a:t>
            </a:r>
            <a:r>
              <a:rPr lang="fr-FR" sz="1600" dirty="0" smtClean="0"/>
              <a:t>ntretien des automatismes (calcul, formules, propriétés) pour libérer l’esprit des difficultés calculatoires;</a:t>
            </a:r>
          </a:p>
          <a:p>
            <a:pPr marL="342900" indent="-342900">
              <a:buFont typeface="Courier New" panose="02070309020205020404" pitchFamily="49" charset="0"/>
              <a:buChar char="o"/>
            </a:pPr>
            <a:r>
              <a:rPr lang="fr-FR" sz="1600" dirty="0"/>
              <a:t>p</a:t>
            </a:r>
            <a:r>
              <a:rPr lang="fr-FR" sz="1600" dirty="0" smtClean="0"/>
              <a:t>ratique de l’oral: « </a:t>
            </a:r>
            <a:r>
              <a:rPr lang="fr-FR" sz="1600" i="1" dirty="0" smtClean="0"/>
              <a:t>dire</a:t>
            </a:r>
            <a:r>
              <a:rPr lang="fr-FR" sz="1600" dirty="0" smtClean="0"/>
              <a:t> avant d</a:t>
            </a:r>
            <a:r>
              <a:rPr lang="fr-FR" sz="1600" i="1" dirty="0" smtClean="0"/>
              <a:t>’écrire</a:t>
            </a:r>
            <a:r>
              <a:rPr lang="fr-FR" sz="1600" dirty="0" smtClean="0"/>
              <a:t> » peut permettre à un élève  de produire</a:t>
            </a:r>
            <a:r>
              <a:rPr lang="fr-FR" sz="1600" dirty="0"/>
              <a:t> </a:t>
            </a:r>
            <a:r>
              <a:rPr lang="fr-FR" sz="1600" dirty="0" smtClean="0"/>
              <a:t>un raisonnement abouti sans en maîtriser totalement l’écriture;</a:t>
            </a:r>
          </a:p>
          <a:p>
            <a:pPr marL="342900" indent="-342900">
              <a:buFont typeface="Courier New" panose="02070309020205020404" pitchFamily="49" charset="0"/>
              <a:buChar char="o"/>
            </a:pPr>
            <a:r>
              <a:rPr lang="fr-FR" sz="1600" dirty="0" smtClean="0"/>
              <a:t>explicitation des apprentissages travaillés;</a:t>
            </a:r>
          </a:p>
          <a:p>
            <a:pPr marL="342900" indent="-342900">
              <a:buFont typeface="Courier New" panose="02070309020205020404" pitchFamily="49" charset="0"/>
              <a:buChar char="o"/>
            </a:pPr>
            <a:r>
              <a:rPr lang="fr-FR" sz="1600" dirty="0"/>
              <a:t>u</a:t>
            </a:r>
            <a:r>
              <a:rPr lang="fr-FR" sz="1600" dirty="0" smtClean="0"/>
              <a:t>tilisation du jeu…</a:t>
            </a:r>
          </a:p>
          <a:p>
            <a:pPr marL="342900" indent="-342900">
              <a:buFont typeface="Courier New" panose="02070309020205020404" pitchFamily="49" charset="0"/>
              <a:buChar char="o"/>
            </a:pPr>
            <a:endParaRPr lang="fr-FR" sz="2000" dirty="0"/>
          </a:p>
        </p:txBody>
      </p:sp>
      <p:pic>
        <p:nvPicPr>
          <p:cNvPr id="1026" name="Picture 2" descr="Signe De Rue Soyez Soigneux Conception Dillustration Vector Eps 10 Vecteurs  libres de droits et plus d'images vectorielles de Panneau avertisseu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33469" y="-22155944"/>
            <a:ext cx="28720923" cy="20229372"/>
          </a:xfrm>
          <a:prstGeom prst="rect">
            <a:avLst/>
          </a:prstGeom>
          <a:noFill/>
          <a:extLst>
            <a:ext uri="{909E8E84-426E-40DD-AFC4-6F175D3DCCD1}">
              <a14:hiddenFill xmlns:a14="http://schemas.microsoft.com/office/drawing/2010/main">
                <a:solidFill>
                  <a:srgbClr val="FFFFFF"/>
                </a:solidFill>
              </a14:hiddenFill>
            </a:ext>
          </a:extLst>
        </p:spPr>
      </p:pic>
      <p:pic>
        <p:nvPicPr>
          <p:cNvPr id="8" name="Image 7"/>
          <p:cNvPicPr>
            <a:picLocks noChangeAspect="1"/>
          </p:cNvPicPr>
          <p:nvPr/>
        </p:nvPicPr>
        <p:blipFill>
          <a:blip r:embed="rId3"/>
          <a:stretch>
            <a:fillRect/>
          </a:stretch>
        </p:blipFill>
        <p:spPr>
          <a:xfrm>
            <a:off x="7236297" y="64187"/>
            <a:ext cx="1547664" cy="776142"/>
          </a:xfrm>
          <a:prstGeom prst="rect">
            <a:avLst/>
          </a:prstGeom>
        </p:spPr>
      </p:pic>
    </p:spTree>
    <p:extLst>
      <p:ext uri="{BB962C8B-B14F-4D97-AF65-F5344CB8AC3E}">
        <p14:creationId xmlns:p14="http://schemas.microsoft.com/office/powerpoint/2010/main" val="41622510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2</a:t>
            </a:fld>
            <a:endParaRPr lang="fr-FR" dirty="0"/>
          </a:p>
        </p:txBody>
      </p:sp>
      <p:sp>
        <p:nvSpPr>
          <p:cNvPr id="9" name="ZoneTexte 8"/>
          <p:cNvSpPr txBox="1"/>
          <p:nvPr/>
        </p:nvSpPr>
        <p:spPr>
          <a:xfrm>
            <a:off x="539552" y="740172"/>
            <a:ext cx="8244408" cy="615553"/>
          </a:xfrm>
          <a:prstGeom prst="rect">
            <a:avLst/>
          </a:prstGeom>
          <a:noFill/>
        </p:spPr>
        <p:txBody>
          <a:bodyPr wrap="square" rtlCol="0">
            <a:spAutoFit/>
          </a:bodyPr>
          <a:lstStyle/>
          <a:p>
            <a:r>
              <a:rPr lang="fr-FR" sz="1700" b="1" dirty="0" smtClean="0">
                <a:sym typeface="Symbol" panose="05050102010706020507" pitchFamily="18" charset="2"/>
              </a:rPr>
              <a:t>« Mesure 2 de la réforme des lycées professionnels : permettre des enseignements aux savoirs fondamentaux en classes réduites »</a:t>
            </a:r>
            <a:endParaRPr lang="fr-FR" sz="1700" b="1" dirty="0"/>
          </a:p>
        </p:txBody>
      </p:sp>
      <p:sp>
        <p:nvSpPr>
          <p:cNvPr id="10" name="ZoneTexte 9"/>
          <p:cNvSpPr txBox="1"/>
          <p:nvPr/>
        </p:nvSpPr>
        <p:spPr>
          <a:xfrm>
            <a:off x="539552" y="1203598"/>
            <a:ext cx="7920880" cy="3631763"/>
          </a:xfrm>
          <a:prstGeom prst="rect">
            <a:avLst/>
          </a:prstGeom>
          <a:noFill/>
        </p:spPr>
        <p:txBody>
          <a:bodyPr wrap="square" rtlCol="0">
            <a:spAutoFit/>
          </a:bodyPr>
          <a:lstStyle/>
          <a:p>
            <a:endParaRPr lang="fr-FR" sz="800" dirty="0" smtClean="0"/>
          </a:p>
          <a:p>
            <a:r>
              <a:rPr lang="fr-FR" sz="1600" dirty="0" smtClean="0"/>
              <a:t>Comment l’organiser en seconde et en première professionnelles à la rentrée 2024 ?</a:t>
            </a:r>
          </a:p>
          <a:p>
            <a:endParaRPr lang="fr-FR" sz="1100" dirty="0"/>
          </a:p>
          <a:p>
            <a:pPr algn="ctr"/>
            <a:r>
              <a:rPr lang="fr-FR" sz="1600" b="1" dirty="0" smtClean="0"/>
              <a:t>A noter</a:t>
            </a:r>
          </a:p>
          <a:p>
            <a:endParaRPr lang="fr-FR" sz="1100" dirty="0" smtClean="0"/>
          </a:p>
          <a:p>
            <a:r>
              <a:rPr lang="fr-FR" sz="1600" dirty="0" smtClean="0"/>
              <a:t>En français, histoire géographie et enseignement moral et civique, chaque élève bénéficie en moyenne annuelle de 4h par semaine en seconde et de 3,5h par semaine en première</a:t>
            </a:r>
          </a:p>
          <a:p>
            <a:r>
              <a:rPr lang="fr-FR" sz="1600" dirty="0" smtClean="0"/>
              <a:t>Soit </a:t>
            </a:r>
            <a:r>
              <a:rPr lang="fr-FR" sz="1600" b="1" u="sng" dirty="0" smtClean="0"/>
              <a:t>30 minutes de plus par semaine pour les 2 années </a:t>
            </a:r>
            <a:r>
              <a:rPr lang="fr-FR" sz="1600" dirty="0" smtClean="0"/>
              <a:t>que dans la grille horaire de l’arrêté du 21 novembre 2018, pour l’enseignement de français</a:t>
            </a:r>
          </a:p>
          <a:p>
            <a:endParaRPr lang="fr-FR" sz="1600" dirty="0"/>
          </a:p>
          <a:p>
            <a:r>
              <a:rPr lang="fr-FR" sz="1600" dirty="0" smtClean="0"/>
              <a:t>En mathématiques, </a:t>
            </a:r>
            <a:r>
              <a:rPr lang="fr-FR" sz="1600" dirty="0"/>
              <a:t>chaque élève bénéficie en moyenne annuelle de </a:t>
            </a:r>
            <a:r>
              <a:rPr lang="fr-FR" sz="1600" dirty="0" smtClean="0"/>
              <a:t>2h </a:t>
            </a:r>
            <a:r>
              <a:rPr lang="fr-FR" sz="1600" dirty="0"/>
              <a:t>par semaine en seconde et </a:t>
            </a:r>
            <a:r>
              <a:rPr lang="fr-FR" sz="1600" dirty="0" smtClean="0"/>
              <a:t>en </a:t>
            </a:r>
            <a:r>
              <a:rPr lang="fr-FR" sz="1600" dirty="0"/>
              <a:t>première</a:t>
            </a:r>
          </a:p>
          <a:p>
            <a:r>
              <a:rPr lang="fr-FR" sz="1600" dirty="0"/>
              <a:t>Soit </a:t>
            </a:r>
            <a:r>
              <a:rPr lang="fr-FR" sz="1600" b="1" u="sng" dirty="0"/>
              <a:t>30 minutes de plus par semaine </a:t>
            </a:r>
            <a:r>
              <a:rPr lang="fr-FR" sz="1600" b="1" u="sng" dirty="0" smtClean="0"/>
              <a:t>en classe de seconde</a:t>
            </a:r>
            <a:r>
              <a:rPr lang="fr-FR" sz="1600" b="1" dirty="0" smtClean="0"/>
              <a:t> </a:t>
            </a:r>
            <a:r>
              <a:rPr lang="fr-FR" sz="1600" dirty="0"/>
              <a:t>que dans la grille horaire de l’arrêté du 21 novembre </a:t>
            </a:r>
            <a:r>
              <a:rPr lang="fr-FR" sz="1600" dirty="0" smtClean="0"/>
              <a:t>2018</a:t>
            </a:r>
            <a:endParaRPr lang="fr-FR" sz="1600" dirty="0"/>
          </a:p>
        </p:txBody>
      </p:sp>
      <p:pic>
        <p:nvPicPr>
          <p:cNvPr id="5" name="Image 4"/>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547093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1" end="1"/>
                                            </p:txEl>
                                          </p:spTgt>
                                        </p:tgtEl>
                                        <p:attrNameLst>
                                          <p:attrName>style.visibility</p:attrName>
                                        </p:attrNameLst>
                                      </p:cBhvr>
                                      <p:to>
                                        <p:strVal val="visible"/>
                                      </p:to>
                                    </p:set>
                                    <p:anim calcmode="lin" valueType="num">
                                      <p:cBhvr additive="base">
                                        <p:cTn id="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3" end="3"/>
                                            </p:txEl>
                                          </p:spTgt>
                                        </p:tgtEl>
                                        <p:attrNameLst>
                                          <p:attrName>style.visibility</p:attrName>
                                        </p:attrNameLst>
                                      </p:cBhvr>
                                      <p:to>
                                        <p:strVal val="visible"/>
                                      </p:to>
                                    </p:set>
                                    <p:anim calcmode="lin" valueType="num">
                                      <p:cBhvr additive="base">
                                        <p:cTn id="13"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0">
                                            <p:txEl>
                                              <p:pRg st="5" end="5"/>
                                            </p:txEl>
                                          </p:spTgt>
                                        </p:tgtEl>
                                        <p:attrNameLst>
                                          <p:attrName>style.visibility</p:attrName>
                                        </p:attrNameLst>
                                      </p:cBhvr>
                                      <p:to>
                                        <p:strVal val="visible"/>
                                      </p:to>
                                    </p:set>
                                    <p:anim calcmode="lin" valueType="num">
                                      <p:cBhvr additive="base">
                                        <p:cTn id="1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0">
                                            <p:txEl>
                                              <p:pRg st="6" end="6"/>
                                            </p:txEl>
                                          </p:spTgt>
                                        </p:tgtEl>
                                        <p:attrNameLst>
                                          <p:attrName>style.visibility</p:attrName>
                                        </p:attrNameLst>
                                      </p:cBhvr>
                                      <p:to>
                                        <p:strVal val="visible"/>
                                      </p:to>
                                    </p:set>
                                    <p:anim calcmode="lin" valueType="num">
                                      <p:cBhvr additive="base">
                                        <p:cTn id="21"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0">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0">
                                            <p:txEl>
                                              <p:pRg st="8" end="8"/>
                                            </p:txEl>
                                          </p:spTgt>
                                        </p:tgtEl>
                                        <p:attrNameLst>
                                          <p:attrName>style.visibility</p:attrName>
                                        </p:attrNameLst>
                                      </p:cBhvr>
                                      <p:to>
                                        <p:strVal val="visible"/>
                                      </p:to>
                                    </p:set>
                                    <p:anim calcmode="lin" valueType="num">
                                      <p:cBhvr additive="base">
                                        <p:cTn id="25"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0">
                                            <p:txEl>
                                              <p:pRg st="9" end="9"/>
                                            </p:txEl>
                                          </p:spTgt>
                                        </p:tgtEl>
                                        <p:attrNameLst>
                                          <p:attrName>style.visibility</p:attrName>
                                        </p:attrNameLst>
                                      </p:cBhvr>
                                      <p:to>
                                        <p:strVal val="visible"/>
                                      </p:to>
                                    </p:set>
                                    <p:anim calcmode="lin" valueType="num">
                                      <p:cBhvr additive="base">
                                        <p:cTn id="29" dur="500" fill="hold"/>
                                        <p:tgtEl>
                                          <p:spTgt spid="10">
                                            <p:txEl>
                                              <p:pRg st="9" end="9"/>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0">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3</a:t>
            </a:fld>
            <a:endParaRPr lang="fr-FR" dirty="0"/>
          </a:p>
        </p:txBody>
      </p:sp>
      <p:sp>
        <p:nvSpPr>
          <p:cNvPr id="10" name="ZoneTexte 9"/>
          <p:cNvSpPr txBox="1"/>
          <p:nvPr/>
        </p:nvSpPr>
        <p:spPr>
          <a:xfrm>
            <a:off x="504094" y="1203598"/>
            <a:ext cx="7992888" cy="3708708"/>
          </a:xfrm>
          <a:prstGeom prst="rect">
            <a:avLst/>
          </a:prstGeom>
          <a:noFill/>
        </p:spPr>
        <p:txBody>
          <a:bodyPr wrap="square" rtlCol="0">
            <a:spAutoFit/>
          </a:bodyPr>
          <a:lstStyle/>
          <a:p>
            <a:endParaRPr lang="fr-FR" sz="800" dirty="0" smtClean="0"/>
          </a:p>
          <a:p>
            <a:r>
              <a:rPr lang="fr-FR" sz="1600" dirty="0" smtClean="0"/>
              <a:t>Comment l’organiser en </a:t>
            </a:r>
            <a:r>
              <a:rPr lang="fr-FR" sz="1600" dirty="0"/>
              <a:t>seconde et en première professionnelles à la rentrée 2024 </a:t>
            </a:r>
            <a:r>
              <a:rPr lang="fr-FR" sz="1600" dirty="0" smtClean="0"/>
              <a:t>?</a:t>
            </a:r>
          </a:p>
          <a:p>
            <a:endParaRPr lang="fr-FR" sz="1100" dirty="0"/>
          </a:p>
          <a:p>
            <a:pPr algn="ctr"/>
            <a:r>
              <a:rPr lang="fr-FR" sz="1600" b="1" dirty="0" smtClean="0"/>
              <a:t>EFFECTIFS REDUITS : 1</a:t>
            </a:r>
            <a:r>
              <a:rPr lang="fr-FR" sz="1600" b="1" baseline="30000" dirty="0" smtClean="0"/>
              <a:t>er</a:t>
            </a:r>
            <a:r>
              <a:rPr lang="fr-FR" sz="1600" b="1" dirty="0" smtClean="0"/>
              <a:t> LEVIER </a:t>
            </a:r>
            <a:r>
              <a:rPr lang="fr-FR" sz="1600" dirty="0" smtClean="0"/>
              <a:t> </a:t>
            </a:r>
          </a:p>
          <a:p>
            <a:endParaRPr lang="fr-FR" sz="1100" dirty="0" smtClean="0"/>
          </a:p>
          <a:p>
            <a:r>
              <a:rPr lang="fr-FR" sz="1600" dirty="0" smtClean="0"/>
              <a:t>Pour les spécialités de baccalauréat du secteur de la production, les divisions dont l’effectif est supérieur à 15 élèves bénéficient d’un volume complémentaire d’heures professeur dont 15 % sont dédiés à l’enseignement du français et des mathématiques.</a:t>
            </a:r>
          </a:p>
          <a:p>
            <a:r>
              <a:rPr lang="fr-FR" sz="1600" dirty="0" smtClean="0"/>
              <a:t>Pour les spécialités du secteur des services, ce seuil est porté à 18 élèves.</a:t>
            </a:r>
          </a:p>
          <a:p>
            <a:endParaRPr lang="fr-FR" sz="1600" dirty="0"/>
          </a:p>
          <a:p>
            <a:r>
              <a:rPr lang="fr-FR" sz="1600" dirty="0" smtClean="0"/>
              <a:t>Exemple : pour une division de 25 élèves de même spécialité de bac pro du secteur de la production, ce volume complémentaire est de 20 heures, dont 15% sont dédiés à </a:t>
            </a:r>
            <a:r>
              <a:rPr lang="fr-FR" sz="1600" dirty="0"/>
              <a:t>l’enseignement du français et des mathématiques</a:t>
            </a:r>
            <a:r>
              <a:rPr lang="fr-FR" sz="1600" dirty="0" smtClean="0"/>
              <a:t>. </a:t>
            </a:r>
          </a:p>
          <a:p>
            <a:endParaRPr lang="fr-FR" sz="800" dirty="0" smtClean="0"/>
          </a:p>
          <a:p>
            <a:pPr algn="ctr"/>
            <a:r>
              <a:rPr lang="fr-FR" sz="1600" b="1" dirty="0" smtClean="0"/>
              <a:t>Soit, pour cet exemple, 3h qui permettent la mise en place des enseignements en effectifs réduits. </a:t>
            </a:r>
            <a:endParaRPr lang="fr-FR" sz="1600" b="1" dirty="0"/>
          </a:p>
        </p:txBody>
      </p:sp>
      <p:sp>
        <p:nvSpPr>
          <p:cNvPr id="7" name="ZoneTexte 6"/>
          <p:cNvSpPr txBox="1"/>
          <p:nvPr/>
        </p:nvSpPr>
        <p:spPr>
          <a:xfrm>
            <a:off x="539552" y="740172"/>
            <a:ext cx="8244408" cy="615553"/>
          </a:xfrm>
          <a:prstGeom prst="rect">
            <a:avLst/>
          </a:prstGeom>
          <a:noFill/>
        </p:spPr>
        <p:txBody>
          <a:bodyPr wrap="square" rtlCol="0">
            <a:spAutoFit/>
          </a:bodyPr>
          <a:lstStyle/>
          <a:p>
            <a:r>
              <a:rPr lang="fr-FR" sz="1700" b="1" dirty="0" smtClean="0">
                <a:sym typeface="Symbol" panose="05050102010706020507" pitchFamily="18" charset="2"/>
              </a:rPr>
              <a:t>« Mesure 2 de la réforme des lycées professionnels : permettre des enseignements aux savoirs fondamentaux en classes réduites »</a:t>
            </a:r>
            <a:endParaRPr lang="fr-FR" sz="1700" b="1"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14885865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10">
                                            <p:txEl>
                                              <p:pRg st="5" end="5"/>
                                            </p:txEl>
                                          </p:spTgt>
                                        </p:tgtEl>
                                        <p:attrNameLst>
                                          <p:attrName>style.visibility</p:attrName>
                                        </p:attrNameLst>
                                      </p:cBhvr>
                                      <p:to>
                                        <p:strVal val="visible"/>
                                      </p:to>
                                    </p:set>
                                    <p:anim calcmode="lin" valueType="num">
                                      <p:cBhvr additive="base">
                                        <p:cTn id="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5" end="5"/>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10">
                                            <p:txEl>
                                              <p:pRg st="6" end="6"/>
                                            </p:txEl>
                                          </p:spTgt>
                                        </p:tgtEl>
                                        <p:attrNameLst>
                                          <p:attrName>style.visibility</p:attrName>
                                        </p:attrNameLst>
                                      </p:cBhvr>
                                      <p:to>
                                        <p:strVal val="visible"/>
                                      </p:to>
                                    </p:set>
                                    <p:anim calcmode="lin" valueType="num">
                                      <p:cBhvr additive="base">
                                        <p:cTn id="11"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6" end="6"/>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0">
                                            <p:txEl>
                                              <p:pRg st="8" end="8"/>
                                            </p:txEl>
                                          </p:spTgt>
                                        </p:tgtEl>
                                        <p:attrNameLst>
                                          <p:attrName>style.visibility</p:attrName>
                                        </p:attrNameLst>
                                      </p:cBhvr>
                                      <p:to>
                                        <p:strVal val="visible"/>
                                      </p:to>
                                    </p:set>
                                    <p:anim calcmode="lin" valueType="num">
                                      <p:cBhvr additive="base">
                                        <p:cTn id="15"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8" end="8"/>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10">
                                            <p:txEl>
                                              <p:pRg st="10" end="10"/>
                                            </p:txEl>
                                          </p:spTgt>
                                        </p:tgtEl>
                                        <p:attrNameLst>
                                          <p:attrName>style.visibility</p:attrName>
                                        </p:attrNameLst>
                                      </p:cBhvr>
                                      <p:to>
                                        <p:strVal val="visible"/>
                                      </p:to>
                                    </p:set>
                                    <p:anim calcmode="lin" valueType="num">
                                      <p:cBhvr additive="base">
                                        <p:cTn id="19" dur="500" fill="hold"/>
                                        <p:tgtEl>
                                          <p:spTgt spid="10">
                                            <p:txEl>
                                              <p:pRg st="10" end="1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4</a:t>
            </a:fld>
            <a:endParaRPr lang="fr-FR" dirty="0"/>
          </a:p>
        </p:txBody>
      </p:sp>
      <p:sp>
        <p:nvSpPr>
          <p:cNvPr id="10" name="ZoneTexte 9"/>
          <p:cNvSpPr txBox="1"/>
          <p:nvPr/>
        </p:nvSpPr>
        <p:spPr>
          <a:xfrm>
            <a:off x="522949" y="1204608"/>
            <a:ext cx="7920880" cy="3016210"/>
          </a:xfrm>
          <a:prstGeom prst="rect">
            <a:avLst/>
          </a:prstGeom>
          <a:noFill/>
        </p:spPr>
        <p:txBody>
          <a:bodyPr wrap="square" rtlCol="0">
            <a:spAutoFit/>
          </a:bodyPr>
          <a:lstStyle/>
          <a:p>
            <a:endParaRPr lang="fr-FR" sz="800" dirty="0" smtClean="0"/>
          </a:p>
          <a:p>
            <a:r>
              <a:rPr lang="fr-FR" sz="1600" dirty="0" smtClean="0"/>
              <a:t>Comment l’organiser en </a:t>
            </a:r>
            <a:r>
              <a:rPr lang="fr-FR" sz="1600" dirty="0"/>
              <a:t>seconde et en première professionnelles à la rentrée 2024 </a:t>
            </a:r>
            <a:r>
              <a:rPr lang="fr-FR" sz="1600" dirty="0" smtClean="0"/>
              <a:t>?</a:t>
            </a:r>
          </a:p>
          <a:p>
            <a:endParaRPr lang="fr-FR" sz="1100" dirty="0"/>
          </a:p>
          <a:p>
            <a:pPr algn="ctr"/>
            <a:r>
              <a:rPr lang="fr-FR" sz="1600" b="1" dirty="0" smtClean="0"/>
              <a:t>EFFECTIFS REDUITS : 2</a:t>
            </a:r>
            <a:r>
              <a:rPr lang="fr-FR" sz="1600" b="1" baseline="30000" dirty="0" smtClean="0"/>
              <a:t>ème</a:t>
            </a:r>
            <a:r>
              <a:rPr lang="fr-FR" sz="1600" b="1" dirty="0" smtClean="0"/>
              <a:t> LEVIER</a:t>
            </a:r>
          </a:p>
          <a:p>
            <a:pPr algn="ctr"/>
            <a:r>
              <a:rPr lang="fr-FR" sz="1600" b="1" dirty="0" smtClean="0"/>
              <a:t>(avec 2 professeurs dans une même classe)</a:t>
            </a:r>
            <a:endParaRPr lang="fr-FR" sz="1600" b="1" dirty="0"/>
          </a:p>
          <a:p>
            <a:endParaRPr lang="fr-FR" sz="1100" dirty="0" smtClean="0"/>
          </a:p>
          <a:p>
            <a:r>
              <a:rPr lang="fr-FR" sz="1600" dirty="0" smtClean="0"/>
              <a:t>A ces heures d’enseignement, s’ajoutent les heures de </a:t>
            </a:r>
            <a:r>
              <a:rPr lang="fr-FR" sz="1600" dirty="0" err="1" smtClean="0"/>
              <a:t>co</a:t>
            </a:r>
            <a:r>
              <a:rPr lang="fr-FR" sz="1600" dirty="0"/>
              <a:t>-intervention </a:t>
            </a:r>
            <a:r>
              <a:rPr lang="fr-FR" sz="1600" dirty="0" smtClean="0"/>
              <a:t>: chaque </a:t>
            </a:r>
            <a:r>
              <a:rPr lang="fr-FR" sz="1600" dirty="0"/>
              <a:t>élève bénéficie en moyenne annuelle de </a:t>
            </a:r>
            <a:r>
              <a:rPr lang="fr-FR" sz="1600" dirty="0" smtClean="0"/>
              <a:t>: </a:t>
            </a:r>
          </a:p>
          <a:p>
            <a:pPr marL="285750" indent="-285750">
              <a:buFontTx/>
              <a:buChar char="-"/>
            </a:pPr>
            <a:r>
              <a:rPr lang="fr-FR" sz="1600" dirty="0" smtClean="0"/>
              <a:t>30 minutes par semaine </a:t>
            </a:r>
            <a:r>
              <a:rPr lang="fr-FR" sz="1600" dirty="0"/>
              <a:t>en seconde et </a:t>
            </a:r>
            <a:r>
              <a:rPr lang="fr-FR" sz="1600" dirty="0" smtClean="0"/>
              <a:t>première de </a:t>
            </a:r>
            <a:r>
              <a:rPr lang="fr-FR" sz="1600" dirty="0" err="1" smtClean="0"/>
              <a:t>co</a:t>
            </a:r>
            <a:r>
              <a:rPr lang="fr-FR" sz="1600" dirty="0" smtClean="0"/>
              <a:t>-intervention enseignements professionnels et français ;</a:t>
            </a:r>
          </a:p>
          <a:p>
            <a:pPr marL="285750" indent="-285750">
              <a:buFontTx/>
              <a:buChar char="-"/>
            </a:pPr>
            <a:r>
              <a:rPr lang="fr-FR" sz="1600" dirty="0"/>
              <a:t>30 minutes par semaine en seconde et première de </a:t>
            </a:r>
            <a:r>
              <a:rPr lang="fr-FR" sz="1600" dirty="0" err="1"/>
              <a:t>co</a:t>
            </a:r>
            <a:r>
              <a:rPr lang="fr-FR" sz="1600" dirty="0"/>
              <a:t>-intervention enseignements professionnels et </a:t>
            </a:r>
            <a:r>
              <a:rPr lang="fr-FR" sz="1600" dirty="0" smtClean="0"/>
              <a:t>mathématiques-sciences.</a:t>
            </a:r>
            <a:endParaRPr lang="fr-FR" sz="1600" dirty="0"/>
          </a:p>
          <a:p>
            <a:endParaRPr lang="fr-FR" sz="1600" dirty="0"/>
          </a:p>
        </p:txBody>
      </p:sp>
      <p:sp>
        <p:nvSpPr>
          <p:cNvPr id="7" name="ZoneTexte 6"/>
          <p:cNvSpPr txBox="1"/>
          <p:nvPr/>
        </p:nvSpPr>
        <p:spPr>
          <a:xfrm>
            <a:off x="539552" y="740172"/>
            <a:ext cx="8244408" cy="615553"/>
          </a:xfrm>
          <a:prstGeom prst="rect">
            <a:avLst/>
          </a:prstGeom>
          <a:noFill/>
        </p:spPr>
        <p:txBody>
          <a:bodyPr wrap="square" rtlCol="0">
            <a:spAutoFit/>
          </a:bodyPr>
          <a:lstStyle/>
          <a:p>
            <a:r>
              <a:rPr lang="fr-FR" sz="1700" b="1" dirty="0" smtClean="0">
                <a:sym typeface="Symbol" panose="05050102010706020507" pitchFamily="18" charset="2"/>
              </a:rPr>
              <a:t>« Mesure 2 de la réforme des lycées professionnels : permettre des enseignements aux savoirs fondamentaux en classes réduites »</a:t>
            </a:r>
            <a:endParaRPr lang="fr-FR" sz="1700" b="1"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549172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6" end="6"/>
                                            </p:txEl>
                                          </p:spTgt>
                                        </p:tgtEl>
                                        <p:attrNameLst>
                                          <p:attrName>style.visibility</p:attrName>
                                        </p:attrNameLst>
                                      </p:cBhvr>
                                      <p:to>
                                        <p:strVal val="visible"/>
                                      </p:to>
                                    </p:set>
                                    <p:anim calcmode="lin" valueType="num">
                                      <p:cBhvr additive="base">
                                        <p:cTn id="7" dur="500" fill="hold"/>
                                        <p:tgtEl>
                                          <p:spTgt spid="10">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7" end="7"/>
                                            </p:txEl>
                                          </p:spTgt>
                                        </p:tgtEl>
                                        <p:attrNameLst>
                                          <p:attrName>style.visibility</p:attrName>
                                        </p:attrNameLst>
                                      </p:cBhvr>
                                      <p:to>
                                        <p:strVal val="visible"/>
                                      </p:to>
                                    </p:set>
                                    <p:anim calcmode="lin" valueType="num">
                                      <p:cBhvr additive="base">
                                        <p:cTn id="13"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5</a:t>
            </a:fld>
            <a:endParaRPr lang="fr-FR" dirty="0"/>
          </a:p>
        </p:txBody>
      </p:sp>
      <p:sp>
        <p:nvSpPr>
          <p:cNvPr id="10" name="ZoneTexte 9"/>
          <p:cNvSpPr txBox="1"/>
          <p:nvPr/>
        </p:nvSpPr>
        <p:spPr>
          <a:xfrm>
            <a:off x="522949" y="1204608"/>
            <a:ext cx="7920880" cy="2523768"/>
          </a:xfrm>
          <a:prstGeom prst="rect">
            <a:avLst/>
          </a:prstGeom>
          <a:noFill/>
        </p:spPr>
        <p:txBody>
          <a:bodyPr wrap="square" rtlCol="0">
            <a:spAutoFit/>
          </a:bodyPr>
          <a:lstStyle/>
          <a:p>
            <a:endParaRPr lang="fr-FR" sz="800" dirty="0" smtClean="0"/>
          </a:p>
          <a:p>
            <a:r>
              <a:rPr lang="fr-FR" sz="1600" dirty="0"/>
              <a:t>Quels changements en seconde et en première professionnelles à la rentrée 2024 </a:t>
            </a:r>
            <a:r>
              <a:rPr lang="fr-FR" sz="1600" dirty="0" smtClean="0"/>
              <a:t>?</a:t>
            </a:r>
          </a:p>
          <a:p>
            <a:endParaRPr lang="fr-FR" sz="1100" dirty="0"/>
          </a:p>
          <a:p>
            <a:pPr algn="ctr"/>
            <a:r>
              <a:rPr lang="fr-FR" sz="1600" b="1" dirty="0" smtClean="0"/>
              <a:t>EFFECTIFS REDUITS : 3</a:t>
            </a:r>
            <a:r>
              <a:rPr lang="fr-FR" sz="1600" b="1" baseline="30000" dirty="0" smtClean="0"/>
              <a:t>ème</a:t>
            </a:r>
            <a:r>
              <a:rPr lang="fr-FR" sz="1600" b="1" dirty="0" smtClean="0"/>
              <a:t> LEVIER</a:t>
            </a:r>
            <a:endParaRPr lang="fr-FR" sz="1600" b="1" dirty="0"/>
          </a:p>
          <a:p>
            <a:endParaRPr lang="fr-FR" sz="1100" dirty="0" smtClean="0"/>
          </a:p>
          <a:p>
            <a:r>
              <a:rPr lang="fr-FR" sz="1600" dirty="0" smtClean="0"/>
              <a:t>La mesure PACTE </a:t>
            </a:r>
            <a:r>
              <a:rPr lang="fr-FR" sz="1600" dirty="0"/>
              <a:t>Lycée professionnel </a:t>
            </a:r>
            <a:r>
              <a:rPr lang="fr-FR" sz="1600" dirty="0" smtClean="0"/>
              <a:t>« Enseignements </a:t>
            </a:r>
            <a:r>
              <a:rPr lang="fr-FR" sz="1600" dirty="0"/>
              <a:t>en groupes d’effectifs </a:t>
            </a:r>
            <a:r>
              <a:rPr lang="fr-FR" sz="1600" dirty="0" smtClean="0"/>
              <a:t>réduits - Intervenir </a:t>
            </a:r>
            <a:r>
              <a:rPr lang="fr-FR" sz="1600" dirty="0"/>
              <a:t>auprès de petits groupes d’élèves selon les besoins et difficultés  afin de faciliter les </a:t>
            </a:r>
            <a:r>
              <a:rPr lang="fr-FR" sz="1600" dirty="0" smtClean="0"/>
              <a:t>apprentissages »</a:t>
            </a:r>
          </a:p>
          <a:p>
            <a:endParaRPr lang="fr-FR" sz="1600" dirty="0" smtClean="0"/>
          </a:p>
          <a:p>
            <a:pPr marL="285750" indent="-285750">
              <a:buFontTx/>
              <a:buChar char="-"/>
            </a:pPr>
            <a:r>
              <a:rPr lang="fr-FR" sz="1600" dirty="0" smtClean="0"/>
              <a:t>24 heures d’enseignement / professeur dans l’année (par </a:t>
            </a:r>
            <a:r>
              <a:rPr lang="fr-FR" sz="1600" dirty="0"/>
              <a:t>part </a:t>
            </a:r>
            <a:r>
              <a:rPr lang="fr-FR" sz="1600" dirty="0" smtClean="0"/>
              <a:t>fonctionnelle) </a:t>
            </a:r>
          </a:p>
          <a:p>
            <a:pPr marL="285750" indent="-285750">
              <a:buFontTx/>
              <a:buChar char="-"/>
            </a:pPr>
            <a:r>
              <a:rPr lang="fr-FR" sz="1600" dirty="0" smtClean="0"/>
              <a:t>Inscrite à l’emploi du temps des élèves et des professeurs</a:t>
            </a:r>
            <a:endParaRPr lang="fr-FR" sz="1600" dirty="0"/>
          </a:p>
        </p:txBody>
      </p:sp>
      <p:sp>
        <p:nvSpPr>
          <p:cNvPr id="7" name="ZoneTexte 6"/>
          <p:cNvSpPr txBox="1"/>
          <p:nvPr/>
        </p:nvSpPr>
        <p:spPr>
          <a:xfrm>
            <a:off x="539552" y="740172"/>
            <a:ext cx="8244408" cy="615553"/>
          </a:xfrm>
          <a:prstGeom prst="rect">
            <a:avLst/>
          </a:prstGeom>
          <a:noFill/>
        </p:spPr>
        <p:txBody>
          <a:bodyPr wrap="square" rtlCol="0">
            <a:spAutoFit/>
          </a:bodyPr>
          <a:lstStyle/>
          <a:p>
            <a:r>
              <a:rPr lang="fr-FR" sz="1700" b="1" dirty="0" smtClean="0">
                <a:sym typeface="Symbol" panose="05050102010706020507" pitchFamily="18" charset="2"/>
              </a:rPr>
              <a:t>« Mesure 2 de la réforme des lycées professionnels : permettre des enseignements aux savoirs fondamentaux en classes réduites »</a:t>
            </a:r>
            <a:endParaRPr lang="fr-FR" sz="1700" b="1"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974338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0">
                                            <p:txEl>
                                              <p:pRg st="5" end="5"/>
                                            </p:txEl>
                                          </p:spTgt>
                                        </p:tgtEl>
                                        <p:attrNameLst>
                                          <p:attrName>style.visibility</p:attrName>
                                        </p:attrNameLst>
                                      </p:cBhvr>
                                      <p:to>
                                        <p:strVal val="visible"/>
                                      </p:to>
                                    </p:set>
                                    <p:anim calcmode="lin" valueType="num">
                                      <p:cBhvr additive="base">
                                        <p:cTn id="7" dur="500" fill="hold"/>
                                        <p:tgtEl>
                                          <p:spTgt spid="10">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
                                            <p:txEl>
                                              <p:pRg st="7" end="7"/>
                                            </p:txEl>
                                          </p:spTgt>
                                        </p:tgtEl>
                                        <p:attrNameLst>
                                          <p:attrName>style.visibility</p:attrName>
                                        </p:attrNameLst>
                                      </p:cBhvr>
                                      <p:to>
                                        <p:strVal val="visible"/>
                                      </p:to>
                                    </p:set>
                                    <p:anim calcmode="lin" valueType="num">
                                      <p:cBhvr additive="base">
                                        <p:cTn id="13" dur="500" fill="hold"/>
                                        <p:tgtEl>
                                          <p:spTgt spid="10">
                                            <p:txEl>
                                              <p:pRg st="7" end="7"/>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
                                            <p:txEl>
                                              <p:pRg st="8" end="8"/>
                                            </p:txEl>
                                          </p:spTgt>
                                        </p:tgtEl>
                                        <p:attrNameLst>
                                          <p:attrName>style.visibility</p:attrName>
                                        </p:attrNameLst>
                                      </p:cBhvr>
                                      <p:to>
                                        <p:strVal val="visible"/>
                                      </p:to>
                                    </p:set>
                                    <p:anim calcmode="lin" valueType="num">
                                      <p:cBhvr additive="base">
                                        <p:cTn id="19" dur="500" fill="hold"/>
                                        <p:tgtEl>
                                          <p:spTgt spid="10">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6</a:t>
            </a:fld>
            <a:endParaRPr lang="fr-FR" dirty="0"/>
          </a:p>
        </p:txBody>
      </p:sp>
      <p:sp>
        <p:nvSpPr>
          <p:cNvPr id="10" name="ZoneTexte 9"/>
          <p:cNvSpPr txBox="1"/>
          <p:nvPr/>
        </p:nvSpPr>
        <p:spPr>
          <a:xfrm>
            <a:off x="522948" y="1204608"/>
            <a:ext cx="8009491" cy="3862596"/>
          </a:xfrm>
          <a:prstGeom prst="rect">
            <a:avLst/>
          </a:prstGeom>
          <a:noFill/>
        </p:spPr>
        <p:txBody>
          <a:bodyPr wrap="square" rtlCol="0">
            <a:spAutoFit/>
          </a:bodyPr>
          <a:lstStyle/>
          <a:p>
            <a:endParaRPr lang="fr-FR" sz="800" dirty="0" smtClean="0"/>
          </a:p>
          <a:p>
            <a:r>
              <a:rPr lang="fr-FR" sz="1600" dirty="0" smtClean="0"/>
              <a:t>Et pour les CAP </a:t>
            </a:r>
            <a:r>
              <a:rPr lang="fr-FR" sz="1600" dirty="0"/>
              <a:t>à la rentrée 2024 </a:t>
            </a:r>
            <a:r>
              <a:rPr lang="fr-FR" sz="1600" dirty="0" smtClean="0"/>
              <a:t>?</a:t>
            </a:r>
          </a:p>
          <a:p>
            <a:endParaRPr lang="fr-FR" sz="1100" dirty="0"/>
          </a:p>
          <a:p>
            <a:r>
              <a:rPr lang="fr-FR" sz="1600" dirty="0" smtClean="0"/>
              <a:t>Pour les CAP, pas de modification des grilles horaires.</a:t>
            </a:r>
          </a:p>
          <a:p>
            <a:r>
              <a:rPr lang="fr-FR" sz="1600" dirty="0" smtClean="0"/>
              <a:t>Restent mobilisables pour le travail en effectifs réduits : </a:t>
            </a:r>
          </a:p>
          <a:p>
            <a:pPr marL="285750" indent="-285750">
              <a:buFontTx/>
              <a:buChar char="-"/>
            </a:pPr>
            <a:r>
              <a:rPr lang="fr-FR" sz="1600" dirty="0" smtClean="0"/>
              <a:t>Les heures de français et mathématiques en effectifs réduits prévues ;</a:t>
            </a:r>
          </a:p>
          <a:p>
            <a:pPr marL="285750" indent="-285750">
              <a:buFontTx/>
              <a:buChar char="-"/>
            </a:pPr>
            <a:r>
              <a:rPr lang="fr-FR" sz="1600" dirty="0" smtClean="0"/>
              <a:t>Les heures d’enseignements en </a:t>
            </a:r>
            <a:r>
              <a:rPr lang="fr-FR" sz="1600" dirty="0" err="1" smtClean="0"/>
              <a:t>co</a:t>
            </a:r>
            <a:r>
              <a:rPr lang="fr-FR" sz="1600" dirty="0" smtClean="0"/>
              <a:t>-intervention ;</a:t>
            </a:r>
          </a:p>
          <a:p>
            <a:pPr marL="285750" indent="-285750">
              <a:buFontTx/>
              <a:buChar char="-"/>
            </a:pPr>
            <a:r>
              <a:rPr lang="fr-FR" sz="1600" dirty="0"/>
              <a:t>Les heures de </a:t>
            </a:r>
            <a:r>
              <a:rPr lang="fr-FR" sz="1600" dirty="0" smtClean="0"/>
              <a:t>« consolidation</a:t>
            </a:r>
            <a:r>
              <a:rPr lang="fr-FR" sz="1600" dirty="0"/>
              <a:t>, accompagnement </a:t>
            </a:r>
            <a:r>
              <a:rPr lang="fr-FR" sz="1600" dirty="0" smtClean="0"/>
              <a:t>personnalisé et </a:t>
            </a:r>
            <a:r>
              <a:rPr lang="fr-FR" sz="1600" dirty="0"/>
              <a:t>accompagnement aux choix </a:t>
            </a:r>
            <a:r>
              <a:rPr lang="fr-FR" sz="1600" dirty="0" smtClean="0"/>
              <a:t>d'orientation »</a:t>
            </a:r>
          </a:p>
          <a:p>
            <a:pPr marL="285750" indent="-285750">
              <a:buFontTx/>
              <a:buChar char="-"/>
            </a:pPr>
            <a:r>
              <a:rPr lang="fr-FR" sz="1600" dirty="0" smtClean="0"/>
              <a:t>Le PACTE </a:t>
            </a:r>
            <a:r>
              <a:rPr lang="fr-FR" sz="1600" dirty="0"/>
              <a:t>Lycée professionnel « Enseignements en groupes d’effectifs réduits - Intervenir auprès de petits groupes d’élèves selon les besoins et difficultés  afin de faciliter les apprentissages »</a:t>
            </a:r>
          </a:p>
          <a:p>
            <a:pPr marL="285750" indent="-285750">
              <a:buFontTx/>
              <a:buChar char="-"/>
            </a:pPr>
            <a:endParaRPr lang="fr-FR" sz="1600" dirty="0" smtClean="0"/>
          </a:p>
          <a:p>
            <a:r>
              <a:rPr lang="fr-FR" sz="1600" b="1" dirty="0" smtClean="0"/>
              <a:t>mais les préconisations pédagogiques sur l’enseignement des fondamentaux en effectifs réduits sont applicables</a:t>
            </a:r>
            <a:r>
              <a:rPr lang="fr-FR" sz="1600" dirty="0" smtClean="0"/>
              <a:t>.</a:t>
            </a:r>
          </a:p>
          <a:p>
            <a:endParaRPr lang="fr-FR" strike="sngStrike" dirty="0">
              <a:solidFill>
                <a:srgbClr val="FF0000"/>
              </a:solidFill>
            </a:endParaRPr>
          </a:p>
        </p:txBody>
      </p:sp>
      <p:sp>
        <p:nvSpPr>
          <p:cNvPr id="7" name="ZoneTexte 6"/>
          <p:cNvSpPr txBox="1"/>
          <p:nvPr/>
        </p:nvSpPr>
        <p:spPr>
          <a:xfrm>
            <a:off x="539552" y="740172"/>
            <a:ext cx="8244408" cy="615553"/>
          </a:xfrm>
          <a:prstGeom prst="rect">
            <a:avLst/>
          </a:prstGeom>
          <a:noFill/>
        </p:spPr>
        <p:txBody>
          <a:bodyPr wrap="square" rtlCol="0">
            <a:spAutoFit/>
          </a:bodyPr>
          <a:lstStyle/>
          <a:p>
            <a:r>
              <a:rPr lang="fr-FR" sz="1700" b="1" dirty="0" smtClean="0">
                <a:sym typeface="Symbol" panose="05050102010706020507" pitchFamily="18" charset="2"/>
              </a:rPr>
              <a:t>« Mesure 2 de la réforme des lycées professionnels : permettre des enseignements aux savoirs fondamentaux en classes réduites »</a:t>
            </a:r>
            <a:endParaRPr lang="fr-FR" sz="1700" b="1"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41836470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pied de page 2"/>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4" name="Espace réservé du numéro de diapositive 3"/>
          <p:cNvSpPr>
            <a:spLocks noGrp="1"/>
          </p:cNvSpPr>
          <p:nvPr>
            <p:ph type="sldNum" sz="quarter" idx="12"/>
          </p:nvPr>
        </p:nvSpPr>
        <p:spPr/>
        <p:txBody>
          <a:bodyPr/>
          <a:lstStyle/>
          <a:p>
            <a:fld id="{733122C9-A0B9-462F-8757-0847AD287B63}" type="slidenum">
              <a:rPr lang="fr-FR" smtClean="0"/>
              <a:pPr/>
              <a:t>7</a:t>
            </a:fld>
            <a:endParaRPr lang="fr-FR" dirty="0"/>
          </a:p>
        </p:txBody>
      </p:sp>
      <p:graphicFrame>
        <p:nvGraphicFramePr>
          <p:cNvPr id="6" name="Tableau 5"/>
          <p:cNvGraphicFramePr>
            <a:graphicFrameLocks noGrp="1"/>
          </p:cNvGraphicFramePr>
          <p:nvPr>
            <p:extLst>
              <p:ext uri="{D42A27DB-BD31-4B8C-83A1-F6EECF244321}">
                <p14:modId xmlns:p14="http://schemas.microsoft.com/office/powerpoint/2010/main" val="3655239535"/>
              </p:ext>
            </p:extLst>
          </p:nvPr>
        </p:nvGraphicFramePr>
        <p:xfrm>
          <a:off x="539552" y="1091532"/>
          <a:ext cx="7776864" cy="3596640"/>
        </p:xfrm>
        <a:graphic>
          <a:graphicData uri="http://schemas.openxmlformats.org/drawingml/2006/table">
            <a:tbl>
              <a:tblPr firstRow="1" bandRow="1">
                <a:tableStyleId>{5C22544A-7EE6-4342-B048-85BDC9FD1C3A}</a:tableStyleId>
              </a:tblPr>
              <a:tblGrid>
                <a:gridCol w="2869135">
                  <a:extLst>
                    <a:ext uri="{9D8B030D-6E8A-4147-A177-3AD203B41FA5}">
                      <a16:colId xmlns:a16="http://schemas.microsoft.com/office/drawing/2014/main" val="828076720"/>
                    </a:ext>
                  </a:extLst>
                </a:gridCol>
                <a:gridCol w="4907729">
                  <a:extLst>
                    <a:ext uri="{9D8B030D-6E8A-4147-A177-3AD203B41FA5}">
                      <a16:colId xmlns:a16="http://schemas.microsoft.com/office/drawing/2014/main" val="1709938323"/>
                    </a:ext>
                  </a:extLst>
                </a:gridCol>
              </a:tblGrid>
              <a:tr h="594649">
                <a:tc>
                  <a:txBody>
                    <a:bodyPr/>
                    <a:lstStyle/>
                    <a:p>
                      <a:r>
                        <a:rPr lang="fr-FR" dirty="0" smtClean="0"/>
                        <a:t>Ce n’est pas / ce ne sont pas</a:t>
                      </a:r>
                      <a:endParaRPr lang="fr-FR" dirty="0"/>
                    </a:p>
                  </a:txBody>
                  <a:tcPr/>
                </a:tc>
                <a:tc>
                  <a:txBody>
                    <a:bodyPr/>
                    <a:lstStyle/>
                    <a:p>
                      <a:r>
                        <a:rPr lang="fr-FR" dirty="0" smtClean="0"/>
                        <a:t>C’est / ce sont</a:t>
                      </a:r>
                      <a:endParaRPr lang="fr-FR" dirty="0"/>
                    </a:p>
                  </a:txBody>
                  <a:tcPr/>
                </a:tc>
                <a:extLst>
                  <a:ext uri="{0D108BD9-81ED-4DB2-BD59-A6C34878D82A}">
                    <a16:rowId xmlns:a16="http://schemas.microsoft.com/office/drawing/2014/main" val="799609082"/>
                  </a:ext>
                </a:extLst>
              </a:tr>
              <a:tr h="991082">
                <a:tc>
                  <a:txBody>
                    <a:bodyPr/>
                    <a:lstStyle/>
                    <a:p>
                      <a:r>
                        <a:rPr lang="fr-FR" sz="1600" kern="1200" dirty="0" smtClean="0">
                          <a:solidFill>
                            <a:schemeClr val="dk1"/>
                          </a:solidFill>
                          <a:effectLst/>
                          <a:latin typeface="+mn-lt"/>
                          <a:ea typeface="+mn-ea"/>
                          <a:cs typeface="+mn-cs"/>
                        </a:rPr>
                        <a:t>Des heures en plus pour les élèves</a:t>
                      </a:r>
                      <a:endParaRPr lang="fr-FR" sz="1600" dirty="0"/>
                    </a:p>
                  </a:txBody>
                  <a:tcPr/>
                </a:tc>
                <a:tc>
                  <a:txBody>
                    <a:bodyPr/>
                    <a:lstStyle/>
                    <a:p>
                      <a:r>
                        <a:rPr lang="fr-FR" sz="1600" kern="1200" dirty="0" smtClean="0">
                          <a:solidFill>
                            <a:schemeClr val="dk1"/>
                          </a:solidFill>
                          <a:effectLst/>
                          <a:latin typeface="+mn-lt"/>
                          <a:ea typeface="+mn-ea"/>
                          <a:cs typeface="+mn-cs"/>
                        </a:rPr>
                        <a:t>Des heures disciplinaires de mathématiques et de français prévues dans la grille horaire élève, bénéficiant d’une pédagogie davantage adaptée aux besoins des élèves grâce aux faibles effectifs</a:t>
                      </a:r>
                      <a:endParaRPr lang="fr-FR" sz="1600" dirty="0"/>
                    </a:p>
                  </a:txBody>
                  <a:tcPr/>
                </a:tc>
                <a:extLst>
                  <a:ext uri="{0D108BD9-81ED-4DB2-BD59-A6C34878D82A}">
                    <a16:rowId xmlns:a16="http://schemas.microsoft.com/office/drawing/2014/main" val="1403420688"/>
                  </a:ext>
                </a:extLst>
              </a:tr>
              <a:tr h="991082">
                <a:tc>
                  <a:txBody>
                    <a:bodyPr/>
                    <a:lstStyle/>
                    <a:p>
                      <a:r>
                        <a:rPr lang="fr-FR" sz="1600" kern="1200" dirty="0" smtClean="0">
                          <a:solidFill>
                            <a:schemeClr val="dk1"/>
                          </a:solidFill>
                          <a:effectLst/>
                          <a:latin typeface="+mn-lt"/>
                          <a:ea typeface="+mn-ea"/>
                          <a:cs typeface="+mn-cs"/>
                        </a:rPr>
                        <a:t>Un cours dédoublé ou une répartition figée des élèves de la classe</a:t>
                      </a:r>
                      <a:endParaRPr lang="fr-FR" sz="1600" dirty="0"/>
                    </a:p>
                  </a:txBody>
                  <a:tcPr/>
                </a:tc>
                <a:tc>
                  <a:txBody>
                    <a:bodyPr/>
                    <a:lstStyle/>
                    <a:p>
                      <a:r>
                        <a:rPr lang="fr-FR" sz="1600" kern="1200" dirty="0" smtClean="0">
                          <a:solidFill>
                            <a:schemeClr val="dk1"/>
                          </a:solidFill>
                          <a:effectLst/>
                          <a:latin typeface="+mn-lt"/>
                          <a:ea typeface="+mn-ea"/>
                          <a:cs typeface="+mn-cs"/>
                        </a:rPr>
                        <a:t>Une opportunité d’accompagner les élèves au plus près de leurs besoins, selon les périodes et les objets travaillés, l’effectif d’un des groupes pouvant être très réduit</a:t>
                      </a:r>
                      <a:endParaRPr lang="fr-FR" sz="1600" dirty="0"/>
                    </a:p>
                  </a:txBody>
                  <a:tcPr/>
                </a:tc>
                <a:extLst>
                  <a:ext uri="{0D108BD9-81ED-4DB2-BD59-A6C34878D82A}">
                    <a16:rowId xmlns:a16="http://schemas.microsoft.com/office/drawing/2014/main" val="2718516784"/>
                  </a:ext>
                </a:extLst>
              </a:tr>
              <a:tr h="806383">
                <a:tc>
                  <a:txBody>
                    <a:bodyPr/>
                    <a:lstStyle/>
                    <a:p>
                      <a:r>
                        <a:rPr lang="fr-FR" sz="1600" kern="1200" dirty="0" smtClean="0">
                          <a:solidFill>
                            <a:schemeClr val="dk1"/>
                          </a:solidFill>
                          <a:effectLst/>
                          <a:latin typeface="+mn-lt"/>
                          <a:ea typeface="+mn-ea"/>
                          <a:cs typeface="+mn-cs"/>
                        </a:rPr>
                        <a:t>Des séances entièrement consacrées à la remédiation ou consolidation</a:t>
                      </a:r>
                      <a:endParaRPr lang="fr-FR" sz="1600" dirty="0"/>
                    </a:p>
                  </a:txBody>
                  <a:tcPr/>
                </a:tc>
                <a:tc>
                  <a:txBody>
                    <a:bodyPr/>
                    <a:lstStyle/>
                    <a:p>
                      <a:r>
                        <a:rPr lang="fr-FR" sz="1600" kern="1200" dirty="0" smtClean="0">
                          <a:solidFill>
                            <a:schemeClr val="dk1"/>
                          </a:solidFill>
                          <a:effectLst/>
                          <a:latin typeface="+mn-lt"/>
                          <a:ea typeface="+mn-ea"/>
                          <a:cs typeface="+mn-cs"/>
                        </a:rPr>
                        <a:t>Un temps d’enseignement répondant aux objectifs des programmes disciplinaires et intégré dans la progression des apprentissages de la classe</a:t>
                      </a:r>
                      <a:endParaRPr lang="fr-FR" sz="1600" dirty="0"/>
                    </a:p>
                  </a:txBody>
                  <a:tcPr/>
                </a:tc>
                <a:extLst>
                  <a:ext uri="{0D108BD9-81ED-4DB2-BD59-A6C34878D82A}">
                    <a16:rowId xmlns:a16="http://schemas.microsoft.com/office/drawing/2014/main" val="3215085769"/>
                  </a:ext>
                </a:extLst>
              </a:tr>
            </a:tbl>
          </a:graphicData>
        </a:graphic>
      </p:graphicFrame>
      <p:sp>
        <p:nvSpPr>
          <p:cNvPr id="2" name="Rectangle 1"/>
          <p:cNvSpPr/>
          <p:nvPr/>
        </p:nvSpPr>
        <p:spPr>
          <a:xfrm>
            <a:off x="467544" y="750991"/>
            <a:ext cx="8424000" cy="369332"/>
          </a:xfrm>
          <a:prstGeom prst="rect">
            <a:avLst/>
          </a:prstGeom>
        </p:spPr>
        <p:txBody>
          <a:bodyPr wrap="square">
            <a:spAutoFit/>
          </a:bodyPr>
          <a:lstStyle/>
          <a:p>
            <a:r>
              <a:rPr lang="fr-FR" b="1" dirty="0" smtClean="0">
                <a:sym typeface="Symbol" panose="05050102010706020507" pitchFamily="18" charset="2"/>
              </a:rPr>
              <a:t>Les </a:t>
            </a:r>
            <a:r>
              <a:rPr lang="fr-FR" b="1" dirty="0">
                <a:sym typeface="Symbol" panose="05050102010706020507" pitchFamily="18" charset="2"/>
              </a:rPr>
              <a:t>enseignements aux savoirs fondamentaux en classes </a:t>
            </a:r>
            <a:r>
              <a:rPr lang="fr-FR" b="1" dirty="0" smtClean="0">
                <a:sym typeface="Symbol" panose="05050102010706020507" pitchFamily="18" charset="2"/>
              </a:rPr>
              <a:t>réduites :</a:t>
            </a:r>
            <a:endParaRPr lang="fr-FR" dirty="0"/>
          </a:p>
        </p:txBody>
      </p:sp>
      <p:pic>
        <p:nvPicPr>
          <p:cNvPr id="7" name="Image 6"/>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0826483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0000" y="822898"/>
            <a:ext cx="8424000" cy="706620"/>
          </a:xfrm>
        </p:spPr>
        <p:txBody>
          <a:bodyPr/>
          <a:lstStyle/>
          <a:p>
            <a:r>
              <a:rPr lang="fr-FR" sz="2000" dirty="0" smtClean="0"/>
              <a:t>1- Constituer les groupes, organiser les différents temps de classe</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8</a:t>
            </a:fld>
            <a:endParaRPr lang="fr-FR" dirty="0"/>
          </a:p>
        </p:txBody>
      </p:sp>
      <p:sp>
        <p:nvSpPr>
          <p:cNvPr id="6" name="Espace réservé du contenu 5"/>
          <p:cNvSpPr>
            <a:spLocks noGrp="1"/>
          </p:cNvSpPr>
          <p:nvPr>
            <p:ph sz="quarter" idx="14"/>
          </p:nvPr>
        </p:nvSpPr>
        <p:spPr>
          <a:xfrm>
            <a:off x="198458" y="1059582"/>
            <a:ext cx="8747084" cy="3651910"/>
          </a:xfrm>
        </p:spPr>
        <p:txBody>
          <a:bodyPr/>
          <a:lstStyle/>
          <a:p>
            <a:pPr marL="285750" indent="-285750">
              <a:buFont typeface="Courier New" panose="02070309020205020404" pitchFamily="49" charset="0"/>
              <a:buChar char="o"/>
            </a:pPr>
            <a:endParaRPr lang="fr-FR" sz="800" dirty="0" smtClean="0"/>
          </a:p>
          <a:p>
            <a:pPr marL="285750" indent="-285750">
              <a:buFont typeface="Courier New" panose="02070309020205020404" pitchFamily="49" charset="0"/>
              <a:buChar char="o"/>
            </a:pPr>
            <a:r>
              <a:rPr lang="fr-FR" sz="1600" dirty="0" smtClean="0"/>
              <a:t>appui fort sur les tests de positionnement pour repérer les besoins, puis sur les évaluations au fil de l’année </a:t>
            </a:r>
            <a:r>
              <a:rPr lang="fr-FR" sz="1600" i="1" dirty="0" smtClean="0">
                <a:sym typeface="Symbol" panose="05050102010706020507" pitchFamily="18" charset="2"/>
              </a:rPr>
              <a:t> </a:t>
            </a:r>
            <a:r>
              <a:rPr lang="fr-FR" sz="1600" b="1" i="1" dirty="0" smtClean="0">
                <a:sym typeface="Symbol" panose="05050102010706020507" pitchFamily="18" charset="2"/>
              </a:rPr>
              <a:t>les groupes peuvent changer en cours d’année</a:t>
            </a:r>
          </a:p>
          <a:p>
            <a:pPr marL="285750" indent="-285750">
              <a:buFont typeface="Courier New" panose="02070309020205020404" pitchFamily="49" charset="0"/>
              <a:buChar char="o"/>
            </a:pPr>
            <a:endParaRPr lang="fr-FR" sz="800" i="1" dirty="0" smtClean="0">
              <a:sym typeface="Symbol" panose="05050102010706020507" pitchFamily="18" charset="2"/>
            </a:endParaRPr>
          </a:p>
          <a:p>
            <a:pPr marL="285750" indent="-285750">
              <a:buFont typeface="Courier New" panose="02070309020205020404" pitchFamily="49" charset="0"/>
              <a:buChar char="o"/>
            </a:pPr>
            <a:r>
              <a:rPr lang="fr-FR" sz="1600" dirty="0" smtClean="0">
                <a:sym typeface="Symbol" panose="05050102010706020507" pitchFamily="18" charset="2"/>
              </a:rPr>
              <a:t>une grande dissymétrie des effectifs entre les groupes est possible</a:t>
            </a:r>
          </a:p>
          <a:p>
            <a:pPr marL="285750" indent="-285750">
              <a:buFont typeface="Courier New" panose="02070309020205020404" pitchFamily="49" charset="0"/>
              <a:buChar char="o"/>
            </a:pPr>
            <a:endParaRPr lang="fr-FR" sz="800" dirty="0" smtClean="0">
              <a:sym typeface="Symbol" panose="05050102010706020507" pitchFamily="18" charset="2"/>
            </a:endParaRPr>
          </a:p>
          <a:p>
            <a:pPr marL="285750" indent="-285750">
              <a:buFont typeface="Courier New" panose="02070309020205020404" pitchFamily="49" charset="0"/>
              <a:buChar char="o"/>
            </a:pPr>
            <a:r>
              <a:rPr lang="fr-FR" sz="1600" dirty="0" smtClean="0">
                <a:sym typeface="Symbol" panose="05050102010706020507" pitchFamily="18" charset="2"/>
              </a:rPr>
              <a:t>les partis pris de l’homogénéité ou de l’hétérogénéité des niveaux de maîtrise des élèves sont tous deux recevables selon l’objectif pédagogique</a:t>
            </a:r>
          </a:p>
          <a:p>
            <a:pPr marL="285750" indent="-285750">
              <a:buFont typeface="Courier New" panose="02070309020205020404" pitchFamily="49" charset="0"/>
              <a:buChar char="o"/>
            </a:pPr>
            <a:endParaRPr lang="fr-FR" sz="800" dirty="0" smtClean="0">
              <a:sym typeface="Symbol" panose="05050102010706020507" pitchFamily="18" charset="2"/>
            </a:endParaRPr>
          </a:p>
          <a:p>
            <a:pPr marL="285750" indent="-285750">
              <a:buFont typeface="Courier New" panose="02070309020205020404" pitchFamily="49" charset="0"/>
              <a:buChar char="o"/>
            </a:pPr>
            <a:r>
              <a:rPr lang="fr-FR" sz="1600" b="1" dirty="0" smtClean="0">
                <a:sym typeface="Symbol" panose="05050102010706020507" pitchFamily="18" charset="2"/>
              </a:rPr>
              <a:t>garder des temps en classe entière est nécessaire</a:t>
            </a:r>
            <a:r>
              <a:rPr lang="fr-FR" sz="1600" dirty="0" smtClean="0">
                <a:sym typeface="Symbol" panose="05050102010706020507" pitchFamily="18" charset="2"/>
              </a:rPr>
              <a:t>, le fil des apprentissages de l’année doit être tenu</a:t>
            </a:r>
          </a:p>
          <a:p>
            <a:pPr marL="285750" indent="-285750">
              <a:buFont typeface="Courier New" panose="02070309020205020404" pitchFamily="49" charset="0"/>
              <a:buChar char="o"/>
            </a:pPr>
            <a:endParaRPr lang="fr-FR" sz="800" dirty="0" smtClean="0">
              <a:sym typeface="Symbol" panose="05050102010706020507" pitchFamily="18" charset="2"/>
            </a:endParaRPr>
          </a:p>
          <a:p>
            <a:r>
              <a:rPr lang="fr-FR" sz="1500" b="1" i="1" dirty="0" smtClean="0">
                <a:sym typeface="Symbol" panose="05050102010706020507" pitchFamily="18" charset="2"/>
              </a:rPr>
              <a:t> </a:t>
            </a:r>
            <a:r>
              <a:rPr lang="fr-FR" sz="1600" b="1" i="1" dirty="0" smtClean="0">
                <a:sym typeface="Symbol" panose="05050102010706020507" pitchFamily="18" charset="2"/>
              </a:rPr>
              <a:t>Cela implique </a:t>
            </a:r>
            <a:r>
              <a:rPr lang="fr-FR" sz="1600" b="1" i="1" dirty="0">
                <a:sym typeface="Symbol" panose="05050102010706020507" pitchFamily="18" charset="2"/>
              </a:rPr>
              <a:t>que ce soit le professeur de la classe qui </a:t>
            </a:r>
            <a:r>
              <a:rPr lang="fr-FR" sz="1600" b="1" i="1" dirty="0" smtClean="0">
                <a:sym typeface="Symbol" panose="05050102010706020507" pitchFamily="18" charset="2"/>
              </a:rPr>
              <a:t>prenne en charge </a:t>
            </a:r>
            <a:r>
              <a:rPr lang="fr-FR" sz="1600" b="1" i="1" dirty="0">
                <a:sym typeface="Symbol" panose="05050102010706020507" pitchFamily="18" charset="2"/>
              </a:rPr>
              <a:t>les deux groupes</a:t>
            </a:r>
          </a:p>
          <a:p>
            <a:endParaRPr lang="fr-FR" sz="1600"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7966463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9998" y="840329"/>
            <a:ext cx="8424000" cy="690950"/>
          </a:xfrm>
        </p:spPr>
        <p:txBody>
          <a:bodyPr/>
          <a:lstStyle/>
          <a:p>
            <a:r>
              <a:rPr lang="fr-FR" sz="2000" dirty="0" smtClean="0"/>
              <a:t>2- Définir des priorités pédagogiques pour rendre l’enseignement des fondamentaux plus efficaces grâce aux effectifs réduits</a:t>
            </a:r>
            <a:endParaRPr lang="fr-FR" sz="2000" dirty="0"/>
          </a:p>
        </p:txBody>
      </p:sp>
      <p:sp>
        <p:nvSpPr>
          <p:cNvPr id="4" name="Espace réservé du pied de page 3"/>
          <p:cNvSpPr>
            <a:spLocks noGrp="1"/>
          </p:cNvSpPr>
          <p:nvPr>
            <p:ph type="ftr" sz="quarter" idx="11"/>
          </p:nvPr>
        </p:nvSpPr>
        <p:spPr/>
        <p:txBody>
          <a:bodyPr/>
          <a:lstStyle/>
          <a:p>
            <a:r>
              <a:rPr lang="fr-FR" dirty="0"/>
              <a:t>Direction générale de l’enseignement scolaire - Inspection générale de l’éducation, du sport et de la recherche</a:t>
            </a:r>
          </a:p>
        </p:txBody>
      </p:sp>
      <p:sp>
        <p:nvSpPr>
          <p:cNvPr id="5" name="Espace réservé du numéro de diapositive 4"/>
          <p:cNvSpPr>
            <a:spLocks noGrp="1"/>
          </p:cNvSpPr>
          <p:nvPr>
            <p:ph type="sldNum" sz="quarter" idx="12"/>
          </p:nvPr>
        </p:nvSpPr>
        <p:spPr/>
        <p:txBody>
          <a:bodyPr/>
          <a:lstStyle/>
          <a:p>
            <a:fld id="{733122C9-A0B9-462F-8757-0847AD287B63}" type="slidenum">
              <a:rPr lang="fr-FR" smtClean="0"/>
              <a:pPr/>
              <a:t>9</a:t>
            </a:fld>
            <a:endParaRPr lang="fr-FR" dirty="0"/>
          </a:p>
        </p:txBody>
      </p:sp>
      <p:sp>
        <p:nvSpPr>
          <p:cNvPr id="6" name="Espace réservé du contenu 5"/>
          <p:cNvSpPr>
            <a:spLocks noGrp="1"/>
          </p:cNvSpPr>
          <p:nvPr>
            <p:ph sz="quarter" idx="14"/>
          </p:nvPr>
        </p:nvSpPr>
        <p:spPr/>
        <p:txBody>
          <a:bodyPr/>
          <a:lstStyle/>
          <a:p>
            <a:pPr marL="171450" indent="-171450">
              <a:buFont typeface="Courier New" panose="02070309020205020404" pitchFamily="49" charset="0"/>
              <a:buChar char="o"/>
            </a:pPr>
            <a:r>
              <a:rPr lang="fr-FR" sz="1600" dirty="0"/>
              <a:t>f</a:t>
            </a:r>
            <a:r>
              <a:rPr lang="fr-FR" sz="1600" dirty="0" smtClean="0"/>
              <a:t>aire en sorte que tous les élèves entrent dans les activités proposées </a:t>
            </a:r>
            <a:r>
              <a:rPr lang="fr-FR" sz="1600" dirty="0" smtClean="0">
                <a:sym typeface="Symbol" panose="05050102010706020507" pitchFamily="18" charset="2"/>
              </a:rPr>
              <a:t> </a:t>
            </a:r>
            <a:r>
              <a:rPr lang="fr-FR" sz="1600" i="1" dirty="0" smtClean="0">
                <a:sym typeface="Symbol" panose="05050102010706020507" pitchFamily="18" charset="2"/>
              </a:rPr>
              <a:t>observations plus fines, sollicitations individuelles plus fréquentes, remédiations immédiates si nécessaire;</a:t>
            </a:r>
          </a:p>
          <a:p>
            <a:endParaRPr lang="fr-FR" sz="1600" i="1" dirty="0" smtClean="0">
              <a:sym typeface="Symbol" panose="05050102010706020507" pitchFamily="18" charset="2"/>
            </a:endParaRPr>
          </a:p>
          <a:p>
            <a:pPr marL="171450" indent="-171450">
              <a:buFont typeface="Courier New" panose="02070309020205020404" pitchFamily="49" charset="0"/>
              <a:buChar char="o"/>
            </a:pPr>
            <a:r>
              <a:rPr lang="fr-FR" sz="1600" dirty="0">
                <a:sym typeface="Symbol" panose="05050102010706020507" pitchFamily="18" charset="2"/>
              </a:rPr>
              <a:t>l</a:t>
            </a:r>
            <a:r>
              <a:rPr lang="fr-FR" sz="1600" dirty="0" smtClean="0">
                <a:sym typeface="Symbol" panose="05050102010706020507" pitchFamily="18" charset="2"/>
              </a:rPr>
              <a:t>aisser plus de place à la parole des élèves;</a:t>
            </a:r>
          </a:p>
          <a:p>
            <a:endParaRPr lang="fr-FR" sz="1600" dirty="0" smtClean="0">
              <a:sym typeface="Symbol" panose="05050102010706020507" pitchFamily="18" charset="2"/>
            </a:endParaRPr>
          </a:p>
          <a:p>
            <a:pPr marL="171450" indent="-171450">
              <a:buFont typeface="Courier New" panose="02070309020205020404" pitchFamily="49" charset="0"/>
              <a:buChar char="o"/>
            </a:pPr>
            <a:r>
              <a:rPr lang="fr-FR" sz="1600" dirty="0">
                <a:sym typeface="Symbol" panose="05050102010706020507" pitchFamily="18" charset="2"/>
              </a:rPr>
              <a:t>a</a:t>
            </a:r>
            <a:r>
              <a:rPr lang="fr-FR" sz="1600" dirty="0" smtClean="0">
                <a:sym typeface="Symbol" panose="05050102010706020507" pitchFamily="18" charset="2"/>
              </a:rPr>
              <a:t>ccompagner l’autonomie des élèves;</a:t>
            </a:r>
          </a:p>
          <a:p>
            <a:endParaRPr lang="fr-FR" sz="1600" dirty="0" smtClean="0">
              <a:sym typeface="Symbol" panose="05050102010706020507" pitchFamily="18" charset="2"/>
            </a:endParaRPr>
          </a:p>
          <a:p>
            <a:pPr marL="171450" indent="-171450">
              <a:buFont typeface="Courier New" panose="02070309020205020404" pitchFamily="49" charset="0"/>
              <a:buChar char="o"/>
            </a:pPr>
            <a:r>
              <a:rPr lang="fr-FR" sz="1600" dirty="0">
                <a:sym typeface="Symbol" panose="05050102010706020507" pitchFamily="18" charset="2"/>
              </a:rPr>
              <a:t>p</a:t>
            </a:r>
            <a:r>
              <a:rPr lang="fr-FR" sz="1600" dirty="0" smtClean="0">
                <a:sym typeface="Symbol" panose="05050102010706020507" pitchFamily="18" charset="2"/>
              </a:rPr>
              <a:t>rendre le temps de vérifier régulièrement que chacun s’est approprié l’apprentissage visé.</a:t>
            </a:r>
            <a:endParaRPr lang="fr-FR" sz="1600" dirty="0"/>
          </a:p>
        </p:txBody>
      </p:sp>
      <p:pic>
        <p:nvPicPr>
          <p:cNvPr id="8" name="Image 7"/>
          <p:cNvPicPr>
            <a:picLocks noChangeAspect="1"/>
          </p:cNvPicPr>
          <p:nvPr/>
        </p:nvPicPr>
        <p:blipFill>
          <a:blip r:embed="rId2"/>
          <a:stretch>
            <a:fillRect/>
          </a:stretch>
        </p:blipFill>
        <p:spPr>
          <a:xfrm>
            <a:off x="7236297" y="64187"/>
            <a:ext cx="1547664" cy="776142"/>
          </a:xfrm>
          <a:prstGeom prst="rect">
            <a:avLst/>
          </a:prstGeom>
        </p:spPr>
      </p:pic>
    </p:spTree>
    <p:extLst>
      <p:ext uri="{BB962C8B-B14F-4D97-AF65-F5344CB8AC3E}">
        <p14:creationId xmlns:p14="http://schemas.microsoft.com/office/powerpoint/2010/main" val="357165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PÉRATEURS">
  <a:themeElements>
    <a:clrScheme name="GOUVERNEMENT PPT">
      <a:dk1>
        <a:srgbClr val="000000"/>
      </a:dk1>
      <a:lt1>
        <a:srgbClr val="FFFFFF"/>
      </a:lt1>
      <a:dk2>
        <a:srgbClr val="000091"/>
      </a:dk2>
      <a:lt2>
        <a:srgbClr val="E1000F"/>
      </a:lt2>
      <a:accent1>
        <a:srgbClr val="005841"/>
      </a:accent1>
      <a:accent2>
        <a:srgbClr val="21215A"/>
      </a:accent2>
      <a:accent3>
        <a:srgbClr val="FFD500"/>
      </a:accent3>
      <a:accent4>
        <a:srgbClr val="EA5433"/>
      </a:accent4>
      <a:accent5>
        <a:srgbClr val="8C2237"/>
      </a:accent5>
      <a:accent6>
        <a:srgbClr val="49311F"/>
      </a:accent6>
      <a:hlink>
        <a:srgbClr val="000000"/>
      </a:hlink>
      <a:folHlink>
        <a:srgbClr val="000000"/>
      </a:folHlink>
    </a:clrScheme>
    <a:fontScheme name="Personnalisé 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pt_operateurs_marianne" id="{1EB93FB9-5B2A-4444-9D92-666D34DD4FF3}" vid="{9879FAF7-A2DC-4F74-A711-29419AA131B0}"/>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scription0 xmlns="d9b8819f-644e-4e2e-bf09-8a76532e681c"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3AB55E0CC5DA459F57F5A42893F46A005A087D358B12CA4E82A8A8BA9B8A8CF200D3544DBFAD4F664AA25DF68E6D1F0A9E00689F2856DFEDCE40890FDCED81A7DFC9005761E08C1A07DB43B3A357B10727CD5A" ma:contentTypeVersion="2" ma:contentTypeDescription="Crée un document." ma:contentTypeScope="" ma:versionID="422428208ea17fc60358b69a85403274">
  <xsd:schema xmlns:xsd="http://www.w3.org/2001/XMLSchema" xmlns:xs="http://www.w3.org/2001/XMLSchema" xmlns:p="http://schemas.microsoft.com/office/2006/metadata/properties" xmlns:ns2="d9b8819f-644e-4e2e-bf09-8a76532e681c" targetNamespace="http://schemas.microsoft.com/office/2006/metadata/properties" ma:root="true" ma:fieldsID="71efea83c2bb40df61dc6a48cd28de11" ns2:_="">
    <xsd:import namespace="d9b8819f-644e-4e2e-bf09-8a76532e681c"/>
    <xsd:element name="properties">
      <xsd:complexType>
        <xsd:sequence>
          <xsd:element name="documentManagement">
            <xsd:complexType>
              <xsd:all>
                <xsd:element ref="ns2:Description0"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9b8819f-644e-4e2e-bf09-8a76532e681c" elementFormDefault="qualified">
    <xsd:import namespace="http://schemas.microsoft.com/office/2006/documentManagement/types"/>
    <xsd:import namespace="http://schemas.microsoft.com/office/infopath/2007/PartnerControls"/>
    <xsd:element name="Description0" ma:index="8" nillable="true" ma:displayName="Description" ma:description="Description du document" ma:internalName="Description0">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ma:readOnly="true"/>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AF101A3-795E-4B84-9669-833DC3E9B1E5}">
  <ds:schemaRefs>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d9b8819f-644e-4e2e-bf09-8a76532e681c"/>
    <ds:schemaRef ds:uri="http://www.w3.org/XML/1998/namespace"/>
  </ds:schemaRefs>
</ds:datastoreItem>
</file>

<file path=customXml/itemProps2.xml><?xml version="1.0" encoding="utf-8"?>
<ds:datastoreItem xmlns:ds="http://schemas.openxmlformats.org/officeDocument/2006/customXml" ds:itemID="{51B4863D-849E-416B-A9C9-84764655C257}">
  <ds:schemaRefs>
    <ds:schemaRef ds:uri="http://schemas.microsoft.com/sharepoint/v3/contenttype/forms"/>
  </ds:schemaRefs>
</ds:datastoreItem>
</file>

<file path=customXml/itemProps3.xml><?xml version="1.0" encoding="utf-8"?>
<ds:datastoreItem xmlns:ds="http://schemas.openxmlformats.org/officeDocument/2006/customXml" ds:itemID="{2F4002DD-3723-4534-9D7A-CC9D4C3E8EC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9b8819f-644e-4e2e-bf09-8a76532e681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OPÉRATEURS</Template>
  <TotalTime>4105</TotalTime>
  <Words>1883</Words>
  <Application>Microsoft Office PowerPoint</Application>
  <PresentationFormat>Affichage à l'écran (16:9)</PresentationFormat>
  <Paragraphs>166</Paragraphs>
  <Slides>16</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16</vt:i4>
      </vt:variant>
    </vt:vector>
  </HeadingPairs>
  <TitlesOfParts>
    <vt:vector size="22" baseType="lpstr">
      <vt:lpstr>Arial</vt:lpstr>
      <vt:lpstr>Calibri</vt:lpstr>
      <vt:lpstr>Courier New</vt:lpstr>
      <vt:lpstr>Symbol</vt:lpstr>
      <vt:lpstr>Times New Roman</vt:lpstr>
      <vt:lpstr>OPÉRATEURS</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1- Constituer les groupes, organiser les différents temps de classe</vt:lpstr>
      <vt:lpstr>2- Définir des priorités pédagogiques pour rendre l’enseignement des fondamentaux plus efficaces grâce aux effectifs réduits</vt:lpstr>
      <vt:lpstr>3- Ajuster ses gestes professionnels à l’enseignement en effectifs réduits</vt:lpstr>
      <vt:lpstr>3- Ajuster ses gestes professionnels à l’enseignement en effectifs réduits</vt:lpstr>
      <vt:lpstr>En résumé, les principaux points de vigilance pour les pilotes : </vt:lpstr>
      <vt:lpstr>Des ressources pour accompagner la mise en œuvre</vt:lpstr>
      <vt:lpstr>Des ressources pour accompagner la mise en œuvre</vt:lpstr>
      <vt:lpstr> Quelques pistes en français   </vt:lpstr>
      <vt:lpstr>Quelques pistes en mathématiques</vt:lpstr>
    </vt:vector>
  </TitlesOfParts>
  <Manager>Client</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 format 16/9 standard avec mode d'emploi pour insérer une date en pied de page</dc:title>
  <dc:subject>Client</dc:subject>
  <dc:creator>Microsoft Office User</dc:creator>
  <cp:lastModifiedBy>JULIETTE ROUSSEL</cp:lastModifiedBy>
  <cp:revision>109</cp:revision>
  <cp:lastPrinted>2024-01-25T18:02:56Z</cp:lastPrinted>
  <dcterms:created xsi:type="dcterms:W3CDTF">2020-08-05T13:45:51Z</dcterms:created>
  <dcterms:modified xsi:type="dcterms:W3CDTF">2024-02-19T08:48:15Z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0x010100873AB55E0CC5DA459F57F5A42893F46A005A087D358B12CA4E82A8A8BA9B8A8CF200D3544DBFAD4F664AA25DF68E6D1F0A9E00689F2856DFEDCE40890FDCED81A7DFC9005761E08C1A07DB43B3A357B10727CD5A</vt:lpwstr>
  </property>
</Properties>
</file>