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7" r:id="rId1"/>
  </p:sldMasterIdLst>
  <p:notesMasterIdLst>
    <p:notesMasterId r:id="rId7"/>
  </p:notesMasterIdLst>
  <p:handoutMasterIdLst>
    <p:handoutMasterId r:id="rId8"/>
  </p:handoutMasterIdLst>
  <p:sldIdLst>
    <p:sldId id="326" r:id="rId2"/>
    <p:sldId id="518" r:id="rId3"/>
    <p:sldId id="513" r:id="rId4"/>
    <p:sldId id="517" r:id="rId5"/>
    <p:sldId id="516" r:id="rId6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 PARCOURSUP" id="{0B896E98-F45E-4768-8620-EDDF394BE181}">
          <p14:sldIdLst>
            <p14:sldId id="326"/>
            <p14:sldId id="518"/>
            <p14:sldId id="513"/>
            <p14:sldId id="517"/>
            <p14:sldId id="51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UDA SAID" initials="HS" lastIdx="8" clrIdx="0"/>
  <p:cmAuthor id="2" name="Christine BOURDIN" initials="CB" lastIdx="33" clrIdx="1">
    <p:extLst/>
  </p:cmAuthor>
  <p:cmAuthor id="3" name="Utilisateur invité" initials="Ui" lastIdx="18" clrIdx="2">
    <p:extLst/>
  </p:cmAuthor>
  <p:cmAuthor id="4" name="Rachel BOURDON" initials="RB" lastIdx="10" clrIdx="3">
    <p:extLst/>
  </p:cmAuthor>
  <p:cmAuthor id="5" name="Bertrand RIFFIOD" initials="BR" lastIdx="20" clrIdx="4">
    <p:extLst/>
  </p:cmAuthor>
  <p:cmAuthor id="6" name="ELLEN THOMPSON" initials="ET" lastIdx="33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7E"/>
    <a:srgbClr val="2F2FFF"/>
    <a:srgbClr val="004F8A"/>
    <a:srgbClr val="DE8440"/>
    <a:srgbClr val="000091"/>
    <a:srgbClr val="3636E2"/>
    <a:srgbClr val="A558A0"/>
    <a:srgbClr val="CE70CC"/>
    <a:srgbClr val="417D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BAECF3-AC46-9262-5A3E-1D824677254E}" v="386" dt="2020-12-14T11:24:02.857"/>
    <p1510:client id="{1FE1A438-2BF0-5000-BD1C-2A1F9A28622D}" v="117" dt="2020-12-14T11:00:40.893"/>
    <p1510:client id="{7BF07098-F4B6-51A3-F298-EFCC96F30183}" v="22" dt="2020-12-14T11:08:18.062"/>
    <p1510:client id="{836BCAF5-BE64-821C-244B-8DEB532FDCFC}" v="4" dt="2020-12-14T09:41:35.650"/>
    <p1510:client id="{E48B2058-6DE3-89E0-5D07-927CF4471B34}" v="13" dt="2020-12-14T10:28:48.516"/>
    <p1510:client id="{F4873792-3395-4C29-910E-8FFF8DE8089D}" v="2" dt="2020-12-14T10:25:32.1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4458" autoAdjust="0"/>
  </p:normalViewPr>
  <p:slideViewPr>
    <p:cSldViewPr snapToGrid="0">
      <p:cViewPr varScale="1">
        <p:scale>
          <a:sx n="147" d="100"/>
          <a:sy n="147" d="100"/>
        </p:scale>
        <p:origin x="726" y="108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2034" y="1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74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D897012-7FF6-704A-9088-93ACEFB220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167E4C-36F1-A146-B373-CD678EBB6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0D87D-3887-3549-A415-10DFF9EDA4CC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1365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smtClean="0"/>
              <a:t>Décembre 2023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3919897"/>
            <a:ext cx="3240000" cy="900000"/>
          </a:xfrm>
          <a:prstGeom prst="rect">
            <a:avLst/>
          </a:prstGeo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 smtClean="0"/>
              <a:t>Décembre 2023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>
          <a:xfrm>
            <a:off x="6426336" y="4783500"/>
            <a:ext cx="1170000" cy="3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F2FFF"/>
                </a:solidFill>
              </a:defRPr>
            </a:lvl1pPr>
          </a:lstStyle>
          <a:p>
            <a:pPr algn="r"/>
            <a:r>
              <a:rPr lang="fr-FR" cap="all" smtClean="0"/>
              <a:t>Décembre 2023</a:t>
            </a:r>
            <a:endParaRPr lang="fr-FR" cap="all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783500"/>
            <a:ext cx="1170000" cy="36000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67544" y="2346046"/>
            <a:ext cx="8208912" cy="2077200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 lang="fr-FR" sz="3200" b="1" kern="1200" cap="none" baseline="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00" b="0" kern="1200" cap="none" baseline="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FB55AB75-56F3-004E-8A4E-57EB4CAB795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783500"/>
            <a:ext cx="1170000" cy="360000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smtClean="0"/>
              <a:t>Décembre 2023</a:t>
            </a:r>
            <a:endParaRPr lang="fr-FR" cap="all" dirty="0"/>
          </a:p>
        </p:txBody>
      </p:sp>
      <p:sp>
        <p:nvSpPr>
          <p:cNvPr id="12" name="Espace réservé du numéro de diapositive 7">
            <a:extLst>
              <a:ext uri="{FF2B5EF4-FFF2-40B4-BE49-F238E27FC236}">
                <a16:creationId xmlns:a16="http://schemas.microsoft.com/office/drawing/2014/main" id="{4527032A-C74F-2941-8AD5-E7F64BD5B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783500"/>
            <a:ext cx="1170000" cy="36000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3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67543" y="900000"/>
            <a:ext cx="8208913" cy="720000"/>
          </a:xfrm>
        </p:spPr>
        <p:txBody>
          <a:bodyPr/>
          <a:lstStyle>
            <a:lvl1pPr>
              <a:defRPr sz="25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67543" y="1891968"/>
            <a:ext cx="2520000" cy="2530800"/>
          </a:xfrm>
        </p:spPr>
        <p:txBody>
          <a:bodyPr/>
          <a:lstStyle>
            <a:lvl1pPr marL="144000" indent="-1440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lang="fr-FR" sz="1050" b="1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24000" indent="-144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 lang="fr-FR" sz="950" b="0" kern="1200" dirty="0">
                <a:solidFill>
                  <a:srgbClr val="EC130E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5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893600"/>
            <a:ext cx="2520000" cy="2530800"/>
          </a:xfrm>
        </p:spPr>
        <p:txBody>
          <a:bodyPr/>
          <a:lstStyle>
            <a:lvl1pPr marL="144000" indent="-1440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lang="fr-FR" sz="1050" b="1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24000" indent="-144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 lang="fr-FR" sz="950" b="0" kern="1200" dirty="0">
                <a:solidFill>
                  <a:srgbClr val="EC130E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marL="324000" lvl="1" indent="-144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fr-FR" dirty="0"/>
              <a:t>Deuxième niveau</a:t>
            </a:r>
          </a:p>
        </p:txBody>
      </p:sp>
      <p:sp>
        <p:nvSpPr>
          <p:cNvPr id="16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156456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>
                <a:solidFill>
                  <a:schemeClr val="tx2"/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 lang="fr-FR" sz="950" b="0" kern="1200" dirty="0">
                <a:solidFill>
                  <a:srgbClr val="EC130E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marL="324000" lvl="1" indent="-144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323528" y="915566"/>
            <a:ext cx="8442808" cy="367240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827585" y="915566"/>
            <a:ext cx="7560840" cy="3672408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noFill/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7" name="Espace réservé de la date 1">
            <a:extLst>
              <a:ext uri="{FF2B5EF4-FFF2-40B4-BE49-F238E27FC236}">
                <a16:creationId xmlns:a16="http://schemas.microsoft.com/office/drawing/2014/main" id="{9748505C-3D2A-D74D-9CDB-23720A2B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783500"/>
            <a:ext cx="1170000" cy="360000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smtClean="0"/>
              <a:t>Décembre 2023</a:t>
            </a:r>
            <a:endParaRPr lang="fr-FR" cap="all" dirty="0"/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98F10018-47D8-6540-8D30-5845FE97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783500"/>
            <a:ext cx="1170000" cy="36000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9F5F8F36-9414-6946-BDAE-0A76E569CDF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783500"/>
            <a:ext cx="1170000" cy="360000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smtClean="0"/>
              <a:t>Décembre 2023</a:t>
            </a:r>
            <a:endParaRPr lang="fr-FR" cap="all" dirty="0"/>
          </a:p>
        </p:txBody>
      </p:sp>
      <p:sp>
        <p:nvSpPr>
          <p:cNvPr id="15" name="Espace réservé du numéro de diapositive 7">
            <a:extLst>
              <a:ext uri="{FF2B5EF4-FFF2-40B4-BE49-F238E27FC236}">
                <a16:creationId xmlns:a16="http://schemas.microsoft.com/office/drawing/2014/main" id="{39B13F4C-6D78-BF47-94DF-EE7823417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783500"/>
            <a:ext cx="1170000" cy="36000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67543" y="900000"/>
            <a:ext cx="8208913" cy="72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6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364456" cy="360000"/>
          </a:xfrm>
        </p:spPr>
        <p:txBody>
          <a:bodyPr/>
          <a:lstStyle>
            <a:lvl1pPr marL="108000" indent="-10800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fr-FR" sz="750" b="1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08000" indent="-10800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fr-FR" sz="750" b="1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7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67543" y="1836000"/>
            <a:ext cx="2520000" cy="2574000"/>
          </a:xfrm>
        </p:spPr>
        <p:txBody>
          <a:bodyPr/>
          <a:lstStyle>
            <a:lvl1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105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95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85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75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70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8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836000"/>
            <a:ext cx="2520000" cy="2574000"/>
          </a:xfrm>
        </p:spPr>
        <p:txBody>
          <a:bodyPr/>
          <a:lstStyle>
            <a:lvl1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105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95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85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75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70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9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156456" y="1836000"/>
            <a:ext cx="2520000" cy="2574000"/>
          </a:xfrm>
        </p:spPr>
        <p:txBody>
          <a:bodyPr/>
          <a:lstStyle>
            <a:lvl1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105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95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85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75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70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1">
            <a:extLst>
              <a:ext uri="{FF2B5EF4-FFF2-40B4-BE49-F238E27FC236}">
                <a16:creationId xmlns:a16="http://schemas.microsoft.com/office/drawing/2014/main" id="{48DF368D-0C4B-2743-8FE5-01F96D2C125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783500"/>
            <a:ext cx="1170000" cy="360000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smtClean="0"/>
              <a:t>Décembre 2023</a:t>
            </a:r>
            <a:endParaRPr lang="fr-FR" cap="all" dirty="0"/>
          </a:p>
        </p:txBody>
      </p:sp>
      <p:sp>
        <p:nvSpPr>
          <p:cNvPr id="10" name="Espace réservé du numéro de diapositive 7">
            <a:extLst>
              <a:ext uri="{FF2B5EF4-FFF2-40B4-BE49-F238E27FC236}">
                <a16:creationId xmlns:a16="http://schemas.microsoft.com/office/drawing/2014/main" id="{18BB1EA6-B51D-8C43-9842-1E89F403A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783500"/>
            <a:ext cx="1170000" cy="36000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67543" y="900000"/>
            <a:ext cx="8208913" cy="72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11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67543" y="1836000"/>
            <a:ext cx="8208914" cy="2574000"/>
          </a:xfrm>
        </p:spPr>
        <p:txBody>
          <a:bodyPr/>
          <a:lstStyle>
            <a:lvl1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105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95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85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75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100000"/>
              </a:lnSpc>
              <a:buFont typeface="Arial" pitchFamily="34" charset="0"/>
              <a:defRPr lang="fr-FR" sz="700" b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2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364456" cy="360000"/>
          </a:xfrm>
        </p:spPr>
        <p:txBody>
          <a:bodyPr/>
          <a:lstStyle>
            <a:lvl1pPr marL="108000" indent="-10800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fr-FR" sz="750" b="1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08000" indent="-10800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fr-FR" sz="750" b="1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Décembre 2023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458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5" name="Espace réservé de la date 1">
            <a:extLst>
              <a:ext uri="{FF2B5EF4-FFF2-40B4-BE49-F238E27FC236}">
                <a16:creationId xmlns:a16="http://schemas.microsoft.com/office/drawing/2014/main" id="{516EDC64-47E8-C044-91BA-F715A5EFFEFD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6426336" y="4783500"/>
            <a:ext cx="1170000" cy="360000"/>
          </a:xfrm>
          <a:prstGeom prst="rect">
            <a:avLst/>
          </a:prstGeom>
        </p:spPr>
        <p:txBody>
          <a:bodyPr/>
          <a:lstStyle>
            <a:lvl1pPr>
              <a:defRPr sz="750">
                <a:solidFill>
                  <a:schemeClr val="tx2"/>
                </a:solidFill>
              </a:defRPr>
            </a:lvl1pPr>
          </a:lstStyle>
          <a:p>
            <a:pPr algn="r"/>
            <a:r>
              <a:rPr lang="fr-FR" cap="all" smtClean="0"/>
              <a:t>Décembre 2023</a:t>
            </a:r>
            <a:endParaRPr lang="fr-FR" cap="all" dirty="0"/>
          </a:p>
        </p:txBody>
      </p:sp>
      <p:sp>
        <p:nvSpPr>
          <p:cNvPr id="16" name="Espace réservé du numéro de diapositive 7">
            <a:extLst>
              <a:ext uri="{FF2B5EF4-FFF2-40B4-BE49-F238E27FC236}">
                <a16:creationId xmlns:a16="http://schemas.microsoft.com/office/drawing/2014/main" id="{C6D56E85-7DD2-5140-A94B-D4C7F3090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596336" y="4783500"/>
            <a:ext cx="1170000" cy="36000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FF0000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90000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1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836000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798" r:id="rId6"/>
    <p:sldLayoutId id="2147483813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2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2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2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62429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>
          <a:xfrm>
            <a:off x="467543" y="852055"/>
            <a:ext cx="8208914" cy="3557945"/>
          </a:xfrm>
        </p:spPr>
        <p:txBody>
          <a:bodyPr/>
          <a:lstStyle/>
          <a:p>
            <a:pPr marL="180975" lvl="0" indent="1588" algn="just">
              <a:spcAft>
                <a:spcPts val="600"/>
              </a:spcAft>
            </a:pPr>
            <a:r>
              <a:rPr lang="fr-FR" sz="18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démarche d’expérimentation de 2017 à 2023</a:t>
            </a:r>
          </a:p>
          <a:p>
            <a:pPr marL="538163" lvl="0" indent="-18097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b="1" dirty="0">
                <a:solidFill>
                  <a:srgbClr val="EA5433"/>
                </a:solidFill>
              </a:rPr>
              <a:t>Durant 6 années, un dispositif expérimental </a:t>
            </a:r>
            <a:r>
              <a:rPr lang="fr-FR" sz="1400" b="1" dirty="0" smtClean="0">
                <a:solidFill>
                  <a:srgbClr val="EA5433"/>
                </a:solidFill>
              </a:rPr>
              <a:t>a permis de </a:t>
            </a:r>
            <a:r>
              <a:rPr lang="fr-FR" sz="1400" b="1" dirty="0">
                <a:solidFill>
                  <a:srgbClr val="EA5433"/>
                </a:solidFill>
              </a:rPr>
              <a:t>faciliter l’accès des bacheliers professionnels aux STS et STSA, formations pour lesquelles ils formulent prioritairement des vœux et dans lesquelles ils réussissent le </a:t>
            </a:r>
            <a:r>
              <a:rPr lang="fr-FR" sz="1400" b="1" dirty="0" smtClean="0">
                <a:solidFill>
                  <a:srgbClr val="EA5433"/>
                </a:solidFill>
              </a:rPr>
              <a:t>mieux</a:t>
            </a:r>
          </a:p>
          <a:p>
            <a:pPr marL="538163" indent="-18097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b="1" dirty="0" smtClean="0">
                <a:solidFill>
                  <a:srgbClr val="EA5433"/>
                </a:solidFill>
              </a:rPr>
              <a:t>Mis en place dans les lycées et STS/STSA de métropole et de la Réunion, le dispositif concernait les lycées publics et </a:t>
            </a:r>
            <a:r>
              <a:rPr lang="fr-FR" sz="1400" b="1" dirty="0" smtClean="0">
                <a:solidFill>
                  <a:srgbClr val="EA5433"/>
                </a:solidFill>
              </a:rPr>
              <a:t>certaines </a:t>
            </a:r>
            <a:r>
              <a:rPr lang="fr-FR" sz="1400" b="1" dirty="0" smtClean="0">
                <a:solidFill>
                  <a:srgbClr val="EA5433"/>
                </a:solidFill>
              </a:rPr>
              <a:t>STS/STSA privées </a:t>
            </a:r>
            <a:r>
              <a:rPr lang="fr-FR" sz="1400" b="1" dirty="0">
                <a:solidFill>
                  <a:srgbClr val="EA5433"/>
                </a:solidFill>
              </a:rPr>
              <a:t>sous </a:t>
            </a:r>
            <a:r>
              <a:rPr lang="fr-FR" sz="1400" b="1" dirty="0" smtClean="0">
                <a:solidFill>
                  <a:srgbClr val="EA5433"/>
                </a:solidFill>
              </a:rPr>
              <a:t>contrat, </a:t>
            </a:r>
            <a:r>
              <a:rPr lang="fr-FR" sz="1400" b="1" dirty="0">
                <a:solidFill>
                  <a:srgbClr val="EA5433"/>
                </a:solidFill>
              </a:rPr>
              <a:t>dans le cadre de conventions </a:t>
            </a:r>
            <a:r>
              <a:rPr lang="fr-FR" sz="1400" b="1" dirty="0" smtClean="0">
                <a:solidFill>
                  <a:srgbClr val="EA5433"/>
                </a:solidFill>
              </a:rPr>
              <a:t>nationales et académiques</a:t>
            </a:r>
            <a:endParaRPr lang="fr-FR" sz="1400" b="1" dirty="0">
              <a:solidFill>
                <a:srgbClr val="EA5433"/>
              </a:solidFill>
            </a:endParaRPr>
          </a:p>
          <a:p>
            <a:pPr marL="538163" lvl="0" indent="-18097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b="1" dirty="0" smtClean="0">
                <a:solidFill>
                  <a:srgbClr val="EA5433"/>
                </a:solidFill>
              </a:rPr>
              <a:t>La mesure consistait à permettre aux établissements d’origine de formuler, via la fiche Avenir Parcoursup, un avis favorable pour l’orientation de ces lycéens </a:t>
            </a:r>
            <a:r>
              <a:rPr lang="fr-FR" sz="1400" b="1" dirty="0" smtClean="0">
                <a:solidFill>
                  <a:srgbClr val="EA5433"/>
                </a:solidFill>
              </a:rPr>
              <a:t>professionnels, </a:t>
            </a:r>
            <a:r>
              <a:rPr lang="fr-FR" sz="1400" b="1" dirty="0" smtClean="0">
                <a:solidFill>
                  <a:srgbClr val="EA5433"/>
                </a:solidFill>
              </a:rPr>
              <a:t>pour </a:t>
            </a:r>
            <a:r>
              <a:rPr lang="fr-FR" sz="1400" b="1" dirty="0">
                <a:solidFill>
                  <a:srgbClr val="EA5433"/>
                </a:solidFill>
              </a:rPr>
              <a:t>l’accès aux STS et STSA de leur </a:t>
            </a:r>
            <a:r>
              <a:rPr lang="fr-FR" sz="1400" b="1" dirty="0" smtClean="0">
                <a:solidFill>
                  <a:srgbClr val="EA5433"/>
                </a:solidFill>
              </a:rPr>
              <a:t>région académique</a:t>
            </a:r>
            <a:endParaRPr lang="fr-FR" sz="1400" b="1" dirty="0" smtClean="0">
              <a:solidFill>
                <a:srgbClr val="EA5433"/>
              </a:solidFill>
            </a:endParaRPr>
          </a:p>
          <a:p>
            <a:pPr marL="538163" indent="-18097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b="1" dirty="0" smtClean="0">
                <a:solidFill>
                  <a:srgbClr val="EA5433"/>
                </a:solidFill>
              </a:rPr>
              <a:t>Les lycéens </a:t>
            </a:r>
            <a:r>
              <a:rPr lang="fr-FR" sz="1400" b="1" dirty="0">
                <a:solidFill>
                  <a:srgbClr val="EA5433"/>
                </a:solidFill>
              </a:rPr>
              <a:t>de </a:t>
            </a:r>
            <a:r>
              <a:rPr lang="fr-FR" sz="1400" b="1" dirty="0" smtClean="0">
                <a:solidFill>
                  <a:srgbClr val="EA5433"/>
                </a:solidFill>
              </a:rPr>
              <a:t>terminale </a:t>
            </a:r>
            <a:r>
              <a:rPr lang="fr-FR" sz="1400" b="1" dirty="0">
                <a:solidFill>
                  <a:srgbClr val="EA5433"/>
                </a:solidFill>
              </a:rPr>
              <a:t>sous statut scolaire, bénéficiaires d’un avis </a:t>
            </a:r>
            <a:r>
              <a:rPr lang="fr-FR" sz="1400" b="1" dirty="0" smtClean="0">
                <a:solidFill>
                  <a:srgbClr val="EA5433"/>
                </a:solidFill>
              </a:rPr>
              <a:t>favorable, étaient classés de manière prioritaire dans les </a:t>
            </a:r>
            <a:r>
              <a:rPr lang="fr-FR" sz="1400" b="1" dirty="0">
                <a:solidFill>
                  <a:srgbClr val="EA5433"/>
                </a:solidFill>
              </a:rPr>
              <a:t>STS et STSA de leur </a:t>
            </a:r>
            <a:r>
              <a:rPr lang="fr-FR" sz="1400" b="1" dirty="0" smtClean="0">
                <a:solidFill>
                  <a:srgbClr val="EA5433"/>
                </a:solidFill>
              </a:rPr>
              <a:t>région acadé</a:t>
            </a:r>
            <a:r>
              <a:rPr lang="fr-FR" sz="1400" b="1" dirty="0" smtClean="0">
                <a:solidFill>
                  <a:srgbClr val="EA5433"/>
                </a:solidFill>
              </a:rPr>
              <a:t>mique</a:t>
            </a:r>
            <a:r>
              <a:rPr lang="fr-FR" sz="1400" b="1" dirty="0" smtClean="0">
                <a:solidFill>
                  <a:srgbClr val="EA5433"/>
                </a:solidFill>
              </a:rPr>
              <a:t> </a:t>
            </a:r>
            <a:r>
              <a:rPr lang="fr-FR" sz="1400" b="1" dirty="0" smtClean="0">
                <a:solidFill>
                  <a:srgbClr val="EA5433"/>
                </a:solidFill>
              </a:rPr>
              <a:t>pour lesquelles ils avaient formulé des vœux sur Parcoursup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055430" y="4783500"/>
            <a:ext cx="914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7E"/>
                </a:solidFill>
              </a:rPr>
              <a:t>Janvier 2024</a:t>
            </a:r>
            <a:endParaRPr lang="fr-FR" sz="1000" dirty="0">
              <a:solidFill>
                <a:srgbClr val="000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156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4294967295"/>
          </p:nvPr>
        </p:nvSpPr>
        <p:spPr>
          <a:xfrm>
            <a:off x="179998" y="1347614"/>
            <a:ext cx="8784002" cy="3435886"/>
          </a:xfrm>
          <a:ln>
            <a:noFill/>
          </a:ln>
        </p:spPr>
        <p:txBody>
          <a:bodyPr/>
          <a:lstStyle/>
          <a:p>
            <a:pPr marL="177800" indent="-177800" defTabSz="457200"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Lucida Grande"/>
              <a:buChar char="&gt;"/>
            </a:pPr>
            <a:endParaRPr lang="fr-FR" sz="1100" b="1" dirty="0">
              <a:solidFill>
                <a:srgbClr val="ED7454"/>
              </a:solidFill>
            </a:endParaRPr>
          </a:p>
          <a:p>
            <a:pPr lvl="0" defTabSz="457200"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100000"/>
            </a:pPr>
            <a:endParaRPr lang="fr-FR" sz="1600" dirty="0">
              <a:solidFill>
                <a:srgbClr val="3D566E"/>
              </a:solidFill>
              <a:cs typeface="Arial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31966" y="4783500"/>
            <a:ext cx="334369" cy="360000"/>
          </a:xfrm>
        </p:spPr>
        <p:txBody>
          <a:bodyPr/>
          <a:lstStyle/>
          <a:p>
            <a:fld id="{733122C9-A0B9-462F-8757-0847AD287B63}" type="slidenum">
              <a:rPr lang="fr-FR" sz="1400" smtClean="0"/>
              <a:pPr/>
              <a:t>3</a:t>
            </a:fld>
            <a:endParaRPr lang="fr-FR" sz="1400" dirty="0"/>
          </a:p>
        </p:txBody>
      </p:sp>
      <p:sp>
        <p:nvSpPr>
          <p:cNvPr id="12" name="Espace réservé du contenu 2"/>
          <p:cNvSpPr>
            <a:spLocks noGrp="1"/>
          </p:cNvSpPr>
          <p:nvPr>
            <p:ph sz="quarter" idx="14"/>
          </p:nvPr>
        </p:nvSpPr>
        <p:spPr>
          <a:xfrm>
            <a:off x="409270" y="619996"/>
            <a:ext cx="8325458" cy="4163503"/>
          </a:xfrm>
        </p:spPr>
        <p:txBody>
          <a:bodyPr/>
          <a:lstStyle/>
          <a:p>
            <a:pPr marL="269875" algn="just">
              <a:spcAft>
                <a:spcPts val="1200"/>
              </a:spcAft>
            </a:pPr>
            <a:endParaRPr lang="fr-FR" sz="400" b="1" dirty="0" smtClean="0">
              <a:solidFill>
                <a:srgbClr val="ED7454"/>
              </a:solidFill>
            </a:endParaRPr>
          </a:p>
          <a:p>
            <a:pPr marL="180975" algn="just">
              <a:spcAft>
                <a:spcPts val="1200"/>
              </a:spcAft>
            </a:pPr>
            <a:r>
              <a:rPr lang="fr-FR" sz="1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évaluation </a:t>
            </a:r>
            <a:r>
              <a:rPr lang="fr-FR" sz="1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fr-FR" sz="1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l’Inspection générale (IGESR) invitant à pérenniser le disposer en l’adaptant </a:t>
            </a:r>
            <a:endParaRPr lang="fr-FR" sz="1200" b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8163" indent="-18097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b="1" dirty="0" smtClean="0">
                <a:solidFill>
                  <a:schemeClr val="accent4"/>
                </a:solidFill>
              </a:rPr>
              <a:t>Un </a:t>
            </a:r>
            <a:r>
              <a:rPr lang="fr-FR" sz="1400" b="1" dirty="0" smtClean="0">
                <a:solidFill>
                  <a:schemeClr val="accent4"/>
                </a:solidFill>
              </a:rPr>
              <a:t>bénéfice </a:t>
            </a:r>
            <a:r>
              <a:rPr lang="fr-FR" sz="1400" b="1" dirty="0" smtClean="0">
                <a:solidFill>
                  <a:schemeClr val="accent4"/>
                </a:solidFill>
              </a:rPr>
              <a:t>pour l’accès des lycéens pro. en STS-STSA : disposer d’un Avis Favorable a permis de doubler les chances d’obtenir une proposition d’admission en STS-STSA en 2022 </a:t>
            </a:r>
          </a:p>
          <a:p>
            <a:pPr marL="538163" indent="-18097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b="1" dirty="0" smtClean="0">
                <a:solidFill>
                  <a:schemeClr val="accent4"/>
                </a:solidFill>
              </a:rPr>
              <a:t>L’expérimentation a permis une sensibilisation des équipes de STS-STSA ; en particulier, le dialogue entre les équipes pédagogiques des lycées et des </a:t>
            </a:r>
            <a:r>
              <a:rPr lang="fr-FR" sz="1400" b="1" dirty="0" smtClean="0">
                <a:solidFill>
                  <a:schemeClr val="accent4"/>
                </a:solidFill>
              </a:rPr>
              <a:t>STS </a:t>
            </a:r>
            <a:r>
              <a:rPr lang="fr-FR" sz="1400" b="1" dirty="0" smtClean="0">
                <a:solidFill>
                  <a:schemeClr val="accent4"/>
                </a:solidFill>
              </a:rPr>
              <a:t>s’est développé</a:t>
            </a:r>
          </a:p>
          <a:p>
            <a:pPr marL="538163" indent="-18097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b="1" dirty="0" smtClean="0">
                <a:solidFill>
                  <a:schemeClr val="accent4"/>
                </a:solidFill>
              </a:rPr>
              <a:t>Une responsabilisation nécessaire des établissements d’origine qui attribuent l’avis favorable, pour favoriser la réussite des étudiants en STS et STSA</a:t>
            </a:r>
          </a:p>
          <a:p>
            <a:pPr marL="538163" indent="-18097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b="1" dirty="0" smtClean="0">
                <a:solidFill>
                  <a:schemeClr val="accent4"/>
                </a:solidFill>
              </a:rPr>
              <a:t>Une certaine hétérogénéité dans la mise en œuvre &gt;&gt; nécessité de mesures d’harmonisation pour assurer l’équité sur le territoire</a:t>
            </a:r>
          </a:p>
          <a:p>
            <a:pPr marL="538163" indent="-18097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b="1" dirty="0" smtClean="0">
                <a:solidFill>
                  <a:schemeClr val="accent4"/>
                </a:solidFill>
              </a:rPr>
              <a:t>Des établissements d’accueil pouvaient avoir le sentiment d’avoir perdu la main sur leur recrutement &gt;&gt; nécessité de leur redonner une marge de manœuvre</a:t>
            </a:r>
          </a:p>
          <a:p>
            <a:pPr marL="803275" indent="-285750" algn="just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cadre réglementaire </a:t>
            </a:r>
            <a:r>
              <a:rPr lang="fr-FR" sz="1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 défini </a:t>
            </a:r>
            <a:r>
              <a:rPr lang="fr-FR" sz="1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la session Parcoursup 2024</a:t>
            </a:r>
          </a:p>
          <a:p>
            <a:pPr marL="803275" indent="-28575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fr-FR" sz="1600" b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55625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fr-FR" sz="1400" b="1" dirty="0">
              <a:solidFill>
                <a:schemeClr val="accent4"/>
              </a:solidFill>
            </a:endParaRPr>
          </a:p>
          <a:p>
            <a:pPr marL="446088" indent="-176213" algn="just">
              <a:spcAft>
                <a:spcPts val="1200"/>
              </a:spcAft>
            </a:pPr>
            <a:endParaRPr lang="fr-FR" sz="1400" b="1" dirty="0" smtClean="0">
              <a:solidFill>
                <a:schemeClr val="accent4"/>
              </a:solidFill>
            </a:endParaRPr>
          </a:p>
          <a:p>
            <a:pPr marL="446088" indent="-176213" algn="just">
              <a:spcAft>
                <a:spcPts val="1200"/>
              </a:spcAft>
            </a:pPr>
            <a:endParaRPr lang="fr-FR" sz="1400" b="1" dirty="0">
              <a:solidFill>
                <a:schemeClr val="accent4"/>
              </a:solidFill>
            </a:endParaRPr>
          </a:p>
          <a:p>
            <a:pPr marL="446088" indent="-176213" algn="just">
              <a:spcAft>
                <a:spcPts val="1200"/>
              </a:spcAft>
            </a:pPr>
            <a:endParaRPr lang="fr-FR" sz="1400" dirty="0"/>
          </a:p>
          <a:p>
            <a:pPr marL="446088" indent="-176213" algn="just">
              <a:spcAft>
                <a:spcPts val="1200"/>
              </a:spcAft>
            </a:pPr>
            <a:endParaRPr lang="fr-FR" sz="1400" dirty="0"/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fr-FR" sz="1400" b="1" dirty="0" smtClean="0">
              <a:solidFill>
                <a:srgbClr val="ED7454"/>
              </a:solidFill>
            </a:endParaRPr>
          </a:p>
          <a:p>
            <a:pPr algn="just">
              <a:spcAft>
                <a:spcPts val="1200"/>
              </a:spcAft>
            </a:pPr>
            <a:endParaRPr lang="fr-FR" sz="1600" b="1" dirty="0" smtClean="0">
              <a:solidFill>
                <a:srgbClr val="ED7454"/>
              </a:solidFill>
            </a:endParaRPr>
          </a:p>
          <a:p>
            <a:pPr algn="just">
              <a:spcAft>
                <a:spcPts val="1200"/>
              </a:spcAft>
            </a:pPr>
            <a:endParaRPr lang="fr-FR" sz="1600" b="1" dirty="0">
              <a:solidFill>
                <a:srgbClr val="ED7454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055430" y="4783500"/>
            <a:ext cx="914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7E"/>
                </a:solidFill>
              </a:rPr>
              <a:t>Janvier 2024</a:t>
            </a:r>
            <a:endParaRPr lang="fr-FR" sz="1000" dirty="0">
              <a:solidFill>
                <a:srgbClr val="000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98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>
          <a:xfrm>
            <a:off x="467543" y="841663"/>
            <a:ext cx="8208914" cy="3941837"/>
          </a:xfrm>
        </p:spPr>
        <p:txBody>
          <a:bodyPr/>
          <a:lstStyle/>
          <a:p>
            <a:pPr marL="180975" lvl="0" indent="1588" algn="just">
              <a:spcAft>
                <a:spcPts val="1200"/>
              </a:spcAft>
            </a:pPr>
            <a:r>
              <a:rPr lang="fr-FR" sz="16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principes retenus pour </a:t>
            </a:r>
            <a:r>
              <a:rPr lang="fr-FR" sz="1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session 2024 </a:t>
            </a:r>
            <a:endParaRPr lang="fr-FR" sz="1600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7675" lvl="0" indent="-179388"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1400" b="1" dirty="0">
                <a:solidFill>
                  <a:srgbClr val="EA5433"/>
                </a:solidFill>
              </a:rPr>
              <a:t>Répondre aux attentes de simplicité et d’équité </a:t>
            </a:r>
            <a:r>
              <a:rPr lang="fr-FR" sz="1400" b="1" dirty="0" smtClean="0">
                <a:solidFill>
                  <a:srgbClr val="EA5433"/>
                </a:solidFill>
              </a:rPr>
              <a:t>du dispositif </a:t>
            </a:r>
            <a:r>
              <a:rPr lang="fr-FR" sz="1400" b="1" dirty="0" smtClean="0">
                <a:solidFill>
                  <a:srgbClr val="EA5433"/>
                </a:solidFill>
              </a:rPr>
              <a:t>:</a:t>
            </a:r>
            <a:endParaRPr lang="fr-FR" sz="1400" b="1" dirty="0">
              <a:solidFill>
                <a:srgbClr val="EA5433"/>
              </a:solidFill>
            </a:endParaRPr>
          </a:p>
          <a:p>
            <a:pPr marL="623888" lvl="0" indent="-1714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1400" i="1" dirty="0" smtClean="0">
                <a:solidFill>
                  <a:srgbClr val="EA5433"/>
                </a:solidFill>
              </a:rPr>
              <a:t>Etendre la champ d’application à toutes les académies ultra-marines</a:t>
            </a:r>
          </a:p>
          <a:p>
            <a:pPr marL="623888" lvl="0" indent="-1714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1400" i="1" dirty="0" smtClean="0">
                <a:solidFill>
                  <a:srgbClr val="EA5433"/>
                </a:solidFill>
              </a:rPr>
              <a:t>Clarifier </a:t>
            </a:r>
            <a:r>
              <a:rPr lang="fr-FR" sz="1400" i="1" dirty="0">
                <a:solidFill>
                  <a:srgbClr val="EA5433"/>
                </a:solidFill>
              </a:rPr>
              <a:t>les conditions de délivrance des avis positifs </a:t>
            </a:r>
            <a:r>
              <a:rPr lang="fr-FR" sz="1400" i="1" dirty="0" smtClean="0">
                <a:solidFill>
                  <a:srgbClr val="EA5433"/>
                </a:solidFill>
              </a:rPr>
              <a:t>et </a:t>
            </a:r>
            <a:r>
              <a:rPr lang="fr-FR" sz="1400" i="1" dirty="0">
                <a:solidFill>
                  <a:srgbClr val="EA5433"/>
                </a:solidFill>
              </a:rPr>
              <a:t>accompagner les équipes </a:t>
            </a:r>
            <a:r>
              <a:rPr lang="fr-FR" sz="1400" i="1" dirty="0" smtClean="0">
                <a:solidFill>
                  <a:srgbClr val="EA5433"/>
                </a:solidFill>
              </a:rPr>
              <a:t>des lycées d’origine </a:t>
            </a:r>
            <a:r>
              <a:rPr lang="fr-FR" sz="1400" i="1" dirty="0">
                <a:solidFill>
                  <a:srgbClr val="EA5433"/>
                </a:solidFill>
              </a:rPr>
              <a:t>: </a:t>
            </a:r>
            <a:r>
              <a:rPr lang="fr-FR" sz="1400" i="1" dirty="0" smtClean="0">
                <a:solidFill>
                  <a:srgbClr val="EA5433"/>
                </a:solidFill>
              </a:rPr>
              <a:t>préciser les critères </a:t>
            </a:r>
            <a:r>
              <a:rPr lang="fr-FR" sz="1400" i="1" dirty="0" smtClean="0">
                <a:solidFill>
                  <a:srgbClr val="EA5433"/>
                </a:solidFill>
              </a:rPr>
              <a:t>réglementaires pour la délivrance des avis positifs ; harmoniser </a:t>
            </a:r>
            <a:r>
              <a:rPr lang="fr-FR" sz="1400" i="1" dirty="0">
                <a:solidFill>
                  <a:srgbClr val="EA5433"/>
                </a:solidFill>
              </a:rPr>
              <a:t>les grilles d’évaluation pour renforcer la fiabilité </a:t>
            </a:r>
            <a:r>
              <a:rPr lang="fr-FR" sz="1400" i="1" dirty="0" smtClean="0">
                <a:solidFill>
                  <a:srgbClr val="EA5433"/>
                </a:solidFill>
              </a:rPr>
              <a:t>des avis ; </a:t>
            </a:r>
            <a:r>
              <a:rPr lang="fr-FR" sz="1400" i="1" dirty="0">
                <a:solidFill>
                  <a:srgbClr val="EA5433"/>
                </a:solidFill>
              </a:rPr>
              <a:t>ajuster le tableau de correspondance Bac pro-STS/STSA. </a:t>
            </a:r>
          </a:p>
          <a:p>
            <a:pPr marL="623888" lvl="0" indent="-1714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1400" i="1" dirty="0">
                <a:solidFill>
                  <a:srgbClr val="EA5433"/>
                </a:solidFill>
              </a:rPr>
              <a:t>Donner une portée nationale à l’avis </a:t>
            </a:r>
            <a:r>
              <a:rPr lang="fr-FR" sz="1400" i="1" dirty="0" smtClean="0">
                <a:solidFill>
                  <a:srgbClr val="EA5433"/>
                </a:solidFill>
              </a:rPr>
              <a:t>positif, </a:t>
            </a:r>
            <a:r>
              <a:rPr lang="fr-FR" sz="1400" i="1" dirty="0">
                <a:solidFill>
                  <a:srgbClr val="EA5433"/>
                </a:solidFill>
              </a:rPr>
              <a:t>pour favoriser </a:t>
            </a:r>
            <a:r>
              <a:rPr lang="fr-FR" sz="1400" i="1" dirty="0" smtClean="0">
                <a:solidFill>
                  <a:srgbClr val="EA5433"/>
                </a:solidFill>
              </a:rPr>
              <a:t>pour </a:t>
            </a:r>
            <a:r>
              <a:rPr lang="fr-FR" sz="1400" i="1" dirty="0">
                <a:solidFill>
                  <a:srgbClr val="EA5433"/>
                </a:solidFill>
              </a:rPr>
              <a:t>favoriser la mobilité</a:t>
            </a:r>
          </a:p>
          <a:p>
            <a:pPr marL="623888" lvl="0" indent="-1714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1400" i="1" dirty="0">
                <a:solidFill>
                  <a:srgbClr val="EA5433"/>
                </a:solidFill>
              </a:rPr>
              <a:t>Prendre en compte les apprentis </a:t>
            </a:r>
            <a:r>
              <a:rPr lang="fr-FR" sz="1400" i="1" dirty="0" smtClean="0">
                <a:solidFill>
                  <a:srgbClr val="EA5433"/>
                </a:solidFill>
              </a:rPr>
              <a:t>en classe de </a:t>
            </a:r>
            <a:r>
              <a:rPr lang="fr-FR" sz="1400" i="1" dirty="0" smtClean="0">
                <a:solidFill>
                  <a:srgbClr val="EA5433"/>
                </a:solidFill>
              </a:rPr>
              <a:t>terminale, </a:t>
            </a:r>
            <a:r>
              <a:rPr lang="fr-FR" sz="1400" i="1" dirty="0" smtClean="0">
                <a:solidFill>
                  <a:srgbClr val="EA5433"/>
                </a:solidFill>
              </a:rPr>
              <a:t>au même titre que les lycéens</a:t>
            </a:r>
          </a:p>
          <a:p>
            <a:pPr marL="623888" indent="-1714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1400" i="1" dirty="0">
                <a:solidFill>
                  <a:srgbClr val="EA5433"/>
                </a:solidFill>
              </a:rPr>
              <a:t>Supprimer la </a:t>
            </a:r>
            <a:r>
              <a:rPr lang="fr-FR" sz="1400" i="1" dirty="0" smtClean="0">
                <a:solidFill>
                  <a:srgbClr val="EA5433"/>
                </a:solidFill>
              </a:rPr>
              <a:t>priorisation dans </a:t>
            </a:r>
            <a:r>
              <a:rPr lang="fr-FR" sz="1400" i="1" dirty="0">
                <a:solidFill>
                  <a:srgbClr val="EA5433"/>
                </a:solidFill>
              </a:rPr>
              <a:t>les </a:t>
            </a:r>
            <a:r>
              <a:rPr lang="fr-FR" sz="1400" i="1" dirty="0" smtClean="0">
                <a:solidFill>
                  <a:srgbClr val="EA5433"/>
                </a:solidFill>
              </a:rPr>
              <a:t>classements, </a:t>
            </a:r>
            <a:r>
              <a:rPr lang="fr-FR" sz="1400" i="1" dirty="0">
                <a:solidFill>
                  <a:srgbClr val="EA5433"/>
                </a:solidFill>
              </a:rPr>
              <a:t>pour ne garder que l’obligation de classer et ainsi redonner la main aux formations d’accueil tout en responsabilisant les établissements d’origine</a:t>
            </a:r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055430" y="4783500"/>
            <a:ext cx="914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7E"/>
                </a:solidFill>
              </a:rPr>
              <a:t>Janvier 2024</a:t>
            </a:r>
            <a:endParaRPr lang="fr-FR" sz="1000" dirty="0">
              <a:solidFill>
                <a:srgbClr val="000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89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>
          <a:xfrm>
            <a:off x="374025" y="893618"/>
            <a:ext cx="8208914" cy="3889882"/>
          </a:xfrm>
        </p:spPr>
        <p:txBody>
          <a:bodyPr/>
          <a:lstStyle/>
          <a:p>
            <a:pPr marL="180975" lvl="0" indent="1588" algn="just">
              <a:spcAft>
                <a:spcPts val="1200"/>
              </a:spcAft>
            </a:pPr>
            <a:r>
              <a:rPr lang="fr-FR" sz="16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principes retenus pour la session 2024 </a:t>
            </a:r>
          </a:p>
          <a:p>
            <a:pPr marL="447675" lvl="0" indent="-179388">
              <a:spcBef>
                <a:spcPts val="60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1400" b="1" dirty="0">
                <a:solidFill>
                  <a:srgbClr val="EA5433"/>
                </a:solidFill>
              </a:rPr>
              <a:t>Répondre aux attentes </a:t>
            </a:r>
            <a:r>
              <a:rPr lang="fr-FR" sz="1400" b="1" dirty="0" smtClean="0">
                <a:solidFill>
                  <a:srgbClr val="EA5433"/>
                </a:solidFill>
              </a:rPr>
              <a:t>des </a:t>
            </a:r>
            <a:r>
              <a:rPr lang="fr-FR" sz="1400" b="1" dirty="0">
                <a:solidFill>
                  <a:srgbClr val="EA5433"/>
                </a:solidFill>
              </a:rPr>
              <a:t>acteurs de l’expérimentation en termes d’efficacité et de suivi </a:t>
            </a:r>
            <a:r>
              <a:rPr lang="fr-FR" sz="1400" b="1" dirty="0" smtClean="0">
                <a:solidFill>
                  <a:srgbClr val="EA5433"/>
                </a:solidFill>
              </a:rPr>
              <a:t>:</a:t>
            </a:r>
            <a:endParaRPr lang="fr-FR" sz="1400" b="1" dirty="0">
              <a:solidFill>
                <a:srgbClr val="EA5433"/>
              </a:solidFill>
            </a:endParaRPr>
          </a:p>
          <a:p>
            <a:pPr marL="623888" indent="-179388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400" i="1" dirty="0">
                <a:solidFill>
                  <a:srgbClr val="EA5433"/>
                </a:solidFill>
              </a:rPr>
              <a:t>Préserver les </a:t>
            </a:r>
            <a:r>
              <a:rPr lang="fr-FR" sz="1400" i="1" dirty="0" smtClean="0">
                <a:solidFill>
                  <a:srgbClr val="EA5433"/>
                </a:solidFill>
              </a:rPr>
              <a:t>quelques exceptions </a:t>
            </a:r>
            <a:r>
              <a:rPr lang="fr-FR" sz="1400" i="1" dirty="0">
                <a:solidFill>
                  <a:srgbClr val="EA5433"/>
                </a:solidFill>
              </a:rPr>
              <a:t>à la prise en compte de l’avis dans l’examen des </a:t>
            </a:r>
            <a:r>
              <a:rPr lang="fr-FR" sz="1400" i="1" dirty="0" smtClean="0">
                <a:solidFill>
                  <a:srgbClr val="EA5433"/>
                </a:solidFill>
              </a:rPr>
              <a:t>candidatures : pour les STS-STSA en apprentissage </a:t>
            </a:r>
            <a:r>
              <a:rPr lang="fr-FR" sz="1400" i="1" dirty="0" smtClean="0">
                <a:solidFill>
                  <a:srgbClr val="EA5433"/>
                </a:solidFill>
              </a:rPr>
              <a:t>; </a:t>
            </a:r>
            <a:r>
              <a:rPr lang="fr-FR" sz="1400" i="1" dirty="0">
                <a:solidFill>
                  <a:srgbClr val="EA5433"/>
                </a:solidFill>
              </a:rPr>
              <a:t>pour certaines </a:t>
            </a:r>
            <a:r>
              <a:rPr lang="fr-FR" sz="1400" i="1" dirty="0" smtClean="0">
                <a:solidFill>
                  <a:srgbClr val="EA5433"/>
                </a:solidFill>
              </a:rPr>
              <a:t>spécialités STS/STSA </a:t>
            </a:r>
            <a:r>
              <a:rPr lang="fr-FR" sz="1400" i="1" dirty="0">
                <a:solidFill>
                  <a:srgbClr val="EA5433"/>
                </a:solidFill>
              </a:rPr>
              <a:t>en raison de leurs exigences </a:t>
            </a:r>
            <a:r>
              <a:rPr lang="fr-FR" sz="1400" i="1" dirty="0" smtClean="0">
                <a:solidFill>
                  <a:srgbClr val="EA5433"/>
                </a:solidFill>
              </a:rPr>
              <a:t>spécifiques </a:t>
            </a:r>
            <a:endParaRPr lang="fr-FR" sz="1400" i="1" dirty="0">
              <a:solidFill>
                <a:srgbClr val="EA5433"/>
              </a:solidFill>
            </a:endParaRPr>
          </a:p>
          <a:p>
            <a:pPr marL="623888" lvl="0" indent="-179388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400" i="1" dirty="0" smtClean="0">
                <a:solidFill>
                  <a:srgbClr val="EA5433"/>
                </a:solidFill>
              </a:rPr>
              <a:t>Permettre une articulation du dispositif avec les </a:t>
            </a:r>
            <a:r>
              <a:rPr lang="fr-FR" sz="1400" i="1" dirty="0">
                <a:solidFill>
                  <a:srgbClr val="EA5433"/>
                </a:solidFill>
              </a:rPr>
              <a:t>mesures prises pour préparer à la poursuite d’études, dans le cadre de la réforme </a:t>
            </a:r>
            <a:r>
              <a:rPr lang="fr-FR" sz="1400" i="1" dirty="0" smtClean="0">
                <a:solidFill>
                  <a:srgbClr val="EA5433"/>
                </a:solidFill>
              </a:rPr>
              <a:t>du lycée professionnel </a:t>
            </a:r>
            <a:endParaRPr lang="fr-FR" sz="1400" i="1" dirty="0">
              <a:solidFill>
                <a:srgbClr val="EA5433"/>
              </a:solidFill>
            </a:endParaRPr>
          </a:p>
          <a:p>
            <a:pPr marL="623888" lvl="0" indent="-179388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400" i="1" dirty="0">
                <a:solidFill>
                  <a:srgbClr val="EA5433"/>
                </a:solidFill>
              </a:rPr>
              <a:t>Impliquer les établissements privés sous contrat proposant des STS/STSA, dans le cadre de conventions </a:t>
            </a:r>
            <a:r>
              <a:rPr lang="fr-FR" sz="1400" i="1" dirty="0" smtClean="0">
                <a:solidFill>
                  <a:srgbClr val="EA5433"/>
                </a:solidFill>
              </a:rPr>
              <a:t>nationales</a:t>
            </a:r>
          </a:p>
          <a:p>
            <a:pPr marL="623888" indent="-179388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400" i="1" dirty="0">
                <a:solidFill>
                  <a:srgbClr val="EA5433"/>
                </a:solidFill>
              </a:rPr>
              <a:t>Mesurer la réussite en STS/STSA des bacheliers professionnels qui ont bénéficié d’un avis positif pour la poursuite d’études</a:t>
            </a:r>
            <a:endParaRPr lang="fr-FR" sz="1400" i="1" dirty="0">
              <a:solidFill>
                <a:srgbClr val="ED7454"/>
              </a:solidFill>
            </a:endParaRPr>
          </a:p>
          <a:p>
            <a:pPr marL="180975" lvl="0" algn="just">
              <a:spcAft>
                <a:spcPts val="1000"/>
              </a:spcAft>
            </a:pPr>
            <a:endParaRPr lang="fr-FR" sz="1100" b="1" dirty="0" smtClean="0">
              <a:solidFill>
                <a:srgbClr val="EA5433"/>
              </a:solidFill>
            </a:endParaRPr>
          </a:p>
          <a:p>
            <a:pPr marL="180975" lvl="0" algn="just">
              <a:spcAft>
                <a:spcPts val="1000"/>
              </a:spcAft>
            </a:pPr>
            <a:r>
              <a:rPr lang="fr-FR" sz="1100" b="1" dirty="0" smtClean="0">
                <a:solidFill>
                  <a:srgbClr val="EA5433"/>
                </a:solidFill>
              </a:rPr>
              <a:t>Nota </a:t>
            </a:r>
            <a:r>
              <a:rPr lang="fr-FR" sz="1100" b="1" dirty="0">
                <a:solidFill>
                  <a:srgbClr val="EA5433"/>
                </a:solidFill>
              </a:rPr>
              <a:t>: </a:t>
            </a:r>
            <a:r>
              <a:rPr lang="fr-FR" sz="1100" i="1" dirty="0">
                <a:solidFill>
                  <a:srgbClr val="EA5433"/>
                </a:solidFill>
              </a:rPr>
              <a:t>à titre transitoire, pour la </a:t>
            </a:r>
            <a:r>
              <a:rPr lang="fr-FR" sz="1100" i="1" dirty="0" smtClean="0">
                <a:solidFill>
                  <a:srgbClr val="EA5433"/>
                </a:solidFill>
              </a:rPr>
              <a:t>seule session </a:t>
            </a:r>
            <a:r>
              <a:rPr lang="fr-FR" sz="1100" i="1" dirty="0">
                <a:solidFill>
                  <a:srgbClr val="EA5433"/>
                </a:solidFill>
              </a:rPr>
              <a:t>2024, les étudiants </a:t>
            </a:r>
            <a:r>
              <a:rPr lang="fr-FR" sz="1100" i="1" dirty="0" smtClean="0">
                <a:solidFill>
                  <a:srgbClr val="EA5433"/>
                </a:solidFill>
              </a:rPr>
              <a:t>inscrits en classe passerelle en 2023-2024 qui bénéficient d’un avis favorable de </a:t>
            </a:r>
            <a:r>
              <a:rPr lang="fr-FR" sz="1100" i="1" dirty="0">
                <a:solidFill>
                  <a:srgbClr val="EA5433"/>
                </a:solidFill>
              </a:rPr>
              <a:t>l'équipe </a:t>
            </a:r>
            <a:r>
              <a:rPr lang="fr-FR" sz="1100" i="1" dirty="0" smtClean="0">
                <a:solidFill>
                  <a:srgbClr val="EA5433"/>
                </a:solidFill>
              </a:rPr>
              <a:t>pédagogique pourront être </a:t>
            </a:r>
            <a:r>
              <a:rPr lang="fr-FR" sz="1100" i="1" dirty="0">
                <a:solidFill>
                  <a:srgbClr val="EA5433"/>
                </a:solidFill>
              </a:rPr>
              <a:t>admis de droit </a:t>
            </a:r>
            <a:r>
              <a:rPr lang="fr-FR" sz="1100" i="1" dirty="0" smtClean="0">
                <a:solidFill>
                  <a:srgbClr val="EA5433"/>
                </a:solidFill>
              </a:rPr>
              <a:t>dans le </a:t>
            </a:r>
            <a:r>
              <a:rPr lang="fr-FR" sz="1100" i="1" smtClean="0">
                <a:solidFill>
                  <a:srgbClr val="EA5433"/>
                </a:solidFill>
              </a:rPr>
              <a:t>STS </a:t>
            </a:r>
            <a:r>
              <a:rPr lang="fr-FR" sz="1100" i="1" smtClean="0">
                <a:solidFill>
                  <a:srgbClr val="EA5433"/>
                </a:solidFill>
              </a:rPr>
              <a:t>demandé.</a:t>
            </a:r>
            <a:endParaRPr lang="fr-FR" sz="1100" i="1" dirty="0" smtClean="0">
              <a:solidFill>
                <a:srgbClr val="EA5433"/>
              </a:solidFill>
            </a:endParaRPr>
          </a:p>
          <a:p>
            <a:pPr marL="444500" lvl="0" algn="just">
              <a:spcAft>
                <a:spcPts val="1000"/>
              </a:spcAft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055430" y="4783500"/>
            <a:ext cx="914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7E"/>
                </a:solidFill>
              </a:rPr>
              <a:t>Janvier 2024</a:t>
            </a:r>
            <a:endParaRPr lang="fr-FR" sz="1000" dirty="0">
              <a:solidFill>
                <a:srgbClr val="000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309296"/>
      </p:ext>
    </p:extLst>
  </p:cSld>
  <p:clrMapOvr>
    <a:masterClrMapping/>
  </p:clrMapOvr>
</p:sld>
</file>

<file path=ppt/theme/theme1.xml><?xml version="1.0" encoding="utf-8"?>
<a:theme xmlns:a="http://schemas.openxmlformats.org/drawingml/2006/main" name="OPÉRATEURS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FCDB1F8-448A-9B4E-9E75-912673BA5B96}" vid="{365F31D6-8738-E34B-8C61-30CB0CD3BBA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10190</TotalTime>
  <Words>587</Words>
  <Application>Microsoft Office PowerPoint</Application>
  <PresentationFormat>Affichage à l'écran (16:9)</PresentationFormat>
  <Paragraphs>44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Lucida Grande</vt:lpstr>
      <vt:lpstr>Wingdings</vt:lpstr>
      <vt:lpstr>OPÉRATEURS</vt:lpstr>
      <vt:lpstr>w</vt:lpstr>
      <vt:lpstr>Présentation PowerPoint</vt:lpstr>
      <vt:lpstr>Présentation PowerPoint</vt:lpstr>
      <vt:lpstr>Présentation PowerPoint</vt:lpstr>
      <vt:lpstr>Présentation PowerPoint</vt:lpstr>
    </vt:vector>
  </TitlesOfParts>
  <Manager>Client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</dc:title>
  <dc:subject>Client</dc:subject>
  <dc:creator>Microsoft Office User</dc:creator>
  <cp:lastModifiedBy>JEROME TEILLARD</cp:lastModifiedBy>
  <cp:revision>456</cp:revision>
  <dcterms:created xsi:type="dcterms:W3CDTF">2020-10-27T08:44:50Z</dcterms:created>
  <dcterms:modified xsi:type="dcterms:W3CDTF">2024-01-15T10:54:50Z</dcterms:modified>
</cp:coreProperties>
</file>