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816" r:id="rId5"/>
    <p:sldMasterId id="2147483814" r:id="rId6"/>
  </p:sldMasterIdLst>
  <p:notesMasterIdLst>
    <p:notesMasterId r:id="rId27"/>
  </p:notesMasterIdLst>
  <p:handoutMasterIdLst>
    <p:handoutMasterId r:id="rId28"/>
  </p:handoutMasterIdLst>
  <p:sldIdLst>
    <p:sldId id="338" r:id="rId7"/>
    <p:sldId id="390" r:id="rId8"/>
    <p:sldId id="391" r:id="rId9"/>
    <p:sldId id="394" r:id="rId10"/>
    <p:sldId id="395" r:id="rId11"/>
    <p:sldId id="396" r:id="rId12"/>
    <p:sldId id="407" r:id="rId13"/>
    <p:sldId id="406" r:id="rId14"/>
    <p:sldId id="400" r:id="rId15"/>
    <p:sldId id="404" r:id="rId16"/>
    <p:sldId id="398" r:id="rId17"/>
    <p:sldId id="397" r:id="rId18"/>
    <p:sldId id="381" r:id="rId19"/>
    <p:sldId id="408" r:id="rId20"/>
    <p:sldId id="409" r:id="rId21"/>
    <p:sldId id="401" r:id="rId22"/>
    <p:sldId id="402" r:id="rId23"/>
    <p:sldId id="405" r:id="rId24"/>
    <p:sldId id="403" r:id="rId25"/>
    <p:sldId id="364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38"/>
            <p14:sldId id="390"/>
            <p14:sldId id="391"/>
            <p14:sldId id="394"/>
            <p14:sldId id="395"/>
            <p14:sldId id="396"/>
            <p14:sldId id="407"/>
            <p14:sldId id="406"/>
            <p14:sldId id="400"/>
            <p14:sldId id="404"/>
            <p14:sldId id="398"/>
            <p14:sldId id="397"/>
            <p14:sldId id="381"/>
            <p14:sldId id="408"/>
            <p14:sldId id="409"/>
            <p14:sldId id="401"/>
            <p14:sldId id="402"/>
            <p14:sldId id="405"/>
            <p14:sldId id="403"/>
            <p14:sldId id="364"/>
          </p14:sldIdLst>
        </p14:section>
        <p14:section name="MÉTHODOLOGIE" id="{EB03BDE6-D677-4574-A7BF-9721F91BDEB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1139" userDrawn="1">
          <p15:clr>
            <a:srgbClr val="A4A3A4"/>
          </p15:clr>
        </p15:guide>
        <p15:guide id="4" orient="horz" pos="1095" userDrawn="1">
          <p15:clr>
            <a:srgbClr val="A4A3A4"/>
          </p15:clr>
        </p15:guide>
        <p15:guide id="5" orient="horz" pos="4065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pos="5193" userDrawn="1">
          <p15:clr>
            <a:srgbClr val="A4A3A4"/>
          </p15:clr>
        </p15:guide>
        <p15:guide id="10" pos="54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NNE-VEFA VITEL" initials="AV" lastIdx="23" clrIdx="0">
    <p:extLst>
      <p:ext uri="{19B8F6BF-5375-455C-9EA6-DF929625EA0E}">
        <p15:presenceInfo xmlns:p15="http://schemas.microsoft.com/office/powerpoint/2012/main" userId="S-1-5-21-1616320312-2655828719-4280963109-77287" providerId="AD"/>
      </p:ext>
    </p:extLst>
  </p:cmAuthor>
  <p:cmAuthor id="3" name="LAURA DUMINIL" initials="LD" lastIdx="1" clrIdx="1">
    <p:extLst>
      <p:ext uri="{19B8F6BF-5375-455C-9EA6-DF929625EA0E}">
        <p15:presenceInfo xmlns:p15="http://schemas.microsoft.com/office/powerpoint/2012/main" userId="S-1-5-21-1616320312-2655828719-4280963109-845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1E1"/>
    <a:srgbClr val="EF7D05"/>
    <a:srgbClr val="65A6F5"/>
    <a:srgbClr val="F5F2F0"/>
    <a:srgbClr val="E10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/>
    <p:restoredTop sz="94660"/>
  </p:normalViewPr>
  <p:slideViewPr>
    <p:cSldViewPr showGuides="1">
      <p:cViewPr varScale="1">
        <p:scale>
          <a:sx n="52" d="100"/>
          <a:sy n="52" d="100"/>
        </p:scale>
        <p:origin x="78" y="456"/>
      </p:cViewPr>
      <p:guideLst>
        <p:guide orient="horz" pos="2160"/>
        <p:guide orient="horz" pos="255"/>
        <p:guide orient="horz" pos="1139"/>
        <p:guide orient="horz" pos="1095"/>
        <p:guide orient="horz" pos="4065"/>
        <p:guide orient="horz" pos="420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875AC69-ECC0-DED6-E50B-228703D6CA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8CF0C9F-D89D-10E6-7306-4C1ACD1187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B5DB1-7186-714F-9EB7-D00EDBAD3623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84B4E19-12B5-EF5E-10D6-BBD32CE4CD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47683FC-EE44-BB39-58DD-7F7C28CA6C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FE6D0-38D5-514C-A911-37F3626F41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157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20/12/2023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5103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Novembre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226529"/>
            <a:ext cx="3240000" cy="12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/>
              <a:t>Délégation à la communication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0567"/>
            <a:ext cx="5651510" cy="464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Novembre 2023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039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412776"/>
            <a:ext cx="9144000" cy="544642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5990" indent="-39599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Novembre 2023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Délégation à la communication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Novembre 2023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Délégation à la communication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7997" indent="-107997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7997" indent="-107997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729A64C5-2ADE-875C-9496-756BECCCD2C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Novembre 2023</a:t>
            </a:r>
            <a:endParaRPr lang="fr-FR" cap="all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30F22970-35F7-F699-124F-236743548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101AAC80-96FF-9049-8174-BCFFFF40A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6137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C74A3C-32FC-7120-5E30-F9ED348F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278575-35AE-2C2D-F2E7-4C2EEAACF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18F5394B-257A-F917-3F1E-0A3A00DC297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Novembre 2023</a:t>
            </a:r>
            <a:endParaRPr lang="fr-FR" cap="all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C15D315A-C052-27A8-4EBF-C177576AD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9B841BC-9B6F-B993-13DD-C80BECC98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4608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3104CB-2127-5FF2-8894-EA1FC3189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9E99B9-AEE8-C598-7E28-A31A4F924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7971B76A-4F1A-490E-9481-5897DFEC081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Novembre 2023</a:t>
            </a:r>
            <a:endParaRPr lang="fr-FR" cap="all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D6596818-879D-9EE8-F270-ABF48E9D8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C6E56678-4AB4-8927-2C6F-0FA223E4A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006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540662-33F0-FEAA-0072-FD65DCBF9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D77FF4-8B0D-2663-902B-739BE79F7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E26585-1516-47F1-3C39-1ED4F0613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34D096-F7E5-62EC-68C9-CC8D82E399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Novembre 2023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D00879-015E-F446-7AD9-1DB1AAE7C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Délégation à la communication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0D8B1A-DC89-ED3B-C65F-017DCD5B1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71B2FD3-BCF6-B645-8685-CBC98B842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05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92D31-B83B-68CC-20AB-1E88FA77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8F4FD3-1BD2-2483-FE36-9B872AD5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D42567-40C5-EC6D-BA87-419447642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E8A9696-0072-A489-4BBC-1146BBEAF9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C704EE0-76A5-92A5-DB21-AD0D05A18A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AD0AB00-1900-CFAF-1D50-C633514B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Novembre 2023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787970D-FA29-3A2C-9D48-1E62DCB72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Délégation à la communication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D77A0EC-C45B-E02A-FD78-FA24650A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71B2FD3-BCF6-B645-8685-CBC98B842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509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5F56C8-E39E-6039-194B-632D98F40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6D6B41-AD56-D6D6-EABA-1A066D0D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Novembre 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4D2FAD-DFB2-F4E2-1C84-FEE6F103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Délégation à la communication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0BEFD4-02D3-C180-1773-00DB7F2DE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71B2FD3-BCF6-B645-8685-CBC98B842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954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20BE19-04CF-8E62-DE67-45FF8C3C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Novembre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A6F691F-A638-DEBD-F543-9CB3D85A6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053A5B-40F1-C97C-E649-89A424F3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71B2FD3-BCF6-B645-8685-CBC98B842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47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r>
              <a:rPr lang="fr-FR"/>
              <a:t>Novembre 2023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9630"/>
            <a:ext cx="2879750" cy="23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610191-D6E4-17EA-C393-82D10049A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F9BC23-4F28-3AA8-C7E5-DC8F1CE8E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8C4C11-B6DD-D744-B735-FB3237482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E463CD-1391-2BCF-09D0-52F8FCAC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Novembre 2023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94F17A-9F97-5243-6BBC-42933F32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Délégation à la communication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BCECD9-71B4-4FBC-FA79-144FAF2D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71B2FD3-BCF6-B645-8685-CBC98B842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685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9F1708-DB41-E725-C752-683506772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07EDDC3-27B9-D847-A9DA-16D41EEB3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72F164-1CA7-1CD3-A980-0DED32AAF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AB384D-0712-6187-341E-37394666A8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Novembre 2023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5C814B-6DD5-B31D-3BE2-901768340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Délégation à la communication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5ACB63-88CE-BD27-14AF-47696AE9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71B2FD3-BCF6-B645-8685-CBC98B842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127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BAE3D8-6882-5C3D-3268-E8EF057D9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F7F45FC-42C9-AC1C-D3A5-ED06C19CB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DF4FEE-C248-49D7-5E6E-C4C220D706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Novembre 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F7C168-FA6A-AD26-9E4F-FC729DCCC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Délégation à la communication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7FE8FC-C433-3F3D-DD8A-6C50F9F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71B2FD3-BCF6-B645-8685-CBC98B842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370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285B60-13A7-1E79-C046-DC97E7AB3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3CE657C-DF02-2D6F-068C-20370B95F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005FB1-B700-E9B2-B8DD-F36966B4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Novembre 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723B05-141B-E375-D219-15F052B0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Délégation à la communication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6F1E33-A237-C8D6-7F3E-046AC7495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71B2FD3-BCF6-B645-8685-CBC98B842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303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AC10E-6144-C86C-8D49-6428954C4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2A2DF7-F961-61B9-613E-08F873485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13D4B155-A523-AE97-3DB6-6F7B8DB5E3C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Novembre 2023</a:t>
            </a:r>
            <a:endParaRPr lang="fr-FR" cap="all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60B231E9-712C-9458-1F77-DC34CF565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Délégation à la communication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FF1F3E2-0009-CC54-61DC-561C82F1D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000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r>
              <a:rPr lang="fr-FR"/>
              <a:t>Novembre 2023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704040"/>
            <a:ext cx="8424000" cy="4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/>
              <a:t>Novembre 2023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348880"/>
            <a:ext cx="8424000" cy="3548144"/>
          </a:xfrm>
        </p:spPr>
        <p:txBody>
          <a:bodyPr/>
          <a:lstStyle>
            <a:lvl1pPr marL="171450" indent="-171450">
              <a:spcBef>
                <a:spcPts val="400"/>
              </a:spcBef>
              <a:spcAft>
                <a:spcPts val="800"/>
              </a:spcAft>
              <a:buClr>
                <a:srgbClr val="EF7D05"/>
              </a:buClr>
              <a:buFont typeface="Arial" panose="020B0604020202020204" pitchFamily="34" charset="0"/>
              <a:buChar char="•"/>
              <a:defRPr sz="1800" b="0"/>
            </a:lvl1pPr>
            <a:lvl2pPr marL="351446" indent="-171450">
              <a:spcBef>
                <a:spcPts val="600"/>
              </a:spcBef>
              <a:spcAft>
                <a:spcPts val="800"/>
              </a:spcAft>
              <a:buClr>
                <a:srgbClr val="7AB1E1"/>
              </a:buClr>
              <a:buFont typeface="Arial" panose="020B0604020202020204" pitchFamily="34" charset="0"/>
              <a:buChar char="•"/>
              <a:defRPr sz="1400"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EFF68A4-54AF-5ED7-FB9E-A9463137B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20" y="1152077"/>
            <a:ext cx="8826580" cy="19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4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r>
              <a:rPr lang="fr-FR"/>
              <a:t>Novembre 2023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73771BCC-9D57-7F25-9F80-BBEB6F0335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348880"/>
            <a:ext cx="8424000" cy="3548144"/>
          </a:xfrm>
        </p:spPr>
        <p:txBody>
          <a:bodyPr/>
          <a:lstStyle>
            <a:lvl1pPr marL="177800" indent="-177800">
              <a:spcBef>
                <a:spcPts val="400"/>
              </a:spcBef>
              <a:spcAft>
                <a:spcPts val="800"/>
              </a:spcAft>
              <a:buClr>
                <a:srgbClr val="EF7D05"/>
              </a:buClr>
              <a:buFont typeface="Arial" panose="020B0604020202020204" pitchFamily="34" charset="0"/>
              <a:buChar char="•"/>
              <a:tabLst/>
              <a:defRPr sz="1800" b="0">
                <a:latin typeface="+mn-lt"/>
              </a:defRPr>
            </a:lvl1pPr>
            <a:lvl2pPr marL="357188" indent="-134938">
              <a:spcBef>
                <a:spcPts val="600"/>
              </a:spcBef>
              <a:spcAft>
                <a:spcPts val="800"/>
              </a:spcAft>
              <a:buClr>
                <a:srgbClr val="EF7D05"/>
              </a:buClr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Niveau 2</a:t>
            </a: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05804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1"/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553834C-EDD3-4F79-DD78-BF19CF27A4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59999" y="1704040"/>
            <a:ext cx="8424000" cy="4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593EFE2-8CFB-1514-6CA3-BFE7E2AEDE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20" y="1152077"/>
            <a:ext cx="8826580" cy="19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1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r>
              <a:rPr lang="fr-FR"/>
              <a:t>Novembre 2023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553834C-EDD3-4F79-DD78-BF19CF27A4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59999" y="1704040"/>
            <a:ext cx="8424000" cy="4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593EFE2-8CFB-1514-6CA3-BFE7E2AEDE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20" y="1152077"/>
            <a:ext cx="8826580" cy="190501"/>
          </a:xfrm>
          <a:prstGeom prst="rect">
            <a:avLst/>
          </a:prstGeom>
        </p:spPr>
      </p:pic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ADBD9A4A-EAEC-4061-8820-D045DEB207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8" y="2348880"/>
            <a:ext cx="8423999" cy="3548144"/>
          </a:xfrm>
        </p:spPr>
        <p:txBody>
          <a:bodyPr/>
          <a:lstStyle>
            <a:lvl1pPr marL="177800" indent="-177800">
              <a:buClr>
                <a:srgbClr val="EF7D05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250825" indent="-73025">
              <a:buClr>
                <a:srgbClr val="EF7D05"/>
              </a:buClr>
              <a:tabLst/>
              <a:defRPr sz="1400"/>
            </a:lvl2pPr>
            <a:lvl3pPr marL="431990" indent="-71999">
              <a:buFont typeface="Police système Courant"/>
              <a:buChar char="-"/>
              <a:defRPr sz="1200"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 Texte de niveau 2</a:t>
            </a:r>
          </a:p>
          <a:p>
            <a:pPr lvl="2"/>
            <a:r>
              <a:rPr lang="fr-FR" dirty="0"/>
              <a:t> 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2635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r>
              <a:rPr lang="fr-FR"/>
              <a:t>Novembre 2023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593EFE2-8CFB-1514-6CA3-BFE7E2AEDE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20" y="1152077"/>
            <a:ext cx="8826580" cy="19050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0D6B013-DE7A-2604-AC56-1A8E52D94C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528" y="1340768"/>
            <a:ext cx="8820472" cy="467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6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r>
              <a:rPr lang="fr-FR"/>
              <a:t>Novembre 2023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593EFE2-8CFB-1514-6CA3-BFE7E2AEDE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20" y="1152077"/>
            <a:ext cx="8826580" cy="1905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436E761-ED8A-3A4D-90B4-9CE6699D66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738" y="1342578"/>
            <a:ext cx="88138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3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Novembre 2023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Délégation à la communication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8424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66580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200000"/>
            <a:ext cx="842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448000"/>
            <a:ext cx="8424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 cap="none" baseline="0">
                <a:solidFill>
                  <a:schemeClr val="tx1"/>
                </a:solidFill>
              </a:defRPr>
            </a:lvl1pPr>
          </a:lstStyle>
          <a:p>
            <a:pPr algn="r"/>
            <a:r>
              <a:rPr lang="fr-FR"/>
              <a:t>Novembre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000"/>
            <a:ext cx="1007913" cy="8286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28" r:id="rId4"/>
    <p:sldLayoutId id="2147483830" r:id="rId5"/>
    <p:sldLayoutId id="2147483832" r:id="rId6"/>
    <p:sldLayoutId id="2147483831" r:id="rId7"/>
    <p:sldLayoutId id="2147483833" r:id="rId8"/>
    <p:sldLayoutId id="2147483829" r:id="rId9"/>
    <p:sldLayoutId id="2147483813" r:id="rId10"/>
    <p:sldLayoutId id="2147483811" r:id="rId11"/>
    <p:sldLayoutId id="2147483809" r:id="rId12"/>
  </p:sldLayoutIdLst>
  <p:hf hdr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1994" indent="-71999" algn="l" defTabSz="914378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90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1985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7979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>
            <a:extLst>
              <a:ext uri="{FF2B5EF4-FFF2-40B4-BE49-F238E27FC236}">
                <a16:creationId xmlns:a16="http://schemas.microsoft.com/office/drawing/2014/main" id="{8D8A5DC9-6C10-C9DA-F52C-7610255CDA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077"/>
            <a:ext cx="9144000" cy="19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8F1DFDA-7731-35FE-E484-F184C2DD8F1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000"/>
            <a:ext cx="1007913" cy="828690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D7599CB2-C9DA-BC66-A572-48191E6CE87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Novembre 2023</a:t>
            </a:r>
            <a:endParaRPr lang="fr-FR" cap="all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EA8A9718-CA0F-371E-060A-368409AF0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F0AFA0CC-82D1-55B5-6F40-209D5E516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3622A18-7034-DDB1-9689-06EDD9C63AAD}"/>
              </a:ext>
            </a:extLst>
          </p:cNvPr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CEE06E1F-27AE-5BD4-A6A2-7815BE7E9E7B}"/>
              </a:ext>
            </a:extLst>
          </p:cNvPr>
          <p:cNvSpPr txBox="1">
            <a:spLocks/>
          </p:cNvSpPr>
          <p:nvPr userDrawn="1"/>
        </p:nvSpPr>
        <p:spPr>
          <a:xfrm>
            <a:off x="360001" y="1400344"/>
            <a:ext cx="8326800" cy="128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Cliquez et modifiez le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8745B21F-11FF-434E-5F4A-3F6A0466890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60001" y="2564904"/>
            <a:ext cx="8326800" cy="343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Cliquez pour modifier les styles du texte du masque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Deuxième niveau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Troisième niveau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Quatrième niveau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0768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698436D7-335B-3FD3-EE07-3FF9BF5A1FD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Novembre 2023</a:t>
            </a:r>
            <a:endParaRPr lang="fr-FR" cap="all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34735AC8-D1F4-E615-BCC7-1A91BEF53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Délégation à la communication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0C60247-36BC-BDC7-6515-951FCB205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0B1EA95-D7D2-7BFD-06F7-3E434E0E26B8}"/>
              </a:ext>
            </a:extLst>
          </p:cNvPr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16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ation.gouv.fr/reussir-au-lycee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B2DD3C1-3A23-411E-53EB-2E6E7CEBD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99392"/>
            <a:ext cx="9144001" cy="6858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F384FBF-971F-CBA4-3771-600EA8FA9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Novembre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DC86EA5-AFFA-5950-F06F-83DBA5D22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0CED23-9187-064E-3528-728360A17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Sous-titre 1">
            <a:extLst>
              <a:ext uri="{FF2B5EF4-FFF2-40B4-BE49-F238E27FC236}">
                <a16:creationId xmlns:a16="http://schemas.microsoft.com/office/drawing/2014/main" id="{23085EE6-804E-0843-A09F-6FC7263D3778}"/>
              </a:ext>
            </a:extLst>
          </p:cNvPr>
          <p:cNvSpPr txBox="1">
            <a:spLocks/>
          </p:cNvSpPr>
          <p:nvPr/>
        </p:nvSpPr>
        <p:spPr bwMode="auto">
          <a:xfrm>
            <a:off x="4438186" y="2276088"/>
            <a:ext cx="4447788" cy="237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rgbClr val="63C3F5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fr-FR" sz="2400" b="1" cap="all" dirty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rPr>
              <a:t>lycée d’enseignement </a:t>
            </a:r>
            <a:r>
              <a:rPr lang="fr-FR" sz="2400" b="1" cap="all" dirty="0">
                <a:solidFill>
                  <a:srgbClr val="7AB1E1"/>
                </a:solidFill>
                <a:latin typeface="Arial Black" charset="0"/>
                <a:ea typeface="Arial Black" charset="0"/>
                <a:cs typeface="Arial Black" charset="0"/>
              </a:rPr>
              <a:t>Général</a:t>
            </a:r>
            <a:r>
              <a:rPr lang="fr-FR" sz="2400" b="1" cap="all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/>
            </a:r>
            <a:br>
              <a:rPr lang="fr-FR" sz="2400" b="1" cap="all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fr-FR" sz="2400" b="1" cap="all" dirty="0">
                <a:solidFill>
                  <a:srgbClr val="EF7D05"/>
                </a:solidFill>
                <a:latin typeface="Arial Black" charset="0"/>
                <a:ea typeface="Arial Black" charset="0"/>
                <a:cs typeface="Arial Black" charset="0"/>
              </a:rPr>
              <a:t>et technologique</a:t>
            </a:r>
          </a:p>
          <a:p>
            <a:pPr eaLnBrk="1" hangingPunct="1">
              <a:defRPr/>
            </a:pPr>
            <a:r>
              <a:rPr lang="fr-FR" sz="2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</a:t>
            </a:r>
          </a:p>
          <a:p>
            <a:pPr eaLnBrk="1" hangingPunct="1">
              <a:defRPr/>
            </a:pPr>
            <a:r>
              <a:rPr lang="fr-FR" sz="2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</a:t>
            </a:r>
            <a:r>
              <a:rPr lang="fr-FR" sz="2000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élèves de PREMIÈRE</a:t>
            </a:r>
            <a:r>
              <a:rPr lang="fr-FR" sz="2000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fr-FR" sz="2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à leur famille</a:t>
            </a:r>
            <a:endParaRPr lang="fr-FR" sz="2000" b="1" cap="all" dirty="0">
              <a:solidFill>
                <a:schemeClr val="tx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906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0A0DDE-00E5-9547-812E-2FAA41D96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/>
              <a:t>Novembre 2023 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AD461A-8BE1-6F4F-A163-B00A178A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Délégation à la communication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53A3FC-6924-F540-80AE-6F8B8B3C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A46A780-5E6F-3F4B-999D-170614600554}"/>
              </a:ext>
            </a:extLst>
          </p:cNvPr>
          <p:cNvSpPr txBox="1">
            <a:spLocks/>
          </p:cNvSpPr>
          <p:nvPr/>
        </p:nvSpPr>
        <p:spPr bwMode="auto">
          <a:xfrm>
            <a:off x="4499992" y="2204864"/>
            <a:ext cx="431539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cap="all" dirty="0">
                <a:latin typeface="Arial Black" panose="020B0A04020102020204" pitchFamily="34" charset="0"/>
              </a:rPr>
              <a:t>Le baccalauréat </a:t>
            </a:r>
            <a:r>
              <a:rPr lang="fr-FR" altLang="fr-FR" sz="2400" b="1" cap="all" dirty="0">
                <a:solidFill>
                  <a:srgbClr val="7AB1E1"/>
                </a:solidFill>
                <a:latin typeface="Arial Black" panose="020B0A04020102020204" pitchFamily="34" charset="0"/>
              </a:rPr>
              <a:t>général </a:t>
            </a:r>
            <a:r>
              <a:rPr lang="fr-FR" altLang="fr-FR" sz="2400" b="1" cap="all" dirty="0">
                <a:latin typeface="Arial Black" panose="020B0A04020102020204" pitchFamily="34" charset="0"/>
              </a:rPr>
              <a:t/>
            </a:r>
            <a:br>
              <a:rPr lang="fr-FR" altLang="fr-FR" sz="2400" b="1" cap="all" dirty="0">
                <a:latin typeface="Arial Black" panose="020B0A04020102020204" pitchFamily="34" charset="0"/>
              </a:rPr>
            </a:br>
            <a:r>
              <a:rPr lang="fr-FR" altLang="fr-FR" sz="2400" b="1" cap="all" dirty="0">
                <a:solidFill>
                  <a:srgbClr val="EF7D05"/>
                </a:solidFill>
                <a:latin typeface="Arial Black" panose="020B0A04020102020204" pitchFamily="34" charset="0"/>
              </a:rPr>
              <a:t>et technologique</a:t>
            </a:r>
            <a:endParaRPr lang="fr-FR" altLang="fr-FR" sz="1600" b="1" cap="all" dirty="0">
              <a:solidFill>
                <a:srgbClr val="EF7D05"/>
              </a:solidFill>
              <a:latin typeface="Arial Black" panose="020B0A04020102020204" pitchFamily="34" charset="0"/>
              <a:ea typeface="+mn-ea"/>
              <a:cs typeface="+mn-cs"/>
            </a:endParaRPr>
          </a:p>
          <a:p>
            <a:pPr lvl="0">
              <a:spcBef>
                <a:spcPct val="0"/>
              </a:spcBef>
            </a:pPr>
            <a:endParaRPr lang="fr-FR" altLang="fr-FR" sz="1400" b="1" dirty="0">
              <a:solidFill>
                <a:srgbClr val="FF0000"/>
              </a:solidFill>
              <a:latin typeface="Arial Black" panose="020B0A04020102020204" pitchFamily="34" charset="0"/>
              <a:ea typeface="+mn-ea"/>
              <a:cs typeface="+mn-cs"/>
            </a:endParaRPr>
          </a:p>
          <a:p>
            <a:pPr lvl="0">
              <a:spcBef>
                <a:spcPct val="0"/>
              </a:spcBef>
            </a:pPr>
            <a:r>
              <a:rPr lang="fr-FR" altLang="fr-FR" sz="1400" b="1" dirty="0">
                <a:latin typeface="Arial Black" panose="020B0A04020102020204" pitchFamily="34" charset="0"/>
                <a:ea typeface="+mn-ea"/>
                <a:cs typeface="+mn-cs"/>
              </a:rPr>
              <a:t>Contrôle continu et épreuves terminales</a:t>
            </a:r>
          </a:p>
          <a:p>
            <a:pPr lvl="0">
              <a:spcBef>
                <a:spcPct val="0"/>
              </a:spcBef>
            </a:pPr>
            <a:r>
              <a:rPr lang="fr-FR" altLang="fr-FR" sz="1400" b="1" dirty="0">
                <a:latin typeface="Arial Black" panose="020B0A04020102020204" pitchFamily="34" charset="0"/>
                <a:ea typeface="+mn-ea"/>
                <a:cs typeface="+mn-cs"/>
              </a:rPr>
              <a:t>Valorisation dans Parcoursup</a:t>
            </a:r>
          </a:p>
        </p:txBody>
      </p:sp>
    </p:spTree>
    <p:extLst>
      <p:ext uri="{BB962C8B-B14F-4D97-AF65-F5344CB8AC3E}">
        <p14:creationId xmlns:p14="http://schemas.microsoft.com/office/powerpoint/2010/main" val="3932245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A78FED0-25C2-4E49-9CF2-6A7F2DC41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/>
              <a:t>Novembre 2023</a:t>
            </a:r>
            <a:endParaRPr lang="fr-FR" cap="all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279473-C585-D247-B081-5EEAD5499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Délégation à la communication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A06210-8FA2-524C-B1B9-377980485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A66D6AF-414C-3441-84D8-34B1004CC8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204864"/>
            <a:ext cx="8424000" cy="4032448"/>
          </a:xfrm>
        </p:spPr>
        <p:txBody>
          <a:bodyPr/>
          <a:lstStyle/>
          <a:p>
            <a:pPr>
              <a:spcAft>
                <a:spcPts val="200"/>
              </a:spcAft>
              <a:defRPr/>
            </a:pPr>
            <a:r>
              <a:rPr lang="fr-FR" b="1" dirty="0"/>
              <a:t>Des enseignements évalués par une épreuve terminale nationale</a:t>
            </a:r>
          </a:p>
          <a:p>
            <a:pPr marL="180975" indent="0">
              <a:spcAft>
                <a:spcPts val="200"/>
              </a:spcAft>
              <a:buNone/>
              <a:defRPr/>
            </a:pPr>
            <a:r>
              <a:rPr lang="fr-FR" sz="1200" dirty="0"/>
              <a:t>comptant pour 60 % des coefficients du baccalauréat</a:t>
            </a:r>
          </a:p>
          <a:p>
            <a:pPr marL="0" indent="0">
              <a:spcAft>
                <a:spcPts val="200"/>
              </a:spcAft>
              <a:buNone/>
              <a:defRPr/>
            </a:pPr>
            <a:endParaRPr lang="fr-FR" sz="1400" b="1" dirty="0"/>
          </a:p>
          <a:p>
            <a:pPr marL="0" indent="0">
              <a:spcAft>
                <a:spcPts val="200"/>
              </a:spcAft>
              <a:buNone/>
              <a:defRPr/>
            </a:pPr>
            <a:endParaRPr lang="fr-FR" sz="1400" b="1" dirty="0"/>
          </a:p>
          <a:p>
            <a:pPr marL="0" indent="0">
              <a:spcAft>
                <a:spcPts val="200"/>
              </a:spcAft>
              <a:buNone/>
              <a:defRPr/>
            </a:pPr>
            <a:endParaRPr lang="fr-FR" sz="1400" b="1" dirty="0"/>
          </a:p>
          <a:p>
            <a:pPr marL="0" indent="0">
              <a:spcAft>
                <a:spcPts val="200"/>
              </a:spcAft>
              <a:buNone/>
              <a:defRPr/>
            </a:pPr>
            <a:endParaRPr lang="fr-FR" sz="1400" b="1" dirty="0"/>
          </a:p>
          <a:p>
            <a:pPr marL="0" indent="0">
              <a:spcAft>
                <a:spcPts val="200"/>
              </a:spcAft>
              <a:buNone/>
              <a:defRPr/>
            </a:pPr>
            <a:endParaRPr lang="fr-FR" sz="1400" b="1" dirty="0"/>
          </a:p>
          <a:p>
            <a:pPr marL="0" indent="0">
              <a:spcAft>
                <a:spcPts val="200"/>
              </a:spcAft>
              <a:buNone/>
              <a:defRPr/>
            </a:pPr>
            <a:endParaRPr lang="fr-FR" sz="1400" b="1" dirty="0"/>
          </a:p>
          <a:p>
            <a:pPr marL="0" indent="0">
              <a:spcAft>
                <a:spcPts val="200"/>
              </a:spcAft>
              <a:buNone/>
              <a:defRPr/>
            </a:pPr>
            <a:endParaRPr lang="fr-FR" sz="1400" b="1" dirty="0"/>
          </a:p>
          <a:p>
            <a:pPr marL="0" indent="0">
              <a:spcAft>
                <a:spcPts val="200"/>
              </a:spcAft>
              <a:buNone/>
              <a:defRPr/>
            </a:pPr>
            <a:endParaRPr lang="fr-FR" sz="1400" b="1" dirty="0"/>
          </a:p>
          <a:p>
            <a:pPr marL="0" indent="0">
              <a:spcAft>
                <a:spcPts val="200"/>
              </a:spcAft>
              <a:buNone/>
              <a:defRPr/>
            </a:pPr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Les copies des épreuves terminales sont corrigées de manière dématérialisée par les correcteurs et sont consultables </a:t>
            </a:r>
            <a:b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par le candidat dans son espace candidat à l’issue des jurys d’harmonisation.</a:t>
            </a:r>
            <a:endParaRPr lang="fr-FR" sz="1200" b="1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84369"/>
              </p:ext>
            </p:extLst>
          </p:nvPr>
        </p:nvGraphicFramePr>
        <p:xfrm>
          <a:off x="539552" y="2924944"/>
          <a:ext cx="7704857" cy="2010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6947">
                  <a:extLst>
                    <a:ext uri="{9D8B030D-6E8A-4147-A177-3AD203B41FA5}">
                      <a16:colId xmlns:a16="http://schemas.microsoft.com/office/drawing/2014/main" val="1641475170"/>
                    </a:ext>
                  </a:extLst>
                </a:gridCol>
                <a:gridCol w="1488955">
                  <a:extLst>
                    <a:ext uri="{9D8B030D-6E8A-4147-A177-3AD203B41FA5}">
                      <a16:colId xmlns:a16="http://schemas.microsoft.com/office/drawing/2014/main" val="4065215641"/>
                    </a:ext>
                  </a:extLst>
                </a:gridCol>
                <a:gridCol w="1488955">
                  <a:extLst>
                    <a:ext uri="{9D8B030D-6E8A-4147-A177-3AD203B41FA5}">
                      <a16:colId xmlns:a16="http://schemas.microsoft.com/office/drawing/2014/main" val="4252592494"/>
                    </a:ext>
                  </a:extLst>
                </a:gridCol>
              </a:tblGrid>
              <a:tr h="349271">
                <a:tc>
                  <a:txBody>
                    <a:bodyPr/>
                    <a:lstStyle/>
                    <a:p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Enseignements évalués par une épreuve terminale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Coefficients en première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Coefficients en</a:t>
                      </a:r>
                      <a:r>
                        <a:rPr lang="fr-FR" sz="1050" baseline="0" dirty="0">
                          <a:solidFill>
                            <a:schemeClr val="tx1"/>
                          </a:solidFill>
                        </a:rPr>
                        <a:t> terminale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438091"/>
                  </a:ext>
                </a:extLst>
              </a:tr>
              <a:tr h="298801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Français (écrit</a:t>
                      </a:r>
                      <a:r>
                        <a:rPr lang="fr-FR" sz="900" baseline="0" dirty="0"/>
                        <a:t> et oral)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5 + 5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492943"/>
                  </a:ext>
                </a:extLst>
              </a:tr>
              <a:tr h="214217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Philosophie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8 en voie générale</a:t>
                      </a:r>
                    </a:p>
                    <a:p>
                      <a:pPr algn="ctr"/>
                      <a:r>
                        <a:rPr lang="fr-FR" sz="900" dirty="0"/>
                        <a:t>4 en</a:t>
                      </a:r>
                      <a:r>
                        <a:rPr lang="fr-FR" sz="900" baseline="0" dirty="0"/>
                        <a:t> voie technologique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706863"/>
                  </a:ext>
                </a:extLst>
              </a:tr>
              <a:tr h="280505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Enseignement</a:t>
                      </a:r>
                      <a:r>
                        <a:rPr lang="fr-FR" sz="900" baseline="0" dirty="0"/>
                        <a:t> de spécialité 1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68265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Enseignement</a:t>
                      </a:r>
                      <a:r>
                        <a:rPr lang="fr-FR" sz="900" baseline="0" dirty="0"/>
                        <a:t> de spécialité 2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4085"/>
                  </a:ext>
                </a:extLst>
              </a:tr>
              <a:tr h="218294">
                <a:tc>
                  <a:txBody>
                    <a:bodyPr/>
                    <a:lstStyle/>
                    <a:p>
                      <a:r>
                        <a:rPr lang="fr-FR" sz="900" dirty="0"/>
                        <a:t>Grand oral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10 en voie générale</a:t>
                      </a:r>
                    </a:p>
                    <a:p>
                      <a:pPr algn="ctr"/>
                      <a:r>
                        <a:rPr lang="fr-FR" sz="900" dirty="0"/>
                        <a:t>14 en</a:t>
                      </a:r>
                      <a:r>
                        <a:rPr lang="fr-FR" sz="900" baseline="0" dirty="0"/>
                        <a:t> voie technologique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426770"/>
                  </a:ext>
                </a:extLst>
              </a:tr>
            </a:tbl>
          </a:graphicData>
        </a:graphic>
      </p:graphicFrame>
      <p:sp>
        <p:nvSpPr>
          <p:cNvPr id="10" name="Titre 1">
            <a:extLst>
              <a:ext uri="{FF2B5EF4-FFF2-40B4-BE49-F238E27FC236}">
                <a16:creationId xmlns:a16="http://schemas.microsoft.com/office/drawing/2014/main" id="{1F64920E-DB92-7F4D-8C12-3FB80211B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52" y="1580848"/>
            <a:ext cx="8673943" cy="480000"/>
          </a:xfrm>
        </p:spPr>
        <p:txBody>
          <a:bodyPr/>
          <a:lstStyle/>
          <a:p>
            <a:r>
              <a:rPr lang="fr-FR" sz="2500" dirty="0"/>
              <a:t>Les notes retenues au baccalauréat et leurs coefficients</a:t>
            </a:r>
          </a:p>
        </p:txBody>
      </p:sp>
    </p:spTree>
    <p:extLst>
      <p:ext uri="{BB962C8B-B14F-4D97-AF65-F5344CB8AC3E}">
        <p14:creationId xmlns:p14="http://schemas.microsoft.com/office/powerpoint/2010/main" val="3341957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4920E-DB92-7F4D-8C12-3FB80211B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50" y="1508840"/>
            <a:ext cx="8673945" cy="480000"/>
          </a:xfrm>
        </p:spPr>
        <p:txBody>
          <a:bodyPr/>
          <a:lstStyle/>
          <a:p>
            <a:r>
              <a:rPr lang="fr-FR" sz="2500" dirty="0"/>
              <a:t>Les notes retenues au baccalauréat et leurs coefficients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A78FED0-25C2-4E49-9CF2-6A7F2DC41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/>
              <a:t>Novembre 2023</a:t>
            </a:r>
            <a:endParaRPr lang="fr-FR" cap="all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279473-C585-D247-B081-5EEAD5499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Délégation à la communication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A06210-8FA2-524C-B1B9-377980485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A66D6AF-414C-3441-84D8-34B1004CC8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8" y="1988840"/>
            <a:ext cx="8424000" cy="4349026"/>
          </a:xfrm>
        </p:spPr>
        <p:txBody>
          <a:bodyPr/>
          <a:lstStyle/>
          <a:p>
            <a:pPr>
              <a:spcAft>
                <a:spcPts val="200"/>
              </a:spcAft>
              <a:defRPr/>
            </a:pPr>
            <a:r>
              <a:rPr lang="fr-FR" b="1" dirty="0"/>
              <a:t>Des enseignements évalués par le contrôle continu</a:t>
            </a:r>
          </a:p>
          <a:p>
            <a:pPr marL="180975" indent="0">
              <a:buNone/>
              <a:defRPr/>
            </a:pPr>
            <a:r>
              <a:rPr lang="fr-FR" sz="1200" dirty="0"/>
              <a:t>comptant pour 40 % des coefficients auxquels s’ajoutent les coefficients des enseignements optionnels</a:t>
            </a:r>
          </a:p>
          <a:p>
            <a:pPr>
              <a:spcAft>
                <a:spcPts val="200"/>
              </a:spcAft>
              <a:defRPr/>
            </a:pPr>
            <a:endParaRPr lang="fr-FR" sz="1400" b="1" dirty="0"/>
          </a:p>
          <a:p>
            <a:pPr>
              <a:spcAft>
                <a:spcPts val="200"/>
              </a:spcAft>
              <a:defRPr/>
            </a:pPr>
            <a:endParaRPr lang="fr-FR" sz="1400" b="1" dirty="0"/>
          </a:p>
          <a:p>
            <a:pPr>
              <a:spcAft>
                <a:spcPts val="200"/>
              </a:spcAft>
              <a:defRPr/>
            </a:pPr>
            <a:endParaRPr lang="fr-FR" sz="1400" b="1" dirty="0"/>
          </a:p>
          <a:p>
            <a:pPr>
              <a:spcAft>
                <a:spcPts val="200"/>
              </a:spcAft>
              <a:defRPr/>
            </a:pPr>
            <a:endParaRPr lang="fr-FR" sz="1400" b="1" dirty="0"/>
          </a:p>
          <a:p>
            <a:pPr>
              <a:spcAft>
                <a:spcPts val="200"/>
              </a:spcAft>
              <a:defRPr/>
            </a:pPr>
            <a:endParaRPr lang="fr-FR" sz="1400" b="1" dirty="0"/>
          </a:p>
          <a:p>
            <a:pPr>
              <a:spcAft>
                <a:spcPts val="200"/>
              </a:spcAft>
              <a:defRPr/>
            </a:pPr>
            <a:endParaRPr lang="fr-FR" sz="1400" b="1" dirty="0"/>
          </a:p>
          <a:p>
            <a:pPr>
              <a:spcAft>
                <a:spcPts val="200"/>
              </a:spcAft>
              <a:defRPr/>
            </a:pPr>
            <a:endParaRPr lang="fr-FR" sz="1400" b="1" dirty="0"/>
          </a:p>
          <a:p>
            <a:pPr>
              <a:spcAft>
                <a:spcPts val="200"/>
              </a:spcAft>
              <a:defRPr/>
            </a:pPr>
            <a:endParaRPr lang="fr-FR" sz="1400" b="1" dirty="0"/>
          </a:p>
          <a:p>
            <a:pPr>
              <a:spcAft>
                <a:spcPts val="200"/>
              </a:spcAft>
              <a:defRPr/>
            </a:pPr>
            <a:endParaRPr lang="fr-FR" sz="1400" b="1" dirty="0"/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fr-FR" sz="1200" dirty="0"/>
              <a:t>Les notes sont calculées à partir des résultats obtenus en classe pendant les deux années du cycle terminal.</a:t>
            </a: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fr-FR" sz="1200" dirty="0"/>
              <a:t>Dans la voie technologique, la moyenne annuelle des résultats en ETLV est intégrée au calcul de la moyenne annuelle dans la langue vivante concernée.</a:t>
            </a:r>
          </a:p>
          <a:p>
            <a:pPr>
              <a:spcAft>
                <a:spcPts val="200"/>
              </a:spcAft>
              <a:defRPr/>
            </a:pPr>
            <a:r>
              <a:rPr lang="fr-FR" sz="1200" dirty="0"/>
              <a:t>Dans la voie générale, la moyenne annuelle d’enseignement scientifique intègre l’enseignement de mathématiques spécifiques quand l’élève ne suit pas l’enseignement de spécialité mathématiques.</a:t>
            </a:r>
            <a:r>
              <a:rPr lang="fr-FR" sz="1100" dirty="0"/>
              <a:t/>
            </a:r>
            <a:br>
              <a:rPr lang="fr-FR" sz="1100" dirty="0"/>
            </a:br>
            <a:endParaRPr lang="fr-FR" sz="1400" b="1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555700"/>
              </p:ext>
            </p:extLst>
          </p:nvPr>
        </p:nvGraphicFramePr>
        <p:xfrm>
          <a:off x="467544" y="2698072"/>
          <a:ext cx="7452360" cy="2521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40">
                  <a:extLst>
                    <a:ext uri="{9D8B030D-6E8A-4147-A177-3AD203B41FA5}">
                      <a16:colId xmlns:a16="http://schemas.microsoft.com/office/drawing/2014/main" val="164147517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06521564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252592494"/>
                    </a:ext>
                  </a:extLst>
                </a:gridCol>
              </a:tblGrid>
              <a:tr h="349271">
                <a:tc>
                  <a:txBody>
                    <a:bodyPr/>
                    <a:lstStyle/>
                    <a:p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Enseignements évalués par le contrôle</a:t>
                      </a:r>
                      <a:r>
                        <a:rPr lang="fr-FR" sz="1050" baseline="0" dirty="0">
                          <a:solidFill>
                            <a:schemeClr val="tx1"/>
                          </a:solidFill>
                        </a:rPr>
                        <a:t> continu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Coefficients en première</a:t>
                      </a:r>
                      <a:endParaRPr lang="fr-FR" sz="105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Coefficients en</a:t>
                      </a:r>
                      <a:r>
                        <a:rPr lang="fr-FR" sz="1050" baseline="0" dirty="0">
                          <a:solidFill>
                            <a:schemeClr val="tx1"/>
                          </a:solidFill>
                        </a:rPr>
                        <a:t> terminale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B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438091"/>
                  </a:ext>
                </a:extLst>
              </a:tr>
              <a:tr h="226793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Enseignement de spécialité suivi uniquement en classe de première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612779"/>
                  </a:ext>
                </a:extLst>
              </a:tr>
              <a:tr h="218294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Histoire-géographie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492943"/>
                  </a:ext>
                </a:extLst>
              </a:tr>
              <a:tr h="349271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Enseignement scientifique dans la voie générale</a:t>
                      </a:r>
                    </a:p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Mathématiques dans la voie technologique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706863"/>
                  </a:ext>
                </a:extLst>
              </a:tr>
              <a:tr h="218294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LVA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682655"/>
                  </a:ext>
                </a:extLst>
              </a:tr>
              <a:tr h="218294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LVB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4085"/>
                  </a:ext>
                </a:extLst>
              </a:tr>
              <a:tr h="218294">
                <a:tc>
                  <a:txBody>
                    <a:bodyPr/>
                    <a:lstStyle/>
                    <a:p>
                      <a:r>
                        <a:rPr lang="fr-FR" sz="900" dirty="0"/>
                        <a:t>EPS</a:t>
                      </a:r>
                      <a:r>
                        <a:rPr lang="fr-FR" sz="900" baseline="0" dirty="0"/>
                        <a:t> évaluée en </a:t>
                      </a:r>
                      <a:r>
                        <a:rPr lang="fr-FR" sz="900" dirty="0"/>
                        <a:t>contrôle en cours de formation (CCF)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426770"/>
                  </a:ext>
                </a:extLst>
              </a:tr>
              <a:tr h="235329">
                <a:tc>
                  <a:txBody>
                    <a:bodyPr/>
                    <a:lstStyle/>
                    <a:p>
                      <a:r>
                        <a:rPr lang="fr-FR" sz="900" dirty="0"/>
                        <a:t>EMC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904138"/>
                  </a:ext>
                </a:extLst>
              </a:tr>
              <a:tr h="235329">
                <a:tc>
                  <a:txBody>
                    <a:bodyPr/>
                    <a:lstStyle/>
                    <a:p>
                      <a:r>
                        <a:rPr lang="fr-FR" sz="900" dirty="0"/>
                        <a:t>Enseignements</a:t>
                      </a:r>
                      <a:r>
                        <a:rPr lang="fr-FR" sz="900" baseline="0" dirty="0"/>
                        <a:t> optionnels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2 par enseignement </a:t>
                      </a:r>
                      <a:br>
                        <a:rPr lang="fr-FR" sz="900" dirty="0"/>
                      </a:br>
                      <a:r>
                        <a:rPr lang="fr-FR" sz="900" dirty="0"/>
                        <a:t>en plus des 40 %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2 par enseignement </a:t>
                      </a:r>
                      <a:br>
                        <a:rPr lang="fr-FR" sz="900" dirty="0"/>
                      </a:br>
                      <a:r>
                        <a:rPr lang="fr-FR" sz="900" dirty="0"/>
                        <a:t>en plus des 40 %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83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33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A060C1F-F09B-B14A-9E65-3416D45E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/>
              <a:t>Novembre 2023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19007C-610F-1646-B43F-BBA7E983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Délégation à la communication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43ED61-4C82-8349-9332-C0C1E4B6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5741B16-CA8D-6245-9487-ED607F361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508840"/>
            <a:ext cx="8424000" cy="480000"/>
          </a:xfrm>
        </p:spPr>
        <p:txBody>
          <a:bodyPr/>
          <a:lstStyle/>
          <a:p>
            <a:pPr algn="ctr"/>
            <a:r>
              <a:rPr lang="fr-FR" dirty="0"/>
              <a:t>Composition de la note du baccalauréat</a:t>
            </a:r>
            <a:br>
              <a:rPr lang="fr-FR" dirty="0"/>
            </a:b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35FFFF-9DE6-2F3E-BE9F-6C01F58C6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483" y="1970135"/>
            <a:ext cx="4779034" cy="435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79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D8F838-5C12-9C48-91B5-66329FD1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508840"/>
            <a:ext cx="8424000" cy="480000"/>
          </a:xfrm>
        </p:spPr>
        <p:txBody>
          <a:bodyPr/>
          <a:lstStyle/>
          <a:p>
            <a:r>
              <a:rPr lang="fr-FR" dirty="0"/>
              <a:t>La qualité du contrôle continu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3225E1F-C5F2-DC49-932C-C81E2392B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/>
              <a:t>Novembre 2023 </a:t>
            </a:r>
            <a:endParaRPr lang="fr-FR" cap="all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ECC6D-5A3E-EA4E-8ED5-382F3A0B9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22E154-084A-7B47-A8C0-BB3C95CFF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1864342-07AF-D94E-88FC-A32C629E53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028403"/>
            <a:ext cx="8532480" cy="2408709"/>
          </a:xfrm>
        </p:spPr>
        <p:txBody>
          <a:bodyPr/>
          <a:lstStyle/>
          <a:p>
            <a:pPr marL="0" indent="0">
              <a:spcAft>
                <a:spcPts val="400"/>
              </a:spcAft>
              <a:buNone/>
              <a:defRPr/>
            </a:pPr>
            <a:r>
              <a:rPr lang="fr-FR" sz="1400" b="1" dirty="0">
                <a:solidFill>
                  <a:srgbClr val="EF7D05"/>
                </a:solidFill>
              </a:rPr>
              <a:t>Le projet d’évaluation de l’établissement</a:t>
            </a:r>
            <a:r>
              <a:rPr lang="fr-FR" sz="1400" dirty="0">
                <a:solidFill>
                  <a:srgbClr val="EF7D05"/>
                </a:solidFill>
              </a:rPr>
              <a:t> </a:t>
            </a:r>
          </a:p>
          <a:p>
            <a:pPr marL="0" indent="0">
              <a:spcAft>
                <a:spcPts val="400"/>
              </a:spcAft>
              <a:buNone/>
              <a:defRPr/>
            </a:pPr>
            <a:r>
              <a:rPr lang="fr-FR" sz="1200" dirty="0"/>
              <a:t>Élaboré par la communauté éducative et transmis aux élèves et à leur famille, il permet de disposer :</a:t>
            </a:r>
          </a:p>
          <a:p>
            <a:pPr>
              <a:spcAft>
                <a:spcPts val="400"/>
              </a:spcAft>
              <a:defRPr/>
            </a:pPr>
            <a:r>
              <a:rPr lang="fr-FR" sz="1200" dirty="0"/>
              <a:t>de principes communs et partagés sur l’évaluation des élèves :</a:t>
            </a:r>
          </a:p>
          <a:p>
            <a:pPr marL="357188" indent="-141288">
              <a:spcBef>
                <a:spcPts val="0"/>
              </a:spcBef>
              <a:spcAft>
                <a:spcPts val="300"/>
              </a:spcAft>
              <a:defRPr/>
            </a:pPr>
            <a:r>
              <a:rPr lang="fr-FR" sz="1200" dirty="0"/>
              <a:t>évaluations prises en compte dans le calcul de la moyenne périodique ;</a:t>
            </a:r>
          </a:p>
          <a:p>
            <a:pPr marL="357188" indent="-141288">
              <a:spcBef>
                <a:spcPts val="0"/>
              </a:spcBef>
              <a:spcAft>
                <a:spcPts val="300"/>
              </a:spcAft>
              <a:defRPr/>
            </a:pPr>
            <a:r>
              <a:rPr lang="fr-FR" sz="1200" dirty="0"/>
              <a:t>condition pour que les moyennes périodiques et annuelle soient significatives ;</a:t>
            </a:r>
          </a:p>
          <a:p>
            <a:pPr marL="357188" indent="-141288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1200" dirty="0"/>
              <a:t>modalité de la remédiation en cas d’absence ;</a:t>
            </a:r>
          </a:p>
          <a:p>
            <a:pPr>
              <a:spcAft>
                <a:spcPts val="600"/>
              </a:spcAft>
              <a:defRPr/>
            </a:pPr>
            <a:r>
              <a:rPr lang="fr-FR" sz="1200" dirty="0"/>
              <a:t>des garanties d’égalité de traitement des élèves pour le baccalauréat et pour le dossier </a:t>
            </a:r>
            <a:r>
              <a:rPr lang="fr-FR" sz="1200" dirty="0" err="1"/>
              <a:t>Parcoursup</a:t>
            </a:r>
            <a:r>
              <a:rPr lang="fr-FR" sz="1200" dirty="0"/>
              <a:t> ;</a:t>
            </a:r>
          </a:p>
          <a:p>
            <a:pPr>
              <a:spcAft>
                <a:spcPts val="400"/>
              </a:spcAft>
              <a:defRPr/>
            </a:pPr>
            <a:r>
              <a:rPr lang="fr-FR" sz="1200" dirty="0"/>
              <a:t>d’un support pour un dialogue serein entre l’équipe pédagogique, les élèves et leur famille.</a:t>
            </a:r>
          </a:p>
          <a:p>
            <a:pPr marL="0" indent="0">
              <a:buNone/>
            </a:pPr>
            <a:endParaRPr lang="fr-FR" sz="1400" dirty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D1864342-07AF-D94E-88FC-A32C629E533B}"/>
              </a:ext>
            </a:extLst>
          </p:cNvPr>
          <p:cNvSpPr txBox="1">
            <a:spLocks/>
          </p:cNvSpPr>
          <p:nvPr/>
        </p:nvSpPr>
        <p:spPr bwMode="gray">
          <a:xfrm>
            <a:off x="360000" y="4558589"/>
            <a:ext cx="8424000" cy="17507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1450" indent="-171450" algn="l" defTabSz="914378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EF7D05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5746" indent="-285750" algn="l" defTabSz="914378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>
                <a:srgbClr val="EF7D0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990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1985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7979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r>
              <a:rPr lang="fr-FR" sz="1400" b="1" dirty="0">
                <a:solidFill>
                  <a:srgbClr val="EF7D05"/>
                </a:solidFill>
              </a:rPr>
              <a:t>La validation des moyennes périodiques par le conseil de classe</a:t>
            </a:r>
            <a:endParaRPr lang="fr-FR" sz="1400" dirty="0">
              <a:solidFill>
                <a:srgbClr val="EF7D05"/>
              </a:solidFill>
            </a:endParaRPr>
          </a:p>
          <a:p>
            <a:pPr marL="0" indent="0">
              <a:spcAft>
                <a:spcPts val="400"/>
              </a:spcAft>
              <a:buNone/>
              <a:defRPr/>
            </a:pPr>
            <a:r>
              <a:rPr lang="fr-FR" sz="1200" dirty="0"/>
              <a:t>Attribuées par les professeurs, les moyennes périodiques et la moyenne annuelle sont : </a:t>
            </a:r>
          </a:p>
          <a:p>
            <a:pPr>
              <a:spcAft>
                <a:spcPts val="600"/>
              </a:spcAft>
              <a:defRPr/>
            </a:pPr>
            <a:r>
              <a:rPr lang="fr-FR" sz="1200" dirty="0"/>
              <a:t>entérinées en conseil de classe ;</a:t>
            </a:r>
          </a:p>
          <a:p>
            <a:pPr>
              <a:spcAft>
                <a:spcPts val="600"/>
              </a:spcAft>
              <a:defRPr/>
            </a:pPr>
            <a:r>
              <a:rPr lang="fr-FR" sz="1200" dirty="0"/>
              <a:t>inscrites dans les bulletins scolaires périodiques ;</a:t>
            </a:r>
          </a:p>
          <a:p>
            <a:pPr>
              <a:spcAft>
                <a:spcPts val="600"/>
              </a:spcAft>
              <a:defRPr/>
            </a:pPr>
            <a:r>
              <a:rPr lang="fr-FR" sz="1200" dirty="0"/>
              <a:t>renseignées dans le livret scolaire de l’élève, consultable en ligne par l’élève et sa famille avant transmission au jury du baccalauréat (</a:t>
            </a:r>
            <a:r>
              <a:rPr lang="fr-FR" sz="1200" dirty="0" err="1"/>
              <a:t>téléservice</a:t>
            </a:r>
            <a:r>
              <a:rPr lang="fr-FR" sz="1200" dirty="0"/>
              <a:t> </a:t>
            </a:r>
            <a:r>
              <a:rPr lang="fr-FR" sz="1200" dirty="0" err="1"/>
              <a:t>ÉduConnect</a:t>
            </a:r>
            <a:r>
              <a:rPr lang="fr-FR" sz="1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88190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D8F838-5C12-9C48-91B5-66329FD1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61" y="1508840"/>
            <a:ext cx="8424000" cy="480000"/>
          </a:xfrm>
        </p:spPr>
        <p:txBody>
          <a:bodyPr/>
          <a:lstStyle/>
          <a:p>
            <a:r>
              <a:rPr lang="fr-FR" dirty="0"/>
              <a:t>La qualité du contrôle continu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3225E1F-C5F2-DC49-932C-C81E2392B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/>
              <a:t>Novembre 2023 </a:t>
            </a:r>
            <a:endParaRPr lang="fr-FR" cap="all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ECC6D-5A3E-EA4E-8ED5-382F3A0B9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Délégation à la communication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22E154-084A-7B47-A8C0-BB3C95CFF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1864342-07AF-D94E-88FC-A32C629E53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2121335"/>
            <a:ext cx="8656093" cy="1523689"/>
          </a:xfrm>
        </p:spPr>
        <p:txBody>
          <a:bodyPr/>
          <a:lstStyle/>
          <a:p>
            <a:pPr marL="0" indent="0">
              <a:buNone/>
            </a:pPr>
            <a:r>
              <a:rPr lang="fr-FR" sz="1400" b="1" dirty="0">
                <a:solidFill>
                  <a:srgbClr val="EF7D05"/>
                </a:solidFill>
              </a:rPr>
              <a:t>Les évaluations de remplacement des candidats scolaires sans moyenne annuelle</a:t>
            </a:r>
            <a:endParaRPr lang="fr-FR" sz="1400" dirty="0">
              <a:solidFill>
                <a:srgbClr val="EF7D05"/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fr-FR" sz="1200" dirty="0"/>
              <a:t>En cas de moyenne annuelle non certificative dans un ou des enseignements relevant du contrôle continu :</a:t>
            </a:r>
          </a:p>
          <a:p>
            <a:pPr>
              <a:spcBef>
                <a:spcPts val="300"/>
              </a:spcBef>
              <a:spcAft>
                <a:spcPts val="0"/>
              </a:spcAft>
              <a:defRPr/>
            </a:pPr>
            <a:r>
              <a:rPr lang="fr-FR" sz="1200" dirty="0"/>
              <a:t>l’élève est convoqué par le proviseur à une épreuve de remplacement dans les enseignements concernés ;</a:t>
            </a:r>
          </a:p>
          <a:p>
            <a:pPr>
              <a:spcBef>
                <a:spcPts val="300"/>
              </a:spcBef>
              <a:spcAft>
                <a:spcPts val="0"/>
              </a:spcAft>
              <a:defRPr/>
            </a:pPr>
            <a:r>
              <a:rPr lang="fr-FR" sz="1200" dirty="0"/>
              <a:t>la note obtenue à l’épreuve de remplacement remplace la moyenne annuelle dans ces enseignements.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fr-FR" sz="1200" dirty="0"/>
              <a:t>L’épreuve de remplacement est organisée par le recteur d’académie, si l’enseignement est suivi au Centre national d’enseignement à distance (</a:t>
            </a:r>
            <a:r>
              <a:rPr lang="fr-FR" sz="1200" dirty="0" err="1"/>
              <a:t>Cned</a:t>
            </a:r>
            <a:r>
              <a:rPr lang="fr-FR" sz="1200" dirty="0"/>
              <a:t>).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D1864342-07AF-D94E-88FC-A32C629E533B}"/>
              </a:ext>
            </a:extLst>
          </p:cNvPr>
          <p:cNvSpPr txBox="1">
            <a:spLocks/>
          </p:cNvSpPr>
          <p:nvPr/>
        </p:nvSpPr>
        <p:spPr bwMode="gray">
          <a:xfrm>
            <a:off x="336829" y="3807648"/>
            <a:ext cx="8656093" cy="185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1450" indent="-171450" algn="l" defTabSz="914378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EF7D05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5746" indent="-285750" algn="l" defTabSz="914378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>
                <a:srgbClr val="EF7D0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990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1985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7979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FR" sz="1400" b="1" dirty="0">
                <a:solidFill>
                  <a:srgbClr val="EF7D05"/>
                </a:solidFill>
              </a:rPr>
              <a:t>La commission d’harmonisation des notes de contrôle continu</a:t>
            </a:r>
            <a:endParaRPr lang="fr-FR" sz="1400" dirty="0">
              <a:solidFill>
                <a:srgbClr val="EF7D05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fr-FR" sz="1200" dirty="0"/>
              <a:t>est présidée par le recteur d’académie et se réunit à la fin de chaque année du cycle terminal ;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fr-FR" sz="1200" dirty="0"/>
              <a:t>a la possibilité de monter ou baisser les notes des enseignements relevant du contrôle continu ;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fr-FR" sz="1200" dirty="0"/>
              <a:t>est attentive notamment aux cas de discordance manifeste entre la moyenne d’un établissement et celle de l’académie (statistique des deux années précédentes disponibles) ;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fr-FR" sz="1200" dirty="0"/>
              <a:t>transmet ses résultats au jury de délibération du baccalauréat.</a:t>
            </a:r>
          </a:p>
          <a:p>
            <a:pPr>
              <a:spcAft>
                <a:spcPts val="400"/>
              </a:spcAft>
              <a:defRPr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605541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269D9B-B470-3245-9005-7F4508EED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/>
              <a:t>Novembre 2023</a:t>
            </a:r>
            <a:endParaRPr lang="fr-FR" cap="all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2F7118-7E3F-AA45-A55C-AF44E67C5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Délégation à la communication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EBE513-C724-E440-9013-6A75724C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C2AB24BF-79C1-BD42-8184-1A06CF6E5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2348880"/>
            <a:ext cx="8424000" cy="576064"/>
          </a:xfrm>
        </p:spPr>
        <p:txBody>
          <a:bodyPr/>
          <a:lstStyle/>
          <a:p>
            <a:r>
              <a:rPr lang="fr-FR" alt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Seule épreuve terminale en classe de première, elle est composée d’une partie écrite </a:t>
            </a:r>
            <a:br>
              <a:rPr lang="fr-FR" altLang="fr-FR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et d’une partie orale.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9" name="ZoneTexte 4">
            <a:extLst>
              <a:ext uri="{FF2B5EF4-FFF2-40B4-BE49-F238E27FC236}">
                <a16:creationId xmlns:a16="http://schemas.microsoft.com/office/drawing/2014/main" id="{FBD134BD-A075-9945-B2E6-3658C1DB0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05" y="4077072"/>
            <a:ext cx="37488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C1A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rgbClr val="FF6C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C1A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F5BEF"/>
              </a:buClr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C1A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 dirty="0">
                <a:solidFill>
                  <a:schemeClr val="tx1"/>
                </a:solidFill>
              </a:rPr>
              <a:t>Voie générale </a:t>
            </a:r>
          </a:p>
        </p:txBody>
      </p:sp>
      <p:sp>
        <p:nvSpPr>
          <p:cNvPr id="10" name="ZoneTexte 5">
            <a:extLst>
              <a:ext uri="{FF2B5EF4-FFF2-40B4-BE49-F238E27FC236}">
                <a16:creationId xmlns:a16="http://schemas.microsoft.com/office/drawing/2014/main" id="{941CEECA-AF0A-D841-A93A-A6224BDA2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5654" y="4078660"/>
            <a:ext cx="37147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C1A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rgbClr val="FF6C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C1A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F5BEF"/>
              </a:buClr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C1A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 dirty="0">
                <a:solidFill>
                  <a:schemeClr val="tx1"/>
                </a:solidFill>
              </a:rPr>
              <a:t>Voie technologique</a:t>
            </a:r>
          </a:p>
        </p:txBody>
      </p:sp>
      <p:sp>
        <p:nvSpPr>
          <p:cNvPr id="11" name="ZoneTexte 6">
            <a:extLst>
              <a:ext uri="{FF2B5EF4-FFF2-40B4-BE49-F238E27FC236}">
                <a16:creationId xmlns:a16="http://schemas.microsoft.com/office/drawing/2014/main" id="{775B8D58-AEC5-6F49-BC4B-36A4175F6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05" y="4487785"/>
            <a:ext cx="3714750" cy="1415772"/>
          </a:xfrm>
          <a:prstGeom prst="rect">
            <a:avLst/>
          </a:prstGeom>
          <a:solidFill>
            <a:schemeClr val="bg1"/>
          </a:solidFill>
          <a:ln w="38100">
            <a:solidFill>
              <a:srgbClr val="95BCE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6C1A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rgbClr val="FF6C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C1A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F5BEF"/>
              </a:buClr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C1A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endParaRPr lang="fr-FR" altLang="fr-FR" sz="1000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fr-FR" altLang="fr-FR" sz="1400" dirty="0">
                <a:solidFill>
                  <a:schemeClr val="tx1"/>
                </a:solidFill>
              </a:rPr>
              <a:t>Un commentaire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fr-FR" altLang="fr-FR" sz="1400" b="1" dirty="0">
                <a:solidFill>
                  <a:schemeClr val="tx1"/>
                </a:solidFill>
              </a:rPr>
              <a:t>OU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fr-FR" altLang="fr-FR" sz="1400" dirty="0">
                <a:solidFill>
                  <a:schemeClr val="tx1"/>
                </a:solidFill>
              </a:rPr>
              <a:t>Une dissertation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fr-FR" altLang="fr-FR" sz="1400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fr-FR" altLang="fr-FR" sz="1400" b="1" dirty="0">
                <a:solidFill>
                  <a:schemeClr val="tx1"/>
                </a:solidFill>
              </a:rPr>
              <a:t>Note sur 20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fr-FR" altLang="fr-FR" sz="600" b="1" dirty="0">
              <a:solidFill>
                <a:schemeClr val="tx1"/>
              </a:solidFill>
            </a:endParaRPr>
          </a:p>
        </p:txBody>
      </p:sp>
      <p:sp>
        <p:nvSpPr>
          <p:cNvPr id="12" name="ZoneTexte 7">
            <a:extLst>
              <a:ext uri="{FF2B5EF4-FFF2-40B4-BE49-F238E27FC236}">
                <a16:creationId xmlns:a16="http://schemas.microsoft.com/office/drawing/2014/main" id="{787CF703-5F20-B741-B63D-F269673E4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5655" y="4484610"/>
            <a:ext cx="3714750" cy="1415772"/>
          </a:xfrm>
          <a:prstGeom prst="rect">
            <a:avLst/>
          </a:prstGeom>
          <a:solidFill>
            <a:schemeClr val="bg1"/>
          </a:solidFill>
          <a:ln w="38100">
            <a:solidFill>
              <a:srgbClr val="EF7D0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3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0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1400" dirty="0"/>
              <a:t>Un commentaire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1400" b="1" dirty="0"/>
              <a:t>OU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1400" dirty="0"/>
              <a:t>Une contraction de texte suivie d’un essai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4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1400" b="1" dirty="0"/>
              <a:t>Note sur 20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600" b="1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92514A8F-8BFE-3644-8F83-A2D9C3D745A0}"/>
              </a:ext>
            </a:extLst>
          </p:cNvPr>
          <p:cNvSpPr txBox="1">
            <a:spLocks/>
          </p:cNvSpPr>
          <p:nvPr/>
        </p:nvSpPr>
        <p:spPr bwMode="gray">
          <a:xfrm>
            <a:off x="359998" y="3140968"/>
            <a:ext cx="8424000" cy="7330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7800" indent="-177800" algn="l" defTabSz="914378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7AB1E1"/>
              </a:buClr>
              <a:buFont typeface="Arial" panose="020B0604020202020204" pitchFamily="34" charset="0"/>
              <a:buChar char="•"/>
              <a:tabLst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34938" algn="l" defTabSz="914378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>
                <a:srgbClr val="7AB1E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990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1985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7979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6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fr-FR" altLang="fr-FR" b="1" dirty="0"/>
              <a:t>Épreuve écrite</a:t>
            </a:r>
          </a:p>
          <a:p>
            <a:pPr marL="0" indent="0" algn="ctr"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fr-FR" altLang="fr-FR" dirty="0"/>
              <a:t>4 h, coefficient 5</a:t>
            </a:r>
          </a:p>
        </p:txBody>
      </p:sp>
      <p:sp>
        <p:nvSpPr>
          <p:cNvPr id="14" name="Titre 5">
            <a:extLst>
              <a:ext uri="{FF2B5EF4-FFF2-40B4-BE49-F238E27FC236}">
                <a16:creationId xmlns:a16="http://schemas.microsoft.com/office/drawing/2014/main" id="{B33F2956-6ADE-CD44-A713-5DCD66168C31}"/>
              </a:ext>
            </a:extLst>
          </p:cNvPr>
          <p:cNvSpPr txBox="1">
            <a:spLocks/>
          </p:cNvSpPr>
          <p:nvPr/>
        </p:nvSpPr>
        <p:spPr bwMode="gray">
          <a:xfrm>
            <a:off x="359999" y="1531940"/>
            <a:ext cx="8424000" cy="7449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L’ épreuve terminale anticipée de français</a:t>
            </a:r>
          </a:p>
          <a:p>
            <a:pPr algn="ctr"/>
            <a:r>
              <a:rPr lang="fr-FR" sz="1800" b="0" dirty="0"/>
              <a:t>juin - première</a:t>
            </a:r>
          </a:p>
        </p:txBody>
      </p:sp>
    </p:spTree>
    <p:extLst>
      <p:ext uri="{BB962C8B-B14F-4D97-AF65-F5344CB8AC3E}">
        <p14:creationId xmlns:p14="http://schemas.microsoft.com/office/powerpoint/2010/main" val="4018223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044D455-6986-A642-AD57-C405150D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/>
              <a:t>Novembre 2023</a:t>
            </a:r>
            <a:endParaRPr lang="fr-FR" cap="all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2FD7EB-F2D4-434B-912D-235E157B3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Délégation à la communication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C259DE-C78D-854E-8EE6-1F182BB1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51680EB0-F363-D045-9C67-7A924D969D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2553" y="2381639"/>
            <a:ext cx="8424000" cy="1368152"/>
          </a:xfrm>
        </p:spPr>
        <p:txBody>
          <a:bodyPr/>
          <a:lstStyle/>
          <a:p>
            <a:pPr marL="0" lvl="1" indent="0" algn="ctr">
              <a:spcBef>
                <a:spcPts val="1600"/>
              </a:spcBef>
              <a:spcAft>
                <a:spcPts val="200"/>
              </a:spcAft>
              <a:buNone/>
              <a:defRPr/>
            </a:pPr>
            <a:r>
              <a:rPr lang="fr-FR" sz="1800" b="1" dirty="0"/>
              <a:t>Épreuve orale </a:t>
            </a:r>
          </a:p>
          <a:p>
            <a:pPr marL="0" lvl="1" indent="0" algn="ctr">
              <a:spcBef>
                <a:spcPts val="400"/>
              </a:spcBef>
              <a:spcAft>
                <a:spcPts val="0"/>
              </a:spcAft>
              <a:buNone/>
              <a:defRPr/>
            </a:pPr>
            <a:r>
              <a:rPr lang="fr-FR" sz="1800" dirty="0"/>
              <a:t>30 min de préparation puis 20 min d’exposé</a:t>
            </a:r>
          </a:p>
          <a:p>
            <a:pPr marL="0" lvl="1" indent="0" algn="ctr">
              <a:spcBef>
                <a:spcPts val="400"/>
              </a:spcBef>
              <a:spcAft>
                <a:spcPts val="0"/>
              </a:spcAft>
              <a:buNone/>
              <a:defRPr/>
            </a:pPr>
            <a:r>
              <a:rPr lang="fr-FR" sz="1800" dirty="0"/>
              <a:t>Coefficient 5</a:t>
            </a:r>
          </a:p>
          <a:p>
            <a:pPr marL="0" lvl="1" indent="0" algn="ctr">
              <a:spcBef>
                <a:spcPts val="400"/>
              </a:spcBef>
              <a:spcAft>
                <a:spcPts val="0"/>
              </a:spcAft>
              <a:buNone/>
              <a:defRPr/>
            </a:pPr>
            <a:endParaRPr lang="fr-FR" sz="1800" dirty="0"/>
          </a:p>
          <a:p>
            <a:pPr marL="0" lvl="1" indent="0" algn="ctr">
              <a:spcBef>
                <a:spcPts val="400"/>
              </a:spcBef>
              <a:spcAft>
                <a:spcPts val="0"/>
              </a:spcAft>
              <a:buNone/>
              <a:defRPr/>
            </a:pPr>
            <a:r>
              <a:rPr lang="fr-FR" sz="1600" dirty="0"/>
              <a:t>En voie générale et en voie technologique :</a:t>
            </a:r>
          </a:p>
          <a:p>
            <a:pPr marL="0" lvl="1" indent="0" algn="ctr">
              <a:spcBef>
                <a:spcPts val="400"/>
              </a:spcBef>
              <a:spcAft>
                <a:spcPts val="0"/>
              </a:spcAft>
              <a:buNone/>
              <a:defRPr/>
            </a:pP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62246C1-81D3-F04A-91B8-B3112A677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05" y="4174087"/>
            <a:ext cx="3409763" cy="1723549"/>
          </a:xfrm>
          <a:prstGeom prst="rect">
            <a:avLst/>
          </a:prstGeom>
          <a:solidFill>
            <a:schemeClr val="bg1"/>
          </a:solidFill>
          <a:ln w="38100">
            <a:solidFill>
              <a:srgbClr val="EF7D05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C1A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rgbClr val="FF6C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6C1A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F5BEF"/>
              </a:buClr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6C1A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chemeClr val="bg2"/>
              </a:buClr>
              <a:buNone/>
              <a:defRPr/>
            </a:pPr>
            <a:endParaRPr lang="fr-FR" altLang="fr-FR" sz="600" b="1" dirty="0">
              <a:solidFill>
                <a:schemeClr val="tx1"/>
              </a:solidFill>
              <a:ea typeface="Roboto" pitchFamily="2" charset="0"/>
            </a:endParaRPr>
          </a:p>
          <a:p>
            <a:pPr algn="ctr">
              <a:buClr>
                <a:schemeClr val="bg2"/>
              </a:buClr>
              <a:buNone/>
              <a:defRPr/>
            </a:pPr>
            <a:r>
              <a:rPr lang="fr-FR" altLang="fr-FR" sz="1400" b="1" dirty="0">
                <a:solidFill>
                  <a:schemeClr val="tx1"/>
                </a:solidFill>
                <a:ea typeface="Roboto" pitchFamily="2" charset="0"/>
              </a:rPr>
              <a:t>1</a:t>
            </a:r>
            <a:r>
              <a:rPr lang="fr-FR" altLang="fr-FR" sz="1400" b="1" baseline="30000" dirty="0">
                <a:solidFill>
                  <a:schemeClr val="tx1"/>
                </a:solidFill>
                <a:ea typeface="Roboto" pitchFamily="2" charset="0"/>
              </a:rPr>
              <a:t>re</a:t>
            </a:r>
            <a:r>
              <a:rPr lang="fr-FR" altLang="fr-FR" sz="1400" b="1" dirty="0">
                <a:solidFill>
                  <a:schemeClr val="tx1"/>
                </a:solidFill>
                <a:ea typeface="Roboto" pitchFamily="2" charset="0"/>
              </a:rPr>
              <a:t> partie de l’épreuve </a:t>
            </a:r>
          </a:p>
          <a:p>
            <a:pPr marL="136525" indent="-136525">
              <a:buClr>
                <a:schemeClr val="tx1"/>
              </a:buClr>
              <a:buFont typeface="Police système Courant"/>
              <a:buChar char="-"/>
              <a:defRPr/>
            </a:pPr>
            <a:r>
              <a:rPr lang="fr-FR" altLang="fr-FR" sz="1400" dirty="0">
                <a:solidFill>
                  <a:schemeClr val="tx1"/>
                </a:solidFill>
                <a:ea typeface="Roboto" pitchFamily="2" charset="0"/>
              </a:rPr>
              <a:t>Exposé sur un des textes du descriptif</a:t>
            </a:r>
          </a:p>
          <a:p>
            <a:pPr algn="ctr">
              <a:spcBef>
                <a:spcPct val="0"/>
              </a:spcBef>
              <a:buClrTx/>
              <a:buSzTx/>
              <a:buNone/>
              <a:defRPr/>
            </a:pPr>
            <a:endParaRPr lang="fr-FR" altLang="fr-FR" sz="1400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None/>
              <a:defRPr/>
            </a:pPr>
            <a:endParaRPr lang="fr-FR" altLang="fr-FR" sz="1400" dirty="0">
              <a:solidFill>
                <a:schemeClr val="tx1"/>
              </a:solidFill>
            </a:endParaRPr>
          </a:p>
          <a:p>
            <a:pPr algn="ctr">
              <a:buClr>
                <a:schemeClr val="bg2"/>
              </a:buClr>
              <a:buNone/>
              <a:defRPr/>
            </a:pPr>
            <a:r>
              <a:rPr lang="fr-FR" altLang="fr-FR" sz="1400" b="1" dirty="0">
                <a:solidFill>
                  <a:schemeClr val="tx1"/>
                </a:solidFill>
                <a:ea typeface="Roboto" pitchFamily="2" charset="0"/>
              </a:rPr>
              <a:t>12 min</a:t>
            </a:r>
          </a:p>
          <a:p>
            <a:pPr algn="ctr">
              <a:buClr>
                <a:schemeClr val="bg2"/>
              </a:buClr>
              <a:buNone/>
              <a:defRPr/>
            </a:pPr>
            <a:r>
              <a:rPr lang="fr-FR" altLang="fr-FR" sz="1400" b="1" dirty="0">
                <a:solidFill>
                  <a:schemeClr val="tx1"/>
                </a:solidFill>
                <a:ea typeface="Roboto" pitchFamily="2" charset="0"/>
              </a:rPr>
              <a:t>Note sur 12</a:t>
            </a:r>
            <a:endParaRPr lang="fr-FR" altLang="fr-FR" sz="600" b="1" dirty="0">
              <a:solidFill>
                <a:schemeClr val="tx1"/>
              </a:solidFill>
              <a:ea typeface="Roboto" pitchFamily="2" charset="0"/>
            </a:endParaRPr>
          </a:p>
          <a:p>
            <a:pPr algn="ctr">
              <a:buClr>
                <a:schemeClr val="bg2"/>
              </a:buClr>
              <a:buNone/>
              <a:defRPr/>
            </a:pPr>
            <a:endParaRPr lang="fr-FR" altLang="fr-FR" sz="400" b="1" dirty="0">
              <a:solidFill>
                <a:schemeClr val="tx1"/>
              </a:solidFill>
              <a:ea typeface="Roboto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170F614-77EE-5344-8788-38C1EE8C7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170912"/>
            <a:ext cx="4197927" cy="1778949"/>
          </a:xfrm>
          <a:prstGeom prst="rect">
            <a:avLst/>
          </a:prstGeom>
          <a:solidFill>
            <a:schemeClr val="bg1"/>
          </a:solidFill>
          <a:ln w="38100">
            <a:solidFill>
              <a:srgbClr val="EF7D05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3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9pPr>
          </a:lstStyle>
          <a:p>
            <a:pPr algn="ctr" eaLnBrk="1" hangingPunct="1">
              <a:buNone/>
              <a:defRPr/>
            </a:pPr>
            <a:endParaRPr lang="fr-FR" altLang="fr-FR" sz="800" b="1" dirty="0"/>
          </a:p>
          <a:p>
            <a:pPr algn="ctr" eaLnBrk="1" hangingPunct="1">
              <a:buNone/>
              <a:defRPr/>
            </a:pPr>
            <a:r>
              <a:rPr lang="fr-FR" sz="1400" b="1" dirty="0"/>
              <a:t>2</a:t>
            </a:r>
            <a:r>
              <a:rPr lang="fr-FR" sz="1400" b="1" baseline="30000" dirty="0"/>
              <a:t>e</a:t>
            </a:r>
            <a:r>
              <a:rPr lang="fr-FR" sz="1400" b="1" dirty="0"/>
              <a:t> partie de l’épreuve  </a:t>
            </a:r>
          </a:p>
          <a:p>
            <a:pPr marL="136525" indent="-136525" eaLnBrk="1" hangingPunct="1">
              <a:buClr>
                <a:schemeClr val="tx1"/>
              </a:buClr>
              <a:buFont typeface="Police système Courant"/>
              <a:buChar char="-"/>
              <a:defRPr/>
            </a:pPr>
            <a:r>
              <a:rPr lang="fr-FR" sz="1400" dirty="0"/>
              <a:t>Présentation d’une œuvre choisie par le candidat parmi celles qui ont été étudiées en classe </a:t>
            </a:r>
          </a:p>
          <a:p>
            <a:pPr marL="136525" indent="-136525" eaLnBrk="1" hangingPunct="1">
              <a:buClr>
                <a:schemeClr val="tx1"/>
              </a:buClr>
              <a:buFont typeface="Police système Courant"/>
              <a:buChar char="-"/>
              <a:defRPr/>
            </a:pPr>
            <a:r>
              <a:rPr lang="fr-FR" sz="1400" dirty="0"/>
              <a:t>Entretien avec l’examinateur </a:t>
            </a:r>
          </a:p>
          <a:p>
            <a:pPr algn="ctr" eaLnBrk="1" hangingPunct="1">
              <a:buNone/>
              <a:defRPr/>
            </a:pPr>
            <a:r>
              <a:rPr lang="fr-FR" sz="1400" b="1" dirty="0"/>
              <a:t>8 min</a:t>
            </a:r>
          </a:p>
          <a:p>
            <a:pPr algn="ctr" eaLnBrk="1" hangingPunct="1">
              <a:buNone/>
              <a:defRPr/>
            </a:pPr>
            <a:r>
              <a:rPr lang="fr-FR" sz="1400" b="1" dirty="0"/>
              <a:t>Note sur 8</a:t>
            </a:r>
          </a:p>
          <a:p>
            <a:pPr algn="ctr" eaLnBrk="1" hangingPunct="1">
              <a:buNone/>
              <a:defRPr/>
            </a:pPr>
            <a:endParaRPr lang="fr-FR" sz="300" b="1" dirty="0"/>
          </a:p>
        </p:txBody>
      </p:sp>
      <p:sp>
        <p:nvSpPr>
          <p:cNvPr id="11" name="Titre 5">
            <a:extLst>
              <a:ext uri="{FF2B5EF4-FFF2-40B4-BE49-F238E27FC236}">
                <a16:creationId xmlns:a16="http://schemas.microsoft.com/office/drawing/2014/main" id="{B33F2956-6ADE-CD44-A713-5DCD66168C31}"/>
              </a:ext>
            </a:extLst>
          </p:cNvPr>
          <p:cNvSpPr txBox="1">
            <a:spLocks/>
          </p:cNvSpPr>
          <p:nvPr/>
        </p:nvSpPr>
        <p:spPr bwMode="gray">
          <a:xfrm>
            <a:off x="345925" y="1531940"/>
            <a:ext cx="8424001" cy="7449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L’ épreuve anticipée de français</a:t>
            </a:r>
          </a:p>
          <a:p>
            <a:pPr algn="ctr"/>
            <a:r>
              <a:rPr lang="fr-FR" sz="1800" b="0" dirty="0"/>
              <a:t>juin - première</a:t>
            </a:r>
          </a:p>
        </p:txBody>
      </p:sp>
    </p:spTree>
    <p:extLst>
      <p:ext uri="{BB962C8B-B14F-4D97-AF65-F5344CB8AC3E}">
        <p14:creationId xmlns:p14="http://schemas.microsoft.com/office/powerpoint/2010/main" val="3404278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92BD72-3F90-7BD6-41AE-D2609DE2D484}"/>
              </a:ext>
            </a:extLst>
          </p:cNvPr>
          <p:cNvSpPr/>
          <p:nvPr/>
        </p:nvSpPr>
        <p:spPr>
          <a:xfrm>
            <a:off x="755575" y="3212976"/>
            <a:ext cx="8028423" cy="504056"/>
          </a:xfrm>
          <a:prstGeom prst="rect">
            <a:avLst/>
          </a:prstGeom>
          <a:solidFill>
            <a:srgbClr val="F5F2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629158-9EA4-9340-90D5-9E8DCE5C8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508840"/>
            <a:ext cx="8424000" cy="480000"/>
          </a:xfrm>
        </p:spPr>
        <p:txBody>
          <a:bodyPr/>
          <a:lstStyle/>
          <a:p>
            <a:r>
              <a:rPr lang="fr-FR" dirty="0"/>
              <a:t>Les résultats de première valorisés par Parcoursup 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A38DE8A-9405-7D4A-A01A-98AD3844E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/>
              <a:t>Novembre 2023 </a:t>
            </a:r>
            <a:endParaRPr lang="fr-FR" cap="all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40621E2-EA77-4047-AE58-AB3F6572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Délégation à la communication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711FA2-D7AB-594A-A12B-07F5DB8C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Espace réservé du texte 5">
                <a:extLst>
                  <a:ext uri="{FF2B5EF4-FFF2-40B4-BE49-F238E27FC236}">
                    <a16:creationId xmlns:a16="http://schemas.microsoft.com/office/drawing/2014/main" id="{D5B352EC-6C45-A749-A7AE-B4903949AAE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80998" y="2204864"/>
                <a:ext cx="8403001" cy="3548144"/>
              </a:xfrm>
            </p:spPr>
            <p:txBody>
              <a:bodyPr/>
              <a:lstStyle/>
              <a:p>
                <a:r>
                  <a:rPr lang="fr-FR" alt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Pendant l’année de terminale, les élèves finaliseront leur projet d’orientation post-baccalauréat et formuleront leurs vœux d’études supérieures sur Parcoursup. </a:t>
                </a:r>
              </a:p>
              <a:p>
                <a:pPr>
                  <a:spcAft>
                    <a:spcPts val="400"/>
                  </a:spcAft>
                  <a:buClr>
                    <a:srgbClr val="EE7444"/>
                  </a:buCl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1200" dirty="0">
                        <a:latin typeface="+mj-lt"/>
                      </a:rPr>
                      <m:t>É</m:t>
                    </m:r>
                  </m:oMath>
                </a14:m>
                <a:r>
                  <a:rPr lang="fr-FR" altLang="fr-FR" sz="1200" dirty="0">
                    <a:latin typeface="+mj-lt"/>
                    <a:cs typeface="Arial" panose="020B0604020202020204" pitchFamily="34" charset="0"/>
                  </a:rPr>
                  <a:t>léments</a:t>
                </a:r>
                <a:r>
                  <a:rPr lang="fr-FR" alt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du dossier qui sera transmis à chaque formation demandée par le lycéen : </a:t>
                </a:r>
              </a:p>
              <a:p>
                <a:pPr marL="358775" lvl="1" indent="-179388">
                  <a:spcBef>
                    <a:spcPts val="400"/>
                  </a:spcBef>
                  <a:spcAft>
                    <a:spcPts val="1000"/>
                  </a:spcAft>
                  <a:buClr>
                    <a:srgbClr val="EE7444"/>
                  </a:buClr>
                </a:pPr>
                <a:r>
                  <a:rPr lang="fr-FR" alt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les bulletins scolaires et notes du baccalauréat : </a:t>
                </a:r>
              </a:p>
              <a:p>
                <a:pPr marL="533400" lvl="1" indent="-184150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Font typeface="Police système Courant"/>
                  <a:buChar char="-"/>
                  <a:defRPr/>
                </a:pPr>
                <a:r>
                  <a:rPr lang="fr-FR" altLang="fr-FR" sz="1200" b="1" dirty="0"/>
                  <a:t>année de première : tous les bulletins scolaires, les notes du contrôle continu de première harmonisées par la commission et les notes des épreuves anticipées de français</a:t>
                </a:r>
              </a:p>
              <a:p>
                <a:pPr marL="533400" lvl="1" indent="-184150">
                  <a:spcBef>
                    <a:spcPts val="0"/>
                  </a:spcBef>
                  <a:buClr>
                    <a:schemeClr val="tx1"/>
                  </a:buClr>
                  <a:buFont typeface="Police système Courant"/>
                  <a:buChar char="-"/>
                  <a:defRPr/>
                </a:pPr>
                <a:r>
                  <a:rPr lang="fr-FR" altLang="fr-FR" sz="1200" dirty="0"/>
                  <a:t>année de terminale : les bulletins scolaires des 1</a:t>
                </a:r>
                <a:r>
                  <a:rPr lang="fr-FR" altLang="fr-FR" sz="1200" baseline="30000" dirty="0"/>
                  <a:t>er</a:t>
                </a:r>
                <a:r>
                  <a:rPr lang="fr-FR" altLang="fr-FR" sz="1200" dirty="0"/>
                  <a:t> et 2</a:t>
                </a:r>
                <a:r>
                  <a:rPr lang="fr-FR" altLang="fr-FR" sz="1200" baseline="30000" dirty="0"/>
                  <a:t>e</a:t>
                </a:r>
                <a:r>
                  <a:rPr lang="fr-FR" altLang="fr-FR" sz="1200" dirty="0"/>
                  <a:t> trimestres ou du 1</a:t>
                </a:r>
                <a:r>
                  <a:rPr lang="fr-FR" altLang="fr-FR" sz="1200" baseline="30000" dirty="0"/>
                  <a:t>er</a:t>
                </a:r>
                <a:r>
                  <a:rPr lang="fr-FR" altLang="fr-FR" sz="1200" dirty="0"/>
                  <a:t> semestre </a:t>
                </a:r>
                <a:r>
                  <a:rPr lang="fr-FR" altLang="fr-FR" sz="1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(en terminale)</a:t>
                </a:r>
                <a:endParaRPr lang="fr-FR" altLang="fr-FR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8775" lvl="1" indent="-179388">
                  <a:spcBef>
                    <a:spcPts val="400"/>
                  </a:spcBef>
                  <a:spcAft>
                    <a:spcPts val="200"/>
                  </a:spcAft>
                  <a:buClr>
                    <a:srgbClr val="EE7444"/>
                  </a:buClr>
                </a:pPr>
                <a:r>
                  <a:rPr lang="fr-FR" alt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le projet de formation motivé </a:t>
                </a:r>
                <a:r>
                  <a:rPr lang="fr-FR" altLang="fr-FR" sz="1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(en terminale)</a:t>
                </a:r>
                <a:endParaRPr lang="fr-FR" altLang="fr-FR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8775" lvl="1" indent="-179388">
                  <a:spcBef>
                    <a:spcPts val="400"/>
                  </a:spcBef>
                  <a:spcAft>
                    <a:spcPts val="200"/>
                  </a:spcAft>
                  <a:buClr>
                    <a:srgbClr val="EE7444"/>
                  </a:buClr>
                </a:pPr>
                <a:r>
                  <a:rPr lang="fr-FR" alt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les pièces complémentaires demandées par certaines formations </a:t>
                </a:r>
                <a:r>
                  <a:rPr lang="fr-FR" altLang="fr-FR" sz="1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(en terminale)</a:t>
                </a:r>
                <a:endParaRPr lang="fr-FR" altLang="fr-FR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8775" lvl="1" indent="-179388">
                  <a:spcBef>
                    <a:spcPts val="400"/>
                  </a:spcBef>
                  <a:spcAft>
                    <a:spcPts val="200"/>
                  </a:spcAft>
                  <a:buClr>
                    <a:srgbClr val="EE7444"/>
                  </a:buClr>
                </a:pPr>
                <a:r>
                  <a:rPr lang="fr-FR" alt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la rubrique Activités et centres d’intérêt, si elle a été renseignée (facultative) </a:t>
                </a:r>
                <a:r>
                  <a:rPr lang="fr-FR" altLang="fr-FR" sz="1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(en terminale)</a:t>
                </a:r>
                <a:endParaRPr lang="fr-FR" altLang="fr-FR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8775" lvl="1" indent="-179388">
                  <a:spcBef>
                    <a:spcPts val="400"/>
                  </a:spcBef>
                  <a:spcAft>
                    <a:spcPts val="200"/>
                  </a:spcAft>
                  <a:buClr>
                    <a:srgbClr val="EE7444"/>
                  </a:buClr>
                </a:pPr>
                <a:r>
                  <a:rPr lang="fr-FR" alt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la fiche Avenir renseignée par le lycée </a:t>
                </a:r>
                <a:r>
                  <a:rPr lang="fr-FR" altLang="fr-FR" sz="1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(en terminale)</a:t>
                </a:r>
              </a:p>
              <a:p>
                <a:pPr marL="349250" lvl="1" indent="0">
                  <a:spcBef>
                    <a:spcPts val="0"/>
                  </a:spcBef>
                  <a:buClr>
                    <a:schemeClr val="tx1"/>
                  </a:buClr>
                  <a:buNone/>
                  <a:defRPr/>
                </a:pPr>
                <a:r>
                  <a:rPr lang="fr-FR" altLang="fr-FR" dirty="0"/>
                  <a:t> </a:t>
                </a:r>
                <a:endParaRPr lang="fr-FR" altLang="fr-FR" strike="sngStrike" dirty="0"/>
              </a:p>
              <a:p>
                <a:endParaRPr lang="fr-FR" sz="1400" dirty="0"/>
              </a:p>
            </p:txBody>
          </p:sp>
        </mc:Choice>
        <mc:Fallback>
          <p:sp>
            <p:nvSpPr>
              <p:cNvPr id="6" name="Espace réservé du texte 5">
                <a:extLst>
                  <a:ext uri="{FF2B5EF4-FFF2-40B4-BE49-F238E27FC236}">
                    <a16:creationId xmlns:a16="http://schemas.microsoft.com/office/drawing/2014/main" id="{D5B352EC-6C45-A749-A7AE-B4903949AA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80998" y="2204864"/>
                <a:ext cx="8403001" cy="3548144"/>
              </a:xfrm>
              <a:blipFill>
                <a:blip r:embed="rId2"/>
                <a:stretch>
                  <a:fillRect l="-1015" t="-1546" r="-10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579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52DD01-0947-9F4F-9BF5-82C243C3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508840"/>
            <a:ext cx="8424000" cy="480000"/>
          </a:xfrm>
        </p:spPr>
        <p:txBody>
          <a:bodyPr/>
          <a:lstStyle/>
          <a:p>
            <a:r>
              <a:rPr lang="fr-FR" dirty="0"/>
              <a:t>Des ressources à disposition des familles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9B8130-D95F-5546-B15F-F09E427EA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/>
              <a:t>Novembre 2023</a:t>
            </a:r>
            <a:endParaRPr lang="fr-FR" cap="all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E0E580-BE3E-F846-A4E8-33AAAB40E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Délégation à la communication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D99319-17AB-E644-97F6-3A46EC2A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1178F40-9C69-F34E-BBEC-95B8E50700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3645024"/>
            <a:ext cx="8424000" cy="2252000"/>
          </a:xfrm>
        </p:spPr>
        <p:txBody>
          <a:bodyPr/>
          <a:lstStyle/>
          <a:p>
            <a:pPr marL="0" indent="0" algn="ctr">
              <a:buNone/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Le site 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education.gouv.fr/reussir-au-lycee</a:t>
            </a: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876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EE72262-1A43-B242-BED5-1B89CC188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/>
              <a:t>Novembre 2023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CB934D7-AED3-9342-A379-E39CB6B3E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Délégation à la communication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09F1C3-3058-2440-BB53-29D394998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3F89B11-539F-DF40-8944-4EAFDC678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1580848"/>
            <a:ext cx="8424000" cy="480000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7F6B232F-B676-7847-968B-18AA7DA1BA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4236" y="2060848"/>
            <a:ext cx="8424000" cy="4176464"/>
          </a:xfrm>
        </p:spPr>
        <p:txBody>
          <a:bodyPr/>
          <a:lstStyle/>
          <a:p>
            <a:pPr>
              <a:defRPr/>
            </a:pPr>
            <a:r>
              <a:rPr lang="fr-FR" dirty="0"/>
              <a:t>La structure de la scolarité en première</a:t>
            </a:r>
          </a:p>
          <a:p>
            <a:pPr>
              <a:defRPr/>
            </a:pPr>
            <a:r>
              <a:rPr lang="fr-FR" dirty="0"/>
              <a:t>Le calendrier de la classe de première</a:t>
            </a:r>
          </a:p>
          <a:p>
            <a:pPr marL="0" indent="0">
              <a:buNone/>
              <a:defRPr/>
            </a:pPr>
            <a:endParaRPr lang="fr-FR" dirty="0"/>
          </a:p>
          <a:p>
            <a:pPr marL="0" indent="0">
              <a:buNone/>
              <a:defRPr/>
            </a:pPr>
            <a:r>
              <a:rPr lang="fr-FR" b="1" dirty="0"/>
              <a:t>Le baccalauréat </a:t>
            </a:r>
          </a:p>
          <a:p>
            <a:pPr marL="171450" indent="-171450">
              <a:defRPr/>
            </a:pPr>
            <a:r>
              <a:rPr lang="fr-FR" dirty="0"/>
              <a:t>Les notes retenues au baccalauréat et leurs coefficients</a:t>
            </a:r>
          </a:p>
          <a:p>
            <a:pPr marL="171450" indent="-171450">
              <a:defRPr/>
            </a:pPr>
            <a:r>
              <a:rPr lang="fr-FR" dirty="0"/>
              <a:t>La qualité du contrôle continu</a:t>
            </a:r>
          </a:p>
          <a:p>
            <a:pPr marL="171450" indent="-171450">
              <a:defRPr/>
            </a:pPr>
            <a:r>
              <a:rPr lang="fr-FR" dirty="0"/>
              <a:t>L’épreuve terminale anticipée de français </a:t>
            </a:r>
          </a:p>
          <a:p>
            <a:pPr marL="171450" indent="-171450">
              <a:defRPr/>
            </a:pPr>
            <a:r>
              <a:rPr lang="fr-FR" dirty="0"/>
              <a:t>Les résultats de première valorisés par Parcoursup </a:t>
            </a:r>
            <a:endParaRPr lang="fr-FR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fr-FR" dirty="0"/>
              <a:t>Ressources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5404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711AE84-897A-674D-8411-A087CE0C9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/>
              <a:t>Novembre 2023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99E0AE0-B146-C340-9512-0041F800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0BE9D2-DC1B-4C4B-8C5A-F3D0F8DF9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3067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48752A-C0C9-4742-9E36-7C016DBF6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/>
              <a:t>Novembre 2023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A1CF2D-7764-6443-91F0-508D3DCCA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Délégation à la communication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1222C5-AF57-9147-B3C2-7E305CE2E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D299A1F-C07E-6B45-81DE-36170BD75A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2915" y="2348880"/>
            <a:ext cx="8424000" cy="340412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fr-FR" sz="1400" b="1" dirty="0">
                <a:solidFill>
                  <a:srgbClr val="EF7D05"/>
                </a:solidFill>
              </a:rPr>
              <a:t>Dans les voies générale et technologique, les élèves suivent :</a:t>
            </a:r>
          </a:p>
          <a:p>
            <a:pPr marL="198438" lvl="1" indent="-198438"/>
            <a:r>
              <a:rPr lang="fr-FR" altLang="fr-FR" sz="1200" b="1" dirty="0"/>
              <a:t>des enseignements communs à tous </a:t>
            </a:r>
          </a:p>
          <a:p>
            <a:pPr marL="198438" lvl="1" indent="-198438"/>
            <a:r>
              <a:rPr lang="fr-FR" sz="1200" b="1" dirty="0"/>
              <a:t>trois enseignements de spécialité</a:t>
            </a:r>
          </a:p>
          <a:p>
            <a:pPr marL="407988" lvl="1" indent="-190500">
              <a:spcBef>
                <a:spcPts val="0"/>
              </a:spcBef>
              <a:defRPr/>
            </a:pPr>
            <a:r>
              <a:rPr lang="fr-FR" sz="1200" dirty="0"/>
              <a:t>attachés à la série en voie technologique</a:t>
            </a:r>
          </a:p>
          <a:p>
            <a:pPr marL="407988" lvl="1" indent="-190500">
              <a:spcBef>
                <a:spcPts val="0"/>
              </a:spcBef>
              <a:defRPr/>
            </a:pPr>
            <a:r>
              <a:rPr lang="fr-FR" sz="1200" dirty="0"/>
              <a:t>choisis par les élèves en voie générale</a:t>
            </a:r>
          </a:p>
          <a:p>
            <a:pPr marL="198438" lvl="1" indent="-198438">
              <a:defRPr/>
            </a:pPr>
            <a:r>
              <a:rPr lang="fr-FR" altLang="fr-FR" sz="1200" b="1" dirty="0"/>
              <a:t>un enseignement optionnel pour les élèves de la voie générale</a:t>
            </a:r>
          </a:p>
          <a:p>
            <a:pPr marL="198438" lvl="1" indent="-198438">
              <a:defRPr/>
            </a:pPr>
            <a:r>
              <a:rPr lang="fr-FR" altLang="fr-FR" sz="1200" b="1" dirty="0"/>
              <a:t>deux enseignements optionnels pour les élèves de la voie technologique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fr-FR" altLang="fr-FR" b="1" dirty="0"/>
          </a:p>
          <a:p>
            <a:pPr lvl="1"/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65307CA6-26B6-6844-AB9C-DDF61EE8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652856"/>
            <a:ext cx="8424000" cy="480000"/>
          </a:xfrm>
        </p:spPr>
        <p:txBody>
          <a:bodyPr/>
          <a:lstStyle/>
          <a:p>
            <a:r>
              <a:rPr lang="fr-FR" dirty="0"/>
              <a:t>La structure de la scolarité en première</a:t>
            </a:r>
          </a:p>
        </p:txBody>
      </p:sp>
    </p:spTree>
    <p:extLst>
      <p:ext uri="{BB962C8B-B14F-4D97-AF65-F5344CB8AC3E}">
        <p14:creationId xmlns:p14="http://schemas.microsoft.com/office/powerpoint/2010/main" val="870603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66A3608-DBC0-6743-B640-D117E83C5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/>
              <a:t>Novembre 2023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64EEA9F-F387-FC43-98EB-B8D394F95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Délégation à la communication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908-68E3-6C4A-B7F4-D7CA09CC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735FB7-5884-D348-9293-6DB563FD05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2204864"/>
            <a:ext cx="4067986" cy="3672408"/>
          </a:xfrm>
        </p:spPr>
        <p:txBody>
          <a:bodyPr/>
          <a:lstStyle/>
          <a:p>
            <a:pPr>
              <a:spcAft>
                <a:spcPts val="200"/>
              </a:spcAft>
              <a:buClr>
                <a:srgbClr val="7AB1E1"/>
              </a:buClr>
              <a:defRPr/>
            </a:pPr>
            <a:r>
              <a:rPr lang="fr-FR" sz="1400" b="1" dirty="0">
                <a:solidFill>
                  <a:srgbClr val="7AB1E1"/>
                </a:solidFill>
              </a:rPr>
              <a:t>Enseignements communs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AB1E1"/>
              </a:buClr>
              <a:defRPr/>
            </a:pPr>
            <a:r>
              <a:rPr lang="fr-FR" sz="1200" dirty="0"/>
              <a:t>Français : 4 h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AB1E1"/>
              </a:buClr>
              <a:defRPr/>
            </a:pPr>
            <a:r>
              <a:rPr lang="fr-FR" sz="1200" dirty="0"/>
              <a:t>Histoire-géographie : 3 h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AB1E1"/>
              </a:buClr>
              <a:defRPr/>
            </a:pPr>
            <a:r>
              <a:rPr lang="fr-FR" sz="1200" dirty="0"/>
              <a:t>Langues vivantes A et B (LVA et LVB) : 4 h 30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AB1E1"/>
              </a:buClr>
              <a:defRPr/>
            </a:pPr>
            <a:r>
              <a:rPr lang="fr-FR" sz="1200" dirty="0"/>
              <a:t>Éducation physique et sportive (EPS) : 2 h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AB1E1"/>
              </a:buClr>
              <a:defRPr/>
            </a:pPr>
            <a:r>
              <a:rPr lang="fr-FR" sz="1200" dirty="0"/>
              <a:t>Enseignement scientifique : 2 h (+ 1 h 30 de mathématiques spécifiques si l’élève ne suit pas</a:t>
            </a:r>
            <a:br>
              <a:rPr lang="fr-FR" sz="1200" dirty="0"/>
            </a:br>
            <a:r>
              <a:rPr lang="fr-FR" sz="1200" dirty="0"/>
              <a:t>la spécialité mathématiques)</a:t>
            </a:r>
            <a:endParaRPr lang="fr-FR" sz="1200" strike="sngStrike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AB1E1"/>
              </a:buClr>
              <a:defRPr/>
            </a:pPr>
            <a:r>
              <a:rPr lang="fr-FR" sz="1200" dirty="0"/>
              <a:t>Enseignement moral et civique (EMC) : 18 h/an</a:t>
            </a:r>
          </a:p>
          <a:p>
            <a:pPr>
              <a:spcBef>
                <a:spcPts val="1200"/>
              </a:spcBef>
              <a:spcAft>
                <a:spcPts val="200"/>
              </a:spcAft>
              <a:buClr>
                <a:srgbClr val="7AB1E1"/>
              </a:buClr>
              <a:defRPr/>
            </a:pPr>
            <a:r>
              <a:rPr lang="fr-FR" sz="1400" b="1" dirty="0">
                <a:solidFill>
                  <a:srgbClr val="7AB1E1"/>
                </a:solidFill>
              </a:rPr>
              <a:t>1 enseignement optionnel au plus*</a:t>
            </a:r>
            <a:r>
              <a:rPr lang="fr-FR" sz="1400" b="1" dirty="0">
                <a:solidFill>
                  <a:srgbClr val="EF7D05"/>
                </a:solidFill>
              </a:rPr>
              <a:t/>
            </a:r>
            <a:br>
              <a:rPr lang="fr-FR" sz="1400" b="1" dirty="0">
                <a:solidFill>
                  <a:srgbClr val="EF7D05"/>
                </a:solidFill>
              </a:rPr>
            </a:br>
            <a:r>
              <a:rPr lang="fr-FR" sz="1200" b="1" dirty="0"/>
              <a:t>(3 h/semaine par option) à choisir parmi : 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AB1E1"/>
              </a:buClr>
              <a:defRPr/>
            </a:pPr>
            <a:r>
              <a:rPr lang="fr-FR" sz="1200" dirty="0"/>
              <a:t>Langue vivante C (LVC)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AB1E1"/>
              </a:buClr>
              <a:defRPr/>
            </a:pPr>
            <a:r>
              <a:rPr lang="fr-FR" sz="1200" dirty="0"/>
              <a:t>Arts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AB1E1"/>
              </a:buClr>
              <a:defRPr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EPS</a:t>
            </a:r>
            <a:endParaRPr lang="fr-FR" sz="1200" dirty="0"/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AB1E1"/>
              </a:buClr>
              <a:defRPr/>
            </a:pPr>
            <a:r>
              <a:rPr lang="fr-FR" sz="1200" dirty="0"/>
              <a:t>Langues et cultures de l’Antiquité (LCA)*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AB1E1"/>
              </a:buClr>
              <a:defRPr/>
            </a:pPr>
            <a:r>
              <a:rPr lang="fr-FR" sz="1200" dirty="0"/>
              <a:t>Langue des signes française (LSF)</a:t>
            </a:r>
          </a:p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A5BC804-432A-1045-A229-9E41659C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1652856"/>
            <a:ext cx="8460470" cy="480000"/>
          </a:xfrm>
        </p:spPr>
        <p:txBody>
          <a:bodyPr/>
          <a:lstStyle/>
          <a:p>
            <a:r>
              <a:rPr lang="fr-FR" dirty="0"/>
              <a:t>En première de la voie générale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BA2B232C-E10A-7645-8213-75859B5A830B}"/>
              </a:ext>
            </a:extLst>
          </p:cNvPr>
          <p:cNvSpPr txBox="1">
            <a:spLocks/>
          </p:cNvSpPr>
          <p:nvPr/>
        </p:nvSpPr>
        <p:spPr bwMode="gray">
          <a:xfrm>
            <a:off x="4572000" y="2204864"/>
            <a:ext cx="4180334" cy="367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7800" indent="-177800" algn="l" defTabSz="914378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EF7D05"/>
              </a:buClr>
              <a:buFont typeface="Arial" panose="020B0604020202020204" pitchFamily="34" charset="0"/>
              <a:buChar char="•"/>
              <a:tabLst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34938" algn="l" defTabSz="914378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>
                <a:srgbClr val="EF7D05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990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1985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7979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"/>
              </a:spcAft>
              <a:buClr>
                <a:srgbClr val="7AB1E1"/>
              </a:buClr>
              <a:defRPr/>
            </a:pPr>
            <a:r>
              <a:rPr lang="fr-FR" altLang="fr-FR" sz="1400" b="1" dirty="0">
                <a:solidFill>
                  <a:srgbClr val="7AB1E1"/>
                </a:solidFill>
              </a:rPr>
              <a:t>3 enseignements de spécialité </a:t>
            </a:r>
            <a:r>
              <a:rPr lang="fr-FR" altLang="fr-FR" sz="1200" b="1" dirty="0"/>
              <a:t/>
            </a:r>
            <a:br>
              <a:rPr lang="fr-FR" altLang="fr-FR" sz="1200" b="1" dirty="0"/>
            </a:br>
            <a:r>
              <a:rPr lang="fr-FR" altLang="fr-FR" sz="1200" b="1" dirty="0"/>
              <a:t>(4 h/semaine par spécialité) à choisir parmi : 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AB1E1"/>
              </a:buClr>
              <a:defRPr/>
            </a:pPr>
            <a:r>
              <a:rPr lang="fr-FR" altLang="fr-FR" sz="1200" dirty="0"/>
              <a:t>Arts (arts plastiques, arts du cirque, musique, théâtre, cinéma-audiovisuel, danse ou histoire des arts)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AB1E1"/>
              </a:buClr>
              <a:defRPr/>
            </a:pPr>
            <a:r>
              <a:rPr lang="fr-FR" altLang="fr-FR" sz="1200" dirty="0"/>
              <a:t>Éducation physique, pratiques et culture sportives</a:t>
            </a:r>
            <a:endParaRPr lang="fr-FR" sz="1200" dirty="0"/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AB1E1"/>
              </a:buClr>
              <a:defRPr/>
            </a:pPr>
            <a:r>
              <a:rPr lang="fr-FR" altLang="fr-FR" sz="1200" dirty="0"/>
              <a:t>Biologie-écologie (dans les lycées agricoles uniquement)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AB1E1"/>
              </a:buClr>
              <a:defRPr/>
            </a:pPr>
            <a:r>
              <a:rPr lang="fr-FR" altLang="fr-FR" sz="1200" dirty="0"/>
              <a:t>Histoire-géographie, géopolitique et sciences politiques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AB1E1"/>
              </a:buClr>
              <a:defRPr/>
            </a:pPr>
            <a:r>
              <a:rPr lang="fr-FR" altLang="fr-FR" sz="1200" dirty="0"/>
              <a:t>Humanités, littérature et philosophie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AB1E1"/>
              </a:buClr>
              <a:defRPr/>
            </a:pPr>
            <a:r>
              <a:rPr lang="fr-FR" altLang="fr-FR" sz="1200" dirty="0"/>
              <a:t>Langues, littératures et cultures étrangères et régionales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AB1E1"/>
              </a:buClr>
              <a:defRPr/>
            </a:pPr>
            <a:r>
              <a:rPr lang="fr-FR" altLang="fr-FR" sz="1200" dirty="0"/>
              <a:t>Littérature, langues et cultures de l’Antiquité 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AB1E1"/>
              </a:buClr>
              <a:defRPr/>
            </a:pPr>
            <a:r>
              <a:rPr lang="fr-FR" altLang="fr-FR" sz="1200" dirty="0"/>
              <a:t>Mathématiques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AB1E1"/>
              </a:buClr>
              <a:defRPr/>
            </a:pPr>
            <a:r>
              <a:rPr lang="fr-FR" altLang="fr-FR" sz="1200" dirty="0"/>
              <a:t>Numérique et sciences informatiques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AB1E1"/>
              </a:buClr>
              <a:defRPr/>
            </a:pPr>
            <a:r>
              <a:rPr lang="fr-FR" altLang="fr-FR" sz="1200" dirty="0"/>
              <a:t>Physique-chimie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AB1E1"/>
              </a:buClr>
              <a:defRPr/>
            </a:pPr>
            <a:r>
              <a:rPr lang="fr-FR" altLang="fr-FR" sz="1200" dirty="0"/>
              <a:t>Sciences de la vie et de la Terre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AB1E1"/>
              </a:buClr>
              <a:defRPr/>
            </a:pPr>
            <a:r>
              <a:rPr lang="fr-FR" altLang="fr-FR" sz="1200" dirty="0"/>
              <a:t>Sciences de l’ingénieur 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>
                <a:srgbClr val="7AB1E1"/>
              </a:buClr>
              <a:defRPr/>
            </a:pPr>
            <a:r>
              <a:rPr lang="fr-FR" altLang="fr-FR" sz="1200" dirty="0"/>
              <a:t>Sciences économiques et sociales</a:t>
            </a:r>
          </a:p>
          <a:p>
            <a:pPr marL="222250" lvl="1" indent="0">
              <a:spcBef>
                <a:spcPts val="0"/>
              </a:spcBef>
              <a:spcAft>
                <a:spcPts val="200"/>
              </a:spcAft>
              <a:buNone/>
              <a:defRPr/>
            </a:pPr>
            <a:endParaRPr lang="fr-FR" altLang="fr-FR" sz="12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9E644D3-638D-9C4C-B01C-9285215D9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04" y="5805264"/>
            <a:ext cx="3739373" cy="430887"/>
          </a:xfrm>
          <a:prstGeom prst="rect">
            <a:avLst/>
          </a:prstGeom>
          <a:solidFill>
            <a:srgbClr val="F5F2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3C3F5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rgbClr val="63C3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3C3F5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F5BEF"/>
              </a:buClr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3C3F5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F5BEF"/>
              </a:buClr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100" b="1" dirty="0">
                <a:solidFill>
                  <a:schemeClr val="tx1"/>
                </a:solidFill>
              </a:rPr>
              <a:t>* Exception : </a:t>
            </a:r>
            <a:r>
              <a:rPr lang="fr-FR" altLang="fr-FR" sz="1100" dirty="0">
                <a:solidFill>
                  <a:schemeClr val="tx1"/>
                </a:solidFill>
              </a:rPr>
              <a:t>Les enseignements optionnels </a:t>
            </a:r>
            <a:br>
              <a:rPr lang="fr-FR" altLang="fr-FR" sz="1100" dirty="0">
                <a:solidFill>
                  <a:schemeClr val="tx1"/>
                </a:solidFill>
              </a:rPr>
            </a:br>
            <a:r>
              <a:rPr lang="fr-FR" altLang="fr-FR" sz="1100" dirty="0">
                <a:solidFill>
                  <a:schemeClr val="tx1"/>
                </a:solidFill>
              </a:rPr>
              <a:t>de LCA latin et grec peuvent être choisis en supplément. </a:t>
            </a:r>
          </a:p>
        </p:txBody>
      </p:sp>
    </p:spTree>
    <p:extLst>
      <p:ext uri="{BB962C8B-B14F-4D97-AF65-F5344CB8AC3E}">
        <p14:creationId xmlns:p14="http://schemas.microsoft.com/office/powerpoint/2010/main" val="121473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60FDD3-CB10-E344-B0E2-684D7CF6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25" y="1652856"/>
            <a:ext cx="7092319" cy="480000"/>
          </a:xfrm>
        </p:spPr>
        <p:txBody>
          <a:bodyPr/>
          <a:lstStyle/>
          <a:p>
            <a:r>
              <a:rPr lang="fr-FR" dirty="0"/>
              <a:t>En première de la voie technologique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4587D46-B418-3A4F-892C-A2DE74ED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685800"/>
            <a:r>
              <a:rPr lang="fr-FR">
                <a:solidFill>
                  <a:srgbClr val="000000"/>
                </a:solidFill>
                <a:latin typeface="Arial"/>
              </a:rPr>
              <a:t>Novembre 2023</a:t>
            </a:r>
            <a:endParaRPr lang="fr-FR" cap="all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5BCCF4-F0DC-D64D-A07A-6DDF1233C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srgbClr val="000000"/>
                </a:solidFill>
                <a:latin typeface="Arial"/>
              </a:rPr>
              <a:t>Délégation à la communication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D2A40E-7289-E948-972A-AB3E5FE2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33122C9-A0B9-462F-8757-0847AD287B63}" type="slidenum">
              <a:rPr lang="fr-FR">
                <a:solidFill>
                  <a:srgbClr val="000000"/>
                </a:solidFill>
                <a:latin typeface="Arial"/>
              </a:rPr>
              <a:pPr defTabSz="685800"/>
              <a:t>5</a:t>
            </a:fld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6CF99D1-8BB7-494D-86FA-28D020ADC3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180" y="2132856"/>
            <a:ext cx="8591308" cy="3981264"/>
          </a:xfrm>
        </p:spPr>
        <p:txBody>
          <a:bodyPr wrap="square"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Clr>
                <a:srgbClr val="EE7444"/>
              </a:buClr>
              <a:defRPr/>
            </a:pPr>
            <a:r>
              <a:rPr lang="fr-FR" sz="1400" b="1" dirty="0">
                <a:solidFill>
                  <a:srgbClr val="EF7D05"/>
                </a:solidFill>
              </a:rPr>
              <a:t>Une organisation en séries</a:t>
            </a:r>
          </a:p>
          <a:p>
            <a:pPr marL="179388" indent="0">
              <a:spcBef>
                <a:spcPts val="450"/>
              </a:spcBef>
              <a:spcAft>
                <a:spcPts val="450"/>
              </a:spcAft>
              <a:buClr>
                <a:srgbClr val="EE7444"/>
              </a:buClr>
              <a:buNone/>
              <a:defRPr/>
            </a:pPr>
            <a:r>
              <a:rPr lang="fr-FR" sz="1200" dirty="0"/>
              <a:t>Les élèves en voie technologique choisissent une série qui détermine leurs enseignements de spécialité. </a:t>
            </a:r>
            <a:endParaRPr lang="fr-FR" sz="1200" strike="sngStrike" dirty="0"/>
          </a:p>
          <a:p>
            <a:pPr marL="317500" lvl="1" indent="-150813">
              <a:spcAft>
                <a:spcPts val="450"/>
              </a:spcAft>
              <a:buClr>
                <a:srgbClr val="EF7D05"/>
              </a:buClr>
              <a:defRPr/>
            </a:pPr>
            <a:r>
              <a:rPr lang="fr-FR" sz="1200" dirty="0"/>
              <a:t>STMG : sciences et technologies du management et de la gestion</a:t>
            </a:r>
          </a:p>
          <a:p>
            <a:pPr marL="317500" lvl="1" indent="-150813">
              <a:spcAft>
                <a:spcPts val="450"/>
              </a:spcAft>
              <a:buClr>
                <a:srgbClr val="EF7D05"/>
              </a:buClr>
              <a:defRPr/>
            </a:pPr>
            <a:r>
              <a:rPr lang="fr-FR" sz="1200" dirty="0"/>
              <a:t>STI2D : sciences et technologies de l’industrie et du développement durable</a:t>
            </a:r>
          </a:p>
          <a:p>
            <a:pPr marL="317500" lvl="1" indent="-150813">
              <a:spcAft>
                <a:spcPts val="450"/>
              </a:spcAft>
              <a:buClr>
                <a:srgbClr val="EF7D05"/>
              </a:buClr>
              <a:defRPr/>
            </a:pPr>
            <a:r>
              <a:rPr lang="fr-FR" sz="1200" dirty="0">
                <a:solidFill>
                  <a:srgbClr val="000000"/>
                </a:solidFill>
              </a:rPr>
              <a:t>ST2S : sciences et technologies de la santé et du social</a:t>
            </a:r>
          </a:p>
          <a:p>
            <a:pPr marL="317500" lvl="1" indent="-150813">
              <a:spcAft>
                <a:spcPts val="450"/>
              </a:spcAft>
              <a:buClr>
                <a:srgbClr val="EF7D05"/>
              </a:buClr>
              <a:defRPr/>
            </a:pPr>
            <a:r>
              <a:rPr lang="fr-FR" sz="1200" dirty="0"/>
              <a:t>STL : sciences et technologies de laboratoire</a:t>
            </a:r>
          </a:p>
          <a:p>
            <a:pPr marL="317500" lvl="1" indent="-150813">
              <a:spcAft>
                <a:spcPts val="450"/>
              </a:spcAft>
              <a:buClr>
                <a:srgbClr val="EF7D05"/>
              </a:buClr>
              <a:defRPr/>
            </a:pPr>
            <a:r>
              <a:rPr lang="fr-FR" sz="1200" dirty="0"/>
              <a:t>STD2A : sciences et technologies du design et des arts appliqués</a:t>
            </a:r>
          </a:p>
          <a:p>
            <a:pPr marL="317500" lvl="1" indent="-150813">
              <a:spcAft>
                <a:spcPts val="450"/>
              </a:spcAft>
              <a:buClr>
                <a:srgbClr val="EF7D05"/>
              </a:buClr>
              <a:defRPr/>
            </a:pPr>
            <a:r>
              <a:rPr lang="fr-FR" sz="1200" dirty="0"/>
              <a:t>STHR : sciences et technologies de l’hôtellerie et de la restauration</a:t>
            </a:r>
          </a:p>
          <a:p>
            <a:pPr marL="317500" lvl="1" indent="-150813">
              <a:spcAft>
                <a:spcPts val="450"/>
              </a:spcAft>
              <a:buClr>
                <a:srgbClr val="EF7D05"/>
              </a:buClr>
              <a:defRPr/>
            </a:pPr>
            <a:r>
              <a:rPr lang="fr-FR" sz="1200" dirty="0"/>
              <a:t>S2TMD : sciences et techniques du théâtre, de la musique et de la danse</a:t>
            </a:r>
          </a:p>
          <a:p>
            <a:pPr marL="317500" lvl="1" indent="-150813">
              <a:spcAft>
                <a:spcPts val="450"/>
              </a:spcAft>
              <a:buClr>
                <a:srgbClr val="EF7D05"/>
              </a:buClr>
              <a:defRPr/>
            </a:pPr>
            <a:r>
              <a:rPr lang="fr-FR" sz="1200" dirty="0"/>
              <a:t>STAV : sciences et technologies de l’agronomie et du vivant (dans les lycées agricoles uniquement) </a:t>
            </a:r>
          </a:p>
          <a:p>
            <a:pPr marL="267891" lvl="1" indent="-101204">
              <a:spcAft>
                <a:spcPts val="450"/>
              </a:spcAft>
              <a:defRPr/>
            </a:pPr>
            <a:endParaRPr lang="fr-FR" sz="1400" dirty="0"/>
          </a:p>
          <a:p>
            <a:pPr marL="267891" lvl="1" indent="-101204">
              <a:spcAft>
                <a:spcPts val="450"/>
              </a:spcAft>
              <a:defRPr/>
            </a:pPr>
            <a:endParaRPr lang="fr-FR" sz="1400" dirty="0"/>
          </a:p>
          <a:p>
            <a:pPr lvl="1">
              <a:defRPr/>
            </a:pPr>
            <a:endParaRPr lang="fr-FR" sz="1100" dirty="0"/>
          </a:p>
          <a:p>
            <a:pPr marL="342900" lvl="1" indent="0">
              <a:buNone/>
              <a:defRPr/>
            </a:pPr>
            <a:endParaRPr lang="fr-FR" sz="1100" dirty="0"/>
          </a:p>
          <a:p>
            <a:pPr lvl="1">
              <a:defRPr/>
            </a:pPr>
            <a:endParaRPr lang="fr-FR" sz="1100" dirty="0"/>
          </a:p>
          <a:p>
            <a:endParaRPr lang="fr-FR" sz="1800" dirty="0"/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56EA9E09-A11A-2744-B03B-5F9BD3BDC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4365104"/>
            <a:ext cx="3168353" cy="253916"/>
          </a:xfrm>
          <a:prstGeom prst="rect">
            <a:avLst/>
          </a:prstGeom>
          <a:solidFill>
            <a:srgbClr val="F5F2F0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3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9pPr>
          </a:lstStyle>
          <a:p>
            <a:pPr algn="ctr" defTabSz="685800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fr-FR" altLang="fr-FR" sz="1050" b="1" dirty="0">
                <a:solidFill>
                  <a:srgbClr val="000000"/>
                </a:solidFill>
                <a:latin typeface="Arial "/>
              </a:rPr>
              <a:t>Focus </a:t>
            </a:r>
            <a:r>
              <a:rPr lang="fr-FR" altLang="fr-FR" sz="1050" dirty="0">
                <a:solidFill>
                  <a:srgbClr val="000000"/>
                </a:solidFill>
                <a:latin typeface="Arial "/>
              </a:rPr>
              <a:t>: la série STHR s’intègre dès la seconde.</a:t>
            </a:r>
            <a:r>
              <a:rPr lang="fr-FR" altLang="fr-FR" sz="1050" dirty="0">
                <a:solidFill>
                  <a:srgbClr val="FF0000"/>
                </a:solidFill>
                <a:latin typeface="Arial 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33982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74C1C9-A65A-9B4E-8CA5-C152BA13F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652856"/>
            <a:ext cx="7092319" cy="480000"/>
          </a:xfrm>
        </p:spPr>
        <p:txBody>
          <a:bodyPr/>
          <a:lstStyle/>
          <a:p>
            <a:r>
              <a:rPr lang="fr-FR" dirty="0"/>
              <a:t>En première de la voie technologique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F97A9C6-B544-3446-B387-C6BE66A2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000000"/>
                </a:solidFill>
                <a:latin typeface="Arial"/>
              </a:rPr>
              <a:t>Novembre 2023</a:t>
            </a:r>
            <a:endParaRPr lang="fr-FR" cap="all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1CDBFD5-DDF6-8C41-A176-F87ED757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0000"/>
                </a:solidFill>
                <a:latin typeface="Arial"/>
              </a:rPr>
              <a:t>Délégation à la communication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DFACCD-A643-2D4E-8D4B-9FA4CB364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>
                <a:solidFill>
                  <a:srgbClr val="000000"/>
                </a:solidFill>
                <a:latin typeface="Arial"/>
              </a:rPr>
              <a:pPr/>
              <a:t>6</a:t>
            </a:fld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1B00A0D-EBBA-5246-A3BF-C7D8AAD885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2276872"/>
            <a:ext cx="8784001" cy="396044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  <a:defRPr/>
            </a:pPr>
            <a:r>
              <a:rPr lang="fr-FR" sz="2900" b="1" dirty="0">
                <a:solidFill>
                  <a:srgbClr val="EF7D05"/>
                </a:solidFill>
              </a:rPr>
              <a:t>Enseignements communs à toutes les séries : </a:t>
            </a:r>
          </a:p>
          <a:p>
            <a:pPr marL="235744" lvl="1" indent="-101204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EF7D05"/>
              </a:buClr>
              <a:defRPr/>
            </a:pPr>
            <a:r>
              <a:rPr lang="fr-FR" sz="2500" dirty="0"/>
              <a:t>Français : 3 h</a:t>
            </a:r>
          </a:p>
          <a:p>
            <a:pPr marL="235744" lvl="1" indent="-101204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EF7D05"/>
              </a:buClr>
              <a:defRPr/>
            </a:pPr>
            <a:r>
              <a:rPr lang="fr-FR" sz="2500" dirty="0"/>
              <a:t>Histoire-géographie : 1 h 30</a:t>
            </a:r>
          </a:p>
          <a:p>
            <a:pPr marL="235744" lvl="1" indent="-101204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EF7D05"/>
              </a:buClr>
              <a:defRPr/>
            </a:pPr>
            <a:r>
              <a:rPr lang="fr-FR" sz="2500" dirty="0"/>
              <a:t>LVA ou LVB au </a:t>
            </a:r>
            <a:r>
              <a:rPr lang="fr-FR" sz="2500"/>
              <a:t>choix + </a:t>
            </a:r>
            <a:r>
              <a:rPr lang="fr-FR" sz="2500" dirty="0"/>
              <a:t>enseignement technologique en langue </a:t>
            </a:r>
            <a:r>
              <a:rPr lang="fr-FR" sz="2500"/>
              <a:t>vivante (ETLV) </a:t>
            </a:r>
            <a:r>
              <a:rPr lang="fr-FR" sz="2500" dirty="0"/>
              <a:t>: 4 h (dont 1 h d’ETLV)</a:t>
            </a:r>
          </a:p>
          <a:p>
            <a:pPr marL="235744" lvl="1" indent="-101204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EF7D05"/>
              </a:buClr>
              <a:defRPr/>
            </a:pPr>
            <a:r>
              <a:rPr lang="fr-FR" sz="2500" dirty="0"/>
              <a:t>EPS : 2 h</a:t>
            </a:r>
          </a:p>
          <a:p>
            <a:pPr marL="235744" lvl="1" indent="-101204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EF7D05"/>
              </a:buClr>
              <a:defRPr/>
            </a:pPr>
            <a:r>
              <a:rPr lang="fr-FR" sz="2500" dirty="0"/>
              <a:t>Mathématiques : 3 h</a:t>
            </a:r>
          </a:p>
          <a:p>
            <a:pPr marL="235744" lvl="1" indent="-101204">
              <a:spcBef>
                <a:spcPts val="300"/>
              </a:spcBef>
              <a:buClr>
                <a:srgbClr val="EF7D05"/>
              </a:buClr>
              <a:defRPr/>
            </a:pPr>
            <a:r>
              <a:rPr lang="fr-FR" sz="2500" dirty="0"/>
              <a:t>EMC : 18 h/an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  <a:buClr>
                <a:srgbClr val="EE7444"/>
              </a:buClr>
              <a:defRPr/>
            </a:pPr>
            <a:r>
              <a:rPr lang="fr-FR" sz="2900" b="1" dirty="0">
                <a:solidFill>
                  <a:srgbClr val="EF7D05"/>
                </a:solidFill>
              </a:rPr>
              <a:t>2 enseignements optionnels au plus à choisir parmi :</a:t>
            </a:r>
          </a:p>
          <a:p>
            <a:pPr marL="267891" lvl="1" indent="-101204">
              <a:lnSpc>
                <a:spcPct val="120000"/>
              </a:lnSpc>
              <a:spcBef>
                <a:spcPts val="300"/>
              </a:spcBef>
              <a:spcAft>
                <a:spcPts val="450"/>
              </a:spcAft>
              <a:buClr>
                <a:srgbClr val="EF7D05"/>
              </a:buClr>
              <a:defRPr/>
            </a:pPr>
            <a:r>
              <a:rPr lang="fr-FR" sz="2500" dirty="0">
                <a:solidFill>
                  <a:srgbClr val="000000"/>
                </a:solidFill>
              </a:rPr>
              <a:t>LVC</a:t>
            </a:r>
          </a:p>
          <a:p>
            <a:pPr marL="267891" lvl="1" indent="-101204">
              <a:lnSpc>
                <a:spcPct val="120000"/>
              </a:lnSpc>
              <a:spcBef>
                <a:spcPts val="300"/>
              </a:spcBef>
              <a:spcAft>
                <a:spcPts val="450"/>
              </a:spcAft>
              <a:buClr>
                <a:srgbClr val="EF7D05"/>
              </a:buClr>
              <a:defRPr/>
            </a:pPr>
            <a:r>
              <a:rPr lang="fr-FR" sz="2500" dirty="0">
                <a:solidFill>
                  <a:srgbClr val="000000"/>
                </a:solidFill>
              </a:rPr>
              <a:t>LSF</a:t>
            </a:r>
          </a:p>
          <a:p>
            <a:pPr marL="267891" lvl="1" indent="-101204">
              <a:lnSpc>
                <a:spcPct val="120000"/>
              </a:lnSpc>
              <a:spcBef>
                <a:spcPts val="300"/>
              </a:spcBef>
              <a:spcAft>
                <a:spcPts val="450"/>
              </a:spcAft>
              <a:buClr>
                <a:srgbClr val="EF7D05"/>
              </a:buClr>
              <a:defRPr/>
            </a:pPr>
            <a:r>
              <a:rPr lang="fr-FR" sz="2500" dirty="0">
                <a:solidFill>
                  <a:srgbClr val="000000"/>
                </a:solidFill>
              </a:rPr>
              <a:t>Arts</a:t>
            </a:r>
          </a:p>
          <a:p>
            <a:pPr marL="267891" lvl="1" indent="-101204">
              <a:lnSpc>
                <a:spcPct val="120000"/>
              </a:lnSpc>
              <a:spcBef>
                <a:spcPts val="300"/>
              </a:spcBef>
              <a:spcAft>
                <a:spcPts val="450"/>
              </a:spcAft>
              <a:buClr>
                <a:srgbClr val="EF7D05"/>
              </a:buClr>
              <a:defRPr/>
            </a:pPr>
            <a:r>
              <a:rPr lang="fr-FR" sz="2500" dirty="0"/>
              <a:t>EPS</a:t>
            </a:r>
            <a:endParaRPr lang="fr-FR" sz="2500" dirty="0">
              <a:solidFill>
                <a:srgbClr val="000000"/>
              </a:solidFill>
            </a:endParaRPr>
          </a:p>
          <a:p>
            <a:pPr marL="267891" lvl="1" indent="-101204">
              <a:lnSpc>
                <a:spcPct val="120000"/>
              </a:lnSpc>
              <a:spcBef>
                <a:spcPts val="300"/>
              </a:spcBef>
              <a:spcAft>
                <a:spcPts val="450"/>
              </a:spcAft>
              <a:buClr>
                <a:srgbClr val="EF7D05"/>
              </a:buClr>
              <a:defRPr/>
            </a:pPr>
            <a:r>
              <a:rPr lang="fr-FR" sz="2500" dirty="0">
                <a:solidFill>
                  <a:srgbClr val="000000"/>
                </a:solidFill>
              </a:rPr>
              <a:t>LCA*</a:t>
            </a:r>
          </a:p>
          <a:p>
            <a:pPr marL="235744" lvl="1" indent="-101204">
              <a:defRPr/>
            </a:pPr>
            <a:endParaRPr lang="fr-FR" dirty="0"/>
          </a:p>
          <a:p>
            <a:pPr lvl="1">
              <a:defRPr/>
            </a:pPr>
            <a:endParaRPr lang="fr-FR" dirty="0"/>
          </a:p>
          <a:p>
            <a:pPr marL="342900" lvl="1" indent="0">
              <a:buNone/>
              <a:defRPr/>
            </a:pPr>
            <a:endParaRPr lang="fr-FR" dirty="0"/>
          </a:p>
          <a:p>
            <a:pPr lvl="1"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1E6789-8B62-7744-8B15-9DC52329193C}"/>
              </a:ext>
            </a:extLst>
          </p:cNvPr>
          <p:cNvSpPr/>
          <p:nvPr/>
        </p:nvSpPr>
        <p:spPr>
          <a:xfrm>
            <a:off x="4077869" y="5589240"/>
            <a:ext cx="4680520" cy="430887"/>
          </a:xfrm>
          <a:prstGeom prst="rect">
            <a:avLst/>
          </a:prstGeom>
          <a:solidFill>
            <a:srgbClr val="F5F2F0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1100" b="1" dirty="0">
                <a:solidFill>
                  <a:srgbClr val="000000"/>
                </a:solidFill>
                <a:latin typeface="Arial"/>
              </a:rPr>
              <a:t>* Exception : </a:t>
            </a:r>
            <a:r>
              <a:rPr lang="fr-FR" altLang="fr-FR" sz="1100" dirty="0">
                <a:solidFill>
                  <a:srgbClr val="000000"/>
                </a:solidFill>
                <a:latin typeface="Arial"/>
              </a:rPr>
              <a:t>Les enseignements optionnels de LCA latin et grec peuvent être choisis en supplément. </a:t>
            </a:r>
          </a:p>
        </p:txBody>
      </p:sp>
    </p:spTree>
    <p:extLst>
      <p:ext uri="{BB962C8B-B14F-4D97-AF65-F5344CB8AC3E}">
        <p14:creationId xmlns:p14="http://schemas.microsoft.com/office/powerpoint/2010/main" val="14745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74C1C9-A65A-9B4E-8CA5-C152BA13F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652856"/>
            <a:ext cx="7164328" cy="480000"/>
          </a:xfrm>
        </p:spPr>
        <p:txBody>
          <a:bodyPr/>
          <a:lstStyle/>
          <a:p>
            <a:r>
              <a:rPr lang="fr-FR" dirty="0"/>
              <a:t>Les spécialités de la voie technologique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F97A9C6-B544-3446-B387-C6BE66A2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000000"/>
                </a:solidFill>
                <a:latin typeface="Arial"/>
              </a:rPr>
              <a:t>Novembre 2023</a:t>
            </a:r>
            <a:endParaRPr lang="fr-FR" cap="all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1CDBFD5-DDF6-8C41-A176-F87ED757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0000"/>
                </a:solidFill>
                <a:latin typeface="Arial"/>
              </a:rPr>
              <a:t>Délégation à la communication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DFACCD-A643-2D4E-8D4B-9FA4CB364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>
                <a:solidFill>
                  <a:srgbClr val="000000"/>
                </a:solidFill>
                <a:latin typeface="Arial"/>
              </a:rPr>
              <a:pPr/>
              <a:t>7</a:t>
            </a:fld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0000" y="2145045"/>
            <a:ext cx="8676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fr-FR" sz="1400" b="1" dirty="0">
                <a:solidFill>
                  <a:srgbClr val="EF7D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STI2D - Sciences et technologies de l’industrie et du développement durable</a:t>
            </a:r>
          </a:p>
          <a:p>
            <a:pPr marL="171450" lvl="0" indent="-171450">
              <a:spcAft>
                <a:spcPts val="30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Innovation technologique </a:t>
            </a:r>
          </a:p>
          <a:p>
            <a:pPr marL="171450" lvl="0" indent="-171450">
              <a:spcAft>
                <a:spcPts val="30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Physique-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chi</a:t>
            </a: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mie et mathématiques</a:t>
            </a:r>
          </a:p>
          <a:p>
            <a:pPr marL="171450" lvl="0" indent="-171450">
              <a:spcAft>
                <a:spcPts val="20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Ingénierie et développement durable : </a:t>
            </a:r>
          </a:p>
          <a:p>
            <a:pPr marL="179388">
              <a:spcAft>
                <a:spcPts val="0"/>
              </a:spcAft>
            </a:pPr>
            <a:r>
              <a:rPr lang="fr-FR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enseignement spécifique de terminale sera choisi pour colorer la formation : </a:t>
            </a:r>
          </a:p>
          <a:p>
            <a:pPr marL="179388">
              <a:spcAft>
                <a:spcPts val="0"/>
              </a:spcAft>
            </a:pPr>
            <a:r>
              <a:rPr lang="fr-FR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architecture et construction ; énergies et environnement ; innovation technologique et écoconception ; systèmes d’information et numériques</a:t>
            </a:r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sz="1400" b="1" dirty="0">
                <a:solidFill>
                  <a:srgbClr val="EF7D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STMG - Sciences et technologies du management et de la gestion</a:t>
            </a:r>
          </a:p>
          <a:p>
            <a:pPr marL="171450" indent="-171450">
              <a:spcAft>
                <a:spcPts val="30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Sciences de gestion et numérique </a:t>
            </a:r>
          </a:p>
          <a:p>
            <a:pPr marL="171450" indent="-171450">
              <a:spcAft>
                <a:spcPts val="30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Droit et économie</a:t>
            </a:r>
          </a:p>
          <a:p>
            <a:pPr marL="171450" indent="-171450">
              <a:spcAft>
                <a:spcPts val="20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Management :</a:t>
            </a:r>
          </a:p>
          <a:p>
            <a:pPr marL="179388">
              <a:spcAft>
                <a:spcPts val="0"/>
              </a:spcAft>
            </a:pPr>
            <a:r>
              <a:rPr lang="fr-FR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enseignement spécifique de terminale sera choisi pour colorer la formation : </a:t>
            </a:r>
          </a:p>
          <a:p>
            <a:pPr marL="179388">
              <a:spcAft>
                <a:spcPts val="0"/>
              </a:spcAft>
            </a:pPr>
            <a:r>
              <a:rPr lang="fr-FR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gestion et finance ; mercatique-marketing ; ressources humaines et communication ; systèmes d’information de gestion</a:t>
            </a:r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fr-FR" sz="1400" b="1" dirty="0">
                <a:solidFill>
                  <a:srgbClr val="EF7D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STL - Sciences et technologies de laboratoire</a:t>
            </a:r>
          </a:p>
          <a:p>
            <a:pPr marL="171450" lvl="0" indent="-171450">
              <a:spcAft>
                <a:spcPts val="300"/>
              </a:spcAft>
              <a:buClr>
                <a:srgbClr val="EF7D05"/>
              </a:buClr>
              <a:buFont typeface="Arial" panose="020B0604020202020204" pitchFamily="34" charset="0"/>
              <a:buChar char="•"/>
              <a:tabLst>
                <a:tab pos="1170305" algn="l"/>
              </a:tabLst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Biochimie-biologie  </a:t>
            </a:r>
          </a:p>
          <a:p>
            <a:pPr marL="171450" lvl="0" indent="-171450">
              <a:spcAft>
                <a:spcPts val="300"/>
              </a:spcAft>
              <a:buClr>
                <a:srgbClr val="EF7D05"/>
              </a:buClr>
              <a:buFont typeface="Arial" panose="020B0604020202020204" pitchFamily="34" charset="0"/>
              <a:buChar char="•"/>
              <a:tabLst>
                <a:tab pos="1170305" algn="l"/>
              </a:tabLst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Physique-chimie et mathématiques</a:t>
            </a:r>
          </a:p>
          <a:p>
            <a:pPr marL="171450" lvl="0" indent="-171450">
              <a:spcAft>
                <a:spcPts val="300"/>
              </a:spcAft>
              <a:buClr>
                <a:srgbClr val="EF7D05"/>
              </a:buClr>
              <a:buFont typeface="Arial" panose="020B0604020202020204" pitchFamily="34" charset="0"/>
              <a:buChar char="•"/>
              <a:tabLst>
                <a:tab pos="1170305" algn="l"/>
              </a:tabLst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Biotechnologies ou sciences physiques et chimiques en laboratoire</a:t>
            </a:r>
          </a:p>
          <a:p>
            <a:pPr>
              <a:spcAft>
                <a:spcPts val="0"/>
              </a:spcAft>
            </a:pP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33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74C1C9-A65A-9B4E-8CA5-C152BA13F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35" y="1652856"/>
            <a:ext cx="7164328" cy="480000"/>
          </a:xfrm>
        </p:spPr>
        <p:txBody>
          <a:bodyPr/>
          <a:lstStyle/>
          <a:p>
            <a:r>
              <a:rPr lang="fr-FR" dirty="0"/>
              <a:t>Les spécialités de la voie technologique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F97A9C6-B544-3446-B387-C6BE66A2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000000"/>
                </a:solidFill>
                <a:latin typeface="Arial"/>
              </a:rPr>
              <a:t>Novembre 2023</a:t>
            </a:r>
            <a:endParaRPr lang="fr-FR" cap="all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1CDBFD5-DDF6-8C41-A176-F87ED757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0000"/>
                </a:solidFill>
                <a:latin typeface="Arial"/>
              </a:rPr>
              <a:t>Délégation à la communication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DFACCD-A643-2D4E-8D4B-9FA4CB364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>
                <a:solidFill>
                  <a:srgbClr val="000000"/>
                </a:solidFill>
                <a:latin typeface="Arial"/>
              </a:rPr>
              <a:pPr/>
              <a:t>8</a:t>
            </a:fld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4574" y="2110928"/>
            <a:ext cx="8226740" cy="4270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fr-FR" sz="1400" b="1" dirty="0">
                <a:solidFill>
                  <a:srgbClr val="EF7D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ST2S - Sciences et technologies de la santé et du social </a:t>
            </a:r>
          </a:p>
          <a:p>
            <a:pPr marL="171450" lvl="0" indent="-171450">
              <a:spcAft>
                <a:spcPts val="30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Physique-chimie pour la santé </a:t>
            </a:r>
          </a:p>
          <a:p>
            <a:pPr marL="171450" lvl="0" indent="-171450">
              <a:spcAft>
                <a:spcPts val="30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Biologie et physiopathologie </a:t>
            </a: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humaines</a:t>
            </a:r>
          </a:p>
          <a:p>
            <a:pPr marL="171450" lvl="0" indent="-171450">
              <a:spcAft>
                <a:spcPts val="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Sciences et techniques sanitaires et sociales</a:t>
            </a:r>
          </a:p>
          <a:p>
            <a:pPr>
              <a:spcBef>
                <a:spcPts val="1500"/>
              </a:spcBef>
              <a:spcAft>
                <a:spcPts val="300"/>
              </a:spcAft>
            </a:pPr>
            <a:r>
              <a:rPr lang="fr-FR" sz="1400" b="1" dirty="0">
                <a:solidFill>
                  <a:srgbClr val="EF7D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STHR - Sciences et technologies de l’hôtellerie et de la restauration</a:t>
            </a:r>
          </a:p>
          <a:p>
            <a:pPr marL="171450" indent="-171450">
              <a:spcAft>
                <a:spcPts val="30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Enseignement scientifique alimentation-environnement </a:t>
            </a:r>
          </a:p>
          <a:p>
            <a:pPr marL="171450" indent="-171450">
              <a:spcAft>
                <a:spcPts val="30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Sciences et technologies culinaires et des services</a:t>
            </a:r>
          </a:p>
          <a:p>
            <a:pPr marL="171450" lvl="0" indent="-171450"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Économie et gestion hôtelière</a:t>
            </a:r>
          </a:p>
          <a:p>
            <a:pPr>
              <a:spcBef>
                <a:spcPts val="1500"/>
              </a:spcBef>
              <a:spcAft>
                <a:spcPts val="300"/>
              </a:spcAft>
            </a:pPr>
            <a:r>
              <a:rPr lang="fr-FR" sz="1400" b="1" dirty="0">
                <a:solidFill>
                  <a:srgbClr val="EF7D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STD2A - Sciences et technologies du design et des arts appliqués</a:t>
            </a:r>
          </a:p>
          <a:p>
            <a:pPr marL="171450" indent="-171450">
              <a:spcAft>
                <a:spcPts val="30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Physique-chimie</a:t>
            </a:r>
          </a:p>
          <a:p>
            <a:pPr marL="171450" indent="-171450">
              <a:spcAft>
                <a:spcPts val="30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Outils et langages numériques</a:t>
            </a:r>
          </a:p>
          <a:p>
            <a:pPr marL="171450" indent="-171450"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Design et métiers d’art</a:t>
            </a:r>
          </a:p>
          <a:p>
            <a:pPr>
              <a:spcBef>
                <a:spcPts val="1500"/>
              </a:spcBef>
              <a:spcAft>
                <a:spcPts val="300"/>
              </a:spcAft>
            </a:pPr>
            <a:r>
              <a:rPr lang="fr-FR" sz="1400" b="1" dirty="0">
                <a:solidFill>
                  <a:srgbClr val="EF7D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S2TMD - Sciences et techniques du théâtre, de la musique et de la danse</a:t>
            </a:r>
          </a:p>
          <a:p>
            <a:pPr marL="171450" lvl="0" indent="-171450">
              <a:spcAft>
                <a:spcPts val="30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Économie, droit et environnement du spectacle vivant</a:t>
            </a:r>
          </a:p>
          <a:p>
            <a:pPr marL="171450" lvl="0" indent="-171450">
              <a:spcAft>
                <a:spcPts val="30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Sciences et culture chorégraphiques (théâtre, musique ou danse)</a:t>
            </a:r>
          </a:p>
          <a:p>
            <a:pPr marL="171450" lvl="0" indent="-171450">
              <a:spcAft>
                <a:spcPts val="30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Pratique chorégraphique (théâtre, musique ou danse)</a:t>
            </a:r>
            <a:endParaRPr lang="fr-FR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7944" y="2044227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1170305" algn="l"/>
              </a:tabLst>
            </a:pP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1170305" algn="l"/>
              </a:tabLst>
            </a:pP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63551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E01BD-7078-B646-9181-93FCA3D4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12" y="1572785"/>
            <a:ext cx="8424000" cy="632079"/>
          </a:xfrm>
        </p:spPr>
        <p:txBody>
          <a:bodyPr/>
          <a:lstStyle/>
          <a:p>
            <a:r>
              <a:rPr lang="fr-FR" dirty="0"/>
              <a:t>Le calendrier de la classe de première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59B291-B96B-F54A-9F18-59175077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/>
              <a:t>Novembre 2023</a:t>
            </a:r>
            <a:endParaRPr lang="fr-FR" cap="all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43E3AA-3453-314B-A9B1-D0E924D4B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Délégation à la communication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840569-6506-774E-95CB-858CC2438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039508A-83C9-B349-A1E2-50652091AF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204864"/>
            <a:ext cx="8119610" cy="288032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200"/>
              </a:spcAft>
              <a:buNone/>
              <a:defRPr/>
            </a:pPr>
            <a:r>
              <a:rPr lang="fr-FR" sz="1400" b="1" dirty="0"/>
              <a:t>1</a:t>
            </a:r>
            <a:r>
              <a:rPr lang="fr-FR" sz="1400" b="1" baseline="30000" dirty="0"/>
              <a:t>er</a:t>
            </a:r>
            <a:r>
              <a:rPr lang="fr-FR" sz="1400" b="1" dirty="0"/>
              <a:t> trimestre </a:t>
            </a:r>
          </a:p>
          <a:p>
            <a:pPr marL="319088" lvl="1" indent="-139700">
              <a:spcBef>
                <a:spcPts val="0"/>
              </a:spcBef>
              <a:spcAft>
                <a:spcPts val="0"/>
              </a:spcAft>
              <a:buClr>
                <a:srgbClr val="EF7D05"/>
              </a:buClr>
              <a:defRPr/>
            </a:pPr>
            <a:r>
              <a:rPr lang="fr-FR" dirty="0"/>
              <a:t>Novembre : 1</a:t>
            </a:r>
            <a:r>
              <a:rPr lang="fr-FR" baseline="30000" dirty="0"/>
              <a:t>re</a:t>
            </a:r>
            <a:r>
              <a:rPr lang="fr-FR" dirty="0"/>
              <a:t> semaine de l’orientation 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  <a:defRPr/>
            </a:pPr>
            <a:r>
              <a:rPr lang="fr-FR" sz="1400" b="1" dirty="0"/>
              <a:t>2</a:t>
            </a:r>
            <a:r>
              <a:rPr lang="fr-FR" sz="1400" b="1" baseline="30000" dirty="0"/>
              <a:t>e</a:t>
            </a:r>
            <a:r>
              <a:rPr lang="fr-FR" sz="1400" b="1" dirty="0"/>
              <a:t> trimestre </a:t>
            </a:r>
          </a:p>
          <a:p>
            <a:pPr marL="319088" lvl="1" indent="-139700">
              <a:spcBef>
                <a:spcPts val="0"/>
              </a:spcBef>
              <a:spcAft>
                <a:spcPts val="200"/>
              </a:spcAft>
              <a:buClr>
                <a:srgbClr val="EF7D05"/>
              </a:buClr>
              <a:defRPr/>
            </a:pPr>
            <a:r>
              <a:rPr lang="fr-FR" dirty="0"/>
              <a:t>Février : 2</a:t>
            </a:r>
            <a:r>
              <a:rPr lang="fr-FR" baseline="30000" dirty="0"/>
              <a:t>e</a:t>
            </a:r>
            <a:r>
              <a:rPr lang="fr-FR" dirty="0"/>
              <a:t> semaine de l’orientation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  <a:defRPr/>
            </a:pPr>
            <a:r>
              <a:rPr lang="fr-FR" sz="1400" b="1" dirty="0"/>
              <a:t>3</a:t>
            </a:r>
            <a:r>
              <a:rPr lang="fr-FR" sz="1400" b="1" baseline="30000" dirty="0"/>
              <a:t>e</a:t>
            </a:r>
            <a:r>
              <a:rPr lang="fr-FR" sz="1400" b="1" dirty="0"/>
              <a:t> trimestre </a:t>
            </a:r>
          </a:p>
          <a:p>
            <a:pPr marL="319088" lvl="1" indent="-139700">
              <a:spcBef>
                <a:spcPts val="0"/>
              </a:spcBef>
              <a:buClr>
                <a:srgbClr val="EF7D05"/>
              </a:buClr>
              <a:defRPr/>
            </a:pPr>
            <a:r>
              <a:rPr lang="fr-FR" dirty="0"/>
              <a:t>Voie générale : l’élève de première indique l’enseignement de spécialité qu’il ne souhaite pas poursuivre en terminale.</a:t>
            </a:r>
          </a:p>
          <a:p>
            <a:pPr marL="319088" lvl="1" indent="-139700">
              <a:spcBef>
                <a:spcPts val="0"/>
              </a:spcBef>
              <a:buClr>
                <a:srgbClr val="EF7D05"/>
              </a:buClr>
              <a:defRPr/>
            </a:pPr>
            <a:r>
              <a:rPr lang="fr-FR" dirty="0"/>
              <a:t>Épreuves anticipées de français (oral, écrit). </a:t>
            </a:r>
          </a:p>
          <a:p>
            <a:pPr marL="319088" lvl="1" indent="-139700">
              <a:spcBef>
                <a:spcPts val="0"/>
              </a:spcBef>
              <a:buClr>
                <a:srgbClr val="EF7D05"/>
              </a:buClr>
              <a:defRPr/>
            </a:pPr>
            <a:r>
              <a:rPr lang="fr-FR" dirty="0"/>
              <a:t>Commission d’harmonisation des notes de contrôle continu de première.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7849974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MENJS</Description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B279A5-87A2-445D-95C3-916EB9C5F0E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2c7ddd52-0a06-43b1-a35c-dcb15ea2e3f4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3083</TotalTime>
  <Words>1948</Words>
  <Application>Microsoft Office PowerPoint</Application>
  <PresentationFormat>Affichage à l'écran (4:3)</PresentationFormat>
  <Paragraphs>342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20</vt:i4>
      </vt:variant>
    </vt:vector>
  </HeadingPairs>
  <TitlesOfParts>
    <vt:vector size="32" baseType="lpstr">
      <vt:lpstr>Arial</vt:lpstr>
      <vt:lpstr>Arial </vt:lpstr>
      <vt:lpstr>Arial Black</vt:lpstr>
      <vt:lpstr>Calibri</vt:lpstr>
      <vt:lpstr>Calibri Light</vt:lpstr>
      <vt:lpstr>Police système Courant</vt:lpstr>
      <vt:lpstr>Roboto</vt:lpstr>
      <vt:lpstr>Times New Roman</vt:lpstr>
      <vt:lpstr>Wingdings</vt:lpstr>
      <vt:lpstr>MINISTÈRIEL</vt:lpstr>
      <vt:lpstr>1_Conception personnalisée</vt:lpstr>
      <vt:lpstr>Conception personnalisée</vt:lpstr>
      <vt:lpstr>Présentation PowerPoint</vt:lpstr>
      <vt:lpstr>Sommaire</vt:lpstr>
      <vt:lpstr>La structure de la scolarité en première</vt:lpstr>
      <vt:lpstr>En première de la voie générale</vt:lpstr>
      <vt:lpstr>En première de la voie technologique</vt:lpstr>
      <vt:lpstr>En première de la voie technologique</vt:lpstr>
      <vt:lpstr>Les spécialités de la voie technologique</vt:lpstr>
      <vt:lpstr>Les spécialités de la voie technologique</vt:lpstr>
      <vt:lpstr>Le calendrier de la classe de première</vt:lpstr>
      <vt:lpstr>Présentation PowerPoint</vt:lpstr>
      <vt:lpstr>Les notes retenues au baccalauréat et leurs coefficients</vt:lpstr>
      <vt:lpstr>Les notes retenues au baccalauréat et leurs coefficients</vt:lpstr>
      <vt:lpstr>Composition de la note du baccalauréat </vt:lpstr>
      <vt:lpstr>La qualité du contrôle continu</vt:lpstr>
      <vt:lpstr>La qualité du contrôle continu</vt:lpstr>
      <vt:lpstr>Présentation PowerPoint</vt:lpstr>
      <vt:lpstr>Présentation PowerPoint</vt:lpstr>
      <vt:lpstr>Les résultats de première valorisés par Parcoursup  </vt:lpstr>
      <vt:lpstr>Des ressources à disposition des familles 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ANNE-VEFA VITEL</cp:lastModifiedBy>
  <cp:revision>125</cp:revision>
  <dcterms:created xsi:type="dcterms:W3CDTF">2020-03-05T15:21:24Z</dcterms:created>
  <dcterms:modified xsi:type="dcterms:W3CDTF">2023-12-20T10:58:15Z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