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318" r:id="rId3"/>
    <p:sldId id="286" r:id="rId4"/>
    <p:sldId id="266" r:id="rId5"/>
    <p:sldId id="303" r:id="rId6"/>
    <p:sldId id="306" r:id="rId7"/>
    <p:sldId id="299" r:id="rId8"/>
    <p:sldId id="312" r:id="rId9"/>
    <p:sldId id="300" r:id="rId10"/>
    <p:sldId id="315" r:id="rId11"/>
    <p:sldId id="271" r:id="rId12"/>
    <p:sldId id="276" r:id="rId13"/>
    <p:sldId id="317" r:id="rId14"/>
    <p:sldId id="295" r:id="rId15"/>
    <p:sldId id="301" r:id="rId16"/>
    <p:sldId id="313" r:id="rId17"/>
    <p:sldId id="31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Montserrat Black" pitchFamily="2" charset="77"/>
      <p:bold r:id="rId28"/>
      <p:italic r:id="rId29"/>
      <p:boldItalic r:id="rId30"/>
    </p:embeddedFont>
    <p:embeddedFont>
      <p:font typeface="Montserrat Light" pitchFamily="2" charset="77"/>
      <p:regular r:id="rId31"/>
      <p:bold r:id="rId32"/>
      <p:italic r:id="rId33"/>
      <p:boldItalic r:id="rId34"/>
    </p:embeddedFont>
    <p:embeddedFont>
      <p:font typeface="Pass Culture Black" pitchFamily="2" charset="77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Bonnet" initials="" lastIdx="2" clrIdx="0"/>
  <p:cmAuthor id="1" name="AMELIE MIERMONT" initials="AM" lastIdx="4" clrIdx="1">
    <p:extLst>
      <p:ext uri="{19B8F6BF-5375-455C-9EA6-DF929625EA0E}">
        <p15:presenceInfo xmlns:p15="http://schemas.microsoft.com/office/powerpoint/2012/main" userId="S-1-5-21-1616320312-2655828719-4280963109-33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FF21FF"/>
    <a:srgbClr val="870087"/>
    <a:srgbClr val="56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3" autoAdjust="0"/>
    <p:restoredTop sz="96395" autoAdjust="0"/>
  </p:normalViewPr>
  <p:slideViewPr>
    <p:cSldViewPr snapToGrid="0">
      <p:cViewPr varScale="1">
        <p:scale>
          <a:sx n="126" d="100"/>
          <a:sy n="126" d="100"/>
        </p:scale>
        <p:origin x="208" y="912"/>
      </p:cViewPr>
      <p:guideLst>
        <p:guide orient="horz" pos="11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1T07:57:45.818" idx="1">
    <p:pos x="10" y="10"/>
    <p:text>Ajouter 6e-5e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1T07:58:01.124" idx="2">
    <p:pos x="10" y="10"/>
    <p:text>Vérifier si domaines sont cohérents avec les actualisations d'ADAGE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1T07:58:27.530" idx="3">
    <p:pos x="10" y="10"/>
    <p:text>Ajouter 6e-5e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1T07:58:42.109" idx="4">
    <p:pos x="10" y="10"/>
    <p:text>Mettre nouveau visuel d'ADAGE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3d180c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1253d180c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fr-FR" dirty="0">
                <a:solidFill>
                  <a:schemeClr val="dk1"/>
                </a:solidFill>
              </a:rPr>
              <a:t>Des mails automatiques au chef d’établissement et au rédacteur de projet confirment chaque</a:t>
            </a:r>
            <a:r>
              <a:rPr lang="fr-FR" baseline="0" dirty="0">
                <a:solidFill>
                  <a:schemeClr val="dk1"/>
                </a:solidFill>
              </a:rPr>
              <a:t> étape.</a:t>
            </a:r>
            <a:endParaRPr lang="fr-FR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dk1"/>
                </a:solidFill>
              </a:rPr>
              <a:t>Sur ADAGE, les offres sont accessibles par</a:t>
            </a:r>
            <a:r>
              <a:rPr lang="fr-FR" baseline="0" dirty="0">
                <a:solidFill>
                  <a:schemeClr val="dk1"/>
                </a:solidFill>
              </a:rPr>
              <a:t> Ressources &gt; Offres pass Culture ou par Ressources &gt; Partenaires culturels en choisissant un partenaire.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7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d23dcf6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3d23dcf6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11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42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1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d23dcf6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3d23dcf6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8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8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3d180c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1253d180c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3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d23dcf68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3d23dcf68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7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3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5507ac2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125507ac2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dk1"/>
                </a:solidFill>
              </a:rPr>
              <a:t>A compléter par </a:t>
            </a:r>
            <a:r>
              <a:rPr lang="fr-FR">
                <a:solidFill>
                  <a:schemeClr val="dk1"/>
                </a:solidFill>
              </a:rPr>
              <a:t>l’établissement scolaire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>
                <a:solidFill>
                  <a:schemeClr val="dk1"/>
                </a:solidFill>
              </a:rPr>
              <a:t>A compléter par</a:t>
            </a:r>
            <a:r>
              <a:rPr lang="fr-FR" baseline="0" dirty="0">
                <a:solidFill>
                  <a:schemeClr val="dk1"/>
                </a:solidFill>
              </a:rPr>
              <a:t> l’établissement scolaire 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11600" y="83100"/>
            <a:ext cx="8920800" cy="4977300"/>
          </a:xfrm>
          <a:prstGeom prst="roundRect">
            <a:avLst>
              <a:gd name="adj" fmla="val 23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620"/>
            <a:ext cx="9143999" cy="51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jorf/id/JORFTEXT00004429412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ass.culture.fr/faq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uscol.education.fr/3013/le-pass-culture-un-dispositif-pour-les-eleves-et-leurs-professeurs" TargetMode="External"/><Relationship Id="rId5" Type="http://schemas.openxmlformats.org/officeDocument/2006/relationships/hyperlink" Target="https://eduscol.education.fr/3004/l-application-adage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eduscol.education.fr/1851/education-artistique-et-culturelle" TargetMode="External"/><Relationship Id="rId9" Type="http://schemas.openxmlformats.org/officeDocument/2006/relationships/hyperlink" Target="https://www.legifrance.gouv.fr/jorf/id/JORFTEXT0000442941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358225" y="1616180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Présentation du pass Culture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358225" y="2561610"/>
            <a:ext cx="7641600" cy="92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500"/>
              </a:spcBef>
              <a:buClr>
                <a:schemeClr val="lt1"/>
              </a:buClr>
              <a:buSzPts val="2000"/>
            </a:pPr>
            <a:r>
              <a:rPr lang="fr-FR" sz="1200" dirty="0">
                <a:solidFill>
                  <a:schemeClr val="lt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Année scolaire 2023-24</a:t>
            </a:r>
          </a:p>
        </p:txBody>
      </p:sp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6E6F23C7-B5F9-4ECA-B931-AAA7D4A546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801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5449" y="2006657"/>
            <a:ext cx="2750516" cy="981807"/>
          </a:xfrm>
          <a:prstGeom prst="rect">
            <a:avLst/>
          </a:prstGeom>
          <a:solidFill>
            <a:srgbClr val="FCD0DF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cette offre sur ADAGE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contacte la structure culturelle pour adapter l’offre si nécessaire et finaliser le projet.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88134" y="2027567"/>
            <a:ext cx="428841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contacte la structure culturelle.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co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-construis avec la structure une offre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adaptée.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Une fois l’offre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créée, je la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sur ADAGE.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449" y="661969"/>
            <a:ext cx="7201102" cy="387083"/>
          </a:xfrm>
          <a:prstGeom prst="rect">
            <a:avLst/>
          </a:prstGeom>
          <a:solidFill>
            <a:srgbClr val="D40F5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fr-FR" sz="11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Prérequis : se connecter avec le </a:t>
            </a:r>
            <a:r>
              <a:rPr lang="fr-FR" sz="11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profil de « rédacteur de projet » </a:t>
            </a:r>
            <a:r>
              <a:rPr lang="fr-FR" sz="11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sur ADAGE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277" y="212258"/>
            <a:ext cx="7199956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Comment réserver une offre </a:t>
            </a:r>
            <a:r>
              <a:rPr lang="fr-FR" b="1" dirty="0" err="1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pass</a:t>
            </a:r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 Culture sur ADAGE pour mes élèves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450" y="3446574"/>
            <a:ext cx="7201102" cy="49010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Dans l’onglet « Projets EAC » d’ADAGE, j’associe l’offre pass Culture à un enseignement artistique ou à un projet.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5449" y="4253882"/>
            <a:ext cx="7201102" cy="3924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Dans l’onglet « pass Culture », l’offre est soumise au chef d’établissement pour confirmation</a:t>
            </a:r>
            <a:r>
              <a:rPr lang="fr-FR" sz="1100" dirty="0">
                <a:solidFill>
                  <a:srgbClr val="E80F59"/>
                </a:solidFill>
                <a:latin typeface="Montserrat" panose="020B0604020202020204" charset="0"/>
                <a:ea typeface="Montserrat"/>
                <a:cs typeface="Montserrat"/>
              </a:rPr>
              <a:t>*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de réservation. 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832341" y="1051514"/>
            <a:ext cx="1" cy="96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149092" y="1076108"/>
            <a:ext cx="1615" cy="964139"/>
          </a:xfrm>
          <a:prstGeom prst="straightConnector1">
            <a:avLst/>
          </a:prstGeom>
          <a:ln>
            <a:solidFill>
              <a:srgbClr val="F14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01913" y="1341885"/>
            <a:ext cx="2109328" cy="33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J’ai identifié une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offre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sur ADAGE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</a:t>
            </a:r>
          </a:p>
        </p:txBody>
      </p:sp>
      <p:cxnSp>
        <p:nvCxnSpPr>
          <p:cNvPr id="20" name="Connecteur droit avec flèche 19"/>
          <p:cNvCxnSpPr>
            <a:stCxn id="15" idx="2"/>
            <a:endCxn id="16" idx="0"/>
          </p:cNvCxnSpPr>
          <p:nvPr/>
        </p:nvCxnSpPr>
        <p:spPr>
          <a:xfrm flipH="1">
            <a:off x="4376000" y="3936681"/>
            <a:ext cx="1" cy="31720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2"/>
          </p:cNvCxnSpPr>
          <p:nvPr/>
        </p:nvCxnSpPr>
        <p:spPr>
          <a:xfrm>
            <a:off x="5832343" y="3289451"/>
            <a:ext cx="8488" cy="15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58420" y="1238767"/>
            <a:ext cx="3607296" cy="56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souhaite conduire un projet avec une structure culturelle, mais je n’ai pas identifié d’offre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 correspondante</a:t>
            </a:r>
          </a:p>
        </p:txBody>
      </p:sp>
      <p:cxnSp>
        <p:nvCxnSpPr>
          <p:cNvPr id="23" name="Connecteur droit avec flèche 22"/>
          <p:cNvCxnSpPr>
            <a:stCxn id="11" idx="2"/>
          </p:cNvCxnSpPr>
          <p:nvPr/>
        </p:nvCxnSpPr>
        <p:spPr>
          <a:xfrm>
            <a:off x="2150707" y="2988464"/>
            <a:ext cx="11741" cy="396000"/>
          </a:xfrm>
          <a:prstGeom prst="straightConnector1">
            <a:avLst/>
          </a:prstGeom>
          <a:ln>
            <a:solidFill>
              <a:srgbClr val="F14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7182" y="4812823"/>
            <a:ext cx="2675965" cy="228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FR" sz="8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Préreserver</a:t>
            </a:r>
            <a:r>
              <a:rPr lang="fr-FR" sz="8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: poser une option sur une offre.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29700" y="4801281"/>
            <a:ext cx="6563619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800" dirty="0">
                <a:solidFill>
                  <a:srgbClr val="D40F5E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Confirmation* de réservation : étape obligatoire qui permet d’engager le budget pour la réalisation de l’offre.</a:t>
            </a:r>
          </a:p>
        </p:txBody>
      </p:sp>
    </p:spTree>
    <p:extLst>
      <p:ext uri="{BB962C8B-B14F-4D97-AF65-F5344CB8AC3E}">
        <p14:creationId xmlns:p14="http://schemas.microsoft.com/office/powerpoint/2010/main" val="406624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 individuelle 15-17 ans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A2F5962C-3727-1F91-4E43-F63E060843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155;p21">
            <a:extLst>
              <a:ext uri="{FF2B5EF4-FFF2-40B4-BE49-F238E27FC236}">
                <a16:creationId xmlns:a16="http://schemas.microsoft.com/office/drawing/2014/main" id="{0BE6C594-A2D8-A2BE-316C-552BBB77F335}"/>
              </a:ext>
            </a:extLst>
          </p:cNvPr>
          <p:cNvSpPr/>
          <p:nvPr/>
        </p:nvSpPr>
        <p:spPr>
          <a:xfrm>
            <a:off x="72898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156;p21">
            <a:extLst>
              <a:ext uri="{FF2B5EF4-FFF2-40B4-BE49-F238E27FC236}">
                <a16:creationId xmlns:a16="http://schemas.microsoft.com/office/drawing/2014/main" id="{038CB951-B1C4-8DE5-3B8D-C84C6876D681}"/>
              </a:ext>
            </a:extLst>
          </p:cNvPr>
          <p:cNvSpPr txBox="1"/>
          <p:nvPr/>
        </p:nvSpPr>
        <p:spPr>
          <a:xfrm>
            <a:off x="760313" y="221735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 vivant, de cinéma, de concert, de médiathèque, de festivals…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157;p21">
            <a:extLst>
              <a:ext uri="{FF2B5EF4-FFF2-40B4-BE49-F238E27FC236}">
                <a16:creationId xmlns:a16="http://schemas.microsoft.com/office/drawing/2014/main" id="{73BBC32D-6CBA-FDD1-D3E6-0422A306D6C9}"/>
              </a:ext>
            </a:extLst>
          </p:cNvPr>
          <p:cNvSpPr txBox="1"/>
          <p:nvPr/>
        </p:nvSpPr>
        <p:spPr>
          <a:xfrm>
            <a:off x="503088" y="1686600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Places et abonnements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316E98BB-E180-421C-6819-B0C72F325804}"/>
              </a:ext>
            </a:extLst>
          </p:cNvPr>
          <p:cNvGrpSpPr/>
          <p:nvPr/>
        </p:nvGrpSpPr>
        <p:grpSpPr>
          <a:xfrm>
            <a:off x="1219001" y="970625"/>
            <a:ext cx="822600" cy="822600"/>
            <a:chOff x="1194563" y="944200"/>
            <a:chExt cx="822600" cy="822600"/>
          </a:xfrm>
        </p:grpSpPr>
        <p:sp>
          <p:nvSpPr>
            <p:cNvPr id="270" name="Google Shape;158;p21">
              <a:extLst>
                <a:ext uri="{FF2B5EF4-FFF2-40B4-BE49-F238E27FC236}">
                  <a16:creationId xmlns:a16="http://schemas.microsoft.com/office/drawing/2014/main" id="{2C441417-A852-E9BC-9AF4-895C80296BEA}"/>
                </a:ext>
              </a:extLst>
            </p:cNvPr>
            <p:cNvSpPr/>
            <p:nvPr/>
          </p:nvSpPr>
          <p:spPr>
            <a:xfrm>
              <a:off x="11945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1" name="Google Shape;159;p21">
              <a:extLst>
                <a:ext uri="{FF2B5EF4-FFF2-40B4-BE49-F238E27FC236}">
                  <a16:creationId xmlns:a16="http://schemas.microsoft.com/office/drawing/2014/main" id="{312A2807-0FAA-FDAA-0BED-4EB5DB9CD54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37207">
              <a:off x="1469883" y="1150245"/>
              <a:ext cx="258458" cy="410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160;p21">
            <a:extLst>
              <a:ext uri="{FF2B5EF4-FFF2-40B4-BE49-F238E27FC236}">
                <a16:creationId xmlns:a16="http://schemas.microsoft.com/office/drawing/2014/main" id="{DA1CD6DF-63AE-C4D5-3077-64AEA9B6D4C9}"/>
              </a:ext>
            </a:extLst>
          </p:cNvPr>
          <p:cNvSpPr/>
          <p:nvPr/>
        </p:nvSpPr>
        <p:spPr>
          <a:xfrm>
            <a:off x="270868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162;p21">
            <a:extLst>
              <a:ext uri="{FF2B5EF4-FFF2-40B4-BE49-F238E27FC236}">
                <a16:creationId xmlns:a16="http://schemas.microsoft.com/office/drawing/2014/main" id="{85EFEA61-22C4-0F15-FC86-2A3B51F5C281}"/>
              </a:ext>
            </a:extLst>
          </p:cNvPr>
          <p:cNvSpPr txBox="1"/>
          <p:nvPr/>
        </p:nvSpPr>
        <p:spPr>
          <a:xfrm>
            <a:off x="2740050" y="204480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livres, BD, DVD, CD, disques vinyles, instruments de musique…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4" name="Google Shape;163;p21">
            <a:extLst>
              <a:ext uri="{FF2B5EF4-FFF2-40B4-BE49-F238E27FC236}">
                <a16:creationId xmlns:a16="http://schemas.microsoft.com/office/drawing/2014/main" id="{3B5890E6-C7F6-B99A-A89F-1E56FDF35C72}"/>
              </a:ext>
            </a:extLst>
          </p:cNvPr>
          <p:cNvSpPr txBox="1"/>
          <p:nvPr/>
        </p:nvSpPr>
        <p:spPr>
          <a:xfrm>
            <a:off x="2507213" y="1793225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Biens culturels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5" name="Google Shape;164;p21">
            <a:extLst>
              <a:ext uri="{FF2B5EF4-FFF2-40B4-BE49-F238E27FC236}">
                <a16:creationId xmlns:a16="http://schemas.microsoft.com/office/drawing/2014/main" id="{50CB33F6-46F5-9CDD-87E4-AA257DFF47DD}"/>
              </a:ext>
            </a:extLst>
          </p:cNvPr>
          <p:cNvSpPr/>
          <p:nvPr/>
        </p:nvSpPr>
        <p:spPr>
          <a:xfrm>
            <a:off x="4705951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166;p21">
            <a:extLst>
              <a:ext uri="{FF2B5EF4-FFF2-40B4-BE49-F238E27FC236}">
                <a16:creationId xmlns:a16="http://schemas.microsoft.com/office/drawing/2014/main" id="{45196E68-9B02-6A0A-3456-E6E5F652C2B6}"/>
              </a:ext>
            </a:extLst>
          </p:cNvPr>
          <p:cNvSpPr txBox="1"/>
          <p:nvPr/>
        </p:nvSpPr>
        <p:spPr>
          <a:xfrm>
            <a:off x="4589238" y="2235350"/>
            <a:ext cx="1938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ebooks</a:t>
            </a: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abonnements 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à la presse en ligne...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167;p21">
            <a:extLst>
              <a:ext uri="{FF2B5EF4-FFF2-40B4-BE49-F238E27FC236}">
                <a16:creationId xmlns:a16="http://schemas.microsoft.com/office/drawing/2014/main" id="{DB57A914-4014-3645-0558-9CCA7F4252AB}"/>
              </a:ext>
            </a:extLst>
          </p:cNvPr>
          <p:cNvSpPr txBox="1"/>
          <p:nvPr/>
        </p:nvSpPr>
        <p:spPr>
          <a:xfrm>
            <a:off x="4455588" y="177557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Services</a:t>
            </a:r>
            <a:b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numériques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8" name="Google Shape;168;p21">
            <a:extLst>
              <a:ext uri="{FF2B5EF4-FFF2-40B4-BE49-F238E27FC236}">
                <a16:creationId xmlns:a16="http://schemas.microsoft.com/office/drawing/2014/main" id="{B2CFB2FD-610E-5B43-027F-FCED9E08DA4E}"/>
              </a:ext>
            </a:extLst>
          </p:cNvPr>
          <p:cNvSpPr/>
          <p:nvPr/>
        </p:nvSpPr>
        <p:spPr>
          <a:xfrm>
            <a:off x="666123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170;p21">
            <a:extLst>
              <a:ext uri="{FF2B5EF4-FFF2-40B4-BE49-F238E27FC236}">
                <a16:creationId xmlns:a16="http://schemas.microsoft.com/office/drawing/2014/main" id="{53144F24-8FFA-908B-6080-464DC673F710}"/>
              </a:ext>
            </a:extLst>
          </p:cNvPr>
          <p:cNvSpPr txBox="1"/>
          <p:nvPr/>
        </p:nvSpPr>
        <p:spPr>
          <a:xfrm>
            <a:off x="6568963" y="2027150"/>
            <a:ext cx="193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avec les artistes, conférences,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dédicaces, répétitions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spectacles, découverte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 métiers…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0" name="Google Shape;171;p21">
            <a:extLst>
              <a:ext uri="{FF2B5EF4-FFF2-40B4-BE49-F238E27FC236}">
                <a16:creationId xmlns:a16="http://schemas.microsoft.com/office/drawing/2014/main" id="{9F9E4022-834C-4931-64DF-16D315F00C7C}"/>
              </a:ext>
            </a:extLst>
          </p:cNvPr>
          <p:cNvSpPr txBox="1"/>
          <p:nvPr/>
        </p:nvSpPr>
        <p:spPr>
          <a:xfrm>
            <a:off x="6435313" y="1757062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Rencontres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4D78604F-6A4E-FCD8-65DD-3EA851E7D456}"/>
              </a:ext>
            </a:extLst>
          </p:cNvPr>
          <p:cNvGrpSpPr/>
          <p:nvPr/>
        </p:nvGrpSpPr>
        <p:grpSpPr>
          <a:xfrm>
            <a:off x="5171526" y="970625"/>
            <a:ext cx="822600" cy="822600"/>
            <a:chOff x="5147088" y="944200"/>
            <a:chExt cx="822600" cy="822600"/>
          </a:xfrm>
        </p:grpSpPr>
        <p:sp>
          <p:nvSpPr>
            <p:cNvPr id="282" name="Google Shape;165;p21">
              <a:extLst>
                <a:ext uri="{FF2B5EF4-FFF2-40B4-BE49-F238E27FC236}">
                  <a16:creationId xmlns:a16="http://schemas.microsoft.com/office/drawing/2014/main" id="{E9174E9E-FA14-9E7F-3CDA-53225B47C09D}"/>
                </a:ext>
              </a:extLst>
            </p:cNvPr>
            <p:cNvSpPr/>
            <p:nvPr/>
          </p:nvSpPr>
          <p:spPr>
            <a:xfrm>
              <a:off x="5147088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3" name="Google Shape;172;p21">
              <a:extLst>
                <a:ext uri="{FF2B5EF4-FFF2-40B4-BE49-F238E27FC236}">
                  <a16:creationId xmlns:a16="http://schemas.microsoft.com/office/drawing/2014/main" id="{61807329-33F4-06F0-7423-CD950377D63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59637" y="1209245"/>
              <a:ext cx="404438" cy="3379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09B061E8-CD6A-AB79-2D57-283219CE0D83}"/>
              </a:ext>
            </a:extLst>
          </p:cNvPr>
          <p:cNvGrpSpPr/>
          <p:nvPr/>
        </p:nvGrpSpPr>
        <p:grpSpPr>
          <a:xfrm>
            <a:off x="7126813" y="970625"/>
            <a:ext cx="822600" cy="822600"/>
            <a:chOff x="7126813" y="944200"/>
            <a:chExt cx="822600" cy="822600"/>
          </a:xfrm>
        </p:grpSpPr>
        <p:sp>
          <p:nvSpPr>
            <p:cNvPr id="285" name="Google Shape;169;p21">
              <a:extLst>
                <a:ext uri="{FF2B5EF4-FFF2-40B4-BE49-F238E27FC236}">
                  <a16:creationId xmlns:a16="http://schemas.microsoft.com/office/drawing/2014/main" id="{C4720391-33BB-3350-549D-055AC24C0EF5}"/>
                </a:ext>
              </a:extLst>
            </p:cNvPr>
            <p:cNvSpPr/>
            <p:nvPr/>
          </p:nvSpPr>
          <p:spPr>
            <a:xfrm>
              <a:off x="712681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6" name="Google Shape;173;p21">
              <a:extLst>
                <a:ext uri="{FF2B5EF4-FFF2-40B4-BE49-F238E27FC236}">
                  <a16:creationId xmlns:a16="http://schemas.microsoft.com/office/drawing/2014/main" id="{5C6D02BB-4603-7C7B-222B-29E2384562C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325700" y="1165800"/>
              <a:ext cx="424875" cy="42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174;p21">
            <a:extLst>
              <a:ext uri="{FF2B5EF4-FFF2-40B4-BE49-F238E27FC236}">
                <a16:creationId xmlns:a16="http://schemas.microsoft.com/office/drawing/2014/main" id="{407EE300-44A5-502D-C38A-EC7201ACC98B}"/>
              </a:ext>
            </a:extLst>
          </p:cNvPr>
          <p:cNvSpPr/>
          <p:nvPr/>
        </p:nvSpPr>
        <p:spPr>
          <a:xfrm>
            <a:off x="1718838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175;p21">
            <a:extLst>
              <a:ext uri="{FF2B5EF4-FFF2-40B4-BE49-F238E27FC236}">
                <a16:creationId xmlns:a16="http://schemas.microsoft.com/office/drawing/2014/main" id="{DC4E5D77-FEBE-8ECC-00A6-57D1B2120519}"/>
              </a:ext>
            </a:extLst>
          </p:cNvPr>
          <p:cNvSpPr txBox="1"/>
          <p:nvPr/>
        </p:nvSpPr>
        <p:spPr>
          <a:xfrm>
            <a:off x="1750163" y="397770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musées, de lieux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historiques, de centres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d’art…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176;p21">
            <a:extLst>
              <a:ext uri="{FF2B5EF4-FFF2-40B4-BE49-F238E27FC236}">
                <a16:creationId xmlns:a16="http://schemas.microsoft.com/office/drawing/2014/main" id="{AD00B798-7A13-465B-3899-C1773841E635}"/>
              </a:ext>
            </a:extLst>
          </p:cNvPr>
          <p:cNvSpPr txBox="1"/>
          <p:nvPr/>
        </p:nvSpPr>
        <p:spPr>
          <a:xfrm>
            <a:off x="1492950" y="3743125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Visites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0" name="Google Shape;178;p21">
            <a:extLst>
              <a:ext uri="{FF2B5EF4-FFF2-40B4-BE49-F238E27FC236}">
                <a16:creationId xmlns:a16="http://schemas.microsoft.com/office/drawing/2014/main" id="{F6904FE9-A292-8242-28D2-0B40C3F094E1}"/>
              </a:ext>
            </a:extLst>
          </p:cNvPr>
          <p:cNvSpPr/>
          <p:nvPr/>
        </p:nvSpPr>
        <p:spPr>
          <a:xfrm>
            <a:off x="5671363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180;p21">
            <a:extLst>
              <a:ext uri="{FF2B5EF4-FFF2-40B4-BE49-F238E27FC236}">
                <a16:creationId xmlns:a16="http://schemas.microsoft.com/office/drawing/2014/main" id="{766EA1B8-7F40-3DEB-2620-AFA462487D74}"/>
              </a:ext>
            </a:extLst>
          </p:cNvPr>
          <p:cNvSpPr txBox="1"/>
          <p:nvPr/>
        </p:nvSpPr>
        <p:spPr>
          <a:xfrm>
            <a:off x="5579088" y="4202900"/>
            <a:ext cx="193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calligraphie, dessin,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peinture, street art…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2" name="Google Shape;181;p21">
            <a:extLst>
              <a:ext uri="{FF2B5EF4-FFF2-40B4-BE49-F238E27FC236}">
                <a16:creationId xmlns:a16="http://schemas.microsoft.com/office/drawing/2014/main" id="{62E11200-FB7F-968E-1C21-AC4816F2359C}"/>
              </a:ext>
            </a:extLst>
          </p:cNvPr>
          <p:cNvSpPr txBox="1"/>
          <p:nvPr/>
        </p:nvSpPr>
        <p:spPr>
          <a:xfrm>
            <a:off x="5445438" y="374312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Matériel</a:t>
            </a:r>
            <a:b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beaux arts</a:t>
            </a:r>
            <a:endParaRPr sz="130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3" name="Google Shape;182;p21">
            <a:extLst>
              <a:ext uri="{FF2B5EF4-FFF2-40B4-BE49-F238E27FC236}">
                <a16:creationId xmlns:a16="http://schemas.microsoft.com/office/drawing/2014/main" id="{E7E0A19D-FD71-C5DC-14F9-8E36621A6A42}"/>
              </a:ext>
            </a:extLst>
          </p:cNvPr>
          <p:cNvSpPr/>
          <p:nvPr/>
        </p:nvSpPr>
        <p:spPr>
          <a:xfrm>
            <a:off x="3695113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184;p21">
            <a:extLst>
              <a:ext uri="{FF2B5EF4-FFF2-40B4-BE49-F238E27FC236}">
                <a16:creationId xmlns:a16="http://schemas.microsoft.com/office/drawing/2014/main" id="{7002727F-8D6E-26A8-0FCD-38D59DB337DB}"/>
              </a:ext>
            </a:extLst>
          </p:cNvPr>
          <p:cNvSpPr txBox="1"/>
          <p:nvPr/>
        </p:nvSpPr>
        <p:spPr>
          <a:xfrm>
            <a:off x="3602838" y="4202900"/>
            <a:ext cx="19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danse, de théâtre, de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musique, de chant, de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dessin…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5" name="Google Shape;185;p21">
            <a:extLst>
              <a:ext uri="{FF2B5EF4-FFF2-40B4-BE49-F238E27FC236}">
                <a16:creationId xmlns:a16="http://schemas.microsoft.com/office/drawing/2014/main" id="{EA5D17A9-5398-DB3F-1D11-3B99FDF1B023}"/>
              </a:ext>
            </a:extLst>
          </p:cNvPr>
          <p:cNvSpPr txBox="1"/>
          <p:nvPr/>
        </p:nvSpPr>
        <p:spPr>
          <a:xfrm>
            <a:off x="3469188" y="374312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Cours et</a:t>
            </a:r>
            <a:b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ateliers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E63EA9D2-438A-530C-AF98-B28ECB71DFD2}"/>
              </a:ext>
            </a:extLst>
          </p:cNvPr>
          <p:cNvGrpSpPr/>
          <p:nvPr/>
        </p:nvGrpSpPr>
        <p:grpSpPr>
          <a:xfrm>
            <a:off x="2184413" y="2938175"/>
            <a:ext cx="822600" cy="822600"/>
            <a:chOff x="2184413" y="2911750"/>
            <a:chExt cx="822600" cy="822600"/>
          </a:xfrm>
        </p:grpSpPr>
        <p:sp>
          <p:nvSpPr>
            <p:cNvPr id="299" name="Google Shape;177;p21">
              <a:extLst>
                <a:ext uri="{FF2B5EF4-FFF2-40B4-BE49-F238E27FC236}">
                  <a16:creationId xmlns:a16="http://schemas.microsoft.com/office/drawing/2014/main" id="{89C379DD-599D-65FF-CF64-0BC036A60F7A}"/>
                </a:ext>
              </a:extLst>
            </p:cNvPr>
            <p:cNvSpPr/>
            <p:nvPr/>
          </p:nvSpPr>
          <p:spPr>
            <a:xfrm>
              <a:off x="2184413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0" name="Google Shape;186;p21">
              <a:extLst>
                <a:ext uri="{FF2B5EF4-FFF2-40B4-BE49-F238E27FC236}">
                  <a16:creationId xmlns:a16="http://schemas.microsoft.com/office/drawing/2014/main" id="{E83A8718-A11C-52A6-A996-6DBE2567F8C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83288" y="3118777"/>
              <a:ext cx="424876" cy="408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724F9363-6CCE-662F-D675-364534E02A21}"/>
              </a:ext>
            </a:extLst>
          </p:cNvPr>
          <p:cNvGrpSpPr/>
          <p:nvPr/>
        </p:nvGrpSpPr>
        <p:grpSpPr>
          <a:xfrm>
            <a:off x="4160688" y="2938175"/>
            <a:ext cx="822600" cy="822600"/>
            <a:chOff x="4160688" y="2911750"/>
            <a:chExt cx="822600" cy="822600"/>
          </a:xfrm>
        </p:grpSpPr>
        <p:sp>
          <p:nvSpPr>
            <p:cNvPr id="302" name="Google Shape;183;p21">
              <a:extLst>
                <a:ext uri="{FF2B5EF4-FFF2-40B4-BE49-F238E27FC236}">
                  <a16:creationId xmlns:a16="http://schemas.microsoft.com/office/drawing/2014/main" id="{3E4969F2-644A-0DD5-CBEA-23E41BC9A9BA}"/>
                </a:ext>
              </a:extLst>
            </p:cNvPr>
            <p:cNvSpPr/>
            <p:nvPr/>
          </p:nvSpPr>
          <p:spPr>
            <a:xfrm>
              <a:off x="416068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3" name="Google Shape;187;p21">
              <a:extLst>
                <a:ext uri="{FF2B5EF4-FFF2-40B4-BE49-F238E27FC236}">
                  <a16:creationId xmlns:a16="http://schemas.microsoft.com/office/drawing/2014/main" id="{546CFB2A-16F2-BBA8-7373-971EEEABEF67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69798" y="3123187"/>
              <a:ext cx="404450" cy="39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9F50249-B47D-EFD2-2E4E-9BBC9413EE12}"/>
              </a:ext>
            </a:extLst>
          </p:cNvPr>
          <p:cNvGrpSpPr/>
          <p:nvPr/>
        </p:nvGrpSpPr>
        <p:grpSpPr>
          <a:xfrm>
            <a:off x="6136938" y="2938175"/>
            <a:ext cx="822600" cy="822600"/>
            <a:chOff x="6136938" y="2911750"/>
            <a:chExt cx="822600" cy="822600"/>
          </a:xfrm>
        </p:grpSpPr>
        <p:sp>
          <p:nvSpPr>
            <p:cNvPr id="305" name="Google Shape;179;p21">
              <a:extLst>
                <a:ext uri="{FF2B5EF4-FFF2-40B4-BE49-F238E27FC236}">
                  <a16:creationId xmlns:a16="http://schemas.microsoft.com/office/drawing/2014/main" id="{D5E1082A-D911-290B-7798-3B989BD8FF94}"/>
                </a:ext>
              </a:extLst>
            </p:cNvPr>
            <p:cNvSpPr/>
            <p:nvPr/>
          </p:nvSpPr>
          <p:spPr>
            <a:xfrm>
              <a:off x="613693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188;p21">
              <a:extLst>
                <a:ext uri="{FF2B5EF4-FFF2-40B4-BE49-F238E27FC236}">
                  <a16:creationId xmlns:a16="http://schemas.microsoft.com/office/drawing/2014/main" id="{A14D6945-6C19-DFB0-CDC2-A44B931EACB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09025" y="3159424"/>
              <a:ext cx="478450" cy="4138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97D63067-4CAA-1A72-81E9-51C28C802678}"/>
              </a:ext>
            </a:extLst>
          </p:cNvPr>
          <p:cNvGrpSpPr/>
          <p:nvPr/>
        </p:nvGrpSpPr>
        <p:grpSpPr>
          <a:xfrm>
            <a:off x="3198701" y="970625"/>
            <a:ext cx="822600" cy="822600"/>
            <a:chOff x="3174263" y="944200"/>
            <a:chExt cx="822600" cy="822600"/>
          </a:xfrm>
        </p:grpSpPr>
        <p:sp>
          <p:nvSpPr>
            <p:cNvPr id="309" name="Google Shape;161;p21">
              <a:extLst>
                <a:ext uri="{FF2B5EF4-FFF2-40B4-BE49-F238E27FC236}">
                  <a16:creationId xmlns:a16="http://schemas.microsoft.com/office/drawing/2014/main" id="{8328CBC0-F265-F313-C7F8-CD85FBDD907A}"/>
                </a:ext>
              </a:extLst>
            </p:cNvPr>
            <p:cNvSpPr/>
            <p:nvPr/>
          </p:nvSpPr>
          <p:spPr>
            <a:xfrm>
              <a:off x="31742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0" name="Google Shape;190;p21">
              <a:extLst>
                <a:ext uri="{FF2B5EF4-FFF2-40B4-BE49-F238E27FC236}">
                  <a16:creationId xmlns:a16="http://schemas.microsoft.com/office/drawing/2014/main" id="{AB276DCD-C0DE-C78A-BD12-3DBC8541729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20349" y="1136063"/>
              <a:ext cx="523619" cy="484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1929C226-3C93-9729-08D1-26467621C278}"/>
              </a:ext>
            </a:extLst>
          </p:cNvPr>
          <p:cNvSpPr txBox="1"/>
          <p:nvPr/>
        </p:nvSpPr>
        <p:spPr>
          <a:xfrm>
            <a:off x="1696299" y="210975"/>
            <a:ext cx="5751378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Services et biens accessibles aux jeunes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005201FD-129F-E029-DB93-FAF38FD7FC8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005201FD-129F-E029-DB93-FAF38FD7FC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2236218" y="1651851"/>
            <a:ext cx="4620579" cy="2954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me munis de mes identifiants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ÉduConnect</a:t>
            </a:r>
            <a:endParaRPr lang="fr-FR"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68901" y="485986"/>
            <a:ext cx="3955209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  <a:latin typeface="Montserrat" panose="020B0604020202020204" charset="0"/>
              </a:rPr>
              <a:t>Comment profiter de mon </a:t>
            </a:r>
            <a:r>
              <a:rPr lang="fr-FR" b="1" dirty="0" err="1">
                <a:solidFill>
                  <a:schemeClr val="tx1"/>
                </a:solidFill>
                <a:latin typeface="Montserrat" panose="020B0604020202020204" charset="0"/>
              </a:rPr>
              <a:t>pass</a:t>
            </a:r>
            <a:r>
              <a:rPr lang="fr-FR" b="1" dirty="0">
                <a:solidFill>
                  <a:schemeClr val="tx1"/>
                </a:solidFill>
                <a:latin typeface="Montserrat" panose="020B0604020202020204" charset="0"/>
              </a:rPr>
              <a:t> Culture 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236217" y="2113002"/>
            <a:ext cx="4620579" cy="34119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crée mon compte sur l’application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36217" y="2639245"/>
            <a:ext cx="4620579" cy="5691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saisis mes identifiants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ÉduConnect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lorsqu’ils me sont demandés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pour confirmer mon identité et débloquer mon crédit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236217" y="1224551"/>
            <a:ext cx="4620579" cy="24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télécharge l’application </a:t>
            </a:r>
            <a:r>
              <a:rPr lang="fr-FR" sz="1100" dirty="0" err="1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 sur mon téléphone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236217" y="3393442"/>
            <a:ext cx="4620580" cy="27979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J’utilise mon crédit</a:t>
            </a:r>
          </a:p>
        </p:txBody>
      </p:sp>
      <p:sp>
        <p:nvSpPr>
          <p:cNvPr id="65" name="Rectangle à coins arrondis 64"/>
          <p:cNvSpPr/>
          <p:nvPr/>
        </p:nvSpPr>
        <p:spPr>
          <a:xfrm>
            <a:off x="75414" y="46672"/>
            <a:ext cx="1843661" cy="1020895"/>
          </a:xfrm>
          <a:prstGeom prst="roundRect">
            <a:avLst/>
          </a:prstGeom>
          <a:solidFill>
            <a:srgbClr val="5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Jeunes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959494" y="3858284"/>
            <a:ext cx="7174028" cy="1024128"/>
            <a:chOff x="928351" y="2681478"/>
            <a:chExt cx="7174028" cy="1024128"/>
          </a:xfrm>
        </p:grpSpPr>
        <p:sp>
          <p:nvSpPr>
            <p:cNvPr id="71" name="Rectangle : coins arrondis 2">
              <a:extLst>
                <a:ext uri="{FF2B5EF4-FFF2-40B4-BE49-F238E27FC236}">
                  <a16:creationId xmlns:a16="http://schemas.microsoft.com/office/drawing/2014/main" id="{4B0B71DE-A068-632B-B317-70EB87ECF3A5}"/>
                </a:ext>
              </a:extLst>
            </p:cNvPr>
            <p:cNvSpPr/>
            <p:nvPr/>
          </p:nvSpPr>
          <p:spPr>
            <a:xfrm>
              <a:off x="928351" y="2681478"/>
              <a:ext cx="7174028" cy="1024128"/>
            </a:xfrm>
            <a:prstGeom prst="roundRect">
              <a:avLst>
                <a:gd name="adj" fmla="val 8025"/>
              </a:avLst>
            </a:prstGeom>
            <a:solidFill>
              <a:schemeClr val="bg1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 : coins arrondis 3">
              <a:extLst>
                <a:ext uri="{FF2B5EF4-FFF2-40B4-BE49-F238E27FC236}">
                  <a16:creationId xmlns:a16="http://schemas.microsoft.com/office/drawing/2014/main" id="{8A7AA65B-B70D-7652-B5DF-7655B09E89ED}"/>
                </a:ext>
              </a:extLst>
            </p:cNvPr>
            <p:cNvSpPr/>
            <p:nvPr/>
          </p:nvSpPr>
          <p:spPr>
            <a:xfrm>
              <a:off x="928351" y="2681478"/>
              <a:ext cx="1758568" cy="1024128"/>
            </a:xfrm>
            <a:prstGeom prst="roundRect">
              <a:avLst>
                <a:gd name="adj" fmla="val 8025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62EA5EEA-9339-6DDF-635A-597086612794}"/>
                </a:ext>
              </a:extLst>
            </p:cNvPr>
            <p:cNvSpPr txBox="1"/>
            <p:nvPr/>
          </p:nvSpPr>
          <p:spPr>
            <a:xfrm>
              <a:off x="965250" y="2978121"/>
              <a:ext cx="1699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Montserrat" pitchFamily="2" charset="77"/>
                </a:rPr>
                <a:t>Part individuelle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Tous les jeunes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34427A9-972A-2141-DFE8-DFDA4C74BCD2}"/>
                </a:ext>
              </a:extLst>
            </p:cNvPr>
            <p:cNvSpPr txBox="1"/>
            <p:nvPr/>
          </p:nvSpPr>
          <p:spPr>
            <a:xfrm>
              <a:off x="2855976" y="2834736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âge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D1856352-0C7B-3686-462B-4D0E4E0A2AE1}"/>
                </a:ext>
              </a:extLst>
            </p:cNvPr>
            <p:cNvSpPr txBox="1"/>
            <p:nvPr/>
          </p:nvSpPr>
          <p:spPr>
            <a:xfrm>
              <a:off x="2855976" y="3208954"/>
              <a:ext cx="8659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Montant 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76" name="Rectangle : coins arrondis 12">
              <a:extLst>
                <a:ext uri="{FF2B5EF4-FFF2-40B4-BE49-F238E27FC236}">
                  <a16:creationId xmlns:a16="http://schemas.microsoft.com/office/drawing/2014/main" id="{6377FC51-CC00-F3A0-13C6-3C8105999A4A}"/>
                </a:ext>
              </a:extLst>
            </p:cNvPr>
            <p:cNvSpPr/>
            <p:nvPr/>
          </p:nvSpPr>
          <p:spPr>
            <a:xfrm>
              <a:off x="3850246" y="28381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CC535044-34C6-D3AC-62F6-F08C11F3B12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3160565"/>
              <a:ext cx="4537535" cy="17911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44B74A3-1C01-E284-500E-791C5D25A997}"/>
                </a:ext>
              </a:extLst>
            </p:cNvPr>
            <p:cNvCxnSpPr/>
            <p:nvPr/>
          </p:nvCxnSpPr>
          <p:spPr>
            <a:xfrm>
              <a:off x="3721919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91F73871-271D-A21B-BC8B-947483F7EC11}"/>
                </a:ext>
              </a:extLst>
            </p:cNvPr>
            <p:cNvCxnSpPr/>
            <p:nvPr/>
          </p:nvCxnSpPr>
          <p:spPr>
            <a:xfrm>
              <a:off x="469160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D7091A5-7DD3-87B6-F064-63C685D542C1}"/>
                </a:ext>
              </a:extLst>
            </p:cNvPr>
            <p:cNvSpPr txBox="1"/>
            <p:nvPr/>
          </p:nvSpPr>
          <p:spPr>
            <a:xfrm>
              <a:off x="3918115" y="2843880"/>
              <a:ext cx="5774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15 ans</a:t>
              </a:r>
            </a:p>
          </p:txBody>
        </p:sp>
        <p:sp>
          <p:nvSpPr>
            <p:cNvPr id="81" name="Rectangle : coins arrondis 53">
              <a:extLst>
                <a:ext uri="{FF2B5EF4-FFF2-40B4-BE49-F238E27FC236}">
                  <a16:creationId xmlns:a16="http://schemas.microsoft.com/office/drawing/2014/main" id="{5EE6F6B4-3C2E-977F-0ABD-9ACDC725C80A}"/>
                </a:ext>
              </a:extLst>
            </p:cNvPr>
            <p:cNvSpPr/>
            <p:nvPr/>
          </p:nvSpPr>
          <p:spPr>
            <a:xfrm>
              <a:off x="4806589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60D04D1-A3B6-A5AF-F1AF-2D3298955907}"/>
                </a:ext>
              </a:extLst>
            </p:cNvPr>
            <p:cNvSpPr txBox="1"/>
            <p:nvPr/>
          </p:nvSpPr>
          <p:spPr>
            <a:xfrm>
              <a:off x="4872053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16 ans</a:t>
              </a: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5EDD914-0376-C0F3-B980-DFAD601F090E}"/>
                </a:ext>
              </a:extLst>
            </p:cNvPr>
            <p:cNvCxnSpPr/>
            <p:nvPr/>
          </p:nvCxnSpPr>
          <p:spPr>
            <a:xfrm>
              <a:off x="5631542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 : coins arrondis 56">
              <a:extLst>
                <a:ext uri="{FF2B5EF4-FFF2-40B4-BE49-F238E27FC236}">
                  <a16:creationId xmlns:a16="http://schemas.microsoft.com/office/drawing/2014/main" id="{BCC6F99A-F075-D378-9458-8482C059CF3C}"/>
                </a:ext>
              </a:extLst>
            </p:cNvPr>
            <p:cNvSpPr/>
            <p:nvPr/>
          </p:nvSpPr>
          <p:spPr>
            <a:xfrm>
              <a:off x="5752141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45DAAD9-C5B0-ED45-8243-911387E77257}"/>
                </a:ext>
              </a:extLst>
            </p:cNvPr>
            <p:cNvSpPr txBox="1"/>
            <p:nvPr/>
          </p:nvSpPr>
          <p:spPr>
            <a:xfrm>
              <a:off x="5823216" y="2847682"/>
              <a:ext cx="5709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17 ans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51A0694-5FA4-4221-7D5A-7C53B40C6C62}"/>
                </a:ext>
              </a:extLst>
            </p:cNvPr>
            <p:cNvCxnSpPr/>
            <p:nvPr/>
          </p:nvCxnSpPr>
          <p:spPr>
            <a:xfrm>
              <a:off x="656647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 : coins arrondis 59">
              <a:extLst>
                <a:ext uri="{FF2B5EF4-FFF2-40B4-BE49-F238E27FC236}">
                  <a16:creationId xmlns:a16="http://schemas.microsoft.com/office/drawing/2014/main" id="{C2EDA2C1-7F6D-A8EA-AEEC-8A77A4F113D8}"/>
                </a:ext>
              </a:extLst>
            </p:cNvPr>
            <p:cNvSpPr/>
            <p:nvPr/>
          </p:nvSpPr>
          <p:spPr>
            <a:xfrm>
              <a:off x="6681457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D5141C9-65FE-8B75-06F9-71AE3CFDFCAA}"/>
                </a:ext>
              </a:extLst>
            </p:cNvPr>
            <p:cNvSpPr txBox="1"/>
            <p:nvPr/>
          </p:nvSpPr>
          <p:spPr>
            <a:xfrm>
              <a:off x="6746921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18 ans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4AD7820-D1A9-FDEC-BFFF-8474FE3B9393}"/>
                </a:ext>
              </a:extLst>
            </p:cNvPr>
            <p:cNvSpPr txBox="1"/>
            <p:nvPr/>
          </p:nvSpPr>
          <p:spPr>
            <a:xfrm>
              <a:off x="3829952" y="3246301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C581D11A-0A77-D52F-0D3A-A1DF7EB9BDD4}"/>
                </a:ext>
              </a:extLst>
            </p:cNvPr>
            <p:cNvSpPr txBox="1"/>
            <p:nvPr/>
          </p:nvSpPr>
          <p:spPr>
            <a:xfrm>
              <a:off x="4794638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F3092C21-094B-64AD-ADD4-65A7719C365D}"/>
                </a:ext>
              </a:extLst>
            </p:cNvPr>
            <p:cNvSpPr txBox="1"/>
            <p:nvPr/>
          </p:nvSpPr>
          <p:spPr>
            <a:xfrm>
              <a:off x="5731046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2A98A705-2743-49AB-541D-E95346A741CC}"/>
                </a:ext>
              </a:extLst>
            </p:cNvPr>
            <p:cNvSpPr txBox="1"/>
            <p:nvPr/>
          </p:nvSpPr>
          <p:spPr>
            <a:xfrm>
              <a:off x="6612273" y="3246301"/>
              <a:ext cx="8515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300 euros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93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0DC4D3CD-4818-8E45-E032-0DBEA1DA5352}"/>
              </a:ext>
            </a:extLst>
          </p:cNvPr>
          <p:cNvGrpSpPr/>
          <p:nvPr/>
        </p:nvGrpSpPr>
        <p:grpSpPr>
          <a:xfrm>
            <a:off x="524901" y="1105769"/>
            <a:ext cx="2455165" cy="474242"/>
            <a:chOff x="3616508" y="1060171"/>
            <a:chExt cx="2065891" cy="474242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95236245-AFE4-349F-7DB9-AB59A1E4095A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5364877-4261-DF4B-C205-7F16B6545993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pro pour les structures culturelles</a:t>
              </a:r>
            </a:p>
          </p:txBody>
        </p:sp>
      </p:grp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2146C86C-395F-6E22-4973-45117F25FB1A}"/>
              </a:ext>
            </a:extLst>
          </p:cNvPr>
          <p:cNvSpPr/>
          <p:nvPr/>
        </p:nvSpPr>
        <p:spPr>
          <a:xfrm>
            <a:off x="918488" y="1680607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4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5FCE7D-4D15-7E22-EE17-369714F6F70B}"/>
              </a:ext>
            </a:extLst>
          </p:cNvPr>
          <p:cNvSpPr/>
          <p:nvPr/>
        </p:nvSpPr>
        <p:spPr>
          <a:xfrm>
            <a:off x="630485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Proposer des biens et services culturels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EE6B24B-B42A-0DE2-A380-01DE610CE76C}"/>
              </a:ext>
            </a:extLst>
          </p:cNvPr>
          <p:cNvGrpSpPr/>
          <p:nvPr/>
        </p:nvGrpSpPr>
        <p:grpSpPr>
          <a:xfrm>
            <a:off x="3344418" y="1118347"/>
            <a:ext cx="2455165" cy="461664"/>
            <a:chOff x="3616508" y="1072749"/>
            <a:chExt cx="2065891" cy="46166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D5499856-A159-4647-73F3-F33895101E45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C0F4FAA-005D-38CA-9F61-0B34A3CFE14A}"/>
                </a:ext>
              </a:extLst>
            </p:cNvPr>
            <p:cNvSpPr txBox="1"/>
            <p:nvPr/>
          </p:nvSpPr>
          <p:spPr>
            <a:xfrm>
              <a:off x="3648875" y="1164202"/>
              <a:ext cx="2010443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pour les jeunes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1012651-09FA-E8ED-9DC1-4F7DBC81ADDB}"/>
              </a:ext>
            </a:extLst>
          </p:cNvPr>
          <p:cNvSpPr/>
          <p:nvPr/>
        </p:nvSpPr>
        <p:spPr>
          <a:xfrm>
            <a:off x="3450002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Acheter des biens et services culturels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5E4A7281-33F0-6E6D-ABCF-993CF38AB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66"/>
          <a:stretch/>
        </p:blipFill>
        <p:spPr>
          <a:xfrm>
            <a:off x="3739830" y="1774590"/>
            <a:ext cx="1621222" cy="2333860"/>
          </a:xfrm>
          <a:prstGeom prst="rect">
            <a:avLst/>
          </a:prstGeom>
        </p:spPr>
      </p:pic>
      <p:pic>
        <p:nvPicPr>
          <p:cNvPr id="59" name="Google Shape;393;p76">
            <a:extLst>
              <a:ext uri="{FF2B5EF4-FFF2-40B4-BE49-F238E27FC236}">
                <a16:creationId xmlns:a16="http://schemas.microsoft.com/office/drawing/2014/main" id="{AC05ACCE-1D5C-556E-ED10-A03E868E4B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32668"/>
          <a:stretch/>
        </p:blipFill>
        <p:spPr>
          <a:xfrm>
            <a:off x="3344418" y="1671464"/>
            <a:ext cx="2386170" cy="243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051590B3-18B3-7182-245C-C30D94C695E8}"/>
              </a:ext>
            </a:extLst>
          </p:cNvPr>
          <p:cNvGrpSpPr/>
          <p:nvPr/>
        </p:nvGrpSpPr>
        <p:grpSpPr>
          <a:xfrm>
            <a:off x="6142638" y="1118347"/>
            <a:ext cx="2455165" cy="461664"/>
            <a:chOff x="3616508" y="1072749"/>
            <a:chExt cx="2065891" cy="461664"/>
          </a:xfrm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69341F51-2471-00DC-7A52-EFF1E61BE66D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57A7F316-9B8A-A679-96FE-3A734018E590}"/>
                </a:ext>
              </a:extLst>
            </p:cNvPr>
            <p:cNvSpPr txBox="1"/>
            <p:nvPr/>
          </p:nvSpPr>
          <p:spPr>
            <a:xfrm>
              <a:off x="3633487" y="1151610"/>
              <a:ext cx="2010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ÉduConnect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pour les élèves</a:t>
              </a:r>
            </a:p>
          </p:txBody>
        </p:sp>
      </p:grp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C9C372CB-AB6F-26E4-EDE7-21670804AAD7}"/>
              </a:ext>
            </a:extLst>
          </p:cNvPr>
          <p:cNvSpPr/>
          <p:nvPr/>
        </p:nvSpPr>
        <p:spPr>
          <a:xfrm>
            <a:off x="6536225" y="1680607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7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26B3FFE-A4F1-4D61-2CA0-7364DCAB36FE}"/>
              </a:ext>
            </a:extLst>
          </p:cNvPr>
          <p:cNvSpPr/>
          <p:nvPr/>
        </p:nvSpPr>
        <p:spPr>
          <a:xfrm>
            <a:off x="6248222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Confirmer l’identité de l’élève pour débloquer son crédit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A5CC70C9-7C79-3538-52F1-FF64EE6267F0}"/>
              </a:ext>
            </a:extLst>
          </p:cNvPr>
          <p:cNvSpPr txBox="1"/>
          <p:nvPr/>
        </p:nvSpPr>
        <p:spPr>
          <a:xfrm>
            <a:off x="3133892" y="245876"/>
            <a:ext cx="2555963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applications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2D062C2D-B84E-E7F1-BDE1-3CDCF10C971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170" y="116656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5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50D7CE7-A216-DB08-68FF-68150C7CA4DF}"/>
              </a:ext>
            </a:extLst>
          </p:cNvPr>
          <p:cNvSpPr/>
          <p:nvPr/>
        </p:nvSpPr>
        <p:spPr>
          <a:xfrm>
            <a:off x="1167694" y="1540247"/>
            <a:ext cx="7043158" cy="1031503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72FF4D-233D-F000-1C49-7349D36ACEAE}"/>
              </a:ext>
            </a:extLst>
          </p:cNvPr>
          <p:cNvSpPr txBox="1"/>
          <p:nvPr/>
        </p:nvSpPr>
        <p:spPr>
          <a:xfrm>
            <a:off x="1478588" y="1794388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distribuer aux élèves les identifiants </a:t>
            </a:r>
            <a:r>
              <a:rPr lang="fr" b="1" dirty="0" err="1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ÉduConnect</a:t>
            </a:r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 indispensables pour débloquer leurs crédits.</a:t>
            </a:r>
            <a:endParaRPr lang="fr-FR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08944F-C5FB-9FE3-F985-B2A1AE565647}"/>
              </a:ext>
            </a:extLst>
          </p:cNvPr>
          <p:cNvSpPr/>
          <p:nvPr/>
        </p:nvSpPr>
        <p:spPr>
          <a:xfrm>
            <a:off x="1167694" y="2825891"/>
            <a:ext cx="7043158" cy="1031503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47C057-0699-373A-7BB7-D27BA16A517A}"/>
              </a:ext>
            </a:extLst>
          </p:cNvPr>
          <p:cNvSpPr txBox="1"/>
          <p:nvPr/>
        </p:nvSpPr>
        <p:spPr>
          <a:xfrm>
            <a:off x="1478588" y="3083505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rappeler aux familles et aux élèves l’existence d’une enveloppe de crédit individuel pour chaque jeune de 15 à 17 ans.</a:t>
            </a:r>
            <a:endParaRPr lang="fr-FR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DDA480-66CB-E5EC-9755-ED06A9F2F77E}"/>
              </a:ext>
            </a:extLst>
          </p:cNvPr>
          <p:cNvSpPr/>
          <p:nvPr/>
        </p:nvSpPr>
        <p:spPr>
          <a:xfrm>
            <a:off x="893833" y="1794388"/>
            <a:ext cx="521208" cy="521208"/>
          </a:xfrm>
          <a:prstGeom prst="ellipse">
            <a:avLst/>
          </a:prstGeom>
          <a:solidFill>
            <a:srgbClr val="8700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4BA142-A3D5-8234-571A-FD34ED49F2F4}"/>
              </a:ext>
            </a:extLst>
          </p:cNvPr>
          <p:cNvSpPr txBox="1"/>
          <p:nvPr/>
        </p:nvSpPr>
        <p:spPr>
          <a:xfrm>
            <a:off x="1010235" y="1843733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Pass Culture Black" pitchFamily="2" charset="77"/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529E629-849D-0713-8D6A-9C1F33B98AE0}"/>
              </a:ext>
            </a:extLst>
          </p:cNvPr>
          <p:cNvSpPr/>
          <p:nvPr/>
        </p:nvSpPr>
        <p:spPr>
          <a:xfrm>
            <a:off x="893833" y="3061464"/>
            <a:ext cx="521208" cy="521208"/>
          </a:xfrm>
          <a:prstGeom prst="ellipse">
            <a:avLst/>
          </a:prstGeom>
          <a:solidFill>
            <a:srgbClr val="8700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544E80-E3A2-33B7-EBC1-1D07CDB4BF34}"/>
              </a:ext>
            </a:extLst>
          </p:cNvPr>
          <p:cNvSpPr txBox="1"/>
          <p:nvPr/>
        </p:nvSpPr>
        <p:spPr>
          <a:xfrm>
            <a:off x="982803" y="31016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Pass Culture Black" pitchFamily="2" charset="77"/>
              </a:rPr>
              <a:t>2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2AB25D65-3914-3379-732E-CEA9896263D7}"/>
              </a:ext>
            </a:extLst>
          </p:cNvPr>
          <p:cNvSpPr txBox="1"/>
          <p:nvPr/>
        </p:nvSpPr>
        <p:spPr>
          <a:xfrm>
            <a:off x="3493700" y="210975"/>
            <a:ext cx="2156599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EDUCONNECT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" name="Google Shape;295;p66">
            <a:extLst>
              <a:ext uri="{FF2B5EF4-FFF2-40B4-BE49-F238E27FC236}">
                <a16:creationId xmlns:a16="http://schemas.microsoft.com/office/drawing/2014/main" id="{250AD437-4227-A774-B808-9B6D1EEEB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64868" y="4775278"/>
            <a:ext cx="33224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sz="1050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fr-FR" sz="1050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 sz="1050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ocumentation téléchargeable sur </a:t>
            </a:r>
            <a:r>
              <a:rPr lang="fr-FR" sz="1050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fr" sz="1050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duscol</a:t>
            </a:r>
            <a:endParaRPr lang="fr-FR" sz="1050" dirty="0">
              <a:solidFill>
                <a:srgbClr val="870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8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Ressources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A2F5962C-3727-1F91-4E43-F63E060843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50D7CE7-A216-DB08-68FF-68150C7CA4DF}"/>
              </a:ext>
            </a:extLst>
          </p:cNvPr>
          <p:cNvSpPr/>
          <p:nvPr/>
        </p:nvSpPr>
        <p:spPr>
          <a:xfrm>
            <a:off x="379170" y="1074656"/>
            <a:ext cx="8557439" cy="3930345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72FF4D-233D-F000-1C49-7349D36ACEAE}"/>
              </a:ext>
            </a:extLst>
          </p:cNvPr>
          <p:cNvSpPr txBox="1"/>
          <p:nvPr/>
        </p:nvSpPr>
        <p:spPr>
          <a:xfrm>
            <a:off x="733871" y="1154696"/>
            <a:ext cx="800477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chemeClr val="dk1"/>
                </a:solidFill>
              </a:rPr>
              <a:t>Pages </a:t>
            </a:r>
            <a:r>
              <a:rPr lang="fr-FR" sz="1800" b="1" dirty="0" err="1">
                <a:solidFill>
                  <a:schemeClr val="dk1"/>
                </a:solidFill>
              </a:rPr>
              <a:t>éduscol.gouv</a:t>
            </a:r>
            <a:endParaRPr lang="fr-FR" sz="1800" b="1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Education artistique et culturelle : </a:t>
            </a:r>
            <a:r>
              <a:rPr lang="fr-FR" u="sng" dirty="0">
                <a:solidFill>
                  <a:schemeClr val="hlink"/>
                </a:solidFill>
                <a:hlinkClick r:id="rId4"/>
              </a:rPr>
              <a:t>https://eduscol.education.fr/1851/education-artistique-et-culturelle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Adage : </a:t>
            </a:r>
            <a:r>
              <a:rPr lang="fr-FR" u="sng" dirty="0">
                <a:solidFill>
                  <a:schemeClr val="hlink"/>
                </a:solidFill>
                <a:hlinkClick r:id="rId5"/>
              </a:rPr>
              <a:t>https://eduscol.education.fr/3004/l-application-adage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Pass Culture : </a:t>
            </a:r>
            <a:r>
              <a:rPr lang="fr-FR" u="sng" dirty="0">
                <a:solidFill>
                  <a:schemeClr val="hlink"/>
                </a:solidFill>
                <a:hlinkClick r:id="rId6"/>
              </a:rPr>
              <a:t>https://eduscol.education.fr/3013/le-pass-culture-un-dispositif-pour-les-eleves-et-leurs-professeurs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Pass culture : </a:t>
            </a:r>
            <a:r>
              <a:rPr lang="fr-FR" u="sng" dirty="0">
                <a:solidFill>
                  <a:schemeClr val="hlink"/>
                </a:solidFill>
                <a:hlinkClick r:id="rId7"/>
              </a:rPr>
              <a:t>https://pass.culture.fr/faq/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fr-FR" u="sng" dirty="0">
              <a:solidFill>
                <a:schemeClr val="hlink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chemeClr val="dk1"/>
                </a:solidFill>
              </a:rPr>
              <a:t>Décret et arrêté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Décret </a:t>
            </a:r>
            <a:r>
              <a:rPr lang="fr-FR" dirty="0">
                <a:solidFill>
                  <a:schemeClr val="tx1"/>
                </a:solidFill>
              </a:rPr>
              <a:t>modifié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dk1"/>
                </a:solidFill>
              </a:rPr>
              <a:t>n° 2021-1453 du 6 novembre 2021 relatif à l'extension du « pass Culture » aux jeunes en âge d'être scolarisés au collège et au lycée : </a:t>
            </a:r>
            <a:r>
              <a:rPr lang="fr-FR" u="sng" dirty="0">
                <a:solidFill>
                  <a:schemeClr val="hlink"/>
                </a:solidFill>
                <a:hlinkClick r:id="rId8"/>
              </a:rPr>
              <a:t>https://www.legifrance.gouv.fr/jorf/id/JORFTEXT000044294126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Arrêté </a:t>
            </a:r>
            <a:r>
              <a:rPr lang="fr-FR" dirty="0">
                <a:solidFill>
                  <a:schemeClr val="tx1"/>
                </a:solidFill>
              </a:rPr>
              <a:t>modifié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chemeClr val="dk1"/>
                </a:solidFill>
              </a:rPr>
              <a:t>du 6 novembre 2021 portant application du décret n° 2021-1453 du 6 novembre 2021 relatif à l'extension du  pass Culture aux jeunes en âge d'être scolarisés au collège et au lycée : </a:t>
            </a:r>
            <a:r>
              <a:rPr lang="fr-FR" u="sng" dirty="0">
                <a:solidFill>
                  <a:schemeClr val="hlink"/>
                </a:solidFill>
                <a:hlinkClick r:id="rId9"/>
              </a:rPr>
              <a:t>https://www.legifrance.gouv.fr/jorf/id/JORFTEXT000044294159</a:t>
            </a:r>
            <a:endParaRPr lang="fr-FR" u="sng" dirty="0">
              <a:solidFill>
                <a:schemeClr val="hlink"/>
              </a:solidFill>
            </a:endParaRP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2AB25D65-3914-3379-732E-CEA9896263D7}"/>
              </a:ext>
            </a:extLst>
          </p:cNvPr>
          <p:cNvSpPr txBox="1"/>
          <p:nvPr/>
        </p:nvSpPr>
        <p:spPr>
          <a:xfrm>
            <a:off x="3493700" y="210975"/>
            <a:ext cx="2156599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RESSOURCES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" name="Google Shape;295;p66">
            <a:extLst>
              <a:ext uri="{FF2B5EF4-FFF2-40B4-BE49-F238E27FC236}">
                <a16:creationId xmlns:a16="http://schemas.microsoft.com/office/drawing/2014/main" id="{250AD437-4227-A774-B808-9B6D1EEEBD4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5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1997372" y="1589087"/>
            <a:ext cx="520934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Vidéo de présentation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Light"/>
                <a:cs typeface="Montserrat Light"/>
                <a:sym typeface="Montserrat Black"/>
              </a:rPr>
              <a:t>Lien vers </a:t>
            </a:r>
            <a:r>
              <a:rPr lang="fr-FR" sz="3000" dirty="0" err="1">
                <a:solidFill>
                  <a:srgbClr val="FFFFFF"/>
                </a:solidFill>
                <a:latin typeface="Montserrat Black"/>
                <a:ea typeface="Montserrat Light"/>
                <a:cs typeface="Montserrat Light"/>
                <a:sym typeface="Montserrat Black"/>
              </a:rPr>
              <a:t>eduscol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6E6F23C7-B5F9-4ECA-B931-AAA7D4A546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801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9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DAE84FB9-5816-DEFA-50D3-43C6DA41FAFC}"/>
              </a:ext>
            </a:extLst>
          </p:cNvPr>
          <p:cNvSpPr txBox="1"/>
          <p:nvPr/>
        </p:nvSpPr>
        <p:spPr>
          <a:xfrm>
            <a:off x="3439140" y="347127"/>
            <a:ext cx="2614918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Montants alloués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3FC28D16-6350-EB55-1C66-14C7BE3181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0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Rectangle : coins arrondis 165">
            <a:extLst>
              <a:ext uri="{FF2B5EF4-FFF2-40B4-BE49-F238E27FC236}">
                <a16:creationId xmlns:a16="http://schemas.microsoft.com/office/drawing/2014/main" id="{51EB260A-6BC8-4193-4720-15FDE3620140}"/>
              </a:ext>
            </a:extLst>
          </p:cNvPr>
          <p:cNvSpPr/>
          <p:nvPr/>
        </p:nvSpPr>
        <p:spPr>
          <a:xfrm>
            <a:off x="688170" y="2746316"/>
            <a:ext cx="7599679" cy="302241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Montserrat Light" pitchFamily="2" charset="77"/>
                <a:ea typeface="Arial"/>
                <a:cs typeface="Arial"/>
              </a:rPr>
              <a:t>En moyenne, 800 euros par classe, par année scolaire, pour des activités EAC.</a:t>
            </a:r>
          </a:p>
        </p:txBody>
      </p:sp>
      <p:sp>
        <p:nvSpPr>
          <p:cNvPr id="62" name="Rectangle : coins arrondis 165">
            <a:extLst>
              <a:ext uri="{FF2B5EF4-FFF2-40B4-BE49-F238E27FC236}">
                <a16:creationId xmlns:a16="http://schemas.microsoft.com/office/drawing/2014/main" id="{51EB260A-6BC8-4193-4720-15FDE3620140}"/>
              </a:ext>
            </a:extLst>
          </p:cNvPr>
          <p:cNvSpPr/>
          <p:nvPr/>
        </p:nvSpPr>
        <p:spPr>
          <a:xfrm>
            <a:off x="749542" y="1267397"/>
            <a:ext cx="7538307" cy="1251799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5" name="Tableau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47467"/>
              </p:ext>
            </p:extLst>
          </p:nvPr>
        </p:nvGraphicFramePr>
        <p:xfrm>
          <a:off x="845791" y="1267397"/>
          <a:ext cx="7345810" cy="125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010">
                  <a:extLst>
                    <a:ext uri="{9D8B030D-6E8A-4147-A177-3AD203B41FA5}">
                      <a16:colId xmlns:a16="http://schemas.microsoft.com/office/drawing/2014/main" val="626578725"/>
                    </a:ext>
                  </a:extLst>
                </a:gridCol>
                <a:gridCol w="736306">
                  <a:extLst>
                    <a:ext uri="{9D8B030D-6E8A-4147-A177-3AD203B41FA5}">
                      <a16:colId xmlns:a16="http://schemas.microsoft.com/office/drawing/2014/main" val="1401880009"/>
                    </a:ext>
                  </a:extLst>
                </a:gridCol>
                <a:gridCol w="689644">
                  <a:extLst>
                    <a:ext uri="{9D8B030D-6E8A-4147-A177-3AD203B41FA5}">
                      <a16:colId xmlns:a16="http://schemas.microsoft.com/office/drawing/2014/main" val="3874504013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1390667367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2310071850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1539526683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207757585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3497658866"/>
                    </a:ext>
                  </a:extLst>
                </a:gridCol>
                <a:gridCol w="712975">
                  <a:extLst>
                    <a:ext uri="{9D8B030D-6E8A-4147-A177-3AD203B41FA5}">
                      <a16:colId xmlns:a16="http://schemas.microsoft.com/office/drawing/2014/main" val="1791972882"/>
                    </a:ext>
                  </a:extLst>
                </a:gridCol>
              </a:tblGrid>
              <a:tr h="625900">
                <a:tc>
                  <a:txBody>
                    <a:bodyPr/>
                    <a:lstStyle/>
                    <a:p>
                      <a:pPr algn="ctr"/>
                      <a:endParaRPr lang="fr-FR" sz="900" b="0" i="0" u="none" strike="noStrike" cap="none" baseline="0" dirty="0">
                        <a:solidFill>
                          <a:schemeClr val="bg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baseline="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Niveau de classe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2de ou CAP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fr-FR" sz="1000" b="0" i="0" u="none" strike="noStrike" cap="none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i="0" u="none" strike="noStrike" cap="none" dirty="0" err="1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fr-FR" sz="1000" b="0" i="0" u="none" strike="noStrike" cap="none" baseline="30000" dirty="0" err="1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le</a:t>
                      </a:r>
                      <a:endParaRPr lang="fr-FR" sz="1000" b="0" i="0" u="none" strike="noStrike" cap="none" baseline="30000" dirty="0">
                        <a:solidFill>
                          <a:schemeClr val="tx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84847"/>
                  </a:ext>
                </a:extLst>
              </a:tr>
              <a:tr h="625900">
                <a:tc>
                  <a:txBody>
                    <a:bodyPr/>
                    <a:lstStyle/>
                    <a:p>
                      <a:pPr algn="ctr"/>
                      <a:endParaRPr lang="fr-FR" sz="900" b="0" i="0" u="none" strike="noStrike" cap="none" dirty="0">
                        <a:solidFill>
                          <a:schemeClr val="bg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Montant </a:t>
                      </a:r>
                    </a:p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par jeunes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25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25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25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25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30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36751"/>
                  </a:ext>
                </a:extLst>
              </a:tr>
            </a:tbl>
          </a:graphicData>
        </a:graphic>
      </p:graphicFrame>
      <p:sp>
        <p:nvSpPr>
          <p:cNvPr id="66" name="Rectangle : coins arrondis 3">
            <a:extLst>
              <a:ext uri="{FF2B5EF4-FFF2-40B4-BE49-F238E27FC236}">
                <a16:creationId xmlns:a16="http://schemas.microsoft.com/office/drawing/2014/main" id="{8A7AA65B-B70D-7652-B5DF-7655B09E89ED}"/>
              </a:ext>
            </a:extLst>
          </p:cNvPr>
          <p:cNvSpPr/>
          <p:nvPr/>
        </p:nvSpPr>
        <p:spPr>
          <a:xfrm>
            <a:off x="688170" y="1255511"/>
            <a:ext cx="1758568" cy="1275569"/>
          </a:xfrm>
          <a:prstGeom prst="roundRect">
            <a:avLst>
              <a:gd name="adj" fmla="val 8025"/>
            </a:avLst>
          </a:prstGeom>
          <a:solidFill>
            <a:srgbClr val="870087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Part collective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Élèves du MENJ, du privé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sous contrat, du MAA, des</a:t>
            </a:r>
          </a:p>
          <a:p>
            <a:pPr algn="ctr"/>
            <a:r>
              <a:rPr lang="fr-FR" sz="900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Armées, de la Mer</a:t>
            </a:r>
          </a:p>
        </p:txBody>
      </p:sp>
      <p:sp>
        <p:nvSpPr>
          <p:cNvPr id="67" name="Rectangle : coins arrondis 165">
            <a:extLst>
              <a:ext uri="{FF2B5EF4-FFF2-40B4-BE49-F238E27FC236}">
                <a16:creationId xmlns:a16="http://schemas.microsoft.com/office/drawing/2014/main" id="{51EB260A-6BC8-4193-4720-15FDE3620140}"/>
              </a:ext>
            </a:extLst>
          </p:cNvPr>
          <p:cNvSpPr/>
          <p:nvPr/>
        </p:nvSpPr>
        <p:spPr>
          <a:xfrm>
            <a:off x="749541" y="3263793"/>
            <a:ext cx="7518052" cy="1251799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64580"/>
              </p:ext>
            </p:extLst>
          </p:nvPr>
        </p:nvGraphicFramePr>
        <p:xfrm>
          <a:off x="845790" y="3263791"/>
          <a:ext cx="7345812" cy="125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797">
                  <a:extLst>
                    <a:ext uri="{9D8B030D-6E8A-4147-A177-3AD203B41FA5}">
                      <a16:colId xmlns:a16="http://schemas.microsoft.com/office/drawing/2014/main" val="626578725"/>
                    </a:ext>
                  </a:extLst>
                </a:gridCol>
                <a:gridCol w="1139803">
                  <a:extLst>
                    <a:ext uri="{9D8B030D-6E8A-4147-A177-3AD203B41FA5}">
                      <a16:colId xmlns:a16="http://schemas.microsoft.com/office/drawing/2014/main" val="1401880009"/>
                    </a:ext>
                  </a:extLst>
                </a:gridCol>
                <a:gridCol w="1139803">
                  <a:extLst>
                    <a:ext uri="{9D8B030D-6E8A-4147-A177-3AD203B41FA5}">
                      <a16:colId xmlns:a16="http://schemas.microsoft.com/office/drawing/2014/main" val="3874504013"/>
                    </a:ext>
                  </a:extLst>
                </a:gridCol>
                <a:gridCol w="1139803">
                  <a:extLst>
                    <a:ext uri="{9D8B030D-6E8A-4147-A177-3AD203B41FA5}">
                      <a16:colId xmlns:a16="http://schemas.microsoft.com/office/drawing/2014/main" val="1390667367"/>
                    </a:ext>
                  </a:extLst>
                </a:gridCol>
                <a:gridCol w="1139803">
                  <a:extLst>
                    <a:ext uri="{9D8B030D-6E8A-4147-A177-3AD203B41FA5}">
                      <a16:colId xmlns:a16="http://schemas.microsoft.com/office/drawing/2014/main" val="2310071850"/>
                    </a:ext>
                  </a:extLst>
                </a:gridCol>
                <a:gridCol w="1139803">
                  <a:extLst>
                    <a:ext uri="{9D8B030D-6E8A-4147-A177-3AD203B41FA5}">
                      <a16:colId xmlns:a16="http://schemas.microsoft.com/office/drawing/2014/main" val="1539526683"/>
                    </a:ext>
                  </a:extLst>
                </a:gridCol>
              </a:tblGrid>
              <a:tr h="625900">
                <a:tc>
                  <a:txBody>
                    <a:bodyPr/>
                    <a:lstStyle/>
                    <a:p>
                      <a:pPr algn="ctr"/>
                      <a:endParaRPr lang="fr-FR" sz="900" b="0" i="0" u="none" strike="noStrike" cap="none" baseline="0" dirty="0">
                        <a:solidFill>
                          <a:schemeClr val="bg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baseline="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Âge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15 ans</a:t>
                      </a:r>
                      <a:endParaRPr lang="fr-FR" sz="1000" b="0" i="0" u="none" strike="noStrike" cap="none" baseline="30000" dirty="0">
                        <a:solidFill>
                          <a:schemeClr val="tx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baseline="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16 ans</a:t>
                      </a:r>
                      <a:endParaRPr lang="fr-FR" sz="1000" b="0" i="0" u="none" strike="noStrike" cap="none" baseline="30000" dirty="0">
                        <a:solidFill>
                          <a:schemeClr val="tx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baseline="0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17 ans</a:t>
                      </a:r>
                      <a:endParaRPr lang="fr-FR" sz="1000" b="0" i="0" u="none" strike="noStrike" cap="none" baseline="30000" dirty="0">
                        <a:solidFill>
                          <a:schemeClr val="tx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18 ans</a:t>
                      </a:r>
                      <a:endParaRPr lang="fr-FR" sz="1000" b="0" i="0" u="none" strike="noStrike" cap="none" baseline="30000" dirty="0">
                        <a:solidFill>
                          <a:schemeClr val="tx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84847"/>
                  </a:ext>
                </a:extLst>
              </a:tr>
              <a:tr h="625900">
                <a:tc>
                  <a:txBody>
                    <a:bodyPr/>
                    <a:lstStyle/>
                    <a:p>
                      <a:pPr algn="ctr"/>
                      <a:endParaRPr lang="fr-FR" sz="900" b="0" i="0" u="none" strike="noStrike" cap="none" dirty="0">
                        <a:solidFill>
                          <a:schemeClr val="bg1"/>
                        </a:solidFill>
                        <a:latin typeface="Montserrat" panose="020B060402020202020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Montant </a:t>
                      </a:r>
                    </a:p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par jeunes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20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30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30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u="none" strike="noStrike" cap="none" dirty="0">
                          <a:solidFill>
                            <a:schemeClr val="tx1"/>
                          </a:solidFill>
                          <a:latin typeface="Montserrat" panose="020B0604020202020204" charset="0"/>
                          <a:ea typeface="Arial"/>
                          <a:cs typeface="Arial"/>
                          <a:sym typeface="Arial"/>
                        </a:rPr>
                        <a:t>200 euros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00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36751"/>
                  </a:ext>
                </a:extLst>
              </a:tr>
            </a:tbl>
          </a:graphicData>
        </a:graphic>
      </p:graphicFrame>
      <p:sp>
        <p:nvSpPr>
          <p:cNvPr id="69" name="Rectangle : coins arrondis 3">
            <a:extLst>
              <a:ext uri="{FF2B5EF4-FFF2-40B4-BE49-F238E27FC236}">
                <a16:creationId xmlns:a16="http://schemas.microsoft.com/office/drawing/2014/main" id="{8A7AA65B-B70D-7652-B5DF-7655B09E89ED}"/>
              </a:ext>
            </a:extLst>
          </p:cNvPr>
          <p:cNvSpPr/>
          <p:nvPr/>
        </p:nvSpPr>
        <p:spPr>
          <a:xfrm>
            <a:off x="688169" y="3251907"/>
            <a:ext cx="1758568" cy="1275569"/>
          </a:xfrm>
          <a:prstGeom prst="roundRect">
            <a:avLst>
              <a:gd name="adj" fmla="val 8025"/>
            </a:avLst>
          </a:prstGeom>
          <a:solidFill>
            <a:srgbClr val="870087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Part individuelle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  <a:latin typeface="Montserrat" panose="020B0604020202020204" charset="0"/>
                <a:ea typeface="Arial"/>
                <a:cs typeface="Arial"/>
              </a:rPr>
              <a:t>Tous les jeunes</a:t>
            </a:r>
          </a:p>
        </p:txBody>
      </p:sp>
    </p:spTree>
    <p:extLst>
      <p:ext uri="{BB962C8B-B14F-4D97-AF65-F5344CB8AC3E}">
        <p14:creationId xmlns:p14="http://schemas.microsoft.com/office/powerpoint/2010/main" val="367521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 collective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3F5D3688-87AB-D504-EDD2-423E05A8F3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FF0B356-7756-B23E-2D3B-691BEB5C8EAA}"/>
              </a:ext>
            </a:extLst>
          </p:cNvPr>
          <p:cNvSpPr/>
          <p:nvPr/>
        </p:nvSpPr>
        <p:spPr>
          <a:xfrm>
            <a:off x="907091" y="1155322"/>
            <a:ext cx="3451862" cy="1663415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CA41FA4-21FF-03E5-923A-A3BFF3F695A8}"/>
              </a:ext>
            </a:extLst>
          </p:cNvPr>
          <p:cNvGrpSpPr/>
          <p:nvPr/>
        </p:nvGrpSpPr>
        <p:grpSpPr>
          <a:xfrm>
            <a:off x="1120138" y="1018304"/>
            <a:ext cx="2054004" cy="276999"/>
            <a:chOff x="3578039" y="1060171"/>
            <a:chExt cx="1728335" cy="27699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B5F1F85C-105A-EED9-D0FE-24F8325E5BE6}"/>
                </a:ext>
              </a:extLst>
            </p:cNvPr>
            <p:cNvSpPr/>
            <p:nvPr/>
          </p:nvSpPr>
          <p:spPr>
            <a:xfrm>
              <a:off x="3578039" y="1072749"/>
              <a:ext cx="12864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92EBFB-1F26-C17F-732A-BE3EE0F34532}"/>
                </a:ext>
              </a:extLst>
            </p:cNvPr>
            <p:cNvSpPr txBox="1"/>
            <p:nvPr/>
          </p:nvSpPr>
          <p:spPr>
            <a:xfrm>
              <a:off x="3633487" y="1060171"/>
              <a:ext cx="1672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Pour quoi faire ?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556A2DB-0F01-B24C-292A-7E925AA710F7}"/>
              </a:ext>
            </a:extLst>
          </p:cNvPr>
          <p:cNvSpPr txBox="1"/>
          <p:nvPr/>
        </p:nvSpPr>
        <p:spPr>
          <a:xfrm>
            <a:off x="1022795" y="1385014"/>
            <a:ext cx="312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du </a:t>
            </a:r>
            <a:r>
              <a:rPr lang="fr-FR" sz="1200" dirty="0" err="1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pass</a:t>
            </a: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 Culture est</a:t>
            </a:r>
          </a:p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exclusivement dédiée </a:t>
            </a:r>
            <a:r>
              <a:rPr lang="fr-F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financement d’activités d’éducation artistique et culturelle effectuées en groupe et encadrées par des professeurs. </a:t>
            </a:r>
            <a:endParaRPr lang="fr-FR" sz="1200" dirty="0">
              <a:solidFill>
                <a:schemeClr val="dk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(cf. article 4-2 du décret)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4637896" y="1155322"/>
            <a:ext cx="3451862" cy="3709004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4850945" y="1007800"/>
            <a:ext cx="3064890" cy="276999"/>
            <a:chOff x="3578040" y="1048984"/>
            <a:chExt cx="2578941" cy="295006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2578941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8" y="1048984"/>
              <a:ext cx="2523493" cy="29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Domaines culturels éligibles</a:t>
              </a:r>
            </a:p>
          </p:txBody>
        </p:sp>
      </p:grpSp>
      <p:pic>
        <p:nvPicPr>
          <p:cNvPr id="32" name="Google Shape;295;p66">
            <a:extLst>
              <a:ext uri="{FF2B5EF4-FFF2-40B4-BE49-F238E27FC236}">
                <a16:creationId xmlns:a16="http://schemas.microsoft.com/office/drawing/2014/main" id="{634A6D19-C8FF-9002-2868-DB2AE5211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4;p21">
            <a:extLst>
              <a:ext uri="{FF2B5EF4-FFF2-40B4-BE49-F238E27FC236}">
                <a16:creationId xmlns:a16="http://schemas.microsoft.com/office/drawing/2014/main" id="{D04ED513-A25A-FE5D-0511-43DD847C6642}"/>
              </a:ext>
            </a:extLst>
          </p:cNvPr>
          <p:cNvSpPr txBox="1"/>
          <p:nvPr/>
        </p:nvSpPr>
        <p:spPr>
          <a:xfrm>
            <a:off x="2180088" y="210975"/>
            <a:ext cx="4786706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</a:t>
            </a:r>
            <a:r>
              <a:rPr lang="fr-FR" sz="2000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part collective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907091" y="3092773"/>
            <a:ext cx="3451862" cy="1771553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1120141" y="2955755"/>
            <a:ext cx="1217992" cy="276999"/>
            <a:chOff x="3578040" y="1060171"/>
            <a:chExt cx="1024875" cy="276999"/>
          </a:xfrm>
        </p:grpSpPr>
        <p:sp>
          <p:nvSpPr>
            <p:cNvPr id="41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Quoi ?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6F5AB194-D15F-B2B9-0118-B1514944A9CE}"/>
              </a:ext>
            </a:extLst>
          </p:cNvPr>
          <p:cNvSpPr txBox="1"/>
          <p:nvPr/>
        </p:nvSpPr>
        <p:spPr>
          <a:xfrm>
            <a:off x="988601" y="3365201"/>
            <a:ext cx="312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Les offres collectives couvrent et combinent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spectacles, concerts, ateliers, rencontres, conférences, expositions, visites, etc.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32528" y="1385014"/>
            <a:ext cx="3183307" cy="333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Architecture,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Arts du cirque et arts de la rue, Danse, Théâtre, expression dramatique, marionnettes,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Arts numériques, Arts visuels, arts plastiques, arts appliqués, Design,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Cinéma, audiovisuel, Photographie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Culture scientifique, technique et industrielle, Développement durable, Gastronomie et arts du goût,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Univers du livre, de la lecture et des écritures, Bande dessinée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Musique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Patrimoine, Mémoire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Média 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43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907091" y="1261386"/>
            <a:ext cx="3451862" cy="1511999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1120141" y="1124367"/>
            <a:ext cx="1217992" cy="260091"/>
            <a:chOff x="3578040" y="1060171"/>
            <a:chExt cx="1024875" cy="276999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Pour qui ?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7271CA4-D59C-F838-377F-92A12DF8D978}"/>
              </a:ext>
            </a:extLst>
          </p:cNvPr>
          <p:cNvSpPr txBox="1"/>
          <p:nvPr/>
        </p:nvSpPr>
        <p:spPr>
          <a:xfrm>
            <a:off x="1022794" y="1491077"/>
            <a:ext cx="323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concerne tous les domaines artistiques et culturels donc </a:t>
            </a:r>
            <a:r>
              <a:rPr lang="fr-FR" sz="1200" b="1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tous les professeurs.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E9261D7-EF57-1D29-D42E-E37041CE8B16}"/>
              </a:ext>
            </a:extLst>
          </p:cNvPr>
          <p:cNvSpPr/>
          <p:nvPr/>
        </p:nvSpPr>
        <p:spPr>
          <a:xfrm>
            <a:off x="907091" y="3092775"/>
            <a:ext cx="7182667" cy="1568872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830952F-DA22-EC0C-3C11-E4607DD2C1E7}"/>
              </a:ext>
            </a:extLst>
          </p:cNvPr>
          <p:cNvGrpSpPr/>
          <p:nvPr/>
        </p:nvGrpSpPr>
        <p:grpSpPr>
          <a:xfrm>
            <a:off x="1120141" y="2955755"/>
            <a:ext cx="1140262" cy="276999"/>
            <a:chOff x="3578040" y="1060171"/>
            <a:chExt cx="959469" cy="276999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F79E3464-4B97-70C1-95F5-B7A60BEEC6C4}"/>
                </a:ext>
              </a:extLst>
            </p:cNvPr>
            <p:cNvSpPr/>
            <p:nvPr/>
          </p:nvSpPr>
          <p:spPr>
            <a:xfrm>
              <a:off x="3578040" y="1072749"/>
              <a:ext cx="959469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4903169-260C-025D-B313-EECB76028513}"/>
                </a:ext>
              </a:extLst>
            </p:cNvPr>
            <p:cNvSpPr txBox="1"/>
            <p:nvPr/>
          </p:nvSpPr>
          <p:spPr>
            <a:xfrm>
              <a:off x="3633487" y="1060171"/>
              <a:ext cx="842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Combien ?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B396E720-A080-2964-19E3-E2ED26D50A80}"/>
              </a:ext>
            </a:extLst>
          </p:cNvPr>
          <p:cNvSpPr txBox="1"/>
          <p:nvPr/>
        </p:nvSpPr>
        <p:spPr>
          <a:xfrm>
            <a:off x="6120652" y="3201987"/>
            <a:ext cx="1822875" cy="1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lnSpc>
                <a:spcPct val="98181"/>
              </a:lnSpc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Le </a:t>
            </a:r>
            <a:r>
              <a:rPr lang="fr-F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crédit de </a:t>
            </a: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dépense est attribué annuellement à l’EPLE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la base de ses effectifs. Il n’y a pas de transfert de fonds. </a:t>
            </a:r>
            <a:endParaRPr lang="fr-FR" sz="1200" b="1" dirty="0">
              <a:solidFill>
                <a:schemeClr val="dk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295;p66">
            <a:extLst>
              <a:ext uri="{FF2B5EF4-FFF2-40B4-BE49-F238E27FC236}">
                <a16:creationId xmlns:a16="http://schemas.microsoft.com/office/drawing/2014/main" id="{634A6D19-C8FF-9002-2868-DB2AE5211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4;p21">
            <a:extLst>
              <a:ext uri="{FF2B5EF4-FFF2-40B4-BE49-F238E27FC236}">
                <a16:creationId xmlns:a16="http://schemas.microsoft.com/office/drawing/2014/main" id="{D04ED513-A25A-FE5D-0511-43DD847C6642}"/>
              </a:ext>
            </a:extLst>
          </p:cNvPr>
          <p:cNvSpPr txBox="1"/>
          <p:nvPr/>
        </p:nvSpPr>
        <p:spPr>
          <a:xfrm>
            <a:off x="2180088" y="210975"/>
            <a:ext cx="4786706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</a:t>
            </a:r>
            <a:r>
              <a:rPr lang="fr-FR" sz="2000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part collective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4572003" y="1244916"/>
            <a:ext cx="3451862" cy="1550201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4785053" y="1107898"/>
            <a:ext cx="1217992" cy="276999"/>
            <a:chOff x="3578040" y="1060171"/>
            <a:chExt cx="1024875" cy="276999"/>
          </a:xfrm>
        </p:grpSpPr>
        <p:sp>
          <p:nvSpPr>
            <p:cNvPr id="41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Comment ?</a:t>
              </a: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A7271CA4-D59C-F838-377F-92A12DF8D978}"/>
              </a:ext>
            </a:extLst>
          </p:cNvPr>
          <p:cNvSpPr txBox="1"/>
          <p:nvPr/>
        </p:nvSpPr>
        <p:spPr>
          <a:xfrm>
            <a:off x="4687706" y="1474608"/>
            <a:ext cx="323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 dispositif permet,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via ADAGE</a:t>
            </a: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, de proposer </a:t>
            </a:r>
            <a:r>
              <a:rPr lang="fr-FR" sz="1200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aux rédacteurs de projet</a:t>
            </a: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 de réserver des offres collectives proposées par les acteurs culturels.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5810"/>
              </p:ext>
            </p:extLst>
          </p:nvPr>
        </p:nvGraphicFramePr>
        <p:xfrm>
          <a:off x="1120142" y="3415124"/>
          <a:ext cx="5000510" cy="101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02">
                  <a:extLst>
                    <a:ext uri="{9D8B030D-6E8A-4147-A177-3AD203B41FA5}">
                      <a16:colId xmlns:a16="http://schemas.microsoft.com/office/drawing/2014/main" val="288817608"/>
                    </a:ext>
                  </a:extLst>
                </a:gridCol>
                <a:gridCol w="1000102">
                  <a:extLst>
                    <a:ext uri="{9D8B030D-6E8A-4147-A177-3AD203B41FA5}">
                      <a16:colId xmlns:a16="http://schemas.microsoft.com/office/drawing/2014/main" val="1963630652"/>
                    </a:ext>
                  </a:extLst>
                </a:gridCol>
                <a:gridCol w="1000102">
                  <a:extLst>
                    <a:ext uri="{9D8B030D-6E8A-4147-A177-3AD203B41FA5}">
                      <a16:colId xmlns:a16="http://schemas.microsoft.com/office/drawing/2014/main" val="3167379476"/>
                    </a:ext>
                  </a:extLst>
                </a:gridCol>
                <a:gridCol w="1000102">
                  <a:extLst>
                    <a:ext uri="{9D8B030D-6E8A-4147-A177-3AD203B41FA5}">
                      <a16:colId xmlns:a16="http://schemas.microsoft.com/office/drawing/2014/main" val="1310006704"/>
                    </a:ext>
                  </a:extLst>
                </a:gridCol>
                <a:gridCol w="1000102">
                  <a:extLst>
                    <a:ext uri="{9D8B030D-6E8A-4147-A177-3AD203B41FA5}">
                      <a16:colId xmlns:a16="http://schemas.microsoft.com/office/drawing/2014/main" val="880190804"/>
                    </a:ext>
                  </a:extLst>
                </a:gridCol>
              </a:tblGrid>
              <a:tr h="506064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Niveau</a:t>
                      </a:r>
                    </a:p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de classe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6</a:t>
                      </a:r>
                      <a:r>
                        <a:rPr lang="fr-FR" sz="1000" b="0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e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 à 3</a:t>
                      </a:r>
                      <a:r>
                        <a:rPr lang="fr-FR" sz="1000" b="0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e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2</a:t>
                      </a:r>
                      <a:r>
                        <a:rPr lang="fr-FR" sz="1000" b="0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de 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ou CAP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1</a:t>
                      </a:r>
                      <a:r>
                        <a:rPr lang="fr-FR" sz="1000" b="0" baseline="3000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re</a:t>
                      </a: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 err="1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T</a:t>
                      </a:r>
                      <a:r>
                        <a:rPr lang="fr-FR" sz="1000" b="0" baseline="30000" dirty="0" err="1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le</a:t>
                      </a:r>
                      <a:endParaRPr lang="fr-FR" sz="1000" b="0" baseline="30000" dirty="0">
                        <a:solidFill>
                          <a:schemeClr val="tx1"/>
                        </a:solidFill>
                        <a:latin typeface="Montserra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8765"/>
                  </a:ext>
                </a:extLst>
              </a:tr>
              <a:tr h="506064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Montant </a:t>
                      </a:r>
                    </a:p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par jeunes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25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30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20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Montserrat" panose="020B0604020202020204" charset="0"/>
                        </a:rPr>
                        <a:t>20 euros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41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5EDDCB9-9630-CCB2-F84F-523D4FDEB663}"/>
              </a:ext>
            </a:extLst>
          </p:cNvPr>
          <p:cNvGrpSpPr/>
          <p:nvPr/>
        </p:nvGrpSpPr>
        <p:grpSpPr>
          <a:xfrm>
            <a:off x="1879087" y="1066012"/>
            <a:ext cx="2455165" cy="474242"/>
            <a:chOff x="3616508" y="1060171"/>
            <a:chExt cx="2065891" cy="474242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794E8D9-8E1D-A29D-A72A-8FF441EB72DC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E8FD30F-BD5C-6C66-9D2E-8F7D4DFAAFC8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ADAGE pour les professeurs et chefs d’établissement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D3FAF9-D54D-EFDD-0D37-A2517E677FEE}"/>
              </a:ext>
            </a:extLst>
          </p:cNvPr>
          <p:cNvGrpSpPr/>
          <p:nvPr/>
        </p:nvGrpSpPr>
        <p:grpSpPr>
          <a:xfrm>
            <a:off x="4887463" y="1066012"/>
            <a:ext cx="2455165" cy="474242"/>
            <a:chOff x="3616508" y="1060171"/>
            <a:chExt cx="2065891" cy="47424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787B858-1CBB-23CE-3FA7-6CE7E991D6D5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324392-29EE-FE18-AD9D-B5D19DB4A809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pro pour les structures culturelles</a:t>
              </a:r>
            </a:p>
          </p:txBody>
        </p:sp>
      </p:grp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0895CC-6D0F-7FB9-3560-FE3BC85DB04C}"/>
              </a:ext>
            </a:extLst>
          </p:cNvPr>
          <p:cNvSpPr/>
          <p:nvPr/>
        </p:nvSpPr>
        <p:spPr>
          <a:xfrm>
            <a:off x="5281050" y="1744731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4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F388C-E1E3-14A4-D679-FDC8D2A2102F}"/>
              </a:ext>
            </a:extLst>
          </p:cNvPr>
          <p:cNvSpPr/>
          <p:nvPr/>
        </p:nvSpPr>
        <p:spPr>
          <a:xfrm>
            <a:off x="4993047" y="4203010"/>
            <a:ext cx="2239853" cy="651320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Proposer des offres collectives aux professeurs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A0B4-1694-0BDF-1556-DD40E1C5A938}"/>
              </a:ext>
            </a:extLst>
          </p:cNvPr>
          <p:cNvSpPr/>
          <p:nvPr/>
        </p:nvSpPr>
        <p:spPr>
          <a:xfrm>
            <a:off x="1556234" y="4206647"/>
            <a:ext cx="3068717" cy="653877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Sélectionner les offres pour les classes</a:t>
            </a:r>
          </a:p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Gérer le crédit de dépense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3ADB0919-AFEA-B52D-F6A9-69361A674B01}"/>
              </a:ext>
            </a:extLst>
          </p:cNvPr>
          <p:cNvSpPr txBox="1"/>
          <p:nvPr/>
        </p:nvSpPr>
        <p:spPr>
          <a:xfrm>
            <a:off x="3204024" y="210975"/>
            <a:ext cx="2735952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applications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" name="Google Shape;295;p66">
            <a:extLst>
              <a:ext uri="{FF2B5EF4-FFF2-40B4-BE49-F238E27FC236}">
                <a16:creationId xmlns:a16="http://schemas.microsoft.com/office/drawing/2014/main" id="{F9EA2CD0-0B82-9DA0-0DBB-80E7281F63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Une image contenant texte, logiciel, Page web, Site web&#10;&#10;Description générée automatiquement">
            <a:extLst>
              <a:ext uri="{FF2B5EF4-FFF2-40B4-BE49-F238E27FC236}">
                <a16:creationId xmlns:a16="http://schemas.microsoft.com/office/drawing/2014/main" id="{363A1D32-8836-86D5-FDEC-B47064CF8A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8" t="1" r="71422" b="45915"/>
          <a:stretch/>
        </p:blipFill>
        <p:spPr>
          <a:xfrm>
            <a:off x="2256597" y="1744731"/>
            <a:ext cx="1667990" cy="2430880"/>
          </a:xfrm>
          <a:prstGeom prst="roundRect">
            <a:avLst>
              <a:gd name="adj" fmla="val 3782"/>
            </a:avLst>
          </a:prstGeom>
          <a:effectLst>
            <a:outerShdw blurRad="539648" sx="102000" sy="102000" algn="ctr" rotWithShape="0">
              <a:prstClr val="black">
                <a:alpha val="15307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56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A56006-6842-1F09-4649-5FD6FC47316B}"/>
              </a:ext>
            </a:extLst>
          </p:cNvPr>
          <p:cNvSpPr/>
          <p:nvPr/>
        </p:nvSpPr>
        <p:spPr>
          <a:xfrm>
            <a:off x="1387236" y="1287556"/>
            <a:ext cx="6482567" cy="1191520"/>
          </a:xfrm>
          <a:prstGeom prst="roundRect">
            <a:avLst>
              <a:gd name="adj" fmla="val 783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ECBCA5-6B78-4A99-D3EC-3C1940EA0B5E}"/>
              </a:ext>
            </a:extLst>
          </p:cNvPr>
          <p:cNvGrpSpPr/>
          <p:nvPr/>
        </p:nvGrpSpPr>
        <p:grpSpPr>
          <a:xfrm>
            <a:off x="1593029" y="1113962"/>
            <a:ext cx="4711263" cy="332399"/>
            <a:chOff x="3571933" y="1023595"/>
            <a:chExt cx="3964275" cy="33239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0DE9163-8422-4431-0FA0-C5E0FD7EDB58}"/>
                </a:ext>
              </a:extLst>
            </p:cNvPr>
            <p:cNvSpPr/>
            <p:nvPr/>
          </p:nvSpPr>
          <p:spPr>
            <a:xfrm>
              <a:off x="3578039" y="1072749"/>
              <a:ext cx="3958169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E98366C-F78D-0C7E-8E70-2753CE021F67}"/>
                </a:ext>
              </a:extLst>
            </p:cNvPr>
            <p:cNvSpPr txBox="1"/>
            <p:nvPr/>
          </p:nvSpPr>
          <p:spPr>
            <a:xfrm>
              <a:off x="3571933" y="1023595"/>
              <a:ext cx="395816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SzPts val="1900"/>
              </a:pP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Crédit de dépenses pour l’année 2023-24</a:t>
              </a:r>
            </a:p>
          </p:txBody>
        </p:sp>
      </p:grpSp>
      <p:sp>
        <p:nvSpPr>
          <p:cNvPr id="9" name="Google Shape;441;p79">
            <a:extLst>
              <a:ext uri="{FF2B5EF4-FFF2-40B4-BE49-F238E27FC236}">
                <a16:creationId xmlns:a16="http://schemas.microsoft.com/office/drawing/2014/main" id="{17C83F24-E321-A99E-67D0-7A2E860F7A77}"/>
              </a:ext>
            </a:extLst>
          </p:cNvPr>
          <p:cNvSpPr txBox="1">
            <a:spLocks/>
          </p:cNvSpPr>
          <p:nvPr/>
        </p:nvSpPr>
        <p:spPr>
          <a:xfrm>
            <a:off x="2004190" y="1727759"/>
            <a:ext cx="5248657" cy="5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F06CED-4A76-8F8E-4A17-1874E37C8A54}"/>
              </a:ext>
            </a:extLst>
          </p:cNvPr>
          <p:cNvSpPr txBox="1"/>
          <p:nvPr/>
        </p:nvSpPr>
        <p:spPr>
          <a:xfrm>
            <a:off x="852046" y="2919279"/>
            <a:ext cx="7552944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ts val="1900"/>
            </a:pPr>
            <a:r>
              <a:rPr lang="fr-FR" sz="1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Ce montant est à consommer entre le 1er septembre 2023 et le 31 août 2024</a:t>
            </a:r>
          </a:p>
          <a:p>
            <a:pPr>
              <a:lnSpc>
                <a:spcPct val="130000"/>
              </a:lnSpc>
              <a:buSzPts val="1900"/>
            </a:pPr>
            <a:r>
              <a:rPr lang="fr-FR" sz="1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Consulter le crédit de dépense de votre établissement scolaire dans votre intranet ARENA,  </a:t>
            </a:r>
            <a:r>
              <a:rPr lang="fr-FR" sz="1400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ADAGE &gt; pass Culture &gt; Suivi pass Culture</a:t>
            </a:r>
            <a:endParaRPr lang="fr-FR" sz="2800" b="1" dirty="0">
              <a:solidFill>
                <a:srgbClr val="8700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78;p17">
            <a:extLst>
              <a:ext uri="{FF2B5EF4-FFF2-40B4-BE49-F238E27FC236}">
                <a16:creationId xmlns:a16="http://schemas.microsoft.com/office/drawing/2014/main" id="{79D3B4C7-3B2E-3FCE-ED2F-708BAC76C187}"/>
              </a:ext>
            </a:extLst>
          </p:cNvPr>
          <p:cNvSpPr txBox="1"/>
          <p:nvPr/>
        </p:nvSpPr>
        <p:spPr>
          <a:xfrm>
            <a:off x="2384379" y="245600"/>
            <a:ext cx="4055201" cy="37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rgbClr val="2021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Crédit de dépenses 2023-24</a:t>
            </a:r>
            <a:endParaRPr sz="2000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D447AC8E-985C-E143-1F7A-463B1B909A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5CAC1F4-A8DC-E0B3-685B-76CD45054004}"/>
              </a:ext>
            </a:extLst>
          </p:cNvPr>
          <p:cNvSpPr/>
          <p:nvPr/>
        </p:nvSpPr>
        <p:spPr>
          <a:xfrm>
            <a:off x="1121973" y="1255718"/>
            <a:ext cx="6943035" cy="719386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A88B3E-0AC9-E9D8-4431-40E617C7CE52}"/>
              </a:ext>
            </a:extLst>
          </p:cNvPr>
          <p:cNvSpPr txBox="1"/>
          <p:nvPr/>
        </p:nvSpPr>
        <p:spPr>
          <a:xfrm>
            <a:off x="1396292" y="1461522"/>
            <a:ext cx="6668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L</a:t>
            </a:r>
            <a:r>
              <a:rPr lang="fr-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a part collective du </a:t>
            </a:r>
            <a:r>
              <a:rPr lang="fr-FR" sz="1400" b="1" dirty="0" err="1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pass</a:t>
            </a:r>
            <a:r>
              <a:rPr lang="fr-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 Culture concerne tous les professeurs</a:t>
            </a:r>
            <a:r>
              <a:rPr lang="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.</a:t>
            </a:r>
            <a:endParaRPr lang="fr-FR" b="1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0642A0-9DE6-C1CF-8ED4-C221F3A95C52}"/>
              </a:ext>
            </a:extLst>
          </p:cNvPr>
          <p:cNvSpPr/>
          <p:nvPr/>
        </p:nvSpPr>
        <p:spPr>
          <a:xfrm>
            <a:off x="1121973" y="2126333"/>
            <a:ext cx="6943035" cy="1024694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03227-F032-1B60-8C49-79D81616A9BB}"/>
              </a:ext>
            </a:extLst>
          </p:cNvPr>
          <p:cNvSpPr txBox="1"/>
          <p:nvPr/>
        </p:nvSpPr>
        <p:spPr>
          <a:xfrm>
            <a:off x="1396292" y="2377070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L</a:t>
            </a:r>
            <a:r>
              <a:rPr lang="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e professeur référent culture de l’établissement scolaire est  </a:t>
            </a:r>
          </a:p>
          <a:p>
            <a:pPr algn="ctr"/>
            <a:r>
              <a:rPr lang="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... </a:t>
            </a:r>
            <a:endParaRPr lang="fr-FR" dirty="0">
              <a:solidFill>
                <a:schemeClr val="tx1"/>
              </a:solidFill>
              <a:latin typeface="Montserrat Black" pitchFamily="2" charset="77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FA371F-C184-4060-C832-3819A9AE918F}"/>
              </a:ext>
            </a:extLst>
          </p:cNvPr>
          <p:cNvSpPr/>
          <p:nvPr/>
        </p:nvSpPr>
        <p:spPr>
          <a:xfrm>
            <a:off x="1121973" y="3249110"/>
            <a:ext cx="6943035" cy="719386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26E910-DF46-5521-0A5E-C42AE07F5C2F}"/>
              </a:ext>
            </a:extLst>
          </p:cNvPr>
          <p:cNvSpPr txBox="1"/>
          <p:nvPr/>
        </p:nvSpPr>
        <p:spPr>
          <a:xfrm>
            <a:off x="1326341" y="3347193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Les DAAC assurent les séances de formation nécessaires auprès des chefs d’établissement et des référents culture durant toute l’année scolaire.</a:t>
            </a:r>
            <a:endParaRPr lang="fr-FR" dirty="0">
              <a:solidFill>
                <a:schemeClr val="tx1"/>
              </a:solidFill>
              <a:latin typeface="Montserrat Black" pitchFamily="2" charset="77"/>
            </a:endParaRP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85A9C039-5F62-D6FE-100B-BB85B44CA53F}"/>
              </a:ext>
            </a:extLst>
          </p:cNvPr>
          <p:cNvSpPr txBox="1"/>
          <p:nvPr/>
        </p:nvSpPr>
        <p:spPr>
          <a:xfrm>
            <a:off x="2684003" y="210975"/>
            <a:ext cx="3775994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SzPts val="1900"/>
            </a:pPr>
            <a:r>
              <a:rPr lang="fr-FR" sz="2000" b="1" dirty="0">
                <a:solidFill>
                  <a:schemeClr val="tx1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Formation et information</a:t>
            </a:r>
          </a:p>
        </p:txBody>
      </p:sp>
      <p:pic>
        <p:nvPicPr>
          <p:cNvPr id="4" name="Google Shape;295;p66">
            <a:extLst>
              <a:ext uri="{FF2B5EF4-FFF2-40B4-BE49-F238E27FC236}">
                <a16:creationId xmlns:a16="http://schemas.microsoft.com/office/drawing/2014/main" id="{156FC45D-4641-3030-1357-0B58155178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18469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1133</Words>
  <Application>Microsoft Macintosh PowerPoint</Application>
  <PresentationFormat>Affichage à l'écran (16:9)</PresentationFormat>
  <Paragraphs>182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Montserrat</vt:lpstr>
      <vt:lpstr>Arial</vt:lpstr>
      <vt:lpstr>Montserrat Light</vt:lpstr>
      <vt:lpstr>Montserrat Black</vt:lpstr>
      <vt:lpstr>Pass Culture Black</vt:lpstr>
      <vt:lpstr>Calibri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CURNIER</dc:creator>
  <cp:lastModifiedBy>Adèle Teilhout</cp:lastModifiedBy>
  <cp:revision>84</cp:revision>
  <dcterms:modified xsi:type="dcterms:W3CDTF">2023-08-28T07:26:23Z</dcterms:modified>
</cp:coreProperties>
</file>