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6"/>
  </p:notesMasterIdLst>
  <p:handoutMasterIdLst>
    <p:handoutMasterId r:id="rId37"/>
  </p:handoutMasterIdLst>
  <p:sldIdLst>
    <p:sldId id="326" r:id="rId2"/>
    <p:sldId id="439" r:id="rId3"/>
    <p:sldId id="411" r:id="rId4"/>
    <p:sldId id="442" r:id="rId5"/>
    <p:sldId id="440" r:id="rId6"/>
    <p:sldId id="441" r:id="rId7"/>
    <p:sldId id="436" r:id="rId8"/>
    <p:sldId id="438" r:id="rId9"/>
    <p:sldId id="415" r:id="rId10"/>
    <p:sldId id="420" r:id="rId11"/>
    <p:sldId id="417" r:id="rId12"/>
    <p:sldId id="437" r:id="rId13"/>
    <p:sldId id="418" r:id="rId14"/>
    <p:sldId id="421" r:id="rId15"/>
    <p:sldId id="422" r:id="rId16"/>
    <p:sldId id="424" r:id="rId17"/>
    <p:sldId id="425" r:id="rId18"/>
    <p:sldId id="426" r:id="rId19"/>
    <p:sldId id="446" r:id="rId20"/>
    <p:sldId id="454" r:id="rId21"/>
    <p:sldId id="450" r:id="rId22"/>
    <p:sldId id="447" r:id="rId23"/>
    <p:sldId id="427" r:id="rId24"/>
    <p:sldId id="445" r:id="rId25"/>
    <p:sldId id="429" r:id="rId26"/>
    <p:sldId id="430" r:id="rId27"/>
    <p:sldId id="431" r:id="rId28"/>
    <p:sldId id="448" r:id="rId29"/>
    <p:sldId id="449" r:id="rId30"/>
    <p:sldId id="433" r:id="rId31"/>
    <p:sldId id="451" r:id="rId32"/>
    <p:sldId id="452" r:id="rId33"/>
    <p:sldId id="434" r:id="rId34"/>
    <p:sldId id="435" r:id="rId3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39"/>
            <p14:sldId id="411"/>
            <p14:sldId id="442"/>
            <p14:sldId id="440"/>
            <p14:sldId id="441"/>
            <p14:sldId id="436"/>
            <p14:sldId id="438"/>
            <p14:sldId id="415"/>
            <p14:sldId id="420"/>
            <p14:sldId id="417"/>
            <p14:sldId id="437"/>
            <p14:sldId id="418"/>
            <p14:sldId id="421"/>
            <p14:sldId id="422"/>
            <p14:sldId id="424"/>
            <p14:sldId id="425"/>
            <p14:sldId id="426"/>
            <p14:sldId id="446"/>
            <p14:sldId id="454"/>
            <p14:sldId id="450"/>
            <p14:sldId id="447"/>
            <p14:sldId id="427"/>
            <p14:sldId id="445"/>
            <p14:sldId id="429"/>
            <p14:sldId id="430"/>
            <p14:sldId id="431"/>
            <p14:sldId id="448"/>
            <p14:sldId id="449"/>
            <p14:sldId id="433"/>
            <p14:sldId id="451"/>
            <p14:sldId id="452"/>
            <p14:sldId id="434"/>
            <p14:sldId id="43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9575"/>
    <a:srgbClr val="A558A0"/>
    <a:srgbClr val="ED7454"/>
    <a:srgbClr val="CE614A"/>
    <a:srgbClr val="F29885"/>
    <a:srgbClr val="34CB6A"/>
    <a:srgbClr val="0000FF"/>
    <a:srgbClr val="CE70CC"/>
    <a:srgbClr val="417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1A438-2BF0-5000-BD1C-2A1F9A28622D}" v="117" dt="2020-12-14T11:00:40.893"/>
    <p1510:client id="{00BAECF3-AC46-9262-5A3E-1D824677254E}" v="386" dt="2020-12-14T11:24:02.857"/>
    <p1510:client id="{7BF07098-F4B6-51A3-F298-EFCC96F30183}" v="22" dt="2020-12-14T11:08:18.062"/>
    <p1510:client id="{E48B2058-6DE3-89E0-5D07-927CF4471B34}" v="13" dt="2020-12-14T10:28:48.516"/>
    <p1510:client id="{836BCAF5-BE64-821C-244B-8DEB532FDCFC}" v="4" dt="2020-12-14T09:41:35.650"/>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85219" autoAdjust="0"/>
  </p:normalViewPr>
  <p:slideViewPr>
    <p:cSldViewPr snapToGrid="0">
      <p:cViewPr varScale="1">
        <p:scale>
          <a:sx n="125" d="100"/>
          <a:sy n="125" d="100"/>
        </p:scale>
        <p:origin x="954" y="9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2970" y="2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20/05/2023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20/05/2023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413076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33</a:t>
            </a:fld>
            <a:endParaRPr lang="fr-FR"/>
          </a:p>
        </p:txBody>
      </p:sp>
    </p:spTree>
    <p:extLst>
      <p:ext uri="{BB962C8B-B14F-4D97-AF65-F5344CB8AC3E}">
        <p14:creationId xmlns:p14="http://schemas.microsoft.com/office/powerpoint/2010/main" val="377464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253561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solidFill>
                <a:srgbClr val="000091"/>
              </a:solidFill>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397157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152840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3304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110358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411931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127047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280333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400">
                <a:solidFill>
                  <a:srgbClr val="000091"/>
                </a:solidFill>
              </a:defRPr>
            </a:lvl1pPr>
          </a:lstStyle>
          <a:p>
            <a:fld id="{733122C9-A0B9-462F-8757-0847AD287B63}" type="slidenum">
              <a:rPr lang="fr-FR" smtClean="0"/>
              <a:pPr/>
              <a:t>‹N°›</a:t>
            </a:fld>
            <a:endParaRPr lang="fr-FR" dirty="0"/>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rcoursup.fr/index.php?desc=formations_apprentissage" TargetMode="External"/><Relationship Id="rId2" Type="http://schemas.openxmlformats.org/officeDocument/2006/relationships/hyperlink" Target="https://labonnealternance.pole-emploi.fr/"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rcoursup.fr/index.php?desc=admiss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10</a:t>
            </a:fld>
            <a:endParaRPr lang="fr-FR" sz="1600">
              <a:latin typeface="Marianne" panose="02000000000000000000" pitchFamily="2" charset="0"/>
            </a:endParaRPr>
          </a:p>
        </p:txBody>
      </p:sp>
      <p:sp>
        <p:nvSpPr>
          <p:cNvPr id="7" name="Rectangle à coins arrondis 6"/>
          <p:cNvSpPr/>
          <p:nvPr/>
        </p:nvSpPr>
        <p:spPr>
          <a:xfrm>
            <a:off x="292929" y="1426371"/>
            <a:ext cx="3297202" cy="651030"/>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prstClr val="white"/>
                </a:solidFill>
                <a:latin typeface="Marianne" panose="02000000000000000000" pitchFamily="2" charset="0"/>
              </a:rPr>
              <a:t>OUI (proposition d’admission)</a:t>
            </a: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OUI-SI (proposition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prstClr val="white"/>
                </a:solidFill>
                <a:latin typeface="Marianne" panose="02000000000000000000" pitchFamily="2" charset="0"/>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a:t>
            </a:r>
            <a:r>
              <a:rPr lang="fr-FR" sz="1600" b="1" kern="0" dirty="0">
                <a:solidFill>
                  <a:srgbClr val="000091"/>
                </a:solidFill>
                <a:latin typeface="Marianne" panose="02000000000000000000" pitchFamily="2" charset="0"/>
              </a:rPr>
              <a:t> </a:t>
            </a:r>
          </a:p>
        </p:txBody>
      </p:sp>
      <p:sp>
        <p:nvSpPr>
          <p:cNvPr id="14" name="Rectangle à coins arrondis 13"/>
          <p:cNvSpPr/>
          <p:nvPr/>
        </p:nvSpPr>
        <p:spPr>
          <a:xfrm>
            <a:off x="4686624" y="3151369"/>
            <a:ext cx="3861131" cy="149096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67" b="1" dirty="0">
                <a:solidFill>
                  <a:srgbClr val="000091"/>
                </a:solidFill>
                <a:latin typeface="Marianne" panose="02000000000000000000" pitchFamily="2" charset="0"/>
              </a:rPr>
              <a:t>Formations non sélectives (licences, PPPE, PASS) </a:t>
            </a:r>
            <a:endParaRPr lang="fr-FR" sz="2400" dirty="0">
              <a:solidFill>
                <a:srgbClr val="000091"/>
              </a:solidFill>
              <a:latin typeface="Marianne" panose="02000000000000000000" pitchFamily="2" charset="0"/>
            </a:endParaRPr>
          </a:p>
          <a:p>
            <a:endParaRPr lang="fr-FR" sz="2400" dirty="0">
              <a:solidFill>
                <a:srgbClr val="000091"/>
              </a:solidFill>
              <a:latin typeface="Marianne" panose="02000000000000000000" pitchFamily="2" charset="0"/>
            </a:endParaRPr>
          </a:p>
        </p:txBody>
      </p:sp>
      <p:sp>
        <p:nvSpPr>
          <p:cNvPr id="17" name="Rectangle 16"/>
          <p:cNvSpPr/>
          <p:nvPr/>
        </p:nvSpPr>
        <p:spPr>
          <a:xfrm>
            <a:off x="3001617" y="242337"/>
            <a:ext cx="5984432" cy="369332"/>
          </a:xfrm>
          <a:prstGeom prst="rect">
            <a:avLst/>
          </a:prstGeom>
          <a:solidFill>
            <a:srgbClr val="34CB6A"/>
          </a:solidFill>
        </p:spPr>
        <p:txBody>
          <a:bodyPr wrap="square">
            <a:spAutoFit/>
          </a:bodyPr>
          <a:lstStyle/>
          <a:p>
            <a:pPr algn="ctr"/>
            <a:r>
              <a:rPr lang="fr-FR" b="1" dirty="0">
                <a:solidFill>
                  <a:schemeClr val="bg1"/>
                </a:solidFill>
              </a:rPr>
              <a:t>Quelles réponses de la part des formations ?</a:t>
            </a:r>
          </a:p>
        </p:txBody>
      </p:sp>
    </p:spTree>
    <p:extLst>
      <p:ext uri="{BB962C8B-B14F-4D97-AF65-F5344CB8AC3E}">
        <p14:creationId xmlns:p14="http://schemas.microsoft.com/office/powerpoint/2010/main" val="1906849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a:p>
        </p:txBody>
      </p:sp>
      <p:sp>
        <p:nvSpPr>
          <p:cNvPr id="10" name="Espace réservé du contenu 9"/>
          <p:cNvSpPr>
            <a:spLocks noGrp="1"/>
          </p:cNvSpPr>
          <p:nvPr>
            <p:ph sz="quarter" idx="14"/>
          </p:nvPr>
        </p:nvSpPr>
        <p:spPr>
          <a:xfrm>
            <a:off x="341441" y="960114"/>
            <a:ext cx="8208914" cy="2574000"/>
          </a:xfrm>
        </p:spPr>
        <p:txBody>
          <a:bodyPr/>
          <a:lstStyle/>
          <a:p>
            <a:pPr marL="391573" indent="-380990" algn="just">
              <a:buSzTx/>
            </a:pPr>
            <a:r>
              <a:rPr lang="fr-FR" sz="1400" b="1" dirty="0">
                <a:solidFill>
                  <a:srgbClr val="F28E65"/>
                </a:solidFill>
                <a:latin typeface="Marianne" panose="02000000000000000000" pitchFamily="2" charset="0"/>
              </a:rPr>
              <a:t>Oui-si : </a:t>
            </a:r>
            <a:r>
              <a:rPr lang="fr-FR" sz="1400" dirty="0">
                <a:latin typeface="Marianne" panose="02000000000000000000" pitchFamily="2" charset="0"/>
              </a:rPr>
              <a:t>proposé pour l’essentiel par les licences</a:t>
            </a:r>
          </a:p>
          <a:p>
            <a:pPr marL="391573" indent="-380990" algn="just">
              <a:buSzTx/>
            </a:pPr>
            <a:r>
              <a:rPr lang="fr-FR" sz="1400" dirty="0">
                <a:latin typeface="Marianne" panose="02000000000000000000" pitchFamily="2" charset="0"/>
              </a:rPr>
              <a:t>C’est une </a:t>
            </a:r>
            <a:r>
              <a:rPr lang="fr-FR" sz="1400" b="1" dirty="0">
                <a:solidFill>
                  <a:srgbClr val="F28E65"/>
                </a:solidFill>
                <a:latin typeface="Marianne" panose="02000000000000000000" pitchFamily="2" charset="0"/>
              </a:rPr>
              <a:t>proposition d’admission avec un dispositif d’accompagnement intégré à la formation </a:t>
            </a:r>
          </a:p>
          <a:p>
            <a:pPr marL="391573" indent="-380990" algn="just">
              <a:buSzTx/>
            </a:pPr>
            <a:endParaRPr lang="fr-FR" sz="1000" b="1" dirty="0">
              <a:solidFill>
                <a:srgbClr val="F28E65"/>
              </a:solidFill>
              <a:latin typeface="Marianne" panose="02000000000000000000" pitchFamily="2" charset="0"/>
            </a:endParaRPr>
          </a:p>
          <a:p>
            <a:pPr marL="391573" indent="-380990" algn="just">
              <a:buSzTx/>
            </a:pPr>
            <a:r>
              <a:rPr lang="fr-FR" sz="1400" b="1" dirty="0">
                <a:solidFill>
                  <a:srgbClr val="F28E65"/>
                </a:solidFill>
                <a:latin typeface="Marianne" panose="02000000000000000000" pitchFamily="2" charset="0"/>
              </a:rPr>
              <a:t>Objectif : aider les étudiants à réussir leur licence</a:t>
            </a:r>
          </a:p>
          <a:p>
            <a:pPr marL="10583" algn="just"/>
            <a:r>
              <a:rPr lang="fr-FR" sz="1400" dirty="0">
                <a:latin typeface="Marianne" panose="02000000000000000000" pitchFamily="2" charset="0"/>
              </a:rPr>
              <a:t>Pour découvrir le dispositif proposé par l’université &gt; cliquer sur le </a:t>
            </a:r>
            <a:r>
              <a:rPr lang="fr-FR" sz="1400" b="1" dirty="0">
                <a:solidFill>
                  <a:srgbClr val="F28E65"/>
                </a:solidFill>
                <a:latin typeface="Marianne" panose="02000000000000000000" pitchFamily="2" charset="0"/>
              </a:rPr>
              <a:t>bouton « infos sur le oui-si » </a:t>
            </a:r>
            <a:r>
              <a:rPr lang="fr-FR" sz="1400" dirty="0">
                <a:latin typeface="Marianne" panose="02000000000000000000" pitchFamily="2" charset="0"/>
              </a:rPr>
              <a:t>en face de la proposition dans votre dossier. Les dispositifs sont variés : </a:t>
            </a:r>
            <a:r>
              <a:rPr lang="fr-FR" sz="1400" b="1" dirty="0">
                <a:solidFill>
                  <a:srgbClr val="F28E65"/>
                </a:solidFill>
                <a:latin typeface="Marianne" panose="02000000000000000000" pitchFamily="2" charset="0"/>
              </a:rPr>
              <a:t> </a:t>
            </a:r>
          </a:p>
          <a:p>
            <a:pPr marL="823573" lvl="2" indent="-380990" algn="just"/>
            <a:r>
              <a:rPr lang="fr-FR" sz="1400" dirty="0">
                <a:latin typeface="Marianne" panose="02000000000000000000" pitchFamily="2" charset="0"/>
              </a:rPr>
              <a:t>accompagnement méthodologique</a:t>
            </a:r>
          </a:p>
          <a:p>
            <a:pPr marL="840836" lvl="1" indent="-380990" algn="just"/>
            <a:r>
              <a:rPr lang="fr-FR" sz="1400" dirty="0">
                <a:latin typeface="Marianne" panose="02000000000000000000" pitchFamily="2" charset="0"/>
              </a:rPr>
              <a:t>modules de remise à niveau dans certaines matières </a:t>
            </a:r>
          </a:p>
          <a:p>
            <a:pPr marL="840836" lvl="1" indent="-380990" algn="just"/>
            <a:r>
              <a:rPr lang="fr-FR" sz="1400" dirty="0">
                <a:latin typeface="Marianne" panose="02000000000000000000" pitchFamily="2" charset="0"/>
              </a:rPr>
              <a:t>tutorat individualisé ou collectif avec un enseignant ou un étudiant tuteur.</a:t>
            </a:r>
            <a:endParaRPr lang="fr-FR" sz="1400" b="1" dirty="0">
              <a:latin typeface="Marianne" panose="02000000000000000000" pitchFamily="2" charset="0"/>
            </a:endParaRPr>
          </a:p>
          <a:p>
            <a:pPr marL="237061" indent="-237061" defTabSz="609585">
              <a:defRPr/>
            </a:pPr>
            <a:endParaRPr lang="fr-FR" sz="1400" b="1" dirty="0">
              <a:latin typeface="Marianne" panose="02000000000000000000" pitchFamily="2" charset="0"/>
            </a:endParaRPr>
          </a:p>
          <a:p>
            <a:pPr algn="just"/>
            <a:r>
              <a:rPr lang="fr-FR" sz="1400" dirty="0">
                <a:latin typeface="Marianne" panose="02000000000000000000" pitchFamily="2" charset="0"/>
              </a:rPr>
              <a:t>Cet accompagnement peut être </a:t>
            </a:r>
            <a:r>
              <a:rPr lang="fr-FR" sz="1400" b="1" dirty="0">
                <a:solidFill>
                  <a:srgbClr val="F28E65"/>
                </a:solidFill>
                <a:latin typeface="Marianne" panose="02000000000000000000" pitchFamily="2" charset="0"/>
              </a:rPr>
              <a:t>programmé sur la durée de la Licence en 3 ans ou, dans certains cas, sur 4 ans </a:t>
            </a:r>
            <a:r>
              <a:rPr lang="fr-FR" sz="1400" dirty="0">
                <a:latin typeface="Marianne" panose="02000000000000000000" pitchFamily="2" charset="0"/>
              </a:rPr>
              <a:t>pour que vous puissiez avancer à votre rythme et réussir votre 1</a:t>
            </a:r>
            <a:r>
              <a:rPr lang="fr-FR" sz="1400" baseline="30000" dirty="0">
                <a:latin typeface="Marianne" panose="02000000000000000000" pitchFamily="2" charset="0"/>
              </a:rPr>
              <a:t>ère</a:t>
            </a:r>
            <a:r>
              <a:rPr lang="fr-FR" sz="1400" dirty="0">
                <a:latin typeface="Marianne" panose="02000000000000000000" pitchFamily="2" charset="0"/>
              </a:rPr>
              <a:t> année en 2 ans avec des bases solides.</a:t>
            </a:r>
          </a:p>
          <a:p>
            <a:pPr marL="237061" indent="-237061" defTabSz="609585">
              <a:defRPr/>
            </a:pPr>
            <a:endParaRPr lang="fr-FR" sz="1467" dirty="0"/>
          </a:p>
          <a:p>
            <a:endParaRPr lang="fr-FR" dirty="0"/>
          </a:p>
        </p:txBody>
      </p:sp>
      <p:sp>
        <p:nvSpPr>
          <p:cNvPr id="11" name="Rectangle 10"/>
          <p:cNvSpPr/>
          <p:nvPr/>
        </p:nvSpPr>
        <p:spPr>
          <a:xfrm>
            <a:off x="5039140" y="250171"/>
            <a:ext cx="3608680"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La réponse Oui-si, c’est quoi ? </a:t>
            </a:r>
          </a:p>
        </p:txBody>
      </p:sp>
    </p:spTree>
    <p:extLst>
      <p:ext uri="{BB962C8B-B14F-4D97-AF65-F5344CB8AC3E}">
        <p14:creationId xmlns:p14="http://schemas.microsoft.com/office/powerpoint/2010/main" val="73710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619782" y="4455254"/>
            <a:ext cx="1170000" cy="360000"/>
          </a:xfrm>
        </p:spPr>
        <p:txBody>
          <a:bodyPr/>
          <a:lstStyle/>
          <a:p>
            <a:fld id="{733122C9-A0B9-462F-8757-0847AD287B63}" type="slidenum">
              <a:rPr lang="fr-FR" smtClean="0"/>
              <a:pPr/>
              <a:t>12</a:t>
            </a:fld>
            <a:endParaRPr lang="fr-FR"/>
          </a:p>
        </p:txBody>
      </p:sp>
      <p:sp>
        <p:nvSpPr>
          <p:cNvPr id="5" name="Espace réservé du contenu 4"/>
          <p:cNvSpPr>
            <a:spLocks noGrp="1"/>
          </p:cNvSpPr>
          <p:nvPr>
            <p:ph sz="quarter" idx="14"/>
          </p:nvPr>
        </p:nvSpPr>
        <p:spPr>
          <a:xfrm>
            <a:off x="215293" y="980029"/>
            <a:ext cx="8010535" cy="3475225"/>
          </a:xfrm>
        </p:spPr>
        <p:txBody>
          <a:bodyPr/>
          <a:lstStyle/>
          <a:p>
            <a:pPr marL="285750" indent="-285750" algn="just">
              <a:buFont typeface="Wingdings" panose="05000000000000000000" pitchFamily="2" charset="2"/>
              <a:buChar char="Ø"/>
            </a:pPr>
            <a:r>
              <a:rPr lang="fr-FR" sz="1600" b="1" dirty="0">
                <a:solidFill>
                  <a:srgbClr val="F28E65"/>
                </a:solidFill>
                <a:latin typeface="Marianne" panose="02000000000000000000" pitchFamily="2" charset="0"/>
              </a:rPr>
              <a:t>Parcoursup ne prend pas de décision mais vous accompagne si vous souhaitez demander des explications </a:t>
            </a:r>
          </a:p>
          <a:p>
            <a:pPr algn="just"/>
            <a:endParaRPr lang="fr-FR" sz="1400" dirty="0">
              <a:latin typeface="Marianne" panose="02000000000000000000" pitchFamily="2" charset="0"/>
            </a:endParaRPr>
          </a:p>
          <a:p>
            <a:pPr algn="just"/>
            <a:r>
              <a:rPr lang="fr-FR" sz="1400" dirty="0">
                <a:latin typeface="Marianne" panose="02000000000000000000" pitchFamily="2" charset="0"/>
              </a:rPr>
              <a:t>Si vous n’êtes pas retenu dans une formation sélective, Parcoursup vous indique dans votre dossier comment solliciter le responsable de la formation pour demander les raisons de cette décision. </a:t>
            </a:r>
          </a:p>
          <a:p>
            <a:pPr algn="ctr"/>
            <a:r>
              <a:rPr lang="fr-FR" sz="1400" b="1" u="sng" dirty="0">
                <a:latin typeface="Marianne" panose="02000000000000000000" pitchFamily="2" charset="0"/>
              </a:rPr>
              <a:t>Vous avez un mois à compter de la publication des réponses pour faire votre demande</a:t>
            </a:r>
          </a:p>
          <a:p>
            <a:pPr algn="just"/>
            <a:r>
              <a:rPr lang="fr-FR" sz="1400" dirty="0">
                <a:latin typeface="Marianne" panose="02000000000000000000" pitchFamily="2" charset="0"/>
              </a:rPr>
              <a:t> </a:t>
            </a:r>
          </a:p>
          <a:p>
            <a:pPr algn="just"/>
            <a:r>
              <a:rPr lang="fr-FR" sz="1400" dirty="0">
                <a:latin typeface="Marianne" panose="02000000000000000000" pitchFamily="2" charset="0"/>
              </a:rPr>
              <a:t>En face du vœu concerné, vous pouvez consulter la notification de la formation qui vous explique comment procéder pour demander des explications.</a:t>
            </a:r>
          </a:p>
          <a:p>
            <a:pPr algn="just"/>
            <a:r>
              <a:rPr lang="fr-FR" sz="1400" dirty="0">
                <a:latin typeface="Marianne" panose="02000000000000000000" pitchFamily="2" charset="0"/>
              </a:rPr>
              <a:t> </a:t>
            </a:r>
          </a:p>
          <a:p>
            <a:pPr marL="285750" indent="-285750" algn="just">
              <a:buFont typeface="Wingdings" panose="05000000000000000000" pitchFamily="2" charset="2"/>
              <a:buChar char="Ø"/>
            </a:pPr>
            <a:r>
              <a:rPr lang="fr-FR" sz="1400" dirty="0">
                <a:latin typeface="Marianne" panose="02000000000000000000" pitchFamily="2" charset="0"/>
              </a:rPr>
              <a:t>S’il s’agit d’une formation publique, vous avez également le droit de contester la décision en formulant un recours devant le tribunal administratif dans les deux mois qui suivent la décision.</a:t>
            </a:r>
          </a:p>
          <a:p>
            <a:r>
              <a:rPr lang="fr-FR" sz="1400" dirty="0"/>
              <a:t> </a:t>
            </a:r>
          </a:p>
          <a:p>
            <a:endParaRPr lang="fr-FR" sz="1400" dirty="0"/>
          </a:p>
        </p:txBody>
      </p:sp>
      <p:sp>
        <p:nvSpPr>
          <p:cNvPr id="7" name="Rectangle 6"/>
          <p:cNvSpPr/>
          <p:nvPr/>
        </p:nvSpPr>
        <p:spPr>
          <a:xfrm>
            <a:off x="3001617" y="242337"/>
            <a:ext cx="5984432"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Le droit à l’information, garanti par Parcoursup</a:t>
            </a:r>
          </a:p>
        </p:txBody>
      </p:sp>
    </p:spTree>
    <p:extLst>
      <p:ext uri="{BB962C8B-B14F-4D97-AF65-F5344CB8AC3E}">
        <p14:creationId xmlns:p14="http://schemas.microsoft.com/office/powerpoint/2010/main" val="2335822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13</a:t>
            </a:fld>
            <a:endParaRPr lang="fr-FR">
              <a:latin typeface="Marianne" panose="02000000000000000000" pitchFamily="2" charset="0"/>
            </a:endParaRPr>
          </a:p>
        </p:txBody>
      </p:sp>
      <p:sp>
        <p:nvSpPr>
          <p:cNvPr id="5" name="Espace réservé du contenu 4"/>
          <p:cNvSpPr>
            <a:spLocks noGrp="1"/>
          </p:cNvSpPr>
          <p:nvPr>
            <p:ph sz="quarter" idx="14"/>
          </p:nvPr>
        </p:nvSpPr>
        <p:spPr>
          <a:xfrm>
            <a:off x="338696" y="1078806"/>
            <a:ext cx="8427640" cy="2991260"/>
          </a:xfrm>
        </p:spPr>
        <p:txBody>
          <a:bodyPr/>
          <a:lstStyle/>
          <a:p>
            <a:pPr marL="10583" algn="just">
              <a:buSzTx/>
            </a:pPr>
            <a:r>
              <a:rPr lang="fr-FR" sz="1600" b="1" dirty="0">
                <a:solidFill>
                  <a:srgbClr val="F28E65"/>
                </a:solidFill>
                <a:latin typeface="Marianne" panose="02000000000000000000" pitchFamily="2" charset="0"/>
              </a:rPr>
              <a:t>Vous êtes alerté, le matin, dès que vous recevez une proposition d’admission : </a:t>
            </a: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par SMS et par mail dans votre messagerie personnelle </a:t>
            </a:r>
            <a:r>
              <a:rPr lang="fr-FR" sz="1600" dirty="0">
                <a:solidFill>
                  <a:srgbClr val="000091"/>
                </a:solidFill>
                <a:latin typeface="Marianne" panose="02000000000000000000" pitchFamily="2" charset="0"/>
              </a:rPr>
              <a:t>(une adresse mail valide et régulièrement consultée et un numéro de portable ont été demandés au moment de l’inscription</a:t>
            </a:r>
            <a:r>
              <a:rPr lang="fr-FR" sz="1600" dirty="0" smtClean="0">
                <a:solidFill>
                  <a:srgbClr val="000091"/>
                </a:solidFill>
                <a:latin typeface="Marianne" panose="02000000000000000000" pitchFamily="2" charset="0"/>
              </a:rPr>
              <a:t>)</a:t>
            </a:r>
            <a:endParaRPr lang="fr-FR" sz="1600" b="1" dirty="0">
              <a:solidFill>
                <a:srgbClr val="000091"/>
              </a:solidFill>
              <a:latin typeface="Marianne" panose="02000000000000000000" pitchFamily="2" charset="0"/>
            </a:endParaRP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dans la messagerie intégrée à votre dossier </a:t>
            </a:r>
            <a:r>
              <a:rPr lang="fr-FR" sz="1600" dirty="0">
                <a:solidFill>
                  <a:srgbClr val="000091"/>
                </a:solidFill>
                <a:latin typeface="Marianne" panose="02000000000000000000" pitchFamily="2" charset="0"/>
              </a:rPr>
              <a:t>candidat sur </a:t>
            </a:r>
            <a:r>
              <a:rPr lang="fr-FR" sz="1600" dirty="0" smtClean="0">
                <a:solidFill>
                  <a:srgbClr val="000091"/>
                </a:solidFill>
                <a:latin typeface="Marianne" panose="02000000000000000000" pitchFamily="2" charset="0"/>
              </a:rPr>
              <a:t>Parcoursup</a:t>
            </a:r>
          </a:p>
          <a:p>
            <a:pPr marL="10583" algn="just">
              <a:buSzTx/>
            </a:pPr>
            <a:endParaRPr lang="fr-FR" sz="1600" dirty="0" smtClean="0">
              <a:solidFill>
                <a:srgbClr val="000091"/>
              </a:solidFill>
              <a:latin typeface="Marianne" panose="02000000000000000000" pitchFamily="2" charset="0"/>
            </a:endParaRPr>
          </a:p>
          <a:p>
            <a:pPr marL="10583" algn="just">
              <a:buSzTx/>
            </a:pPr>
            <a:r>
              <a:rPr lang="fr-FR" sz="1600" b="1" dirty="0" smtClean="0">
                <a:solidFill>
                  <a:srgbClr val="F28E65"/>
                </a:solidFill>
                <a:latin typeface="Marianne" panose="02000000000000000000" pitchFamily="2" charset="0"/>
              </a:rPr>
              <a:t>A </a:t>
            </a:r>
            <a:r>
              <a:rPr lang="fr-FR" sz="1600" b="1" dirty="0">
                <a:solidFill>
                  <a:srgbClr val="F28E65"/>
                </a:solidFill>
                <a:latin typeface="Marianne" panose="02000000000000000000" pitchFamily="2" charset="0"/>
              </a:rPr>
              <a:t>noter : </a:t>
            </a:r>
          </a:p>
          <a:p>
            <a:pPr marL="10583" algn="just"/>
            <a:r>
              <a:rPr lang="fr-FR" sz="1600" dirty="0" smtClean="0">
                <a:solidFill>
                  <a:srgbClr val="000091"/>
                </a:solidFill>
                <a:latin typeface="Marianne" panose="02000000000000000000" pitchFamily="2" charset="0"/>
              </a:rPr>
              <a:t>La </a:t>
            </a:r>
            <a:r>
              <a:rPr lang="fr-FR" sz="1600" dirty="0">
                <a:solidFill>
                  <a:srgbClr val="000091"/>
                </a:solidFill>
                <a:latin typeface="Marianne" panose="02000000000000000000" pitchFamily="2" charset="0"/>
              </a:rPr>
              <a:t>plateforme est désormais compatible avec les téléphones mobiles, il n’y a plus d’application mobile dédiée. Notez tout de même qu’il est toujours conseillé d’interagir avec son dossier depuis un ordinateur. </a:t>
            </a:r>
          </a:p>
          <a:p>
            <a:pPr marL="10583" algn="just">
              <a:buSzTx/>
            </a:pPr>
            <a:endParaRPr lang="fr-FR" sz="1600" dirty="0">
              <a:solidFill>
                <a:srgbClr val="000091"/>
              </a:solidFill>
              <a:latin typeface="Marianne" panose="02000000000000000000" pitchFamily="2" charset="0"/>
            </a:endParaRPr>
          </a:p>
          <a:p>
            <a:pPr marL="10583" algn="just">
              <a:buSzTx/>
            </a:pPr>
            <a:endParaRPr lang="fr-FR" sz="1600" dirty="0">
              <a:solidFill>
                <a:srgbClr val="000091"/>
              </a:solidFill>
              <a:latin typeface="Marianne" panose="02000000000000000000" pitchFamily="2" charset="0"/>
            </a:endParaRPr>
          </a:p>
          <a:p>
            <a:endParaRPr lang="fr-FR" dirty="0"/>
          </a:p>
        </p:txBody>
      </p:sp>
      <p:sp>
        <p:nvSpPr>
          <p:cNvPr id="7" name="Rectangle 6"/>
          <p:cNvSpPr/>
          <p:nvPr/>
        </p:nvSpPr>
        <p:spPr>
          <a:xfrm>
            <a:off x="393687" y="4070066"/>
            <a:ext cx="8289257" cy="535531"/>
          </a:xfrm>
          <a:prstGeom prst="rect">
            <a:avLst/>
          </a:prstGeom>
          <a:solidFill>
            <a:srgbClr val="000091"/>
          </a:solidFill>
        </p:spPr>
        <p:txBody>
          <a:bodyPr wrap="square">
            <a:spAutoFit/>
          </a:bodyPr>
          <a:lstStyle/>
          <a:p>
            <a:pPr marL="0" lvl="1" algn="just" defTabSz="609585">
              <a:lnSpc>
                <a:spcPct val="90000"/>
              </a:lnSpc>
              <a:buSzPct val="100000"/>
              <a:defRPr/>
            </a:pPr>
            <a:r>
              <a:rPr lang="fr-FR" sz="1600" b="1" i="1" u="sng" dirty="0">
                <a:solidFill>
                  <a:srgbClr val="F28E65"/>
                </a:solidFill>
                <a:latin typeface="Marianne" panose="02000000000000000000" pitchFamily="2" charset="0"/>
              </a:rPr>
              <a:t>Info</a:t>
            </a:r>
            <a:r>
              <a:rPr lang="fr-FR" sz="1600" b="1" kern="0" dirty="0">
                <a:solidFill>
                  <a:schemeClr val="bg1"/>
                </a:solidFill>
                <a:latin typeface="Marianne" panose="02000000000000000000" pitchFamily="2" charset="0"/>
              </a:rPr>
              <a:t> </a:t>
            </a:r>
            <a:r>
              <a:rPr lang="fr-FR" sz="1600" kern="0" dirty="0">
                <a:solidFill>
                  <a:schemeClr val="bg1"/>
                </a:solidFill>
                <a:latin typeface="Marianne" panose="02000000000000000000" pitchFamily="2" charset="0"/>
              </a:rPr>
              <a:t>: les parents sont également prévenus lorsqu’ils ont renseigné leur adresse mail et leur numéro de portable dans le dossier Parcoursup de leur enfant </a:t>
            </a:r>
          </a:p>
        </p:txBody>
      </p:sp>
      <p:sp>
        <p:nvSpPr>
          <p:cNvPr id="9" name="Rectangle 8"/>
          <p:cNvSpPr/>
          <p:nvPr/>
        </p:nvSpPr>
        <p:spPr>
          <a:xfrm>
            <a:off x="3016749" y="92321"/>
            <a:ext cx="5978164" cy="646331"/>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Une alerte dès que vous recevez une proposition d’admission</a:t>
            </a:r>
          </a:p>
        </p:txBody>
      </p:sp>
    </p:spTree>
    <p:extLst>
      <p:ext uri="{BB962C8B-B14F-4D97-AF65-F5344CB8AC3E}">
        <p14:creationId xmlns:p14="http://schemas.microsoft.com/office/powerpoint/2010/main" val="3097074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a:p>
        </p:txBody>
      </p:sp>
      <p:sp>
        <p:nvSpPr>
          <p:cNvPr id="5" name="Espace réservé du contenu 4"/>
          <p:cNvSpPr>
            <a:spLocks noGrp="1"/>
          </p:cNvSpPr>
          <p:nvPr>
            <p:ph sz="quarter" idx="14"/>
          </p:nvPr>
        </p:nvSpPr>
        <p:spPr>
          <a:xfrm>
            <a:off x="308516" y="995189"/>
            <a:ext cx="7980720" cy="3412625"/>
          </a:xfrm>
        </p:spPr>
        <p:txBody>
          <a:bodyPr/>
          <a:lstStyle/>
          <a:p>
            <a:pPr marL="510894" lvl="1" indent="-342900" algn="just">
              <a:spcBef>
                <a:spcPts val="800"/>
              </a:spcBef>
              <a:spcAft>
                <a:spcPts val="800"/>
              </a:spcAft>
            </a:pPr>
            <a:r>
              <a:rPr lang="fr-FR" sz="2000" b="1" dirty="0" smtClean="0">
                <a:solidFill>
                  <a:srgbClr val="ED7454"/>
                </a:solidFill>
                <a:latin typeface="Marianne" panose="02000000000000000000" pitchFamily="2" charset="0"/>
              </a:rPr>
              <a:t>Pour</a:t>
            </a:r>
            <a:r>
              <a:rPr lang="fr-FR" sz="2000" b="1" dirty="0">
                <a:solidFill>
                  <a:srgbClr val="ED7454"/>
                </a:solidFill>
                <a:latin typeface="Marianne" panose="02000000000000000000" pitchFamily="2" charset="0"/>
              </a:rPr>
              <a:t>  une proposition reçue le 1</a:t>
            </a:r>
            <a:r>
              <a:rPr lang="fr-FR" sz="2000" b="1" baseline="30000" dirty="0">
                <a:solidFill>
                  <a:srgbClr val="ED7454"/>
                </a:solidFill>
                <a:latin typeface="Marianne" panose="02000000000000000000" pitchFamily="2" charset="0"/>
              </a:rPr>
              <a:t>er</a:t>
            </a:r>
            <a:r>
              <a:rPr lang="fr-FR" sz="2000" b="1" dirty="0">
                <a:solidFill>
                  <a:srgbClr val="ED7454"/>
                </a:solidFill>
                <a:latin typeface="Marianne" panose="02000000000000000000" pitchFamily="2" charset="0"/>
              </a:rPr>
              <a:t> ou le 2 juin 2023, </a:t>
            </a:r>
            <a:r>
              <a:rPr lang="fr-FR" sz="2000" dirty="0">
                <a:solidFill>
                  <a:srgbClr val="000091"/>
                </a:solidFill>
                <a:latin typeface="Marianne" panose="02000000000000000000" pitchFamily="2" charset="0"/>
              </a:rPr>
              <a:t>vous avez jusqu’au 4 juin 2023, 23h59 (heure de Paris) pour répondre </a:t>
            </a:r>
          </a:p>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le 3 juin 2023</a:t>
            </a:r>
            <a:r>
              <a:rPr lang="fr-FR" sz="2000" b="1" dirty="0">
                <a:solidFill>
                  <a:srgbClr val="F28E65"/>
                </a:solidFill>
                <a:latin typeface="Marianne" panose="02000000000000000000" pitchFamily="2" charset="0"/>
              </a:rPr>
              <a:t>,</a:t>
            </a:r>
            <a:r>
              <a:rPr lang="fr-FR" sz="2400" b="1" dirty="0">
                <a:solidFill>
                  <a:srgbClr val="ED7454"/>
                </a:solidFill>
                <a:latin typeface="Marianne" panose="02000000000000000000" pitchFamily="2" charset="0"/>
              </a:rPr>
              <a:t> </a:t>
            </a:r>
            <a:r>
              <a:rPr lang="fr-FR" sz="2000" dirty="0">
                <a:solidFill>
                  <a:srgbClr val="000091"/>
                </a:solidFill>
                <a:latin typeface="Marianne" panose="02000000000000000000" pitchFamily="2" charset="0"/>
              </a:rPr>
              <a:t>vous avez jusqu’au 5 juin 2023,  23h59 (heure de Paris) pour répondre </a:t>
            </a:r>
          </a:p>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entre le 4 juin 2023 et le 6 juillet 2023 : </a:t>
            </a:r>
            <a:r>
              <a:rPr lang="fr-FR" sz="2000" dirty="0">
                <a:solidFill>
                  <a:srgbClr val="000091"/>
                </a:solidFill>
                <a:latin typeface="Marianne" panose="02000000000000000000" pitchFamily="2" charset="0"/>
              </a:rPr>
              <a:t>vous avez 2 jours pour répondre. </a:t>
            </a:r>
            <a:r>
              <a:rPr lang="fr-FR" sz="1800" u="sng" dirty="0" smtClean="0">
                <a:solidFill>
                  <a:srgbClr val="000091"/>
                </a:solidFill>
                <a:latin typeface="Marianne" panose="02000000000000000000" pitchFamily="2" charset="0"/>
              </a:rPr>
              <a:t>Exemple</a:t>
            </a:r>
            <a:r>
              <a:rPr lang="fr-FR" sz="1800" dirty="0" smtClean="0">
                <a:solidFill>
                  <a:srgbClr val="000091"/>
                </a:solidFill>
                <a:latin typeface="Marianne" panose="02000000000000000000" pitchFamily="2" charset="0"/>
              </a:rPr>
              <a:t> </a:t>
            </a:r>
            <a:r>
              <a:rPr lang="fr-FR" sz="1800" dirty="0">
                <a:solidFill>
                  <a:srgbClr val="000091"/>
                </a:solidFill>
                <a:latin typeface="Marianne" panose="02000000000000000000" pitchFamily="2" charset="0"/>
              </a:rPr>
              <a:t>: vous recevez une proposition d’admission le 10 juin 2023 (matin), vous devez y répondre avant le 11 juin 23h59 (heure de Paris). </a:t>
            </a:r>
          </a:p>
          <a:p>
            <a:endParaRPr lang="fr-FR" sz="1000" dirty="0">
              <a:latin typeface="Marianne" panose="02000000000000000000" pitchFamily="2" charset="0"/>
            </a:endParaRPr>
          </a:p>
        </p:txBody>
      </p:sp>
      <p:sp>
        <p:nvSpPr>
          <p:cNvPr id="10" name="Rectangle 9"/>
          <p:cNvSpPr/>
          <p:nvPr/>
        </p:nvSpPr>
        <p:spPr>
          <a:xfrm>
            <a:off x="2891402" y="250171"/>
            <a:ext cx="6135013" cy="369332"/>
          </a:xfrm>
          <a:prstGeom prst="rect">
            <a:avLst/>
          </a:prstGeom>
          <a:solidFill>
            <a:srgbClr val="34CB6A"/>
          </a:solidFill>
        </p:spPr>
        <p:txBody>
          <a:bodyPr wrap="none">
            <a:spAutoFit/>
          </a:bodyPr>
          <a:lstStyle/>
          <a:p>
            <a:pPr algn="ctr"/>
            <a:r>
              <a:rPr lang="fr-FR" b="1" dirty="0">
                <a:solidFill>
                  <a:schemeClr val="bg1"/>
                </a:solidFill>
              </a:rPr>
              <a:t>Les délais de réponse aux propositions d’admission </a:t>
            </a:r>
          </a:p>
        </p:txBody>
      </p:sp>
    </p:spTree>
    <p:extLst>
      <p:ext uri="{BB962C8B-B14F-4D97-AF65-F5344CB8AC3E}">
        <p14:creationId xmlns:p14="http://schemas.microsoft.com/office/powerpoint/2010/main" val="4205106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6"/>
          <p:cNvSpPr/>
          <p:nvPr/>
        </p:nvSpPr>
        <p:spPr>
          <a:xfrm>
            <a:off x="228430" y="944273"/>
            <a:ext cx="8238731" cy="3873304"/>
          </a:xfrm>
          <a:prstGeom prst="rect">
            <a:avLst/>
          </a:prstGeom>
        </p:spPr>
        <p:txBody>
          <a:bodyPr wrap="square">
            <a:spAutoFit/>
          </a:bodyPr>
          <a:lstStyle/>
          <a:p>
            <a:pPr algn="just">
              <a:spcAft>
                <a:spcPts val="300"/>
              </a:spcAft>
            </a:pPr>
            <a:r>
              <a:rPr lang="fr-FR" sz="1600" b="1" dirty="0">
                <a:solidFill>
                  <a:srgbClr val="ED7454"/>
                </a:solidFill>
                <a:latin typeface="Marianne" panose="02000000000000000000" pitchFamily="2" charset="0"/>
              </a:rPr>
              <a:t>La date limite de réponse est affichée dans votre dossier en face de la proposition d’admission. </a:t>
            </a:r>
          </a:p>
          <a:p>
            <a:pPr algn="just">
              <a:spcBef>
                <a:spcPts val="600"/>
              </a:spcBef>
              <a:spcAft>
                <a:spcPts val="1200"/>
              </a:spcAft>
            </a:pPr>
            <a:r>
              <a:rPr lang="fr-FR" sz="1600" b="1" dirty="0">
                <a:solidFill>
                  <a:srgbClr val="ED7454"/>
                </a:solidFill>
                <a:latin typeface="Marianne" panose="02000000000000000000" pitchFamily="2" charset="0"/>
              </a:rPr>
              <a:t> </a:t>
            </a: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r>
              <a:rPr lang="fr-FR" sz="1600" b="1" dirty="0">
                <a:solidFill>
                  <a:srgbClr val="ED7454"/>
                </a:solidFill>
                <a:latin typeface="Marianne" panose="02000000000000000000" pitchFamily="2" charset="0"/>
              </a:rPr>
              <a:t>&gt; </a:t>
            </a:r>
            <a:r>
              <a:rPr lang="fr-FR" sz="1600" dirty="0">
                <a:solidFill>
                  <a:srgbClr val="000091"/>
                </a:solidFill>
                <a:latin typeface="Marianne" panose="02000000000000000000" pitchFamily="2" charset="0"/>
              </a:rPr>
              <a:t>Si un candidat ne répond pas avant la date limite, la proposition d’admission concernée est perdue et proposée, dès le lendemain matin, au candidat suivant sur la liste d’attente</a:t>
            </a:r>
          </a:p>
          <a:p>
            <a:r>
              <a:rPr lang="fr-FR" sz="1400" b="1" dirty="0">
                <a:solidFill>
                  <a:srgbClr val="000091"/>
                </a:solidFill>
                <a:latin typeface="Marianne" panose="02000000000000000000" pitchFamily="2" charset="0"/>
              </a:rPr>
              <a:t> </a:t>
            </a:r>
            <a:r>
              <a:rPr lang="fr-FR" sz="1400" b="1" dirty="0">
                <a:solidFill>
                  <a:srgbClr val="ED7454"/>
                </a:solidFill>
                <a:latin typeface="Marianne" panose="02000000000000000000" pitchFamily="2" charset="0"/>
              </a:rPr>
              <a:t>&gt;</a:t>
            </a:r>
            <a:r>
              <a:rPr lang="fr-FR" sz="1400" b="1" dirty="0">
                <a:solidFill>
                  <a:srgbClr val="000091"/>
                </a:solidFill>
                <a:latin typeface="Marianne" panose="02000000000000000000" pitchFamily="2" charset="0"/>
              </a:rPr>
              <a:t>  </a:t>
            </a:r>
            <a:r>
              <a:rPr lang="fr-FR" sz="1600" dirty="0">
                <a:solidFill>
                  <a:srgbClr val="000091"/>
                </a:solidFill>
                <a:latin typeface="Marianne" panose="02000000000000000000" pitchFamily="2" charset="0"/>
              </a:rPr>
              <a:t>Dans ce cas, le candidat reçoit un </a:t>
            </a:r>
            <a:r>
              <a:rPr lang="fr-FR" sz="1600" dirty="0" smtClean="0">
                <a:solidFill>
                  <a:srgbClr val="000091"/>
                </a:solidFill>
                <a:latin typeface="Marianne" panose="02000000000000000000" pitchFamily="2" charset="0"/>
              </a:rPr>
              <a:t>mail </a:t>
            </a:r>
            <a:r>
              <a:rPr lang="fr-FR" sz="1600" dirty="0">
                <a:solidFill>
                  <a:srgbClr val="000091"/>
                </a:solidFill>
                <a:latin typeface="Marianne" panose="02000000000000000000" pitchFamily="2" charset="0"/>
              </a:rPr>
              <a:t>lui demandant d’indiquer dans un délai de 3 jours s’il souhaite converser les autres vœux qu'il a toujours en attente</a:t>
            </a:r>
          </a:p>
          <a:p>
            <a:pPr marL="0" lvl="1" defTabSz="609585">
              <a:lnSpc>
                <a:spcPct val="90000"/>
              </a:lnSpc>
              <a:buSzPct val="100000"/>
              <a:defRPr/>
            </a:pPr>
            <a:endParaRPr lang="fr-FR" sz="2133" kern="0" dirty="0">
              <a:solidFill>
                <a:schemeClr val="bg1"/>
              </a:solidFill>
            </a:endParaRPr>
          </a:p>
        </p:txBody>
      </p:sp>
      <p:sp>
        <p:nvSpPr>
          <p:cNvPr id="8" name="Rectangle 7"/>
          <p:cNvSpPr/>
          <p:nvPr/>
        </p:nvSpPr>
        <p:spPr>
          <a:xfrm>
            <a:off x="2891402" y="250171"/>
            <a:ext cx="6135013"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Les délais de réponse aux propositions d’admission </a:t>
            </a:r>
          </a:p>
        </p:txBody>
      </p:sp>
      <p:pic>
        <p:nvPicPr>
          <p:cNvPr id="2" name="Image 1"/>
          <p:cNvPicPr>
            <a:picLocks noChangeAspect="1"/>
          </p:cNvPicPr>
          <p:nvPr/>
        </p:nvPicPr>
        <p:blipFill>
          <a:blip r:embed="rId3"/>
          <a:stretch>
            <a:fillRect/>
          </a:stretch>
        </p:blipFill>
        <p:spPr>
          <a:xfrm>
            <a:off x="1707481" y="1599154"/>
            <a:ext cx="5280628" cy="1281771"/>
          </a:xfrm>
          <a:prstGeom prst="rect">
            <a:avLst/>
          </a:prstGeom>
          <a:ln>
            <a:solidFill>
              <a:schemeClr val="tx1"/>
            </a:solidFill>
          </a:ln>
        </p:spPr>
      </p:pic>
      <p:sp>
        <p:nvSpPr>
          <p:cNvPr id="4" name="Flèche droite 3"/>
          <p:cNvSpPr/>
          <p:nvPr/>
        </p:nvSpPr>
        <p:spPr>
          <a:xfrm rot="9690692">
            <a:off x="6002248" y="2057204"/>
            <a:ext cx="567272" cy="36566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9575"/>
              </a:solidFill>
            </a:endParaRPr>
          </a:p>
        </p:txBody>
      </p:sp>
    </p:spTree>
    <p:extLst>
      <p:ext uri="{BB962C8B-B14F-4D97-AF65-F5344CB8AC3E}">
        <p14:creationId xmlns:p14="http://schemas.microsoft.com/office/powerpoint/2010/main" val="3922279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622152"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3D566E"/>
                </a:solidFill>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lycéen reçoit une seule proposition d’admission et il a des vœux en attente :</a:t>
            </a:r>
          </a:p>
          <a:p>
            <a:pPr marL="627063" lvl="1" indent="-169863" algn="just" defTabSz="457200">
              <a:spcBef>
                <a:spcPct val="20000"/>
              </a:spcBef>
              <a:spcAft>
                <a:spcPts val="0"/>
              </a:spcAft>
              <a:buClr>
                <a:srgbClr val="FF0000"/>
              </a:buClr>
            </a:pPr>
            <a:r>
              <a:rPr lang="fr-FR" sz="1400" dirty="0">
                <a:latin typeface="Marianne" panose="02000000000000000000" pitchFamily="2" charset="0"/>
              </a:rPr>
              <a:t>Il</a:t>
            </a:r>
            <a:r>
              <a:rPr lang="fr-FR" sz="1400" dirty="0">
                <a:solidFill>
                  <a:srgbClr val="3D566E"/>
                </a:solidFill>
                <a:latin typeface="Marianne" panose="02000000000000000000" pitchFamily="2" charset="0"/>
              </a:rPr>
              <a:t> </a:t>
            </a:r>
            <a:r>
              <a:rPr lang="fr-FR" sz="1400" dirty="0">
                <a:latin typeface="Marianne" panose="02000000000000000000" pitchFamily="2" charset="0"/>
              </a:rPr>
              <a:t>accepte la proposition </a:t>
            </a:r>
            <a:r>
              <a:rPr lang="fr-FR" sz="1400" dirty="0">
                <a:solidFill>
                  <a:schemeClr val="tx1"/>
                </a:solidFill>
                <a:latin typeface="Marianne" panose="02000000000000000000" pitchFamily="2" charset="0"/>
              </a:rPr>
              <a:t>(ou y renonce). Il </a:t>
            </a:r>
            <a:r>
              <a:rPr lang="fr-FR" sz="1400" dirty="0" smtClean="0">
                <a:solidFill>
                  <a:schemeClr val="tx1"/>
                </a:solidFill>
                <a:latin typeface="Marianne" panose="02000000000000000000" pitchFamily="2" charset="0"/>
              </a:rPr>
              <a:t>doit en même temps indiquer </a:t>
            </a:r>
            <a:r>
              <a:rPr lang="fr-FR" sz="1400" dirty="0">
                <a:solidFill>
                  <a:schemeClr val="tx1"/>
                </a:solidFill>
                <a:latin typeface="Marianne" panose="02000000000000000000" pitchFamily="2" charset="0"/>
              </a:rPr>
              <a:t>le(s) vœu(x) en attente qu’il souhaite conserver (à partir du 30 juin, pour accélérer le processus en fin de phase principale, les vœux en attente pourront être maintenus mais devront être classés par ordre de préférence)</a:t>
            </a:r>
          </a:p>
          <a:p>
            <a:pPr marL="627063" lvl="1" indent="-169863" algn="just" defTabSz="457200">
              <a:spcBef>
                <a:spcPct val="20000"/>
              </a:spcBef>
              <a:spcAft>
                <a:spcPts val="0"/>
              </a:spcAft>
              <a:buClr>
                <a:srgbClr val="FF0000"/>
              </a:buClr>
            </a:pPr>
            <a:r>
              <a:rPr lang="fr-FR" sz="1400" dirty="0">
                <a:solidFill>
                  <a:schemeClr val="tx1"/>
                </a:solidFill>
                <a:latin typeface="Marianne" panose="02000000000000000000" pitchFamily="2" charset="0"/>
              </a:rPr>
              <a:t>S’il accepte définitivement la proposition, cela signifie qu’il renonce à tous ses autres vœux.  Il consulte alors les</a:t>
            </a:r>
            <a:r>
              <a:rPr lang="fr-FR" sz="1400" dirty="0">
                <a:solidFill>
                  <a:srgbClr val="0C5076"/>
                </a:solidFill>
                <a:latin typeface="Marianne" panose="02000000000000000000" pitchFamily="2" charset="0"/>
              </a:rPr>
              <a:t> </a:t>
            </a:r>
            <a:r>
              <a:rPr lang="fr-FR" sz="1400" b="1" dirty="0">
                <a:latin typeface="Marianne" panose="02000000000000000000" pitchFamily="2" charset="0"/>
              </a:rPr>
              <a:t>modalités d’inscription administrative </a:t>
            </a:r>
            <a:r>
              <a:rPr lang="fr-FR" sz="1400" dirty="0">
                <a:solidFill>
                  <a:schemeClr val="tx1"/>
                </a:solidFill>
                <a:latin typeface="Marianne" panose="02000000000000000000" pitchFamily="2" charset="0"/>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latin typeface="Marianne" panose="02000000000000000000" pitchFamily="2" charset="0"/>
            </a:endParaRPr>
          </a:p>
          <a:p>
            <a:pPr marL="177800" indent="-177800" defTabSz="457200">
              <a:spcBef>
                <a:spcPct val="20000"/>
              </a:spcBef>
              <a:spcAft>
                <a:spcPts val="0"/>
              </a:spcAft>
              <a:buClr>
                <a:srgbClr val="FF0000"/>
              </a:buClr>
              <a:buSzPct val="100000"/>
              <a:buFont typeface="Lucida Grande"/>
              <a:buChar char="&gt;"/>
            </a:pPr>
            <a:r>
              <a:rPr lang="fr-FR" sz="1400" b="1" dirty="0">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lycéen reçoit plusieurs propositions d’admission et il a des vœux en attente :</a:t>
            </a:r>
          </a:p>
          <a:p>
            <a:pPr marL="627063" lvl="1" indent="-169863" algn="just" defTabSz="457200">
              <a:spcBef>
                <a:spcPct val="20000"/>
              </a:spcBef>
              <a:spcAft>
                <a:spcPts val="0"/>
              </a:spcAft>
              <a:buClr>
                <a:srgbClr val="FF0000"/>
              </a:buClr>
            </a:pPr>
            <a:r>
              <a:rPr lang="fr-FR" sz="1400" dirty="0">
                <a:latin typeface="Marianne" panose="02000000000000000000" pitchFamily="2" charset="0"/>
              </a:rPr>
              <a:t>Il ne peut accepter </a:t>
            </a:r>
            <a:r>
              <a:rPr lang="fr-FR" sz="1400" b="1" dirty="0">
                <a:latin typeface="Marianne" panose="02000000000000000000" pitchFamily="2" charset="0"/>
              </a:rPr>
              <a:t>qu’une seule proposition à la fois</a:t>
            </a:r>
            <a:r>
              <a:rPr lang="fr-FR" sz="1400" dirty="0">
                <a:solidFill>
                  <a:srgbClr val="3D566E"/>
                </a:solidFill>
                <a:latin typeface="Marianne" panose="02000000000000000000" pitchFamily="2" charset="0"/>
              </a:rPr>
              <a:t>. </a:t>
            </a:r>
          </a:p>
          <a:p>
            <a:pPr marL="1076057" lvl="2" indent="-226478" defTabSz="609585">
              <a:spcBef>
                <a:spcPct val="20000"/>
              </a:spcBef>
              <a:spcAft>
                <a:spcPts val="0"/>
              </a:spcAft>
              <a:buClr>
                <a:srgbClr val="FF0000"/>
              </a:buClr>
            </a:pPr>
            <a:r>
              <a:rPr lang="fr-FR" sz="1200" dirty="0">
                <a:solidFill>
                  <a:schemeClr val="tx1"/>
                </a:solidFill>
                <a:latin typeface="Marianne" panose="02000000000000000000" pitchFamily="2" charset="0"/>
              </a:rPr>
              <a:t>En faisant le choix de la proposition qui a sa préférence, il libère des places pour d’autres candidats en attente </a:t>
            </a:r>
          </a:p>
          <a:p>
            <a:pPr marL="1076057" lvl="2" indent="-226478" defTabSz="609585">
              <a:spcBef>
                <a:spcPct val="20000"/>
              </a:spcBef>
              <a:spcAft>
                <a:spcPts val="0"/>
              </a:spcAft>
              <a:buClr>
                <a:srgbClr val="FF0000"/>
              </a:buClr>
            </a:pPr>
            <a:r>
              <a:rPr lang="fr-FR" sz="1200" dirty="0">
                <a:solidFill>
                  <a:schemeClr val="tx1"/>
                </a:solidFill>
                <a:latin typeface="Marianne" panose="02000000000000000000" pitchFamily="2" charset="0"/>
              </a:rPr>
              <a:t>S’il hésite, il peut accepter une proposition et, pour celles dont les dates limites ne sont pas arrivées à échéance, </a:t>
            </a:r>
            <a:r>
              <a:rPr lang="fr-FR" sz="1200" dirty="0" smtClean="0">
                <a:solidFill>
                  <a:schemeClr val="tx1"/>
                </a:solidFill>
                <a:latin typeface="Marianne" panose="02000000000000000000" pitchFamily="2" charset="0"/>
              </a:rPr>
              <a:t>il peut choisir </a:t>
            </a:r>
            <a:r>
              <a:rPr lang="fr-FR" sz="1200" dirty="0">
                <a:solidFill>
                  <a:schemeClr val="tx1"/>
                </a:solidFill>
                <a:latin typeface="Marianne" panose="02000000000000000000" pitchFamily="2" charset="0"/>
              </a:rPr>
              <a:t>l’option « Réfléchir » en attendant</a:t>
            </a:r>
          </a:p>
          <a:p>
            <a:pPr marL="627063" lvl="1" indent="-169863" algn="just" defTabSz="457200">
              <a:spcBef>
                <a:spcPct val="20000"/>
              </a:spcBef>
              <a:spcAft>
                <a:spcPts val="0"/>
              </a:spcAft>
              <a:buClr>
                <a:srgbClr val="FF0000"/>
              </a:buClr>
            </a:pPr>
            <a:r>
              <a:rPr lang="fr-FR" sz="1400" dirty="0">
                <a:solidFill>
                  <a:schemeClr val="tx1"/>
                </a:solidFill>
                <a:latin typeface="Marianne" panose="02000000000000000000" pitchFamily="2" charset="0"/>
              </a:rPr>
              <a:t>Il peut indiquer le(s) vœu(x) en attente qu’il souhaite conserver</a:t>
            </a:r>
          </a:p>
          <a:p>
            <a:pPr marL="627063" lvl="1" indent="-169863" algn="just" defTabSz="457200">
              <a:spcBef>
                <a:spcPct val="20000"/>
              </a:spcBef>
              <a:spcAft>
                <a:spcPts val="0"/>
              </a:spcAft>
              <a:buClr>
                <a:srgbClr val="FF0000"/>
              </a:buClr>
            </a:pPr>
            <a:r>
              <a:rPr lang="fr-FR" sz="1400" dirty="0">
                <a:solidFill>
                  <a:schemeClr val="tx1"/>
                </a:solidFill>
                <a:latin typeface="Marianne" panose="02000000000000000000" pitchFamily="2" charset="0"/>
              </a:rPr>
              <a:t>S’il accepte définitivement une proposition, cela signifie qu’il renonce aux autres vœux. Il consulte alors les</a:t>
            </a:r>
            <a:r>
              <a:rPr lang="fr-FR" sz="1400" dirty="0">
                <a:solidFill>
                  <a:srgbClr val="0C5076"/>
                </a:solidFill>
                <a:latin typeface="Marianne" panose="02000000000000000000" pitchFamily="2" charset="0"/>
              </a:rPr>
              <a:t> </a:t>
            </a:r>
            <a:r>
              <a:rPr lang="fr-FR" sz="1400" b="1" dirty="0">
                <a:latin typeface="Marianne" panose="02000000000000000000" pitchFamily="2" charset="0"/>
              </a:rPr>
              <a:t>modalités d’inscription administrative </a:t>
            </a:r>
            <a:r>
              <a:rPr lang="fr-FR" sz="1400" dirty="0">
                <a:solidFill>
                  <a:schemeClr val="tx1"/>
                </a:solidFill>
                <a:latin typeface="Marianne" panose="02000000000000000000" pitchFamily="2" charset="0"/>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6"/>
          <p:cNvSpPr/>
          <p:nvPr/>
        </p:nvSpPr>
        <p:spPr>
          <a:xfrm>
            <a:off x="3000409" y="250171"/>
            <a:ext cx="5917004" cy="369332"/>
          </a:xfrm>
          <a:prstGeom prst="rect">
            <a:avLst/>
          </a:prstGeom>
          <a:solidFill>
            <a:srgbClr val="34CB6A"/>
          </a:solidFill>
        </p:spPr>
        <p:txBody>
          <a:bodyPr wrap="none">
            <a:spAutoFit/>
          </a:bodyPr>
          <a:lstStyle/>
          <a:p>
            <a:pPr algn="ctr"/>
            <a:r>
              <a:rPr lang="fr-FR" b="1" dirty="0">
                <a:solidFill>
                  <a:schemeClr val="bg1"/>
                </a:solidFill>
              </a:rPr>
              <a:t>Comment répondre aux propositions d’admission ? </a:t>
            </a:r>
          </a:p>
        </p:txBody>
      </p:sp>
    </p:spTree>
    <p:extLst>
      <p:ext uri="{BB962C8B-B14F-4D97-AF65-F5344CB8AC3E}">
        <p14:creationId xmlns:p14="http://schemas.microsoft.com/office/powerpoint/2010/main" val="1182527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2457" y="952820"/>
            <a:ext cx="8622152" cy="3742125"/>
          </a:xfrm>
        </p:spPr>
        <p:txBody>
          <a:bodyPr/>
          <a:lstStyle/>
          <a:p>
            <a:pPr marL="177800" lvl="0" indent="-177800" algn="just"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latin typeface="Marianne" panose="02000000000000000000" pitchFamily="2" charset="0"/>
              </a:rPr>
              <a:t>Le lycéen ne reçoit que des réponses « en attente »</a:t>
            </a:r>
          </a:p>
          <a:p>
            <a:pPr marL="742950" lvl="1" indent="-285750" algn="just" defTabSz="457200">
              <a:spcBef>
                <a:spcPct val="20000"/>
              </a:spcBef>
              <a:spcAft>
                <a:spcPts val="0"/>
              </a:spcAft>
              <a:buClr>
                <a:srgbClr val="FF0000"/>
              </a:buClr>
            </a:pPr>
            <a:r>
              <a:rPr lang="fr-FR" sz="1600" dirty="0">
                <a:solidFill>
                  <a:srgbClr val="000091"/>
                </a:solidFill>
                <a:latin typeface="Marianne" panose="02000000000000000000" pitchFamily="2" charset="0"/>
              </a:rPr>
              <a:t>des indicateurs </a:t>
            </a:r>
            <a:r>
              <a:rPr lang="fr-FR" sz="1600" dirty="0">
                <a:solidFill>
                  <a:schemeClr val="tx1"/>
                </a:solidFill>
                <a:latin typeface="Marianne" panose="02000000000000000000" pitchFamily="2" charset="0"/>
              </a:rPr>
              <a:t>s’affichent dans son dossier pour chaque vœu en attente et l’aident à </a:t>
            </a:r>
            <a:r>
              <a:rPr lang="fr-FR" sz="1600" dirty="0">
                <a:solidFill>
                  <a:srgbClr val="000091"/>
                </a:solidFill>
                <a:latin typeface="Marianne" panose="02000000000000000000" pitchFamily="2" charset="0"/>
              </a:rPr>
              <a:t>suivre sa situation </a:t>
            </a:r>
            <a:r>
              <a:rPr lang="fr-FR" sz="1600" dirty="0">
                <a:solidFill>
                  <a:schemeClr val="tx1"/>
                </a:solidFill>
                <a:latin typeface="Marianne" panose="02000000000000000000" pitchFamily="2" charset="0"/>
              </a:rPr>
              <a:t>qui évolue jusqu’à la fin de la </a:t>
            </a:r>
            <a:r>
              <a:rPr lang="fr-FR" sz="1600">
                <a:solidFill>
                  <a:schemeClr val="tx1"/>
                </a:solidFill>
                <a:latin typeface="Marianne" panose="02000000000000000000" pitchFamily="2" charset="0"/>
              </a:rPr>
              <a:t>phase principale </a:t>
            </a:r>
            <a:r>
              <a:rPr lang="fr-FR" sz="1600" dirty="0">
                <a:solidFill>
                  <a:schemeClr val="tx1"/>
                </a:solidFill>
                <a:latin typeface="Marianne" panose="02000000000000000000" pitchFamily="2" charset="0"/>
              </a:rPr>
              <a:t>en fonction des places libérées par d’autres candidats    </a:t>
            </a:r>
            <a:endParaRPr lang="fr-FR" sz="1600" dirty="0">
              <a:solidFill>
                <a:srgbClr val="3D566E"/>
              </a:solidFill>
              <a:latin typeface="Marianne" panose="02000000000000000000" pitchFamily="2" charset="0"/>
              <a:cs typeface="Arial"/>
            </a:endParaRPr>
          </a:p>
          <a:p>
            <a:pPr marL="177800" indent="-177800" defTabSz="457200">
              <a:spcBef>
                <a:spcPts val="1200"/>
              </a:spcBef>
              <a:spcAft>
                <a:spcPts val="600"/>
              </a:spcAft>
              <a:buClr>
                <a:srgbClr val="FF0000"/>
              </a:buClr>
              <a:buSzPct val="100000"/>
              <a:buFont typeface="Lucida Grande"/>
              <a:buChar char="&gt;"/>
            </a:pPr>
            <a:r>
              <a:rPr lang="fr-FR" sz="1800" b="1" dirty="0">
                <a:solidFill>
                  <a:schemeClr val="bg1"/>
                </a:solidFill>
                <a:highlight>
                  <a:srgbClr val="0000FF"/>
                </a:highlight>
                <a:latin typeface="Marianne" panose="02000000000000000000" pitchFamily="2" charset="0"/>
              </a:rPr>
              <a:t>Le lycéen ne reçoit que des réponses négatives (dans le cas où il n’a formulé que des vœux pour des formations sélectives)</a:t>
            </a:r>
          </a:p>
          <a:p>
            <a:pPr marL="742950" lvl="1" indent="-285750" algn="just" defTabSz="457200">
              <a:spcBef>
                <a:spcPct val="20000"/>
              </a:spcBef>
              <a:spcAft>
                <a:spcPts val="0"/>
              </a:spcAft>
              <a:buClr>
                <a:srgbClr val="FF0000"/>
              </a:buClr>
            </a:pPr>
            <a:r>
              <a:rPr lang="fr-FR" sz="1600" dirty="0">
                <a:solidFill>
                  <a:schemeClr val="tx1"/>
                </a:solidFill>
                <a:latin typeface="Marianne" panose="02000000000000000000" pitchFamily="2" charset="0"/>
              </a:rPr>
              <a:t>dès le 1</a:t>
            </a:r>
            <a:r>
              <a:rPr lang="fr-FR" sz="1600" baseline="30000" dirty="0">
                <a:solidFill>
                  <a:schemeClr val="tx1"/>
                </a:solidFill>
                <a:latin typeface="Marianne" panose="02000000000000000000" pitchFamily="2" charset="0"/>
              </a:rPr>
              <a:t>er</a:t>
            </a:r>
            <a:r>
              <a:rPr lang="fr-FR" sz="1600" dirty="0">
                <a:solidFill>
                  <a:schemeClr val="tx1"/>
                </a:solidFill>
                <a:latin typeface="Marianne" panose="02000000000000000000" pitchFamily="2" charset="0"/>
              </a:rPr>
              <a:t> juin 2023, il peut demander un conseil ou un accompagnement individuel ou collectif dans son lycée ou dans un CIO pour envisager d’autres choix de formation et préparer la phase complémentaire à partir du 15 juin 2023. </a:t>
            </a:r>
            <a:endParaRPr lang="fr-FR" sz="1800" dirty="0">
              <a:solidFill>
                <a:schemeClr val="tx1"/>
              </a:solidFill>
              <a:latin typeface="Marianne" panose="02000000000000000000" pitchFamily="2" charset="0"/>
            </a:endParaRP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417444" y="3923761"/>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just" fontAlgn="auto">
              <a:spcBef>
                <a:spcPts val="0"/>
              </a:spcBef>
              <a:spcAft>
                <a:spcPts val="0"/>
              </a:spcAft>
              <a:defRPr/>
            </a:pPr>
            <a:r>
              <a:rPr lang="fr-FR" sz="1600" b="1" u="sng" dirty="0">
                <a:solidFill>
                  <a:schemeClr val="bg1"/>
                </a:solidFill>
                <a:latin typeface="Marianne" panose="02000000000000000000" pitchFamily="2" charset="0"/>
              </a:rPr>
              <a:t>A savoir</a:t>
            </a:r>
            <a:r>
              <a:rPr lang="fr-FR" sz="1600" dirty="0">
                <a:solidFill>
                  <a:schemeClr val="bg1"/>
                </a:solidFill>
                <a:latin typeface="Marianne" panose="02000000000000000000" pitchFamily="2" charset="0"/>
              </a:rPr>
              <a:t> : </a:t>
            </a:r>
            <a:r>
              <a:rPr lang="fr-FR" sz="1600" dirty="0">
                <a:latin typeface="Marianne" panose="02000000000000000000" pitchFamily="2" charset="0"/>
              </a:rPr>
              <a:t>la phase complémentaire permet de formuler jusqu’à 10 </a:t>
            </a:r>
            <a:r>
              <a:rPr lang="fr-FR" sz="1600" b="1" u="sng" dirty="0">
                <a:latin typeface="Marianne" panose="02000000000000000000" pitchFamily="2" charset="0"/>
              </a:rPr>
              <a:t>nouveaux</a:t>
            </a:r>
            <a:r>
              <a:rPr lang="fr-FR" sz="1600" dirty="0">
                <a:latin typeface="Marianne" panose="02000000000000000000" pitchFamily="2" charset="0"/>
              </a:rPr>
              <a:t> vœux dans des formations qui ont des places vacantes</a:t>
            </a:r>
          </a:p>
        </p:txBody>
      </p:sp>
      <p:sp>
        <p:nvSpPr>
          <p:cNvPr id="8" name="Rectangle 7"/>
          <p:cNvSpPr/>
          <p:nvPr/>
        </p:nvSpPr>
        <p:spPr>
          <a:xfrm>
            <a:off x="3058116" y="250171"/>
            <a:ext cx="5801589"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Comment répondre aux propositions d’admission </a:t>
            </a:r>
          </a:p>
        </p:txBody>
      </p:sp>
    </p:spTree>
    <p:extLst>
      <p:ext uri="{BB962C8B-B14F-4D97-AF65-F5344CB8AC3E}">
        <p14:creationId xmlns:p14="http://schemas.microsoft.com/office/powerpoint/2010/main" val="4190490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18</a:t>
            </a:fld>
            <a:endParaRPr lang="fr-FR"/>
          </a:p>
        </p:txBody>
      </p:sp>
      <p:sp>
        <p:nvSpPr>
          <p:cNvPr id="5" name="Espace réservé du contenu 4"/>
          <p:cNvSpPr>
            <a:spLocks noGrp="1"/>
          </p:cNvSpPr>
          <p:nvPr>
            <p:ph sz="quarter" idx="14"/>
          </p:nvPr>
        </p:nvSpPr>
        <p:spPr>
          <a:xfrm>
            <a:off x="169369" y="977693"/>
            <a:ext cx="8477674" cy="3805807"/>
          </a:xfrm>
        </p:spPr>
        <p:txBody>
          <a:bodyPr/>
          <a:lstStyle/>
          <a:p>
            <a:pPr algn="just">
              <a:spcAft>
                <a:spcPts val="1200"/>
              </a:spcAft>
            </a:pPr>
            <a:r>
              <a:rPr lang="fr-FR" sz="1400" b="1" dirty="0">
                <a:solidFill>
                  <a:srgbClr val="000091"/>
                </a:solidFill>
                <a:latin typeface="Marianne" panose="02000000000000000000" pitchFamily="2" charset="0"/>
              </a:rPr>
              <a:t>Pour chaque vœu en liste d’attente, vous pouvez consulter : </a:t>
            </a:r>
          </a:p>
          <a:p>
            <a:pPr algn="just"/>
            <a:r>
              <a:rPr lang="fr-FR" sz="1400" b="1" u="sng" dirty="0">
                <a:solidFill>
                  <a:srgbClr val="000091"/>
                </a:solidFill>
                <a:latin typeface="Marianne" panose="02000000000000000000" pitchFamily="2" charset="0"/>
              </a:rPr>
              <a:t>Des informations sur la liste </a:t>
            </a:r>
            <a:r>
              <a:rPr lang="fr-FR" sz="1400" b="1" u="sng" dirty="0" smtClean="0">
                <a:solidFill>
                  <a:srgbClr val="000091"/>
                </a:solidFill>
                <a:latin typeface="Marianne" panose="02000000000000000000" pitchFamily="2" charset="0"/>
              </a:rPr>
              <a:t>d’attente : </a:t>
            </a:r>
            <a:endParaRPr lang="fr-FR" sz="1400" b="1" u="sng" dirty="0">
              <a:solidFill>
                <a:srgbClr val="000091"/>
              </a:solidFill>
              <a:latin typeface="Marianne" panose="02000000000000000000" pitchFamily="2" charset="0"/>
            </a:endParaRPr>
          </a:p>
          <a:p>
            <a:pPr algn="just">
              <a:spcAft>
                <a:spcPts val="0"/>
              </a:spcAft>
            </a:pPr>
            <a:r>
              <a:rPr lang="fr-FR" sz="1400" dirty="0" smtClean="0">
                <a:solidFill>
                  <a:srgbClr val="000091"/>
                </a:solidFill>
                <a:latin typeface="Marianne" panose="02000000000000000000" pitchFamily="2" charset="0"/>
              </a:rPr>
              <a:t>Votre </a:t>
            </a:r>
            <a:r>
              <a:rPr lang="fr-FR" sz="1400" b="1" dirty="0">
                <a:solidFill>
                  <a:srgbClr val="FF9575"/>
                </a:solidFill>
                <a:latin typeface="Marianne" panose="02000000000000000000" pitchFamily="2" charset="0"/>
              </a:rPr>
              <a:t>position dans la liste d’attente </a:t>
            </a:r>
            <a:r>
              <a:rPr lang="fr-FR" sz="1400" dirty="0" smtClean="0">
                <a:solidFill>
                  <a:srgbClr val="000091"/>
                </a:solidFill>
                <a:latin typeface="Marianne" panose="02000000000000000000" pitchFamily="2" charset="0"/>
              </a:rPr>
              <a:t>qui évolue en fonction </a:t>
            </a:r>
          </a:p>
          <a:p>
            <a:pPr algn="just">
              <a:spcAft>
                <a:spcPts val="0"/>
              </a:spcAft>
            </a:pPr>
            <a:r>
              <a:rPr lang="fr-FR" sz="1400" dirty="0" smtClean="0">
                <a:solidFill>
                  <a:srgbClr val="000091"/>
                </a:solidFill>
                <a:latin typeface="Marianne" panose="02000000000000000000" pitchFamily="2" charset="0"/>
              </a:rPr>
              <a:t>des désistements  des autres candidats. </a:t>
            </a:r>
          </a:p>
          <a:p>
            <a:pPr algn="just">
              <a:spcBef>
                <a:spcPts val="600"/>
              </a:spcBef>
              <a:spcAft>
                <a:spcPts val="600"/>
              </a:spcAft>
            </a:pPr>
            <a:endParaRPr lang="fr-FR" sz="1400" dirty="0">
              <a:solidFill>
                <a:srgbClr val="0C5076"/>
              </a:solidFill>
              <a:latin typeface="Marianne" panose="02000000000000000000" pitchFamily="2" charset="0"/>
            </a:endParaRPr>
          </a:p>
          <a:p>
            <a:pPr algn="just"/>
            <a:r>
              <a:rPr lang="fr-FR" sz="1400" b="1" u="sng" dirty="0">
                <a:solidFill>
                  <a:srgbClr val="000091"/>
                </a:solidFill>
                <a:latin typeface="Marianne" panose="02000000000000000000" pitchFamily="2" charset="0"/>
              </a:rPr>
              <a:t>Des informations sur le classement </a:t>
            </a:r>
            <a:r>
              <a:rPr lang="fr-FR" sz="1400" b="1" u="sng" dirty="0" smtClean="0">
                <a:solidFill>
                  <a:srgbClr val="000091"/>
                </a:solidFill>
                <a:latin typeface="Marianne" panose="02000000000000000000" pitchFamily="2" charset="0"/>
              </a:rPr>
              <a:t>établi par la formation </a:t>
            </a:r>
            <a:endParaRPr lang="fr-FR" sz="1400" b="1" u="sng" dirty="0">
              <a:solidFill>
                <a:srgbClr val="000091"/>
              </a:solidFill>
              <a:latin typeface="Marianne" panose="02000000000000000000" pitchFamily="2" charset="0"/>
            </a:endParaRPr>
          </a:p>
          <a:p>
            <a:pPr marL="285750" indent="-285750" algn="just">
              <a:spcBef>
                <a:spcPts val="600"/>
              </a:spcBef>
              <a:spcAft>
                <a:spcPts val="600"/>
              </a:spcAft>
              <a:buFont typeface="Arial" panose="020B0604020202020204" pitchFamily="34" charset="0"/>
              <a:buChar char="•"/>
            </a:pPr>
            <a:r>
              <a:rPr lang="fr-FR" sz="1400" dirty="0">
                <a:solidFill>
                  <a:srgbClr val="000091"/>
                </a:solidFill>
                <a:latin typeface="Marianne" panose="02000000000000000000" pitchFamily="2" charset="0"/>
              </a:rPr>
              <a:t>Votre position </a:t>
            </a:r>
            <a:r>
              <a:rPr lang="fr-FR" sz="1400" b="1" dirty="0">
                <a:solidFill>
                  <a:srgbClr val="FF9575"/>
                </a:solidFill>
                <a:latin typeface="Marianne" panose="02000000000000000000" pitchFamily="2" charset="0"/>
              </a:rPr>
              <a:t>dans le classement </a:t>
            </a:r>
            <a:r>
              <a:rPr lang="fr-FR" sz="1400" dirty="0">
                <a:solidFill>
                  <a:srgbClr val="000091"/>
                </a:solidFill>
                <a:latin typeface="Marianne" panose="02000000000000000000" pitchFamily="2" charset="0"/>
              </a:rPr>
              <a:t>de la formation (position fixe)</a:t>
            </a:r>
          </a:p>
          <a:p>
            <a:pPr marL="285750" indent="-285750" algn="just">
              <a:spcBef>
                <a:spcPts val="600"/>
              </a:spcBef>
              <a:spcAft>
                <a:spcPts val="600"/>
              </a:spcAft>
              <a:buFont typeface="Arial" panose="020B0604020202020204" pitchFamily="34" charset="0"/>
              <a:buChar char="•"/>
            </a:pPr>
            <a:r>
              <a:rPr lang="fr-FR" sz="1400" dirty="0">
                <a:solidFill>
                  <a:srgbClr val="000091"/>
                </a:solidFill>
                <a:latin typeface="Marianne" panose="02000000000000000000" pitchFamily="2" charset="0"/>
              </a:rPr>
              <a:t>La </a:t>
            </a:r>
            <a:r>
              <a:rPr lang="fr-FR" sz="1400" b="1" dirty="0">
                <a:solidFill>
                  <a:srgbClr val="FF9575"/>
                </a:solidFill>
                <a:latin typeface="Marianne" panose="02000000000000000000" pitchFamily="2" charset="0"/>
              </a:rPr>
              <a:t>position dans le classement du dernier candidat qui a reçu une proposition d'admission cette année, </a:t>
            </a:r>
            <a:r>
              <a:rPr lang="fr-FR" sz="1400" dirty="0">
                <a:solidFill>
                  <a:srgbClr val="000091"/>
                </a:solidFill>
                <a:latin typeface="Marianne" panose="02000000000000000000" pitchFamily="2" charset="0"/>
              </a:rPr>
              <a:t>au moment où le dossier est consulté</a:t>
            </a:r>
          </a:p>
          <a:p>
            <a:pPr marL="285750" indent="-285750" algn="just">
              <a:spcBef>
                <a:spcPts val="600"/>
              </a:spcBef>
              <a:spcAft>
                <a:spcPts val="600"/>
              </a:spcAft>
              <a:buFont typeface="Arial" panose="020B0604020202020204" pitchFamily="34" charset="0"/>
              <a:buChar char="•"/>
            </a:pPr>
            <a:r>
              <a:rPr lang="fr-FR" sz="1400" dirty="0">
                <a:solidFill>
                  <a:srgbClr val="000091"/>
                </a:solidFill>
                <a:latin typeface="Marianne" panose="02000000000000000000" pitchFamily="2" charset="0"/>
              </a:rPr>
              <a:t>La</a:t>
            </a:r>
            <a:r>
              <a:rPr lang="fr-FR" sz="1400" dirty="0">
                <a:solidFill>
                  <a:srgbClr val="005373"/>
                </a:solidFill>
                <a:latin typeface="Marianne" panose="02000000000000000000" pitchFamily="2" charset="0"/>
              </a:rPr>
              <a:t> </a:t>
            </a:r>
            <a:r>
              <a:rPr lang="fr-FR" sz="1400" b="1" dirty="0">
                <a:solidFill>
                  <a:srgbClr val="FF9575"/>
                </a:solidFill>
                <a:latin typeface="Marianne" panose="02000000000000000000" pitchFamily="2" charset="0"/>
              </a:rPr>
              <a:t>position du dernier candidat qui a reçu une proposition d’admission l’année dernière en 2022 </a:t>
            </a:r>
            <a:r>
              <a:rPr lang="fr-FR" sz="1400" dirty="0">
                <a:solidFill>
                  <a:srgbClr val="000091"/>
                </a:solidFill>
                <a:latin typeface="Marianne" panose="02000000000000000000" pitchFamily="2" charset="0"/>
              </a:rPr>
              <a:t>(quand l’information est disponible</a:t>
            </a:r>
            <a:r>
              <a:rPr lang="fr-FR" sz="1400" dirty="0" smtClean="0">
                <a:solidFill>
                  <a:srgbClr val="000091"/>
                </a:solidFill>
                <a:latin typeface="Marianne" panose="02000000000000000000" pitchFamily="2" charset="0"/>
              </a:rPr>
              <a:t>)</a:t>
            </a:r>
          </a:p>
          <a:p>
            <a:pPr algn="just">
              <a:spcBef>
                <a:spcPts val="600"/>
              </a:spcBef>
              <a:spcAft>
                <a:spcPts val="600"/>
              </a:spcAft>
            </a:pPr>
            <a:r>
              <a:rPr lang="fr-FR" sz="1400" b="1" dirty="0" smtClean="0">
                <a:solidFill>
                  <a:srgbClr val="000091"/>
                </a:solidFill>
                <a:latin typeface="Marianne" panose="02000000000000000000" pitchFamily="2" charset="0"/>
              </a:rPr>
              <a:t>Conseil</a:t>
            </a:r>
            <a:r>
              <a:rPr lang="fr-FR" sz="1400" dirty="0" smtClean="0">
                <a:solidFill>
                  <a:srgbClr val="000091"/>
                </a:solidFill>
                <a:latin typeface="Marianne" panose="02000000000000000000" pitchFamily="2" charset="0"/>
              </a:rPr>
              <a:t> : </a:t>
            </a:r>
            <a:r>
              <a:rPr lang="fr-FR" sz="1400" dirty="0" smtClean="0">
                <a:solidFill>
                  <a:srgbClr val="000091"/>
                </a:solidFill>
                <a:latin typeface="Marianne" panose="02000000000000000000" pitchFamily="2" charset="0"/>
              </a:rPr>
              <a:t>comparez </a:t>
            </a:r>
            <a:r>
              <a:rPr lang="fr-FR" sz="1400" dirty="0" smtClean="0">
                <a:solidFill>
                  <a:srgbClr val="000091"/>
                </a:solidFill>
                <a:latin typeface="Marianne" panose="02000000000000000000" pitchFamily="2" charset="0"/>
              </a:rPr>
              <a:t>votre position dans le classement et celle du dernier candidat admis en 2022 pour estimer vos possibilités d’être admis</a:t>
            </a:r>
            <a:endParaRPr lang="fr-FR" sz="1400" dirty="0">
              <a:solidFill>
                <a:srgbClr val="000091"/>
              </a:solidFill>
              <a:latin typeface="Marianne" panose="02000000000000000000" pitchFamily="2" charset="0"/>
            </a:endParaRPr>
          </a:p>
          <a:p>
            <a:endParaRPr lang="fr-FR" dirty="0"/>
          </a:p>
        </p:txBody>
      </p:sp>
      <p:sp>
        <p:nvSpPr>
          <p:cNvPr id="7" name="ZoneTexte 6"/>
          <p:cNvSpPr txBox="1"/>
          <p:nvPr/>
        </p:nvSpPr>
        <p:spPr>
          <a:xfrm>
            <a:off x="6719574" y="726831"/>
            <a:ext cx="2159732" cy="2239107"/>
          </a:xfrm>
          <a:prstGeom prst="rect">
            <a:avLst/>
          </a:prstGeom>
          <a:solidFill>
            <a:srgbClr val="000091"/>
          </a:solidFill>
        </p:spPr>
        <p:txBody>
          <a:bodyPr wrap="square">
            <a:spAutoFit/>
          </a:bodyPr>
          <a:lstStyle>
            <a:defPPr>
              <a:defRPr lang="fr-FR"/>
            </a:defPPr>
            <a:lvl1pPr algn="ctr">
              <a:defRPr b="1">
                <a:solidFill>
                  <a:schemeClr val="bg1"/>
                </a:solidFill>
              </a:defRPr>
            </a:lvl1pPr>
          </a:lstStyle>
          <a:p>
            <a:r>
              <a:rPr lang="fr-FR" sz="1400" dirty="0">
                <a:latin typeface="Marianne" panose="02000000000000000000" pitchFamily="2" charset="0"/>
              </a:rPr>
              <a:t>A consulter sur votre dossier : </a:t>
            </a:r>
          </a:p>
          <a:p>
            <a:endParaRPr lang="fr-FR" sz="1400" dirty="0">
              <a:latin typeface="Marianne" panose="02000000000000000000" pitchFamily="2" charset="0"/>
            </a:endParaRPr>
          </a:p>
          <a:p>
            <a:r>
              <a:rPr lang="fr-FR" sz="1400" dirty="0">
                <a:latin typeface="Marianne" panose="02000000000000000000" pitchFamily="2" charset="0"/>
              </a:rPr>
              <a:t>La vidéo « Liste d’attente comment ça marche ? »</a:t>
            </a:r>
          </a:p>
          <a:p>
            <a:endParaRPr lang="fr-FR" sz="1400" dirty="0">
              <a:latin typeface="Marianne" panose="02000000000000000000" pitchFamily="2" charset="0"/>
            </a:endParaRPr>
          </a:p>
          <a:p>
            <a:r>
              <a:rPr lang="fr-FR" sz="1400" dirty="0">
                <a:latin typeface="Marianne" panose="02000000000000000000" pitchFamily="2" charset="0"/>
              </a:rPr>
              <a:t>L’infographie sur les listes d’attente en internat </a:t>
            </a:r>
          </a:p>
        </p:txBody>
      </p:sp>
      <p:sp>
        <p:nvSpPr>
          <p:cNvPr id="8" name="Rectangle 7"/>
          <p:cNvSpPr/>
          <p:nvPr/>
        </p:nvSpPr>
        <p:spPr>
          <a:xfrm>
            <a:off x="5156812" y="258916"/>
            <a:ext cx="3722494"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Comprendre les listes d’attente</a:t>
            </a:r>
          </a:p>
        </p:txBody>
      </p:sp>
    </p:spTree>
    <p:extLst>
      <p:ext uri="{BB962C8B-B14F-4D97-AF65-F5344CB8AC3E}">
        <p14:creationId xmlns:p14="http://schemas.microsoft.com/office/powerpoint/2010/main" val="412729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19</a:t>
            </a:fld>
            <a:endParaRPr lang="fr-FR"/>
          </a:p>
        </p:txBody>
      </p:sp>
      <p:sp>
        <p:nvSpPr>
          <p:cNvPr id="4" name="Titre 3"/>
          <p:cNvSpPr>
            <a:spLocks noGrp="1"/>
          </p:cNvSpPr>
          <p:nvPr>
            <p:ph type="title"/>
          </p:nvPr>
        </p:nvSpPr>
        <p:spPr/>
        <p:txBody>
          <a:bodyPr/>
          <a:lstStyle/>
          <a:p>
            <a:r>
              <a:rPr lang="fr-FR" sz="2000" dirty="0">
                <a:latin typeface="Marianne" panose="02000000000000000000" pitchFamily="2" charset="0"/>
              </a:rPr>
              <a:t>A partir du 30 juin 2023 : classer ses vœux en attente de la phase principale par ordre de préférence </a:t>
            </a:r>
          </a:p>
        </p:txBody>
      </p:sp>
      <p:sp>
        <p:nvSpPr>
          <p:cNvPr id="5" name="Espace réservé du contenu 4"/>
          <p:cNvSpPr>
            <a:spLocks noGrp="1"/>
          </p:cNvSpPr>
          <p:nvPr>
            <p:ph sz="quarter" idx="14"/>
          </p:nvPr>
        </p:nvSpPr>
        <p:spPr>
          <a:xfrm>
            <a:off x="338993" y="1619999"/>
            <a:ext cx="8208914" cy="3082629"/>
          </a:xfrm>
        </p:spPr>
        <p:txBody>
          <a:bodyPr/>
          <a:lstStyle/>
          <a:p>
            <a:pPr algn="just"/>
            <a:r>
              <a:rPr lang="fr-FR" sz="1400" b="1" dirty="0">
                <a:latin typeface="Marianne" panose="02000000000000000000" pitchFamily="2" charset="0"/>
              </a:rPr>
              <a:t>Objectif : </a:t>
            </a:r>
            <a:r>
              <a:rPr lang="fr-FR" sz="1400" dirty="0">
                <a:latin typeface="Marianne" panose="02000000000000000000" pitchFamily="2" charset="0"/>
              </a:rPr>
              <a:t>au moment où les formations sont toutes à peu près remplies, accélérer le processus final de choix pour réduire le sentiment d’attente et permettre aux candidats sans proposition d’en recevoir une plus rapidement</a:t>
            </a:r>
          </a:p>
          <a:p>
            <a:pPr algn="just"/>
            <a:endParaRPr lang="fr-FR" sz="1000" dirty="0">
              <a:latin typeface="Marianne" panose="02000000000000000000" pitchFamily="2" charset="0"/>
            </a:endParaRPr>
          </a:p>
          <a:p>
            <a:pPr algn="just"/>
            <a:r>
              <a:rPr lang="fr-FR" sz="1400" b="1" dirty="0">
                <a:latin typeface="Marianne" panose="02000000000000000000" pitchFamily="2" charset="0"/>
              </a:rPr>
              <a:t>Qui est concerné : </a:t>
            </a:r>
            <a:r>
              <a:rPr lang="fr-FR" sz="1400" dirty="0">
                <a:latin typeface="Marianne" panose="02000000000000000000" pitchFamily="2" charset="0"/>
              </a:rPr>
              <a:t>tous</a:t>
            </a:r>
            <a:r>
              <a:rPr lang="fr-FR" sz="1400" b="1" dirty="0">
                <a:latin typeface="Marianne" panose="02000000000000000000" pitchFamily="2" charset="0"/>
              </a:rPr>
              <a:t> </a:t>
            </a:r>
            <a:r>
              <a:rPr lang="fr-FR" sz="1400" dirty="0">
                <a:latin typeface="Marianne" panose="02000000000000000000" pitchFamily="2" charset="0"/>
              </a:rPr>
              <a:t>les candidats de la phase principale qui ont toujours des vœux en attente au 30 juin (avec ou sans proposition d’admission acceptée) et qui souhaitent les conserver (en tout ou partie) pour la fin de la phase principale. </a:t>
            </a:r>
          </a:p>
          <a:p>
            <a:pPr marL="285750" indent="-285750" algn="just">
              <a:buFont typeface="Wingdings" panose="05000000000000000000" pitchFamily="2" charset="2"/>
              <a:buChar char="Ø"/>
            </a:pPr>
            <a:r>
              <a:rPr lang="fr-FR" sz="1400" b="1" dirty="0">
                <a:solidFill>
                  <a:srgbClr val="FF9575"/>
                </a:solidFill>
                <a:latin typeface="Marianne" panose="02000000000000000000" pitchFamily="2" charset="0"/>
              </a:rPr>
              <a:t>Pour les candidats qui auront déjà accepté une proposition d’admission, elle leur reste bien-sûr acquise et ils n’auront aucune action à faire pour la conserver. </a:t>
            </a:r>
          </a:p>
          <a:p>
            <a:pPr algn="just"/>
            <a:endParaRPr lang="fr-FR" sz="1000" dirty="0">
              <a:latin typeface="Marianne" panose="02000000000000000000" pitchFamily="2" charset="0"/>
            </a:endParaRPr>
          </a:p>
          <a:p>
            <a:pPr algn="just"/>
            <a:r>
              <a:rPr lang="fr-FR" sz="1400" b="1" dirty="0">
                <a:latin typeface="Marianne" panose="02000000000000000000" pitchFamily="2" charset="0"/>
              </a:rPr>
              <a:t>Quand : </a:t>
            </a:r>
            <a:r>
              <a:rPr lang="fr-FR" sz="1400" dirty="0">
                <a:latin typeface="Marianne" panose="02000000000000000000" pitchFamily="2" charset="0"/>
              </a:rPr>
              <a:t>entre le 30 juin et le 3 juillet 2023. Les candidats concernés recevront des informations et rappels par mail et sms. Les vœux non classés dans cette période seront définitivement supprimés. </a:t>
            </a:r>
          </a:p>
          <a:p>
            <a:pPr algn="just"/>
            <a:endParaRPr lang="fr-FR" sz="1200" dirty="0">
              <a:latin typeface="Marianne" panose="02000000000000000000" pitchFamily="2" charset="0"/>
            </a:endParaRPr>
          </a:p>
          <a:p>
            <a:endParaRPr lang="fr-FR" dirty="0"/>
          </a:p>
        </p:txBody>
      </p:sp>
      <p:sp>
        <p:nvSpPr>
          <p:cNvPr id="6" name="Rectangle 5"/>
          <p:cNvSpPr/>
          <p:nvPr/>
        </p:nvSpPr>
        <p:spPr>
          <a:xfrm>
            <a:off x="3105582" y="225462"/>
            <a:ext cx="5840060"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Classer ses vœux en attente de la phase principale </a:t>
            </a:r>
          </a:p>
        </p:txBody>
      </p:sp>
    </p:spTree>
    <p:extLst>
      <p:ext uri="{BB962C8B-B14F-4D97-AF65-F5344CB8AC3E}">
        <p14:creationId xmlns:p14="http://schemas.microsoft.com/office/powerpoint/2010/main" val="4138332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0372" y="3984642"/>
            <a:ext cx="7237247" cy="792088"/>
          </a:xfrm>
        </p:spPr>
        <p:txBody>
          <a:bodyPr/>
          <a:lstStyle/>
          <a:p>
            <a:pPr marL="0" indent="0">
              <a:buNone/>
            </a:pPr>
            <a:r>
              <a:rPr lang="fr-FR" sz="2400" dirty="0">
                <a:latin typeface="Marianne" panose="02000000000000000000" pitchFamily="2" charset="0"/>
              </a:rPr>
              <a:t/>
            </a:r>
            <a:br>
              <a:rPr lang="fr-FR" sz="2400" dirty="0">
                <a:latin typeface="Marianne" panose="02000000000000000000" pitchFamily="2" charset="0"/>
              </a:rPr>
            </a:br>
            <a:r>
              <a:rPr lang="fr-FR" sz="2400" dirty="0">
                <a:latin typeface="Marianne" panose="02000000000000000000" pitchFamily="2" charset="0"/>
              </a:rPr>
              <a:t>Retour sur l’examen des vœux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2" y="782400"/>
            <a:ext cx="7362527" cy="3202242"/>
          </a:xfrm>
        </p:spPr>
      </p:pic>
    </p:spTree>
    <p:extLst>
      <p:ext uri="{BB962C8B-B14F-4D97-AF65-F5344CB8AC3E}">
        <p14:creationId xmlns:p14="http://schemas.microsoft.com/office/powerpoint/2010/main" val="2087511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Titre 2"/>
          <p:cNvSpPr>
            <a:spLocks noGrp="1"/>
          </p:cNvSpPr>
          <p:nvPr>
            <p:ph type="title"/>
          </p:nvPr>
        </p:nvSpPr>
        <p:spPr/>
        <p:txBody>
          <a:bodyPr/>
          <a:lstStyle/>
          <a:p>
            <a:pPr algn="just"/>
            <a:r>
              <a:rPr lang="fr-FR" sz="2000" dirty="0">
                <a:latin typeface="Marianne" panose="02000000000000000000" pitchFamily="2" charset="0"/>
              </a:rPr>
              <a:t>Comment classer ses vœux en attente de la phase principale ? </a:t>
            </a:r>
          </a:p>
        </p:txBody>
      </p:sp>
      <p:sp>
        <p:nvSpPr>
          <p:cNvPr id="4" name="Espace réservé du contenu 3"/>
          <p:cNvSpPr>
            <a:spLocks noGrp="1"/>
          </p:cNvSpPr>
          <p:nvPr>
            <p:ph sz="quarter" idx="14"/>
          </p:nvPr>
        </p:nvSpPr>
        <p:spPr>
          <a:xfrm>
            <a:off x="362036" y="1293268"/>
            <a:ext cx="8148918" cy="3490231"/>
          </a:xfrm>
        </p:spPr>
        <p:txBody>
          <a:bodyPr/>
          <a:lstStyle/>
          <a:p>
            <a:pPr algn="just">
              <a:spcAft>
                <a:spcPts val="600"/>
              </a:spcAft>
            </a:pPr>
            <a:r>
              <a:rPr lang="fr-FR" sz="1600" dirty="0">
                <a:latin typeface="Marianne" panose="02000000000000000000" pitchFamily="2" charset="0"/>
              </a:rPr>
              <a:t>&gt; </a:t>
            </a:r>
            <a:r>
              <a:rPr lang="fr-FR" sz="1500" b="1" dirty="0">
                <a:solidFill>
                  <a:srgbClr val="FF9575"/>
                </a:solidFill>
                <a:latin typeface="Marianne" panose="02000000000000000000" pitchFamily="2" charset="0"/>
              </a:rPr>
              <a:t>En se connectant à son dossier entre le 30 juin et le 3 juillet 2023 (23h59, heure de Paris)</a:t>
            </a:r>
          </a:p>
          <a:p>
            <a:pPr marL="423450" lvl="1" indent="-171450" algn="just">
              <a:buFont typeface="Wingdings" panose="05000000000000000000" pitchFamily="2" charset="2"/>
              <a:buChar char="Ø"/>
            </a:pPr>
            <a:r>
              <a:rPr lang="fr-FR" sz="1400" dirty="0">
                <a:latin typeface="Marianne" panose="02000000000000000000" pitchFamily="2" charset="0"/>
              </a:rPr>
              <a:t>le candidat sélectionne et classe par ordre de préférence uniquement les vœux en attente </a:t>
            </a:r>
            <a:r>
              <a:rPr lang="fr-FR" sz="1400" dirty="0" smtClean="0">
                <a:latin typeface="Marianne" panose="02000000000000000000" pitchFamily="2" charset="0"/>
              </a:rPr>
              <a:t>qu’il souhaite </a:t>
            </a:r>
            <a:r>
              <a:rPr lang="fr-FR" sz="1400" dirty="0">
                <a:latin typeface="Marianne" panose="02000000000000000000" pitchFamily="2" charset="0"/>
              </a:rPr>
              <a:t>conserver. </a:t>
            </a:r>
          </a:p>
          <a:p>
            <a:pPr marL="423450" lvl="1" indent="-171450" algn="just">
              <a:buFont typeface="Wingdings" panose="05000000000000000000" pitchFamily="2" charset="2"/>
              <a:buChar char="Ø"/>
            </a:pPr>
            <a:r>
              <a:rPr lang="fr-FR" sz="1400" dirty="0">
                <a:latin typeface="Marianne" panose="02000000000000000000" pitchFamily="2" charset="0"/>
              </a:rPr>
              <a:t>Les formations n’auront jamais accès à votre classement. </a:t>
            </a:r>
          </a:p>
          <a:p>
            <a:pPr lvl="0" algn="just">
              <a:spcAft>
                <a:spcPts val="600"/>
              </a:spcAft>
            </a:pPr>
            <a:r>
              <a:rPr lang="fr-FR" sz="1600" dirty="0">
                <a:latin typeface="Marianne" panose="02000000000000000000" pitchFamily="2" charset="0"/>
              </a:rPr>
              <a:t>&gt; </a:t>
            </a:r>
            <a:r>
              <a:rPr lang="fr-FR" sz="1500" b="1" dirty="0">
                <a:solidFill>
                  <a:srgbClr val="FF9575"/>
                </a:solidFill>
                <a:latin typeface="Marianne" panose="02000000000000000000" pitchFamily="2" charset="0"/>
              </a:rPr>
              <a:t>Si un candidat reçoit une proposition d’admission </a:t>
            </a:r>
            <a:r>
              <a:rPr lang="fr-FR" sz="1500" b="1" dirty="0" smtClean="0">
                <a:solidFill>
                  <a:srgbClr val="FF9575"/>
                </a:solidFill>
                <a:latin typeface="Marianne" panose="02000000000000000000" pitchFamily="2" charset="0"/>
              </a:rPr>
              <a:t>pour un </a:t>
            </a:r>
            <a:r>
              <a:rPr lang="fr-FR" sz="1500" b="1" dirty="0">
                <a:solidFill>
                  <a:srgbClr val="FF9575"/>
                </a:solidFill>
                <a:latin typeface="Marianne" panose="02000000000000000000" pitchFamily="2" charset="0"/>
              </a:rPr>
              <a:t>vœu en attente classé : </a:t>
            </a:r>
          </a:p>
          <a:p>
            <a:pPr marL="537750" lvl="1" indent="-285750" algn="just">
              <a:buFont typeface="Wingdings" panose="05000000000000000000" pitchFamily="2" charset="2"/>
              <a:buChar char="Ø"/>
            </a:pPr>
            <a:r>
              <a:rPr lang="fr-FR" sz="1400" dirty="0">
                <a:latin typeface="Marianne" panose="02000000000000000000" pitchFamily="2" charset="0"/>
              </a:rPr>
              <a:t>Il peut choisir d’accepter ou de refuser </a:t>
            </a:r>
            <a:r>
              <a:rPr lang="fr-FR" sz="1400" dirty="0" smtClean="0">
                <a:latin typeface="Marianne" panose="02000000000000000000" pitchFamily="2" charset="0"/>
              </a:rPr>
              <a:t>cette </a:t>
            </a:r>
            <a:r>
              <a:rPr lang="fr-FR" sz="1400" dirty="0">
                <a:latin typeface="Marianne" panose="02000000000000000000" pitchFamily="2" charset="0"/>
              </a:rPr>
              <a:t>proposition.</a:t>
            </a:r>
          </a:p>
          <a:p>
            <a:pPr marL="537750" lvl="1" indent="-285750" algn="just">
              <a:buFont typeface="Wingdings" panose="05000000000000000000" pitchFamily="2" charset="2"/>
              <a:buChar char="Ø"/>
            </a:pPr>
            <a:r>
              <a:rPr lang="fr-FR" sz="1400" dirty="0">
                <a:latin typeface="Marianne" panose="02000000000000000000" pitchFamily="2" charset="0"/>
              </a:rPr>
              <a:t>Tous les vœux qui viennent après dans son classement sont supprimés. </a:t>
            </a:r>
          </a:p>
          <a:p>
            <a:pPr lvl="0" algn="just">
              <a:spcAft>
                <a:spcPts val="0"/>
              </a:spcAft>
              <a:defRPr/>
            </a:pPr>
            <a:r>
              <a:rPr lang="fr-FR" sz="1400" b="1" u="sng" dirty="0">
                <a:latin typeface="Marianne" panose="02000000000000000000" pitchFamily="2" charset="0"/>
              </a:rPr>
              <a:t>Par exemple </a:t>
            </a:r>
            <a:r>
              <a:rPr lang="fr-FR" sz="1400" b="1" dirty="0">
                <a:latin typeface="Marianne" panose="02000000000000000000" pitchFamily="2" charset="0"/>
              </a:rPr>
              <a:t>: </a:t>
            </a:r>
            <a:r>
              <a:rPr lang="fr-FR" sz="1400" dirty="0">
                <a:latin typeface="Marianne" panose="02000000000000000000" pitchFamily="2" charset="0"/>
              </a:rPr>
              <a:t>s’il reçoit une proposition d’admission relative à son vœu classé en 1</a:t>
            </a:r>
            <a:r>
              <a:rPr lang="fr-FR" sz="1400" baseline="30000" dirty="0">
                <a:latin typeface="Marianne" panose="02000000000000000000" pitchFamily="2" charset="0"/>
              </a:rPr>
              <a:t>er</a:t>
            </a:r>
            <a:r>
              <a:rPr lang="fr-FR" sz="1400" dirty="0">
                <a:latin typeface="Marianne" panose="02000000000000000000" pitchFamily="2" charset="0"/>
              </a:rPr>
              <a:t>, ses vœux en position 2, 3, 4 (etc.) seront supprimés. S’il avait déjà </a:t>
            </a:r>
            <a:r>
              <a:rPr lang="fr-FR" sz="1400" dirty="0" smtClean="0">
                <a:latin typeface="Marianne" panose="02000000000000000000" pitchFamily="2" charset="0"/>
              </a:rPr>
              <a:t>accepté </a:t>
            </a:r>
            <a:r>
              <a:rPr lang="fr-FR" sz="1400" dirty="0">
                <a:latin typeface="Marianne" panose="02000000000000000000" pitchFamily="2" charset="0"/>
              </a:rPr>
              <a:t>une proposition, il devra choisir entre la nouvelle proposition et celle précédemment </a:t>
            </a:r>
            <a:r>
              <a:rPr lang="fr-FR" sz="1400" dirty="0" smtClean="0">
                <a:latin typeface="Marianne" panose="02000000000000000000" pitchFamily="2" charset="0"/>
              </a:rPr>
              <a:t>acceptée.</a:t>
            </a:r>
            <a:endParaRPr lang="fr-FR" sz="1400" dirty="0">
              <a:latin typeface="Marianne" panose="02000000000000000000" pitchFamily="2" charset="0"/>
            </a:endParaRPr>
          </a:p>
          <a:p>
            <a:endParaRPr lang="fr-FR" dirty="0"/>
          </a:p>
        </p:txBody>
      </p:sp>
      <p:sp>
        <p:nvSpPr>
          <p:cNvPr id="6" name="Rectangle 5"/>
          <p:cNvSpPr/>
          <p:nvPr/>
        </p:nvSpPr>
        <p:spPr>
          <a:xfrm>
            <a:off x="3105582" y="225462"/>
            <a:ext cx="5840060"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Classer ses vœux en attente de la phase principale </a:t>
            </a:r>
          </a:p>
        </p:txBody>
      </p:sp>
    </p:spTree>
    <p:extLst>
      <p:ext uri="{BB962C8B-B14F-4D97-AF65-F5344CB8AC3E}">
        <p14:creationId xmlns:p14="http://schemas.microsoft.com/office/powerpoint/2010/main" val="1287028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dirty="0"/>
          </a:p>
        </p:txBody>
      </p:sp>
      <p:sp>
        <p:nvSpPr>
          <p:cNvPr id="3" name="Espace réservé du contenu 2"/>
          <p:cNvSpPr>
            <a:spLocks noGrp="1"/>
          </p:cNvSpPr>
          <p:nvPr>
            <p:ph sz="quarter" idx="14"/>
          </p:nvPr>
        </p:nvSpPr>
        <p:spPr>
          <a:xfrm>
            <a:off x="267875" y="853361"/>
            <a:ext cx="8498462" cy="3681107"/>
          </a:xfrm>
        </p:spPr>
        <p:txBody>
          <a:bodyPr/>
          <a:lstStyle/>
          <a:p>
            <a:pPr algn="just"/>
            <a:r>
              <a:rPr lang="fr-FR" sz="1800" dirty="0"/>
              <a:t>La réponse </a:t>
            </a:r>
            <a:r>
              <a:rPr lang="fr-FR" sz="1800" b="1" dirty="0">
                <a:solidFill>
                  <a:srgbClr val="F28E65"/>
                </a:solidFill>
              </a:rPr>
              <a:t>« candidature retenue sous réserve de contrat »</a:t>
            </a:r>
            <a:r>
              <a:rPr lang="fr-FR" sz="1500" dirty="0"/>
              <a:t> </a:t>
            </a:r>
            <a:r>
              <a:rPr lang="fr-FR" sz="1800" dirty="0"/>
              <a:t>signifie que votre candidature a été sélectionnée et que pour être effectivement admis vous devez avoir signé un contrat d’apprentissage avec un employeur.</a:t>
            </a:r>
          </a:p>
          <a:p>
            <a:pPr algn="just">
              <a:spcAft>
                <a:spcPts val="1200"/>
              </a:spcAft>
            </a:pPr>
            <a:r>
              <a:rPr lang="fr-FR" sz="1800" dirty="0"/>
              <a:t>La proposition d’admission n’est déclenchée qu’après enregistrement du contrat signé sur parcoursup par le CFA.</a:t>
            </a:r>
          </a:p>
          <a:p>
            <a:pPr algn="just"/>
            <a:r>
              <a:rPr lang="fr-FR" sz="1800" b="1" dirty="0">
                <a:solidFill>
                  <a:srgbClr val="ED7454"/>
                </a:solidFill>
                <a:latin typeface="Marianne" panose="02000000000000000000" pitchFamily="2" charset="0"/>
              </a:rPr>
              <a:t>&gt; &gt; </a:t>
            </a:r>
            <a:r>
              <a:rPr lang="fr-FR" sz="1800" dirty="0"/>
              <a:t>Faire ses recherches d’employeur sans tarder en consultant :</a:t>
            </a:r>
          </a:p>
          <a:p>
            <a:pPr marL="214313" indent="-214313" algn="just">
              <a:buFont typeface="Arial" panose="020B0604020202020204" pitchFamily="34" charset="0"/>
              <a:buChar char="•"/>
            </a:pPr>
            <a:r>
              <a:rPr lang="fr-FR" sz="1800" dirty="0"/>
              <a:t>Le site </a:t>
            </a:r>
            <a:r>
              <a:rPr lang="fr-FR" sz="1800" b="1" dirty="0">
                <a:solidFill>
                  <a:srgbClr val="F28E65"/>
                </a:solidFill>
                <a:hlinkClick r:id="rId2"/>
              </a:rPr>
              <a:t>La bonne alternance </a:t>
            </a:r>
            <a:r>
              <a:rPr lang="fr-FR" sz="1800" b="1" dirty="0">
                <a:solidFill>
                  <a:srgbClr val="F28E65"/>
                </a:solidFill>
              </a:rPr>
              <a:t>depuis votre dossier </a:t>
            </a:r>
            <a:r>
              <a:rPr lang="fr-FR" sz="1800" dirty="0"/>
              <a:t>pour trouver les entreprises qui recrutent régulièrement des apprentis</a:t>
            </a:r>
          </a:p>
          <a:p>
            <a:pPr marL="214313" indent="-214313" algn="just">
              <a:buFont typeface="Arial" panose="020B0604020202020204" pitchFamily="34" charset="0"/>
              <a:buChar char="•"/>
            </a:pPr>
            <a:r>
              <a:rPr lang="fr-FR" sz="1800" b="1" dirty="0">
                <a:solidFill>
                  <a:srgbClr val="F28E65"/>
                </a:solidFill>
              </a:rPr>
              <a:t>Nos conseils </a:t>
            </a:r>
            <a:r>
              <a:rPr lang="fr-FR" sz="1800" dirty="0"/>
              <a:t>pour trouver un employeur sur </a:t>
            </a:r>
            <a:r>
              <a:rPr lang="fr-FR" sz="1800" b="1" dirty="0">
                <a:solidFill>
                  <a:srgbClr val="F28E65"/>
                </a:solidFill>
                <a:hlinkClick r:id="rId3"/>
              </a:rPr>
              <a:t>Parcoursup.fr</a:t>
            </a:r>
            <a:r>
              <a:rPr lang="fr-FR" sz="1800" b="1" dirty="0">
                <a:solidFill>
                  <a:srgbClr val="F28E65"/>
                </a:solidFill>
              </a:rPr>
              <a:t> </a:t>
            </a:r>
          </a:p>
          <a:p>
            <a:pPr algn="just"/>
            <a:endParaRPr lang="fr-FR" sz="1000" dirty="0"/>
          </a:p>
          <a:p>
            <a:pPr algn="just"/>
            <a:r>
              <a:rPr lang="fr-FR" sz="1800" dirty="0"/>
              <a:t>Les CFA et les établissements qui vous intéressent doivent également vous aider, </a:t>
            </a:r>
            <a:r>
              <a:rPr lang="fr-FR" sz="1800" b="1" dirty="0">
                <a:solidFill>
                  <a:srgbClr val="F28E65"/>
                </a:solidFill>
              </a:rPr>
              <a:t>vous pouvez les contacter directement. </a:t>
            </a:r>
          </a:p>
          <a:p>
            <a:endParaRPr lang="fr-FR" sz="1350" dirty="0"/>
          </a:p>
        </p:txBody>
      </p:sp>
      <p:sp>
        <p:nvSpPr>
          <p:cNvPr id="5" name="Rectangle à coins arrondis 4"/>
          <p:cNvSpPr/>
          <p:nvPr/>
        </p:nvSpPr>
        <p:spPr>
          <a:xfrm>
            <a:off x="5293867" y="115911"/>
            <a:ext cx="3472469"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Les vœux en apprentissage</a:t>
            </a:r>
          </a:p>
        </p:txBody>
      </p:sp>
    </p:spTree>
    <p:extLst>
      <p:ext uri="{BB962C8B-B14F-4D97-AF65-F5344CB8AC3E}">
        <p14:creationId xmlns:p14="http://schemas.microsoft.com/office/powerpoint/2010/main" val="162532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8184" y="4266425"/>
            <a:ext cx="7221416"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Des solutions </a:t>
            </a:r>
            <a:r>
              <a:rPr lang="fr-FR" sz="2400" b="1" dirty="0" smtClean="0">
                <a:solidFill>
                  <a:srgbClr val="000091"/>
                </a:solidFill>
                <a:latin typeface="Marianne" panose="02000000000000000000" pitchFamily="2" charset="0"/>
              </a:rPr>
              <a:t>adaptées </a:t>
            </a:r>
            <a:r>
              <a:rPr lang="fr-FR" sz="2400" b="1" dirty="0">
                <a:solidFill>
                  <a:srgbClr val="000091"/>
                </a:solidFill>
                <a:latin typeface="Marianne" panose="02000000000000000000" pitchFamily="2" charset="0"/>
              </a:rPr>
              <a:t>pour chaque situation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dirty="0"/>
          </a:p>
        </p:txBody>
      </p:sp>
      <p:pic>
        <p:nvPicPr>
          <p:cNvPr id="6" name="Image 5"/>
          <p:cNvPicPr>
            <a:picLocks noChangeAspect="1"/>
          </p:cNvPicPr>
          <p:nvPr/>
        </p:nvPicPr>
        <p:blipFill>
          <a:blip r:embed="rId2"/>
          <a:stretch>
            <a:fillRect/>
          </a:stretch>
        </p:blipFill>
        <p:spPr>
          <a:xfrm>
            <a:off x="859536" y="817578"/>
            <a:ext cx="7577616" cy="3393438"/>
          </a:xfrm>
          <a:prstGeom prst="rect">
            <a:avLst/>
          </a:prstGeom>
        </p:spPr>
      </p:pic>
    </p:spTree>
    <p:extLst>
      <p:ext uri="{BB962C8B-B14F-4D97-AF65-F5344CB8AC3E}">
        <p14:creationId xmlns:p14="http://schemas.microsoft.com/office/powerpoint/2010/main" val="262611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pPr algn="just"/>
            <a:r>
              <a:rPr lang="fr-FR" sz="2400" dirty="0">
                <a:latin typeface="Marianne" panose="02000000000000000000" pitchFamily="2" charset="0"/>
              </a:rPr>
              <a:t>Des solutions pour les candidats qui n’ont pas reçu de proposition d’admission </a:t>
            </a:r>
          </a:p>
        </p:txBody>
      </p:sp>
      <p:sp>
        <p:nvSpPr>
          <p:cNvPr id="3" name="Espace réservé du contenu 2"/>
          <p:cNvSpPr>
            <a:spLocks noGrp="1"/>
          </p:cNvSpPr>
          <p:nvPr>
            <p:ph sz="quarter" idx="14"/>
          </p:nvPr>
        </p:nvSpPr>
        <p:spPr>
          <a:xfrm>
            <a:off x="351863" y="1572324"/>
            <a:ext cx="8612626" cy="3435886"/>
          </a:xfrm>
        </p:spPr>
        <p:txBody>
          <a:bodyPr/>
          <a:lstStyle/>
          <a:p>
            <a:pPr lvl="0" algn="just"/>
            <a:r>
              <a:rPr lang="fr-FR" sz="1500" b="1" dirty="0">
                <a:solidFill>
                  <a:srgbClr val="EC130E"/>
                </a:solidFill>
                <a:latin typeface="Marianne" panose="02000000000000000000" pitchFamily="2" charset="0"/>
              </a:rPr>
              <a:t>&gt;</a:t>
            </a:r>
            <a:r>
              <a:rPr lang="fr-FR" sz="1500" b="1" dirty="0">
                <a:latin typeface="Marianne" panose="02000000000000000000" pitchFamily="2" charset="0"/>
              </a:rPr>
              <a:t> Dès le 1</a:t>
            </a:r>
            <a:r>
              <a:rPr lang="fr-FR" sz="1500" b="1" baseline="30000" dirty="0">
                <a:latin typeface="Marianne" panose="02000000000000000000" pitchFamily="2" charset="0"/>
              </a:rPr>
              <a:t>er</a:t>
            </a:r>
            <a:r>
              <a:rPr lang="fr-FR" sz="1500" b="1" dirty="0">
                <a:latin typeface="Marianne" panose="02000000000000000000" pitchFamily="2" charset="0"/>
              </a:rPr>
              <a:t> juin 2023 </a:t>
            </a:r>
            <a:r>
              <a:rPr lang="fr-FR" sz="1500" dirty="0">
                <a:latin typeface="Marianne" panose="02000000000000000000" pitchFamily="2" charset="0"/>
              </a:rPr>
              <a:t>: les lycéens qui n'ont fait que des demandes en formations sélectives et qui n’ont reçu que des réponses négatives peuvent </a:t>
            </a:r>
            <a:r>
              <a:rPr lang="fr-FR" sz="1500" b="1" dirty="0">
                <a:solidFill>
                  <a:srgbClr val="ED7454"/>
                </a:solidFill>
                <a:latin typeface="Marianne" panose="02000000000000000000" pitchFamily="2" charset="0"/>
              </a:rPr>
              <a:t>demander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un accompagnement individuel ou collectif au lycée ou dans un CIO</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pour définir un nouveau projet d’orientation et préparer la phase complémentaire</a:t>
            </a:r>
          </a:p>
          <a:p>
            <a:pPr lvl="0" algn="just"/>
            <a:endParaRPr lang="fr-FR" sz="800" dirty="0">
              <a:latin typeface="Marianne" panose="02000000000000000000" pitchFamily="2" charset="0"/>
            </a:endParaRPr>
          </a:p>
          <a:p>
            <a:pPr lvl="0" algn="just"/>
            <a:r>
              <a:rPr lang="fr-FR" sz="1500" b="1" dirty="0">
                <a:solidFill>
                  <a:srgbClr val="EC130E"/>
                </a:solidFill>
                <a:latin typeface="Marianne" panose="02000000000000000000" pitchFamily="2" charset="0"/>
              </a:rPr>
              <a:t>&gt;</a:t>
            </a:r>
            <a:r>
              <a:rPr lang="fr-FR" sz="1500" b="1" dirty="0">
                <a:latin typeface="Marianne" panose="02000000000000000000" pitchFamily="2" charset="0"/>
              </a:rPr>
              <a:t> Du 15 juin au 14 septembre 2023 </a:t>
            </a:r>
            <a:r>
              <a:rPr lang="fr-FR" sz="1500" dirty="0">
                <a:latin typeface="Marianne" panose="02000000000000000000" pitchFamily="2" charset="0"/>
              </a:rPr>
              <a:t>: pendant la </a:t>
            </a:r>
            <a:r>
              <a:rPr lang="fr-FR" sz="1500" b="1" dirty="0">
                <a:solidFill>
                  <a:srgbClr val="ED7454"/>
                </a:solidFill>
                <a:latin typeface="Marianne" panose="02000000000000000000" pitchFamily="2" charset="0"/>
              </a:rPr>
              <a:t>phase complémentaire</a:t>
            </a:r>
            <a:r>
              <a:rPr lang="fr-FR" sz="1500" dirty="0">
                <a:latin typeface="Marianne" panose="02000000000000000000" pitchFamily="2" charset="0"/>
              </a:rPr>
              <a:t>, les lycéens peuvent </a:t>
            </a:r>
            <a:r>
              <a:rPr lang="fr-FR" sz="1500" b="1" dirty="0">
                <a:solidFill>
                  <a:srgbClr val="ED7454"/>
                </a:solidFill>
                <a:latin typeface="Marianne" panose="02000000000000000000" pitchFamily="2" charset="0"/>
              </a:rPr>
              <a:t>formuler jusqu’à 10 nouveaux vœux et répondre aux propositions d’admission dans des formations disposant de places disponibles</a:t>
            </a:r>
          </a:p>
          <a:p>
            <a:pPr lvl="0" algn="just"/>
            <a:endParaRPr lang="fr-FR" sz="800" dirty="0">
              <a:latin typeface="Marianne" panose="02000000000000000000" pitchFamily="2" charset="0"/>
            </a:endParaRPr>
          </a:p>
          <a:p>
            <a:pPr lvl="0" algn="just"/>
            <a:r>
              <a:rPr lang="fr-FR" sz="1500" b="1" dirty="0">
                <a:solidFill>
                  <a:srgbClr val="EC130E"/>
                </a:solidFill>
                <a:latin typeface="Marianne" panose="02000000000000000000" pitchFamily="2" charset="0"/>
              </a:rPr>
              <a:t>&gt; </a:t>
            </a:r>
            <a:r>
              <a:rPr lang="fr-FR" sz="1500" b="1" dirty="0">
                <a:latin typeface="Marianne" panose="02000000000000000000" pitchFamily="2" charset="0"/>
              </a:rPr>
              <a:t>A partir du 1</a:t>
            </a:r>
            <a:r>
              <a:rPr lang="fr-FR" sz="1500" b="1" baseline="30000" dirty="0">
                <a:latin typeface="Marianne" panose="02000000000000000000" pitchFamily="2" charset="0"/>
              </a:rPr>
              <a:t>er</a:t>
            </a:r>
            <a:r>
              <a:rPr lang="fr-FR" sz="1500" b="1" dirty="0">
                <a:latin typeface="Marianne" panose="02000000000000000000" pitchFamily="2" charset="0"/>
              </a:rPr>
              <a:t> juillet 2023 </a:t>
            </a:r>
            <a:r>
              <a:rPr lang="fr-FR" sz="1500" dirty="0">
                <a:latin typeface="Marianne" panose="02000000000000000000" pitchFamily="2" charset="0"/>
              </a:rPr>
              <a:t>: les candidats n’ayant pas eu de proposition peuvent solliciter depuis leur dossier </a:t>
            </a:r>
            <a:r>
              <a:rPr lang="fr-FR" sz="1500" b="1" dirty="0">
                <a:solidFill>
                  <a:srgbClr val="ED7454"/>
                </a:solidFill>
                <a:latin typeface="Marianne" panose="02000000000000000000" pitchFamily="2" charset="0"/>
              </a:rPr>
              <a:t>l’accompagnement de la Commission d’Accès à l’Enseignement Supérieur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(CAES) </a:t>
            </a:r>
            <a:r>
              <a:rPr lang="fr-FR" sz="1500" dirty="0">
                <a:latin typeface="Marianne" panose="02000000000000000000" pitchFamily="2" charset="0"/>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23</a:t>
            </a:fld>
            <a:endParaRPr lang="fr-FR" dirty="0">
              <a:latin typeface="Marianne" panose="02000000000000000000" pitchFamily="2" charset="0"/>
            </a:endParaRPr>
          </a:p>
        </p:txBody>
      </p:sp>
      <p:sp>
        <p:nvSpPr>
          <p:cNvPr id="7" name="Rectangle à coins arrondis 6"/>
          <p:cNvSpPr/>
          <p:nvPr/>
        </p:nvSpPr>
        <p:spPr>
          <a:xfrm>
            <a:off x="3407569" y="96260"/>
            <a:ext cx="5395034"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Si on ne reçoit rien, il y a toujours une solution</a:t>
            </a:r>
          </a:p>
        </p:txBody>
      </p:sp>
    </p:spTree>
    <p:extLst>
      <p:ext uri="{BB962C8B-B14F-4D97-AF65-F5344CB8AC3E}">
        <p14:creationId xmlns:p14="http://schemas.microsoft.com/office/powerpoint/2010/main" val="123063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24</a:t>
            </a:fld>
            <a:endParaRPr lang="fr-FR" sz="105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264092" y="855763"/>
            <a:ext cx="8491577" cy="3801962"/>
          </a:xfrm>
        </p:spPr>
        <p:txBody>
          <a:bodyPr/>
          <a:lstStyle/>
          <a:p>
            <a:pPr marL="133350" indent="-133350"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Quand ?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Du </a:t>
            </a:r>
            <a:r>
              <a:rPr lang="fr-FR" sz="1350" b="1" dirty="0">
                <a:solidFill>
                  <a:srgbClr val="000091"/>
                </a:solidFill>
                <a:latin typeface="Marianne" panose="02000000000000000000" pitchFamily="2" charset="0"/>
              </a:rPr>
              <a:t>15 juin au 14 septembre 2023</a:t>
            </a:r>
          </a:p>
          <a:p>
            <a:pPr marL="756047" indent="-285750">
              <a:buFont typeface="Wingdings" panose="05000000000000000000" pitchFamily="2" charset="2"/>
              <a:buChar char="Ø"/>
            </a:pPr>
            <a:r>
              <a:rPr lang="fr-FR" sz="1350" dirty="0">
                <a:solidFill>
                  <a:srgbClr val="000091"/>
                </a:solidFill>
                <a:latin typeface="Marianne" panose="02000000000000000000" pitchFamily="2" charset="0"/>
              </a:rPr>
              <a:t>Une réelle opportunité : en 2022, près de 74 000 candidats ont reçu une proposition d’admission dans une formation de leur choix.</a:t>
            </a:r>
          </a:p>
          <a:p>
            <a:pPr marL="470297" lvl="2" indent="0"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133350" indent="-133350"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Pour qui ?</a:t>
            </a:r>
            <a:endParaRPr lang="fr-FR" sz="1350" b="1" dirty="0">
              <a:solidFill>
                <a:srgbClr val="3D566E"/>
              </a:solidFill>
              <a:latin typeface="Marianne" panose="02000000000000000000" pitchFamily="2" charset="0"/>
            </a:endParaRP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En priorité les candidats qui n’ont pas reçu de proposition d’admission</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Les autres candidats concernés</a:t>
            </a:r>
            <a:r>
              <a:rPr lang="fr-FR" sz="1200" dirty="0">
                <a:solidFill>
                  <a:srgbClr val="000091"/>
                </a:solidFill>
                <a:latin typeface="Marianne" panose="02000000000000000000" pitchFamily="2" charset="0"/>
              </a:rPr>
              <a:t> </a:t>
            </a:r>
            <a:r>
              <a:rPr lang="fr-FR" sz="1200" dirty="0" smtClean="0">
                <a:solidFill>
                  <a:srgbClr val="000091"/>
                </a:solidFill>
                <a:latin typeface="Marianne" panose="02000000000000000000" pitchFamily="2" charset="0"/>
              </a:rPr>
              <a:t>par la phase complémentaire</a:t>
            </a:r>
            <a:endParaRPr lang="fr-FR" sz="1350" dirty="0">
              <a:solidFill>
                <a:srgbClr val="000091"/>
              </a:solidFill>
              <a:latin typeface="Marianne" panose="02000000000000000000" pitchFamily="2" charset="0"/>
            </a:endParaRPr>
          </a:p>
          <a:p>
            <a:pPr marL="470297" lvl="2" indent="0"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133350" indent="-133350"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Comment formuler des vœux ?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Accès à la phase complémentaire à partir du dossier Parcoursup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Une actualisation quotidienne des formations ayant des places disponibles</a:t>
            </a:r>
          </a:p>
          <a:p>
            <a:pPr marL="756047" lvl="2" indent="-285750" defTabSz="342900">
              <a:spcBef>
                <a:spcPts val="0"/>
              </a:spcBef>
              <a:spcAft>
                <a:spcPts val="450"/>
              </a:spcAft>
              <a:buSzTx/>
              <a:buFont typeface="Wingdings" panose="05000000000000000000" pitchFamily="2" charset="2"/>
              <a:buChar char="Ø"/>
              <a:defRPr/>
            </a:pPr>
            <a:r>
              <a:rPr lang="fr-FR" sz="1350" b="1" dirty="0">
                <a:solidFill>
                  <a:srgbClr val="000091"/>
                </a:solidFill>
                <a:latin typeface="Marianne" panose="02000000000000000000" pitchFamily="2" charset="0"/>
              </a:rPr>
              <a:t>10 vœux maximum </a:t>
            </a:r>
            <a:r>
              <a:rPr lang="fr-FR" sz="1350" dirty="0">
                <a:solidFill>
                  <a:srgbClr val="000091"/>
                </a:solidFill>
                <a:latin typeface="Marianne" panose="02000000000000000000" pitchFamily="2" charset="0"/>
              </a:rPr>
              <a:t>pour des formations sélectives ou non sélectives </a:t>
            </a:r>
          </a:p>
          <a:p>
            <a:pPr marL="756047" lvl="2" indent="-285750" defTabSz="342900">
              <a:spcBef>
                <a:spcPts val="0"/>
              </a:spcBef>
              <a:spcAft>
                <a:spcPts val="450"/>
              </a:spcAft>
              <a:buSzTx/>
              <a:buFont typeface="Wingdings" panose="05000000000000000000" pitchFamily="2" charset="2"/>
              <a:buChar char="Ø"/>
              <a:defRPr/>
            </a:pPr>
            <a:r>
              <a:rPr lang="fr-FR" sz="1350" dirty="0" smtClean="0">
                <a:solidFill>
                  <a:srgbClr val="000091"/>
                </a:solidFill>
                <a:latin typeface="Marianne" panose="02000000000000000000" pitchFamily="2" charset="0"/>
              </a:rPr>
              <a:t>Quelques règles </a:t>
            </a:r>
            <a:r>
              <a:rPr lang="fr-FR" sz="1350" dirty="0">
                <a:solidFill>
                  <a:srgbClr val="000091"/>
                </a:solidFill>
                <a:latin typeface="Marianne" panose="02000000000000000000" pitchFamily="2" charset="0"/>
              </a:rPr>
              <a:t>spécifiques pour la formulation des vœux en phase complémentaire</a:t>
            </a:r>
          </a:p>
          <a:p>
            <a:endParaRPr lang="fr-FR" dirty="0">
              <a:solidFill>
                <a:srgbClr val="000091"/>
              </a:solidFill>
              <a:latin typeface="Marianne" panose="02000000000000000000" pitchFamily="2" charset="0"/>
            </a:endParaRPr>
          </a:p>
        </p:txBody>
      </p:sp>
      <p:sp>
        <p:nvSpPr>
          <p:cNvPr id="6" name="Rectangle à coins arrondis 5"/>
          <p:cNvSpPr/>
          <p:nvPr/>
        </p:nvSpPr>
        <p:spPr>
          <a:xfrm>
            <a:off x="4603965" y="155803"/>
            <a:ext cx="4110421" cy="408623"/>
          </a:xfrm>
          <a:prstGeom prst="round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Focus sur la phase complémentaire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24</a:t>
            </a:fld>
            <a:endParaRPr lang="fr-FR" dirty="0">
              <a:latin typeface="Marianne" panose="02000000000000000000" pitchFamily="2" charset="0"/>
            </a:endParaRPr>
          </a:p>
        </p:txBody>
      </p:sp>
    </p:spTree>
    <p:extLst>
      <p:ext uri="{BB962C8B-B14F-4D97-AF65-F5344CB8AC3E}">
        <p14:creationId xmlns:p14="http://schemas.microsoft.com/office/powerpoint/2010/main" val="1875066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25</a:t>
            </a:fld>
            <a:endParaRPr lang="fr-FR" sz="105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269999" y="970890"/>
            <a:ext cx="8491577" cy="3608794"/>
          </a:xfrm>
        </p:spPr>
        <p:txBody>
          <a:bodyPr/>
          <a:lstStyle/>
          <a:p>
            <a:pPr marL="133350" indent="-133350" algn="just"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Quelles réponses des formations ?</a:t>
            </a: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Les formations sélectives  : </a:t>
            </a:r>
            <a:r>
              <a:rPr lang="fr-FR" sz="1200" dirty="0">
                <a:solidFill>
                  <a:srgbClr val="F28E65"/>
                </a:solidFill>
                <a:latin typeface="Marianne" panose="02000000000000000000" pitchFamily="2" charset="0"/>
              </a:rPr>
              <a:t>Oui</a:t>
            </a:r>
            <a:r>
              <a:rPr lang="fr-FR" sz="1350" dirty="0">
                <a:solidFill>
                  <a:srgbClr val="0C5076"/>
                </a:solidFill>
                <a:latin typeface="Marianne" panose="02000000000000000000" pitchFamily="2" charset="0"/>
              </a:rPr>
              <a:t> </a:t>
            </a:r>
            <a:r>
              <a:rPr lang="fr-FR" sz="1350" dirty="0">
                <a:solidFill>
                  <a:srgbClr val="000091"/>
                </a:solidFill>
                <a:latin typeface="Marianne" panose="02000000000000000000" pitchFamily="2" charset="0"/>
              </a:rPr>
              <a:t>ou</a:t>
            </a:r>
            <a:r>
              <a:rPr lang="fr-FR" sz="1350" dirty="0">
                <a:solidFill>
                  <a:srgbClr val="0C5076"/>
                </a:solidFill>
                <a:latin typeface="Marianne" panose="02000000000000000000" pitchFamily="2" charset="0"/>
              </a:rPr>
              <a:t> </a:t>
            </a:r>
            <a:r>
              <a:rPr lang="fr-FR" sz="1200" dirty="0">
                <a:solidFill>
                  <a:srgbClr val="F28E65"/>
                </a:solidFill>
                <a:latin typeface="Marianne" panose="02000000000000000000" pitchFamily="2" charset="0"/>
              </a:rPr>
              <a:t>Non</a:t>
            </a:r>
            <a:r>
              <a:rPr lang="fr-FR" sz="1350" dirty="0">
                <a:solidFill>
                  <a:srgbClr val="0C5076"/>
                </a:solidFill>
                <a:latin typeface="Marianne" panose="02000000000000000000" pitchFamily="2" charset="0"/>
              </a:rPr>
              <a:t> </a:t>
            </a:r>
          </a:p>
          <a:p>
            <a:pPr marL="470297" algn="just"/>
            <a:r>
              <a:rPr lang="fr-FR" sz="1350" dirty="0">
                <a:latin typeface="Marianne" panose="02000000000000000000" pitchFamily="2" charset="0"/>
              </a:rPr>
              <a:t>Les formations non sélectives : </a:t>
            </a:r>
            <a:r>
              <a:rPr lang="fr-FR" sz="1200" dirty="0">
                <a:solidFill>
                  <a:srgbClr val="F28E65"/>
                </a:solidFill>
                <a:latin typeface="Marianne" panose="02000000000000000000" pitchFamily="2" charset="0"/>
              </a:rPr>
              <a:t>Oui</a:t>
            </a:r>
            <a:r>
              <a:rPr lang="fr-FR" sz="1350" dirty="0">
                <a:latin typeface="Marianne" panose="02000000000000000000" pitchFamily="2" charset="0"/>
              </a:rPr>
              <a:t> ou </a:t>
            </a:r>
            <a:r>
              <a:rPr lang="fr-FR" sz="1200" dirty="0">
                <a:solidFill>
                  <a:srgbClr val="F28E65"/>
                </a:solidFill>
                <a:latin typeface="Marianne" panose="02000000000000000000" pitchFamily="2" charset="0"/>
              </a:rPr>
              <a:t>Oui-Si </a:t>
            </a:r>
          </a:p>
          <a:p>
            <a:pPr marL="470297" lvl="2" indent="0" algn="just"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133350" indent="-133350" algn="just"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Dans quels délais les formations répondent-elles ?</a:t>
            </a:r>
            <a:endParaRPr lang="fr-FR" sz="1350" b="1" dirty="0">
              <a:solidFill>
                <a:srgbClr val="3D566E"/>
              </a:solidFill>
              <a:latin typeface="Marianne" panose="02000000000000000000" pitchFamily="2" charset="0"/>
            </a:endParaRP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Délai de réponse de 8 jours maximum </a:t>
            </a: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La pause estivale </a:t>
            </a:r>
            <a:r>
              <a:rPr lang="fr-FR" sz="1200" dirty="0">
                <a:solidFill>
                  <a:srgbClr val="000091"/>
                </a:solidFill>
                <a:latin typeface="Marianne" panose="02000000000000000000" pitchFamily="2" charset="0"/>
              </a:rPr>
              <a:t> : du 14 juillet 2023 et 23 août 2023</a:t>
            </a:r>
            <a:endParaRPr lang="fr-FR" sz="1350" dirty="0">
              <a:solidFill>
                <a:srgbClr val="000091"/>
              </a:solidFill>
              <a:latin typeface="Marianne" panose="02000000000000000000" pitchFamily="2" charset="0"/>
            </a:endParaRPr>
          </a:p>
          <a:p>
            <a:pPr marL="470297" lvl="2" indent="0" algn="just"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133350" indent="-133350" algn="just" defTabSz="342900">
              <a:spcAft>
                <a:spcPts val="900"/>
              </a:spcAft>
              <a:buClr>
                <a:srgbClr val="FF0000"/>
              </a:buClr>
              <a:buSzPct val="100000"/>
              <a:buFont typeface="Lucida Grande"/>
              <a:buChar char="&gt;"/>
              <a:defRPr/>
            </a:pPr>
            <a:r>
              <a:rPr lang="fr-FR" sz="1800" b="1" dirty="0">
                <a:solidFill>
                  <a:srgbClr val="F28E65"/>
                </a:solidFill>
                <a:latin typeface="Marianne" panose="02000000000000000000" pitchFamily="2" charset="0"/>
              </a:rPr>
              <a:t>Dans quels délais répondre aux propositions d’admission ? </a:t>
            </a:r>
          </a:p>
          <a:p>
            <a:pPr marL="470297" lvl="2" indent="0" algn="just" defTabSz="342900">
              <a:spcBef>
                <a:spcPts val="0"/>
              </a:spcBef>
              <a:spcAft>
                <a:spcPts val="450"/>
              </a:spcAft>
              <a:buSzTx/>
              <a:buNone/>
              <a:defRPr/>
            </a:pPr>
            <a:r>
              <a:rPr lang="fr-FR" sz="1350" b="1" dirty="0">
                <a:solidFill>
                  <a:srgbClr val="000091"/>
                </a:solidFill>
                <a:latin typeface="Marianne" panose="02000000000000000000" pitchFamily="2" charset="0"/>
              </a:rPr>
              <a:t>Une alerte (mail et sms) lorsqu’une proposition arrive  </a:t>
            </a:r>
          </a:p>
          <a:p>
            <a:pPr marL="136922" algn="just"/>
            <a:r>
              <a:rPr lang="fr-FR" sz="1200" dirty="0">
                <a:solidFill>
                  <a:srgbClr val="000091"/>
                </a:solidFill>
                <a:latin typeface="Marianne" panose="02000000000000000000" pitchFamily="2" charset="0"/>
              </a:rPr>
              <a:t>→ pour une proposition reçue entre le 15 juin et le 23 août 2023 : vous avez 2 jours pour répondre </a:t>
            </a:r>
          </a:p>
          <a:p>
            <a:pPr marL="136922" algn="just"/>
            <a:r>
              <a:rPr lang="fr-FR" sz="1200" dirty="0">
                <a:solidFill>
                  <a:srgbClr val="000091"/>
                </a:solidFill>
                <a:latin typeface="Marianne" panose="02000000000000000000" pitchFamily="2" charset="0"/>
              </a:rPr>
              <a:t>→ pour une proposition reçue entre le 24 août et le 14 septembre 2023 : vous avez toute la journée pour répondre</a:t>
            </a:r>
          </a:p>
        </p:txBody>
      </p:sp>
      <p:sp>
        <p:nvSpPr>
          <p:cNvPr id="6" name="Rectangle à coins arrondis 5"/>
          <p:cNvSpPr/>
          <p:nvPr/>
        </p:nvSpPr>
        <p:spPr>
          <a:xfrm>
            <a:off x="4651957" y="181747"/>
            <a:ext cx="4110421" cy="408623"/>
          </a:xfrm>
          <a:prstGeom prst="round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Focus sur la phase complémentaire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25</a:t>
            </a:fld>
            <a:endParaRPr lang="fr-FR" dirty="0">
              <a:latin typeface="Marianne" panose="02000000000000000000" pitchFamily="2" charset="0"/>
            </a:endParaRPr>
          </a:p>
        </p:txBody>
      </p:sp>
    </p:spTree>
    <p:extLst>
      <p:ext uri="{BB962C8B-B14F-4D97-AF65-F5344CB8AC3E}">
        <p14:creationId xmlns:p14="http://schemas.microsoft.com/office/powerpoint/2010/main" val="2254976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247592" y="819556"/>
            <a:ext cx="8585394" cy="3889078"/>
          </a:xfrm>
        </p:spPr>
        <p:txBody>
          <a:bodyPr/>
          <a:lstStyle/>
          <a:p>
            <a:pPr defTabSz="342900">
              <a:spcAft>
                <a:spcPts val="900"/>
              </a:spcAft>
              <a:buClr>
                <a:srgbClr val="FF0000"/>
              </a:buClr>
              <a:buSzPct val="100000"/>
              <a:defRPr/>
            </a:pPr>
            <a:r>
              <a:rPr lang="fr-FR" sz="1350" b="1" dirty="0">
                <a:solidFill>
                  <a:srgbClr val="EC130E"/>
                </a:solidFill>
                <a:latin typeface="Marianne" panose="02000000000000000000" pitchFamily="2" charset="0"/>
              </a:rPr>
              <a:t>&gt; </a:t>
            </a:r>
            <a:r>
              <a:rPr lang="fr-FR" sz="1350" b="1" dirty="0">
                <a:solidFill>
                  <a:srgbClr val="F28E65"/>
                </a:solidFill>
                <a:latin typeface="Marianne" panose="02000000000000000000" pitchFamily="2" charset="0"/>
              </a:rPr>
              <a:t>Quand ? </a:t>
            </a:r>
            <a:endParaRPr lang="fr-FR" sz="1350" b="1" dirty="0">
              <a:solidFill>
                <a:srgbClr val="EC130E"/>
              </a:solidFill>
              <a:latin typeface="Marianne" panose="02000000000000000000" pitchFamily="2" charset="0"/>
            </a:endParaRPr>
          </a:p>
          <a:p>
            <a:pPr algn="just"/>
            <a:r>
              <a:rPr lang="fr-FR" sz="1350" b="1" dirty="0">
                <a:solidFill>
                  <a:srgbClr val="ED7454"/>
                </a:solidFill>
                <a:latin typeface="Marianne" panose="02000000000000000000" pitchFamily="2" charset="0"/>
              </a:rPr>
              <a:t>A partir du 1er juillet 2023, </a:t>
            </a:r>
            <a:r>
              <a:rPr lang="fr-FR" sz="1350" dirty="0">
                <a:latin typeface="Marianne" panose="02000000000000000000" pitchFamily="2" charset="0"/>
              </a:rPr>
              <a:t>chaque académie active la </a:t>
            </a:r>
            <a:r>
              <a:rPr lang="fr-FR" sz="1350" b="1" dirty="0">
                <a:solidFill>
                  <a:srgbClr val="ED7454"/>
                </a:solidFill>
                <a:latin typeface="Marianne" panose="02000000000000000000" pitchFamily="2" charset="0"/>
              </a:rPr>
              <a:t>commission d’accès à l’enseignement supérieur (CAES)</a:t>
            </a:r>
            <a:r>
              <a:rPr lang="fr-FR" sz="1350" b="1" dirty="0">
                <a:latin typeface="Marianne" panose="02000000000000000000" pitchFamily="2" charset="0"/>
              </a:rPr>
              <a:t> </a:t>
            </a:r>
            <a:r>
              <a:rPr lang="fr-FR" sz="1350" dirty="0">
                <a:latin typeface="Marianne" panose="02000000000000000000" pitchFamily="2" charset="0"/>
              </a:rPr>
              <a:t>présidée par le recteur de région académique. </a:t>
            </a:r>
          </a:p>
          <a:p>
            <a:pPr algn="just"/>
            <a:endParaRPr lang="fr-FR" sz="1350" dirty="0">
              <a:latin typeface="Marianne" panose="02000000000000000000" pitchFamily="2" charset="0"/>
            </a:endParaRPr>
          </a:p>
          <a:p>
            <a:pPr algn="just"/>
            <a:r>
              <a:rPr lang="fr-FR" sz="1350" b="1" dirty="0">
                <a:solidFill>
                  <a:srgbClr val="EC130E"/>
                </a:solidFill>
                <a:latin typeface="Marianne" panose="02000000000000000000" pitchFamily="2" charset="0"/>
              </a:rPr>
              <a:t>&gt; </a:t>
            </a:r>
            <a:r>
              <a:rPr lang="fr-FR" sz="1350" b="1" dirty="0">
                <a:solidFill>
                  <a:srgbClr val="F28E65"/>
                </a:solidFill>
                <a:latin typeface="Marianne" panose="02000000000000000000" pitchFamily="2" charset="0"/>
              </a:rPr>
              <a:t>Pour qui ? </a:t>
            </a:r>
          </a:p>
          <a:p>
            <a:pPr algn="just"/>
            <a:r>
              <a:rPr lang="fr-FR" sz="1350" dirty="0">
                <a:latin typeface="Marianne" panose="02000000000000000000" pitchFamily="2" charset="0"/>
              </a:rPr>
              <a:t>La CAES a pour objectif </a:t>
            </a:r>
            <a:r>
              <a:rPr lang="fr-FR" sz="1350" b="1" dirty="0">
                <a:latin typeface="Marianne" panose="02000000000000000000" pitchFamily="2" charset="0"/>
              </a:rPr>
              <a:t>d’aider les candidats </a:t>
            </a:r>
            <a:r>
              <a:rPr lang="fr-FR" sz="1350" dirty="0">
                <a:latin typeface="Marianne" panose="02000000000000000000" pitchFamily="2" charset="0"/>
              </a:rPr>
              <a:t>qui ont formulé des vœux en phase principale et en phase complémentaire et n'ont reçu aucune proposition d'admission. </a:t>
            </a:r>
            <a:r>
              <a:rPr lang="fr-FR" sz="1350" b="1" dirty="0">
                <a:solidFill>
                  <a:srgbClr val="ED7454"/>
                </a:solidFill>
                <a:latin typeface="Marianne" panose="02000000000000000000" pitchFamily="2" charset="0"/>
              </a:rPr>
              <a:t>Cette commission étudie leur dossier et leur propose une formation au plus près de leur projet et en fonction des places disponibles. </a:t>
            </a:r>
          </a:p>
          <a:p>
            <a:pPr algn="just"/>
            <a:endParaRPr lang="fr-FR" sz="1350" b="1" dirty="0">
              <a:latin typeface="Marianne" panose="02000000000000000000" pitchFamily="2" charset="0"/>
            </a:endParaRPr>
          </a:p>
          <a:p>
            <a:pPr algn="just"/>
            <a:r>
              <a:rPr lang="fr-FR" sz="1350" b="1" dirty="0">
                <a:solidFill>
                  <a:srgbClr val="EC130E"/>
                </a:solidFill>
                <a:latin typeface="Marianne" panose="02000000000000000000" pitchFamily="2" charset="0"/>
              </a:rPr>
              <a:t>&gt; </a:t>
            </a:r>
            <a:r>
              <a:rPr lang="fr-FR" sz="1350" b="1" dirty="0">
                <a:solidFill>
                  <a:srgbClr val="F28E65"/>
                </a:solidFill>
                <a:latin typeface="Marianne" panose="02000000000000000000" pitchFamily="2" charset="0"/>
              </a:rPr>
              <a:t>Comment saisir la CAES ? </a:t>
            </a:r>
          </a:p>
          <a:p>
            <a:pPr algn="just"/>
            <a:r>
              <a:rPr lang="fr-FR" sz="1350" dirty="0">
                <a:latin typeface="Marianne" panose="02000000000000000000" pitchFamily="2" charset="0"/>
              </a:rPr>
              <a:t>Les candidats concernés recevront </a:t>
            </a:r>
            <a:r>
              <a:rPr lang="fr-FR" sz="1350" b="1" dirty="0">
                <a:solidFill>
                  <a:srgbClr val="ED7454"/>
                </a:solidFill>
                <a:latin typeface="Marianne" panose="02000000000000000000" pitchFamily="2" charset="0"/>
              </a:rPr>
              <a:t>un message et un sms pour les informer de l’ouverture des CAES et les équipes Parcoursup les contacteront également par téléphone</a:t>
            </a:r>
            <a:r>
              <a:rPr lang="fr-FR" sz="1350" dirty="0">
                <a:latin typeface="Marianne" panose="02000000000000000000" pitchFamily="2" charset="0"/>
              </a:rPr>
              <a:t> pour leur expliquer en quoi consiste le travail des CAES et les inviter à les solliciter. </a:t>
            </a:r>
          </a:p>
          <a:p>
            <a:pPr algn="just"/>
            <a:r>
              <a:rPr lang="fr-FR" sz="1350" dirty="0">
                <a:latin typeface="Marianne" panose="02000000000000000000" pitchFamily="2" charset="0"/>
              </a:rPr>
              <a:t>Les candidats doivent </a:t>
            </a:r>
            <a:r>
              <a:rPr lang="fr-FR" sz="1350" dirty="0" smtClean="0">
                <a:latin typeface="Marianne" panose="02000000000000000000" pitchFamily="2" charset="0"/>
              </a:rPr>
              <a:t>cliquer sur </a:t>
            </a:r>
            <a:r>
              <a:rPr lang="fr-FR" sz="1350" dirty="0">
                <a:latin typeface="Marianne" panose="02000000000000000000" pitchFamily="2" charset="0"/>
              </a:rPr>
              <a:t>le bouton « je sollicite la CAES » dans leur dossier Parcoursup disponible à compter du 1</a:t>
            </a:r>
            <a:r>
              <a:rPr lang="fr-FR" sz="1350" baseline="30000" dirty="0">
                <a:latin typeface="Marianne" panose="02000000000000000000" pitchFamily="2" charset="0"/>
              </a:rPr>
              <a:t>er</a:t>
            </a:r>
            <a:r>
              <a:rPr lang="fr-FR" sz="1350" dirty="0">
                <a:latin typeface="Marianne" panose="02000000000000000000" pitchFamily="2" charset="0"/>
              </a:rPr>
              <a:t> juillet 2023. </a:t>
            </a:r>
            <a:r>
              <a:rPr lang="fr-FR" sz="1350" b="1" dirty="0">
                <a:solidFill>
                  <a:srgbClr val="ED7454"/>
                </a:solidFill>
                <a:latin typeface="Marianne" panose="02000000000000000000" pitchFamily="2" charset="0"/>
              </a:rPr>
              <a:t>Les propositions d’admission </a:t>
            </a:r>
            <a:r>
              <a:rPr lang="fr-FR" sz="1350" dirty="0">
                <a:latin typeface="Marianne" panose="02000000000000000000" pitchFamily="2" charset="0"/>
              </a:rPr>
              <a:t>formulées aux candidats par la CAES sont faites </a:t>
            </a:r>
            <a:r>
              <a:rPr lang="fr-FR" sz="1350" b="1" dirty="0">
                <a:solidFill>
                  <a:srgbClr val="ED7454"/>
                </a:solidFill>
                <a:latin typeface="Marianne" panose="02000000000000000000" pitchFamily="2" charset="0"/>
              </a:rPr>
              <a:t>directement dans leur dossier. </a:t>
            </a:r>
          </a:p>
          <a:p>
            <a:endParaRPr lang="fr-FR" dirty="0">
              <a:latin typeface="Marianne" panose="02000000000000000000" pitchFamily="2" charset="0"/>
            </a:endParaRPr>
          </a:p>
          <a:p>
            <a:endParaRPr lang="fr-FR" dirty="0">
              <a:latin typeface="Marianne" panose="02000000000000000000" pitchFamily="2" charset="0"/>
            </a:endParaRPr>
          </a:p>
        </p:txBody>
      </p:sp>
      <p:sp>
        <p:nvSpPr>
          <p:cNvPr id="5" name="Rectangle à coins arrondis 4"/>
          <p:cNvSpPr/>
          <p:nvPr/>
        </p:nvSpPr>
        <p:spPr>
          <a:xfrm>
            <a:off x="3286125" y="54771"/>
            <a:ext cx="5546861" cy="646986"/>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Focus sur l’accompagnement personnalisé des candidats sans proposition d’admission</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26</a:t>
            </a:fld>
            <a:endParaRPr lang="fr-FR">
              <a:latin typeface="Marianne" panose="02000000000000000000" pitchFamily="2" charset="0"/>
            </a:endParaRPr>
          </a:p>
        </p:txBody>
      </p:sp>
    </p:spTree>
    <p:extLst>
      <p:ext uri="{BB962C8B-B14F-4D97-AF65-F5344CB8AC3E}">
        <p14:creationId xmlns:p14="http://schemas.microsoft.com/office/powerpoint/2010/main" val="3149804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175365" y="1100525"/>
            <a:ext cx="8675557" cy="3553535"/>
          </a:xfrm>
        </p:spPr>
        <p:txBody>
          <a:bodyPr/>
          <a:lstStyle/>
          <a:p>
            <a:pPr algn="just"/>
            <a:r>
              <a:rPr lang="fr-FR" sz="1800" b="1" dirty="0">
                <a:solidFill>
                  <a:srgbClr val="EC130E"/>
                </a:solidFill>
                <a:latin typeface="Marianne" panose="02000000000000000000" pitchFamily="2" charset="0"/>
              </a:rPr>
              <a:t>&gt; </a:t>
            </a:r>
            <a:r>
              <a:rPr lang="fr-FR" sz="1800" b="1" dirty="0">
                <a:solidFill>
                  <a:srgbClr val="F28E65"/>
                </a:solidFill>
                <a:latin typeface="Marianne" panose="02000000000000000000" pitchFamily="2" charset="0"/>
              </a:rPr>
              <a:t>La possibilité de demander le réexamen de votre dossier dès le 1</a:t>
            </a:r>
            <a:r>
              <a:rPr lang="fr-FR" sz="1800" b="1" baseline="30000" dirty="0">
                <a:solidFill>
                  <a:srgbClr val="F28E65"/>
                </a:solidFill>
                <a:latin typeface="Marianne" panose="02000000000000000000" pitchFamily="2" charset="0"/>
              </a:rPr>
              <a:t>er</a:t>
            </a:r>
            <a:r>
              <a:rPr lang="fr-FR" sz="1800" b="1" dirty="0">
                <a:solidFill>
                  <a:srgbClr val="F28E65"/>
                </a:solidFill>
                <a:latin typeface="Marianne" panose="02000000000000000000" pitchFamily="2" charset="0"/>
              </a:rPr>
              <a:t> juin 2023</a:t>
            </a:r>
          </a:p>
          <a:p>
            <a:pPr algn="just"/>
            <a:r>
              <a:rPr lang="fr-FR" sz="1500" dirty="0">
                <a:latin typeface="Marianne" panose="02000000000000000000" pitchFamily="2" charset="0"/>
              </a:rPr>
              <a:t>Si vous ne trouvez pas de formation compatible avec votre situation ou vos besoins particuliers et que cela justifie une inscription dans un établissement situé dans une zone géographique déterminée</a:t>
            </a:r>
          </a:p>
          <a:p>
            <a:pPr algn="just"/>
            <a:r>
              <a:rPr lang="fr-FR" sz="1500" b="1" dirty="0">
                <a:latin typeface="Marianne" panose="02000000000000000000" pitchFamily="2" charset="0"/>
              </a:rPr>
              <a:t>Demande motivée à faire au recteur via la rubrique « contact » de votre dossier</a:t>
            </a:r>
          </a:p>
          <a:p>
            <a:pPr algn="just"/>
            <a:endParaRPr lang="fr-FR" sz="1200" b="1" dirty="0">
              <a:latin typeface="Marianne" panose="02000000000000000000" pitchFamily="2" charset="0"/>
            </a:endParaRPr>
          </a:p>
          <a:p>
            <a:pPr algn="just"/>
            <a:r>
              <a:rPr lang="fr-FR" sz="1800" b="1" dirty="0">
                <a:solidFill>
                  <a:srgbClr val="EC130E"/>
                </a:solidFill>
                <a:latin typeface="Marianne" panose="02000000000000000000" pitchFamily="2" charset="0"/>
              </a:rPr>
              <a:t>&gt; </a:t>
            </a:r>
            <a:r>
              <a:rPr lang="fr-FR" sz="1800" b="1" dirty="0">
                <a:solidFill>
                  <a:srgbClr val="F28E65"/>
                </a:solidFill>
                <a:latin typeface="Marianne" panose="02000000000000000000" pitchFamily="2" charset="0"/>
              </a:rPr>
              <a:t>Anticiper la rentrée dans l’établissement choisi : la fiche de liaison </a:t>
            </a:r>
          </a:p>
          <a:p>
            <a:pPr algn="just"/>
            <a:r>
              <a:rPr lang="fr-FR" sz="1500" dirty="0">
                <a:latin typeface="Marianne" panose="02000000000000000000" pitchFamily="2" charset="0"/>
              </a:rPr>
              <a:t>La fiche de liaison vous permet d’indiquer à votre futur établissement les aménagements dont vous avez éventuellement bénéficié pendant votre scolarité et vos besoins pour la rentrée. </a:t>
            </a:r>
            <a:endParaRPr lang="fr-FR" sz="1500" dirty="0" smtClean="0">
              <a:latin typeface="Marianne" panose="02000000000000000000" pitchFamily="2" charset="0"/>
            </a:endParaRPr>
          </a:p>
          <a:p>
            <a:pPr algn="just"/>
            <a:endParaRPr lang="fr-FR" sz="1500" dirty="0">
              <a:latin typeface="Marianne" panose="02000000000000000000" pitchFamily="2" charset="0"/>
            </a:endParaRPr>
          </a:p>
          <a:p>
            <a:pPr algn="just"/>
            <a:r>
              <a:rPr lang="fr-FR" sz="1500" b="1" dirty="0">
                <a:solidFill>
                  <a:srgbClr val="ED7454"/>
                </a:solidFill>
                <a:latin typeface="Marianne" panose="02000000000000000000" pitchFamily="2" charset="0"/>
              </a:rPr>
              <a:t>Nouveauté 2023 </a:t>
            </a:r>
            <a:r>
              <a:rPr lang="fr-FR" sz="1500" b="1" dirty="0">
                <a:latin typeface="Marianne" panose="02000000000000000000" pitchFamily="2" charset="0"/>
              </a:rPr>
              <a:t>: </a:t>
            </a:r>
            <a:r>
              <a:rPr lang="fr-FR" sz="1500" b="1" dirty="0" smtClean="0">
                <a:latin typeface="Marianne" panose="02000000000000000000" pitchFamily="2" charset="0"/>
              </a:rPr>
              <a:t>une fois que vous avez accepté une formation de manière définitive, vous </a:t>
            </a:r>
            <a:r>
              <a:rPr lang="fr-FR" sz="1500" b="1" dirty="0">
                <a:latin typeface="Marianne" panose="02000000000000000000" pitchFamily="2" charset="0"/>
              </a:rPr>
              <a:t>pouvez demander à la plateforme de transmettre directement la fiche de liaison </a:t>
            </a:r>
            <a:r>
              <a:rPr lang="fr-FR" sz="1500" b="1" dirty="0" smtClean="0">
                <a:latin typeface="Marianne" panose="02000000000000000000" pitchFamily="2" charset="0"/>
              </a:rPr>
              <a:t>au référent </a:t>
            </a:r>
            <a:r>
              <a:rPr lang="fr-FR" sz="1500" b="1" dirty="0">
                <a:latin typeface="Marianne" panose="02000000000000000000" pitchFamily="2" charset="0"/>
              </a:rPr>
              <a:t>handicap de votre futur établissement </a:t>
            </a:r>
          </a:p>
          <a:p>
            <a:pPr lvl="0"/>
            <a:endParaRPr lang="fr-FR" sz="1800" dirty="0">
              <a:latin typeface="Marianne" panose="02000000000000000000" pitchFamily="2" charset="0"/>
            </a:endParaRPr>
          </a:p>
        </p:txBody>
      </p:sp>
      <p:sp>
        <p:nvSpPr>
          <p:cNvPr id="4" name="Rectangle à coins arrondis 3"/>
          <p:cNvSpPr/>
          <p:nvPr/>
        </p:nvSpPr>
        <p:spPr>
          <a:xfrm>
            <a:off x="2801761" y="187992"/>
            <a:ext cx="6154669" cy="374571"/>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Accompagnement des personnes en situation de handicap</a:t>
            </a:r>
          </a:p>
        </p:txBody>
      </p:sp>
      <p:sp>
        <p:nvSpPr>
          <p:cNvPr id="5"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27</a:t>
            </a:fld>
            <a:endParaRPr lang="fr-FR" dirty="0">
              <a:latin typeface="Marianne" panose="02000000000000000000" pitchFamily="2" charset="0"/>
            </a:endParaRPr>
          </a:p>
        </p:txBody>
      </p:sp>
    </p:spTree>
    <p:extLst>
      <p:ext uri="{BB962C8B-B14F-4D97-AF65-F5344CB8AC3E}">
        <p14:creationId xmlns:p14="http://schemas.microsoft.com/office/powerpoint/2010/main" val="1088027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736" y="4249348"/>
            <a:ext cx="8775480" cy="461665"/>
          </a:xfrm>
          <a:prstGeom prst="rect">
            <a:avLst/>
          </a:prstGeom>
          <a:noFill/>
        </p:spPr>
        <p:txBody>
          <a:bodyPr wrap="square" rtlCol="0">
            <a:spAutoFit/>
          </a:bodyPr>
          <a:lstStyle/>
          <a:p>
            <a:pPr algn="ctr"/>
            <a:r>
              <a:rPr lang="fr-FR" sz="2400" b="1" dirty="0">
                <a:solidFill>
                  <a:srgbClr val="000091"/>
                </a:solidFill>
                <a:latin typeface="Marianne" panose="02000000000000000000" pitchFamily="2" charset="0"/>
              </a:rPr>
              <a:t>Parcoursup 2023 : la fin de la phase principale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dirty="0"/>
          </a:p>
        </p:txBody>
      </p:sp>
      <p:pic>
        <p:nvPicPr>
          <p:cNvPr id="14" name="Image 13"/>
          <p:cNvPicPr>
            <a:picLocks noChangeAspect="1"/>
          </p:cNvPicPr>
          <p:nvPr/>
        </p:nvPicPr>
        <p:blipFill>
          <a:blip r:embed="rId2"/>
          <a:stretch>
            <a:fillRect/>
          </a:stretch>
        </p:blipFill>
        <p:spPr>
          <a:xfrm>
            <a:off x="691202" y="824062"/>
            <a:ext cx="7734300" cy="3352800"/>
          </a:xfrm>
          <a:prstGeom prst="rect">
            <a:avLst/>
          </a:prstGeom>
        </p:spPr>
      </p:pic>
    </p:spTree>
    <p:extLst>
      <p:ext uri="{BB962C8B-B14F-4D97-AF65-F5344CB8AC3E}">
        <p14:creationId xmlns:p14="http://schemas.microsoft.com/office/powerpoint/2010/main" val="151315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29</a:t>
            </a:fld>
            <a:endParaRPr lang="fr-FR"/>
          </a:p>
        </p:txBody>
      </p:sp>
      <p:sp>
        <p:nvSpPr>
          <p:cNvPr id="5" name="Espace réservé du contenu 4"/>
          <p:cNvSpPr>
            <a:spLocks noGrp="1"/>
          </p:cNvSpPr>
          <p:nvPr>
            <p:ph sz="quarter" idx="14"/>
          </p:nvPr>
        </p:nvSpPr>
        <p:spPr>
          <a:xfrm>
            <a:off x="377662" y="782913"/>
            <a:ext cx="8298794" cy="3904347"/>
          </a:xfrm>
        </p:spPr>
        <p:txBody>
          <a:bodyPr/>
          <a:lstStyle/>
          <a:p>
            <a:pPr algn="just">
              <a:spcBef>
                <a:spcPts val="1200"/>
              </a:spcBef>
              <a:spcAft>
                <a:spcPts val="1200"/>
              </a:spcAft>
            </a:pPr>
            <a:endParaRPr lang="fr-FR" sz="800" b="1" u="sng" dirty="0">
              <a:latin typeface="Marianne" panose="02000000000000000000" pitchFamily="2" charset="0"/>
            </a:endParaRPr>
          </a:p>
          <a:p>
            <a:pPr algn="just">
              <a:spcAft>
                <a:spcPts val="1200"/>
              </a:spcAft>
            </a:pPr>
            <a:r>
              <a:rPr lang="fr-FR" sz="1400" b="1" u="sng" dirty="0">
                <a:latin typeface="Marianne" panose="02000000000000000000" pitchFamily="2" charset="0"/>
              </a:rPr>
              <a:t>Fin de la phase d’admission principale : le 7 juillet 2023 </a:t>
            </a:r>
            <a:r>
              <a:rPr lang="fr-FR" sz="1400" dirty="0">
                <a:latin typeface="Marianne" panose="02000000000000000000" pitchFamily="2" charset="0"/>
                <a:cs typeface="Tahoma"/>
              </a:rPr>
              <a:t>(23h59 heure de Paris)</a:t>
            </a:r>
            <a:r>
              <a:rPr lang="fr-FR" sz="1400" b="1" dirty="0">
                <a:solidFill>
                  <a:srgbClr val="35B6B4"/>
                </a:solidFill>
                <a:latin typeface="Marianne" panose="02000000000000000000" pitchFamily="2" charset="0"/>
                <a:cs typeface="Tahoma"/>
              </a:rPr>
              <a:t> </a:t>
            </a:r>
            <a:endParaRPr lang="fr-FR" sz="1400" b="1" u="sng" dirty="0">
              <a:latin typeface="Marianne" panose="02000000000000000000" pitchFamily="2" charset="0"/>
            </a:endParaRPr>
          </a:p>
          <a:p>
            <a:pPr algn="just"/>
            <a:r>
              <a:rPr lang="fr-FR" sz="1400" b="1" dirty="0">
                <a:latin typeface="Marianne" panose="02000000000000000000" pitchFamily="2" charset="0"/>
              </a:rPr>
              <a:t>Que signifie la fin </a:t>
            </a:r>
            <a:r>
              <a:rPr lang="fr-FR" sz="1400" b="1" dirty="0" smtClean="0">
                <a:latin typeface="Marianne" panose="02000000000000000000" pitchFamily="2" charset="0"/>
              </a:rPr>
              <a:t>de </a:t>
            </a:r>
            <a:r>
              <a:rPr lang="fr-FR" sz="1400" b="1" dirty="0">
                <a:latin typeface="Marianne" panose="02000000000000000000" pitchFamily="2" charset="0"/>
              </a:rPr>
              <a:t>la phase principale ? </a:t>
            </a:r>
          </a:p>
          <a:p>
            <a:pPr marL="171450" indent="-171450" algn="just">
              <a:spcAft>
                <a:spcPts val="1200"/>
              </a:spcAft>
              <a:buFont typeface="Wingdings" panose="05000000000000000000" pitchFamily="2" charset="2"/>
              <a:buChar char="Ø"/>
            </a:pPr>
            <a:r>
              <a:rPr lang="fr-FR" sz="1200" dirty="0">
                <a:latin typeface="Marianne" panose="02000000000000000000" pitchFamily="2" charset="0"/>
              </a:rPr>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latin typeface="Marianne" panose="02000000000000000000" pitchFamily="2" charset="0"/>
              </a:rPr>
              <a:t>Le </a:t>
            </a:r>
            <a:r>
              <a:rPr lang="fr-FR" sz="1200" b="1" dirty="0" smtClean="0">
                <a:latin typeface="Marianne" panose="02000000000000000000" pitchFamily="2" charset="0"/>
              </a:rPr>
              <a:t>8 juillet</a:t>
            </a:r>
            <a:r>
              <a:rPr lang="fr-FR" sz="1200" dirty="0" smtClean="0">
                <a:latin typeface="Marianne" panose="02000000000000000000" pitchFamily="2" charset="0"/>
              </a:rPr>
              <a:t>, </a:t>
            </a:r>
            <a:r>
              <a:rPr lang="fr-FR" sz="1200" dirty="0">
                <a:latin typeface="Marianne" panose="02000000000000000000" pitchFamily="2" charset="0"/>
              </a:rPr>
              <a:t>tous les vœux en attente qui auront été conservés et classés par les candidats seront automatiquement archivés dans leur dossier. </a:t>
            </a:r>
          </a:p>
          <a:p>
            <a:pPr algn="just">
              <a:spcAft>
                <a:spcPts val="1200"/>
              </a:spcAft>
            </a:pPr>
            <a:r>
              <a:rPr lang="fr-FR" sz="1200" dirty="0">
                <a:latin typeface="Marianne" panose="02000000000000000000" pitchFamily="2" charset="0"/>
              </a:rPr>
              <a:t>Ainsi, si une place venait à se libérer de manière exceptionnelle pendant l’été (suite au désistement d’un candidat admis), elle sera proposée au 1</a:t>
            </a:r>
            <a:r>
              <a:rPr lang="fr-FR" sz="1200" baseline="30000" dirty="0">
                <a:latin typeface="Marianne" panose="02000000000000000000" pitchFamily="2" charset="0"/>
              </a:rPr>
              <a:t>er</a:t>
            </a:r>
            <a:r>
              <a:rPr lang="fr-FR" sz="1200" dirty="0">
                <a:latin typeface="Marianne" panose="02000000000000000000" pitchFamily="2" charset="0"/>
              </a:rPr>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6" name="Espace réservé du texte 5"/>
          <p:cNvSpPr>
            <a:spLocks noGrp="1"/>
          </p:cNvSpPr>
          <p:nvPr>
            <p:ph type="body" sz="quarter" idx="13"/>
          </p:nvPr>
        </p:nvSpPr>
        <p:spPr>
          <a:xfrm>
            <a:off x="4079631" y="180001"/>
            <a:ext cx="4596825" cy="276999"/>
          </a:xfrm>
          <a:solidFill>
            <a:srgbClr val="34CB6A"/>
          </a:solidFill>
        </p:spPr>
        <p:txBody>
          <a:bodyPr wrap="square">
            <a:spAutoFit/>
          </a:bodyPr>
          <a:lstStyle/>
          <a:p>
            <a:pPr marL="0" indent="0" algn="ctr">
              <a:buNone/>
            </a:pPr>
            <a:r>
              <a:rPr lang="fr-FR" sz="1800" dirty="0">
                <a:solidFill>
                  <a:schemeClr val="bg1"/>
                </a:solidFill>
                <a:latin typeface="Marianne" panose="02000000000000000000" pitchFamily="2" charset="0"/>
              </a:rPr>
              <a:t>Fin de la phase d’admission principale</a:t>
            </a:r>
          </a:p>
        </p:txBody>
      </p:sp>
      <p:sp>
        <p:nvSpPr>
          <p:cNvPr id="7" name="ZoneTexte 6"/>
          <p:cNvSpPr txBox="1"/>
          <p:nvPr/>
        </p:nvSpPr>
        <p:spPr>
          <a:xfrm>
            <a:off x="377662" y="3011831"/>
            <a:ext cx="8298794" cy="1723549"/>
          </a:xfrm>
          <a:prstGeom prst="rect">
            <a:avLst/>
          </a:prstGeom>
          <a:solidFill>
            <a:srgbClr val="000091"/>
          </a:solidFill>
        </p:spPr>
        <p:txBody>
          <a:bodyPr wrap="square">
            <a:spAutoFit/>
          </a:bodyPr>
          <a:lstStyle>
            <a:defPPr>
              <a:defRPr lang="fr-FR"/>
            </a:defPPr>
            <a:lvl1pPr algn="ctr">
              <a:defRPr sz="1600" b="1">
                <a:solidFill>
                  <a:schemeClr val="bg1"/>
                </a:solidFill>
              </a:defRPr>
            </a:lvl1pPr>
          </a:lstStyle>
          <a:p>
            <a:endParaRPr lang="fr-FR" dirty="0">
              <a:solidFill>
                <a:srgbClr val="FF9575"/>
              </a:solidFill>
            </a:endParaRPr>
          </a:p>
          <a:p>
            <a:pPr algn="l"/>
            <a:r>
              <a:rPr lang="fr-FR" dirty="0" smtClean="0">
                <a:solidFill>
                  <a:srgbClr val="FF9575"/>
                </a:solidFill>
              </a:rPr>
              <a:t>Le </a:t>
            </a:r>
            <a:r>
              <a:rPr lang="fr-FR" dirty="0">
                <a:solidFill>
                  <a:srgbClr val="FF9575"/>
                </a:solidFill>
              </a:rPr>
              <a:t>répondeur automatique pour partir l’esprit tranquille pendant l’été </a:t>
            </a:r>
            <a:r>
              <a:rPr lang="fr-FR" b="0" dirty="0"/>
              <a:t>:  </a:t>
            </a:r>
          </a:p>
          <a:p>
            <a:pPr algn="l"/>
            <a:endParaRPr lang="fr-FR" sz="1200" b="0" dirty="0">
              <a:latin typeface="Marianne" panose="02000000000000000000" pitchFamily="2" charset="0"/>
            </a:endParaRPr>
          </a:p>
          <a:p>
            <a:pPr algn="just"/>
            <a:r>
              <a:rPr lang="fr-FR" sz="1200" b="0" dirty="0">
                <a:latin typeface="Marianne" panose="02000000000000000000" pitchFamily="2" charset="0"/>
              </a:rPr>
              <a:t>Les candidats </a:t>
            </a:r>
            <a:r>
              <a:rPr lang="fr-FR" sz="1200" b="0" dirty="0" smtClean="0">
                <a:latin typeface="Marianne" panose="02000000000000000000" pitchFamily="2" charset="0"/>
              </a:rPr>
              <a:t>qui ont choisi d’archiver des vœux en attente </a:t>
            </a:r>
            <a:r>
              <a:rPr lang="fr-FR" sz="1200" b="0" dirty="0">
                <a:latin typeface="Marianne" panose="02000000000000000000" pitchFamily="2" charset="0"/>
              </a:rPr>
              <a:t>peuvent recevoir exceptionnellement une proposition d’admission pendant l’été. Ils pourront activer le répondeur automatique. </a:t>
            </a:r>
          </a:p>
          <a:p>
            <a:pPr algn="l"/>
            <a:endParaRPr lang="fr-FR" sz="1200" b="0" dirty="0">
              <a:solidFill>
                <a:srgbClr val="FF9575"/>
              </a:solidFill>
              <a:latin typeface="Marianne" panose="02000000000000000000" pitchFamily="2" charset="0"/>
            </a:endParaRPr>
          </a:p>
          <a:p>
            <a:pPr algn="l"/>
            <a:r>
              <a:rPr lang="fr-FR" sz="1200" dirty="0">
                <a:solidFill>
                  <a:srgbClr val="FF9575"/>
                </a:solidFill>
              </a:rPr>
              <a:t>Dès qu’une proposition leur est faite, le répondeur automatique l’accepte à leur place</a:t>
            </a:r>
            <a:r>
              <a:rPr lang="fr-FR" sz="1200" dirty="0" smtClean="0">
                <a:solidFill>
                  <a:srgbClr val="FF9575"/>
                </a:solidFill>
              </a:rPr>
              <a:t>.</a:t>
            </a:r>
          </a:p>
          <a:p>
            <a:pPr algn="l"/>
            <a:endParaRPr lang="fr-FR" sz="1400" dirty="0"/>
          </a:p>
        </p:txBody>
      </p:sp>
    </p:spTree>
    <p:extLst>
      <p:ext uri="{BB962C8B-B14F-4D97-AF65-F5344CB8AC3E}">
        <p14:creationId xmlns:p14="http://schemas.microsoft.com/office/powerpoint/2010/main" val="4036652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a:p>
        </p:txBody>
      </p:sp>
      <p:sp>
        <p:nvSpPr>
          <p:cNvPr id="10" name="Espace réservé du contenu 2"/>
          <p:cNvSpPr>
            <a:spLocks noGrp="1"/>
          </p:cNvSpPr>
          <p:nvPr>
            <p:ph sz="quarter" idx="14"/>
          </p:nvPr>
        </p:nvSpPr>
        <p:spPr>
          <a:xfrm>
            <a:off x="306937" y="872317"/>
            <a:ext cx="8544862" cy="3712801"/>
          </a:xfrm>
        </p:spPr>
        <p:txBody>
          <a:bodyPr/>
          <a:lstStyle/>
          <a:p>
            <a:endParaRPr lang="fr-FR" sz="1800" b="1" dirty="0">
              <a:latin typeface="Marianne" panose="02000000000000000000" pitchFamily="2" charset="0"/>
              <a:ea typeface="+mj-ea"/>
              <a:cs typeface="+mj-cs"/>
            </a:endParaRPr>
          </a:p>
          <a:p>
            <a:pPr marL="285750" indent="-285750" algn="just">
              <a:buFont typeface="Wingdings" panose="05000000000000000000" pitchFamily="2" charset="2"/>
              <a:buChar char="Ø"/>
            </a:pPr>
            <a:r>
              <a:rPr lang="fr-FR" sz="1800" b="1" dirty="0" smtClean="0">
                <a:solidFill>
                  <a:srgbClr val="F28E65"/>
                </a:solidFill>
                <a:latin typeface="Marianne" panose="02000000000000000000" pitchFamily="2" charset="0"/>
              </a:rPr>
              <a:t>917 </a:t>
            </a:r>
            <a:r>
              <a:rPr lang="fr-FR" sz="1800" b="1" dirty="0">
                <a:solidFill>
                  <a:srgbClr val="F28E65"/>
                </a:solidFill>
                <a:latin typeface="Marianne" panose="02000000000000000000" pitchFamily="2" charset="0"/>
              </a:rPr>
              <a:t>000 </a:t>
            </a:r>
            <a:r>
              <a:rPr lang="fr-FR" sz="1800" b="1" dirty="0">
                <a:solidFill>
                  <a:srgbClr val="FF9575"/>
                </a:solidFill>
                <a:latin typeface="Marianne" panose="02000000000000000000" pitchFamily="2" charset="0"/>
              </a:rPr>
              <a:t>candidats </a:t>
            </a:r>
            <a:r>
              <a:rPr lang="fr-FR" sz="1800" b="1" dirty="0">
                <a:solidFill>
                  <a:srgbClr val="F28E65"/>
                </a:solidFill>
                <a:latin typeface="Marianne" panose="02000000000000000000" pitchFamily="2" charset="0"/>
              </a:rPr>
              <a:t>ont confirmé au moins 1 vœu dont : </a:t>
            </a:r>
            <a:r>
              <a:rPr lang="fr-FR" sz="1800" dirty="0">
                <a:latin typeface="Marianne" panose="02000000000000000000" pitchFamily="2" charset="0"/>
              </a:rPr>
              <a:t>629 000 lycéens, </a:t>
            </a:r>
            <a:endParaRPr lang="fr-FR" sz="1800" dirty="0" smtClean="0">
              <a:latin typeface="Marianne" panose="02000000000000000000" pitchFamily="2" charset="0"/>
            </a:endParaRPr>
          </a:p>
          <a:p>
            <a:pPr algn="just"/>
            <a:r>
              <a:rPr lang="fr-FR" sz="1800" dirty="0" smtClean="0">
                <a:latin typeface="Marianne" panose="02000000000000000000" pitchFamily="2" charset="0"/>
              </a:rPr>
              <a:t>163 </a:t>
            </a:r>
            <a:r>
              <a:rPr lang="fr-FR" sz="1800" dirty="0">
                <a:latin typeface="Marianne" panose="02000000000000000000" pitchFamily="2" charset="0"/>
              </a:rPr>
              <a:t>000 étudiants en recherche d’une réorientation, 87 000 candidats non scolarisés souhaitant reprendre des études, 34 500 candidats (lycéens et étudiants) suivant une scolarité non française à l’étranger </a:t>
            </a:r>
          </a:p>
          <a:p>
            <a:pPr algn="just"/>
            <a:endParaRPr lang="fr-FR" sz="800" dirty="0">
              <a:latin typeface="Marianne" panose="02000000000000000000" pitchFamily="2" charset="0"/>
            </a:endParaRPr>
          </a:p>
          <a:p>
            <a:pPr algn="just">
              <a:spcAft>
                <a:spcPts val="1200"/>
              </a:spcAft>
            </a:pPr>
            <a:r>
              <a:rPr lang="fr-FR" sz="1800" dirty="0">
                <a:latin typeface="Marianne" panose="02000000000000000000" pitchFamily="2" charset="0"/>
              </a:rPr>
              <a:t>   &gt; Ces candidats ont formulé près de 11,8 millions de vœux et sous-vœux  pour des formations sous statut étudiant </a:t>
            </a:r>
          </a:p>
          <a:p>
            <a:pPr algn="just"/>
            <a:r>
              <a:rPr lang="fr-FR" sz="1800" b="1" dirty="0">
                <a:solidFill>
                  <a:srgbClr val="F28E65"/>
                </a:solidFill>
                <a:latin typeface="Marianne" panose="02000000000000000000" pitchFamily="2" charset="0"/>
              </a:rPr>
              <a:t>&gt; 210 000 candidats ont formulé plus de 1,1 million de vœux pour des formations proposées par la voie de l’apprentissage  </a:t>
            </a:r>
          </a:p>
          <a:p>
            <a:pPr algn="just"/>
            <a:r>
              <a:rPr lang="fr-FR" sz="1800" dirty="0">
                <a:latin typeface="Marianne" panose="02000000000000000000" pitchFamily="2" charset="0"/>
              </a:rPr>
              <a:t>   &gt; Des vœux pour ces formations par apprentissage restent possibles jusqu'au 12 septembre 2023</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12" name="Rectangle 11"/>
          <p:cNvSpPr/>
          <p:nvPr/>
        </p:nvSpPr>
        <p:spPr>
          <a:xfrm>
            <a:off x="4128311" y="304604"/>
            <a:ext cx="4814138"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Les grandes données de Parcoursup 2023</a:t>
            </a:r>
          </a:p>
        </p:txBody>
      </p:sp>
    </p:spTree>
    <p:extLst>
      <p:ext uri="{BB962C8B-B14F-4D97-AF65-F5344CB8AC3E}">
        <p14:creationId xmlns:p14="http://schemas.microsoft.com/office/powerpoint/2010/main" val="1101237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latin typeface="Marianne" panose="02000000000000000000" pitchFamily="2" charset="0"/>
              </a:rPr>
              <a:t>L’inscription administrative dans la formation choisie </a:t>
            </a:r>
          </a:p>
        </p:txBody>
      </p:sp>
      <p:sp>
        <p:nvSpPr>
          <p:cNvPr id="3" name="Espace réservé du contenu 2"/>
          <p:cNvSpPr>
            <a:spLocks noGrp="1"/>
          </p:cNvSpPr>
          <p:nvPr>
            <p:ph sz="quarter" idx="14"/>
          </p:nvPr>
        </p:nvSpPr>
        <p:spPr>
          <a:xfrm>
            <a:off x="251520" y="1347615"/>
            <a:ext cx="8424000" cy="3312368"/>
          </a:xfrm>
        </p:spPr>
        <p:txBody>
          <a:bodyPr/>
          <a:lstStyle/>
          <a:p>
            <a:pPr lvl="0" algn="just"/>
            <a:r>
              <a:rPr lang="fr-FR" sz="1600" dirty="0">
                <a:latin typeface="Marianne" panose="02000000000000000000" pitchFamily="2" charset="0"/>
              </a:rPr>
              <a:t>Après </a:t>
            </a:r>
            <a:r>
              <a:rPr lang="fr-FR" sz="1600" b="1" dirty="0">
                <a:solidFill>
                  <a:srgbClr val="F28E65"/>
                </a:solidFill>
                <a:latin typeface="Marianne" panose="02000000000000000000" pitchFamily="2" charset="0"/>
              </a:rPr>
              <a:t>avoir accepté définitivement la proposition d’admission de son choix et après avoir eu ses résultats au baccalauréat,</a:t>
            </a:r>
            <a:r>
              <a:rPr lang="fr-FR" sz="1600" dirty="0">
                <a:latin typeface="Marianne" panose="02000000000000000000" pitchFamily="2" charset="0"/>
              </a:rPr>
              <a:t> le lycéen procède à son inscription administrative. </a:t>
            </a:r>
            <a:endParaRPr lang="fr-FR" sz="800" dirty="0">
              <a:latin typeface="Marianne" panose="02000000000000000000" pitchFamily="2" charset="0"/>
            </a:endParaRPr>
          </a:p>
          <a:p>
            <a:pPr algn="just"/>
            <a:r>
              <a:rPr lang="fr-FR" sz="1600" dirty="0">
                <a:latin typeface="Marianne" panose="02000000000000000000" pitchFamily="2" charset="0"/>
              </a:rPr>
              <a:t>L’inscription administrative se fait </a:t>
            </a:r>
            <a:r>
              <a:rPr lang="fr-FR" sz="1600" b="1" dirty="0">
                <a:solidFill>
                  <a:srgbClr val="F28E65"/>
                </a:solidFill>
                <a:latin typeface="Marianne" panose="02000000000000000000" pitchFamily="2" charset="0"/>
              </a:rPr>
              <a:t>directement auprès de l’établissement choisi </a:t>
            </a:r>
            <a:r>
              <a:rPr lang="fr-FR" sz="1600" dirty="0">
                <a:latin typeface="Marianne" panose="02000000000000000000" pitchFamily="2" charset="0"/>
              </a:rPr>
              <a:t>et pas sur Parcoursup.</a:t>
            </a:r>
          </a:p>
          <a:p>
            <a:pPr lvl="0" algn="just"/>
            <a:endParaRPr lang="fr-FR" sz="800" b="1" dirty="0">
              <a:latin typeface="Marianne" panose="02000000000000000000" pitchFamily="2" charset="0"/>
            </a:endParaRPr>
          </a:p>
          <a:p>
            <a:pPr lvl="0" algn="just"/>
            <a:r>
              <a:rPr lang="fr-FR" sz="1600" b="1" dirty="0">
                <a:solidFill>
                  <a:srgbClr val="F28E65"/>
                </a:solidFill>
                <a:latin typeface="Marianne" panose="02000000000000000000" pitchFamily="2" charset="0"/>
              </a:rPr>
              <a:t>Les modalités d’inscription sont propres à chaque établissement</a:t>
            </a:r>
            <a:r>
              <a:rPr lang="fr-FR" sz="1600" b="1" dirty="0">
                <a:latin typeface="Marianne" panose="02000000000000000000" pitchFamily="2" charset="0"/>
              </a:rPr>
              <a:t> : </a:t>
            </a:r>
          </a:p>
          <a:p>
            <a:pPr marL="285743" indent="-285743" algn="just">
              <a:buClr>
                <a:srgbClr val="ED7454"/>
              </a:buClr>
              <a:buFont typeface="Arial" panose="020B0604020202020204" pitchFamily="34" charset="0"/>
              <a:buChar char="•"/>
            </a:pPr>
            <a:r>
              <a:rPr lang="fr-FR" sz="1600" dirty="0">
                <a:latin typeface="Marianne" panose="02000000000000000000" pitchFamily="2" charset="0"/>
              </a:rPr>
              <a:t>Consulter les modalités d’inscription indiquées dans le dossier candidat sur Parcoursup. </a:t>
            </a:r>
          </a:p>
          <a:p>
            <a:pPr marL="285743" indent="-285743" algn="just">
              <a:buClr>
                <a:srgbClr val="ED7454"/>
              </a:buClr>
              <a:buFont typeface="Arial" panose="020B0604020202020204" pitchFamily="34" charset="0"/>
              <a:buChar char="•"/>
            </a:pPr>
            <a:r>
              <a:rPr lang="fr-FR" sz="1600" b="1" u="sng" dirty="0">
                <a:latin typeface="Marianne" panose="02000000000000000000" pitchFamily="2" charset="0"/>
              </a:rPr>
              <a:t>Respecter la date limite indiquée </a:t>
            </a:r>
          </a:p>
          <a:p>
            <a:pPr marL="285743" indent="-285743" algn="just">
              <a:buClr>
                <a:srgbClr val="ED7454"/>
              </a:buClr>
              <a:buFont typeface="Arial" panose="020B0604020202020204" pitchFamily="34" charset="0"/>
              <a:buChar char="•"/>
            </a:pPr>
            <a:r>
              <a:rPr lang="fr-FR" sz="1600" dirty="0">
                <a:latin typeface="Marianne" panose="02000000000000000000" pitchFamily="2" charset="0"/>
              </a:rPr>
              <a:t>Si le futur étudiant s’inscrit dans une formation en dehors de Parcoursup, il doit </a:t>
            </a:r>
            <a:r>
              <a:rPr lang="fr-FR" sz="1600" b="1" u="sng" dirty="0">
                <a:latin typeface="Marianne" panose="02000000000000000000" pitchFamily="2" charset="0"/>
              </a:rPr>
              <a:t>obligatoirement</a:t>
            </a:r>
            <a:r>
              <a:rPr lang="fr-FR" sz="1600" dirty="0">
                <a:latin typeface="Marianne" panose="02000000000000000000" pitchFamily="2" charset="0"/>
              </a:rPr>
              <a:t>  remettre une attestation de désinscription ou de non inscription sur Parcoursup qu’il télécharge via la plateforme.</a:t>
            </a:r>
          </a:p>
          <a:p>
            <a:endParaRPr lang="fr-FR" dirty="0">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dirty="0"/>
          </a:p>
        </p:txBody>
      </p:sp>
      <p:sp>
        <p:nvSpPr>
          <p:cNvPr id="7" name="Rectangle à coins arrondis 6"/>
          <p:cNvSpPr/>
          <p:nvPr/>
        </p:nvSpPr>
        <p:spPr>
          <a:xfrm>
            <a:off x="5651986" y="136193"/>
            <a:ext cx="3114350"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Après le 4 juillet 2023</a:t>
            </a:r>
          </a:p>
        </p:txBody>
      </p:sp>
    </p:spTree>
    <p:extLst>
      <p:ext uri="{BB962C8B-B14F-4D97-AF65-F5344CB8AC3E}">
        <p14:creationId xmlns:p14="http://schemas.microsoft.com/office/powerpoint/2010/main" val="3381406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25765" y="4275861"/>
            <a:ext cx="7540571"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 2023 : nos conseils pour vous aider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31</a:t>
            </a:fld>
            <a:endParaRPr lang="fr-FR" dirty="0"/>
          </a:p>
        </p:txBody>
      </p:sp>
      <p:pic>
        <p:nvPicPr>
          <p:cNvPr id="3" name="Image 2"/>
          <p:cNvPicPr>
            <a:picLocks noChangeAspect="1"/>
          </p:cNvPicPr>
          <p:nvPr/>
        </p:nvPicPr>
        <p:blipFill>
          <a:blip r:embed="rId2"/>
          <a:stretch>
            <a:fillRect/>
          </a:stretch>
        </p:blipFill>
        <p:spPr>
          <a:xfrm>
            <a:off x="859536" y="790752"/>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32</a:t>
            </a:fld>
            <a:endParaRPr lang="fr-FR"/>
          </a:p>
        </p:txBody>
      </p:sp>
      <p:sp>
        <p:nvSpPr>
          <p:cNvPr id="7" name="Espace réservé du contenu 2"/>
          <p:cNvSpPr>
            <a:spLocks noGrp="1"/>
          </p:cNvSpPr>
          <p:nvPr>
            <p:ph sz="quarter" idx="14"/>
          </p:nvPr>
        </p:nvSpPr>
        <p:spPr>
          <a:xfrm>
            <a:off x="189894" y="934847"/>
            <a:ext cx="8576442" cy="3848653"/>
          </a:xfrm>
        </p:spPr>
        <p:txBody>
          <a:bodyPr/>
          <a:lstStyle/>
          <a:p>
            <a:pPr marL="237061" indent="-237061" algn="just" defTabSz="609585">
              <a:spcAft>
                <a:spcPts val="0"/>
              </a:spcAft>
              <a:buClr>
                <a:srgbClr val="FF0000"/>
              </a:buClr>
              <a:buSzPct val="100000"/>
              <a:buFont typeface="Lucida Grande"/>
              <a:buChar char="&gt;"/>
            </a:pPr>
            <a:r>
              <a:rPr lang="fr-FR" sz="1400" dirty="0">
                <a:latin typeface="Marianne" panose="02000000000000000000" pitchFamily="2" charset="0"/>
              </a:rPr>
              <a:t>Avant le 1</a:t>
            </a:r>
            <a:r>
              <a:rPr lang="fr-FR" sz="1400" baseline="30000" dirty="0">
                <a:latin typeface="Marianne" panose="02000000000000000000" pitchFamily="2" charset="0"/>
              </a:rPr>
              <a:t>er</a:t>
            </a:r>
            <a:r>
              <a:rPr lang="fr-FR" sz="1400" dirty="0">
                <a:latin typeface="Marianne" panose="02000000000000000000" pitchFamily="2" charset="0"/>
              </a:rPr>
              <a:t> juin 2023, </a:t>
            </a:r>
            <a:r>
              <a:rPr lang="fr-FR" sz="1400" b="1" dirty="0" smtClean="0">
                <a:solidFill>
                  <a:srgbClr val="ED7454"/>
                </a:solidFill>
                <a:latin typeface="Marianne" panose="02000000000000000000" pitchFamily="2" charset="0"/>
              </a:rPr>
              <a:t>assurez-vous </a:t>
            </a:r>
            <a:r>
              <a:rPr lang="fr-FR" sz="1400" b="1" dirty="0">
                <a:solidFill>
                  <a:srgbClr val="ED7454"/>
                </a:solidFill>
                <a:latin typeface="Marianne" panose="02000000000000000000" pitchFamily="2" charset="0"/>
              </a:rPr>
              <a:t>de bien avoir vos identifiants Parcoursup</a:t>
            </a:r>
          </a:p>
          <a:p>
            <a:pPr algn="just" defTabSz="609585">
              <a:spcAft>
                <a:spcPts val="0"/>
              </a:spcAft>
              <a:buClr>
                <a:srgbClr val="FF0000"/>
              </a:buClr>
              <a:buSzPct val="100000"/>
            </a:pPr>
            <a:endParaRPr lang="fr-FR" sz="1200" dirty="0">
              <a:latin typeface="Marianne" panose="02000000000000000000" pitchFamily="2" charset="0"/>
            </a:endParaRPr>
          </a:p>
          <a:p>
            <a:pPr marL="237061" indent="-237061" algn="just" defTabSz="609585">
              <a:spcAft>
                <a:spcPts val="0"/>
              </a:spcAft>
              <a:buClr>
                <a:srgbClr val="FF0000"/>
              </a:buClr>
              <a:buSzPct val="100000"/>
              <a:buFont typeface="Lucida Grande"/>
              <a:buChar char="&gt;"/>
            </a:pPr>
            <a:r>
              <a:rPr lang="fr-FR" sz="1400" b="1" dirty="0">
                <a:solidFill>
                  <a:srgbClr val="ED7454"/>
                </a:solidFill>
                <a:latin typeface="Marianne" panose="02000000000000000000" pitchFamily="2" charset="0"/>
              </a:rPr>
              <a:t>Repensez à vos vœux</a:t>
            </a:r>
            <a:r>
              <a:rPr lang="fr-FR" sz="1400" dirty="0">
                <a:latin typeface="Marianne" panose="02000000000000000000" pitchFamily="2" charset="0"/>
              </a:rPr>
              <a:t>, à ceux qui vous intéressent vraiment car </a:t>
            </a:r>
            <a:r>
              <a:rPr lang="fr-FR" sz="1400" b="1" dirty="0">
                <a:solidFill>
                  <a:srgbClr val="ED7454"/>
                </a:solidFill>
                <a:latin typeface="Marianne" panose="02000000000000000000" pitchFamily="2" charset="0"/>
              </a:rPr>
              <a:t>il faudra faire des choix. </a:t>
            </a:r>
            <a:r>
              <a:rPr lang="fr-FR" sz="1400" dirty="0">
                <a:latin typeface="Marianne" panose="02000000000000000000" pitchFamily="2" charset="0"/>
              </a:rPr>
              <a:t>Parcoursup vous permet de changer d’avis au fur et à mesure des propositions reçues. Vous pouvez suivre la situation qui </a:t>
            </a:r>
            <a:r>
              <a:rPr lang="fr-FR" sz="1400" dirty="0">
                <a:solidFill>
                  <a:srgbClr val="000091"/>
                </a:solidFill>
                <a:latin typeface="Marianne" panose="02000000000000000000" pitchFamily="2" charset="0"/>
              </a:rPr>
              <a:t>évolue en fonction </a:t>
            </a:r>
            <a:r>
              <a:rPr lang="fr-FR" sz="1400" dirty="0">
                <a:latin typeface="Marianne" panose="02000000000000000000" pitchFamily="2" charset="0"/>
              </a:rPr>
              <a:t>des places libérées grâce aux indicateurs disponibles pour chaque vœu dans votre dossier. </a:t>
            </a:r>
          </a:p>
          <a:p>
            <a:pPr marL="237061" indent="-237061" algn="just" defTabSz="609585">
              <a:spcAft>
                <a:spcPts val="0"/>
              </a:spcAft>
              <a:buClr>
                <a:srgbClr val="FF0000"/>
              </a:buClr>
              <a:buSzPct val="100000"/>
              <a:buFont typeface="Lucida Grande"/>
              <a:buChar char="&gt;"/>
            </a:pPr>
            <a:endParaRPr lang="fr-FR" sz="1200" b="1" dirty="0">
              <a:solidFill>
                <a:srgbClr val="ED7454"/>
              </a:solidFill>
              <a:latin typeface="Marianne" panose="02000000000000000000" pitchFamily="2" charset="0"/>
            </a:endParaRPr>
          </a:p>
          <a:p>
            <a:pPr marL="237061" indent="-237061" algn="just" defTabSz="609585">
              <a:spcAft>
                <a:spcPts val="0"/>
              </a:spcAft>
              <a:buClr>
                <a:srgbClr val="FF0000"/>
              </a:buClr>
              <a:buSzPct val="100000"/>
              <a:buFont typeface="Lucida Grande"/>
              <a:buChar char="&gt;"/>
            </a:pPr>
            <a:r>
              <a:rPr lang="fr-FR" sz="1400" b="1" dirty="0">
                <a:solidFill>
                  <a:srgbClr val="ED7454"/>
                </a:solidFill>
                <a:latin typeface="Marianne" panose="02000000000000000000" pitchFamily="2" charset="0"/>
              </a:rPr>
              <a:t>Abordez cette étape avec sérénité</a:t>
            </a:r>
            <a:r>
              <a:rPr lang="fr-FR" sz="1400" b="1" dirty="0">
                <a:solidFill>
                  <a:srgbClr val="F28E65"/>
                </a:solidFill>
                <a:latin typeface="Marianne" panose="02000000000000000000" pitchFamily="2" charset="0"/>
              </a:rPr>
              <a:t> </a:t>
            </a:r>
            <a:r>
              <a:rPr lang="fr-FR" sz="1400" dirty="0">
                <a:latin typeface="Marianne" panose="02000000000000000000" pitchFamily="2" charset="0"/>
              </a:rPr>
              <a:t>en prenant connaissance de nos vidéos tutos et de la page conseils sur Parcoursup.fr</a:t>
            </a:r>
          </a:p>
          <a:p>
            <a:pPr marL="237061" indent="-237061" algn="just" defTabSz="609585">
              <a:spcAft>
                <a:spcPts val="0"/>
              </a:spcAft>
              <a:buClr>
                <a:srgbClr val="FF0000"/>
              </a:buClr>
              <a:buSzPct val="100000"/>
              <a:buFont typeface="Lucida Grande"/>
              <a:buChar char="&gt;"/>
            </a:pPr>
            <a:endParaRPr lang="fr-FR" sz="1200" b="1" dirty="0">
              <a:solidFill>
                <a:srgbClr val="ED7454"/>
              </a:solidFill>
              <a:latin typeface="Marianne" panose="02000000000000000000" pitchFamily="2" charset="0"/>
            </a:endParaRPr>
          </a:p>
          <a:p>
            <a:pPr marL="237061" indent="-237061" algn="just" defTabSz="609585">
              <a:spcAft>
                <a:spcPts val="0"/>
              </a:spcAft>
              <a:buClr>
                <a:srgbClr val="FF0000"/>
              </a:buClr>
              <a:buSzPct val="100000"/>
              <a:buFont typeface="Lucida Grande"/>
              <a:buChar char="&gt;"/>
            </a:pPr>
            <a:r>
              <a:rPr lang="fr-FR" sz="1400" dirty="0">
                <a:latin typeface="Marianne" panose="02000000000000000000" pitchFamily="2" charset="0"/>
              </a:rPr>
              <a:t>Vous n’avez </a:t>
            </a:r>
            <a:r>
              <a:rPr lang="fr-FR" sz="1400" b="1" dirty="0">
                <a:solidFill>
                  <a:srgbClr val="ED7454"/>
                </a:solidFill>
                <a:latin typeface="Marianne" panose="02000000000000000000" pitchFamily="2" charset="0"/>
              </a:rPr>
              <a:t>pas</a:t>
            </a:r>
            <a:r>
              <a:rPr lang="fr-FR" sz="1400" dirty="0">
                <a:latin typeface="Marianne" panose="02000000000000000000" pitchFamily="2" charset="0"/>
              </a:rPr>
              <a:t> </a:t>
            </a:r>
            <a:r>
              <a:rPr lang="fr-FR" sz="1400" b="1" dirty="0">
                <a:solidFill>
                  <a:srgbClr val="ED7454"/>
                </a:solidFill>
                <a:latin typeface="Marianne" panose="02000000000000000000" pitchFamily="2" charset="0"/>
              </a:rPr>
              <a:t>besoin de vous connecter tous les jours à votre dossier : </a:t>
            </a:r>
            <a:r>
              <a:rPr lang="fr-FR" sz="1400" dirty="0">
                <a:latin typeface="Marianne" panose="02000000000000000000" pitchFamily="2" charset="0"/>
              </a:rPr>
              <a:t>vous </a:t>
            </a:r>
            <a:r>
              <a:rPr lang="fr-FR" sz="1400">
                <a:latin typeface="Marianne" panose="02000000000000000000" pitchFamily="2" charset="0"/>
              </a:rPr>
              <a:t>êtes </a:t>
            </a:r>
            <a:r>
              <a:rPr lang="fr-FR" sz="1400" smtClean="0">
                <a:latin typeface="Marianne" panose="02000000000000000000" pitchFamily="2" charset="0"/>
              </a:rPr>
              <a:t>alerté </a:t>
            </a:r>
            <a:r>
              <a:rPr lang="fr-FR" sz="1400" dirty="0">
                <a:latin typeface="Marianne" panose="02000000000000000000" pitchFamily="2" charset="0"/>
              </a:rPr>
              <a:t>par sms et mail à chaque fois que vous recevez une proposition d’admission. </a:t>
            </a:r>
          </a:p>
          <a:p>
            <a:pPr algn="just" defTabSz="609585">
              <a:spcAft>
                <a:spcPts val="0"/>
              </a:spcAft>
              <a:buClr>
                <a:srgbClr val="FF0000"/>
              </a:buClr>
              <a:buSzPct val="100000"/>
            </a:pPr>
            <a:endParaRPr lang="fr-FR" sz="1200" b="1" dirty="0">
              <a:solidFill>
                <a:srgbClr val="ED7454"/>
              </a:solidFill>
              <a:latin typeface="Marianne" panose="02000000000000000000" pitchFamily="2" charset="0"/>
            </a:endParaRPr>
          </a:p>
          <a:p>
            <a:pPr marL="237061" indent="-237061" algn="just" defTabSz="609585">
              <a:spcAft>
                <a:spcPts val="0"/>
              </a:spcAft>
              <a:buClr>
                <a:srgbClr val="FF0000"/>
              </a:buClr>
              <a:buSzPct val="100000"/>
              <a:buFont typeface="Lucida Grande"/>
              <a:buChar char="&gt;"/>
            </a:pPr>
            <a:r>
              <a:rPr lang="fr-FR" sz="1400" b="1" dirty="0">
                <a:solidFill>
                  <a:srgbClr val="ED7454"/>
                </a:solidFill>
                <a:latin typeface="Marianne" panose="02000000000000000000" pitchFamily="2" charset="0"/>
              </a:rPr>
              <a:t>Soyez attentif aux délais de réponse : </a:t>
            </a:r>
            <a:r>
              <a:rPr lang="fr-FR" sz="1400" dirty="0">
                <a:latin typeface="Marianne" panose="02000000000000000000" pitchFamily="2" charset="0"/>
              </a:rPr>
              <a:t>les candidats </a:t>
            </a:r>
            <a:r>
              <a:rPr lang="fr-FR" sz="1400" b="1" dirty="0">
                <a:solidFill>
                  <a:srgbClr val="ED7454"/>
                </a:solidFill>
                <a:latin typeface="Marianne" panose="02000000000000000000" pitchFamily="2" charset="0"/>
              </a:rPr>
              <a:t>doivent</a:t>
            </a:r>
            <a:r>
              <a:rPr lang="fr-FR" sz="1400" dirty="0">
                <a:latin typeface="Marianne" panose="02000000000000000000" pitchFamily="2" charset="0"/>
              </a:rPr>
              <a:t> </a:t>
            </a:r>
            <a:r>
              <a:rPr lang="fr-FR" sz="1400" b="1" dirty="0">
                <a:solidFill>
                  <a:srgbClr val="ED7454"/>
                </a:solidFill>
                <a:latin typeface="Marianne" panose="02000000000000000000" pitchFamily="2" charset="0"/>
              </a:rPr>
              <a:t>obligatoirement répondre à chaque proposition d’admission reçue avant la date limite indiquée dans leur dossier. </a:t>
            </a:r>
            <a:r>
              <a:rPr lang="fr-FR" sz="1400" dirty="0">
                <a:latin typeface="Marianne" panose="02000000000000000000" pitchFamily="2" charset="0"/>
              </a:rPr>
              <a:t>En l’absence de réponse, la proposition sera retirée et attribuée, dès le lendemain, au 1</a:t>
            </a:r>
            <a:r>
              <a:rPr lang="fr-FR" sz="1400" baseline="30000" dirty="0">
                <a:latin typeface="Marianne" panose="02000000000000000000" pitchFamily="2" charset="0"/>
              </a:rPr>
              <a:t>er</a:t>
            </a:r>
            <a:r>
              <a:rPr lang="fr-FR" sz="1400" dirty="0">
                <a:latin typeface="Marianne" panose="02000000000000000000" pitchFamily="2" charset="0"/>
              </a:rPr>
              <a:t> candidat en liste d’attente</a:t>
            </a:r>
            <a:endParaRPr lang="fr-FR" sz="1400" b="1" dirty="0">
              <a:solidFill>
                <a:srgbClr val="F28E65"/>
              </a:solidFill>
              <a:latin typeface="Marianne" panose="02000000000000000000" pitchFamily="2" charset="0"/>
              <a:cs typeface="Arial"/>
            </a:endParaRPr>
          </a:p>
          <a:p>
            <a:pPr defTabSz="609585">
              <a:spcAft>
                <a:spcPts val="0"/>
              </a:spcAft>
              <a:buClr>
                <a:srgbClr val="FF0000"/>
              </a:buClr>
              <a:buSzPct val="100000"/>
            </a:pPr>
            <a:endParaRPr lang="fr-FR" sz="1400" dirty="0">
              <a:latin typeface="Marianne" panose="02000000000000000000" pitchFamily="2" charset="0"/>
            </a:endParaRPr>
          </a:p>
        </p:txBody>
      </p:sp>
      <p:sp>
        <p:nvSpPr>
          <p:cNvPr id="10" name="Rectangle 9"/>
          <p:cNvSpPr/>
          <p:nvPr/>
        </p:nvSpPr>
        <p:spPr>
          <a:xfrm>
            <a:off x="2990602" y="278560"/>
            <a:ext cx="5984432"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5 conseils pour être prêt pour la phase d’admission</a:t>
            </a:r>
          </a:p>
        </p:txBody>
      </p:sp>
    </p:spTree>
    <p:extLst>
      <p:ext uri="{BB962C8B-B14F-4D97-AF65-F5344CB8AC3E}">
        <p14:creationId xmlns:p14="http://schemas.microsoft.com/office/powerpoint/2010/main" val="3155197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quarter" idx="14"/>
          </p:nvPr>
        </p:nvSpPr>
        <p:spPr>
          <a:xfrm>
            <a:off x="316773" y="1385643"/>
            <a:ext cx="3993229" cy="3577857"/>
          </a:xfrm>
        </p:spPr>
        <p:txBody>
          <a:bodyPr vert="horz" lIns="0" tIns="0" rIns="0" bIns="0" rtlCol="0" anchor="t" anchorCtr="0">
            <a:noAutofit/>
          </a:bodyPr>
          <a:lstStyle/>
          <a:p>
            <a:r>
              <a:rPr lang="fr-FR" sz="1800" b="1" dirty="0">
                <a:solidFill>
                  <a:srgbClr val="F28E65"/>
                </a:solidFill>
                <a:latin typeface="Marianne" panose="02000000000000000000" pitchFamily="2" charset="0"/>
              </a:rPr>
              <a:t>Les infographies </a:t>
            </a:r>
            <a:endParaRPr lang="fr-FR" sz="1350" dirty="0">
              <a:latin typeface="Marianne" panose="02000000000000000000" pitchFamily="2" charset="0"/>
            </a:endParaRPr>
          </a:p>
          <a:p>
            <a:pPr lvl="1" algn="just"/>
            <a:r>
              <a:rPr lang="fr-FR" sz="1200" b="1" dirty="0">
                <a:solidFill>
                  <a:srgbClr val="000091"/>
                </a:solidFill>
                <a:latin typeface="Marianne" panose="02000000000000000000" pitchFamily="2" charset="0"/>
              </a:rPr>
              <a:t>Les dates clés et les délais de réponse </a:t>
            </a:r>
            <a:r>
              <a:rPr lang="fr-FR" sz="1200" dirty="0">
                <a:solidFill>
                  <a:srgbClr val="000091"/>
                </a:solidFill>
                <a:latin typeface="Marianne" panose="02000000000000000000" pitchFamily="2" charset="0"/>
              </a:rPr>
              <a:t>: page conseils sur Parcoursup.fr</a:t>
            </a:r>
          </a:p>
          <a:p>
            <a:pPr lvl="1" algn="just"/>
            <a:r>
              <a:rPr lang="fr-FR" sz="1200" b="1" dirty="0">
                <a:solidFill>
                  <a:srgbClr val="000091"/>
                </a:solidFill>
                <a:latin typeface="Marianne" panose="02000000000000000000" pitchFamily="2" charset="0"/>
              </a:rPr>
              <a:t>Liste d’attente, comment ça marche ? </a:t>
            </a:r>
            <a:r>
              <a:rPr lang="fr-FR" sz="1200" dirty="0">
                <a:solidFill>
                  <a:srgbClr val="000091"/>
                </a:solidFill>
                <a:latin typeface="Marianne" panose="02000000000000000000" pitchFamily="2" charset="0"/>
              </a:rPr>
              <a:t>: page conseils sur Parcoursup.fr</a:t>
            </a:r>
          </a:p>
          <a:p>
            <a:pPr lvl="1" algn="just"/>
            <a:r>
              <a:rPr lang="fr-FR" sz="1200" b="1" dirty="0">
                <a:solidFill>
                  <a:srgbClr val="000091"/>
                </a:solidFill>
                <a:latin typeface="Marianne" panose="02000000000000000000" pitchFamily="2" charset="0"/>
              </a:rPr>
              <a:t>Liste d’attente et internat </a:t>
            </a:r>
            <a:r>
              <a:rPr lang="fr-FR" sz="1200" dirty="0">
                <a:solidFill>
                  <a:srgbClr val="000091"/>
                </a:solidFill>
                <a:latin typeface="Marianne" panose="02000000000000000000" pitchFamily="2" charset="0"/>
              </a:rPr>
              <a:t>: page conseils + dossier </a:t>
            </a:r>
          </a:p>
          <a:p>
            <a:pPr lvl="1" algn="just"/>
            <a:r>
              <a:rPr lang="fr-FR" sz="1200" b="1" dirty="0">
                <a:solidFill>
                  <a:srgbClr val="000091"/>
                </a:solidFill>
                <a:latin typeface="Marianne" panose="02000000000000000000" pitchFamily="2" charset="0"/>
              </a:rPr>
              <a:t>Les dispositifs pour accompagner les candidats en situation de </a:t>
            </a:r>
            <a:r>
              <a:rPr lang="fr-FR" sz="1200" b="1" dirty="0" smtClean="0">
                <a:solidFill>
                  <a:srgbClr val="000091"/>
                </a:solidFill>
                <a:latin typeface="Marianne" panose="02000000000000000000" pitchFamily="2" charset="0"/>
              </a:rPr>
              <a:t>handicap</a:t>
            </a:r>
            <a:endParaRPr lang="fr-FR" sz="1200" b="1" dirty="0">
              <a:solidFill>
                <a:srgbClr val="000091"/>
              </a:solidFill>
              <a:latin typeface="Marianne" panose="02000000000000000000" pitchFamily="2" charset="0"/>
            </a:endParaRPr>
          </a:p>
        </p:txBody>
      </p:sp>
      <p:sp>
        <p:nvSpPr>
          <p:cNvPr id="6" name="ZoneTexte 5"/>
          <p:cNvSpPr txBox="1"/>
          <p:nvPr/>
        </p:nvSpPr>
        <p:spPr>
          <a:xfrm>
            <a:off x="4378017" y="1273943"/>
            <a:ext cx="4388319" cy="3877985"/>
          </a:xfrm>
          <a:prstGeom prst="rect">
            <a:avLst/>
          </a:prstGeom>
          <a:noFill/>
        </p:spPr>
        <p:txBody>
          <a:bodyPr wrap="square" rtlCol="0">
            <a:spAutoFit/>
          </a:bodyPr>
          <a:lstStyle/>
          <a:p>
            <a:r>
              <a:rPr lang="fr-FR" b="1" dirty="0">
                <a:solidFill>
                  <a:srgbClr val="F28E65"/>
                </a:solidFill>
                <a:latin typeface="Marianne" panose="02000000000000000000" pitchFamily="2" charset="0"/>
              </a:rPr>
              <a:t>Les vidéos </a:t>
            </a:r>
            <a:endParaRPr lang="fr-FR" sz="1350" dirty="0">
              <a:latin typeface="Marianne" panose="02000000000000000000" pitchFamily="2"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fr-FR" sz="1200" b="1" dirty="0">
                <a:solidFill>
                  <a:srgbClr val="000091"/>
                </a:solidFill>
                <a:latin typeface="Marianne" panose="02000000000000000000" pitchFamily="2" charset="0"/>
              </a:rPr>
              <a:t>Parcoursup 2023 - ce qu’il faut savoir sur la phase d’admission </a:t>
            </a:r>
            <a:r>
              <a:rPr lang="fr-FR" sz="1200" dirty="0">
                <a:solidFill>
                  <a:srgbClr val="000091"/>
                </a:solidFill>
                <a:latin typeface="Marianne" panose="02000000000000000000" pitchFamily="2" charset="0"/>
              </a:rPr>
              <a:t>: pages conseils et dossier candidat </a:t>
            </a:r>
          </a:p>
          <a:p>
            <a:pPr algn="just"/>
            <a:endParaRPr lang="fr-FR" sz="12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200" b="1" dirty="0">
                <a:solidFill>
                  <a:srgbClr val="000091"/>
                </a:solidFill>
                <a:latin typeface="Marianne" panose="02000000000000000000" pitchFamily="2" charset="0"/>
              </a:rPr>
              <a:t>Liste d’attente : comment ça marche ? </a:t>
            </a:r>
            <a:r>
              <a:rPr lang="fr-FR" sz="1200" dirty="0">
                <a:solidFill>
                  <a:srgbClr val="000091"/>
                </a:solidFill>
                <a:latin typeface="Marianne" panose="02000000000000000000" pitchFamily="2" charset="0"/>
              </a:rPr>
              <a:t>: dans le dossier en face des vœux en attente</a:t>
            </a:r>
          </a:p>
          <a:p>
            <a:pPr algn="just"/>
            <a:endParaRPr lang="fr-FR" sz="12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200" b="1" dirty="0">
                <a:solidFill>
                  <a:srgbClr val="000091"/>
                </a:solidFill>
                <a:latin typeface="Marianne" panose="02000000000000000000" pitchFamily="2" charset="0"/>
              </a:rPr>
              <a:t>Animation questions/réponses fréquentes sur la phase d’admission </a:t>
            </a:r>
            <a:r>
              <a:rPr lang="fr-FR" sz="1200" dirty="0">
                <a:solidFill>
                  <a:srgbClr val="000091"/>
                </a:solidFill>
                <a:latin typeface="Marianne" panose="02000000000000000000" pitchFamily="2" charset="0"/>
              </a:rPr>
              <a:t>: valorisée sur les comptes sociaux </a:t>
            </a:r>
          </a:p>
          <a:p>
            <a:pPr algn="just"/>
            <a:endParaRPr lang="fr-FR" sz="12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200" b="1" dirty="0">
                <a:solidFill>
                  <a:srgbClr val="000091"/>
                </a:solidFill>
                <a:latin typeface="Marianne" panose="02000000000000000000" pitchFamily="2" charset="0"/>
              </a:rPr>
              <a:t>La réponse Oui-si sur Parcoursup</a:t>
            </a:r>
            <a:r>
              <a:rPr lang="fr-FR" sz="1200" dirty="0">
                <a:solidFill>
                  <a:srgbClr val="000091"/>
                </a:solidFill>
                <a:latin typeface="Marianne" panose="02000000000000000000" pitchFamily="2" charset="0"/>
              </a:rPr>
              <a:t> : dans le dossier candidat en face d’une proposition d’admission </a:t>
            </a:r>
          </a:p>
          <a:p>
            <a:pPr marL="257175" indent="-257175" algn="just">
              <a:buFont typeface="Symbol" panose="05050102010706020507" pitchFamily="18" charset="2"/>
              <a:buChar char=""/>
            </a:pPr>
            <a:endParaRPr lang="fr-FR" sz="12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200" b="1" dirty="0">
                <a:solidFill>
                  <a:srgbClr val="000091"/>
                </a:solidFill>
                <a:latin typeface="Marianne" panose="02000000000000000000" pitchFamily="2" charset="0"/>
              </a:rPr>
              <a:t>Parcoursup au service des candidats en situation de handicap </a:t>
            </a:r>
            <a:endParaRPr lang="fr-FR" sz="1200" b="1" dirty="0" smtClean="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200" b="1" dirty="0" smtClean="0">
                <a:solidFill>
                  <a:srgbClr val="000091"/>
                </a:solidFill>
                <a:latin typeface="Marianne" panose="02000000000000000000" pitchFamily="2" charset="0"/>
              </a:rPr>
              <a:t>Réponse des formations : le droit à l’information</a:t>
            </a:r>
          </a:p>
          <a:p>
            <a:pPr marL="257175" indent="-257175" algn="just">
              <a:buFont typeface="Symbol" panose="05050102010706020507" pitchFamily="18" charset="2"/>
              <a:buChar char=""/>
            </a:pPr>
            <a:endParaRPr lang="fr-FR" sz="1200" b="1" dirty="0" smtClean="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endParaRPr lang="fr-FR" sz="1200" dirty="0">
              <a:solidFill>
                <a:srgbClr val="000091"/>
              </a:solidFill>
              <a:latin typeface="Marianne" panose="02000000000000000000" pitchFamily="2" charset="0"/>
            </a:endParaRPr>
          </a:p>
        </p:txBody>
      </p:sp>
      <p:sp>
        <p:nvSpPr>
          <p:cNvPr id="7" name="ZoneTexte 6"/>
          <p:cNvSpPr txBox="1"/>
          <p:nvPr/>
        </p:nvSpPr>
        <p:spPr>
          <a:xfrm>
            <a:off x="316773" y="926354"/>
            <a:ext cx="8650877" cy="323165"/>
          </a:xfrm>
          <a:prstGeom prst="rect">
            <a:avLst/>
          </a:prstGeom>
          <a:noFill/>
        </p:spPr>
        <p:txBody>
          <a:bodyPr wrap="square" rtlCol="0">
            <a:spAutoFit/>
          </a:bodyPr>
          <a:lstStyle/>
          <a:p>
            <a:r>
              <a:rPr lang="fr-FR" sz="1500" dirty="0" smtClean="0">
                <a:solidFill>
                  <a:srgbClr val="000091"/>
                </a:solidFill>
                <a:latin typeface="Marianne" panose="02000000000000000000" pitchFamily="2" charset="0"/>
              </a:rPr>
              <a:t>Nos outils </a:t>
            </a:r>
            <a:r>
              <a:rPr lang="fr-FR" sz="1500" dirty="0">
                <a:solidFill>
                  <a:srgbClr val="000091"/>
                </a:solidFill>
                <a:latin typeface="Marianne" panose="02000000000000000000" pitchFamily="2" charset="0"/>
              </a:rPr>
              <a:t>sur </a:t>
            </a:r>
            <a:r>
              <a:rPr lang="fr-FR" sz="1500" dirty="0">
                <a:solidFill>
                  <a:srgbClr val="0C5076"/>
                </a:solidFill>
                <a:latin typeface="Marianne" panose="02000000000000000000" pitchFamily="2" charset="0"/>
                <a:hlinkClick r:id="rId3"/>
              </a:rPr>
              <a:t>Parcoursup.fr </a:t>
            </a:r>
            <a:r>
              <a:rPr lang="fr-FR" sz="1500" dirty="0">
                <a:solidFill>
                  <a:srgbClr val="000091"/>
                </a:solidFill>
                <a:latin typeface="Marianne" panose="02000000000000000000" pitchFamily="2" charset="0"/>
              </a:rPr>
              <a:t>&gt; </a:t>
            </a:r>
            <a:r>
              <a:rPr lang="fr-FR" sz="1500" b="1" dirty="0">
                <a:solidFill>
                  <a:srgbClr val="000091"/>
                </a:solidFill>
                <a:latin typeface="Marianne" panose="02000000000000000000" pitchFamily="2" charset="0"/>
              </a:rPr>
              <a:t>Nos conseils </a:t>
            </a:r>
            <a:r>
              <a:rPr lang="fr-FR" sz="1500" dirty="0">
                <a:solidFill>
                  <a:srgbClr val="000091"/>
                </a:solidFill>
                <a:latin typeface="Marianne" panose="02000000000000000000" pitchFamily="2" charset="0"/>
              </a:rPr>
              <a:t>pour bien aborder la phase d’admission  </a:t>
            </a:r>
          </a:p>
        </p:txBody>
      </p:sp>
      <p:sp>
        <p:nvSpPr>
          <p:cNvPr id="8" name="Rectangle à coins arrondis 7"/>
          <p:cNvSpPr/>
          <p:nvPr/>
        </p:nvSpPr>
        <p:spPr>
          <a:xfrm>
            <a:off x="2858461" y="139626"/>
            <a:ext cx="5876779" cy="391597"/>
          </a:xfrm>
          <a:prstGeom prst="roundRect">
            <a:avLst/>
          </a:prstGeom>
          <a:solidFill>
            <a:srgbClr val="34CB6A"/>
          </a:solidFill>
        </p:spPr>
        <p:txBody>
          <a:bodyPr wrap="square">
            <a:spAutoFit/>
          </a:bodyPr>
          <a:lstStyle/>
          <a:p>
            <a:pPr algn="ctr"/>
            <a:r>
              <a:rPr lang="fr-FR" sz="1700" b="1" dirty="0">
                <a:solidFill>
                  <a:schemeClr val="bg1"/>
                </a:solidFill>
                <a:latin typeface="Marianne" panose="02000000000000000000" pitchFamily="2" charset="0"/>
              </a:rPr>
              <a:t>Nos outils pour vous informer et vous accompagner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33</a:t>
            </a:fld>
            <a:endParaRPr lang="fr-FR">
              <a:latin typeface="Marianne" panose="02000000000000000000" pitchFamily="2" charset="0"/>
            </a:endParaRPr>
          </a:p>
        </p:txBody>
      </p:sp>
    </p:spTree>
    <p:extLst>
      <p:ext uri="{BB962C8B-B14F-4D97-AF65-F5344CB8AC3E}">
        <p14:creationId xmlns:p14="http://schemas.microsoft.com/office/powerpoint/2010/main" val="1931820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5"/>
            <a:ext cx="8424000" cy="3710090"/>
          </a:xfrm>
        </p:spPr>
        <p:txBody>
          <a:bodyPr/>
          <a:lstStyle/>
          <a:p>
            <a:pPr marL="177796" indent="-177796" defTabSz="457189">
              <a:spcBef>
                <a:spcPct val="20000"/>
              </a:spcBef>
              <a:spcAft>
                <a:spcPts val="300"/>
              </a:spcAft>
              <a:buClr>
                <a:srgbClr val="FF0000"/>
              </a:buClr>
              <a:buSzPct val="100000"/>
              <a:buFont typeface="Lucida Grande"/>
              <a:buChar char="&gt;"/>
            </a:pPr>
            <a:r>
              <a:rPr lang="fr-FR" sz="1350" b="1" dirty="0">
                <a:solidFill>
                  <a:srgbClr val="F28E65"/>
                </a:solidFill>
                <a:latin typeface="Marianne" panose="02000000000000000000" pitchFamily="2" charset="0"/>
              </a:rPr>
              <a:t>Les sessions de tchat/</a:t>
            </a:r>
            <a:r>
              <a:rPr lang="fr-FR" sz="1350" b="1" dirty="0" err="1">
                <a:solidFill>
                  <a:srgbClr val="F28E65"/>
                </a:solidFill>
                <a:latin typeface="Marianne" panose="02000000000000000000" pitchFamily="2" charset="0"/>
              </a:rPr>
              <a:t>lives</a:t>
            </a:r>
            <a:r>
              <a:rPr lang="fr-FR" sz="1350" b="1" dirty="0">
                <a:solidFill>
                  <a:srgbClr val="F28E65"/>
                </a:solidFill>
                <a:latin typeface="Marianne" panose="02000000000000000000" pitchFamily="2" charset="0"/>
              </a:rPr>
              <a:t> avec </a:t>
            </a:r>
            <a:r>
              <a:rPr lang="fr-FR" sz="1350" dirty="0">
                <a:latin typeface="Marianne" panose="02000000000000000000" pitchFamily="2" charset="0"/>
              </a:rPr>
              <a:t>lycéens, étudiants et parents d’élèves </a:t>
            </a:r>
          </a:p>
          <a:p>
            <a:pPr marL="177796" indent="-177796" defTabSz="457189">
              <a:spcBef>
                <a:spcPct val="20000"/>
              </a:spcBef>
              <a:spcAft>
                <a:spcPts val="300"/>
              </a:spcAft>
              <a:buClr>
                <a:srgbClr val="FF0000"/>
              </a:buClr>
              <a:buSzPct val="100000"/>
              <a:buFont typeface="Lucida Grande"/>
              <a:buChar char="&gt;"/>
            </a:pPr>
            <a:r>
              <a:rPr lang="fr-FR" sz="1350" b="1" dirty="0">
                <a:solidFill>
                  <a:srgbClr val="F28E65"/>
                </a:solidFill>
                <a:latin typeface="Marianne" panose="02000000000000000000" pitchFamily="2" charset="0"/>
              </a:rPr>
              <a:t>Le numéro vert </a:t>
            </a:r>
            <a:r>
              <a:rPr lang="fr-FR" sz="1350" dirty="0">
                <a:solidFill>
                  <a:srgbClr val="3D566E"/>
                </a:solidFill>
                <a:latin typeface="Marianne" panose="02000000000000000000" pitchFamily="2" charset="0"/>
              </a:rPr>
              <a:t>: </a:t>
            </a:r>
            <a:r>
              <a:rPr lang="fr-FR" sz="1350" b="1" dirty="0">
                <a:latin typeface="Marianne" panose="02000000000000000000" pitchFamily="2" charset="0"/>
              </a:rPr>
              <a:t>0 800 400 070 </a:t>
            </a:r>
            <a:r>
              <a:rPr lang="fr-FR" sz="1350" dirty="0">
                <a:latin typeface="Marianne" panose="02000000000000000000" pitchFamily="2" charset="0"/>
              </a:rPr>
              <a:t>(Numéros spécifiques pour l’Outre-mer sur Parcoursup.fr)</a:t>
            </a:r>
          </a:p>
          <a:p>
            <a:pPr marL="251994" lvl="1" indent="0" defTabSz="457189">
              <a:spcBef>
                <a:spcPct val="20000"/>
              </a:spcBef>
              <a:spcAft>
                <a:spcPts val="300"/>
              </a:spcAft>
              <a:buClr>
                <a:srgbClr val="FF0000"/>
              </a:buClr>
              <a:buSzPct val="100000"/>
              <a:buNone/>
            </a:pPr>
            <a:r>
              <a:rPr lang="fr-FR" sz="1350" dirty="0">
                <a:solidFill>
                  <a:srgbClr val="0C5076"/>
                </a:solidFill>
                <a:latin typeface="Marianne" panose="02000000000000000000" pitchFamily="2" charset="0"/>
              </a:rPr>
              <a:t>Ouverture exceptionnelle </a:t>
            </a:r>
            <a:r>
              <a:rPr lang="fr-FR" sz="1350" b="1" dirty="0">
                <a:solidFill>
                  <a:srgbClr val="ED7454"/>
                </a:solidFill>
                <a:latin typeface="Marianne" panose="02000000000000000000" pitchFamily="2" charset="0"/>
              </a:rPr>
              <a:t>jusqu’à 20h le 2 juin, le week-end du 3 et 4 juin de 10 h à 16 h et jusqu’à 20h le lundi 5 juin</a:t>
            </a:r>
          </a:p>
          <a:p>
            <a:pPr marL="177796" indent="-177796" defTabSz="457189">
              <a:spcBef>
                <a:spcPct val="20000"/>
              </a:spcBef>
              <a:spcAft>
                <a:spcPts val="300"/>
              </a:spcAft>
              <a:buClr>
                <a:srgbClr val="FF0000"/>
              </a:buClr>
              <a:buSzPct val="100000"/>
              <a:buFont typeface="Lucida Grande"/>
              <a:buChar char="&gt;"/>
            </a:pPr>
            <a:r>
              <a:rPr lang="fr-FR" sz="1350" dirty="0">
                <a:solidFill>
                  <a:srgbClr val="3D566E"/>
                </a:solidFill>
                <a:latin typeface="Marianne" panose="02000000000000000000" pitchFamily="2" charset="0"/>
              </a:rPr>
              <a:t> </a:t>
            </a:r>
            <a:r>
              <a:rPr lang="fr-FR" sz="1350" b="1" dirty="0">
                <a:solidFill>
                  <a:srgbClr val="F28E65"/>
                </a:solidFill>
                <a:latin typeface="Marianne" panose="02000000000000000000" pitchFamily="2" charset="0"/>
              </a:rPr>
              <a:t>La messagerie contact </a:t>
            </a:r>
            <a:r>
              <a:rPr lang="fr-FR" sz="1350" dirty="0">
                <a:latin typeface="Marianne" panose="02000000000000000000" pitchFamily="2" charset="0"/>
              </a:rPr>
              <a:t>depuis le dossier candidat</a:t>
            </a:r>
          </a:p>
          <a:p>
            <a:pPr marL="177796" indent="-177796" defTabSz="457189">
              <a:spcBef>
                <a:spcPct val="20000"/>
              </a:spcBef>
              <a:spcAft>
                <a:spcPts val="300"/>
              </a:spcAft>
              <a:buClr>
                <a:srgbClr val="FF0000"/>
              </a:buClr>
              <a:buSzPct val="100000"/>
              <a:buFont typeface="Lucida Grande"/>
              <a:buChar char="&gt;"/>
            </a:pPr>
            <a:r>
              <a:rPr lang="fr-FR" sz="1350" b="1" dirty="0">
                <a:solidFill>
                  <a:srgbClr val="F28E65"/>
                </a:solidFill>
                <a:latin typeface="Marianne" panose="02000000000000000000" pitchFamily="2" charset="0"/>
              </a:rPr>
              <a:t>Les réseaux sociaux </a:t>
            </a:r>
            <a:r>
              <a:rPr lang="fr-FR" sz="1350" dirty="0">
                <a:latin typeface="Marianne" panose="02000000000000000000" pitchFamily="2" charset="0"/>
              </a:rPr>
              <a:t>pour suivre l’actualité de Parcoursup et recevoir des conseils : </a:t>
            </a:r>
          </a:p>
          <a:p>
            <a:pPr defTabSz="457189">
              <a:spcBef>
                <a:spcPct val="20000"/>
              </a:spcBef>
              <a:spcAft>
                <a:spcPts val="0"/>
              </a:spcAft>
              <a:buClr>
                <a:srgbClr val="FF0000"/>
              </a:buClr>
              <a:buSzPct val="100000"/>
            </a:pPr>
            <a:r>
              <a:rPr lang="fr-FR" sz="1800" b="1" dirty="0">
                <a:solidFill>
                  <a:srgbClr val="F28E65"/>
                </a:solidFill>
                <a:latin typeface="Marianne" panose="02000000000000000000" pitchFamily="2" charset="0"/>
              </a:rPr>
              <a:t>	</a:t>
            </a:r>
            <a:endParaRPr lang="fr-FR" dirty="0">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34</a:t>
            </a:fld>
            <a:endParaRPr lang="fr-FR">
              <a:latin typeface="Marianne" panose="02000000000000000000" pitchFamily="2" charset="0"/>
            </a:endParaRPr>
          </a:p>
        </p:txBody>
      </p:sp>
      <p:pic>
        <p:nvPicPr>
          <p:cNvPr id="11" name="Image 10"/>
          <p:cNvPicPr>
            <a:picLocks noChangeAspect="1"/>
          </p:cNvPicPr>
          <p:nvPr/>
        </p:nvPicPr>
        <p:blipFill>
          <a:blip r:embed="rId2"/>
          <a:stretch>
            <a:fillRect/>
          </a:stretch>
        </p:blipFill>
        <p:spPr>
          <a:xfrm>
            <a:off x="2207918" y="2833740"/>
            <a:ext cx="4485782" cy="1799705"/>
          </a:xfrm>
          <a:prstGeom prst="rect">
            <a:avLst/>
          </a:prstGeom>
        </p:spPr>
      </p:pic>
      <p:sp>
        <p:nvSpPr>
          <p:cNvPr id="12" name="Rectangle à coins arrondis 11"/>
          <p:cNvSpPr/>
          <p:nvPr/>
        </p:nvSpPr>
        <p:spPr>
          <a:xfrm>
            <a:off x="3549895" y="156444"/>
            <a:ext cx="5341039"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Assistance usagers</a:t>
            </a:r>
          </a:p>
        </p:txBody>
      </p:sp>
    </p:spTree>
    <p:extLst>
      <p:ext uri="{BB962C8B-B14F-4D97-AF65-F5344CB8AC3E}">
        <p14:creationId xmlns:p14="http://schemas.microsoft.com/office/powerpoint/2010/main" val="6988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a:p>
        </p:txBody>
      </p:sp>
      <p:sp>
        <p:nvSpPr>
          <p:cNvPr id="10" name="Espace réservé du contenu 2"/>
          <p:cNvSpPr>
            <a:spLocks noGrp="1"/>
          </p:cNvSpPr>
          <p:nvPr>
            <p:ph sz="quarter" idx="14"/>
          </p:nvPr>
        </p:nvSpPr>
        <p:spPr>
          <a:xfrm>
            <a:off x="294294" y="746238"/>
            <a:ext cx="8544862" cy="3859216"/>
          </a:xfrm>
        </p:spPr>
        <p:txBody>
          <a:bodyPr/>
          <a:lstStyle/>
          <a:p>
            <a:endParaRPr lang="fr-FR" sz="1800" b="1" dirty="0">
              <a:latin typeface="Marianne" panose="02000000000000000000" pitchFamily="2" charset="0"/>
              <a:ea typeface="+mj-ea"/>
              <a:cs typeface="+mj-cs"/>
            </a:endParaRPr>
          </a:p>
          <a:p>
            <a:pPr marL="285750" indent="-285750" algn="just">
              <a:buFont typeface="Wingdings" panose="05000000000000000000" pitchFamily="2" charset="2"/>
              <a:buChar char="Ø"/>
            </a:pPr>
            <a:r>
              <a:rPr lang="fr-FR" sz="1800" b="1" dirty="0">
                <a:solidFill>
                  <a:srgbClr val="FF0000"/>
                </a:solidFill>
                <a:latin typeface="Marianne" panose="02000000000000000000" pitchFamily="2" charset="0"/>
              </a:rPr>
              <a:t>Rappel</a:t>
            </a:r>
            <a:r>
              <a:rPr lang="fr-FR" sz="1800" b="1" dirty="0">
                <a:solidFill>
                  <a:srgbClr val="F28E65"/>
                </a:solidFill>
                <a:latin typeface="Marianne" panose="02000000000000000000" pitchFamily="2" charset="0"/>
              </a:rPr>
              <a:t> : ce n’est pas l’algorithme de Parcoursup qui examine les dossiers, ce n’est pas non plus Parcoursup qui choisit votre affectation </a:t>
            </a:r>
          </a:p>
          <a:p>
            <a:pPr algn="ctr"/>
            <a:r>
              <a:rPr lang="fr-FR" sz="1200" dirty="0">
                <a:solidFill>
                  <a:srgbClr val="0000FF"/>
                </a:solidFill>
                <a:latin typeface="Marianne" panose="02000000000000000000" pitchFamily="2" charset="0"/>
                <a:hlinkClick r:id="rId2"/>
              </a:rPr>
              <a:t>Consultez notre vidéo : https://www.youtube.com/watch?v=ZASWqZEST5Q</a:t>
            </a:r>
            <a:r>
              <a:rPr lang="fr-FR" sz="1200" dirty="0">
                <a:solidFill>
                  <a:srgbClr val="0000FF"/>
                </a:solidFill>
                <a:latin typeface="Marianne" panose="02000000000000000000" pitchFamily="2" charset="0"/>
              </a:rPr>
              <a:t> </a:t>
            </a:r>
          </a:p>
          <a:p>
            <a:pPr algn="just"/>
            <a:endParaRPr lang="fr-FR" sz="1200" dirty="0">
              <a:latin typeface="Marianne" panose="02000000000000000000" pitchFamily="2" charset="0"/>
            </a:endParaRPr>
          </a:p>
          <a:p>
            <a:pPr marL="285750" indent="-285750" algn="just">
              <a:spcAft>
                <a:spcPts val="1200"/>
              </a:spcAft>
              <a:buFont typeface="Wingdings" panose="05000000000000000000" pitchFamily="2" charset="2"/>
              <a:buChar char="Ø"/>
            </a:pPr>
            <a:r>
              <a:rPr lang="fr-FR" sz="1800" dirty="0">
                <a:latin typeface="Marianne" panose="02000000000000000000" pitchFamily="2" charset="0"/>
              </a:rPr>
              <a:t>Au sein de chaque formation, </a:t>
            </a:r>
            <a:r>
              <a:rPr lang="fr-FR" sz="1800" b="1" dirty="0">
                <a:solidFill>
                  <a:srgbClr val="F28E65"/>
                </a:solidFill>
                <a:latin typeface="Marianne" panose="02000000000000000000" pitchFamily="2" charset="0"/>
              </a:rPr>
              <a:t>une commission d’examen des vœux (CEV) est chargée de définir les critères d’examen des candidatures et d’évaluer les candidatures confirmées puis de les classer</a:t>
            </a:r>
          </a:p>
          <a:p>
            <a:pPr marL="285750" indent="-285750" algn="just">
              <a:buFont typeface="Wingdings" panose="05000000000000000000" pitchFamily="2" charset="2"/>
              <a:buChar char="Ø"/>
            </a:pPr>
            <a:r>
              <a:rPr lang="fr-FR" sz="1800" dirty="0">
                <a:latin typeface="Marianne" panose="02000000000000000000" pitchFamily="2" charset="0"/>
              </a:rPr>
              <a:t>La commission prend en compte les critères qui sont affichés dans la fiche formation </a:t>
            </a:r>
            <a:r>
              <a:rPr lang="fr-FR" sz="1800" b="1" dirty="0">
                <a:solidFill>
                  <a:srgbClr val="F28E65"/>
                </a:solidFill>
                <a:latin typeface="Marianne" panose="02000000000000000000" pitchFamily="2" charset="0"/>
              </a:rPr>
              <a:t>et les précise (pondération des éléments)</a:t>
            </a:r>
          </a:p>
          <a:p>
            <a:pPr marL="285750" indent="-285750" algn="just">
              <a:buFont typeface="Wingdings" panose="05000000000000000000" pitchFamily="2" charset="2"/>
              <a:buChar char="Ø"/>
            </a:pPr>
            <a:endParaRPr lang="fr-FR" sz="1000" b="1" dirty="0">
              <a:solidFill>
                <a:srgbClr val="F28E65"/>
              </a:solidFill>
              <a:latin typeface="Marianne" panose="02000000000000000000" pitchFamily="2" charset="0"/>
            </a:endParaRPr>
          </a:p>
          <a:p>
            <a:pPr algn="just"/>
            <a:r>
              <a:rPr lang="fr-FR" sz="1800" b="1" dirty="0">
                <a:solidFill>
                  <a:srgbClr val="F28E65"/>
                </a:solidFill>
                <a:latin typeface="Marianne" panose="02000000000000000000" pitchFamily="2" charset="0"/>
              </a:rPr>
              <a:t>&gt; Retour des classements des formations vers Parcoursup le 22 mai 2023 </a:t>
            </a:r>
            <a:r>
              <a:rPr lang="fr-FR" sz="1800" dirty="0">
                <a:latin typeface="Marianne" panose="02000000000000000000" pitchFamily="2" charset="0"/>
              </a:rPr>
              <a:t>pour vérifications par l’équipe Parcoursup avant publication le 1</a:t>
            </a:r>
            <a:r>
              <a:rPr lang="fr-FR" sz="1800" baseline="30000" dirty="0">
                <a:latin typeface="Marianne" panose="02000000000000000000" pitchFamily="2" charset="0"/>
              </a:rPr>
              <a:t>er</a:t>
            </a:r>
            <a:r>
              <a:rPr lang="fr-FR" sz="1800" dirty="0">
                <a:latin typeface="Marianne" panose="02000000000000000000" pitchFamily="2" charset="0"/>
              </a:rPr>
              <a:t>  juin 2023</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12" name="Rectangle 11"/>
          <p:cNvSpPr/>
          <p:nvPr/>
        </p:nvSpPr>
        <p:spPr>
          <a:xfrm>
            <a:off x="4147505" y="304604"/>
            <a:ext cx="4775731"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L’examen des dossiers par les formations</a:t>
            </a:r>
          </a:p>
        </p:txBody>
      </p:sp>
    </p:spTree>
    <p:extLst>
      <p:ext uri="{BB962C8B-B14F-4D97-AF65-F5344CB8AC3E}">
        <p14:creationId xmlns:p14="http://schemas.microsoft.com/office/powerpoint/2010/main" val="1693272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a:p>
        </p:txBody>
      </p:sp>
      <p:sp>
        <p:nvSpPr>
          <p:cNvPr id="7" name="Espace réservé du contenu 2"/>
          <p:cNvSpPr>
            <a:spLocks noGrp="1"/>
          </p:cNvSpPr>
          <p:nvPr>
            <p:ph sz="quarter" idx="14"/>
          </p:nvPr>
        </p:nvSpPr>
        <p:spPr>
          <a:xfrm>
            <a:off x="201641" y="1208600"/>
            <a:ext cx="8674002" cy="1014664"/>
          </a:xfrm>
        </p:spPr>
        <p:txBody>
          <a:bodyPr/>
          <a:lstStyle/>
          <a:p>
            <a:pPr algn="just"/>
            <a:r>
              <a:rPr lang="fr-FR" sz="1400" b="1" dirty="0">
                <a:solidFill>
                  <a:srgbClr val="F28E65"/>
                </a:solidFill>
                <a:latin typeface="Marianne" panose="02000000000000000000" pitchFamily="2" charset="0"/>
              </a:rPr>
              <a:t>&gt; Une priorité accordée aux lycéens boursiers </a:t>
            </a:r>
            <a:r>
              <a:rPr lang="fr-FR" sz="1400" dirty="0">
                <a:latin typeface="Marianne" panose="02000000000000000000" pitchFamily="2" charset="0"/>
              </a:rPr>
              <a:t>dans chaque formation, y compris les plus sélectives (des taux minimum définis par les recteurs et affichés sur Parcoursup)</a:t>
            </a:r>
          </a:p>
          <a:p>
            <a:r>
              <a:rPr lang="fr-FR" sz="1400" dirty="0">
                <a:latin typeface="Marianne" panose="02000000000000000000" pitchFamily="2" charset="0"/>
              </a:rPr>
              <a:t>&gt; Une </a:t>
            </a:r>
            <a:r>
              <a:rPr lang="fr-FR" sz="1400" b="1" dirty="0">
                <a:solidFill>
                  <a:srgbClr val="F28E65"/>
                </a:solidFill>
                <a:latin typeface="Marianne" panose="02000000000000000000" pitchFamily="2" charset="0"/>
              </a:rPr>
              <a:t>aide financière de 500 € aux lycéens boursiers </a:t>
            </a:r>
            <a:r>
              <a:rPr lang="fr-FR" sz="1400" dirty="0">
                <a:latin typeface="Marianne" panose="02000000000000000000" pitchFamily="2" charset="0"/>
              </a:rPr>
              <a:t>qui s’inscrivent dans une formation située en dehors de leur académie de résidence </a:t>
            </a:r>
          </a:p>
        </p:txBody>
      </p:sp>
      <p:sp>
        <p:nvSpPr>
          <p:cNvPr id="8" name="Titre 1"/>
          <p:cNvSpPr>
            <a:spLocks noGrp="1"/>
          </p:cNvSpPr>
          <p:nvPr>
            <p:ph type="title"/>
          </p:nvPr>
        </p:nvSpPr>
        <p:spPr>
          <a:xfrm>
            <a:off x="201641" y="911643"/>
            <a:ext cx="6511911" cy="593913"/>
          </a:xfrm>
        </p:spPr>
        <p:txBody>
          <a:bodyPr/>
          <a:lstStyle/>
          <a:p>
            <a:r>
              <a:rPr lang="fr-FR" sz="1600" dirty="0">
                <a:latin typeface="Marianne" panose="02000000000000000000" pitchFamily="2" charset="0"/>
              </a:rPr>
              <a:t>Un appui aux lycéens boursiers </a:t>
            </a:r>
          </a:p>
        </p:txBody>
      </p:sp>
      <p:sp>
        <p:nvSpPr>
          <p:cNvPr id="9" name="Titre 1"/>
          <p:cNvSpPr txBox="1">
            <a:spLocks/>
          </p:cNvSpPr>
          <p:nvPr/>
        </p:nvSpPr>
        <p:spPr bwMode="gray">
          <a:xfrm>
            <a:off x="193134" y="2328916"/>
            <a:ext cx="7988202" cy="3858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Une prise en compte possible de la participation aux cordées de la réussite</a:t>
            </a:r>
          </a:p>
        </p:txBody>
      </p:sp>
      <p:sp>
        <p:nvSpPr>
          <p:cNvPr id="10" name="Espace réservé du contenu 2"/>
          <p:cNvSpPr txBox="1">
            <a:spLocks/>
          </p:cNvSpPr>
          <p:nvPr/>
        </p:nvSpPr>
        <p:spPr bwMode="gray">
          <a:xfrm>
            <a:off x="201641" y="2740776"/>
            <a:ext cx="8341207" cy="107775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pPr>
            <a:r>
              <a:rPr lang="fr-FR" sz="1400" dirty="0">
                <a:solidFill>
                  <a:schemeClr val="tx2">
                    <a:lumMod val="75000"/>
                  </a:schemeClr>
                </a:solidFill>
                <a:latin typeface="Marianne" panose="02000000000000000000" pitchFamily="2" charset="0"/>
              </a:rPr>
              <a:t>&gt; L’information sur la </a:t>
            </a:r>
            <a:r>
              <a:rPr lang="fr-FR" sz="1400" b="1" dirty="0">
                <a:solidFill>
                  <a:srgbClr val="F28E65"/>
                </a:solidFill>
                <a:latin typeface="Marianne" panose="02000000000000000000" pitchFamily="2" charset="0"/>
              </a:rPr>
              <a:t>participation aux cordées de la réussite </a:t>
            </a:r>
            <a:r>
              <a:rPr lang="fr-FR" sz="1400" dirty="0">
                <a:solidFill>
                  <a:schemeClr val="tx2">
                    <a:lumMod val="75000"/>
                  </a:schemeClr>
                </a:solidFill>
                <a:latin typeface="Marianne" panose="02000000000000000000" pitchFamily="2" charset="0"/>
              </a:rPr>
              <a:t>est remontée par les proviseurs et le</a:t>
            </a:r>
            <a:r>
              <a:rPr lang="fr-FR" sz="1400" dirty="0">
                <a:latin typeface="Marianne" panose="02000000000000000000" pitchFamily="2" charset="0"/>
              </a:rPr>
              <a:t> </a:t>
            </a:r>
            <a:r>
              <a:rPr lang="fr-FR" sz="1400" b="1" dirty="0">
                <a:solidFill>
                  <a:srgbClr val="ED7454"/>
                </a:solidFill>
                <a:latin typeface="Marianne" panose="02000000000000000000" pitchFamily="2" charset="0"/>
              </a:rPr>
              <a:t>lycéen décide </a:t>
            </a:r>
            <a:r>
              <a:rPr lang="fr-FR" sz="1400" dirty="0">
                <a:solidFill>
                  <a:schemeClr val="tx2">
                    <a:lumMod val="75000"/>
                  </a:schemeClr>
                </a:solidFill>
                <a:latin typeface="Marianne" panose="02000000000000000000" pitchFamily="2" charset="0"/>
              </a:rPr>
              <a:t>s’il souhaite que cette information soit donnée aux formations du sup’ </a:t>
            </a:r>
          </a:p>
          <a:p>
            <a:pPr algn="just"/>
            <a:r>
              <a:rPr lang="fr-FR" sz="1400" dirty="0">
                <a:solidFill>
                  <a:schemeClr val="tx2">
                    <a:lumMod val="75000"/>
                  </a:schemeClr>
                </a:solidFill>
                <a:latin typeface="Marianne" panose="02000000000000000000" pitchFamily="2" charset="0"/>
              </a:rPr>
              <a:t>&gt; Les formations du sup’ peuvent intégrer ce critère dans leur examen des vœux : </a:t>
            </a:r>
            <a:r>
              <a:rPr lang="fr-FR" sz="1400" b="1" dirty="0">
                <a:solidFill>
                  <a:srgbClr val="ED7454"/>
                </a:solidFill>
                <a:latin typeface="Marianne" panose="02000000000000000000" pitchFamily="2" charset="0"/>
              </a:rPr>
              <a:t>1/3 ont fait ce choix pour 2023</a:t>
            </a:r>
          </a:p>
          <a:p>
            <a:pPr marL="342900" indent="-342900">
              <a:buFont typeface="Wingdings" panose="05000000000000000000" pitchFamily="2" charset="2"/>
              <a:buChar char="Ø"/>
            </a:pPr>
            <a:endParaRPr lang="fr-FR" sz="1400" dirty="0">
              <a:solidFill>
                <a:schemeClr val="tx2">
                  <a:lumMod val="75000"/>
                </a:schemeClr>
              </a:solidFill>
            </a:endParaRPr>
          </a:p>
        </p:txBody>
      </p:sp>
      <p:sp>
        <p:nvSpPr>
          <p:cNvPr id="11" name="Titre 1"/>
          <p:cNvSpPr txBox="1">
            <a:spLocks/>
          </p:cNvSpPr>
          <p:nvPr/>
        </p:nvSpPr>
        <p:spPr bwMode="gray">
          <a:xfrm>
            <a:off x="189068" y="3889273"/>
            <a:ext cx="8353780" cy="6091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Des places priorisées pour les lycéens professionnels et technologiques dans les formations professionnalisantes (</a:t>
            </a:r>
            <a:r>
              <a:rPr lang="fr-FR" sz="1600" dirty="0" smtClean="0">
                <a:solidFill>
                  <a:srgbClr val="F28E65"/>
                </a:solidFill>
                <a:latin typeface="Marianne" panose="02000000000000000000" pitchFamily="2" charset="0"/>
                <a:ea typeface="+mn-ea"/>
                <a:cs typeface="+mn-cs"/>
              </a:rPr>
              <a:t>BTS et BUT</a:t>
            </a:r>
            <a:r>
              <a:rPr lang="fr-FR" sz="1600" dirty="0">
                <a:solidFill>
                  <a:schemeClr val="tx2"/>
                </a:solidFill>
                <a:latin typeface="Marianne" panose="02000000000000000000" pitchFamily="2" charset="0"/>
              </a:rPr>
              <a:t>) dans lesquelles ils réussissent le mieux </a:t>
            </a:r>
          </a:p>
        </p:txBody>
      </p:sp>
      <p:sp>
        <p:nvSpPr>
          <p:cNvPr id="12" name="Rectangle 11"/>
          <p:cNvSpPr/>
          <p:nvPr/>
        </p:nvSpPr>
        <p:spPr>
          <a:xfrm>
            <a:off x="3319849" y="228864"/>
            <a:ext cx="5686173"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Des dispositifs pour l’égalité d’accès au supérieur</a:t>
            </a:r>
          </a:p>
        </p:txBody>
      </p:sp>
    </p:spTree>
    <p:extLst>
      <p:ext uri="{BB962C8B-B14F-4D97-AF65-F5344CB8AC3E}">
        <p14:creationId xmlns:p14="http://schemas.microsoft.com/office/powerpoint/2010/main" val="1856941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859536" y="763719"/>
            <a:ext cx="7577616" cy="3302408"/>
          </a:xfrm>
          <a:prstGeom prst="rect">
            <a:avLst/>
          </a:prstGeom>
        </p:spPr>
      </p:pic>
      <p:sp>
        <p:nvSpPr>
          <p:cNvPr id="2" name="ZoneTexte 1"/>
          <p:cNvSpPr txBox="1"/>
          <p:nvPr/>
        </p:nvSpPr>
        <p:spPr>
          <a:xfrm>
            <a:off x="667512" y="4193981"/>
            <a:ext cx="8476488"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a:t>
            </a:r>
            <a:r>
              <a:rPr lang="fr-FR" sz="2000" b="1" dirty="0">
                <a:solidFill>
                  <a:srgbClr val="000091"/>
                </a:solidFill>
                <a:latin typeface="Marianne" panose="02000000000000000000" pitchFamily="2" charset="0"/>
              </a:rPr>
              <a:t> 2023 : ce qu’il faut savoir sur la phase d’admission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89612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a:p>
        </p:txBody>
      </p:sp>
      <p:sp>
        <p:nvSpPr>
          <p:cNvPr id="5" name="Espace réservé du contenu 4"/>
          <p:cNvSpPr>
            <a:spLocks noGrp="1"/>
          </p:cNvSpPr>
          <p:nvPr>
            <p:ph sz="quarter" idx="14"/>
          </p:nvPr>
        </p:nvSpPr>
        <p:spPr>
          <a:xfrm>
            <a:off x="358211" y="957490"/>
            <a:ext cx="8208914" cy="3651085"/>
          </a:xfrm>
        </p:spPr>
        <p:txBody>
          <a:bodyPr/>
          <a:lstStyle/>
          <a:p>
            <a:pPr>
              <a:spcAft>
                <a:spcPts val="1200"/>
              </a:spcAft>
            </a:pPr>
            <a:r>
              <a:rPr lang="fr-FR" sz="1800" b="1" dirty="0">
                <a:solidFill>
                  <a:srgbClr val="F28E65"/>
                </a:solidFill>
                <a:latin typeface="Marianne" panose="02000000000000000000" pitchFamily="2" charset="0"/>
              </a:rPr>
              <a:t>&gt; Une phase d’admission principale plus rapide et plus courte : </a:t>
            </a:r>
          </a:p>
          <a:p>
            <a:pPr algn="ctr"/>
            <a:r>
              <a:rPr lang="fr-FR" sz="2000" b="1" dirty="0">
                <a:latin typeface="Marianne" panose="02000000000000000000" pitchFamily="2" charset="0"/>
                <a:ea typeface="+mj-ea"/>
                <a:cs typeface="+mj-cs"/>
              </a:rPr>
              <a:t>Du 1</a:t>
            </a:r>
            <a:r>
              <a:rPr lang="fr-FR" sz="2000" b="1" baseline="30000" dirty="0">
                <a:latin typeface="Marianne" panose="02000000000000000000" pitchFamily="2" charset="0"/>
                <a:ea typeface="+mj-ea"/>
                <a:cs typeface="+mj-cs"/>
              </a:rPr>
              <a:t>er</a:t>
            </a:r>
            <a:r>
              <a:rPr lang="fr-FR" sz="2000" b="1" dirty="0">
                <a:latin typeface="Marianne" panose="02000000000000000000" pitchFamily="2" charset="0"/>
                <a:ea typeface="+mj-ea"/>
                <a:cs typeface="+mj-cs"/>
              </a:rPr>
              <a:t> juin au 7 juillet 2023</a:t>
            </a:r>
          </a:p>
          <a:p>
            <a:pPr algn="just">
              <a:spcBef>
                <a:spcPts val="600"/>
              </a:spcBef>
            </a:pPr>
            <a:r>
              <a:rPr lang="fr-FR" sz="1800" b="1" u="sng" dirty="0">
                <a:latin typeface="Marianne" panose="02000000000000000000" pitchFamily="2" charset="0"/>
                <a:ea typeface="+mj-ea"/>
                <a:cs typeface="+mj-cs"/>
              </a:rPr>
              <a:t>Objectif</a:t>
            </a:r>
            <a:r>
              <a:rPr lang="fr-FR" sz="1800" dirty="0">
                <a:latin typeface="Marianne" panose="02000000000000000000" pitchFamily="2" charset="0"/>
                <a:ea typeface="+mj-ea"/>
                <a:cs typeface="+mj-cs"/>
              </a:rPr>
              <a:t> : permettre plus de propositions en début de procédure pour réduire le sentiment d’attente des candidats ; laisser plus de temps pour préparer la rentrée (inscriptions, recherches de logement, etc...) </a:t>
            </a:r>
          </a:p>
          <a:p>
            <a:endParaRPr lang="fr-FR" sz="1400" dirty="0">
              <a:latin typeface="Marianne" panose="02000000000000000000" pitchFamily="2" charset="0"/>
              <a:ea typeface="+mj-ea"/>
              <a:cs typeface="+mj-cs"/>
            </a:endParaRPr>
          </a:p>
          <a:p>
            <a:pPr>
              <a:spcAft>
                <a:spcPts val="1200"/>
              </a:spcAft>
            </a:pPr>
            <a:r>
              <a:rPr lang="fr-FR" sz="1800" b="1" dirty="0">
                <a:solidFill>
                  <a:srgbClr val="F28E65"/>
                </a:solidFill>
                <a:latin typeface="Marianne" panose="02000000000000000000" pitchFamily="2" charset="0"/>
              </a:rPr>
              <a:t>&gt; Une hiérarchisation des vœux restant en attente plus précoce :</a:t>
            </a:r>
          </a:p>
          <a:p>
            <a:pPr algn="ctr"/>
            <a:r>
              <a:rPr lang="fr-FR" sz="2000" b="1" dirty="0">
                <a:latin typeface="Marianne" panose="02000000000000000000" pitchFamily="2" charset="0"/>
              </a:rPr>
              <a:t>Du 30 juin au 3 juillet 2023</a:t>
            </a:r>
          </a:p>
          <a:p>
            <a:pPr algn="just"/>
            <a:r>
              <a:rPr lang="fr-FR" sz="1800" b="1" u="sng" dirty="0">
                <a:latin typeface="Marianne" panose="02000000000000000000" pitchFamily="2" charset="0"/>
              </a:rPr>
              <a:t>Objectif</a:t>
            </a:r>
            <a:r>
              <a:rPr lang="fr-FR" sz="1800" dirty="0">
                <a:latin typeface="Marianne" panose="02000000000000000000" pitchFamily="2" charset="0"/>
              </a:rPr>
              <a:t> : au moment où les formations sont toutes à peu près remplies, accélérer le processus final de choix et mieux accompagner les lycéens dans l’expression de leurs préférences</a:t>
            </a:r>
            <a:endParaRPr lang="fr-FR" sz="1800" dirty="0">
              <a:latin typeface="Marianne" panose="02000000000000000000" pitchFamily="2" charset="0"/>
              <a:ea typeface="+mj-ea"/>
              <a:cs typeface="+mj-cs"/>
            </a:endParaRPr>
          </a:p>
        </p:txBody>
      </p:sp>
      <p:sp>
        <p:nvSpPr>
          <p:cNvPr id="7" name="Rectangle 6"/>
          <p:cNvSpPr/>
          <p:nvPr/>
        </p:nvSpPr>
        <p:spPr>
          <a:xfrm>
            <a:off x="3088889" y="225091"/>
            <a:ext cx="5890988"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Nouveauté 2023 : accélérer pour réduire l’attente</a:t>
            </a:r>
          </a:p>
        </p:txBody>
      </p:sp>
    </p:spTree>
    <p:extLst>
      <p:ext uri="{BB962C8B-B14F-4D97-AF65-F5344CB8AC3E}">
        <p14:creationId xmlns:p14="http://schemas.microsoft.com/office/powerpoint/2010/main" val="413352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8</a:t>
            </a:fld>
            <a:endParaRPr lang="fr-FR"/>
          </a:p>
        </p:txBody>
      </p:sp>
      <p:sp>
        <p:nvSpPr>
          <p:cNvPr id="8" name="Rectangle 7"/>
          <p:cNvSpPr/>
          <p:nvPr/>
        </p:nvSpPr>
        <p:spPr>
          <a:xfrm>
            <a:off x="3274976" y="228864"/>
            <a:ext cx="5775940"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Les dates clés de la phase d’admission principale</a:t>
            </a:r>
          </a:p>
        </p:txBody>
      </p:sp>
      <p:pic>
        <p:nvPicPr>
          <p:cNvPr id="2" name="Image 1"/>
          <p:cNvPicPr>
            <a:picLocks noChangeAspect="1"/>
          </p:cNvPicPr>
          <p:nvPr/>
        </p:nvPicPr>
        <p:blipFill>
          <a:blip r:embed="rId2"/>
          <a:stretch>
            <a:fillRect/>
          </a:stretch>
        </p:blipFill>
        <p:spPr>
          <a:xfrm>
            <a:off x="482327" y="970401"/>
            <a:ext cx="7965480" cy="3601600"/>
          </a:xfrm>
          <a:prstGeom prst="rect">
            <a:avLst/>
          </a:prstGeom>
        </p:spPr>
      </p:pic>
    </p:spTree>
    <p:extLst>
      <p:ext uri="{BB962C8B-B14F-4D97-AF65-F5344CB8AC3E}">
        <p14:creationId xmlns:p14="http://schemas.microsoft.com/office/powerpoint/2010/main" val="69159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578390"/>
            <a:ext cx="7412876"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defRPr/>
            </a:pPr>
            <a:endParaRPr lang="fr-FR" sz="1867" b="1" dirty="0">
              <a:solidFill>
                <a:srgbClr val="000091"/>
              </a:solidFill>
              <a:latin typeface="Calibri"/>
            </a:endParaRPr>
          </a:p>
          <a:p>
            <a:pPr marL="237061" indent="-237061" defTabSz="609585">
              <a:defRPr/>
            </a:pPr>
            <a:r>
              <a:rPr lang="fr-FR" sz="1867" b="1" dirty="0">
                <a:solidFill>
                  <a:srgbClr val="000091"/>
                </a:solidFill>
                <a:latin typeface="Calibri"/>
              </a:rPr>
              <a:t>Formations sélectives (BTS, BUT, classe prépa, IFSI, écoles, …) </a:t>
            </a:r>
            <a:endParaRPr lang="fr-FR" sz="1867" dirty="0">
              <a:solidFill>
                <a:srgbClr val="000091"/>
              </a:solidFill>
              <a:latin typeface="Calibri"/>
            </a:endParaRPr>
          </a:p>
          <a:p>
            <a:pPr marL="0" indent="0" defTabSz="609585">
              <a:buNone/>
              <a:defRPr/>
            </a:pP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 (proposition d’admission)</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prstClr val="white"/>
                </a:solidFill>
                <a:latin typeface="Marianne" panose="02000000000000000000" pitchFamily="2" charset="0"/>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a:solidFill>
                  <a:srgbClr val="3D566E"/>
                </a:solidFill>
                <a:latin typeface="Marianne" panose="02000000000000000000" pitchFamily="2" charset="0"/>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peut demander à la formation les raisons de cette décision</a:t>
            </a:r>
          </a:p>
          <a:p>
            <a:pPr algn="just" defTabSz="609585">
              <a:defRPr/>
            </a:pPr>
            <a:r>
              <a:rPr lang="fr-FR" sz="1600" b="1" kern="0" dirty="0">
                <a:solidFill>
                  <a:schemeClr val="bg1"/>
                </a:solidFill>
                <a:latin typeface="Marianne" panose="02000000000000000000" pitchFamily="2" charset="0"/>
              </a:rPr>
              <a:t>La marche à suivre est explicitée dans son dossier, en face du vœu  </a:t>
            </a:r>
          </a:p>
        </p:txBody>
      </p:sp>
      <p:sp>
        <p:nvSpPr>
          <p:cNvPr id="98" name="Rectangle 97"/>
          <p:cNvSpPr/>
          <p:nvPr/>
        </p:nvSpPr>
        <p:spPr>
          <a:xfrm>
            <a:off x="3001617" y="242337"/>
            <a:ext cx="5984432"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Quelles réponses de la part des formations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9</a:t>
            </a:fld>
            <a:endParaRPr lang="fr-FR" sz="1600">
              <a:latin typeface="Marianne" panose="02000000000000000000" pitchFamily="2" charset="0"/>
            </a:endParaRPr>
          </a:p>
        </p:txBody>
      </p:sp>
    </p:spTree>
    <p:extLst>
      <p:ext uri="{BB962C8B-B14F-4D97-AF65-F5344CB8AC3E}">
        <p14:creationId xmlns:p14="http://schemas.microsoft.com/office/powerpoint/2010/main" val="525661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9062</TotalTime>
  <Words>3702</Words>
  <Application>Microsoft Office PowerPoint</Application>
  <PresentationFormat>Affichage à l'écran (16:9)</PresentationFormat>
  <Paragraphs>326</Paragraphs>
  <Slides>34</Slides>
  <Notes>10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Arial</vt:lpstr>
      <vt:lpstr>Arial-ItalicMT</vt:lpstr>
      <vt:lpstr>Calibri</vt:lpstr>
      <vt:lpstr>Lucida Grande</vt:lpstr>
      <vt:lpstr>Marianne</vt:lpstr>
      <vt:lpstr>Symbol</vt:lpstr>
      <vt:lpstr>Tahoma</vt:lpstr>
      <vt:lpstr>Times New Roman</vt:lpstr>
      <vt:lpstr>Wingdings</vt:lpstr>
      <vt:lpstr>OPÉRATEURS</vt:lpstr>
      <vt:lpstr>w</vt:lpstr>
      <vt:lpstr> Retour sur l’examen des vœux par les formations</vt:lpstr>
      <vt:lpstr>Présentation PowerPoint</vt:lpstr>
      <vt:lpstr>Présentation PowerPoint</vt:lpstr>
      <vt:lpstr>Un appui aux lycéens boursiers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partir du 30 juin 2023 : classer ses vœux en attente de la phase principale par ordre de préférence </vt:lpstr>
      <vt:lpstr>Comment classer ses vœux en attente de la phase principale ? </vt:lpstr>
      <vt:lpstr>Présentation PowerPoint</vt:lpstr>
      <vt:lpstr>Présentation PowerPoint</vt:lpstr>
      <vt:lpstr>Des solutions pour les candidats qui n’ont pas reçu de proposition d’admission </vt:lpstr>
      <vt:lpstr>Présentation PowerPoint</vt:lpstr>
      <vt:lpstr>Présentation PowerPoint</vt:lpstr>
      <vt:lpstr>Présentation PowerPoint</vt:lpstr>
      <vt:lpstr>Présentation PowerPoint</vt:lpstr>
      <vt:lpstr>Présentation PowerPoint</vt:lpstr>
      <vt:lpstr>Présentation PowerPoint</vt:lpstr>
      <vt:lpstr>L’inscription administrative dans la formation choisie </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423</cp:revision>
  <dcterms:created xsi:type="dcterms:W3CDTF">2020-10-27T08:44:50Z</dcterms:created>
  <dcterms:modified xsi:type="dcterms:W3CDTF">2023-05-20T05:28:01Z</dcterms:modified>
</cp:coreProperties>
</file>