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9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E552-C948-4DE0-ADA5-79347B24FF4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827C-B86C-4813-A12F-78DEC6307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A8273-5E21-4D3C-AF4F-FE38E06645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7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477ED-C9B7-02F3-EE66-DB70810C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215809-AF55-6FBA-8BD6-D5544001B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97657-A955-6B27-3863-14C65032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C0A80-2CF7-B98F-4F17-382DE3C4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31275-8626-6D45-5F5E-BD26A427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3A05E-98DD-0F9A-ED47-2AC7551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C01946-0692-6FA0-CC2A-7407999F3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24DF17-39F0-AAAC-2EA7-22624A3C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B2A24-98C0-F19A-8B98-BF04D671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55C9C-8AA5-1C3A-0E48-30350AA8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1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8B2D06-9CB0-30E3-E4D4-FF81E4E14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CE8171-14FA-323D-4363-9D6FCFF56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A47A7-08D0-E637-2A83-0374420F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66694-D632-21B8-061D-4FACB0D7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E39BE-5068-5613-0B5E-A9B2F043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2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D0A0D-1022-711F-4912-010A3B6A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BCF9D2-FDE7-D919-7176-C3A423F2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DC84C-E255-75B4-0DC3-D8A1F2A7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08421-B6C6-2D76-5939-0EC4302F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D4B6F-A82E-76A9-7E79-5AC5CF6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37A95-CB1D-6D18-7819-AE035429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25D12E-D309-ED2E-6737-E578AAF4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954D1D-E28A-8561-65CF-B762947F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ABABD-1AC6-C255-8006-1B896448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383F3-0529-90D6-361D-5B985D03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0136A-7C41-7CE8-FDF2-D2570152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FD4D3-A81C-A6FF-306D-26018742E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893A66-5F76-D592-4399-0948EE76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15490B-812D-B2DD-CA10-8797FDDF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B3C2A6-BE79-178B-6873-1EAC2A4A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277CFA-11F6-10DC-073A-73E1ED1A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27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E4D6E-7178-5773-FFF1-C148E0B0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EF939-D0E8-1E2C-6CA9-DA01D397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A30AAB-A04D-3506-1EEF-D66238763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D45CF8-8889-9E03-9758-ABD679586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08B159-95F6-9EDB-D277-ED6260A7B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EF5BCE-2185-40A8-4F15-BA7B4C1E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81967-F9C4-A7C7-401C-06F6D52E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D2375F-9937-2D93-ADBD-BB95FBB3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4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18C28-5966-D993-3790-6BCCA168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44BC4E-4C23-2F00-26E9-8A9655BA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221074-E839-9E73-40F9-0E2AEDED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387764-C75F-1C7C-624A-9DA026D0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33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8BB064-9811-9AD0-7DFF-051E5B6E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03B76D-C35A-5063-CCC5-B8105196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90A5A8-3999-E5E1-5D3F-9B53C2EE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E6707-385D-F9AF-3E3E-71C1A92E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7004A-E84E-97A3-AA2E-981642D1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A6EC9C-0455-20D9-A579-61EC97D2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1C2EC5-5BD7-50FA-62BE-DAFC3430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DB0F5F-7C5A-F9A8-9547-AC25397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15188-4FC9-03C4-4E71-40909C38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FE728-7A26-D581-8696-3DBD95FE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28C352-6063-9058-CED5-08FA91CA7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CE730-CDBF-FB44-EE43-C03B6928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835CCF-02F4-8564-8778-57024ECC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7461BA-5928-2F9A-024E-D29ECB21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05381-0F67-84AA-A8F7-35D53832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46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8BAEAC-3A3B-E7D3-9B35-42D8D498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108EE7-7C06-A07A-1033-D0EE65D9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380661-8173-78E3-A42E-CA685B047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F4C-7A03-41F5-8CBA-D132800B51BE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4012D-0C6A-5F8E-03B6-F8E54838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73244-73F0-E307-3B06-6577FAA15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192D-22CB-47D2-ACB9-FFA7501E0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eau-canope.fr/eduquer-contre-le-racisme-et-lantisemitism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eduquer-contre-le-racisme-et-lantisemitisme/banque-de-ressources.html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lesfondamentaux.reseau-canope.fr/discipline/enseignement-moral-et-civiqu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-canope.fr/eduquer-contre-le-racisme-et-lantisemitisme/comprendre.html" TargetMode="External"/><Relationship Id="rId11" Type="http://schemas.openxmlformats.org/officeDocument/2006/relationships/hyperlink" Target="https://www.reseau-canope.fr/eduquer-contre-le-racisme-et-lantisemitisme/exploiter-un-temoignage-historique.html" TargetMode="External"/><Relationship Id="rId5" Type="http://schemas.openxmlformats.org/officeDocument/2006/relationships/hyperlink" Target="https://www.reseau-canope.fr/eduquer-contre-le-racisme-et-lantisemitisme/le-racisme-lantisemitisme-et-la-liberte-dopinion-et-dexpression.html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reseau-canope.fr/fileadmin/user_upload/Projets/VDR2/vademecum_lutte_contre_racisme_antisemitisme2022.pdf" TargetMode="External"/><Relationship Id="rId9" Type="http://schemas.openxmlformats.org/officeDocument/2006/relationships/hyperlink" Target="https://www.reseau-canope.fr/eduquer-contre-le-racisme-et-lantisemitisme/racisme-et-antisemitism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youtube.com/watch?v=tqFnxIM6E7M&amp;list=PLVI5AxQ7QrAhZ2CBoQcdpZ52eLdTNMa-Q&amp;index=6" TargetMode="External"/><Relationship Id="rId7" Type="http://schemas.openxmlformats.org/officeDocument/2006/relationships/hyperlink" Target="https://www.reseau-canope.fr/valeurs-de-la-republique/podcasts.html" TargetMode="External"/><Relationship Id="rId2" Type="http://schemas.openxmlformats.org/officeDocument/2006/relationships/hyperlink" Target="https://www.reseau-canope.fr/eduquer-contre-le-racisme-et-lantisemitisme/le-racisme-dans-une-societe-diver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UvRr8Y-fNJY&amp;list=PLVI5AxQ7QrAhZ2CBoQcdpZ52eLdTNMa-Q&amp;index=5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reseau-canope.fr/notice/tdc-n-1109-15-mars-201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-canope.fr/notice/tdc-n-1099-15-octobre-2015.html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reseau-canope.fr/notice/piece-demontee-angels-in-america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notice/lecons-de-la-shoah.html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reseau-canope.fr/notice/au-revoir-les-enfants_9296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-canope.fr/les-valeurs-de-la-republique/memoire-et-citoyennete/80e-anniversaire-de-la-rafle-du-veldhiv.html" TargetMode="External"/><Relationship Id="rId5" Type="http://schemas.openxmlformats.org/officeDocument/2006/relationships/hyperlink" Target="https://www.reseau-canope.fr/valeurs-de-la-republique/valeurs-et-notions/fraternite.html" TargetMode="External"/><Relationship Id="rId4" Type="http://schemas.openxmlformats.org/officeDocument/2006/relationships/hyperlink" Target="https://www.reseau-canope.fr/valeurs-de-la-republique/valeurs-et-notions/absence-de-toute-forme-de-discrimination.html" TargetMode="External"/><Relationship Id="rId9" Type="http://schemas.openxmlformats.org/officeDocument/2006/relationships/hyperlink" Target="https://www.reseau-canope.fr/developper-lesprit-critiqu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6A47CF-5A11-424F-BAEA-1D143D09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" y="2072989"/>
            <a:ext cx="12056233" cy="24112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ACA9EC-1D92-4AB4-8906-14D8EBC68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011" y="5711521"/>
            <a:ext cx="38957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7889FA-8FD9-D95C-6505-CDB24B704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fr-FR" sz="4000">
                <a:solidFill>
                  <a:schemeClr val="tx2"/>
                </a:solidFill>
              </a:rPr>
              <a:t>Eduquer contre le racisme et l’antisémitisme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1F6A47-A7C7-F001-91E4-E6EFE3226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CA7D4-02C0-F5CD-EBAD-357B23DF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plateforme </a:t>
            </a:r>
          </a:p>
        </p:txBody>
      </p:sp>
      <p:pic>
        <p:nvPicPr>
          <p:cNvPr id="5" name="Espace réservé du contenu 4">
            <a:hlinkClick r:id="rId2"/>
            <a:extLst>
              <a:ext uri="{FF2B5EF4-FFF2-40B4-BE49-F238E27FC236}">
                <a16:creationId xmlns:a16="http://schemas.microsoft.com/office/drawing/2014/main" id="{73552FE9-C2D7-54C1-6B2F-122340FB3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3900" y="687388"/>
            <a:ext cx="4632722" cy="474867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E86488-9D71-1F3C-C107-2770613D9737}"/>
              </a:ext>
            </a:extLst>
          </p:cNvPr>
          <p:cNvSpPr txBox="1"/>
          <p:nvPr/>
        </p:nvSpPr>
        <p:spPr>
          <a:xfrm>
            <a:off x="838200" y="1412089"/>
            <a:ext cx="53186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2"/>
              </a:rPr>
              <a:t>www.reseau-canope.fr/eduquer-contre-le-racisme-et-lantisemitisme.html </a:t>
            </a:r>
            <a:endParaRPr lang="fr-FR" sz="12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Développée en 2016 après les attentats contre la rédaction de </a:t>
            </a:r>
            <a:r>
              <a:rPr lang="fr-FR" i="1" dirty="0"/>
              <a:t>Charlie hebdo </a:t>
            </a:r>
          </a:p>
          <a:p>
            <a:pPr marL="285750" indent="-285750">
              <a:buFontTx/>
              <a:buChar char="-"/>
            </a:pPr>
            <a:r>
              <a:rPr lang="fr-FR" dirty="0"/>
              <a:t>Avec l’appui de la </a:t>
            </a:r>
            <a:r>
              <a:rPr lang="fr-FR" dirty="0" err="1"/>
              <a:t>Dilcrah</a:t>
            </a:r>
            <a:r>
              <a:rPr lang="fr-FR" dirty="0"/>
              <a:t>, du ministère </a:t>
            </a:r>
            <a:br>
              <a:rPr lang="fr-FR" dirty="0"/>
            </a:br>
            <a:r>
              <a:rPr lang="fr-FR" dirty="0"/>
              <a:t>de l’</a:t>
            </a:r>
            <a:r>
              <a:rPr lang="fr-FR" cap="all" dirty="0"/>
              <a:t>é</a:t>
            </a:r>
            <a:r>
              <a:rPr lang="fr-FR" dirty="0"/>
              <a:t>ducation, et de l’</a:t>
            </a:r>
            <a:r>
              <a:rPr lang="fr-FR" dirty="0" err="1"/>
              <a:t>Ifé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Pour apporter aux enseignants des connaissances scientifiques et des outils pédagogiques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3 axes: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 « Comprendre » :</a:t>
            </a:r>
            <a:r>
              <a:rPr lang="fr-FR" sz="1600" dirty="0"/>
              <a:t> 13 mots et notions clés expliqués sur le champ lexical du racisme et de l'antiracisme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« Agir » :</a:t>
            </a:r>
            <a:r>
              <a:rPr lang="fr-FR" sz="1600" dirty="0"/>
              <a:t> pistes d'activités pédagogiques à destination des élèves de l'école élémentaire, du collège et du lycée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 « Les partenaires » :</a:t>
            </a:r>
            <a:r>
              <a:rPr lang="fr-FR" sz="1600" dirty="0"/>
              <a:t> liste de sites de référence : Éduscol, Chemins de mémoire, la Ligue des droits de l'homme, le musée national de l'histoire de l'immigration, etc.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35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6D20B-5797-5A6D-EF93-919C5DA2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 pour comprendre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9DC49D4-6C18-ACEE-E4C7-0CA3D0037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855" y="2414825"/>
            <a:ext cx="1871308" cy="1415176"/>
          </a:xfr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F68683B-4AAC-B6C6-3044-0EDAD3DF205F}"/>
              </a:ext>
            </a:extLst>
          </p:cNvPr>
          <p:cNvSpPr/>
          <p:nvPr/>
        </p:nvSpPr>
        <p:spPr>
          <a:xfrm>
            <a:off x="3816206" y="1530220"/>
            <a:ext cx="2869034" cy="2575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Des animations</a:t>
            </a:r>
          </a:p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Les fondamentaux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A7A5A85-EECB-F2ED-AF12-A4AFA3659937}"/>
              </a:ext>
            </a:extLst>
          </p:cNvPr>
          <p:cNvSpPr/>
          <p:nvPr/>
        </p:nvSpPr>
        <p:spPr>
          <a:xfrm>
            <a:off x="710095" y="1530220"/>
            <a:ext cx="2869034" cy="4637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Des textes</a:t>
            </a:r>
          </a:p>
          <a:p>
            <a:pPr marL="285750" indent="-285750" algn="ctr">
              <a:buFontTx/>
              <a:buChar char="-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Vademecum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« Agir contre le racisme et l’antisémitisme</a:t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Des définitions</a:t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dossier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« Que dit le droit ? »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</a:rPr>
            </a:b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8155E672-F5B4-C69F-F434-BD9AD64930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452"/>
          <a:stretch/>
        </p:blipFill>
        <p:spPr>
          <a:xfrm>
            <a:off x="1748161" y="4103987"/>
            <a:ext cx="1481102" cy="191639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34F9F8-3ABF-D80A-BF4D-F5C4DAB79E87}"/>
              </a:ext>
            </a:extLst>
          </p:cNvPr>
          <p:cNvSpPr/>
          <p:nvPr/>
        </p:nvSpPr>
        <p:spPr>
          <a:xfrm>
            <a:off x="6813346" y="1530220"/>
            <a:ext cx="3152776" cy="34429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Des entretiens d’experts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Des témoignages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Des ressources pour la classe :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une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banque de ressources </a:t>
            </a:r>
            <a:br>
              <a:rPr lang="fr-F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(tous formats C3, C4, lycée);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webdoc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; un dossier Accompagner la communauté éducative après un événement violent; des dossiers (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comprendre l’antisémitisme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156F010D-B2B3-47E8-5B01-9983CD2EB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5943" y="5107782"/>
            <a:ext cx="5897860" cy="1155712"/>
          </a:xfrm>
          <a:prstGeom prst="rect">
            <a:avLst/>
          </a:prstGeom>
        </p:spPr>
      </p:pic>
      <p:pic>
        <p:nvPicPr>
          <p:cNvPr id="14" name="Image 13">
            <a:hlinkClick r:id="rId11"/>
            <a:extLst>
              <a:ext uri="{FF2B5EF4-FFF2-40B4-BE49-F238E27FC236}">
                <a16:creationId xmlns:a16="http://schemas.microsoft.com/office/drawing/2014/main" id="{1CB6E410-19C8-4187-688E-9F27378AD7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625" y="1533762"/>
            <a:ext cx="1571625" cy="1762125"/>
          </a:xfrm>
          <a:prstGeom prst="rect">
            <a:avLst/>
          </a:prstGeom>
        </p:spPr>
      </p:pic>
      <p:pic>
        <p:nvPicPr>
          <p:cNvPr id="16" name="Image 15">
            <a:hlinkClick r:id="rId9"/>
            <a:extLst>
              <a:ext uri="{FF2B5EF4-FFF2-40B4-BE49-F238E27FC236}">
                <a16:creationId xmlns:a16="http://schemas.microsoft.com/office/drawing/2014/main" id="{4A8A02D7-CBBC-694E-AB6B-31058ECFE7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1625" y="3369832"/>
            <a:ext cx="1828898" cy="14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92F437-B886-5508-7FFB-6CCE24973789}"/>
              </a:ext>
            </a:extLst>
          </p:cNvPr>
          <p:cNvSpPr/>
          <p:nvPr/>
        </p:nvSpPr>
        <p:spPr>
          <a:xfrm>
            <a:off x="223935" y="1367406"/>
            <a:ext cx="4339676" cy="5374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168598-6FEE-5A5E-C1CA-06DEE6F0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26" y="116373"/>
            <a:ext cx="10515600" cy="1325563"/>
          </a:xfrm>
        </p:spPr>
        <p:txBody>
          <a:bodyPr/>
          <a:lstStyle/>
          <a:p>
            <a:r>
              <a:rPr lang="fr-FR" dirty="0"/>
              <a:t>Des formations pour les 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3B91B3-2867-7E9F-AE1D-AC386B27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576873"/>
            <a:ext cx="10900794" cy="4600090"/>
          </a:xfrm>
        </p:spPr>
        <p:txBody>
          <a:bodyPr/>
          <a:lstStyle/>
          <a:p>
            <a:r>
              <a:rPr lang="fr-FR" sz="2000" dirty="0"/>
              <a:t>Des podcasts </a:t>
            </a:r>
          </a:p>
          <a:p>
            <a:r>
              <a:rPr lang="fr-FR" sz="2000" dirty="0"/>
              <a:t>Des webinaires</a:t>
            </a:r>
          </a:p>
          <a:p>
            <a:r>
              <a:rPr lang="fr-FR" sz="2000" dirty="0"/>
              <a:t>Un </a:t>
            </a:r>
            <a:r>
              <a:rPr lang="fr-FR" sz="2000" dirty="0">
                <a:hlinkClick r:id="rId2"/>
              </a:rPr>
              <a:t>parcours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1800" dirty="0"/>
              <a:t>« Le racisme dans une société diverse </a:t>
            </a:r>
            <a:r>
              <a:rPr lang="fr-FR" sz="2000" dirty="0"/>
              <a:t>»</a:t>
            </a:r>
          </a:p>
          <a:p>
            <a:endParaRPr lang="fr-FR" dirty="0"/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3410886C-A395-9BAE-DBC3-4FBC21DE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12" y="5264462"/>
            <a:ext cx="2417184" cy="1273760"/>
          </a:xfrm>
          <a:prstGeom prst="rect">
            <a:avLst/>
          </a:prstGeom>
        </p:spPr>
      </p:pic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8AC6EB19-ACC3-4971-C0E8-477E047E5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43" y="3638791"/>
            <a:ext cx="2448644" cy="131683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FB06454-916C-4662-90CD-D0F62417C8E1}"/>
              </a:ext>
            </a:extLst>
          </p:cNvPr>
          <p:cNvSpPr/>
          <p:nvPr/>
        </p:nvSpPr>
        <p:spPr>
          <a:xfrm>
            <a:off x="5174017" y="3251879"/>
            <a:ext cx="5438193" cy="3237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Les conférences et animations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Lutter contre le racisme, l’antisémitisme et toutes les discriminations en mobilisant les valeurs de la République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Éduquer contre les extrémismes, les racismes, l'antisémitisme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et les discriminations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Des clés pour analyser les fondements du racisme et décoder nos stéréotypes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Des ressources pour préparer la semaine d'éducation et d'action contre le racisme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Lutter contre le racisme, l’antisémitisme et toutes les discriminations en mobilisant les valeurs de la République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L'antisémitisme d'hier à aujourd’hui</a:t>
            </a:r>
            <a:br>
              <a:rPr lang="fr-FR" sz="1400" dirty="0">
                <a:solidFill>
                  <a:schemeClr val="tx1"/>
                </a:solidFill>
              </a:rPr>
            </a:b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100" dirty="0">
                <a:solidFill>
                  <a:schemeClr val="tx1"/>
                </a:solidFill>
              </a:rPr>
              <a:t>(ex. de programmation entre 2020 et 2022)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hlinkClick r:id="rId7"/>
            <a:extLst>
              <a:ext uri="{FF2B5EF4-FFF2-40B4-BE49-F238E27FC236}">
                <a16:creationId xmlns:a16="http://schemas.microsoft.com/office/drawing/2014/main" id="{ADB75031-A37B-49B9-484A-2284811A36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028" b="8932"/>
          <a:stretch/>
        </p:blipFill>
        <p:spPr>
          <a:xfrm>
            <a:off x="5332789" y="1558309"/>
            <a:ext cx="5768598" cy="15925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CFD5DA-7D69-CBF0-E4EC-D8432FBED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0775" y="0"/>
            <a:ext cx="21812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1965F5-4FAB-DCD0-DD95-8CD177EA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8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fr-FR" sz="5600"/>
              <a:t>Autres ressources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FB965ECE-3401-7920-CA20-4A54C4E35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1" r="4" b="3715"/>
          <a:stretch/>
        </p:blipFill>
        <p:spPr>
          <a:xfrm>
            <a:off x="6" y="259341"/>
            <a:ext cx="1900721" cy="2467434"/>
          </a:xfrm>
          <a:custGeom>
            <a:avLst/>
            <a:gdLst/>
            <a:ahLst/>
            <a:cxnLst/>
            <a:rect l="l" t="t" r="r" b="b"/>
            <a:pathLst>
              <a:path w="1900721" h="2467434">
                <a:moveTo>
                  <a:pt x="667004" y="0"/>
                </a:moveTo>
                <a:cubicBezTo>
                  <a:pt x="1348368" y="0"/>
                  <a:pt x="1900721" y="552354"/>
                  <a:pt x="1900721" y="1233717"/>
                </a:cubicBezTo>
                <a:cubicBezTo>
                  <a:pt x="1900721" y="1915081"/>
                  <a:pt x="1348368" y="2467434"/>
                  <a:pt x="667004" y="2467434"/>
                </a:cubicBezTo>
                <a:cubicBezTo>
                  <a:pt x="454078" y="2467434"/>
                  <a:pt x="253751" y="2413493"/>
                  <a:pt x="78941" y="2318531"/>
                </a:cubicBezTo>
                <a:lnTo>
                  <a:pt x="0" y="2270573"/>
                </a:lnTo>
                <a:lnTo>
                  <a:pt x="0" y="196861"/>
                </a:lnTo>
                <a:lnTo>
                  <a:pt x="78941" y="148903"/>
                </a:lnTo>
                <a:cubicBezTo>
                  <a:pt x="253751" y="53941"/>
                  <a:pt x="454078" y="0"/>
                  <a:pt x="667004" y="0"/>
                </a:cubicBezTo>
                <a:close/>
              </a:path>
            </a:pathLst>
          </a:custGeom>
        </p:spPr>
      </p:pic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1" y="36518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831E9A4B-A291-2303-2754-1D92123F39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81" r="3" b="25202"/>
          <a:stretch/>
        </p:blipFill>
        <p:spPr>
          <a:xfrm>
            <a:off x="-3" y="3175552"/>
            <a:ext cx="3860850" cy="3682448"/>
          </a:xfrm>
          <a:custGeom>
            <a:avLst/>
            <a:gdLst/>
            <a:ahLst/>
            <a:cxnLst/>
            <a:rect l="l" t="t" r="r" b="b"/>
            <a:pathLst>
              <a:path w="3860850" h="3682448">
                <a:moveTo>
                  <a:pt x="1501453" y="0"/>
                </a:moveTo>
                <a:cubicBezTo>
                  <a:pt x="2804513" y="0"/>
                  <a:pt x="3860850" y="1056337"/>
                  <a:pt x="3860850" y="2359397"/>
                </a:cubicBezTo>
                <a:cubicBezTo>
                  <a:pt x="3860850" y="2848045"/>
                  <a:pt x="3712303" y="3301997"/>
                  <a:pt x="3457902" y="3678559"/>
                </a:cubicBezTo>
                <a:lnTo>
                  <a:pt x="3454994" y="3682448"/>
                </a:lnTo>
                <a:lnTo>
                  <a:pt x="0" y="3682448"/>
                </a:lnTo>
                <a:lnTo>
                  <a:pt x="0" y="539369"/>
                </a:lnTo>
                <a:lnTo>
                  <a:pt x="657" y="538771"/>
                </a:lnTo>
                <a:cubicBezTo>
                  <a:pt x="408500" y="202190"/>
                  <a:pt x="931365" y="0"/>
                  <a:pt x="1501453" y="0"/>
                </a:cubicBezTo>
                <a:close/>
              </a:path>
            </a:pathLst>
          </a:custGeom>
        </p:spPr>
      </p:pic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E570D9A3-22C7-5D5F-C54F-09390B173D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25" r="-1" b="13124"/>
          <a:stretch/>
        </p:blipFill>
        <p:spPr>
          <a:xfrm>
            <a:off x="2356224" y="660794"/>
            <a:ext cx="2968902" cy="2968902"/>
          </a:xfrm>
          <a:custGeom>
            <a:avLst/>
            <a:gdLst/>
            <a:ahLst/>
            <a:cxnLst/>
            <a:rect l="l" t="t" r="r" b="b"/>
            <a:pathLst>
              <a:path w="2257760" h="2257760">
                <a:moveTo>
                  <a:pt x="1128880" y="0"/>
                </a:moveTo>
                <a:cubicBezTo>
                  <a:pt x="1752343" y="0"/>
                  <a:pt x="2257760" y="505417"/>
                  <a:pt x="2257760" y="1128880"/>
                </a:cubicBezTo>
                <a:cubicBezTo>
                  <a:pt x="2257760" y="1752343"/>
                  <a:pt x="1752343" y="2257760"/>
                  <a:pt x="1128880" y="2257760"/>
                </a:cubicBezTo>
                <a:cubicBezTo>
                  <a:pt x="505417" y="2257760"/>
                  <a:pt x="0" y="1752343"/>
                  <a:pt x="0" y="1128880"/>
                </a:cubicBezTo>
                <a:cubicBezTo>
                  <a:pt x="0" y="505417"/>
                  <a:pt x="505417" y="0"/>
                  <a:pt x="1128880" y="0"/>
                </a:cubicBezTo>
                <a:close/>
              </a:path>
            </a:pathLst>
          </a:custGeom>
        </p:spPr>
      </p:pic>
      <p:sp>
        <p:nvSpPr>
          <p:cNvPr id="3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9443" y="748543"/>
            <a:ext cx="171514" cy="171515"/>
          </a:xfrm>
          <a:custGeom>
            <a:avLst/>
            <a:gdLst>
              <a:gd name="connsiteX0" fmla="*/ 159873 w 171514"/>
              <a:gd name="connsiteY0" fmla="*/ 74116 h 171515"/>
              <a:gd name="connsiteX1" fmla="*/ 97398 w 171514"/>
              <a:gd name="connsiteY1" fmla="*/ 74116 h 171515"/>
              <a:gd name="connsiteX2" fmla="*/ 97398 w 171514"/>
              <a:gd name="connsiteY2" fmla="*/ 11641 h 171515"/>
              <a:gd name="connsiteX3" fmla="*/ 85757 w 171514"/>
              <a:gd name="connsiteY3" fmla="*/ 0 h 171515"/>
              <a:gd name="connsiteX4" fmla="*/ 74116 w 171514"/>
              <a:gd name="connsiteY4" fmla="*/ 11641 h 171515"/>
              <a:gd name="connsiteX5" fmla="*/ 74116 w 171514"/>
              <a:gd name="connsiteY5" fmla="*/ 74116 h 171515"/>
              <a:gd name="connsiteX6" fmla="*/ 11641 w 171514"/>
              <a:gd name="connsiteY6" fmla="*/ 74116 h 171515"/>
              <a:gd name="connsiteX7" fmla="*/ 0 w 171514"/>
              <a:gd name="connsiteY7" fmla="*/ 85758 h 171515"/>
              <a:gd name="connsiteX8" fmla="*/ 11641 w 171514"/>
              <a:gd name="connsiteY8" fmla="*/ 97399 h 171515"/>
              <a:gd name="connsiteX9" fmla="*/ 74116 w 171514"/>
              <a:gd name="connsiteY9" fmla="*/ 97399 h 171515"/>
              <a:gd name="connsiteX10" fmla="*/ 74116 w 171514"/>
              <a:gd name="connsiteY10" fmla="*/ 159874 h 171515"/>
              <a:gd name="connsiteX11" fmla="*/ 85757 w 171514"/>
              <a:gd name="connsiteY11" fmla="*/ 171515 h 171515"/>
              <a:gd name="connsiteX12" fmla="*/ 97398 w 171514"/>
              <a:gd name="connsiteY12" fmla="*/ 159874 h 171515"/>
              <a:gd name="connsiteX13" fmla="*/ 97398 w 171514"/>
              <a:gd name="connsiteY13" fmla="*/ 97399 h 171515"/>
              <a:gd name="connsiteX14" fmla="*/ 159873 w 171514"/>
              <a:gd name="connsiteY14" fmla="*/ 97399 h 171515"/>
              <a:gd name="connsiteX15" fmla="*/ 171514 w 171514"/>
              <a:gd name="connsiteY15" fmla="*/ 85758 h 171515"/>
              <a:gd name="connsiteX16" fmla="*/ 159873 w 171514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5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7" y="171515"/>
                </a:cubicBezTo>
                <a:cubicBezTo>
                  <a:pt x="92186" y="171515"/>
                  <a:pt x="97398" y="166303"/>
                  <a:pt x="97398" y="159874"/>
                </a:cubicBezTo>
                <a:lnTo>
                  <a:pt x="97398" y="97399"/>
                </a:lnTo>
                <a:lnTo>
                  <a:pt x="159873" y="97399"/>
                </a:lnTo>
                <a:cubicBezTo>
                  <a:pt x="166302" y="97399"/>
                  <a:pt x="171514" y="92187"/>
                  <a:pt x="171514" y="85758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70EB9B-05FD-1EB7-D3F9-7E580FB5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7" y="2919369"/>
            <a:ext cx="5366041" cy="3065297"/>
          </a:xfrm>
        </p:spPr>
        <p:txBody>
          <a:bodyPr anchor="t">
            <a:normAutofit/>
          </a:bodyPr>
          <a:lstStyle/>
          <a:p>
            <a:r>
              <a:rPr lang="fr-FR" sz="1700" b="1" dirty="0"/>
              <a:t>Théâtre</a:t>
            </a:r>
            <a:br>
              <a:rPr lang="fr-FR" sz="1700" dirty="0"/>
            </a:br>
            <a:r>
              <a:rPr lang="fr-FR" sz="1700" dirty="0"/>
              <a:t>dossier Pièce (dé)montée </a:t>
            </a:r>
            <a:r>
              <a:rPr lang="fr-FR" sz="1700" i="1" dirty="0"/>
              <a:t>Angels in America</a:t>
            </a:r>
          </a:p>
          <a:p>
            <a:endParaRPr lang="fr-FR" sz="1700" i="1" dirty="0"/>
          </a:p>
          <a:p>
            <a:r>
              <a:rPr lang="fr-FR" sz="1700" b="1" i="1" dirty="0"/>
              <a:t>TDC</a:t>
            </a:r>
          </a:p>
          <a:p>
            <a:pPr marL="0" indent="0">
              <a:buNone/>
            </a:pPr>
            <a:r>
              <a:rPr lang="fr-FR" sz="1700" dirty="0"/>
              <a:t>« Races »</a:t>
            </a:r>
            <a:r>
              <a:rPr lang="fr-FR" sz="1700" i="1" dirty="0"/>
              <a:t> </a:t>
            </a:r>
            <a:r>
              <a:rPr lang="fr-FR" sz="1700" dirty="0"/>
              <a:t>(mars 2017)</a:t>
            </a:r>
          </a:p>
          <a:p>
            <a:pPr marL="0" indent="0">
              <a:buNone/>
            </a:pPr>
            <a:r>
              <a:rPr lang="fr-FR" sz="1700" dirty="0"/>
              <a:t>« L’Afrique coloniale : réalités et imaginaires » (2015)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sz="1900" dirty="0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2074" y="421171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3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A6A3C6-3A54-7CE0-03A6-DFC104BC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fr-FR" sz="2800"/>
              <a:t>Autres ressources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C1B318-4B52-F6C4-CA11-6F64C82D5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" r="-2" b="25074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21619B-B67E-38FA-58D2-BA57157BA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71" r="2" b="6783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10A79-7D6B-482A-EACD-E925A4DB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fr-FR" sz="1600">
                <a:hlinkClick r:id="rId4"/>
              </a:rPr>
              <a:t>Dossier</a:t>
            </a:r>
            <a:r>
              <a:rPr lang="fr-FR" sz="1600"/>
              <a:t> « Absence de toute forme de discrimination » (sur VDR)</a:t>
            </a:r>
          </a:p>
          <a:p>
            <a:r>
              <a:rPr lang="fr-FR" sz="1600">
                <a:hlinkClick r:id="rId5"/>
              </a:rPr>
              <a:t>Dossier</a:t>
            </a:r>
            <a:r>
              <a:rPr lang="fr-FR" sz="1600"/>
              <a:t> « Fraternité », par J. Grondeux</a:t>
            </a:r>
          </a:p>
          <a:p>
            <a:r>
              <a:rPr lang="fr-FR" sz="1600">
                <a:hlinkClick r:id="rId6"/>
              </a:rPr>
              <a:t>Dossier</a:t>
            </a:r>
            <a:r>
              <a:rPr lang="fr-FR" sz="1600"/>
              <a:t> sur le 80</a:t>
            </a:r>
            <a:r>
              <a:rPr lang="fr-FR" sz="1600" baseline="30000"/>
              <a:t>e</a:t>
            </a:r>
            <a:r>
              <a:rPr lang="fr-FR" sz="1600"/>
              <a:t> anniversaire de la rafle du vel d’hiv</a:t>
            </a:r>
          </a:p>
          <a:p>
            <a:r>
              <a:rPr lang="fr-FR" sz="1600">
                <a:hlinkClick r:id="rId7"/>
              </a:rPr>
              <a:t>Dossier pédagogique </a:t>
            </a:r>
            <a:r>
              <a:rPr lang="fr-FR" sz="1600"/>
              <a:t>consacré au film </a:t>
            </a:r>
            <a:r>
              <a:rPr lang="fr-FR" sz="1600" i="1"/>
              <a:t>Au revoir les enfants, </a:t>
            </a:r>
            <a:r>
              <a:rPr lang="fr-FR" sz="1600"/>
              <a:t>de Louis Malle </a:t>
            </a:r>
          </a:p>
          <a:p>
            <a:r>
              <a:rPr lang="fr-FR" sz="1600"/>
              <a:t>Ouvrage </a:t>
            </a:r>
            <a:r>
              <a:rPr lang="fr-FR" sz="1600" i="1">
                <a:hlinkClick r:id="rId8"/>
              </a:rPr>
              <a:t>Leçons de la Shoah</a:t>
            </a:r>
            <a:r>
              <a:rPr lang="fr-FR" sz="1600" i="1"/>
              <a:t>, </a:t>
            </a:r>
            <a:r>
              <a:rPr lang="fr-FR" sz="1600"/>
              <a:t>Gérard Rabinovitch</a:t>
            </a:r>
          </a:p>
          <a:p>
            <a:r>
              <a:rPr lang="fr-FR" sz="1600">
                <a:hlinkClick r:id="rId9"/>
              </a:rPr>
              <a:t>Site</a:t>
            </a:r>
            <a:r>
              <a:rPr lang="fr-FR" sz="1600"/>
              <a:t> Développer l’esprit critique</a:t>
            </a:r>
          </a:p>
          <a:p>
            <a:endParaRPr lang="fr-FR" sz="1600" i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889FA-8FD9-D95C-6505-CDB24B704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fr-FR" sz="4000">
                <a:solidFill>
                  <a:schemeClr val="tx2"/>
                </a:solidFill>
              </a:rPr>
              <a:t>Eduquer contre le racisme et l’antisémitisme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1F6A47-A7C7-F001-91E4-E6EFE3226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9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426</Words>
  <Application>Microsoft Office PowerPoint</Application>
  <PresentationFormat>Grand écran</PresentationFormat>
  <Paragraphs>48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Eduquer contre le racisme et l’antisémitisme</vt:lpstr>
      <vt:lpstr>Une plateforme </vt:lpstr>
      <vt:lpstr>Des ressources pour comprendre</vt:lpstr>
      <vt:lpstr>Des formations pour les enseignants</vt:lpstr>
      <vt:lpstr>Autres ressources</vt:lpstr>
      <vt:lpstr>Autres ressources</vt:lpstr>
      <vt:lpstr>Eduquer contre le racisme et l’antisémitisme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POUREL Laetitia</dc:creator>
  <cp:lastModifiedBy>GERARD Anne</cp:lastModifiedBy>
  <cp:revision>16</cp:revision>
  <dcterms:created xsi:type="dcterms:W3CDTF">2022-05-17T08:21:15Z</dcterms:created>
  <dcterms:modified xsi:type="dcterms:W3CDTF">2022-05-25T15:09:45Z</dcterms:modified>
</cp:coreProperties>
</file>