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7" r:id="rId4"/>
    <p:sldId id="282" r:id="rId5"/>
    <p:sldId id="286" r:id="rId6"/>
    <p:sldId id="288" r:id="rId7"/>
    <p:sldId id="284" r:id="rId8"/>
    <p:sldId id="297" r:id="rId9"/>
    <p:sldId id="298" r:id="rId10"/>
    <p:sldId id="301" r:id="rId11"/>
    <p:sldId id="302" r:id="rId12"/>
    <p:sldId id="303" r:id="rId13"/>
    <p:sldId id="293" r:id="rId14"/>
    <p:sldId id="315" r:id="rId15"/>
    <p:sldId id="304" r:id="rId16"/>
    <p:sldId id="305" r:id="rId17"/>
    <p:sldId id="306" r:id="rId18"/>
    <p:sldId id="307" r:id="rId19"/>
    <p:sldId id="308" r:id="rId20"/>
    <p:sldId id="309" r:id="rId21"/>
    <p:sldId id="310" r:id="rId22"/>
    <p:sldId id="311" r:id="rId23"/>
    <p:sldId id="312" r:id="rId24"/>
    <p:sldId id="313" r:id="rId25"/>
    <p:sldId id="314" r:id="rId26"/>
    <p:sldId id="316" r:id="rId27"/>
    <p:sldId id="283" r:id="rId28"/>
    <p:sldId id="294" r:id="rId29"/>
    <p:sldId id="295" r:id="rId30"/>
    <p:sldId id="290" r:id="rId31"/>
    <p:sldId id="331" r:id="rId32"/>
    <p:sldId id="330" r:id="rId33"/>
    <p:sldId id="292" r:id="rId34"/>
    <p:sldId id="333" r:id="rId35"/>
    <p:sldId id="332" r:id="rId36"/>
    <p:sldId id="337" r:id="rId37"/>
    <p:sldId id="338" r:id="rId38"/>
    <p:sldId id="339"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99DD5-D0B9-4DDF-8DAD-1C98F58621A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21AC20EF-79D5-4E84-B3DF-19C082364F99}">
      <dgm:prSet phldrT="[Texte]"/>
      <dgm:spPr/>
      <dgm:t>
        <a:bodyPr/>
        <a:lstStyle/>
        <a:p>
          <a:r>
            <a:rPr lang="fr-FR" dirty="0" smtClean="0">
              <a:latin typeface="Archive" pitchFamily="50" charset="0"/>
            </a:rPr>
            <a:t>AVANT DE REPONDRE</a:t>
          </a:r>
          <a:endParaRPr lang="fr-FR" dirty="0">
            <a:latin typeface="Archive" pitchFamily="50" charset="0"/>
          </a:endParaRPr>
        </a:p>
      </dgm:t>
    </dgm:pt>
    <dgm:pt modelId="{CEAF4DE2-14AD-4AB0-A84D-8AF3B6190184}" type="parTrans" cxnId="{DF3BDC57-1E15-427A-BF1C-F1C0081353AA}">
      <dgm:prSet/>
      <dgm:spPr/>
      <dgm:t>
        <a:bodyPr/>
        <a:lstStyle/>
        <a:p>
          <a:endParaRPr lang="fr-FR"/>
        </a:p>
      </dgm:t>
    </dgm:pt>
    <dgm:pt modelId="{724055FB-A6CC-4B5A-8926-267E3DCECCF4}" type="sibTrans" cxnId="{DF3BDC57-1E15-427A-BF1C-F1C0081353AA}">
      <dgm:prSet/>
      <dgm:spPr/>
      <dgm:t>
        <a:bodyPr/>
        <a:lstStyle/>
        <a:p>
          <a:endParaRPr lang="fr-FR"/>
        </a:p>
      </dgm:t>
    </dgm:pt>
    <dgm:pt modelId="{32B8CD23-A48D-44CF-AD24-ABC19A9D5844}">
      <dgm:prSet phldrT="[Texte]"/>
      <dgm:spPr/>
      <dgm:t>
        <a:bodyPr/>
        <a:lstStyle/>
        <a:p>
          <a:r>
            <a:rPr lang="fr-FR" dirty="0" smtClean="0">
              <a:latin typeface="Arial" panose="020B0604020202020204" pitchFamily="34" charset="0"/>
              <a:cs typeface="Arial" panose="020B0604020202020204" pitchFamily="34" charset="0"/>
            </a:rPr>
            <a:t>Décrire/caractériser</a:t>
          </a:r>
          <a:endParaRPr lang="fr-FR" dirty="0">
            <a:latin typeface="Arial" panose="020B0604020202020204" pitchFamily="34" charset="0"/>
            <a:cs typeface="Arial" panose="020B0604020202020204" pitchFamily="34" charset="0"/>
          </a:endParaRPr>
        </a:p>
      </dgm:t>
    </dgm:pt>
    <dgm:pt modelId="{BFA01823-AC06-43F3-A18B-9B3888D5BBB2}" type="parTrans" cxnId="{3F93FCF1-D7EA-4848-8FD5-EC78FC68210F}">
      <dgm:prSet/>
      <dgm:spPr/>
      <dgm:t>
        <a:bodyPr/>
        <a:lstStyle/>
        <a:p>
          <a:endParaRPr lang="fr-FR"/>
        </a:p>
      </dgm:t>
    </dgm:pt>
    <dgm:pt modelId="{44C27E08-921C-4A29-8197-90E5D846B8BE}" type="sibTrans" cxnId="{3F93FCF1-D7EA-4848-8FD5-EC78FC68210F}">
      <dgm:prSet/>
      <dgm:spPr/>
      <dgm:t>
        <a:bodyPr/>
        <a:lstStyle/>
        <a:p>
          <a:endParaRPr lang="fr-FR"/>
        </a:p>
      </dgm:t>
    </dgm:pt>
    <dgm:pt modelId="{95C3CF49-D4EF-4001-AF35-5F36BCA3E966}">
      <dgm:prSet phldrT="[Texte]"/>
      <dgm:spPr/>
      <dgm:t>
        <a:bodyPr/>
        <a:lstStyle/>
        <a:p>
          <a:r>
            <a:rPr lang="fr-FR" dirty="0" smtClean="0">
              <a:latin typeface="Arial" panose="020B0604020202020204" pitchFamily="34" charset="0"/>
              <a:cs typeface="Arial" panose="020B0604020202020204" pitchFamily="34" charset="0"/>
            </a:rPr>
            <a:t>Qualifier</a:t>
          </a:r>
          <a:endParaRPr lang="fr-FR" dirty="0">
            <a:latin typeface="Arial" panose="020B0604020202020204" pitchFamily="34" charset="0"/>
            <a:cs typeface="Arial" panose="020B0604020202020204" pitchFamily="34" charset="0"/>
          </a:endParaRPr>
        </a:p>
      </dgm:t>
    </dgm:pt>
    <dgm:pt modelId="{AD01FD1F-B856-4820-BBEB-26CE2040AB26}" type="parTrans" cxnId="{4ACAF69C-0C07-4FB1-A3CC-246F07F69128}">
      <dgm:prSet/>
      <dgm:spPr/>
      <dgm:t>
        <a:bodyPr/>
        <a:lstStyle/>
        <a:p>
          <a:endParaRPr lang="fr-FR"/>
        </a:p>
      </dgm:t>
    </dgm:pt>
    <dgm:pt modelId="{2460D8B5-9218-4A4C-B366-9D6D0CB91DF6}" type="sibTrans" cxnId="{4ACAF69C-0C07-4FB1-A3CC-246F07F69128}">
      <dgm:prSet/>
      <dgm:spPr/>
      <dgm:t>
        <a:bodyPr/>
        <a:lstStyle/>
        <a:p>
          <a:endParaRPr lang="fr-FR"/>
        </a:p>
      </dgm:t>
    </dgm:pt>
    <dgm:pt modelId="{E37A439B-6853-4AE6-9EB1-9A0641402713}">
      <dgm:prSet phldrT="[Texte]"/>
      <dgm:spPr/>
      <dgm:t>
        <a:bodyPr/>
        <a:lstStyle/>
        <a:p>
          <a:pPr>
            <a:lnSpc>
              <a:spcPct val="100000"/>
            </a:lnSpc>
          </a:pPr>
          <a:r>
            <a:rPr lang="fr-FR" dirty="0" smtClean="0">
              <a:latin typeface="Archive" pitchFamily="50" charset="0"/>
            </a:rPr>
            <a:t>REPONSES </a:t>
          </a:r>
        </a:p>
        <a:p>
          <a:pPr>
            <a:lnSpc>
              <a:spcPct val="100000"/>
            </a:lnSpc>
          </a:pPr>
          <a:r>
            <a:rPr lang="fr-FR" dirty="0" smtClean="0">
              <a:latin typeface="Archive" pitchFamily="50" charset="0"/>
            </a:rPr>
            <a:t>à court</a:t>
          </a:r>
        </a:p>
        <a:p>
          <a:pPr>
            <a:lnSpc>
              <a:spcPct val="100000"/>
            </a:lnSpc>
          </a:pPr>
          <a:r>
            <a:rPr lang="fr-FR" dirty="0" smtClean="0">
              <a:latin typeface="Archive" pitchFamily="50" charset="0"/>
            </a:rPr>
            <a:t>terme </a:t>
          </a:r>
          <a:endParaRPr lang="fr-FR" dirty="0">
            <a:latin typeface="Archive" pitchFamily="50" charset="0"/>
          </a:endParaRPr>
        </a:p>
      </dgm:t>
    </dgm:pt>
    <dgm:pt modelId="{5782A330-22FF-48A8-8B26-CF56D0CC777C}" type="parTrans" cxnId="{A96711FA-24EB-4159-BA91-6BFEC2AC063E}">
      <dgm:prSet/>
      <dgm:spPr/>
      <dgm:t>
        <a:bodyPr/>
        <a:lstStyle/>
        <a:p>
          <a:endParaRPr lang="fr-FR"/>
        </a:p>
      </dgm:t>
    </dgm:pt>
    <dgm:pt modelId="{7F22E477-0A1F-4A8F-8007-37412AC14805}" type="sibTrans" cxnId="{A96711FA-24EB-4159-BA91-6BFEC2AC063E}">
      <dgm:prSet/>
      <dgm:spPr/>
      <dgm:t>
        <a:bodyPr/>
        <a:lstStyle/>
        <a:p>
          <a:endParaRPr lang="fr-FR"/>
        </a:p>
      </dgm:t>
    </dgm:pt>
    <dgm:pt modelId="{0E6020C1-7402-4410-AF56-3ACAB2D86B6E}">
      <dgm:prSet phldrT="[Texte]"/>
      <dgm:spPr/>
      <dgm:t>
        <a:bodyPr/>
        <a:lstStyle/>
        <a:p>
          <a:r>
            <a:rPr lang="fr-FR" dirty="0" smtClean="0">
              <a:latin typeface="Arial" panose="020B0604020202020204" pitchFamily="34" charset="0"/>
              <a:cs typeface="Arial" panose="020B0604020202020204" pitchFamily="34" charset="0"/>
            </a:rPr>
            <a:t>Reconnaître et accompagner les victimes</a:t>
          </a:r>
          <a:endParaRPr lang="fr-FR" dirty="0">
            <a:latin typeface="Arial" panose="020B0604020202020204" pitchFamily="34" charset="0"/>
            <a:cs typeface="Arial" panose="020B0604020202020204" pitchFamily="34" charset="0"/>
          </a:endParaRPr>
        </a:p>
      </dgm:t>
    </dgm:pt>
    <dgm:pt modelId="{1281427E-DAFE-4A71-BD78-DC97EC4D7A0C}" type="parTrans" cxnId="{828592E7-0A20-4668-B03E-3199A93D51D7}">
      <dgm:prSet/>
      <dgm:spPr/>
      <dgm:t>
        <a:bodyPr/>
        <a:lstStyle/>
        <a:p>
          <a:endParaRPr lang="fr-FR"/>
        </a:p>
      </dgm:t>
    </dgm:pt>
    <dgm:pt modelId="{433DBDEF-F465-4E47-B9AA-E58E45D9FE74}" type="sibTrans" cxnId="{828592E7-0A20-4668-B03E-3199A93D51D7}">
      <dgm:prSet/>
      <dgm:spPr/>
      <dgm:t>
        <a:bodyPr/>
        <a:lstStyle/>
        <a:p>
          <a:endParaRPr lang="fr-FR"/>
        </a:p>
      </dgm:t>
    </dgm:pt>
    <dgm:pt modelId="{28C104CF-85B7-4185-A6CF-9D0040CF4853}">
      <dgm:prSet phldrT="[Texte]"/>
      <dgm:spPr/>
      <dgm:t>
        <a:bodyPr/>
        <a:lstStyle/>
        <a:p>
          <a:r>
            <a:rPr lang="fr-FR" dirty="0" smtClean="0">
              <a:latin typeface="Arial" panose="020B0604020202020204" pitchFamily="34" charset="0"/>
              <a:cs typeface="Arial" panose="020B0604020202020204" pitchFamily="34" charset="0"/>
            </a:rPr>
            <a:t>Etablir les faits</a:t>
          </a:r>
          <a:endParaRPr lang="fr-FR" dirty="0">
            <a:latin typeface="Arial" panose="020B0604020202020204" pitchFamily="34" charset="0"/>
            <a:cs typeface="Arial" panose="020B0604020202020204" pitchFamily="34" charset="0"/>
          </a:endParaRPr>
        </a:p>
      </dgm:t>
    </dgm:pt>
    <dgm:pt modelId="{74FE6CC8-4A81-4323-8F92-49D3232E20C5}" type="parTrans" cxnId="{FDBD6714-E717-4880-B9A4-8C6BE313BF9F}">
      <dgm:prSet/>
      <dgm:spPr/>
      <dgm:t>
        <a:bodyPr/>
        <a:lstStyle/>
        <a:p>
          <a:endParaRPr lang="fr-FR"/>
        </a:p>
      </dgm:t>
    </dgm:pt>
    <dgm:pt modelId="{76059D19-7887-4FC1-8FF8-EB68142BA552}" type="sibTrans" cxnId="{FDBD6714-E717-4880-B9A4-8C6BE313BF9F}">
      <dgm:prSet/>
      <dgm:spPr/>
      <dgm:t>
        <a:bodyPr/>
        <a:lstStyle/>
        <a:p>
          <a:endParaRPr lang="fr-FR"/>
        </a:p>
      </dgm:t>
    </dgm:pt>
    <dgm:pt modelId="{4B2BEB46-1E98-486A-9290-074ED8B7D835}">
      <dgm:prSet phldrT="[Texte]"/>
      <dgm:spPr/>
      <dgm:t>
        <a:bodyPr/>
        <a:lstStyle/>
        <a:p>
          <a:r>
            <a:rPr lang="fr-FR" dirty="0" smtClean="0">
              <a:latin typeface="Arial" panose="020B0604020202020204" pitchFamily="34" charset="0"/>
              <a:cs typeface="Arial" panose="020B0604020202020204" pitchFamily="34" charset="0"/>
            </a:rPr>
            <a:t>Déterminer les enjeux</a:t>
          </a:r>
          <a:endParaRPr lang="fr-FR" dirty="0">
            <a:latin typeface="Arial" panose="020B0604020202020204" pitchFamily="34" charset="0"/>
            <a:cs typeface="Arial" panose="020B0604020202020204" pitchFamily="34" charset="0"/>
          </a:endParaRPr>
        </a:p>
      </dgm:t>
    </dgm:pt>
    <dgm:pt modelId="{11742409-8C5C-4E6B-B824-75E4D295DDF9}" type="parTrans" cxnId="{77544E74-3D66-4B65-905D-677C010EE353}">
      <dgm:prSet/>
      <dgm:spPr/>
      <dgm:t>
        <a:bodyPr/>
        <a:lstStyle/>
        <a:p>
          <a:endParaRPr lang="fr-FR"/>
        </a:p>
      </dgm:t>
    </dgm:pt>
    <dgm:pt modelId="{70A7EE2A-E05A-4B82-943D-75EC5AD32FE5}" type="sibTrans" cxnId="{77544E74-3D66-4B65-905D-677C010EE353}">
      <dgm:prSet/>
      <dgm:spPr/>
      <dgm:t>
        <a:bodyPr/>
        <a:lstStyle/>
        <a:p>
          <a:endParaRPr lang="fr-FR"/>
        </a:p>
      </dgm:t>
    </dgm:pt>
    <dgm:pt modelId="{BC164FCA-85D0-4A91-B9ED-469A7FACFA86}">
      <dgm:prSet phldrT="[Texte]"/>
      <dgm:spPr/>
      <dgm:t>
        <a:bodyPr/>
        <a:lstStyle/>
        <a:p>
          <a:r>
            <a:rPr lang="fr-FR" dirty="0" smtClean="0">
              <a:latin typeface="Arial" panose="020B0604020202020204" pitchFamily="34" charset="0"/>
              <a:cs typeface="Arial" panose="020B0604020202020204" pitchFamily="34" charset="0"/>
            </a:rPr>
            <a:t>Signaler et transmettre</a:t>
          </a:r>
          <a:endParaRPr lang="fr-FR" dirty="0">
            <a:latin typeface="Arial" panose="020B0604020202020204" pitchFamily="34" charset="0"/>
            <a:cs typeface="Arial" panose="020B0604020202020204" pitchFamily="34" charset="0"/>
          </a:endParaRPr>
        </a:p>
      </dgm:t>
    </dgm:pt>
    <dgm:pt modelId="{1446E047-4D2A-4A02-980C-B99ED64E1CAF}" type="parTrans" cxnId="{8B43D8D4-E4BF-44A2-8D8A-F5256C0B93A2}">
      <dgm:prSet/>
      <dgm:spPr/>
      <dgm:t>
        <a:bodyPr/>
        <a:lstStyle/>
        <a:p>
          <a:endParaRPr lang="fr-FR"/>
        </a:p>
      </dgm:t>
    </dgm:pt>
    <dgm:pt modelId="{2AAA5548-858B-4515-B81A-B95582662C94}" type="sibTrans" cxnId="{8B43D8D4-E4BF-44A2-8D8A-F5256C0B93A2}">
      <dgm:prSet/>
      <dgm:spPr/>
      <dgm:t>
        <a:bodyPr/>
        <a:lstStyle/>
        <a:p>
          <a:endParaRPr lang="fr-FR"/>
        </a:p>
      </dgm:t>
    </dgm:pt>
    <dgm:pt modelId="{D7E08DE0-223E-4617-AB66-4EC06156DEAB}">
      <dgm:prSet phldrT="[Texte]"/>
      <dgm:spPr/>
      <dgm:t>
        <a:bodyPr/>
        <a:lstStyle/>
        <a:p>
          <a:r>
            <a:rPr lang="fr-FR" dirty="0" smtClean="0">
              <a:latin typeface="Arial" panose="020B0604020202020204" pitchFamily="34" charset="0"/>
              <a:cs typeface="Arial" panose="020B0604020202020204" pitchFamily="34" charset="0"/>
            </a:rPr>
            <a:t>Informer et communiquer</a:t>
          </a:r>
          <a:endParaRPr lang="fr-FR" dirty="0">
            <a:latin typeface="Arial" panose="020B0604020202020204" pitchFamily="34" charset="0"/>
            <a:cs typeface="Arial" panose="020B0604020202020204" pitchFamily="34" charset="0"/>
          </a:endParaRPr>
        </a:p>
      </dgm:t>
    </dgm:pt>
    <dgm:pt modelId="{4CBE6E3B-8494-4AA5-B026-AEFBD297ED44}" type="parTrans" cxnId="{D17B486E-4CF1-4615-BC0B-FC74F52A0945}">
      <dgm:prSet/>
      <dgm:spPr/>
      <dgm:t>
        <a:bodyPr/>
        <a:lstStyle/>
        <a:p>
          <a:endParaRPr lang="fr-FR"/>
        </a:p>
      </dgm:t>
    </dgm:pt>
    <dgm:pt modelId="{4708207D-2366-44FD-9A5D-720539CF3E30}" type="sibTrans" cxnId="{D17B486E-4CF1-4615-BC0B-FC74F52A0945}">
      <dgm:prSet/>
      <dgm:spPr/>
      <dgm:t>
        <a:bodyPr/>
        <a:lstStyle/>
        <a:p>
          <a:endParaRPr lang="fr-FR"/>
        </a:p>
      </dgm:t>
    </dgm:pt>
    <dgm:pt modelId="{58D0F8C2-C623-40FE-BD30-B639EAE9E107}">
      <dgm:prSet phldrT="[Texte]"/>
      <dgm:spPr/>
      <dgm:t>
        <a:bodyPr/>
        <a:lstStyle/>
        <a:p>
          <a:r>
            <a:rPr lang="fr-FR" dirty="0" smtClean="0">
              <a:latin typeface="Arial" panose="020B0604020202020204" pitchFamily="34" charset="0"/>
              <a:cs typeface="Arial" panose="020B0604020202020204" pitchFamily="34" charset="0"/>
            </a:rPr>
            <a:t>Responsabiliser et sanctionner les auteurs</a:t>
          </a:r>
          <a:endParaRPr lang="fr-FR" dirty="0">
            <a:latin typeface="Arial" panose="020B0604020202020204" pitchFamily="34" charset="0"/>
            <a:cs typeface="Arial" panose="020B0604020202020204" pitchFamily="34" charset="0"/>
          </a:endParaRPr>
        </a:p>
      </dgm:t>
    </dgm:pt>
    <dgm:pt modelId="{22A37C8D-D146-47ED-A050-48B665C0BDF0}" type="parTrans" cxnId="{49781BA9-33DE-4BA2-A573-F3E443EF8C3B}">
      <dgm:prSet/>
      <dgm:spPr/>
      <dgm:t>
        <a:bodyPr/>
        <a:lstStyle/>
        <a:p>
          <a:endParaRPr lang="fr-FR"/>
        </a:p>
      </dgm:t>
    </dgm:pt>
    <dgm:pt modelId="{5BF63F2E-7568-41B3-B680-A27E92FE0C3D}" type="sibTrans" cxnId="{49781BA9-33DE-4BA2-A573-F3E443EF8C3B}">
      <dgm:prSet/>
      <dgm:spPr/>
      <dgm:t>
        <a:bodyPr/>
        <a:lstStyle/>
        <a:p>
          <a:endParaRPr lang="fr-FR"/>
        </a:p>
      </dgm:t>
    </dgm:pt>
    <dgm:pt modelId="{5DB58260-1331-4F62-B923-CDBC7F732B92}" type="pres">
      <dgm:prSet presAssocID="{85A99DD5-D0B9-4DDF-8DAD-1C98F58621AB}" presName="linearFlow" presStyleCnt="0">
        <dgm:presLayoutVars>
          <dgm:dir/>
          <dgm:animLvl val="lvl"/>
          <dgm:resizeHandles val="exact"/>
        </dgm:presLayoutVars>
      </dgm:prSet>
      <dgm:spPr/>
      <dgm:t>
        <a:bodyPr/>
        <a:lstStyle/>
        <a:p>
          <a:endParaRPr lang="fr-FR"/>
        </a:p>
      </dgm:t>
    </dgm:pt>
    <dgm:pt modelId="{6BC5BA66-A514-4CF9-83E8-6BABDFC4012A}" type="pres">
      <dgm:prSet presAssocID="{21AC20EF-79D5-4E84-B3DF-19C082364F99}" presName="composite" presStyleCnt="0"/>
      <dgm:spPr/>
    </dgm:pt>
    <dgm:pt modelId="{D79C29E3-18E8-4FF6-9A17-CF005A8CBDFA}" type="pres">
      <dgm:prSet presAssocID="{21AC20EF-79D5-4E84-B3DF-19C082364F99}" presName="parentText" presStyleLbl="alignNode1" presStyleIdx="0" presStyleCnt="2" custLinFactNeighborX="-4248" custLinFactNeighborY="-384">
        <dgm:presLayoutVars>
          <dgm:chMax val="1"/>
          <dgm:bulletEnabled val="1"/>
        </dgm:presLayoutVars>
      </dgm:prSet>
      <dgm:spPr/>
      <dgm:t>
        <a:bodyPr/>
        <a:lstStyle/>
        <a:p>
          <a:endParaRPr lang="fr-FR"/>
        </a:p>
      </dgm:t>
    </dgm:pt>
    <dgm:pt modelId="{AEE3C54E-67BE-4A70-BBF1-A2A65D2AFCF1}" type="pres">
      <dgm:prSet presAssocID="{21AC20EF-79D5-4E84-B3DF-19C082364F99}" presName="descendantText" presStyleLbl="alignAcc1" presStyleIdx="0" presStyleCnt="2" custLinFactNeighborY="-408">
        <dgm:presLayoutVars>
          <dgm:bulletEnabled val="1"/>
        </dgm:presLayoutVars>
      </dgm:prSet>
      <dgm:spPr/>
      <dgm:t>
        <a:bodyPr/>
        <a:lstStyle/>
        <a:p>
          <a:endParaRPr lang="fr-FR"/>
        </a:p>
      </dgm:t>
    </dgm:pt>
    <dgm:pt modelId="{60CE15D6-E4EC-4217-8F53-221FD34F4F83}" type="pres">
      <dgm:prSet presAssocID="{724055FB-A6CC-4B5A-8926-267E3DCECCF4}" presName="sp" presStyleCnt="0"/>
      <dgm:spPr/>
    </dgm:pt>
    <dgm:pt modelId="{CD082CEB-2C7A-41DB-99D3-15E3712AF7D5}" type="pres">
      <dgm:prSet presAssocID="{E37A439B-6853-4AE6-9EB1-9A0641402713}" presName="composite" presStyleCnt="0"/>
      <dgm:spPr/>
    </dgm:pt>
    <dgm:pt modelId="{DF3AAF7B-D600-499D-810B-019495FDEA4D}" type="pres">
      <dgm:prSet presAssocID="{E37A439B-6853-4AE6-9EB1-9A0641402713}" presName="parentText" presStyleLbl="alignNode1" presStyleIdx="1" presStyleCnt="2">
        <dgm:presLayoutVars>
          <dgm:chMax val="1"/>
          <dgm:bulletEnabled val="1"/>
        </dgm:presLayoutVars>
      </dgm:prSet>
      <dgm:spPr/>
      <dgm:t>
        <a:bodyPr/>
        <a:lstStyle/>
        <a:p>
          <a:endParaRPr lang="fr-FR"/>
        </a:p>
      </dgm:t>
    </dgm:pt>
    <dgm:pt modelId="{3D248ABB-3FC9-4CDC-918E-8C6CB5C28590}" type="pres">
      <dgm:prSet presAssocID="{E37A439B-6853-4AE6-9EB1-9A0641402713}" presName="descendantText" presStyleLbl="alignAcc1" presStyleIdx="1" presStyleCnt="2">
        <dgm:presLayoutVars>
          <dgm:bulletEnabled val="1"/>
        </dgm:presLayoutVars>
      </dgm:prSet>
      <dgm:spPr/>
      <dgm:t>
        <a:bodyPr/>
        <a:lstStyle/>
        <a:p>
          <a:endParaRPr lang="fr-FR"/>
        </a:p>
      </dgm:t>
    </dgm:pt>
  </dgm:ptLst>
  <dgm:cxnLst>
    <dgm:cxn modelId="{A85A50F7-559B-4ED1-9BC9-13B762EC7FF8}" type="presOf" srcId="{21AC20EF-79D5-4E84-B3DF-19C082364F99}" destId="{D79C29E3-18E8-4FF6-9A17-CF005A8CBDFA}" srcOrd="0" destOrd="0" presId="urn:microsoft.com/office/officeart/2005/8/layout/chevron2"/>
    <dgm:cxn modelId="{A96711FA-24EB-4159-BA91-6BFEC2AC063E}" srcId="{85A99DD5-D0B9-4DDF-8DAD-1C98F58621AB}" destId="{E37A439B-6853-4AE6-9EB1-9A0641402713}" srcOrd="1" destOrd="0" parTransId="{5782A330-22FF-48A8-8B26-CF56D0CC777C}" sibTransId="{7F22E477-0A1F-4A8F-8007-37412AC14805}"/>
    <dgm:cxn modelId="{D4FA8267-9D23-43D0-8C93-0ECA364C1EA1}" type="presOf" srcId="{58D0F8C2-C623-40FE-BD30-B639EAE9E107}" destId="{3D248ABB-3FC9-4CDC-918E-8C6CB5C28590}" srcOrd="0" destOrd="4" presId="urn:microsoft.com/office/officeart/2005/8/layout/chevron2"/>
    <dgm:cxn modelId="{FDBD6714-E717-4880-B9A4-8C6BE313BF9F}" srcId="{E37A439B-6853-4AE6-9EB1-9A0641402713}" destId="{28C104CF-85B7-4185-A6CF-9D0040CF4853}" srcOrd="1" destOrd="0" parTransId="{74FE6CC8-4A81-4323-8F92-49D3232E20C5}" sibTransId="{76059D19-7887-4FC1-8FF8-EB68142BA552}"/>
    <dgm:cxn modelId="{4ACAF69C-0C07-4FB1-A3CC-246F07F69128}" srcId="{21AC20EF-79D5-4E84-B3DF-19C082364F99}" destId="{95C3CF49-D4EF-4001-AF35-5F36BCA3E966}" srcOrd="1" destOrd="0" parTransId="{AD01FD1F-B856-4820-BBEB-26CE2040AB26}" sibTransId="{2460D8B5-9218-4A4C-B366-9D6D0CB91DF6}"/>
    <dgm:cxn modelId="{8B43D8D4-E4BF-44A2-8D8A-F5256C0B93A2}" srcId="{E37A439B-6853-4AE6-9EB1-9A0641402713}" destId="{BC164FCA-85D0-4A91-B9ED-469A7FACFA86}" srcOrd="2" destOrd="0" parTransId="{1446E047-4D2A-4A02-980C-B99ED64E1CAF}" sibTransId="{2AAA5548-858B-4515-B81A-B95582662C94}"/>
    <dgm:cxn modelId="{49781BA9-33DE-4BA2-A573-F3E443EF8C3B}" srcId="{E37A439B-6853-4AE6-9EB1-9A0641402713}" destId="{58D0F8C2-C623-40FE-BD30-B639EAE9E107}" srcOrd="4" destOrd="0" parTransId="{22A37C8D-D146-47ED-A050-48B665C0BDF0}" sibTransId="{5BF63F2E-7568-41B3-B680-A27E92FE0C3D}"/>
    <dgm:cxn modelId="{857B9C52-DA00-45ED-A071-42441ACFEDA2}" type="presOf" srcId="{32B8CD23-A48D-44CF-AD24-ABC19A9D5844}" destId="{AEE3C54E-67BE-4A70-BBF1-A2A65D2AFCF1}" srcOrd="0" destOrd="0" presId="urn:microsoft.com/office/officeart/2005/8/layout/chevron2"/>
    <dgm:cxn modelId="{30CAEF9C-119D-4160-880E-386092943BB4}" type="presOf" srcId="{D7E08DE0-223E-4617-AB66-4EC06156DEAB}" destId="{3D248ABB-3FC9-4CDC-918E-8C6CB5C28590}" srcOrd="0" destOrd="3" presId="urn:microsoft.com/office/officeart/2005/8/layout/chevron2"/>
    <dgm:cxn modelId="{A6641D67-9CEF-4D3B-BFFD-09103845E3C3}" type="presOf" srcId="{0E6020C1-7402-4410-AF56-3ACAB2D86B6E}" destId="{3D248ABB-3FC9-4CDC-918E-8C6CB5C28590}" srcOrd="0" destOrd="0" presId="urn:microsoft.com/office/officeart/2005/8/layout/chevron2"/>
    <dgm:cxn modelId="{F0F5B9A9-FD00-42B1-9CF5-D545EEBCA86D}" type="presOf" srcId="{E37A439B-6853-4AE6-9EB1-9A0641402713}" destId="{DF3AAF7B-D600-499D-810B-019495FDEA4D}" srcOrd="0" destOrd="0" presId="urn:microsoft.com/office/officeart/2005/8/layout/chevron2"/>
    <dgm:cxn modelId="{A21FC021-0D8E-4F02-B1E1-431167F9F999}" type="presOf" srcId="{95C3CF49-D4EF-4001-AF35-5F36BCA3E966}" destId="{AEE3C54E-67BE-4A70-BBF1-A2A65D2AFCF1}" srcOrd="0" destOrd="1" presId="urn:microsoft.com/office/officeart/2005/8/layout/chevron2"/>
    <dgm:cxn modelId="{8AFC2066-41F8-49DA-BF1B-D70080D6BB5E}" type="presOf" srcId="{28C104CF-85B7-4185-A6CF-9D0040CF4853}" destId="{3D248ABB-3FC9-4CDC-918E-8C6CB5C28590}" srcOrd="0" destOrd="1" presId="urn:microsoft.com/office/officeart/2005/8/layout/chevron2"/>
    <dgm:cxn modelId="{DF855D86-6D12-4BD9-B247-4F5DAF92C86F}" type="presOf" srcId="{BC164FCA-85D0-4A91-B9ED-469A7FACFA86}" destId="{3D248ABB-3FC9-4CDC-918E-8C6CB5C28590}" srcOrd="0" destOrd="2" presId="urn:microsoft.com/office/officeart/2005/8/layout/chevron2"/>
    <dgm:cxn modelId="{F34BA2BF-82B2-4D5E-A9EF-9073C638E2F1}" type="presOf" srcId="{4B2BEB46-1E98-486A-9290-074ED8B7D835}" destId="{AEE3C54E-67BE-4A70-BBF1-A2A65D2AFCF1}" srcOrd="0" destOrd="2" presId="urn:microsoft.com/office/officeart/2005/8/layout/chevron2"/>
    <dgm:cxn modelId="{77544E74-3D66-4B65-905D-677C010EE353}" srcId="{21AC20EF-79D5-4E84-B3DF-19C082364F99}" destId="{4B2BEB46-1E98-486A-9290-074ED8B7D835}" srcOrd="2" destOrd="0" parTransId="{11742409-8C5C-4E6B-B824-75E4D295DDF9}" sibTransId="{70A7EE2A-E05A-4B82-943D-75EC5AD32FE5}"/>
    <dgm:cxn modelId="{828592E7-0A20-4668-B03E-3199A93D51D7}" srcId="{E37A439B-6853-4AE6-9EB1-9A0641402713}" destId="{0E6020C1-7402-4410-AF56-3ACAB2D86B6E}" srcOrd="0" destOrd="0" parTransId="{1281427E-DAFE-4A71-BD78-DC97EC4D7A0C}" sibTransId="{433DBDEF-F465-4E47-B9AA-E58E45D9FE74}"/>
    <dgm:cxn modelId="{D17B486E-4CF1-4615-BC0B-FC74F52A0945}" srcId="{E37A439B-6853-4AE6-9EB1-9A0641402713}" destId="{D7E08DE0-223E-4617-AB66-4EC06156DEAB}" srcOrd="3" destOrd="0" parTransId="{4CBE6E3B-8494-4AA5-B026-AEFBD297ED44}" sibTransId="{4708207D-2366-44FD-9A5D-720539CF3E30}"/>
    <dgm:cxn modelId="{DB2BE2AD-7549-4B03-8272-7A209BCDB5E9}" type="presOf" srcId="{85A99DD5-D0B9-4DDF-8DAD-1C98F58621AB}" destId="{5DB58260-1331-4F62-B923-CDBC7F732B92}" srcOrd="0" destOrd="0" presId="urn:microsoft.com/office/officeart/2005/8/layout/chevron2"/>
    <dgm:cxn modelId="{DF3BDC57-1E15-427A-BF1C-F1C0081353AA}" srcId="{85A99DD5-D0B9-4DDF-8DAD-1C98F58621AB}" destId="{21AC20EF-79D5-4E84-B3DF-19C082364F99}" srcOrd="0" destOrd="0" parTransId="{CEAF4DE2-14AD-4AB0-A84D-8AF3B6190184}" sibTransId="{724055FB-A6CC-4B5A-8926-267E3DCECCF4}"/>
    <dgm:cxn modelId="{3F93FCF1-D7EA-4848-8FD5-EC78FC68210F}" srcId="{21AC20EF-79D5-4E84-B3DF-19C082364F99}" destId="{32B8CD23-A48D-44CF-AD24-ABC19A9D5844}" srcOrd="0" destOrd="0" parTransId="{BFA01823-AC06-43F3-A18B-9B3888D5BBB2}" sibTransId="{44C27E08-921C-4A29-8197-90E5D846B8BE}"/>
    <dgm:cxn modelId="{1846DDB8-3409-4E57-8607-6B21B1A76A57}" type="presParOf" srcId="{5DB58260-1331-4F62-B923-CDBC7F732B92}" destId="{6BC5BA66-A514-4CF9-83E8-6BABDFC4012A}" srcOrd="0" destOrd="0" presId="urn:microsoft.com/office/officeart/2005/8/layout/chevron2"/>
    <dgm:cxn modelId="{5D82A571-02C4-4F58-BBB9-5F139DDBA605}" type="presParOf" srcId="{6BC5BA66-A514-4CF9-83E8-6BABDFC4012A}" destId="{D79C29E3-18E8-4FF6-9A17-CF005A8CBDFA}" srcOrd="0" destOrd="0" presId="urn:microsoft.com/office/officeart/2005/8/layout/chevron2"/>
    <dgm:cxn modelId="{67674556-DE9F-4B11-AD7B-011A0C73D7D8}" type="presParOf" srcId="{6BC5BA66-A514-4CF9-83E8-6BABDFC4012A}" destId="{AEE3C54E-67BE-4A70-BBF1-A2A65D2AFCF1}" srcOrd="1" destOrd="0" presId="urn:microsoft.com/office/officeart/2005/8/layout/chevron2"/>
    <dgm:cxn modelId="{17BC653D-338A-49C8-A05E-C99EB5A2701B}" type="presParOf" srcId="{5DB58260-1331-4F62-B923-CDBC7F732B92}" destId="{60CE15D6-E4EC-4217-8F53-221FD34F4F83}" srcOrd="1" destOrd="0" presId="urn:microsoft.com/office/officeart/2005/8/layout/chevron2"/>
    <dgm:cxn modelId="{861A29D7-710C-49B0-84F5-EB829C920261}" type="presParOf" srcId="{5DB58260-1331-4F62-B923-CDBC7F732B92}" destId="{CD082CEB-2C7A-41DB-99D3-15E3712AF7D5}" srcOrd="2" destOrd="0" presId="urn:microsoft.com/office/officeart/2005/8/layout/chevron2"/>
    <dgm:cxn modelId="{A0D86ADB-A4DD-4512-B186-BF25A07CDFFF}" type="presParOf" srcId="{CD082CEB-2C7A-41DB-99D3-15E3712AF7D5}" destId="{DF3AAF7B-D600-499D-810B-019495FDEA4D}" srcOrd="0" destOrd="0" presId="urn:microsoft.com/office/officeart/2005/8/layout/chevron2"/>
    <dgm:cxn modelId="{760ACF01-00C9-4F67-B6B2-49A79E6E9355}" type="presParOf" srcId="{CD082CEB-2C7A-41DB-99D3-15E3712AF7D5}" destId="{3D248ABB-3FC9-4CDC-918E-8C6CB5C2859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99DD5-D0B9-4DDF-8DAD-1C98F58621A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21AC20EF-79D5-4E84-B3DF-19C082364F99}">
      <dgm:prSet phldrT="[Texte]"/>
      <dgm:spPr/>
      <dgm:t>
        <a:bodyPr/>
        <a:lstStyle/>
        <a:p>
          <a:r>
            <a:rPr lang="fr-FR" dirty="0" smtClean="0">
              <a:latin typeface="Marianne" panose="02000000000000000000" pitchFamily="2" charset="0"/>
            </a:rPr>
            <a:t>AVANT DE REPONDRE</a:t>
          </a:r>
          <a:endParaRPr lang="fr-FR" dirty="0">
            <a:latin typeface="Marianne" panose="02000000000000000000" pitchFamily="2" charset="0"/>
          </a:endParaRPr>
        </a:p>
      </dgm:t>
    </dgm:pt>
    <dgm:pt modelId="{CEAF4DE2-14AD-4AB0-A84D-8AF3B6190184}" type="parTrans" cxnId="{DF3BDC57-1E15-427A-BF1C-F1C0081353AA}">
      <dgm:prSet/>
      <dgm:spPr/>
      <dgm:t>
        <a:bodyPr/>
        <a:lstStyle/>
        <a:p>
          <a:endParaRPr lang="fr-FR"/>
        </a:p>
      </dgm:t>
    </dgm:pt>
    <dgm:pt modelId="{724055FB-A6CC-4B5A-8926-267E3DCECCF4}" type="sibTrans" cxnId="{DF3BDC57-1E15-427A-BF1C-F1C0081353AA}">
      <dgm:prSet/>
      <dgm:spPr/>
      <dgm:t>
        <a:bodyPr/>
        <a:lstStyle/>
        <a:p>
          <a:endParaRPr lang="fr-FR"/>
        </a:p>
      </dgm:t>
    </dgm:pt>
    <dgm:pt modelId="{32B8CD23-A48D-44CF-AD24-ABC19A9D5844}">
      <dgm:prSet phldrT="[Texte]"/>
      <dgm:spPr/>
      <dgm:t>
        <a:bodyPr/>
        <a:lstStyle/>
        <a:p>
          <a:r>
            <a:rPr lang="fr-FR" dirty="0" smtClean="0">
              <a:latin typeface="Marianne" panose="02000000000000000000" pitchFamily="2" charset="0"/>
              <a:cs typeface="Arial" panose="020B0604020202020204" pitchFamily="34" charset="0"/>
            </a:rPr>
            <a:t>Décrire/caractériser</a:t>
          </a:r>
          <a:endParaRPr lang="fr-FR" dirty="0">
            <a:latin typeface="Marianne" panose="02000000000000000000" pitchFamily="2" charset="0"/>
            <a:cs typeface="Arial" panose="020B0604020202020204" pitchFamily="34" charset="0"/>
          </a:endParaRPr>
        </a:p>
      </dgm:t>
    </dgm:pt>
    <dgm:pt modelId="{BFA01823-AC06-43F3-A18B-9B3888D5BBB2}" type="parTrans" cxnId="{3F93FCF1-D7EA-4848-8FD5-EC78FC68210F}">
      <dgm:prSet/>
      <dgm:spPr/>
      <dgm:t>
        <a:bodyPr/>
        <a:lstStyle/>
        <a:p>
          <a:endParaRPr lang="fr-FR"/>
        </a:p>
      </dgm:t>
    </dgm:pt>
    <dgm:pt modelId="{44C27E08-921C-4A29-8197-90E5D846B8BE}" type="sibTrans" cxnId="{3F93FCF1-D7EA-4848-8FD5-EC78FC68210F}">
      <dgm:prSet/>
      <dgm:spPr/>
      <dgm:t>
        <a:bodyPr/>
        <a:lstStyle/>
        <a:p>
          <a:endParaRPr lang="fr-FR"/>
        </a:p>
      </dgm:t>
    </dgm:pt>
    <dgm:pt modelId="{95C3CF49-D4EF-4001-AF35-5F36BCA3E966}">
      <dgm:prSet phldrT="[Texte]"/>
      <dgm:spPr/>
      <dgm:t>
        <a:bodyPr/>
        <a:lstStyle/>
        <a:p>
          <a:r>
            <a:rPr lang="fr-FR" dirty="0" smtClean="0">
              <a:latin typeface="Marianne" panose="02000000000000000000" pitchFamily="2" charset="0"/>
              <a:cs typeface="Arial" panose="020B0604020202020204" pitchFamily="34" charset="0"/>
            </a:rPr>
            <a:t>Qualifier</a:t>
          </a:r>
          <a:endParaRPr lang="fr-FR" dirty="0">
            <a:latin typeface="Marianne" panose="02000000000000000000" pitchFamily="2" charset="0"/>
            <a:cs typeface="Arial" panose="020B0604020202020204" pitchFamily="34" charset="0"/>
          </a:endParaRPr>
        </a:p>
      </dgm:t>
    </dgm:pt>
    <dgm:pt modelId="{AD01FD1F-B856-4820-BBEB-26CE2040AB26}" type="parTrans" cxnId="{4ACAF69C-0C07-4FB1-A3CC-246F07F69128}">
      <dgm:prSet/>
      <dgm:spPr/>
      <dgm:t>
        <a:bodyPr/>
        <a:lstStyle/>
        <a:p>
          <a:endParaRPr lang="fr-FR"/>
        </a:p>
      </dgm:t>
    </dgm:pt>
    <dgm:pt modelId="{2460D8B5-9218-4A4C-B366-9D6D0CB91DF6}" type="sibTrans" cxnId="{4ACAF69C-0C07-4FB1-A3CC-246F07F69128}">
      <dgm:prSet/>
      <dgm:spPr/>
      <dgm:t>
        <a:bodyPr/>
        <a:lstStyle/>
        <a:p>
          <a:endParaRPr lang="fr-FR"/>
        </a:p>
      </dgm:t>
    </dgm:pt>
    <dgm:pt modelId="{E37A439B-6853-4AE6-9EB1-9A0641402713}">
      <dgm:prSet phldrT="[Texte]"/>
      <dgm:spPr/>
      <dgm:t>
        <a:bodyPr/>
        <a:lstStyle/>
        <a:p>
          <a:pPr>
            <a:lnSpc>
              <a:spcPct val="100000"/>
            </a:lnSpc>
          </a:pPr>
          <a:r>
            <a:rPr lang="fr-FR" dirty="0" smtClean="0">
              <a:latin typeface="Marianne" panose="02000000000000000000" pitchFamily="2" charset="0"/>
            </a:rPr>
            <a:t>REPONSES </a:t>
          </a:r>
        </a:p>
        <a:p>
          <a:pPr>
            <a:lnSpc>
              <a:spcPct val="100000"/>
            </a:lnSpc>
          </a:pPr>
          <a:r>
            <a:rPr lang="fr-FR" dirty="0" smtClean="0">
              <a:latin typeface="Marianne" panose="02000000000000000000" pitchFamily="2" charset="0"/>
            </a:rPr>
            <a:t>à court</a:t>
          </a:r>
        </a:p>
        <a:p>
          <a:pPr>
            <a:lnSpc>
              <a:spcPct val="100000"/>
            </a:lnSpc>
          </a:pPr>
          <a:r>
            <a:rPr lang="fr-FR" dirty="0" smtClean="0">
              <a:latin typeface="Marianne" panose="02000000000000000000" pitchFamily="2" charset="0"/>
            </a:rPr>
            <a:t>terme </a:t>
          </a:r>
          <a:endParaRPr lang="fr-FR" dirty="0">
            <a:latin typeface="Marianne" panose="02000000000000000000" pitchFamily="2" charset="0"/>
          </a:endParaRPr>
        </a:p>
      </dgm:t>
    </dgm:pt>
    <dgm:pt modelId="{5782A330-22FF-48A8-8B26-CF56D0CC777C}" type="parTrans" cxnId="{A96711FA-24EB-4159-BA91-6BFEC2AC063E}">
      <dgm:prSet/>
      <dgm:spPr/>
      <dgm:t>
        <a:bodyPr/>
        <a:lstStyle/>
        <a:p>
          <a:endParaRPr lang="fr-FR"/>
        </a:p>
      </dgm:t>
    </dgm:pt>
    <dgm:pt modelId="{7F22E477-0A1F-4A8F-8007-37412AC14805}" type="sibTrans" cxnId="{A96711FA-24EB-4159-BA91-6BFEC2AC063E}">
      <dgm:prSet/>
      <dgm:spPr/>
      <dgm:t>
        <a:bodyPr/>
        <a:lstStyle/>
        <a:p>
          <a:endParaRPr lang="fr-FR"/>
        </a:p>
      </dgm:t>
    </dgm:pt>
    <dgm:pt modelId="{0E6020C1-7402-4410-AF56-3ACAB2D86B6E}">
      <dgm:prSet phldrT="[Texte]"/>
      <dgm:spPr/>
      <dgm:t>
        <a:bodyPr/>
        <a:lstStyle/>
        <a:p>
          <a:r>
            <a:rPr lang="fr-FR" dirty="0" smtClean="0">
              <a:latin typeface="Marianne" panose="02000000000000000000" pitchFamily="2" charset="0"/>
              <a:cs typeface="Arial" panose="020B0604020202020204" pitchFamily="34" charset="0"/>
            </a:rPr>
            <a:t>Reconnaître et accompagner les victimes</a:t>
          </a:r>
          <a:endParaRPr lang="fr-FR" dirty="0">
            <a:latin typeface="Marianne" panose="02000000000000000000" pitchFamily="2" charset="0"/>
            <a:cs typeface="Arial" panose="020B0604020202020204" pitchFamily="34" charset="0"/>
          </a:endParaRPr>
        </a:p>
      </dgm:t>
    </dgm:pt>
    <dgm:pt modelId="{1281427E-DAFE-4A71-BD78-DC97EC4D7A0C}" type="parTrans" cxnId="{828592E7-0A20-4668-B03E-3199A93D51D7}">
      <dgm:prSet/>
      <dgm:spPr/>
      <dgm:t>
        <a:bodyPr/>
        <a:lstStyle/>
        <a:p>
          <a:endParaRPr lang="fr-FR"/>
        </a:p>
      </dgm:t>
    </dgm:pt>
    <dgm:pt modelId="{433DBDEF-F465-4E47-B9AA-E58E45D9FE74}" type="sibTrans" cxnId="{828592E7-0A20-4668-B03E-3199A93D51D7}">
      <dgm:prSet/>
      <dgm:spPr/>
      <dgm:t>
        <a:bodyPr/>
        <a:lstStyle/>
        <a:p>
          <a:endParaRPr lang="fr-FR"/>
        </a:p>
      </dgm:t>
    </dgm:pt>
    <dgm:pt modelId="{28C104CF-85B7-4185-A6CF-9D0040CF4853}">
      <dgm:prSet phldrT="[Texte]"/>
      <dgm:spPr/>
      <dgm:t>
        <a:bodyPr/>
        <a:lstStyle/>
        <a:p>
          <a:r>
            <a:rPr lang="fr-FR" dirty="0" smtClean="0">
              <a:latin typeface="Marianne" panose="02000000000000000000" pitchFamily="2" charset="0"/>
              <a:cs typeface="Arial" panose="020B0604020202020204" pitchFamily="34" charset="0"/>
            </a:rPr>
            <a:t>Etablir les faits</a:t>
          </a:r>
          <a:endParaRPr lang="fr-FR" dirty="0">
            <a:latin typeface="Marianne" panose="02000000000000000000" pitchFamily="2" charset="0"/>
            <a:cs typeface="Arial" panose="020B0604020202020204" pitchFamily="34" charset="0"/>
          </a:endParaRPr>
        </a:p>
      </dgm:t>
    </dgm:pt>
    <dgm:pt modelId="{74FE6CC8-4A81-4323-8F92-49D3232E20C5}" type="parTrans" cxnId="{FDBD6714-E717-4880-B9A4-8C6BE313BF9F}">
      <dgm:prSet/>
      <dgm:spPr/>
      <dgm:t>
        <a:bodyPr/>
        <a:lstStyle/>
        <a:p>
          <a:endParaRPr lang="fr-FR"/>
        </a:p>
      </dgm:t>
    </dgm:pt>
    <dgm:pt modelId="{76059D19-7887-4FC1-8FF8-EB68142BA552}" type="sibTrans" cxnId="{FDBD6714-E717-4880-B9A4-8C6BE313BF9F}">
      <dgm:prSet/>
      <dgm:spPr/>
      <dgm:t>
        <a:bodyPr/>
        <a:lstStyle/>
        <a:p>
          <a:endParaRPr lang="fr-FR"/>
        </a:p>
      </dgm:t>
    </dgm:pt>
    <dgm:pt modelId="{4B2BEB46-1E98-486A-9290-074ED8B7D835}">
      <dgm:prSet phldrT="[Texte]"/>
      <dgm:spPr/>
      <dgm:t>
        <a:bodyPr/>
        <a:lstStyle/>
        <a:p>
          <a:r>
            <a:rPr lang="fr-FR" dirty="0" smtClean="0">
              <a:latin typeface="Marianne" panose="02000000000000000000" pitchFamily="2" charset="0"/>
              <a:cs typeface="Arial" panose="020B0604020202020204" pitchFamily="34" charset="0"/>
            </a:rPr>
            <a:t>Déterminer les enjeux</a:t>
          </a:r>
          <a:endParaRPr lang="fr-FR" dirty="0">
            <a:latin typeface="Marianne" panose="02000000000000000000" pitchFamily="2" charset="0"/>
            <a:cs typeface="Arial" panose="020B0604020202020204" pitchFamily="34" charset="0"/>
          </a:endParaRPr>
        </a:p>
      </dgm:t>
    </dgm:pt>
    <dgm:pt modelId="{11742409-8C5C-4E6B-B824-75E4D295DDF9}" type="parTrans" cxnId="{77544E74-3D66-4B65-905D-677C010EE353}">
      <dgm:prSet/>
      <dgm:spPr/>
      <dgm:t>
        <a:bodyPr/>
        <a:lstStyle/>
        <a:p>
          <a:endParaRPr lang="fr-FR"/>
        </a:p>
      </dgm:t>
    </dgm:pt>
    <dgm:pt modelId="{70A7EE2A-E05A-4B82-943D-75EC5AD32FE5}" type="sibTrans" cxnId="{77544E74-3D66-4B65-905D-677C010EE353}">
      <dgm:prSet/>
      <dgm:spPr/>
      <dgm:t>
        <a:bodyPr/>
        <a:lstStyle/>
        <a:p>
          <a:endParaRPr lang="fr-FR"/>
        </a:p>
      </dgm:t>
    </dgm:pt>
    <dgm:pt modelId="{BC164FCA-85D0-4A91-B9ED-469A7FACFA86}">
      <dgm:prSet phldrT="[Texte]"/>
      <dgm:spPr/>
      <dgm:t>
        <a:bodyPr/>
        <a:lstStyle/>
        <a:p>
          <a:r>
            <a:rPr lang="fr-FR" dirty="0" smtClean="0">
              <a:latin typeface="Marianne" panose="02000000000000000000" pitchFamily="2" charset="0"/>
              <a:cs typeface="Arial" panose="020B0604020202020204" pitchFamily="34" charset="0"/>
            </a:rPr>
            <a:t>Signaler et transmettre</a:t>
          </a:r>
          <a:endParaRPr lang="fr-FR" dirty="0">
            <a:latin typeface="Marianne" panose="02000000000000000000" pitchFamily="2" charset="0"/>
            <a:cs typeface="Arial" panose="020B0604020202020204" pitchFamily="34" charset="0"/>
          </a:endParaRPr>
        </a:p>
      </dgm:t>
    </dgm:pt>
    <dgm:pt modelId="{1446E047-4D2A-4A02-980C-B99ED64E1CAF}" type="parTrans" cxnId="{8B43D8D4-E4BF-44A2-8D8A-F5256C0B93A2}">
      <dgm:prSet/>
      <dgm:spPr/>
      <dgm:t>
        <a:bodyPr/>
        <a:lstStyle/>
        <a:p>
          <a:endParaRPr lang="fr-FR"/>
        </a:p>
      </dgm:t>
    </dgm:pt>
    <dgm:pt modelId="{2AAA5548-858B-4515-B81A-B95582662C94}" type="sibTrans" cxnId="{8B43D8D4-E4BF-44A2-8D8A-F5256C0B93A2}">
      <dgm:prSet/>
      <dgm:spPr/>
      <dgm:t>
        <a:bodyPr/>
        <a:lstStyle/>
        <a:p>
          <a:endParaRPr lang="fr-FR"/>
        </a:p>
      </dgm:t>
    </dgm:pt>
    <dgm:pt modelId="{D7E08DE0-223E-4617-AB66-4EC06156DEAB}">
      <dgm:prSet phldrT="[Texte]"/>
      <dgm:spPr/>
      <dgm:t>
        <a:bodyPr/>
        <a:lstStyle/>
        <a:p>
          <a:r>
            <a:rPr lang="fr-FR" dirty="0" smtClean="0">
              <a:latin typeface="Marianne" panose="02000000000000000000" pitchFamily="2" charset="0"/>
              <a:cs typeface="Arial" panose="020B0604020202020204" pitchFamily="34" charset="0"/>
            </a:rPr>
            <a:t>Enseigner pour prévenir le racisme et l’antisémitisme</a:t>
          </a:r>
          <a:endParaRPr lang="fr-FR" dirty="0">
            <a:latin typeface="Marianne" panose="02000000000000000000" pitchFamily="2" charset="0"/>
            <a:cs typeface="Arial" panose="020B0604020202020204" pitchFamily="34" charset="0"/>
          </a:endParaRPr>
        </a:p>
      </dgm:t>
    </dgm:pt>
    <dgm:pt modelId="{4CBE6E3B-8494-4AA5-B026-AEFBD297ED44}" type="parTrans" cxnId="{D17B486E-4CF1-4615-BC0B-FC74F52A0945}">
      <dgm:prSet/>
      <dgm:spPr/>
      <dgm:t>
        <a:bodyPr/>
        <a:lstStyle/>
        <a:p>
          <a:endParaRPr lang="fr-FR"/>
        </a:p>
      </dgm:t>
    </dgm:pt>
    <dgm:pt modelId="{4708207D-2366-44FD-9A5D-720539CF3E30}" type="sibTrans" cxnId="{D17B486E-4CF1-4615-BC0B-FC74F52A0945}">
      <dgm:prSet/>
      <dgm:spPr/>
      <dgm:t>
        <a:bodyPr/>
        <a:lstStyle/>
        <a:p>
          <a:endParaRPr lang="fr-FR"/>
        </a:p>
      </dgm:t>
    </dgm:pt>
    <dgm:pt modelId="{5D489486-61BE-4E3B-92F7-3812AB358340}">
      <dgm:prSet phldrT="[Texte]"/>
      <dgm:spPr/>
      <dgm:t>
        <a:bodyPr/>
        <a:lstStyle/>
        <a:p>
          <a:r>
            <a:rPr lang="fr-FR" dirty="0" smtClean="0">
              <a:latin typeface="Marianne" panose="02000000000000000000" pitchFamily="2" charset="0"/>
              <a:cs typeface="Arial" panose="020B0604020202020204" pitchFamily="34" charset="0"/>
            </a:rPr>
            <a:t>REPONSES à long terme</a:t>
          </a:r>
          <a:endParaRPr lang="fr-FR" dirty="0">
            <a:latin typeface="Marianne" panose="02000000000000000000" pitchFamily="2" charset="0"/>
            <a:cs typeface="Arial" panose="020B0604020202020204" pitchFamily="34" charset="0"/>
          </a:endParaRPr>
        </a:p>
      </dgm:t>
    </dgm:pt>
    <dgm:pt modelId="{E2913488-05C6-48FE-843D-27A261A4C4BE}" type="parTrans" cxnId="{563D1DDE-5A69-4081-9A13-D790C91B2FD5}">
      <dgm:prSet/>
      <dgm:spPr/>
      <dgm:t>
        <a:bodyPr/>
        <a:lstStyle/>
        <a:p>
          <a:endParaRPr lang="fr-FR"/>
        </a:p>
      </dgm:t>
    </dgm:pt>
    <dgm:pt modelId="{EB266A5E-F7CA-492F-8235-197CEB57B810}" type="sibTrans" cxnId="{563D1DDE-5A69-4081-9A13-D790C91B2FD5}">
      <dgm:prSet/>
      <dgm:spPr/>
      <dgm:t>
        <a:bodyPr/>
        <a:lstStyle/>
        <a:p>
          <a:endParaRPr lang="fr-FR"/>
        </a:p>
      </dgm:t>
    </dgm:pt>
    <dgm:pt modelId="{0785A7BF-1675-4A8D-9B6E-D18AD9470784}">
      <dgm:prSet/>
      <dgm:spPr/>
      <dgm:t>
        <a:bodyPr/>
        <a:lstStyle/>
        <a:p>
          <a:r>
            <a:rPr lang="fr-FR" dirty="0" smtClean="0">
              <a:latin typeface="Marianne" panose="02000000000000000000" pitchFamily="2" charset="0"/>
              <a:cs typeface="Arial" panose="020B0604020202020204" pitchFamily="34" charset="0"/>
            </a:rPr>
            <a:t>Responsabiliser et sanctionner les auteurs</a:t>
          </a:r>
          <a:endParaRPr lang="fr-FR" dirty="0">
            <a:latin typeface="Marianne" panose="02000000000000000000" pitchFamily="2" charset="0"/>
            <a:cs typeface="Arial" panose="020B0604020202020204" pitchFamily="34" charset="0"/>
          </a:endParaRPr>
        </a:p>
      </dgm:t>
    </dgm:pt>
    <dgm:pt modelId="{07C7CDB3-3116-4F10-8EB3-72886D6AB064}" type="parTrans" cxnId="{61BA2B52-3691-4591-9484-5D86F2A6E619}">
      <dgm:prSet/>
      <dgm:spPr/>
      <dgm:t>
        <a:bodyPr/>
        <a:lstStyle/>
        <a:p>
          <a:endParaRPr lang="fr-FR"/>
        </a:p>
      </dgm:t>
    </dgm:pt>
    <dgm:pt modelId="{4D423B95-B24A-4BFE-A895-64E0351FB98F}" type="sibTrans" cxnId="{61BA2B52-3691-4591-9484-5D86F2A6E619}">
      <dgm:prSet/>
      <dgm:spPr/>
      <dgm:t>
        <a:bodyPr/>
        <a:lstStyle/>
        <a:p>
          <a:endParaRPr lang="fr-FR"/>
        </a:p>
      </dgm:t>
    </dgm:pt>
    <dgm:pt modelId="{89C34699-9AE6-4617-851E-191E4A009DE3}">
      <dgm:prSet phldrT="[Texte]"/>
      <dgm:spPr/>
      <dgm:t>
        <a:bodyPr/>
        <a:lstStyle/>
        <a:p>
          <a:r>
            <a:rPr lang="fr-FR" dirty="0" smtClean="0">
              <a:latin typeface="Marianne" panose="02000000000000000000" pitchFamily="2" charset="0"/>
              <a:cs typeface="Arial" panose="020B0604020202020204" pitchFamily="34" charset="0"/>
            </a:rPr>
            <a:t>Informer et communiquer</a:t>
          </a:r>
          <a:endParaRPr lang="fr-FR" dirty="0">
            <a:latin typeface="Marianne" panose="02000000000000000000" pitchFamily="2" charset="0"/>
            <a:cs typeface="Arial" panose="020B0604020202020204" pitchFamily="34" charset="0"/>
          </a:endParaRPr>
        </a:p>
      </dgm:t>
    </dgm:pt>
    <dgm:pt modelId="{63A84335-059D-43BD-8CBE-FA2BC146468A}" type="parTrans" cxnId="{C1FE5534-03DD-4DDE-9B51-B98342C46890}">
      <dgm:prSet/>
      <dgm:spPr/>
    </dgm:pt>
    <dgm:pt modelId="{C6E0FE79-1421-49ED-8FFD-9E7967757208}" type="sibTrans" cxnId="{C1FE5534-03DD-4DDE-9B51-B98342C46890}">
      <dgm:prSet/>
      <dgm:spPr/>
    </dgm:pt>
    <dgm:pt modelId="{D08A327B-C8D2-4DBA-95EB-D1FC609FC8F3}">
      <dgm:prSet phldrT="[Texte]"/>
      <dgm:spPr/>
      <dgm:t>
        <a:bodyPr/>
        <a:lstStyle/>
        <a:p>
          <a:endParaRPr lang="fr-FR" dirty="0">
            <a:latin typeface="Marianne" panose="02000000000000000000" pitchFamily="2" charset="0"/>
            <a:cs typeface="Arial" panose="020B0604020202020204" pitchFamily="34" charset="0"/>
          </a:endParaRPr>
        </a:p>
      </dgm:t>
    </dgm:pt>
    <dgm:pt modelId="{4B1B0C30-073F-4C19-A371-20FF34F3B526}" type="parTrans" cxnId="{E9D86F94-728D-4E79-A864-13E5729B2A18}">
      <dgm:prSet/>
      <dgm:spPr/>
    </dgm:pt>
    <dgm:pt modelId="{E8690AD4-FA1A-4BB2-BF97-B8A20C37F0DB}" type="sibTrans" cxnId="{E9D86F94-728D-4E79-A864-13E5729B2A18}">
      <dgm:prSet/>
      <dgm:spPr/>
    </dgm:pt>
    <dgm:pt modelId="{E5DBE1CA-6D80-4646-AA97-57FFEE955759}">
      <dgm:prSet phldrT="[Texte]"/>
      <dgm:spPr/>
      <dgm:t>
        <a:bodyPr/>
        <a:lstStyle/>
        <a:p>
          <a:r>
            <a:rPr lang="fr-FR" dirty="0" smtClean="0">
              <a:latin typeface="Marianne" panose="02000000000000000000" pitchFamily="2" charset="0"/>
              <a:cs typeface="Arial" panose="020B0604020202020204" pitchFamily="34" charset="0"/>
            </a:rPr>
            <a:t>La question du racisme et de l’antisémitisme dans les différentes instances</a:t>
          </a:r>
          <a:endParaRPr lang="fr-FR" dirty="0">
            <a:latin typeface="Marianne" panose="02000000000000000000" pitchFamily="2" charset="0"/>
            <a:cs typeface="Arial" panose="020B0604020202020204" pitchFamily="34" charset="0"/>
          </a:endParaRPr>
        </a:p>
      </dgm:t>
    </dgm:pt>
    <dgm:pt modelId="{1A21EFC1-35AD-4AE9-AF7D-A03C6C6AE6C1}" type="parTrans" cxnId="{33F60B44-D15E-4387-9A25-D4BC6FFD4272}">
      <dgm:prSet/>
      <dgm:spPr/>
    </dgm:pt>
    <dgm:pt modelId="{7CBD9F15-C0A1-4C47-B647-31D6A46CDFB5}" type="sibTrans" cxnId="{33F60B44-D15E-4387-9A25-D4BC6FFD4272}">
      <dgm:prSet/>
      <dgm:spPr/>
    </dgm:pt>
    <dgm:pt modelId="{0FF8F812-0A10-43D2-93E0-5007FCA8D010}">
      <dgm:prSet phldrT="[Texte]"/>
      <dgm:spPr/>
      <dgm:t>
        <a:bodyPr/>
        <a:lstStyle/>
        <a:p>
          <a:r>
            <a:rPr lang="fr-FR" dirty="0" smtClean="0">
              <a:latin typeface="Marianne" panose="02000000000000000000" pitchFamily="2" charset="0"/>
              <a:cs typeface="Arial" panose="020B0604020202020204" pitchFamily="34" charset="0"/>
            </a:rPr>
            <a:t> Actions éducatives et partenariats pour prévenir le racisme et l’antisémitisme</a:t>
          </a:r>
          <a:endParaRPr lang="fr-FR" dirty="0">
            <a:latin typeface="Marianne" panose="02000000000000000000" pitchFamily="2" charset="0"/>
            <a:cs typeface="Arial" panose="020B0604020202020204" pitchFamily="34" charset="0"/>
          </a:endParaRPr>
        </a:p>
      </dgm:t>
    </dgm:pt>
    <dgm:pt modelId="{7044F3DD-2756-4493-8AEE-84C34B879BB7}" type="parTrans" cxnId="{334385E5-A919-42AA-9595-402DC87FE0DB}">
      <dgm:prSet/>
      <dgm:spPr/>
    </dgm:pt>
    <dgm:pt modelId="{173EFA12-1B65-4A88-A6C2-BD3D76A8479F}" type="sibTrans" cxnId="{334385E5-A919-42AA-9595-402DC87FE0DB}">
      <dgm:prSet/>
      <dgm:spPr/>
    </dgm:pt>
    <dgm:pt modelId="{5DB58260-1331-4F62-B923-CDBC7F732B92}" type="pres">
      <dgm:prSet presAssocID="{85A99DD5-D0B9-4DDF-8DAD-1C98F58621AB}" presName="linearFlow" presStyleCnt="0">
        <dgm:presLayoutVars>
          <dgm:dir/>
          <dgm:animLvl val="lvl"/>
          <dgm:resizeHandles val="exact"/>
        </dgm:presLayoutVars>
      </dgm:prSet>
      <dgm:spPr/>
      <dgm:t>
        <a:bodyPr/>
        <a:lstStyle/>
        <a:p>
          <a:endParaRPr lang="fr-FR"/>
        </a:p>
      </dgm:t>
    </dgm:pt>
    <dgm:pt modelId="{6BC5BA66-A514-4CF9-83E8-6BABDFC4012A}" type="pres">
      <dgm:prSet presAssocID="{21AC20EF-79D5-4E84-B3DF-19C082364F99}" presName="composite" presStyleCnt="0"/>
      <dgm:spPr/>
    </dgm:pt>
    <dgm:pt modelId="{D79C29E3-18E8-4FF6-9A17-CF005A8CBDFA}" type="pres">
      <dgm:prSet presAssocID="{21AC20EF-79D5-4E84-B3DF-19C082364F99}" presName="parentText" presStyleLbl="alignNode1" presStyleIdx="0" presStyleCnt="3" custLinFactNeighborX="-4248" custLinFactNeighborY="-384">
        <dgm:presLayoutVars>
          <dgm:chMax val="1"/>
          <dgm:bulletEnabled val="1"/>
        </dgm:presLayoutVars>
      </dgm:prSet>
      <dgm:spPr/>
      <dgm:t>
        <a:bodyPr/>
        <a:lstStyle/>
        <a:p>
          <a:endParaRPr lang="fr-FR"/>
        </a:p>
      </dgm:t>
    </dgm:pt>
    <dgm:pt modelId="{AEE3C54E-67BE-4A70-BBF1-A2A65D2AFCF1}" type="pres">
      <dgm:prSet presAssocID="{21AC20EF-79D5-4E84-B3DF-19C082364F99}" presName="descendantText" presStyleLbl="alignAcc1" presStyleIdx="0" presStyleCnt="3" custLinFactNeighborY="-408">
        <dgm:presLayoutVars>
          <dgm:bulletEnabled val="1"/>
        </dgm:presLayoutVars>
      </dgm:prSet>
      <dgm:spPr/>
      <dgm:t>
        <a:bodyPr/>
        <a:lstStyle/>
        <a:p>
          <a:endParaRPr lang="fr-FR"/>
        </a:p>
      </dgm:t>
    </dgm:pt>
    <dgm:pt modelId="{60CE15D6-E4EC-4217-8F53-221FD34F4F83}" type="pres">
      <dgm:prSet presAssocID="{724055FB-A6CC-4B5A-8926-267E3DCECCF4}" presName="sp" presStyleCnt="0"/>
      <dgm:spPr/>
    </dgm:pt>
    <dgm:pt modelId="{CD082CEB-2C7A-41DB-99D3-15E3712AF7D5}" type="pres">
      <dgm:prSet presAssocID="{E37A439B-6853-4AE6-9EB1-9A0641402713}" presName="composite" presStyleCnt="0"/>
      <dgm:spPr/>
    </dgm:pt>
    <dgm:pt modelId="{DF3AAF7B-D600-499D-810B-019495FDEA4D}" type="pres">
      <dgm:prSet presAssocID="{E37A439B-6853-4AE6-9EB1-9A0641402713}" presName="parentText" presStyleLbl="alignNode1" presStyleIdx="1" presStyleCnt="3">
        <dgm:presLayoutVars>
          <dgm:chMax val="1"/>
          <dgm:bulletEnabled val="1"/>
        </dgm:presLayoutVars>
      </dgm:prSet>
      <dgm:spPr/>
      <dgm:t>
        <a:bodyPr/>
        <a:lstStyle/>
        <a:p>
          <a:endParaRPr lang="fr-FR"/>
        </a:p>
      </dgm:t>
    </dgm:pt>
    <dgm:pt modelId="{3D248ABB-3FC9-4CDC-918E-8C6CB5C28590}" type="pres">
      <dgm:prSet presAssocID="{E37A439B-6853-4AE6-9EB1-9A0641402713}" presName="descendantText" presStyleLbl="alignAcc1" presStyleIdx="1" presStyleCnt="3" custScaleY="121243">
        <dgm:presLayoutVars>
          <dgm:bulletEnabled val="1"/>
        </dgm:presLayoutVars>
      </dgm:prSet>
      <dgm:spPr/>
      <dgm:t>
        <a:bodyPr/>
        <a:lstStyle/>
        <a:p>
          <a:endParaRPr lang="fr-FR"/>
        </a:p>
      </dgm:t>
    </dgm:pt>
    <dgm:pt modelId="{B470B8A8-37EA-48C3-A840-45B24A6B9991}" type="pres">
      <dgm:prSet presAssocID="{7F22E477-0A1F-4A8F-8007-37412AC14805}" presName="sp" presStyleCnt="0"/>
      <dgm:spPr/>
    </dgm:pt>
    <dgm:pt modelId="{32ECF35D-8DF1-4038-94F2-0EB5E8CC4279}" type="pres">
      <dgm:prSet presAssocID="{5D489486-61BE-4E3B-92F7-3812AB358340}" presName="composite" presStyleCnt="0"/>
      <dgm:spPr/>
    </dgm:pt>
    <dgm:pt modelId="{2C9362F8-B53E-462F-B627-389401CDAA51}" type="pres">
      <dgm:prSet presAssocID="{5D489486-61BE-4E3B-92F7-3812AB358340}" presName="parentText" presStyleLbl="alignNode1" presStyleIdx="2" presStyleCnt="3">
        <dgm:presLayoutVars>
          <dgm:chMax val="1"/>
          <dgm:bulletEnabled val="1"/>
        </dgm:presLayoutVars>
      </dgm:prSet>
      <dgm:spPr/>
      <dgm:t>
        <a:bodyPr/>
        <a:lstStyle/>
        <a:p>
          <a:endParaRPr lang="fr-FR"/>
        </a:p>
      </dgm:t>
    </dgm:pt>
    <dgm:pt modelId="{66EE3768-6966-4764-8C2E-A876653C82B3}" type="pres">
      <dgm:prSet presAssocID="{5D489486-61BE-4E3B-92F7-3812AB358340}" presName="descendantText" presStyleLbl="alignAcc1" presStyleIdx="2" presStyleCnt="3">
        <dgm:presLayoutVars>
          <dgm:bulletEnabled val="1"/>
        </dgm:presLayoutVars>
      </dgm:prSet>
      <dgm:spPr/>
      <dgm:t>
        <a:bodyPr/>
        <a:lstStyle/>
        <a:p>
          <a:endParaRPr lang="fr-FR"/>
        </a:p>
      </dgm:t>
    </dgm:pt>
  </dgm:ptLst>
  <dgm:cxnLst>
    <dgm:cxn modelId="{E9D86F94-728D-4E79-A864-13E5729B2A18}" srcId="{5D489486-61BE-4E3B-92F7-3812AB358340}" destId="{D08A327B-C8D2-4DBA-95EB-D1FC609FC8F3}" srcOrd="3" destOrd="0" parTransId="{4B1B0C30-073F-4C19-A371-20FF34F3B526}" sibTransId="{E8690AD4-FA1A-4BB2-BF97-B8A20C37F0DB}"/>
    <dgm:cxn modelId="{A85A50F7-559B-4ED1-9BC9-13B762EC7FF8}" type="presOf" srcId="{21AC20EF-79D5-4E84-B3DF-19C082364F99}" destId="{D79C29E3-18E8-4FF6-9A17-CF005A8CBDFA}" srcOrd="0" destOrd="0" presId="urn:microsoft.com/office/officeart/2005/8/layout/chevron2"/>
    <dgm:cxn modelId="{A96711FA-24EB-4159-BA91-6BFEC2AC063E}" srcId="{85A99DD5-D0B9-4DDF-8DAD-1C98F58621AB}" destId="{E37A439B-6853-4AE6-9EB1-9A0641402713}" srcOrd="1" destOrd="0" parTransId="{5782A330-22FF-48A8-8B26-CF56D0CC777C}" sibTransId="{7F22E477-0A1F-4A8F-8007-37412AC14805}"/>
    <dgm:cxn modelId="{5E646787-E2BE-457B-938A-E2685C1AA074}" type="presOf" srcId="{D08A327B-C8D2-4DBA-95EB-D1FC609FC8F3}" destId="{66EE3768-6966-4764-8C2E-A876653C82B3}" srcOrd="0" destOrd="3" presId="urn:microsoft.com/office/officeart/2005/8/layout/chevron2"/>
    <dgm:cxn modelId="{61BA2B52-3691-4591-9484-5D86F2A6E619}" srcId="{E37A439B-6853-4AE6-9EB1-9A0641402713}" destId="{0785A7BF-1675-4A8D-9B6E-D18AD9470784}" srcOrd="4" destOrd="0" parTransId="{07C7CDB3-3116-4F10-8EB3-72886D6AB064}" sibTransId="{4D423B95-B24A-4BFE-A895-64E0351FB98F}"/>
    <dgm:cxn modelId="{FDBD6714-E717-4880-B9A4-8C6BE313BF9F}" srcId="{E37A439B-6853-4AE6-9EB1-9A0641402713}" destId="{28C104CF-85B7-4185-A6CF-9D0040CF4853}" srcOrd="1" destOrd="0" parTransId="{74FE6CC8-4A81-4323-8F92-49D3232E20C5}" sibTransId="{76059D19-7887-4FC1-8FF8-EB68142BA552}"/>
    <dgm:cxn modelId="{4ACAF69C-0C07-4FB1-A3CC-246F07F69128}" srcId="{21AC20EF-79D5-4E84-B3DF-19C082364F99}" destId="{95C3CF49-D4EF-4001-AF35-5F36BCA3E966}" srcOrd="1" destOrd="0" parTransId="{AD01FD1F-B856-4820-BBEB-26CE2040AB26}" sibTransId="{2460D8B5-9218-4A4C-B366-9D6D0CB91DF6}"/>
    <dgm:cxn modelId="{02E3F983-F8B2-40CF-A17E-7AEB58C51043}" type="presOf" srcId="{E5DBE1CA-6D80-4646-AA97-57FFEE955759}" destId="{66EE3768-6966-4764-8C2E-A876653C82B3}" srcOrd="0" destOrd="1" presId="urn:microsoft.com/office/officeart/2005/8/layout/chevron2"/>
    <dgm:cxn modelId="{8B43D8D4-E4BF-44A2-8D8A-F5256C0B93A2}" srcId="{E37A439B-6853-4AE6-9EB1-9A0641402713}" destId="{BC164FCA-85D0-4A91-B9ED-469A7FACFA86}" srcOrd="2" destOrd="0" parTransId="{1446E047-4D2A-4A02-980C-B99ED64E1CAF}" sibTransId="{2AAA5548-858B-4515-B81A-B95582662C94}"/>
    <dgm:cxn modelId="{34D555AF-B332-4FD4-8226-CAEEE7BAD332}" type="presOf" srcId="{5D489486-61BE-4E3B-92F7-3812AB358340}" destId="{2C9362F8-B53E-462F-B627-389401CDAA51}" srcOrd="0" destOrd="0" presId="urn:microsoft.com/office/officeart/2005/8/layout/chevron2"/>
    <dgm:cxn modelId="{BF6FA90F-41FD-4424-BB82-F0AD82FF6314}" type="presOf" srcId="{D7E08DE0-223E-4617-AB66-4EC06156DEAB}" destId="{66EE3768-6966-4764-8C2E-A876653C82B3}" srcOrd="0" destOrd="0" presId="urn:microsoft.com/office/officeart/2005/8/layout/chevron2"/>
    <dgm:cxn modelId="{857B9C52-DA00-45ED-A071-42441ACFEDA2}" type="presOf" srcId="{32B8CD23-A48D-44CF-AD24-ABC19A9D5844}" destId="{AEE3C54E-67BE-4A70-BBF1-A2A65D2AFCF1}" srcOrd="0" destOrd="0" presId="urn:microsoft.com/office/officeart/2005/8/layout/chevron2"/>
    <dgm:cxn modelId="{753CCF09-E8D6-4B3F-91B5-50DB675012EE}" type="presOf" srcId="{0FF8F812-0A10-43D2-93E0-5007FCA8D010}" destId="{66EE3768-6966-4764-8C2E-A876653C82B3}" srcOrd="0" destOrd="2" presId="urn:microsoft.com/office/officeart/2005/8/layout/chevron2"/>
    <dgm:cxn modelId="{A6641D67-9CEF-4D3B-BFFD-09103845E3C3}" type="presOf" srcId="{0E6020C1-7402-4410-AF56-3ACAB2D86B6E}" destId="{3D248ABB-3FC9-4CDC-918E-8C6CB5C28590}" srcOrd="0" destOrd="0" presId="urn:microsoft.com/office/officeart/2005/8/layout/chevron2"/>
    <dgm:cxn modelId="{F0F5B9A9-FD00-42B1-9CF5-D545EEBCA86D}" type="presOf" srcId="{E37A439B-6853-4AE6-9EB1-9A0641402713}" destId="{DF3AAF7B-D600-499D-810B-019495FDEA4D}" srcOrd="0" destOrd="0" presId="urn:microsoft.com/office/officeart/2005/8/layout/chevron2"/>
    <dgm:cxn modelId="{33F60B44-D15E-4387-9A25-D4BC6FFD4272}" srcId="{5D489486-61BE-4E3B-92F7-3812AB358340}" destId="{E5DBE1CA-6D80-4646-AA97-57FFEE955759}" srcOrd="1" destOrd="0" parTransId="{1A21EFC1-35AD-4AE9-AF7D-A03C6C6AE6C1}" sibTransId="{7CBD9F15-C0A1-4C47-B647-31D6A46CDFB5}"/>
    <dgm:cxn modelId="{563D1DDE-5A69-4081-9A13-D790C91B2FD5}" srcId="{85A99DD5-D0B9-4DDF-8DAD-1C98F58621AB}" destId="{5D489486-61BE-4E3B-92F7-3812AB358340}" srcOrd="2" destOrd="0" parTransId="{E2913488-05C6-48FE-843D-27A261A4C4BE}" sibTransId="{EB266A5E-F7CA-492F-8235-197CEB57B810}"/>
    <dgm:cxn modelId="{A21FC021-0D8E-4F02-B1E1-431167F9F999}" type="presOf" srcId="{95C3CF49-D4EF-4001-AF35-5F36BCA3E966}" destId="{AEE3C54E-67BE-4A70-BBF1-A2A65D2AFCF1}" srcOrd="0" destOrd="1" presId="urn:microsoft.com/office/officeart/2005/8/layout/chevron2"/>
    <dgm:cxn modelId="{72F02385-BD94-462D-A90D-D05E6916B8A9}" type="presOf" srcId="{0785A7BF-1675-4A8D-9B6E-D18AD9470784}" destId="{3D248ABB-3FC9-4CDC-918E-8C6CB5C28590}" srcOrd="0" destOrd="4" presId="urn:microsoft.com/office/officeart/2005/8/layout/chevron2"/>
    <dgm:cxn modelId="{8AFC2066-41F8-49DA-BF1B-D70080D6BB5E}" type="presOf" srcId="{28C104CF-85B7-4185-A6CF-9D0040CF4853}" destId="{3D248ABB-3FC9-4CDC-918E-8C6CB5C28590}" srcOrd="0" destOrd="1" presId="urn:microsoft.com/office/officeart/2005/8/layout/chevron2"/>
    <dgm:cxn modelId="{DF855D86-6D12-4BD9-B247-4F5DAF92C86F}" type="presOf" srcId="{BC164FCA-85D0-4A91-B9ED-469A7FACFA86}" destId="{3D248ABB-3FC9-4CDC-918E-8C6CB5C28590}" srcOrd="0" destOrd="2" presId="urn:microsoft.com/office/officeart/2005/8/layout/chevron2"/>
    <dgm:cxn modelId="{F34BA2BF-82B2-4D5E-A9EF-9073C638E2F1}" type="presOf" srcId="{4B2BEB46-1E98-486A-9290-074ED8B7D835}" destId="{AEE3C54E-67BE-4A70-BBF1-A2A65D2AFCF1}" srcOrd="0" destOrd="2" presId="urn:microsoft.com/office/officeart/2005/8/layout/chevron2"/>
    <dgm:cxn modelId="{E56BFEB4-3207-4307-9692-F8DA8F80CBFE}" type="presOf" srcId="{89C34699-9AE6-4617-851E-191E4A009DE3}" destId="{3D248ABB-3FC9-4CDC-918E-8C6CB5C28590}" srcOrd="0" destOrd="3" presId="urn:microsoft.com/office/officeart/2005/8/layout/chevron2"/>
    <dgm:cxn modelId="{77544E74-3D66-4B65-905D-677C010EE353}" srcId="{21AC20EF-79D5-4E84-B3DF-19C082364F99}" destId="{4B2BEB46-1E98-486A-9290-074ED8B7D835}" srcOrd="2" destOrd="0" parTransId="{11742409-8C5C-4E6B-B824-75E4D295DDF9}" sibTransId="{70A7EE2A-E05A-4B82-943D-75EC5AD32FE5}"/>
    <dgm:cxn modelId="{828592E7-0A20-4668-B03E-3199A93D51D7}" srcId="{E37A439B-6853-4AE6-9EB1-9A0641402713}" destId="{0E6020C1-7402-4410-AF56-3ACAB2D86B6E}" srcOrd="0" destOrd="0" parTransId="{1281427E-DAFE-4A71-BD78-DC97EC4D7A0C}" sibTransId="{433DBDEF-F465-4E47-B9AA-E58E45D9FE74}"/>
    <dgm:cxn modelId="{D17B486E-4CF1-4615-BC0B-FC74F52A0945}" srcId="{5D489486-61BE-4E3B-92F7-3812AB358340}" destId="{D7E08DE0-223E-4617-AB66-4EC06156DEAB}" srcOrd="0" destOrd="0" parTransId="{4CBE6E3B-8494-4AA5-B026-AEFBD297ED44}" sibTransId="{4708207D-2366-44FD-9A5D-720539CF3E30}"/>
    <dgm:cxn modelId="{DB2BE2AD-7549-4B03-8272-7A209BCDB5E9}" type="presOf" srcId="{85A99DD5-D0B9-4DDF-8DAD-1C98F58621AB}" destId="{5DB58260-1331-4F62-B923-CDBC7F732B92}" srcOrd="0" destOrd="0" presId="urn:microsoft.com/office/officeart/2005/8/layout/chevron2"/>
    <dgm:cxn modelId="{DF3BDC57-1E15-427A-BF1C-F1C0081353AA}" srcId="{85A99DD5-D0B9-4DDF-8DAD-1C98F58621AB}" destId="{21AC20EF-79D5-4E84-B3DF-19C082364F99}" srcOrd="0" destOrd="0" parTransId="{CEAF4DE2-14AD-4AB0-A84D-8AF3B6190184}" sibTransId="{724055FB-A6CC-4B5A-8926-267E3DCECCF4}"/>
    <dgm:cxn modelId="{3F93FCF1-D7EA-4848-8FD5-EC78FC68210F}" srcId="{21AC20EF-79D5-4E84-B3DF-19C082364F99}" destId="{32B8CD23-A48D-44CF-AD24-ABC19A9D5844}" srcOrd="0" destOrd="0" parTransId="{BFA01823-AC06-43F3-A18B-9B3888D5BBB2}" sibTransId="{44C27E08-921C-4A29-8197-90E5D846B8BE}"/>
    <dgm:cxn modelId="{334385E5-A919-42AA-9595-402DC87FE0DB}" srcId="{5D489486-61BE-4E3B-92F7-3812AB358340}" destId="{0FF8F812-0A10-43D2-93E0-5007FCA8D010}" srcOrd="2" destOrd="0" parTransId="{7044F3DD-2756-4493-8AEE-84C34B879BB7}" sibTransId="{173EFA12-1B65-4A88-A6C2-BD3D76A8479F}"/>
    <dgm:cxn modelId="{C1FE5534-03DD-4DDE-9B51-B98342C46890}" srcId="{E37A439B-6853-4AE6-9EB1-9A0641402713}" destId="{89C34699-9AE6-4617-851E-191E4A009DE3}" srcOrd="3" destOrd="0" parTransId="{63A84335-059D-43BD-8CBE-FA2BC146468A}" sibTransId="{C6E0FE79-1421-49ED-8FFD-9E7967757208}"/>
    <dgm:cxn modelId="{1846DDB8-3409-4E57-8607-6B21B1A76A57}" type="presParOf" srcId="{5DB58260-1331-4F62-B923-CDBC7F732B92}" destId="{6BC5BA66-A514-4CF9-83E8-6BABDFC4012A}" srcOrd="0" destOrd="0" presId="urn:microsoft.com/office/officeart/2005/8/layout/chevron2"/>
    <dgm:cxn modelId="{5D82A571-02C4-4F58-BBB9-5F139DDBA605}" type="presParOf" srcId="{6BC5BA66-A514-4CF9-83E8-6BABDFC4012A}" destId="{D79C29E3-18E8-4FF6-9A17-CF005A8CBDFA}" srcOrd="0" destOrd="0" presId="urn:microsoft.com/office/officeart/2005/8/layout/chevron2"/>
    <dgm:cxn modelId="{67674556-DE9F-4B11-AD7B-011A0C73D7D8}" type="presParOf" srcId="{6BC5BA66-A514-4CF9-83E8-6BABDFC4012A}" destId="{AEE3C54E-67BE-4A70-BBF1-A2A65D2AFCF1}" srcOrd="1" destOrd="0" presId="urn:microsoft.com/office/officeart/2005/8/layout/chevron2"/>
    <dgm:cxn modelId="{17BC653D-338A-49C8-A05E-C99EB5A2701B}" type="presParOf" srcId="{5DB58260-1331-4F62-B923-CDBC7F732B92}" destId="{60CE15D6-E4EC-4217-8F53-221FD34F4F83}" srcOrd="1" destOrd="0" presId="urn:microsoft.com/office/officeart/2005/8/layout/chevron2"/>
    <dgm:cxn modelId="{861A29D7-710C-49B0-84F5-EB829C920261}" type="presParOf" srcId="{5DB58260-1331-4F62-B923-CDBC7F732B92}" destId="{CD082CEB-2C7A-41DB-99D3-15E3712AF7D5}" srcOrd="2" destOrd="0" presId="urn:microsoft.com/office/officeart/2005/8/layout/chevron2"/>
    <dgm:cxn modelId="{A0D86ADB-A4DD-4512-B186-BF25A07CDFFF}" type="presParOf" srcId="{CD082CEB-2C7A-41DB-99D3-15E3712AF7D5}" destId="{DF3AAF7B-D600-499D-810B-019495FDEA4D}" srcOrd="0" destOrd="0" presId="urn:microsoft.com/office/officeart/2005/8/layout/chevron2"/>
    <dgm:cxn modelId="{760ACF01-00C9-4F67-B6B2-49A79E6E9355}" type="presParOf" srcId="{CD082CEB-2C7A-41DB-99D3-15E3712AF7D5}" destId="{3D248ABB-3FC9-4CDC-918E-8C6CB5C28590}" srcOrd="1" destOrd="0" presId="urn:microsoft.com/office/officeart/2005/8/layout/chevron2"/>
    <dgm:cxn modelId="{A30F09FA-373C-4CE4-B824-628E658E0641}" type="presParOf" srcId="{5DB58260-1331-4F62-B923-CDBC7F732B92}" destId="{B470B8A8-37EA-48C3-A840-45B24A6B9991}" srcOrd="3" destOrd="0" presId="urn:microsoft.com/office/officeart/2005/8/layout/chevron2"/>
    <dgm:cxn modelId="{D19796E6-8854-4D45-A4A8-E59596271932}" type="presParOf" srcId="{5DB58260-1331-4F62-B923-CDBC7F732B92}" destId="{32ECF35D-8DF1-4038-94F2-0EB5E8CC4279}" srcOrd="4" destOrd="0" presId="urn:microsoft.com/office/officeart/2005/8/layout/chevron2"/>
    <dgm:cxn modelId="{9CC7CA23-7B18-491A-85B1-C0628DBB1366}" type="presParOf" srcId="{32ECF35D-8DF1-4038-94F2-0EB5E8CC4279}" destId="{2C9362F8-B53E-462F-B627-389401CDAA51}" srcOrd="0" destOrd="0" presId="urn:microsoft.com/office/officeart/2005/8/layout/chevron2"/>
    <dgm:cxn modelId="{D33B2ED3-763E-42F2-B5B9-0C383403346D}" type="presParOf" srcId="{32ECF35D-8DF1-4038-94F2-0EB5E8CC4279}" destId="{66EE3768-6966-4764-8C2E-A876653C82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C29E3-18E8-4FF6-9A17-CF005A8CBDFA}">
      <dsp:nvSpPr>
        <dsp:cNvPr id="0" name=""/>
        <dsp:cNvSpPr/>
      </dsp:nvSpPr>
      <dsp:spPr>
        <a:xfrm rot="5400000">
          <a:off x="-439006" y="439006"/>
          <a:ext cx="2926710" cy="20486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kern="1200" dirty="0" smtClean="0">
              <a:latin typeface="Archive" pitchFamily="50" charset="0"/>
            </a:rPr>
            <a:t>AVANT DE REPONDRE</a:t>
          </a:r>
          <a:endParaRPr lang="fr-FR" sz="1700" kern="1200" dirty="0">
            <a:latin typeface="Archive" pitchFamily="50" charset="0"/>
          </a:endParaRPr>
        </a:p>
      </dsp:txBody>
      <dsp:txXfrm rot="-5400000">
        <a:off x="1" y="1024349"/>
        <a:ext cx="2048697" cy="878013"/>
      </dsp:txXfrm>
    </dsp:sp>
    <dsp:sp modelId="{AEE3C54E-67BE-4A70-BBF1-A2A65D2AFCF1}">
      <dsp:nvSpPr>
        <dsp:cNvPr id="0" name=""/>
        <dsp:cNvSpPr/>
      </dsp:nvSpPr>
      <dsp:spPr>
        <a:xfrm rot="5400000">
          <a:off x="3121167" y="-1072470"/>
          <a:ext cx="1902361" cy="40473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latin typeface="Arial" panose="020B0604020202020204" pitchFamily="34" charset="0"/>
              <a:cs typeface="Arial" panose="020B0604020202020204" pitchFamily="34" charset="0"/>
            </a:rPr>
            <a:t>Décrire/caractériser</a:t>
          </a:r>
          <a:endParaRPr lang="fr-FR"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kern="1200" dirty="0" smtClean="0">
              <a:latin typeface="Arial" panose="020B0604020202020204" pitchFamily="34" charset="0"/>
              <a:cs typeface="Arial" panose="020B0604020202020204" pitchFamily="34" charset="0"/>
            </a:rPr>
            <a:t>Qualifier</a:t>
          </a:r>
          <a:endParaRPr lang="fr-FR"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kern="1200" dirty="0" smtClean="0">
              <a:latin typeface="Arial" panose="020B0604020202020204" pitchFamily="34" charset="0"/>
              <a:cs typeface="Arial" panose="020B0604020202020204" pitchFamily="34" charset="0"/>
            </a:rPr>
            <a:t>Déterminer les enjeux</a:t>
          </a:r>
          <a:endParaRPr lang="fr-FR" sz="1600" kern="1200" dirty="0">
            <a:latin typeface="Arial" panose="020B0604020202020204" pitchFamily="34" charset="0"/>
            <a:cs typeface="Arial" panose="020B0604020202020204" pitchFamily="34" charset="0"/>
          </a:endParaRPr>
        </a:p>
      </dsp:txBody>
      <dsp:txXfrm rot="-5400000">
        <a:off x="2048697" y="92866"/>
        <a:ext cx="3954436" cy="1716629"/>
      </dsp:txXfrm>
    </dsp:sp>
    <dsp:sp modelId="{DF3AAF7B-D600-499D-810B-019495FDEA4D}">
      <dsp:nvSpPr>
        <dsp:cNvPr id="0" name=""/>
        <dsp:cNvSpPr/>
      </dsp:nvSpPr>
      <dsp:spPr>
        <a:xfrm rot="5400000">
          <a:off x="-439006" y="3089004"/>
          <a:ext cx="2926710" cy="20486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100000"/>
            </a:lnSpc>
            <a:spcBef>
              <a:spcPct val="0"/>
            </a:spcBef>
            <a:spcAft>
              <a:spcPct val="35000"/>
            </a:spcAft>
          </a:pPr>
          <a:r>
            <a:rPr lang="fr-FR" sz="1700" kern="1200" dirty="0" smtClean="0">
              <a:latin typeface="Archive" pitchFamily="50" charset="0"/>
            </a:rPr>
            <a:t>REPONSES </a:t>
          </a:r>
        </a:p>
        <a:p>
          <a:pPr lvl="0" algn="ctr" defTabSz="755650">
            <a:lnSpc>
              <a:spcPct val="100000"/>
            </a:lnSpc>
            <a:spcBef>
              <a:spcPct val="0"/>
            </a:spcBef>
            <a:spcAft>
              <a:spcPct val="35000"/>
            </a:spcAft>
          </a:pPr>
          <a:r>
            <a:rPr lang="fr-FR" sz="1700" kern="1200" dirty="0" smtClean="0">
              <a:latin typeface="Archive" pitchFamily="50" charset="0"/>
            </a:rPr>
            <a:t>à court</a:t>
          </a:r>
        </a:p>
        <a:p>
          <a:pPr lvl="0" algn="ctr" defTabSz="755650">
            <a:lnSpc>
              <a:spcPct val="100000"/>
            </a:lnSpc>
            <a:spcBef>
              <a:spcPct val="0"/>
            </a:spcBef>
            <a:spcAft>
              <a:spcPct val="35000"/>
            </a:spcAft>
          </a:pPr>
          <a:r>
            <a:rPr lang="fr-FR" sz="1700" kern="1200" dirty="0" smtClean="0">
              <a:latin typeface="Archive" pitchFamily="50" charset="0"/>
            </a:rPr>
            <a:t>terme </a:t>
          </a:r>
          <a:endParaRPr lang="fr-FR" sz="1700" kern="1200" dirty="0">
            <a:latin typeface="Archive" pitchFamily="50" charset="0"/>
          </a:endParaRPr>
        </a:p>
      </dsp:txBody>
      <dsp:txXfrm rot="-5400000">
        <a:off x="1" y="3674347"/>
        <a:ext cx="2048697" cy="878013"/>
      </dsp:txXfrm>
    </dsp:sp>
    <dsp:sp modelId="{3D248ABB-3FC9-4CDC-918E-8C6CB5C28590}">
      <dsp:nvSpPr>
        <dsp:cNvPr id="0" name=""/>
        <dsp:cNvSpPr/>
      </dsp:nvSpPr>
      <dsp:spPr>
        <a:xfrm rot="5400000">
          <a:off x="3121167" y="1577527"/>
          <a:ext cx="1902361" cy="40473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latin typeface="Arial" panose="020B0604020202020204" pitchFamily="34" charset="0"/>
              <a:cs typeface="Arial" panose="020B0604020202020204" pitchFamily="34" charset="0"/>
            </a:rPr>
            <a:t>Reconnaître et accompagner les victimes</a:t>
          </a:r>
          <a:endParaRPr lang="fr-FR"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kern="1200" dirty="0" smtClean="0">
              <a:latin typeface="Arial" panose="020B0604020202020204" pitchFamily="34" charset="0"/>
              <a:cs typeface="Arial" panose="020B0604020202020204" pitchFamily="34" charset="0"/>
            </a:rPr>
            <a:t>Etablir les faits</a:t>
          </a:r>
          <a:endParaRPr lang="fr-FR"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kern="1200" dirty="0" smtClean="0">
              <a:latin typeface="Arial" panose="020B0604020202020204" pitchFamily="34" charset="0"/>
              <a:cs typeface="Arial" panose="020B0604020202020204" pitchFamily="34" charset="0"/>
            </a:rPr>
            <a:t>Signaler et transmettre</a:t>
          </a:r>
          <a:endParaRPr lang="fr-FR"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kern="1200" dirty="0" smtClean="0">
              <a:latin typeface="Arial" panose="020B0604020202020204" pitchFamily="34" charset="0"/>
              <a:cs typeface="Arial" panose="020B0604020202020204" pitchFamily="34" charset="0"/>
            </a:rPr>
            <a:t>Informer et communiquer</a:t>
          </a:r>
          <a:endParaRPr lang="fr-FR"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kern="1200" dirty="0" smtClean="0">
              <a:latin typeface="Arial" panose="020B0604020202020204" pitchFamily="34" charset="0"/>
              <a:cs typeface="Arial" panose="020B0604020202020204" pitchFamily="34" charset="0"/>
            </a:rPr>
            <a:t>Responsabiliser et sanctionner les auteurs</a:t>
          </a:r>
          <a:endParaRPr lang="fr-FR" sz="1600" kern="1200" dirty="0">
            <a:latin typeface="Arial" panose="020B0604020202020204" pitchFamily="34" charset="0"/>
            <a:cs typeface="Arial" panose="020B0604020202020204" pitchFamily="34" charset="0"/>
          </a:endParaRPr>
        </a:p>
      </dsp:txBody>
      <dsp:txXfrm rot="-5400000">
        <a:off x="2048697" y="2742863"/>
        <a:ext cx="3954436" cy="1716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C29E3-18E8-4FF6-9A17-CF005A8CBDFA}">
      <dsp:nvSpPr>
        <dsp:cNvPr id="0" name=""/>
        <dsp:cNvSpPr/>
      </dsp:nvSpPr>
      <dsp:spPr>
        <a:xfrm rot="5400000">
          <a:off x="-289809" y="293504"/>
          <a:ext cx="1932064" cy="135244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latin typeface="Marianne" panose="02000000000000000000" pitchFamily="2" charset="0"/>
            </a:rPr>
            <a:t>AVANT DE REPONDRE</a:t>
          </a:r>
          <a:endParaRPr lang="fr-FR" sz="800" kern="1200" dirty="0">
            <a:latin typeface="Marianne" panose="02000000000000000000" pitchFamily="2" charset="0"/>
          </a:endParaRPr>
        </a:p>
      </dsp:txBody>
      <dsp:txXfrm rot="-5400000">
        <a:off x="1" y="679918"/>
        <a:ext cx="1352445" cy="579619"/>
      </dsp:txXfrm>
    </dsp:sp>
    <dsp:sp modelId="{AEE3C54E-67BE-4A70-BBF1-A2A65D2AFCF1}">
      <dsp:nvSpPr>
        <dsp:cNvPr id="0" name=""/>
        <dsp:cNvSpPr/>
      </dsp:nvSpPr>
      <dsp:spPr>
        <a:xfrm rot="5400000">
          <a:off x="3669978" y="-2311543"/>
          <a:ext cx="1255842" cy="5890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Décrire/caractériser</a:t>
          </a:r>
          <a:endParaRPr lang="fr-FR" sz="1200" kern="1200" dirty="0">
            <a:latin typeface="Marianne" panose="02000000000000000000" pitchFamily="2"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Qualifier</a:t>
          </a:r>
          <a:endParaRPr lang="fr-FR" sz="1200" kern="1200" dirty="0">
            <a:latin typeface="Marianne" panose="02000000000000000000" pitchFamily="2"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Déterminer les enjeux</a:t>
          </a:r>
          <a:endParaRPr lang="fr-FR" sz="1200" kern="1200" dirty="0">
            <a:latin typeface="Marianne" panose="02000000000000000000" pitchFamily="2" charset="0"/>
            <a:cs typeface="Arial" panose="020B0604020202020204" pitchFamily="34" charset="0"/>
          </a:endParaRPr>
        </a:p>
      </dsp:txBody>
      <dsp:txXfrm rot="-5400000">
        <a:off x="1352446" y="67294"/>
        <a:ext cx="5829603" cy="1133232"/>
      </dsp:txXfrm>
    </dsp:sp>
    <dsp:sp modelId="{DF3AAF7B-D600-499D-810B-019495FDEA4D}">
      <dsp:nvSpPr>
        <dsp:cNvPr id="0" name=""/>
        <dsp:cNvSpPr/>
      </dsp:nvSpPr>
      <dsp:spPr>
        <a:xfrm rot="5400000">
          <a:off x="-289809" y="2180929"/>
          <a:ext cx="1932064" cy="135244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100000"/>
            </a:lnSpc>
            <a:spcBef>
              <a:spcPct val="0"/>
            </a:spcBef>
            <a:spcAft>
              <a:spcPct val="35000"/>
            </a:spcAft>
          </a:pPr>
          <a:r>
            <a:rPr lang="fr-FR" sz="800" kern="1200" dirty="0" smtClean="0">
              <a:latin typeface="Marianne" panose="02000000000000000000" pitchFamily="2" charset="0"/>
            </a:rPr>
            <a:t>REPONSES </a:t>
          </a:r>
        </a:p>
        <a:p>
          <a:pPr lvl="0" algn="ctr" defTabSz="355600">
            <a:lnSpc>
              <a:spcPct val="100000"/>
            </a:lnSpc>
            <a:spcBef>
              <a:spcPct val="0"/>
            </a:spcBef>
            <a:spcAft>
              <a:spcPct val="35000"/>
            </a:spcAft>
          </a:pPr>
          <a:r>
            <a:rPr lang="fr-FR" sz="800" kern="1200" dirty="0" smtClean="0">
              <a:latin typeface="Marianne" panose="02000000000000000000" pitchFamily="2" charset="0"/>
            </a:rPr>
            <a:t>à court</a:t>
          </a:r>
        </a:p>
        <a:p>
          <a:pPr lvl="0" algn="ctr" defTabSz="355600">
            <a:lnSpc>
              <a:spcPct val="100000"/>
            </a:lnSpc>
            <a:spcBef>
              <a:spcPct val="0"/>
            </a:spcBef>
            <a:spcAft>
              <a:spcPct val="35000"/>
            </a:spcAft>
          </a:pPr>
          <a:r>
            <a:rPr lang="fr-FR" sz="800" kern="1200" dirty="0" smtClean="0">
              <a:latin typeface="Marianne" panose="02000000000000000000" pitchFamily="2" charset="0"/>
            </a:rPr>
            <a:t>terme </a:t>
          </a:r>
          <a:endParaRPr lang="fr-FR" sz="800" kern="1200" dirty="0">
            <a:latin typeface="Marianne" panose="02000000000000000000" pitchFamily="2" charset="0"/>
          </a:endParaRPr>
        </a:p>
      </dsp:txBody>
      <dsp:txXfrm rot="-5400000">
        <a:off x="1" y="2567343"/>
        <a:ext cx="1352445" cy="579619"/>
      </dsp:txXfrm>
    </dsp:sp>
    <dsp:sp modelId="{3D248ABB-3FC9-4CDC-918E-8C6CB5C28590}">
      <dsp:nvSpPr>
        <dsp:cNvPr id="0" name=""/>
        <dsp:cNvSpPr/>
      </dsp:nvSpPr>
      <dsp:spPr>
        <a:xfrm rot="5400000">
          <a:off x="3536589" y="-426413"/>
          <a:ext cx="1522620" cy="5890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Reconnaître et accompagner les victimes</a:t>
          </a:r>
          <a:endParaRPr lang="fr-FR" sz="1200" kern="1200" dirty="0">
            <a:latin typeface="Marianne" panose="02000000000000000000" pitchFamily="2"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Etablir les faits</a:t>
          </a:r>
          <a:endParaRPr lang="fr-FR" sz="1200" kern="1200" dirty="0">
            <a:latin typeface="Marianne" panose="02000000000000000000" pitchFamily="2"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Signaler et transmettre</a:t>
          </a:r>
          <a:endParaRPr lang="fr-FR" sz="1200" kern="1200" dirty="0">
            <a:latin typeface="Marianne" panose="02000000000000000000" pitchFamily="2"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Informer et communiquer</a:t>
          </a:r>
          <a:endParaRPr lang="fr-FR" sz="1200" kern="1200" dirty="0">
            <a:latin typeface="Marianne" panose="02000000000000000000" pitchFamily="2"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Responsabiliser et sanctionner les auteurs</a:t>
          </a:r>
          <a:endParaRPr lang="fr-FR" sz="1200" kern="1200" dirty="0">
            <a:latin typeface="Marianne" panose="02000000000000000000" pitchFamily="2" charset="0"/>
            <a:cs typeface="Arial" panose="020B0604020202020204" pitchFamily="34" charset="0"/>
          </a:endParaRPr>
        </a:p>
      </dsp:txBody>
      <dsp:txXfrm rot="-5400000">
        <a:off x="1352445" y="1832059"/>
        <a:ext cx="5816580" cy="1373964"/>
      </dsp:txXfrm>
    </dsp:sp>
    <dsp:sp modelId="{2C9362F8-B53E-462F-B627-389401CDAA51}">
      <dsp:nvSpPr>
        <dsp:cNvPr id="0" name=""/>
        <dsp:cNvSpPr/>
      </dsp:nvSpPr>
      <dsp:spPr>
        <a:xfrm rot="5400000">
          <a:off x="-289809" y="3927546"/>
          <a:ext cx="1932064" cy="135244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latin typeface="Marianne" panose="02000000000000000000" pitchFamily="2" charset="0"/>
              <a:cs typeface="Arial" panose="020B0604020202020204" pitchFamily="34" charset="0"/>
            </a:rPr>
            <a:t>REPONSES à long terme</a:t>
          </a:r>
          <a:endParaRPr lang="fr-FR" sz="800" kern="1200" dirty="0">
            <a:latin typeface="Marianne" panose="02000000000000000000" pitchFamily="2" charset="0"/>
            <a:cs typeface="Arial" panose="020B0604020202020204" pitchFamily="34" charset="0"/>
          </a:endParaRPr>
        </a:p>
      </dsp:txBody>
      <dsp:txXfrm rot="-5400000">
        <a:off x="1" y="4313960"/>
        <a:ext cx="1352445" cy="579619"/>
      </dsp:txXfrm>
    </dsp:sp>
    <dsp:sp modelId="{66EE3768-6966-4764-8C2E-A876653C82B3}">
      <dsp:nvSpPr>
        <dsp:cNvPr id="0" name=""/>
        <dsp:cNvSpPr/>
      </dsp:nvSpPr>
      <dsp:spPr>
        <a:xfrm rot="5400000">
          <a:off x="3669978" y="1320203"/>
          <a:ext cx="1255842" cy="5890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Enseigner pour prévenir le racisme et l’antisémitisme</a:t>
          </a:r>
          <a:endParaRPr lang="fr-FR" sz="1200" kern="1200" dirty="0">
            <a:latin typeface="Marianne" panose="02000000000000000000" pitchFamily="2"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La question du racisme et de l’antisémitisme dans les différentes instances</a:t>
          </a:r>
          <a:endParaRPr lang="fr-FR" sz="1200" kern="1200" dirty="0">
            <a:latin typeface="Marianne" panose="02000000000000000000" pitchFamily="2"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dirty="0" smtClean="0">
              <a:latin typeface="Marianne" panose="02000000000000000000" pitchFamily="2" charset="0"/>
              <a:cs typeface="Arial" panose="020B0604020202020204" pitchFamily="34" charset="0"/>
            </a:rPr>
            <a:t> Actions éducatives et partenariats pour prévenir le racisme et l’antisémitisme</a:t>
          </a:r>
          <a:endParaRPr lang="fr-FR" sz="1200" kern="1200" dirty="0">
            <a:latin typeface="Marianne" panose="02000000000000000000" pitchFamily="2" charset="0"/>
            <a:cs typeface="Arial" panose="020B0604020202020204" pitchFamily="34" charset="0"/>
          </a:endParaRPr>
        </a:p>
        <a:p>
          <a:pPr marL="114300" lvl="1" indent="-114300" algn="l" defTabSz="533400">
            <a:lnSpc>
              <a:spcPct val="90000"/>
            </a:lnSpc>
            <a:spcBef>
              <a:spcPct val="0"/>
            </a:spcBef>
            <a:spcAft>
              <a:spcPct val="15000"/>
            </a:spcAft>
            <a:buChar char="••"/>
          </a:pPr>
          <a:endParaRPr lang="fr-FR" sz="1200" kern="1200" dirty="0">
            <a:latin typeface="Marianne" panose="02000000000000000000" pitchFamily="2" charset="0"/>
            <a:cs typeface="Arial" panose="020B0604020202020204" pitchFamily="34" charset="0"/>
          </a:endParaRPr>
        </a:p>
      </dsp:txBody>
      <dsp:txXfrm rot="-5400000">
        <a:off x="1352446" y="3699041"/>
        <a:ext cx="5829603" cy="11332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C2A94BB-1A1E-4E46-B7B4-6748F8D1DA43}" type="datetimeFigureOut">
              <a:rPr lang="fr-FR" smtClean="0"/>
              <a:t>20/03/2023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117735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2A94BB-1A1E-4E46-B7B4-6748F8D1DA43}" type="datetimeFigureOut">
              <a:rPr lang="fr-FR" smtClean="0"/>
              <a:t>20/03/2023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271049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2A94BB-1A1E-4E46-B7B4-6748F8D1DA43}" type="datetimeFigureOut">
              <a:rPr lang="fr-FR" smtClean="0"/>
              <a:t>20/03/2023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2172143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3DB3E6D-2AD1-0E49-963F-E4B7028AA88D}"/>
              </a:ext>
            </a:extLst>
          </p:cNvPr>
          <p:cNvPicPr>
            <a:picLocks noChangeAspect="1"/>
          </p:cNvPicPr>
          <p:nvPr userDrawn="1"/>
        </p:nvPicPr>
        <p:blipFill>
          <a:blip r:embed="rId2"/>
          <a:stretch>
            <a:fillRect/>
          </a:stretch>
        </p:blipFill>
        <p:spPr>
          <a:xfrm>
            <a:off x="240001" y="164637"/>
            <a:ext cx="2643601" cy="2625115"/>
          </a:xfrm>
          <a:prstGeom prst="rect">
            <a:avLst/>
          </a:prstGeom>
        </p:spPr>
      </p:pic>
    </p:spTree>
    <p:extLst>
      <p:ext uri="{BB962C8B-B14F-4D97-AF65-F5344CB8AC3E}">
        <p14:creationId xmlns:p14="http://schemas.microsoft.com/office/powerpoint/2010/main" val="188638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92"/>
            <a:ext cx="12192000" cy="6851309"/>
          </a:xfrm>
          <a:prstGeom prst="rect">
            <a:avLst/>
          </a:prstGeom>
        </p:spPr>
      </p:pic>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sp>
        <p:nvSpPr>
          <p:cNvPr id="2" name="Titre 1"/>
          <p:cNvSpPr>
            <a:spLocks noGrp="1"/>
          </p:cNvSpPr>
          <p:nvPr>
            <p:ph type="ctrTitle" hasCustomPrompt="1"/>
          </p:nvPr>
        </p:nvSpPr>
        <p:spPr>
          <a:xfrm>
            <a:off x="4120794" y="2238110"/>
            <a:ext cx="7769311" cy="1442079"/>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hasCustomPrompt="1"/>
          </p:nvPr>
        </p:nvSpPr>
        <p:spPr>
          <a:xfrm>
            <a:off x="4120794" y="3716044"/>
            <a:ext cx="7769311"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10" name="Grouper 9"/>
          <p:cNvGrpSpPr/>
          <p:nvPr userDrawn="1"/>
        </p:nvGrpSpPr>
        <p:grpSpPr>
          <a:xfrm>
            <a:off x="4245754" y="2238110"/>
            <a:ext cx="700708" cy="171687"/>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spTree>
    <p:extLst>
      <p:ext uri="{BB962C8B-B14F-4D97-AF65-F5344CB8AC3E}">
        <p14:creationId xmlns:p14="http://schemas.microsoft.com/office/powerpoint/2010/main" val="10575649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2A94BB-1A1E-4E46-B7B4-6748F8D1DA43}" type="datetimeFigureOut">
              <a:rPr lang="fr-FR" smtClean="0"/>
              <a:t>20/03/2023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130717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C2A94BB-1A1E-4E46-B7B4-6748F8D1DA43}" type="datetimeFigureOut">
              <a:rPr lang="fr-FR" smtClean="0"/>
              <a:t>20/03/2023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121619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C2A94BB-1A1E-4E46-B7B4-6748F8D1DA43}" type="datetimeFigureOut">
              <a:rPr lang="fr-FR" smtClean="0"/>
              <a:t>20/03/2023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240456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C2A94BB-1A1E-4E46-B7B4-6748F8D1DA43}" type="datetimeFigureOut">
              <a:rPr lang="fr-FR" smtClean="0"/>
              <a:t>20/03/2023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233003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C2A94BB-1A1E-4E46-B7B4-6748F8D1DA43}" type="datetimeFigureOut">
              <a:rPr lang="fr-FR" smtClean="0"/>
              <a:t>20/03/2023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373783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2A94BB-1A1E-4E46-B7B4-6748F8D1DA43}" type="datetimeFigureOut">
              <a:rPr lang="fr-FR" smtClean="0"/>
              <a:t>20/03/2023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292154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C2A94BB-1A1E-4E46-B7B4-6748F8D1DA43}" type="datetimeFigureOut">
              <a:rPr lang="fr-FR" smtClean="0"/>
              <a:t>20/03/2023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156113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C2A94BB-1A1E-4E46-B7B4-6748F8D1DA43}" type="datetimeFigureOut">
              <a:rPr lang="fr-FR" smtClean="0"/>
              <a:t>20/03/2023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C8C37C-95E4-48F4-A0A0-318E4F61C5FD}" type="slidenum">
              <a:rPr lang="fr-FR" smtClean="0"/>
              <a:t>‹N°›</a:t>
            </a:fld>
            <a:endParaRPr lang="fr-FR"/>
          </a:p>
        </p:txBody>
      </p:sp>
    </p:spTree>
    <p:extLst>
      <p:ext uri="{BB962C8B-B14F-4D97-AF65-F5344CB8AC3E}">
        <p14:creationId xmlns:p14="http://schemas.microsoft.com/office/powerpoint/2010/main" val="300888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A94BB-1A1E-4E46-B7B4-6748F8D1DA43}" type="datetimeFigureOut">
              <a:rPr lang="fr-FR" smtClean="0"/>
              <a:t>20/03/2023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8C37C-95E4-48F4-A0A0-318E4F61C5FD}" type="slidenum">
              <a:rPr lang="fr-FR" smtClean="0"/>
              <a:t>‹N°›</a:t>
            </a:fld>
            <a:endParaRPr lang="fr-FR"/>
          </a:p>
        </p:txBody>
      </p:sp>
    </p:spTree>
    <p:extLst>
      <p:ext uri="{BB962C8B-B14F-4D97-AF65-F5344CB8AC3E}">
        <p14:creationId xmlns:p14="http://schemas.microsoft.com/office/powerpoint/2010/main" val="162687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scol.education.fr/document/6031/download"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eseau-canope.fr/eduquer-contre-le-racisme-et-lantisemitisme.htm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uscol.education.fr/document/1630/download?attachment"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eduscol.education.fr/document/39452/download" TargetMode="External"/><Relationship Id="rId2" Type="http://schemas.openxmlformats.org/officeDocument/2006/relationships/hyperlink" Target="https://eduscol.education.fr/document/23428/download" TargetMode="External"/><Relationship Id="rId1" Type="http://schemas.openxmlformats.org/officeDocument/2006/relationships/slideLayout" Target="../slideLayouts/slideLayout12.xml"/><Relationship Id="rId4" Type="http://schemas.openxmlformats.org/officeDocument/2006/relationships/hyperlink" Target="https://eduscol.education.fr/document/38909/downloa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duscol.education.fr/document/25942/download" TargetMode="External"/><Relationship Id="rId2" Type="http://schemas.openxmlformats.org/officeDocument/2006/relationships/hyperlink" Target="https://eduscol.education.fr/document/25930/download" TargetMode="External"/><Relationship Id="rId1" Type="http://schemas.openxmlformats.org/officeDocument/2006/relationships/slideLayout" Target="../slideLayouts/slideLayout12.xml"/><Relationship Id="rId4" Type="http://schemas.openxmlformats.org/officeDocument/2006/relationships/hyperlink" Target="https://cache.media.education.gouv.fr/file/30/91/3/ensel994_annexe2_1310913.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eduscol.education.fr/document/4991/download" TargetMode="External"/><Relationship Id="rId2" Type="http://schemas.openxmlformats.org/officeDocument/2006/relationships/hyperlink" Target="https://eduscol.education.fr/document/38909/download" TargetMode="External"/><Relationship Id="rId1" Type="http://schemas.openxmlformats.org/officeDocument/2006/relationships/slideLayout" Target="../slideLayouts/slideLayout12.xml"/><Relationship Id="rId4" Type="http://schemas.openxmlformats.org/officeDocument/2006/relationships/hyperlink" Target="https://eduscol.education.fr/1377/ressources-sur-le-genocide-au-rwand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s://eduscol.education.fr/2241/maurice-genevoix-entre-au-pantheon" TargetMode="External"/><Relationship Id="rId3" Type="http://schemas.openxmlformats.org/officeDocument/2006/relationships/hyperlink" Target="https://eduscol.education.fr/3239/memoire-des-genocides-et-prevention-des-crimes-contre-l-humanite" TargetMode="External"/><Relationship Id="rId7" Type="http://schemas.openxmlformats.org/officeDocument/2006/relationships/hyperlink" Target="https://eduscol.education.fr/1323/les-lieux-de-memoire" TargetMode="External"/><Relationship Id="rId2" Type="http://schemas.openxmlformats.org/officeDocument/2006/relationships/hyperlink" Target="https://eduscol.education.fr/1851/education-artistique-et-culturelle" TargetMode="External"/><Relationship Id="rId1" Type="http://schemas.openxmlformats.org/officeDocument/2006/relationships/slideLayout" Target="../slideLayouts/slideLayout7.xml"/><Relationship Id="rId6" Type="http://schemas.openxmlformats.org/officeDocument/2006/relationships/hyperlink" Target="https://eduscol.education.fr/3233/journee-nationale-de-la-resistance-27-mai" TargetMode="External"/><Relationship Id="rId5" Type="http://schemas.openxmlformats.org/officeDocument/2006/relationships/hyperlink" Target="https://eduscol.education.fr/3286/memoires-de-la-traite-de-l-esclavage-et-de-leurs-abolitions" TargetMode="External"/><Relationship Id="rId4" Type="http://schemas.openxmlformats.org/officeDocument/2006/relationships/hyperlink" Target="https://eduscol.education.fr/3283/journee-nationale-d-hommage-aux-victimes-du-terrorisme-11-mars" TargetMode="External"/><Relationship Id="rId9" Type="http://schemas.openxmlformats.org/officeDocument/2006/relationships/hyperlink" Target="https://eduscol.education.fr/2989/josephine-baker-entre-au-panthe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duscol.education.fr/3541/concours-national-de-la-resistance-et-de-la-deportation" TargetMode="External"/><Relationship Id="rId7" Type="http://schemas.openxmlformats.org/officeDocument/2006/relationships/hyperlink" Target="https://www.cheminsdememoire.gouv.fr/fr/appels-projets-pedagogiques" TargetMode="External"/><Relationship Id="rId2" Type="http://schemas.openxmlformats.org/officeDocument/2006/relationships/hyperlink" Target="https://eduscol.education.fr/" TargetMode="External"/><Relationship Id="rId1" Type="http://schemas.openxmlformats.org/officeDocument/2006/relationships/slideLayout" Target="../slideLayouts/slideLayout7.xml"/><Relationship Id="rId6" Type="http://schemas.openxmlformats.org/officeDocument/2006/relationships/hyperlink" Target="https://www.laflammedelegalite.org/" TargetMode="External"/><Relationship Id="rId5" Type="http://schemas.openxmlformats.org/officeDocument/2006/relationships/hyperlink" Target="https://eduscol.education.fr/3529/concours-la-flamme-de-l-egalite" TargetMode="External"/><Relationship Id="rId4" Type="http://schemas.openxmlformats.org/officeDocument/2006/relationships/hyperlink" Target="https://www.reseau-canope.fr/cnrd/"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onac-vg.fr/les-petits-artistes-de-la-memoire" TargetMode="External"/><Relationship Id="rId2" Type="http://schemas.openxmlformats.org/officeDocument/2006/relationships/hyperlink" Target="https://www.onac-vg.fr/bulles-de-memoire" TargetMode="External"/><Relationship Id="rId1" Type="http://schemas.openxmlformats.org/officeDocument/2006/relationships/slideLayout" Target="../slideLayouts/slideLayout7.xml"/><Relationship Id="rId4" Type="http://schemas.openxmlformats.org/officeDocument/2006/relationships/hyperlink" Target="https://eduscol.education.fr/2216/les-referents-academiques-memoire-et-citoyennet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2574926" y="1978530"/>
            <a:ext cx="9617074" cy="2769600"/>
          </a:xfrm>
        </p:spPr>
        <p:txBody>
          <a:bodyPr>
            <a:normAutofit fontScale="25000" lnSpcReduction="20000"/>
          </a:bodyPr>
          <a:lstStyle/>
          <a:p>
            <a:pPr lvl="1"/>
            <a:r>
              <a:rPr lang="fr-FR" sz="14400" b="1" dirty="0" smtClean="0">
                <a:latin typeface="Marianne" panose="02000000000000000000" pitchFamily="2" charset="0"/>
                <a:cs typeface="Arial" panose="020B0604020202020204" pitchFamily="34" charset="0"/>
              </a:rPr>
              <a:t>PLAN NATIONAL DE FORMATION </a:t>
            </a:r>
          </a:p>
          <a:p>
            <a:pPr lvl="1"/>
            <a:r>
              <a:rPr lang="fr-FR" sz="14400" b="1" dirty="0">
                <a:latin typeface="Marianne" panose="02000000000000000000" pitchFamily="2" charset="0"/>
              </a:rPr>
              <a:t>Lutter contre le racisme et </a:t>
            </a:r>
            <a:r>
              <a:rPr lang="fr-FR" sz="14400" b="1" dirty="0" smtClean="0">
                <a:latin typeface="Marianne" panose="02000000000000000000" pitchFamily="2" charset="0"/>
              </a:rPr>
              <a:t>l’antisémitisme </a:t>
            </a:r>
            <a:r>
              <a:rPr lang="fr-FR" sz="14400" b="1" dirty="0">
                <a:latin typeface="Marianne" panose="02000000000000000000" pitchFamily="2" charset="0"/>
              </a:rPr>
              <a:t>(7-8 Juin 2022</a:t>
            </a:r>
            <a:r>
              <a:rPr lang="fr-FR" sz="14400" b="1" dirty="0" smtClean="0">
                <a:latin typeface="Marianne" panose="02000000000000000000" pitchFamily="2" charset="0"/>
              </a:rPr>
              <a:t>)</a:t>
            </a:r>
          </a:p>
          <a:p>
            <a:pPr lvl="1"/>
            <a:endParaRPr lang="fr-FR" sz="14400" b="1" dirty="0" smtClean="0">
              <a:latin typeface="Marianne" panose="02000000000000000000" pitchFamily="2" charset="0"/>
            </a:endParaRPr>
          </a:p>
          <a:p>
            <a:pPr lvl="1"/>
            <a:endParaRPr lang="fr-FR" sz="14400" b="1" dirty="0">
              <a:latin typeface="Marianne" panose="02000000000000000000" pitchFamily="2" charset="0"/>
            </a:endParaRPr>
          </a:p>
          <a:p>
            <a:pPr lvl="1"/>
            <a:r>
              <a:rPr lang="fr-FR" sz="12800" b="1" dirty="0" smtClean="0">
                <a:latin typeface="Marianne" panose="02000000000000000000" pitchFamily="2" charset="0"/>
              </a:rPr>
              <a:t>Atelier 3 : Des </a:t>
            </a:r>
            <a:r>
              <a:rPr lang="fr-FR" sz="12800" b="1" dirty="0">
                <a:latin typeface="Marianne" panose="02000000000000000000" pitchFamily="2" charset="0"/>
              </a:rPr>
              <a:t>ressources institutionnelles pour agir contre le racisme et l’antisémitisme en classe et dans les plans académiques de formation</a:t>
            </a:r>
            <a:br>
              <a:rPr lang="fr-FR" sz="12800" b="1" dirty="0">
                <a:latin typeface="Marianne" panose="02000000000000000000" pitchFamily="2" charset="0"/>
              </a:rPr>
            </a:br>
            <a:r>
              <a:rPr lang="fr-FR" sz="14400" dirty="0">
                <a:latin typeface="Marianne" panose="02000000000000000000" pitchFamily="2" charset="0"/>
              </a:rPr>
              <a:t/>
            </a:r>
            <a:br>
              <a:rPr lang="fr-FR" sz="14400" dirty="0">
                <a:latin typeface="Marianne" panose="02000000000000000000" pitchFamily="2" charset="0"/>
              </a:rPr>
            </a:br>
            <a:endParaRPr lang="fr-FR" sz="14400" b="1" dirty="0">
              <a:latin typeface="Marianne" panose="02000000000000000000" pitchFamily="2" charset="0"/>
            </a:endParaRPr>
          </a:p>
          <a:p>
            <a:pPr lvl="1"/>
            <a:endParaRPr lang="fr-FR" dirty="0">
              <a:latin typeface="Marianne" panose="02000000000000000000" pitchFamily="2" charset="0"/>
              <a:cs typeface="Arial" panose="020B0604020202020204" pitchFamily="34" charset="0"/>
            </a:endParaRPr>
          </a:p>
        </p:txBody>
      </p:sp>
      <p:sp>
        <p:nvSpPr>
          <p:cNvPr id="7" name="Espace réservé de la date 6"/>
          <p:cNvSpPr>
            <a:spLocks noGrp="1"/>
          </p:cNvSpPr>
          <p:nvPr>
            <p:ph type="dt" sz="half" idx="10"/>
          </p:nvPr>
        </p:nvSpPr>
        <p:spPr>
          <a:xfrm>
            <a:off x="240000" y="6356349"/>
            <a:ext cx="1854926" cy="365125"/>
          </a:xfrm>
        </p:spPr>
        <p:txBody>
          <a:bodyPr/>
          <a:lstStyle/>
          <a:p>
            <a:pPr algn="r"/>
            <a:r>
              <a:rPr lang="fr-FR" cap="all" dirty="0" smtClean="0">
                <a:latin typeface="Marianne" panose="02000000000000000000" pitchFamily="2" charset="0"/>
              </a:rPr>
              <a:t>07/06/2022</a:t>
            </a:r>
            <a:endParaRPr lang="fr-FR" cap="all" dirty="0">
              <a:latin typeface="Marianne" panose="02000000000000000000" pitchFamily="2" charset="0"/>
            </a:endParaRPr>
          </a:p>
        </p:txBody>
      </p:sp>
      <p:sp>
        <p:nvSpPr>
          <p:cNvPr id="8" name="Espace réservé du pied de page 7"/>
          <p:cNvSpPr>
            <a:spLocks noGrp="1"/>
          </p:cNvSpPr>
          <p:nvPr>
            <p:ph type="ftr" sz="quarter" idx="11"/>
          </p:nvPr>
        </p:nvSpPr>
        <p:spPr/>
        <p:txBody>
          <a:bodyPr/>
          <a:lstStyle/>
          <a:p>
            <a:r>
              <a:rPr lang="fr-FR" dirty="0">
                <a:latin typeface="Marianne" panose="02000000000000000000" pitchFamily="2" charset="0"/>
              </a:rPr>
              <a:t>DGESCO </a:t>
            </a:r>
          </a:p>
          <a:p>
            <a:r>
              <a:rPr lang="fr-FR" dirty="0">
                <a:latin typeface="Marianne" panose="02000000000000000000" pitchFamily="2" charset="0"/>
              </a:rPr>
              <a:t>Bureau de l’égalité et de la lutte contre les discriminations - C2-1</a:t>
            </a:r>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1474989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65498" y="1259102"/>
            <a:ext cx="6408292" cy="1442079"/>
          </a:xfrm>
        </p:spPr>
        <p:txBody>
          <a:bodyPr>
            <a:normAutofit fontScale="90000"/>
          </a:bodyPr>
          <a:lstStyle/>
          <a:p>
            <a:pPr algn="l"/>
            <a:r>
              <a:rPr lang="fr-FR" sz="3100" dirty="0" smtClean="0">
                <a:latin typeface="Arial" panose="020B0604020202020204" pitchFamily="34" charset="0"/>
                <a:cs typeface="Arial" panose="020B0604020202020204" pitchFamily="34" charset="0"/>
              </a:rPr>
              <a:t>Fiche 2 : les impacts, l’enjeu des victimes</a:t>
            </a:r>
            <a:r>
              <a:rPr lang="fr-FR" sz="3100" b="0" dirty="0">
                <a:solidFill>
                  <a:srgbClr val="C00000"/>
                </a:solidFill>
                <a:latin typeface="Arial" panose="020B0604020202020204" pitchFamily="34" charset="0"/>
                <a:cs typeface="Arial" panose="020B0604020202020204" pitchFamily="34" charset="0"/>
              </a:rPr>
              <a:t/>
            </a:r>
            <a:br>
              <a:rPr lang="fr-FR" sz="3100" b="0" dirty="0">
                <a:solidFill>
                  <a:srgbClr val="C00000"/>
                </a:solidFill>
                <a:latin typeface="Arial" panose="020B0604020202020204" pitchFamily="34" charset="0"/>
                <a:cs typeface="Arial" panose="020B0604020202020204" pitchFamily="34" charset="0"/>
              </a:rPr>
            </a:br>
            <a:r>
              <a:rPr lang="fr-FR" sz="2400" b="0" dirty="0">
                <a:solidFill>
                  <a:srgbClr val="C00000"/>
                </a:solidFill>
                <a:latin typeface="Arial" panose="020B0604020202020204" pitchFamily="34" charset="0"/>
                <a:cs typeface="Arial" panose="020B0604020202020204" pitchFamily="34" charset="0"/>
              </a:rPr>
              <a:t> </a:t>
            </a:r>
            <a:r>
              <a:rPr lang="fr-FR" sz="2000" b="0" dirty="0">
                <a:solidFill>
                  <a:srgbClr val="C00000"/>
                </a:solidFill>
                <a:latin typeface="Arial" panose="020B0604020202020204" pitchFamily="34" charset="0"/>
                <a:cs typeface="Arial" panose="020B0604020202020204" pitchFamily="34" charset="0"/>
              </a:rPr>
              <a:t/>
            </a:r>
            <a:br>
              <a:rPr lang="fr-FR" sz="2000" b="0" dirty="0">
                <a:solidFill>
                  <a:srgbClr val="C00000"/>
                </a:solidFill>
                <a:latin typeface="Arial" panose="020B0604020202020204" pitchFamily="34" charset="0"/>
                <a:cs typeface="Arial" panose="020B0604020202020204" pitchFamily="34" charset="0"/>
              </a:rPr>
            </a:br>
            <a:endParaRPr lang="fr-FR" sz="2000" b="0" dirty="0">
              <a:solidFill>
                <a:srgbClr val="C00000"/>
              </a:solidFill>
              <a:latin typeface="Arial" panose="020B0604020202020204" pitchFamily="34" charset="0"/>
              <a:cs typeface="Arial" panose="020B0604020202020204" pitchFamily="34" charset="0"/>
            </a:endParaRPr>
          </a:p>
        </p:txBody>
      </p:sp>
      <p:pic>
        <p:nvPicPr>
          <p:cNvPr id="4" name="Image 3"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229580" y="5468008"/>
            <a:ext cx="1910510" cy="936104"/>
          </a:xfrm>
          <a:prstGeom prst="rect">
            <a:avLst/>
          </a:prstGeom>
          <a:noFill/>
          <a:ln>
            <a:noFill/>
          </a:ln>
        </p:spPr>
      </p:pic>
      <p:sp>
        <p:nvSpPr>
          <p:cNvPr id="6" name="Flèche droite 5"/>
          <p:cNvSpPr/>
          <p:nvPr/>
        </p:nvSpPr>
        <p:spPr>
          <a:xfrm>
            <a:off x="4631770" y="2741831"/>
            <a:ext cx="360040"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7" name="ZoneTexte 6"/>
          <p:cNvSpPr txBox="1"/>
          <p:nvPr/>
        </p:nvSpPr>
        <p:spPr>
          <a:xfrm>
            <a:off x="5068388" y="2701181"/>
            <a:ext cx="5835827" cy="369332"/>
          </a:xfrm>
          <a:prstGeom prst="rect">
            <a:avLst/>
          </a:prstGeom>
          <a:noFill/>
        </p:spPr>
        <p:txBody>
          <a:bodyPr wrap="square" rtlCol="0">
            <a:spAutoFit/>
          </a:bodyPr>
          <a:lstStyle/>
          <a:p>
            <a:r>
              <a:rPr lang="fr-FR" b="1" dirty="0" smtClean="0">
                <a:solidFill>
                  <a:schemeClr val="bg1"/>
                </a:solidFill>
                <a:latin typeface="Arial" panose="020B0604020202020204" pitchFamily="34" charset="0"/>
                <a:cs typeface="Arial" panose="020B0604020202020204" pitchFamily="34" charset="0"/>
              </a:rPr>
              <a:t>Etude de cas : des victimes difficiles à identifier</a:t>
            </a:r>
            <a:endParaRPr lang="fr-FR" b="1" dirty="0">
              <a:solidFill>
                <a:schemeClr val="bg1"/>
              </a:solidFill>
              <a:latin typeface="Arial" panose="020B0604020202020204" pitchFamily="34" charset="0"/>
              <a:cs typeface="Arial" panose="020B0604020202020204" pitchFamily="34" charset="0"/>
            </a:endParaRPr>
          </a:p>
        </p:txBody>
      </p:sp>
      <p:sp>
        <p:nvSpPr>
          <p:cNvPr id="8" name="ZoneTexte 7"/>
          <p:cNvSpPr txBox="1"/>
          <p:nvPr/>
        </p:nvSpPr>
        <p:spPr>
          <a:xfrm>
            <a:off x="797295" y="1668314"/>
            <a:ext cx="2406315" cy="3139321"/>
          </a:xfrm>
          <a:prstGeom prst="rect">
            <a:avLst/>
          </a:prstGeom>
          <a:noFill/>
        </p:spPr>
        <p:txBody>
          <a:bodyPr wrap="square" rtlCol="0">
            <a:spAutoFit/>
          </a:bodyPr>
          <a:lstStyle/>
          <a:p>
            <a:r>
              <a:rPr lang="fr-FR" dirty="0" smtClean="0">
                <a:latin typeface="Archive" pitchFamily="50" charset="0"/>
              </a:rPr>
              <a:t> </a:t>
            </a:r>
            <a:endParaRPr lang="fr-FR" dirty="0">
              <a:latin typeface="Archive" pitchFamily="50" charset="0"/>
            </a:endParaRPr>
          </a:p>
          <a:p>
            <a:r>
              <a:rPr lang="fr-FR" dirty="0" smtClean="0">
                <a:latin typeface="Archive" pitchFamily="50" charset="0"/>
              </a:rPr>
              <a:t>FACE AU RACISME ET A L’ANTISEMITISME : éduquer, prévenir, répondre</a:t>
            </a:r>
          </a:p>
          <a:p>
            <a:endParaRPr lang="fr-FR" dirty="0">
              <a:latin typeface="Archive" pitchFamily="50" charset="0"/>
            </a:endParaRPr>
          </a:p>
          <a:p>
            <a:r>
              <a:rPr lang="fr-FR" dirty="0" smtClean="0">
                <a:latin typeface="Archive" pitchFamily="50" charset="0"/>
              </a:rPr>
              <a:t>Académie </a:t>
            </a:r>
            <a:r>
              <a:rPr lang="fr-FR" dirty="0">
                <a:latin typeface="Archive" pitchFamily="50" charset="0"/>
              </a:rPr>
              <a:t>de Créteil </a:t>
            </a:r>
            <a:br>
              <a:rPr lang="fr-FR" dirty="0">
                <a:latin typeface="Archive" pitchFamily="50" charset="0"/>
              </a:rPr>
            </a:br>
            <a:r>
              <a:rPr lang="fr-FR" dirty="0" smtClean="0">
                <a:latin typeface="Archive" pitchFamily="50" charset="0"/>
              </a:rPr>
              <a:t>Novembre 2021</a:t>
            </a:r>
            <a:endParaRPr lang="fr-FR" dirty="0">
              <a:latin typeface="Archive" pitchFamily="50" charset="0"/>
            </a:endParaRPr>
          </a:p>
        </p:txBody>
      </p:sp>
    </p:spTree>
    <p:extLst>
      <p:ext uri="{BB962C8B-B14F-4D97-AF65-F5344CB8AC3E}">
        <p14:creationId xmlns:p14="http://schemas.microsoft.com/office/powerpoint/2010/main" val="408785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82122" y="1259102"/>
            <a:ext cx="7547136" cy="1442079"/>
          </a:xfrm>
        </p:spPr>
        <p:txBody>
          <a:bodyPr>
            <a:normAutofit/>
          </a:bodyPr>
          <a:lstStyle/>
          <a:p>
            <a:pPr algn="l"/>
            <a:r>
              <a:rPr lang="fr-FR" sz="2800" dirty="0" smtClean="0">
                <a:latin typeface="Arial" panose="020B0604020202020204" pitchFamily="34" charset="0"/>
                <a:cs typeface="Arial" panose="020B0604020202020204" pitchFamily="34" charset="0"/>
              </a:rPr>
              <a:t>Fiche 3 : la nécessaire connaissance du droit </a:t>
            </a:r>
            <a:r>
              <a:rPr lang="fr-FR" sz="2400" b="0" dirty="0">
                <a:solidFill>
                  <a:srgbClr val="C00000"/>
                </a:solidFill>
                <a:latin typeface="Arial" panose="020B0604020202020204" pitchFamily="34" charset="0"/>
                <a:cs typeface="Arial" panose="020B0604020202020204" pitchFamily="34" charset="0"/>
              </a:rPr>
              <a:t/>
            </a:r>
            <a:br>
              <a:rPr lang="fr-FR" sz="2400" b="0" dirty="0">
                <a:solidFill>
                  <a:srgbClr val="C00000"/>
                </a:solidFill>
                <a:latin typeface="Arial" panose="020B0604020202020204" pitchFamily="34" charset="0"/>
                <a:cs typeface="Arial" panose="020B0604020202020204" pitchFamily="34" charset="0"/>
              </a:rPr>
            </a:br>
            <a:r>
              <a:rPr lang="fr-FR" sz="2000" b="0" dirty="0">
                <a:solidFill>
                  <a:srgbClr val="C00000"/>
                </a:solidFill>
                <a:latin typeface="Arial" panose="020B0604020202020204" pitchFamily="34" charset="0"/>
                <a:cs typeface="Arial" panose="020B0604020202020204" pitchFamily="34" charset="0"/>
              </a:rPr>
              <a:t> </a:t>
            </a:r>
            <a:br>
              <a:rPr lang="fr-FR" sz="2000" b="0" dirty="0">
                <a:solidFill>
                  <a:srgbClr val="C00000"/>
                </a:solidFill>
                <a:latin typeface="Arial" panose="020B0604020202020204" pitchFamily="34" charset="0"/>
                <a:cs typeface="Arial" panose="020B0604020202020204" pitchFamily="34" charset="0"/>
              </a:rPr>
            </a:br>
            <a:endParaRPr lang="fr-FR" sz="2000" b="0" dirty="0">
              <a:solidFill>
                <a:srgbClr val="C00000"/>
              </a:solidFill>
              <a:latin typeface="Arial" panose="020B0604020202020204" pitchFamily="34" charset="0"/>
              <a:cs typeface="Arial" panose="020B0604020202020204" pitchFamily="34" charset="0"/>
            </a:endParaRPr>
          </a:p>
        </p:txBody>
      </p:sp>
      <p:pic>
        <p:nvPicPr>
          <p:cNvPr id="4" name="Image 3"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229580" y="5468008"/>
            <a:ext cx="1910510" cy="936104"/>
          </a:xfrm>
          <a:prstGeom prst="rect">
            <a:avLst/>
          </a:prstGeom>
          <a:noFill/>
          <a:ln>
            <a:noFill/>
          </a:ln>
        </p:spPr>
      </p:pic>
      <p:sp>
        <p:nvSpPr>
          <p:cNvPr id="6" name="Flèche droite 5"/>
          <p:cNvSpPr/>
          <p:nvPr/>
        </p:nvSpPr>
        <p:spPr>
          <a:xfrm>
            <a:off x="4631770" y="2741831"/>
            <a:ext cx="360040"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7" name="ZoneTexte 6"/>
          <p:cNvSpPr txBox="1"/>
          <p:nvPr/>
        </p:nvSpPr>
        <p:spPr>
          <a:xfrm>
            <a:off x="5054429" y="2701181"/>
            <a:ext cx="7048901" cy="646331"/>
          </a:xfrm>
          <a:prstGeom prst="rect">
            <a:avLst/>
          </a:prstGeom>
          <a:noFill/>
        </p:spPr>
        <p:txBody>
          <a:bodyPr wrap="square" rtlCol="0">
            <a:spAutoFit/>
          </a:bodyPr>
          <a:lstStyle/>
          <a:p>
            <a:r>
              <a:rPr lang="fr-FR" b="1" dirty="0" smtClean="0">
                <a:solidFill>
                  <a:schemeClr val="bg1"/>
                </a:solidFill>
                <a:latin typeface="Arial" panose="020B0604020202020204" pitchFamily="34" charset="0"/>
                <a:cs typeface="Arial" panose="020B0604020202020204" pitchFamily="34" charset="0"/>
              </a:rPr>
              <a:t>Etude de cas : des agissements qui tombent sous le coup de la loi</a:t>
            </a:r>
            <a:endParaRPr lang="fr-FR" b="1" dirty="0">
              <a:solidFill>
                <a:schemeClr val="bg1"/>
              </a:solidFill>
              <a:latin typeface="Arial" panose="020B0604020202020204" pitchFamily="34" charset="0"/>
              <a:cs typeface="Arial" panose="020B0604020202020204" pitchFamily="34" charset="0"/>
            </a:endParaRPr>
          </a:p>
        </p:txBody>
      </p:sp>
      <p:sp>
        <p:nvSpPr>
          <p:cNvPr id="8" name="ZoneTexte 7"/>
          <p:cNvSpPr txBox="1"/>
          <p:nvPr/>
        </p:nvSpPr>
        <p:spPr>
          <a:xfrm>
            <a:off x="797295" y="1668314"/>
            <a:ext cx="2406315" cy="3139321"/>
          </a:xfrm>
          <a:prstGeom prst="rect">
            <a:avLst/>
          </a:prstGeom>
          <a:noFill/>
        </p:spPr>
        <p:txBody>
          <a:bodyPr wrap="square" rtlCol="0">
            <a:spAutoFit/>
          </a:bodyPr>
          <a:lstStyle/>
          <a:p>
            <a:r>
              <a:rPr lang="fr-FR" dirty="0" smtClean="0">
                <a:latin typeface="Archive" pitchFamily="50" charset="0"/>
              </a:rPr>
              <a:t> </a:t>
            </a:r>
            <a:endParaRPr lang="fr-FR" dirty="0">
              <a:latin typeface="Archive" pitchFamily="50" charset="0"/>
            </a:endParaRPr>
          </a:p>
          <a:p>
            <a:r>
              <a:rPr lang="fr-FR" dirty="0" smtClean="0">
                <a:latin typeface="Archive" pitchFamily="50" charset="0"/>
              </a:rPr>
              <a:t>FACE AU RACISME ET A L’ANTISEMITISME : éduquer, prévenir, répondre</a:t>
            </a:r>
          </a:p>
          <a:p>
            <a:endParaRPr lang="fr-FR" dirty="0">
              <a:latin typeface="Archive" pitchFamily="50" charset="0"/>
            </a:endParaRPr>
          </a:p>
          <a:p>
            <a:r>
              <a:rPr lang="fr-FR" dirty="0" smtClean="0">
                <a:latin typeface="Archive" pitchFamily="50" charset="0"/>
              </a:rPr>
              <a:t>Académie </a:t>
            </a:r>
            <a:r>
              <a:rPr lang="fr-FR" dirty="0">
                <a:latin typeface="Archive" pitchFamily="50" charset="0"/>
              </a:rPr>
              <a:t>de Créteil </a:t>
            </a:r>
            <a:br>
              <a:rPr lang="fr-FR" dirty="0">
                <a:latin typeface="Archive" pitchFamily="50" charset="0"/>
              </a:rPr>
            </a:br>
            <a:r>
              <a:rPr lang="fr-FR" dirty="0" smtClean="0">
                <a:latin typeface="Archive" pitchFamily="50" charset="0"/>
              </a:rPr>
              <a:t>Novembre 2021</a:t>
            </a:r>
            <a:endParaRPr lang="fr-FR" dirty="0">
              <a:latin typeface="Archive" pitchFamily="50" charset="0"/>
            </a:endParaRPr>
          </a:p>
        </p:txBody>
      </p:sp>
      <p:sp>
        <p:nvSpPr>
          <p:cNvPr id="5" name="Sous-titre 4"/>
          <p:cNvSpPr>
            <a:spLocks noGrp="1"/>
          </p:cNvSpPr>
          <p:nvPr>
            <p:ph type="subTitle" idx="1"/>
          </p:nvPr>
        </p:nvSpPr>
        <p:spPr>
          <a:xfrm>
            <a:off x="4631770" y="3308720"/>
            <a:ext cx="7769311" cy="1387175"/>
          </a:xfrm>
        </p:spPr>
        <p:txBody>
          <a:bodyPr/>
          <a:lstStyle/>
          <a:p>
            <a:endParaRPr lang="fr-FR" dirty="0"/>
          </a:p>
        </p:txBody>
      </p:sp>
    </p:spTree>
    <p:extLst>
      <p:ext uri="{BB962C8B-B14F-4D97-AF65-F5344CB8AC3E}">
        <p14:creationId xmlns:p14="http://schemas.microsoft.com/office/powerpoint/2010/main" val="1496699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20794" y="396352"/>
            <a:ext cx="7258997" cy="1442079"/>
          </a:xfrm>
        </p:spPr>
        <p:txBody>
          <a:bodyPr>
            <a:normAutofit fontScale="90000"/>
          </a:bodyPr>
          <a:lstStyle/>
          <a:p>
            <a:r>
              <a:rPr lang="fr-FR" dirty="0" smtClean="0">
                <a:solidFill>
                  <a:srgbClr val="C00000"/>
                </a:solidFill>
              </a:rPr>
              <a:t>2</a:t>
            </a:r>
            <a:r>
              <a:rPr lang="fr-FR" baseline="30000" dirty="0" smtClean="0">
                <a:solidFill>
                  <a:srgbClr val="C00000"/>
                </a:solidFill>
              </a:rPr>
              <a:t>e</a:t>
            </a:r>
            <a:r>
              <a:rPr lang="fr-FR" dirty="0" smtClean="0">
                <a:solidFill>
                  <a:srgbClr val="C00000"/>
                </a:solidFill>
              </a:rPr>
              <a:t> partie : Les réponses à court terme </a:t>
            </a:r>
            <a:r>
              <a:rPr lang="fr-FR" dirty="0">
                <a:solidFill>
                  <a:srgbClr val="C00000"/>
                </a:solidFill>
              </a:rPr>
              <a:t>après avoir caractérisé des agissements racistes/antisémites </a:t>
            </a:r>
          </a:p>
        </p:txBody>
      </p:sp>
      <p:pic>
        <p:nvPicPr>
          <p:cNvPr id="4" name="Image 3"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293100" y="5484634"/>
            <a:ext cx="1910510" cy="936104"/>
          </a:xfrm>
          <a:prstGeom prst="rect">
            <a:avLst/>
          </a:prstGeom>
          <a:noFill/>
          <a:ln>
            <a:noFill/>
          </a:ln>
        </p:spPr>
      </p:pic>
      <p:sp>
        <p:nvSpPr>
          <p:cNvPr id="5" name="Sous-titre 4"/>
          <p:cNvSpPr>
            <a:spLocks noGrp="1"/>
          </p:cNvSpPr>
          <p:nvPr>
            <p:ph type="subTitle" idx="1"/>
          </p:nvPr>
        </p:nvSpPr>
        <p:spPr/>
        <p:txBody>
          <a:bodyPr/>
          <a:lstStyle/>
          <a:p>
            <a:endParaRPr lang="fr-FR"/>
          </a:p>
        </p:txBody>
      </p:sp>
      <p:sp>
        <p:nvSpPr>
          <p:cNvPr id="8" name="ZoneTexte 7"/>
          <p:cNvSpPr txBox="1"/>
          <p:nvPr/>
        </p:nvSpPr>
        <p:spPr>
          <a:xfrm>
            <a:off x="797295" y="1668314"/>
            <a:ext cx="2406315" cy="3139321"/>
          </a:xfrm>
          <a:prstGeom prst="rect">
            <a:avLst/>
          </a:prstGeom>
          <a:noFill/>
        </p:spPr>
        <p:txBody>
          <a:bodyPr wrap="square" rtlCol="0">
            <a:spAutoFit/>
          </a:bodyPr>
          <a:lstStyle/>
          <a:p>
            <a:r>
              <a:rPr lang="fr-FR" dirty="0" smtClean="0">
                <a:latin typeface="Archive" pitchFamily="50" charset="0"/>
              </a:rPr>
              <a:t> </a:t>
            </a:r>
            <a:endParaRPr lang="fr-FR" dirty="0">
              <a:latin typeface="Archive" pitchFamily="50" charset="0"/>
            </a:endParaRPr>
          </a:p>
          <a:p>
            <a:r>
              <a:rPr lang="fr-FR" dirty="0" smtClean="0">
                <a:latin typeface="Archive" pitchFamily="50" charset="0"/>
              </a:rPr>
              <a:t>FACE AU RACISME ET A L’ANTISEMITISME : éduquer, prévenir, répondre</a:t>
            </a:r>
          </a:p>
          <a:p>
            <a:endParaRPr lang="fr-FR" dirty="0">
              <a:latin typeface="Archive" pitchFamily="50" charset="0"/>
            </a:endParaRPr>
          </a:p>
          <a:p>
            <a:r>
              <a:rPr lang="fr-FR" dirty="0" smtClean="0">
                <a:latin typeface="Archive" pitchFamily="50" charset="0"/>
              </a:rPr>
              <a:t>Académie </a:t>
            </a:r>
            <a:r>
              <a:rPr lang="fr-FR" dirty="0">
                <a:latin typeface="Archive" pitchFamily="50" charset="0"/>
              </a:rPr>
              <a:t>de Créteil </a:t>
            </a:r>
            <a:br>
              <a:rPr lang="fr-FR" dirty="0">
                <a:latin typeface="Archive" pitchFamily="50" charset="0"/>
              </a:rPr>
            </a:br>
            <a:r>
              <a:rPr lang="fr-FR" dirty="0" smtClean="0">
                <a:latin typeface="Archive" pitchFamily="50" charset="0"/>
              </a:rPr>
              <a:t>Novembre 2021</a:t>
            </a:r>
            <a:endParaRPr lang="fr-FR" dirty="0">
              <a:latin typeface="Archive" pitchFamily="50"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02" y="2809863"/>
            <a:ext cx="5991007" cy="351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883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13</a:t>
            </a:fld>
            <a:endParaRPr lang="fr-FR" dirty="0"/>
          </a:p>
        </p:txBody>
      </p:sp>
      <p:sp>
        <p:nvSpPr>
          <p:cNvPr id="3" name="Espace réservé du texte 2"/>
          <p:cNvSpPr>
            <a:spLocks noGrp="1"/>
          </p:cNvSpPr>
          <p:nvPr>
            <p:ph type="body" sz="quarter" idx="13"/>
          </p:nvPr>
        </p:nvSpPr>
        <p:spPr/>
        <p:txBody>
          <a:bodyPr/>
          <a:lstStyle/>
          <a:p>
            <a:endParaRPr lang="fr-F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235" y="28356"/>
            <a:ext cx="7777213" cy="6829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24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14</a:t>
            </a:fld>
            <a:endParaRPr lang="fr-FR" dirty="0"/>
          </a:p>
        </p:txBody>
      </p:sp>
      <p:sp>
        <p:nvSpPr>
          <p:cNvPr id="3" name="Espace réservé du texte 2"/>
          <p:cNvSpPr>
            <a:spLocks noGrp="1"/>
          </p:cNvSpPr>
          <p:nvPr>
            <p:ph type="body" sz="quarter" idx="13"/>
          </p:nvPr>
        </p:nvSpPr>
        <p:spPr/>
        <p:txBody>
          <a:bodyPr/>
          <a:lstStyle/>
          <a:p>
            <a:endParaRPr lang="fr-FR"/>
          </a:p>
        </p:txBody>
      </p:sp>
      <p:graphicFrame>
        <p:nvGraphicFramePr>
          <p:cNvPr id="10" name="Diagramme 9"/>
          <p:cNvGraphicFramePr/>
          <p:nvPr>
            <p:extLst>
              <p:ext uri="{D42A27DB-BD31-4B8C-83A1-F6EECF244321}">
                <p14:modId xmlns:p14="http://schemas.microsoft.com/office/powerpoint/2010/main" val="1796435393"/>
              </p:ext>
            </p:extLst>
          </p:nvPr>
        </p:nvGraphicFramePr>
        <p:xfrm>
          <a:off x="3886200" y="463812"/>
          <a:ext cx="6096000" cy="5580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584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20794" y="396352"/>
            <a:ext cx="7258997" cy="1442079"/>
          </a:xfrm>
        </p:spPr>
        <p:txBody>
          <a:bodyPr>
            <a:normAutofit fontScale="90000"/>
          </a:bodyPr>
          <a:lstStyle/>
          <a:p>
            <a:r>
              <a:rPr lang="fr-FR" dirty="0" smtClean="0">
                <a:solidFill>
                  <a:srgbClr val="C00000"/>
                </a:solidFill>
              </a:rPr>
              <a:t>2</a:t>
            </a:r>
            <a:r>
              <a:rPr lang="fr-FR" baseline="30000" dirty="0" smtClean="0">
                <a:solidFill>
                  <a:srgbClr val="C00000"/>
                </a:solidFill>
              </a:rPr>
              <a:t>e</a:t>
            </a:r>
            <a:r>
              <a:rPr lang="fr-FR" dirty="0" smtClean="0">
                <a:solidFill>
                  <a:srgbClr val="C00000"/>
                </a:solidFill>
              </a:rPr>
              <a:t> partie : Les réponses à court terme </a:t>
            </a:r>
            <a:r>
              <a:rPr lang="fr-FR" dirty="0">
                <a:solidFill>
                  <a:srgbClr val="C00000"/>
                </a:solidFill>
              </a:rPr>
              <a:t>après avoir caractérisé des agissements racistes/antisémites </a:t>
            </a:r>
          </a:p>
        </p:txBody>
      </p:sp>
      <p:pic>
        <p:nvPicPr>
          <p:cNvPr id="4" name="Image 3"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293100" y="5484634"/>
            <a:ext cx="1910510" cy="936104"/>
          </a:xfrm>
          <a:prstGeom prst="rect">
            <a:avLst/>
          </a:prstGeom>
          <a:noFill/>
          <a:ln>
            <a:noFill/>
          </a:ln>
        </p:spPr>
      </p:pic>
      <p:sp>
        <p:nvSpPr>
          <p:cNvPr id="5" name="Sous-titre 4"/>
          <p:cNvSpPr>
            <a:spLocks noGrp="1"/>
          </p:cNvSpPr>
          <p:nvPr>
            <p:ph type="subTitle" idx="1"/>
          </p:nvPr>
        </p:nvSpPr>
        <p:spPr/>
        <p:txBody>
          <a:bodyPr/>
          <a:lstStyle/>
          <a:p>
            <a:endParaRPr lang="fr-FR"/>
          </a:p>
        </p:txBody>
      </p:sp>
      <p:sp>
        <p:nvSpPr>
          <p:cNvPr id="8" name="ZoneTexte 7"/>
          <p:cNvSpPr txBox="1"/>
          <p:nvPr/>
        </p:nvSpPr>
        <p:spPr>
          <a:xfrm>
            <a:off x="797295" y="1668314"/>
            <a:ext cx="2406315" cy="3139321"/>
          </a:xfrm>
          <a:prstGeom prst="rect">
            <a:avLst/>
          </a:prstGeom>
          <a:noFill/>
        </p:spPr>
        <p:txBody>
          <a:bodyPr wrap="square" rtlCol="0">
            <a:spAutoFit/>
          </a:bodyPr>
          <a:lstStyle/>
          <a:p>
            <a:r>
              <a:rPr lang="fr-FR" dirty="0" smtClean="0">
                <a:latin typeface="Archive" pitchFamily="50" charset="0"/>
              </a:rPr>
              <a:t> </a:t>
            </a:r>
            <a:endParaRPr lang="fr-FR" dirty="0">
              <a:latin typeface="Archive" pitchFamily="50" charset="0"/>
            </a:endParaRPr>
          </a:p>
          <a:p>
            <a:r>
              <a:rPr lang="fr-FR" dirty="0" smtClean="0">
                <a:latin typeface="Archive" pitchFamily="50" charset="0"/>
              </a:rPr>
              <a:t>FACE AU RACISME ET A L’ANTISEMITISME : éduquer, prévenir, répondre</a:t>
            </a:r>
          </a:p>
          <a:p>
            <a:endParaRPr lang="fr-FR" dirty="0">
              <a:latin typeface="Archive" pitchFamily="50" charset="0"/>
            </a:endParaRPr>
          </a:p>
          <a:p>
            <a:r>
              <a:rPr lang="fr-FR" dirty="0" smtClean="0">
                <a:latin typeface="Archive" pitchFamily="50" charset="0"/>
              </a:rPr>
              <a:t>Académie </a:t>
            </a:r>
            <a:r>
              <a:rPr lang="fr-FR" dirty="0">
                <a:latin typeface="Archive" pitchFamily="50" charset="0"/>
              </a:rPr>
              <a:t>de Créteil </a:t>
            </a:r>
            <a:br>
              <a:rPr lang="fr-FR" dirty="0">
                <a:latin typeface="Archive" pitchFamily="50" charset="0"/>
              </a:rPr>
            </a:br>
            <a:r>
              <a:rPr lang="fr-FR" dirty="0" smtClean="0">
                <a:latin typeface="Archive" pitchFamily="50" charset="0"/>
              </a:rPr>
              <a:t>Novembre 2021</a:t>
            </a:r>
            <a:endParaRPr lang="fr-FR" dirty="0">
              <a:latin typeface="Archive" pitchFamily="50"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02" y="2809863"/>
            <a:ext cx="5991007" cy="351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680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Sous-titre 2"/>
          <p:cNvSpPr txBox="1">
            <a:spLocks/>
          </p:cNvSpPr>
          <p:nvPr/>
        </p:nvSpPr>
        <p:spPr>
          <a:xfrm>
            <a:off x="4367809" y="404665"/>
            <a:ext cx="5945901" cy="138717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b="0" i="0" kern="1200">
                <a:solidFill>
                  <a:schemeClr val="bg1"/>
                </a:solidFill>
                <a:latin typeface="Arial" charset="0"/>
                <a:ea typeface="Arial" charset="0"/>
                <a:cs typeface="Arial"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000" b="1" dirty="0"/>
              <a:t>2-Etudes de cas</a:t>
            </a:r>
          </a:p>
        </p:txBody>
      </p:sp>
      <p:sp>
        <p:nvSpPr>
          <p:cNvPr id="5" name="Rectangle 4"/>
          <p:cNvSpPr/>
          <p:nvPr/>
        </p:nvSpPr>
        <p:spPr>
          <a:xfrm>
            <a:off x="4244712" y="1098252"/>
            <a:ext cx="6678488" cy="5847755"/>
          </a:xfrm>
          <a:prstGeom prst="rect">
            <a:avLst/>
          </a:prstGeom>
        </p:spPr>
        <p:txBody>
          <a:bodyPr wrap="square">
            <a:spAutoFit/>
          </a:bodyPr>
          <a:lstStyle/>
          <a:p>
            <a:r>
              <a:rPr lang="fr-FR" dirty="0">
                <a:solidFill>
                  <a:schemeClr val="bg1"/>
                </a:solidFill>
                <a:latin typeface="Archive" pitchFamily="50" charset="0"/>
                <a:cs typeface="Arial" panose="020B0604020202020204" pitchFamily="34" charset="0"/>
              </a:rPr>
              <a:t>Etude de cas 2  : « MOI JE DETESTE LES JUIFS, SI JE VOIS UN JUIF… »  </a:t>
            </a:r>
          </a:p>
          <a:p>
            <a:r>
              <a:rPr lang="fr-FR" dirty="0">
                <a:solidFill>
                  <a:schemeClr val="bg1"/>
                </a:solidFill>
                <a:latin typeface="Arial" panose="020B0604020202020204" pitchFamily="34" charset="0"/>
                <a:cs typeface="Arial" panose="020B0604020202020204" pitchFamily="34" charset="0"/>
              </a:rPr>
              <a:t> </a:t>
            </a:r>
          </a:p>
          <a:p>
            <a:r>
              <a:rPr lang="fr-FR" sz="1600" dirty="0">
                <a:solidFill>
                  <a:schemeClr val="bg1"/>
                </a:solidFill>
                <a:latin typeface="Arial" panose="020B0604020202020204" pitchFamily="34" charset="0"/>
                <a:cs typeface="Arial" panose="020B0604020202020204" pitchFamily="34" charset="0"/>
              </a:rPr>
              <a:t>Lors d’un cours de fin d’année dans une classe de 6</a:t>
            </a:r>
            <a:r>
              <a:rPr lang="fr-FR" sz="1600" baseline="30000" dirty="0">
                <a:solidFill>
                  <a:schemeClr val="bg1"/>
                </a:solidFill>
                <a:latin typeface="Arial" panose="020B0604020202020204" pitchFamily="34" charset="0"/>
                <a:cs typeface="Arial" panose="020B0604020202020204" pitchFamily="34" charset="0"/>
              </a:rPr>
              <a:t>e </a:t>
            </a:r>
            <a:r>
              <a:rPr lang="fr-FR" sz="1600" dirty="0">
                <a:solidFill>
                  <a:schemeClr val="bg1"/>
                </a:solidFill>
                <a:latin typeface="Arial" panose="020B0604020202020204" pitchFamily="34" charset="0"/>
                <a:cs typeface="Arial" panose="020B0604020202020204" pitchFamily="34" charset="0"/>
              </a:rPr>
              <a:t>d’un collège REP+ de Villefranche sur Saône, une enseignante revient sur les trois monothéismes dont deux qui ont fait l’objet d’une étude pendant l’année.</a:t>
            </a:r>
          </a:p>
          <a:p>
            <a:r>
              <a:rPr lang="fr-FR" sz="1600" dirty="0">
                <a:solidFill>
                  <a:schemeClr val="bg1"/>
                </a:solidFill>
                <a:latin typeface="Arial" panose="020B0604020202020204" pitchFamily="34" charset="0"/>
                <a:cs typeface="Arial" panose="020B0604020202020204" pitchFamily="34" charset="0"/>
              </a:rPr>
              <a:t>Trois élèves interviennent pour signifier la supériorité de leur religion. L’un deux dit : « Les Chrétiens croient n’importe quoi, comme Jésus qui a créé le monde alors qu’il n’était pas encore né. »</a:t>
            </a:r>
          </a:p>
          <a:p>
            <a:r>
              <a:rPr lang="fr-FR" sz="1600" dirty="0">
                <a:solidFill>
                  <a:schemeClr val="bg1"/>
                </a:solidFill>
                <a:latin typeface="Arial" panose="020B0604020202020204" pitchFamily="34" charset="0"/>
                <a:cs typeface="Arial" panose="020B0604020202020204" pitchFamily="34" charset="0"/>
              </a:rPr>
              <a:t>L’enseignante intervient en rappelant le cadre. Elle dit se trouver face à un mur lorsqu’elle tente une explication. Les élèves l’interpellent : « Vous avez pris ça sur internet, vous n’y connaissez rien ». Lorsque l’enseignante tente d’expliquer que la France est laïque et qu’avant la religion officielle était le christianisme, les élèves en question éclatent de rire et répondent : « On est les plus nombreux les musulmans, on a envahi la France ». Un élève poursuit : « Mais c’est normal car ils nous ont envahi avant. » Cet élève se lève, fait plusieurs « dab » (mouvement chorégraphique popularisé par le hip-hop), et ajoute : « Moi je déteste les juifs, si je vois un juif… ».</a:t>
            </a:r>
          </a:p>
          <a:p>
            <a:r>
              <a:rPr lang="fr-FR" sz="1600" dirty="0">
                <a:solidFill>
                  <a:schemeClr val="bg1"/>
                </a:solidFill>
                <a:latin typeface="Arial" panose="020B0604020202020204" pitchFamily="34" charset="0"/>
                <a:cs typeface="Arial" panose="020B0604020202020204" pitchFamily="34" charset="0"/>
              </a:rPr>
              <a:t> </a:t>
            </a:r>
          </a:p>
          <a:p>
            <a:r>
              <a:rPr lang="fr-FR" sz="1600" dirty="0">
                <a:solidFill>
                  <a:schemeClr val="bg1"/>
                </a:solidFill>
                <a:latin typeface="Arial" panose="020B0604020202020204" pitchFamily="34" charset="0"/>
                <a:cs typeface="Arial" panose="020B0604020202020204" pitchFamily="34" charset="0"/>
              </a:rPr>
              <a:t> </a:t>
            </a:r>
          </a:p>
          <a:p>
            <a:r>
              <a:rPr lang="fr-FR" sz="1600" dirty="0">
                <a:solidFill>
                  <a:schemeClr val="bg1"/>
                </a:solidFill>
                <a:latin typeface="Arial" panose="020B0604020202020204" pitchFamily="34" charset="0"/>
                <a:cs typeface="Arial" panose="020B0604020202020204" pitchFamily="34" charset="0"/>
              </a:rPr>
              <a:t> </a:t>
            </a:r>
          </a:p>
        </p:txBody>
      </p:sp>
      <p:pic>
        <p:nvPicPr>
          <p:cNvPr id="6" name="Image 5"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7" name="ZoneTexte 6"/>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355849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sp>
        <p:nvSpPr>
          <p:cNvPr id="4" name="Rectangle 3"/>
          <p:cNvSpPr/>
          <p:nvPr/>
        </p:nvSpPr>
        <p:spPr>
          <a:xfrm>
            <a:off x="4151784" y="476673"/>
            <a:ext cx="6516216" cy="6186309"/>
          </a:xfrm>
          <a:prstGeom prst="rect">
            <a:avLst/>
          </a:prstGeom>
        </p:spPr>
        <p:txBody>
          <a:bodyPr wrap="square">
            <a:spAutoFit/>
          </a:bodyPr>
          <a:lstStyle/>
          <a:p>
            <a:r>
              <a:rPr lang="fr-FR" dirty="0">
                <a:solidFill>
                  <a:schemeClr val="bg1"/>
                </a:solidFill>
                <a:latin typeface="Archive" pitchFamily="50" charset="0"/>
                <a:cs typeface="Arial" panose="020B0604020202020204" pitchFamily="34" charset="0"/>
              </a:rPr>
              <a:t>Etude de cas n°3 : « Les noirs sont tous des descendants d’esclaves » </a:t>
            </a:r>
          </a:p>
          <a:p>
            <a:r>
              <a:rPr lang="fr-FR" dirty="0">
                <a:solidFill>
                  <a:schemeClr val="bg1"/>
                </a:solidFill>
                <a:latin typeface="Archive" pitchFamily="50" charset="0"/>
                <a:cs typeface="Arial" panose="020B0604020202020204" pitchFamily="34" charset="0"/>
              </a:rPr>
              <a:t>RECIT</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Pendant une séance consacrée à la traite atlantique, un élève d’une classe de 4</a:t>
            </a:r>
            <a:r>
              <a:rPr lang="fr-FR" baseline="30000" dirty="0">
                <a:solidFill>
                  <a:schemeClr val="bg1"/>
                </a:solidFill>
                <a:latin typeface="Arial" panose="020B0604020202020204" pitchFamily="34" charset="0"/>
                <a:cs typeface="Arial" panose="020B0604020202020204" pitchFamily="34" charset="0"/>
              </a:rPr>
              <a:t>e</a:t>
            </a:r>
            <a:r>
              <a:rPr lang="fr-FR" dirty="0">
                <a:solidFill>
                  <a:schemeClr val="bg1"/>
                </a:solidFill>
                <a:latin typeface="Arial" panose="020B0604020202020204" pitchFamily="34" charset="0"/>
                <a:cs typeface="Arial" panose="020B0604020202020204" pitchFamily="34" charset="0"/>
              </a:rPr>
              <a:t> commente une explication de l’enseignant en disant : « Les noirs, ce sont tous des descendants d’esclaves ». Des élèves de la classe réagissent virulemment à ces propos. L’enseignant fait appel à la CPE de la classe pour calmer les esprits. </a:t>
            </a:r>
          </a:p>
          <a:p>
            <a:r>
              <a:rPr lang="fr-FR" dirty="0">
                <a:solidFill>
                  <a:schemeClr val="bg1"/>
                </a:solidFill>
                <a:latin typeface="Arial" panose="020B0604020202020204" pitchFamily="34" charset="0"/>
                <a:cs typeface="Arial" panose="020B0604020202020204" pitchFamily="34" charset="0"/>
              </a:rPr>
              <a:t>Au réfectoire, l’élève à l’origine de l’incident est pris à parti par un groupe d’une dizaine d’autres élèves. Devant la menace, les assistants d’éducation décident de faire sortir l’élève et le placent dans le bureau du CPE. Plusieurs dizaines d’élèves se massent devant le bureau jusqu’à l’intervention du chef d’établissement, des CME et de quelques enseignants qui assurent la reprise des cours de l’après-midi.</a:t>
            </a:r>
          </a:p>
          <a:p>
            <a:r>
              <a:rPr lang="fr-FR" dirty="0">
                <a:solidFill>
                  <a:schemeClr val="bg1"/>
                </a:solidFill>
                <a:latin typeface="Arial" panose="020B0604020202020204" pitchFamily="34" charset="0"/>
                <a:cs typeface="Arial" panose="020B0604020202020204" pitchFamily="34" charset="0"/>
              </a:rPr>
              <a:t>Le chef d’établissement convoque la mère de l’élève. Désemparée par les propos de son fils et par ses conséquences, elle repart avec son fils qui revient en cours la semaine suivante.</a:t>
            </a:r>
          </a:p>
          <a:p>
            <a:r>
              <a:rPr lang="fr-FR" dirty="0">
                <a:solidFill>
                  <a:schemeClr val="bg1"/>
                </a:solidFill>
                <a:latin typeface="Arial" panose="020B0604020202020204" pitchFamily="34" charset="0"/>
                <a:cs typeface="Arial" panose="020B0604020202020204" pitchFamily="34" charset="0"/>
              </a:rPr>
              <a:t> </a:t>
            </a:r>
          </a:p>
        </p:txBody>
      </p:sp>
      <p:pic>
        <p:nvPicPr>
          <p:cNvPr id="5" name="Image 4"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6" name="ZoneTexte 5"/>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4227383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4727848" y="764705"/>
            <a:ext cx="5112568" cy="4524315"/>
          </a:xfrm>
          <a:prstGeom prst="rect">
            <a:avLst/>
          </a:prstGeom>
        </p:spPr>
        <p:txBody>
          <a:bodyPr wrap="square">
            <a:spAutoFit/>
          </a:bodyPr>
          <a:lstStyle/>
          <a:p>
            <a:r>
              <a:rPr lang="fr-FR" dirty="0">
                <a:solidFill>
                  <a:schemeClr val="bg1"/>
                </a:solidFill>
                <a:latin typeface="Archive" pitchFamily="50" charset="0"/>
                <a:cs typeface="Arial" panose="020B0604020202020204" pitchFamily="34" charset="0"/>
              </a:rPr>
              <a:t>Etude de cas n°4 : Des croix gammées DESSINEES sur le cahier ET LE SALUT NAZI EN CLASSE</a:t>
            </a:r>
          </a:p>
          <a:p>
            <a:endParaRPr lang="fr-FR" dirty="0">
              <a:solidFill>
                <a:schemeClr val="bg1"/>
              </a:solidFill>
              <a:latin typeface="Archive" pitchFamily="50"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En cours d’histoire-géographie Un élève de 3</a:t>
            </a:r>
            <a:r>
              <a:rPr lang="fr-FR" baseline="30000" dirty="0">
                <a:solidFill>
                  <a:schemeClr val="bg1"/>
                </a:solidFill>
                <a:latin typeface="Arial" panose="020B0604020202020204" pitchFamily="34" charset="0"/>
                <a:cs typeface="Arial" panose="020B0604020202020204" pitchFamily="34" charset="0"/>
              </a:rPr>
              <a:t>ème</a:t>
            </a:r>
            <a:r>
              <a:rPr lang="fr-FR" dirty="0">
                <a:solidFill>
                  <a:schemeClr val="bg1"/>
                </a:solidFill>
                <a:latin typeface="Arial" panose="020B0604020202020204" pitchFamily="34" charset="0"/>
                <a:cs typeface="Arial" panose="020B0604020202020204" pitchFamily="34" charset="0"/>
              </a:rPr>
              <a:t> dessine des croix gammées. Sa voisine lui fait remarquer sa gêne en lui montrant des photos du manuel scolaire. </a:t>
            </a:r>
          </a:p>
          <a:p>
            <a:r>
              <a:rPr lang="fr-FR" dirty="0">
                <a:solidFill>
                  <a:schemeClr val="bg1"/>
                </a:solidFill>
                <a:latin typeface="Arial" panose="020B0604020202020204" pitchFamily="34" charset="0"/>
                <a:cs typeface="Arial" panose="020B0604020202020204" pitchFamily="34" charset="0"/>
              </a:rPr>
              <a:t>En sortant dans la cour, l’élève fait un salut nazi dans la cour. Des élèves le signalent : ils  se disent aussi choqués par des images antisémites sur « </a:t>
            </a:r>
            <a:r>
              <a:rPr lang="fr-FR" dirty="0" err="1">
                <a:solidFill>
                  <a:schemeClr val="bg1"/>
                </a:solidFill>
                <a:latin typeface="Arial" panose="020B0604020202020204" pitchFamily="34" charset="0"/>
                <a:cs typeface="Arial" panose="020B0604020202020204" pitchFamily="34" charset="0"/>
              </a:rPr>
              <a:t>Snapchat</a:t>
            </a:r>
            <a:r>
              <a:rPr lang="fr-FR" dirty="0">
                <a:solidFill>
                  <a:schemeClr val="bg1"/>
                </a:solidFill>
                <a:latin typeface="Arial" panose="020B0604020202020204" pitchFamily="34" charset="0"/>
                <a:cs typeface="Arial" panose="020B0604020202020204" pitchFamily="34" charset="0"/>
              </a:rPr>
              <a:t> ».</a:t>
            </a:r>
          </a:p>
          <a:p>
            <a:r>
              <a:rPr lang="fr-FR" dirty="0">
                <a:solidFill>
                  <a:schemeClr val="bg1"/>
                </a:solidFill>
                <a:latin typeface="Arial" panose="020B0604020202020204" pitchFamily="34" charset="0"/>
                <a:cs typeface="Arial" panose="020B0604020202020204" pitchFamily="34" charset="0"/>
              </a:rPr>
              <a:t>La principale convoque les parents. La mère est effondrée et elle suit l’établissement qui convoque un conseil de discipline. </a:t>
            </a:r>
          </a:p>
          <a:p>
            <a:r>
              <a:rPr lang="fr-FR" dirty="0">
                <a:solidFill>
                  <a:schemeClr val="bg1"/>
                </a:solidFill>
                <a:latin typeface="Arial" panose="020B0604020202020204" pitchFamily="34" charset="0"/>
                <a:cs typeface="Arial" panose="020B0604020202020204" pitchFamily="34" charset="0"/>
              </a:rPr>
              <a:t> </a:t>
            </a:r>
          </a:p>
        </p:txBody>
      </p:sp>
      <p:pic>
        <p:nvPicPr>
          <p:cNvPr id="5" name="Image 4"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6" name="ZoneTexte 5"/>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1483298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4367809" y="1700809"/>
            <a:ext cx="5826983" cy="1387175"/>
          </a:xfrm>
        </p:spPr>
        <p:txBody>
          <a:bodyPr>
            <a:noAutofit/>
          </a:bodyPr>
          <a:lstStyle/>
          <a:p>
            <a:r>
              <a:rPr lang="fr-FR" sz="1800" dirty="0">
                <a:latin typeface="Archive" pitchFamily="50" charset="0"/>
              </a:rPr>
              <a:t>Etude de cas n° 5 : « sale petit chinois de merde </a:t>
            </a:r>
            <a:r>
              <a:rPr lang="fr-FR" sz="1600" dirty="0">
                <a:latin typeface="Archive" pitchFamily="50" charset="0"/>
              </a:rPr>
              <a:t>»</a:t>
            </a:r>
          </a:p>
          <a:p>
            <a:r>
              <a:rPr lang="fr-FR" sz="1600" dirty="0">
                <a:latin typeface="Archive" pitchFamily="50" charset="0"/>
              </a:rPr>
              <a:t> </a:t>
            </a:r>
          </a:p>
          <a:p>
            <a:r>
              <a:rPr lang="fr-FR" sz="1800" dirty="0"/>
              <a:t>Le 21 janvier 2021, pendant la pause méridienne, un élève de 4</a:t>
            </a:r>
            <a:r>
              <a:rPr lang="fr-FR" sz="1800" baseline="30000" dirty="0"/>
              <a:t>e</a:t>
            </a:r>
            <a:r>
              <a:rPr lang="fr-FR" sz="1800" dirty="0"/>
              <a:t> insulte un élève de 5</a:t>
            </a:r>
            <a:r>
              <a:rPr lang="fr-FR" sz="1800" baseline="30000" dirty="0"/>
              <a:t>e</a:t>
            </a:r>
            <a:endParaRPr lang="fr-FR" sz="1800" dirty="0"/>
          </a:p>
          <a:p>
            <a:r>
              <a:rPr lang="fr-FR" sz="1800" dirty="0"/>
              <a:t> de « sale petit chinois de merde » en réponse à d’autres insultes grossières et homophobes prononcées par l’élève de 5</a:t>
            </a:r>
            <a:r>
              <a:rPr lang="fr-FR" sz="1800" baseline="30000" dirty="0"/>
              <a:t>e</a:t>
            </a:r>
            <a:r>
              <a:rPr lang="fr-FR" sz="1800" dirty="0"/>
              <a:t>. Cette insulte s’est faite alors que d’autres insultes ont été échangées de part et d’autre sans que l’on sache exactement qui a commencé. Il s’agit d’insultes grossières et homophobes. Toutefois, l’élève auteur de l’insulte raciste a reconnu avoir à plusieurs reprises tiré la capuche et assené des tapes sur la tête du même élève dans les couloirs.</a:t>
            </a:r>
          </a:p>
          <a:p>
            <a:r>
              <a:rPr lang="fr-FR" sz="1600" dirty="0"/>
              <a:t> </a:t>
            </a:r>
          </a:p>
          <a:p>
            <a:endParaRPr lang="fr-FR" sz="1600" dirty="0"/>
          </a:p>
        </p:txBody>
      </p:sp>
      <p:pic>
        <p:nvPicPr>
          <p:cNvPr id="4" name="Image 3"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5" name="ZoneTexte 4"/>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2058168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pPr lvl="1"/>
            <a:r>
              <a:rPr lang="fr-FR" sz="3200" b="1" dirty="0" smtClean="0">
                <a:latin typeface="Marianne" panose="02000000000000000000" pitchFamily="2" charset="0"/>
                <a:cs typeface="Arial" panose="020B0604020202020204" pitchFamily="34" charset="0"/>
              </a:rPr>
              <a:t>I-Présenter en formation le vadémécum </a:t>
            </a:r>
            <a:r>
              <a:rPr lang="fr-FR" sz="3200" b="1" i="1" dirty="0">
                <a:latin typeface="Marianne" panose="02000000000000000000" pitchFamily="2" charset="0"/>
                <a:cs typeface="Arial" panose="020B0604020202020204" pitchFamily="34" charset="0"/>
              </a:rPr>
              <a:t>A</a:t>
            </a:r>
            <a:r>
              <a:rPr lang="fr-FR" sz="3200" b="1" i="1" dirty="0" smtClean="0">
                <a:latin typeface="Marianne" panose="02000000000000000000" pitchFamily="2" charset="0"/>
                <a:cs typeface="Arial" panose="020B0604020202020204" pitchFamily="34" charset="0"/>
              </a:rPr>
              <a:t>gir contre le racisme et l’</a:t>
            </a:r>
            <a:r>
              <a:rPr lang="fr-FR" sz="3200" b="1" i="1" dirty="0" err="1" smtClean="0">
                <a:latin typeface="Marianne" panose="02000000000000000000" pitchFamily="2" charset="0"/>
                <a:cs typeface="Arial" panose="020B0604020202020204" pitchFamily="34" charset="0"/>
              </a:rPr>
              <a:t>antisemitisme</a:t>
            </a:r>
            <a:endParaRPr lang="fr-FR" sz="3200" b="1" i="1" dirty="0">
              <a:latin typeface="Marianne" panose="02000000000000000000" pitchFamily="2" charset="0"/>
              <a:cs typeface="Arial" panose="020B0604020202020204" pitchFamily="34" charset="0"/>
            </a:endParaRP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2071573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3792" y="476673"/>
            <a:ext cx="6606480" cy="6186309"/>
          </a:xfrm>
          <a:prstGeom prst="rect">
            <a:avLst/>
          </a:prstGeom>
        </p:spPr>
        <p:txBody>
          <a:bodyPr wrap="square">
            <a:spAutoFit/>
          </a:bodyPr>
          <a:lstStyle/>
          <a:p>
            <a:r>
              <a:rPr lang="fr-FR" dirty="0">
                <a:solidFill>
                  <a:schemeClr val="bg1"/>
                </a:solidFill>
                <a:latin typeface="Archive" pitchFamily="50" charset="0"/>
                <a:cs typeface="Arial" panose="020B0604020202020204" pitchFamily="34" charset="0"/>
              </a:rPr>
              <a:t>Etude de cas n°6 : UN </a:t>
            </a:r>
            <a:r>
              <a:rPr lang="fr-FR" dirty="0" err="1">
                <a:solidFill>
                  <a:schemeClr val="bg1"/>
                </a:solidFill>
                <a:latin typeface="Archive" pitchFamily="50" charset="0"/>
                <a:cs typeface="Arial" panose="020B0604020202020204" pitchFamily="34" charset="0"/>
              </a:rPr>
              <a:t>éléVE</a:t>
            </a:r>
            <a:r>
              <a:rPr lang="fr-FR" dirty="0">
                <a:solidFill>
                  <a:schemeClr val="bg1"/>
                </a:solidFill>
                <a:latin typeface="Archive" pitchFamily="50" charset="0"/>
                <a:cs typeface="Arial" panose="020B0604020202020204" pitchFamily="34" charset="0"/>
              </a:rPr>
              <a:t> INTERVIENT EN COURS d’HISTOIRE : « De toute façon, tous les problèmes, c’est de la faute des juifs ». </a:t>
            </a:r>
          </a:p>
          <a:p>
            <a:r>
              <a:rPr lang="fr-FR" dirty="0">
                <a:solidFill>
                  <a:schemeClr val="bg1"/>
                </a:solidFill>
                <a:latin typeface="Arial" panose="020B0604020202020204" pitchFamily="34" charset="0"/>
                <a:cs typeface="Arial" panose="020B0604020202020204" pitchFamily="34" charset="0"/>
              </a:rPr>
              <a:t> </a:t>
            </a:r>
          </a:p>
          <a:p>
            <a:r>
              <a:rPr lang="fr-FR" dirty="0">
                <a:solidFill>
                  <a:schemeClr val="bg1"/>
                </a:solidFill>
                <a:latin typeface="Arial" panose="020B0604020202020204" pitchFamily="34" charset="0"/>
                <a:cs typeface="Arial" panose="020B0604020202020204" pitchFamily="34" charset="0"/>
              </a:rPr>
              <a:t> </a:t>
            </a:r>
          </a:p>
          <a:p>
            <a:r>
              <a:rPr lang="fr-FR" dirty="0">
                <a:solidFill>
                  <a:schemeClr val="bg1"/>
                </a:solidFill>
                <a:latin typeface="Arial" panose="020B0604020202020204" pitchFamily="34" charset="0"/>
                <a:cs typeface="Arial" panose="020B0604020202020204" pitchFamily="34" charset="0"/>
              </a:rPr>
              <a:t>Lors d’une séquence d’histoire-géographie dans une classe de série technologique abordant l’environnement géopolitique du monde contemporain, l’enseignant fait un état des lieux des conflits de la planète.</a:t>
            </a:r>
          </a:p>
          <a:p>
            <a:r>
              <a:rPr lang="fr-FR" dirty="0">
                <a:solidFill>
                  <a:schemeClr val="bg1"/>
                </a:solidFill>
                <a:latin typeface="Arial" panose="020B0604020202020204" pitchFamily="34" charset="0"/>
                <a:cs typeface="Arial" panose="020B0604020202020204" pitchFamily="34" charset="0"/>
              </a:rPr>
              <a:t>Un élève prend la parole et déclare : « De toute façon, tous les problèmes, c’est de la faute des juifs ». Le professeur interrompt son cours, effectue un rappel à la loi et, à l’issue de la séance, renseigne une fiche de signalement d’incident. </a:t>
            </a:r>
          </a:p>
          <a:p>
            <a:r>
              <a:rPr lang="fr-FR" dirty="0">
                <a:solidFill>
                  <a:schemeClr val="bg1"/>
                </a:solidFill>
                <a:latin typeface="Arial" panose="020B0604020202020204" pitchFamily="34" charset="0"/>
                <a:cs typeface="Arial" panose="020B0604020202020204" pitchFamily="34" charset="0"/>
              </a:rPr>
              <a:t>L’élève est convoqué par le proviseur-adjoint pour lui signaler la gravité des faits. Dans les jours qui suivent, le père de l’élève adresse un courrier au proviseur-adjoint pour défendre son fils qu’il estime injustement accusé ; son fils aurait été interpellé par un camarade à propos d’une vidéo circulant sur </a:t>
            </a:r>
            <a:r>
              <a:rPr lang="fr-FR" i="1" dirty="0">
                <a:solidFill>
                  <a:schemeClr val="bg1"/>
                </a:solidFill>
                <a:latin typeface="Arial" panose="020B0604020202020204" pitchFamily="34" charset="0"/>
                <a:cs typeface="Arial" panose="020B0604020202020204" pitchFamily="34" charset="0"/>
              </a:rPr>
              <a:t>You Tube </a:t>
            </a:r>
            <a:r>
              <a:rPr lang="fr-FR" dirty="0">
                <a:solidFill>
                  <a:schemeClr val="bg1"/>
                </a:solidFill>
                <a:latin typeface="Arial" panose="020B0604020202020204" pitchFamily="34" charset="0"/>
                <a:cs typeface="Arial" panose="020B0604020202020204" pitchFamily="34" charset="0"/>
              </a:rPr>
              <a:t>dont le titre correspondrait aux propos tenus en classe. Le père menace de porter l’affaire devant les juridictions compétentes. </a:t>
            </a:r>
          </a:p>
          <a:p>
            <a:r>
              <a:rPr lang="fr-FR" dirty="0">
                <a:solidFill>
                  <a:schemeClr val="bg1"/>
                </a:solidFill>
                <a:latin typeface="Arial" panose="020B0604020202020204" pitchFamily="34" charset="0"/>
                <a:cs typeface="Arial" panose="020B0604020202020204" pitchFamily="34" charset="0"/>
              </a:rPr>
              <a:t> </a:t>
            </a:r>
          </a:p>
        </p:txBody>
      </p:sp>
      <p:pic>
        <p:nvPicPr>
          <p:cNvPr id="5" name="Image 4"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6" name="ZoneTexte 5"/>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2500472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4249024" y="78160"/>
            <a:ext cx="6418976" cy="6955750"/>
          </a:xfrm>
          <a:prstGeom prst="rect">
            <a:avLst/>
          </a:prstGeom>
        </p:spPr>
        <p:txBody>
          <a:bodyPr wrap="square">
            <a:spAutoFit/>
          </a:bodyPr>
          <a:lstStyle/>
          <a:p>
            <a:r>
              <a:rPr lang="fr-FR" dirty="0">
                <a:solidFill>
                  <a:schemeClr val="bg1"/>
                </a:solidFill>
                <a:latin typeface="Archive" pitchFamily="50" charset="0"/>
                <a:cs typeface="Arial" panose="020B0604020202020204" pitchFamily="34" charset="0"/>
              </a:rPr>
              <a:t>Etude de cas n°7 : UN ENSEIGANT POSE COMME QUESTION ECRITE A DES ELEVES DE 3</a:t>
            </a:r>
            <a:r>
              <a:rPr lang="fr-FR" baseline="30000" dirty="0">
                <a:solidFill>
                  <a:schemeClr val="bg1"/>
                </a:solidFill>
                <a:latin typeface="Archive" pitchFamily="50" charset="0"/>
                <a:cs typeface="Arial" panose="020B0604020202020204" pitchFamily="34" charset="0"/>
              </a:rPr>
              <a:t>e</a:t>
            </a:r>
            <a:r>
              <a:rPr lang="fr-FR" dirty="0">
                <a:solidFill>
                  <a:schemeClr val="bg1"/>
                </a:solidFill>
                <a:latin typeface="Archive" pitchFamily="50" charset="0"/>
                <a:cs typeface="Arial" panose="020B0604020202020204" pitchFamily="34" charset="0"/>
              </a:rPr>
              <a:t> : « Le nazisme, malgré son indéniable  cruauté, </a:t>
            </a:r>
            <a:r>
              <a:rPr lang="fr-FR" dirty="0" err="1">
                <a:solidFill>
                  <a:schemeClr val="bg1"/>
                </a:solidFill>
                <a:latin typeface="Archive" pitchFamily="50" charset="0"/>
                <a:cs typeface="Arial" panose="020B0604020202020204" pitchFamily="34" charset="0"/>
              </a:rPr>
              <a:t>a-t-il</a:t>
            </a:r>
            <a:r>
              <a:rPr lang="fr-FR" dirty="0">
                <a:solidFill>
                  <a:schemeClr val="bg1"/>
                </a:solidFill>
                <a:latin typeface="Archive" pitchFamily="50" charset="0"/>
                <a:cs typeface="Arial" panose="020B0604020202020204" pitchFamily="34" charset="0"/>
              </a:rPr>
              <a:t> eu des effets positifs ? » </a:t>
            </a:r>
          </a:p>
          <a:p>
            <a:endParaRPr lang="fr-FR" dirty="0">
              <a:solidFill>
                <a:schemeClr val="bg1"/>
              </a:solidFill>
              <a:latin typeface="Arial" panose="020B0604020202020204" pitchFamily="34" charset="0"/>
              <a:cs typeface="Arial" panose="020B0604020202020204" pitchFamily="34" charset="0"/>
            </a:endParaRPr>
          </a:p>
          <a:p>
            <a:r>
              <a:rPr lang="fr-FR" sz="1600" dirty="0">
                <a:solidFill>
                  <a:schemeClr val="bg1"/>
                </a:solidFill>
                <a:latin typeface="Arial" panose="020B0604020202020204" pitchFamily="34" charset="0"/>
                <a:cs typeface="Arial" panose="020B0604020202020204" pitchFamily="34" charset="0"/>
              </a:rPr>
              <a:t>Alerté par le positionnement ambigu dans une formation longue de contractuels qui comprend des visites de formation, un formateur académique assiste à une séance consacrée à des activités d’écriture. Deux sujets sont proposés aux élèves : « Le nazisme, malgré son indéniable cruauté, </a:t>
            </a:r>
            <a:r>
              <a:rPr lang="fr-FR" sz="1600" dirty="0" err="1">
                <a:solidFill>
                  <a:schemeClr val="bg1"/>
                </a:solidFill>
                <a:latin typeface="Arial" panose="020B0604020202020204" pitchFamily="34" charset="0"/>
                <a:cs typeface="Arial" panose="020B0604020202020204" pitchFamily="34" charset="0"/>
              </a:rPr>
              <a:t>a-t-il</a:t>
            </a:r>
            <a:r>
              <a:rPr lang="fr-FR" sz="1600" dirty="0">
                <a:solidFill>
                  <a:schemeClr val="bg1"/>
                </a:solidFill>
                <a:latin typeface="Arial" panose="020B0604020202020204" pitchFamily="34" charset="0"/>
                <a:cs typeface="Arial" panose="020B0604020202020204" pitchFamily="34" charset="0"/>
              </a:rPr>
              <a:t> eu des effets positifs ? », « Les femmes </a:t>
            </a:r>
            <a:r>
              <a:rPr lang="fr-FR" sz="1600" dirty="0" err="1">
                <a:solidFill>
                  <a:schemeClr val="bg1"/>
                </a:solidFill>
                <a:latin typeface="Arial" panose="020B0604020202020204" pitchFamily="34" charset="0"/>
                <a:cs typeface="Arial" panose="020B0604020202020204" pitchFamily="34" charset="0"/>
              </a:rPr>
              <a:t>ont-elles</a:t>
            </a:r>
            <a:r>
              <a:rPr lang="fr-FR" sz="1600" dirty="0">
                <a:solidFill>
                  <a:schemeClr val="bg1"/>
                </a:solidFill>
                <a:latin typeface="Arial" panose="020B0604020202020204" pitchFamily="34" charset="0"/>
                <a:cs typeface="Arial" panose="020B0604020202020204" pitchFamily="34" charset="0"/>
              </a:rPr>
              <a:t> été aussi utiles que les hommes durant la seconde guerre mondiale ? »</a:t>
            </a:r>
          </a:p>
          <a:p>
            <a:r>
              <a:rPr lang="fr-FR" sz="1600" dirty="0">
                <a:solidFill>
                  <a:schemeClr val="bg1"/>
                </a:solidFill>
                <a:latin typeface="Arial" panose="020B0604020202020204" pitchFamily="34" charset="0"/>
                <a:cs typeface="Arial" panose="020B0604020202020204" pitchFamily="34" charset="0"/>
              </a:rPr>
              <a:t>L’aide écrite au tableau indique : «Le but de ce sujet n’est pas la provocation mais bien au contraire de prouver que les « miracles » économiques des nazis n’en sont pas. Ils sont le fait d’une violence aveugle et raciste. Un argument que l’on retrouve fréquemment dans la </a:t>
            </a:r>
            <a:r>
              <a:rPr lang="fr-FR" sz="1600" dirty="0" err="1">
                <a:solidFill>
                  <a:schemeClr val="bg1"/>
                </a:solidFill>
                <a:latin typeface="Arial" panose="020B0604020202020204" pitchFamily="34" charset="0"/>
                <a:cs typeface="Arial" panose="020B0604020202020204" pitchFamily="34" charset="0"/>
              </a:rPr>
              <a:t>défence</a:t>
            </a:r>
            <a:r>
              <a:rPr lang="fr-FR" sz="1600" dirty="0">
                <a:solidFill>
                  <a:schemeClr val="bg1"/>
                </a:solidFill>
                <a:latin typeface="Arial" panose="020B0604020202020204" pitchFamily="34" charset="0"/>
                <a:cs typeface="Arial" panose="020B0604020202020204" pitchFamily="34" charset="0"/>
              </a:rPr>
              <a:t> (sic) du nazisme est le fait que chaque allemand ait un travail. Mais cela c’est produit (sic) en déportant des milliers de personnes considérés (sic) comme inférieure, ce qui libère des emplois. La réflexion doit donc être axée sur le fait que rien de positif n’émerge de la violence. »</a:t>
            </a:r>
          </a:p>
          <a:p>
            <a:r>
              <a:rPr lang="fr-FR" sz="1600" dirty="0">
                <a:solidFill>
                  <a:schemeClr val="bg1"/>
                </a:solidFill>
                <a:latin typeface="Arial" panose="020B0604020202020204" pitchFamily="34" charset="0"/>
                <a:cs typeface="Arial" panose="020B0604020202020204" pitchFamily="34" charset="0"/>
              </a:rPr>
              <a:t>L’enseignant  fait lire au formateur un extrait de copie d’élèves qui donne « quelques aspects positifs » du nazisme comme « l’enrichissement de l’Allemagne nazie », la fin de la « famine », la reconstruction, le « réarmement » et les « progrès de la médecine », avant de nuancer ses propos</a:t>
            </a:r>
            <a:r>
              <a:rPr lang="fr-FR" dirty="0">
                <a:solidFill>
                  <a:schemeClr val="bg1"/>
                </a:solidFill>
                <a:latin typeface="Arial" panose="020B0604020202020204" pitchFamily="34" charset="0"/>
                <a:cs typeface="Arial" panose="020B0604020202020204" pitchFamily="34" charset="0"/>
              </a:rPr>
              <a:t>.</a:t>
            </a:r>
          </a:p>
          <a:p>
            <a:r>
              <a:rPr lang="fr-FR" dirty="0">
                <a:solidFill>
                  <a:schemeClr val="bg1"/>
                </a:solidFill>
                <a:latin typeface="Arial" panose="020B0604020202020204" pitchFamily="34" charset="0"/>
                <a:cs typeface="Arial" panose="020B0604020202020204" pitchFamily="34" charset="0"/>
              </a:rPr>
              <a:t> </a:t>
            </a:r>
          </a:p>
        </p:txBody>
      </p:sp>
      <p:pic>
        <p:nvPicPr>
          <p:cNvPr id="5" name="Image 4"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6" name="ZoneTexte 5"/>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3745713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sp>
        <p:nvSpPr>
          <p:cNvPr id="4" name="Rectangle 3"/>
          <p:cNvSpPr/>
          <p:nvPr/>
        </p:nvSpPr>
        <p:spPr>
          <a:xfrm>
            <a:off x="4223792" y="1412776"/>
            <a:ext cx="6120680" cy="3416320"/>
          </a:xfrm>
          <a:prstGeom prst="rect">
            <a:avLst/>
          </a:prstGeom>
        </p:spPr>
        <p:txBody>
          <a:bodyPr wrap="square">
            <a:spAutoFit/>
          </a:bodyPr>
          <a:lstStyle/>
          <a:p>
            <a:r>
              <a:rPr lang="fr-FR" dirty="0">
                <a:solidFill>
                  <a:schemeClr val="bg1"/>
                </a:solidFill>
                <a:latin typeface="Archive" pitchFamily="50" charset="0"/>
              </a:rPr>
              <a:t>Etude de cas n°8 :</a:t>
            </a:r>
            <a:r>
              <a:rPr lang="fr-FR" b="1" dirty="0">
                <a:solidFill>
                  <a:schemeClr val="bg1"/>
                </a:solidFill>
                <a:latin typeface="Archive" pitchFamily="50" charset="0"/>
              </a:rPr>
              <a:t> </a:t>
            </a:r>
            <a:r>
              <a:rPr lang="fr-FR" dirty="0">
                <a:solidFill>
                  <a:schemeClr val="bg1"/>
                </a:solidFill>
                <a:latin typeface="Archive" pitchFamily="50" charset="0"/>
              </a:rPr>
              <a:t>A propos DU GENOCIDE ARMENIEN : « Enfin ça c’est ce qu’on m’a appris à l’école. </a:t>
            </a:r>
            <a:r>
              <a:rPr lang="fr-FR" dirty="0">
                <a:solidFill>
                  <a:schemeClr val="bg1"/>
                </a:solidFill>
                <a:latin typeface="Archive" pitchFamily="50" charset="0"/>
                <a:cs typeface="Arial" panose="020B0604020202020204" pitchFamily="34" charset="0"/>
              </a:rPr>
              <a:t>La vérité ce n’est pas celle-là »</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L’incident concerne un excellent élève de 3</a:t>
            </a:r>
            <a:r>
              <a:rPr lang="fr-FR" baseline="30000" dirty="0">
                <a:solidFill>
                  <a:schemeClr val="bg1"/>
                </a:solidFill>
                <a:latin typeface="Arial" panose="020B0604020202020204" pitchFamily="34" charset="0"/>
                <a:cs typeface="Arial" panose="020B0604020202020204" pitchFamily="34" charset="0"/>
              </a:rPr>
              <a:t>e </a:t>
            </a:r>
            <a:r>
              <a:rPr lang="fr-FR" dirty="0">
                <a:solidFill>
                  <a:schemeClr val="bg1"/>
                </a:solidFill>
                <a:latin typeface="Arial" panose="020B0604020202020204" pitchFamily="34" charset="0"/>
                <a:cs typeface="Arial" panose="020B0604020202020204" pitchFamily="34" charset="0"/>
              </a:rPr>
              <a:t>dans un collège d’une petite ville d’un département rural. A la fin d’un développement construit reprenant l’ensemble des éléments du cours  consacré au génocide arménien, il écrit : « Enfin ça c’est ce qu’on m’a appris à l’école. La vérité ce n’est pas celle-là</a:t>
            </a:r>
            <a:r>
              <a:rPr lang="fr-FR" dirty="0"/>
              <a:t> ». </a:t>
            </a:r>
          </a:p>
          <a:p>
            <a:r>
              <a:rPr lang="fr-FR" dirty="0"/>
              <a:t> </a:t>
            </a:r>
          </a:p>
        </p:txBody>
      </p:sp>
      <p:pic>
        <p:nvPicPr>
          <p:cNvPr id="5" name="Image 4"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6" name="ZoneTexte 5"/>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2300144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4151784" y="620689"/>
            <a:ext cx="6516216" cy="5632311"/>
          </a:xfrm>
          <a:prstGeom prst="rect">
            <a:avLst/>
          </a:prstGeom>
        </p:spPr>
        <p:txBody>
          <a:bodyPr wrap="square">
            <a:spAutoFit/>
          </a:bodyPr>
          <a:lstStyle/>
          <a:p>
            <a:r>
              <a:rPr lang="fr-FR" dirty="0">
                <a:solidFill>
                  <a:schemeClr val="bg1"/>
                </a:solidFill>
                <a:latin typeface="Archive" pitchFamily="50" charset="0"/>
                <a:cs typeface="Arial" panose="020B0604020202020204" pitchFamily="34" charset="0"/>
              </a:rPr>
              <a:t>Etude de cas n°9 : CONSULTATION DU SITE « REICH FRANÇAIS »</a:t>
            </a:r>
          </a:p>
          <a:p>
            <a:r>
              <a:rPr lang="fr-FR" b="1" dirty="0">
                <a:solidFill>
                  <a:schemeClr val="bg1"/>
                </a:solidFill>
                <a:latin typeface="Arial" panose="020B0604020202020204" pitchFamily="34" charset="0"/>
                <a:cs typeface="Arial" panose="020B0604020202020204" pitchFamily="34" charset="0"/>
              </a:rPr>
              <a:t> </a:t>
            </a:r>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 </a:t>
            </a:r>
          </a:p>
          <a:p>
            <a:r>
              <a:rPr lang="fr-FR" dirty="0">
                <a:solidFill>
                  <a:schemeClr val="bg1"/>
                </a:solidFill>
                <a:latin typeface="Arial" panose="020B0604020202020204" pitchFamily="34" charset="0"/>
                <a:cs typeface="Arial" panose="020B0604020202020204" pitchFamily="34" charset="0"/>
              </a:rPr>
              <a:t>Dans le restaurant scolaire d’un lycée professionnel, l’attention d’une assistante d’éducation a été attirée par le téléphone portable d’un élève de première bac professionnel sur lequel figurait une icône représentant une croix gammée insérée dans le drapeau tricolore ; icône renvoyant à un groupe intitulé « Reich français ». Le « front comtois », membre du « Reich français », est un mouvement de jeunesse d’extrême droite de type identitaire. Il est favorable à un arrêt total de l’immigration, à l’expulsion des personnes étrangères extra-européennes ; ce mouvement développe également des propos négationnistes et homophobes. L’agent de prévention et de sécurité qui a consulté le téléphone découvre des images racistes et antisémites, des propos et des images sexistes et dégradantes pour les femmes ou incitant à brûler les féministes.</a:t>
            </a:r>
          </a:p>
          <a:p>
            <a:r>
              <a:rPr lang="fr-FR" dirty="0">
                <a:solidFill>
                  <a:schemeClr val="bg1"/>
                </a:solidFill>
                <a:latin typeface="Arial" panose="020B0604020202020204" pitchFamily="34" charset="0"/>
                <a:cs typeface="Arial" panose="020B0604020202020204" pitchFamily="34" charset="0"/>
              </a:rPr>
              <a:t> </a:t>
            </a:r>
          </a:p>
        </p:txBody>
      </p:sp>
      <p:pic>
        <p:nvPicPr>
          <p:cNvPr id="5" name="Image 4"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6" name="ZoneTexte 5"/>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2034594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4223792" y="332656"/>
            <a:ext cx="6606480" cy="5909310"/>
          </a:xfrm>
          <a:prstGeom prst="rect">
            <a:avLst/>
          </a:prstGeom>
        </p:spPr>
        <p:txBody>
          <a:bodyPr wrap="square">
            <a:spAutoFit/>
          </a:bodyPr>
          <a:lstStyle/>
          <a:p>
            <a:r>
              <a:rPr lang="fr-FR" dirty="0">
                <a:solidFill>
                  <a:schemeClr val="bg1"/>
                </a:solidFill>
                <a:latin typeface="Archive" pitchFamily="50" charset="0"/>
                <a:cs typeface="Arial" panose="020B0604020202020204" pitchFamily="34" charset="0"/>
              </a:rPr>
              <a:t>Etude de cas n°10 : Echanges de photo sur SNAPCHAT, photomontage qui expose des élèves et professeurs en utilisant les images d’Hitler, de la croix gammée et du salut hitlérien </a:t>
            </a:r>
          </a:p>
          <a:p>
            <a:r>
              <a:rPr lang="fr-FR" dirty="0">
                <a:solidFill>
                  <a:schemeClr val="bg1"/>
                </a:solidFill>
                <a:latin typeface="Arial" panose="020B0604020202020204" pitchFamily="34" charset="0"/>
                <a:cs typeface="Arial" panose="020B0604020202020204" pitchFamily="34" charset="0"/>
              </a:rPr>
              <a:t> </a:t>
            </a:r>
          </a:p>
          <a:p>
            <a:r>
              <a:rPr lang="fr-FR" dirty="0">
                <a:solidFill>
                  <a:schemeClr val="bg1"/>
                </a:solidFill>
                <a:latin typeface="Arial" panose="020B0604020202020204" pitchFamily="34" charset="0"/>
                <a:cs typeface="Arial" panose="020B0604020202020204" pitchFamily="34" charset="0"/>
              </a:rPr>
              <a:t>L’incident se déroule dans un lycée professionnel de l’académie de Bordeaux, dans une classe de 1</a:t>
            </a:r>
            <a:r>
              <a:rPr lang="fr-FR" baseline="30000" dirty="0">
                <a:solidFill>
                  <a:schemeClr val="bg1"/>
                </a:solidFill>
                <a:latin typeface="Arial" panose="020B0604020202020204" pitchFamily="34" charset="0"/>
                <a:cs typeface="Arial" panose="020B0604020202020204" pitchFamily="34" charset="0"/>
              </a:rPr>
              <a:t>ère</a:t>
            </a:r>
            <a:r>
              <a:rPr lang="fr-FR" dirty="0">
                <a:solidFill>
                  <a:schemeClr val="bg1"/>
                </a:solidFill>
                <a:latin typeface="Arial" panose="020B0604020202020204" pitchFamily="34" charset="0"/>
                <a:cs typeface="Arial" panose="020B0604020202020204" pitchFamily="34" charset="0"/>
              </a:rPr>
              <a:t> bac pro, européenne. L’établissement avait déjà connu un incident à caractère antisémite l’année précédente. </a:t>
            </a:r>
          </a:p>
          <a:p>
            <a:r>
              <a:rPr lang="fr-FR" dirty="0">
                <a:solidFill>
                  <a:schemeClr val="bg1"/>
                </a:solidFill>
                <a:latin typeface="Arial" panose="020B0604020202020204" pitchFamily="34" charset="0"/>
                <a:cs typeface="Arial" panose="020B0604020202020204" pitchFamily="34" charset="0"/>
              </a:rPr>
              <a:t>Des élèves vont dénoncer les faits auprès des personnels, captures d’écran à l’appui. La fonction du groupe de SNAPCHAT a été détournée puisqu’à l’origine il s’agissait d’un groupe de travail. Des montages photographiques ouvertement antisémites ont circulé sur ce groupe. « Echanges de photo sur SNAPCHAT, photomontage qui expose des élèves et professeurs en utilisant les images d’Hitler, de la croix gammée et du salut hitlérien, associées parfois avec l’image de Ben Laden, de Mme Le Pen ou de M. Mélenchon».</a:t>
            </a:r>
          </a:p>
          <a:p>
            <a:r>
              <a:rPr lang="fr-FR" dirty="0">
                <a:solidFill>
                  <a:schemeClr val="bg1"/>
                </a:solidFill>
                <a:latin typeface="Arial" panose="020B0604020202020204" pitchFamily="34" charset="0"/>
                <a:cs typeface="Arial" panose="020B0604020202020204" pitchFamily="34" charset="0"/>
              </a:rPr>
              <a:t>Les victimes étaient plusieurs élèves dont des élèves identifiés comme étant juifs et des enseignants. </a:t>
            </a:r>
          </a:p>
        </p:txBody>
      </p:sp>
      <p:pic>
        <p:nvPicPr>
          <p:cNvPr id="5" name="Image 4"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6" name="ZoneTexte 5"/>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3781160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4367808" y="1305343"/>
            <a:ext cx="5670376" cy="3693319"/>
          </a:xfrm>
          <a:prstGeom prst="rect">
            <a:avLst/>
          </a:prstGeom>
        </p:spPr>
        <p:txBody>
          <a:bodyPr wrap="square">
            <a:spAutoFit/>
          </a:bodyPr>
          <a:lstStyle/>
          <a:p>
            <a:r>
              <a:rPr lang="fr-FR" dirty="0">
                <a:solidFill>
                  <a:schemeClr val="bg1"/>
                </a:solidFill>
                <a:latin typeface="Archive" pitchFamily="50" charset="0"/>
              </a:rPr>
              <a:t>ETUDE DE CAS n°11 : « je suis envahi de gris »</a:t>
            </a:r>
          </a:p>
          <a:p>
            <a:endParaRPr lang="fr-FR" dirty="0">
              <a:solidFill>
                <a:schemeClr val="bg1"/>
              </a:solidFill>
              <a:latin typeface="Archive" pitchFamily="50" charset="0"/>
            </a:endParaRPr>
          </a:p>
          <a:p>
            <a:r>
              <a:rPr lang="fr-FR" dirty="0">
                <a:solidFill>
                  <a:schemeClr val="bg1"/>
                </a:solidFill>
              </a:rPr>
              <a:t>Dans un collège rural, le principal a un contentieux avec le mari d’un agent d’accueil. Celui-ci utilise les logos et des installations (frigos) de l’établissement pour des affaires privées. Le personnel de direction a mis fin à cela et a reçu des lettres anonymes qui critiquaient à la fois le travail d’un autre agent (d’origine arabe) et le sien. Le chef d’établissement a porté plainte pour propos diffamatoires. Peu après, la page Facebook du mari comporte des propos tel que « je suis envahi de gris ». </a:t>
            </a:r>
          </a:p>
          <a:p>
            <a:r>
              <a:rPr lang="fr-FR" dirty="0">
                <a:solidFill>
                  <a:schemeClr val="bg1"/>
                </a:solidFill>
              </a:rPr>
              <a:t> </a:t>
            </a:r>
          </a:p>
        </p:txBody>
      </p:sp>
      <p:pic>
        <p:nvPicPr>
          <p:cNvPr id="5" name="Image 4"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509572"/>
            <a:ext cx="1910510" cy="936104"/>
          </a:xfrm>
          <a:prstGeom prst="rect">
            <a:avLst/>
          </a:prstGeom>
          <a:noFill/>
          <a:ln>
            <a:noFill/>
          </a:ln>
        </p:spPr>
      </p:pic>
      <p:sp>
        <p:nvSpPr>
          <p:cNvPr id="6" name="ZoneTexte 5"/>
          <p:cNvSpPr txBox="1"/>
          <p:nvPr/>
        </p:nvSpPr>
        <p:spPr>
          <a:xfrm>
            <a:off x="1803135" y="1772817"/>
            <a:ext cx="2406315" cy="3139321"/>
          </a:xfrm>
          <a:prstGeom prst="rect">
            <a:avLst/>
          </a:prstGeom>
          <a:noFill/>
        </p:spPr>
        <p:txBody>
          <a:bodyPr wrap="square" rtlCol="0">
            <a:spAutoFit/>
          </a:bodyPr>
          <a:lstStyle/>
          <a:p>
            <a:r>
              <a:rPr lang="fr-FR" dirty="0">
                <a:latin typeface="Archive" pitchFamily="50" charset="0"/>
              </a:rPr>
              <a:t>FFO</a:t>
            </a:r>
          </a:p>
          <a:p>
            <a:r>
              <a:rPr lang="fr-FR" dirty="0">
                <a:latin typeface="Archive" pitchFamily="50" charset="0"/>
              </a:rPr>
              <a:t> </a:t>
            </a:r>
          </a:p>
          <a:p>
            <a:r>
              <a:rPr lang="fr-FR" dirty="0">
                <a:latin typeface="Archive" pitchFamily="50" charset="0"/>
              </a:rPr>
              <a:t>FORMER AUX VALEURS DE LA REPUBLIQUE  : AGIR CONTRE LES DISCRIMINATIONS </a:t>
            </a:r>
            <a:br>
              <a:rPr lang="fr-FR" dirty="0">
                <a:latin typeface="Archive" pitchFamily="50" charset="0"/>
              </a:rPr>
            </a:br>
            <a:r>
              <a:rPr lang="fr-FR" dirty="0">
                <a:latin typeface="Archive" pitchFamily="50" charset="0"/>
              </a:rPr>
              <a:t/>
            </a:r>
            <a:br>
              <a:rPr lang="fr-FR" dirty="0">
                <a:latin typeface="Archive" pitchFamily="50" charset="0"/>
              </a:rPr>
            </a:br>
            <a:r>
              <a:rPr lang="fr-FR" dirty="0">
                <a:latin typeface="Archive" pitchFamily="50" charset="0"/>
              </a:rPr>
              <a:t>Académie de Créteil </a:t>
            </a:r>
            <a:br>
              <a:rPr lang="fr-FR" dirty="0">
                <a:latin typeface="Archive" pitchFamily="50" charset="0"/>
              </a:rPr>
            </a:br>
            <a:r>
              <a:rPr lang="fr-FR" dirty="0">
                <a:latin typeface="Archive" pitchFamily="50" charset="0"/>
              </a:rPr>
              <a:t>Juin 2021</a:t>
            </a:r>
          </a:p>
        </p:txBody>
      </p:sp>
    </p:spTree>
    <p:extLst>
      <p:ext uri="{BB962C8B-B14F-4D97-AF65-F5344CB8AC3E}">
        <p14:creationId xmlns:p14="http://schemas.microsoft.com/office/powerpoint/2010/main" val="1079200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26</a:t>
            </a:fld>
            <a:endParaRPr lang="fr-FR" dirty="0"/>
          </a:p>
        </p:txBody>
      </p:sp>
      <p:sp>
        <p:nvSpPr>
          <p:cNvPr id="3" name="Espace réservé du texte 2"/>
          <p:cNvSpPr>
            <a:spLocks noGrp="1"/>
          </p:cNvSpPr>
          <p:nvPr>
            <p:ph type="body" sz="quarter" idx="13"/>
          </p:nvPr>
        </p:nvSpPr>
        <p:spPr>
          <a:xfrm>
            <a:off x="532252" y="3128061"/>
            <a:ext cx="11232000" cy="2769600"/>
          </a:xfrm>
        </p:spPr>
        <p:txBody>
          <a:bodyPr/>
          <a:lstStyle/>
          <a:p>
            <a:endParaRPr lang="fr-FR"/>
          </a:p>
        </p:txBody>
      </p:sp>
      <p:graphicFrame>
        <p:nvGraphicFramePr>
          <p:cNvPr id="10" name="Diagramme 9"/>
          <p:cNvGraphicFramePr/>
          <p:nvPr>
            <p:extLst>
              <p:ext uri="{D42A27DB-BD31-4B8C-83A1-F6EECF244321}">
                <p14:modId xmlns:p14="http://schemas.microsoft.com/office/powerpoint/2010/main" val="1401518330"/>
              </p:ext>
            </p:extLst>
          </p:nvPr>
        </p:nvGraphicFramePr>
        <p:xfrm>
          <a:off x="3886200" y="463812"/>
          <a:ext cx="7243354" cy="5580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384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pPr lvl="1"/>
            <a:r>
              <a:rPr lang="fr-FR" sz="3200" b="1" dirty="0" smtClean="0">
                <a:latin typeface="Marianne" panose="02000000000000000000" pitchFamily="2" charset="0"/>
                <a:cs typeface="Arial" panose="020B0604020202020204" pitchFamily="34" charset="0"/>
              </a:rPr>
              <a:t>II-Des ressources pour la mise en œuvre des programmes d’EMC</a:t>
            </a:r>
            <a:endParaRPr lang="fr-FR" sz="3200" b="1" dirty="0">
              <a:latin typeface="Marianne" panose="02000000000000000000" pitchFamily="2" charset="0"/>
              <a:cs typeface="Arial" panose="020B0604020202020204" pitchFamily="34" charset="0"/>
            </a:endParaRP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27</a:t>
            </a:fld>
            <a:endParaRPr lang="fr-FR" dirty="0"/>
          </a:p>
        </p:txBody>
      </p:sp>
    </p:spTree>
    <p:extLst>
      <p:ext uri="{BB962C8B-B14F-4D97-AF65-F5344CB8AC3E}">
        <p14:creationId xmlns:p14="http://schemas.microsoft.com/office/powerpoint/2010/main" val="1557035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28</a:t>
            </a:fld>
            <a:endParaRPr lang="fr-FR" dirty="0"/>
          </a:p>
        </p:txBody>
      </p:sp>
      <p:sp>
        <p:nvSpPr>
          <p:cNvPr id="3" name="Espace réservé du texte 2"/>
          <p:cNvSpPr>
            <a:spLocks noGrp="1"/>
          </p:cNvSpPr>
          <p:nvPr>
            <p:ph type="body" sz="quarter" idx="13"/>
          </p:nvPr>
        </p:nvSpPr>
        <p:spPr>
          <a:xfrm>
            <a:off x="480000" y="3128061"/>
            <a:ext cx="4444697" cy="2769600"/>
          </a:xfrm>
        </p:spPr>
        <p:txBody>
          <a:bodyPr>
            <a:normAutofit/>
          </a:bodyPr>
          <a:lstStyle/>
          <a:p>
            <a:r>
              <a:rPr lang="fr-FR" sz="2000" cap="none" dirty="0">
                <a:latin typeface="Marianne" panose="02000000000000000000" pitchFamily="2" charset="0"/>
              </a:rPr>
              <a:t>N</a:t>
            </a:r>
            <a:r>
              <a:rPr lang="fr-FR" sz="2000" cap="none" dirty="0" smtClean="0">
                <a:latin typeface="Marianne" panose="02000000000000000000" pitchFamily="2" charset="0"/>
              </a:rPr>
              <a:t>otions</a:t>
            </a:r>
          </a:p>
          <a:p>
            <a:r>
              <a:rPr lang="fr-FR" sz="2000" cap="none" dirty="0">
                <a:latin typeface="Marianne" panose="02000000000000000000" pitchFamily="2" charset="0"/>
              </a:rPr>
              <a:t>M</a:t>
            </a:r>
            <a:r>
              <a:rPr lang="fr-FR" sz="2000" cap="none" dirty="0" smtClean="0">
                <a:latin typeface="Marianne" panose="02000000000000000000" pitchFamily="2" charset="0"/>
              </a:rPr>
              <a:t>écanismes d’exclusion </a:t>
            </a:r>
          </a:p>
          <a:p>
            <a:r>
              <a:rPr lang="fr-FR" sz="2000" cap="none" dirty="0" smtClean="0">
                <a:latin typeface="Marianne" panose="02000000000000000000" pitchFamily="2" charset="0"/>
              </a:rPr>
              <a:t>Programmes (finalités et cultures)</a:t>
            </a:r>
          </a:p>
          <a:p>
            <a:r>
              <a:rPr lang="fr-FR" sz="2000" cap="none" dirty="0" smtClean="0">
                <a:latin typeface="Marianne" panose="02000000000000000000" pitchFamily="2" charset="0"/>
              </a:rPr>
              <a:t>Séquences (6</a:t>
            </a:r>
            <a:r>
              <a:rPr lang="fr-FR" sz="2000" cap="none" baseline="30000" dirty="0" smtClean="0">
                <a:latin typeface="Marianne" panose="02000000000000000000" pitchFamily="2" charset="0"/>
              </a:rPr>
              <a:t>e</a:t>
            </a:r>
            <a:r>
              <a:rPr lang="fr-FR" sz="2000" cap="none" dirty="0" smtClean="0">
                <a:latin typeface="Marianne" panose="02000000000000000000" pitchFamily="2" charset="0"/>
              </a:rPr>
              <a:t>, 5</a:t>
            </a:r>
            <a:r>
              <a:rPr lang="fr-FR" sz="2000" cap="none" baseline="30000" dirty="0" smtClean="0">
                <a:latin typeface="Marianne" panose="02000000000000000000" pitchFamily="2" charset="0"/>
              </a:rPr>
              <a:t>e</a:t>
            </a:r>
            <a:r>
              <a:rPr lang="fr-FR" sz="2000" cap="none" dirty="0" smtClean="0">
                <a:latin typeface="Marianne" panose="02000000000000000000" pitchFamily="2" charset="0"/>
              </a:rPr>
              <a:t>, 3</a:t>
            </a:r>
            <a:r>
              <a:rPr lang="fr-FR" sz="2000" cap="none" baseline="30000" dirty="0" smtClean="0">
                <a:latin typeface="Marianne" panose="02000000000000000000" pitchFamily="2" charset="0"/>
              </a:rPr>
              <a:t>e</a:t>
            </a:r>
            <a:r>
              <a:rPr lang="fr-FR" sz="2000" cap="none" dirty="0" smtClean="0">
                <a:latin typeface="Marianne" panose="02000000000000000000" pitchFamily="2" charset="0"/>
              </a:rPr>
              <a:t>)</a:t>
            </a:r>
            <a:endParaRPr lang="fr-FR" sz="2000" cap="none" dirty="0">
              <a:latin typeface="Marianne" panose="02000000000000000000" pitchFamily="2" charset="0"/>
            </a:endParaRPr>
          </a:p>
        </p:txBody>
      </p:sp>
      <p:pic>
        <p:nvPicPr>
          <p:cNvPr id="4" name="Image 3">
            <a:hlinkClick r:id="rId2"/>
          </p:cNvPr>
          <p:cNvPicPr>
            <a:picLocks noChangeAspect="1"/>
          </p:cNvPicPr>
          <p:nvPr/>
        </p:nvPicPr>
        <p:blipFill>
          <a:blip r:embed="rId3"/>
          <a:stretch>
            <a:fillRect/>
          </a:stretch>
        </p:blipFill>
        <p:spPr>
          <a:xfrm>
            <a:off x="4180795" y="510702"/>
            <a:ext cx="6181725" cy="5534025"/>
          </a:xfrm>
          <a:prstGeom prst="rect">
            <a:avLst/>
          </a:prstGeom>
        </p:spPr>
      </p:pic>
    </p:spTree>
    <p:extLst>
      <p:ext uri="{BB962C8B-B14F-4D97-AF65-F5344CB8AC3E}">
        <p14:creationId xmlns:p14="http://schemas.microsoft.com/office/powerpoint/2010/main" val="207466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29</a:t>
            </a:fld>
            <a:endParaRPr lang="fr-FR" dirty="0"/>
          </a:p>
        </p:txBody>
      </p:sp>
      <p:pic>
        <p:nvPicPr>
          <p:cNvPr id="4" name="Image 3">
            <a:hlinkClick r:id="rId2"/>
          </p:cNvPr>
          <p:cNvPicPr>
            <a:picLocks noChangeAspect="1"/>
          </p:cNvPicPr>
          <p:nvPr/>
        </p:nvPicPr>
        <p:blipFill>
          <a:blip r:embed="rId3"/>
          <a:stretch>
            <a:fillRect/>
          </a:stretch>
        </p:blipFill>
        <p:spPr>
          <a:xfrm>
            <a:off x="4357528" y="519095"/>
            <a:ext cx="6996272" cy="5217931"/>
          </a:xfrm>
          <a:prstGeom prst="rect">
            <a:avLst/>
          </a:prstGeom>
        </p:spPr>
      </p:pic>
      <p:sp>
        <p:nvSpPr>
          <p:cNvPr id="10" name="Espace réservé du texte 2"/>
          <p:cNvSpPr txBox="1">
            <a:spLocks/>
          </p:cNvSpPr>
          <p:nvPr/>
        </p:nvSpPr>
        <p:spPr bwMode="gray">
          <a:xfrm>
            <a:off x="519189" y="3769312"/>
            <a:ext cx="4444697" cy="276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4333" b="1" kern="1200" cap="all" baseline="0">
                <a:solidFill>
                  <a:schemeClr val="tx1"/>
                </a:solidFill>
                <a:latin typeface="+mn-lt"/>
                <a:ea typeface="+mn-ea"/>
                <a:cs typeface="+mn-cs"/>
              </a:defRPr>
            </a:lvl1pPr>
            <a:lvl2pPr marL="0" indent="0" algn="l" defTabSz="914400" rtl="0" eaLnBrk="1" latinLnBrk="0" hangingPunct="1">
              <a:lnSpc>
                <a:spcPct val="90000"/>
              </a:lnSpc>
              <a:spcBef>
                <a:spcPts val="667"/>
              </a:spcBef>
              <a:spcAft>
                <a:spcPts val="0"/>
              </a:spcAft>
              <a:buFont typeface="Arial" panose="020B0604020202020204" pitchFamily="34" charset="0"/>
              <a:buNone/>
              <a:defRPr sz="2467"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cap="none" dirty="0" smtClean="0">
                <a:latin typeface="Marianne" panose="02000000000000000000" pitchFamily="2" charset="0"/>
              </a:rPr>
              <a:t>Programmes</a:t>
            </a:r>
          </a:p>
          <a:p>
            <a:r>
              <a:rPr lang="fr-FR" sz="2000" cap="none" dirty="0" smtClean="0">
                <a:latin typeface="Marianne" panose="02000000000000000000" pitchFamily="2" charset="0"/>
              </a:rPr>
              <a:t>Séances </a:t>
            </a:r>
          </a:p>
          <a:p>
            <a:r>
              <a:rPr lang="fr-FR" sz="2000" cap="none" dirty="0" smtClean="0">
                <a:latin typeface="Marianne" panose="02000000000000000000" pitchFamily="2" charset="0"/>
              </a:rPr>
              <a:t>Pistes d’évaluation</a:t>
            </a:r>
          </a:p>
        </p:txBody>
      </p:sp>
    </p:spTree>
    <p:extLst>
      <p:ext uri="{BB962C8B-B14F-4D97-AF65-F5344CB8AC3E}">
        <p14:creationId xmlns:p14="http://schemas.microsoft.com/office/powerpoint/2010/main" val="1374945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3</a:t>
            </a:fld>
            <a:endParaRPr lang="fr-FR" dirty="0"/>
          </a:p>
        </p:txBody>
      </p:sp>
      <p:sp>
        <p:nvSpPr>
          <p:cNvPr id="3" name="Espace réservé du texte 2"/>
          <p:cNvSpPr>
            <a:spLocks noGrp="1"/>
          </p:cNvSpPr>
          <p:nvPr>
            <p:ph type="body" sz="quarter" idx="13"/>
          </p:nvPr>
        </p:nvSpPr>
        <p:spPr/>
        <p:txBody>
          <a:bodyPr/>
          <a:lstStyle/>
          <a:p>
            <a:endParaRPr lang="fr-FR" dirty="0"/>
          </a:p>
        </p:txBody>
      </p:sp>
      <p:pic>
        <p:nvPicPr>
          <p:cNvPr id="10" name="Image 9">
            <a:hlinkClick r:id="rId2"/>
          </p:cNvPr>
          <p:cNvPicPr>
            <a:picLocks noChangeAspect="1"/>
          </p:cNvPicPr>
          <p:nvPr/>
        </p:nvPicPr>
        <p:blipFill>
          <a:blip r:embed="rId3"/>
          <a:stretch>
            <a:fillRect/>
          </a:stretch>
        </p:blipFill>
        <p:spPr>
          <a:xfrm>
            <a:off x="3477588" y="164638"/>
            <a:ext cx="3972025" cy="5733023"/>
          </a:xfrm>
          <a:prstGeom prst="rect">
            <a:avLst/>
          </a:prstGeom>
          <a:ln w="38100">
            <a:solidFill>
              <a:schemeClr val="tx1"/>
            </a:solidFill>
          </a:ln>
        </p:spPr>
      </p:pic>
      <p:pic>
        <p:nvPicPr>
          <p:cNvPr id="11" name="Image 10"/>
          <p:cNvPicPr>
            <a:picLocks noChangeAspect="1"/>
          </p:cNvPicPr>
          <p:nvPr/>
        </p:nvPicPr>
        <p:blipFill>
          <a:blip r:embed="rId4"/>
          <a:stretch>
            <a:fillRect/>
          </a:stretch>
        </p:blipFill>
        <p:spPr>
          <a:xfrm>
            <a:off x="7458236" y="77066"/>
            <a:ext cx="4253764" cy="5967661"/>
          </a:xfrm>
          <a:prstGeom prst="rect">
            <a:avLst/>
          </a:prstGeom>
        </p:spPr>
      </p:pic>
    </p:spTree>
    <p:extLst>
      <p:ext uri="{BB962C8B-B14F-4D97-AF65-F5344CB8AC3E}">
        <p14:creationId xmlns:p14="http://schemas.microsoft.com/office/powerpoint/2010/main" val="3009405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pPr lvl="1"/>
            <a:r>
              <a:rPr lang="fr-FR" sz="3200" b="1" dirty="0" smtClean="0">
                <a:latin typeface="Marianne" panose="02000000000000000000" pitchFamily="2" charset="0"/>
                <a:cs typeface="Arial" panose="020B0604020202020204" pitchFamily="34" charset="0"/>
              </a:rPr>
              <a:t>III-Des ressources pour la mise en œuvre des programmes d’histoire</a:t>
            </a:r>
            <a:endParaRPr lang="fr-FR" sz="3200" b="1" dirty="0">
              <a:latin typeface="Marianne" panose="02000000000000000000" pitchFamily="2" charset="0"/>
              <a:cs typeface="Arial" panose="020B0604020202020204" pitchFamily="34" charset="0"/>
            </a:endParaRP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30</a:t>
            </a:fld>
            <a:endParaRPr lang="fr-FR" dirty="0"/>
          </a:p>
        </p:txBody>
      </p:sp>
    </p:spTree>
    <p:extLst>
      <p:ext uri="{BB962C8B-B14F-4D97-AF65-F5344CB8AC3E}">
        <p14:creationId xmlns:p14="http://schemas.microsoft.com/office/powerpoint/2010/main" val="2869985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31</a:t>
            </a:fld>
            <a:endParaRPr lang="fr-FR" dirty="0"/>
          </a:p>
        </p:txBody>
      </p:sp>
      <p:sp>
        <p:nvSpPr>
          <p:cNvPr id="10" name="Espace réservé du contenu 4"/>
          <p:cNvSpPr txBox="1">
            <a:spLocks/>
          </p:cNvSpPr>
          <p:nvPr/>
        </p:nvSpPr>
        <p:spPr>
          <a:xfrm>
            <a:off x="2808513" y="701750"/>
            <a:ext cx="9222378" cy="503284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smtClean="0">
                <a:latin typeface="Marianne" panose="02000000000000000000" pitchFamily="2" charset="0"/>
              </a:rPr>
              <a:t>En histoire « tronc commun » en voie générale et technologique</a:t>
            </a:r>
          </a:p>
          <a:p>
            <a:endParaRPr lang="fr-FR" b="1" dirty="0" smtClean="0">
              <a:latin typeface="Marianne" panose="02000000000000000000" pitchFamily="2" charset="0"/>
            </a:endParaRPr>
          </a:p>
          <a:p>
            <a:pPr lvl="1"/>
            <a:r>
              <a:rPr lang="fr-FR" dirty="0" smtClean="0">
                <a:latin typeface="Marianne" panose="02000000000000000000" pitchFamily="2" charset="0"/>
              </a:rPr>
              <a:t>En seconde, le </a:t>
            </a:r>
            <a:r>
              <a:rPr lang="fr-FR" u="sng" dirty="0" smtClean="0">
                <a:latin typeface="Marianne" panose="02000000000000000000" pitchFamily="2" charset="0"/>
                <a:hlinkClick r:id="rId2"/>
              </a:rPr>
              <a:t>chapitre sur le XVIe siècle</a:t>
            </a:r>
            <a:r>
              <a:rPr lang="fr-FR" u="sng" dirty="0" smtClean="0">
                <a:latin typeface="Marianne" panose="02000000000000000000" pitchFamily="2" charset="0"/>
              </a:rPr>
              <a:t> </a:t>
            </a:r>
            <a:r>
              <a:rPr lang="fr-FR" dirty="0" smtClean="0">
                <a:latin typeface="Marianne" panose="02000000000000000000" pitchFamily="2" charset="0"/>
              </a:rPr>
              <a:t>: une nouvelle approche autour de l’économie de plantation et de ses origines (économie sucrière portugaise)</a:t>
            </a:r>
          </a:p>
          <a:p>
            <a:pPr lvl="1"/>
            <a:r>
              <a:rPr lang="fr-FR" dirty="0" smtClean="0">
                <a:latin typeface="Marianne" panose="02000000000000000000" pitchFamily="2" charset="0"/>
              </a:rPr>
              <a:t>En première générale, dans la </a:t>
            </a:r>
            <a:r>
              <a:rPr lang="fr-FR" u="sng" dirty="0" smtClean="0">
                <a:latin typeface="Marianne" panose="02000000000000000000" pitchFamily="2" charset="0"/>
                <a:hlinkClick r:id="rId3"/>
              </a:rPr>
              <a:t>ressource sur la IIIe République</a:t>
            </a:r>
            <a:r>
              <a:rPr lang="fr-FR" u="sng" dirty="0" smtClean="0">
                <a:latin typeface="Marianne" panose="02000000000000000000" pitchFamily="2" charset="0"/>
              </a:rPr>
              <a:t> </a:t>
            </a:r>
            <a:r>
              <a:rPr lang="fr-FR" dirty="0" smtClean="0">
                <a:latin typeface="Marianne" panose="02000000000000000000" pitchFamily="2" charset="0"/>
              </a:rPr>
              <a:t>: propositions sur les tensions de la République : colonisation, mais aussi immigration (proposition sur le massacre d’Aigues-Mortes)</a:t>
            </a:r>
          </a:p>
          <a:p>
            <a:pPr marL="457200" lvl="1" indent="0">
              <a:buNone/>
            </a:pPr>
            <a:endParaRPr lang="fr-FR" dirty="0" smtClean="0">
              <a:latin typeface="Marianne" panose="02000000000000000000" pitchFamily="2" charset="0"/>
            </a:endParaRPr>
          </a:p>
          <a:p>
            <a:r>
              <a:rPr lang="fr-FR" b="1" dirty="0" smtClean="0">
                <a:latin typeface="Marianne" panose="02000000000000000000" pitchFamily="2" charset="0"/>
              </a:rPr>
              <a:t>En spécialité HGGSP</a:t>
            </a:r>
          </a:p>
          <a:p>
            <a:endParaRPr lang="fr-FR" b="1" dirty="0" smtClean="0">
              <a:latin typeface="Marianne" panose="02000000000000000000" pitchFamily="2" charset="0"/>
            </a:endParaRPr>
          </a:p>
          <a:p>
            <a:pPr lvl="1"/>
            <a:r>
              <a:rPr lang="fr-FR" dirty="0" smtClean="0">
                <a:latin typeface="Marianne" panose="02000000000000000000" pitchFamily="2" charset="0"/>
              </a:rPr>
              <a:t>Pour le thème « </a:t>
            </a:r>
            <a:r>
              <a:rPr lang="fr-FR" u="sng" dirty="0" smtClean="0">
                <a:latin typeface="Marianne" panose="02000000000000000000" pitchFamily="2" charset="0"/>
                <a:hlinkClick r:id="rId4"/>
              </a:rPr>
              <a:t>Histoire et mémoires </a:t>
            </a:r>
            <a:r>
              <a:rPr lang="fr-FR" dirty="0" smtClean="0">
                <a:latin typeface="Marianne" panose="02000000000000000000" pitchFamily="2" charset="0"/>
              </a:rPr>
              <a:t>» en terminale, différents développements : </a:t>
            </a:r>
          </a:p>
          <a:p>
            <a:pPr lvl="2"/>
            <a:r>
              <a:rPr lang="fr-FR" dirty="0">
                <a:latin typeface="Marianne" panose="02000000000000000000" pitchFamily="2" charset="0"/>
              </a:rPr>
              <a:t>I</a:t>
            </a:r>
            <a:r>
              <a:rPr lang="fr-FR" dirty="0" smtClean="0">
                <a:latin typeface="Marianne" panose="02000000000000000000" pitchFamily="2" charset="0"/>
              </a:rPr>
              <a:t>ntroduction consacrée à l’histoire et aux mémoires de l’esclavage, pour différencier génocide et crime contre l’humanité</a:t>
            </a:r>
          </a:p>
          <a:p>
            <a:pPr lvl="2"/>
            <a:r>
              <a:rPr lang="fr-FR" dirty="0">
                <a:latin typeface="Marianne" panose="02000000000000000000" pitchFamily="2" charset="0"/>
              </a:rPr>
              <a:t>P</a:t>
            </a:r>
            <a:r>
              <a:rPr lang="fr-FR" dirty="0" smtClean="0">
                <a:latin typeface="Marianne" panose="02000000000000000000" pitchFamily="2" charset="0"/>
              </a:rPr>
              <a:t>remier thème sur les enjeux historiques et mémoriels avec une mise en œuvre sur la guerre d’Algérie et le 17 octobre 1961</a:t>
            </a:r>
          </a:p>
          <a:p>
            <a:pPr lvl="2"/>
            <a:r>
              <a:rPr lang="fr-FR" dirty="0">
                <a:latin typeface="Marianne" panose="02000000000000000000" pitchFamily="2" charset="0"/>
              </a:rPr>
              <a:t>S</a:t>
            </a:r>
            <a:r>
              <a:rPr lang="fr-FR" dirty="0" smtClean="0">
                <a:latin typeface="Marianne" panose="02000000000000000000" pitchFamily="2" charset="0"/>
              </a:rPr>
              <a:t>econd thème sur histoire et justice avec des développements et une mise e œuvre sur le génocide des Tutsi</a:t>
            </a:r>
          </a:p>
          <a:p>
            <a:pPr lvl="2"/>
            <a:r>
              <a:rPr lang="fr-FR" dirty="0" smtClean="0">
                <a:latin typeface="Marianne" panose="02000000000000000000" pitchFamily="2" charset="0"/>
              </a:rPr>
              <a:t>Thème conclusif sur l’histoire et la mémoire de la Shoah</a:t>
            </a:r>
          </a:p>
          <a:p>
            <a:endParaRPr lang="fr-FR" dirty="0">
              <a:latin typeface="Marianne" panose="02000000000000000000" pitchFamily="2" charset="0"/>
            </a:endParaRPr>
          </a:p>
        </p:txBody>
      </p:sp>
    </p:spTree>
    <p:extLst>
      <p:ext uri="{BB962C8B-B14F-4D97-AF65-F5344CB8AC3E}">
        <p14:creationId xmlns:p14="http://schemas.microsoft.com/office/powerpoint/2010/main" val="212202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32</a:t>
            </a:fld>
            <a:endParaRPr lang="fr-FR" dirty="0"/>
          </a:p>
        </p:txBody>
      </p:sp>
      <p:sp>
        <p:nvSpPr>
          <p:cNvPr id="10" name="Titre 3"/>
          <p:cNvSpPr txBox="1">
            <a:spLocks/>
          </p:cNvSpPr>
          <p:nvPr/>
        </p:nvSpPr>
        <p:spPr bwMode="gray">
          <a:xfrm>
            <a:off x="2332808" y="1658348"/>
            <a:ext cx="11210109" cy="1325563"/>
          </a:xfrm>
          <a:prstGeom prst="rect">
            <a:avLst/>
          </a:prstGeom>
          <a:ln>
            <a:solidFill>
              <a:schemeClr val="tx1">
                <a:alpha val="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133" kern="1200">
                <a:solidFill>
                  <a:schemeClr val="tx1">
                    <a:alpha val="0"/>
                  </a:schemeClr>
                </a:solidFill>
                <a:latin typeface="+mj-lt"/>
                <a:ea typeface="+mj-ea"/>
                <a:cs typeface="+mj-cs"/>
              </a:defRPr>
            </a:lvl1pPr>
          </a:lstStyle>
          <a:p>
            <a:r>
              <a:rPr lang="fr-FR" smtClean="0">
                <a:latin typeface="Marianne" panose="02000000000000000000" pitchFamily="2" charset="0"/>
              </a:rPr>
              <a:t>Pour la mise en œuvre des programmes scolaires</a:t>
            </a:r>
            <a:endParaRPr lang="fr-FR" dirty="0">
              <a:latin typeface="Marianne" panose="02000000000000000000" pitchFamily="2" charset="0"/>
            </a:endParaRPr>
          </a:p>
        </p:txBody>
      </p:sp>
      <p:sp>
        <p:nvSpPr>
          <p:cNvPr id="11" name="Espace réservé du contenu 2"/>
          <p:cNvSpPr txBox="1">
            <a:spLocks/>
          </p:cNvSpPr>
          <p:nvPr/>
        </p:nvSpPr>
        <p:spPr>
          <a:xfrm>
            <a:off x="2756261" y="159488"/>
            <a:ext cx="9339943" cy="619686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smtClean="0">
                <a:latin typeface="Marianne" panose="02000000000000000000" pitchFamily="2" charset="0"/>
              </a:rPr>
              <a:t>Dans la voie professionnelle</a:t>
            </a:r>
          </a:p>
          <a:p>
            <a:endParaRPr lang="fr-FR" b="1" dirty="0" smtClean="0">
              <a:latin typeface="Marianne" panose="02000000000000000000" pitchFamily="2" charset="0"/>
            </a:endParaRPr>
          </a:p>
          <a:p>
            <a:pPr lvl="1"/>
            <a:r>
              <a:rPr lang="fr-FR" dirty="0" smtClean="0">
                <a:latin typeface="Marianne" panose="02000000000000000000" pitchFamily="2" charset="0"/>
              </a:rPr>
              <a:t>En seconde, programme construit dans une perspective atlantique, du XVIe siècle à la période révolutionnaire : </a:t>
            </a:r>
            <a:r>
              <a:rPr lang="fr-FR" dirty="0" smtClean="0">
                <a:latin typeface="Marianne" panose="02000000000000000000" pitchFamily="2" charset="0"/>
                <a:hlinkClick r:id="rId2"/>
              </a:rPr>
              <a:t>exemple de ressource</a:t>
            </a:r>
            <a:endParaRPr lang="fr-FR" dirty="0" smtClean="0">
              <a:latin typeface="Marianne" panose="02000000000000000000" pitchFamily="2" charset="0"/>
            </a:endParaRPr>
          </a:p>
          <a:p>
            <a:pPr marL="457200" lvl="1" indent="0">
              <a:buNone/>
            </a:pPr>
            <a:endParaRPr lang="fr-FR" dirty="0" smtClean="0">
              <a:latin typeface="Marianne" panose="02000000000000000000" pitchFamily="2" charset="0"/>
            </a:endParaRPr>
          </a:p>
          <a:p>
            <a:pPr lvl="1"/>
            <a:r>
              <a:rPr lang="fr-FR" dirty="0" smtClean="0">
                <a:latin typeface="Marianne" panose="02000000000000000000" pitchFamily="2" charset="0"/>
              </a:rPr>
              <a:t>En première, ressource sur </a:t>
            </a:r>
            <a:r>
              <a:rPr lang="fr-FR" u="sng" dirty="0" smtClean="0">
                <a:latin typeface="Marianne" panose="02000000000000000000" pitchFamily="2" charset="0"/>
                <a:hlinkClick r:id="rId3"/>
              </a:rPr>
              <a:t>Hommes et femmes au travail en métropole et dans les colonies françaises (XIX</a:t>
            </a:r>
            <a:r>
              <a:rPr lang="fr-FR" u="sng" baseline="30000" dirty="0" smtClean="0">
                <a:latin typeface="Marianne" panose="02000000000000000000" pitchFamily="2" charset="0"/>
                <a:hlinkClick r:id="rId3"/>
              </a:rPr>
              <a:t>e</a:t>
            </a:r>
            <a:r>
              <a:rPr lang="fr-FR" u="sng" dirty="0" smtClean="0">
                <a:latin typeface="Marianne" panose="02000000000000000000" pitchFamily="2" charset="0"/>
                <a:hlinkClick r:id="rId3"/>
              </a:rPr>
              <a:t> siècle - première moitié du XX</a:t>
            </a:r>
            <a:r>
              <a:rPr lang="fr-FR" u="sng" baseline="30000" dirty="0" smtClean="0">
                <a:latin typeface="Marianne" panose="02000000000000000000" pitchFamily="2" charset="0"/>
                <a:hlinkClick r:id="rId3"/>
              </a:rPr>
              <a:t>e</a:t>
            </a:r>
            <a:r>
              <a:rPr lang="fr-FR" u="sng" dirty="0" smtClean="0">
                <a:latin typeface="Marianne" panose="02000000000000000000" pitchFamily="2" charset="0"/>
                <a:hlinkClick r:id="rId3"/>
              </a:rPr>
              <a:t> siècle)</a:t>
            </a:r>
            <a:r>
              <a:rPr lang="fr-FR" dirty="0" smtClean="0">
                <a:latin typeface="Marianne" panose="02000000000000000000" pitchFamily="2" charset="0"/>
              </a:rPr>
              <a:t> avec des éléments sur le travail dans les colonies et ses différentes formes, jusqu’à la loi Houphouët-Boigny.</a:t>
            </a:r>
          </a:p>
          <a:p>
            <a:pPr lvl="1"/>
            <a:endParaRPr lang="fr-FR" dirty="0" smtClean="0">
              <a:latin typeface="Marianne" panose="02000000000000000000" pitchFamily="2" charset="0"/>
            </a:endParaRPr>
          </a:p>
          <a:p>
            <a:r>
              <a:rPr lang="fr-FR" b="1" dirty="0" smtClean="0">
                <a:latin typeface="Marianne" panose="02000000000000000000" pitchFamily="2" charset="0"/>
              </a:rPr>
              <a:t>Les adaptations de programmes pour les DROM</a:t>
            </a:r>
          </a:p>
          <a:p>
            <a:endParaRPr lang="fr-FR" b="1" dirty="0" smtClean="0">
              <a:latin typeface="Marianne" panose="02000000000000000000" pitchFamily="2" charset="0"/>
            </a:endParaRPr>
          </a:p>
          <a:p>
            <a:pPr lvl="1"/>
            <a:r>
              <a:rPr lang="fr-FR" dirty="0" smtClean="0">
                <a:latin typeface="Marianne" panose="02000000000000000000" pitchFamily="2" charset="0"/>
              </a:rPr>
              <a:t>Principe lancé en 2000, valable pour l’histoire-géographie et les SVT</a:t>
            </a:r>
          </a:p>
          <a:p>
            <a:pPr marL="457200" lvl="1" indent="0">
              <a:buNone/>
            </a:pPr>
            <a:endParaRPr lang="fr-FR" dirty="0" smtClean="0">
              <a:latin typeface="Marianne" panose="02000000000000000000" pitchFamily="2" charset="0"/>
            </a:endParaRPr>
          </a:p>
          <a:p>
            <a:pPr lvl="1"/>
            <a:r>
              <a:rPr lang="fr-FR" dirty="0" smtClean="0">
                <a:latin typeface="Marianne" panose="02000000000000000000" pitchFamily="2" charset="0"/>
              </a:rPr>
              <a:t>Adaptations construites pour les nouveaux programmes de lycée avec des IA-IPR d’histoire des DROM et l’IGESR sur des principes de contextualisation, d’enrichissement et de substitution</a:t>
            </a:r>
          </a:p>
          <a:p>
            <a:pPr lvl="1"/>
            <a:endParaRPr lang="fr-FR" dirty="0" smtClean="0">
              <a:latin typeface="Marianne" panose="02000000000000000000" pitchFamily="2" charset="0"/>
            </a:endParaRPr>
          </a:p>
          <a:p>
            <a:pPr lvl="1"/>
            <a:r>
              <a:rPr lang="fr-FR" dirty="0" smtClean="0">
                <a:latin typeface="Marianne" panose="02000000000000000000" pitchFamily="2" charset="0"/>
              </a:rPr>
              <a:t>Programmes rassemblés sur la page </a:t>
            </a:r>
            <a:r>
              <a:rPr lang="fr-FR" dirty="0" err="1" smtClean="0">
                <a:latin typeface="Marianne" panose="02000000000000000000" pitchFamily="2" charset="0"/>
              </a:rPr>
              <a:t>Eduscol</a:t>
            </a:r>
            <a:r>
              <a:rPr lang="fr-FR" dirty="0" smtClean="0">
                <a:latin typeface="Marianne" panose="02000000000000000000" pitchFamily="2" charset="0"/>
              </a:rPr>
              <a:t> des DROM, avec plusieurs axes :</a:t>
            </a:r>
          </a:p>
          <a:p>
            <a:pPr lvl="2"/>
            <a:r>
              <a:rPr lang="fr-FR" dirty="0" smtClean="0">
                <a:latin typeface="Marianne" panose="02000000000000000000" pitchFamily="2" charset="0"/>
              </a:rPr>
              <a:t>La question de la traite contextualisée en seconde</a:t>
            </a:r>
          </a:p>
          <a:p>
            <a:pPr lvl="2"/>
            <a:r>
              <a:rPr lang="fr-FR" dirty="0" smtClean="0">
                <a:latin typeface="Marianne" panose="02000000000000000000" pitchFamily="2" charset="0"/>
              </a:rPr>
              <a:t>Les </a:t>
            </a:r>
            <a:r>
              <a:rPr lang="fr-FR" dirty="0" smtClean="0">
                <a:latin typeface="Marianne" panose="02000000000000000000" pitchFamily="2" charset="0"/>
                <a:hlinkClick r:id="rId4"/>
              </a:rPr>
              <a:t>abolitions</a:t>
            </a:r>
            <a:r>
              <a:rPr lang="fr-FR" dirty="0" smtClean="0">
                <a:latin typeface="Marianne" panose="02000000000000000000" pitchFamily="2" charset="0"/>
              </a:rPr>
              <a:t> en première</a:t>
            </a:r>
          </a:p>
          <a:p>
            <a:pPr lvl="2"/>
            <a:r>
              <a:rPr lang="fr-FR" dirty="0" smtClean="0">
                <a:latin typeface="Marianne" panose="02000000000000000000" pitchFamily="2" charset="0"/>
              </a:rPr>
              <a:t>La place des DROM et les questions que pose le lien avec la métropole en terminale (étude sur les enfants de la Creuse pour La Réunion)</a:t>
            </a:r>
            <a:endParaRPr lang="fr-FR" dirty="0">
              <a:latin typeface="Marianne" panose="02000000000000000000" pitchFamily="2" charset="0"/>
            </a:endParaRPr>
          </a:p>
        </p:txBody>
      </p:sp>
    </p:spTree>
    <p:extLst>
      <p:ext uri="{BB962C8B-B14F-4D97-AF65-F5344CB8AC3E}">
        <p14:creationId xmlns:p14="http://schemas.microsoft.com/office/powerpoint/2010/main" val="30472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Projets </a:t>
            </a:r>
            <a:endParaRPr lang="fr-FR" dirty="0"/>
          </a:p>
        </p:txBody>
      </p:sp>
      <p:sp>
        <p:nvSpPr>
          <p:cNvPr id="6" name="Espace réservé du texte 5"/>
          <p:cNvSpPr>
            <a:spLocks noGrp="1"/>
          </p:cNvSpPr>
          <p:nvPr>
            <p:ph type="body" sz="quarter" idx="13"/>
          </p:nvPr>
        </p:nvSpPr>
        <p:spPr/>
        <p:txBody>
          <a:bodyPr/>
          <a:lstStyle/>
          <a:p>
            <a:pPr lvl="1"/>
            <a:r>
              <a:rPr lang="fr-FR" sz="3200" b="1" dirty="0" smtClean="0">
                <a:latin typeface="Marianne" panose="02000000000000000000" pitchFamily="2" charset="0"/>
                <a:cs typeface="Arial" panose="020B0604020202020204" pitchFamily="34" charset="0"/>
              </a:rPr>
              <a:t>V-Des ressources pour des projets pluridisciplinaires</a:t>
            </a:r>
            <a:endParaRPr lang="fr-FR" sz="3200" b="1" dirty="0">
              <a:latin typeface="Marianne" panose="02000000000000000000" pitchFamily="2" charset="0"/>
              <a:cs typeface="Arial" panose="020B0604020202020204" pitchFamily="34" charset="0"/>
            </a:endParaRP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1827656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Projets </a:t>
            </a:r>
            <a:endParaRPr lang="fr-FR" dirty="0"/>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34</a:t>
            </a:fld>
            <a:endParaRPr lang="fr-FR" dirty="0"/>
          </a:p>
        </p:txBody>
      </p:sp>
      <p:sp>
        <p:nvSpPr>
          <p:cNvPr id="4" name="Rectangle 3"/>
          <p:cNvSpPr/>
          <p:nvPr/>
        </p:nvSpPr>
        <p:spPr>
          <a:xfrm>
            <a:off x="3303181" y="594341"/>
            <a:ext cx="7765311" cy="3308598"/>
          </a:xfrm>
          <a:prstGeom prst="rect">
            <a:avLst/>
          </a:prstGeom>
        </p:spPr>
        <p:txBody>
          <a:bodyPr wrap="square">
            <a:spAutoFit/>
          </a:bodyPr>
          <a:lstStyle/>
          <a:p>
            <a:pPr marL="285750" indent="-285750">
              <a:buFont typeface="Arial" panose="020B0604020202020204" pitchFamily="34" charset="0"/>
              <a:buChar char="•"/>
            </a:pPr>
            <a:r>
              <a:rPr lang="fr-FR" sz="1900" dirty="0">
                <a:latin typeface="Marianne" panose="02000000000000000000" pitchFamily="2" charset="0"/>
              </a:rPr>
              <a:t>Les ressources autour du recueil </a:t>
            </a:r>
            <a:r>
              <a:rPr lang="fr-FR" sz="1900" u="sng" dirty="0">
                <a:latin typeface="Marianne" panose="02000000000000000000" pitchFamily="2" charset="0"/>
                <a:hlinkClick r:id="rId2"/>
              </a:rPr>
              <a:t>Portraits de France</a:t>
            </a:r>
            <a:r>
              <a:rPr lang="fr-FR" sz="1900" u="sng" dirty="0">
                <a:latin typeface="Marianne" panose="02000000000000000000" pitchFamily="2" charset="0"/>
              </a:rPr>
              <a:t> </a:t>
            </a:r>
            <a:r>
              <a:rPr lang="fr-FR" sz="1900" dirty="0">
                <a:latin typeface="Marianne" panose="02000000000000000000" pitchFamily="2" charset="0"/>
              </a:rPr>
              <a:t>: mise au point, possibilités d’exploitation dans les programmes, propositions de séquences et de projets</a:t>
            </a:r>
            <a:r>
              <a:rPr lang="fr-FR" sz="1900" dirty="0" smtClean="0">
                <a:latin typeface="Marianne" panose="02000000000000000000" pitchFamily="2" charset="0"/>
              </a:rPr>
              <a:t>.</a:t>
            </a:r>
          </a:p>
          <a:p>
            <a:pPr marL="285750" indent="-285750">
              <a:buFont typeface="Arial" panose="020B0604020202020204" pitchFamily="34" charset="0"/>
              <a:buChar char="•"/>
            </a:pPr>
            <a:endParaRPr lang="fr-FR" sz="1900" dirty="0">
              <a:latin typeface="Marianne" panose="02000000000000000000" pitchFamily="2" charset="0"/>
            </a:endParaRPr>
          </a:p>
          <a:p>
            <a:pPr marL="285750" indent="-285750">
              <a:buFont typeface="Arial" panose="020B0604020202020204" pitchFamily="34" charset="0"/>
              <a:buChar char="•"/>
            </a:pPr>
            <a:r>
              <a:rPr lang="fr-FR" sz="1900" dirty="0">
                <a:latin typeface="Marianne" panose="02000000000000000000" pitchFamily="2" charset="0"/>
              </a:rPr>
              <a:t>Le document IGESR / DGESCO consacré à la </a:t>
            </a:r>
            <a:r>
              <a:rPr lang="fr-FR" sz="1900" u="sng" dirty="0">
                <a:latin typeface="Marianne" panose="02000000000000000000" pitchFamily="2" charset="0"/>
                <a:hlinkClick r:id="rId3"/>
              </a:rPr>
              <a:t>place de l’esclavage, ses formes et ses mémoires dans les programmes scolaires</a:t>
            </a:r>
            <a:r>
              <a:rPr lang="fr-FR" sz="1900" u="sng" dirty="0">
                <a:latin typeface="Marianne" panose="02000000000000000000" pitchFamily="2" charset="0"/>
              </a:rPr>
              <a:t> </a:t>
            </a:r>
            <a:r>
              <a:rPr lang="fr-FR" sz="1900" dirty="0">
                <a:latin typeface="Marianne" panose="02000000000000000000" pitchFamily="2" charset="0"/>
              </a:rPr>
              <a:t>de toutes les </a:t>
            </a:r>
            <a:r>
              <a:rPr lang="fr-FR" sz="1900" dirty="0" smtClean="0">
                <a:latin typeface="Marianne" panose="02000000000000000000" pitchFamily="2" charset="0"/>
              </a:rPr>
              <a:t>disciplines</a:t>
            </a:r>
          </a:p>
          <a:p>
            <a:pPr marL="285750" indent="-285750">
              <a:buFont typeface="Arial" panose="020B0604020202020204" pitchFamily="34" charset="0"/>
              <a:buChar char="•"/>
            </a:pPr>
            <a:endParaRPr lang="fr-FR" sz="1900" dirty="0">
              <a:latin typeface="Marianne" panose="02000000000000000000" pitchFamily="2" charset="0"/>
            </a:endParaRPr>
          </a:p>
          <a:p>
            <a:pPr marL="285750" indent="-285750">
              <a:buFont typeface="Arial" panose="020B0604020202020204" pitchFamily="34" charset="0"/>
              <a:buChar char="•"/>
            </a:pPr>
            <a:r>
              <a:rPr lang="fr-FR" sz="1900" u="sng" dirty="0">
                <a:latin typeface="Marianne" panose="02000000000000000000" pitchFamily="2" charset="0"/>
                <a:hlinkClick r:id="rId4"/>
              </a:rPr>
              <a:t>La page de ressources sur le génocide des Tutsi</a:t>
            </a:r>
            <a:r>
              <a:rPr lang="fr-FR" sz="1900" dirty="0">
                <a:latin typeface="Marianne" panose="02000000000000000000" pitchFamily="2" charset="0"/>
              </a:rPr>
              <a:t> :approches programmatiques, recension de ressources, propositions didactiques.</a:t>
            </a:r>
          </a:p>
        </p:txBody>
      </p:sp>
    </p:spTree>
    <p:extLst>
      <p:ext uri="{BB962C8B-B14F-4D97-AF65-F5344CB8AC3E}">
        <p14:creationId xmlns:p14="http://schemas.microsoft.com/office/powerpoint/2010/main" val="1486062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pPr lvl="1"/>
            <a:r>
              <a:rPr lang="fr-FR" sz="3200" b="1" dirty="0" err="1" smtClean="0">
                <a:latin typeface="Marianne" panose="02000000000000000000" pitchFamily="2" charset="0"/>
                <a:cs typeface="Arial" panose="020B0604020202020204" pitchFamily="34" charset="0"/>
              </a:rPr>
              <a:t>VI-Des</a:t>
            </a:r>
            <a:r>
              <a:rPr lang="fr-FR" sz="3200" b="1" dirty="0" smtClean="0">
                <a:latin typeface="Marianne" panose="02000000000000000000" pitchFamily="2" charset="0"/>
                <a:cs typeface="Arial" panose="020B0604020202020204" pitchFamily="34" charset="0"/>
              </a:rPr>
              <a:t> ressources pour la mise en œuvre d’actions éducatives : l’exemple d’actions mémorielles </a:t>
            </a:r>
            <a:endParaRPr lang="fr-FR" sz="3200" b="1" dirty="0">
              <a:latin typeface="Marianne" panose="02000000000000000000" pitchFamily="2" charset="0"/>
              <a:cs typeface="Arial" panose="020B0604020202020204" pitchFamily="34" charset="0"/>
            </a:endParaRP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35</a:t>
            </a:fld>
            <a:endParaRPr lang="fr-FR" dirty="0"/>
          </a:p>
        </p:txBody>
      </p:sp>
    </p:spTree>
    <p:extLst>
      <p:ext uri="{BB962C8B-B14F-4D97-AF65-F5344CB8AC3E}">
        <p14:creationId xmlns:p14="http://schemas.microsoft.com/office/powerpoint/2010/main" val="2285118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5098" y="108299"/>
            <a:ext cx="11286308" cy="7032694"/>
          </a:xfrm>
          <a:prstGeom prst="rect">
            <a:avLst/>
          </a:prstGeom>
          <a:noFill/>
        </p:spPr>
        <p:txBody>
          <a:bodyPr wrap="square" rtlCol="0">
            <a:spAutoFit/>
          </a:bodyPr>
          <a:lstStyle/>
          <a:p>
            <a:pPr algn="ctr"/>
            <a:r>
              <a:rPr lang="fr-FR" sz="2300" b="1" dirty="0" smtClean="0">
                <a:latin typeface="Marianne" panose="02000000000000000000" pitchFamily="2" charset="0"/>
              </a:rPr>
              <a:t>Des journées de commémorations et des lieux de mémoire </a:t>
            </a:r>
          </a:p>
          <a:p>
            <a:pPr algn="ctr"/>
            <a:endParaRPr lang="fr-FR" sz="2000" b="1" dirty="0" smtClean="0">
              <a:latin typeface="Marianne" panose="02000000000000000000" pitchFamily="2" charset="0"/>
            </a:endParaRPr>
          </a:p>
          <a:p>
            <a:r>
              <a:rPr lang="fr-FR" sz="1600" b="1" dirty="0" smtClean="0">
                <a:latin typeface="Marianne" panose="02000000000000000000" pitchFamily="2" charset="0"/>
              </a:rPr>
              <a:t>Des ressources en ligne sur le site </a:t>
            </a:r>
            <a:r>
              <a:rPr lang="fr-FR" sz="1600" b="1" dirty="0" err="1" smtClean="0">
                <a:latin typeface="Marianne" panose="02000000000000000000" pitchFamily="2" charset="0"/>
                <a:hlinkClick r:id="rId2"/>
              </a:rPr>
              <a:t>éduscol</a:t>
            </a:r>
            <a:r>
              <a:rPr lang="fr-FR" sz="1600" b="1" dirty="0" smtClean="0">
                <a:latin typeface="Marianne" panose="02000000000000000000" pitchFamily="2" charset="0"/>
              </a:rPr>
              <a:t> </a:t>
            </a:r>
          </a:p>
          <a:p>
            <a:pPr algn="ctr"/>
            <a:endParaRPr lang="fr-FR" sz="2000" b="1" dirty="0" smtClean="0">
              <a:latin typeface="Marianne" panose="02000000000000000000" pitchFamily="2" charset="0"/>
            </a:endParaRPr>
          </a:p>
          <a:p>
            <a:pPr marL="285750" indent="-285750">
              <a:buFont typeface="Arial" panose="020B0604020202020204" pitchFamily="34" charset="0"/>
              <a:buChar char="•"/>
            </a:pPr>
            <a:r>
              <a:rPr lang="fr-FR" sz="1600" b="1" dirty="0" smtClean="0">
                <a:latin typeface="Marianne" panose="02000000000000000000" pitchFamily="2" charset="0"/>
                <a:hlinkClick r:id="rId3"/>
              </a:rPr>
              <a:t>Mémoire des génocides et prévention des crimes contre l'humanité</a:t>
            </a:r>
            <a:r>
              <a:rPr lang="fr-FR" sz="1600" dirty="0" smtClean="0">
                <a:latin typeface="Marianne" panose="02000000000000000000" pitchFamily="2" charset="0"/>
              </a:rPr>
              <a:t>, on y trouve notamment les journées officielles</a:t>
            </a:r>
          </a:p>
          <a:p>
            <a:r>
              <a:rPr lang="fr-FR" sz="1600" dirty="0" smtClean="0">
                <a:latin typeface="Marianne" panose="02000000000000000000" pitchFamily="2" charset="0"/>
              </a:rPr>
              <a:t>liées à la mémoire des génocides :</a:t>
            </a:r>
          </a:p>
          <a:p>
            <a:r>
              <a:rPr lang="fr-FR" sz="1600" dirty="0" smtClean="0">
                <a:latin typeface="Marianne" panose="02000000000000000000" pitchFamily="2" charset="0"/>
              </a:rPr>
              <a:t>27 janvier - Journée de la mémoire des génocides et de la prévention des crimes contre l'humanité </a:t>
            </a:r>
          </a:p>
          <a:p>
            <a:r>
              <a:rPr lang="fr-FR" sz="1600" dirty="0" smtClean="0">
                <a:latin typeface="Marianne" panose="02000000000000000000" pitchFamily="2" charset="0"/>
              </a:rPr>
              <a:t>7 avril - Commémoration annuelle du génocide des Tutsi</a:t>
            </a:r>
          </a:p>
          <a:p>
            <a:r>
              <a:rPr lang="fr-FR" sz="1600" dirty="0" smtClean="0">
                <a:latin typeface="Marianne" panose="02000000000000000000" pitchFamily="2" charset="0"/>
              </a:rPr>
              <a:t>24 avril - Commémoration annuelle du génocide arménien de 1915</a:t>
            </a:r>
          </a:p>
          <a:p>
            <a:endParaRPr lang="fr-FR" sz="1600" dirty="0" smtClean="0">
              <a:latin typeface="Marianne" panose="02000000000000000000" pitchFamily="2" charset="0"/>
            </a:endParaRPr>
          </a:p>
          <a:p>
            <a:pPr marL="285750" indent="-285750">
              <a:buFont typeface="Arial" panose="020B0604020202020204" pitchFamily="34" charset="0"/>
              <a:buChar char="•"/>
            </a:pPr>
            <a:r>
              <a:rPr lang="fr-FR" sz="1600" b="1" dirty="0" smtClean="0">
                <a:latin typeface="Marianne" panose="02000000000000000000" pitchFamily="2" charset="0"/>
                <a:hlinkClick r:id="rId4"/>
              </a:rPr>
              <a:t>Journée nationale d'hommage aux victimes du terrorisme  (11 mars)</a:t>
            </a:r>
            <a:endParaRPr lang="fr-FR" sz="1600" b="1" dirty="0" smtClean="0">
              <a:latin typeface="Marianne" panose="02000000000000000000" pitchFamily="2" charset="0"/>
            </a:endParaRPr>
          </a:p>
          <a:p>
            <a:endParaRPr lang="fr-FR" sz="1600" dirty="0" smtClean="0">
              <a:latin typeface="Marianne" panose="02000000000000000000" pitchFamily="2" charset="0"/>
            </a:endParaRPr>
          </a:p>
          <a:p>
            <a:pPr marL="285750" indent="-285750">
              <a:buFont typeface="Arial" panose="020B0604020202020204" pitchFamily="34" charset="0"/>
              <a:buChar char="•"/>
            </a:pPr>
            <a:r>
              <a:rPr lang="fr-FR" sz="1600" b="1" dirty="0" smtClean="0">
                <a:latin typeface="Marianne" panose="02000000000000000000" pitchFamily="2" charset="0"/>
                <a:hlinkClick r:id="rId5"/>
              </a:rPr>
              <a:t>Mémoires de la traite, de l'esclavage et de leurs abolitions</a:t>
            </a:r>
            <a:endParaRPr lang="fr-FR" sz="1600" b="1" dirty="0" smtClean="0">
              <a:latin typeface="Marianne" panose="02000000000000000000" pitchFamily="2" charset="0"/>
            </a:endParaRPr>
          </a:p>
          <a:p>
            <a:r>
              <a:rPr lang="fr-FR" sz="1600" dirty="0">
                <a:latin typeface="Marianne" panose="02000000000000000000" pitchFamily="2" charset="0"/>
              </a:rPr>
              <a:t>10 mai - Journée nationale des mémoires de la traite, de l'esclavage et de leur abolition</a:t>
            </a:r>
          </a:p>
          <a:p>
            <a:r>
              <a:rPr lang="fr-FR" sz="1600" dirty="0">
                <a:latin typeface="Marianne" panose="02000000000000000000" pitchFamily="2" charset="0"/>
              </a:rPr>
              <a:t>23 mai - Journée nationale en hommage aux victimes de l'esclavage colonial</a:t>
            </a:r>
          </a:p>
          <a:p>
            <a:r>
              <a:rPr lang="fr-FR" sz="1600" dirty="0" smtClean="0">
                <a:latin typeface="Marianne" panose="02000000000000000000" pitchFamily="2" charset="0"/>
              </a:rPr>
              <a:t>ainsi que tous les temps forts aux échelles internationale</a:t>
            </a:r>
            <a:r>
              <a:rPr lang="fr-FR" sz="1600" dirty="0">
                <a:latin typeface="Marianne" panose="02000000000000000000" pitchFamily="2" charset="0"/>
              </a:rPr>
              <a:t> </a:t>
            </a:r>
            <a:r>
              <a:rPr lang="fr-FR" sz="1600" dirty="0" smtClean="0">
                <a:latin typeface="Marianne" panose="02000000000000000000" pitchFamily="2" charset="0"/>
              </a:rPr>
              <a:t>et locale.</a:t>
            </a:r>
          </a:p>
          <a:p>
            <a:endParaRPr lang="fr-FR" sz="1600" dirty="0">
              <a:latin typeface="Marianne" panose="02000000000000000000" pitchFamily="2" charset="0"/>
            </a:endParaRPr>
          </a:p>
          <a:p>
            <a:pPr marL="285750" indent="-285750">
              <a:buFont typeface="Arial" panose="020B0604020202020204" pitchFamily="34" charset="0"/>
              <a:buChar char="•"/>
            </a:pPr>
            <a:r>
              <a:rPr lang="fr-FR" sz="1600" b="1" dirty="0" smtClean="0">
                <a:latin typeface="Marianne" panose="02000000000000000000" pitchFamily="2" charset="0"/>
                <a:hlinkClick r:id="rId6"/>
              </a:rPr>
              <a:t>Journée nationale de la Résistance (27 mai)</a:t>
            </a:r>
            <a:endParaRPr lang="fr-FR" sz="1600" b="1" dirty="0" smtClean="0">
              <a:latin typeface="Marianne" panose="02000000000000000000" pitchFamily="2" charset="0"/>
            </a:endParaRPr>
          </a:p>
          <a:p>
            <a:endParaRPr lang="fr-FR" dirty="0" smtClean="0">
              <a:latin typeface="Marianne" panose="02000000000000000000" pitchFamily="2" charset="0"/>
            </a:endParaRPr>
          </a:p>
          <a:p>
            <a:pPr marL="285750" indent="-285750">
              <a:buFont typeface="Arial" panose="020B0604020202020204" pitchFamily="34" charset="0"/>
              <a:buChar char="•"/>
            </a:pPr>
            <a:r>
              <a:rPr lang="fr-FR" sz="1600" b="1" dirty="0" smtClean="0">
                <a:latin typeface="Marianne" panose="02000000000000000000" pitchFamily="2" charset="0"/>
                <a:hlinkClick r:id="rId7"/>
              </a:rPr>
              <a:t>Les lieux de mémoire</a:t>
            </a:r>
            <a:endParaRPr lang="fr-FR" sz="1600" b="1" dirty="0" smtClean="0">
              <a:latin typeface="Marianne" panose="02000000000000000000" pitchFamily="2" charset="0"/>
            </a:endParaRPr>
          </a:p>
          <a:p>
            <a:endParaRPr lang="fr-FR" sz="1600" b="1" dirty="0">
              <a:latin typeface="Marianne" panose="02000000000000000000" pitchFamily="2" charset="0"/>
            </a:endParaRPr>
          </a:p>
          <a:p>
            <a:r>
              <a:rPr lang="fr-FR" sz="1600" dirty="0" smtClean="0">
                <a:latin typeface="Marianne" panose="02000000000000000000" pitchFamily="2" charset="0"/>
              </a:rPr>
              <a:t>Des événements ont fait aussi l’objet de pages </a:t>
            </a:r>
            <a:r>
              <a:rPr lang="fr-FR" sz="1600" dirty="0" err="1" smtClean="0">
                <a:latin typeface="Marianne" panose="02000000000000000000" pitchFamily="2" charset="0"/>
              </a:rPr>
              <a:t>éduscol</a:t>
            </a:r>
            <a:r>
              <a:rPr lang="fr-FR" sz="1600" dirty="0" smtClean="0">
                <a:latin typeface="Marianne" panose="02000000000000000000" pitchFamily="2" charset="0"/>
              </a:rPr>
              <a:t> comme l’entrée au Panthéon de </a:t>
            </a:r>
            <a:r>
              <a:rPr lang="fr-FR" sz="1600" b="1" dirty="0" smtClean="0">
                <a:latin typeface="Marianne" panose="02000000000000000000" pitchFamily="2" charset="0"/>
                <a:hlinkClick r:id="rId8"/>
              </a:rPr>
              <a:t>Maurice Genevoix  </a:t>
            </a:r>
            <a:r>
              <a:rPr lang="fr-FR" sz="1600" dirty="0" smtClean="0">
                <a:latin typeface="Marianne" panose="02000000000000000000" pitchFamily="2" charset="0"/>
              </a:rPr>
              <a:t>ou de </a:t>
            </a:r>
            <a:r>
              <a:rPr lang="fr-FR" sz="1600" b="1" dirty="0" smtClean="0">
                <a:latin typeface="Marianne" panose="02000000000000000000" pitchFamily="2" charset="0"/>
                <a:hlinkClick r:id="rId9"/>
              </a:rPr>
              <a:t>Joséphine Baker</a:t>
            </a:r>
            <a:r>
              <a:rPr lang="fr-FR" sz="1600" dirty="0" smtClean="0">
                <a:latin typeface="Marianne" panose="02000000000000000000" pitchFamily="2" charset="0"/>
              </a:rPr>
              <a:t>.</a:t>
            </a:r>
            <a:endParaRPr lang="fr-FR" sz="1600" b="1" dirty="0">
              <a:latin typeface="Marianne" panose="02000000000000000000" pitchFamily="2" charset="0"/>
            </a:endParaRPr>
          </a:p>
          <a:p>
            <a:endParaRPr lang="fr-FR" sz="1600" dirty="0" smtClean="0">
              <a:latin typeface="Marianne" panose="02000000000000000000" pitchFamily="2" charset="0"/>
            </a:endParaRPr>
          </a:p>
          <a:p>
            <a:r>
              <a:rPr lang="fr-FR" sz="1600" dirty="0" smtClean="0">
                <a:latin typeface="Marianne" panose="02000000000000000000" pitchFamily="2" charset="0"/>
              </a:rPr>
              <a:t>D’autres pages sur les journées de commémorations et les lieux de mémoire sont en cours de rédaction.</a:t>
            </a:r>
          </a:p>
          <a:p>
            <a:endParaRPr lang="fr-FR" dirty="0" smtClean="0"/>
          </a:p>
        </p:txBody>
      </p:sp>
    </p:spTree>
    <p:extLst>
      <p:ext uri="{BB962C8B-B14F-4D97-AF65-F5344CB8AC3E}">
        <p14:creationId xmlns:p14="http://schemas.microsoft.com/office/powerpoint/2010/main" val="3531517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9600" y="444936"/>
            <a:ext cx="10972799" cy="7432804"/>
          </a:xfrm>
          <a:prstGeom prst="rect">
            <a:avLst/>
          </a:prstGeom>
          <a:noFill/>
        </p:spPr>
        <p:txBody>
          <a:bodyPr wrap="square" rtlCol="0">
            <a:spAutoFit/>
          </a:bodyPr>
          <a:lstStyle/>
          <a:p>
            <a:pPr algn="ctr"/>
            <a:r>
              <a:rPr lang="fr-FR" sz="2300" b="1" dirty="0" smtClean="0">
                <a:latin typeface="Marianne" panose="02000000000000000000" pitchFamily="2" charset="0"/>
              </a:rPr>
              <a:t>Des actions éducatives</a:t>
            </a:r>
          </a:p>
          <a:p>
            <a:pPr algn="ctr"/>
            <a:endParaRPr lang="fr-FR" sz="2000" b="1" dirty="0">
              <a:latin typeface="Marianne" panose="02000000000000000000" pitchFamily="2" charset="0"/>
            </a:endParaRPr>
          </a:p>
          <a:p>
            <a:r>
              <a:rPr lang="fr-FR" sz="1600" b="1" dirty="0" smtClean="0">
                <a:latin typeface="Marianne" panose="02000000000000000000" pitchFamily="2" charset="0"/>
              </a:rPr>
              <a:t>Des </a:t>
            </a:r>
            <a:r>
              <a:rPr lang="fr-FR" sz="1600" b="1" dirty="0">
                <a:latin typeface="Marianne" panose="02000000000000000000" pitchFamily="2" charset="0"/>
              </a:rPr>
              <a:t>r</a:t>
            </a:r>
            <a:r>
              <a:rPr lang="fr-FR" sz="1600" b="1" dirty="0" smtClean="0">
                <a:latin typeface="Marianne" panose="02000000000000000000" pitchFamily="2" charset="0"/>
              </a:rPr>
              <a:t>essources </a:t>
            </a:r>
            <a:r>
              <a:rPr lang="fr-FR" sz="1600" b="1" dirty="0">
                <a:latin typeface="Marianne" panose="02000000000000000000" pitchFamily="2" charset="0"/>
              </a:rPr>
              <a:t>en ligne </a:t>
            </a:r>
            <a:r>
              <a:rPr lang="fr-FR" sz="1600" b="1" dirty="0" smtClean="0">
                <a:latin typeface="Marianne" panose="02000000000000000000" pitchFamily="2" charset="0"/>
              </a:rPr>
              <a:t>sur le site </a:t>
            </a:r>
            <a:r>
              <a:rPr lang="fr-FR" sz="1600" b="1" dirty="0" err="1">
                <a:latin typeface="Marianne" panose="02000000000000000000" pitchFamily="2" charset="0"/>
                <a:hlinkClick r:id="rId2"/>
              </a:rPr>
              <a:t>éduscol</a:t>
            </a:r>
            <a:r>
              <a:rPr lang="fr-FR" sz="1600" b="1" dirty="0">
                <a:latin typeface="Marianne" panose="02000000000000000000" pitchFamily="2" charset="0"/>
                <a:hlinkClick r:id="rId2"/>
              </a:rPr>
              <a:t> </a:t>
            </a:r>
            <a:r>
              <a:rPr lang="fr-FR" sz="1600" b="1" dirty="0" smtClean="0">
                <a:latin typeface="Marianne" panose="02000000000000000000" pitchFamily="2" charset="0"/>
              </a:rPr>
              <a:t>et sur les sites des partenaires</a:t>
            </a:r>
          </a:p>
          <a:p>
            <a:endParaRPr lang="fr-FR" sz="1600" dirty="0" smtClean="0">
              <a:latin typeface="Marianne" panose="02000000000000000000" pitchFamily="2" charset="0"/>
            </a:endParaRPr>
          </a:p>
          <a:p>
            <a:pPr marL="285750" indent="-285750">
              <a:buFont typeface="Arial" panose="020B0604020202020204" pitchFamily="34" charset="0"/>
              <a:buChar char="•"/>
            </a:pPr>
            <a:r>
              <a:rPr lang="fr-FR" sz="1600" u="sng" dirty="0" smtClean="0">
                <a:latin typeface="Marianne" panose="02000000000000000000" pitchFamily="2" charset="0"/>
              </a:rPr>
              <a:t>ACTIONS </a:t>
            </a:r>
            <a:r>
              <a:rPr lang="fr-FR" sz="1600" u="sng" dirty="0" smtClean="0">
                <a:latin typeface="Marianne" panose="02000000000000000000" pitchFamily="2" charset="0"/>
                <a:cs typeface="Calibri" panose="020F0502020204030204" pitchFamily="34" charset="0"/>
              </a:rPr>
              <a:t>É</a:t>
            </a:r>
            <a:r>
              <a:rPr lang="fr-FR" sz="1600" u="sng" dirty="0" smtClean="0">
                <a:latin typeface="Marianne" panose="02000000000000000000" pitchFamily="2" charset="0"/>
              </a:rPr>
              <a:t>DUCATIVES ORGANISÉES PAR LE MENJ</a:t>
            </a:r>
          </a:p>
          <a:p>
            <a:endParaRPr lang="fr-FR" sz="1600" b="1" u="sng" dirty="0" smtClean="0">
              <a:latin typeface="Marianne" panose="02000000000000000000" pitchFamily="2" charset="0"/>
            </a:endParaRPr>
          </a:p>
          <a:p>
            <a:r>
              <a:rPr lang="fr-FR" sz="1600" b="1" dirty="0" smtClean="0">
                <a:latin typeface="Marianne" panose="02000000000000000000" pitchFamily="2" charset="0"/>
                <a:hlinkClick r:id="rId3"/>
              </a:rPr>
              <a:t>Concours national de la Résistance et de la Déportation</a:t>
            </a:r>
            <a:endParaRPr lang="fr-FR" sz="1600" b="1" dirty="0" smtClean="0">
              <a:latin typeface="Marianne" panose="02000000000000000000" pitchFamily="2" charset="0"/>
            </a:endParaRPr>
          </a:p>
          <a:p>
            <a:r>
              <a:rPr lang="fr-FR" sz="1600" dirty="0" smtClean="0">
                <a:latin typeface="Marianne" panose="02000000000000000000" pitchFamily="2" charset="0"/>
              </a:rPr>
              <a:t>Portail dédié : </a:t>
            </a:r>
            <a:r>
              <a:rPr lang="fr-FR" sz="1600" dirty="0" smtClean="0">
                <a:latin typeface="Marianne" panose="02000000000000000000" pitchFamily="2" charset="0"/>
                <a:hlinkClick r:id="rId4"/>
              </a:rPr>
              <a:t>https://www.reseau-canope.fr/cnrd/</a:t>
            </a:r>
            <a:endParaRPr lang="fr-FR" sz="1600" dirty="0" smtClean="0">
              <a:latin typeface="Marianne" panose="02000000000000000000" pitchFamily="2" charset="0"/>
            </a:endParaRPr>
          </a:p>
          <a:p>
            <a:r>
              <a:rPr lang="fr-FR" sz="1600" dirty="0" smtClean="0">
                <a:latin typeface="Marianne" panose="02000000000000000000" pitchFamily="2" charset="0"/>
              </a:rPr>
              <a:t>Thème de la session 2022-2023 : « L’</a:t>
            </a:r>
            <a:r>
              <a:rPr lang="fr-FR" sz="1600" dirty="0" smtClean="0">
                <a:latin typeface="Marianne" panose="02000000000000000000" pitchFamily="2" charset="0"/>
                <a:cs typeface="Calibri" panose="020F0502020204030204" pitchFamily="34" charset="0"/>
              </a:rPr>
              <a:t>É</a:t>
            </a:r>
            <a:r>
              <a:rPr lang="fr-FR" sz="1600" dirty="0" smtClean="0">
                <a:latin typeface="Marianne" panose="02000000000000000000" pitchFamily="2" charset="0"/>
              </a:rPr>
              <a:t>cole et la Résistance. Des jours sombres aux lendemains de la Libération (1940-1945) »</a:t>
            </a:r>
          </a:p>
          <a:p>
            <a:endParaRPr lang="fr-FR" sz="1600" dirty="0" smtClean="0">
              <a:latin typeface="Marianne" panose="02000000000000000000" pitchFamily="2" charset="0"/>
            </a:endParaRPr>
          </a:p>
          <a:p>
            <a:r>
              <a:rPr lang="fr-FR" sz="1600" b="1" dirty="0" smtClean="0">
                <a:latin typeface="Marianne" panose="02000000000000000000" pitchFamily="2" charset="0"/>
                <a:hlinkClick r:id="rId5"/>
              </a:rPr>
              <a:t>La Flamme de l’</a:t>
            </a:r>
            <a:r>
              <a:rPr lang="fr-FR" sz="1600" b="1" dirty="0">
                <a:latin typeface="Marianne" panose="02000000000000000000" pitchFamily="2" charset="0"/>
                <a:cs typeface="Calibri" panose="020F0502020204030204" pitchFamily="34" charset="0"/>
                <a:hlinkClick r:id="rId5"/>
              </a:rPr>
              <a:t>é</a:t>
            </a:r>
            <a:r>
              <a:rPr lang="fr-FR" sz="1600" b="1" dirty="0" smtClean="0">
                <a:latin typeface="Marianne" panose="02000000000000000000" pitchFamily="2" charset="0"/>
                <a:cs typeface="Calibri" panose="020F0502020204030204" pitchFamily="34" charset="0"/>
                <a:hlinkClick r:id="rId5"/>
              </a:rPr>
              <a:t>galité</a:t>
            </a:r>
            <a:endParaRPr lang="fr-FR" sz="1600" b="1" dirty="0" smtClean="0">
              <a:latin typeface="Marianne" panose="02000000000000000000" pitchFamily="2" charset="0"/>
              <a:cs typeface="Calibri" panose="020F0502020204030204" pitchFamily="34" charset="0"/>
            </a:endParaRPr>
          </a:p>
          <a:p>
            <a:r>
              <a:rPr lang="fr-FR" sz="1600" dirty="0" smtClean="0">
                <a:latin typeface="Marianne" panose="02000000000000000000" pitchFamily="2" charset="0"/>
                <a:cs typeface="Calibri" panose="020F0502020204030204" pitchFamily="34" charset="0"/>
              </a:rPr>
              <a:t>Portail dédié : </a:t>
            </a:r>
            <a:r>
              <a:rPr lang="fr-FR" sz="1600" dirty="0" smtClean="0">
                <a:latin typeface="Marianne" panose="02000000000000000000" pitchFamily="2" charset="0"/>
                <a:cs typeface="Calibri" panose="020F0502020204030204" pitchFamily="34" charset="0"/>
                <a:hlinkClick r:id="rId6"/>
              </a:rPr>
              <a:t>https://www.laflammedelegalite.org/</a:t>
            </a:r>
            <a:endParaRPr lang="fr-FR" sz="1600" dirty="0" smtClean="0">
              <a:latin typeface="Marianne" panose="02000000000000000000" pitchFamily="2" charset="0"/>
              <a:cs typeface="Calibri" panose="020F0502020204030204" pitchFamily="34" charset="0"/>
            </a:endParaRPr>
          </a:p>
          <a:p>
            <a:r>
              <a:rPr lang="fr-FR" sz="1600" dirty="0" smtClean="0">
                <a:latin typeface="Marianne" panose="02000000000000000000" pitchFamily="2" charset="0"/>
                <a:cs typeface="Calibri" panose="020F0502020204030204" pitchFamily="34" charset="0"/>
              </a:rPr>
              <a:t>Thème de la session 2022-2023 : « Travailler en esclavage »</a:t>
            </a:r>
          </a:p>
          <a:p>
            <a:endParaRPr lang="fr-FR" sz="1600" dirty="0">
              <a:latin typeface="Marianne" panose="02000000000000000000" pitchFamily="2" charset="0"/>
              <a:cs typeface="Calibri" panose="020F0502020204030204" pitchFamily="34" charset="0"/>
            </a:endParaRPr>
          </a:p>
          <a:p>
            <a:pPr marL="285750" indent="-285750">
              <a:buFont typeface="Arial" panose="020B0604020202020204" pitchFamily="34" charset="0"/>
              <a:buChar char="•"/>
            </a:pPr>
            <a:r>
              <a:rPr lang="fr-FR" sz="1600" u="sng" dirty="0" smtClean="0">
                <a:latin typeface="Marianne" panose="02000000000000000000" pitchFamily="2" charset="0"/>
              </a:rPr>
              <a:t>ACTIONS </a:t>
            </a:r>
            <a:r>
              <a:rPr lang="fr-FR" sz="1600" u="sng" dirty="0">
                <a:latin typeface="Marianne" panose="02000000000000000000" pitchFamily="2" charset="0"/>
                <a:cs typeface="Calibri" panose="020F0502020204030204" pitchFamily="34" charset="0"/>
              </a:rPr>
              <a:t>É</a:t>
            </a:r>
            <a:r>
              <a:rPr lang="fr-FR" sz="1600" u="sng" dirty="0" smtClean="0">
                <a:latin typeface="Marianne" panose="02000000000000000000" pitchFamily="2" charset="0"/>
              </a:rPr>
              <a:t>DUCATIVES ORGANIS</a:t>
            </a:r>
            <a:r>
              <a:rPr lang="fr-FR" sz="1600" u="sng" dirty="0">
                <a:latin typeface="Marianne" panose="02000000000000000000" pitchFamily="2" charset="0"/>
                <a:cs typeface="Calibri" panose="020F0502020204030204" pitchFamily="34" charset="0"/>
              </a:rPr>
              <a:t>É</a:t>
            </a:r>
            <a:r>
              <a:rPr lang="fr-FR" sz="1600" u="sng" dirty="0" smtClean="0">
                <a:latin typeface="Marianne" panose="02000000000000000000" pitchFamily="2" charset="0"/>
              </a:rPr>
              <a:t>ES PAR LE MINIST</a:t>
            </a:r>
            <a:r>
              <a:rPr lang="fr-FR" sz="1600" u="sng" dirty="0" smtClean="0">
                <a:latin typeface="Marianne" panose="02000000000000000000" pitchFamily="2" charset="0"/>
                <a:cs typeface="Calibri" panose="020F0502020204030204" pitchFamily="34" charset="0"/>
              </a:rPr>
              <a:t>È</a:t>
            </a:r>
            <a:r>
              <a:rPr lang="fr-FR" sz="1600" u="sng" dirty="0" smtClean="0">
                <a:latin typeface="Marianne" panose="02000000000000000000" pitchFamily="2" charset="0"/>
              </a:rPr>
              <a:t>RE DES ARM</a:t>
            </a:r>
            <a:r>
              <a:rPr lang="fr-FR" sz="1600" u="sng" dirty="0" smtClean="0">
                <a:latin typeface="Marianne" panose="02000000000000000000" pitchFamily="2" charset="0"/>
                <a:cs typeface="Calibri" panose="020F0502020204030204" pitchFamily="34" charset="0"/>
              </a:rPr>
              <a:t>É</a:t>
            </a:r>
            <a:r>
              <a:rPr lang="fr-FR" sz="1600" u="sng" dirty="0" smtClean="0">
                <a:latin typeface="Marianne" panose="02000000000000000000" pitchFamily="2" charset="0"/>
              </a:rPr>
              <a:t>ES OU SON OP</a:t>
            </a:r>
            <a:r>
              <a:rPr lang="fr-FR" sz="1600" u="sng" dirty="0" smtClean="0">
                <a:latin typeface="Marianne" panose="02000000000000000000" pitchFamily="2" charset="0"/>
                <a:cs typeface="Calibri" panose="020F0502020204030204" pitchFamily="34" charset="0"/>
              </a:rPr>
              <a:t>É</a:t>
            </a:r>
            <a:r>
              <a:rPr lang="fr-FR" sz="1600" u="sng" dirty="0" smtClean="0">
                <a:latin typeface="Marianne" panose="02000000000000000000" pitchFamily="2" charset="0"/>
              </a:rPr>
              <a:t>RATEUR (ONACVG) ET SOUTENUES PAR LE MENJ</a:t>
            </a:r>
            <a:endParaRPr lang="fr-FR" sz="1600" u="sng" dirty="0">
              <a:latin typeface="Marianne" panose="02000000000000000000" pitchFamily="2" charset="0"/>
            </a:endParaRPr>
          </a:p>
          <a:p>
            <a:endParaRPr lang="fr-FR" sz="1600" dirty="0" smtClean="0">
              <a:latin typeface="Marianne" panose="02000000000000000000" pitchFamily="2" charset="0"/>
            </a:endParaRPr>
          </a:p>
          <a:p>
            <a:r>
              <a:rPr lang="fr-FR" sz="1600" b="1" dirty="0" smtClean="0">
                <a:latin typeface="Marianne" panose="02000000000000000000" pitchFamily="2" charset="0"/>
              </a:rPr>
              <a:t>Appels </a:t>
            </a:r>
            <a:r>
              <a:rPr lang="fr-FR" sz="1600" b="1" dirty="0">
                <a:latin typeface="Marianne" panose="02000000000000000000" pitchFamily="2" charset="0"/>
              </a:rPr>
              <a:t>à projets pédagogiques dans le cadre du dispositif « Héritiers de mémoire </a:t>
            </a:r>
            <a:r>
              <a:rPr lang="fr-FR" sz="1600" b="1" dirty="0" smtClean="0">
                <a:latin typeface="Marianne" panose="02000000000000000000" pitchFamily="2" charset="0"/>
              </a:rPr>
              <a:t>» </a:t>
            </a:r>
            <a:r>
              <a:rPr lang="fr-FR" sz="1600" dirty="0" smtClean="0">
                <a:latin typeface="Marianne" panose="02000000000000000000" pitchFamily="2" charset="0"/>
              </a:rPr>
              <a:t> </a:t>
            </a:r>
            <a:r>
              <a:rPr lang="fr-FR" sz="1600" dirty="0">
                <a:latin typeface="Marianne" panose="02000000000000000000" pitchFamily="2" charset="0"/>
              </a:rPr>
              <a:t>sur le site </a:t>
            </a:r>
            <a:r>
              <a:rPr lang="fr-FR" sz="1600" dirty="0">
                <a:latin typeface="Marianne" panose="02000000000000000000" pitchFamily="2" charset="0"/>
                <a:hlinkClick r:id="rId7"/>
              </a:rPr>
              <a:t>Chemins de mémoire</a:t>
            </a:r>
            <a:endParaRPr lang="fr-FR" sz="1600" dirty="0">
              <a:latin typeface="Marianne" panose="02000000000000000000" pitchFamily="2" charset="0"/>
            </a:endParaRPr>
          </a:p>
          <a:p>
            <a:endParaRPr lang="fr-FR" sz="1600" dirty="0">
              <a:latin typeface="Marianne" panose="02000000000000000000" pitchFamily="2" charset="0"/>
            </a:endParaRPr>
          </a:p>
          <a:p>
            <a:r>
              <a:rPr lang="fr-FR" sz="1600" dirty="0">
                <a:latin typeface="Marianne" panose="02000000000000000000" pitchFamily="2" charset="0"/>
              </a:rPr>
              <a:t>Pour la session 2022-2023, trois appels à </a:t>
            </a:r>
            <a:r>
              <a:rPr lang="fr-FR" sz="1600" dirty="0" smtClean="0">
                <a:latin typeface="Marianne" panose="02000000000000000000" pitchFamily="2" charset="0"/>
              </a:rPr>
              <a:t>projets sont proposés </a:t>
            </a:r>
          </a:p>
          <a:p>
            <a:r>
              <a:rPr lang="fr-FR" sz="1600" dirty="0" smtClean="0">
                <a:latin typeface="Marianne" panose="02000000000000000000" pitchFamily="2" charset="0"/>
              </a:rPr>
              <a:t>- </a:t>
            </a:r>
            <a:r>
              <a:rPr lang="fr-FR" sz="1600" dirty="0">
                <a:latin typeface="Marianne" panose="02000000000000000000" pitchFamily="2" charset="0"/>
              </a:rPr>
              <a:t>« La guerre d’Algérie : une histoire militaire, des mémoires combattantes » </a:t>
            </a:r>
          </a:p>
          <a:p>
            <a:r>
              <a:rPr lang="fr-FR" sz="1600" dirty="0">
                <a:latin typeface="Marianne" panose="02000000000000000000" pitchFamily="2" charset="0"/>
              </a:rPr>
              <a:t>- </a:t>
            </a:r>
            <a:r>
              <a:rPr lang="fr-FR" sz="1600" dirty="0" smtClean="0">
                <a:latin typeface="Marianne" panose="02000000000000000000" pitchFamily="2" charset="0"/>
              </a:rPr>
              <a:t>« </a:t>
            </a:r>
            <a:r>
              <a:rPr lang="fr-FR" sz="1600" dirty="0">
                <a:latin typeface="Marianne" panose="02000000000000000000" pitchFamily="2" charset="0"/>
              </a:rPr>
              <a:t>Écrivains en guerre » </a:t>
            </a:r>
          </a:p>
          <a:p>
            <a:r>
              <a:rPr lang="fr-FR" sz="1600" dirty="0">
                <a:latin typeface="Marianne" panose="02000000000000000000" pitchFamily="2" charset="0"/>
              </a:rPr>
              <a:t>- « Leclerc, itinéraire d’un Français libre </a:t>
            </a:r>
            <a:r>
              <a:rPr lang="fr-FR" sz="1600" dirty="0" smtClean="0">
                <a:latin typeface="Marianne" panose="02000000000000000000" pitchFamily="2" charset="0"/>
              </a:rPr>
              <a:t>»</a:t>
            </a:r>
            <a:endParaRPr lang="fr-FR" sz="1600" dirty="0">
              <a:latin typeface="Marianne" panose="02000000000000000000" pitchFamily="2" charset="0"/>
            </a:endParaRPr>
          </a:p>
          <a:p>
            <a:endParaRPr lang="fr-FR" sz="1600" dirty="0" smtClean="0">
              <a:latin typeface="Marianne" panose="02000000000000000000" pitchFamily="2" charset="0"/>
              <a:cs typeface="Calibri" panose="020F0502020204030204" pitchFamily="34" charset="0"/>
            </a:endParaRPr>
          </a:p>
          <a:p>
            <a:endParaRPr lang="fr-FR" sz="1600" dirty="0" smtClean="0">
              <a:latin typeface="Marianne" panose="02000000000000000000" pitchFamily="2" charset="0"/>
              <a:cs typeface="Calibri" panose="020F0502020204030204" pitchFamily="34" charset="0"/>
            </a:endParaRPr>
          </a:p>
          <a:p>
            <a:endParaRPr lang="fr-FR" sz="1600" dirty="0" smtClean="0">
              <a:latin typeface="Marianne" panose="02000000000000000000" pitchFamily="2" charset="0"/>
            </a:endParaRPr>
          </a:p>
          <a:p>
            <a:endParaRPr lang="fr-FR" dirty="0">
              <a:latin typeface="Marianne" panose="02000000000000000000" pitchFamily="2" charset="0"/>
            </a:endParaRPr>
          </a:p>
        </p:txBody>
      </p:sp>
    </p:spTree>
    <p:extLst>
      <p:ext uri="{BB962C8B-B14F-4D97-AF65-F5344CB8AC3E}">
        <p14:creationId xmlns:p14="http://schemas.microsoft.com/office/powerpoint/2010/main" val="3178546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6206" y="653143"/>
            <a:ext cx="10401492" cy="2831544"/>
          </a:xfrm>
          <a:prstGeom prst="rect">
            <a:avLst/>
          </a:prstGeom>
          <a:noFill/>
        </p:spPr>
        <p:txBody>
          <a:bodyPr wrap="square" rtlCol="0">
            <a:spAutoFit/>
          </a:bodyPr>
          <a:lstStyle/>
          <a:p>
            <a:r>
              <a:rPr lang="fr-FR" sz="1600" b="1" dirty="0" smtClean="0">
                <a:latin typeface="Marianne" panose="02000000000000000000" pitchFamily="2" charset="0"/>
                <a:cs typeface="Calibri" panose="020F0502020204030204" pitchFamily="34" charset="0"/>
              </a:rPr>
              <a:t>Concours organisés par l’ONACVG</a:t>
            </a:r>
            <a:endParaRPr lang="fr-FR" sz="1600" b="1" u="sng" dirty="0">
              <a:latin typeface="Marianne" panose="02000000000000000000" pitchFamily="2" charset="0"/>
              <a:cs typeface="Calibri" panose="020F0502020204030204" pitchFamily="34" charset="0"/>
            </a:endParaRPr>
          </a:p>
          <a:p>
            <a:endParaRPr lang="fr-FR" sz="1600" b="1" u="sng" dirty="0">
              <a:latin typeface="Marianne" panose="02000000000000000000" pitchFamily="2" charset="0"/>
              <a:cs typeface="Calibri" panose="020F0502020204030204" pitchFamily="34" charset="0"/>
            </a:endParaRPr>
          </a:p>
          <a:p>
            <a:r>
              <a:rPr lang="fr-FR" sz="1600" b="1" dirty="0">
                <a:latin typeface="Marianne" panose="02000000000000000000" pitchFamily="2" charset="0"/>
                <a:cs typeface="Calibri" panose="020F0502020204030204" pitchFamily="34" charset="0"/>
                <a:hlinkClick r:id="rId2"/>
              </a:rPr>
              <a:t>Bulles des mémoires </a:t>
            </a:r>
            <a:endParaRPr lang="fr-FR" sz="1600" b="1" dirty="0">
              <a:latin typeface="Marianne" panose="02000000000000000000" pitchFamily="2" charset="0"/>
              <a:cs typeface="Calibri" panose="020F0502020204030204" pitchFamily="34" charset="0"/>
            </a:endParaRPr>
          </a:p>
          <a:p>
            <a:r>
              <a:rPr lang="fr-FR" sz="1600" dirty="0" smtClean="0">
                <a:latin typeface="Marianne" panose="02000000000000000000" pitchFamily="2" charset="0"/>
                <a:cs typeface="Calibri" panose="020F0502020204030204" pitchFamily="34" charset="0"/>
              </a:rPr>
              <a:t>Thème </a:t>
            </a:r>
            <a:r>
              <a:rPr lang="fr-FR" sz="1600" dirty="0">
                <a:latin typeface="Marianne" panose="02000000000000000000" pitchFamily="2" charset="0"/>
                <a:cs typeface="Calibri" panose="020F0502020204030204" pitchFamily="34" charset="0"/>
              </a:rPr>
              <a:t>de la session 2022-2023 : « Si notre patrimoine pouvait nous parler de la guerre »</a:t>
            </a:r>
          </a:p>
          <a:p>
            <a:endParaRPr lang="fr-FR" sz="1600" b="1" dirty="0" smtClean="0">
              <a:latin typeface="Marianne" panose="02000000000000000000" pitchFamily="2" charset="0"/>
              <a:cs typeface="Calibri" panose="020F0502020204030204" pitchFamily="34" charset="0"/>
              <a:hlinkClick r:id="rId3"/>
            </a:endParaRPr>
          </a:p>
          <a:p>
            <a:r>
              <a:rPr lang="fr-FR" sz="1600" b="1" dirty="0" smtClean="0">
                <a:latin typeface="Marianne" panose="02000000000000000000" pitchFamily="2" charset="0"/>
                <a:cs typeface="Calibri" panose="020F0502020204030204" pitchFamily="34" charset="0"/>
                <a:hlinkClick r:id="rId3"/>
              </a:rPr>
              <a:t>Les </a:t>
            </a:r>
            <a:r>
              <a:rPr lang="fr-FR" sz="1600" b="1" dirty="0">
                <a:latin typeface="Marianne" panose="02000000000000000000" pitchFamily="2" charset="0"/>
                <a:cs typeface="Calibri" panose="020F0502020204030204" pitchFamily="34" charset="0"/>
                <a:hlinkClick r:id="rId3"/>
              </a:rPr>
              <a:t>petits artistes de la </a:t>
            </a:r>
            <a:r>
              <a:rPr lang="fr-FR" sz="1600" b="1" dirty="0" smtClean="0">
                <a:latin typeface="Marianne" panose="02000000000000000000" pitchFamily="2" charset="0"/>
                <a:cs typeface="Calibri" panose="020F0502020204030204" pitchFamily="34" charset="0"/>
                <a:hlinkClick r:id="rId3"/>
              </a:rPr>
              <a:t>mémoire</a:t>
            </a:r>
            <a:endParaRPr lang="fr-FR" sz="1600" b="1" dirty="0" smtClean="0">
              <a:latin typeface="Marianne" panose="02000000000000000000" pitchFamily="2" charset="0"/>
              <a:cs typeface="Calibri" panose="020F0502020204030204" pitchFamily="34" charset="0"/>
            </a:endParaRPr>
          </a:p>
          <a:p>
            <a:pPr marL="285750" indent="-285750">
              <a:buFont typeface="Arial" panose="020B0604020202020204" pitchFamily="34" charset="0"/>
              <a:buChar char="•"/>
            </a:pPr>
            <a:endParaRPr lang="fr-FR" sz="1600" b="1" dirty="0" smtClean="0">
              <a:latin typeface="Marianne" panose="02000000000000000000" pitchFamily="2" charset="0"/>
              <a:cs typeface="Calibri" panose="020F0502020204030204" pitchFamily="34" charset="0"/>
            </a:endParaRPr>
          </a:p>
          <a:p>
            <a:endParaRPr lang="fr-FR" sz="1600" b="1" dirty="0">
              <a:latin typeface="Marianne" panose="02000000000000000000" pitchFamily="2" charset="0"/>
              <a:cs typeface="Calibri" panose="020F0502020204030204" pitchFamily="34" charset="0"/>
            </a:endParaRPr>
          </a:p>
          <a:p>
            <a:r>
              <a:rPr lang="fr-FR" sz="1600" dirty="0" smtClean="0">
                <a:latin typeface="Marianne" panose="02000000000000000000" pitchFamily="2" charset="0"/>
                <a:cs typeface="Calibri" panose="020F0502020204030204" pitchFamily="34" charset="0"/>
              </a:rPr>
              <a:t>Consulter la liste des </a:t>
            </a:r>
            <a:r>
              <a:rPr lang="fr-FR" sz="1600" dirty="0" smtClean="0">
                <a:latin typeface="Marianne" panose="02000000000000000000" pitchFamily="2" charset="0"/>
                <a:cs typeface="Calibri" panose="020F0502020204030204" pitchFamily="34" charset="0"/>
                <a:hlinkClick r:id="rId4"/>
              </a:rPr>
              <a:t>référents académiques « mémoire et citoyenneté » </a:t>
            </a:r>
            <a:r>
              <a:rPr lang="fr-FR" sz="1600" dirty="0" smtClean="0">
                <a:latin typeface="Marianne" panose="02000000000000000000" pitchFamily="2" charset="0"/>
                <a:cs typeface="Calibri" panose="020F0502020204030204" pitchFamily="34" charset="0"/>
              </a:rPr>
              <a:t>qui assurent le suivi à l’échelle académique de toutes ces actions éducatives.</a:t>
            </a:r>
            <a:endParaRPr lang="fr-FR" sz="1600" b="1" dirty="0">
              <a:latin typeface="Marianne" panose="02000000000000000000" pitchFamily="2" charset="0"/>
              <a:cs typeface="Calibri" panose="020F0502020204030204" pitchFamily="34" charset="0"/>
            </a:endParaRPr>
          </a:p>
          <a:p>
            <a:endParaRPr lang="fr-FR" dirty="0">
              <a:latin typeface="Marianne" panose="02000000000000000000" pitchFamily="2" charset="0"/>
            </a:endParaRPr>
          </a:p>
        </p:txBody>
      </p:sp>
    </p:spTree>
    <p:extLst>
      <p:ext uri="{BB962C8B-B14F-4D97-AF65-F5344CB8AC3E}">
        <p14:creationId xmlns:p14="http://schemas.microsoft.com/office/powerpoint/2010/main" val="419042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4</a:t>
            </a:fld>
            <a:endParaRPr lang="fr-FR" dirty="0"/>
          </a:p>
        </p:txBody>
      </p:sp>
      <p:sp>
        <p:nvSpPr>
          <p:cNvPr id="3" name="Espace réservé du texte 2"/>
          <p:cNvSpPr>
            <a:spLocks noGrp="1"/>
          </p:cNvSpPr>
          <p:nvPr>
            <p:ph type="body" sz="quarter" idx="13"/>
          </p:nvPr>
        </p:nvSpPr>
        <p:spPr/>
        <p:txBody>
          <a:bodyPr/>
          <a:lstStyle/>
          <a:p>
            <a:endParaRPr lang="fr-FR"/>
          </a:p>
        </p:txBody>
      </p:sp>
      <p:pic>
        <p:nvPicPr>
          <p:cNvPr id="10" name="Image 9"/>
          <p:cNvPicPr>
            <a:picLocks noChangeAspect="1"/>
          </p:cNvPicPr>
          <p:nvPr/>
        </p:nvPicPr>
        <p:blipFill>
          <a:blip r:embed="rId2"/>
          <a:stretch>
            <a:fillRect/>
          </a:stretch>
        </p:blipFill>
        <p:spPr>
          <a:xfrm>
            <a:off x="1024004" y="3694820"/>
            <a:ext cx="10143992" cy="2210055"/>
          </a:xfrm>
          <a:prstGeom prst="rect">
            <a:avLst/>
          </a:prstGeom>
        </p:spPr>
      </p:pic>
      <p:sp>
        <p:nvSpPr>
          <p:cNvPr id="11" name="Titre 1"/>
          <p:cNvSpPr txBox="1">
            <a:spLocks/>
          </p:cNvSpPr>
          <p:nvPr/>
        </p:nvSpPr>
        <p:spPr bwMode="gray">
          <a:xfrm>
            <a:off x="1838931" y="2324744"/>
            <a:ext cx="9601067" cy="1442079"/>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500" dirty="0">
                <a:latin typeface="Marianne" panose="02000000000000000000" pitchFamily="2" charset="0"/>
                <a:cs typeface="Arial" panose="020B0604020202020204" pitchFamily="34" charset="0"/>
              </a:rPr>
              <a:t>C</a:t>
            </a:r>
            <a:r>
              <a:rPr lang="fr-FR" sz="2500" dirty="0" smtClean="0">
                <a:latin typeface="Marianne" panose="02000000000000000000" pitchFamily="2" charset="0"/>
                <a:cs typeface="Arial" panose="020B0604020202020204" pitchFamily="34" charset="0"/>
              </a:rPr>
              <a:t>omprendre </a:t>
            </a:r>
            <a:r>
              <a:rPr lang="fr-FR" sz="2500" dirty="0">
                <a:latin typeface="Marianne" panose="02000000000000000000" pitchFamily="2" charset="0"/>
                <a:cs typeface="Arial" panose="020B0604020202020204" pitchFamily="34" charset="0"/>
              </a:rPr>
              <a:t>pour mieux caractériser les situations de racisme et d’antisémitisme et leurs enjeux</a:t>
            </a:r>
            <a:r>
              <a:rPr lang="fr-FR" sz="2400" dirty="0">
                <a:solidFill>
                  <a:srgbClr val="C00000"/>
                </a:solidFill>
                <a:latin typeface="Marianne" panose="02000000000000000000" pitchFamily="2" charset="0"/>
              </a:rPr>
              <a:t/>
            </a:r>
            <a:br>
              <a:rPr lang="fr-FR" sz="2400" dirty="0">
                <a:solidFill>
                  <a:srgbClr val="C00000"/>
                </a:solidFill>
                <a:latin typeface="Marianne" panose="02000000000000000000" pitchFamily="2" charset="0"/>
              </a:rPr>
            </a:br>
            <a:endParaRPr lang="fr-FR" sz="2400" dirty="0">
              <a:solidFill>
                <a:srgbClr val="C00000"/>
              </a:solidFill>
              <a:latin typeface="Marianne" panose="02000000000000000000" pitchFamily="2" charset="0"/>
            </a:endParaRPr>
          </a:p>
        </p:txBody>
      </p:sp>
    </p:spTree>
    <p:extLst>
      <p:ext uri="{BB962C8B-B14F-4D97-AF65-F5344CB8AC3E}">
        <p14:creationId xmlns:p14="http://schemas.microsoft.com/office/powerpoint/2010/main" val="3624440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5</a:t>
            </a:fld>
            <a:endParaRPr lang="fr-FR" dirty="0"/>
          </a:p>
        </p:txBody>
      </p:sp>
      <p:sp>
        <p:nvSpPr>
          <p:cNvPr id="3" name="Espace réservé du texte 2"/>
          <p:cNvSpPr>
            <a:spLocks noGrp="1"/>
          </p:cNvSpPr>
          <p:nvPr>
            <p:ph type="body" sz="quarter" idx="13"/>
          </p:nvPr>
        </p:nvSpPr>
        <p:spPr/>
        <p:txBody>
          <a:bodyPr/>
          <a:lstStyle/>
          <a:p>
            <a:endParaRPr lang="fr-FR"/>
          </a:p>
        </p:txBody>
      </p:sp>
      <p:pic>
        <p:nvPicPr>
          <p:cNvPr id="10" name="Image 9"/>
          <p:cNvPicPr>
            <a:picLocks noChangeAspect="1"/>
          </p:cNvPicPr>
          <p:nvPr/>
        </p:nvPicPr>
        <p:blipFill>
          <a:blip r:embed="rId2"/>
          <a:stretch>
            <a:fillRect/>
          </a:stretch>
        </p:blipFill>
        <p:spPr>
          <a:xfrm>
            <a:off x="2664768" y="927523"/>
            <a:ext cx="8928992" cy="5428827"/>
          </a:xfrm>
          <a:prstGeom prst="rect">
            <a:avLst/>
          </a:prstGeom>
        </p:spPr>
      </p:pic>
      <p:sp>
        <p:nvSpPr>
          <p:cNvPr id="11" name="Titre 1"/>
          <p:cNvSpPr txBox="1">
            <a:spLocks/>
          </p:cNvSpPr>
          <p:nvPr/>
        </p:nvSpPr>
        <p:spPr bwMode="gray">
          <a:xfrm>
            <a:off x="2782955" y="120000"/>
            <a:ext cx="9409045" cy="1442079"/>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smtClean="0">
                <a:latin typeface="Marianne" panose="02000000000000000000" pitchFamily="2" charset="0"/>
                <a:cs typeface="Arial" panose="020B0604020202020204" pitchFamily="34" charset="0"/>
              </a:rPr>
              <a:t>Les </a:t>
            </a:r>
            <a:r>
              <a:rPr lang="fr-FR" sz="2400" dirty="0">
                <a:latin typeface="Marianne" panose="02000000000000000000" pitchFamily="2" charset="0"/>
                <a:cs typeface="Arial" panose="020B0604020202020204" pitchFamily="34" charset="0"/>
              </a:rPr>
              <a:t>réponses à court terme après avoir caractérisé des agissements racistes/antisémites </a:t>
            </a:r>
          </a:p>
        </p:txBody>
      </p:sp>
    </p:spTree>
    <p:extLst>
      <p:ext uri="{BB962C8B-B14F-4D97-AF65-F5344CB8AC3E}">
        <p14:creationId xmlns:p14="http://schemas.microsoft.com/office/powerpoint/2010/main" val="162348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7/06/2022</a:t>
            </a:r>
            <a:endParaRPr lang="fr-FR" cap="all" dirty="0"/>
          </a:p>
        </p:txBody>
      </p:sp>
      <p:sp>
        <p:nvSpPr>
          <p:cNvPr id="8" name="Espace réservé du pied de page 7"/>
          <p:cNvSpPr>
            <a:spLocks noGrp="1"/>
          </p:cNvSpPr>
          <p:nvPr>
            <p:ph type="ftr" sz="quarter" idx="11"/>
          </p:nvPr>
        </p:nvSpPr>
        <p:spPr>
          <a:xfrm>
            <a:off x="4038600" y="6191794"/>
            <a:ext cx="5105400" cy="529681"/>
          </a:xfrm>
        </p:spPr>
        <p:txBody>
          <a:bodyPr/>
          <a:lstStyle/>
          <a:p>
            <a:r>
              <a:rPr lang="fr-FR" dirty="0"/>
              <a:t>DGESCO </a:t>
            </a:r>
          </a:p>
          <a:p>
            <a:r>
              <a:rPr lang="fr-FR" dirty="0"/>
              <a:t>Bureau de l’égalité et de la lutte contre les discriminations - </a:t>
            </a:r>
            <a:r>
              <a:rPr lang="fr-FR" dirty="0" smtClean="0"/>
              <a:t>C2-1</a:t>
            </a:r>
          </a:p>
          <a:p>
            <a:r>
              <a:rPr lang="fr-FR" dirty="0" smtClean="0"/>
              <a:t>Bureau des contenus pédagogiques et des langues C1-3</a:t>
            </a:r>
          </a:p>
          <a:p>
            <a:r>
              <a:rPr lang="fr-FR" dirty="0" smtClean="0"/>
              <a:t>Mission Education artiste</a:t>
            </a:r>
            <a:endParaRPr lang="fr-FR" dirty="0"/>
          </a:p>
          <a:p>
            <a:r>
              <a:rPr lang="fr-FR" dirty="0" smtClean="0"/>
              <a:t>I</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Espace réservé du texte 2"/>
          <p:cNvSpPr>
            <a:spLocks noGrp="1"/>
          </p:cNvSpPr>
          <p:nvPr>
            <p:ph type="body" sz="quarter" idx="13"/>
          </p:nvPr>
        </p:nvSpPr>
        <p:spPr/>
        <p:txBody>
          <a:bodyPr/>
          <a:lstStyle/>
          <a:p>
            <a:endParaRPr lang="fr-FR"/>
          </a:p>
        </p:txBody>
      </p:sp>
      <p:pic>
        <p:nvPicPr>
          <p:cNvPr id="10" name="Image 9"/>
          <p:cNvPicPr>
            <a:picLocks noChangeAspect="1"/>
          </p:cNvPicPr>
          <p:nvPr/>
        </p:nvPicPr>
        <p:blipFill>
          <a:blip r:embed="rId2"/>
          <a:stretch>
            <a:fillRect/>
          </a:stretch>
        </p:blipFill>
        <p:spPr>
          <a:xfrm>
            <a:off x="1000629" y="2833928"/>
            <a:ext cx="9560211" cy="2880320"/>
          </a:xfrm>
          <a:prstGeom prst="rect">
            <a:avLst/>
          </a:prstGeom>
        </p:spPr>
      </p:pic>
      <p:sp>
        <p:nvSpPr>
          <p:cNvPr id="11" name="Rectangle 10"/>
          <p:cNvSpPr/>
          <p:nvPr/>
        </p:nvSpPr>
        <p:spPr>
          <a:xfrm>
            <a:off x="2686944" y="2002931"/>
            <a:ext cx="9505056" cy="830997"/>
          </a:xfrm>
          <a:prstGeom prst="rect">
            <a:avLst/>
          </a:prstGeom>
        </p:spPr>
        <p:txBody>
          <a:bodyPr wrap="square">
            <a:spAutoFit/>
          </a:bodyPr>
          <a:lstStyle/>
          <a:p>
            <a:r>
              <a:rPr lang="fr-FR" sz="2400" b="1" dirty="0">
                <a:latin typeface="Marianne" panose="02000000000000000000" pitchFamily="2" charset="0"/>
                <a:cs typeface="Arial" panose="020B0604020202020204" pitchFamily="34" charset="0"/>
              </a:rPr>
              <a:t>D</a:t>
            </a:r>
            <a:r>
              <a:rPr lang="fr-FR" sz="2400" b="1" dirty="0" smtClean="0">
                <a:latin typeface="Marianne" panose="02000000000000000000" pitchFamily="2" charset="0"/>
                <a:cs typeface="Arial" panose="020B0604020202020204" pitchFamily="34" charset="0"/>
              </a:rPr>
              <a:t>es </a:t>
            </a:r>
            <a:r>
              <a:rPr lang="fr-FR" sz="2400" b="1" dirty="0">
                <a:latin typeface="Marianne" panose="02000000000000000000" pitchFamily="2" charset="0"/>
                <a:cs typeface="Arial" panose="020B0604020202020204" pitchFamily="34" charset="0"/>
              </a:rPr>
              <a:t>réponses pédagogiques à moyen et long termes pour prévenir le racisme et l’antisémitisme</a:t>
            </a:r>
          </a:p>
        </p:txBody>
      </p:sp>
    </p:spTree>
    <p:extLst>
      <p:ext uri="{BB962C8B-B14F-4D97-AF65-F5344CB8AC3E}">
        <p14:creationId xmlns:p14="http://schemas.microsoft.com/office/powerpoint/2010/main" val="4031091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39817" y="836713"/>
            <a:ext cx="5826983" cy="1442079"/>
          </a:xfrm>
        </p:spPr>
        <p:txBody>
          <a:bodyPr/>
          <a:lstStyle/>
          <a:p>
            <a:r>
              <a:rPr lang="fr-FR" dirty="0" smtClean="0">
                <a:solidFill>
                  <a:srgbClr val="C00000"/>
                </a:solidFill>
              </a:rPr>
              <a:t>Etude de cas</a:t>
            </a:r>
            <a:endParaRPr lang="fr-FR" dirty="0">
              <a:solidFill>
                <a:srgbClr val="C00000"/>
              </a:solidFill>
            </a:endParaRPr>
          </a:p>
        </p:txBody>
      </p:sp>
      <p:pic>
        <p:nvPicPr>
          <p:cNvPr id="4" name="Image 3"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293100" y="5476322"/>
            <a:ext cx="1910510" cy="936104"/>
          </a:xfrm>
          <a:prstGeom prst="rect">
            <a:avLst/>
          </a:prstGeom>
          <a:noFill/>
          <a:ln>
            <a:noFill/>
          </a:ln>
        </p:spPr>
      </p:pic>
      <p:sp>
        <p:nvSpPr>
          <p:cNvPr id="5" name="ZoneTexte 4"/>
          <p:cNvSpPr txBox="1"/>
          <p:nvPr/>
        </p:nvSpPr>
        <p:spPr>
          <a:xfrm>
            <a:off x="797295" y="1668314"/>
            <a:ext cx="2406315" cy="3139321"/>
          </a:xfrm>
          <a:prstGeom prst="rect">
            <a:avLst/>
          </a:prstGeom>
          <a:noFill/>
        </p:spPr>
        <p:txBody>
          <a:bodyPr wrap="square" rtlCol="0">
            <a:spAutoFit/>
          </a:bodyPr>
          <a:lstStyle/>
          <a:p>
            <a:r>
              <a:rPr lang="fr-FR" dirty="0" smtClean="0">
                <a:latin typeface="Archive" pitchFamily="50" charset="0"/>
              </a:rPr>
              <a:t> </a:t>
            </a:r>
            <a:endParaRPr lang="fr-FR" dirty="0">
              <a:latin typeface="Archive" pitchFamily="50" charset="0"/>
            </a:endParaRPr>
          </a:p>
          <a:p>
            <a:r>
              <a:rPr lang="fr-FR" dirty="0" smtClean="0">
                <a:latin typeface="Archive" pitchFamily="50" charset="0"/>
              </a:rPr>
              <a:t>FACE AU RACISME ET A L’ANTISEMITISME : éduquer, prévenir, répondre</a:t>
            </a:r>
          </a:p>
          <a:p>
            <a:endParaRPr lang="fr-FR" dirty="0">
              <a:latin typeface="Archive" pitchFamily="50" charset="0"/>
            </a:endParaRPr>
          </a:p>
          <a:p>
            <a:r>
              <a:rPr lang="fr-FR" dirty="0" smtClean="0">
                <a:latin typeface="Archive" pitchFamily="50" charset="0"/>
              </a:rPr>
              <a:t>Académie </a:t>
            </a:r>
            <a:r>
              <a:rPr lang="fr-FR" dirty="0">
                <a:latin typeface="Archive" pitchFamily="50" charset="0"/>
              </a:rPr>
              <a:t>de Créteil </a:t>
            </a:r>
            <a:br>
              <a:rPr lang="fr-FR" dirty="0">
                <a:latin typeface="Archive" pitchFamily="50" charset="0"/>
              </a:rPr>
            </a:br>
            <a:r>
              <a:rPr lang="fr-FR" dirty="0" smtClean="0">
                <a:latin typeface="Archive" pitchFamily="50" charset="0"/>
              </a:rPr>
              <a:t>Novembre 2021</a:t>
            </a:r>
            <a:endParaRPr lang="fr-FR" dirty="0">
              <a:latin typeface="Archive" pitchFamily="50" charset="0"/>
            </a:endParaRPr>
          </a:p>
        </p:txBody>
      </p:sp>
      <p:sp>
        <p:nvSpPr>
          <p:cNvPr id="3" name="Rectangle 2"/>
          <p:cNvSpPr/>
          <p:nvPr/>
        </p:nvSpPr>
        <p:spPr>
          <a:xfrm>
            <a:off x="4239491" y="2198309"/>
            <a:ext cx="7040880" cy="4321376"/>
          </a:xfrm>
          <a:prstGeom prst="rect">
            <a:avLst/>
          </a:prstGeom>
        </p:spPr>
        <p:txBody>
          <a:bodyPr wrap="square">
            <a:spAutoFit/>
          </a:bodyPr>
          <a:lstStyle/>
          <a:p>
            <a:pPr algn="just">
              <a:lnSpc>
                <a:spcPct val="115000"/>
              </a:lnSpc>
              <a:spcAft>
                <a:spcPts val="0"/>
              </a:spcAft>
            </a:pPr>
            <a:r>
              <a:rPr lang="fr-FR" sz="1600" dirty="0" smtClean="0">
                <a:solidFill>
                  <a:schemeClr val="bg1"/>
                </a:solidFill>
                <a:effectLst/>
                <a:latin typeface="Bauhaus 93" panose="04030905020B02020C02" pitchFamily="82" charset="0"/>
                <a:ea typeface="Calibri" panose="020F0502020204030204" pitchFamily="34" charset="0"/>
                <a:cs typeface="Arial" panose="020B0604020202020204" pitchFamily="34" charset="0"/>
              </a:rPr>
              <a:t> </a:t>
            </a:r>
            <a:endParaRPr lang="fr-FR"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Dans </a:t>
            </a:r>
            <a:r>
              <a:rPr lang="fr-FR"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le restaurant scolaire d’un lycée professionnel, l’attention d’une assistante d’éducation est attirée par un élève de première bac professionnel qui montre à des camarades son téléphone portable sur lequel figure une icône représentant une croix gammée insérée dans le drapeau tricolore. Cette image renvoie à un groupe de discussion d’un mouvement de jeunesse d’extrême droite de type identitaire. Ce mouvement est favorable à un arrêt total de l’immigration, à l’expulsion des personnes étrangères extra-européennes. Il développe également des propos négationnistes et homophobes. </a:t>
            </a:r>
            <a:endParaRPr lang="fr-FR"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L’agent de prévention et de sécurité, appelé par le chef d’établissement à la suite de l’alerte faite par l’assistante d’éducation, a consulté le téléphone et y a découvert des images racistes et antisémites, des propos et des images sexistes et dégradantes pour les femmes ou incitant à brûler les féministes.</a:t>
            </a:r>
            <a:endParaRPr lang="fr-FR"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0"/>
              </a:spcAft>
            </a:pPr>
            <a:r>
              <a:rPr lang="fr-FR" sz="16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5426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943868" y="1612255"/>
            <a:ext cx="6303252" cy="4611986"/>
          </a:xfrm>
        </p:spPr>
        <p:txBody>
          <a:bodyPr>
            <a:normAutofit/>
          </a:bodyPr>
          <a:lstStyle/>
          <a:p>
            <a:endParaRPr lang="fr-FR" sz="1600" b="1" dirty="0"/>
          </a:p>
          <a:p>
            <a:endParaRPr lang="fr-FR" sz="1600" b="1" dirty="0"/>
          </a:p>
          <a:p>
            <a:endParaRPr lang="fr-FR" sz="1600" b="1" dirty="0"/>
          </a:p>
          <a:p>
            <a:r>
              <a:rPr lang="fr-FR" sz="1800" b="1" dirty="0" smtClean="0"/>
              <a:t>1-Comment analyser la situation ? </a:t>
            </a:r>
          </a:p>
          <a:p>
            <a:r>
              <a:rPr lang="fr-FR" sz="1600" b="1" dirty="0"/>
              <a:t>	</a:t>
            </a:r>
            <a:r>
              <a:rPr lang="fr-FR" sz="1600" dirty="0"/>
              <a:t>Caractériser à partir de </a:t>
            </a:r>
            <a:r>
              <a:rPr lang="fr-FR" sz="1600" dirty="0" smtClean="0"/>
              <a:t>connaissances</a:t>
            </a:r>
            <a:endParaRPr lang="fr-FR" sz="1600" dirty="0"/>
          </a:p>
          <a:p>
            <a:r>
              <a:rPr lang="fr-FR" sz="1600" dirty="0" smtClean="0"/>
              <a:t>	Identifier les enjeux et les acteurs</a:t>
            </a:r>
          </a:p>
          <a:p>
            <a:endParaRPr lang="fr-FR" sz="1600" dirty="0"/>
          </a:p>
          <a:p>
            <a:r>
              <a:rPr lang="fr-FR" sz="1800" b="1" dirty="0" smtClean="0"/>
              <a:t>2-Quels points de droit la situation soulève-t-elle  ? </a:t>
            </a:r>
            <a:r>
              <a:rPr lang="fr-FR" sz="1800" b="1" dirty="0"/>
              <a:t> </a:t>
            </a:r>
          </a:p>
          <a:p>
            <a:r>
              <a:rPr lang="fr-FR" sz="1600" dirty="0" smtClean="0"/>
              <a:t>	Tenter de qualifier l’agissement pour en évaluer la gravité</a:t>
            </a:r>
          </a:p>
          <a:p>
            <a:endParaRPr lang="fr-FR" sz="1600" dirty="0"/>
          </a:p>
          <a:p>
            <a:r>
              <a:rPr lang="fr-FR" sz="2000" b="1" dirty="0" smtClean="0"/>
              <a:t>3-Apporter des réponses </a:t>
            </a:r>
          </a:p>
          <a:p>
            <a:r>
              <a:rPr lang="fr-FR" sz="1400" dirty="0" smtClean="0"/>
              <a:t>	A court terme : mettre </a:t>
            </a:r>
            <a:r>
              <a:rPr lang="fr-FR" sz="1400" dirty="0"/>
              <a:t>en œuvre des </a:t>
            </a:r>
            <a:r>
              <a:rPr lang="fr-FR" sz="1400" dirty="0" smtClean="0"/>
              <a:t>procédures</a:t>
            </a:r>
            <a:endParaRPr lang="fr-FR" sz="1600" b="1" dirty="0"/>
          </a:p>
          <a:p>
            <a:r>
              <a:rPr lang="fr-FR" sz="1400" dirty="0" smtClean="0"/>
              <a:t>	A long terme : prévenir </a:t>
            </a:r>
            <a:r>
              <a:rPr lang="fr-FR" sz="1400" dirty="0"/>
              <a:t>le racisme et l’antisémitisme</a:t>
            </a:r>
          </a:p>
          <a:p>
            <a:endParaRPr lang="fr-FR" dirty="0"/>
          </a:p>
        </p:txBody>
      </p:sp>
      <p:pic>
        <p:nvPicPr>
          <p:cNvPr id="4" name="Image 3"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207974" y="5491067"/>
            <a:ext cx="1910510" cy="936104"/>
          </a:xfrm>
          <a:prstGeom prst="rect">
            <a:avLst/>
          </a:prstGeom>
          <a:noFill/>
          <a:ln>
            <a:noFill/>
          </a:ln>
        </p:spPr>
      </p:pic>
      <p:sp>
        <p:nvSpPr>
          <p:cNvPr id="2" name="Flèche droite 1"/>
          <p:cNvSpPr/>
          <p:nvPr/>
        </p:nvSpPr>
        <p:spPr>
          <a:xfrm>
            <a:off x="5570304" y="5509572"/>
            <a:ext cx="360040"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5" name="Flèche droite 4"/>
          <p:cNvSpPr/>
          <p:nvPr/>
        </p:nvSpPr>
        <p:spPr>
          <a:xfrm>
            <a:off x="5504607" y="2996041"/>
            <a:ext cx="360040"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6" name="Flèche droite 5"/>
          <p:cNvSpPr/>
          <p:nvPr/>
        </p:nvSpPr>
        <p:spPr>
          <a:xfrm>
            <a:off x="5547542" y="4428438"/>
            <a:ext cx="360040"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7" name="Flèche droite 6"/>
          <p:cNvSpPr/>
          <p:nvPr/>
        </p:nvSpPr>
        <p:spPr>
          <a:xfrm>
            <a:off x="5504607" y="3417943"/>
            <a:ext cx="360040"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
        <p:nvSpPr>
          <p:cNvPr id="9" name="ZoneTexte 8"/>
          <p:cNvSpPr txBox="1"/>
          <p:nvPr/>
        </p:nvSpPr>
        <p:spPr>
          <a:xfrm>
            <a:off x="797295" y="1668314"/>
            <a:ext cx="2406315" cy="3139321"/>
          </a:xfrm>
          <a:prstGeom prst="rect">
            <a:avLst/>
          </a:prstGeom>
          <a:noFill/>
        </p:spPr>
        <p:txBody>
          <a:bodyPr wrap="square" rtlCol="0">
            <a:spAutoFit/>
          </a:bodyPr>
          <a:lstStyle/>
          <a:p>
            <a:r>
              <a:rPr lang="fr-FR" dirty="0" smtClean="0">
                <a:latin typeface="Archive" pitchFamily="50" charset="0"/>
              </a:rPr>
              <a:t> </a:t>
            </a:r>
            <a:endParaRPr lang="fr-FR" dirty="0">
              <a:latin typeface="Archive" pitchFamily="50" charset="0"/>
            </a:endParaRPr>
          </a:p>
          <a:p>
            <a:r>
              <a:rPr lang="fr-FR" dirty="0" smtClean="0">
                <a:latin typeface="Archive" pitchFamily="50" charset="0"/>
              </a:rPr>
              <a:t>FACE AU RACISME ET A L’ANTISEMITISME : éduquer, prévenir, répondre</a:t>
            </a:r>
          </a:p>
          <a:p>
            <a:endParaRPr lang="fr-FR" dirty="0">
              <a:latin typeface="Archive" pitchFamily="50" charset="0"/>
            </a:endParaRPr>
          </a:p>
          <a:p>
            <a:r>
              <a:rPr lang="fr-FR" dirty="0" smtClean="0">
                <a:latin typeface="Archive" pitchFamily="50" charset="0"/>
              </a:rPr>
              <a:t>Académie </a:t>
            </a:r>
            <a:r>
              <a:rPr lang="fr-FR" dirty="0">
                <a:latin typeface="Archive" pitchFamily="50" charset="0"/>
              </a:rPr>
              <a:t>de Créteil </a:t>
            </a:r>
            <a:br>
              <a:rPr lang="fr-FR" dirty="0">
                <a:latin typeface="Archive" pitchFamily="50" charset="0"/>
              </a:rPr>
            </a:br>
            <a:r>
              <a:rPr lang="fr-FR" dirty="0" smtClean="0">
                <a:latin typeface="Archive" pitchFamily="50" charset="0"/>
              </a:rPr>
              <a:t>Novembre 2021</a:t>
            </a:r>
            <a:endParaRPr lang="fr-FR" dirty="0">
              <a:latin typeface="Archive" pitchFamily="50" charset="0"/>
            </a:endParaRPr>
          </a:p>
        </p:txBody>
      </p:sp>
      <p:sp>
        <p:nvSpPr>
          <p:cNvPr id="10" name="ZoneTexte 9"/>
          <p:cNvSpPr txBox="1"/>
          <p:nvPr/>
        </p:nvSpPr>
        <p:spPr>
          <a:xfrm>
            <a:off x="4082738" y="1488270"/>
            <a:ext cx="6317673" cy="461665"/>
          </a:xfrm>
          <a:prstGeom prst="rect">
            <a:avLst/>
          </a:prstGeom>
          <a:noFill/>
        </p:spPr>
        <p:txBody>
          <a:bodyPr wrap="square" rtlCol="0">
            <a:spAutoFit/>
          </a:bodyPr>
          <a:lstStyle/>
          <a:p>
            <a:r>
              <a:rPr lang="fr-FR" sz="2400" b="1" dirty="0" smtClean="0">
                <a:solidFill>
                  <a:schemeClr val="bg1"/>
                </a:solidFill>
                <a:latin typeface="Arial" panose="020B0604020202020204" pitchFamily="34" charset="0"/>
                <a:cs typeface="Arial" panose="020B0604020202020204" pitchFamily="34" charset="0"/>
              </a:rPr>
              <a:t>Quelles questions se poser ? </a:t>
            </a:r>
            <a:endParaRPr lang="fr-FR" sz="2400" b="1" dirty="0">
              <a:solidFill>
                <a:schemeClr val="bg1"/>
              </a:solidFill>
              <a:latin typeface="Arial" panose="020B0604020202020204" pitchFamily="34" charset="0"/>
              <a:cs typeface="Arial" panose="020B0604020202020204" pitchFamily="34" charset="0"/>
            </a:endParaRPr>
          </a:p>
        </p:txBody>
      </p:sp>
      <p:sp>
        <p:nvSpPr>
          <p:cNvPr id="11" name="Flèche droite 10"/>
          <p:cNvSpPr/>
          <p:nvPr/>
        </p:nvSpPr>
        <p:spPr>
          <a:xfrm>
            <a:off x="5570304" y="5833608"/>
            <a:ext cx="314516"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Tree>
    <p:extLst>
      <p:ext uri="{BB962C8B-B14F-4D97-AF65-F5344CB8AC3E}">
        <p14:creationId xmlns:p14="http://schemas.microsoft.com/office/powerpoint/2010/main" val="2873040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13061" y="689570"/>
            <a:ext cx="6843361" cy="1442079"/>
          </a:xfrm>
        </p:spPr>
        <p:txBody>
          <a:bodyPr>
            <a:normAutofit fontScale="90000"/>
          </a:bodyPr>
          <a:lstStyle/>
          <a:p>
            <a:r>
              <a:rPr lang="fr-FR" dirty="0" smtClean="0">
                <a:solidFill>
                  <a:srgbClr val="C00000"/>
                </a:solidFill>
              </a:rPr>
              <a:t>1</a:t>
            </a:r>
            <a:r>
              <a:rPr lang="fr-FR" baseline="30000" dirty="0" smtClean="0">
                <a:solidFill>
                  <a:srgbClr val="C00000"/>
                </a:solidFill>
              </a:rPr>
              <a:t>ère</a:t>
            </a:r>
            <a:r>
              <a:rPr lang="fr-FR" dirty="0" smtClean="0">
                <a:solidFill>
                  <a:srgbClr val="C00000"/>
                </a:solidFill>
              </a:rPr>
              <a:t> partie : comprendre pour mieux caractériser les situations de racisme et d’antisémitisme et leurs enjeux</a:t>
            </a:r>
            <a:r>
              <a:rPr lang="fr-FR" dirty="0">
                <a:solidFill>
                  <a:srgbClr val="C00000"/>
                </a:solidFill>
              </a:rPr>
              <a:t/>
            </a:r>
            <a:br>
              <a:rPr lang="fr-FR" dirty="0">
                <a:solidFill>
                  <a:srgbClr val="C00000"/>
                </a:solidFill>
              </a:rPr>
            </a:br>
            <a:endParaRPr lang="fr-FR" dirty="0">
              <a:solidFill>
                <a:srgbClr val="C00000"/>
              </a:solidFill>
            </a:endParaRPr>
          </a:p>
        </p:txBody>
      </p:sp>
      <p:sp>
        <p:nvSpPr>
          <p:cNvPr id="3" name="Sous-titre 2"/>
          <p:cNvSpPr>
            <a:spLocks noGrp="1"/>
          </p:cNvSpPr>
          <p:nvPr>
            <p:ph type="subTitle" idx="1"/>
          </p:nvPr>
        </p:nvSpPr>
        <p:spPr/>
        <p:txBody>
          <a:bodyPr/>
          <a:lstStyle/>
          <a:p>
            <a:endParaRPr lang="fr-FR"/>
          </a:p>
        </p:txBody>
      </p:sp>
      <p:pic>
        <p:nvPicPr>
          <p:cNvPr id="4" name="Image 3" descr="2020_logo_signature_mail_MENJS_Dgesco"/>
          <p:cNvPicPr/>
          <p:nvPr/>
        </p:nvPicPr>
        <p:blipFill>
          <a:blip r:embed="rId2">
            <a:extLst>
              <a:ext uri="{28A0092B-C50C-407E-A947-70E740481C1C}">
                <a14:useLocalDpi xmlns:a14="http://schemas.microsoft.com/office/drawing/2010/main" val="0"/>
              </a:ext>
            </a:extLst>
          </a:blip>
          <a:srcRect/>
          <a:stretch>
            <a:fillRect/>
          </a:stretch>
        </p:blipFill>
        <p:spPr bwMode="auto">
          <a:xfrm>
            <a:off x="1293100" y="5459695"/>
            <a:ext cx="1910510" cy="936104"/>
          </a:xfrm>
          <a:prstGeom prst="rect">
            <a:avLst/>
          </a:prstGeom>
          <a:noFill/>
          <a:ln>
            <a:noFill/>
          </a:ln>
        </p:spPr>
      </p:pic>
      <p:sp>
        <p:nvSpPr>
          <p:cNvPr id="6" name="ZoneTexte 5"/>
          <p:cNvSpPr txBox="1"/>
          <p:nvPr/>
        </p:nvSpPr>
        <p:spPr>
          <a:xfrm>
            <a:off x="797295" y="1668314"/>
            <a:ext cx="2406315" cy="3139321"/>
          </a:xfrm>
          <a:prstGeom prst="rect">
            <a:avLst/>
          </a:prstGeom>
          <a:noFill/>
        </p:spPr>
        <p:txBody>
          <a:bodyPr wrap="square" rtlCol="0">
            <a:spAutoFit/>
          </a:bodyPr>
          <a:lstStyle/>
          <a:p>
            <a:r>
              <a:rPr lang="fr-FR" dirty="0" smtClean="0">
                <a:latin typeface="Archive" pitchFamily="50" charset="0"/>
              </a:rPr>
              <a:t> </a:t>
            </a:r>
            <a:endParaRPr lang="fr-FR" dirty="0">
              <a:latin typeface="Archive" pitchFamily="50" charset="0"/>
            </a:endParaRPr>
          </a:p>
          <a:p>
            <a:r>
              <a:rPr lang="fr-FR" dirty="0" smtClean="0">
                <a:latin typeface="Archive" pitchFamily="50" charset="0"/>
              </a:rPr>
              <a:t>FACE AU RACISME ET A L’ANTISEMITISME : éduquer, prévenir, répondre</a:t>
            </a:r>
          </a:p>
          <a:p>
            <a:endParaRPr lang="fr-FR" dirty="0">
              <a:latin typeface="Archive" pitchFamily="50" charset="0"/>
            </a:endParaRPr>
          </a:p>
          <a:p>
            <a:r>
              <a:rPr lang="fr-FR" dirty="0" smtClean="0">
                <a:latin typeface="Archive" pitchFamily="50" charset="0"/>
              </a:rPr>
              <a:t>Académie </a:t>
            </a:r>
            <a:r>
              <a:rPr lang="fr-FR" dirty="0">
                <a:latin typeface="Archive" pitchFamily="50" charset="0"/>
              </a:rPr>
              <a:t>de Créteil </a:t>
            </a:r>
            <a:br>
              <a:rPr lang="fr-FR" dirty="0">
                <a:latin typeface="Archive" pitchFamily="50" charset="0"/>
              </a:rPr>
            </a:br>
            <a:r>
              <a:rPr lang="fr-FR" dirty="0" smtClean="0">
                <a:latin typeface="Archive" pitchFamily="50" charset="0"/>
              </a:rPr>
              <a:t>Novembre 2021</a:t>
            </a:r>
            <a:endParaRPr lang="fr-FR" dirty="0">
              <a:latin typeface="Archive" pitchFamily="50"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046" y="3010986"/>
            <a:ext cx="8041362" cy="193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270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3900</Words>
  <Application>Microsoft Office PowerPoint</Application>
  <PresentationFormat>Grand écran</PresentationFormat>
  <Paragraphs>407</Paragraphs>
  <Slides>38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38</vt:i4>
      </vt:variant>
    </vt:vector>
  </HeadingPairs>
  <TitlesOfParts>
    <vt:vector size="47" baseType="lpstr">
      <vt:lpstr>Archive</vt:lpstr>
      <vt:lpstr>Arial</vt:lpstr>
      <vt:lpstr>Arial Black</vt:lpstr>
      <vt:lpstr>Bauhaus 93</vt:lpstr>
      <vt:lpstr>Calibri</vt:lpstr>
      <vt:lpstr>Calibri Light</vt:lpstr>
      <vt:lpstr>Marianne</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Etude de cas</vt:lpstr>
      <vt:lpstr>Présentation PowerPoint</vt:lpstr>
      <vt:lpstr>1ère partie : comprendre pour mieux caractériser les situations de racisme et d’antisémitisme et leurs enjeux </vt:lpstr>
      <vt:lpstr>Fiche 2 : les impacts, l’enjeu des victimes   </vt:lpstr>
      <vt:lpstr>Fiche 3 : la nécessaire connaissance du droit    </vt:lpstr>
      <vt:lpstr>2e partie : Les réponses à court terme après avoir caractérisé des agissements racistes/antisémites </vt:lpstr>
      <vt:lpstr>Présentation PowerPoint</vt:lpstr>
      <vt:lpstr>Présentation PowerPoint</vt:lpstr>
      <vt:lpstr>2e partie : Les réponses à court terme après avoir caractérisé des agissements racistes/antisémites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Projets </vt:lpstr>
      <vt:lpstr>Projets </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GICQUEL</dc:creator>
  <cp:lastModifiedBy>GUILLAUME GICQUEL</cp:lastModifiedBy>
  <cp:revision>14</cp:revision>
  <dcterms:created xsi:type="dcterms:W3CDTF">2022-06-06T13:49:39Z</dcterms:created>
  <dcterms:modified xsi:type="dcterms:W3CDTF">2023-03-20T19:13:48Z</dcterms:modified>
</cp:coreProperties>
</file>