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70" r:id="rId3"/>
    <p:sldId id="274" r:id="rId4"/>
    <p:sldId id="273" r:id="rId5"/>
    <p:sldId id="275" r:id="rId6"/>
    <p:sldId id="272" r:id="rId7"/>
    <p:sldId id="276" r:id="rId8"/>
    <p:sldId id="27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85793C-4785-4A07-8138-CF6C65163D18}" v="115" dt="2022-05-08T14:13:20.9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37" autoAdjust="0"/>
    <p:restoredTop sz="94433" autoAdjust="0"/>
  </p:normalViewPr>
  <p:slideViewPr>
    <p:cSldViewPr snapToGrid="0" snapToObjects="1">
      <p:cViewPr varScale="1">
        <p:scale>
          <a:sx n="51" d="100"/>
          <a:sy n="51" d="100"/>
        </p:scale>
        <p:origin x="1166" y="4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83AB8-9B6F-7741-B137-C293BCEEDC67}" type="datetimeFigureOut">
              <a:rPr lang="fr-FR" smtClean="0"/>
              <a:pPr/>
              <a:t>08/06/2022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7F01-B9CA-6742-A7CD-D1BBDBAB38C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63328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83AB8-9B6F-7741-B137-C293BCEEDC67}" type="datetimeFigureOut">
              <a:rPr lang="fr-FR" smtClean="0"/>
              <a:pPr/>
              <a:t>08/06/2022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7F01-B9CA-6742-A7CD-D1BBDBAB38C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8260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83AB8-9B6F-7741-B137-C293BCEEDC67}" type="datetimeFigureOut">
              <a:rPr lang="fr-FR" smtClean="0"/>
              <a:pPr/>
              <a:t>08/06/2022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7F01-B9CA-6742-A7CD-D1BBDBAB38C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6685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83AB8-9B6F-7741-B137-C293BCEEDC67}" type="datetimeFigureOut">
              <a:rPr lang="fr-FR" smtClean="0"/>
              <a:pPr/>
              <a:t>08/06/2022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7F01-B9CA-6742-A7CD-D1BBDBAB38C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16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83AB8-9B6F-7741-B137-C293BCEEDC67}" type="datetimeFigureOut">
              <a:rPr lang="fr-FR" smtClean="0"/>
              <a:pPr/>
              <a:t>08/06/2022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7F01-B9CA-6742-A7CD-D1BBDBAB38C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311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83AB8-9B6F-7741-B137-C293BCEEDC67}" type="datetimeFigureOut">
              <a:rPr lang="fr-FR" smtClean="0"/>
              <a:pPr/>
              <a:t>08/06/2022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7F01-B9CA-6742-A7CD-D1BBDBAB38C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492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83AB8-9B6F-7741-B137-C293BCEEDC67}" type="datetimeFigureOut">
              <a:rPr lang="fr-FR" smtClean="0"/>
              <a:pPr/>
              <a:t>08/06/2022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7F01-B9CA-6742-A7CD-D1BBDBAB38C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718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83AB8-9B6F-7741-B137-C293BCEEDC67}" type="datetimeFigureOut">
              <a:rPr lang="fr-FR" smtClean="0"/>
              <a:pPr/>
              <a:t>08/06/2022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7F01-B9CA-6742-A7CD-D1BBDBAB38C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5570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83AB8-9B6F-7741-B137-C293BCEEDC67}" type="datetimeFigureOut">
              <a:rPr lang="fr-FR" smtClean="0"/>
              <a:pPr/>
              <a:t>08/06/2022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7F01-B9CA-6742-A7CD-D1BBDBAB38C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0670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83AB8-9B6F-7741-B137-C293BCEEDC67}" type="datetimeFigureOut">
              <a:rPr lang="fr-FR" smtClean="0"/>
              <a:pPr/>
              <a:t>08/06/2022</a:t>
            </a:fld>
            <a:endParaRPr lang="fr-F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7F01-B9CA-6742-A7CD-D1BBDBAB38C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2202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E283AB8-9B6F-7741-B137-C293BCEEDC67}" type="datetimeFigureOut">
              <a:rPr lang="fr-FR" smtClean="0"/>
              <a:pPr/>
              <a:t>08/06/2022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7F01-B9CA-6742-A7CD-D1BBDBAB38C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2297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E283AB8-9B6F-7741-B137-C293BCEEDC67}" type="datetimeFigureOut">
              <a:rPr lang="fr-FR" smtClean="0"/>
              <a:pPr/>
              <a:t>08/06/2022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04367F01-B9CA-6742-A7CD-D1BBDBAB38C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3813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81354"/>
            <a:ext cx="7772400" cy="4196861"/>
          </a:xfr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fr-FR" sz="3600" b="1" dirty="0">
                <a:latin typeface="Marianne"/>
              </a:rPr>
              <a:t/>
            </a:r>
            <a:br>
              <a:rPr lang="fr-FR" sz="3600" b="1" dirty="0">
                <a:latin typeface="Marianne"/>
              </a:rPr>
            </a:br>
            <a:r>
              <a:rPr lang="fr-FR" sz="3600" b="1" dirty="0">
                <a:latin typeface="Marianne"/>
              </a:rPr>
              <a:t/>
            </a:r>
            <a:br>
              <a:rPr lang="fr-FR" sz="3600" b="1" dirty="0">
                <a:latin typeface="Marianne"/>
              </a:rPr>
            </a:br>
            <a:r>
              <a:rPr lang="fr-FR" sz="3600" b="1" dirty="0">
                <a:latin typeface="Marianne"/>
              </a:rPr>
              <a:t/>
            </a:r>
            <a:br>
              <a:rPr lang="fr-FR" sz="3600" b="1" dirty="0">
                <a:latin typeface="Marianne"/>
              </a:rPr>
            </a:br>
            <a:r>
              <a:rPr lang="fr-FR" sz="3600" b="1" dirty="0">
                <a:latin typeface="Marianne"/>
              </a:rPr>
              <a:t/>
            </a:r>
            <a:br>
              <a:rPr lang="fr-FR" sz="3600" b="1" dirty="0">
                <a:latin typeface="Marianne"/>
              </a:rPr>
            </a:br>
            <a:r>
              <a:rPr lang="fr-FR" sz="3600" b="1" dirty="0">
                <a:latin typeface="Marianne"/>
              </a:rPr>
              <a:t>Mémoire de l’esclavage, </a:t>
            </a:r>
            <a:br>
              <a:rPr lang="fr-FR" sz="3600" b="1" dirty="0">
                <a:latin typeface="Marianne"/>
              </a:rPr>
            </a:br>
            <a:r>
              <a:rPr lang="fr-FR" sz="3600" b="1" dirty="0">
                <a:latin typeface="Marianne"/>
              </a:rPr>
              <a:t>mémoire de la Shoah</a:t>
            </a:r>
            <a:r>
              <a:rPr lang="fr-FR" sz="3600" b="1" dirty="0">
                <a:latin typeface="TimesNewRomanPS"/>
              </a:rPr>
              <a:t> </a:t>
            </a:r>
            <a:r>
              <a:rPr lang="fr-FR" sz="3600" b="1" dirty="0">
                <a:latin typeface="Marianne"/>
              </a:rPr>
              <a:t>: </a:t>
            </a:r>
            <a:br>
              <a:rPr lang="fr-FR" sz="3600" b="1" dirty="0">
                <a:latin typeface="Marianne"/>
              </a:rPr>
            </a:br>
            <a:r>
              <a:rPr lang="fr-FR" sz="3600" b="1" dirty="0">
                <a:latin typeface="Marianne"/>
              </a:rPr>
              <a:t/>
            </a:r>
            <a:br>
              <a:rPr lang="fr-FR" sz="3600" b="1" dirty="0">
                <a:latin typeface="Marianne"/>
              </a:rPr>
            </a:br>
            <a:r>
              <a:rPr lang="fr-FR" sz="3600" b="1" dirty="0">
                <a:latin typeface="Marianne"/>
              </a:rPr>
              <a:t>par-delà le «devoir de mémoire», quelle transmission pour quel récit ?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43345" y="4478215"/>
            <a:ext cx="8014855" cy="1749403"/>
          </a:xfr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>
            <a:normAutofit fontScale="85000" lnSpcReduction="20000"/>
          </a:bodyPr>
          <a:lstStyle/>
          <a:p>
            <a:endParaRPr lang="fr-FR" dirty="0"/>
          </a:p>
          <a:p>
            <a:r>
              <a:rPr lang="fr-FR" sz="3200" dirty="0">
                <a:solidFill>
                  <a:schemeClr val="bg1"/>
                </a:solidFill>
              </a:rPr>
              <a:t>Sébastien LEDOUX</a:t>
            </a:r>
          </a:p>
          <a:p>
            <a:r>
              <a:rPr lang="fr-FR" sz="3200" dirty="0">
                <a:solidFill>
                  <a:schemeClr val="bg1"/>
                </a:solidFill>
              </a:rPr>
              <a:t>Université Paris 1 Panthéon-Sorbonne</a:t>
            </a:r>
          </a:p>
          <a:p>
            <a:r>
              <a:rPr lang="fr-FR" sz="3200" dirty="0">
                <a:solidFill>
                  <a:schemeClr val="bg1"/>
                </a:solidFill>
              </a:rPr>
              <a:t>Centre d’histoire sociale des mondes contemporains</a:t>
            </a:r>
          </a:p>
        </p:txBody>
      </p:sp>
    </p:spTree>
    <p:extLst>
      <p:ext uri="{BB962C8B-B14F-4D97-AF65-F5344CB8AC3E}">
        <p14:creationId xmlns:p14="http://schemas.microsoft.com/office/powerpoint/2010/main" val="2526043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63040" y="216131"/>
            <a:ext cx="6084916" cy="1496292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FR" sz="2800" dirty="0">
                <a:solidFill>
                  <a:schemeClr val="accent3"/>
                </a:solidFill>
              </a:rPr>
              <a:t>Au fait, c’est quoi la mémoire?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F78C20F-7536-D893-D92C-9EF9001B291D}"/>
              </a:ext>
            </a:extLst>
          </p:cNvPr>
          <p:cNvSpPr txBox="1"/>
          <p:nvPr/>
        </p:nvSpPr>
        <p:spPr>
          <a:xfrm>
            <a:off x="498764" y="2290128"/>
            <a:ext cx="8046719" cy="2985433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3"/>
                </a:solidFill>
              </a:rPr>
              <a:t>Quelques éléments de définition</a:t>
            </a:r>
          </a:p>
          <a:p>
            <a:endParaRPr lang="fr-FR" sz="28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800" dirty="0"/>
              <a:t>Dimension individuelle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800" dirty="0"/>
              <a:t>Dimension sociale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800" dirty="0"/>
              <a:t>Entre représentations, pratiques et identités: un « présent du passé » (St Augustin)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55833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63040" y="216131"/>
            <a:ext cx="6084916" cy="1496292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FR" sz="2800" dirty="0">
                <a:solidFill>
                  <a:schemeClr val="accent3"/>
                </a:solidFill>
              </a:rPr>
              <a:t>Au fait, c’est quoi la mémoire?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F78C20F-7536-D893-D92C-9EF9001B291D}"/>
              </a:ext>
            </a:extLst>
          </p:cNvPr>
          <p:cNvSpPr txBox="1"/>
          <p:nvPr/>
        </p:nvSpPr>
        <p:spPr>
          <a:xfrm>
            <a:off x="482138" y="2055998"/>
            <a:ext cx="8046719" cy="458587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fr-FR" sz="2000" dirty="0"/>
          </a:p>
          <a:p>
            <a:r>
              <a:rPr lang="fr-FR" sz="2800" b="1" dirty="0">
                <a:solidFill>
                  <a:schemeClr val="accent3"/>
                </a:solidFill>
              </a:rPr>
              <a:t>La mémoire dans nos sociétés contemporaines</a:t>
            </a:r>
            <a:endParaRPr lang="fr-FR" sz="2800" u="sng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800" dirty="0"/>
              <a:t>	Un nouveau vocabulaire (</a:t>
            </a:r>
            <a:r>
              <a:rPr lang="fr-FR" sz="2800" i="1" dirty="0"/>
              <a:t>lieu de mémoire</a:t>
            </a:r>
            <a:r>
              <a:rPr lang="fr-FR" sz="2800" dirty="0"/>
              <a:t>, </a:t>
            </a:r>
            <a:r>
              <a:rPr lang="fr-FR" sz="2800" i="1" dirty="0"/>
              <a:t>devoir de mémoire, travail de mémoire, etc</a:t>
            </a:r>
            <a:r>
              <a:rPr lang="fr-FR" sz="2800" dirty="0"/>
              <a:t>…)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800" dirty="0"/>
              <a:t>Des évolutions sociétales : patrimoine, victime, justice, identité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800" dirty="0"/>
              <a:t>Une nouvelle appréhension des rapports oubli/mémoire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800" dirty="0"/>
              <a:t>Une matrice de ces mutations en France: la mémoire de la 	Shoah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57585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2509" y="382385"/>
            <a:ext cx="8379229" cy="1463040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FR" sz="3100" dirty="0">
                <a:solidFill>
                  <a:schemeClr val="accent3"/>
                </a:solidFill>
              </a:rPr>
              <a:t>histoire Comparée des mémoires de la Shoah et de l’esclavage</a:t>
            </a:r>
            <a:endParaRPr lang="fr-FR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8250370-02FB-8FEA-9A34-CAB4835AB10D}"/>
              </a:ext>
            </a:extLst>
          </p:cNvPr>
          <p:cNvSpPr txBox="1"/>
          <p:nvPr/>
        </p:nvSpPr>
        <p:spPr>
          <a:xfrm>
            <a:off x="615142" y="2377441"/>
            <a:ext cx="7913715" cy="2554545"/>
          </a:xfrm>
          <a:prstGeom prst="rect">
            <a:avLst/>
          </a:prstGeom>
          <a:solidFill>
            <a:schemeClr val="accent1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endParaRPr lang="fr-FR" sz="2000" b="1" dirty="0">
              <a:solidFill>
                <a:schemeClr val="accent3"/>
              </a:solidFill>
            </a:endParaRPr>
          </a:p>
          <a:p>
            <a:r>
              <a:rPr lang="fr-FR" sz="2800" b="1" dirty="0">
                <a:solidFill>
                  <a:schemeClr val="accent3"/>
                </a:solidFill>
              </a:rPr>
              <a:t>Dans l’ombre du récit national traditionnel</a:t>
            </a:r>
            <a:r>
              <a:rPr lang="fr-FR" sz="2800" b="1" dirty="0"/>
              <a:t> </a:t>
            </a:r>
            <a:endParaRPr lang="fr-FR" sz="28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800" dirty="0"/>
              <a:t>Récit providentiel de la France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800" dirty="0"/>
              <a:t>Les grands hommes/ héros nationaux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800" dirty="0"/>
              <a:t>les événements glorieux</a:t>
            </a:r>
            <a:br>
              <a:rPr lang="fr-FR" sz="2800" dirty="0"/>
            </a:b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52194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2509" y="382385"/>
            <a:ext cx="8379229" cy="1463040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FR" sz="3100" dirty="0">
                <a:solidFill>
                  <a:schemeClr val="accent3"/>
                </a:solidFill>
              </a:rPr>
              <a:t>histoire Comparée des mémoires de la Shoah et de l’esclavage</a:t>
            </a:r>
            <a:endParaRPr lang="fr-FR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8250370-02FB-8FEA-9A34-CAB4835AB10D}"/>
              </a:ext>
            </a:extLst>
          </p:cNvPr>
          <p:cNvSpPr txBox="1"/>
          <p:nvPr/>
        </p:nvSpPr>
        <p:spPr>
          <a:xfrm>
            <a:off x="615142" y="2377441"/>
            <a:ext cx="7913715" cy="3354765"/>
          </a:xfrm>
          <a:prstGeom prst="rect">
            <a:avLst/>
          </a:prstGeom>
          <a:solidFill>
            <a:schemeClr val="accent1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endParaRPr lang="fr-FR" sz="2000" b="1" dirty="0">
              <a:solidFill>
                <a:schemeClr val="accent3"/>
              </a:solidFill>
            </a:endParaRPr>
          </a:p>
          <a:p>
            <a:r>
              <a:rPr lang="fr-FR" sz="2400" b="1" dirty="0">
                <a:solidFill>
                  <a:schemeClr val="accent3"/>
                </a:solidFill>
              </a:rPr>
              <a:t>Des mémoires au cœur des mutations du récit national (à partir des années 1980)</a:t>
            </a:r>
          </a:p>
          <a:p>
            <a:endParaRPr lang="fr-FR" sz="2400" b="1" dirty="0">
              <a:solidFill>
                <a:schemeClr val="accent3"/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400" dirty="0"/>
              <a:t>Reconnaissance des victimes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400" dirty="0"/>
              <a:t>Reconnaissance des crimes de l’Etat Français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400" dirty="0"/>
              <a:t>Récit préventif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400" dirty="0"/>
              <a:t>Des mémoires au service des politiques éducatives nationales</a:t>
            </a:r>
          </a:p>
        </p:txBody>
      </p:sp>
    </p:spTree>
    <p:extLst>
      <p:ext uri="{BB962C8B-B14F-4D97-AF65-F5344CB8AC3E}">
        <p14:creationId xmlns:p14="http://schemas.microsoft.com/office/powerpoint/2010/main" val="240193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2299" y="227863"/>
            <a:ext cx="7019402" cy="1451308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sz="2800" dirty="0">
                <a:solidFill>
                  <a:schemeClr val="accent3"/>
                </a:solidFill>
              </a:rPr>
              <a:t>Des mémoires pour quelle transmission ?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3FF4E3F-104A-E3FE-3FA9-A637F9EBF283}"/>
              </a:ext>
            </a:extLst>
          </p:cNvPr>
          <p:cNvSpPr txBox="1"/>
          <p:nvPr/>
        </p:nvSpPr>
        <p:spPr>
          <a:xfrm>
            <a:off x="581458" y="2706550"/>
            <a:ext cx="7981084" cy="2708434"/>
          </a:xfrm>
          <a:prstGeom prst="rect">
            <a:avLst/>
          </a:prstGeom>
          <a:solidFill>
            <a:schemeClr val="accent1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  <a:p>
            <a:r>
              <a:rPr lang="fr-FR" sz="2800" b="1" dirty="0">
                <a:solidFill>
                  <a:schemeClr val="accent3"/>
                </a:solidFill>
              </a:rPr>
              <a:t>Des effets de polarisations</a:t>
            </a:r>
            <a:endParaRPr lang="fr-FR" sz="28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800" dirty="0"/>
              <a:t>Instrumentalisation politique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800" dirty="0"/>
              <a:t>Fixation victimaire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800" dirty="0"/>
              <a:t>Concurrences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fr-FR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29929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2299" y="227863"/>
            <a:ext cx="7019402" cy="1451308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sz="2800" dirty="0">
                <a:solidFill>
                  <a:schemeClr val="accent3"/>
                </a:solidFill>
              </a:rPr>
              <a:t>Des mémoires pour quelle transmission ?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3FF4E3F-104A-E3FE-3FA9-A637F9EBF283}"/>
              </a:ext>
            </a:extLst>
          </p:cNvPr>
          <p:cNvSpPr txBox="1"/>
          <p:nvPr/>
        </p:nvSpPr>
        <p:spPr>
          <a:xfrm>
            <a:off x="365760" y="2377464"/>
            <a:ext cx="7981084" cy="3139321"/>
          </a:xfrm>
          <a:prstGeom prst="rect">
            <a:avLst/>
          </a:prstGeom>
          <a:solidFill>
            <a:schemeClr val="accent1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fr-FR" sz="2000" dirty="0"/>
          </a:p>
          <a:p>
            <a:r>
              <a:rPr lang="fr-FR" sz="2400" b="1" dirty="0">
                <a:solidFill>
                  <a:schemeClr val="accent3"/>
                </a:solidFill>
              </a:rPr>
              <a:t>L’exigence des faits historiques : transmettre « l’incommode image exacte » (Péguy)</a:t>
            </a:r>
          </a:p>
          <a:p>
            <a:endParaRPr lang="fr-FR" sz="2400" b="1" dirty="0">
              <a:solidFill>
                <a:schemeClr val="accent3"/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400" dirty="0"/>
              <a:t>Contre le roman national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400" dirty="0"/>
              <a:t>Contre les mémoires victimaires</a:t>
            </a:r>
          </a:p>
          <a:p>
            <a:endParaRPr lang="fr-FR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429128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2299" y="227863"/>
            <a:ext cx="7019402" cy="1451308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sz="2800" dirty="0">
                <a:solidFill>
                  <a:schemeClr val="accent3"/>
                </a:solidFill>
              </a:rPr>
              <a:t>Des mémoires pour quelle transmission ?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3FF4E3F-104A-E3FE-3FA9-A637F9EBF283}"/>
              </a:ext>
            </a:extLst>
          </p:cNvPr>
          <p:cNvSpPr txBox="1"/>
          <p:nvPr/>
        </p:nvSpPr>
        <p:spPr>
          <a:xfrm>
            <a:off x="415637" y="2327587"/>
            <a:ext cx="7981084" cy="3262432"/>
          </a:xfrm>
          <a:prstGeom prst="rect">
            <a:avLst/>
          </a:prstGeom>
          <a:solidFill>
            <a:schemeClr val="accent1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sz="2800" dirty="0"/>
          </a:p>
          <a:p>
            <a:r>
              <a:rPr lang="fr-FR" sz="2800" b="1" dirty="0">
                <a:solidFill>
                  <a:schemeClr val="accent3"/>
                </a:solidFill>
              </a:rPr>
              <a:t>Transmettre une histoire de résistances et d'émancipations</a:t>
            </a:r>
          </a:p>
          <a:p>
            <a:endParaRPr lang="fr-FR" sz="28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800" dirty="0"/>
              <a:t>Des acteurs eux-mêmes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fr-FR" sz="2800" dirty="0"/>
              <a:t>Des « initiés » (E. Goffman)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115684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lis">
  <a:themeElements>
    <a:clrScheme name="Colis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Colis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li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{9FC63B26-4888-534F-90AE-7AD47308050A}tf10001120</Template>
  <TotalTime>6268</TotalTime>
  <Words>292</Words>
  <Application>Microsoft Office PowerPoint</Application>
  <PresentationFormat>Affichage à l'écran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Courier New</vt:lpstr>
      <vt:lpstr>Gill Sans MT</vt:lpstr>
      <vt:lpstr>Marianne</vt:lpstr>
      <vt:lpstr>TimesNewRomanPS</vt:lpstr>
      <vt:lpstr>Colis</vt:lpstr>
      <vt:lpstr>    Mémoire de l’esclavage,  mémoire de la Shoah :   par-delà le «devoir de mémoire», quelle transmission pour quel récit ?     </vt:lpstr>
      <vt:lpstr>Au fait, c’est quoi la mémoire?</vt:lpstr>
      <vt:lpstr>Au fait, c’est quoi la mémoire?</vt:lpstr>
      <vt:lpstr>histoire Comparée des mémoires de la Shoah et de l’esclavage</vt:lpstr>
      <vt:lpstr>histoire Comparée des mémoires de la Shoah et de l’esclavage</vt:lpstr>
      <vt:lpstr>Des mémoires pour quelle transmission ?</vt:lpstr>
      <vt:lpstr>Des mémoires pour quelle transmission ?</vt:lpstr>
      <vt:lpstr>Des mémoires pour quelle transmission 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Universite Paris 1</dc:creator>
  <cp:lastModifiedBy>FREDERIC BROUZES</cp:lastModifiedBy>
  <cp:revision>117</cp:revision>
  <dcterms:created xsi:type="dcterms:W3CDTF">2018-01-28T19:32:45Z</dcterms:created>
  <dcterms:modified xsi:type="dcterms:W3CDTF">2022-06-08T15:01:27Z</dcterms:modified>
</cp:coreProperties>
</file>