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9C93C-24A3-54EF-3C05-0A32CC37A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822B6C-3C3F-A107-4959-505926381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7B61B9-7FED-998E-1028-7F38E58C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2847EE-F83A-AB8A-AF1C-06BA9F07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5A5C60-CB29-A7F1-67CB-141A46F5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85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4F4A8-6E66-D4A8-774E-100740B0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DEEF35-A223-FDE8-54A9-09E6F28FB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F3726F-3E7B-F04F-6B81-D0D11F16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752475-314C-1B96-DC37-C23935A6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AA0834-DC95-880F-5FCA-D71A9C5B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3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2DEDEC-FBF1-97E9-6504-A1054E6B5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158B4C-BB8B-F3D6-08B9-B7883BA4F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7C54F-B4EF-10BE-1B59-12364A2A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26735B-CCAC-ECAA-A572-E613EBF9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EC24F4-211B-56F5-04BE-6BED9B27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0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72B3C-E54B-4127-778C-52F5EBA5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257F86-8630-0631-D324-00FC7E3C5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8D562-9F17-FC53-0D5D-2F68E497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8CF17E-AD77-71F3-5FB6-9987497B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389E8-6012-B318-F820-689F872C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54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B4426-933B-FC8C-8854-52600E26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6707FA-7B87-C040-E639-023645AC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58B334-0C25-9513-09B9-A5333630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95DEEC-B3D3-14F0-7C87-0CF5B62D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4A2E8-7F9B-649D-B5C8-D20C0AEF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10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A739C9-36B7-1E56-72AC-D442DF7A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BDEAF-EB32-C5DA-E3D2-5F3D5559A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4DFE7D-FCB7-8D9F-DBD9-30B84F507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427F45-50C6-483A-3D4E-B0064302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FB4FBF-3200-FB7B-7018-2019A9A0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7F049A-4969-A346-3821-EC27440C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93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AF9EF-664B-B157-83D0-33ED6EC9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A9E5EE-414A-50D7-89E1-30A71A698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31CAE9-8C4C-E67A-E6DC-1CCA86E98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EA6A86-AED9-35F0-19F2-6316FBC39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71F041-4283-04FC-6362-A4D187F4E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0DD417-E7D8-6DA2-F46E-DF1E1327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F13DF6-A959-720C-133F-BCAA9710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9EEFCA-4873-A77A-E3B9-B1ABE07C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79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66027-E760-4FEA-0ECD-07BF28F0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01D229-146E-F73A-F018-0E02DE6F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2D824D-1C8F-8AFA-711B-DC712EA0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74BDD9-86F5-2DA1-E5CC-E3596C3D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15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E32960-1174-BB55-071B-9AF632E6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DAFAD5-8DE4-5E1F-0E57-89230A31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483DA5-8951-4A9E-CD25-5E823FB2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50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797A6-3932-E586-9873-4AD4DC8D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AFE04C-1257-DDD8-CAAC-734671FCF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D84D83-5ECC-5B17-C559-1C0C7E72B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7105F5-DB5C-7C29-B3D8-7AFEE8A2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BDD1E9-8FA2-ABED-37CA-3C3BCE5F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B98F2D-27B0-447D-67C9-0D214BEF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32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51C75-BA32-739A-1BE5-24137A0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F1F16D-0F75-7226-2C6C-444D4CBDA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513908-5C0D-90F1-288F-BDF35DA0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12A0AE-4FA4-E57F-5726-26AF825C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8E97B-8502-E401-ED7E-28DEBA7F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17037E-A2F1-3618-CF00-B38658C9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8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18B77E-44C1-1B71-69BE-DC380660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B979E-C3A2-C1C8-B86C-7D9276423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C75161-5326-8130-100A-A617028C9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54B7-913C-4C0D-8225-DDAD57BCFA1C}" type="datetimeFigureOut">
              <a:rPr lang="fr-FR" smtClean="0"/>
              <a:t>06/06/2022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52D741-D7BB-61D1-0042-022B744C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CBEEAA-69C6-9CB7-F610-2ACBD769B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E299-BA24-4BA0-AD71-3C472832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22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BAD4258-B951-25FE-6610-58E4AB4DC325}"/>
              </a:ext>
            </a:extLst>
          </p:cNvPr>
          <p:cNvSpPr txBox="1"/>
          <p:nvPr/>
        </p:nvSpPr>
        <p:spPr>
          <a:xfrm>
            <a:off x="1261641" y="439838"/>
            <a:ext cx="9572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Race et histoire dans les sociétés occidentales</a:t>
            </a:r>
          </a:p>
          <a:p>
            <a:pPr algn="ctr"/>
            <a:endParaRPr lang="fr-FR" sz="3600" b="1" dirty="0"/>
          </a:p>
          <a:p>
            <a:pPr algn="ctr"/>
            <a:r>
              <a:rPr lang="fr-FR" sz="3600" b="1" dirty="0"/>
              <a:t>Articuler la recherche et les programmes du lycée au service de la lutte antiraciste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E43D6E3-FFC5-1C6C-1593-2BF630DEC9D0}"/>
              </a:ext>
            </a:extLst>
          </p:cNvPr>
          <p:cNvGrpSpPr/>
          <p:nvPr/>
        </p:nvGrpSpPr>
        <p:grpSpPr>
          <a:xfrm>
            <a:off x="3136739" y="3113590"/>
            <a:ext cx="6493397" cy="2373637"/>
            <a:chOff x="3136739" y="3113590"/>
            <a:chExt cx="6493397" cy="237363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8F08899-1A59-F592-DF71-EF476A73E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49" t="41350" r="59937" b="36709"/>
            <a:stretch/>
          </p:blipFill>
          <p:spPr>
            <a:xfrm>
              <a:off x="3711615" y="3113590"/>
              <a:ext cx="4768770" cy="150471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83A87EF-97D1-B81F-3C56-F012A4497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823" t="46751" r="5918" b="38566"/>
            <a:stretch/>
          </p:blipFill>
          <p:spPr>
            <a:xfrm>
              <a:off x="3136739" y="4480228"/>
              <a:ext cx="6493397" cy="100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4083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39EF1FE-4FCB-7779-26A8-5EF5E5636B6C}"/>
              </a:ext>
            </a:extLst>
          </p:cNvPr>
          <p:cNvSpPr txBox="1"/>
          <p:nvPr/>
        </p:nvSpPr>
        <p:spPr>
          <a:xfrm>
            <a:off x="636608" y="307636"/>
            <a:ext cx="912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II/ Limites et points de vigilance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B2FEE09-8339-7450-FE8A-A34AEE52127D}"/>
              </a:ext>
            </a:extLst>
          </p:cNvPr>
          <p:cNvGrpSpPr/>
          <p:nvPr/>
        </p:nvGrpSpPr>
        <p:grpSpPr>
          <a:xfrm>
            <a:off x="636608" y="1112330"/>
            <a:ext cx="7985231" cy="5334770"/>
            <a:chOff x="636608" y="1112330"/>
            <a:chExt cx="7985231" cy="5334770"/>
          </a:xfrm>
        </p:grpSpPr>
        <p:pic>
          <p:nvPicPr>
            <p:cNvPr id="1026" name="Picture 2" descr="Sortir de l'ère victimaire">
              <a:extLst>
                <a:ext uri="{FF2B5EF4-FFF2-40B4-BE49-F238E27FC236}">
                  <a16:creationId xmlns:a16="http://schemas.microsoft.com/office/drawing/2014/main" id="{25C822A0-CA12-EEFE-8657-1184342740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4" t="232" r="17461" b="-1020"/>
            <a:stretch/>
          </p:blipFill>
          <p:spPr bwMode="auto">
            <a:xfrm>
              <a:off x="636608" y="1112330"/>
              <a:ext cx="3460830" cy="53330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6EB5949-284E-B22F-44B6-E8A823751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316" t="13013" r="35349" b="9198"/>
            <a:stretch/>
          </p:blipFill>
          <p:spPr>
            <a:xfrm>
              <a:off x="5045262" y="1112330"/>
              <a:ext cx="3576577" cy="5334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4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81DE484-EDBB-EC19-DEC4-99C823226BAE}"/>
              </a:ext>
            </a:extLst>
          </p:cNvPr>
          <p:cNvGrpSpPr/>
          <p:nvPr/>
        </p:nvGrpSpPr>
        <p:grpSpPr>
          <a:xfrm>
            <a:off x="636608" y="1534504"/>
            <a:ext cx="6115446" cy="4054997"/>
            <a:chOff x="636608" y="1909077"/>
            <a:chExt cx="6115446" cy="4054997"/>
          </a:xfrm>
        </p:grpSpPr>
        <p:pic>
          <p:nvPicPr>
            <p:cNvPr id="3" name="Picture 2" descr="Racisme, une histoire par Fredrickson">
              <a:extLst>
                <a:ext uri="{FF2B5EF4-FFF2-40B4-BE49-F238E27FC236}">
                  <a16:creationId xmlns:a16="http://schemas.microsoft.com/office/drawing/2014/main" id="{BAD0A57A-A8C6-C3BF-1EB0-8AD06EAF5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08" y="1909077"/>
              <a:ext cx="2745570" cy="4054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0D017F3E-AC75-56B8-692A-5DA3B4E8F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325" y="1909078"/>
              <a:ext cx="2620729" cy="4054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7E4B0DEF-CD34-95B7-D4EB-3E78FDD1BBEA}"/>
              </a:ext>
            </a:extLst>
          </p:cNvPr>
          <p:cNvSpPr txBox="1"/>
          <p:nvPr/>
        </p:nvSpPr>
        <p:spPr>
          <a:xfrm>
            <a:off x="636608" y="480395"/>
            <a:ext cx="912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III/ Des pistes de renouvellement</a:t>
            </a:r>
          </a:p>
        </p:txBody>
      </p:sp>
    </p:spTree>
    <p:extLst>
      <p:ext uri="{BB962C8B-B14F-4D97-AF65-F5344CB8AC3E}">
        <p14:creationId xmlns:p14="http://schemas.microsoft.com/office/powerpoint/2010/main" val="20552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F2F63A76-D6AD-1FA9-064C-00FF2EC8641E}"/>
              </a:ext>
            </a:extLst>
          </p:cNvPr>
          <p:cNvGrpSpPr/>
          <p:nvPr/>
        </p:nvGrpSpPr>
        <p:grpSpPr>
          <a:xfrm>
            <a:off x="231494" y="158574"/>
            <a:ext cx="10899492" cy="6414406"/>
            <a:chOff x="231494" y="158574"/>
            <a:chExt cx="10899492" cy="641440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1A0DDFE-76BB-93EF-7806-D8466DE23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48" t="18228" r="34683" b="6329"/>
            <a:stretch/>
          </p:blipFill>
          <p:spPr>
            <a:xfrm>
              <a:off x="6223319" y="158574"/>
              <a:ext cx="4907667" cy="641440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8F870AE-85A8-07A7-3615-449A685C3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037" t="18060" r="33640" b="8691"/>
            <a:stretch/>
          </p:blipFill>
          <p:spPr>
            <a:xfrm>
              <a:off x="231494" y="158574"/>
              <a:ext cx="5127584" cy="6340091"/>
            </a:xfrm>
            <a:prstGeom prst="rect">
              <a:avLst/>
            </a:prstGeom>
          </p:spPr>
        </p:pic>
        <p:pic>
          <p:nvPicPr>
            <p:cNvPr id="11" name="Picture 4" descr="35 photos et images de Gaston Monnerville President - Getty Images">
              <a:extLst>
                <a:ext uri="{FF2B5EF4-FFF2-40B4-BE49-F238E27FC236}">
                  <a16:creationId xmlns:a16="http://schemas.microsoft.com/office/drawing/2014/main" id="{EA2D64B7-7470-91D4-44DC-A5FBB3A2A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12" t="18181" r="37782" b="54219"/>
            <a:stretch/>
          </p:blipFill>
          <p:spPr bwMode="auto">
            <a:xfrm>
              <a:off x="4308698" y="1485612"/>
              <a:ext cx="1050380" cy="122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848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3D8D560-260D-D968-10E4-E5006E692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" t="3966" r="9145" b="5148"/>
          <a:stretch/>
        </p:blipFill>
        <p:spPr>
          <a:xfrm>
            <a:off x="416688" y="312516"/>
            <a:ext cx="10961225" cy="62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931F5D-0D4B-7989-DB5B-F57F64018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" t="8270" r="2310" b="4473"/>
          <a:stretch/>
        </p:blipFill>
        <p:spPr>
          <a:xfrm>
            <a:off x="150471" y="567158"/>
            <a:ext cx="11759878" cy="59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3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0BF18E9-0090-6E41-A3AB-620578BB431C}"/>
              </a:ext>
            </a:extLst>
          </p:cNvPr>
          <p:cNvSpPr txBox="1"/>
          <p:nvPr/>
        </p:nvSpPr>
        <p:spPr>
          <a:xfrm>
            <a:off x="752354" y="243069"/>
            <a:ext cx="1032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I/ Ce que prévoient les programmes et ce que déploient les professeurs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82A75F6-F21C-2A81-93F4-92AB0EB5ADDC}"/>
              </a:ext>
            </a:extLst>
          </p:cNvPr>
          <p:cNvGrpSpPr/>
          <p:nvPr/>
        </p:nvGrpSpPr>
        <p:grpSpPr>
          <a:xfrm>
            <a:off x="527433" y="1412110"/>
            <a:ext cx="10364344" cy="4892156"/>
            <a:chOff x="527433" y="1412110"/>
            <a:chExt cx="10364344" cy="4892156"/>
          </a:xfrm>
        </p:grpSpPr>
        <p:pic>
          <p:nvPicPr>
            <p:cNvPr id="1026" name="Picture 2" descr="La France et ses esclaves">
              <a:extLst>
                <a:ext uri="{FF2B5EF4-FFF2-40B4-BE49-F238E27FC236}">
                  <a16:creationId xmlns:a16="http://schemas.microsoft.com/office/drawing/2014/main" id="{4362137D-A6DA-8C7D-BFC4-F65E3DFC8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33" y="1412111"/>
              <a:ext cx="2982016" cy="482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es abolitions de l'esclavage">
              <a:extLst>
                <a:ext uri="{FF2B5EF4-FFF2-40B4-BE49-F238E27FC236}">
                  <a16:creationId xmlns:a16="http://schemas.microsoft.com/office/drawing/2014/main" id="{7ED0245C-613B-84FB-DFFE-70BD27C60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696" y="1412110"/>
              <a:ext cx="3130711" cy="4781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E1F0209-5A62-30F3-B15A-55CAC45A1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654" y="1412110"/>
              <a:ext cx="3457123" cy="48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00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 droit des Noirs en France au temps de l'esclavage : textes choisis et commentés">
            <a:extLst>
              <a:ext uri="{FF2B5EF4-FFF2-40B4-BE49-F238E27FC236}">
                <a16:creationId xmlns:a16="http://schemas.microsoft.com/office/drawing/2014/main" id="{988F8DEB-7A9D-DCEA-0EB8-FD0FA0E1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53" y="385762"/>
            <a:ext cx="3337797" cy="53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Condition noire">
            <a:extLst>
              <a:ext uri="{FF2B5EF4-FFF2-40B4-BE49-F238E27FC236}">
                <a16:creationId xmlns:a16="http://schemas.microsoft.com/office/drawing/2014/main" id="{AA8799A4-2E53-0CFC-F58B-AF423C3C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67" y="385762"/>
            <a:ext cx="3488030" cy="53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503A4E0-13AE-5892-7012-AFCD6663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385762"/>
            <a:ext cx="3612555" cy="53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2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F77C09AC-992B-B42C-981E-0809A087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8" y="555585"/>
            <a:ext cx="3794192" cy="55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rps noirs et médecins blancs - Delphine Peiretti-Courtis">
            <a:extLst>
              <a:ext uri="{FF2B5EF4-FFF2-40B4-BE49-F238E27FC236}">
                <a16:creationId xmlns:a16="http://schemas.microsoft.com/office/drawing/2014/main" id="{58D8EF11-61DD-9F36-91F4-F8ADE9CC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17" y="562651"/>
            <a:ext cx="3375366" cy="55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A198B9E-017E-9F73-02BB-DEC83B290C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81" t="11664" r="34399" b="8101"/>
          <a:stretch/>
        </p:blipFill>
        <p:spPr>
          <a:xfrm>
            <a:off x="8055390" y="555583"/>
            <a:ext cx="3794192" cy="55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03C4F94-ADE3-9D6B-79AA-A015DF3A5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22110" r="30601" b="27932"/>
          <a:stretch/>
        </p:blipFill>
        <p:spPr>
          <a:xfrm>
            <a:off x="1030145" y="370389"/>
            <a:ext cx="8195347" cy="57757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A24DF8-2893-AE92-55B4-A19F80B86E36}"/>
              </a:ext>
            </a:extLst>
          </p:cNvPr>
          <p:cNvSpPr txBox="1"/>
          <p:nvPr/>
        </p:nvSpPr>
        <p:spPr>
          <a:xfrm>
            <a:off x="9352344" y="1412111"/>
            <a:ext cx="2523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Programme de seconde générale et technologique, 2019</a:t>
            </a:r>
          </a:p>
        </p:txBody>
      </p:sp>
    </p:spTree>
    <p:extLst>
      <p:ext uri="{BB962C8B-B14F-4D97-AF65-F5344CB8AC3E}">
        <p14:creationId xmlns:p14="http://schemas.microsoft.com/office/powerpoint/2010/main" val="38429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49480F-1B08-36A3-0C11-ECB1D54A4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20" t="36456" r="30696" b="23713"/>
          <a:stretch/>
        </p:blipFill>
        <p:spPr>
          <a:xfrm>
            <a:off x="1794076" y="1041721"/>
            <a:ext cx="8712896" cy="49192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91F2BB-693D-2A98-8EF9-E99025F52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19" t="44726" r="30032" b="50000"/>
          <a:stretch/>
        </p:blipFill>
        <p:spPr>
          <a:xfrm>
            <a:off x="1794076" y="335664"/>
            <a:ext cx="9150472" cy="7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verture Enseigner les traites">
            <a:extLst>
              <a:ext uri="{FF2B5EF4-FFF2-40B4-BE49-F238E27FC236}">
                <a16:creationId xmlns:a16="http://schemas.microsoft.com/office/drawing/2014/main" id="{E01FA8F0-E7AE-B82F-F5A1-7A0A4244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5" y="227636"/>
            <a:ext cx="3937684" cy="6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27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55</Words>
  <Application>Microsoft Office PowerPoint</Application>
  <PresentationFormat>Grand écran</PresentationFormat>
  <Paragraphs>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drouot</dc:creator>
  <cp:lastModifiedBy>benoit drouot</cp:lastModifiedBy>
  <cp:revision>17</cp:revision>
  <dcterms:created xsi:type="dcterms:W3CDTF">2022-06-05T14:38:13Z</dcterms:created>
  <dcterms:modified xsi:type="dcterms:W3CDTF">2022-06-06T08:19:29Z</dcterms:modified>
</cp:coreProperties>
</file>