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9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29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9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37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65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20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94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7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07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97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70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E31F-E48B-4609-9B5B-10CDBA0864D6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5F29-1074-4473-A143-3A9C03D67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3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dnf.bnf.f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La_Dame_%C3%A0_la_licorne" TargetMode="External"/><Relationship Id="rId5" Type="http://schemas.openxmlformats.org/officeDocument/2006/relationships/hyperlink" Target="https://fr.wikipedia.org/wiki/La_Chasse_%C3%A0_la_licorne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49" y="573333"/>
            <a:ext cx="9543570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  <a:tabLst>
                <a:tab pos="2458030" algn="l"/>
              </a:tabLst>
            </a:pPr>
            <a:r>
              <a:rPr spc="-5" dirty="0"/>
              <a:t>Séquence</a:t>
            </a:r>
            <a:r>
              <a:rPr dirty="0"/>
              <a:t> </a:t>
            </a:r>
            <a:r>
              <a:rPr spc="-5" dirty="0"/>
              <a:t>pédagogique	</a:t>
            </a:r>
            <a:r>
              <a:rPr spc="-9" dirty="0">
                <a:solidFill>
                  <a:srgbClr val="FF3333"/>
                </a:solidFill>
              </a:rPr>
              <a:t>Cycle</a:t>
            </a:r>
            <a:r>
              <a:rPr spc="-82" dirty="0">
                <a:solidFill>
                  <a:srgbClr val="FF3333"/>
                </a:solidFill>
              </a:rPr>
              <a:t> </a:t>
            </a:r>
            <a:r>
              <a:rPr dirty="0">
                <a:solidFill>
                  <a:srgbClr val="FF3333"/>
                </a:solidFill>
              </a:rPr>
              <a:t>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5530" y="1453495"/>
            <a:ext cx="2842324" cy="24504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54446" y="5407442"/>
            <a:ext cx="8657325" cy="60154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97277" indent="-285750">
              <a:lnSpc>
                <a:spcPts val="1475"/>
              </a:lnSpc>
              <a:spcBef>
                <a:spcPts val="91"/>
              </a:spcBef>
              <a:buFont typeface="Wingdings" panose="05000000000000000000" pitchFamily="2" charset="2"/>
              <a:buChar char="Ø"/>
            </a:pPr>
            <a:r>
              <a:rPr sz="1600" spc="-5" dirty="0" err="1" smtClean="0">
                <a:solidFill>
                  <a:srgbClr val="0000FF"/>
                </a:solidFill>
                <a:latin typeface="Arial MT"/>
                <a:cs typeface="Arial MT"/>
              </a:rPr>
              <a:t>Découverte</a:t>
            </a:r>
            <a:r>
              <a:rPr sz="1600" dirty="0" smtClean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des</a:t>
            </a:r>
            <a:r>
              <a:rPr sz="1600" spc="9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codes</a:t>
            </a:r>
            <a:r>
              <a:rPr sz="1600" spc="9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de</a:t>
            </a:r>
            <a:r>
              <a:rPr sz="1600" spc="-9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la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BD</a:t>
            </a:r>
            <a:r>
              <a:rPr sz="1600" spc="-9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avec</a:t>
            </a:r>
            <a:r>
              <a:rPr sz="16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le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 err="1">
                <a:solidFill>
                  <a:srgbClr val="0000FF"/>
                </a:solidFill>
                <a:latin typeface="Arial MT"/>
                <a:cs typeface="Arial MT"/>
              </a:rPr>
              <a:t>logiciel</a:t>
            </a:r>
            <a:r>
              <a:rPr sz="1600" spc="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b="1" spc="-9" dirty="0" smtClean="0">
                <a:solidFill>
                  <a:srgbClr val="FF3333"/>
                </a:solidFill>
                <a:latin typeface="Arial"/>
                <a:cs typeface="Arial"/>
              </a:rPr>
              <a:t>BD</a:t>
            </a:r>
            <a:r>
              <a:rPr lang="fr-FR" sz="1600" b="1" spc="-9" dirty="0" smtClean="0">
                <a:solidFill>
                  <a:srgbClr val="FF3333"/>
                </a:solidFill>
                <a:latin typeface="Arial"/>
                <a:cs typeface="Arial"/>
              </a:rPr>
              <a:t>n</a:t>
            </a:r>
            <a:r>
              <a:rPr sz="1600" b="1" spc="-9" dirty="0" smtClean="0">
                <a:solidFill>
                  <a:srgbClr val="FF3333"/>
                </a:solidFill>
                <a:latin typeface="Arial"/>
                <a:cs typeface="Arial"/>
              </a:rPr>
              <a:t>F</a:t>
            </a:r>
            <a:r>
              <a:rPr lang="fr-FR" sz="1600" b="1" spc="-9" dirty="0" smtClean="0">
                <a:solidFill>
                  <a:srgbClr val="FF3333"/>
                </a:solidFill>
                <a:latin typeface="Arial"/>
                <a:cs typeface="Arial"/>
              </a:rPr>
              <a:t>, la fabrique à BD : </a:t>
            </a:r>
            <a:r>
              <a:rPr lang="fr-FR" sz="1600" dirty="0" smtClean="0">
                <a:latin typeface="Arial"/>
                <a:cs typeface="Arial"/>
                <a:hlinkClick r:id="rId3"/>
              </a:rPr>
              <a:t>https://bdnf.bnf.fr/</a:t>
            </a:r>
            <a:endParaRPr lang="fr-FR" sz="1600" dirty="0" smtClean="0">
              <a:latin typeface="Arial"/>
              <a:cs typeface="Arial"/>
            </a:endParaRPr>
          </a:p>
          <a:p>
            <a:pPr marL="11527">
              <a:lnSpc>
                <a:spcPts val="1475"/>
              </a:lnSpc>
              <a:spcBef>
                <a:spcPts val="91"/>
              </a:spcBef>
            </a:pPr>
            <a:endParaRPr sz="1600" dirty="0">
              <a:latin typeface="Arial"/>
              <a:cs typeface="Arial"/>
            </a:endParaRPr>
          </a:p>
          <a:p>
            <a:pPr marL="297277" indent="-285750">
              <a:lnSpc>
                <a:spcPts val="1475"/>
              </a:lnSpc>
              <a:buFont typeface="Wingdings" panose="05000000000000000000" pitchFamily="2" charset="2"/>
              <a:buChar char="Ø"/>
            </a:pP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Création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d'une</a:t>
            </a:r>
            <a:r>
              <a:rPr sz="16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BD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 en</a:t>
            </a:r>
            <a:r>
              <a:rPr sz="16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format</a:t>
            </a:r>
            <a:r>
              <a:rPr sz="16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court</a:t>
            </a:r>
            <a:r>
              <a:rPr sz="1600" spc="18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strip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(3</a:t>
            </a:r>
            <a:r>
              <a:rPr sz="16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cases)</a:t>
            </a:r>
            <a:r>
              <a:rPr sz="16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ou</a:t>
            </a:r>
            <a:r>
              <a:rPr sz="1600" spc="-18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23" dirty="0">
                <a:solidFill>
                  <a:srgbClr val="0000FF"/>
                </a:solidFill>
                <a:latin typeface="Arial MT"/>
                <a:cs typeface="Arial MT"/>
              </a:rPr>
              <a:t>Yonkoma</a:t>
            </a:r>
            <a:r>
              <a:rPr sz="16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(4</a:t>
            </a:r>
            <a:r>
              <a:rPr sz="16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00FF"/>
                </a:solidFill>
                <a:latin typeface="Arial MT"/>
                <a:cs typeface="Arial MT"/>
              </a:rPr>
              <a:t>cases</a:t>
            </a:r>
            <a:r>
              <a:rPr sz="1600" dirty="0" smtClean="0">
                <a:solidFill>
                  <a:srgbClr val="0000FF"/>
                </a:solidFill>
                <a:latin typeface="Arial MT"/>
                <a:cs typeface="Arial MT"/>
              </a:rPr>
              <a:t>)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5138" y="4013797"/>
            <a:ext cx="2665399" cy="333964"/>
          </a:xfrm>
          <a:prstGeom prst="rect">
            <a:avLst/>
          </a:prstGeom>
        </p:spPr>
        <p:txBody>
          <a:bodyPr vert="horz" wrap="square" lIns="0" tIns="25934" rIns="0" bIns="0" rtlCol="0">
            <a:spAutoFit/>
          </a:bodyPr>
          <a:lstStyle/>
          <a:p>
            <a:pPr marL="11527" marR="4611">
              <a:lnSpc>
                <a:spcPts val="1216"/>
              </a:lnSpc>
              <a:spcBef>
                <a:spcPts val="204"/>
              </a:spcBef>
            </a:pPr>
            <a:r>
              <a:rPr sz="1089" spc="5" dirty="0">
                <a:latin typeface="Arial MT"/>
                <a:cs typeface="Arial MT"/>
              </a:rPr>
              <a:t>La </a:t>
            </a:r>
            <a:r>
              <a:rPr sz="1089" spc="-5" dirty="0">
                <a:latin typeface="Arial MT"/>
                <a:cs typeface="Arial MT"/>
              </a:rPr>
              <a:t>Chasse</a:t>
            </a:r>
            <a:r>
              <a:rPr sz="1089" spc="5" dirty="0">
                <a:latin typeface="Arial MT"/>
                <a:cs typeface="Arial MT"/>
              </a:rPr>
              <a:t> </a:t>
            </a:r>
            <a:r>
              <a:rPr sz="1089" dirty="0">
                <a:latin typeface="Arial MT"/>
                <a:cs typeface="Arial MT"/>
              </a:rPr>
              <a:t>à</a:t>
            </a:r>
            <a:r>
              <a:rPr sz="1089" spc="9" dirty="0">
                <a:latin typeface="Arial MT"/>
                <a:cs typeface="Arial MT"/>
              </a:rPr>
              <a:t> </a:t>
            </a:r>
            <a:r>
              <a:rPr sz="1089" spc="-5" dirty="0">
                <a:latin typeface="Arial MT"/>
                <a:cs typeface="Arial MT"/>
              </a:rPr>
              <a:t>la</a:t>
            </a:r>
            <a:r>
              <a:rPr sz="1089" spc="5" dirty="0">
                <a:latin typeface="Arial MT"/>
                <a:cs typeface="Arial MT"/>
              </a:rPr>
              <a:t> </a:t>
            </a:r>
            <a:r>
              <a:rPr sz="1089" spc="-5" dirty="0">
                <a:latin typeface="Arial MT"/>
                <a:cs typeface="Arial MT"/>
              </a:rPr>
              <a:t>licorne,</a:t>
            </a:r>
            <a:r>
              <a:rPr sz="1089" spc="5" dirty="0">
                <a:latin typeface="Arial MT"/>
                <a:cs typeface="Arial MT"/>
              </a:rPr>
              <a:t> </a:t>
            </a:r>
            <a:r>
              <a:rPr sz="1089" spc="-5" dirty="0">
                <a:latin typeface="Arial MT"/>
                <a:cs typeface="Arial MT"/>
              </a:rPr>
              <a:t>série</a:t>
            </a:r>
            <a:r>
              <a:rPr sz="1089" spc="5" dirty="0">
                <a:latin typeface="Arial MT"/>
                <a:cs typeface="Arial MT"/>
              </a:rPr>
              <a:t> </a:t>
            </a:r>
            <a:r>
              <a:rPr sz="1089" dirty="0">
                <a:latin typeface="Arial MT"/>
                <a:cs typeface="Arial MT"/>
              </a:rPr>
              <a:t>de</a:t>
            </a:r>
            <a:r>
              <a:rPr sz="1089" spc="5" dirty="0">
                <a:latin typeface="Arial MT"/>
                <a:cs typeface="Arial MT"/>
              </a:rPr>
              <a:t> </a:t>
            </a:r>
            <a:r>
              <a:rPr sz="1089" spc="-5" dirty="0">
                <a:latin typeface="Arial MT"/>
                <a:cs typeface="Arial MT"/>
              </a:rPr>
              <a:t>tapisseries</a:t>
            </a:r>
            <a:r>
              <a:rPr sz="1089" spc="-5" dirty="0">
                <a:latin typeface="Arial MT"/>
                <a:cs typeface="Arial MT"/>
              </a:rPr>
              <a:t> </a:t>
            </a:r>
            <a:r>
              <a:rPr sz="1089" spc="-286" dirty="0">
                <a:latin typeface="Arial MT"/>
                <a:cs typeface="Arial MT"/>
              </a:rPr>
              <a:t> </a:t>
            </a:r>
            <a:r>
              <a:rPr sz="1089" dirty="0">
                <a:latin typeface="Arial MT"/>
                <a:cs typeface="Arial MT"/>
              </a:rPr>
              <a:t>1495-1505,</a:t>
            </a:r>
            <a:r>
              <a:rPr sz="1089" spc="300" dirty="0">
                <a:latin typeface="Arial MT"/>
                <a:cs typeface="Arial MT"/>
              </a:rPr>
              <a:t> </a:t>
            </a:r>
            <a:r>
              <a:rPr sz="1089" spc="-5" dirty="0" smtClean="0">
                <a:latin typeface="Arial MT"/>
                <a:cs typeface="Arial MT"/>
              </a:rPr>
              <a:t>M</a:t>
            </a:r>
            <a:r>
              <a:rPr lang="fr-FR" sz="1089" spc="-5" dirty="0" smtClean="0">
                <a:latin typeface="Arial MT"/>
                <a:cs typeface="Arial MT"/>
              </a:rPr>
              <a:t>o</a:t>
            </a:r>
            <a:r>
              <a:rPr sz="1089" spc="-5" dirty="0" smtClean="0">
                <a:latin typeface="Arial MT"/>
                <a:cs typeface="Arial MT"/>
              </a:rPr>
              <a:t>MA</a:t>
            </a:r>
            <a:r>
              <a:rPr sz="1089" spc="-64" dirty="0" smtClean="0">
                <a:latin typeface="Arial MT"/>
                <a:cs typeface="Arial MT"/>
              </a:rPr>
              <a:t> </a:t>
            </a:r>
            <a:r>
              <a:rPr sz="1089" dirty="0">
                <a:latin typeface="Arial MT"/>
                <a:cs typeface="Arial MT"/>
              </a:rPr>
              <a:t>New</a:t>
            </a:r>
            <a:r>
              <a:rPr sz="1089" spc="-45" dirty="0">
                <a:latin typeface="Arial MT"/>
                <a:cs typeface="Arial MT"/>
              </a:rPr>
              <a:t> </a:t>
            </a:r>
            <a:r>
              <a:rPr sz="1089" spc="-27" dirty="0">
                <a:latin typeface="Arial MT"/>
                <a:cs typeface="Arial MT"/>
              </a:rPr>
              <a:t>York</a:t>
            </a:r>
            <a:endParaRPr sz="1089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05837" y="701421"/>
            <a:ext cx="2744353" cy="3202513"/>
            <a:chOff x="3798570" y="320675"/>
            <a:chExt cx="3023870" cy="35286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8570" y="1069340"/>
              <a:ext cx="3023870" cy="27800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74310" y="321310"/>
              <a:ext cx="1475740" cy="1286510"/>
            </a:xfrm>
            <a:custGeom>
              <a:avLst/>
              <a:gdLst/>
              <a:ahLst/>
              <a:cxnLst/>
              <a:rect l="l" t="t" r="r" b="b"/>
              <a:pathLst>
                <a:path w="1475740" h="1286510">
                  <a:moveTo>
                    <a:pt x="725169" y="0"/>
                  </a:moveTo>
                  <a:lnTo>
                    <a:pt x="651510" y="2540"/>
                  </a:lnTo>
                  <a:lnTo>
                    <a:pt x="614679" y="5080"/>
                  </a:lnTo>
                  <a:lnTo>
                    <a:pt x="543560" y="12700"/>
                  </a:lnTo>
                  <a:lnTo>
                    <a:pt x="508000" y="19050"/>
                  </a:lnTo>
                  <a:lnTo>
                    <a:pt x="473710" y="24130"/>
                  </a:lnTo>
                  <a:lnTo>
                    <a:pt x="373379" y="46990"/>
                  </a:lnTo>
                  <a:lnTo>
                    <a:pt x="311150" y="67310"/>
                  </a:lnTo>
                  <a:lnTo>
                    <a:pt x="254000" y="88900"/>
                  </a:lnTo>
                  <a:lnTo>
                    <a:pt x="175260" y="127000"/>
                  </a:lnTo>
                  <a:lnTo>
                    <a:pt x="130810" y="156210"/>
                  </a:lnTo>
                  <a:lnTo>
                    <a:pt x="110489" y="170180"/>
                  </a:lnTo>
                  <a:lnTo>
                    <a:pt x="74929" y="201930"/>
                  </a:lnTo>
                  <a:lnTo>
                    <a:pt x="45719" y="234950"/>
                  </a:lnTo>
                  <a:lnTo>
                    <a:pt x="24129" y="269240"/>
                  </a:lnTo>
                  <a:lnTo>
                    <a:pt x="8889" y="304800"/>
                  </a:lnTo>
                  <a:lnTo>
                    <a:pt x="0" y="358140"/>
                  </a:lnTo>
                  <a:lnTo>
                    <a:pt x="0" y="375920"/>
                  </a:lnTo>
                  <a:lnTo>
                    <a:pt x="13969" y="429260"/>
                  </a:lnTo>
                  <a:lnTo>
                    <a:pt x="30479" y="464820"/>
                  </a:lnTo>
                  <a:lnTo>
                    <a:pt x="55879" y="497840"/>
                  </a:lnTo>
                  <a:lnTo>
                    <a:pt x="87629" y="530860"/>
                  </a:lnTo>
                  <a:lnTo>
                    <a:pt x="124460" y="561340"/>
                  </a:lnTo>
                  <a:lnTo>
                    <a:pt x="168910" y="589280"/>
                  </a:lnTo>
                  <a:lnTo>
                    <a:pt x="218439" y="615950"/>
                  </a:lnTo>
                  <a:lnTo>
                    <a:pt x="273050" y="640080"/>
                  </a:lnTo>
                  <a:lnTo>
                    <a:pt x="332739" y="661670"/>
                  </a:lnTo>
                  <a:lnTo>
                    <a:pt x="396239" y="679450"/>
                  </a:lnTo>
                  <a:lnTo>
                    <a:pt x="463550" y="694690"/>
                  </a:lnTo>
                  <a:lnTo>
                    <a:pt x="339089" y="1286510"/>
                  </a:lnTo>
                  <a:lnTo>
                    <a:pt x="713739" y="720090"/>
                  </a:lnTo>
                  <a:lnTo>
                    <a:pt x="787400" y="720090"/>
                  </a:lnTo>
                  <a:lnTo>
                    <a:pt x="896619" y="712470"/>
                  </a:lnTo>
                  <a:lnTo>
                    <a:pt x="967739" y="702310"/>
                  </a:lnTo>
                  <a:lnTo>
                    <a:pt x="1036319" y="689610"/>
                  </a:lnTo>
                  <a:lnTo>
                    <a:pt x="1102360" y="673100"/>
                  </a:lnTo>
                  <a:lnTo>
                    <a:pt x="1164589" y="654050"/>
                  </a:lnTo>
                  <a:lnTo>
                    <a:pt x="1221739" y="632460"/>
                  </a:lnTo>
                  <a:lnTo>
                    <a:pt x="1275080" y="607060"/>
                  </a:lnTo>
                  <a:lnTo>
                    <a:pt x="1322069" y="580390"/>
                  </a:lnTo>
                  <a:lnTo>
                    <a:pt x="1365249" y="549910"/>
                  </a:lnTo>
                  <a:lnTo>
                    <a:pt x="1400810" y="519430"/>
                  </a:lnTo>
                  <a:lnTo>
                    <a:pt x="1428749" y="486410"/>
                  </a:lnTo>
                  <a:lnTo>
                    <a:pt x="1451610" y="452120"/>
                  </a:lnTo>
                  <a:lnTo>
                    <a:pt x="1466849" y="416560"/>
                  </a:lnTo>
                  <a:lnTo>
                    <a:pt x="1475739" y="363220"/>
                  </a:lnTo>
                  <a:lnTo>
                    <a:pt x="1474469" y="345440"/>
                  </a:lnTo>
                  <a:lnTo>
                    <a:pt x="1461769" y="292100"/>
                  </a:lnTo>
                  <a:lnTo>
                    <a:pt x="1443989" y="256540"/>
                  </a:lnTo>
                  <a:lnTo>
                    <a:pt x="1419860" y="223520"/>
                  </a:lnTo>
                  <a:lnTo>
                    <a:pt x="1388110" y="190500"/>
                  </a:lnTo>
                  <a:lnTo>
                    <a:pt x="1329689" y="144780"/>
                  </a:lnTo>
                  <a:lnTo>
                    <a:pt x="1282699" y="118110"/>
                  </a:lnTo>
                  <a:lnTo>
                    <a:pt x="1257299" y="104140"/>
                  </a:lnTo>
                  <a:lnTo>
                    <a:pt x="1229360" y="92710"/>
                  </a:lnTo>
                  <a:lnTo>
                    <a:pt x="1202689" y="81280"/>
                  </a:lnTo>
                  <a:lnTo>
                    <a:pt x="1173479" y="69850"/>
                  </a:lnTo>
                  <a:lnTo>
                    <a:pt x="1141729" y="59690"/>
                  </a:lnTo>
                  <a:lnTo>
                    <a:pt x="1111250" y="50800"/>
                  </a:lnTo>
                  <a:lnTo>
                    <a:pt x="1079500" y="40640"/>
                  </a:lnTo>
                  <a:lnTo>
                    <a:pt x="1046479" y="33020"/>
                  </a:lnTo>
                  <a:lnTo>
                    <a:pt x="942339" y="13970"/>
                  </a:lnTo>
                  <a:lnTo>
                    <a:pt x="871219" y="6350"/>
                  </a:lnTo>
                  <a:lnTo>
                    <a:pt x="797560" y="1270"/>
                  </a:lnTo>
                  <a:lnTo>
                    <a:pt x="762000" y="127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5274310" y="321310"/>
              <a:ext cx="1475740" cy="1286510"/>
            </a:xfrm>
            <a:custGeom>
              <a:avLst/>
              <a:gdLst/>
              <a:ahLst/>
              <a:cxnLst/>
              <a:rect l="l" t="t" r="r" b="b"/>
              <a:pathLst>
                <a:path w="1475740" h="1286510">
                  <a:moveTo>
                    <a:pt x="463550" y="694690"/>
                  </a:moveTo>
                  <a:lnTo>
                    <a:pt x="396239" y="679450"/>
                  </a:lnTo>
                  <a:lnTo>
                    <a:pt x="332739" y="661670"/>
                  </a:lnTo>
                  <a:lnTo>
                    <a:pt x="273050" y="640080"/>
                  </a:lnTo>
                  <a:lnTo>
                    <a:pt x="218439" y="615950"/>
                  </a:lnTo>
                  <a:lnTo>
                    <a:pt x="168910" y="589280"/>
                  </a:lnTo>
                  <a:lnTo>
                    <a:pt x="124460" y="561340"/>
                  </a:lnTo>
                  <a:lnTo>
                    <a:pt x="87629" y="530860"/>
                  </a:lnTo>
                  <a:lnTo>
                    <a:pt x="55879" y="497840"/>
                  </a:lnTo>
                  <a:lnTo>
                    <a:pt x="30479" y="464820"/>
                  </a:lnTo>
                  <a:lnTo>
                    <a:pt x="13969" y="429260"/>
                  </a:lnTo>
                  <a:lnTo>
                    <a:pt x="0" y="375920"/>
                  </a:lnTo>
                  <a:lnTo>
                    <a:pt x="0" y="358140"/>
                  </a:lnTo>
                  <a:lnTo>
                    <a:pt x="8889" y="304800"/>
                  </a:lnTo>
                  <a:lnTo>
                    <a:pt x="24129" y="269240"/>
                  </a:lnTo>
                  <a:lnTo>
                    <a:pt x="45719" y="234950"/>
                  </a:lnTo>
                  <a:lnTo>
                    <a:pt x="74929" y="201930"/>
                  </a:lnTo>
                  <a:lnTo>
                    <a:pt x="110489" y="170180"/>
                  </a:lnTo>
                  <a:lnTo>
                    <a:pt x="130810" y="156210"/>
                  </a:lnTo>
                  <a:lnTo>
                    <a:pt x="152400" y="140970"/>
                  </a:lnTo>
                  <a:lnTo>
                    <a:pt x="175260" y="127000"/>
                  </a:lnTo>
                  <a:lnTo>
                    <a:pt x="200660" y="114300"/>
                  </a:lnTo>
                  <a:lnTo>
                    <a:pt x="226060" y="101600"/>
                  </a:lnTo>
                  <a:lnTo>
                    <a:pt x="281939" y="77470"/>
                  </a:lnTo>
                  <a:lnTo>
                    <a:pt x="341629" y="57150"/>
                  </a:lnTo>
                  <a:lnTo>
                    <a:pt x="406400" y="39370"/>
                  </a:lnTo>
                  <a:lnTo>
                    <a:pt x="439419" y="31750"/>
                  </a:lnTo>
                  <a:lnTo>
                    <a:pt x="473710" y="24130"/>
                  </a:lnTo>
                  <a:lnTo>
                    <a:pt x="508000" y="19050"/>
                  </a:lnTo>
                  <a:lnTo>
                    <a:pt x="543560" y="12700"/>
                  </a:lnTo>
                  <a:lnTo>
                    <a:pt x="614679" y="5080"/>
                  </a:lnTo>
                  <a:lnTo>
                    <a:pt x="687069" y="1270"/>
                  </a:lnTo>
                  <a:lnTo>
                    <a:pt x="725169" y="0"/>
                  </a:lnTo>
                  <a:lnTo>
                    <a:pt x="762000" y="1270"/>
                  </a:lnTo>
                  <a:lnTo>
                    <a:pt x="797560" y="1270"/>
                  </a:lnTo>
                  <a:lnTo>
                    <a:pt x="834389" y="3810"/>
                  </a:lnTo>
                  <a:lnTo>
                    <a:pt x="871219" y="6350"/>
                  </a:lnTo>
                  <a:lnTo>
                    <a:pt x="906779" y="10160"/>
                  </a:lnTo>
                  <a:lnTo>
                    <a:pt x="942339" y="13970"/>
                  </a:lnTo>
                  <a:lnTo>
                    <a:pt x="977900" y="20320"/>
                  </a:lnTo>
                  <a:lnTo>
                    <a:pt x="1012189" y="26670"/>
                  </a:lnTo>
                  <a:lnTo>
                    <a:pt x="1046479" y="33020"/>
                  </a:lnTo>
                  <a:lnTo>
                    <a:pt x="1079500" y="40640"/>
                  </a:lnTo>
                  <a:lnTo>
                    <a:pt x="1111250" y="50800"/>
                  </a:lnTo>
                  <a:lnTo>
                    <a:pt x="1141729" y="59690"/>
                  </a:lnTo>
                  <a:lnTo>
                    <a:pt x="1173479" y="69850"/>
                  </a:lnTo>
                  <a:lnTo>
                    <a:pt x="1202689" y="81280"/>
                  </a:lnTo>
                  <a:lnTo>
                    <a:pt x="1229360" y="92710"/>
                  </a:lnTo>
                  <a:lnTo>
                    <a:pt x="1257299" y="104140"/>
                  </a:lnTo>
                  <a:lnTo>
                    <a:pt x="1282699" y="118110"/>
                  </a:lnTo>
                  <a:lnTo>
                    <a:pt x="1306830" y="130810"/>
                  </a:lnTo>
                  <a:lnTo>
                    <a:pt x="1329689" y="144780"/>
                  </a:lnTo>
                  <a:lnTo>
                    <a:pt x="1370330" y="175260"/>
                  </a:lnTo>
                  <a:lnTo>
                    <a:pt x="1404619" y="207010"/>
                  </a:lnTo>
                  <a:lnTo>
                    <a:pt x="1432560" y="240030"/>
                  </a:lnTo>
                  <a:lnTo>
                    <a:pt x="1454149" y="274320"/>
                  </a:lnTo>
                  <a:lnTo>
                    <a:pt x="1468119" y="309880"/>
                  </a:lnTo>
                  <a:lnTo>
                    <a:pt x="1475739" y="363220"/>
                  </a:lnTo>
                  <a:lnTo>
                    <a:pt x="1474469" y="381000"/>
                  </a:lnTo>
                  <a:lnTo>
                    <a:pt x="1459230" y="434340"/>
                  </a:lnTo>
                  <a:lnTo>
                    <a:pt x="1441449" y="468630"/>
                  </a:lnTo>
                  <a:lnTo>
                    <a:pt x="1416049" y="502920"/>
                  </a:lnTo>
                  <a:lnTo>
                    <a:pt x="1383030" y="534670"/>
                  </a:lnTo>
                  <a:lnTo>
                    <a:pt x="1365249" y="549910"/>
                  </a:lnTo>
                  <a:lnTo>
                    <a:pt x="1322069" y="580390"/>
                  </a:lnTo>
                  <a:lnTo>
                    <a:pt x="1275080" y="607060"/>
                  </a:lnTo>
                  <a:lnTo>
                    <a:pt x="1221739" y="632460"/>
                  </a:lnTo>
                  <a:lnTo>
                    <a:pt x="1164589" y="654050"/>
                  </a:lnTo>
                  <a:lnTo>
                    <a:pt x="1102360" y="673100"/>
                  </a:lnTo>
                  <a:lnTo>
                    <a:pt x="1036319" y="689610"/>
                  </a:lnTo>
                  <a:lnTo>
                    <a:pt x="1002029" y="695960"/>
                  </a:lnTo>
                  <a:lnTo>
                    <a:pt x="967739" y="702310"/>
                  </a:lnTo>
                  <a:lnTo>
                    <a:pt x="932179" y="707390"/>
                  </a:lnTo>
                  <a:lnTo>
                    <a:pt x="896619" y="712470"/>
                  </a:lnTo>
                  <a:lnTo>
                    <a:pt x="861060" y="715010"/>
                  </a:lnTo>
                  <a:lnTo>
                    <a:pt x="824229" y="717550"/>
                  </a:lnTo>
                  <a:lnTo>
                    <a:pt x="787400" y="720090"/>
                  </a:lnTo>
                  <a:lnTo>
                    <a:pt x="750569" y="720090"/>
                  </a:lnTo>
                  <a:lnTo>
                    <a:pt x="713739" y="720090"/>
                  </a:lnTo>
                  <a:lnTo>
                    <a:pt x="339089" y="1286510"/>
                  </a:lnTo>
                  <a:lnTo>
                    <a:pt x="463550" y="69469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05837" y="4013797"/>
            <a:ext cx="2695943" cy="361939"/>
          </a:xfrm>
          <a:prstGeom prst="rect">
            <a:avLst/>
          </a:prstGeom>
        </p:spPr>
        <p:txBody>
          <a:bodyPr vert="horz" wrap="square" lIns="0" tIns="28239" rIns="0" bIns="0" rtlCol="0">
            <a:spAutoFit/>
          </a:bodyPr>
          <a:lstStyle/>
          <a:p>
            <a:pPr marL="11527" marR="4611">
              <a:lnSpc>
                <a:spcPts val="1307"/>
              </a:lnSpc>
              <a:spcBef>
                <a:spcPts val="222"/>
              </a:spcBef>
            </a:pPr>
            <a:r>
              <a:rPr sz="1180" spc="-5" dirty="0">
                <a:latin typeface="Arial MT"/>
                <a:cs typeface="Arial MT"/>
              </a:rPr>
              <a:t>La dame </a:t>
            </a:r>
            <a:r>
              <a:rPr sz="1180" dirty="0">
                <a:latin typeface="Arial MT"/>
                <a:cs typeface="Arial MT"/>
              </a:rPr>
              <a:t>à </a:t>
            </a:r>
            <a:r>
              <a:rPr sz="1180" spc="-5" dirty="0">
                <a:latin typeface="Arial MT"/>
                <a:cs typeface="Arial MT"/>
              </a:rPr>
              <a:t>la licorne série de tapisseries </a:t>
            </a:r>
            <a:r>
              <a:rPr sz="1180" spc="-3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XV </a:t>
            </a:r>
            <a:r>
              <a:rPr sz="1180" dirty="0">
                <a:latin typeface="Arial MT"/>
                <a:cs typeface="Arial MT"/>
              </a:rPr>
              <a:t>e</a:t>
            </a:r>
            <a:r>
              <a:rPr sz="1180" spc="-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siècle</a:t>
            </a:r>
            <a:r>
              <a:rPr sz="1180" spc="-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Musée</a:t>
            </a:r>
            <a:r>
              <a:rPr sz="1180" spc="-5" dirty="0">
                <a:latin typeface="Arial MT"/>
                <a:cs typeface="Arial MT"/>
              </a:rPr>
              <a:t> de</a:t>
            </a:r>
            <a:r>
              <a:rPr sz="1180" spc="-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Cluny</a:t>
            </a:r>
            <a:r>
              <a:rPr sz="1180" spc="-18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Paris</a:t>
            </a:r>
            <a:endParaRPr sz="118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1348" y="1944416"/>
            <a:ext cx="4092215" cy="3193721"/>
          </a:xfrm>
          <a:prstGeom prst="rect">
            <a:avLst/>
          </a:prstGeom>
        </p:spPr>
        <p:txBody>
          <a:bodyPr vert="horz" wrap="square" lIns="0" tIns="25934" rIns="0" bIns="0" rtlCol="0">
            <a:spAutoFit/>
          </a:bodyPr>
          <a:lstStyle/>
          <a:p>
            <a:pPr marL="11527" marR="4611">
              <a:lnSpc>
                <a:spcPts val="1800"/>
              </a:lnSpc>
              <a:spcBef>
                <a:spcPts val="204"/>
              </a:spcBef>
            </a:pPr>
            <a:endParaRPr lang="fr-FR" dirty="0" smtClean="0">
              <a:latin typeface="+mj-lt"/>
              <a:cs typeface="Arial MT"/>
            </a:endParaRPr>
          </a:p>
          <a:p>
            <a:pPr marL="11527" marR="4611">
              <a:lnSpc>
                <a:spcPts val="1800"/>
              </a:lnSpc>
              <a:spcBef>
                <a:spcPts val="204"/>
              </a:spcBef>
            </a:pPr>
            <a:r>
              <a:rPr lang="fr-FR" sz="2200" b="1" dirty="0" smtClean="0">
                <a:latin typeface="+mj-lt"/>
                <a:cs typeface="Arial MT"/>
              </a:rPr>
              <a:t>Sélectionnez</a:t>
            </a:r>
            <a:r>
              <a:rPr lang="fr-FR" sz="2200" b="1" spc="-18" dirty="0" smtClean="0">
                <a:latin typeface="+mj-lt"/>
                <a:cs typeface="Arial MT"/>
              </a:rPr>
              <a:t> </a:t>
            </a:r>
            <a:r>
              <a:rPr lang="fr-FR" sz="2200" b="1" dirty="0" smtClean="0">
                <a:latin typeface="+mj-lt"/>
                <a:cs typeface="Arial MT"/>
              </a:rPr>
              <a:t>quatre</a:t>
            </a:r>
            <a:r>
              <a:rPr lang="fr-FR" sz="2200" b="1" spc="5" dirty="0" smtClean="0">
                <a:latin typeface="+mj-lt"/>
                <a:cs typeface="Arial MT"/>
              </a:rPr>
              <a:t> </a:t>
            </a:r>
            <a:r>
              <a:rPr lang="fr-FR" sz="2200" b="1" spc="-5" dirty="0" smtClean="0">
                <a:latin typeface="+mj-lt"/>
                <a:cs typeface="Arial MT"/>
              </a:rPr>
              <a:t>images</a:t>
            </a:r>
            <a:r>
              <a:rPr lang="fr-FR" sz="2200" b="1" spc="-9" dirty="0" smtClean="0">
                <a:latin typeface="+mj-lt"/>
                <a:cs typeface="Arial MT"/>
              </a:rPr>
              <a:t> </a:t>
            </a:r>
            <a:r>
              <a:rPr lang="fr-FR" sz="2200" b="1" dirty="0" smtClean="0">
                <a:latin typeface="+mj-lt"/>
                <a:cs typeface="Arial MT"/>
              </a:rPr>
              <a:t>des</a:t>
            </a:r>
            <a:r>
              <a:rPr lang="fr-FR" sz="2200" b="1" spc="-5" dirty="0" smtClean="0">
                <a:latin typeface="+mj-lt"/>
                <a:cs typeface="Arial MT"/>
              </a:rPr>
              <a:t> </a:t>
            </a:r>
          </a:p>
          <a:p>
            <a:pPr marL="11527" marR="4611">
              <a:lnSpc>
                <a:spcPts val="1800"/>
              </a:lnSpc>
              <a:spcBef>
                <a:spcPts val="204"/>
              </a:spcBef>
            </a:pPr>
            <a:r>
              <a:rPr lang="fr-FR" sz="2200" b="1" dirty="0" smtClean="0">
                <a:latin typeface="+mj-lt"/>
                <a:cs typeface="Arial MT"/>
              </a:rPr>
              <a:t>deux</a:t>
            </a:r>
            <a:r>
              <a:rPr lang="fr-FR" sz="2200" b="1" spc="-18" dirty="0" smtClean="0">
                <a:latin typeface="+mj-lt"/>
                <a:cs typeface="Arial MT"/>
              </a:rPr>
              <a:t> </a:t>
            </a:r>
            <a:r>
              <a:rPr lang="fr-FR" sz="2200" b="1" dirty="0" smtClean="0">
                <a:latin typeface="+mj-lt"/>
                <a:cs typeface="Arial MT"/>
              </a:rPr>
              <a:t>Séries</a:t>
            </a:r>
            <a:r>
              <a:rPr lang="fr-FR" sz="2200" b="1" spc="-5" dirty="0" smtClean="0">
                <a:latin typeface="+mj-lt"/>
                <a:cs typeface="Arial MT"/>
              </a:rPr>
              <a:t> </a:t>
            </a:r>
            <a:r>
              <a:rPr lang="fr-FR" sz="2200" b="1" dirty="0" smtClean="0">
                <a:latin typeface="+mj-lt"/>
                <a:cs typeface="Arial MT"/>
              </a:rPr>
              <a:t>(La dame</a:t>
            </a:r>
            <a:r>
              <a:rPr lang="fr-FR" sz="2200" b="1" spc="5" dirty="0" smtClean="0">
                <a:latin typeface="+mj-lt"/>
                <a:cs typeface="Arial MT"/>
              </a:rPr>
              <a:t> </a:t>
            </a:r>
            <a:r>
              <a:rPr lang="fr-FR" sz="2200" b="1" dirty="0" smtClean="0">
                <a:latin typeface="+mj-lt"/>
                <a:cs typeface="Arial MT"/>
              </a:rPr>
              <a:t>à </a:t>
            </a:r>
            <a:r>
              <a:rPr lang="fr-FR" sz="2200" b="1" spc="-5" dirty="0" smtClean="0">
                <a:latin typeface="+mj-lt"/>
                <a:cs typeface="Arial MT"/>
              </a:rPr>
              <a:t>la</a:t>
            </a:r>
            <a:r>
              <a:rPr lang="fr-FR" sz="2200" b="1" spc="5" dirty="0" smtClean="0">
                <a:latin typeface="+mj-lt"/>
                <a:cs typeface="Arial MT"/>
              </a:rPr>
              <a:t> </a:t>
            </a:r>
            <a:r>
              <a:rPr lang="fr-FR" sz="2200" b="1" spc="-5" dirty="0" smtClean="0">
                <a:latin typeface="+mj-lt"/>
                <a:cs typeface="Arial MT"/>
              </a:rPr>
              <a:t>licorne</a:t>
            </a:r>
            <a:r>
              <a:rPr lang="fr-FR" sz="2200" b="1" dirty="0">
                <a:latin typeface="+mj-lt"/>
                <a:cs typeface="Arial MT"/>
              </a:rPr>
              <a:t> </a:t>
            </a:r>
            <a:endParaRPr lang="fr-FR" sz="2200" b="1" dirty="0" smtClean="0">
              <a:latin typeface="+mj-lt"/>
              <a:cs typeface="Arial MT"/>
            </a:endParaRPr>
          </a:p>
          <a:p>
            <a:pPr marL="11527" marR="4611">
              <a:lnSpc>
                <a:spcPts val="1800"/>
              </a:lnSpc>
              <a:spcBef>
                <a:spcPts val="204"/>
              </a:spcBef>
            </a:pPr>
            <a:r>
              <a:rPr sz="2200" b="1" dirty="0" smtClean="0">
                <a:latin typeface="+mj-lt"/>
                <a:cs typeface="Arial MT"/>
              </a:rPr>
              <a:t>et </a:t>
            </a:r>
            <a:r>
              <a:rPr sz="2200" b="1" dirty="0">
                <a:latin typeface="+mj-lt"/>
                <a:cs typeface="Arial MT"/>
              </a:rPr>
              <a:t>la</a:t>
            </a:r>
            <a:r>
              <a:rPr sz="2200" b="1" spc="9" dirty="0">
                <a:latin typeface="+mj-lt"/>
                <a:cs typeface="Arial MT"/>
              </a:rPr>
              <a:t> </a:t>
            </a:r>
            <a:r>
              <a:rPr sz="2200" b="1" spc="-5" dirty="0" smtClean="0">
                <a:latin typeface="+mj-lt"/>
                <a:cs typeface="Arial MT"/>
              </a:rPr>
              <a:t>Chasse</a:t>
            </a:r>
            <a:r>
              <a:rPr sz="2200" b="1" spc="5" dirty="0" smtClean="0">
                <a:latin typeface="+mj-lt"/>
                <a:cs typeface="Arial MT"/>
              </a:rPr>
              <a:t> </a:t>
            </a:r>
            <a:r>
              <a:rPr sz="2200" b="1" dirty="0">
                <a:latin typeface="+mj-lt"/>
                <a:cs typeface="Arial MT"/>
              </a:rPr>
              <a:t>à</a:t>
            </a:r>
            <a:r>
              <a:rPr sz="2200" b="1" spc="9" dirty="0">
                <a:latin typeface="+mj-lt"/>
                <a:cs typeface="Arial MT"/>
              </a:rPr>
              <a:t> </a:t>
            </a:r>
            <a:r>
              <a:rPr sz="2200" b="1" spc="-5" dirty="0">
                <a:latin typeface="+mj-lt"/>
                <a:cs typeface="Arial MT"/>
              </a:rPr>
              <a:t>la</a:t>
            </a:r>
            <a:r>
              <a:rPr sz="2200" b="1" spc="5" dirty="0">
                <a:latin typeface="+mj-lt"/>
                <a:cs typeface="Arial MT"/>
              </a:rPr>
              <a:t> </a:t>
            </a:r>
            <a:r>
              <a:rPr sz="2200" b="1" spc="-5" dirty="0" err="1" smtClean="0">
                <a:latin typeface="+mj-lt"/>
                <a:cs typeface="Arial MT"/>
              </a:rPr>
              <a:t>licorne</a:t>
            </a:r>
            <a:r>
              <a:rPr sz="2200" b="1" spc="-5" dirty="0">
                <a:latin typeface="+mj-lt"/>
                <a:cs typeface="Arial MT"/>
              </a:rPr>
              <a:t>)</a:t>
            </a:r>
            <a:r>
              <a:rPr sz="2200" b="1" dirty="0">
                <a:latin typeface="+mj-lt"/>
                <a:cs typeface="Arial MT"/>
              </a:rPr>
              <a:t> afin</a:t>
            </a:r>
            <a:r>
              <a:rPr sz="2200" b="1" spc="5" dirty="0">
                <a:latin typeface="+mj-lt"/>
                <a:cs typeface="Arial MT"/>
              </a:rPr>
              <a:t> </a:t>
            </a:r>
            <a:r>
              <a:rPr sz="2200" b="1" dirty="0">
                <a:latin typeface="+mj-lt"/>
                <a:cs typeface="Arial MT"/>
              </a:rPr>
              <a:t>de </a:t>
            </a:r>
            <a:r>
              <a:rPr sz="2200" b="1" dirty="0" err="1" smtClean="0">
                <a:latin typeface="+mj-lt"/>
                <a:cs typeface="Arial MT"/>
              </a:rPr>
              <a:t>recréer</a:t>
            </a:r>
            <a:r>
              <a:rPr lang="fr-FR" sz="2200" b="1" spc="5" dirty="0">
                <a:latin typeface="+mj-lt"/>
                <a:cs typeface="Arial MT"/>
              </a:rPr>
              <a:t> </a:t>
            </a:r>
            <a:r>
              <a:rPr sz="2200" b="1" dirty="0" err="1" smtClean="0">
                <a:latin typeface="+mj-lt"/>
                <a:cs typeface="Arial MT"/>
              </a:rPr>
              <a:t>une</a:t>
            </a:r>
            <a:r>
              <a:rPr sz="2200" b="1" spc="9" dirty="0" smtClean="0">
                <a:latin typeface="+mj-lt"/>
                <a:cs typeface="Arial MT"/>
              </a:rPr>
              <a:t> </a:t>
            </a:r>
            <a:r>
              <a:rPr sz="2200" b="1" spc="-5" dirty="0">
                <a:latin typeface="+mj-lt"/>
                <a:cs typeface="Arial MT"/>
              </a:rPr>
              <a:t>histoire,</a:t>
            </a:r>
            <a:r>
              <a:rPr sz="2200" b="1" spc="9" dirty="0">
                <a:latin typeface="+mj-lt"/>
                <a:cs typeface="Arial MT"/>
              </a:rPr>
              <a:t> </a:t>
            </a:r>
            <a:r>
              <a:rPr sz="2200" b="1" spc="-5" dirty="0" err="1" smtClean="0">
                <a:latin typeface="+mj-lt"/>
                <a:cs typeface="Arial MT"/>
              </a:rPr>
              <a:t>rajouter</a:t>
            </a:r>
            <a:r>
              <a:rPr sz="2200" b="1" spc="-5" dirty="0" smtClean="0">
                <a:latin typeface="+mj-lt"/>
                <a:cs typeface="Arial MT"/>
              </a:rPr>
              <a:t> </a:t>
            </a:r>
            <a:r>
              <a:rPr sz="2200" b="1" spc="-286" dirty="0" smtClean="0">
                <a:latin typeface="+mj-lt"/>
                <a:cs typeface="Arial MT"/>
              </a:rPr>
              <a:t> </a:t>
            </a:r>
            <a:r>
              <a:rPr sz="2200" b="1" spc="-5" dirty="0">
                <a:latin typeface="+mj-lt"/>
                <a:cs typeface="Arial MT"/>
              </a:rPr>
              <a:t>dialogues</a:t>
            </a:r>
            <a:r>
              <a:rPr sz="2200" b="1" spc="-9" dirty="0">
                <a:latin typeface="+mj-lt"/>
                <a:cs typeface="Arial MT"/>
              </a:rPr>
              <a:t> </a:t>
            </a:r>
            <a:r>
              <a:rPr sz="2200" b="1" spc="5" dirty="0">
                <a:latin typeface="+mj-lt"/>
                <a:cs typeface="Arial MT"/>
              </a:rPr>
              <a:t>ou</a:t>
            </a:r>
            <a:r>
              <a:rPr sz="2200" b="1" spc="-5" dirty="0">
                <a:latin typeface="+mj-lt"/>
                <a:cs typeface="Arial MT"/>
              </a:rPr>
              <a:t> </a:t>
            </a:r>
            <a:r>
              <a:rPr sz="2200" b="1" dirty="0" err="1">
                <a:latin typeface="+mj-lt"/>
                <a:cs typeface="Arial MT"/>
              </a:rPr>
              <a:t>titres</a:t>
            </a:r>
            <a:r>
              <a:rPr sz="2200" b="1" dirty="0" smtClean="0">
                <a:latin typeface="+mj-lt"/>
                <a:cs typeface="Arial MT"/>
              </a:rPr>
              <a:t>.</a:t>
            </a:r>
            <a:endParaRPr lang="fr-FR" sz="2200" b="1" dirty="0" smtClean="0">
              <a:latin typeface="+mj-lt"/>
              <a:cs typeface="Arial MT"/>
            </a:endParaRPr>
          </a:p>
          <a:p>
            <a:pPr marL="11527" marR="4611">
              <a:lnSpc>
                <a:spcPts val="1216"/>
              </a:lnSpc>
              <a:spcBef>
                <a:spcPts val="204"/>
              </a:spcBef>
            </a:pPr>
            <a:endParaRPr lang="fr-FR" dirty="0" smtClean="0">
              <a:latin typeface="+mj-lt"/>
              <a:cs typeface="Arial MT"/>
            </a:endParaRPr>
          </a:p>
          <a:p>
            <a:pPr marL="11527" marR="4611">
              <a:lnSpc>
                <a:spcPts val="1500"/>
              </a:lnSpc>
              <a:spcBef>
                <a:spcPts val="204"/>
              </a:spcBef>
            </a:pPr>
            <a:endParaRPr lang="fr-FR" dirty="0">
              <a:latin typeface="+mj-lt"/>
              <a:cs typeface="Arial MT"/>
            </a:endParaRPr>
          </a:p>
          <a:p>
            <a:pPr marL="11527" marR="4611">
              <a:lnSpc>
                <a:spcPts val="1500"/>
              </a:lnSpc>
              <a:spcBef>
                <a:spcPts val="204"/>
              </a:spcBef>
            </a:pPr>
            <a:r>
              <a:rPr lang="fr-FR" dirty="0" smtClean="0">
                <a:latin typeface="+mj-lt"/>
                <a:cs typeface="Arial MT"/>
              </a:rPr>
              <a:t>Les reproductions des tapisseries formant les deux tentures sont disponibles en ligne :</a:t>
            </a:r>
          </a:p>
          <a:p>
            <a:pPr marL="11527" marR="4611">
              <a:lnSpc>
                <a:spcPts val="1216"/>
              </a:lnSpc>
              <a:spcBef>
                <a:spcPts val="204"/>
              </a:spcBef>
            </a:pPr>
            <a:endParaRPr lang="fr-FR" sz="1600" dirty="0">
              <a:latin typeface="Arial MT"/>
              <a:cs typeface="Arial MT"/>
            </a:endParaRPr>
          </a:p>
          <a:p>
            <a:pPr marL="11527" marR="4611">
              <a:lnSpc>
                <a:spcPts val="1216"/>
              </a:lnSpc>
              <a:spcBef>
                <a:spcPts val="204"/>
              </a:spcBef>
            </a:pPr>
            <a:r>
              <a:rPr lang="fr-FR" sz="1200" dirty="0" smtClean="0">
                <a:latin typeface="Arial MT"/>
                <a:cs typeface="Arial MT"/>
                <a:hlinkClick r:id="rId5"/>
              </a:rPr>
              <a:t>https://fr.wikipedia.org/wiki/La_Chasse_%C3%A0_la_licorne</a:t>
            </a:r>
            <a:endParaRPr lang="fr-FR" sz="1200" dirty="0">
              <a:latin typeface="Arial MT"/>
              <a:cs typeface="Arial MT"/>
            </a:endParaRPr>
          </a:p>
          <a:p>
            <a:pPr marL="11527" marR="4611">
              <a:lnSpc>
                <a:spcPts val="1216"/>
              </a:lnSpc>
              <a:spcBef>
                <a:spcPts val="204"/>
              </a:spcBef>
            </a:pPr>
            <a:endParaRPr lang="fr-FR" sz="1200" dirty="0">
              <a:latin typeface="Arial MT"/>
              <a:cs typeface="Arial MT"/>
            </a:endParaRPr>
          </a:p>
          <a:p>
            <a:pPr marL="11527" marR="4611">
              <a:lnSpc>
                <a:spcPts val="1216"/>
              </a:lnSpc>
              <a:spcBef>
                <a:spcPts val="204"/>
              </a:spcBef>
            </a:pPr>
            <a:r>
              <a:rPr lang="fr-FR" sz="1200" dirty="0" smtClean="0">
                <a:latin typeface="Arial MT"/>
                <a:cs typeface="Arial MT"/>
                <a:hlinkClick r:id="rId6"/>
              </a:rPr>
              <a:t>https://fr.wikipedia.org/wiki/La_Dame_%C3%A0_la_licorne</a:t>
            </a:r>
            <a:endParaRPr lang="fr-FR" sz="1200" dirty="0" smtClean="0">
              <a:latin typeface="Arial MT"/>
              <a:cs typeface="Arial MT"/>
            </a:endParaRPr>
          </a:p>
          <a:p>
            <a:pPr marL="11527" marR="4611">
              <a:lnSpc>
                <a:spcPts val="1216"/>
              </a:lnSpc>
              <a:spcBef>
                <a:spcPts val="204"/>
              </a:spcBef>
            </a:pPr>
            <a:endParaRPr sz="1600" dirty="0">
              <a:latin typeface="Arial MT"/>
              <a:cs typeface="Arial M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6993" y="1489282"/>
            <a:ext cx="3454906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0" dirty="0">
                <a:solidFill>
                  <a:srgbClr val="FF3333"/>
                </a:solidFill>
                <a:latin typeface="Arial MT"/>
                <a:cs typeface="Arial MT"/>
              </a:rPr>
              <a:t>Pratiquer</a:t>
            </a:r>
            <a:r>
              <a:rPr lang="fr-FR" dirty="0">
                <a:solidFill>
                  <a:srgbClr val="FF3333"/>
                </a:solidFill>
                <a:latin typeface="Arial MT"/>
                <a:cs typeface="Arial MT"/>
              </a:rPr>
              <a:t> </a:t>
            </a:r>
            <a:r>
              <a:rPr lang="fr-FR" spc="-10" dirty="0">
                <a:solidFill>
                  <a:srgbClr val="FF3333"/>
                </a:solidFill>
                <a:latin typeface="Arial MT"/>
                <a:cs typeface="Arial MT"/>
              </a:rPr>
              <a:t>Fréquenter</a:t>
            </a:r>
            <a:r>
              <a:rPr lang="fr-FR" spc="5" dirty="0">
                <a:solidFill>
                  <a:srgbClr val="FF3333"/>
                </a:solidFill>
                <a:latin typeface="Arial MT"/>
                <a:cs typeface="Arial MT"/>
              </a:rPr>
              <a:t> </a:t>
            </a:r>
            <a:r>
              <a:rPr lang="fr-FR" spc="-10" dirty="0">
                <a:solidFill>
                  <a:srgbClr val="FF3333"/>
                </a:solidFill>
                <a:latin typeface="Arial MT"/>
                <a:cs typeface="Arial MT"/>
              </a:rPr>
              <a:t>Connaître</a:t>
            </a:r>
            <a:endParaRPr lang="fr-FR" dirty="0">
              <a:latin typeface="Arial MT"/>
              <a:cs typeface="Arial MT"/>
            </a:endParaRPr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9441329" y="701997"/>
            <a:ext cx="131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Images à imprimer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96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201722" y="666324"/>
            <a:ext cx="5961078" cy="188189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lnSpc>
                <a:spcPts val="1280"/>
              </a:lnSpc>
              <a:spcBef>
                <a:spcPts val="91"/>
              </a:spcBef>
            </a:pPr>
            <a:r>
              <a:rPr lang="fr-FR" sz="1600" b="1" spc="-9" dirty="0" smtClean="0">
                <a:solidFill>
                  <a:srgbClr val="FF3333"/>
                </a:solidFill>
                <a:latin typeface="Arial"/>
                <a:cs typeface="Arial"/>
              </a:rPr>
              <a:t>Observer</a:t>
            </a:r>
            <a:endParaRPr lang="fr-FR" sz="1600" dirty="0" smtClean="0">
              <a:latin typeface="Arial"/>
              <a:cs typeface="Arial"/>
            </a:endParaRPr>
          </a:p>
          <a:p>
            <a:pPr marL="11527">
              <a:lnSpc>
                <a:spcPts val="1280"/>
              </a:lnSpc>
              <a:spcBef>
                <a:spcPts val="91"/>
              </a:spcBef>
            </a:pPr>
            <a:endParaRPr lang="fr-FR" sz="1000" b="1" spc="-5" dirty="0" smtClean="0">
              <a:latin typeface="Arial"/>
              <a:cs typeface="Arial"/>
            </a:endParaRPr>
          </a:p>
          <a:p>
            <a:pPr marL="297277" indent="-285750">
              <a:lnSpc>
                <a:spcPts val="1280"/>
              </a:lnSpc>
              <a:spcBef>
                <a:spcPts val="91"/>
              </a:spcBef>
              <a:buFont typeface="Wingdings" panose="05000000000000000000" pitchFamily="2" charset="2"/>
              <a:buChar char="§"/>
            </a:pPr>
            <a:r>
              <a:rPr sz="1600" b="1" spc="-5" dirty="0" smtClean="0">
                <a:latin typeface="Arial"/>
                <a:cs typeface="Arial"/>
              </a:rPr>
              <a:t>La </a:t>
            </a:r>
            <a:r>
              <a:rPr sz="1600" b="1" spc="-5" dirty="0">
                <a:latin typeface="Arial"/>
                <a:cs typeface="Arial"/>
              </a:rPr>
              <a:t>forme 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l'oeuvre</a:t>
            </a:r>
            <a:r>
              <a:rPr sz="1600" b="1" spc="14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:</a:t>
            </a:r>
            <a:r>
              <a:rPr sz="1600" spc="-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5" dirty="0" err="1" smtClean="0">
                <a:latin typeface="Arial MT"/>
                <a:cs typeface="Arial MT"/>
              </a:rPr>
              <a:t>carré</a:t>
            </a:r>
            <a:endParaRPr lang="fr-FR" sz="1600" spc="-5" dirty="0" smtClean="0">
              <a:latin typeface="Arial MT"/>
              <a:cs typeface="Arial MT"/>
            </a:endParaRPr>
          </a:p>
          <a:p>
            <a:pPr marL="11527">
              <a:lnSpc>
                <a:spcPts val="1280"/>
              </a:lnSpc>
              <a:spcBef>
                <a:spcPts val="91"/>
              </a:spcBef>
            </a:pPr>
            <a:endParaRPr sz="1100" dirty="0">
              <a:latin typeface="Arial MT"/>
              <a:cs typeface="Arial MT"/>
            </a:endParaRPr>
          </a:p>
          <a:p>
            <a:pPr marL="297277" indent="-285750">
              <a:lnSpc>
                <a:spcPts val="1234"/>
              </a:lnSpc>
              <a:buFont typeface="Wingdings" panose="05000000000000000000" pitchFamily="2" charset="2"/>
              <a:buChar char="§"/>
            </a:pPr>
            <a:r>
              <a:rPr sz="1600" b="1" spc="-5" dirty="0">
                <a:latin typeface="Arial"/>
                <a:cs typeface="Arial"/>
              </a:rPr>
              <a:t>Les modalités</a:t>
            </a:r>
            <a:r>
              <a:rPr sz="1600" b="1" spc="-5" dirty="0">
                <a:latin typeface="Arial"/>
                <a:cs typeface="Arial"/>
              </a:rPr>
              <a:t> de </a:t>
            </a:r>
            <a:r>
              <a:rPr sz="1600" b="1" dirty="0">
                <a:latin typeface="Arial"/>
                <a:cs typeface="Arial"/>
              </a:rPr>
              <a:t>lecture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 smtClean="0">
                <a:latin typeface="Arial"/>
                <a:cs typeface="Arial"/>
              </a:rPr>
              <a:t>-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 MT"/>
                <a:cs typeface="Arial MT"/>
              </a:rPr>
              <a:t>le</a:t>
            </a:r>
            <a:r>
              <a:rPr sz="1600" spc="-14" dirty="0" smtClean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concept</a:t>
            </a:r>
            <a:r>
              <a:rPr sz="1600" spc="-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série</a:t>
            </a:r>
            <a:r>
              <a:rPr sz="1600" spc="-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?</a:t>
            </a:r>
          </a:p>
          <a:p>
            <a:pPr marL="11527" marR="4611">
              <a:lnSpc>
                <a:spcPct val="93200"/>
              </a:lnSpc>
              <a:spcBef>
                <a:spcPts val="45"/>
              </a:spcBef>
            </a:pPr>
            <a:r>
              <a:rPr sz="1600" spc="-5" dirty="0">
                <a:latin typeface="Arial MT"/>
                <a:cs typeface="Arial MT"/>
              </a:rPr>
              <a:t>S'interroger </a:t>
            </a:r>
            <a:r>
              <a:rPr sz="1600" dirty="0">
                <a:latin typeface="Arial MT"/>
                <a:cs typeface="Arial MT"/>
              </a:rPr>
              <a:t>sur l'espace de </a:t>
            </a:r>
            <a:r>
              <a:rPr sz="1600" spc="-5" dirty="0">
                <a:latin typeface="Arial MT"/>
                <a:cs typeface="Arial MT"/>
              </a:rPr>
              <a:t>narration :Y a-t- </a:t>
            </a:r>
            <a:r>
              <a:rPr sz="1600" spc="-2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il</a:t>
            </a:r>
            <a:r>
              <a:rPr sz="1600" spc="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une</a:t>
            </a:r>
            <a:r>
              <a:rPr sz="1600" spc="23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perspective</a:t>
            </a:r>
            <a:r>
              <a:rPr sz="1600" spc="27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?</a:t>
            </a:r>
            <a:r>
              <a:rPr sz="1600" spc="23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18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Quel</a:t>
            </a:r>
            <a:r>
              <a:rPr sz="1600" spc="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rôle</a:t>
            </a:r>
            <a:r>
              <a:rPr sz="1600" spc="23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joue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l'échelle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 smtClean="0">
                <a:latin typeface="Arial MT"/>
                <a:cs typeface="Arial MT"/>
              </a:rPr>
              <a:t>?</a:t>
            </a:r>
            <a:r>
              <a:rPr lang="fr-FR" sz="1600" dirty="0" smtClean="0">
                <a:latin typeface="Arial MT"/>
                <a:cs typeface="Arial MT"/>
              </a:rPr>
              <a:t> Les </a:t>
            </a:r>
            <a:r>
              <a:rPr sz="1600" spc="-5" dirty="0" smtClean="0">
                <a:latin typeface="Arial MT"/>
                <a:cs typeface="Arial MT"/>
              </a:rPr>
              <a:t>regards- </a:t>
            </a:r>
            <a:r>
              <a:rPr sz="1600" dirty="0">
                <a:latin typeface="Arial MT"/>
                <a:cs typeface="Arial MT"/>
              </a:rPr>
              <a:t>les </a:t>
            </a:r>
            <a:r>
              <a:rPr sz="1600" dirty="0">
                <a:latin typeface="Arial MT"/>
                <a:cs typeface="Arial MT"/>
              </a:rPr>
              <a:t>gestes- Le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principe </a:t>
            </a:r>
            <a:r>
              <a:rPr sz="1600" dirty="0">
                <a:latin typeface="Arial MT"/>
                <a:cs typeface="Arial MT"/>
              </a:rPr>
              <a:t>des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tapisseries</a:t>
            </a:r>
            <a:r>
              <a:rPr sz="1600" spc="23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mille-fleurs</a:t>
            </a:r>
            <a:r>
              <a:rPr sz="1600" spc="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(ou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verdures)</a:t>
            </a:r>
            <a:r>
              <a:rPr sz="1600" spc="-9" dirty="0">
                <a:latin typeface="Arial MT"/>
                <a:cs typeface="Arial MT"/>
              </a:rPr>
              <a:t> </a:t>
            </a:r>
            <a:r>
              <a:rPr sz="1600" dirty="0" smtClean="0">
                <a:latin typeface="Arial MT"/>
                <a:cs typeface="Arial MT"/>
              </a:rPr>
              <a:t>.</a:t>
            </a:r>
            <a:endParaRPr lang="fr-FR" sz="1600" dirty="0" smtClean="0">
              <a:latin typeface="Arial MT"/>
              <a:cs typeface="Arial MT"/>
            </a:endParaRPr>
          </a:p>
          <a:p>
            <a:pPr marL="11527" marR="4611">
              <a:lnSpc>
                <a:spcPct val="93200"/>
              </a:lnSpc>
              <a:spcBef>
                <a:spcPts val="45"/>
              </a:spcBef>
            </a:pPr>
            <a:endParaRPr sz="1100" dirty="0">
              <a:latin typeface="Arial MT"/>
              <a:cs typeface="Arial MT"/>
            </a:endParaRPr>
          </a:p>
          <a:p>
            <a:pPr marL="297277" indent="-285750">
              <a:lnSpc>
                <a:spcPts val="1252"/>
              </a:lnSpc>
              <a:buFont typeface="Wingdings" panose="05000000000000000000" pitchFamily="2" charset="2"/>
              <a:buChar char="§"/>
            </a:pPr>
            <a:r>
              <a:rPr sz="1600" b="1" spc="-5" dirty="0">
                <a:latin typeface="Arial"/>
                <a:cs typeface="Arial"/>
              </a:rPr>
              <a:t>Couleurs</a:t>
            </a:r>
            <a:r>
              <a:rPr sz="1600" b="1" spc="-9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:</a:t>
            </a:r>
            <a:r>
              <a:rPr sz="1600" spc="-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rôle</a:t>
            </a:r>
            <a:r>
              <a:rPr sz="1600" spc="-18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du</a:t>
            </a:r>
            <a:r>
              <a:rPr sz="1600" spc="-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blanc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6367" y="352987"/>
            <a:ext cx="3044360" cy="61309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698012" y="2876646"/>
            <a:ext cx="4617187" cy="495389"/>
          </a:xfrm>
          <a:prstGeom prst="rect">
            <a:avLst/>
          </a:prstGeom>
        </p:spPr>
        <p:txBody>
          <a:bodyPr vert="horz" wrap="square" lIns="0" tIns="22476" rIns="0" bIns="0" rtlCol="0">
            <a:spAutoFit/>
          </a:bodyPr>
          <a:lstStyle/>
          <a:p>
            <a:pPr marL="11527" marR="4611">
              <a:lnSpc>
                <a:spcPct val="95500"/>
              </a:lnSpc>
              <a:spcBef>
                <a:spcPts val="177"/>
              </a:spcBef>
            </a:pPr>
            <a:r>
              <a:rPr sz="1600" b="1" spc="-5" dirty="0">
                <a:solidFill>
                  <a:srgbClr val="FF3333"/>
                </a:solidFill>
                <a:latin typeface="Arial"/>
                <a:cs typeface="Arial"/>
              </a:rPr>
              <a:t>Pratiquer</a:t>
            </a:r>
            <a:r>
              <a:rPr sz="1600" b="1" spc="-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: </a:t>
            </a:r>
            <a:r>
              <a:rPr sz="1600" spc="-5" dirty="0" smtClean="0">
                <a:latin typeface="Arial MT"/>
                <a:cs typeface="Arial MT"/>
              </a:rPr>
              <a:t>BD</a:t>
            </a:r>
            <a:r>
              <a:rPr lang="fr-FR" sz="1600" spc="-5" dirty="0" smtClean="0">
                <a:latin typeface="Arial MT"/>
                <a:cs typeface="Arial MT"/>
              </a:rPr>
              <a:t>n</a:t>
            </a:r>
            <a:r>
              <a:rPr sz="1600" spc="-5" dirty="0" smtClean="0">
                <a:latin typeface="Arial MT"/>
                <a:cs typeface="Arial MT"/>
              </a:rPr>
              <a:t>F </a:t>
            </a:r>
            <a:r>
              <a:rPr sz="1600" dirty="0">
                <a:latin typeface="Arial MT"/>
                <a:cs typeface="Arial MT"/>
              </a:rPr>
              <a:t>mettre en paroles et décomposer en </a:t>
            </a:r>
            <a:r>
              <a:rPr sz="1600" spc="-2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4 </a:t>
            </a:r>
            <a:r>
              <a:rPr sz="1600" spc="-5" dirty="0">
                <a:latin typeface="Arial MT"/>
                <a:cs typeface="Arial MT"/>
              </a:rPr>
              <a:t>images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pour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créer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narration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5261" y="3973277"/>
            <a:ext cx="4490946" cy="495389"/>
          </a:xfrm>
          <a:prstGeom prst="rect">
            <a:avLst/>
          </a:prstGeom>
        </p:spPr>
        <p:txBody>
          <a:bodyPr vert="horz" wrap="square" lIns="0" tIns="22476" rIns="0" bIns="0" rtlCol="0">
            <a:spAutoFit/>
          </a:bodyPr>
          <a:lstStyle/>
          <a:p>
            <a:pPr marL="11527" marR="4611">
              <a:lnSpc>
                <a:spcPct val="95500"/>
              </a:lnSpc>
              <a:spcBef>
                <a:spcPts val="177"/>
              </a:spcBef>
            </a:pPr>
            <a:r>
              <a:rPr sz="1600" b="1" spc="-9" dirty="0">
                <a:solidFill>
                  <a:srgbClr val="FF3333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FF3333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3333"/>
                </a:solidFill>
                <a:latin typeface="Arial"/>
                <a:cs typeface="Arial"/>
              </a:rPr>
              <a:t>n</a:t>
            </a:r>
            <a:r>
              <a:rPr sz="1600" b="1" spc="5" dirty="0">
                <a:solidFill>
                  <a:srgbClr val="FF3333"/>
                </a:solidFill>
                <a:latin typeface="Arial"/>
                <a:cs typeface="Arial"/>
              </a:rPr>
              <a:t>n</a:t>
            </a:r>
            <a:r>
              <a:rPr sz="1600" b="1" spc="-14" dirty="0">
                <a:solidFill>
                  <a:srgbClr val="FF3333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FF3333"/>
                </a:solidFill>
                <a:latin typeface="Arial"/>
                <a:cs typeface="Arial"/>
              </a:rPr>
              <a:t>î</a:t>
            </a:r>
            <a:r>
              <a:rPr sz="1600" b="1" dirty="0">
                <a:solidFill>
                  <a:srgbClr val="FF3333"/>
                </a:solidFill>
                <a:latin typeface="Arial"/>
                <a:cs typeface="Arial"/>
              </a:rPr>
              <a:t>t</a:t>
            </a:r>
            <a:r>
              <a:rPr sz="1600" b="1" spc="-14" dirty="0">
                <a:solidFill>
                  <a:srgbClr val="FF3333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FF3333"/>
                </a:solidFill>
                <a:latin typeface="Arial"/>
                <a:cs typeface="Arial"/>
              </a:rPr>
              <a:t>e</a:t>
            </a:r>
            <a:r>
              <a:rPr sz="1600" b="1" spc="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:</a:t>
            </a:r>
            <a:r>
              <a:rPr sz="1600" spc="-141" dirty="0">
                <a:latin typeface="Arial MT"/>
                <a:cs typeface="Arial MT"/>
              </a:rPr>
              <a:t> </a:t>
            </a:r>
            <a:r>
              <a:rPr sz="1600" spc="-23" dirty="0">
                <a:latin typeface="Arial MT"/>
                <a:cs typeface="Arial MT"/>
              </a:rPr>
              <a:t>v</a:t>
            </a:r>
            <a:r>
              <a:rPr sz="1600" dirty="0">
                <a:latin typeface="Arial MT"/>
                <a:cs typeface="Arial MT"/>
              </a:rPr>
              <a:t>oc</a:t>
            </a:r>
            <a:r>
              <a:rPr sz="1600" spc="9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bu</a:t>
            </a:r>
            <a:r>
              <a:rPr sz="1600" spc="-9" dirty="0">
                <a:latin typeface="Arial MT"/>
                <a:cs typeface="Arial MT"/>
              </a:rPr>
              <a:t>l</a:t>
            </a:r>
            <a:r>
              <a:rPr sz="1600" spc="9" dirty="0">
                <a:latin typeface="Arial MT"/>
                <a:cs typeface="Arial MT"/>
              </a:rPr>
              <a:t>a</a:t>
            </a:r>
            <a:r>
              <a:rPr sz="1600" spc="-9" dirty="0">
                <a:latin typeface="Arial MT"/>
                <a:cs typeface="Arial MT"/>
              </a:rPr>
              <a:t>i</a:t>
            </a:r>
            <a:r>
              <a:rPr sz="1600" dirty="0">
                <a:latin typeface="Arial MT"/>
                <a:cs typeface="Arial MT"/>
              </a:rPr>
              <a:t>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9" dirty="0">
                <a:latin typeface="Arial MT"/>
                <a:cs typeface="Arial MT"/>
              </a:rPr>
              <a:t>s</a:t>
            </a:r>
            <a:r>
              <a:rPr sz="1600" dirty="0">
                <a:latin typeface="Arial MT"/>
                <a:cs typeface="Arial MT"/>
              </a:rPr>
              <a:t>p</a:t>
            </a:r>
            <a:r>
              <a:rPr sz="1600" spc="9" dirty="0">
                <a:latin typeface="Arial MT"/>
                <a:cs typeface="Arial MT"/>
              </a:rPr>
              <a:t>é</a:t>
            </a:r>
            <a:r>
              <a:rPr sz="1600" dirty="0">
                <a:latin typeface="Arial MT"/>
                <a:cs typeface="Arial MT"/>
              </a:rPr>
              <a:t>c</a:t>
            </a:r>
            <a:r>
              <a:rPr sz="1600" spc="-9" dirty="0">
                <a:latin typeface="Arial MT"/>
                <a:cs typeface="Arial MT"/>
              </a:rPr>
              <a:t>i</a:t>
            </a:r>
            <a:r>
              <a:rPr sz="1600" spc="14" dirty="0">
                <a:latin typeface="Arial MT"/>
                <a:cs typeface="Arial MT"/>
              </a:rPr>
              <a:t>f</a:t>
            </a:r>
            <a:r>
              <a:rPr sz="1600" spc="-9" dirty="0">
                <a:latin typeface="Arial MT"/>
                <a:cs typeface="Arial MT"/>
              </a:rPr>
              <a:t>iq</a:t>
            </a:r>
            <a:r>
              <a:rPr sz="1600" spc="9" dirty="0">
                <a:latin typeface="Arial MT"/>
                <a:cs typeface="Arial MT"/>
              </a:rPr>
              <a:t>u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: </a:t>
            </a:r>
            <a:r>
              <a:rPr sz="1600" spc="-9" dirty="0">
                <a:latin typeface="Arial MT"/>
                <a:cs typeface="Arial MT"/>
              </a:rPr>
              <a:t>c</a:t>
            </a:r>
            <a:r>
              <a:rPr sz="1600" spc="9" dirty="0">
                <a:latin typeface="Arial MT"/>
                <a:cs typeface="Arial MT"/>
              </a:rPr>
              <a:t>o</a:t>
            </a:r>
            <a:r>
              <a:rPr sz="1600" spc="5" dirty="0">
                <a:latin typeface="Arial MT"/>
                <a:cs typeface="Arial MT"/>
              </a:rPr>
              <a:t>m</a:t>
            </a:r>
            <a:r>
              <a:rPr sz="1600" dirty="0">
                <a:latin typeface="Arial MT"/>
                <a:cs typeface="Arial MT"/>
              </a:rPr>
              <a:t>pos</a:t>
            </a:r>
            <a:r>
              <a:rPr sz="1600" spc="-9" dirty="0">
                <a:latin typeface="Arial MT"/>
                <a:cs typeface="Arial MT"/>
              </a:rPr>
              <a:t>i</a:t>
            </a:r>
            <a:r>
              <a:rPr sz="1600" spc="5" dirty="0">
                <a:latin typeface="Arial MT"/>
                <a:cs typeface="Arial MT"/>
              </a:rPr>
              <a:t>t</a:t>
            </a:r>
            <a:r>
              <a:rPr sz="1600" dirty="0">
                <a:latin typeface="Arial MT"/>
                <a:cs typeface="Arial MT"/>
              </a:rPr>
              <a:t>ion-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9" dirty="0">
                <a:latin typeface="Arial MT"/>
                <a:cs typeface="Arial MT"/>
              </a:rPr>
              <a:t>l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9" dirty="0">
                <a:latin typeface="Arial MT"/>
                <a:cs typeface="Arial MT"/>
              </a:rPr>
              <a:t>g</a:t>
            </a:r>
            <a:r>
              <a:rPr sz="1600" dirty="0">
                <a:latin typeface="Arial MT"/>
                <a:cs typeface="Arial MT"/>
              </a:rPr>
              <a:t>ne  </a:t>
            </a:r>
            <a:r>
              <a:rPr sz="1600" spc="-5" dirty="0">
                <a:latin typeface="Arial MT"/>
                <a:cs typeface="Arial MT"/>
              </a:rPr>
              <a:t>directrice- </a:t>
            </a:r>
            <a:r>
              <a:rPr sz="1600" dirty="0">
                <a:latin typeface="Arial MT"/>
                <a:cs typeface="Arial MT"/>
              </a:rPr>
              <a:t>espace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narratif-</a:t>
            </a:r>
            <a:r>
              <a:rPr sz="1600" spc="-5" dirty="0">
                <a:latin typeface="Arial MT"/>
                <a:cs typeface="Arial MT"/>
              </a:rPr>
              <a:t> mille-fleurs-série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98012" y="5069908"/>
            <a:ext cx="4049151" cy="495389"/>
          </a:xfrm>
          <a:prstGeom prst="rect">
            <a:avLst/>
          </a:prstGeom>
        </p:spPr>
        <p:txBody>
          <a:bodyPr vert="horz" wrap="square" lIns="0" tIns="22476" rIns="0" bIns="0" rtlCol="0">
            <a:spAutoFit/>
          </a:bodyPr>
          <a:lstStyle/>
          <a:p>
            <a:pPr marL="11527" marR="4611">
              <a:lnSpc>
                <a:spcPct val="95500"/>
              </a:lnSpc>
              <a:spcBef>
                <a:spcPts val="177"/>
              </a:spcBef>
            </a:pPr>
            <a:r>
              <a:rPr sz="1600" b="1" spc="-5" dirty="0">
                <a:solidFill>
                  <a:srgbClr val="FF3333"/>
                </a:solidFill>
                <a:latin typeface="Arial"/>
                <a:cs typeface="Arial"/>
              </a:rPr>
              <a:t>Fr</a:t>
            </a:r>
            <a:r>
              <a:rPr sz="1600" b="1" spc="-14" dirty="0">
                <a:solidFill>
                  <a:srgbClr val="FF3333"/>
                </a:solidFill>
                <a:latin typeface="Arial"/>
                <a:cs typeface="Arial"/>
              </a:rPr>
              <a:t>é</a:t>
            </a:r>
            <a:r>
              <a:rPr sz="1600" b="1" spc="5" dirty="0">
                <a:solidFill>
                  <a:srgbClr val="FF3333"/>
                </a:solidFill>
                <a:latin typeface="Arial"/>
                <a:cs typeface="Arial"/>
              </a:rPr>
              <a:t>q</a:t>
            </a:r>
            <a:r>
              <a:rPr sz="1600" b="1" spc="-5" dirty="0">
                <a:solidFill>
                  <a:srgbClr val="FF3333"/>
                </a:solidFill>
                <a:latin typeface="Arial"/>
                <a:cs typeface="Arial"/>
              </a:rPr>
              <a:t>uente</a:t>
            </a:r>
            <a:r>
              <a:rPr sz="1600" b="1" dirty="0">
                <a:solidFill>
                  <a:srgbClr val="FF3333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3333"/>
                </a:solidFill>
                <a:latin typeface="Arial"/>
                <a:cs typeface="Arial"/>
              </a:rPr>
              <a:t>:</a:t>
            </a:r>
            <a:r>
              <a:rPr sz="1600" b="1" spc="-127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1600" spc="-9" dirty="0">
                <a:latin typeface="Arial MT"/>
                <a:cs typeface="Arial MT"/>
              </a:rPr>
              <a:t>D</a:t>
            </a:r>
            <a:r>
              <a:rPr sz="1600" dirty="0">
                <a:latin typeface="Arial MT"/>
                <a:cs typeface="Arial MT"/>
              </a:rPr>
              <a:t>écou</a:t>
            </a:r>
            <a:r>
              <a:rPr sz="1600" spc="-9" dirty="0">
                <a:latin typeface="Arial MT"/>
                <a:cs typeface="Arial MT"/>
              </a:rPr>
              <a:t>v</a:t>
            </a:r>
            <a:r>
              <a:rPr sz="1600" spc="9" dirty="0">
                <a:latin typeface="Arial MT"/>
                <a:cs typeface="Arial MT"/>
              </a:rPr>
              <a:t>e</a:t>
            </a:r>
            <a:r>
              <a:rPr sz="1600" spc="-9" dirty="0">
                <a:latin typeface="Arial MT"/>
                <a:cs typeface="Arial MT"/>
              </a:rPr>
              <a:t>r</a:t>
            </a:r>
            <a:r>
              <a:rPr sz="1600" spc="5" dirty="0">
                <a:latin typeface="Arial MT"/>
                <a:cs typeface="Arial MT"/>
              </a:rPr>
              <a:t>t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9" dirty="0">
                <a:latin typeface="Arial MT"/>
                <a:cs typeface="Arial MT"/>
              </a:rPr>
              <a:t>d</a:t>
            </a:r>
            <a:r>
              <a:rPr sz="1600" dirty="0">
                <a:latin typeface="Arial MT"/>
                <a:cs typeface="Arial MT"/>
              </a:rPr>
              <a:t>eux</a:t>
            </a:r>
            <a:r>
              <a:rPr sz="1600" spc="-14" dirty="0">
                <a:latin typeface="Arial MT"/>
                <a:cs typeface="Arial MT"/>
              </a:rPr>
              <a:t> </a:t>
            </a:r>
            <a:r>
              <a:rPr sz="1600" spc="9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nse</a:t>
            </a:r>
            <a:r>
              <a:rPr sz="1600" spc="5" dirty="0">
                <a:latin typeface="Arial MT"/>
                <a:cs typeface="Arial MT"/>
              </a:rPr>
              <a:t>m</a:t>
            </a:r>
            <a:r>
              <a:rPr sz="1600" dirty="0">
                <a:latin typeface="Arial MT"/>
                <a:cs typeface="Arial MT"/>
              </a:rPr>
              <a:t>b</a:t>
            </a:r>
            <a:r>
              <a:rPr sz="1600" spc="-9" dirty="0">
                <a:latin typeface="Arial MT"/>
                <a:cs typeface="Arial MT"/>
              </a:rPr>
              <a:t>l</a:t>
            </a:r>
            <a:r>
              <a:rPr sz="1600" spc="9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m</a:t>
            </a:r>
            <a:r>
              <a:rPr sz="1600" dirty="0">
                <a:latin typeface="Arial MT"/>
                <a:cs typeface="Arial MT"/>
              </a:rPr>
              <a:t>ajeurs  de </a:t>
            </a:r>
            <a:r>
              <a:rPr sz="1600" spc="-5" dirty="0">
                <a:latin typeface="Arial MT"/>
                <a:cs typeface="Arial MT"/>
              </a:rPr>
              <a:t>l'art</a:t>
            </a:r>
            <a:r>
              <a:rPr sz="1600" dirty="0">
                <a:latin typeface="Arial MT"/>
                <a:cs typeface="Arial MT"/>
              </a:rPr>
              <a:t> du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Moyen</a:t>
            </a:r>
            <a:r>
              <a:rPr sz="1600" spc="-5" dirty="0">
                <a:latin typeface="Arial MT"/>
                <a:cs typeface="Arial MT"/>
              </a:rPr>
              <a:t>-Age</a:t>
            </a:r>
            <a:endParaRPr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21237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227</Words>
  <Application>Microsoft Office PowerPoint</Application>
  <PresentationFormat>Grand écran</PresentationFormat>
  <Paragraphs>30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MT</vt:lpstr>
      <vt:lpstr>Calibri</vt:lpstr>
      <vt:lpstr>Calibri Light</vt:lpstr>
      <vt:lpstr>Wingdings</vt:lpstr>
      <vt:lpstr>Thème Office</vt:lpstr>
      <vt:lpstr>Séquence pédagogique Cycle 3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 BOYER</dc:creator>
  <cp:lastModifiedBy>CECILE BOYER</cp:lastModifiedBy>
  <cp:revision>13</cp:revision>
  <dcterms:created xsi:type="dcterms:W3CDTF">2022-07-02T10:01:54Z</dcterms:created>
  <dcterms:modified xsi:type="dcterms:W3CDTF">2022-07-02T11:02:49Z</dcterms:modified>
</cp:coreProperties>
</file>