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974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57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6572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87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63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050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7144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901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87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7149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06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06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36E7E-5F4E-494F-B527-C21BEDA587D1}" type="datetimeFigureOut">
              <a:rPr lang="fr-FR" smtClean="0"/>
              <a:t>02/07/2022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83772-6F7B-4BD1-AB70-34CCDE7B089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534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oto.rmn.fr/" TargetMode="External"/><Relationship Id="rId2" Type="http://schemas.openxmlformats.org/officeDocument/2006/relationships/hyperlink" Target="https://musees-nationaux-alpesmaritimes.fr/chagall/la-collection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4726" y="485418"/>
            <a:ext cx="9504620" cy="1889589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spcBef>
                <a:spcPts val="91"/>
              </a:spcBef>
            </a:pPr>
            <a:r>
              <a:rPr sz="2400" b="1" spc="-5" dirty="0">
                <a:solidFill>
                  <a:srgbClr val="0070C0"/>
                </a:solidFill>
                <a:latin typeface="+mj-lt"/>
                <a:cs typeface="Arial"/>
              </a:rPr>
              <a:t>Fiche</a:t>
            </a:r>
            <a:r>
              <a:rPr sz="2400" b="1" spc="-64" dirty="0">
                <a:solidFill>
                  <a:srgbClr val="0070C0"/>
                </a:solidFill>
                <a:latin typeface="+mj-lt"/>
                <a:cs typeface="Arial"/>
              </a:rPr>
              <a:t> </a:t>
            </a:r>
            <a:r>
              <a:rPr sz="2400" b="1" spc="-5" dirty="0" err="1" smtClean="0">
                <a:solidFill>
                  <a:srgbClr val="0070C0"/>
                </a:solidFill>
                <a:latin typeface="+mj-lt"/>
                <a:cs typeface="Arial"/>
              </a:rPr>
              <a:t>pédagogique</a:t>
            </a:r>
            <a:r>
              <a:rPr lang="fr-FR" sz="2400" b="1" dirty="0">
                <a:solidFill>
                  <a:srgbClr val="0070C0"/>
                </a:solidFill>
                <a:latin typeface="+mj-lt"/>
                <a:cs typeface="Arial"/>
              </a:rPr>
              <a:t> </a:t>
            </a:r>
            <a:r>
              <a:rPr lang="fr-FR" sz="2400" b="1" dirty="0" smtClean="0">
                <a:solidFill>
                  <a:srgbClr val="0070C0"/>
                </a:solidFill>
                <a:latin typeface="+mj-lt"/>
                <a:cs typeface="Arial"/>
              </a:rPr>
              <a:t>– Les Animaux dans les œuvres de Marc Chagall</a:t>
            </a:r>
          </a:p>
          <a:p>
            <a:pPr marL="11527">
              <a:spcBef>
                <a:spcPts val="91"/>
              </a:spcBef>
            </a:pPr>
            <a:r>
              <a:rPr sz="2400" b="1" spc="-9" dirty="0" err="1" smtClean="0">
                <a:solidFill>
                  <a:srgbClr val="0070C0"/>
                </a:solidFill>
                <a:latin typeface="+mj-lt"/>
                <a:cs typeface="Arial"/>
              </a:rPr>
              <a:t>Programme</a:t>
            </a:r>
            <a:r>
              <a:rPr sz="2400" b="1" spc="-9" dirty="0" smtClean="0">
                <a:solidFill>
                  <a:srgbClr val="0070C0"/>
                </a:solidFill>
                <a:latin typeface="+mj-lt"/>
                <a:cs typeface="Arial"/>
              </a:rPr>
              <a:t> </a:t>
            </a:r>
            <a:r>
              <a:rPr sz="2400" b="1" dirty="0" err="1" smtClean="0">
                <a:solidFill>
                  <a:srgbClr val="0070C0"/>
                </a:solidFill>
                <a:latin typeface="+mj-lt"/>
                <a:cs typeface="Arial"/>
              </a:rPr>
              <a:t>Hda</a:t>
            </a:r>
            <a:r>
              <a:rPr sz="2400" b="1" dirty="0" smtClean="0">
                <a:solidFill>
                  <a:srgbClr val="0070C0"/>
                </a:solidFill>
                <a:latin typeface="+mj-lt"/>
                <a:cs typeface="Arial"/>
              </a:rPr>
              <a:t> </a:t>
            </a:r>
            <a:r>
              <a:rPr sz="2400" b="1" spc="-9" dirty="0">
                <a:solidFill>
                  <a:srgbClr val="0070C0"/>
                </a:solidFill>
                <a:latin typeface="+mj-lt"/>
                <a:cs typeface="Arial"/>
              </a:rPr>
              <a:t>cycle </a:t>
            </a:r>
            <a:r>
              <a:rPr sz="2400" b="1" dirty="0">
                <a:solidFill>
                  <a:srgbClr val="0070C0"/>
                </a:solidFill>
                <a:latin typeface="+mj-lt"/>
                <a:cs typeface="Arial"/>
              </a:rPr>
              <a:t>4 (5è </a:t>
            </a:r>
            <a:r>
              <a:rPr sz="2400" b="1" spc="-9" dirty="0">
                <a:solidFill>
                  <a:srgbClr val="0070C0"/>
                </a:solidFill>
                <a:latin typeface="+mj-lt"/>
                <a:cs typeface="Arial"/>
              </a:rPr>
              <a:t>4è 3è) </a:t>
            </a:r>
            <a:r>
              <a:rPr sz="2400" b="1" spc="-445" dirty="0">
                <a:solidFill>
                  <a:srgbClr val="0070C0"/>
                </a:solidFill>
                <a:latin typeface="+mj-lt"/>
                <a:cs typeface="Arial"/>
              </a:rPr>
              <a:t> </a:t>
            </a:r>
            <a:endParaRPr lang="fr-FR" sz="2400" b="1" spc="-445" dirty="0" smtClean="0">
              <a:solidFill>
                <a:srgbClr val="0070C0"/>
              </a:solidFill>
              <a:latin typeface="+mj-lt"/>
              <a:cs typeface="Arial"/>
            </a:endParaRPr>
          </a:p>
          <a:p>
            <a:pPr marL="11527" marR="4126494">
              <a:spcBef>
                <a:spcPts val="82"/>
              </a:spcBef>
            </a:pPr>
            <a:endParaRPr lang="fr-FR" sz="1200" b="1" u="sng" spc="-445" dirty="0">
              <a:solidFill>
                <a:srgbClr val="FF3333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11527" marR="4126494">
              <a:spcBef>
                <a:spcPts val="82"/>
              </a:spcBef>
            </a:pPr>
            <a:r>
              <a:rPr sz="1600" b="1" u="sng" spc="-5" dirty="0" err="1" smtClean="0">
                <a:uFill>
                  <a:solidFill>
                    <a:srgbClr val="000000"/>
                  </a:solidFill>
                </a:uFill>
                <a:latin typeface="+mj-lt"/>
                <a:cs typeface="Arial"/>
              </a:rPr>
              <a:t>Compétences</a:t>
            </a:r>
            <a:r>
              <a:rPr sz="1600" b="1" u="sng" spc="-18" dirty="0" smtClean="0">
                <a:uFill>
                  <a:solidFill>
                    <a:srgbClr val="000000"/>
                  </a:solidFill>
                </a:uFill>
                <a:latin typeface="+mj-lt"/>
                <a:cs typeface="Arial"/>
              </a:rPr>
              <a:t> </a:t>
            </a:r>
            <a:r>
              <a:rPr sz="1600" b="1" u="sng" dirty="0" smtClean="0">
                <a:uFill>
                  <a:solidFill>
                    <a:srgbClr val="000000"/>
                  </a:solidFill>
                </a:uFill>
                <a:latin typeface="+mj-lt"/>
                <a:cs typeface="Arial"/>
              </a:rPr>
              <a:t>à</a:t>
            </a:r>
            <a:r>
              <a:rPr sz="1600" b="1" u="sng" spc="-9" dirty="0" smtClean="0">
                <a:uFill>
                  <a:solidFill>
                    <a:srgbClr val="000000"/>
                  </a:solidFill>
                </a:uFill>
                <a:latin typeface="+mj-lt"/>
                <a:cs typeface="Arial"/>
              </a:rPr>
              <a:t> </a:t>
            </a:r>
            <a:r>
              <a:rPr sz="1600" b="1" u="sng" spc="-5" dirty="0" err="1" smtClean="0">
                <a:uFill>
                  <a:solidFill>
                    <a:srgbClr val="000000"/>
                  </a:solidFill>
                </a:uFill>
                <a:latin typeface="+mj-lt"/>
                <a:cs typeface="Arial"/>
              </a:rPr>
              <a:t>construire</a:t>
            </a:r>
            <a:r>
              <a:rPr lang="fr-FR" sz="1600" b="1" u="sng" spc="-5" dirty="0" smtClean="0">
                <a:uFill>
                  <a:solidFill>
                    <a:srgbClr val="000000"/>
                  </a:solidFill>
                </a:uFill>
                <a:latin typeface="+mj-lt"/>
                <a:cs typeface="Arial"/>
              </a:rPr>
              <a:t> :</a:t>
            </a:r>
            <a:r>
              <a:rPr lang="fr-FR" sz="1600" spc="-5" dirty="0" smtClean="0">
                <a:uFill>
                  <a:solidFill>
                    <a:srgbClr val="000000"/>
                  </a:solidFill>
                </a:uFill>
                <a:latin typeface="+mj-lt"/>
                <a:cs typeface="Arial"/>
              </a:rPr>
              <a:t> </a:t>
            </a:r>
          </a:p>
          <a:p>
            <a:pPr marL="11527" marR="4126494">
              <a:lnSpc>
                <a:spcPts val="1888"/>
              </a:lnSpc>
              <a:spcBef>
                <a:spcPts val="82"/>
              </a:spcBef>
            </a:pPr>
            <a:endParaRPr lang="fr-FR" sz="1600" spc="-5" dirty="0" smtClean="0">
              <a:uFill>
                <a:solidFill>
                  <a:srgbClr val="000000"/>
                </a:solidFill>
              </a:uFill>
              <a:latin typeface="+mj-lt"/>
              <a:cs typeface="Arial"/>
            </a:endParaRPr>
          </a:p>
          <a:p>
            <a:pPr marL="342230" indent="-285750">
              <a:lnSpc>
                <a:spcPts val="1389"/>
              </a:lnSpc>
              <a:buFont typeface="Wingdings" panose="05000000000000000000" pitchFamily="2" charset="2"/>
              <a:buChar char="§"/>
            </a:pPr>
            <a:r>
              <a:rPr lang="fr-FR" sz="1600" b="1" spc="-5" dirty="0" smtClean="0">
                <a:solidFill>
                  <a:srgbClr val="101010"/>
                </a:solidFill>
                <a:latin typeface="+mj-lt"/>
                <a:cs typeface="Arial"/>
              </a:rPr>
              <a:t>P</a:t>
            </a:r>
            <a:r>
              <a:rPr sz="1600" b="1" spc="-5" dirty="0" err="1" smtClean="0">
                <a:solidFill>
                  <a:srgbClr val="101010"/>
                </a:solidFill>
                <a:latin typeface="+mj-lt"/>
                <a:cs typeface="Arial"/>
              </a:rPr>
              <a:t>roposer</a:t>
            </a:r>
            <a:r>
              <a:rPr sz="1600" b="1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 err="1" smtClean="0">
                <a:solidFill>
                  <a:srgbClr val="101010"/>
                </a:solidFill>
                <a:latin typeface="+mj-lt"/>
                <a:cs typeface="Arial"/>
              </a:rPr>
              <a:t>une</a:t>
            </a:r>
            <a:r>
              <a:rPr sz="1600" b="1" spc="-5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9" dirty="0" err="1" smtClean="0">
                <a:solidFill>
                  <a:srgbClr val="101010"/>
                </a:solidFill>
                <a:latin typeface="+mj-lt"/>
                <a:cs typeface="Arial"/>
              </a:rPr>
              <a:t>analyse</a:t>
            </a:r>
            <a:r>
              <a:rPr sz="1600" b="1" spc="5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 smtClean="0">
                <a:solidFill>
                  <a:srgbClr val="101010"/>
                </a:solidFill>
                <a:latin typeface="+mj-lt"/>
                <a:cs typeface="Arial"/>
              </a:rPr>
              <a:t>critique</a:t>
            </a:r>
            <a:r>
              <a:rPr sz="1600" b="1" dirty="0" smtClean="0">
                <a:solidFill>
                  <a:srgbClr val="101010"/>
                </a:solidFill>
                <a:latin typeface="+mj-lt"/>
                <a:cs typeface="Arial"/>
              </a:rPr>
              <a:t> simple </a:t>
            </a:r>
            <a:r>
              <a:rPr sz="1600" b="1" spc="-5" dirty="0" smtClean="0">
                <a:solidFill>
                  <a:srgbClr val="101010"/>
                </a:solidFill>
                <a:latin typeface="+mj-lt"/>
                <a:cs typeface="Arial"/>
              </a:rPr>
              <a:t>et</a:t>
            </a:r>
            <a:r>
              <a:rPr sz="1600" b="1" spc="9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9" dirty="0" err="1" smtClean="0">
                <a:solidFill>
                  <a:srgbClr val="101010"/>
                </a:solidFill>
                <a:latin typeface="+mj-lt"/>
                <a:cs typeface="Arial"/>
              </a:rPr>
              <a:t>une</a:t>
            </a:r>
            <a:r>
              <a:rPr sz="1600" b="1" spc="9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 err="1" smtClean="0">
                <a:solidFill>
                  <a:srgbClr val="101010"/>
                </a:solidFill>
                <a:latin typeface="+mj-lt"/>
                <a:cs typeface="Arial"/>
              </a:rPr>
              <a:t>interprétation</a:t>
            </a:r>
            <a:r>
              <a:rPr sz="1600" b="1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 err="1" smtClean="0">
                <a:solidFill>
                  <a:srgbClr val="101010"/>
                </a:solidFill>
                <a:latin typeface="+mj-lt"/>
                <a:cs typeface="Arial"/>
              </a:rPr>
              <a:t>d'une</a:t>
            </a:r>
            <a:r>
              <a:rPr sz="1600" b="1" spc="5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 err="1" smtClean="0">
                <a:solidFill>
                  <a:srgbClr val="101010"/>
                </a:solidFill>
                <a:latin typeface="+mj-lt"/>
                <a:cs typeface="Arial"/>
              </a:rPr>
              <a:t>œuvre</a:t>
            </a:r>
            <a:endParaRPr sz="1600" dirty="0" smtClean="0">
              <a:latin typeface="+mj-lt"/>
              <a:cs typeface="Arial"/>
            </a:endParaRPr>
          </a:p>
          <a:p>
            <a:pPr marL="297277" marR="4611" indent="-285750">
              <a:lnSpc>
                <a:spcPct val="95200"/>
              </a:lnSpc>
              <a:spcBef>
                <a:spcPts val="41"/>
              </a:spcBef>
              <a:buFont typeface="Wingdings" panose="05000000000000000000" pitchFamily="2" charset="2"/>
              <a:buChar char="§"/>
            </a:pPr>
            <a:r>
              <a:rPr lang="fr-FR" sz="1600" b="1" spc="-5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 err="1" smtClean="0">
                <a:solidFill>
                  <a:srgbClr val="101010"/>
                </a:solidFill>
                <a:latin typeface="+mj-lt"/>
                <a:cs typeface="Arial"/>
              </a:rPr>
              <a:t>Construire</a:t>
            </a:r>
            <a:r>
              <a:rPr sz="1600" b="1" spc="5" dirty="0" smtClean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un</a:t>
            </a:r>
            <a:r>
              <a:rPr sz="1600" b="1" spc="-9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exposé</a:t>
            </a:r>
            <a:r>
              <a:rPr sz="1600" b="1" dirty="0">
                <a:solidFill>
                  <a:srgbClr val="101010"/>
                </a:solidFill>
                <a:latin typeface="+mj-lt"/>
                <a:cs typeface="Arial"/>
              </a:rPr>
              <a:t> de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quelques</a:t>
            </a:r>
            <a:r>
              <a:rPr sz="1600" b="1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minutes</a:t>
            </a:r>
            <a:r>
              <a:rPr sz="1600" b="1" spc="5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sur</a:t>
            </a:r>
            <a:r>
              <a:rPr sz="1600" b="1" spc="5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dirty="0">
                <a:solidFill>
                  <a:srgbClr val="101010"/>
                </a:solidFill>
                <a:latin typeface="+mj-lt"/>
                <a:cs typeface="Arial"/>
              </a:rPr>
              <a:t>un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petit</a:t>
            </a:r>
            <a:r>
              <a:rPr sz="1600" b="1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ensemble</a:t>
            </a:r>
            <a:r>
              <a:rPr sz="1600" b="1" spc="9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d’œuvres</a:t>
            </a:r>
            <a:r>
              <a:rPr sz="1600" b="1" spc="5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ou</a:t>
            </a:r>
            <a:r>
              <a:rPr sz="1600" b="1" spc="5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9" dirty="0">
                <a:solidFill>
                  <a:srgbClr val="101010"/>
                </a:solidFill>
                <a:latin typeface="+mj-lt"/>
                <a:cs typeface="Arial"/>
              </a:rPr>
              <a:t>une</a:t>
            </a:r>
            <a:r>
              <a:rPr sz="1600" b="1" spc="5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problématique </a:t>
            </a:r>
            <a:r>
              <a:rPr sz="1600" b="1" spc="-340" dirty="0">
                <a:solidFill>
                  <a:srgbClr val="101010"/>
                </a:solidFill>
                <a:latin typeface="+mj-lt"/>
                <a:cs typeface="Arial"/>
              </a:rPr>
              <a:t> </a:t>
            </a:r>
            <a:r>
              <a:rPr sz="1600" b="1" spc="-5" dirty="0">
                <a:solidFill>
                  <a:srgbClr val="101010"/>
                </a:solidFill>
                <a:latin typeface="+mj-lt"/>
                <a:cs typeface="Arial"/>
              </a:rPr>
              <a:t>artistique</a:t>
            </a:r>
            <a:r>
              <a:rPr sz="1600" b="1" spc="-5" dirty="0">
                <a:solidFill>
                  <a:srgbClr val="FF3333"/>
                </a:solidFill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41418" y="2587426"/>
            <a:ext cx="9027993" cy="845179"/>
          </a:xfrm>
          <a:prstGeom prst="rect">
            <a:avLst/>
          </a:prstGeom>
          <a:ln w="29112">
            <a:solidFill>
              <a:srgbClr val="FF3333"/>
            </a:solidFill>
          </a:ln>
        </p:spPr>
        <p:txBody>
          <a:bodyPr vert="horz" wrap="square" lIns="0" tIns="24205" rIns="0" bIns="0" rtlCol="0">
            <a:spAutoFit/>
          </a:bodyPr>
          <a:lstStyle/>
          <a:p>
            <a:pPr marL="17290">
              <a:lnSpc>
                <a:spcPts val="1933"/>
              </a:lnSpc>
              <a:spcBef>
                <a:spcPts val="191"/>
              </a:spcBef>
            </a:pPr>
            <a:r>
              <a:rPr sz="1600" spc="-9" dirty="0">
                <a:solidFill>
                  <a:srgbClr val="FF3333"/>
                </a:solidFill>
                <a:latin typeface="+mj-lt"/>
                <a:cs typeface="Arial"/>
              </a:rPr>
              <a:t>6.</a:t>
            </a:r>
            <a:r>
              <a:rPr sz="1600" spc="-100" dirty="0">
                <a:solidFill>
                  <a:srgbClr val="FF3333"/>
                </a:solidFill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De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dirty="0">
                <a:latin typeface="+mj-lt"/>
                <a:cs typeface="Arial"/>
              </a:rPr>
              <a:t>la Belle</a:t>
            </a:r>
            <a:r>
              <a:rPr sz="1600" spc="-5" dirty="0">
                <a:latin typeface="+mj-lt"/>
                <a:cs typeface="Arial"/>
              </a:rPr>
              <a:t> Époque aux</a:t>
            </a:r>
            <a:r>
              <a:rPr sz="1600" spc="-9" dirty="0">
                <a:latin typeface="+mj-lt"/>
                <a:cs typeface="Arial"/>
              </a:rPr>
              <a:t> </a:t>
            </a:r>
            <a:r>
              <a:rPr sz="1600" dirty="0">
                <a:latin typeface="+mj-lt"/>
                <a:cs typeface="Arial"/>
              </a:rPr>
              <a:t>«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années</a:t>
            </a:r>
            <a:r>
              <a:rPr sz="1600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folles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dirty="0">
                <a:latin typeface="+mj-lt"/>
                <a:cs typeface="Arial"/>
              </a:rPr>
              <a:t>» :</a:t>
            </a:r>
            <a:r>
              <a:rPr sz="1600" spc="-5" dirty="0">
                <a:latin typeface="+mj-lt"/>
                <a:cs typeface="Arial"/>
              </a:rPr>
              <a:t> L'ère</a:t>
            </a:r>
            <a:r>
              <a:rPr sz="1600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des</a:t>
            </a:r>
            <a:r>
              <a:rPr sz="1600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avant-gardes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(1870-1930)</a:t>
            </a:r>
            <a:endParaRPr sz="1600" dirty="0">
              <a:latin typeface="+mj-lt"/>
              <a:cs typeface="Arial"/>
            </a:endParaRPr>
          </a:p>
          <a:p>
            <a:pPr marL="115842" indent="-99128">
              <a:lnSpc>
                <a:spcPts val="1465"/>
              </a:lnSpc>
              <a:buChar char="-"/>
              <a:tabLst>
                <a:tab pos="116418" algn="l"/>
              </a:tabLst>
            </a:pPr>
            <a:r>
              <a:rPr sz="1600" spc="-9" dirty="0">
                <a:latin typeface="+mj-lt"/>
                <a:cs typeface="Arial"/>
              </a:rPr>
              <a:t>Paysages</a:t>
            </a:r>
            <a:r>
              <a:rPr sz="1600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du</a:t>
            </a:r>
            <a:r>
              <a:rPr sz="1600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réel,</a:t>
            </a:r>
            <a:r>
              <a:rPr sz="1600" spc="18" dirty="0">
                <a:latin typeface="+mj-lt"/>
                <a:cs typeface="Arial"/>
              </a:rPr>
              <a:t> </a:t>
            </a:r>
            <a:r>
              <a:rPr sz="1600" spc="-14" dirty="0">
                <a:latin typeface="+mj-lt"/>
                <a:cs typeface="Arial"/>
              </a:rPr>
              <a:t>paysages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intérieurs</a:t>
            </a:r>
            <a:r>
              <a:rPr sz="1600" spc="-5" dirty="0">
                <a:latin typeface="+mj-lt"/>
                <a:cs typeface="Arial"/>
              </a:rPr>
              <a:t>.</a:t>
            </a:r>
            <a:endParaRPr sz="1600" dirty="0">
              <a:latin typeface="+mj-lt"/>
              <a:cs typeface="Arial"/>
            </a:endParaRPr>
          </a:p>
          <a:p>
            <a:pPr marL="115842" indent="-99128">
              <a:lnSpc>
                <a:spcPts val="1457"/>
              </a:lnSpc>
              <a:buChar char="-"/>
              <a:tabLst>
                <a:tab pos="116418" algn="l"/>
              </a:tabLst>
            </a:pPr>
            <a:r>
              <a:rPr sz="1600" spc="-5" dirty="0">
                <a:latin typeface="+mj-lt"/>
                <a:cs typeface="Arial"/>
              </a:rPr>
              <a:t>Photographie,</a:t>
            </a:r>
            <a:r>
              <a:rPr sz="1600" spc="18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cinéma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et</a:t>
            </a:r>
            <a:r>
              <a:rPr sz="1600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enregistrement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phonographique </a:t>
            </a:r>
            <a:r>
              <a:rPr sz="1600" dirty="0">
                <a:latin typeface="+mj-lt"/>
                <a:cs typeface="Arial"/>
              </a:rPr>
              <a:t>:</a:t>
            </a:r>
            <a:r>
              <a:rPr sz="1600" spc="-9" dirty="0">
                <a:latin typeface="+mj-lt"/>
                <a:cs typeface="Arial"/>
              </a:rPr>
              <a:t> </a:t>
            </a:r>
            <a:r>
              <a:rPr sz="1600" dirty="0">
                <a:latin typeface="+mj-lt"/>
                <a:cs typeface="Arial"/>
              </a:rPr>
              <a:t>un </a:t>
            </a:r>
            <a:r>
              <a:rPr sz="1600" spc="-9" dirty="0">
                <a:latin typeface="+mj-lt"/>
                <a:cs typeface="Arial"/>
              </a:rPr>
              <a:t>nouveau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rapport</a:t>
            </a:r>
            <a:r>
              <a:rPr sz="1600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au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dirty="0">
                <a:latin typeface="+mj-lt"/>
                <a:cs typeface="Arial"/>
              </a:rPr>
              <a:t>réel</a:t>
            </a:r>
            <a:r>
              <a:rPr sz="1600" dirty="0">
                <a:latin typeface="+mj-lt"/>
                <a:cs typeface="Arial"/>
              </a:rPr>
              <a:t>.</a:t>
            </a:r>
          </a:p>
          <a:p>
            <a:pPr marL="115842" indent="-99128">
              <a:lnSpc>
                <a:spcPts val="1488"/>
              </a:lnSpc>
              <a:buChar char="-"/>
              <a:tabLst>
                <a:tab pos="116418" algn="l"/>
              </a:tabLst>
            </a:pPr>
            <a:r>
              <a:rPr sz="1600" spc="-5" dirty="0">
                <a:latin typeface="+mj-lt"/>
                <a:cs typeface="Arial"/>
              </a:rPr>
              <a:t>La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recherche</a:t>
            </a:r>
            <a:r>
              <a:rPr sz="1600" spc="5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des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racines</a:t>
            </a:r>
            <a:r>
              <a:rPr sz="1600" spc="14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dans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un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spc="-9" dirty="0">
                <a:latin typeface="+mj-lt"/>
                <a:cs typeface="Arial"/>
              </a:rPr>
              <a:t>monde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spc="-9" dirty="0">
                <a:latin typeface="+mj-lt"/>
                <a:cs typeface="Arial"/>
              </a:rPr>
              <a:t>qui</a:t>
            </a:r>
            <a:r>
              <a:rPr sz="1600" spc="18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s'ouvre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dirty="0">
                <a:latin typeface="+mj-lt"/>
                <a:cs typeface="Arial"/>
              </a:rPr>
              <a:t>: </a:t>
            </a:r>
            <a:r>
              <a:rPr sz="1600" spc="-5" dirty="0">
                <a:latin typeface="+mj-lt"/>
                <a:cs typeface="Arial"/>
              </a:rPr>
              <a:t>primitivismes,</a:t>
            </a:r>
            <a:r>
              <a:rPr sz="1600" spc="14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écoles</a:t>
            </a:r>
            <a:r>
              <a:rPr sz="1600" spc="14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nationales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et</a:t>
            </a:r>
            <a:r>
              <a:rPr sz="1600" spc="9" dirty="0">
                <a:latin typeface="+mj-lt"/>
                <a:cs typeface="Arial"/>
              </a:rPr>
              <a:t> </a:t>
            </a:r>
            <a:r>
              <a:rPr sz="1600" spc="-5" dirty="0">
                <a:latin typeface="+mj-lt"/>
                <a:cs typeface="Arial"/>
              </a:rPr>
              <a:t>régionalismes</a:t>
            </a:r>
            <a:r>
              <a:rPr sz="1600" spc="-5" dirty="0">
                <a:latin typeface="+mj-lt"/>
                <a:cs typeface="Arial"/>
              </a:rPr>
              <a:t>.</a:t>
            </a:r>
            <a:endParaRPr sz="1600" dirty="0">
              <a:latin typeface="+mj-lt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6583" y="3645024"/>
            <a:ext cx="10903526" cy="2666211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lnSpc>
                <a:spcPts val="1901"/>
              </a:lnSpc>
              <a:spcBef>
                <a:spcPts val="91"/>
              </a:spcBef>
            </a:pPr>
            <a:r>
              <a:rPr sz="1634" b="1" u="sng" spc="-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+mj-lt"/>
                <a:cs typeface="Arial"/>
              </a:rPr>
              <a:t>Connaître</a:t>
            </a:r>
            <a:r>
              <a:rPr sz="1634" b="1" u="sng" spc="-23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+mj-lt"/>
                <a:cs typeface="Arial"/>
              </a:rPr>
              <a:t> </a:t>
            </a:r>
            <a:r>
              <a:rPr sz="1634" b="1" u="sng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+mj-lt"/>
                <a:cs typeface="Arial"/>
              </a:rPr>
              <a:t>:</a:t>
            </a:r>
            <a:r>
              <a:rPr sz="1634" b="1" u="sng" spc="-14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+mj-lt"/>
                <a:cs typeface="Arial"/>
              </a:rPr>
              <a:t> </a:t>
            </a:r>
            <a:r>
              <a:rPr sz="1634" b="1" u="sng" spc="-9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+mj-lt"/>
                <a:cs typeface="Arial"/>
              </a:rPr>
              <a:t>recherches</a:t>
            </a:r>
            <a:endParaRPr sz="1634" dirty="0">
              <a:latin typeface="+mj-lt"/>
              <a:cs typeface="Arial"/>
            </a:endParaRPr>
          </a:p>
          <a:p>
            <a:pPr marL="11527" marR="4611">
              <a:lnSpc>
                <a:spcPts val="1833"/>
              </a:lnSpc>
              <a:spcBef>
                <a:spcPts val="109"/>
              </a:spcBef>
            </a:pP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Observation d'un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corpus</a:t>
            </a:r>
            <a:r>
              <a:rPr sz="1634" spc="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d'oeuvres</a:t>
            </a:r>
            <a:r>
              <a:rPr sz="1634" spc="9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de</a:t>
            </a:r>
            <a:r>
              <a:rPr sz="1634" spc="-1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Chagall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réunissant</a:t>
            </a:r>
            <a:r>
              <a:rPr sz="1634" spc="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ses</a:t>
            </a:r>
            <a:r>
              <a:rPr sz="1634" spc="9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motifs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animaliers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Analyse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par</a:t>
            </a:r>
            <a:r>
              <a:rPr sz="1634" spc="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comparaison </a:t>
            </a:r>
            <a:r>
              <a:rPr sz="1634" spc="-9" dirty="0" err="1">
                <a:solidFill>
                  <a:srgbClr val="333333"/>
                </a:solidFill>
                <a:latin typeface="+mj-lt"/>
                <a:cs typeface="Arial MT"/>
              </a:rPr>
              <a:t>amenant</a:t>
            </a:r>
            <a:r>
              <a:rPr sz="1634" spc="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endParaRPr lang="fr-FR" sz="1634" spc="5" dirty="0" smtClean="0">
              <a:solidFill>
                <a:srgbClr val="333333"/>
              </a:solidFill>
              <a:latin typeface="+mj-lt"/>
              <a:cs typeface="Arial MT"/>
            </a:endParaRPr>
          </a:p>
          <a:p>
            <a:pPr marL="11527" marR="4611">
              <a:lnSpc>
                <a:spcPts val="1833"/>
              </a:lnSpc>
              <a:spcBef>
                <a:spcPts val="109"/>
              </a:spcBef>
            </a:pPr>
            <a:r>
              <a:rPr sz="1634" spc="-5" dirty="0" err="1" smtClean="0">
                <a:solidFill>
                  <a:srgbClr val="333333"/>
                </a:solidFill>
                <a:latin typeface="+mj-lt"/>
                <a:cs typeface="Arial MT"/>
              </a:rPr>
              <a:t>l'élève</a:t>
            </a:r>
            <a:r>
              <a:rPr sz="1634" spc="-5" dirty="0" smtClean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dirty="0" smtClean="0">
                <a:solidFill>
                  <a:srgbClr val="333333"/>
                </a:solidFill>
                <a:latin typeface="+mj-lt"/>
                <a:cs typeface="Arial MT"/>
              </a:rPr>
              <a:t>à</a:t>
            </a:r>
            <a:r>
              <a:rPr sz="1634" spc="-5" dirty="0" smtClean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trouver la</a:t>
            </a:r>
            <a:r>
              <a:rPr sz="1634" spc="-1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symbolique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de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ce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 répertoire </a:t>
            </a:r>
            <a:r>
              <a:rPr sz="1634" spc="-44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18" dirty="0">
                <a:solidFill>
                  <a:srgbClr val="333333"/>
                </a:solidFill>
                <a:latin typeface="+mj-lt"/>
                <a:cs typeface="Arial MT"/>
              </a:rPr>
              <a:t>animalier</a:t>
            </a:r>
            <a:r>
              <a:rPr sz="1634" spc="-18" dirty="0">
                <a:solidFill>
                  <a:srgbClr val="333333"/>
                </a:solidFill>
                <a:latin typeface="+mj-lt"/>
                <a:cs typeface="Arial MT"/>
              </a:rPr>
              <a:t>.</a:t>
            </a:r>
            <a:endParaRPr sz="1634" dirty="0">
              <a:latin typeface="+mj-lt"/>
              <a:cs typeface="Arial MT"/>
            </a:endParaRPr>
          </a:p>
          <a:p>
            <a:pPr marL="11527">
              <a:lnSpc>
                <a:spcPts val="1747"/>
              </a:lnSpc>
            </a:pPr>
            <a:r>
              <a:rPr sz="1634" spc="-9" dirty="0" err="1">
                <a:solidFill>
                  <a:srgbClr val="333333"/>
                </a:solidFill>
                <a:latin typeface="+mj-lt"/>
                <a:cs typeface="Arial MT"/>
              </a:rPr>
              <a:t>Consigne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 smtClean="0">
                <a:solidFill>
                  <a:srgbClr val="333333"/>
                </a:solidFill>
                <a:latin typeface="+mj-lt"/>
                <a:cs typeface="Arial MT"/>
              </a:rPr>
              <a:t>:</a:t>
            </a:r>
            <a:r>
              <a:rPr lang="fr-FR" sz="1634" spc="-9" dirty="0" smtClean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 err="1" smtClean="0">
                <a:solidFill>
                  <a:srgbClr val="333333"/>
                </a:solidFill>
                <a:latin typeface="+mj-lt"/>
                <a:cs typeface="Arial MT"/>
              </a:rPr>
              <a:t>Amener</a:t>
            </a:r>
            <a:r>
              <a:rPr sz="1634" spc="9" dirty="0" smtClean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les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élèves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à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construire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une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narration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en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une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seule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image</a:t>
            </a:r>
            <a:endParaRPr sz="1634" dirty="0">
              <a:latin typeface="+mj-lt"/>
              <a:cs typeface="Arial MT"/>
            </a:endParaRPr>
          </a:p>
          <a:p>
            <a:pPr marL="11527">
              <a:lnSpc>
                <a:spcPts val="1856"/>
              </a:lnSpc>
            </a:pPr>
            <a:r>
              <a:rPr sz="1634" b="1" u="sng" spc="-5" dirty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+mj-lt"/>
                <a:cs typeface="Arial"/>
              </a:rPr>
              <a:t>Pratiquer</a:t>
            </a:r>
            <a:endParaRPr sz="1634" dirty="0">
              <a:latin typeface="+mj-lt"/>
              <a:cs typeface="Arial"/>
            </a:endParaRPr>
          </a:p>
          <a:p>
            <a:pPr marL="11527" marR="959006">
              <a:lnSpc>
                <a:spcPts val="1833"/>
              </a:lnSpc>
              <a:spcBef>
                <a:spcPts val="103"/>
              </a:spcBef>
            </a:pP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Imaginer</a:t>
            </a:r>
            <a:r>
              <a:rPr sz="1634" spc="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un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bestiaire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personnel</a:t>
            </a:r>
            <a:r>
              <a:rPr sz="1634" spc="1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et</a:t>
            </a:r>
            <a:r>
              <a:rPr sz="1634" spc="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une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composition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sur</a:t>
            </a:r>
            <a:r>
              <a:rPr sz="1634" spc="-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une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thématique </a:t>
            </a:r>
            <a:r>
              <a:rPr sz="1634" spc="-445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 err="1">
                <a:solidFill>
                  <a:srgbClr val="333333"/>
                </a:solidFill>
                <a:latin typeface="+mj-lt"/>
                <a:cs typeface="Arial MT"/>
              </a:rPr>
              <a:t>faisant</a:t>
            </a:r>
            <a:r>
              <a:rPr sz="1634" dirty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5" dirty="0" err="1" smtClean="0">
                <a:solidFill>
                  <a:srgbClr val="333333"/>
                </a:solidFill>
                <a:latin typeface="+mj-lt"/>
                <a:cs typeface="Arial MT"/>
              </a:rPr>
              <a:t>sens</a:t>
            </a:r>
            <a:endParaRPr lang="fr-FR" sz="1634" spc="5" dirty="0">
              <a:solidFill>
                <a:srgbClr val="333333"/>
              </a:solidFill>
              <a:latin typeface="+mj-lt"/>
              <a:cs typeface="Arial MT"/>
            </a:endParaRPr>
          </a:p>
          <a:p>
            <a:pPr marL="11527" marR="959006">
              <a:lnSpc>
                <a:spcPts val="1833"/>
              </a:lnSpc>
              <a:spcBef>
                <a:spcPts val="103"/>
              </a:spcBef>
            </a:pPr>
            <a:r>
              <a:rPr sz="1634" spc="-5" dirty="0" smtClean="0">
                <a:solidFill>
                  <a:srgbClr val="333333"/>
                </a:solidFill>
                <a:latin typeface="+mj-lt"/>
                <a:cs typeface="Arial MT"/>
              </a:rPr>
              <a:t>(perspective </a:t>
            </a:r>
            <a:r>
              <a:rPr sz="1634" spc="-5" dirty="0" err="1" smtClean="0">
                <a:solidFill>
                  <a:srgbClr val="333333"/>
                </a:solidFill>
                <a:latin typeface="+mj-lt"/>
                <a:cs typeface="Arial MT"/>
              </a:rPr>
              <a:t>nécessaire</a:t>
            </a:r>
            <a:r>
              <a:rPr lang="fr-FR" sz="1634" spc="-5" dirty="0" smtClean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dirty="0" smtClean="0">
                <a:solidFill>
                  <a:srgbClr val="333333"/>
                </a:solidFill>
                <a:latin typeface="+mj-lt"/>
                <a:cs typeface="Arial MT"/>
              </a:rPr>
              <a:t>?</a:t>
            </a:r>
            <a:r>
              <a:rPr sz="1634" spc="-5" dirty="0" smtClean="0">
                <a:solidFill>
                  <a:srgbClr val="333333"/>
                </a:solidFill>
                <a:latin typeface="+mj-lt"/>
                <a:cs typeface="Arial MT"/>
              </a:rPr>
              <a:t> </a:t>
            </a:r>
            <a:r>
              <a:rPr sz="1634" spc="-9" dirty="0" err="1" smtClean="0">
                <a:solidFill>
                  <a:srgbClr val="333333"/>
                </a:solidFill>
                <a:latin typeface="+mj-lt"/>
                <a:cs typeface="Arial MT"/>
              </a:rPr>
              <a:t>Échelle</a:t>
            </a:r>
            <a:r>
              <a:rPr sz="1634" dirty="0" smtClean="0">
                <a:solidFill>
                  <a:srgbClr val="333333"/>
                </a:solidFill>
                <a:latin typeface="+mj-lt"/>
                <a:cs typeface="Arial MT"/>
              </a:rPr>
              <a:t>, </a:t>
            </a:r>
            <a:r>
              <a:rPr sz="1634" spc="-9" dirty="0">
                <a:solidFill>
                  <a:srgbClr val="333333"/>
                </a:solidFill>
                <a:latin typeface="+mj-lt"/>
                <a:cs typeface="Arial MT"/>
              </a:rPr>
              <a:t>plan</a:t>
            </a:r>
            <a:r>
              <a:rPr sz="1634" spc="-9" dirty="0" smtClean="0">
                <a:solidFill>
                  <a:srgbClr val="333333"/>
                </a:solidFill>
                <a:latin typeface="+mj-lt"/>
                <a:cs typeface="Arial MT"/>
              </a:rPr>
              <a:t>)</a:t>
            </a:r>
            <a:endParaRPr lang="fr-FR" sz="1634" spc="-9" dirty="0" smtClean="0">
              <a:solidFill>
                <a:srgbClr val="333333"/>
              </a:solidFill>
              <a:latin typeface="+mj-lt"/>
              <a:cs typeface="Arial MT"/>
            </a:endParaRPr>
          </a:p>
          <a:p>
            <a:pPr marL="11527" marR="959006">
              <a:lnSpc>
                <a:spcPts val="1833"/>
              </a:lnSpc>
              <a:spcBef>
                <a:spcPts val="103"/>
              </a:spcBef>
            </a:pPr>
            <a:endParaRPr lang="fr-FR" sz="1634" spc="-9" dirty="0">
              <a:solidFill>
                <a:srgbClr val="333333"/>
              </a:solidFill>
              <a:latin typeface="+mj-lt"/>
              <a:cs typeface="Arial MT"/>
            </a:endParaRPr>
          </a:p>
          <a:p>
            <a:pPr marL="11527" marR="959006">
              <a:lnSpc>
                <a:spcPts val="1833"/>
              </a:lnSpc>
              <a:spcBef>
                <a:spcPts val="103"/>
              </a:spcBef>
            </a:pPr>
            <a:r>
              <a:rPr lang="fr-FR" sz="1634" b="1" spc="-9" dirty="0" smtClean="0">
                <a:solidFill>
                  <a:srgbClr val="333333"/>
                </a:solidFill>
                <a:latin typeface="+mj-lt"/>
                <a:cs typeface="Arial MT"/>
              </a:rPr>
              <a:t>Reproduction des œuvres disponibles sur :</a:t>
            </a:r>
          </a:p>
          <a:p>
            <a:pPr marL="297277" marR="959006" indent="-285750">
              <a:lnSpc>
                <a:spcPts val="1833"/>
              </a:lnSpc>
              <a:spcBef>
                <a:spcPts val="103"/>
              </a:spcBef>
              <a:buFontTx/>
              <a:buChar char="-"/>
            </a:pPr>
            <a:r>
              <a:rPr lang="fr-FR" sz="1634" spc="-9" dirty="0">
                <a:solidFill>
                  <a:srgbClr val="333333"/>
                </a:solidFill>
                <a:latin typeface="+mj-lt"/>
                <a:cs typeface="Arial MT"/>
              </a:rPr>
              <a:t>L</a:t>
            </a:r>
            <a:r>
              <a:rPr lang="fr-FR" sz="1634" spc="-9" dirty="0" smtClean="0">
                <a:solidFill>
                  <a:srgbClr val="333333"/>
                </a:solidFill>
                <a:latin typeface="+mj-lt"/>
                <a:cs typeface="Arial MT"/>
              </a:rPr>
              <a:t>e site du musée national Marc Chagall : </a:t>
            </a:r>
            <a:r>
              <a:rPr lang="fr-FR" sz="1634" dirty="0" smtClean="0">
                <a:latin typeface="+mj-lt"/>
                <a:cs typeface="Arial MT"/>
                <a:hlinkClick r:id="rId2"/>
              </a:rPr>
              <a:t>https://musees-nationaux-alpesmaritimes.fr/chagall/la-collection</a:t>
            </a:r>
            <a:endParaRPr lang="fr-FR" sz="1634" dirty="0" smtClean="0">
              <a:latin typeface="+mj-lt"/>
              <a:cs typeface="Arial MT"/>
            </a:endParaRPr>
          </a:p>
          <a:p>
            <a:pPr marL="297277" marR="959006" indent="-285750">
              <a:lnSpc>
                <a:spcPts val="1833"/>
              </a:lnSpc>
              <a:spcBef>
                <a:spcPts val="103"/>
              </a:spcBef>
              <a:buFontTx/>
              <a:buChar char="-"/>
            </a:pPr>
            <a:r>
              <a:rPr lang="fr-FR" sz="1634" dirty="0" smtClean="0">
                <a:latin typeface="+mj-lt"/>
                <a:cs typeface="Arial MT"/>
              </a:rPr>
              <a:t>Le site de la RMN : </a:t>
            </a:r>
            <a:r>
              <a:rPr lang="fr-FR" sz="1634" dirty="0" smtClean="0">
                <a:latin typeface="+mj-lt"/>
                <a:cs typeface="Arial MT"/>
                <a:hlinkClick r:id="rId3"/>
              </a:rPr>
              <a:t>https://www.photo.rmn.fr</a:t>
            </a:r>
            <a:r>
              <a:rPr lang="fr-FR" sz="1634" dirty="0" smtClean="0">
                <a:latin typeface="+mj-lt"/>
                <a:cs typeface="Arial MT"/>
              </a:rPr>
              <a:t> </a:t>
            </a:r>
            <a:endParaRPr sz="1634" dirty="0">
              <a:latin typeface="+mj-l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425119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787237" y="887969"/>
            <a:ext cx="8132618" cy="4987360"/>
          </a:xfrm>
          <a:prstGeom prst="rect">
            <a:avLst/>
          </a:prstGeom>
        </p:spPr>
        <p:txBody>
          <a:bodyPr vert="horz" wrap="square" lIns="0" tIns="11526" rIns="0" bIns="0" rtlCol="0">
            <a:spAutoFit/>
          </a:bodyPr>
          <a:lstStyle/>
          <a:p>
            <a:pPr marL="11527">
              <a:lnSpc>
                <a:spcPts val="1901"/>
              </a:lnSpc>
              <a:spcBef>
                <a:spcPts val="91"/>
              </a:spcBef>
            </a:pPr>
            <a:r>
              <a:rPr lang="fr-FR" b="1" u="sng" spc="-5" dirty="0" smtClean="0">
                <a:solidFill>
                  <a:srgbClr val="333333"/>
                </a:solidFill>
                <a:uFill>
                  <a:solidFill>
                    <a:srgbClr val="333333"/>
                  </a:solidFill>
                </a:uFill>
                <a:latin typeface="+mj-lt"/>
                <a:cs typeface="Arial"/>
              </a:rPr>
              <a:t>A titre de suggestions :</a:t>
            </a:r>
          </a:p>
          <a:p>
            <a:pPr marL="11527">
              <a:lnSpc>
                <a:spcPts val="1901"/>
              </a:lnSpc>
              <a:spcBef>
                <a:spcPts val="91"/>
              </a:spcBef>
            </a:pPr>
            <a:endParaRPr sz="1634" dirty="0">
              <a:latin typeface="+mj-lt"/>
              <a:cs typeface="Arial"/>
            </a:endParaRPr>
          </a:p>
          <a:p>
            <a:pPr marL="11527" marR="4611">
              <a:spcBef>
                <a:spcPts val="109"/>
              </a:spcBef>
            </a:pPr>
            <a:r>
              <a:rPr lang="fr-FR" dirty="0">
                <a:latin typeface="+mj-lt"/>
                <a:cs typeface="Arial MT"/>
              </a:rPr>
              <a:t>Scène</a:t>
            </a:r>
            <a:r>
              <a:rPr lang="fr-FR" spc="5" dirty="0">
                <a:latin typeface="+mj-lt"/>
                <a:cs typeface="Arial MT"/>
              </a:rPr>
              <a:t> </a:t>
            </a:r>
            <a:r>
              <a:rPr lang="fr-FR" dirty="0">
                <a:latin typeface="+mj-lt"/>
                <a:cs typeface="Arial MT"/>
              </a:rPr>
              <a:t>de</a:t>
            </a:r>
            <a:r>
              <a:rPr lang="fr-FR" spc="10" dirty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village,</a:t>
            </a:r>
            <a:r>
              <a:rPr lang="fr-FR" spc="10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1917,</a:t>
            </a:r>
            <a:r>
              <a:rPr lang="fr-FR" spc="10" dirty="0" smtClean="0">
                <a:latin typeface="+mj-lt"/>
                <a:cs typeface="Arial MT"/>
              </a:rPr>
              <a:t> </a:t>
            </a:r>
            <a:r>
              <a:rPr lang="fr-FR" spc="-5" dirty="0">
                <a:latin typeface="+mj-lt"/>
                <a:cs typeface="Arial MT"/>
              </a:rPr>
              <a:t>Musée</a:t>
            </a:r>
            <a:r>
              <a:rPr lang="fr-FR" spc="-60" dirty="0">
                <a:latin typeface="+mj-lt"/>
                <a:cs typeface="Arial MT"/>
              </a:rPr>
              <a:t> </a:t>
            </a:r>
            <a:r>
              <a:rPr lang="fr-FR" spc="-5" dirty="0">
                <a:latin typeface="+mj-lt"/>
                <a:cs typeface="Arial MT"/>
              </a:rPr>
              <a:t>Albertina</a:t>
            </a:r>
            <a:r>
              <a:rPr lang="fr-FR" spc="10" dirty="0">
                <a:latin typeface="+mj-lt"/>
                <a:cs typeface="Arial MT"/>
              </a:rPr>
              <a:t> </a:t>
            </a:r>
            <a:r>
              <a:rPr lang="fr-FR" spc="-5" dirty="0">
                <a:latin typeface="+mj-lt"/>
                <a:cs typeface="Arial MT"/>
              </a:rPr>
              <a:t>Vienne</a:t>
            </a:r>
            <a:r>
              <a:rPr lang="fr-FR" spc="-60" dirty="0">
                <a:latin typeface="+mj-lt"/>
                <a:cs typeface="Arial MT"/>
              </a:rPr>
              <a:t> </a:t>
            </a:r>
            <a:r>
              <a:rPr lang="fr-FR" spc="-5" dirty="0">
                <a:latin typeface="+mj-lt"/>
                <a:cs typeface="Arial MT"/>
              </a:rPr>
              <a:t>Autriche</a:t>
            </a:r>
            <a:endParaRPr lang="fr-FR" dirty="0">
              <a:latin typeface="+mj-lt"/>
              <a:cs typeface="Arial MT"/>
            </a:endParaRPr>
          </a:p>
          <a:p>
            <a:pPr marL="11527" marR="4611">
              <a:spcBef>
                <a:spcPts val="109"/>
              </a:spcBef>
            </a:pPr>
            <a:r>
              <a:rPr lang="fr-FR" spc="-35" dirty="0" smtClean="0">
                <a:latin typeface="+mj-lt"/>
                <a:cs typeface="Arial MT"/>
              </a:rPr>
              <a:t>Taureau </a:t>
            </a:r>
            <a:r>
              <a:rPr lang="fr-FR" spc="-5" dirty="0" smtClean="0">
                <a:latin typeface="+mj-lt"/>
                <a:cs typeface="Arial MT"/>
              </a:rPr>
              <a:t>violoniste et </a:t>
            </a:r>
            <a:r>
              <a:rPr lang="fr-FR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jeune </a:t>
            </a:r>
            <a:r>
              <a:rPr lang="fr-FR" spc="-5" dirty="0" smtClean="0">
                <a:latin typeface="+mj-lt"/>
                <a:cs typeface="Arial MT"/>
              </a:rPr>
              <a:t>fille au </a:t>
            </a:r>
            <a:r>
              <a:rPr lang="fr-FR" spc="-10" dirty="0" smtClean="0">
                <a:latin typeface="+mj-lt"/>
                <a:cs typeface="Arial MT"/>
              </a:rPr>
              <a:t>bouquet, </a:t>
            </a:r>
            <a:r>
              <a:rPr lang="fr-FR" spc="-490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1950</a:t>
            </a:r>
            <a:endParaRPr lang="fr-FR" dirty="0" smtClean="0">
              <a:latin typeface="+mj-lt"/>
              <a:cs typeface="Arial MT"/>
            </a:endParaRPr>
          </a:p>
          <a:p>
            <a:pPr marL="11527" marR="4611">
              <a:spcBef>
                <a:spcPts val="109"/>
              </a:spcBef>
            </a:pPr>
            <a:r>
              <a:rPr lang="fr-FR" spc="-10" dirty="0" smtClean="0">
                <a:latin typeface="+mj-lt"/>
                <a:cs typeface="Arial MT"/>
              </a:rPr>
              <a:t>La nuit</a:t>
            </a:r>
            <a:r>
              <a:rPr lang="fr-FR" spc="5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verte,</a:t>
            </a:r>
            <a:r>
              <a:rPr lang="fr-FR" spc="5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1952,</a:t>
            </a:r>
            <a:r>
              <a:rPr lang="fr-FR" spc="5" dirty="0" smtClean="0">
                <a:latin typeface="+mj-lt"/>
                <a:cs typeface="Arial MT"/>
              </a:rPr>
              <a:t> </a:t>
            </a:r>
            <a:r>
              <a:rPr lang="fr-FR" dirty="0">
                <a:latin typeface="+mj-lt"/>
                <a:cs typeface="Arial MT"/>
              </a:rPr>
              <a:t>Musée</a:t>
            </a:r>
            <a:r>
              <a:rPr lang="fr-FR" spc="5" dirty="0">
                <a:latin typeface="+mj-lt"/>
                <a:cs typeface="Arial MT"/>
              </a:rPr>
              <a:t> </a:t>
            </a:r>
            <a:r>
              <a:rPr lang="fr-FR" dirty="0">
                <a:latin typeface="+mj-lt"/>
                <a:cs typeface="Arial MT"/>
              </a:rPr>
              <a:t>du</a:t>
            </a:r>
            <a:r>
              <a:rPr lang="fr-FR" spc="5" dirty="0">
                <a:latin typeface="+mj-lt"/>
                <a:cs typeface="Arial MT"/>
              </a:rPr>
              <a:t> </a:t>
            </a:r>
            <a:r>
              <a:rPr lang="fr-FR" spc="-5" dirty="0">
                <a:latin typeface="+mj-lt"/>
                <a:cs typeface="Arial MT"/>
              </a:rPr>
              <a:t>Luxembourg Paris</a:t>
            </a:r>
            <a:endParaRPr lang="fr-FR" dirty="0">
              <a:latin typeface="+mj-lt"/>
              <a:cs typeface="Arial MT"/>
            </a:endParaRPr>
          </a:p>
          <a:p>
            <a:pPr marL="11527" marR="4611">
              <a:spcBef>
                <a:spcPts val="109"/>
              </a:spcBef>
            </a:pPr>
            <a:r>
              <a:rPr lang="fr-FR" spc="-5" dirty="0">
                <a:latin typeface="+mj-lt"/>
                <a:cs typeface="Arial MT"/>
              </a:rPr>
              <a:t>Autoportrait </a:t>
            </a:r>
            <a:r>
              <a:rPr lang="fr-FR" dirty="0">
                <a:latin typeface="+mj-lt"/>
                <a:cs typeface="Arial MT"/>
              </a:rPr>
              <a:t>à </a:t>
            </a:r>
            <a:r>
              <a:rPr lang="fr-FR" spc="-5" dirty="0">
                <a:latin typeface="+mj-lt"/>
                <a:cs typeface="Arial MT"/>
              </a:rPr>
              <a:t>la </a:t>
            </a:r>
            <a:r>
              <a:rPr lang="fr-FR" spc="-375" dirty="0">
                <a:latin typeface="+mj-lt"/>
                <a:cs typeface="Arial MT"/>
              </a:rPr>
              <a:t> </a:t>
            </a:r>
            <a:r>
              <a:rPr lang="fr-FR" spc="-5" dirty="0">
                <a:latin typeface="+mj-lt"/>
                <a:cs typeface="Arial MT"/>
              </a:rPr>
              <a:t>pendule, </a:t>
            </a:r>
            <a:r>
              <a:rPr lang="fr-FR" spc="-5" dirty="0" smtClean="0">
                <a:latin typeface="+mj-lt"/>
                <a:cs typeface="Arial MT"/>
              </a:rPr>
              <a:t>1947</a:t>
            </a:r>
            <a:endParaRPr lang="fr-FR" dirty="0">
              <a:latin typeface="+mj-lt"/>
              <a:cs typeface="Arial MT"/>
            </a:endParaRPr>
          </a:p>
          <a:p>
            <a:pPr marL="3175">
              <a:spcBef>
                <a:spcPts val="100"/>
              </a:spcBef>
            </a:pPr>
            <a:r>
              <a:rPr lang="fr-FR" spc="-10" dirty="0" smtClean="0">
                <a:latin typeface="+mj-lt"/>
                <a:cs typeface="Arial MT"/>
              </a:rPr>
              <a:t>Le</a:t>
            </a:r>
            <a:r>
              <a:rPr lang="fr-FR" spc="-50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coq,</a:t>
            </a:r>
            <a:r>
              <a:rPr lang="fr-FR" spc="-45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1947</a:t>
            </a:r>
            <a:r>
              <a:rPr lang="fr-FR" dirty="0" smtClean="0">
                <a:latin typeface="+mj-lt"/>
                <a:cs typeface="Arial MT"/>
              </a:rPr>
              <a:t>, </a:t>
            </a:r>
            <a:r>
              <a:rPr lang="fr-FR" spc="-5" dirty="0" smtClean="0">
                <a:latin typeface="+mj-lt"/>
                <a:cs typeface="Arial MT"/>
              </a:rPr>
              <a:t>Centre</a:t>
            </a:r>
            <a:r>
              <a:rPr lang="fr-FR" spc="-20" dirty="0" smtClean="0">
                <a:latin typeface="+mj-lt"/>
                <a:cs typeface="Arial MT"/>
              </a:rPr>
              <a:t> </a:t>
            </a:r>
            <a:r>
              <a:rPr lang="fr-FR" dirty="0">
                <a:latin typeface="+mj-lt"/>
                <a:cs typeface="Arial MT"/>
              </a:rPr>
              <a:t>Pompidou</a:t>
            </a:r>
            <a:r>
              <a:rPr lang="fr-FR" spc="-20" dirty="0">
                <a:latin typeface="+mj-lt"/>
                <a:cs typeface="Arial MT"/>
              </a:rPr>
              <a:t> </a:t>
            </a:r>
            <a:r>
              <a:rPr lang="fr-FR" spc="-5" dirty="0">
                <a:latin typeface="+mj-lt"/>
                <a:cs typeface="Arial MT"/>
              </a:rPr>
              <a:t>Paris</a:t>
            </a:r>
            <a:endParaRPr lang="fr-FR" dirty="0">
              <a:latin typeface="+mj-lt"/>
              <a:cs typeface="Arial MT"/>
            </a:endParaRPr>
          </a:p>
          <a:p>
            <a:pPr marL="11527" marR="4611">
              <a:spcBef>
                <a:spcPts val="109"/>
              </a:spcBef>
            </a:pPr>
            <a:r>
              <a:rPr lang="fr-FR" dirty="0" smtClean="0">
                <a:latin typeface="+mj-lt"/>
                <a:cs typeface="Arial MT"/>
              </a:rPr>
              <a:t>Moi </a:t>
            </a:r>
            <a:r>
              <a:rPr lang="fr-FR" spc="-10" dirty="0" smtClean="0">
                <a:latin typeface="+mj-lt"/>
                <a:cs typeface="Arial MT"/>
              </a:rPr>
              <a:t>et </a:t>
            </a:r>
            <a:r>
              <a:rPr lang="fr-FR" spc="-5" dirty="0" smtClean="0">
                <a:latin typeface="+mj-lt"/>
                <a:cs typeface="Arial MT"/>
              </a:rPr>
              <a:t>le </a:t>
            </a:r>
            <a:r>
              <a:rPr lang="fr-FR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village,</a:t>
            </a:r>
            <a:r>
              <a:rPr lang="fr-FR" spc="-95" dirty="0" smtClean="0">
                <a:latin typeface="+mj-lt"/>
                <a:cs typeface="Arial MT"/>
              </a:rPr>
              <a:t> </a:t>
            </a:r>
            <a:r>
              <a:rPr lang="fr-FR" spc="-40" dirty="0" smtClean="0">
                <a:latin typeface="+mj-lt"/>
                <a:cs typeface="Arial MT"/>
              </a:rPr>
              <a:t>1911, </a:t>
            </a:r>
            <a:r>
              <a:rPr lang="fr-FR" spc="-40" dirty="0" err="1" smtClean="0">
                <a:latin typeface="+mj-lt"/>
                <a:cs typeface="Arial MT"/>
              </a:rPr>
              <a:t>MoMA</a:t>
            </a:r>
            <a:r>
              <a:rPr lang="fr-FR" spc="-40" dirty="0" smtClean="0">
                <a:latin typeface="+mj-lt"/>
                <a:cs typeface="Arial MT"/>
              </a:rPr>
              <a:t>, New York</a:t>
            </a:r>
          </a:p>
          <a:p>
            <a:pPr marL="12700" marR="5080">
              <a:spcBef>
                <a:spcPts val="290"/>
              </a:spcBef>
            </a:pPr>
            <a:r>
              <a:rPr lang="fr-FR" spc="-5" dirty="0" smtClean="0">
                <a:latin typeface="+mj-lt"/>
                <a:cs typeface="Arial MT"/>
              </a:rPr>
              <a:t>Le</a:t>
            </a:r>
            <a:r>
              <a:rPr lang="fr-FR" spc="-50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violoniste</a:t>
            </a:r>
            <a:r>
              <a:rPr lang="fr-FR" spc="-45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vert, </a:t>
            </a:r>
            <a:r>
              <a:rPr lang="fr-FR" spc="-484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1924</a:t>
            </a:r>
            <a:r>
              <a:rPr lang="fr-FR" dirty="0" smtClean="0">
                <a:latin typeface="+mj-lt"/>
                <a:cs typeface="Arial MT"/>
              </a:rPr>
              <a:t>, </a:t>
            </a:r>
            <a:r>
              <a:rPr lang="fr-FR" spc="-5" dirty="0" smtClean="0">
                <a:latin typeface="+mj-lt"/>
                <a:cs typeface="Arial MT"/>
              </a:rPr>
              <a:t>Centre</a:t>
            </a:r>
            <a:r>
              <a:rPr lang="fr-FR" spc="-15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Pompidou,</a:t>
            </a:r>
            <a:r>
              <a:rPr lang="fr-FR" spc="-10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Paris</a:t>
            </a:r>
            <a:endParaRPr lang="fr-FR" dirty="0" smtClean="0">
              <a:latin typeface="+mj-lt"/>
              <a:cs typeface="Arial MT"/>
            </a:endParaRPr>
          </a:p>
          <a:p>
            <a:pPr marL="11527" marR="4611">
              <a:spcBef>
                <a:spcPts val="109"/>
              </a:spcBef>
            </a:pPr>
            <a:r>
              <a:rPr lang="fr-FR" spc="-15" dirty="0" smtClean="0">
                <a:latin typeface="+mj-lt"/>
                <a:cs typeface="Arial MT"/>
              </a:rPr>
              <a:t>L</a:t>
            </a:r>
            <a:r>
              <a:rPr lang="fr-FR" dirty="0" smtClean="0">
                <a:latin typeface="+mj-lt"/>
                <a:cs typeface="Arial MT"/>
              </a:rPr>
              <a:t>'</a:t>
            </a:r>
            <a:r>
              <a:rPr lang="fr-FR" spc="-5" dirty="0" smtClean="0">
                <a:latin typeface="+mj-lt"/>
                <a:cs typeface="Arial MT"/>
              </a:rPr>
              <a:t>acr</a:t>
            </a:r>
            <a:r>
              <a:rPr lang="fr-FR" spc="-15" dirty="0" smtClean="0">
                <a:latin typeface="+mj-lt"/>
                <a:cs typeface="Arial MT"/>
              </a:rPr>
              <a:t>o</a:t>
            </a:r>
            <a:r>
              <a:rPr lang="fr-FR" spc="-5" dirty="0" smtClean="0">
                <a:latin typeface="+mj-lt"/>
                <a:cs typeface="Arial MT"/>
              </a:rPr>
              <a:t>bate,  vers </a:t>
            </a:r>
            <a:r>
              <a:rPr lang="fr-FR" spc="-10" dirty="0" smtClean="0">
                <a:latin typeface="+mj-lt"/>
                <a:cs typeface="Arial MT"/>
              </a:rPr>
              <a:t>1930, </a:t>
            </a:r>
            <a:r>
              <a:rPr lang="fr-FR" spc="-490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Aquarelle, Musée d’art moderne, Paris</a:t>
            </a:r>
          </a:p>
          <a:p>
            <a:pPr marL="12700" marR="151765">
              <a:spcBef>
                <a:spcPts val="290"/>
              </a:spcBef>
            </a:pPr>
            <a:r>
              <a:rPr lang="fr-FR" spc="-5" dirty="0" smtClean="0">
                <a:latin typeface="+mj-lt"/>
                <a:cs typeface="Arial MT"/>
              </a:rPr>
              <a:t>Le</a:t>
            </a:r>
            <a:r>
              <a:rPr lang="fr-FR" spc="-45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cirque</a:t>
            </a:r>
            <a:r>
              <a:rPr lang="fr-FR" spc="-40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bleu, </a:t>
            </a:r>
            <a:r>
              <a:rPr lang="fr-FR" spc="-484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1950</a:t>
            </a:r>
            <a:r>
              <a:rPr lang="fr-FR" dirty="0" smtClean="0">
                <a:latin typeface="+mj-lt"/>
                <a:cs typeface="Arial MT"/>
              </a:rPr>
              <a:t>, </a:t>
            </a:r>
            <a:r>
              <a:rPr lang="fr-FR" spc="-5" dirty="0" smtClean="0">
                <a:latin typeface="+mj-lt"/>
                <a:cs typeface="Arial MT"/>
              </a:rPr>
              <a:t>Centre</a:t>
            </a:r>
            <a:r>
              <a:rPr lang="fr-FR" spc="-20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Pompidou,</a:t>
            </a:r>
            <a:r>
              <a:rPr lang="fr-FR" spc="-20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Paris</a:t>
            </a:r>
            <a:endParaRPr lang="fr-FR" dirty="0" smtClean="0">
              <a:latin typeface="+mj-lt"/>
              <a:cs typeface="Arial MT"/>
            </a:endParaRPr>
          </a:p>
          <a:p>
            <a:pPr marL="12700" marR="5080">
              <a:spcBef>
                <a:spcPts val="85"/>
              </a:spcBef>
            </a:pPr>
            <a:r>
              <a:rPr lang="fr-FR" spc="-5" dirty="0" smtClean="0">
                <a:latin typeface="+mj-lt"/>
                <a:cs typeface="Arial MT"/>
              </a:rPr>
              <a:t>La </a:t>
            </a:r>
            <a:r>
              <a:rPr lang="fr-FR" spc="-10" dirty="0" smtClean="0">
                <a:latin typeface="+mj-lt"/>
                <a:cs typeface="Arial MT"/>
              </a:rPr>
              <a:t>vache </a:t>
            </a:r>
            <a:r>
              <a:rPr lang="fr-FR" spc="-5" dirty="0" smtClean="0">
                <a:latin typeface="+mj-lt"/>
                <a:cs typeface="Arial MT"/>
              </a:rPr>
              <a:t>rouge dans le ciel jaune, </a:t>
            </a:r>
            <a:r>
              <a:rPr lang="fr-FR" spc="-350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1965, Collection</a:t>
            </a:r>
            <a:r>
              <a:rPr lang="fr-FR" spc="-25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Ida</a:t>
            </a:r>
            <a:r>
              <a:rPr lang="fr-FR" spc="-20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Chagall</a:t>
            </a:r>
            <a:endParaRPr lang="fr-FR" dirty="0" smtClean="0">
              <a:latin typeface="+mj-lt"/>
              <a:cs typeface="Arial MT"/>
            </a:endParaRPr>
          </a:p>
          <a:p>
            <a:pPr>
              <a:spcBef>
                <a:spcPts val="100"/>
              </a:spcBef>
            </a:pPr>
            <a:r>
              <a:rPr lang="fr-FR" spc="-10" dirty="0" smtClean="0">
                <a:latin typeface="+mj-lt"/>
                <a:cs typeface="Arial MT"/>
              </a:rPr>
              <a:t>La</a:t>
            </a:r>
            <a:r>
              <a:rPr lang="fr-FR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vache </a:t>
            </a:r>
            <a:r>
              <a:rPr lang="fr-FR" dirty="0" smtClean="0">
                <a:latin typeface="+mj-lt"/>
                <a:cs typeface="Arial MT"/>
              </a:rPr>
              <a:t>à</a:t>
            </a:r>
            <a:r>
              <a:rPr lang="fr-FR" spc="-5" dirty="0" smtClean="0">
                <a:latin typeface="+mj-lt"/>
                <a:cs typeface="Arial MT"/>
              </a:rPr>
              <a:t> l'ombrelle, </a:t>
            </a:r>
            <a:r>
              <a:rPr lang="fr-FR" spc="-10" dirty="0" smtClean="0">
                <a:latin typeface="+mj-lt"/>
                <a:cs typeface="Arial MT"/>
              </a:rPr>
              <a:t>1942,</a:t>
            </a:r>
            <a:r>
              <a:rPr lang="fr-FR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gouache</a:t>
            </a:r>
            <a:r>
              <a:rPr lang="fr-FR" spc="-5" dirty="0" smtClean="0">
                <a:latin typeface="+mj-lt"/>
                <a:cs typeface="Arial MT"/>
              </a:rPr>
              <a:t> sur</a:t>
            </a:r>
            <a:r>
              <a:rPr lang="fr-FR" spc="5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papier</a:t>
            </a:r>
            <a:r>
              <a:rPr lang="fr-FR" spc="-5" dirty="0" smtClean="0">
                <a:latin typeface="+mj-lt"/>
                <a:cs typeface="Arial MT"/>
              </a:rPr>
              <a:t> vélin</a:t>
            </a:r>
            <a:r>
              <a:rPr lang="fr-FR" dirty="0" smtClean="0">
                <a:latin typeface="+mj-lt"/>
                <a:cs typeface="Arial MT"/>
              </a:rPr>
              <a:t>, </a:t>
            </a:r>
            <a:r>
              <a:rPr lang="fr-FR" spc="-5" dirty="0" smtClean="0">
                <a:latin typeface="+mj-lt"/>
                <a:cs typeface="Arial MT"/>
              </a:rPr>
              <a:t>coll. </a:t>
            </a:r>
            <a:r>
              <a:rPr lang="fr-FR" dirty="0" smtClean="0">
                <a:latin typeface="+mj-lt"/>
                <a:cs typeface="Arial MT"/>
              </a:rPr>
              <a:t>MAMC</a:t>
            </a:r>
            <a:r>
              <a:rPr lang="fr-FR" spc="-5" dirty="0" smtClean="0">
                <a:latin typeface="+mj-lt"/>
                <a:cs typeface="Arial MT"/>
              </a:rPr>
              <a:t> </a:t>
            </a:r>
          </a:p>
          <a:p>
            <a:pPr>
              <a:spcBef>
                <a:spcPts val="100"/>
              </a:spcBef>
            </a:pPr>
            <a:r>
              <a:rPr lang="fr-FR" spc="-5" dirty="0" smtClean="0">
                <a:latin typeface="+mj-lt"/>
                <a:cs typeface="Arial MT"/>
              </a:rPr>
              <a:t>La</a:t>
            </a:r>
            <a:r>
              <a:rPr lang="fr-FR" spc="-20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chèvre</a:t>
            </a:r>
            <a:r>
              <a:rPr lang="fr-FR" spc="-20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de</a:t>
            </a:r>
            <a:r>
              <a:rPr lang="fr-FR" spc="-15" dirty="0" smtClean="0">
                <a:latin typeface="+mj-lt"/>
                <a:cs typeface="Arial MT"/>
              </a:rPr>
              <a:t> </a:t>
            </a:r>
            <a:r>
              <a:rPr lang="fr-FR" spc="-30" dirty="0" smtClean="0">
                <a:latin typeface="+mj-lt"/>
                <a:cs typeface="Arial MT"/>
              </a:rPr>
              <a:t>Vence,</a:t>
            </a:r>
            <a:r>
              <a:rPr lang="fr-FR" spc="-15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1960</a:t>
            </a:r>
            <a:r>
              <a:rPr lang="fr-FR" dirty="0" smtClean="0">
                <a:latin typeface="+mj-lt"/>
                <a:cs typeface="Arial MT"/>
              </a:rPr>
              <a:t>, </a:t>
            </a:r>
            <a:r>
              <a:rPr lang="fr-FR" spc="-5" dirty="0" smtClean="0">
                <a:latin typeface="+mj-lt"/>
                <a:cs typeface="Arial MT"/>
              </a:rPr>
              <a:t>Exhibition</a:t>
            </a:r>
            <a:r>
              <a:rPr lang="fr-FR" spc="-25" dirty="0" smtClean="0">
                <a:latin typeface="+mj-lt"/>
                <a:cs typeface="Arial MT"/>
              </a:rPr>
              <a:t> </a:t>
            </a:r>
            <a:r>
              <a:rPr lang="fr-FR" spc="-5" dirty="0" err="1" smtClean="0">
                <a:latin typeface="+mj-lt"/>
                <a:cs typeface="Arial MT"/>
              </a:rPr>
              <a:t>history</a:t>
            </a:r>
            <a:endParaRPr lang="fr-FR" dirty="0" smtClean="0">
              <a:latin typeface="+mj-lt"/>
              <a:cs typeface="Arial MT"/>
            </a:endParaRPr>
          </a:p>
          <a:p>
            <a:pPr>
              <a:spcBef>
                <a:spcPts val="100"/>
              </a:spcBef>
            </a:pPr>
            <a:r>
              <a:rPr lang="fr-FR" dirty="0" smtClean="0">
                <a:latin typeface="+mj-lt"/>
                <a:cs typeface="Arial MT"/>
              </a:rPr>
              <a:t>«</a:t>
            </a:r>
            <a:r>
              <a:rPr lang="fr-FR" spc="-5" dirty="0" smtClean="0">
                <a:latin typeface="+mj-lt"/>
                <a:cs typeface="Arial MT"/>
              </a:rPr>
              <a:t> Le </a:t>
            </a:r>
            <a:r>
              <a:rPr lang="fr-FR" spc="-10" dirty="0" smtClean="0">
                <a:latin typeface="+mj-lt"/>
                <a:cs typeface="Arial MT"/>
              </a:rPr>
              <a:t>vieillard</a:t>
            </a:r>
            <a:r>
              <a:rPr lang="fr-FR" spc="-5" dirty="0" smtClean="0">
                <a:latin typeface="+mj-lt"/>
                <a:cs typeface="Arial MT"/>
              </a:rPr>
              <a:t> et</a:t>
            </a:r>
            <a:r>
              <a:rPr lang="fr-FR" spc="5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le chevreau </a:t>
            </a:r>
            <a:r>
              <a:rPr lang="fr-FR" spc="-10" dirty="0" smtClean="0">
                <a:latin typeface="+mj-lt"/>
                <a:cs typeface="Arial MT"/>
              </a:rPr>
              <a:t>»,</a:t>
            </a:r>
            <a:r>
              <a:rPr lang="fr-FR" spc="10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Chagall,</a:t>
            </a:r>
            <a:r>
              <a:rPr lang="fr-FR" spc="5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1930, </a:t>
            </a:r>
            <a:r>
              <a:rPr lang="fr-FR" dirty="0" smtClean="0">
                <a:latin typeface="+mj-lt"/>
                <a:cs typeface="Arial MT"/>
              </a:rPr>
              <a:t>Musée</a:t>
            </a:r>
            <a:r>
              <a:rPr lang="fr-FR" spc="-25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d'art</a:t>
            </a:r>
            <a:r>
              <a:rPr lang="fr-FR" spc="-15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moderne</a:t>
            </a:r>
            <a:r>
              <a:rPr lang="fr-FR" spc="-20" dirty="0" smtClean="0">
                <a:latin typeface="+mj-lt"/>
                <a:cs typeface="Arial MT"/>
              </a:rPr>
              <a:t> </a:t>
            </a:r>
            <a:r>
              <a:rPr lang="fr-FR" spc="5" dirty="0" smtClean="0">
                <a:latin typeface="+mj-lt"/>
                <a:cs typeface="Arial MT"/>
              </a:rPr>
              <a:t>de</a:t>
            </a:r>
            <a:r>
              <a:rPr lang="fr-FR" spc="-25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Stockholm</a:t>
            </a:r>
          </a:p>
          <a:p>
            <a:pPr marL="12700">
              <a:spcBef>
                <a:spcPts val="100"/>
              </a:spcBef>
            </a:pPr>
            <a:r>
              <a:rPr lang="fr-FR" spc="-10" dirty="0" smtClean="0">
                <a:latin typeface="+mj-lt"/>
                <a:cs typeface="Arial MT"/>
              </a:rPr>
              <a:t>Le</a:t>
            </a:r>
            <a:r>
              <a:rPr lang="fr-FR" spc="-40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coq,</a:t>
            </a:r>
            <a:r>
              <a:rPr lang="fr-FR" spc="-45" dirty="0" smtClean="0">
                <a:latin typeface="+mj-lt"/>
                <a:cs typeface="Arial MT"/>
              </a:rPr>
              <a:t> </a:t>
            </a:r>
            <a:r>
              <a:rPr lang="fr-FR" spc="-10" dirty="0" smtClean="0">
                <a:latin typeface="+mj-lt"/>
                <a:cs typeface="Arial MT"/>
              </a:rPr>
              <a:t>1929</a:t>
            </a:r>
            <a:r>
              <a:rPr lang="fr-FR" dirty="0" smtClean="0">
                <a:latin typeface="+mj-lt"/>
                <a:cs typeface="Arial MT"/>
              </a:rPr>
              <a:t>, </a:t>
            </a:r>
            <a:r>
              <a:rPr lang="fr-FR" dirty="0" smtClean="0">
                <a:latin typeface="+mj-lt"/>
                <a:cs typeface="Arial MT"/>
              </a:rPr>
              <a:t>Musée</a:t>
            </a:r>
            <a:r>
              <a:rPr lang="fr-FR" spc="-30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Marc</a:t>
            </a:r>
            <a:r>
              <a:rPr lang="fr-FR" spc="-25" dirty="0" smtClean="0">
                <a:latin typeface="+mj-lt"/>
                <a:cs typeface="Arial MT"/>
              </a:rPr>
              <a:t> </a:t>
            </a:r>
            <a:r>
              <a:rPr lang="fr-FR" spc="-5" dirty="0" smtClean="0">
                <a:latin typeface="+mj-lt"/>
                <a:cs typeface="Arial MT"/>
              </a:rPr>
              <a:t>Chagall</a:t>
            </a:r>
            <a:endParaRPr lang="fr-FR" dirty="0" smtClean="0">
              <a:latin typeface="+mj-lt"/>
              <a:cs typeface="Arial MT"/>
            </a:endParaRPr>
          </a:p>
          <a:p>
            <a:r>
              <a:rPr lang="fr-FR" spc="-5" dirty="0" smtClean="0">
                <a:latin typeface="+mj-lt"/>
                <a:cs typeface="Arial MT"/>
              </a:rPr>
              <a:t>L'âne</a:t>
            </a:r>
            <a:r>
              <a:rPr lang="fr-FR" spc="-50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vert,</a:t>
            </a:r>
            <a:r>
              <a:rPr lang="fr-FR" spc="-50" dirty="0" smtClean="0">
                <a:latin typeface="+mj-lt"/>
                <a:cs typeface="Arial MT"/>
              </a:rPr>
              <a:t> </a:t>
            </a:r>
            <a:r>
              <a:rPr lang="fr-FR" spc="-40" dirty="0" smtClean="0">
                <a:latin typeface="+mj-lt"/>
                <a:cs typeface="Arial MT"/>
              </a:rPr>
              <a:t>1911,</a:t>
            </a:r>
            <a:r>
              <a:rPr lang="fr-FR" dirty="0">
                <a:latin typeface="+mj-lt"/>
                <a:cs typeface="Arial MT"/>
              </a:rPr>
              <a:t> </a:t>
            </a:r>
            <a:r>
              <a:rPr lang="fr-FR" spc="-30" dirty="0" smtClean="0">
                <a:latin typeface="+mj-lt"/>
                <a:cs typeface="Arial MT"/>
              </a:rPr>
              <a:t>Tate</a:t>
            </a:r>
            <a:r>
              <a:rPr lang="fr-FR" spc="-35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Modern</a:t>
            </a:r>
            <a:r>
              <a:rPr lang="fr-FR" spc="-25" dirty="0" smtClean="0">
                <a:latin typeface="+mj-lt"/>
                <a:cs typeface="Arial MT"/>
              </a:rPr>
              <a:t> </a:t>
            </a:r>
            <a:r>
              <a:rPr lang="fr-FR" dirty="0" smtClean="0">
                <a:latin typeface="+mj-lt"/>
                <a:cs typeface="Arial MT"/>
              </a:rPr>
              <a:t>Londres</a:t>
            </a:r>
            <a:endParaRPr lang="fr-FR" dirty="0" smtClean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1386741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354</Words>
  <Application>Microsoft Office PowerPoint</Application>
  <PresentationFormat>Grand écran</PresentationFormat>
  <Paragraphs>39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Arial MT</vt:lpstr>
      <vt:lpstr>Calibri</vt:lpstr>
      <vt:lpstr>Calibri Light</vt:lpstr>
      <vt:lpstr>Wingdings</vt:lpstr>
      <vt:lpstr>Thème Office</vt:lpstr>
      <vt:lpstr>Présentation PowerPoint</vt:lpstr>
      <vt:lpstr>Présentation PowerPoint</vt:lpstr>
    </vt:vector>
  </TitlesOfParts>
  <Company>Ministere de l'Education Nationale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CECILE BOYER</dc:creator>
  <cp:lastModifiedBy>CECILE BOYER</cp:lastModifiedBy>
  <cp:revision>16</cp:revision>
  <dcterms:created xsi:type="dcterms:W3CDTF">2022-07-02T08:49:33Z</dcterms:created>
  <dcterms:modified xsi:type="dcterms:W3CDTF">2022-07-02T09:56:27Z</dcterms:modified>
</cp:coreProperties>
</file>