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6"/>
  </p:notesMasterIdLst>
  <p:sldIdLst>
    <p:sldId id="265" r:id="rId3"/>
    <p:sldId id="280" r:id="rId4"/>
    <p:sldId id="278" r:id="rId5"/>
    <p:sldId id="281" r:id="rId6"/>
    <p:sldId id="279" r:id="rId7"/>
    <p:sldId id="260" r:id="rId8"/>
    <p:sldId id="282" r:id="rId9"/>
    <p:sldId id="283" r:id="rId10"/>
    <p:sldId id="293" r:id="rId11"/>
    <p:sldId id="284" r:id="rId12"/>
    <p:sldId id="285" r:id="rId13"/>
    <p:sldId id="286" r:id="rId14"/>
    <p:sldId id="287" r:id="rId15"/>
    <p:sldId id="263" r:id="rId16"/>
    <p:sldId id="261" r:id="rId17"/>
    <p:sldId id="288" r:id="rId18"/>
    <p:sldId id="291" r:id="rId19"/>
    <p:sldId id="292" r:id="rId20"/>
    <p:sldId id="294" r:id="rId21"/>
    <p:sldId id="273" r:id="rId22"/>
    <p:sldId id="271" r:id="rId23"/>
    <p:sldId id="289" r:id="rId24"/>
    <p:sldId id="29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DA SAID" initials="HS" lastIdx="1" clrIdx="0">
    <p:extLst>
      <p:ext uri="{19B8F6BF-5375-455C-9EA6-DF929625EA0E}">
        <p15:presenceInfo xmlns:p15="http://schemas.microsoft.com/office/powerpoint/2012/main" userId="S-1-5-21-1616320312-2655828719-4280963109-88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6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20CA-5E2E-42AA-973B-60FF251C0E13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9720F-0303-41E0-925D-C79A290F5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21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23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6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5FCBE21-A312-4FAB-AB86-CFDB3B07F9F0}" type="datetime1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9" y="2"/>
            <a:ext cx="12214437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220755"/>
            <a:ext cx="11257077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220755"/>
            <a:ext cx="1008112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59097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00237CAD-F258-4663-AEA8-E08B03C36E43}" type="datetime1">
              <a:rPr lang="fr-FR" cap="all" smtClean="0"/>
              <a:t>12/05/2022</a:t>
            </a:fld>
            <a:endParaRPr lang="fr-FR" cap="all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33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6E948CC5-4761-4366-A96D-E7BCEC3BAFD1}" type="datetime1">
              <a:rPr lang="fr-FR" cap="all" smtClean="0"/>
              <a:t>12/05/2022</a:t>
            </a:fld>
            <a:endParaRPr lang="fr-FR" cap="all" dirty="0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415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AEE3319D-C6A7-4C35-89B2-547B42A64B84}" type="datetime1">
              <a:rPr lang="fr-FR" cap="all" smtClean="0"/>
              <a:t>12/05/2022</a:t>
            </a:fld>
            <a:endParaRPr lang="fr-FR" cap="all" dirty="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35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7" y="7146"/>
            <a:ext cx="12214437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A7DE35FE-B4A0-440A-BCF9-0B434F3C1547}" type="datetime1">
              <a:rPr lang="fr-FR" cap="all" smtClean="0"/>
              <a:t>12/05/2022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44821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A292FB7F-6694-4453-ADC3-3EF30BBFD830}" type="datetime1">
              <a:rPr lang="fr-FR" cap="all" smtClean="0"/>
              <a:t>12/05/2022</a:t>
            </a:fld>
            <a:endParaRPr lang="fr-FR" cap="all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01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220755"/>
            <a:ext cx="11257077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220755"/>
            <a:ext cx="1008112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4BE487AF-4B64-4D50-8673-3C2C20AA1C72}" type="datetime1">
              <a:rPr lang="fr-FR" cap="all" smtClean="0"/>
              <a:t>12/05/2022</a:t>
            </a:fld>
            <a:endParaRPr lang="fr-FR" cap="all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57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032C58F6-D2B2-42B9-A35C-7CAB0C2FD4EB}" type="datetime1">
              <a:rPr lang="fr-FR" cap="all" smtClean="0"/>
              <a:t>12/05/2022</a:t>
            </a:fld>
            <a:endParaRPr lang="fr-FR" cap="all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25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11F3B502-0732-41FA-B9A6-007621D64075}" type="datetime1">
              <a:rPr lang="fr-FR" cap="all" smtClean="0"/>
              <a:t>12/05/2022</a:t>
            </a:fld>
            <a:endParaRPr lang="fr-FR" cap="all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2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DABD85F-5BB1-4F40-9668-640A86364635}" type="datetime1">
              <a:rPr lang="fr-FR" smtClean="0"/>
              <a:t>12/05/2022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9" y="1"/>
            <a:ext cx="12214437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7" y="7145"/>
            <a:ext cx="12214437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fld id="{A4A0CBF1-85D4-4540-8723-CC23E88DA74C}" type="datetime1">
              <a:rPr lang="fr-FR" cap="all" smtClean="0"/>
              <a:t>12/05/2022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85285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814AF39D-D10A-4F9F-B049-CF193099E0E9}" type="datetime1">
              <a:rPr lang="fr-FR" cap="all" smtClean="0"/>
              <a:t>12/05/2022</a:t>
            </a:fld>
            <a:endParaRPr lang="fr-FR" cap="all" dirty="0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85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1143" y="2"/>
            <a:ext cx="12214437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B3058809-D6D3-45F1-8641-6DD4FB244721}" type="datetime1">
              <a:rPr lang="fr-FR" cap="all" smtClean="0"/>
              <a:t>12/05/2022</a:t>
            </a:fld>
            <a:endParaRPr lang="fr-FR" cap="all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02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1143" y="1"/>
            <a:ext cx="12214437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98FC3D4-C899-4B9B-8F5D-9908554A7359}" type="datetime1">
              <a:rPr lang="fr-FR" cap="all" smtClean="0"/>
              <a:t>12/05/2022</a:t>
            </a:fld>
            <a:endParaRPr lang="fr-FR" cap="all" dirty="0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10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coursup.fr/index.php?desc=formations_apprentissage" TargetMode="External"/><Relationship Id="rId2" Type="http://schemas.openxmlformats.org/officeDocument/2006/relationships/hyperlink" Target="https://labonnealternance.pole-emploi.fr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6119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1809" y="1028733"/>
            <a:ext cx="11159107" cy="987304"/>
          </a:xfrm>
        </p:spPr>
        <p:txBody>
          <a:bodyPr/>
          <a:lstStyle/>
          <a:p>
            <a:r>
              <a:rPr lang="fr-FR" sz="3200" dirty="0"/>
              <a:t>Des alertes dès qu’un candidat reçoit une proposition d’admission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335363" y="2142037"/>
            <a:ext cx="8352925" cy="301515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573" indent="-380990">
              <a:buSzTx/>
            </a:pPr>
            <a:r>
              <a:rPr lang="fr-FR" sz="2133" b="1" dirty="0">
                <a:solidFill>
                  <a:srgbClr val="F28E65"/>
                </a:solidFill>
              </a:rPr>
              <a:t>par SMS et par mail dans sa messagerie personnelle </a:t>
            </a:r>
            <a:r>
              <a:rPr lang="fr-FR" sz="2133" dirty="0">
                <a:solidFill>
                  <a:srgbClr val="0C5076"/>
                </a:solidFill>
              </a:rPr>
              <a:t>(rappel : une adresse mail valide et régulièrement consultée et un numéro de portable sont demandés au moment de l’inscription  Parcoursup)</a:t>
            </a:r>
            <a:endParaRPr lang="fr-FR" sz="2133" b="1" dirty="0">
              <a:solidFill>
                <a:srgbClr val="0C5076"/>
              </a:solidFill>
            </a:endParaRPr>
          </a:p>
          <a:p>
            <a:pPr marL="391573" indent="-380990">
              <a:buSzTx/>
            </a:pPr>
            <a:r>
              <a:rPr lang="fr-FR" sz="2133" b="1" dirty="0">
                <a:solidFill>
                  <a:srgbClr val="F28E65"/>
                </a:solidFill>
              </a:rPr>
              <a:t>par notification sur l’application Parcoursup </a:t>
            </a:r>
            <a:r>
              <a:rPr lang="fr-FR" sz="2133" dirty="0">
                <a:solidFill>
                  <a:srgbClr val="0C5076"/>
                </a:solidFill>
              </a:rPr>
              <a:t>(application téléchargeable à partir du 2 juin 2022)</a:t>
            </a:r>
            <a:endParaRPr lang="fr-FR" sz="2133" dirty="0"/>
          </a:p>
          <a:p>
            <a:pPr marL="391573" indent="-380990">
              <a:buSzTx/>
            </a:pPr>
            <a:r>
              <a:rPr lang="fr-FR" sz="2133" b="1" dirty="0">
                <a:solidFill>
                  <a:srgbClr val="F28E65"/>
                </a:solidFill>
              </a:rPr>
              <a:t>dans la messagerie intégrée au dossier </a:t>
            </a:r>
            <a:r>
              <a:rPr lang="fr-FR" sz="2133" dirty="0">
                <a:solidFill>
                  <a:srgbClr val="0C5076"/>
                </a:solidFill>
              </a:rPr>
              <a:t>candidat sur Parcoursup</a:t>
            </a:r>
          </a:p>
          <a:p>
            <a:pPr marL="609585" lvl="1" indent="0" defTabSz="609585">
              <a:buNone/>
              <a:defRPr/>
            </a:pPr>
            <a:endParaRPr lang="fr-FR" sz="1467" dirty="0"/>
          </a:p>
          <a:p>
            <a:pPr marL="237061" indent="-237061" defTabSz="609585">
              <a:defRPr/>
            </a:pPr>
            <a:endParaRPr lang="fr-FR" sz="1467" b="1" dirty="0"/>
          </a:p>
          <a:p>
            <a:pPr marL="237061" indent="-237061" defTabSz="609585">
              <a:defRPr/>
            </a:pPr>
            <a:endParaRPr lang="fr-FR" sz="1467" b="1" dirty="0"/>
          </a:p>
          <a:p>
            <a:pPr marL="237061" indent="-237061" defTabSz="609585">
              <a:defRPr/>
            </a:pPr>
            <a:endParaRPr lang="fr-FR" sz="1467" b="1" dirty="0"/>
          </a:p>
          <a:p>
            <a:pPr marL="237061" indent="-237061" defTabSz="609585">
              <a:defRPr/>
            </a:pPr>
            <a:endParaRPr lang="fr-FR" sz="1467" dirty="0"/>
          </a:p>
          <a:p>
            <a:pPr marL="237061" indent="-237061" defTabSz="609585">
              <a:defRPr/>
            </a:pPr>
            <a:endParaRPr lang="fr-FR" sz="1467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1120066" y="8380676"/>
            <a:ext cx="498045" cy="3483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333">
                <a:solidFill>
                  <a:prstClr val="white"/>
                </a:solidFill>
                <a:latin typeface="Calibri"/>
              </a:rPr>
              <a:pPr/>
              <a:t>10</a:t>
            </a:fld>
            <a:endParaRPr lang="fr-FR" sz="13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23827" y="5088565"/>
            <a:ext cx="8715843" cy="1124744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defTabSz="609585">
              <a:lnSpc>
                <a:spcPct val="90000"/>
              </a:lnSpc>
              <a:buSzPct val="100000"/>
              <a:defRPr/>
            </a:pPr>
            <a:r>
              <a:rPr lang="fr-FR" sz="2133" b="1" i="1" u="sng" dirty="0">
                <a:solidFill>
                  <a:srgbClr val="F28E65"/>
                </a:solidFill>
              </a:rPr>
              <a:t>Info</a:t>
            </a:r>
            <a:r>
              <a:rPr lang="fr-FR" sz="2133" b="1" kern="0" dirty="0">
                <a:solidFill>
                  <a:schemeClr val="bg1"/>
                </a:solidFill>
              </a:rPr>
              <a:t> </a:t>
            </a:r>
            <a:r>
              <a:rPr lang="fr-FR" sz="2133" kern="0" dirty="0">
                <a:solidFill>
                  <a:schemeClr val="bg1"/>
                </a:solidFill>
              </a:rPr>
              <a:t>: les parents sont également prévenus lorsqu’ils ont renseigné leur adresse mail et leur numéro de portable dans le dossier Parcoursup de leur enfant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2" y="1700809"/>
            <a:ext cx="2734737" cy="4114767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883965" y="114807"/>
            <a:ext cx="5802778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Pas de surprise, vous êtes informés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20517" y="1185985"/>
            <a:ext cx="11231999" cy="523696"/>
          </a:xfrm>
        </p:spPr>
        <p:txBody>
          <a:bodyPr/>
          <a:lstStyle/>
          <a:p>
            <a:pPr defTabSz="609585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fr-FR" sz="3200" dirty="0"/>
              <a:t>Comment répondre aux propositions d’admission ? (1/3)</a:t>
            </a:r>
            <a:br>
              <a:rPr lang="fr-FR" sz="3200" dirty="0"/>
            </a:br>
            <a: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  <a:t/>
            </a:r>
            <a:b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</a:br>
            <a: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  <a:t/>
            </a:r>
            <a:b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</a:br>
            <a: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  <a:t/>
            </a:r>
            <a:b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</a:br>
            <a:endParaRPr lang="fr-FR" sz="2400" dirty="0">
              <a:solidFill>
                <a:srgbClr val="ED745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20517" y="4514209"/>
            <a:ext cx="11067932" cy="1751005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defTabSz="609585">
              <a:lnSpc>
                <a:spcPct val="90000"/>
              </a:lnSpc>
              <a:buSzPct val="100000"/>
              <a:defRPr/>
            </a:pPr>
            <a:endParaRPr lang="fr-FR" sz="2400" kern="0" dirty="0">
              <a:solidFill>
                <a:schemeClr val="bg1"/>
              </a:solidFill>
            </a:endParaRPr>
          </a:p>
          <a:p>
            <a:r>
              <a:rPr lang="fr-FR" sz="2000" b="1" i="1" u="sng" dirty="0">
                <a:solidFill>
                  <a:srgbClr val="F28E65"/>
                </a:solidFill>
              </a:rPr>
              <a:t>A savoir </a:t>
            </a:r>
            <a:r>
              <a:rPr lang="fr-FR" sz="2000" dirty="0"/>
              <a:t>: </a:t>
            </a:r>
          </a:p>
          <a:p>
            <a:pPr marL="380990" indent="-38099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dirty="0"/>
              <a:t>La date limite de réponse </a:t>
            </a:r>
            <a:r>
              <a:rPr lang="fr-FR" b="1" dirty="0"/>
              <a:t>est </a:t>
            </a:r>
            <a:r>
              <a:rPr lang="fr-FR" b="1" dirty="0" smtClean="0"/>
              <a:t>affichée </a:t>
            </a:r>
            <a:r>
              <a:rPr lang="fr-FR" b="1" dirty="0"/>
              <a:t>dans votre dossier en face de la proposition </a:t>
            </a:r>
            <a:r>
              <a:rPr lang="fr-FR" b="1" dirty="0" smtClean="0"/>
              <a:t>d’admission</a:t>
            </a:r>
            <a:r>
              <a:rPr lang="fr-FR" b="1" dirty="0"/>
              <a:t>. </a:t>
            </a:r>
            <a:r>
              <a:rPr lang="fr-FR" dirty="0" smtClean="0"/>
              <a:t>Si un candidat ne répond pas avant la date limite, </a:t>
            </a:r>
            <a:r>
              <a:rPr lang="fr-FR" b="1" dirty="0" smtClean="0"/>
              <a:t>la proposition d’admission est perdue et proposée à un autre candidat. </a:t>
            </a:r>
          </a:p>
          <a:p>
            <a:pPr marL="380990" indent="-38099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b="1" dirty="0" smtClean="0"/>
              <a:t>Dans ce cas, le candidat a 3 jours pour confirmer son intérêt pour les vœux qu'il a en attente</a:t>
            </a:r>
          </a:p>
          <a:p>
            <a:pPr marL="0" lvl="1" defTabSz="609585">
              <a:lnSpc>
                <a:spcPct val="90000"/>
              </a:lnSpc>
              <a:buSzPct val="100000"/>
              <a:defRPr/>
            </a:pPr>
            <a:endParaRPr lang="fr-FR" sz="2133" kern="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7925" y="1742103"/>
            <a:ext cx="11193112" cy="26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994" lvl="1">
              <a:spcBef>
                <a:spcPts val="800"/>
              </a:spcBef>
              <a:spcAft>
                <a:spcPts val="800"/>
              </a:spcAft>
            </a:pPr>
            <a:r>
              <a:rPr lang="fr-FR" sz="2133" b="1" dirty="0">
                <a:solidFill>
                  <a:srgbClr val="0C5076"/>
                </a:solidFill>
              </a:rPr>
              <a:t>Les délais à respecter </a:t>
            </a:r>
            <a:r>
              <a:rPr lang="fr-FR" sz="2133" b="1" dirty="0">
                <a:solidFill>
                  <a:srgbClr val="3D566E"/>
                </a:solidFill>
              </a:rPr>
              <a:t>pour accepter (ou refuser) une proposition d’admission :</a:t>
            </a:r>
            <a:endParaRPr lang="fr-FR" sz="2133" b="1" dirty="0">
              <a:solidFill>
                <a:srgbClr val="000000"/>
              </a:solidFill>
            </a:endParaRPr>
          </a:p>
          <a:p>
            <a:pPr marL="575986" lvl="2" indent="-95998"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</a:pPr>
            <a:r>
              <a:rPr lang="fr-FR" sz="2133" b="1" dirty="0">
                <a:solidFill>
                  <a:srgbClr val="ED7454"/>
                </a:solidFill>
              </a:rPr>
              <a:t>Pour  une proposition reçue entre le 2 juin et le 6 juin 2022 inclus</a:t>
            </a:r>
            <a:r>
              <a:rPr lang="fr-FR" sz="2133" b="1" dirty="0">
                <a:solidFill>
                  <a:srgbClr val="000000"/>
                </a:solidFill>
              </a:rPr>
              <a:t>,</a:t>
            </a:r>
            <a:r>
              <a:rPr lang="fr-FR" sz="2133" dirty="0">
                <a:solidFill>
                  <a:srgbClr val="000000"/>
                </a:solidFill>
              </a:rPr>
              <a:t> </a:t>
            </a:r>
            <a:r>
              <a:rPr lang="fr-FR" sz="2133" b="1" dirty="0">
                <a:solidFill>
                  <a:srgbClr val="3D566E"/>
                </a:solidFill>
              </a:rPr>
              <a:t>vous avez jusqu’au 7 juin 23h59  (heure de Paris) pour répondre </a:t>
            </a:r>
          </a:p>
          <a:p>
            <a:pPr marL="479988" lvl="2">
              <a:spcBef>
                <a:spcPts val="133"/>
              </a:spcBef>
              <a:spcAft>
                <a:spcPts val="133"/>
              </a:spcAft>
              <a:buSzPct val="100000"/>
            </a:pPr>
            <a:endParaRPr lang="fr-FR" sz="1200" b="1" dirty="0">
              <a:solidFill>
                <a:srgbClr val="3D566E"/>
              </a:solidFill>
            </a:endParaRPr>
          </a:p>
          <a:p>
            <a:pPr marL="575986" lvl="2" indent="-95998"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</a:pPr>
            <a:r>
              <a:rPr lang="fr-FR" sz="2133" b="1" dirty="0">
                <a:solidFill>
                  <a:srgbClr val="ED7454"/>
                </a:solidFill>
              </a:rPr>
              <a:t>Pour  une proposition reçue entre le 7 juin 2022 et le 14 juillet 2022 inclus, </a:t>
            </a:r>
            <a:r>
              <a:rPr lang="fr-FR" sz="2133" b="1" dirty="0">
                <a:solidFill>
                  <a:srgbClr val="3D566E"/>
                </a:solidFill>
              </a:rPr>
              <a:t>vous avez 2 jours pour répondre. </a:t>
            </a:r>
            <a:endParaRPr lang="fr-FR" sz="2133" b="1" dirty="0" smtClean="0">
              <a:solidFill>
                <a:srgbClr val="3D566E"/>
              </a:solidFill>
            </a:endParaRPr>
          </a:p>
          <a:p>
            <a:pPr marL="479988" lvl="2">
              <a:spcBef>
                <a:spcPts val="133"/>
              </a:spcBef>
              <a:spcAft>
                <a:spcPts val="133"/>
              </a:spcAft>
              <a:buSzPct val="100000"/>
            </a:pPr>
            <a:r>
              <a:rPr lang="fr-FR" b="1" dirty="0" smtClean="0">
                <a:solidFill>
                  <a:srgbClr val="3D566E"/>
                </a:solidFill>
              </a:rPr>
              <a:t>Exemple </a:t>
            </a:r>
            <a:r>
              <a:rPr lang="fr-FR" b="1" dirty="0">
                <a:solidFill>
                  <a:srgbClr val="3D566E"/>
                </a:solidFill>
              </a:rPr>
              <a:t>: vous recevez une proposition d’admission le 10 juin (matin), vous devez y répondre avant le 11 juin 23h59 (heure de Paris).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7465644" y="144624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Des règles simples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0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8" y="1078081"/>
            <a:ext cx="11712001" cy="596819"/>
          </a:xfrm>
        </p:spPr>
        <p:txBody>
          <a:bodyPr/>
          <a:lstStyle/>
          <a:p>
            <a:r>
              <a:rPr lang="fr-FR" sz="3200" dirty="0"/>
              <a:t>Comment répondre aux propositions d’admission ? (2/3)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664739"/>
            <a:ext cx="11496203" cy="4713261"/>
          </a:xfrm>
        </p:spPr>
        <p:txBody>
          <a:bodyPr/>
          <a:lstStyle/>
          <a:p>
            <a:pPr marL="237061" indent="-237061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133" b="1" dirty="0">
                <a:solidFill>
                  <a:srgbClr val="3D566E"/>
                </a:solidFill>
              </a:rPr>
              <a:t> </a:t>
            </a:r>
            <a:r>
              <a:rPr lang="fr-FR" sz="2133" b="1" dirty="0"/>
              <a:t>Le lycéen reçoit une seule proposition d’admission et il a des vœux en attente :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0C5076"/>
                </a:solidFill>
              </a:rPr>
              <a:t>Il</a:t>
            </a:r>
            <a:r>
              <a:rPr lang="fr-FR" sz="2000" dirty="0">
                <a:solidFill>
                  <a:srgbClr val="3D566E"/>
                </a:solidFill>
              </a:rPr>
              <a:t> </a:t>
            </a:r>
            <a:r>
              <a:rPr lang="fr-FR" sz="2000" dirty="0">
                <a:solidFill>
                  <a:srgbClr val="ED7454"/>
                </a:solidFill>
              </a:rPr>
              <a:t>accepte la proposition </a:t>
            </a:r>
            <a:r>
              <a:rPr lang="fr-FR" sz="2000" dirty="0">
                <a:solidFill>
                  <a:srgbClr val="0C5076"/>
                </a:solidFill>
              </a:rPr>
              <a:t>(ou y renonce). Il peut ensuite indiquer le(s) vœu(x) en attente qu’il souhaite conserver (cette possibilité existe jusqu’en fin de phase principale)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0C5076"/>
                </a:solidFill>
              </a:rPr>
              <a:t>S’il accepte définitivement la proposition, cela signifie qu’il renonce à </a:t>
            </a:r>
            <a:r>
              <a:rPr lang="fr-FR" sz="2000" dirty="0" smtClean="0">
                <a:solidFill>
                  <a:srgbClr val="0C5076"/>
                </a:solidFill>
              </a:rPr>
              <a:t>ses </a:t>
            </a:r>
            <a:r>
              <a:rPr lang="fr-FR" sz="2000" dirty="0">
                <a:solidFill>
                  <a:srgbClr val="0C5076"/>
                </a:solidFill>
              </a:rPr>
              <a:t>autres </a:t>
            </a:r>
            <a:r>
              <a:rPr lang="fr-FR" sz="2000" dirty="0" smtClean="0">
                <a:solidFill>
                  <a:srgbClr val="0C5076"/>
                </a:solidFill>
              </a:rPr>
              <a:t>vœux en attente. Il </a:t>
            </a:r>
            <a:r>
              <a:rPr lang="fr-FR" sz="2000" dirty="0">
                <a:solidFill>
                  <a:srgbClr val="0C5076"/>
                </a:solidFill>
              </a:rPr>
              <a:t>consulte </a:t>
            </a:r>
            <a:r>
              <a:rPr lang="fr-FR" sz="2000" dirty="0" smtClean="0">
                <a:solidFill>
                  <a:srgbClr val="0C5076"/>
                </a:solidFill>
              </a:rPr>
              <a:t>les </a:t>
            </a:r>
            <a:r>
              <a:rPr lang="fr-FR" sz="2000" dirty="0">
                <a:solidFill>
                  <a:srgbClr val="F28E65"/>
                </a:solidFill>
              </a:rPr>
              <a:t>modalités d’inscription administrative </a:t>
            </a:r>
            <a:r>
              <a:rPr lang="fr-FR" sz="2000" dirty="0">
                <a:solidFill>
                  <a:srgbClr val="0C5076"/>
                </a:solidFill>
              </a:rPr>
              <a:t>de la formation acceptée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endParaRPr lang="fr-FR" sz="300" dirty="0">
              <a:solidFill>
                <a:srgbClr val="3D566E"/>
              </a:solidFill>
            </a:endParaRPr>
          </a:p>
          <a:p>
            <a:pPr marL="237061" indent="-237061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133" b="1" dirty="0"/>
              <a:t> Le lycéen reçoit plusieurs propositions d’admission et il a des vœux en attente :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0C5076"/>
                </a:solidFill>
              </a:rPr>
              <a:t>Il </a:t>
            </a:r>
            <a:r>
              <a:rPr lang="fr-FR" sz="2000" dirty="0">
                <a:solidFill>
                  <a:srgbClr val="ED7454"/>
                </a:solidFill>
              </a:rPr>
              <a:t>ne peut accepter </a:t>
            </a:r>
            <a:r>
              <a:rPr lang="fr-FR" sz="2000" b="1" dirty="0">
                <a:solidFill>
                  <a:srgbClr val="ED7454"/>
                </a:solidFill>
              </a:rPr>
              <a:t>qu’une seule proposition à la fois</a:t>
            </a:r>
            <a:r>
              <a:rPr lang="fr-FR" sz="2000" dirty="0">
                <a:solidFill>
                  <a:srgbClr val="3D566E"/>
                </a:solidFill>
              </a:rPr>
              <a:t>. </a:t>
            </a:r>
            <a:endParaRPr lang="fr-FR" sz="2000" dirty="0" smtClean="0">
              <a:solidFill>
                <a:srgbClr val="3D566E"/>
              </a:solidFill>
            </a:endParaRPr>
          </a:p>
          <a:p>
            <a:pPr marL="1076057" lvl="2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800" dirty="0" smtClean="0">
                <a:solidFill>
                  <a:srgbClr val="0C5076"/>
                </a:solidFill>
              </a:rPr>
              <a:t>En </a:t>
            </a:r>
            <a:r>
              <a:rPr lang="fr-FR" sz="1800" dirty="0">
                <a:solidFill>
                  <a:srgbClr val="0C5076"/>
                </a:solidFill>
              </a:rPr>
              <a:t>faisant </a:t>
            </a:r>
            <a:r>
              <a:rPr lang="fr-FR" sz="1800" dirty="0" smtClean="0">
                <a:solidFill>
                  <a:srgbClr val="0C5076"/>
                </a:solidFill>
              </a:rPr>
              <a:t>le </a:t>
            </a:r>
            <a:r>
              <a:rPr lang="fr-FR" sz="1800" dirty="0">
                <a:solidFill>
                  <a:srgbClr val="0C5076"/>
                </a:solidFill>
              </a:rPr>
              <a:t>choix </a:t>
            </a:r>
            <a:r>
              <a:rPr lang="fr-FR" sz="1800" dirty="0" smtClean="0">
                <a:solidFill>
                  <a:srgbClr val="0C5076"/>
                </a:solidFill>
              </a:rPr>
              <a:t>de la proposition qui a sa préférence, </a:t>
            </a:r>
            <a:r>
              <a:rPr lang="fr-FR" sz="1800" dirty="0">
                <a:solidFill>
                  <a:srgbClr val="0C5076"/>
                </a:solidFill>
              </a:rPr>
              <a:t>il libère des places pour d’autres candidats en attente </a:t>
            </a:r>
            <a:endParaRPr lang="fr-FR" sz="1800" dirty="0" smtClean="0">
              <a:solidFill>
                <a:srgbClr val="0C5076"/>
              </a:solidFill>
            </a:endParaRPr>
          </a:p>
          <a:p>
            <a:pPr marL="1076057" lvl="2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800" dirty="0" smtClean="0">
                <a:solidFill>
                  <a:srgbClr val="0C5076"/>
                </a:solidFill>
              </a:rPr>
              <a:t>S’il hésite, il peut accepter </a:t>
            </a:r>
            <a:r>
              <a:rPr lang="fr-FR" sz="1800" dirty="0">
                <a:solidFill>
                  <a:srgbClr val="0C5076"/>
                </a:solidFill>
              </a:rPr>
              <a:t>une proposition et, pour celles dont les dates limites ne sont pas arrivées à échéance, </a:t>
            </a:r>
            <a:r>
              <a:rPr lang="fr-FR" sz="1800" dirty="0" smtClean="0">
                <a:solidFill>
                  <a:srgbClr val="0C5076"/>
                </a:solidFill>
              </a:rPr>
              <a:t>il peut choisir </a:t>
            </a:r>
            <a:r>
              <a:rPr lang="fr-FR" sz="1800" dirty="0">
                <a:solidFill>
                  <a:srgbClr val="0C5076"/>
                </a:solidFill>
              </a:rPr>
              <a:t>l’option « Je réfléchis » en </a:t>
            </a:r>
            <a:r>
              <a:rPr lang="fr-FR" sz="1800" dirty="0" smtClean="0">
                <a:solidFill>
                  <a:srgbClr val="0C5076"/>
                </a:solidFill>
              </a:rPr>
              <a:t>attendant</a:t>
            </a:r>
            <a:endParaRPr lang="fr-FR" sz="1800" dirty="0">
              <a:solidFill>
                <a:srgbClr val="0C5076"/>
              </a:solidFill>
            </a:endParaRP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 smtClean="0">
                <a:solidFill>
                  <a:srgbClr val="0C5076"/>
                </a:solidFill>
              </a:rPr>
              <a:t>Dans les deux cas, il </a:t>
            </a:r>
            <a:r>
              <a:rPr lang="fr-FR" sz="2000" dirty="0">
                <a:solidFill>
                  <a:srgbClr val="0C5076"/>
                </a:solidFill>
              </a:rPr>
              <a:t>peut indiquer le(s) vœu(x) en attente qu’il souhaite conserver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0C5076"/>
                </a:solidFill>
              </a:rPr>
              <a:t>S’il accepte définitivement une proposition, cela signifie qu’il renonce aux autres vœux</a:t>
            </a:r>
            <a:r>
              <a:rPr lang="fr-FR" sz="2000" dirty="0">
                <a:solidFill>
                  <a:srgbClr val="3D566E"/>
                </a:solidFill>
              </a:rPr>
              <a:t>. </a:t>
            </a:r>
            <a:r>
              <a:rPr lang="fr-FR" sz="2000" dirty="0">
                <a:solidFill>
                  <a:srgbClr val="0C5076"/>
                </a:solidFill>
              </a:rPr>
              <a:t>Il consulte alors les </a:t>
            </a:r>
            <a:r>
              <a:rPr lang="fr-FR" sz="2000" dirty="0">
                <a:solidFill>
                  <a:srgbClr val="F28E65"/>
                </a:solidFill>
              </a:rPr>
              <a:t>modalités d’inscription administrative </a:t>
            </a:r>
            <a:r>
              <a:rPr lang="fr-FR" sz="2000" dirty="0">
                <a:solidFill>
                  <a:srgbClr val="0C5076"/>
                </a:solidFill>
              </a:rPr>
              <a:t>de la formation acceptée</a:t>
            </a: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867" dirty="0">
              <a:solidFill>
                <a:srgbClr val="3D566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7465644" y="144624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Des règles simples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8" y="1200001"/>
            <a:ext cx="11712001" cy="596819"/>
          </a:xfrm>
        </p:spPr>
        <p:txBody>
          <a:bodyPr/>
          <a:lstStyle/>
          <a:p>
            <a:r>
              <a:rPr lang="fr-FR" sz="3200" dirty="0"/>
              <a:t>Comment répondre aux propositions d’admission ? (3/3)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892829"/>
            <a:ext cx="11496203" cy="4485171"/>
          </a:xfrm>
        </p:spPr>
        <p:txBody>
          <a:bodyPr/>
          <a:lstStyle/>
          <a:p>
            <a:pPr marL="237061" indent="-237061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400" b="1" dirty="0"/>
              <a:t>Le lycéen ne reçoit que des réponses « en attente »</a:t>
            </a:r>
          </a:p>
          <a:p>
            <a:pPr marL="990575" lvl="1" indent="-380990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 smtClean="0">
                <a:solidFill>
                  <a:srgbClr val="0C5076"/>
                </a:solidFill>
              </a:rPr>
              <a:t>des </a:t>
            </a:r>
            <a:r>
              <a:rPr lang="fr-FR" sz="2000" dirty="0">
                <a:solidFill>
                  <a:srgbClr val="ED7454"/>
                </a:solidFill>
              </a:rPr>
              <a:t>indicateurs</a:t>
            </a:r>
            <a:r>
              <a:rPr lang="fr-FR" sz="2000" dirty="0">
                <a:solidFill>
                  <a:srgbClr val="0C5076"/>
                </a:solidFill>
              </a:rPr>
              <a:t> s’affichent dans son dossier pour chaque vœu en attente et l’aident à </a:t>
            </a:r>
            <a:r>
              <a:rPr lang="fr-FR" sz="2000" dirty="0">
                <a:solidFill>
                  <a:srgbClr val="ED7454"/>
                </a:solidFill>
              </a:rPr>
              <a:t>suivre sa situation </a:t>
            </a:r>
            <a:r>
              <a:rPr lang="fr-FR" sz="2000" dirty="0">
                <a:solidFill>
                  <a:srgbClr val="0C5076"/>
                </a:solidFill>
              </a:rPr>
              <a:t>qui évolue jusqu’au 15 juillet en fonction des places libérées par d’autres candidats</a:t>
            </a:r>
          </a:p>
          <a:p>
            <a:pPr marL="609585" lvl="1" indent="0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</a:pPr>
            <a:endParaRPr lang="fr-FR" sz="1000" dirty="0">
              <a:solidFill>
                <a:srgbClr val="3D566E"/>
              </a:solidFill>
              <a:cs typeface="Arial"/>
            </a:endParaRPr>
          </a:p>
          <a:p>
            <a:pPr marL="237061" indent="-237061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400" b="1" dirty="0"/>
              <a:t>Le lycéen ne reçoit que des réponses négatives (dans le cas où il n’a formulé que des vœux pour des formations sélectives)</a:t>
            </a:r>
          </a:p>
          <a:p>
            <a:pPr marL="990575" lvl="1" indent="-380990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ED7454"/>
                </a:solidFill>
              </a:rPr>
              <a:t>dès le 2 juin 2022</a:t>
            </a:r>
            <a:r>
              <a:rPr lang="fr-FR" sz="2000" dirty="0">
                <a:solidFill>
                  <a:srgbClr val="0C5076"/>
                </a:solidFill>
              </a:rPr>
              <a:t>, il peut demander un conseil ou un accompagnement individuel ou collectif dans son lycée ou dans un CIO pour envisager d’autres choix de formation et préparer la phase complémentaire à partir du 23 juin 2022</a:t>
            </a:r>
            <a:r>
              <a:rPr lang="fr-FR" sz="2133" dirty="0">
                <a:solidFill>
                  <a:srgbClr val="0C5076"/>
                </a:solidFill>
              </a:rPr>
              <a:t>. </a:t>
            </a:r>
            <a:endParaRPr lang="fr-FR" sz="2400" dirty="0">
              <a:solidFill>
                <a:srgbClr val="0C5076"/>
              </a:solidFill>
            </a:endParaRP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467" dirty="0">
              <a:solidFill>
                <a:srgbClr val="3D566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18549" y="5369991"/>
            <a:ext cx="11369899" cy="912000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>
              <a:defRPr/>
            </a:pPr>
            <a:r>
              <a:rPr lang="fr-FR" sz="2133" b="1" i="1" u="sng" dirty="0">
                <a:solidFill>
                  <a:srgbClr val="ED7454"/>
                </a:solidFill>
              </a:rPr>
              <a:t>A savoir </a:t>
            </a:r>
            <a:r>
              <a:rPr lang="fr-FR" sz="2133" dirty="0"/>
              <a:t>: la phase complémentaire permet de formuler jusqu’à 10 </a:t>
            </a:r>
            <a:r>
              <a:rPr lang="fr-FR" sz="2133" b="1" u="sng" dirty="0"/>
              <a:t>nouveaux</a:t>
            </a:r>
            <a:r>
              <a:rPr lang="fr-FR" sz="2133" dirty="0"/>
              <a:t> vœux dans des formations qui ont des places vacantes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465644" y="144624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Des règles simples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74269" y="1274515"/>
            <a:ext cx="11529629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 smtClean="0">
              <a:solidFill>
                <a:srgbClr val="0C5076"/>
              </a:solidFill>
            </a:endParaRPr>
          </a:p>
          <a:p>
            <a:r>
              <a:rPr lang="fr-FR" sz="2800" b="1" dirty="0" smtClean="0">
                <a:solidFill>
                  <a:srgbClr val="0C5076"/>
                </a:solidFill>
              </a:rPr>
              <a:t>Des informations sur la liste d’attente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C5076"/>
                </a:solidFill>
              </a:rPr>
              <a:t>Le nombre total de places dans la formation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C5076"/>
                </a:solidFill>
              </a:rPr>
              <a:t>Votre </a:t>
            </a:r>
            <a:r>
              <a:rPr lang="fr-FR" b="1" dirty="0" smtClean="0">
                <a:solidFill>
                  <a:srgbClr val="F28E65"/>
                </a:solidFill>
              </a:rPr>
              <a:t>position dans la liste d’attente </a:t>
            </a:r>
            <a:r>
              <a:rPr lang="fr-FR" dirty="0">
                <a:solidFill>
                  <a:srgbClr val="0C5076"/>
                </a:solidFill>
              </a:rPr>
              <a:t>(position qui évolue)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C5076"/>
                </a:solidFill>
              </a:rPr>
              <a:t>Le </a:t>
            </a:r>
            <a:r>
              <a:rPr lang="fr-FR" b="1" dirty="0" smtClean="0">
                <a:solidFill>
                  <a:srgbClr val="F28E65"/>
                </a:solidFill>
              </a:rPr>
              <a:t>nombre total de candidats en liste d’attente</a:t>
            </a:r>
          </a:p>
          <a:p>
            <a:endParaRPr lang="fr-FR" sz="1600" dirty="0" smtClean="0">
              <a:solidFill>
                <a:srgbClr val="0C5076"/>
              </a:solidFill>
            </a:endParaRPr>
          </a:p>
          <a:p>
            <a:r>
              <a:rPr lang="fr-FR" sz="2800" b="1" dirty="0" smtClean="0">
                <a:solidFill>
                  <a:srgbClr val="0C5076"/>
                </a:solidFill>
              </a:rPr>
              <a:t>Des informations sur le classement de la formation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C5076"/>
                </a:solidFill>
              </a:rPr>
              <a:t>Votre position </a:t>
            </a:r>
            <a:r>
              <a:rPr lang="fr-FR" b="1" dirty="0" smtClean="0">
                <a:solidFill>
                  <a:srgbClr val="F28E65"/>
                </a:solidFill>
              </a:rPr>
              <a:t>dans </a:t>
            </a:r>
            <a:r>
              <a:rPr lang="fr-FR" b="1" dirty="0">
                <a:solidFill>
                  <a:srgbClr val="F28E65"/>
                </a:solidFill>
              </a:rPr>
              <a:t>le classement </a:t>
            </a:r>
            <a:r>
              <a:rPr lang="fr-FR" dirty="0">
                <a:solidFill>
                  <a:srgbClr val="0C5076"/>
                </a:solidFill>
              </a:rPr>
              <a:t>de la formation </a:t>
            </a:r>
            <a:r>
              <a:rPr lang="fr-FR" dirty="0" smtClean="0">
                <a:solidFill>
                  <a:srgbClr val="0C5076"/>
                </a:solidFill>
              </a:rPr>
              <a:t>(position fixe)</a:t>
            </a:r>
            <a:endParaRPr lang="fr-FR" dirty="0">
              <a:solidFill>
                <a:srgbClr val="0C5076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La </a:t>
            </a:r>
            <a:r>
              <a:rPr lang="fr-FR" b="1" dirty="0">
                <a:solidFill>
                  <a:srgbClr val="F28E65"/>
                </a:solidFill>
              </a:rPr>
              <a:t>position dans le classement du dernier </a:t>
            </a:r>
            <a:r>
              <a:rPr lang="fr-FR" b="1" dirty="0" smtClean="0">
                <a:solidFill>
                  <a:srgbClr val="F28E65"/>
                </a:solidFill>
              </a:rPr>
              <a:t>candidat qui </a:t>
            </a:r>
            <a:r>
              <a:rPr lang="fr-FR" b="1" dirty="0">
                <a:solidFill>
                  <a:srgbClr val="F28E65"/>
                </a:solidFill>
              </a:rPr>
              <a:t>a reçu une proposition d'admission cette </a:t>
            </a:r>
            <a:r>
              <a:rPr lang="fr-FR" b="1" dirty="0" smtClean="0">
                <a:solidFill>
                  <a:srgbClr val="F28E65"/>
                </a:solidFill>
              </a:rPr>
              <a:t>année, </a:t>
            </a: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au </a:t>
            </a:r>
            <a:r>
              <a:rPr lang="fr-FR" dirty="0">
                <a:solidFill>
                  <a:srgbClr val="005373"/>
                </a:solidFill>
                <a:latin typeface="HelveticaNeueLTStd-Md"/>
              </a:rPr>
              <a:t>moment où le dossier est </a:t>
            </a: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consulté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La </a:t>
            </a:r>
            <a:r>
              <a:rPr lang="fr-FR" b="1" dirty="0">
                <a:solidFill>
                  <a:srgbClr val="F28E65"/>
                </a:solidFill>
              </a:rPr>
              <a:t>position du dernier candidat qui a reçu </a:t>
            </a:r>
            <a:r>
              <a:rPr lang="fr-FR" b="1" dirty="0" smtClean="0">
                <a:solidFill>
                  <a:srgbClr val="F28E65"/>
                </a:solidFill>
              </a:rPr>
              <a:t>une proposition </a:t>
            </a:r>
            <a:r>
              <a:rPr lang="fr-FR" b="1" dirty="0">
                <a:solidFill>
                  <a:srgbClr val="F28E65"/>
                </a:solidFill>
              </a:rPr>
              <a:t>d’admission l’année dernière en </a:t>
            </a:r>
            <a:r>
              <a:rPr lang="fr-FR" b="1" dirty="0" smtClean="0">
                <a:solidFill>
                  <a:srgbClr val="F28E65"/>
                </a:solidFill>
              </a:rPr>
              <a:t>2021 </a:t>
            </a: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(quand </a:t>
            </a:r>
            <a:r>
              <a:rPr lang="fr-FR" dirty="0">
                <a:solidFill>
                  <a:srgbClr val="005373"/>
                </a:solidFill>
                <a:latin typeface="HelveticaNeueLTStd-Md"/>
              </a:rPr>
              <a:t>l’information est disponible</a:t>
            </a: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)</a:t>
            </a:r>
            <a:endParaRPr lang="fr-FR" dirty="0">
              <a:solidFill>
                <a:srgbClr val="005373"/>
              </a:solidFill>
              <a:latin typeface="HelveticaNeueLTStd-Md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109674" y="2067040"/>
            <a:ext cx="4403273" cy="1477328"/>
          </a:xfrm>
          <a:prstGeom prst="rect">
            <a:avLst/>
          </a:prstGeom>
          <a:solidFill>
            <a:srgbClr val="51B9A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 consulter sur votre dossier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La vidéo « Liste d’attente comment ça marche ?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L’infographie sur les listes d’attente en internat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465644" y="144624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Des points de repères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4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814" y="1275683"/>
            <a:ext cx="8529851" cy="765278"/>
          </a:xfrm>
        </p:spPr>
        <p:txBody>
          <a:bodyPr/>
          <a:lstStyle/>
          <a:p>
            <a:r>
              <a:rPr lang="fr-FR" sz="2800" dirty="0" smtClean="0"/>
              <a:t>Le répondeur automatique dès le 3 juin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70814" y="1888435"/>
            <a:ext cx="11693805" cy="4373218"/>
          </a:xfrm>
        </p:spPr>
        <p:txBody>
          <a:bodyPr/>
          <a:lstStyle/>
          <a:p>
            <a:endParaRPr lang="fr-FR" sz="2000" dirty="0" smtClean="0"/>
          </a:p>
          <a:p>
            <a:r>
              <a:rPr lang="fr-FR" sz="2000" dirty="0" smtClean="0"/>
              <a:t>Cette </a:t>
            </a:r>
            <a:r>
              <a:rPr lang="fr-FR" sz="2000" dirty="0"/>
              <a:t>option permet de gagner en tranquillité : </a:t>
            </a:r>
            <a:endParaRPr lang="fr-FR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vous </a:t>
            </a:r>
            <a:r>
              <a:rPr lang="fr-FR" sz="2000" b="1" dirty="0">
                <a:solidFill>
                  <a:srgbClr val="F28E65"/>
                </a:solidFill>
              </a:rPr>
              <a:t>organisez par ordre de préférence tous les vœux en attente</a:t>
            </a:r>
            <a:r>
              <a:rPr lang="fr-FR" sz="2000" dirty="0"/>
              <a:t> (hors vœux en apprentissage)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dès </a:t>
            </a:r>
            <a:r>
              <a:rPr lang="fr-FR" sz="2000" dirty="0"/>
              <a:t>qu’une proposition vous est faite, le </a:t>
            </a:r>
            <a:r>
              <a:rPr lang="fr-FR" sz="2000" b="1" dirty="0">
                <a:solidFill>
                  <a:srgbClr val="F28E65"/>
                </a:solidFill>
              </a:rPr>
              <a:t>répondeur automatique l’accepte à votre place </a:t>
            </a:r>
            <a:r>
              <a:rPr lang="fr-FR" sz="2000" dirty="0"/>
              <a:t>selon l’ordre que vous avez établi. </a:t>
            </a:r>
            <a:endParaRPr lang="fr-FR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Plus </a:t>
            </a:r>
            <a:r>
              <a:rPr lang="fr-FR" sz="2000" b="1" dirty="0">
                <a:solidFill>
                  <a:srgbClr val="F28E65"/>
                </a:solidFill>
              </a:rPr>
              <a:t>besoin de consulter votre dossier sur la plateforme et vous êtes bien sûr informé par une alerte mail et SMS !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009322" y="144624"/>
            <a:ext cx="6608789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L’option « tranquillité » ouverte dès le 3 juin 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0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9" y="1028733"/>
            <a:ext cx="11232000" cy="596819"/>
          </a:xfrm>
        </p:spPr>
        <p:txBody>
          <a:bodyPr/>
          <a:lstStyle/>
          <a:p>
            <a:r>
              <a:rPr lang="fr-FR" sz="3200" dirty="0"/>
              <a:t>Des solutions pour les candidats qui n’ont pas reçu de proposition d’admission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69150" y="2096432"/>
            <a:ext cx="11483501" cy="4581181"/>
          </a:xfrm>
        </p:spPr>
        <p:txBody>
          <a:bodyPr/>
          <a:lstStyle/>
          <a:p>
            <a:pPr lvl="0"/>
            <a:r>
              <a:rPr lang="fr-FR" sz="2000" b="1" dirty="0">
                <a:solidFill>
                  <a:srgbClr val="EC130E"/>
                </a:solidFill>
              </a:rPr>
              <a:t>&gt;</a:t>
            </a:r>
            <a:r>
              <a:rPr lang="fr-FR" sz="2000" b="1" dirty="0"/>
              <a:t> Dès le 2 juin 2022 </a:t>
            </a:r>
            <a:r>
              <a:rPr lang="fr-FR" sz="2000" dirty="0"/>
              <a:t>: les lycéens qui n'ont fait que des demandes en formations sélectives et qui n’ont reçu que des réponses négatives peuvent </a:t>
            </a:r>
            <a:r>
              <a:rPr lang="fr-FR" sz="2000" b="1" dirty="0">
                <a:solidFill>
                  <a:srgbClr val="ED7454"/>
                </a:solidFill>
              </a:rPr>
              <a:t>demander</a:t>
            </a:r>
            <a:r>
              <a:rPr lang="fr-FR" sz="2000" dirty="0">
                <a:solidFill>
                  <a:srgbClr val="ED7454"/>
                </a:solidFill>
              </a:rPr>
              <a:t> </a:t>
            </a:r>
            <a:r>
              <a:rPr lang="fr-FR" sz="2000" b="1" dirty="0">
                <a:solidFill>
                  <a:srgbClr val="ED7454"/>
                </a:solidFill>
              </a:rPr>
              <a:t>un accompagnement individuel ou collectif au lycée ou dans un CIO</a:t>
            </a:r>
            <a:r>
              <a:rPr lang="fr-FR" sz="2000" dirty="0">
                <a:solidFill>
                  <a:srgbClr val="ED7454"/>
                </a:solidFill>
              </a:rPr>
              <a:t> </a:t>
            </a:r>
            <a:r>
              <a:rPr lang="fr-FR" sz="2000" b="1" dirty="0">
                <a:solidFill>
                  <a:srgbClr val="ED7454"/>
                </a:solidFill>
              </a:rPr>
              <a:t>pour définir un nouveau projet d’orientation et préparer la phase complémentaire</a:t>
            </a:r>
          </a:p>
          <a:p>
            <a:pPr lvl="0"/>
            <a:endParaRPr lang="fr-FR" sz="1067" dirty="0"/>
          </a:p>
          <a:p>
            <a:pPr lvl="0"/>
            <a:r>
              <a:rPr lang="fr-FR" sz="2000" b="1" dirty="0">
                <a:solidFill>
                  <a:srgbClr val="EC130E"/>
                </a:solidFill>
              </a:rPr>
              <a:t>&gt;</a:t>
            </a:r>
            <a:r>
              <a:rPr lang="fr-FR" sz="2000" b="1" dirty="0"/>
              <a:t> Du 23 juin au 16 septembre 2022 </a:t>
            </a:r>
            <a:r>
              <a:rPr lang="fr-FR" sz="2000" dirty="0"/>
              <a:t>: pendant la </a:t>
            </a:r>
            <a:r>
              <a:rPr lang="fr-FR" sz="2000" b="1" dirty="0">
                <a:solidFill>
                  <a:srgbClr val="ED7454"/>
                </a:solidFill>
              </a:rPr>
              <a:t>phase complémentaire</a:t>
            </a:r>
            <a:r>
              <a:rPr lang="fr-FR" sz="2000" dirty="0"/>
              <a:t>, les lycéens peuvent </a:t>
            </a:r>
            <a:r>
              <a:rPr lang="fr-FR" sz="2000" b="1" dirty="0">
                <a:solidFill>
                  <a:srgbClr val="ED7454"/>
                </a:solidFill>
              </a:rPr>
              <a:t>formuler jusqu’à 10 nouveaux vœux et répondre aux propositions dans des formations disposant de places </a:t>
            </a:r>
            <a:r>
              <a:rPr lang="fr-FR" sz="2000" b="1" dirty="0" smtClean="0">
                <a:solidFill>
                  <a:srgbClr val="ED7454"/>
                </a:solidFill>
              </a:rPr>
              <a:t>disponibles. </a:t>
            </a:r>
            <a:endParaRPr lang="fr-FR" sz="2000" b="1" dirty="0">
              <a:solidFill>
                <a:srgbClr val="ED7454"/>
              </a:solidFill>
            </a:endParaRPr>
          </a:p>
          <a:p>
            <a:pPr lvl="0"/>
            <a:endParaRPr lang="fr-FR" sz="1067" dirty="0"/>
          </a:p>
          <a:p>
            <a:pPr lvl="0"/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b="1" dirty="0"/>
              <a:t>A partir du 1</a:t>
            </a:r>
            <a:r>
              <a:rPr lang="fr-FR" sz="2000" b="1" baseline="30000" dirty="0"/>
              <a:t>er</a:t>
            </a:r>
            <a:r>
              <a:rPr lang="fr-FR" sz="2000" b="1" dirty="0"/>
              <a:t> juillet 2022 </a:t>
            </a:r>
            <a:r>
              <a:rPr lang="fr-FR" sz="2000" dirty="0"/>
              <a:t>: les candidats n’ayant pas eu de proposition peuvent solliciter depuis leur dossier </a:t>
            </a:r>
            <a:r>
              <a:rPr lang="fr-FR" sz="2000" b="1" dirty="0">
                <a:solidFill>
                  <a:srgbClr val="ED7454"/>
                </a:solidFill>
              </a:rPr>
              <a:t>l’accompagnement de la Commission d’Accès à l’Enseignement Supérieur</a:t>
            </a:r>
            <a:r>
              <a:rPr lang="fr-FR" sz="2000" dirty="0">
                <a:solidFill>
                  <a:srgbClr val="ED7454"/>
                </a:solidFill>
              </a:rPr>
              <a:t> </a:t>
            </a:r>
            <a:r>
              <a:rPr lang="fr-FR" sz="2000" b="1" dirty="0">
                <a:solidFill>
                  <a:srgbClr val="ED7454"/>
                </a:solidFill>
              </a:rPr>
              <a:t>(CAES) </a:t>
            </a:r>
            <a:r>
              <a:rPr lang="fr-FR" sz="2000" dirty="0"/>
              <a:t>de leur académie : elle étudie leur dossier et les aide à trouver une formation au plus près de leur projet en fonction des places disponibles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559532" y="128346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Il y a toujours une solution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4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1120066" y="6476199"/>
            <a:ext cx="498045" cy="3483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400">
                <a:solidFill>
                  <a:prstClr val="white"/>
                </a:solidFill>
                <a:latin typeface="Calibri"/>
              </a:rPr>
              <a:pPr/>
              <a:t>17</a:t>
            </a:fld>
            <a:endParaRPr lang="fr-FR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2123" y="1141017"/>
            <a:ext cx="11322102" cy="4576119"/>
          </a:xfrm>
        </p:spPr>
        <p:txBody>
          <a:bodyPr/>
          <a:lstStyle/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400" b="1" dirty="0">
                <a:solidFill>
                  <a:srgbClr val="F28E65"/>
                </a:solidFill>
              </a:rPr>
              <a:t>Quand ? </a:t>
            </a: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>
                <a:solidFill>
                  <a:srgbClr val="0C5076"/>
                </a:solidFill>
              </a:rPr>
              <a:t>Du </a:t>
            </a:r>
            <a:r>
              <a:rPr lang="fr-FR" sz="1800" dirty="0" smtClean="0">
                <a:solidFill>
                  <a:srgbClr val="0C5076"/>
                </a:solidFill>
              </a:rPr>
              <a:t>23 juin au 16 septembre 2022</a:t>
            </a:r>
          </a:p>
          <a:p>
            <a:pPr marL="627063"/>
            <a:r>
              <a:rPr lang="fr-FR" sz="1800" dirty="0" smtClean="0"/>
              <a:t>Une réelle opportunité : </a:t>
            </a:r>
            <a:r>
              <a:rPr lang="fr-FR" sz="1800" dirty="0"/>
              <a:t>en </a:t>
            </a:r>
            <a:r>
              <a:rPr lang="fr-FR" sz="1800" dirty="0" smtClean="0"/>
              <a:t>2021, plus </a:t>
            </a:r>
            <a:r>
              <a:rPr lang="fr-FR" sz="1800" dirty="0"/>
              <a:t>de </a:t>
            </a:r>
            <a:r>
              <a:rPr lang="fr-FR" sz="1800" dirty="0" smtClean="0"/>
              <a:t>82 </a:t>
            </a:r>
            <a:r>
              <a:rPr lang="fr-FR" sz="1800" dirty="0"/>
              <a:t>000 candidats </a:t>
            </a:r>
            <a:r>
              <a:rPr lang="fr-FR" sz="1800" dirty="0" smtClean="0"/>
              <a:t>ont reçu </a:t>
            </a:r>
            <a:r>
              <a:rPr lang="fr-FR" sz="1800" dirty="0"/>
              <a:t>une proposition </a:t>
            </a:r>
            <a:r>
              <a:rPr lang="fr-FR" sz="1800" dirty="0" smtClean="0"/>
              <a:t>d’admission dans </a:t>
            </a:r>
            <a:r>
              <a:rPr lang="fr-FR" sz="1800" dirty="0"/>
              <a:t>une formation de leur choix.</a:t>
            </a: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9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400" b="1" dirty="0">
                <a:solidFill>
                  <a:srgbClr val="F28E65"/>
                </a:solidFill>
              </a:rPr>
              <a:t>Pour </a:t>
            </a:r>
            <a:r>
              <a:rPr lang="fr-FR" sz="2400" b="1" dirty="0" smtClean="0">
                <a:solidFill>
                  <a:srgbClr val="F28E65"/>
                </a:solidFill>
              </a:rPr>
              <a:t>qui ?</a:t>
            </a:r>
            <a:endParaRPr lang="fr-FR" sz="1800" b="1" dirty="0">
              <a:solidFill>
                <a:srgbClr val="3D566E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En priorité les </a:t>
            </a:r>
            <a:r>
              <a:rPr lang="fr-FR" sz="1800" dirty="0">
                <a:solidFill>
                  <a:srgbClr val="0C5076"/>
                </a:solidFill>
              </a:rPr>
              <a:t>candidats </a:t>
            </a:r>
            <a:r>
              <a:rPr lang="fr-FR" sz="1800" dirty="0" smtClean="0">
                <a:solidFill>
                  <a:srgbClr val="0C5076"/>
                </a:solidFill>
              </a:rPr>
              <a:t>qui n’ont pas reçu de proposition d’admission</a:t>
            </a:r>
            <a:endParaRPr lang="fr-FR" sz="1800" dirty="0">
              <a:solidFill>
                <a:srgbClr val="0C5076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Les autres candidats concernés</a:t>
            </a:r>
            <a:r>
              <a:rPr lang="fr-FR" sz="1600" dirty="0" smtClean="0">
                <a:solidFill>
                  <a:srgbClr val="0C5076"/>
                </a:solidFill>
              </a:rPr>
              <a:t> </a:t>
            </a:r>
            <a:endParaRPr lang="fr-FR" sz="1800" dirty="0">
              <a:solidFill>
                <a:srgbClr val="0C5076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9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400" b="1" dirty="0">
                <a:solidFill>
                  <a:srgbClr val="F28E65"/>
                </a:solidFill>
              </a:rPr>
              <a:t>Comment </a:t>
            </a:r>
            <a:r>
              <a:rPr lang="fr-FR" sz="2400" b="1" dirty="0" smtClean="0">
                <a:solidFill>
                  <a:srgbClr val="F28E65"/>
                </a:solidFill>
              </a:rPr>
              <a:t>formuler des vœux ? </a:t>
            </a:r>
            <a:endParaRPr lang="fr-FR" sz="2400" b="1" dirty="0">
              <a:solidFill>
                <a:srgbClr val="F28E65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>
                <a:solidFill>
                  <a:srgbClr val="0C5076"/>
                </a:solidFill>
              </a:rPr>
              <a:t>A</a:t>
            </a:r>
            <a:r>
              <a:rPr lang="fr-FR" sz="1800" dirty="0" smtClean="0">
                <a:solidFill>
                  <a:srgbClr val="0C5076"/>
                </a:solidFill>
              </a:rPr>
              <a:t>ccès à la phase complémentaire à partir du dossier Parcoursup  </a:t>
            </a: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Une actualisation quotidienne des formations ayant des places disponibles</a:t>
            </a: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10 vœux maximum pour des formations sélectives ou non sélectives </a:t>
            </a: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Les règles spécifiques pour la formulation des vœux en phase complémentaire</a:t>
            </a:r>
            <a:endParaRPr lang="fr-FR" sz="1800" dirty="0">
              <a:solidFill>
                <a:srgbClr val="0C5076"/>
              </a:solidFill>
            </a:endParaRPr>
          </a:p>
          <a:p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013174" y="128346"/>
            <a:ext cx="5698825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Focus sur la phase complémentaire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3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1120066" y="6476199"/>
            <a:ext cx="498045" cy="3483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400">
                <a:solidFill>
                  <a:prstClr val="white"/>
                </a:solidFill>
                <a:latin typeface="Calibri"/>
              </a:rPr>
              <a:pPr/>
              <a:t>18</a:t>
            </a:fld>
            <a:endParaRPr lang="fr-FR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9" y="1440119"/>
            <a:ext cx="11322102" cy="4576119"/>
          </a:xfrm>
        </p:spPr>
        <p:txBody>
          <a:bodyPr/>
          <a:lstStyle/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 smtClean="0">
                <a:solidFill>
                  <a:srgbClr val="F28E65"/>
                </a:solidFill>
              </a:rPr>
              <a:t>Quelles réponses des formations ?</a:t>
            </a:r>
            <a:endParaRPr lang="fr-FR" sz="2000" b="1" dirty="0">
              <a:solidFill>
                <a:srgbClr val="F28E65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600" b="1" dirty="0" smtClean="0">
                <a:solidFill>
                  <a:srgbClr val="0C5076"/>
                </a:solidFill>
              </a:rPr>
              <a:t>Les formations sélectives  : </a:t>
            </a:r>
            <a:r>
              <a:rPr lang="fr-FR" sz="1400" b="1" dirty="0" smtClean="0">
                <a:solidFill>
                  <a:srgbClr val="F28E65"/>
                </a:solidFill>
              </a:rPr>
              <a:t>Oui</a:t>
            </a:r>
            <a:r>
              <a:rPr lang="fr-FR" sz="1600" b="1" dirty="0" smtClean="0">
                <a:solidFill>
                  <a:srgbClr val="0C5076"/>
                </a:solidFill>
              </a:rPr>
              <a:t> ou Non </a:t>
            </a:r>
          </a:p>
          <a:p>
            <a:pPr marL="627063"/>
            <a:r>
              <a:rPr lang="fr-FR" sz="1600" b="1" dirty="0" smtClean="0"/>
              <a:t>Les formations non sélectives : </a:t>
            </a:r>
            <a:r>
              <a:rPr lang="fr-FR" b="1" dirty="0">
                <a:solidFill>
                  <a:srgbClr val="F28E65"/>
                </a:solidFill>
              </a:rPr>
              <a:t>Oui</a:t>
            </a:r>
            <a:r>
              <a:rPr lang="fr-FR" sz="1600" b="1" dirty="0"/>
              <a:t> ou </a:t>
            </a:r>
            <a:r>
              <a:rPr lang="fr-FR" b="1" dirty="0">
                <a:solidFill>
                  <a:srgbClr val="F28E65"/>
                </a:solidFill>
              </a:rPr>
              <a:t>Oui-Si </a:t>
            </a: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8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 smtClean="0">
                <a:solidFill>
                  <a:srgbClr val="F28E65"/>
                </a:solidFill>
              </a:rPr>
              <a:t>Dans quels délais les formations répondent-elles ?</a:t>
            </a:r>
            <a:endParaRPr lang="fr-FR" sz="1600" b="1" dirty="0">
              <a:solidFill>
                <a:srgbClr val="3D566E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600" b="1" dirty="0" smtClean="0">
                <a:solidFill>
                  <a:srgbClr val="0C5076"/>
                </a:solidFill>
              </a:rPr>
              <a:t>Délai de réponse de 8 jours maximum </a:t>
            </a:r>
            <a:endParaRPr lang="fr-FR" sz="1600" b="1" dirty="0">
              <a:solidFill>
                <a:srgbClr val="0C5076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600" b="1" dirty="0" smtClean="0">
                <a:solidFill>
                  <a:srgbClr val="0C5076"/>
                </a:solidFill>
              </a:rPr>
              <a:t>La pause estivale </a:t>
            </a:r>
            <a:r>
              <a:rPr lang="fr-FR" sz="1400" dirty="0" smtClean="0">
                <a:solidFill>
                  <a:srgbClr val="0C5076"/>
                </a:solidFill>
              </a:rPr>
              <a:t> </a:t>
            </a:r>
            <a:endParaRPr lang="fr-FR" sz="1600" b="1" dirty="0">
              <a:solidFill>
                <a:srgbClr val="0C5076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8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 smtClean="0">
                <a:solidFill>
                  <a:srgbClr val="F28E65"/>
                </a:solidFill>
              </a:rPr>
              <a:t>Dans quels délais répondre aux propositions d’admission ? </a:t>
            </a:r>
            <a:endParaRPr lang="fr-FR" sz="2000" b="1" dirty="0">
              <a:solidFill>
                <a:srgbClr val="F28E65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600" b="1" dirty="0" smtClean="0">
                <a:solidFill>
                  <a:srgbClr val="0C5076"/>
                </a:solidFill>
              </a:rPr>
              <a:t>Une alerte (mail et sms) lorsqu’une proposition arrive  </a:t>
            </a:r>
          </a:p>
          <a:p>
            <a:pPr marL="182563"/>
            <a:r>
              <a:rPr lang="fr-FR" dirty="0" smtClean="0"/>
              <a:t>→ pour </a:t>
            </a:r>
            <a:r>
              <a:rPr lang="fr-FR" dirty="0"/>
              <a:t>une proposition </a:t>
            </a:r>
            <a:r>
              <a:rPr lang="fr-FR" dirty="0" smtClean="0"/>
              <a:t>reçue </a:t>
            </a:r>
            <a:r>
              <a:rPr lang="fr-FR" dirty="0"/>
              <a:t>entre le </a:t>
            </a:r>
            <a:r>
              <a:rPr lang="fr-FR" dirty="0" smtClean="0"/>
              <a:t>24 </a:t>
            </a:r>
            <a:r>
              <a:rPr lang="fr-FR" dirty="0"/>
              <a:t>juin et le </a:t>
            </a:r>
            <a:r>
              <a:rPr lang="fr-FR" dirty="0" smtClean="0"/>
              <a:t>23 août 2022 </a:t>
            </a:r>
            <a:r>
              <a:rPr lang="fr-FR" dirty="0"/>
              <a:t>: vous avez </a:t>
            </a:r>
            <a:r>
              <a:rPr lang="fr-FR" dirty="0" smtClean="0"/>
              <a:t>2 </a:t>
            </a:r>
            <a:r>
              <a:rPr lang="fr-FR" dirty="0"/>
              <a:t>jours </a:t>
            </a:r>
            <a:r>
              <a:rPr lang="fr-FR" dirty="0" smtClean="0"/>
              <a:t>pour répondre </a:t>
            </a:r>
            <a:endParaRPr lang="fr-FR" dirty="0"/>
          </a:p>
          <a:p>
            <a:pPr marL="182563"/>
            <a:r>
              <a:rPr lang="fr-FR" dirty="0"/>
              <a:t>→ </a:t>
            </a:r>
            <a:r>
              <a:rPr lang="fr-FR" dirty="0" smtClean="0"/>
              <a:t>pour </a:t>
            </a:r>
            <a:r>
              <a:rPr lang="fr-FR" dirty="0"/>
              <a:t>une proposition </a:t>
            </a:r>
            <a:r>
              <a:rPr lang="fr-FR" dirty="0" smtClean="0"/>
              <a:t>reçue </a:t>
            </a:r>
            <a:r>
              <a:rPr lang="fr-FR" dirty="0"/>
              <a:t>entre le </a:t>
            </a:r>
            <a:r>
              <a:rPr lang="fr-FR" dirty="0" smtClean="0"/>
              <a:t>24 août </a:t>
            </a:r>
            <a:r>
              <a:rPr lang="fr-FR" dirty="0"/>
              <a:t>et le 16 septembre </a:t>
            </a:r>
            <a:r>
              <a:rPr lang="fr-FR" dirty="0" smtClean="0"/>
              <a:t>2022 </a:t>
            </a:r>
            <a:r>
              <a:rPr lang="fr-FR" dirty="0"/>
              <a:t>: vous avez toute la </a:t>
            </a:r>
            <a:r>
              <a:rPr lang="fr-FR" dirty="0" smtClean="0"/>
              <a:t>journée pour répondre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013174" y="128346"/>
            <a:ext cx="5698825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Focus sur la phase complémentaire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30122" y="999976"/>
            <a:ext cx="11447192" cy="5665744"/>
          </a:xfrm>
        </p:spPr>
        <p:txBody>
          <a:bodyPr/>
          <a:lstStyle/>
          <a:p>
            <a:pPr lvl="0" defTabSz="457200">
              <a:spcAft>
                <a:spcPts val="12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Quand </a:t>
            </a:r>
            <a:r>
              <a:rPr lang="fr-FR" sz="1800" b="1" dirty="0">
                <a:solidFill>
                  <a:srgbClr val="F28E65"/>
                </a:solidFill>
              </a:rPr>
              <a:t>? </a:t>
            </a:r>
            <a:endParaRPr lang="fr-FR" sz="1800" b="1" dirty="0" smtClean="0">
              <a:solidFill>
                <a:srgbClr val="EC130E"/>
              </a:solidFill>
            </a:endParaRPr>
          </a:p>
          <a:p>
            <a:r>
              <a:rPr lang="fr-FR" sz="1800" b="1" dirty="0" smtClean="0">
                <a:solidFill>
                  <a:srgbClr val="ED7454"/>
                </a:solidFill>
              </a:rPr>
              <a:t>A </a:t>
            </a:r>
            <a:r>
              <a:rPr lang="fr-FR" sz="1800" b="1" dirty="0">
                <a:solidFill>
                  <a:srgbClr val="ED7454"/>
                </a:solidFill>
              </a:rPr>
              <a:t>partir du 1er juillet, </a:t>
            </a:r>
            <a:r>
              <a:rPr lang="fr-FR" sz="1800" dirty="0"/>
              <a:t>chaque académie met en place </a:t>
            </a:r>
            <a:r>
              <a:rPr lang="fr-FR" sz="1800" b="1" dirty="0">
                <a:solidFill>
                  <a:srgbClr val="ED7454"/>
                </a:solidFill>
              </a:rPr>
              <a:t>une commission d’accès à l’enseignement supérieur (CAES)</a:t>
            </a:r>
            <a:r>
              <a:rPr lang="fr-FR" sz="1800" b="1" dirty="0"/>
              <a:t> </a:t>
            </a:r>
            <a:r>
              <a:rPr lang="fr-FR" sz="1800" dirty="0"/>
              <a:t>présidée par le recteur de région académique. </a:t>
            </a:r>
            <a:endParaRPr lang="fr-FR" sz="1800" dirty="0" smtClean="0"/>
          </a:p>
          <a:p>
            <a:endParaRPr lang="fr-FR" sz="1800" dirty="0"/>
          </a:p>
          <a:p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Pour qui ? </a:t>
            </a:r>
            <a:endParaRPr lang="fr-FR" sz="1800" b="1" dirty="0">
              <a:solidFill>
                <a:srgbClr val="F28E65"/>
              </a:solidFill>
            </a:endParaRPr>
          </a:p>
          <a:p>
            <a:r>
              <a:rPr lang="fr-FR" sz="1800" dirty="0" smtClean="0"/>
              <a:t>Aider les </a:t>
            </a:r>
            <a:r>
              <a:rPr lang="fr-FR" sz="1800" dirty="0"/>
              <a:t>candidats qui ont formulé des vœux en phase principale et en phase complémentaire et n'ont reçu aucune proposition d'admission. </a:t>
            </a:r>
            <a:r>
              <a:rPr lang="fr-FR" sz="1800" b="1" dirty="0">
                <a:solidFill>
                  <a:srgbClr val="ED7454"/>
                </a:solidFill>
              </a:rPr>
              <a:t>Cette commission étudie leur dossier et leur propose une formation au plus près de leur projet et en fonction des places disponibles. </a:t>
            </a:r>
            <a:endParaRPr lang="fr-FR" sz="1800" b="1" dirty="0" smtClean="0">
              <a:solidFill>
                <a:srgbClr val="ED7454"/>
              </a:solidFill>
            </a:endParaRPr>
          </a:p>
          <a:p>
            <a:endParaRPr lang="fr-FR" sz="1800" b="1" dirty="0" smtClean="0"/>
          </a:p>
          <a:p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Comment </a:t>
            </a:r>
            <a:r>
              <a:rPr lang="fr-FR" sz="1800" b="1" dirty="0">
                <a:solidFill>
                  <a:srgbClr val="F28E65"/>
                </a:solidFill>
              </a:rPr>
              <a:t>saisir la CAES ? </a:t>
            </a:r>
          </a:p>
          <a:p>
            <a:r>
              <a:rPr lang="fr-FR" sz="1800" dirty="0" smtClean="0"/>
              <a:t>Les </a:t>
            </a:r>
            <a:r>
              <a:rPr lang="fr-FR" sz="1800" dirty="0"/>
              <a:t>candidats concernés recevront </a:t>
            </a:r>
            <a:r>
              <a:rPr lang="fr-FR" sz="1800" b="1" dirty="0">
                <a:solidFill>
                  <a:srgbClr val="ED7454"/>
                </a:solidFill>
              </a:rPr>
              <a:t>un message et un sms pour les informer de l’ouverture des CAES et les équipes Parcoursup les contacteront également par téléphone</a:t>
            </a:r>
            <a:r>
              <a:rPr lang="fr-FR" sz="1800" dirty="0"/>
              <a:t> pour leur expliquer en quoi consiste le travail des CAES et les inviter à les solliciter. </a:t>
            </a:r>
          </a:p>
          <a:p>
            <a:r>
              <a:rPr lang="fr-FR" sz="1800" dirty="0" smtClean="0"/>
              <a:t>Les </a:t>
            </a:r>
            <a:r>
              <a:rPr lang="fr-FR" sz="1800" dirty="0"/>
              <a:t>candidats </a:t>
            </a:r>
            <a:r>
              <a:rPr lang="fr-FR" sz="1800" dirty="0" smtClean="0"/>
              <a:t>doivent cliquer le </a:t>
            </a:r>
            <a:r>
              <a:rPr lang="fr-FR" sz="1800" dirty="0"/>
              <a:t>bouton « je sollicite la CAES » dans leur dossier Parcoursup disponible à compter du 2 juillet 2021. </a:t>
            </a:r>
            <a:r>
              <a:rPr lang="fr-FR" sz="1800" b="1" dirty="0" smtClean="0">
                <a:solidFill>
                  <a:srgbClr val="ED7454"/>
                </a:solidFill>
              </a:rPr>
              <a:t>Les </a:t>
            </a:r>
            <a:r>
              <a:rPr lang="fr-FR" sz="1800" b="1" dirty="0">
                <a:solidFill>
                  <a:srgbClr val="ED7454"/>
                </a:solidFill>
              </a:rPr>
              <a:t>propositions d’admission </a:t>
            </a:r>
            <a:r>
              <a:rPr lang="fr-FR" sz="1800" dirty="0"/>
              <a:t>formulées aux candidats par la CAES sont faites </a:t>
            </a:r>
            <a:r>
              <a:rPr lang="fr-FR" sz="1800" b="1" dirty="0">
                <a:solidFill>
                  <a:srgbClr val="ED7454"/>
                </a:solidFill>
              </a:rPr>
              <a:t>directement dans leur dossier.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078489" y="128346"/>
            <a:ext cx="5698825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Focus sur la CAES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3392" y="5359708"/>
            <a:ext cx="11856640" cy="1056117"/>
          </a:xfrm>
        </p:spPr>
        <p:txBody>
          <a:bodyPr/>
          <a:lstStyle/>
          <a:p>
            <a:pPr marL="0" indent="0">
              <a:buNone/>
            </a:pPr>
            <a:r>
              <a:rPr lang="fr-FR" sz="3733" dirty="0"/>
              <a:t/>
            </a:r>
            <a:br>
              <a:rPr lang="fr-FR" sz="3733" dirty="0"/>
            </a:br>
            <a:r>
              <a:rPr lang="fr-FR" sz="3733" dirty="0" smtClean="0"/>
              <a:t>Retour sur l’examen </a:t>
            </a:r>
            <a:r>
              <a:rPr lang="fr-FR" sz="3733" dirty="0"/>
              <a:t>des vœux par les formations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 b="16247"/>
          <a:stretch>
            <a:fillRect/>
          </a:stretch>
        </p:blipFill>
        <p:spPr>
          <a:xfrm>
            <a:off x="1113455" y="1043200"/>
            <a:ext cx="9816703" cy="4269656"/>
          </a:xfrm>
        </p:spPr>
      </p:pic>
    </p:spTree>
    <p:extLst>
      <p:ext uri="{BB962C8B-B14F-4D97-AF65-F5344CB8AC3E}">
        <p14:creationId xmlns:p14="http://schemas.microsoft.com/office/powerpoint/2010/main" val="493613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572" y="1143001"/>
            <a:ext cx="10578679" cy="695738"/>
          </a:xfrm>
        </p:spPr>
        <p:txBody>
          <a:bodyPr/>
          <a:lstStyle/>
          <a:p>
            <a:r>
              <a:rPr lang="fr-FR" sz="2400" dirty="0" smtClean="0"/>
              <a:t>Un accompagnement dédié pour les candidats en situation de handicap ou présentant un trouble de santé invalidant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25310" y="2176670"/>
            <a:ext cx="11454626" cy="4114402"/>
          </a:xfrm>
        </p:spPr>
        <p:txBody>
          <a:bodyPr/>
          <a:lstStyle/>
          <a:p>
            <a:r>
              <a:rPr lang="fr-FR" sz="2400" b="1" dirty="0" smtClean="0">
                <a:solidFill>
                  <a:srgbClr val="EC130E"/>
                </a:solidFill>
              </a:rPr>
              <a:t>&gt; </a:t>
            </a:r>
            <a:r>
              <a:rPr lang="fr-FR" sz="2400" b="1" dirty="0">
                <a:solidFill>
                  <a:srgbClr val="F28E65"/>
                </a:solidFill>
              </a:rPr>
              <a:t>La possibilité de demander le réexamen de votre dossier dès le </a:t>
            </a:r>
            <a:r>
              <a:rPr lang="fr-FR" sz="2400" b="1" dirty="0" smtClean="0">
                <a:solidFill>
                  <a:srgbClr val="F28E65"/>
                </a:solidFill>
              </a:rPr>
              <a:t>2 juin</a:t>
            </a:r>
            <a:endParaRPr lang="fr-FR" sz="2400" b="1" dirty="0">
              <a:solidFill>
                <a:srgbClr val="F28E65"/>
              </a:solidFill>
            </a:endParaRPr>
          </a:p>
          <a:p>
            <a:r>
              <a:rPr lang="fr-FR" sz="2000" dirty="0"/>
              <a:t>Si vous ne trouvez pas de formation compatible avec votre situation ou vos besoins particuliers et que cela justifie une inscription dans un établissement situé dans une zone géographique </a:t>
            </a:r>
            <a:r>
              <a:rPr lang="fr-FR" sz="2000" dirty="0" smtClean="0"/>
              <a:t>déterminée</a:t>
            </a:r>
          </a:p>
          <a:p>
            <a:r>
              <a:rPr lang="fr-FR" sz="2000" b="1" dirty="0"/>
              <a:t>Demande motivée à faire au recteur à partir du </a:t>
            </a:r>
            <a:r>
              <a:rPr lang="fr-FR" sz="2000" b="1" dirty="0" smtClean="0"/>
              <a:t>2 juin via </a:t>
            </a:r>
            <a:r>
              <a:rPr lang="fr-FR" sz="2000" b="1" dirty="0"/>
              <a:t>la rubrique contact de votre </a:t>
            </a:r>
            <a:r>
              <a:rPr lang="fr-FR" sz="2000" b="1" dirty="0" smtClean="0"/>
              <a:t>dossier</a:t>
            </a:r>
          </a:p>
          <a:p>
            <a:endParaRPr lang="fr-FR" sz="1600" b="1" dirty="0"/>
          </a:p>
          <a:p>
            <a:r>
              <a:rPr lang="fr-FR" sz="2400" b="1" dirty="0">
                <a:solidFill>
                  <a:srgbClr val="EC130E"/>
                </a:solidFill>
              </a:rPr>
              <a:t>&gt; </a:t>
            </a:r>
            <a:r>
              <a:rPr lang="fr-FR" sz="2400" b="1" dirty="0" smtClean="0">
                <a:solidFill>
                  <a:srgbClr val="F28E65"/>
                </a:solidFill>
              </a:rPr>
              <a:t>Anticiper la </a:t>
            </a:r>
            <a:r>
              <a:rPr lang="fr-FR" sz="2400" b="1" dirty="0">
                <a:solidFill>
                  <a:srgbClr val="F28E65"/>
                </a:solidFill>
              </a:rPr>
              <a:t>rentrée dans l’établissement </a:t>
            </a:r>
            <a:r>
              <a:rPr lang="fr-FR" sz="2400" b="1" dirty="0" smtClean="0">
                <a:solidFill>
                  <a:srgbClr val="F28E65"/>
                </a:solidFill>
              </a:rPr>
              <a:t>choisi : la fiche de liaison </a:t>
            </a:r>
            <a:endParaRPr lang="fr-FR" sz="2400" b="1" dirty="0">
              <a:solidFill>
                <a:srgbClr val="F28E65"/>
              </a:solidFill>
            </a:endParaRPr>
          </a:p>
          <a:p>
            <a:r>
              <a:rPr lang="fr-FR" sz="2000" dirty="0" smtClean="0"/>
              <a:t>Elle </a:t>
            </a:r>
            <a:r>
              <a:rPr lang="fr-FR" sz="2000" dirty="0"/>
              <a:t>vous permet d’indiquer à votre futur établissement les aménagements dont vous avez éventuellement bénéficié pendant votre scolarité et vos besoins pour la rentrée. </a:t>
            </a:r>
            <a:endParaRPr lang="fr-FR" sz="2000" dirty="0" smtClean="0"/>
          </a:p>
          <a:p>
            <a:r>
              <a:rPr lang="fr-FR" sz="2000" b="1" dirty="0" smtClean="0"/>
              <a:t>Fiche à transmettre au </a:t>
            </a:r>
            <a:r>
              <a:rPr lang="fr-FR" sz="2000" b="1" dirty="0"/>
              <a:t>référent handicap de </a:t>
            </a:r>
            <a:r>
              <a:rPr lang="fr-FR" sz="2000" b="1" dirty="0" smtClean="0"/>
              <a:t>votre futur établissement </a:t>
            </a:r>
            <a:r>
              <a:rPr lang="fr-FR" sz="2000" b="1" dirty="0"/>
              <a:t>dont l’adresse mail est précisé sur </a:t>
            </a:r>
            <a:r>
              <a:rPr lang="fr-FR" sz="2000" b="1" dirty="0" smtClean="0"/>
              <a:t>Parcoursup</a:t>
            </a:r>
            <a:endParaRPr lang="fr-FR" sz="2000" b="1" dirty="0"/>
          </a:p>
          <a:p>
            <a:pPr lvl="0"/>
            <a:endParaRPr lang="fr-FR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056783" y="114807"/>
            <a:ext cx="4629959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Accompagnement handicap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90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7167" y="1137814"/>
            <a:ext cx="11331282" cy="4908143"/>
          </a:xfrm>
        </p:spPr>
        <p:txBody>
          <a:bodyPr/>
          <a:lstStyle/>
          <a:p>
            <a:r>
              <a:rPr lang="fr-FR" sz="2400" dirty="0" smtClean="0"/>
              <a:t>La réponse </a:t>
            </a:r>
            <a:r>
              <a:rPr lang="fr-FR" sz="2400" b="1" dirty="0">
                <a:solidFill>
                  <a:srgbClr val="F28E65"/>
                </a:solidFill>
              </a:rPr>
              <a:t>« candidature retenue sous réserve de contrat »</a:t>
            </a:r>
            <a:r>
              <a:rPr lang="fr-FR" sz="2000" dirty="0"/>
              <a:t> </a:t>
            </a:r>
            <a:r>
              <a:rPr lang="fr-FR" sz="2400" dirty="0"/>
              <a:t>signifie que votre candidature a été sélectionnée et que pour être effectivement admis vous devez avoir signé un contrat d’apprentissage avec un employeur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dirty="0" smtClean="0"/>
              <a:t>Faire ses recherches sans tarder en consultant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 site </a:t>
            </a:r>
            <a:r>
              <a:rPr lang="fr-FR" sz="2400" b="1" dirty="0">
                <a:solidFill>
                  <a:srgbClr val="F28E65"/>
                </a:solidFill>
                <a:hlinkClick r:id="rId2"/>
              </a:rPr>
              <a:t>La bonne alternance </a:t>
            </a:r>
            <a:r>
              <a:rPr lang="fr-FR" sz="2400" b="1" dirty="0">
                <a:solidFill>
                  <a:srgbClr val="F28E65"/>
                </a:solidFill>
              </a:rPr>
              <a:t>depuis votre dossier </a:t>
            </a:r>
            <a:r>
              <a:rPr lang="fr-FR" sz="2400" dirty="0" smtClean="0"/>
              <a:t>pour </a:t>
            </a:r>
            <a:r>
              <a:rPr lang="fr-FR" sz="2400" dirty="0"/>
              <a:t>trouver les entreprises qui recrutent régulièrement des </a:t>
            </a:r>
            <a:r>
              <a:rPr lang="fr-FR" sz="2400" dirty="0" smtClean="0"/>
              <a:t>apprentis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28E65"/>
                </a:solidFill>
              </a:rPr>
              <a:t>N</a:t>
            </a:r>
            <a:r>
              <a:rPr lang="fr-FR" sz="2400" b="1" dirty="0" smtClean="0">
                <a:solidFill>
                  <a:srgbClr val="F28E65"/>
                </a:solidFill>
              </a:rPr>
              <a:t>os </a:t>
            </a:r>
            <a:r>
              <a:rPr lang="fr-FR" sz="2400" b="1" dirty="0">
                <a:solidFill>
                  <a:srgbClr val="F28E65"/>
                </a:solidFill>
              </a:rPr>
              <a:t>conseils </a:t>
            </a:r>
            <a:r>
              <a:rPr lang="fr-FR" sz="2400" dirty="0"/>
              <a:t>pour trouver un employeur sur </a:t>
            </a:r>
            <a:r>
              <a:rPr lang="fr-FR" sz="2400" b="1" dirty="0">
                <a:solidFill>
                  <a:srgbClr val="F28E65"/>
                </a:solidFill>
                <a:hlinkClick r:id="rId3"/>
              </a:rPr>
              <a:t>Parcoursup.fr</a:t>
            </a:r>
            <a:r>
              <a:rPr lang="fr-FR" sz="2400" b="1" dirty="0">
                <a:solidFill>
                  <a:srgbClr val="F28E65"/>
                </a:solidFill>
              </a:rPr>
              <a:t> </a:t>
            </a:r>
          </a:p>
          <a:p>
            <a:endParaRPr lang="fr-FR" sz="2400" dirty="0" smtClean="0"/>
          </a:p>
          <a:p>
            <a:r>
              <a:rPr lang="fr-FR" sz="2400" dirty="0" smtClean="0"/>
              <a:t>Les </a:t>
            </a:r>
            <a:r>
              <a:rPr lang="fr-FR" sz="2400" dirty="0"/>
              <a:t>CFA et les établissements qui vous intéressent doivent également vous aider, </a:t>
            </a:r>
            <a:r>
              <a:rPr lang="fr-FR" sz="2400" b="1" dirty="0">
                <a:solidFill>
                  <a:srgbClr val="F28E65"/>
                </a:solidFill>
              </a:rPr>
              <a:t>vous pouvez les contacter directement. </a:t>
            </a:r>
          </a:p>
          <a:p>
            <a:endParaRPr lang="fr-FR" sz="18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056783" y="114807"/>
            <a:ext cx="4629959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Les vœux en apprentissage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7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L’inscription administrative dans la formation choisie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35360" y="1796819"/>
            <a:ext cx="11232000" cy="4416491"/>
          </a:xfrm>
        </p:spPr>
        <p:txBody>
          <a:bodyPr/>
          <a:lstStyle/>
          <a:p>
            <a:pPr lvl="0"/>
            <a:r>
              <a:rPr lang="fr-FR" sz="2133" dirty="0"/>
              <a:t>Après </a:t>
            </a:r>
            <a:r>
              <a:rPr lang="fr-FR" sz="2133" b="1" dirty="0">
                <a:solidFill>
                  <a:srgbClr val="F28E65"/>
                </a:solidFill>
              </a:rPr>
              <a:t>avoir accepté définitivement la proposition d’admission de son choix et après avoir eu ses résultats au baccalauréat,</a:t>
            </a:r>
            <a:r>
              <a:rPr lang="fr-FR" sz="2133" dirty="0"/>
              <a:t> le lycéen procède à son inscription administrative. </a:t>
            </a:r>
          </a:p>
          <a:p>
            <a:pPr lvl="0"/>
            <a:endParaRPr lang="fr-FR" sz="1067" dirty="0"/>
          </a:p>
          <a:p>
            <a:r>
              <a:rPr lang="fr-FR" sz="2133" dirty="0"/>
              <a:t>L’inscription administrative se fait </a:t>
            </a:r>
            <a:r>
              <a:rPr lang="fr-FR" sz="2133" b="1" dirty="0">
                <a:solidFill>
                  <a:srgbClr val="F28E65"/>
                </a:solidFill>
              </a:rPr>
              <a:t>directement auprès de l’établissement choisi </a:t>
            </a:r>
            <a:r>
              <a:rPr lang="fr-FR" sz="2133" dirty="0"/>
              <a:t>et pas sur Parcoursup.</a:t>
            </a:r>
          </a:p>
          <a:p>
            <a:pPr lvl="0"/>
            <a:endParaRPr lang="fr-FR" sz="1067" b="1" dirty="0"/>
          </a:p>
          <a:p>
            <a:pPr lvl="0"/>
            <a:r>
              <a:rPr lang="fr-FR" sz="2133" b="1" dirty="0">
                <a:solidFill>
                  <a:srgbClr val="F28E65"/>
                </a:solidFill>
              </a:rPr>
              <a:t>Les modalités d’inscription sont propres à chaque établissement</a:t>
            </a:r>
            <a:r>
              <a:rPr lang="fr-FR" sz="2133" b="1" dirty="0"/>
              <a:t> : </a:t>
            </a:r>
          </a:p>
          <a:p>
            <a:pPr marL="380990" indent="-38099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2133" dirty="0"/>
              <a:t>Consulter les modalités d’inscription indiquées dans le dossier candidat sur Parcoursup. </a:t>
            </a:r>
          </a:p>
          <a:p>
            <a:pPr marL="380990" indent="-38099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2133" b="1" u="sng" dirty="0"/>
              <a:t>Respecter la date limite indiquée. </a:t>
            </a:r>
          </a:p>
          <a:p>
            <a:pPr marL="380990" indent="-38099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2133" dirty="0"/>
              <a:t>Si le futur étudiant s’inscrit dans une formation en dehors de Parcoursup, il doit </a:t>
            </a:r>
            <a:r>
              <a:rPr lang="fr-FR" sz="2133" b="1" u="sng" dirty="0"/>
              <a:t>obligatoirement</a:t>
            </a:r>
            <a:r>
              <a:rPr lang="fr-FR" sz="2133" dirty="0"/>
              <a:t>  remettre une attestation de désinscription ou de non inscription sur Parcoursup qu’il télécharge via la plateforme.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534275" y="114807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Après le 5 juillet 2022</a:t>
            </a:r>
          </a:p>
        </p:txBody>
      </p:sp>
    </p:spTree>
    <p:extLst>
      <p:ext uri="{BB962C8B-B14F-4D97-AF65-F5344CB8AC3E}">
        <p14:creationId xmlns:p14="http://schemas.microsoft.com/office/powerpoint/2010/main" val="349209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304926"/>
            <a:ext cx="11232000" cy="4946787"/>
          </a:xfrm>
        </p:spPr>
        <p:txBody>
          <a:bodyPr/>
          <a:lstStyle/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Les sessions de tchat/</a:t>
            </a:r>
            <a:r>
              <a:rPr lang="fr-FR" sz="1800" b="1" dirty="0" err="1" smtClean="0">
                <a:solidFill>
                  <a:srgbClr val="F28E65"/>
                </a:solidFill>
              </a:rPr>
              <a:t>lives</a:t>
            </a:r>
            <a:r>
              <a:rPr lang="fr-FR" sz="1800" b="1" dirty="0" smtClean="0">
                <a:solidFill>
                  <a:srgbClr val="F28E65"/>
                </a:solidFill>
              </a:rPr>
              <a:t> avec </a:t>
            </a:r>
            <a:r>
              <a:rPr lang="fr-FR" sz="1800" dirty="0"/>
              <a:t>lycéens, étudiants et parents d’élèves </a:t>
            </a:r>
          </a:p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Le </a:t>
            </a:r>
            <a:r>
              <a:rPr lang="fr-FR" sz="1800" b="1" dirty="0">
                <a:solidFill>
                  <a:srgbClr val="F28E65"/>
                </a:solidFill>
              </a:rPr>
              <a:t>numéro vert </a:t>
            </a:r>
            <a:r>
              <a:rPr lang="fr-FR" sz="1800" dirty="0" smtClean="0">
                <a:solidFill>
                  <a:srgbClr val="3D566E"/>
                </a:solidFill>
              </a:rPr>
              <a:t>: </a:t>
            </a:r>
            <a:r>
              <a:rPr lang="fr-FR" sz="1800" b="1" dirty="0"/>
              <a:t>0 800 400 070 </a:t>
            </a:r>
            <a:r>
              <a:rPr lang="fr-FR" sz="1800" dirty="0"/>
              <a:t>(Numéros spécifiques pour l’Outre-mer </a:t>
            </a:r>
            <a:r>
              <a:rPr lang="fr-FR" sz="1800" dirty="0" smtClean="0"/>
              <a:t>sur </a:t>
            </a:r>
            <a:r>
              <a:rPr lang="fr-FR" sz="1800" dirty="0"/>
              <a:t>Parcoursup.fr</a:t>
            </a:r>
            <a:r>
              <a:rPr lang="fr-FR" sz="1800" dirty="0" smtClean="0"/>
              <a:t>)</a:t>
            </a:r>
          </a:p>
          <a:p>
            <a:pPr marL="573053" lvl="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ED7454"/>
                </a:solidFill>
              </a:rPr>
              <a:t>A </a:t>
            </a:r>
            <a:r>
              <a:rPr lang="fr-FR" sz="1800" b="1" dirty="0">
                <a:solidFill>
                  <a:srgbClr val="ED7454"/>
                </a:solidFill>
              </a:rPr>
              <a:t>savoir </a:t>
            </a:r>
            <a:r>
              <a:rPr lang="fr-FR" sz="1800" b="1" dirty="0"/>
              <a:t>: </a:t>
            </a:r>
            <a:r>
              <a:rPr lang="fr-FR" sz="1800" dirty="0">
                <a:solidFill>
                  <a:srgbClr val="0C5076"/>
                </a:solidFill>
              </a:rPr>
              <a:t>ouverture exceptionnelle du numéro vert </a:t>
            </a:r>
            <a:r>
              <a:rPr lang="fr-FR" sz="1800" b="1" dirty="0">
                <a:solidFill>
                  <a:srgbClr val="ED7454"/>
                </a:solidFill>
              </a:rPr>
              <a:t>jusqu’à 20h </a:t>
            </a:r>
            <a:r>
              <a:rPr lang="fr-FR" sz="1800" b="1" dirty="0" smtClean="0">
                <a:solidFill>
                  <a:srgbClr val="ED7454"/>
                </a:solidFill>
              </a:rPr>
              <a:t>le 3 juin, de </a:t>
            </a:r>
            <a:r>
              <a:rPr lang="fr-FR" sz="1800" b="1" dirty="0">
                <a:solidFill>
                  <a:srgbClr val="ED7454"/>
                </a:solidFill>
              </a:rPr>
              <a:t>10h à 16h </a:t>
            </a:r>
            <a:r>
              <a:rPr lang="fr-FR" sz="1800" b="1" dirty="0" smtClean="0">
                <a:solidFill>
                  <a:srgbClr val="ED7454"/>
                </a:solidFill>
              </a:rPr>
              <a:t>les 4 et 6 juin 2022 et de 10 h à 18 h le 7 juin 2022</a:t>
            </a:r>
            <a:endParaRPr lang="fr-FR" sz="1800" b="1" dirty="0">
              <a:solidFill>
                <a:srgbClr val="ED7454"/>
              </a:solidFill>
            </a:endParaRPr>
          </a:p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 smtClean="0">
                <a:solidFill>
                  <a:srgbClr val="3D566E"/>
                </a:solidFill>
              </a:rPr>
              <a:t> </a:t>
            </a:r>
            <a:r>
              <a:rPr lang="fr-FR" sz="1800" b="1" dirty="0">
                <a:solidFill>
                  <a:srgbClr val="F28E65"/>
                </a:solidFill>
              </a:rPr>
              <a:t>La messagerie contact </a:t>
            </a:r>
            <a:r>
              <a:rPr lang="fr-FR" sz="1800" dirty="0"/>
              <a:t>depuis le dossier </a:t>
            </a:r>
            <a:r>
              <a:rPr lang="fr-FR" sz="1800" dirty="0" smtClean="0"/>
              <a:t>candidat</a:t>
            </a:r>
          </a:p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 smtClean="0"/>
              <a:t>Les </a:t>
            </a:r>
            <a:r>
              <a:rPr lang="fr-FR" sz="1800" b="1" dirty="0">
                <a:solidFill>
                  <a:srgbClr val="F28E65"/>
                </a:solidFill>
              </a:rPr>
              <a:t>campagnes d’appels téléphoniques dédiées</a:t>
            </a:r>
            <a:r>
              <a:rPr lang="fr-FR" sz="1800" dirty="0"/>
              <a:t>, à des moments clés de la phase </a:t>
            </a:r>
            <a:r>
              <a:rPr lang="fr-FR" sz="1800" dirty="0" smtClean="0"/>
              <a:t>d’admission</a:t>
            </a:r>
            <a:endParaRPr lang="fr-FR" sz="1800" dirty="0"/>
          </a:p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 </a:t>
            </a:r>
            <a:r>
              <a:rPr lang="fr-FR" sz="1800" b="1" dirty="0">
                <a:solidFill>
                  <a:srgbClr val="F28E65"/>
                </a:solidFill>
              </a:rPr>
              <a:t>Les réseaux sociaux </a:t>
            </a:r>
            <a:r>
              <a:rPr lang="fr-FR" sz="1800" dirty="0"/>
              <a:t>pour suivre l’actualité de Parcoursup et recevoir des conseils : </a:t>
            </a:r>
          </a:p>
          <a:p>
            <a:pPr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2400" b="1" dirty="0">
                <a:solidFill>
                  <a:srgbClr val="F28E65"/>
                </a:solidFill>
              </a:rPr>
              <a:t>	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17" y="3852107"/>
            <a:ext cx="5981042" cy="2399606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4686301" y="114807"/>
            <a:ext cx="7000441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Des services pour vous informer et répondre à vos questions tout au long de la procédure</a:t>
            </a:r>
          </a:p>
        </p:txBody>
      </p:sp>
    </p:spTree>
    <p:extLst>
      <p:ext uri="{BB962C8B-B14F-4D97-AF65-F5344CB8AC3E}">
        <p14:creationId xmlns:p14="http://schemas.microsoft.com/office/powerpoint/2010/main" val="208837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80000" y="1034447"/>
            <a:ext cx="11206741" cy="5143913"/>
          </a:xfrm>
        </p:spPr>
        <p:txBody>
          <a:bodyPr/>
          <a:lstStyle/>
          <a:p>
            <a:r>
              <a:rPr lang="fr-FR" sz="2400" b="1" dirty="0">
                <a:latin typeface="+mj-lt"/>
                <a:ea typeface="+mj-ea"/>
                <a:cs typeface="+mj-cs"/>
              </a:rPr>
              <a:t>Les principes : </a:t>
            </a:r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b="1" dirty="0" smtClean="0">
                <a:solidFill>
                  <a:srgbClr val="F28E65"/>
                </a:solidFill>
              </a:rPr>
              <a:t>Ce </a:t>
            </a:r>
            <a:r>
              <a:rPr lang="fr-FR" sz="2000" b="1" dirty="0">
                <a:solidFill>
                  <a:srgbClr val="F28E65"/>
                </a:solidFill>
              </a:rPr>
              <a:t>n’est pas l’algorithme de Parcoursup qui examine les dossiers, ce n’est pas non plus Parcoursup qui choisit votre affectation </a:t>
            </a:r>
            <a:r>
              <a:rPr lang="fr-FR" sz="2000" dirty="0" smtClean="0"/>
              <a:t>(cf. vidéo sur parcoursup.fr)</a:t>
            </a:r>
            <a:endParaRPr lang="fr-FR" sz="2000" dirty="0">
              <a:solidFill>
                <a:srgbClr val="F28E65"/>
              </a:solidFill>
            </a:endParaRPr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dirty="0" smtClean="0"/>
              <a:t>Au </a:t>
            </a:r>
            <a:r>
              <a:rPr lang="fr-FR" sz="2000" dirty="0"/>
              <a:t>sein de chaque formation, </a:t>
            </a:r>
            <a:r>
              <a:rPr lang="fr-FR" sz="2000" b="1" dirty="0">
                <a:solidFill>
                  <a:srgbClr val="F28E65"/>
                </a:solidFill>
              </a:rPr>
              <a:t>une commission d’examen des vœux </a:t>
            </a:r>
            <a:r>
              <a:rPr lang="fr-FR" sz="2000" b="1" dirty="0" smtClean="0">
                <a:solidFill>
                  <a:srgbClr val="F28E65"/>
                </a:solidFill>
              </a:rPr>
              <a:t>(CEV) </a:t>
            </a:r>
            <a:r>
              <a:rPr lang="fr-FR" sz="2000" dirty="0" smtClean="0"/>
              <a:t>est </a:t>
            </a:r>
            <a:r>
              <a:rPr lang="fr-FR" sz="2000" dirty="0"/>
              <a:t>chargée de </a:t>
            </a:r>
            <a:r>
              <a:rPr lang="fr-FR" sz="2000" b="1" dirty="0">
                <a:solidFill>
                  <a:srgbClr val="F28E65"/>
                </a:solidFill>
              </a:rPr>
              <a:t>définir les critères d’examen des candidatures et d’évaluer les candidatures </a:t>
            </a:r>
            <a:r>
              <a:rPr lang="fr-FR" sz="2000" b="1" dirty="0" smtClean="0">
                <a:solidFill>
                  <a:srgbClr val="F28E65"/>
                </a:solidFill>
              </a:rPr>
              <a:t>confirmées puis </a:t>
            </a:r>
            <a:r>
              <a:rPr lang="fr-FR" sz="2000" b="1" dirty="0">
                <a:solidFill>
                  <a:srgbClr val="F28E65"/>
                </a:solidFill>
              </a:rPr>
              <a:t>de les </a:t>
            </a:r>
            <a:r>
              <a:rPr lang="fr-FR" sz="2000" b="1" dirty="0" smtClean="0">
                <a:solidFill>
                  <a:srgbClr val="F28E65"/>
                </a:solidFill>
              </a:rPr>
              <a:t>classer. </a:t>
            </a:r>
            <a:r>
              <a:rPr lang="fr-FR" sz="2000" dirty="0" smtClean="0"/>
              <a:t>Vous </a:t>
            </a:r>
            <a:r>
              <a:rPr lang="fr-FR" sz="2000" dirty="0"/>
              <a:t>pouvez à tout moment </a:t>
            </a:r>
            <a:r>
              <a:rPr lang="fr-FR" sz="2000" dirty="0" smtClean="0"/>
              <a:t>consulter ces critères ainsi que ceux utilisés </a:t>
            </a:r>
            <a:r>
              <a:rPr lang="fr-FR" sz="2000" dirty="0"/>
              <a:t>en 2021 directement sur chaque fiche de formation. </a:t>
            </a:r>
            <a:endParaRPr lang="fr-FR" sz="2000" b="1" dirty="0" smtClean="0">
              <a:solidFill>
                <a:srgbClr val="F28E65"/>
              </a:solidFill>
            </a:endParaRPr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dirty="0" smtClean="0"/>
              <a:t>Certaines </a:t>
            </a:r>
            <a:r>
              <a:rPr lang="fr-FR" sz="2000" dirty="0"/>
              <a:t>formations organisent des épreuves écrites et/ou orales de </a:t>
            </a:r>
            <a:r>
              <a:rPr lang="fr-FR" sz="2000" dirty="0" smtClean="0"/>
              <a:t>sélection : </a:t>
            </a:r>
            <a:r>
              <a:rPr lang="fr-FR" sz="2000" b="1" dirty="0">
                <a:solidFill>
                  <a:srgbClr val="F28E65"/>
                </a:solidFill>
              </a:rPr>
              <a:t>pas de convocation des lycéens du 9 au 13 mai </a:t>
            </a:r>
            <a:r>
              <a:rPr lang="fr-FR" sz="2000" dirty="0" smtClean="0"/>
              <a:t>et communication sur la non admissibilité avant le 16 mai </a:t>
            </a:r>
            <a:endParaRPr lang="fr-FR" sz="2000" dirty="0"/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b="1" dirty="0" smtClean="0">
                <a:solidFill>
                  <a:srgbClr val="F28E65"/>
                </a:solidFill>
              </a:rPr>
              <a:t>Retour </a:t>
            </a:r>
            <a:r>
              <a:rPr lang="fr-FR" sz="2000" b="1" dirty="0">
                <a:solidFill>
                  <a:srgbClr val="F28E65"/>
                </a:solidFill>
              </a:rPr>
              <a:t>des classements de la part des formations le 20 mai </a:t>
            </a:r>
            <a:r>
              <a:rPr lang="fr-FR" sz="2000" dirty="0" smtClean="0"/>
              <a:t>pour vérifications par l’équipe Parcoursup avant publication le 2 juin. </a:t>
            </a:r>
            <a:endParaRPr lang="fr-FR" sz="2000" dirty="0"/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b="1" dirty="0" smtClean="0">
                <a:solidFill>
                  <a:srgbClr val="F28E65"/>
                </a:solidFill>
              </a:rPr>
              <a:t>Parcoursup </a:t>
            </a:r>
            <a:r>
              <a:rPr lang="fr-FR" sz="2000" b="1" dirty="0">
                <a:solidFill>
                  <a:srgbClr val="F28E65"/>
                </a:solidFill>
              </a:rPr>
              <a:t>vous garantit à partir du 2 juin la possibilité de demander à la formation dans laquelle vous n’avez pas été admis les motifs de la décision prise </a:t>
            </a:r>
            <a:r>
              <a:rPr lang="fr-FR" sz="1867" dirty="0"/>
              <a:t>et l’information sur les voies de recours. </a:t>
            </a:r>
          </a:p>
          <a:p>
            <a:pPr marL="2391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67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806421" y="114807"/>
            <a:ext cx="2880320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Avril - mai </a:t>
            </a:r>
          </a:p>
        </p:txBody>
      </p:sp>
    </p:spTree>
    <p:extLst>
      <p:ext uri="{BB962C8B-B14F-4D97-AF65-F5344CB8AC3E}">
        <p14:creationId xmlns:p14="http://schemas.microsoft.com/office/powerpoint/2010/main" val="21307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79999" y="1704976"/>
            <a:ext cx="11417979" cy="1251222"/>
          </a:xfrm>
        </p:spPr>
        <p:txBody>
          <a:bodyPr/>
          <a:lstStyle/>
          <a:p>
            <a:r>
              <a:rPr lang="fr-FR" sz="1867" b="1" dirty="0">
                <a:solidFill>
                  <a:srgbClr val="EC130E"/>
                </a:solidFill>
              </a:rPr>
              <a:t>&gt;</a:t>
            </a:r>
            <a:r>
              <a:rPr lang="fr-FR" sz="1867" dirty="0">
                <a:solidFill>
                  <a:srgbClr val="EC130E"/>
                </a:solidFill>
              </a:rPr>
              <a:t> </a:t>
            </a:r>
            <a:r>
              <a:rPr lang="fr-FR" sz="1867" b="1" dirty="0">
                <a:solidFill>
                  <a:srgbClr val="F28E65"/>
                </a:solidFill>
              </a:rPr>
              <a:t>Une priorité accordée aux lycéens boursiers </a:t>
            </a:r>
            <a:r>
              <a:rPr lang="fr-FR" sz="1867" dirty="0"/>
              <a:t>dans chaque formation, y compris les plus sélectives </a:t>
            </a:r>
            <a:r>
              <a:rPr lang="fr-FR" sz="1867" dirty="0" smtClean="0"/>
              <a:t>(des taux minimum définis par les recteurs et affichés sur Parcoursup)</a:t>
            </a:r>
            <a:endParaRPr lang="fr-FR" sz="1867" dirty="0"/>
          </a:p>
          <a:p>
            <a:r>
              <a:rPr lang="fr-FR" sz="1867" b="1" dirty="0">
                <a:solidFill>
                  <a:srgbClr val="EC130E"/>
                </a:solidFill>
              </a:rPr>
              <a:t>&gt; </a:t>
            </a:r>
            <a:r>
              <a:rPr lang="fr-FR" sz="1867" dirty="0"/>
              <a:t>Une </a:t>
            </a:r>
            <a:r>
              <a:rPr lang="fr-FR" sz="1867" b="1" dirty="0">
                <a:solidFill>
                  <a:srgbClr val="F28E65"/>
                </a:solidFill>
              </a:rPr>
              <a:t>aide financière de 500 € aux lycéens boursiers </a:t>
            </a:r>
            <a:r>
              <a:rPr lang="fr-FR" sz="1867" dirty="0"/>
              <a:t>qui s’inscrivent dans une formation située en dehors de leur académie de résidence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7534275" y="114807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Une politique volontariste d’égalité des chances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79999" y="1200001"/>
            <a:ext cx="11232000" cy="504975"/>
          </a:xfrm>
        </p:spPr>
        <p:txBody>
          <a:bodyPr/>
          <a:lstStyle/>
          <a:p>
            <a:r>
              <a:rPr lang="fr-FR" sz="2400" dirty="0"/>
              <a:t>Un appui aux lycéens boursiers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479999" y="3116469"/>
            <a:ext cx="11232000" cy="504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C50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Une prise en compte </a:t>
            </a:r>
            <a:r>
              <a:rPr lang="fr-FR" sz="2400" dirty="0" smtClean="0"/>
              <a:t>possible de </a:t>
            </a:r>
            <a:r>
              <a:rPr lang="fr-FR" sz="2400" dirty="0"/>
              <a:t>la participation aux cordées de la réussite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479999" y="3621444"/>
            <a:ext cx="11417979" cy="863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rgbClr val="0C5076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67" b="1" dirty="0">
                <a:solidFill>
                  <a:srgbClr val="EC130E"/>
                </a:solidFill>
              </a:rPr>
              <a:t>&gt; </a:t>
            </a:r>
            <a:r>
              <a:rPr lang="fr-FR" sz="1867" dirty="0" smtClean="0"/>
              <a:t>L’information </a:t>
            </a:r>
            <a:r>
              <a:rPr lang="fr-FR" sz="1867" dirty="0"/>
              <a:t>sur la </a:t>
            </a:r>
            <a:r>
              <a:rPr lang="fr-FR" sz="1867" b="1" dirty="0">
                <a:solidFill>
                  <a:srgbClr val="F28E65"/>
                </a:solidFill>
              </a:rPr>
              <a:t>participation aux cordées de la réussite </a:t>
            </a:r>
            <a:r>
              <a:rPr lang="fr-FR" sz="1867" dirty="0"/>
              <a:t>est remontée par les </a:t>
            </a:r>
            <a:r>
              <a:rPr lang="fr-FR" sz="1867" dirty="0" smtClean="0"/>
              <a:t>proviseurs et le </a:t>
            </a:r>
            <a:r>
              <a:rPr lang="fr-FR" sz="1867" b="1" dirty="0">
                <a:solidFill>
                  <a:srgbClr val="ED7454"/>
                </a:solidFill>
              </a:rPr>
              <a:t>lycéen décide </a:t>
            </a:r>
            <a:r>
              <a:rPr lang="fr-FR" sz="1867" dirty="0"/>
              <a:t>s’il souhaite que cette information soit portée à la connaissance des formations du sup</a:t>
            </a:r>
            <a:r>
              <a:rPr lang="fr-FR" sz="1867" dirty="0" smtClean="0"/>
              <a:t>’ </a:t>
            </a:r>
          </a:p>
          <a:p>
            <a:r>
              <a:rPr lang="fr-FR" sz="1867" b="1" dirty="0">
                <a:solidFill>
                  <a:srgbClr val="EC130E"/>
                </a:solidFill>
              </a:rPr>
              <a:t>&gt; </a:t>
            </a:r>
            <a:r>
              <a:rPr lang="fr-FR" sz="1867" dirty="0" smtClean="0"/>
              <a:t>Les formations du sup’ peuvent intégrer ce critère dans leur examen des vœux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867" dirty="0"/>
          </a:p>
        </p:txBody>
      </p:sp>
      <p:sp>
        <p:nvSpPr>
          <p:cNvPr id="12" name="Titre 1"/>
          <p:cNvSpPr txBox="1">
            <a:spLocks/>
          </p:cNvSpPr>
          <p:nvPr/>
        </p:nvSpPr>
        <p:spPr bwMode="gray">
          <a:xfrm>
            <a:off x="479999" y="4693563"/>
            <a:ext cx="11232000" cy="504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C50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Des places priorisées pour les lycéens pro. et techno. dans les formations dans lesquelles ils réussissent le mieux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249" y="5407056"/>
            <a:ext cx="11707477" cy="810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67" b="1" dirty="0">
                <a:solidFill>
                  <a:srgbClr val="EC130E"/>
                </a:solidFill>
              </a:rPr>
              <a:t>&gt; </a:t>
            </a:r>
            <a:r>
              <a:rPr lang="fr-FR" sz="1867" dirty="0">
                <a:solidFill>
                  <a:srgbClr val="0C5076"/>
                </a:solidFill>
              </a:rPr>
              <a:t>Un nombre de </a:t>
            </a:r>
            <a:r>
              <a:rPr lang="fr-FR" sz="1867" b="1" dirty="0">
                <a:solidFill>
                  <a:srgbClr val="F28E65"/>
                </a:solidFill>
              </a:rPr>
              <a:t>places en BTS est priorisé pour les bacheliers professionnels</a:t>
            </a:r>
            <a:endParaRPr lang="fr-FR" sz="1867" dirty="0"/>
          </a:p>
          <a:p>
            <a:pPr marL="0" lvl="2">
              <a:buClr>
                <a:srgbClr val="FF0000"/>
              </a:buClr>
            </a:pPr>
            <a:r>
              <a:rPr lang="fr-FR" sz="1867" b="1" dirty="0">
                <a:solidFill>
                  <a:srgbClr val="EC130E"/>
                </a:solidFill>
              </a:rPr>
              <a:t>&gt;</a:t>
            </a:r>
            <a:r>
              <a:rPr lang="fr-FR" sz="1867" dirty="0">
                <a:solidFill>
                  <a:srgbClr val="EC130E"/>
                </a:solidFill>
              </a:rPr>
              <a:t> </a:t>
            </a:r>
            <a:r>
              <a:rPr lang="fr-FR" sz="1867" dirty="0">
                <a:solidFill>
                  <a:srgbClr val="0C5076"/>
                </a:solidFill>
              </a:rPr>
              <a:t>Un nombre de </a:t>
            </a:r>
            <a:r>
              <a:rPr lang="fr-FR" sz="1867" b="1" dirty="0">
                <a:solidFill>
                  <a:srgbClr val="F28E65"/>
                </a:solidFill>
              </a:rPr>
              <a:t>places en BUT est priorisé pour les bacheliers technologiques</a:t>
            </a:r>
          </a:p>
        </p:txBody>
      </p:sp>
    </p:spTree>
    <p:extLst>
      <p:ext uri="{BB962C8B-B14F-4D97-AF65-F5344CB8AC3E}">
        <p14:creationId xmlns:p14="http://schemas.microsoft.com/office/powerpoint/2010/main" val="41895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8" y="1018292"/>
            <a:ext cx="10103488" cy="44032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33984" y="5669280"/>
            <a:ext cx="1170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C5076"/>
                </a:solidFill>
              </a:rPr>
              <a:t>Parcoursup </a:t>
            </a:r>
            <a:r>
              <a:rPr lang="fr-FR" sz="2800" b="1" dirty="0" smtClean="0">
                <a:solidFill>
                  <a:srgbClr val="0C5076"/>
                </a:solidFill>
              </a:rPr>
              <a:t>2022 </a:t>
            </a:r>
            <a:r>
              <a:rPr lang="fr-FR" sz="2800" b="1" dirty="0">
                <a:solidFill>
                  <a:srgbClr val="0C5076"/>
                </a:solidFill>
              </a:rPr>
              <a:t>: ce qu’il faut savoir sur la phase d’admission 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8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7534275" y="114807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Les dates clés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59" y="961613"/>
            <a:ext cx="11377783" cy="52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8" y="1200001"/>
            <a:ext cx="11712001" cy="596819"/>
          </a:xfrm>
        </p:spPr>
        <p:txBody>
          <a:bodyPr/>
          <a:lstStyle/>
          <a:p>
            <a:r>
              <a:rPr lang="fr-FR" sz="3200" dirty="0"/>
              <a:t>La phase d’admission principale du 2 juin au 15 juillet 2022 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700808"/>
            <a:ext cx="11232000" cy="4677192"/>
          </a:xfrm>
        </p:spPr>
        <p:txBody>
          <a:bodyPr/>
          <a:lstStyle/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/>
              <a:t>Avant le </a:t>
            </a:r>
            <a:r>
              <a:rPr lang="fr-FR" sz="1800" dirty="0" smtClean="0"/>
              <a:t>début de </a:t>
            </a:r>
            <a:r>
              <a:rPr lang="fr-FR" sz="1800" dirty="0"/>
              <a:t>la phase de la phase d’admission, </a:t>
            </a:r>
            <a:r>
              <a:rPr lang="fr-FR" sz="1800" dirty="0" smtClean="0"/>
              <a:t>assurez vous de bien avoir vos identifiants Parcoursup. </a:t>
            </a:r>
            <a:r>
              <a:rPr lang="fr-FR" sz="1800" b="1" dirty="0">
                <a:solidFill>
                  <a:srgbClr val="ED7454"/>
                </a:solidFill>
              </a:rPr>
              <a:t>R</a:t>
            </a:r>
            <a:r>
              <a:rPr lang="fr-FR" sz="1800" b="1" dirty="0" smtClean="0">
                <a:solidFill>
                  <a:srgbClr val="ED7454"/>
                </a:solidFill>
              </a:rPr>
              <a:t>epensez </a:t>
            </a:r>
            <a:r>
              <a:rPr lang="fr-FR" sz="1800" b="1" dirty="0">
                <a:solidFill>
                  <a:srgbClr val="ED7454"/>
                </a:solidFill>
              </a:rPr>
              <a:t>à vos vœux</a:t>
            </a:r>
            <a:r>
              <a:rPr lang="fr-FR" sz="1800" dirty="0"/>
              <a:t>, à ceux qui vous intéressent vraiment car </a:t>
            </a:r>
            <a:r>
              <a:rPr lang="fr-FR" sz="1800" b="1" dirty="0">
                <a:solidFill>
                  <a:srgbClr val="ED7454"/>
                </a:solidFill>
              </a:rPr>
              <a:t>il faudra faire </a:t>
            </a:r>
            <a:r>
              <a:rPr lang="fr-FR" sz="1800" b="1" dirty="0" smtClean="0">
                <a:solidFill>
                  <a:srgbClr val="ED7454"/>
                </a:solidFill>
              </a:rPr>
              <a:t>des choix. </a:t>
            </a:r>
            <a:endParaRPr lang="fr-FR" sz="1800" b="1" dirty="0">
              <a:solidFill>
                <a:srgbClr val="ED7454"/>
              </a:solidFill>
            </a:endParaRP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600" dirty="0"/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/>
              <a:t>Les candidats consultent </a:t>
            </a:r>
            <a:r>
              <a:rPr lang="fr-FR" sz="1800" b="1" dirty="0">
                <a:solidFill>
                  <a:srgbClr val="ED7454"/>
                </a:solidFill>
              </a:rPr>
              <a:t>les réponses des formations le 2 juin </a:t>
            </a:r>
            <a:r>
              <a:rPr lang="fr-FR" sz="1800" b="1" dirty="0" smtClean="0">
                <a:solidFill>
                  <a:srgbClr val="ED7454"/>
                </a:solidFill>
              </a:rPr>
              <a:t>2022 à tous leurs vœux. Abordez </a:t>
            </a:r>
            <a:r>
              <a:rPr lang="fr-FR" sz="1800" b="1" dirty="0">
                <a:solidFill>
                  <a:srgbClr val="ED7454"/>
                </a:solidFill>
              </a:rPr>
              <a:t>cette étape avec sérénité</a:t>
            </a:r>
            <a:r>
              <a:rPr lang="fr-FR" sz="1800" b="1" dirty="0">
                <a:solidFill>
                  <a:srgbClr val="F28E65"/>
                </a:solidFill>
              </a:rPr>
              <a:t> </a:t>
            </a:r>
            <a:r>
              <a:rPr lang="fr-FR" sz="1800" dirty="0"/>
              <a:t>en prenant connaissance </a:t>
            </a:r>
            <a:r>
              <a:rPr lang="fr-FR" sz="1800" dirty="0" smtClean="0"/>
              <a:t>de </a:t>
            </a:r>
            <a:r>
              <a:rPr lang="fr-FR" sz="1800" dirty="0"/>
              <a:t>nos vidéos tutos et </a:t>
            </a:r>
            <a:r>
              <a:rPr lang="fr-FR" sz="1800" dirty="0" smtClean="0"/>
              <a:t>de la </a:t>
            </a:r>
            <a:r>
              <a:rPr lang="fr-FR" sz="1800" dirty="0"/>
              <a:t>page conseils sur Parcoursup.fr</a:t>
            </a: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800" b="1" dirty="0">
              <a:solidFill>
                <a:srgbClr val="ED7454"/>
              </a:solidFill>
            </a:endParaRP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ED7454"/>
                </a:solidFill>
              </a:rPr>
              <a:t>Ils </a:t>
            </a:r>
            <a:r>
              <a:rPr lang="fr-FR" sz="1800" b="1" dirty="0">
                <a:solidFill>
                  <a:srgbClr val="ED7454"/>
                </a:solidFill>
              </a:rPr>
              <a:t>reçoivent les propositions d’admission au fur et à mesure et en continu </a:t>
            </a:r>
            <a:r>
              <a:rPr lang="fr-FR" sz="1800" b="1" dirty="0">
                <a:solidFill>
                  <a:srgbClr val="3D566E"/>
                </a:solidFill>
              </a:rPr>
              <a:t>: </a:t>
            </a:r>
            <a:r>
              <a:rPr lang="fr-FR" sz="1800" dirty="0"/>
              <a:t>chaque fois qu’un candidat fait un </a:t>
            </a:r>
            <a:r>
              <a:rPr lang="fr-FR" sz="1800" dirty="0" smtClean="0"/>
              <a:t>choix, </a:t>
            </a:r>
            <a:r>
              <a:rPr lang="fr-FR" sz="1800" dirty="0"/>
              <a:t>il libère des places qui sont </a:t>
            </a:r>
            <a:r>
              <a:rPr lang="fr-FR" sz="1800" dirty="0" smtClean="0"/>
              <a:t>dès le lendemain </a:t>
            </a:r>
            <a:r>
              <a:rPr lang="fr-FR" sz="1800" dirty="0"/>
              <a:t>proposées à d’autres candidats en liste d’attente. Vous n’avez </a:t>
            </a:r>
            <a:r>
              <a:rPr lang="fr-FR" sz="1800" b="1" dirty="0">
                <a:solidFill>
                  <a:srgbClr val="ED7454"/>
                </a:solidFill>
              </a:rPr>
              <a:t>pas</a:t>
            </a:r>
            <a:r>
              <a:rPr lang="fr-FR" sz="1800" dirty="0"/>
              <a:t> </a:t>
            </a:r>
            <a:r>
              <a:rPr lang="fr-FR" sz="1800" b="1" dirty="0">
                <a:solidFill>
                  <a:srgbClr val="ED7454"/>
                </a:solidFill>
              </a:rPr>
              <a:t>besoin de vous connecter tous les jours à votre </a:t>
            </a:r>
            <a:r>
              <a:rPr lang="fr-FR" sz="1800" b="1" dirty="0" smtClean="0">
                <a:solidFill>
                  <a:srgbClr val="ED7454"/>
                </a:solidFill>
              </a:rPr>
              <a:t>dossier. </a:t>
            </a:r>
            <a:endParaRPr lang="fr-FR" sz="1800" b="1" dirty="0">
              <a:solidFill>
                <a:srgbClr val="ED7454"/>
              </a:solidFill>
            </a:endParaRPr>
          </a:p>
          <a:p>
            <a:pPr defTabSz="609585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dirty="0"/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/>
              <a:t>Parcoursup permet aux candidats de changer d’avis au fur et à mesure des propositions reçues. </a:t>
            </a:r>
            <a:r>
              <a:rPr lang="fr-FR" sz="1800" b="1" dirty="0" smtClean="0">
                <a:solidFill>
                  <a:srgbClr val="ED7454"/>
                </a:solidFill>
              </a:rPr>
              <a:t>Les </a:t>
            </a:r>
            <a:r>
              <a:rPr lang="fr-FR" sz="1800" b="1" dirty="0">
                <a:solidFill>
                  <a:srgbClr val="ED7454"/>
                </a:solidFill>
              </a:rPr>
              <a:t>candidats ayant des vœux en attente peuvent suivre la situation qui évolue en fonction des places libérées</a:t>
            </a:r>
            <a:r>
              <a:rPr lang="fr-FR" sz="1800" dirty="0">
                <a:solidFill>
                  <a:srgbClr val="3D566E"/>
                </a:solidFill>
              </a:rPr>
              <a:t>. D</a:t>
            </a:r>
            <a:r>
              <a:rPr lang="fr-FR" sz="1800" dirty="0"/>
              <a:t>es indicateurs seront disponibles pour chaque </a:t>
            </a:r>
            <a:r>
              <a:rPr lang="fr-FR" sz="1800" dirty="0" smtClean="0"/>
              <a:t>vœu.  </a:t>
            </a: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600" b="1" dirty="0">
              <a:solidFill>
                <a:srgbClr val="ED7454"/>
              </a:solidFill>
            </a:endParaRP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ED7454"/>
                </a:solidFill>
              </a:rPr>
              <a:t>Soyez </a:t>
            </a:r>
            <a:r>
              <a:rPr lang="fr-FR" sz="1800" b="1" dirty="0">
                <a:solidFill>
                  <a:srgbClr val="ED7454"/>
                </a:solidFill>
              </a:rPr>
              <a:t>attentif aux délais de réponse de chaque proposition </a:t>
            </a:r>
            <a:r>
              <a:rPr lang="fr-FR" sz="1800" b="1" dirty="0" smtClean="0">
                <a:solidFill>
                  <a:srgbClr val="ED7454"/>
                </a:solidFill>
              </a:rPr>
              <a:t>d’admission. </a:t>
            </a:r>
            <a:r>
              <a:rPr lang="fr-FR" sz="1800" dirty="0" smtClean="0"/>
              <a:t>Les </a:t>
            </a:r>
            <a:r>
              <a:rPr lang="fr-FR" sz="1800" dirty="0"/>
              <a:t>candidats doivent </a:t>
            </a:r>
            <a:r>
              <a:rPr lang="fr-FR" sz="1800" b="1" dirty="0">
                <a:solidFill>
                  <a:srgbClr val="ED7454"/>
                </a:solidFill>
              </a:rPr>
              <a:t>obligatoirement répondre à chaque proposition d’admission reçue avant la date limite indiquée dans leur dossier. </a:t>
            </a:r>
            <a:r>
              <a:rPr lang="fr-FR" sz="1800" dirty="0"/>
              <a:t>En l’absence de réponse, la proposition est </a:t>
            </a:r>
            <a:r>
              <a:rPr lang="fr-FR" sz="1800" dirty="0" smtClean="0"/>
              <a:t>retirée et attribuée au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candidat en liste d’attente</a:t>
            </a:r>
            <a:endParaRPr lang="fr-FR" sz="1600" b="1" dirty="0">
              <a:solidFill>
                <a:srgbClr val="F28E65"/>
              </a:solidFill>
              <a:cs typeface="Arial"/>
            </a:endParaRPr>
          </a:p>
          <a:p>
            <a:pPr defTabSz="609585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534275" y="114807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La phase de choix</a:t>
            </a:r>
          </a:p>
        </p:txBody>
      </p:sp>
    </p:spTree>
    <p:extLst>
      <p:ext uri="{BB962C8B-B14F-4D97-AF65-F5344CB8AC3E}">
        <p14:creationId xmlns:p14="http://schemas.microsoft.com/office/powerpoint/2010/main" val="42265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67551" y="6476197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515155" y="1220755"/>
            <a:ext cx="11424000" cy="62054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None/>
              <a:defRPr/>
            </a:pPr>
            <a:endParaRPr lang="fr-FR" sz="1867" b="1" dirty="0">
              <a:latin typeface="Calibri"/>
            </a:endParaRPr>
          </a:p>
          <a:p>
            <a:pPr marL="237061" indent="-237061" defTabSz="609585">
              <a:defRPr/>
            </a:pPr>
            <a:r>
              <a:rPr lang="fr-FR" sz="1867" b="1" dirty="0">
                <a:solidFill>
                  <a:srgbClr val="0C5076"/>
                </a:solidFill>
                <a:latin typeface="Calibri"/>
              </a:rPr>
              <a:t>Formation sélective (BTS, BUT, classe prépa, IFSI, écoles, …) </a:t>
            </a:r>
            <a:endParaRPr lang="fr-FR" sz="1867" dirty="0">
              <a:solidFill>
                <a:srgbClr val="0C5076"/>
              </a:solidFill>
              <a:latin typeface="Calibri"/>
            </a:endParaRPr>
          </a:p>
          <a:p>
            <a:pPr marL="0" indent="0" defTabSz="609585">
              <a:buNone/>
              <a:defRPr/>
            </a:pPr>
            <a:endParaRPr lang="fr-FR" sz="1400" b="1" dirty="0">
              <a:latin typeface="Calibri"/>
            </a:endParaRPr>
          </a:p>
          <a:p>
            <a:pPr marL="237061" indent="-237061" defTabSz="609585">
              <a:defRPr/>
            </a:pPr>
            <a:endParaRPr lang="fr-FR" sz="1400" b="1" dirty="0">
              <a:latin typeface="Calibri"/>
            </a:endParaRPr>
          </a:p>
          <a:p>
            <a:pPr marL="237061" indent="-237061" defTabSz="609585">
              <a:defRPr/>
            </a:pPr>
            <a:endParaRPr lang="fr-FR" sz="1400" dirty="0">
              <a:latin typeface="Calibri"/>
            </a:endParaRPr>
          </a:p>
          <a:p>
            <a:pPr marL="237061" indent="-237061" defTabSz="609585">
              <a:defRPr/>
            </a:pPr>
            <a:endParaRPr lang="fr-FR" sz="1400" dirty="0">
              <a:latin typeface="Calibri"/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1120066" y="6476199"/>
            <a:ext cx="498045" cy="3483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200">
                <a:solidFill>
                  <a:prstClr val="white"/>
                </a:solidFill>
                <a:latin typeface="Calibri"/>
              </a:rPr>
              <a:pPr/>
              <a:t>8</a:t>
            </a:fld>
            <a:endParaRPr lang="fr-FR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801287" y="1988841"/>
            <a:ext cx="3543300" cy="433916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OUI (proposition d’admission)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809754" y="2676755"/>
            <a:ext cx="3543300" cy="431800"/>
          </a:xfrm>
          <a:prstGeom prst="roundRect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En attente d’une place</a:t>
            </a:r>
          </a:p>
        </p:txBody>
      </p:sp>
      <p:sp>
        <p:nvSpPr>
          <p:cNvPr id="11" name="ZoneTexte 13"/>
          <p:cNvSpPr txBox="1">
            <a:spLocks noChangeArrowheads="1"/>
          </p:cNvSpPr>
          <p:nvPr/>
        </p:nvSpPr>
        <p:spPr bwMode="auto">
          <a:xfrm>
            <a:off x="3321054" y="2342323"/>
            <a:ext cx="941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609585" eaLnBrk="1" hangingPunct="1">
              <a:spcBef>
                <a:spcPct val="0"/>
              </a:spcBef>
              <a:buSzTx/>
              <a:buNone/>
              <a:defRPr/>
            </a:pPr>
            <a:r>
              <a:rPr lang="fr-FR" altLang="fr-FR" sz="1600" b="1" kern="0">
                <a:solidFill>
                  <a:srgbClr val="3D566E"/>
                </a:solidFill>
              </a:rPr>
              <a:t>ou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5513918" y="2084090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559549" y="2043872"/>
            <a:ext cx="4944000" cy="4320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accepte la proposition ou y renonce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809754" y="3349855"/>
            <a:ext cx="3543300" cy="4318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Non</a:t>
            </a:r>
          </a:p>
        </p:txBody>
      </p:sp>
      <p:sp>
        <p:nvSpPr>
          <p:cNvPr id="16" name="ZoneTexte 35"/>
          <p:cNvSpPr txBox="1">
            <a:spLocks noChangeArrowheads="1"/>
          </p:cNvSpPr>
          <p:nvPr/>
        </p:nvSpPr>
        <p:spPr bwMode="auto">
          <a:xfrm>
            <a:off x="3321054" y="3015423"/>
            <a:ext cx="941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609585" eaLnBrk="1" hangingPunct="1">
              <a:spcBef>
                <a:spcPct val="0"/>
              </a:spcBef>
              <a:buSzTx/>
              <a:buNone/>
              <a:defRPr/>
            </a:pPr>
            <a:r>
              <a:rPr lang="fr-FR" altLang="fr-FR" sz="1600" b="1" kern="0">
                <a:solidFill>
                  <a:srgbClr val="3D566E"/>
                </a:solidFill>
              </a:rPr>
              <a:t>ou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5513918" y="2744490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559549" y="2691572"/>
            <a:ext cx="4944000" cy="4318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maintient le vœu en attente ou y renonce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813987" y="4444811"/>
            <a:ext cx="3543300" cy="433916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OUI (proposition d’admission)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822454" y="5132725"/>
            <a:ext cx="3543300" cy="431800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OUI-SI</a:t>
            </a:r>
            <a:r>
              <a:rPr lang="fr-FR" sz="1600" b="1" kern="0">
                <a:solidFill>
                  <a:srgbClr val="EC130E"/>
                </a:solidFill>
                <a:latin typeface="Calibri"/>
              </a:rPr>
              <a:t>*</a:t>
            </a:r>
            <a:r>
              <a:rPr lang="fr-FR" sz="1600" b="1" kern="0">
                <a:solidFill>
                  <a:prstClr val="white"/>
                </a:solidFill>
                <a:latin typeface="Calibri"/>
              </a:rPr>
              <a:t> (proposition d’admission)</a:t>
            </a:r>
          </a:p>
        </p:txBody>
      </p:sp>
      <p:sp>
        <p:nvSpPr>
          <p:cNvPr id="22" name="ZoneTexte 41"/>
          <p:cNvSpPr txBox="1">
            <a:spLocks noChangeArrowheads="1"/>
          </p:cNvSpPr>
          <p:nvPr/>
        </p:nvSpPr>
        <p:spPr bwMode="auto">
          <a:xfrm>
            <a:off x="3333754" y="4798294"/>
            <a:ext cx="941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609585" eaLnBrk="1" hangingPunct="1">
              <a:spcBef>
                <a:spcPct val="0"/>
              </a:spcBef>
              <a:buSzTx/>
              <a:buNone/>
              <a:defRPr/>
            </a:pPr>
            <a:r>
              <a:rPr lang="fr-FR" altLang="fr-FR" sz="1600" b="1" kern="0">
                <a:solidFill>
                  <a:srgbClr val="3D566E"/>
                </a:solidFill>
              </a:rPr>
              <a:t>ou</a:t>
            </a:r>
          </a:p>
        </p:txBody>
      </p:sp>
      <p:sp>
        <p:nvSpPr>
          <p:cNvPr id="23" name="Flèche droite 22"/>
          <p:cNvSpPr/>
          <p:nvPr/>
        </p:nvSpPr>
        <p:spPr>
          <a:xfrm>
            <a:off x="5526618" y="4540061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775521" y="5781509"/>
            <a:ext cx="3543300" cy="431800"/>
          </a:xfrm>
          <a:prstGeom prst="roundRect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En attente d’une place</a:t>
            </a:r>
          </a:p>
        </p:txBody>
      </p:sp>
      <p:sp>
        <p:nvSpPr>
          <p:cNvPr id="26" name="ZoneTexte 46"/>
          <p:cNvSpPr txBox="1">
            <a:spLocks noChangeArrowheads="1"/>
          </p:cNvSpPr>
          <p:nvPr/>
        </p:nvSpPr>
        <p:spPr bwMode="auto">
          <a:xfrm>
            <a:off x="3333754" y="5471394"/>
            <a:ext cx="941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609585" eaLnBrk="1" hangingPunct="1">
              <a:spcBef>
                <a:spcPct val="0"/>
              </a:spcBef>
              <a:buSzTx/>
              <a:buNone/>
              <a:defRPr/>
            </a:pPr>
            <a:r>
              <a:rPr lang="fr-FR" altLang="fr-FR" sz="1600" b="1" kern="0">
                <a:solidFill>
                  <a:srgbClr val="3D566E"/>
                </a:solidFill>
              </a:rPr>
              <a:t>ou</a:t>
            </a:r>
          </a:p>
        </p:txBody>
      </p:sp>
      <p:sp>
        <p:nvSpPr>
          <p:cNvPr id="28" name="Flèche droite 27"/>
          <p:cNvSpPr/>
          <p:nvPr/>
        </p:nvSpPr>
        <p:spPr>
          <a:xfrm>
            <a:off x="5526618" y="5200461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5513918" y="5873561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30" name="Espace réservé du texte 2"/>
          <p:cNvSpPr txBox="1">
            <a:spLocks/>
          </p:cNvSpPr>
          <p:nvPr/>
        </p:nvSpPr>
        <p:spPr>
          <a:xfrm>
            <a:off x="556258" y="3986811"/>
            <a:ext cx="10879909" cy="65002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67" b="1" dirty="0">
                <a:solidFill>
                  <a:srgbClr val="0C5076"/>
                </a:solidFill>
                <a:latin typeface="Calibri"/>
              </a:rPr>
              <a:t>Formation non sélective (licences, PPPE, PASS) </a:t>
            </a:r>
            <a:endParaRPr lang="fr-FR" sz="2400" b="1" dirty="0">
              <a:solidFill>
                <a:srgbClr val="0C5076"/>
              </a:solidFill>
              <a:latin typeface="Calibri"/>
            </a:endParaRPr>
          </a:p>
          <a:p>
            <a:endParaRPr lang="fr-FR" sz="2400" dirty="0">
              <a:latin typeface="Calibri"/>
            </a:endParaRPr>
          </a:p>
          <a:p>
            <a:endParaRPr lang="fr-FR" sz="2400" dirty="0">
              <a:latin typeface="Calibri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6578444" y="4451217"/>
            <a:ext cx="4944000" cy="4320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accepte la proposition ou y renonce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6611516" y="5108092"/>
            <a:ext cx="4944000" cy="4320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accepte la proposition ou y renonce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6592621" y="5692949"/>
            <a:ext cx="4944000" cy="4318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maintient le vœu en attente ou y renonce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431367" y="6256668"/>
            <a:ext cx="9935146" cy="564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67" b="1" dirty="0">
                <a:solidFill>
                  <a:srgbClr val="EC130E"/>
                </a:solidFill>
              </a:rPr>
              <a:t>*</a:t>
            </a:r>
            <a:r>
              <a:rPr lang="fr-FR" sz="1467" dirty="0">
                <a:solidFill>
                  <a:srgbClr val="0C5076"/>
                </a:solidFill>
              </a:rPr>
              <a:t> Oui-si : le candidat est accepté à condition de suivre un parcours de réussite </a:t>
            </a:r>
            <a:r>
              <a:rPr lang="fr-FR" sz="1467" dirty="0" smtClean="0">
                <a:solidFill>
                  <a:srgbClr val="0C5076"/>
                </a:solidFill>
              </a:rPr>
              <a:t>(</a:t>
            </a:r>
            <a:r>
              <a:rPr lang="fr-FR" sz="1467" dirty="0">
                <a:solidFill>
                  <a:srgbClr val="0C5076"/>
                </a:solidFill>
              </a:rPr>
              <a:t>remise à niveau, tutorat..) </a:t>
            </a:r>
          </a:p>
          <a:p>
            <a:endParaRPr lang="fr-FR" sz="1600" dirty="0"/>
          </a:p>
        </p:txBody>
      </p: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473037" y="999500"/>
            <a:ext cx="11712001" cy="596819"/>
          </a:xfrm>
        </p:spPr>
        <p:txBody>
          <a:bodyPr/>
          <a:lstStyle/>
          <a:p>
            <a:r>
              <a:rPr lang="fr-FR" sz="3200" dirty="0"/>
              <a:t>Les réponses des formations et les choix des candidats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6082749" y="114807"/>
            <a:ext cx="5603994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Quelles réponses ? Quels choix ?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82749" y="114807"/>
            <a:ext cx="5603994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La réponse Oui-si, c’est quoi ?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texte 2"/>
          <p:cNvSpPr txBox="1">
            <a:spLocks noGrp="1"/>
          </p:cNvSpPr>
          <p:nvPr>
            <p:ph sz="quarter" idx="14"/>
          </p:nvPr>
        </p:nvSpPr>
        <p:spPr>
          <a:xfrm>
            <a:off x="479997" y="1220090"/>
            <a:ext cx="11433329" cy="519377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573" indent="-380990">
              <a:buSzTx/>
            </a:pPr>
            <a:r>
              <a:rPr lang="fr-FR" b="1" dirty="0" smtClean="0">
                <a:solidFill>
                  <a:srgbClr val="F28E65"/>
                </a:solidFill>
              </a:rPr>
              <a:t>Oui-si : </a:t>
            </a:r>
            <a:r>
              <a:rPr lang="fr-FR" dirty="0" smtClean="0">
                <a:solidFill>
                  <a:srgbClr val="0C5076"/>
                </a:solidFill>
              </a:rPr>
              <a:t>uniquement en licence</a:t>
            </a:r>
          </a:p>
          <a:p>
            <a:pPr marL="391573" indent="-380990">
              <a:buSzTx/>
            </a:pPr>
            <a:r>
              <a:rPr lang="fr-FR" dirty="0" smtClean="0"/>
              <a:t>C’est une </a:t>
            </a:r>
            <a:r>
              <a:rPr lang="fr-FR" b="1" dirty="0" smtClean="0">
                <a:solidFill>
                  <a:srgbClr val="F28E65"/>
                </a:solidFill>
              </a:rPr>
              <a:t>proposition d’admission avec un dispositif d’accompagnement intégré à la formation </a:t>
            </a:r>
          </a:p>
          <a:p>
            <a:pPr marL="391573" indent="-380990">
              <a:buSzTx/>
            </a:pPr>
            <a:r>
              <a:rPr lang="fr-FR" b="1" dirty="0" smtClean="0">
                <a:solidFill>
                  <a:srgbClr val="F28E65"/>
                </a:solidFill>
              </a:rPr>
              <a:t>Objectif : aider les </a:t>
            </a:r>
            <a:r>
              <a:rPr lang="fr-FR" b="1" dirty="0">
                <a:solidFill>
                  <a:srgbClr val="F28E65"/>
                </a:solidFill>
              </a:rPr>
              <a:t>étudiants à réussir </a:t>
            </a:r>
            <a:r>
              <a:rPr lang="fr-FR" b="1" dirty="0" smtClean="0">
                <a:solidFill>
                  <a:srgbClr val="F28E65"/>
                </a:solidFill>
              </a:rPr>
              <a:t>leur licence</a:t>
            </a:r>
            <a:endParaRPr lang="fr-FR" b="1" dirty="0">
              <a:solidFill>
                <a:srgbClr val="F28E65"/>
              </a:solidFill>
            </a:endParaRPr>
          </a:p>
          <a:p>
            <a:pPr marL="391573" indent="-380990">
              <a:buSzTx/>
            </a:pPr>
            <a:r>
              <a:rPr lang="fr-FR" dirty="0"/>
              <a:t>Pour découvrir le dispositif proposé par l’université &gt; </a:t>
            </a:r>
            <a:r>
              <a:rPr lang="fr-FR" dirty="0" smtClean="0"/>
              <a:t>cliquer sur le </a:t>
            </a:r>
            <a:r>
              <a:rPr lang="fr-FR" b="1" dirty="0" smtClean="0">
                <a:solidFill>
                  <a:srgbClr val="F28E65"/>
                </a:solidFill>
              </a:rPr>
              <a:t>bouton « infos </a:t>
            </a:r>
            <a:r>
              <a:rPr lang="fr-FR" b="1" dirty="0">
                <a:solidFill>
                  <a:srgbClr val="F28E65"/>
                </a:solidFill>
              </a:rPr>
              <a:t>sur le </a:t>
            </a:r>
            <a:r>
              <a:rPr lang="fr-FR" b="1" dirty="0" smtClean="0">
                <a:solidFill>
                  <a:srgbClr val="F28E65"/>
                </a:solidFill>
              </a:rPr>
              <a:t>oui-si » </a:t>
            </a:r>
            <a:r>
              <a:rPr lang="fr-FR" dirty="0"/>
              <a:t>en face de la proposition dans son dossier : </a:t>
            </a:r>
          </a:p>
          <a:p>
            <a:pPr marL="840836" lvl="1" indent="-380990"/>
            <a:r>
              <a:rPr lang="fr-FR" sz="2000" dirty="0" smtClean="0"/>
              <a:t>accompagnement méthodologique</a:t>
            </a:r>
          </a:p>
          <a:p>
            <a:pPr marL="840836" lvl="1" indent="-380990"/>
            <a:r>
              <a:rPr lang="fr-FR" sz="2000" dirty="0" smtClean="0"/>
              <a:t>modules </a:t>
            </a:r>
            <a:r>
              <a:rPr lang="fr-FR" sz="2000" dirty="0"/>
              <a:t>de remise </a:t>
            </a:r>
            <a:r>
              <a:rPr lang="fr-FR" sz="2000" dirty="0" smtClean="0"/>
              <a:t>à niveau </a:t>
            </a:r>
            <a:r>
              <a:rPr lang="fr-FR" sz="2000" dirty="0"/>
              <a:t>dans certaines </a:t>
            </a:r>
            <a:r>
              <a:rPr lang="fr-FR" sz="2000" dirty="0" smtClean="0"/>
              <a:t>matières </a:t>
            </a:r>
          </a:p>
          <a:p>
            <a:pPr marL="840836" lvl="1" indent="-380990"/>
            <a:r>
              <a:rPr lang="fr-FR" sz="2000" dirty="0" smtClean="0"/>
              <a:t>tutorat </a:t>
            </a:r>
            <a:r>
              <a:rPr lang="fr-FR" sz="2000" dirty="0"/>
              <a:t>individualisé </a:t>
            </a:r>
            <a:r>
              <a:rPr lang="fr-FR" sz="2000" dirty="0" smtClean="0"/>
              <a:t>ou collectif </a:t>
            </a:r>
            <a:r>
              <a:rPr lang="fr-FR" sz="2000" dirty="0"/>
              <a:t>avec un enseignant ou </a:t>
            </a:r>
            <a:r>
              <a:rPr lang="fr-FR" sz="2000" dirty="0" smtClean="0"/>
              <a:t>un étudiant </a:t>
            </a:r>
            <a:r>
              <a:rPr lang="fr-FR" sz="2000" dirty="0"/>
              <a:t>tuteur.</a:t>
            </a:r>
            <a:endParaRPr lang="fr-FR" sz="2000" b="1" dirty="0"/>
          </a:p>
          <a:p>
            <a:pPr marL="237061" indent="-237061" defTabSz="609585">
              <a:defRPr/>
            </a:pPr>
            <a:endParaRPr lang="fr-FR" b="1" dirty="0"/>
          </a:p>
          <a:p>
            <a:r>
              <a:rPr lang="fr-FR" dirty="0" smtClean="0"/>
              <a:t>Cet accompagnement peut être </a:t>
            </a:r>
            <a:r>
              <a:rPr lang="fr-FR" b="1" dirty="0">
                <a:solidFill>
                  <a:srgbClr val="F28E65"/>
                </a:solidFill>
              </a:rPr>
              <a:t>programmé sur la durée de la Licence en 3 ans ou dans certains cas </a:t>
            </a:r>
            <a:r>
              <a:rPr lang="fr-FR" b="1" dirty="0" smtClean="0">
                <a:solidFill>
                  <a:srgbClr val="F28E65"/>
                </a:solidFill>
              </a:rPr>
              <a:t>sur 4 </a:t>
            </a:r>
            <a:r>
              <a:rPr lang="fr-FR" b="1" dirty="0">
                <a:solidFill>
                  <a:srgbClr val="F28E65"/>
                </a:solidFill>
              </a:rPr>
              <a:t>ans </a:t>
            </a:r>
            <a:r>
              <a:rPr lang="fr-FR" dirty="0" smtClean="0"/>
              <a:t>pour avancer à son rythme </a:t>
            </a:r>
            <a:r>
              <a:rPr lang="fr-FR" dirty="0"/>
              <a:t>et </a:t>
            </a:r>
            <a:r>
              <a:rPr lang="fr-FR" dirty="0" smtClean="0"/>
              <a:t>réussir sa 1</a:t>
            </a:r>
            <a:r>
              <a:rPr lang="fr-FR" baseline="30000" dirty="0" smtClean="0"/>
              <a:t>ère</a:t>
            </a:r>
            <a:r>
              <a:rPr lang="fr-FR" dirty="0" smtClean="0"/>
              <a:t> année en 2 ans avec des bases solides.</a:t>
            </a:r>
            <a:endParaRPr lang="fr-FR" dirty="0"/>
          </a:p>
          <a:p>
            <a:pPr marL="237061" indent="-237061" defTabSz="609585">
              <a:defRPr/>
            </a:pPr>
            <a:endParaRPr lang="fr-FR" sz="1467" dirty="0"/>
          </a:p>
        </p:txBody>
      </p:sp>
    </p:spTree>
    <p:extLst>
      <p:ext uri="{BB962C8B-B14F-4D97-AF65-F5344CB8AC3E}">
        <p14:creationId xmlns:p14="http://schemas.microsoft.com/office/powerpoint/2010/main" val="22376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2730</Words>
  <Application>Microsoft Office PowerPoint</Application>
  <PresentationFormat>Grand écran</PresentationFormat>
  <Paragraphs>232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Arial-ItalicMT</vt:lpstr>
      <vt:lpstr>Calibri</vt:lpstr>
      <vt:lpstr>HelveticaNeueLTStd-Md</vt:lpstr>
      <vt:lpstr>Lucida Grande</vt:lpstr>
      <vt:lpstr>Wingdings</vt:lpstr>
      <vt:lpstr>OPÉRATEURS</vt:lpstr>
      <vt:lpstr>1_OPÉRATEURS</vt:lpstr>
      <vt:lpstr>w</vt:lpstr>
      <vt:lpstr> Retour sur l’examen des vœux par les formations</vt:lpstr>
      <vt:lpstr>Présentation PowerPoint</vt:lpstr>
      <vt:lpstr>Un appui aux lycéens boursiers </vt:lpstr>
      <vt:lpstr>Présentation PowerPoint</vt:lpstr>
      <vt:lpstr>Présentation PowerPoint</vt:lpstr>
      <vt:lpstr>La phase d’admission principale du 2 juin au 15 juillet 2022   </vt:lpstr>
      <vt:lpstr>Les réponses des formations et les choix des candidats  </vt:lpstr>
      <vt:lpstr>Présentation PowerPoint</vt:lpstr>
      <vt:lpstr>Des alertes dès qu’un candidat reçoit une proposition d’admission </vt:lpstr>
      <vt:lpstr>Comment répondre aux propositions d’admission ? (1/3)    </vt:lpstr>
      <vt:lpstr>Comment répondre aux propositions d’admission ? (2/3)  </vt:lpstr>
      <vt:lpstr>Comment répondre aux propositions d’admission ? (3/3)  </vt:lpstr>
      <vt:lpstr>Présentation PowerPoint</vt:lpstr>
      <vt:lpstr>Le répondeur automatique dès le 3 juin </vt:lpstr>
      <vt:lpstr>Des solutions pour les candidats qui n’ont pas reçu de proposition d’admission </vt:lpstr>
      <vt:lpstr>Présentation PowerPoint</vt:lpstr>
      <vt:lpstr>Présentation PowerPoint</vt:lpstr>
      <vt:lpstr>Présentation PowerPoint</vt:lpstr>
      <vt:lpstr>Un accompagnement dédié pour les candidats en situation de handicap ou présentant un trouble de santé invalidant </vt:lpstr>
      <vt:lpstr>Présentation PowerPoint</vt:lpstr>
      <vt:lpstr>L’inscription administrative dans la formation choisie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HOUDA SAID</dc:creator>
  <cp:lastModifiedBy>ISABELLE JULE</cp:lastModifiedBy>
  <cp:revision>125</cp:revision>
  <dcterms:created xsi:type="dcterms:W3CDTF">2021-03-16T15:14:48Z</dcterms:created>
  <dcterms:modified xsi:type="dcterms:W3CDTF">2022-05-12T13:23:35Z</dcterms:modified>
</cp:coreProperties>
</file>