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70" r:id="rId2"/>
    <p:sldId id="265" r:id="rId3"/>
    <p:sldId id="256" r:id="rId4"/>
    <p:sldId id="267" r:id="rId5"/>
    <p:sldId id="258" r:id="rId6"/>
    <p:sldId id="257" r:id="rId7"/>
    <p:sldId id="259" r:id="rId8"/>
    <p:sldId id="260" r:id="rId9"/>
    <p:sldId id="268" r:id="rId10"/>
    <p:sldId id="269" r:id="rId11"/>
    <p:sldId id="261" r:id="rId12"/>
    <p:sldId id="262" r:id="rId13"/>
    <p:sldId id="263" r:id="rId14"/>
    <p:sldId id="266" r:id="rId15"/>
    <p:sldId id="264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40" autoAdjust="0"/>
    <p:restoredTop sz="94660"/>
  </p:normalViewPr>
  <p:slideViewPr>
    <p:cSldViewPr>
      <p:cViewPr>
        <p:scale>
          <a:sx n="125" d="100"/>
          <a:sy n="125" d="100"/>
        </p:scale>
        <p:origin x="-1704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460772-EACD-4113-B60C-1EF3F60B3ABD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826D2-3975-4E76-8153-389143DD41C9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7929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E04CE7-57FB-4074-AC1D-0B7E87505B9E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C7738-99C0-4761-84FD-CF43D7DDC7C1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553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9B854E-8022-44E8-8EEB-BCE090BF51AB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A7A1-65E8-40ED-9466-8592DD8A0555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316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79E2D5-0C74-4E53-BFD1-667B9FC84540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DBE6-DE96-4FF1-A414-60F978E04913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1829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692D3-8888-4CC4-B1C7-7A9FF3189BDE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5F0D-4E9F-4A4F-BB3A-9F0795570891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2412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A9D58C-CCE5-4954-ADCE-62E2B4BC1263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B6422-3A09-4583-B9EA-68D849DAD25C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8485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B6C680-2DEF-4C88-AC82-7C035EB36C71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8F3D3-FE7A-4346-AFA7-1A801EF23214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0394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262134-501B-4B7B-9E80-6B0A0E60E44E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4A99-6945-4A35-8F3E-946BA62E73DE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1455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F58F8F-D053-4A90-9EDF-D566554C1A05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73C19-02BE-4132-A3FB-CCBA747764EF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42046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940BCF-6D87-4155-9F64-FE25F7A1D680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BE183-1AFA-4682-937E-364639B67980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7837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52FD0-0777-4D06-95C6-CE46F8E95561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F3EE-5850-4EE6-9AF4-26EB4BFF05BB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77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5A57A2-0388-4961-9E7C-9E40226AD9D4}" type="datetimeFigureOut">
              <a:rPr lang="fr-FR" smtClean="0"/>
              <a:pPr>
                <a:defRPr/>
              </a:pPr>
              <a:t>03/12/2019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442A-AC6F-4014-825C-CBE467100435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194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file:///C:\Users\Patrice\Documents\Tout\00A%20IMAGES%20COURS%20bio\angle%20disco&#239;dal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egolene.ampelogos.com/news/le-gout-du-sucr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represseaveyron.fr/2015/03/19/la-production-de-miel-en-france-au-plus-bas-depuis-20-ans,3930867.ph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Patrice\Documents\Tout\00A%20IMAGES%20COURS%20bio\angle%20disco&#239;dal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2060849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dirty="0"/>
              <a:t>L’Homme et son action sur la biodiversité – l’exemple des Abeilles</a:t>
            </a:r>
          </a:p>
        </p:txBody>
      </p:sp>
    </p:spTree>
    <p:extLst>
      <p:ext uri="{BB962C8B-B14F-4D97-AF65-F5344CB8AC3E}">
        <p14:creationId xmlns:p14="http://schemas.microsoft.com/office/powerpoint/2010/main" val="730021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671AC0F-D997-406C-965C-679BB4376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/>
              <a:t>Des caractéristiques biométriques</a:t>
            </a:r>
            <a:br>
              <a:rPr lang="fr-FR" dirty="0"/>
            </a:br>
            <a:r>
              <a:rPr lang="fr-FR" dirty="0"/>
              <a:t>de l’aile antérieure.</a:t>
            </a:r>
          </a:p>
        </p:txBody>
      </p:sp>
      <p:sp>
        <p:nvSpPr>
          <p:cNvPr id="12291" name="Espace réservé du texte 2">
            <a:extLst>
              <a:ext uri="{FF2B5EF4-FFF2-40B4-BE49-F238E27FC236}">
                <a16:creationId xmlns="" xmlns:a16="http://schemas.microsoft.com/office/drawing/2014/main" id="{07280004-D1C0-4D8F-B5BA-E797A86F0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6013" y="1412875"/>
            <a:ext cx="2098675" cy="639763"/>
          </a:xfrm>
        </p:spPr>
        <p:txBody>
          <a:bodyPr/>
          <a:lstStyle/>
          <a:p>
            <a:r>
              <a:rPr lang="fr-FR" altLang="fr-FR" dirty="0">
                <a:solidFill>
                  <a:schemeClr val="accent6">
                    <a:lumMod val="75000"/>
                  </a:schemeClr>
                </a:solidFill>
              </a:rPr>
              <a:t>Index cubital</a:t>
            </a:r>
          </a:p>
        </p:txBody>
      </p:sp>
      <p:pic>
        <p:nvPicPr>
          <p:cNvPr id="12293" name="Picture 2">
            <a:extLst>
              <a:ext uri="{FF2B5EF4-FFF2-40B4-BE49-F238E27FC236}">
                <a16:creationId xmlns="" xmlns:a16="http://schemas.microsoft.com/office/drawing/2014/main" id="{210551BB-1BB0-4810-91F8-B4FE20E6738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420938"/>
            <a:ext cx="4403725" cy="2663825"/>
          </a:xfrm>
          <a:noFill/>
        </p:spPr>
      </p:pic>
      <p:sp>
        <p:nvSpPr>
          <p:cNvPr id="7172" name="Espace réservé du texte 4">
            <a:extLst>
              <a:ext uri="{FF2B5EF4-FFF2-40B4-BE49-F238E27FC236}">
                <a16:creationId xmlns="" xmlns:a16="http://schemas.microsoft.com/office/drawing/2014/main" id="{5E38D239-8627-4798-9B70-27946D671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51500" y="1412875"/>
            <a:ext cx="2233613" cy="6397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Angle discoïdal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="" xmlns:a16="http://schemas.microsoft.com/office/drawing/2014/main" id="{FCB11272-D0A9-414E-A766-D7649E89929B}"/>
              </a:ext>
            </a:extLst>
          </p:cNvPr>
          <p:cNvSpPr txBox="1">
            <a:spLocks/>
          </p:cNvSpPr>
          <p:nvPr/>
        </p:nvSpPr>
        <p:spPr bwMode="auto">
          <a:xfrm>
            <a:off x="46757" y="5136643"/>
            <a:ext cx="48244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Index A. m. m. = 1,75 (1,40 à 2,10)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Index A. m. c. = 2,00 (1,70 à 2,30)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Index A. m. L. = 2,30 (2,00 à 2,70) 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="" xmlns:a16="http://schemas.microsoft.com/office/drawing/2014/main" id="{8954CB5C-70D9-4866-BCDB-035559D895D4}"/>
              </a:ext>
            </a:extLst>
          </p:cNvPr>
          <p:cNvSpPr txBox="1">
            <a:spLocks/>
          </p:cNvSpPr>
          <p:nvPr/>
        </p:nvSpPr>
        <p:spPr bwMode="auto">
          <a:xfrm>
            <a:off x="5086350" y="5445873"/>
            <a:ext cx="36004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L’ angle discoïdal d’Apis m. m. est </a:t>
            </a:r>
            <a:r>
              <a:rPr lang="fr-FR" altLang="fr-FR" sz="2400" b="1" dirty="0" err="1">
                <a:latin typeface="Calibri" panose="020F0502020204030204" pitchFamily="34" charset="0"/>
              </a:rPr>
              <a:t>inf</a:t>
            </a:r>
            <a:r>
              <a:rPr lang="fr-FR" altLang="fr-FR" sz="2400" b="1" dirty="0">
                <a:latin typeface="Calibri" panose="020F0502020204030204" pitchFamily="34" charset="0"/>
              </a:rPr>
              <a:t> ou égal à 0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CBAB27DB-6B92-4C0E-8C8D-92BAB19AC753}"/>
              </a:ext>
            </a:extLst>
          </p:cNvPr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113" y="2078385"/>
            <a:ext cx="4394459" cy="313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29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2">
            <a:extLst>
              <a:ext uri="{FF2B5EF4-FFF2-40B4-BE49-F238E27FC236}">
                <a16:creationId xmlns="" xmlns:a16="http://schemas.microsoft.com/office/drawing/2014/main" id="{76D5F3BE-D22B-4C63-9B31-3ED6B7C19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557338"/>
            <a:ext cx="8713787" cy="3384550"/>
          </a:xfrm>
        </p:spPr>
        <p:txBody>
          <a:bodyPr/>
          <a:lstStyle/>
          <a:p>
            <a:r>
              <a:rPr lang="fr-FR" altLang="fr-FR" sz="4000" b="1" dirty="0">
                <a:solidFill>
                  <a:srgbClr val="0070C0"/>
                </a:solidFill>
              </a:rPr>
              <a:t>Problème</a:t>
            </a:r>
            <a:r>
              <a:rPr lang="fr-FR" altLang="fr-FR" sz="4000" dirty="0"/>
              <a:t> </a:t>
            </a:r>
            <a:r>
              <a:rPr lang="fr-FR" altLang="fr-FR" sz="4000" dirty="0">
                <a:solidFill>
                  <a:schemeClr val="bg1"/>
                </a:solidFill>
              </a:rPr>
              <a:t>: </a:t>
            </a:r>
            <a:r>
              <a:rPr lang="fr-FR" altLang="fr-FR" sz="4000" dirty="0"/>
              <a:t>L’introduction de nouvelles variétés d’abeilles dans une région, modifie-t-elle les variétés locales 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>
            <a:extLst>
              <a:ext uri="{FF2B5EF4-FFF2-40B4-BE49-F238E27FC236}">
                <a16:creationId xmlns="" xmlns:a16="http://schemas.microsoft.com/office/drawing/2014/main" id="{844C2677-4955-4A6B-82D2-44C78BA8E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952750"/>
          </a:xfrm>
        </p:spPr>
        <p:txBody>
          <a:bodyPr>
            <a:normAutofit fontScale="90000"/>
          </a:bodyPr>
          <a:lstStyle/>
          <a:p>
            <a:pPr algn="l"/>
            <a:r>
              <a:rPr lang="fr-FR" altLang="fr-FR" sz="4000" b="1" dirty="0">
                <a:solidFill>
                  <a:srgbClr val="0070C0"/>
                </a:solidFill>
              </a:rPr>
              <a:t>Consignes</a:t>
            </a:r>
            <a:r>
              <a:rPr lang="fr-FR" altLang="fr-FR" sz="4000" dirty="0"/>
              <a:t> : Réaliser les mesures biométriques et les reporter dans un graphe (index cubital en fonction de l’angle discoïdal) pour répondre au problème posé. </a:t>
            </a:r>
          </a:p>
        </p:txBody>
      </p:sp>
      <p:pic>
        <p:nvPicPr>
          <p:cNvPr id="14339" name="Picture 2">
            <a:extLst>
              <a:ext uri="{FF2B5EF4-FFF2-40B4-BE49-F238E27FC236}">
                <a16:creationId xmlns="" xmlns:a16="http://schemas.microsoft.com/office/drawing/2014/main" id="{E512F0CA-DF4C-472D-BAEF-2BE87D91D4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3168" y="3338131"/>
            <a:ext cx="3743325" cy="2265362"/>
          </a:xfrm>
          <a:noFill/>
        </p:spPr>
      </p:pic>
      <p:pic>
        <p:nvPicPr>
          <p:cNvPr id="14340" name="Picture 4">
            <a:extLst>
              <a:ext uri="{FF2B5EF4-FFF2-40B4-BE49-F238E27FC236}">
                <a16:creationId xmlns="" xmlns:a16="http://schemas.microsoft.com/office/drawing/2014/main" id="{76AEDE31-C19D-4E3C-A427-676A040A5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148488"/>
            <a:ext cx="433546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Espace réservé du texte 2">
            <a:extLst>
              <a:ext uri="{FF2B5EF4-FFF2-40B4-BE49-F238E27FC236}">
                <a16:creationId xmlns="" xmlns:a16="http://schemas.microsoft.com/office/drawing/2014/main" id="{4C1FED2E-A56F-4904-B147-A61938177670}"/>
              </a:ext>
            </a:extLst>
          </p:cNvPr>
          <p:cNvSpPr txBox="1">
            <a:spLocks/>
          </p:cNvSpPr>
          <p:nvPr/>
        </p:nvSpPr>
        <p:spPr bwMode="auto">
          <a:xfrm>
            <a:off x="574676" y="5836444"/>
            <a:ext cx="2665412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altLang="fr-FR" sz="2800" dirty="0">
                <a:latin typeface="Calibri" panose="020F0502020204030204" pitchFamily="34" charset="0"/>
              </a:rPr>
              <a:t>Index cubital</a:t>
            </a:r>
          </a:p>
        </p:txBody>
      </p:sp>
      <p:sp>
        <p:nvSpPr>
          <p:cNvPr id="14342" name="Espace réservé du texte 4">
            <a:extLst>
              <a:ext uri="{FF2B5EF4-FFF2-40B4-BE49-F238E27FC236}">
                <a16:creationId xmlns="" xmlns:a16="http://schemas.microsoft.com/office/drawing/2014/main" id="{3387BB36-176D-4547-8AD3-30324249EDF2}"/>
              </a:ext>
            </a:extLst>
          </p:cNvPr>
          <p:cNvSpPr txBox="1">
            <a:spLocks/>
          </p:cNvSpPr>
          <p:nvPr/>
        </p:nvSpPr>
        <p:spPr bwMode="auto">
          <a:xfrm>
            <a:off x="5112544" y="6209079"/>
            <a:ext cx="280828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altLang="fr-FR" sz="2800" dirty="0">
                <a:latin typeface="Calibri" panose="020F0502020204030204" pitchFamily="34" charset="0"/>
              </a:rPr>
              <a:t>Angle discoïdal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="" xmlns:a16="http://schemas.microsoft.com/office/drawing/2014/main" id="{60389E64-4673-4BCB-B1CB-76A6EB322F4F}"/>
              </a:ext>
            </a:extLst>
          </p:cNvPr>
          <p:cNvCxnSpPr/>
          <p:nvPr/>
        </p:nvCxnSpPr>
        <p:spPr>
          <a:xfrm rot="5400000">
            <a:off x="5615782" y="4906169"/>
            <a:ext cx="1944687" cy="1428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>
            <a:extLst>
              <a:ext uri="{FF2B5EF4-FFF2-40B4-BE49-F238E27FC236}">
                <a16:creationId xmlns="" xmlns:a16="http://schemas.microsoft.com/office/drawing/2014/main" id="{6C8F3F3E-6042-49AA-B891-79E4F3308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44624"/>
            <a:ext cx="3671887" cy="782637"/>
          </a:xfrm>
        </p:spPr>
        <p:txBody>
          <a:bodyPr/>
          <a:lstStyle/>
          <a:p>
            <a:r>
              <a:rPr lang="fr-FR" altLang="fr-FR" sz="4000" b="1" dirty="0">
                <a:solidFill>
                  <a:srgbClr val="0070C0"/>
                </a:solidFill>
              </a:rPr>
              <a:t>Correction :</a:t>
            </a:r>
          </a:p>
        </p:txBody>
      </p:sp>
      <p:sp>
        <p:nvSpPr>
          <p:cNvPr id="15363" name="Espace réservé du contenu 2">
            <a:extLst>
              <a:ext uri="{FF2B5EF4-FFF2-40B4-BE49-F238E27FC236}">
                <a16:creationId xmlns="" xmlns:a16="http://schemas.microsoft.com/office/drawing/2014/main" id="{294422F7-1FC8-4F1B-B1B8-378AEB333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5738" y="188913"/>
            <a:ext cx="4824734" cy="747712"/>
          </a:xfrm>
        </p:spPr>
        <p:txBody>
          <a:bodyPr/>
          <a:lstStyle/>
          <a:p>
            <a:r>
              <a:rPr lang="fr-FR" altLang="fr-FR" dirty="0"/>
              <a:t>Résultats des mesures :</a:t>
            </a:r>
          </a:p>
        </p:txBody>
      </p:sp>
      <p:pic>
        <p:nvPicPr>
          <p:cNvPr id="5" name="Imag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608" y="908720"/>
            <a:ext cx="6768752" cy="590454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>
            <a:extLst>
              <a:ext uri="{FF2B5EF4-FFF2-40B4-BE49-F238E27FC236}">
                <a16:creationId xmlns="" xmlns:a16="http://schemas.microsoft.com/office/drawing/2014/main" id="{56CA9B88-01DD-464D-9E96-032FE2F9C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88" y="188913"/>
            <a:ext cx="3671887" cy="782637"/>
          </a:xfrm>
        </p:spPr>
        <p:txBody>
          <a:bodyPr/>
          <a:lstStyle/>
          <a:p>
            <a:r>
              <a:rPr lang="fr-FR" altLang="fr-FR" sz="4000" b="1" dirty="0">
                <a:solidFill>
                  <a:srgbClr val="0070C0"/>
                </a:solidFill>
              </a:rPr>
              <a:t>Correction :</a:t>
            </a:r>
          </a:p>
        </p:txBody>
      </p:sp>
      <p:sp>
        <p:nvSpPr>
          <p:cNvPr id="16387" name="Espace réservé du contenu 2">
            <a:extLst>
              <a:ext uri="{FF2B5EF4-FFF2-40B4-BE49-F238E27FC236}">
                <a16:creationId xmlns="" xmlns:a16="http://schemas.microsoft.com/office/drawing/2014/main" id="{75035B8B-B83B-45C9-B8CC-72DB61946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5738" y="188913"/>
            <a:ext cx="4475162" cy="747712"/>
          </a:xfrm>
        </p:spPr>
        <p:txBody>
          <a:bodyPr/>
          <a:lstStyle/>
          <a:p>
            <a:r>
              <a:rPr lang="fr-FR" altLang="fr-FR" dirty="0"/>
              <a:t>Graphique  I=f(A):</a:t>
            </a:r>
          </a:p>
        </p:txBody>
      </p:sp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2" y="971550"/>
            <a:ext cx="7560840" cy="576981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>
            <a:extLst>
              <a:ext uri="{FF2B5EF4-FFF2-40B4-BE49-F238E27FC236}">
                <a16:creationId xmlns="" xmlns:a16="http://schemas.microsoft.com/office/drawing/2014/main" id="{34C1039F-4D53-43AC-950D-6F0A3D19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188913"/>
            <a:ext cx="8362950" cy="1143000"/>
          </a:xfrm>
        </p:spPr>
        <p:txBody>
          <a:bodyPr/>
          <a:lstStyle/>
          <a:p>
            <a:r>
              <a:rPr lang="fr-FR" altLang="fr-FR" sz="3600" b="1">
                <a:solidFill>
                  <a:srgbClr val="0070C0"/>
                </a:solidFill>
              </a:rPr>
              <a:t>Pour aller plus loin </a:t>
            </a:r>
            <a:r>
              <a:rPr lang="fr-FR" altLang="fr-FR" sz="3600">
                <a:solidFill>
                  <a:srgbClr val="0070C0"/>
                </a:solidFill>
              </a:rPr>
              <a:t>: mais quel croisement ?</a:t>
            </a:r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80425"/>
            <a:ext cx="7488832" cy="5360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>
            <a:extLst>
              <a:ext uri="{FF2B5EF4-FFF2-40B4-BE49-F238E27FC236}">
                <a16:creationId xmlns="" xmlns:a16="http://schemas.microsoft.com/office/drawing/2014/main" id="{2A176AB7-B1E4-479E-AD35-C49BA35C3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16632"/>
            <a:ext cx="7128792" cy="6477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1800" dirty="0"/>
              <a:t>Hiéroglyphe d'abeille, stèle du  </a:t>
            </a:r>
            <a:r>
              <a:rPr lang="fr-FR" sz="1800" dirty="0" smtClean="0"/>
              <a:t>sérapéum, </a:t>
            </a:r>
            <a:r>
              <a:rPr lang="fr-FR" sz="1800" dirty="0"/>
              <a:t>XXVIe dynastie</a:t>
            </a:r>
            <a:r>
              <a:rPr lang="fr-FR" sz="3600" dirty="0"/>
              <a:t/>
            </a:r>
            <a:br>
              <a:rPr lang="fr-FR" sz="3600" dirty="0"/>
            </a:br>
            <a:endParaRPr lang="fr-FR" sz="3600" dirty="0"/>
          </a:p>
        </p:txBody>
      </p:sp>
      <p:pic>
        <p:nvPicPr>
          <p:cNvPr id="7171" name="Picture 2" descr="C:\Users\Eric\Desktop\TP7\2 Photo ppt TP7\images[6].jpg">
            <a:extLst>
              <a:ext uri="{FF2B5EF4-FFF2-40B4-BE49-F238E27FC236}">
                <a16:creationId xmlns="" xmlns:a16="http://schemas.microsoft.com/office/drawing/2014/main" id="{1AD8A101-F5E3-4FDC-B2A6-04A2A98DCD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2439" y="469049"/>
            <a:ext cx="5905500" cy="5780088"/>
          </a:xfrm>
          <a:noFill/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AA60A083-5EB0-49CF-A54E-4A0CC1EBBB12}"/>
              </a:ext>
            </a:extLst>
          </p:cNvPr>
          <p:cNvSpPr/>
          <p:nvPr/>
        </p:nvSpPr>
        <p:spPr>
          <a:xfrm>
            <a:off x="3275856" y="6425684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hlinkClick r:id="rId3"/>
              </a:rPr>
              <a:t>http://segolene.ampelogos.com/news/le-gout-du-sucre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2" descr="C:\Users\Eric\Desktop\TP7\2 Photo ppt TP7\Recolte aout 1990.jpg">
            <a:extLst>
              <a:ext uri="{FF2B5EF4-FFF2-40B4-BE49-F238E27FC236}">
                <a16:creationId xmlns="" xmlns:a16="http://schemas.microsoft.com/office/drawing/2014/main" id="{55113335-F1B5-42E0-8B8A-81E4F8042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" y="1220687"/>
            <a:ext cx="7748588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2A3B07B0-7138-4D72-9140-A752B27FDC67}"/>
              </a:ext>
            </a:extLst>
          </p:cNvPr>
          <p:cNvSpPr txBox="1"/>
          <p:nvPr/>
        </p:nvSpPr>
        <p:spPr>
          <a:xfrm>
            <a:off x="2483768" y="476672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Un apiculteur récoltant du miel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="" xmlns:a16="http://schemas.microsoft.com/office/drawing/2014/main" id="{2D62D8F5-DA06-40E9-8323-D071F5E74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84" y="14875"/>
            <a:ext cx="6538632" cy="623731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1C1E3F8E-05A0-4954-831F-08127915BEA3}"/>
              </a:ext>
            </a:extLst>
          </p:cNvPr>
          <p:cNvSpPr/>
          <p:nvPr/>
        </p:nvSpPr>
        <p:spPr>
          <a:xfrm>
            <a:off x="107504" y="6252187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hlinkClick r:id="rId3"/>
              </a:rPr>
              <a:t>https://www.centrepresseaveyron.fr/2015/03/19/la-production-de-miel-en-france-au-plus-bas-depuis-20-ans,3930867.php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6977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>
            <a:extLst>
              <a:ext uri="{FF2B5EF4-FFF2-40B4-BE49-F238E27FC236}">
                <a16:creationId xmlns="" xmlns:a16="http://schemas.microsoft.com/office/drawing/2014/main" id="{04E57AD0-B1EF-4D10-B73C-FAEF54346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404813"/>
            <a:ext cx="8208714" cy="936625"/>
          </a:xfrm>
        </p:spPr>
        <p:txBody>
          <a:bodyPr>
            <a:normAutofit fontScale="90000"/>
          </a:bodyPr>
          <a:lstStyle/>
          <a:p>
            <a:pPr algn="l"/>
            <a:r>
              <a:rPr lang="fr-FR" altLang="fr-FR" sz="2800" b="1" dirty="0"/>
              <a:t>Avant 1990, un renouvellement des colonies grâce aux essaims sauvages d’abeilles </a:t>
            </a:r>
          </a:p>
        </p:txBody>
      </p:sp>
      <p:pic>
        <p:nvPicPr>
          <p:cNvPr id="9219" name="Picture 2" descr="C:\Users\Eric\Desktop\TP7\2 Photo ppt TP7\Essaim de l'annee 1994.jpg">
            <a:extLst>
              <a:ext uri="{FF2B5EF4-FFF2-40B4-BE49-F238E27FC236}">
                <a16:creationId xmlns="" xmlns:a16="http://schemas.microsoft.com/office/drawing/2014/main" id="{2D93F8DB-8C18-4FA0-9BFC-5CBC35A3EA0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557338"/>
            <a:ext cx="3021012" cy="4525962"/>
          </a:xfrm>
          <a:noFill/>
        </p:spPr>
      </p:pic>
      <p:pic>
        <p:nvPicPr>
          <p:cNvPr id="9220" name="Picture 3" descr="G:\Perso\Recy\Apiculture\Photo apiculture\Apiculture Recy\Essaim 6Kg 1994.jpg">
            <a:extLst>
              <a:ext uri="{FF2B5EF4-FFF2-40B4-BE49-F238E27FC236}">
                <a16:creationId xmlns="" xmlns:a16="http://schemas.microsoft.com/office/drawing/2014/main" id="{D391A3CF-426C-497C-A769-113F1DFED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44989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C:\Users\Eric\Desktop\TP7\2 Photo ppt TP7\Apis mellifica mellifica.jpg">
            <a:extLst>
              <a:ext uri="{FF2B5EF4-FFF2-40B4-BE49-F238E27FC236}">
                <a16:creationId xmlns="" xmlns:a16="http://schemas.microsoft.com/office/drawing/2014/main" id="{C323691F-8F38-4C1F-8244-C862DE320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581525"/>
            <a:ext cx="18732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>
            <a:extLst>
              <a:ext uri="{FF2B5EF4-FFF2-40B4-BE49-F238E27FC236}">
                <a16:creationId xmlns="" xmlns:a16="http://schemas.microsoft.com/office/drawing/2014/main" id="{13C4842A-A0AD-4935-A034-31D299839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58634"/>
            <a:ext cx="8138319" cy="1143000"/>
          </a:xfrm>
        </p:spPr>
        <p:txBody>
          <a:bodyPr/>
          <a:lstStyle/>
          <a:p>
            <a:r>
              <a:rPr lang="fr-FR" altLang="fr-FR" dirty="0"/>
              <a:t>Des colonies sauvages</a:t>
            </a:r>
          </a:p>
        </p:txBody>
      </p:sp>
      <p:pic>
        <p:nvPicPr>
          <p:cNvPr id="10243" name="Picture 2" descr="C:\Users\Eric\Desktop\TP7\2 Photo ppt TP7\le-vieux-arbre-et-le-jardinier[1].jpg">
            <a:extLst>
              <a:ext uri="{FF2B5EF4-FFF2-40B4-BE49-F238E27FC236}">
                <a16:creationId xmlns="" xmlns:a16="http://schemas.microsoft.com/office/drawing/2014/main" id="{9B4AD719-9CE0-4C7E-9FC8-FA22695D6D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42088" y="1700213"/>
            <a:ext cx="2601912" cy="3878262"/>
          </a:xfrm>
          <a:noFill/>
        </p:spPr>
      </p:pic>
      <p:pic>
        <p:nvPicPr>
          <p:cNvPr id="10244" name="Picture 3" descr="C:\Users\Eric\Desktop\TP7\2 Photo ppt TP7\images[3].jpg">
            <a:extLst>
              <a:ext uri="{FF2B5EF4-FFF2-40B4-BE49-F238E27FC236}">
                <a16:creationId xmlns="" xmlns:a16="http://schemas.microsoft.com/office/drawing/2014/main" id="{B78C9AE0-63D0-4103-9337-3AF7C4A72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652963"/>
            <a:ext cx="2185988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 descr="C:\Users\Eric\Desktop\TP7\2 Photo ppt TP7\IMG_3106[1].jpg">
            <a:extLst>
              <a:ext uri="{FF2B5EF4-FFF2-40B4-BE49-F238E27FC236}">
                <a16:creationId xmlns="" xmlns:a16="http://schemas.microsoft.com/office/drawing/2014/main" id="{FFF8DFF7-1C28-4B3E-981F-E771DA134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8413"/>
            <a:ext cx="4248150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 descr="C:\Users\Eric\Desktop\TP7\2 Photo ppt TP7\essaimpro2d[1].jpg">
            <a:extLst>
              <a:ext uri="{FF2B5EF4-FFF2-40B4-BE49-F238E27FC236}">
                <a16:creationId xmlns="" xmlns:a16="http://schemas.microsoft.com/office/drawing/2014/main" id="{BB24D4A4-81DF-441D-A8F3-1B4736122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581525"/>
            <a:ext cx="23034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>
            <a:extLst>
              <a:ext uri="{FF2B5EF4-FFF2-40B4-BE49-F238E27FC236}">
                <a16:creationId xmlns="" xmlns:a16="http://schemas.microsoft.com/office/drawing/2014/main" id="{BCC398B6-CD96-4FCF-9C5D-5C7DBB39C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4438" y="836613"/>
            <a:ext cx="2663825" cy="711200"/>
          </a:xfrm>
        </p:spPr>
        <p:txBody>
          <a:bodyPr/>
          <a:lstStyle/>
          <a:p>
            <a:r>
              <a:rPr lang="fr-FR" altLang="fr-FR" sz="1800" b="1" i="1" dirty="0"/>
              <a:t>Apis </a:t>
            </a:r>
            <a:r>
              <a:rPr lang="fr-FR" altLang="fr-FR" sz="1800" b="1" i="1" dirty="0" err="1"/>
              <a:t>mellifera</a:t>
            </a:r>
            <a:r>
              <a:rPr lang="fr-FR" altLang="fr-FR" sz="1800" b="1" i="1" dirty="0"/>
              <a:t> </a:t>
            </a:r>
            <a:r>
              <a:rPr lang="fr-FR" altLang="fr-FR" sz="1800" b="1" i="1" dirty="0" err="1"/>
              <a:t>mellifera</a:t>
            </a:r>
            <a:endParaRPr lang="fr-FR" altLang="fr-FR" sz="1800" b="1" i="1" dirty="0"/>
          </a:p>
        </p:txBody>
      </p:sp>
      <p:pic>
        <p:nvPicPr>
          <p:cNvPr id="11267" name="Picture 2" descr="C:\Users\Eric\Desktop\TP7\2 Photo ppt TP7\repartition Apis mellifica mellifica.gif">
            <a:extLst>
              <a:ext uri="{FF2B5EF4-FFF2-40B4-BE49-F238E27FC236}">
                <a16:creationId xmlns="" xmlns:a16="http://schemas.microsoft.com/office/drawing/2014/main" id="{CB9600CD-CDA8-4C72-9009-F967967EE6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1700213"/>
            <a:ext cx="4286250" cy="3298825"/>
          </a:xfrm>
          <a:noFill/>
        </p:spPr>
      </p:pic>
      <p:pic>
        <p:nvPicPr>
          <p:cNvPr id="11268" name="Picture 3" descr="C:\Users\Eric\Desktop\TP7\2 Photo ppt TP7\Apis mellifica mellifica.jpg">
            <a:extLst>
              <a:ext uri="{FF2B5EF4-FFF2-40B4-BE49-F238E27FC236}">
                <a16:creationId xmlns="" xmlns:a16="http://schemas.microsoft.com/office/drawing/2014/main" id="{91910F9D-8EF1-4D9F-A37F-F6B74EFAD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81075"/>
            <a:ext cx="15113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C:\Users\Eric\Desktop\TP7\2 Photo ppt TP7\Apis mellifera ligustica.jpg">
            <a:extLst>
              <a:ext uri="{FF2B5EF4-FFF2-40B4-BE49-F238E27FC236}">
                <a16:creationId xmlns="" xmlns:a16="http://schemas.microsoft.com/office/drawing/2014/main" id="{F1573C29-ABF0-4618-9126-93DD36589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300663"/>
            <a:ext cx="1655762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re 1">
            <a:extLst>
              <a:ext uri="{FF2B5EF4-FFF2-40B4-BE49-F238E27FC236}">
                <a16:creationId xmlns="" xmlns:a16="http://schemas.microsoft.com/office/drawing/2014/main" id="{CED66592-FA99-42C6-A4E4-91ADF68E0244}"/>
              </a:ext>
            </a:extLst>
          </p:cNvPr>
          <p:cNvSpPr txBox="1">
            <a:spLocks/>
          </p:cNvSpPr>
          <p:nvPr/>
        </p:nvSpPr>
        <p:spPr>
          <a:xfrm>
            <a:off x="4140200" y="5732463"/>
            <a:ext cx="2663825" cy="711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i="1" dirty="0">
                <a:latin typeface="+mj-lt"/>
                <a:ea typeface="+mj-ea"/>
                <a:cs typeface="+mj-cs"/>
              </a:rPr>
              <a:t>Apis </a:t>
            </a:r>
            <a:r>
              <a:rPr lang="fr-FR" b="1" i="1" dirty="0" err="1">
                <a:latin typeface="+mj-lt"/>
                <a:ea typeface="+mj-ea"/>
                <a:cs typeface="+mj-cs"/>
              </a:rPr>
              <a:t>mellifera</a:t>
            </a:r>
            <a:r>
              <a:rPr lang="fr-FR" b="1" i="1" dirty="0">
                <a:latin typeface="+mj-lt"/>
                <a:ea typeface="+mj-ea"/>
                <a:cs typeface="+mj-cs"/>
              </a:rPr>
              <a:t> </a:t>
            </a:r>
            <a:r>
              <a:rPr lang="fr-FR" b="1" i="1" dirty="0" err="1">
                <a:latin typeface="+mj-lt"/>
                <a:ea typeface="+mj-ea"/>
                <a:cs typeface="+mj-cs"/>
              </a:rPr>
              <a:t>ligustica</a:t>
            </a:r>
            <a:endParaRPr lang="fr-FR" b="1" i="1" dirty="0">
              <a:latin typeface="+mj-lt"/>
              <a:ea typeface="+mj-ea"/>
              <a:cs typeface="+mj-cs"/>
            </a:endParaRPr>
          </a:p>
        </p:txBody>
      </p:sp>
      <p:pic>
        <p:nvPicPr>
          <p:cNvPr id="11271" name="Picture 5" descr="C:\Users\Eric\Desktop\TP7\2 Photo ppt TP7\Apis mellifica caucasica.jpg">
            <a:extLst>
              <a:ext uri="{FF2B5EF4-FFF2-40B4-BE49-F238E27FC236}">
                <a16:creationId xmlns="" xmlns:a16="http://schemas.microsoft.com/office/drawing/2014/main" id="{1C2DECAB-7A7A-47BD-8DD8-5254C2B0F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2128837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>
            <a:extLst>
              <a:ext uri="{FF2B5EF4-FFF2-40B4-BE49-F238E27FC236}">
                <a16:creationId xmlns="" xmlns:a16="http://schemas.microsoft.com/office/drawing/2014/main" id="{A1F3772E-B18A-4421-A105-060378E30943}"/>
              </a:ext>
            </a:extLst>
          </p:cNvPr>
          <p:cNvSpPr txBox="1">
            <a:spLocks/>
          </p:cNvSpPr>
          <p:nvPr/>
        </p:nvSpPr>
        <p:spPr>
          <a:xfrm>
            <a:off x="6011863" y="3933825"/>
            <a:ext cx="2663825" cy="7096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b="1" i="1" dirty="0">
                <a:latin typeface="+mj-lt"/>
                <a:ea typeface="+mj-ea"/>
                <a:cs typeface="+mj-cs"/>
              </a:rPr>
              <a:t>Apis </a:t>
            </a:r>
            <a:r>
              <a:rPr lang="fr-FR" b="1" i="1" dirty="0" err="1">
                <a:latin typeface="+mj-lt"/>
                <a:ea typeface="+mj-ea"/>
                <a:cs typeface="+mj-cs"/>
              </a:rPr>
              <a:t>mellifera</a:t>
            </a:r>
            <a:r>
              <a:rPr lang="fr-FR" b="1" i="1" dirty="0">
                <a:latin typeface="+mj-lt"/>
                <a:ea typeface="+mj-ea"/>
                <a:cs typeface="+mj-cs"/>
              </a:rPr>
              <a:t> </a:t>
            </a:r>
            <a:r>
              <a:rPr lang="fr-FR" b="1" i="1" dirty="0" err="1">
                <a:latin typeface="+mj-lt"/>
                <a:ea typeface="+mj-ea"/>
                <a:cs typeface="+mj-cs"/>
              </a:rPr>
              <a:t>caucasica</a:t>
            </a:r>
            <a:endParaRPr lang="fr-FR" b="1" i="1" dirty="0">
              <a:latin typeface="+mj-lt"/>
              <a:ea typeface="+mj-ea"/>
              <a:cs typeface="+mj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="" xmlns:a16="http://schemas.microsoft.com/office/drawing/2014/main" id="{481D75A8-45D4-4A9E-BD41-B061EC0E0D58}"/>
              </a:ext>
            </a:extLst>
          </p:cNvPr>
          <p:cNvCxnSpPr/>
          <p:nvPr/>
        </p:nvCxnSpPr>
        <p:spPr>
          <a:xfrm>
            <a:off x="2195513" y="2205038"/>
            <a:ext cx="504825" cy="431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="" xmlns:a16="http://schemas.microsoft.com/office/drawing/2014/main" id="{10C82E40-C774-4028-986D-AC4D899A7BE0}"/>
              </a:ext>
            </a:extLst>
          </p:cNvPr>
          <p:cNvCxnSpPr/>
          <p:nvPr/>
        </p:nvCxnSpPr>
        <p:spPr>
          <a:xfrm rot="5400000" flipH="1" flipV="1">
            <a:off x="2807494" y="4688682"/>
            <a:ext cx="936625" cy="43338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="" xmlns:a16="http://schemas.microsoft.com/office/drawing/2014/main" id="{3AC9FA6E-7DA1-454C-A56E-30C4BF7D661B}"/>
              </a:ext>
            </a:extLst>
          </p:cNvPr>
          <p:cNvCxnSpPr/>
          <p:nvPr/>
        </p:nvCxnSpPr>
        <p:spPr>
          <a:xfrm rot="10800000" flipV="1">
            <a:off x="5724525" y="3933825"/>
            <a:ext cx="1439863" cy="28733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re 1">
            <a:extLst>
              <a:ext uri="{FF2B5EF4-FFF2-40B4-BE49-F238E27FC236}">
                <a16:creationId xmlns="" xmlns:a16="http://schemas.microsoft.com/office/drawing/2014/main" id="{0B5A721E-C9AE-4F47-B4F7-577B37D15A4A}"/>
              </a:ext>
            </a:extLst>
          </p:cNvPr>
          <p:cNvSpPr txBox="1">
            <a:spLocks/>
          </p:cNvSpPr>
          <p:nvPr/>
        </p:nvSpPr>
        <p:spPr>
          <a:xfrm>
            <a:off x="539750" y="103188"/>
            <a:ext cx="8135938" cy="935038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2800" b="1" dirty="0">
                <a:latin typeface="+mj-lt"/>
                <a:ea typeface="+mj-ea"/>
                <a:cs typeface="+mj-cs"/>
              </a:rPr>
              <a:t>Après 1990, un achat de reines de variétés différentes pour renouveler les colonies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671AC0F-D997-406C-965C-679BB4376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FR" dirty="0"/>
              <a:t>Des caractéristiques biométriques</a:t>
            </a:r>
            <a:br>
              <a:rPr lang="fr-FR" dirty="0"/>
            </a:br>
            <a:r>
              <a:rPr lang="fr-FR" dirty="0"/>
              <a:t>de l’aile antérieure.</a:t>
            </a:r>
          </a:p>
        </p:txBody>
      </p:sp>
      <p:sp>
        <p:nvSpPr>
          <p:cNvPr id="12291" name="Espace réservé du texte 2">
            <a:extLst>
              <a:ext uri="{FF2B5EF4-FFF2-40B4-BE49-F238E27FC236}">
                <a16:creationId xmlns="" xmlns:a16="http://schemas.microsoft.com/office/drawing/2014/main" id="{07280004-D1C0-4D8F-B5BA-E797A86F0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6013" y="1412875"/>
            <a:ext cx="3888035" cy="639763"/>
          </a:xfrm>
        </p:spPr>
        <p:txBody>
          <a:bodyPr/>
          <a:lstStyle/>
          <a:p>
            <a:r>
              <a:rPr lang="fr-FR" altLang="fr-FR" dirty="0">
                <a:solidFill>
                  <a:schemeClr val="accent6">
                    <a:lumMod val="75000"/>
                  </a:schemeClr>
                </a:solidFill>
              </a:rPr>
              <a:t>Index cubital, définition</a:t>
            </a:r>
          </a:p>
        </p:txBody>
      </p:sp>
      <p:pic>
        <p:nvPicPr>
          <p:cNvPr id="12293" name="Picture 2">
            <a:extLst>
              <a:ext uri="{FF2B5EF4-FFF2-40B4-BE49-F238E27FC236}">
                <a16:creationId xmlns="" xmlns:a16="http://schemas.microsoft.com/office/drawing/2014/main" id="{210551BB-1BB0-4810-91F8-B4FE20E6738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132856"/>
            <a:ext cx="5354927" cy="3239874"/>
          </a:xfrm>
          <a:noFill/>
        </p:spPr>
      </p:pic>
      <p:sp>
        <p:nvSpPr>
          <p:cNvPr id="12295" name="Espace réservé du texte 2">
            <a:extLst>
              <a:ext uri="{FF2B5EF4-FFF2-40B4-BE49-F238E27FC236}">
                <a16:creationId xmlns="" xmlns:a16="http://schemas.microsoft.com/office/drawing/2014/main" id="{DBFD54B3-3021-4156-8D65-727FB81A7714}"/>
              </a:ext>
            </a:extLst>
          </p:cNvPr>
          <p:cNvSpPr txBox="1">
            <a:spLocks/>
          </p:cNvSpPr>
          <p:nvPr/>
        </p:nvSpPr>
        <p:spPr bwMode="auto">
          <a:xfrm>
            <a:off x="4211960" y="5301208"/>
            <a:ext cx="48244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Index A. m. m. = 1,75 (1,40 à 2,10)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Index A. m. c. = 2,00 (1,70 à 2,30)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Index A. m. L. = 2,30 (2,00 à 2,70)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E8BA71A1-657A-4E1D-BE4B-A976442EC531}"/>
              </a:ext>
            </a:extLst>
          </p:cNvPr>
          <p:cNvSpPr txBox="1"/>
          <p:nvPr/>
        </p:nvSpPr>
        <p:spPr>
          <a:xfrm>
            <a:off x="5940152" y="2052638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000" b="1" dirty="0"/>
              <a:t>Mesurer distance A</a:t>
            </a:r>
          </a:p>
          <a:p>
            <a:pPr marL="342900" indent="-342900">
              <a:buFontTx/>
              <a:buChar char="-"/>
            </a:pPr>
            <a:r>
              <a:rPr lang="fr-FR" sz="2000" b="1" dirty="0"/>
              <a:t>Mesurer distance B</a:t>
            </a:r>
          </a:p>
          <a:p>
            <a:pPr marL="342900" indent="-342900">
              <a:buFontTx/>
              <a:buChar char="-"/>
            </a:pPr>
            <a:r>
              <a:rPr lang="fr-FR" sz="2000" b="1" dirty="0"/>
              <a:t>Indice cubital = division de A par 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D671AC0F-D997-406C-965C-679BB4376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fr-FR" dirty="0"/>
              <a:t>Des caractéristiques biométriques</a:t>
            </a:r>
            <a:br>
              <a:rPr lang="fr-FR" dirty="0"/>
            </a:br>
            <a:r>
              <a:rPr lang="fr-FR" dirty="0"/>
              <a:t>de l’aile antérieure.</a:t>
            </a:r>
          </a:p>
        </p:txBody>
      </p:sp>
      <p:sp>
        <p:nvSpPr>
          <p:cNvPr id="7172" name="Espace réservé du texte 4">
            <a:extLst>
              <a:ext uri="{FF2B5EF4-FFF2-40B4-BE49-F238E27FC236}">
                <a16:creationId xmlns="" xmlns:a16="http://schemas.microsoft.com/office/drawing/2014/main" id="{5E38D239-8627-4798-9B70-27946D671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552" y="1493092"/>
            <a:ext cx="3754760" cy="6397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Angle discoïdal, définition</a:t>
            </a:r>
          </a:p>
        </p:txBody>
      </p:sp>
      <p:sp>
        <p:nvSpPr>
          <p:cNvPr id="12296" name="Espace réservé du texte 2">
            <a:extLst>
              <a:ext uri="{FF2B5EF4-FFF2-40B4-BE49-F238E27FC236}">
                <a16:creationId xmlns="" xmlns:a16="http://schemas.microsoft.com/office/drawing/2014/main" id="{2181C35F-3BF1-4197-A4B4-4BEC246B3587}"/>
              </a:ext>
            </a:extLst>
          </p:cNvPr>
          <p:cNvSpPr txBox="1">
            <a:spLocks/>
          </p:cNvSpPr>
          <p:nvPr/>
        </p:nvSpPr>
        <p:spPr bwMode="auto">
          <a:xfrm>
            <a:off x="232064" y="5848238"/>
            <a:ext cx="36004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fr-FR" altLang="fr-FR" sz="2400" b="1" dirty="0">
                <a:latin typeface="Calibri" panose="020F0502020204030204" pitchFamily="34" charset="0"/>
              </a:rPr>
              <a:t>L’ angle discoïdal d’Apis m. m. est </a:t>
            </a:r>
            <a:r>
              <a:rPr lang="fr-FR" altLang="fr-FR" sz="2400" b="1" dirty="0" err="1">
                <a:latin typeface="Calibri" panose="020F0502020204030204" pitchFamily="34" charset="0"/>
              </a:rPr>
              <a:t>inf</a:t>
            </a:r>
            <a:r>
              <a:rPr lang="fr-FR" altLang="fr-FR" sz="2400" b="1" dirty="0">
                <a:latin typeface="Calibri" panose="020F0502020204030204" pitchFamily="34" charset="0"/>
              </a:rPr>
              <a:t> ou égal à 0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F1F4E328-B44C-4A12-89A1-30FD63DD0A56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5"/>
            <a:ext cx="4857928" cy="3466891"/>
          </a:xfrm>
          <a:prstGeom prst="rect">
            <a:avLst/>
          </a:prstGeom>
        </p:spPr>
      </p:pic>
      <p:sp>
        <p:nvSpPr>
          <p:cNvPr id="19" name="Espace réservé du texte 2">
            <a:extLst>
              <a:ext uri="{FF2B5EF4-FFF2-40B4-BE49-F238E27FC236}">
                <a16:creationId xmlns="" xmlns:a16="http://schemas.microsoft.com/office/drawing/2014/main" id="{6945DFB0-2D43-4651-A15D-D535E7955E53}"/>
              </a:ext>
            </a:extLst>
          </p:cNvPr>
          <p:cNvSpPr txBox="1">
            <a:spLocks/>
          </p:cNvSpPr>
          <p:nvPr/>
        </p:nvSpPr>
        <p:spPr bwMode="auto">
          <a:xfrm>
            <a:off x="5311488" y="3140968"/>
            <a:ext cx="3832512" cy="396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FontTx/>
              <a:buChar char="-"/>
            </a:pPr>
            <a:r>
              <a:rPr lang="fr-FR" altLang="fr-FR" sz="2000" b="1" dirty="0">
                <a:latin typeface="Calibri" panose="020F0502020204030204" pitchFamily="34" charset="0"/>
              </a:rPr>
              <a:t>Repérer le grand axe de la cellule radiale (CR)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-"/>
            </a:pPr>
            <a:r>
              <a:rPr lang="fr-FR" altLang="fr-FR" sz="2000" b="1" dirty="0">
                <a:latin typeface="Calibri" panose="020F0502020204030204" pitchFamily="34" charset="0"/>
              </a:rPr>
              <a:t>Repérer le point H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-"/>
            </a:pPr>
            <a:r>
              <a:rPr lang="fr-FR" altLang="fr-FR" sz="2000" b="1" dirty="0">
                <a:latin typeface="Calibri" panose="020F0502020204030204" pitchFamily="34" charset="0"/>
              </a:rPr>
              <a:t>Tracer la perpendiculaire au grand axe de CR passant par H (coupant le grand axe de CR en h)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-"/>
            </a:pPr>
            <a:r>
              <a:rPr lang="fr-FR" altLang="fr-FR" sz="2000" b="1" dirty="0">
                <a:latin typeface="Calibri" panose="020F0502020204030204" pitchFamily="34" charset="0"/>
              </a:rPr>
              <a:t>Tracer la droite passant par h et le point discoïdal (en bord de cellule discoïdale CD)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-"/>
            </a:pPr>
            <a:r>
              <a:rPr lang="fr-FR" altLang="fr-FR" sz="2000" b="1" dirty="0">
                <a:latin typeface="Calibri" panose="020F0502020204030204" pitchFamily="34" charset="0"/>
              </a:rPr>
              <a:t>L’angle discoïdal est négatif quand le point discoïdal est du côté du thorax (</a:t>
            </a:r>
            <a:r>
              <a:rPr lang="fr-FR" altLang="fr-FR" sz="2000" b="1" dirty="0" err="1">
                <a:latin typeface="Calibri" panose="020F0502020204030204" pitchFamily="34" charset="0"/>
              </a:rPr>
              <a:t>cf</a:t>
            </a:r>
            <a:r>
              <a:rPr lang="fr-FR" altLang="fr-FR" sz="2000" b="1" dirty="0">
                <a:latin typeface="Calibri" panose="020F0502020204030204" pitchFamily="34" charset="0"/>
              </a:rPr>
              <a:t> figure), </a:t>
            </a:r>
            <a:r>
              <a:rPr lang="fr-FR" altLang="fr-FR" sz="2000" b="1" dirty="0" smtClean="0">
                <a:latin typeface="Calibri" panose="020F0502020204030204" pitchFamily="34" charset="0"/>
              </a:rPr>
              <a:t>positif quand </a:t>
            </a:r>
            <a:r>
              <a:rPr lang="fr-FR" altLang="fr-FR" sz="2000" b="1" dirty="0">
                <a:latin typeface="Calibri" panose="020F0502020204030204" pitchFamily="34" charset="0"/>
              </a:rPr>
              <a:t>le point discoïdal est du côté de l’extrémité alaire par rapport à la perpendiculaire au grand axe de CR passant par H.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-"/>
            </a:pPr>
            <a:endParaRPr lang="fr-FR" altLang="fr-FR" sz="2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3315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377</Words>
  <Application>Microsoft Office PowerPoint</Application>
  <PresentationFormat>Affichage à l'écran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Présentation PowerPoint</vt:lpstr>
      <vt:lpstr>Hiéroglyphe d'abeille, stèle du  sérapéum, XXVIe dynastie </vt:lpstr>
      <vt:lpstr>Présentation PowerPoint</vt:lpstr>
      <vt:lpstr>Présentation PowerPoint</vt:lpstr>
      <vt:lpstr>Avant 1990, un renouvellement des colonies grâce aux essaims sauvages d’abeilles </vt:lpstr>
      <vt:lpstr>Des colonies sauvages</vt:lpstr>
      <vt:lpstr>Apis mellifera mellifera</vt:lpstr>
      <vt:lpstr>Des caractéristiques biométriques de l’aile antérieure.</vt:lpstr>
      <vt:lpstr>Des caractéristiques biométriques de l’aile antérieure.</vt:lpstr>
      <vt:lpstr>Des caractéristiques biométriques de l’aile antérieure.</vt:lpstr>
      <vt:lpstr>Présentation PowerPoint</vt:lpstr>
      <vt:lpstr>Consignes : Réaliser les mesures biométriques et les reporter dans un graphe (index cubital en fonction de l’angle discoïdal) pour répondre au problème posé. </vt:lpstr>
      <vt:lpstr>Correction :</vt:lpstr>
      <vt:lpstr>Correction :</vt:lpstr>
      <vt:lpstr>Pour aller plus loin : mais quel croisement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Hiéroglyphe d'abeille, stèle du  sérapeum, XXVIe dynastie</dc:title>
  <dc:creator>Nicolas Leyrolle</dc:creator>
  <cp:lastModifiedBy>J SAVIDAN</cp:lastModifiedBy>
  <cp:revision>18</cp:revision>
  <dcterms:created xsi:type="dcterms:W3CDTF">2019-05-05T10:04:49Z</dcterms:created>
  <dcterms:modified xsi:type="dcterms:W3CDTF">2019-12-03T10:53:12Z</dcterms:modified>
</cp:coreProperties>
</file>