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43" autoAdjust="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465808-C240-4BC2-A59D-79ABC57A9796}" type="datetimeFigureOut">
              <a:rPr lang="fr-FR" smtClean="0"/>
              <a:pPr/>
              <a:t>05/10/2016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194531-8FF7-45F4-8E91-A79413859D0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9267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Nécessité de faire l’impasse</a:t>
            </a:r>
          </a:p>
          <a:p>
            <a:r>
              <a:rPr lang="fr-FR" dirty="0" smtClean="0"/>
              <a:t>Localisation de la dame grâce aux enchères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FA7BB-3695-4ADE-939C-A43FF569F589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5E7E-B539-48DD-8FC6-41A91EA51435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88EAD-FE2C-4DCC-8926-6FAB82C6DE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02671-9B42-4CE7-A1FF-041DD4FB8EFD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88EAD-FE2C-4DCC-8926-6FAB82C6DE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F0AD-E9DD-40B6-9E67-43FEE4BCDB93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88EAD-FE2C-4DCC-8926-6FAB82C6DE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0424-1E6B-42B9-9D64-6507CDC3820E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88EAD-FE2C-4DCC-8926-6FAB82C6DE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D5B6-FDE5-48BE-81C0-8115FAE0B8AB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88EAD-FE2C-4DCC-8926-6FAB82C6DE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9248-05F0-4398-B4B4-5A774F01225E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88EAD-FE2C-4DCC-8926-6FAB82C6DE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F5D3-D2E9-4594-AEE5-A5C349192753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88EAD-FE2C-4DCC-8926-6FAB82C6DE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EB214-271E-44B8-B628-849B857A102F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88EAD-FE2C-4DCC-8926-6FAB82C6DE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57B25-FFDE-4765-90FD-3BA63E318B5B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88EAD-FE2C-4DCC-8926-6FAB82C6DE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B062-6F0E-4366-956D-7ABD757DD354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88EAD-FE2C-4DCC-8926-6FAB82C6DE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5282B-E560-485B-8AAA-F5754547045D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88EAD-FE2C-4DCC-8926-6FAB82C6DE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141DA-4981-46A6-8F84-950988F132AA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88EAD-FE2C-4DCC-8926-6FAB82C6DE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18" Type="http://schemas.openxmlformats.org/officeDocument/2006/relationships/image" Target="../media/image19.jpeg"/><Relationship Id="rId26" Type="http://schemas.openxmlformats.org/officeDocument/2006/relationships/image" Target="../media/image27.jpeg"/><Relationship Id="rId39" Type="http://schemas.openxmlformats.org/officeDocument/2006/relationships/image" Target="../media/image40.jpeg"/><Relationship Id="rId3" Type="http://schemas.openxmlformats.org/officeDocument/2006/relationships/image" Target="../media/image4.gif"/><Relationship Id="rId21" Type="http://schemas.openxmlformats.org/officeDocument/2006/relationships/image" Target="../media/image22.jpeg"/><Relationship Id="rId34" Type="http://schemas.openxmlformats.org/officeDocument/2006/relationships/image" Target="../media/image35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17" Type="http://schemas.openxmlformats.org/officeDocument/2006/relationships/image" Target="../media/image18.jpeg"/><Relationship Id="rId25" Type="http://schemas.openxmlformats.org/officeDocument/2006/relationships/image" Target="../media/image26.jpeg"/><Relationship Id="rId33" Type="http://schemas.openxmlformats.org/officeDocument/2006/relationships/image" Target="../media/image34.jpeg"/><Relationship Id="rId38" Type="http://schemas.openxmlformats.org/officeDocument/2006/relationships/image" Target="../media/image39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7.jpeg"/><Relationship Id="rId20" Type="http://schemas.openxmlformats.org/officeDocument/2006/relationships/image" Target="../media/image21.jpeg"/><Relationship Id="rId29" Type="http://schemas.openxmlformats.org/officeDocument/2006/relationships/image" Target="../media/image3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24" Type="http://schemas.openxmlformats.org/officeDocument/2006/relationships/image" Target="../media/image25.jpeg"/><Relationship Id="rId32" Type="http://schemas.openxmlformats.org/officeDocument/2006/relationships/image" Target="../media/image33.jpeg"/><Relationship Id="rId37" Type="http://schemas.openxmlformats.org/officeDocument/2006/relationships/image" Target="../media/image38.jpeg"/><Relationship Id="rId40" Type="http://schemas.openxmlformats.org/officeDocument/2006/relationships/image" Target="../media/image41.gif"/><Relationship Id="rId5" Type="http://schemas.openxmlformats.org/officeDocument/2006/relationships/image" Target="../media/image6.jpeg"/><Relationship Id="rId15" Type="http://schemas.openxmlformats.org/officeDocument/2006/relationships/image" Target="../media/image16.jpeg"/><Relationship Id="rId23" Type="http://schemas.openxmlformats.org/officeDocument/2006/relationships/image" Target="../media/image24.jpeg"/><Relationship Id="rId28" Type="http://schemas.openxmlformats.org/officeDocument/2006/relationships/image" Target="../media/image29.jpeg"/><Relationship Id="rId36" Type="http://schemas.openxmlformats.org/officeDocument/2006/relationships/image" Target="../media/image37.jpeg"/><Relationship Id="rId10" Type="http://schemas.openxmlformats.org/officeDocument/2006/relationships/image" Target="../media/image11.jpeg"/><Relationship Id="rId19" Type="http://schemas.openxmlformats.org/officeDocument/2006/relationships/image" Target="../media/image20.jpeg"/><Relationship Id="rId31" Type="http://schemas.openxmlformats.org/officeDocument/2006/relationships/image" Target="../media/image32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5.jpeg"/><Relationship Id="rId22" Type="http://schemas.openxmlformats.org/officeDocument/2006/relationships/image" Target="../media/image23.jpeg"/><Relationship Id="rId27" Type="http://schemas.openxmlformats.org/officeDocument/2006/relationships/image" Target="../media/image28.jpeg"/><Relationship Id="rId30" Type="http://schemas.openxmlformats.org/officeDocument/2006/relationships/image" Target="../media/image31.jpeg"/><Relationship Id="rId35" Type="http://schemas.openxmlformats.org/officeDocument/2006/relationships/image" Target="../media/image3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Activités mathématiques autour du jeu de bridge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Séance 10</a:t>
            </a:r>
            <a:endParaRPr lang="fr-FR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0-Amélie\1-PROD\Multi cycle\Mathématiques\Les maths par le jeu\Imports\tetiere paysage 1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0"/>
            <a:ext cx="9108504" cy="129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Pour débuter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>
                <a:latin typeface="Arial" pitchFamily="34" charset="0"/>
                <a:cs typeface="Arial" pitchFamily="34" charset="0"/>
              </a:rPr>
              <a:t>Jouer la donne 21</a:t>
            </a:r>
          </a:p>
          <a:p>
            <a:endParaRPr lang="fr-FR" dirty="0"/>
          </a:p>
          <a:p>
            <a:endParaRPr lang="fr-FR" dirty="0"/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6"/>
          <p:cNvGrpSpPr/>
          <p:nvPr/>
        </p:nvGrpSpPr>
        <p:grpSpPr>
          <a:xfrm>
            <a:off x="1619672" y="404664"/>
            <a:ext cx="5976664" cy="5976000"/>
            <a:chOff x="1619672" y="404664"/>
            <a:chExt cx="5976664" cy="5976000"/>
          </a:xfrm>
        </p:grpSpPr>
        <p:sp>
          <p:nvSpPr>
            <p:cNvPr id="76" name="Rectangle 75"/>
            <p:cNvSpPr/>
            <p:nvPr/>
          </p:nvSpPr>
          <p:spPr>
            <a:xfrm>
              <a:off x="1619672" y="404664"/>
              <a:ext cx="5976664" cy="59760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77" name="Picture 2" descr="Afficher l'image d'origine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14787" y="2777827"/>
              <a:ext cx="1205285" cy="1299245"/>
            </a:xfrm>
            <a:prstGeom prst="rect">
              <a:avLst/>
            </a:prstGeom>
            <a:noFill/>
          </p:spPr>
        </p:pic>
      </p:grpSp>
      <p:pic>
        <p:nvPicPr>
          <p:cNvPr id="60" name="Image 59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5907714" y="288717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3" name="Image 62" descr="0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59832" y="908720"/>
            <a:ext cx="450000" cy="68943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0" name="Image 79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2819507" y="5375795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1" name="Image 80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3080175" y="5375795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3" name="Image 82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3341844" y="5375795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4" name="Image 83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3611595" y="5375795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3" name="Image 102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1811395" y="1005030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7" name="Image 106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6923963" y="4515469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9" name="Image 108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6923963" y="4247052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1" name="Image 110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6923963" y="3973309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3" name="Image 112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6923963" y="3704329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graphicFrame>
        <p:nvGraphicFramePr>
          <p:cNvPr id="120" name="Tableau 119"/>
          <p:cNvGraphicFramePr>
            <a:graphicFrameLocks noGrp="1"/>
          </p:cNvGraphicFramePr>
          <p:nvPr/>
        </p:nvGraphicFramePr>
        <p:xfrm>
          <a:off x="2627784" y="4149080"/>
          <a:ext cx="3960440" cy="979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110"/>
                <a:gridCol w="990110"/>
                <a:gridCol w="990110"/>
                <a:gridCol w="990110"/>
              </a:tblGrid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Nord</a:t>
                      </a:r>
                      <a:endParaRPr lang="fr-FR" sz="1600" dirty="0"/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Est</a:t>
                      </a:r>
                      <a:endParaRPr lang="fr-FR" sz="1600" dirty="0"/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Sud</a:t>
                      </a:r>
                      <a:endParaRPr lang="fr-FR" sz="1600" dirty="0"/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Ouest</a:t>
                      </a:r>
                      <a:endParaRPr lang="fr-FR" sz="1600" dirty="0"/>
                    </a:p>
                  </a:txBody>
                  <a:tcPr marL="0" marR="0" marT="0" marB="0" anchor="ctr" anchorCtr="1">
                    <a:noFill/>
                  </a:tcPr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Je passe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</a:tr>
            </a:tbl>
          </a:graphicData>
        </a:graphic>
      </p:graphicFrame>
      <p:pic>
        <p:nvPicPr>
          <p:cNvPr id="1026" name="Picture 2" descr="C:\Users\Pascal EVRARD\Desktop\cartes\0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9832" y="1196752"/>
            <a:ext cx="450000" cy="68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27" name="Picture 3" descr="C:\Users\Pascal EVRARD\Desktop\cartes\1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59832" y="1484784"/>
            <a:ext cx="450000" cy="68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29" name="Picture 5" descr="C:\Users\Pascal EVRARD\Desktop\cartes\15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23928" y="908720"/>
            <a:ext cx="450000" cy="6904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30" name="Picture 6" descr="C:\Users\Pascal EVRARD\Desktop\cartes\18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923928" y="1196752"/>
            <a:ext cx="450000" cy="693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31" name="Picture 7" descr="C:\Users\Pascal EVRARD\Desktop\cartes\23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23928" y="1484784"/>
            <a:ext cx="450000" cy="693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32" name="Picture 8" descr="C:\Users\Pascal EVRARD\Desktop\cartes\46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860032" y="908720"/>
            <a:ext cx="450000" cy="693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33" name="Picture 9" descr="C:\Users\Pascal EVRARD\Desktop\cartes\49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860032" y="1196752"/>
            <a:ext cx="450000" cy="693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35" name="Picture 11" descr="C:\Users\Pascal EVRARD\Desktop\cartes\37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796136" y="908720"/>
            <a:ext cx="450000" cy="6904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36" name="Picture 12" descr="C:\Users\Pascal EVRARD\Desktop\cartes\38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796136" y="1196752"/>
            <a:ext cx="450000" cy="6904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37" name="Picture 13" descr="C:\Users\Pascal EVRARD\Desktop\cartes\39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796136" y="1484784"/>
            <a:ext cx="450000" cy="6904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57" name="Image 56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5638854" y="288717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1" name="Image 50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5375200" y="284949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4" name="Image 53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5106220" y="284949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1" name="Image 100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1811395" y="1278773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9" name="Image 98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1811395" y="1551952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7" name="Image 96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1811395" y="1820933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38" name="Picture 14" descr="C:\Users\Pascal EVRARD\Desktop\cartes\01.jp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606024" y="6123946"/>
            <a:ext cx="450000" cy="68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39" name="Picture 15" descr="C:\Users\Pascal EVRARD\Desktop\cartes\11.jp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066650" y="6123946"/>
            <a:ext cx="450000" cy="68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40" name="Picture 16" descr="C:\Users\Pascal EVRARD\Desktop\cartes\12.jpg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523076" y="6123946"/>
            <a:ext cx="450000" cy="68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41" name="Picture 17" descr="C:\Users\Pascal EVRARD\Desktop\cartes\14.jpg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2980602" y="6122877"/>
            <a:ext cx="450000" cy="6904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42" name="Picture 18" descr="C:\Users\Pascal EVRARD\Desktop\cartes\17.jpg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3440128" y="6126637"/>
            <a:ext cx="450000" cy="6904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43" name="Picture 19" descr="C:\Users\Pascal EVRARD\Desktop\cartes\24.jpg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3900754" y="6126637"/>
            <a:ext cx="450000" cy="693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44" name="Picture 20" descr="C:\Users\Pascal EVRARD\Desktop\cartes\44.jpg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4357180" y="6124434"/>
            <a:ext cx="450000" cy="693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45" name="Picture 21" descr="C:\Users\Pascal EVRARD\Desktop\cartes\47.jpg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4813606" y="6126637"/>
            <a:ext cx="450000" cy="693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46" name="Picture 22" descr="C:\Users\Pascal EVRARD\Desktop\cartes\50.jpg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5735506" y="6126630"/>
            <a:ext cx="450000" cy="693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47" name="Picture 23" descr="C:\Users\Pascal EVRARD\Desktop\cartes\27.jpg"/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6196126" y="6129011"/>
            <a:ext cx="450000" cy="68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48" name="Picture 24" descr="C:\Users\Pascal EVRARD\Desktop\cartes\28.jpg"/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6656746" y="6129011"/>
            <a:ext cx="450000" cy="68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49" name="Picture 25" descr="C:\Users\Pascal EVRARD\Desktop\cartes\29.jpg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7120325" y="6129011"/>
            <a:ext cx="450000" cy="68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51" name="Picture 27" descr="C:\Users\Pascal EVRARD\Desktop\cartes\40.jpg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 rot="5400000">
            <a:off x="1839906" y="3073171"/>
            <a:ext cx="450000" cy="693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52" name="Picture 28" descr="C:\Users\Pascal EVRARD\Desktop\cartes\51.jpg"/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 rot="10800000">
            <a:off x="4860032" y="1484784"/>
            <a:ext cx="450000" cy="693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53" name="Picture 29" descr="C:\Users\Pascal EVRARD\Desktop\cartes\41.jpg"/>
          <p:cNvPicPr>
            <a:picLocks noChangeAspect="1" noChangeArrowheads="1"/>
          </p:cNvPicPr>
          <p:nvPr/>
        </p:nvPicPr>
        <p:blipFill>
          <a:blip r:embed="rId30" cstate="print"/>
          <a:srcRect/>
          <a:stretch>
            <a:fillRect/>
          </a:stretch>
        </p:blipFill>
        <p:spPr bwMode="auto">
          <a:xfrm rot="5400000">
            <a:off x="1839906" y="3073170"/>
            <a:ext cx="450000" cy="693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54" name="Picture 30" descr="C:\Users\Pascal EVRARD\Desktop\cartes\48.jpg"/>
          <p:cNvPicPr>
            <a:picLocks noChangeAspect="1" noChangeArrowheads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5274308" y="6126814"/>
            <a:ext cx="450000" cy="693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55" name="Picture 31" descr="C:\Users\Pascal EVRARD\Desktop\cartes\42.jpg"/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 rot="16200000">
            <a:off x="1839907" y="3073170"/>
            <a:ext cx="450000" cy="693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56" name="Picture 32" descr="C:\Users\Pascal EVRARD\Desktop\cartes\45.jpg"/>
          <p:cNvPicPr>
            <a:picLocks noChangeAspect="1" noChangeArrowheads="1"/>
          </p:cNvPicPr>
          <p:nvPr/>
        </p:nvPicPr>
        <p:blipFill>
          <a:blip r:embed="rId33" cstate="print"/>
          <a:srcRect/>
          <a:stretch>
            <a:fillRect/>
          </a:stretch>
        </p:blipFill>
        <p:spPr bwMode="auto">
          <a:xfrm rot="5400000">
            <a:off x="6926101" y="3145179"/>
            <a:ext cx="450000" cy="693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57" name="Picture 33" descr="C:\Users\Pascal EVRARD\Desktop\cartes\43.jpg"/>
          <p:cNvPicPr>
            <a:picLocks noChangeAspect="1" noChangeArrowheads="1"/>
          </p:cNvPicPr>
          <p:nvPr/>
        </p:nvPicPr>
        <p:blipFill>
          <a:blip r:embed="rId34" cstate="print"/>
          <a:srcRect/>
          <a:stretch>
            <a:fillRect/>
          </a:stretch>
        </p:blipFill>
        <p:spPr bwMode="auto">
          <a:xfrm rot="5400000">
            <a:off x="1839906" y="3073171"/>
            <a:ext cx="450000" cy="693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34" name="Picture 10" descr="C:\Users\Pascal EVRARD\Desktop\cartes\52.jpg"/>
          <p:cNvPicPr>
            <a:picLocks noChangeAspect="1" noChangeArrowheads="1"/>
          </p:cNvPicPr>
          <p:nvPr/>
        </p:nvPicPr>
        <p:blipFill>
          <a:blip r:embed="rId35" cstate="print"/>
          <a:srcRect/>
          <a:stretch>
            <a:fillRect/>
          </a:stretch>
        </p:blipFill>
        <p:spPr bwMode="auto">
          <a:xfrm>
            <a:off x="4860032" y="1772816"/>
            <a:ext cx="450000" cy="693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58" name="Picture 34" descr="C:\Users\Pascal EVRARD\Desktop\cartes\26.jpg"/>
          <p:cNvPicPr>
            <a:picLocks noChangeAspect="1" noChangeArrowheads="1"/>
          </p:cNvPicPr>
          <p:nvPr/>
        </p:nvPicPr>
        <p:blipFill>
          <a:blip r:embed="rId36" cstate="print"/>
          <a:srcRect/>
          <a:stretch>
            <a:fillRect/>
          </a:stretch>
        </p:blipFill>
        <p:spPr bwMode="auto">
          <a:xfrm rot="16200000">
            <a:off x="6926102" y="3145178"/>
            <a:ext cx="450000" cy="693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59" name="Picture 35" descr="C:\Users\Pascal EVRARD\Desktop\cartes\13.jpg"/>
          <p:cNvPicPr>
            <a:picLocks noChangeAspect="1" noChangeArrowheads="1"/>
          </p:cNvPicPr>
          <p:nvPr/>
        </p:nvPicPr>
        <p:blipFill>
          <a:blip r:embed="rId37" cstate="print"/>
          <a:srcRect/>
          <a:stretch>
            <a:fillRect/>
          </a:stretch>
        </p:blipFill>
        <p:spPr bwMode="auto">
          <a:xfrm rot="16200000">
            <a:off x="6923964" y="3147316"/>
            <a:ext cx="450000" cy="68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60" name="Picture 36" descr="C:\Users\Pascal EVRARD\Desktop\cartes\09.jpg"/>
          <p:cNvPicPr>
            <a:picLocks noChangeAspect="1" noChangeArrowheads="1"/>
          </p:cNvPicPr>
          <p:nvPr/>
        </p:nvPicPr>
        <p:blipFill>
          <a:blip r:embed="rId38" cstate="print"/>
          <a:srcRect/>
          <a:stretch>
            <a:fillRect/>
          </a:stretch>
        </p:blipFill>
        <p:spPr bwMode="auto">
          <a:xfrm rot="5400000">
            <a:off x="6923964" y="3147316"/>
            <a:ext cx="450000" cy="68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22" name="Picture 10" descr="C:\Users\Pascal EVRARD\Desktop\cartes\52.jpg"/>
          <p:cNvPicPr>
            <a:picLocks noChangeAspect="1" noChangeArrowheads="1"/>
          </p:cNvPicPr>
          <p:nvPr/>
        </p:nvPicPr>
        <p:blipFill>
          <a:blip r:embed="rId35" cstate="print"/>
          <a:srcRect/>
          <a:stretch>
            <a:fillRect/>
          </a:stretch>
        </p:blipFill>
        <p:spPr bwMode="auto">
          <a:xfrm>
            <a:off x="4427984" y="150128"/>
            <a:ext cx="450000" cy="693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23" name="Picture 22" descr="C:\Users\Pascal EVRARD\Desktop\cartes\50.jpg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4359744" y="5256496"/>
            <a:ext cx="450000" cy="693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24" name="Picture 28" descr="C:\Users\Pascal EVRARD\Desktop\cartes\51.jpg"/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 rot="10800000">
            <a:off x="4427984" y="147696"/>
            <a:ext cx="450000" cy="693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25" name="Picture 30" descr="C:\Users\Pascal EVRARD\Desktop\cartes\48.jpg"/>
          <p:cNvPicPr>
            <a:picLocks noChangeAspect="1" noChangeArrowheads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4355976" y="5256496"/>
            <a:ext cx="450000" cy="693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26" name="Picture 9" descr="C:\Users\Pascal EVRARD\Desktop\cartes\49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27984" y="152887"/>
            <a:ext cx="450000" cy="693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27" name="Picture 21" descr="C:\Users\Pascal EVRARD\Desktop\cartes\47.jpg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4355976" y="5256496"/>
            <a:ext cx="450000" cy="693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28" name="Picture 8" descr="C:\Users\Pascal EVRARD\Desktop\cartes\46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27984" y="150128"/>
            <a:ext cx="450000" cy="693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29" name="Picture 20" descr="C:\Users\Pascal EVRARD\Desktop\cartes\44.jpg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4355976" y="5256496"/>
            <a:ext cx="450000" cy="693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68" name="Pensées 67"/>
          <p:cNvSpPr/>
          <p:nvPr/>
        </p:nvSpPr>
        <p:spPr>
          <a:xfrm>
            <a:off x="35496" y="356271"/>
            <a:ext cx="1512168" cy="1776585"/>
          </a:xfrm>
          <a:prstGeom prst="cloudCallout">
            <a:avLst>
              <a:gd name="adj1" fmla="val 87585"/>
              <a:gd name="adj2" fmla="val 24365"/>
            </a:avLst>
          </a:prstGeom>
          <a:blipFill dpi="0" rotWithShape="1">
            <a:blip r:embed="rId39" cstate="print"/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9" name="Tableau 68"/>
          <p:cNvGraphicFramePr>
            <a:graphicFrameLocks noGrp="1"/>
          </p:cNvGraphicFramePr>
          <p:nvPr/>
        </p:nvGraphicFramePr>
        <p:xfrm>
          <a:off x="2627784" y="4149080"/>
          <a:ext cx="3960440" cy="979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110"/>
                <a:gridCol w="990110"/>
                <a:gridCol w="990110"/>
                <a:gridCol w="990110"/>
              </a:tblGrid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Nord</a:t>
                      </a:r>
                      <a:endParaRPr lang="fr-FR" sz="1600" dirty="0"/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Est</a:t>
                      </a:r>
                      <a:endParaRPr lang="fr-FR" sz="1600" dirty="0"/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Sud</a:t>
                      </a:r>
                      <a:endParaRPr lang="fr-FR" sz="1600" dirty="0"/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Ouest</a:t>
                      </a:r>
                      <a:endParaRPr lang="fr-FR" sz="1600" dirty="0"/>
                    </a:p>
                  </a:txBody>
                  <a:tcPr marL="0" marR="0" marT="0" marB="0" anchor="ctr" anchorCtr="1">
                    <a:noFill/>
                  </a:tcPr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Je passe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Je passe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Je passe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J’ouvre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J’ai 8 pts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Arial" pitchFamily="34" charset="0"/>
                          <a:cs typeface="Arial" pitchFamily="34" charset="0"/>
                        </a:rPr>
                        <a:t>Je joue 9/4</a:t>
                      </a:r>
                      <a:endParaRPr lang="fr-FR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</a:tr>
            </a:tbl>
          </a:graphicData>
        </a:graphic>
      </p:graphicFrame>
      <p:graphicFrame>
        <p:nvGraphicFramePr>
          <p:cNvPr id="70" name="Tableau 69"/>
          <p:cNvGraphicFramePr>
            <a:graphicFrameLocks noGrp="1"/>
          </p:cNvGraphicFramePr>
          <p:nvPr/>
        </p:nvGraphicFramePr>
        <p:xfrm>
          <a:off x="2627784" y="4149080"/>
          <a:ext cx="3960440" cy="979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110"/>
                <a:gridCol w="990110"/>
                <a:gridCol w="990110"/>
                <a:gridCol w="990110"/>
              </a:tblGrid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Nord</a:t>
                      </a:r>
                      <a:endParaRPr lang="fr-FR" sz="1600" dirty="0"/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Est</a:t>
                      </a:r>
                      <a:endParaRPr lang="fr-FR" sz="1600" dirty="0"/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Sud</a:t>
                      </a:r>
                      <a:endParaRPr lang="fr-FR" sz="1600" dirty="0"/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Ouest</a:t>
                      </a:r>
                      <a:endParaRPr lang="fr-FR" sz="1600" dirty="0"/>
                    </a:p>
                  </a:txBody>
                  <a:tcPr marL="0" marR="0" marT="0" marB="0" anchor="ctr" anchorCtr="1">
                    <a:noFill/>
                  </a:tcPr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Je passe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Je passe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</a:tr>
            </a:tbl>
          </a:graphicData>
        </a:graphic>
      </p:graphicFrame>
      <p:graphicFrame>
        <p:nvGraphicFramePr>
          <p:cNvPr id="71" name="Tableau 70"/>
          <p:cNvGraphicFramePr>
            <a:graphicFrameLocks noGrp="1"/>
          </p:cNvGraphicFramePr>
          <p:nvPr/>
        </p:nvGraphicFramePr>
        <p:xfrm>
          <a:off x="2627784" y="4149080"/>
          <a:ext cx="3960440" cy="979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110"/>
                <a:gridCol w="990110"/>
                <a:gridCol w="990110"/>
                <a:gridCol w="990110"/>
              </a:tblGrid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Nord</a:t>
                      </a:r>
                      <a:endParaRPr lang="fr-FR" sz="1600" dirty="0"/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Est</a:t>
                      </a:r>
                      <a:endParaRPr lang="fr-FR" sz="1600" dirty="0"/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Sud</a:t>
                      </a:r>
                      <a:endParaRPr lang="fr-FR" sz="1600" dirty="0"/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Ouest</a:t>
                      </a:r>
                      <a:endParaRPr lang="fr-FR" sz="1600" dirty="0"/>
                    </a:p>
                  </a:txBody>
                  <a:tcPr marL="0" marR="0" marT="0" marB="0" anchor="ctr" anchorCtr="1">
                    <a:noFill/>
                  </a:tcPr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Je passe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Je passe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Je passe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</a:tr>
            </a:tbl>
          </a:graphicData>
        </a:graphic>
      </p:graphicFrame>
      <p:graphicFrame>
        <p:nvGraphicFramePr>
          <p:cNvPr id="72" name="Tableau 71"/>
          <p:cNvGraphicFramePr>
            <a:graphicFrameLocks noGrp="1"/>
          </p:cNvGraphicFramePr>
          <p:nvPr/>
        </p:nvGraphicFramePr>
        <p:xfrm>
          <a:off x="2627784" y="4149080"/>
          <a:ext cx="3960440" cy="979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110"/>
                <a:gridCol w="990110"/>
                <a:gridCol w="990110"/>
                <a:gridCol w="990110"/>
              </a:tblGrid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Nord</a:t>
                      </a:r>
                      <a:endParaRPr lang="fr-FR" sz="1600" dirty="0"/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Est</a:t>
                      </a:r>
                      <a:endParaRPr lang="fr-FR" sz="1600" dirty="0"/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Sud</a:t>
                      </a:r>
                      <a:endParaRPr lang="fr-FR" sz="1600" dirty="0"/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Ouest</a:t>
                      </a:r>
                      <a:endParaRPr lang="fr-FR" sz="1600" dirty="0"/>
                    </a:p>
                  </a:txBody>
                  <a:tcPr marL="0" marR="0" marT="0" marB="0" anchor="ctr" anchorCtr="1">
                    <a:noFill/>
                  </a:tcPr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Je passe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Je passe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Je passe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J’ouvre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</a:tr>
            </a:tbl>
          </a:graphicData>
        </a:graphic>
      </p:graphicFrame>
      <p:graphicFrame>
        <p:nvGraphicFramePr>
          <p:cNvPr id="73" name="Tableau 72"/>
          <p:cNvGraphicFramePr>
            <a:graphicFrameLocks noGrp="1"/>
          </p:cNvGraphicFramePr>
          <p:nvPr/>
        </p:nvGraphicFramePr>
        <p:xfrm>
          <a:off x="2627784" y="4149080"/>
          <a:ext cx="3960440" cy="979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110"/>
                <a:gridCol w="990110"/>
                <a:gridCol w="990110"/>
                <a:gridCol w="990110"/>
              </a:tblGrid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Nord</a:t>
                      </a:r>
                      <a:endParaRPr lang="fr-FR" sz="1600" dirty="0"/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Est</a:t>
                      </a:r>
                      <a:endParaRPr lang="fr-FR" sz="1600" dirty="0"/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Sud</a:t>
                      </a:r>
                      <a:endParaRPr lang="fr-FR" sz="1600" dirty="0"/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Ouest</a:t>
                      </a:r>
                      <a:endParaRPr lang="fr-FR" sz="1600" dirty="0"/>
                    </a:p>
                  </a:txBody>
                  <a:tcPr marL="0" marR="0" marT="0" marB="0" anchor="ctr" anchorCtr="1">
                    <a:noFill/>
                  </a:tcPr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Je passe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Je passe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Je passe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J’ouvre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J’ai 8</a:t>
                      </a:r>
                      <a:r>
                        <a:rPr lang="fr-FR" sz="1600" baseline="0" dirty="0" smtClean="0">
                          <a:latin typeface="Arial" pitchFamily="34" charset="0"/>
                          <a:cs typeface="Arial" pitchFamily="34" charset="0"/>
                        </a:rPr>
                        <a:t> pts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noFill/>
                  </a:tcPr>
                </a:tc>
              </a:tr>
            </a:tbl>
          </a:graphicData>
        </a:graphic>
      </p:graphicFrame>
      <p:pic>
        <p:nvPicPr>
          <p:cNvPr id="74" name="Image 73" descr="reflechi2.gif"/>
          <p:cNvPicPr>
            <a:picLocks noChangeAspect="1"/>
          </p:cNvPicPr>
          <p:nvPr/>
        </p:nvPicPr>
        <p:blipFill>
          <a:blip r:embed="rId40" cstate="print"/>
          <a:stretch>
            <a:fillRect/>
          </a:stretch>
        </p:blipFill>
        <p:spPr>
          <a:xfrm>
            <a:off x="7956376" y="188640"/>
            <a:ext cx="855701" cy="1274043"/>
          </a:xfrm>
          <a:prstGeom prst="rect">
            <a:avLst/>
          </a:prstGeom>
        </p:spPr>
      </p:pic>
      <p:sp>
        <p:nvSpPr>
          <p:cNvPr id="78" name="Bulle ronde 77"/>
          <p:cNvSpPr/>
          <p:nvPr/>
        </p:nvSpPr>
        <p:spPr>
          <a:xfrm>
            <a:off x="4860032" y="5013176"/>
            <a:ext cx="4104456" cy="1008112"/>
          </a:xfrm>
          <a:prstGeom prst="wedgeEllipseCallout">
            <a:avLst>
              <a:gd name="adj1" fmla="val -49476"/>
              <a:gd name="adj2" fmla="val 970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Arial" pitchFamily="34" charset="0"/>
                <a:cs typeface="Arial" pitchFamily="34" charset="0"/>
              </a:rPr>
              <a:t>Je ne sais pas qui a le </a:t>
            </a:r>
            <a:r>
              <a:rPr lang="fr-F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fr-F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/>
              </a:rPr>
              <a:t></a:t>
            </a:r>
            <a:r>
              <a:rPr lang="fr-FR" dirty="0" smtClean="0">
                <a:latin typeface="Arial" pitchFamily="34" charset="0"/>
                <a:cs typeface="Arial" pitchFamily="34" charset="0"/>
                <a:sym typeface="Symbol"/>
              </a:rPr>
              <a:t>, mais je sais qui a la </a:t>
            </a:r>
            <a:r>
              <a:rPr lang="fr-F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D</a:t>
            </a:r>
            <a:r>
              <a:rPr lang="fr-FR" dirty="0" smtClean="0">
                <a:latin typeface="Arial" pitchFamily="34" charset="0"/>
                <a:cs typeface="Arial" pitchFamily="34" charset="0"/>
                <a:sym typeface="Symbol"/>
              </a:rPr>
              <a:t> !!!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Bulle ronde 78"/>
          <p:cNvSpPr/>
          <p:nvPr/>
        </p:nvSpPr>
        <p:spPr>
          <a:xfrm>
            <a:off x="4860032" y="5013176"/>
            <a:ext cx="4104456" cy="1008112"/>
          </a:xfrm>
          <a:prstGeom prst="wedgeEllipseCallout">
            <a:avLst>
              <a:gd name="adj1" fmla="val -49476"/>
              <a:gd name="adj2" fmla="val 970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Arial" pitchFamily="34" charset="0"/>
                <a:cs typeface="Arial" pitchFamily="34" charset="0"/>
              </a:rPr>
              <a:t>Ouf ! je ne vais pas perdre plus de 4 cartes à Trèfle…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1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1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7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78" grpId="0" animBg="1"/>
      <p:bldP spid="79" grpId="0" animBg="1"/>
      <p:bldP spid="79" grpId="1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116</Words>
  <Application>Microsoft Office PowerPoint</Application>
  <PresentationFormat>Affichage à l'écran (4:3)</PresentationFormat>
  <Paragraphs>60</Paragraphs>
  <Slides>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Activités mathématiques autour du jeu de bridge</vt:lpstr>
      <vt:lpstr>Pour débuter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Séance 10</dc:title>
  <dc:creator>utilisateur</dc:creator>
  <cp:lastModifiedBy>Utilisateur</cp:lastModifiedBy>
  <cp:revision>7</cp:revision>
  <dcterms:created xsi:type="dcterms:W3CDTF">2016-05-02T05:34:07Z</dcterms:created>
  <dcterms:modified xsi:type="dcterms:W3CDTF">2016-10-05T12:28:22Z</dcterms:modified>
</cp:coreProperties>
</file>