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5" r:id="rId4"/>
    <p:sldId id="274" r:id="rId5"/>
    <p:sldId id="275" r:id="rId6"/>
    <p:sldId id="276" r:id="rId7"/>
    <p:sldId id="277" r:id="rId8"/>
    <p:sldId id="278" r:id="rId9"/>
    <p:sldId id="281" r:id="rId10"/>
    <p:sldId id="284" r:id="rId11"/>
    <p:sldId id="285" r:id="rId12"/>
    <p:sldId id="282" r:id="rId13"/>
    <p:sldId id="283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DE7272-93DB-44F8-B3FD-04E29BFEBB0A}" type="datetimeFigureOut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37BBE9-D53E-4FBA-BC45-6AA7098D310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8645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FA7BB-3695-4ADE-939C-A43FF569F589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AEF9C-FEF5-42CF-8343-5D7D98BA35BA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880E-CADD-4D3F-B532-44239BA7633C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514A8-E44E-4722-B5E2-2DEE74D8F598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55D5-ADF5-47DF-9111-4E430E2FD2A6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5BD3D-B9E4-43B6-A22D-CDCF3D6CAB0B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D07A7-875A-4C3C-9D95-C3E0B1C54FEB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A6BA5-9DD2-43DB-BD37-D8895EF56C50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16060-7B84-4E30-A73E-3B42D675F45F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A1E6B-B943-498C-B574-27FA98135B63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A1EC-9DAC-4314-B77C-B7A3D38F68BB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C401B-FD9A-421D-A427-C9316142F5B7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7FF7C-6800-4E4B-860C-8BDAFE662F8E}" type="datetime1">
              <a:rPr lang="fr-FR" smtClean="0"/>
              <a:pPr/>
              <a:t>05/10/2016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79DBC-C4F8-4B68-ABAE-8E133E331AB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Activités mathématiques autour du jeu de bridge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76693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Séance 5</a:t>
            </a:r>
          </a:p>
        </p:txBody>
      </p:sp>
      <p:pic>
        <p:nvPicPr>
          <p:cNvPr id="5" name="Picture 2" descr="C:\0-Amélie\1-PROD\Multi cycle\Mathématiques\Les maths par le jeu\Imports\tetiere paysage 1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0"/>
            <a:ext cx="9108504" cy="129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</a:t>
            </a:fld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Suite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176464"/>
          </a:xfrm>
        </p:spPr>
        <p:txBody>
          <a:bodyPr>
            <a:normAutofit fontScale="92500"/>
          </a:bodyPr>
          <a:lstStyle/>
          <a:p>
            <a:pPr lvl="0"/>
            <a:r>
              <a:rPr lang="fr-FR" dirty="0">
                <a:latin typeface="Arial" pitchFamily="34" charset="0"/>
                <a:cs typeface="Arial" pitchFamily="34" charset="0"/>
              </a:rPr>
              <a:t>Quelle(s) est (sont) les demandes possibles pour une équipe ayant marqué 150 ?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Quelle(s) est (sont) les demandes possibles pour une équipe ayant marqué 400 ?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Quelle(s) est (sont) les demandes possibles pour une équipe ayant marqué 460 ?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Quelle(s) est (sont) les demandes possibles pour une équipe ayant marqué 990 ?</a:t>
            </a:r>
          </a:p>
          <a:p>
            <a:pPr lvl="0"/>
            <a:endParaRPr lang="fr-FR" dirty="0"/>
          </a:p>
          <a:p>
            <a:pPr lvl="0"/>
            <a:endParaRPr lang="fr-FR" dirty="0"/>
          </a:p>
          <a:p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10</a:t>
            </a:fld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Si le contrat n’est pas réalisé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L’équipe n’ayant pas réalisée son contrat donne 50, points à l’équipe adverse pour chaque levée non faite.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b="1" dirty="0">
                <a:latin typeface="Arial" pitchFamily="34" charset="0"/>
                <a:cs typeface="Arial" pitchFamily="34" charset="0"/>
              </a:rPr>
              <a:t>Exemple</a:t>
            </a:r>
            <a:r>
              <a:rPr lang="fr-FR" dirty="0">
                <a:latin typeface="Arial" pitchFamily="34" charset="0"/>
                <a:cs typeface="Arial" pitchFamily="34" charset="0"/>
              </a:rPr>
              <a:t> : N/S réalise 8/5 alors qu’il a demandé 9/4. Il manque une levée donc N/S donne 50 points à E/O.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Une technique de jeu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sz="3600" dirty="0">
                <a:latin typeface="Arial" pitchFamily="34" charset="0"/>
                <a:cs typeface="Arial" pitchFamily="34" charset="0"/>
              </a:rPr>
              <a:t>Faire jouer la donne 6.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12</a:t>
            </a:fld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4967536" y="548680"/>
            <a:ext cx="4176464" cy="4497363"/>
          </a:xfrm>
        </p:spPr>
        <p:txBody>
          <a:bodyPr/>
          <a:lstStyle/>
          <a:p>
            <a:endParaRPr lang="fr-FR" dirty="0"/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Si l’on reprend les Piques détenus par N/S. 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Dans quel ordre les Piques ont été joués ? Cela a-t-il de l’importance ?</a:t>
            </a:r>
          </a:p>
        </p:txBody>
      </p:sp>
      <p:pic>
        <p:nvPicPr>
          <p:cNvPr id="7" name="Espace réservé du contenu 6" descr="diapo09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 l="15369" t="5263" r="14934" b="5263"/>
          <a:stretch>
            <a:fillRect/>
          </a:stretch>
        </p:blipFill>
        <p:spPr>
          <a:xfrm>
            <a:off x="251520" y="548680"/>
            <a:ext cx="4573042" cy="5070111"/>
          </a:xfrm>
          <a:prstGeom prst="rect">
            <a:avLst/>
          </a:prstGeom>
        </p:spPr>
      </p:pic>
      <p:pic>
        <p:nvPicPr>
          <p:cNvPr id="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13</a:t>
            </a:fld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Etude de la marque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  <a:p>
            <a:pPr marL="514350" indent="-514350">
              <a:buAutoNum type="arabicParenR"/>
            </a:pPr>
            <a:r>
              <a:rPr lang="fr-FR" dirty="0">
                <a:latin typeface="Arial" pitchFamily="34" charset="0"/>
                <a:cs typeface="Arial" pitchFamily="34" charset="0"/>
              </a:rPr>
              <a:t>Faire la donne 5.</a:t>
            </a:r>
          </a:p>
          <a:p>
            <a:pPr marL="514350" indent="-514350">
              <a:buAutoNum type="arabicParenR"/>
            </a:pPr>
            <a:r>
              <a:rPr lang="fr-FR" dirty="0">
                <a:latin typeface="Arial" pitchFamily="34" charset="0"/>
                <a:cs typeface="Arial" pitchFamily="34" charset="0"/>
              </a:rPr>
              <a:t>Garder en mémoire le score .</a:t>
            </a:r>
          </a:p>
          <a:p>
            <a:pPr marL="514350" indent="-514350">
              <a:buAutoNum type="arabicParenR"/>
            </a:pPr>
            <a:r>
              <a:rPr lang="fr-FR" dirty="0">
                <a:latin typeface="Arial" pitchFamily="34" charset="0"/>
                <a:cs typeface="Arial" pitchFamily="34" charset="0"/>
              </a:rPr>
              <a:t>De même, relater le ou les problème(s) rencontré(s).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La marque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  <a:p>
            <a:pPr algn="ctr">
              <a:buNone/>
            </a:pPr>
            <a:r>
              <a:rPr lang="fr-FR" dirty="0">
                <a:latin typeface="Arial" pitchFamily="34" charset="0"/>
                <a:cs typeface="Arial" pitchFamily="34" charset="0"/>
              </a:rPr>
              <a:t>A l’issue de la partie, une note est attribuée à chaque camp. Le principe de la note est expliqué par les règles partielles suivantes.</a:t>
            </a:r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1560" y="5733256"/>
            <a:ext cx="1584176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797395"/>
              </p:ext>
            </p:extLst>
          </p:nvPr>
        </p:nvGraphicFramePr>
        <p:xfrm>
          <a:off x="216220" y="2302426"/>
          <a:ext cx="8640960" cy="3857654"/>
        </p:xfrm>
        <a:graphic>
          <a:graphicData uri="http://schemas.openxmlformats.org/drawingml/2006/table">
            <a:tbl>
              <a:tblPr/>
              <a:tblGrid>
                <a:gridCol w="2160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0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8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482207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Primes (cumulables)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110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les points obtenus grâce aux levées demandées sont inférieurs à 100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les points obtenus grâce aux levées demandées sont supérieurs ou égaux à 100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 niveau demandé est 6 (12/1) et qu’il est réalisé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 niveau demandé est 7 (13/0) et qu’il est réalisé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2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1 000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2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partielle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manche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petit chelem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grand chelem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5536" y="332656"/>
            <a:ext cx="849694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Arial" pitchFamily="34" charset="0"/>
                <a:cs typeface="Arial" pitchFamily="34" charset="0"/>
              </a:rPr>
              <a:t>Si le contrat est réalisé, l’équipe du déclarant  obtient :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 0 point pour chacune des six premières levées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 40 points pour la septième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 30 points par levée supplémentaire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 de plus,  elle obtient une prime suivant le barème suivant</a:t>
            </a:r>
          </a:p>
        </p:txBody>
      </p:sp>
      <p:pic>
        <p:nvPicPr>
          <p:cNvPr id="6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55576" y="5805264"/>
            <a:ext cx="1512168" cy="469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444021"/>
              </p:ext>
            </p:extLst>
          </p:nvPr>
        </p:nvGraphicFramePr>
        <p:xfrm>
          <a:off x="1785918" y="457003"/>
          <a:ext cx="5040560" cy="1634874"/>
        </p:xfrm>
        <a:graphic>
          <a:graphicData uri="http://schemas.openxmlformats.org/drawingml/2006/table">
            <a:tbl>
              <a:tblPr/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000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Points obtenus par levée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 six premières rapportent 0 point.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r>
                        <a:rPr lang="fr-FR" sz="1800" baseline="30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2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729857"/>
              </p:ext>
            </p:extLst>
          </p:nvPr>
        </p:nvGraphicFramePr>
        <p:xfrm>
          <a:off x="214282" y="2184890"/>
          <a:ext cx="8640960" cy="2523744"/>
        </p:xfrm>
        <a:graphic>
          <a:graphicData uri="http://schemas.openxmlformats.org/drawingml/2006/table">
            <a:tbl>
              <a:tblPr/>
              <a:tblGrid>
                <a:gridCol w="2160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0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8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959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Primes (cumulables)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si les points obtenus grâce aux levées demandées sont inférieurs à 100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si les points obtenus grâce aux levées demandées sont supérieurs ou égaux à 100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si le niveau demandé est 6 et qu’il est réalisé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si le niveau demandé est 7 et qu’il est réalisé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50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300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500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1 000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9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partielle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manche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petit chelem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grand chelem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-31541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39552" y="4797152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Exemple : Pierre a demandé 2 SA  (soit 8 levées au moins) mais a réussi à en gagner 9 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Cela lui rapporte donc :  (40 + 30)     +           30         +  50    =   150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                          Soit     </a:t>
            </a:r>
            <a:r>
              <a:rPr lang="fr-FR" sz="1200" dirty="0">
                <a:latin typeface="Arial" pitchFamily="34" charset="0"/>
                <a:cs typeface="Arial" pitchFamily="34" charset="0"/>
              </a:rPr>
              <a:t>(levées demandées) + levée supplémentaire + Prime</a:t>
            </a:r>
          </a:p>
        </p:txBody>
      </p:sp>
      <p:pic>
        <p:nvPicPr>
          <p:cNvPr id="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3568" y="5661248"/>
            <a:ext cx="144016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276788"/>
              </p:ext>
            </p:extLst>
          </p:nvPr>
        </p:nvGraphicFramePr>
        <p:xfrm>
          <a:off x="1785918" y="500042"/>
          <a:ext cx="5040560" cy="1634874"/>
        </p:xfrm>
        <a:graphic>
          <a:graphicData uri="http://schemas.openxmlformats.org/drawingml/2006/table">
            <a:tbl>
              <a:tblPr/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30002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Points obtenus par levée à SA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 six premières rapportent 0 point.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r>
                        <a:rPr lang="fr-FR" sz="1800" baseline="30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2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1553445"/>
              </p:ext>
            </p:extLst>
          </p:nvPr>
        </p:nvGraphicFramePr>
        <p:xfrm>
          <a:off x="214282" y="2276872"/>
          <a:ext cx="8640960" cy="2523744"/>
        </p:xfrm>
        <a:graphic>
          <a:graphicData uri="http://schemas.openxmlformats.org/drawingml/2006/table">
            <a:tbl>
              <a:tblPr/>
              <a:tblGrid>
                <a:gridCol w="2160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0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8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959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Primes (cumulables)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les points obtenus grâce aux levées demandées sont inférieurs à 100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les points obtenus grâce aux levées demandées sont supérieurs ou égaux à 100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 niveau demandé est 6 et qu’il est réalisé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 niveau demandé est 7 et qu’il est réalisé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1 000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9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partielle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manche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petit chelem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Calibri"/>
                          <a:ea typeface="Calibri"/>
                          <a:cs typeface="Times New Roman"/>
                        </a:rPr>
                        <a:t>grand chelem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500034" y="4941168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Exemple : Pierre a demandé 8/5 et réussi à en gagner 8 : 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Cela lui rapporte donc :  (40 + 30)      +                  0           +  50    =   120 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                          Soit     </a:t>
            </a:r>
            <a:r>
              <a:rPr lang="fr-FR" sz="1200" dirty="0">
                <a:latin typeface="Arial" pitchFamily="34" charset="0"/>
                <a:cs typeface="Arial" pitchFamily="34" charset="0"/>
              </a:rPr>
              <a:t>(levées demandées) +          levée supplémentaire    + Prime</a:t>
            </a:r>
          </a:p>
        </p:txBody>
      </p:sp>
      <p:pic>
        <p:nvPicPr>
          <p:cNvPr id="8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179512" y="457490"/>
            <a:ext cx="8748464" cy="535531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Exercice</a:t>
            </a:r>
          </a:p>
          <a:p>
            <a:pPr algn="ctr"/>
            <a:endParaRPr lang="fr-FR" sz="28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 Comment expliquer qu’il faille demander le contrat de 9/4 (ou 3 SA) quand on a les points nécessaires plutôt que de demander celui de 7/6 (ou 1 SA)?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 Est-il intéressant de demander avec les règles actuelles de demander le contrat de 8/5           </a:t>
            </a:r>
            <a:r>
              <a:rPr lang="fr-FR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2800" dirty="0" smtClean="0">
                <a:latin typeface="Arial" pitchFamily="34" charset="0"/>
                <a:cs typeface="Arial" pitchFamily="34" charset="0"/>
              </a:rPr>
            </a:br>
            <a:r>
              <a:rPr lang="fr-FR" sz="2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fr-FR" sz="2800" dirty="0">
                <a:latin typeface="Arial" pitchFamily="34" charset="0"/>
                <a:cs typeface="Arial" pitchFamily="34" charset="0"/>
              </a:rPr>
              <a:t>ou 2 SA) ? Pourquoi ?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fr-FR" sz="2800" dirty="0">
                <a:latin typeface="Arial" pitchFamily="34" charset="0"/>
                <a:cs typeface="Arial" pitchFamily="34" charset="0"/>
              </a:rPr>
              <a:t> Proposer une nouvelle grille de décision adaptée aux règles de la marque étudiée.</a:t>
            </a:r>
          </a:p>
          <a:p>
            <a:pPr>
              <a:spcAft>
                <a:spcPts val="1200"/>
              </a:spcAft>
            </a:pPr>
            <a:endParaRPr lang="fr-FR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7</a:t>
            </a:fld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3568" y="5733256"/>
            <a:ext cx="1512168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605532"/>
              </p:ext>
            </p:extLst>
          </p:nvPr>
        </p:nvGraphicFramePr>
        <p:xfrm>
          <a:off x="1785918" y="457200"/>
          <a:ext cx="5040560" cy="1714511"/>
        </p:xfrm>
        <a:graphic>
          <a:graphicData uri="http://schemas.openxmlformats.org/drawingml/2006/table">
            <a:tbl>
              <a:tblPr/>
              <a:tblGrid>
                <a:gridCol w="7200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870433"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Points obtenus par levée à SA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Les six premières rapportent 0 point.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2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7</a:t>
                      </a:r>
                      <a:r>
                        <a:rPr lang="fr-FR" sz="1800" baseline="30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8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10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11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12</a:t>
                      </a:r>
                      <a:r>
                        <a:rPr lang="fr-FR" sz="1800" baseline="300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13</a:t>
                      </a:r>
                      <a:r>
                        <a:rPr lang="fr-FR" sz="1800" baseline="300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ème</a:t>
                      </a:r>
                      <a:endParaRPr lang="fr-FR" sz="1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2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8507002"/>
              </p:ext>
            </p:extLst>
          </p:nvPr>
        </p:nvGraphicFramePr>
        <p:xfrm>
          <a:off x="214282" y="2276872"/>
          <a:ext cx="8640960" cy="2523744"/>
        </p:xfrm>
        <a:graphic>
          <a:graphicData uri="http://schemas.openxmlformats.org/drawingml/2006/table">
            <a:tbl>
              <a:tblPr/>
              <a:tblGrid>
                <a:gridCol w="21600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6004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600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6083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959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Primes (cumulables)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8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les points obtenus grâce aux levées demandées sont inférieurs à 100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les points obtenus grâce aux levées demandées sont supérieurs ou égaux à 100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 niveau demandé est 6 et qu’il est réalisé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si le niveau demandé est 7 et qu’il est réalisé</a:t>
                      </a:r>
                    </a:p>
                  </a:txBody>
                  <a:tcPr marL="60329" marR="6032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1 000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9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partielle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manche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petit chelem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grand chelem</a:t>
                      </a:r>
                    </a:p>
                  </a:txBody>
                  <a:tcPr marL="60329" marR="6032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599628" y="4941168"/>
            <a:ext cx="5944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Rechercher ce que gagne Pierre dans les cas suivants :</a:t>
            </a:r>
          </a:p>
          <a:p>
            <a:pPr>
              <a:buFont typeface="Arial" pitchFamily="34" charset="0"/>
              <a:buChar char="•"/>
            </a:pPr>
            <a:r>
              <a:rPr lang="fr-FR" dirty="0">
                <a:latin typeface="Arial" pitchFamily="34" charset="0"/>
                <a:cs typeface="Arial" pitchFamily="34" charset="0"/>
              </a:rPr>
              <a:t> Il demande 5 SA et fait 12 levées.</a:t>
            </a:r>
          </a:p>
          <a:p>
            <a:pPr>
              <a:buFont typeface="Arial" pitchFamily="34" charset="0"/>
              <a:buChar char="•"/>
            </a:pPr>
            <a:r>
              <a:rPr lang="fr-FR" dirty="0">
                <a:latin typeface="Arial" pitchFamily="34" charset="0"/>
                <a:cs typeface="Arial" pitchFamily="34" charset="0"/>
              </a:rPr>
              <a:t> Il demande 6 SA et fait 13 levées.</a:t>
            </a:r>
          </a:p>
          <a:p>
            <a:pPr>
              <a:buFont typeface="Arial" pitchFamily="34" charset="0"/>
              <a:buChar char="•"/>
            </a:pPr>
            <a:r>
              <a:rPr lang="fr-FR" dirty="0">
                <a:latin typeface="Arial" pitchFamily="34" charset="0"/>
                <a:cs typeface="Arial" pitchFamily="34" charset="0"/>
              </a:rPr>
              <a:t> Il demande 1 SA et fait x levées (x &gt;6).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5496" y="0"/>
            <a:ext cx="44291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b="1" dirty="0">
                <a:latin typeface="Arial" pitchFamily="34" charset="0"/>
                <a:cs typeface="Arial" pitchFamily="34" charset="0"/>
              </a:rPr>
              <a:t>Exercices</a:t>
            </a:r>
          </a:p>
        </p:txBody>
      </p:sp>
      <p:pic>
        <p:nvPicPr>
          <p:cNvPr id="9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Déterminer la marque dans les cas suivants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2204864"/>
            <a:ext cx="7992888" cy="237626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N/S a demandé 9/4 et réalisé dix levées.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E/0 a demandé 9/4 et réalisé douze levées.</a:t>
            </a:r>
          </a:p>
          <a:p>
            <a:r>
              <a:rPr lang="fr-FR" dirty="0">
                <a:latin typeface="Arial" pitchFamily="34" charset="0"/>
                <a:cs typeface="Arial" pitchFamily="34" charset="0"/>
              </a:rPr>
              <a:t>E/O a demandé 12/1 et réalisé douze levées.</a:t>
            </a:r>
            <a:endParaRPr lang="fr-FR" dirty="0"/>
          </a:p>
        </p:txBody>
      </p:sp>
      <p:pic>
        <p:nvPicPr>
          <p:cNvPr id="5" name="Picture 2" descr="C:\0-Amélie\1-PROD\Multi cycle\Mathématiques\Les maths par le jeu\Imports\tetiere paysage 2 math par jeu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-2198"/>
            <a:ext cx="8892480" cy="45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0-Amélie\1-PROD\Multi cycle\Mathématiques\Les maths par le jeu\Imports\bas de page math par jeu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5733256"/>
            <a:ext cx="8355013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8604448" y="6381328"/>
            <a:ext cx="405408" cy="365125"/>
          </a:xfrm>
        </p:spPr>
        <p:txBody>
          <a:bodyPr/>
          <a:lstStyle/>
          <a:p>
            <a:fld id="{9C749163-44DA-49B2-8A1F-6208745AA084}" type="slidenum">
              <a:rPr lang="fr-FR" smtClean="0"/>
              <a:pPr/>
              <a:t>9</a:t>
            </a:fld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768</Words>
  <Application>Microsoft Office PowerPoint</Application>
  <PresentationFormat>Affichage à l'écran (4:3)</PresentationFormat>
  <Paragraphs>173</Paragraphs>
  <Slides>13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Activités mathématiques autour du jeu de bridge</vt:lpstr>
      <vt:lpstr>Etude de la marque</vt:lpstr>
      <vt:lpstr>La marque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Déterminer la marque dans les cas suivants :</vt:lpstr>
      <vt:lpstr>Suite</vt:lpstr>
      <vt:lpstr>Si le contrat n’est pas réalisé</vt:lpstr>
      <vt:lpstr>Une technique de jeu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Seance 4</dc:title>
  <dc:creator>utilisateur</dc:creator>
  <cp:lastModifiedBy>Utilisateur</cp:lastModifiedBy>
  <cp:revision>25</cp:revision>
  <dcterms:created xsi:type="dcterms:W3CDTF">2016-04-29T14:28:20Z</dcterms:created>
  <dcterms:modified xsi:type="dcterms:W3CDTF">2016-10-05T12:09:16Z</dcterms:modified>
</cp:coreProperties>
</file>