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63" r:id="rId3"/>
    <p:sldId id="258" r:id="rId4"/>
    <p:sldId id="259" r:id="rId5"/>
    <p:sldId id="261" r:id="rId6"/>
    <p:sldId id="262" r:id="rId7"/>
    <p:sldId id="278" r:id="rId8"/>
    <p:sldId id="279" r:id="rId9"/>
    <p:sldId id="280" r:id="rId10"/>
    <p:sldId id="281" r:id="rId11"/>
    <p:sldId id="282" r:id="rId12"/>
    <p:sldId id="284" r:id="rId13"/>
    <p:sldId id="283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FC0EF-1437-4479-8AD6-ED838BA6C5DC}" type="datetimeFigureOut">
              <a:rPr lang="fr-FR" smtClean="0"/>
              <a:pPr/>
              <a:t>05/10/2016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0FDB1-2339-4142-8864-A558DF63D94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272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FA7BB-3695-4ADE-939C-A43FF569F589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>
                <a:latin typeface="Calibri"/>
              </a:rPr>
              <a:t>On pourra demander toutes les solutions dans le premier cas et au moins trois dans les autres.</a:t>
            </a:r>
            <a:br>
              <a:rPr lang="fr-FR">
                <a:latin typeface="Calibri"/>
              </a:rPr>
            </a:br>
            <a:endParaRPr lang="fr-FR">
              <a:latin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0FDB1-2339-4142-8864-A558DF63D949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280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AED53-F234-4F16-BE68-55CAF26361FA}" type="datetime1">
              <a:rPr lang="fr-FR" smtClean="0"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9163-44DA-49B2-8A1F-6208745AA0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7D25-67A3-4A4E-BD70-825A8D838943}" type="datetime1">
              <a:rPr lang="fr-FR" smtClean="0"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9163-44DA-49B2-8A1F-6208745AA0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44B-725B-4FA9-91E6-8CBA0306B651}" type="datetime1">
              <a:rPr lang="fr-FR" smtClean="0"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9163-44DA-49B2-8A1F-6208745AA0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2BE86-70DF-4C57-9B7F-B78A75997A65}" type="datetime1">
              <a:rPr lang="fr-FR" smtClean="0"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9163-44DA-49B2-8A1F-6208745AA0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33C5-EC86-498C-B3C1-E9FF5591C5CA}" type="datetime1">
              <a:rPr lang="fr-FR" smtClean="0"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9163-44DA-49B2-8A1F-6208745AA0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DB31-DA8B-43CD-B08D-9A9F743536DE}" type="datetime1">
              <a:rPr lang="fr-FR" smtClean="0"/>
              <a:t>05/10/2016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9163-44DA-49B2-8A1F-6208745AA0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D3FD-06A8-4080-9BC4-ACDFD6C6E612}" type="datetime1">
              <a:rPr lang="fr-FR" smtClean="0"/>
              <a:t>05/10/2016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9163-44DA-49B2-8A1F-6208745AA0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E900-2F8F-4D12-A2FB-E55BFD3D098C}" type="datetime1">
              <a:rPr lang="fr-FR" smtClean="0"/>
              <a:t>05/10/2016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9163-44DA-49B2-8A1F-6208745AA0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4C9B-C678-4CC5-86C0-9065AB20D324}" type="datetime1">
              <a:rPr lang="fr-FR" smtClean="0"/>
              <a:t>05/10/2016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9163-44DA-49B2-8A1F-6208745AA0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676D6-F96E-4D0D-8A9A-D455E5F39D37}" type="datetime1">
              <a:rPr lang="fr-FR" smtClean="0"/>
              <a:t>05/10/2016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9163-44DA-49B2-8A1F-6208745AA0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D7476-6156-45F4-ACB1-E1BB5BC80C0C}" type="datetime1">
              <a:rPr lang="fr-FR" smtClean="0"/>
              <a:t>05/10/2016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9163-44DA-49B2-8A1F-6208745AA0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05F1D-DC33-4227-A89E-5DB1F98C47B3}" type="datetime1">
              <a:rPr lang="fr-FR" smtClean="0"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49163-44DA-49B2-8A1F-6208745AA0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48.jpeg"/><Relationship Id="rId7" Type="http://schemas.openxmlformats.org/officeDocument/2006/relationships/image" Target="../media/image12.jpeg"/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11" Type="http://schemas.openxmlformats.org/officeDocument/2006/relationships/image" Target="../media/image2.png"/><Relationship Id="rId5" Type="http://schemas.openxmlformats.org/officeDocument/2006/relationships/image" Target="../media/image39.jpeg"/><Relationship Id="rId10" Type="http://schemas.openxmlformats.org/officeDocument/2006/relationships/image" Target="../media/image3.png"/><Relationship Id="rId4" Type="http://schemas.openxmlformats.org/officeDocument/2006/relationships/image" Target="../media/image21.jpeg"/><Relationship Id="rId9" Type="http://schemas.openxmlformats.org/officeDocument/2006/relationships/image" Target="../media/image41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48.jpeg"/><Relationship Id="rId7" Type="http://schemas.openxmlformats.org/officeDocument/2006/relationships/image" Target="../media/image13.jpeg"/><Relationship Id="rId12" Type="http://schemas.openxmlformats.org/officeDocument/2006/relationships/image" Target="../media/image2.png"/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jpeg"/><Relationship Id="rId11" Type="http://schemas.openxmlformats.org/officeDocument/2006/relationships/image" Target="../media/image3.png"/><Relationship Id="rId5" Type="http://schemas.openxmlformats.org/officeDocument/2006/relationships/image" Target="../media/image39.jpeg"/><Relationship Id="rId10" Type="http://schemas.openxmlformats.org/officeDocument/2006/relationships/image" Target="../media/image55.jpeg"/><Relationship Id="rId4" Type="http://schemas.openxmlformats.org/officeDocument/2006/relationships/image" Target="../media/image21.jpeg"/><Relationship Id="rId9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jpeg"/><Relationship Id="rId3" Type="http://schemas.openxmlformats.org/officeDocument/2006/relationships/image" Target="../media/image48.jpeg"/><Relationship Id="rId7" Type="http://schemas.openxmlformats.org/officeDocument/2006/relationships/image" Target="../media/image37.jpeg"/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jpeg"/><Relationship Id="rId5" Type="http://schemas.openxmlformats.org/officeDocument/2006/relationships/image" Target="../media/image12.jpeg"/><Relationship Id="rId10" Type="http://schemas.openxmlformats.org/officeDocument/2006/relationships/image" Target="../media/image2.png"/><Relationship Id="rId4" Type="http://schemas.openxmlformats.org/officeDocument/2006/relationships/image" Target="../media/image39.jpeg"/><Relationship Id="rId9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48.jpeg"/><Relationship Id="rId7" Type="http://schemas.openxmlformats.org/officeDocument/2006/relationships/image" Target="../media/image13.jpeg"/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jpeg"/><Relationship Id="rId11" Type="http://schemas.openxmlformats.org/officeDocument/2006/relationships/image" Target="../media/image2.png"/><Relationship Id="rId5" Type="http://schemas.openxmlformats.org/officeDocument/2006/relationships/image" Target="../media/image39.jpeg"/><Relationship Id="rId10" Type="http://schemas.openxmlformats.org/officeDocument/2006/relationships/image" Target="../media/image3.png"/><Relationship Id="rId4" Type="http://schemas.openxmlformats.org/officeDocument/2006/relationships/image" Target="../media/image21.jpeg"/><Relationship Id="rId9" Type="http://schemas.openxmlformats.org/officeDocument/2006/relationships/image" Target="../media/image1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jpeg"/><Relationship Id="rId18" Type="http://schemas.openxmlformats.org/officeDocument/2006/relationships/image" Target="../media/image19.jpeg"/><Relationship Id="rId26" Type="http://schemas.openxmlformats.org/officeDocument/2006/relationships/image" Target="../media/image27.jpeg"/><Relationship Id="rId39" Type="http://schemas.openxmlformats.org/officeDocument/2006/relationships/image" Target="../media/image40.jpeg"/><Relationship Id="rId21" Type="http://schemas.openxmlformats.org/officeDocument/2006/relationships/image" Target="../media/image22.jpeg"/><Relationship Id="rId34" Type="http://schemas.openxmlformats.org/officeDocument/2006/relationships/image" Target="../media/image35.jpeg"/><Relationship Id="rId42" Type="http://schemas.openxmlformats.org/officeDocument/2006/relationships/image" Target="../media/image43.jpeg"/><Relationship Id="rId47" Type="http://schemas.openxmlformats.org/officeDocument/2006/relationships/image" Target="../media/image48.jpeg"/><Relationship Id="rId50" Type="http://schemas.openxmlformats.org/officeDocument/2006/relationships/image" Target="../media/image51.jpeg"/><Relationship Id="rId55" Type="http://schemas.openxmlformats.org/officeDocument/2006/relationships/image" Target="../media/image56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17" Type="http://schemas.openxmlformats.org/officeDocument/2006/relationships/image" Target="../media/image18.jpeg"/><Relationship Id="rId25" Type="http://schemas.openxmlformats.org/officeDocument/2006/relationships/image" Target="../media/image26.jpeg"/><Relationship Id="rId33" Type="http://schemas.openxmlformats.org/officeDocument/2006/relationships/image" Target="../media/image34.jpeg"/><Relationship Id="rId38" Type="http://schemas.openxmlformats.org/officeDocument/2006/relationships/image" Target="../media/image39.jpeg"/><Relationship Id="rId46" Type="http://schemas.openxmlformats.org/officeDocument/2006/relationships/image" Target="../media/image47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7.jpeg"/><Relationship Id="rId20" Type="http://schemas.openxmlformats.org/officeDocument/2006/relationships/image" Target="../media/image21.jpeg"/><Relationship Id="rId29" Type="http://schemas.openxmlformats.org/officeDocument/2006/relationships/image" Target="../media/image30.jpeg"/><Relationship Id="rId41" Type="http://schemas.openxmlformats.org/officeDocument/2006/relationships/image" Target="../media/image42.jpeg"/><Relationship Id="rId54" Type="http://schemas.openxmlformats.org/officeDocument/2006/relationships/image" Target="../media/image5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24" Type="http://schemas.openxmlformats.org/officeDocument/2006/relationships/image" Target="../media/image25.jpeg"/><Relationship Id="rId32" Type="http://schemas.openxmlformats.org/officeDocument/2006/relationships/image" Target="../media/image33.jpeg"/><Relationship Id="rId37" Type="http://schemas.openxmlformats.org/officeDocument/2006/relationships/image" Target="../media/image38.jpeg"/><Relationship Id="rId40" Type="http://schemas.openxmlformats.org/officeDocument/2006/relationships/image" Target="../media/image41.jpeg"/><Relationship Id="rId45" Type="http://schemas.openxmlformats.org/officeDocument/2006/relationships/image" Target="../media/image46.jpeg"/><Relationship Id="rId53" Type="http://schemas.openxmlformats.org/officeDocument/2006/relationships/image" Target="../media/image54.jpeg"/><Relationship Id="rId5" Type="http://schemas.openxmlformats.org/officeDocument/2006/relationships/image" Target="../media/image6.jpeg"/><Relationship Id="rId15" Type="http://schemas.openxmlformats.org/officeDocument/2006/relationships/image" Target="../media/image16.jpeg"/><Relationship Id="rId23" Type="http://schemas.openxmlformats.org/officeDocument/2006/relationships/image" Target="../media/image24.jpeg"/><Relationship Id="rId28" Type="http://schemas.openxmlformats.org/officeDocument/2006/relationships/image" Target="../media/image29.jpeg"/><Relationship Id="rId36" Type="http://schemas.openxmlformats.org/officeDocument/2006/relationships/image" Target="../media/image37.jpeg"/><Relationship Id="rId49" Type="http://schemas.openxmlformats.org/officeDocument/2006/relationships/image" Target="../media/image50.jpeg"/><Relationship Id="rId10" Type="http://schemas.openxmlformats.org/officeDocument/2006/relationships/image" Target="../media/image11.jpeg"/><Relationship Id="rId19" Type="http://schemas.openxmlformats.org/officeDocument/2006/relationships/image" Target="../media/image20.jpeg"/><Relationship Id="rId31" Type="http://schemas.openxmlformats.org/officeDocument/2006/relationships/image" Target="../media/image32.jpeg"/><Relationship Id="rId44" Type="http://schemas.openxmlformats.org/officeDocument/2006/relationships/image" Target="../media/image45.jpeg"/><Relationship Id="rId52" Type="http://schemas.openxmlformats.org/officeDocument/2006/relationships/image" Target="../media/image53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Relationship Id="rId22" Type="http://schemas.openxmlformats.org/officeDocument/2006/relationships/image" Target="../media/image23.jpeg"/><Relationship Id="rId27" Type="http://schemas.openxmlformats.org/officeDocument/2006/relationships/image" Target="../media/image28.jpeg"/><Relationship Id="rId30" Type="http://schemas.openxmlformats.org/officeDocument/2006/relationships/image" Target="../media/image31.jpeg"/><Relationship Id="rId35" Type="http://schemas.openxmlformats.org/officeDocument/2006/relationships/image" Target="../media/image36.jpeg"/><Relationship Id="rId43" Type="http://schemas.openxmlformats.org/officeDocument/2006/relationships/image" Target="../media/image44.jpeg"/><Relationship Id="rId48" Type="http://schemas.openxmlformats.org/officeDocument/2006/relationships/image" Target="../media/image49.jpeg"/><Relationship Id="rId8" Type="http://schemas.openxmlformats.org/officeDocument/2006/relationships/image" Target="../media/image9.jpeg"/><Relationship Id="rId51" Type="http://schemas.openxmlformats.org/officeDocument/2006/relationships/image" Target="../media/image52.jpeg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56.jpeg"/><Relationship Id="rId7" Type="http://schemas.openxmlformats.org/officeDocument/2006/relationships/image" Target="../media/image25.jpeg"/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jpeg"/><Relationship Id="rId5" Type="http://schemas.openxmlformats.org/officeDocument/2006/relationships/image" Target="../media/image21.jpeg"/><Relationship Id="rId4" Type="http://schemas.openxmlformats.org/officeDocument/2006/relationships/image" Target="../media/image48.jpeg"/><Relationship Id="rId9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48.jpeg"/><Relationship Id="rId7" Type="http://schemas.openxmlformats.org/officeDocument/2006/relationships/image" Target="../media/image31.jpeg"/><Relationship Id="rId12" Type="http://schemas.openxmlformats.org/officeDocument/2006/relationships/image" Target="../media/image2.png"/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jpeg"/><Relationship Id="rId11" Type="http://schemas.openxmlformats.org/officeDocument/2006/relationships/image" Target="../media/image3.png"/><Relationship Id="rId5" Type="http://schemas.openxmlformats.org/officeDocument/2006/relationships/image" Target="../media/image39.jpeg"/><Relationship Id="rId10" Type="http://schemas.openxmlformats.org/officeDocument/2006/relationships/image" Target="../media/image15.jpeg"/><Relationship Id="rId4" Type="http://schemas.openxmlformats.org/officeDocument/2006/relationships/image" Target="../media/image21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Activités mathématiques autour du jeu de bridge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55091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Séance 2</a:t>
            </a:r>
          </a:p>
        </p:txBody>
      </p:sp>
      <p:pic>
        <p:nvPicPr>
          <p:cNvPr id="5" name="Picture 2" descr="C:\0-Amélie\1-PROD\Multi cycle\Mathématiques\Les maths par le jeu\Imports\tetiere paysage 1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0"/>
            <a:ext cx="9108504" cy="129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Déterminer le nombre de points d’honneurs 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  <a:latin typeface="Arial"/>
              </a:rPr>
              <a:t/>
            </a:r>
            <a:br>
              <a:rPr lang="fr-FR" sz="2800" b="1" dirty="0" smtClean="0">
                <a:solidFill>
                  <a:schemeClr val="accent5">
                    <a:lumMod val="75000"/>
                  </a:schemeClr>
                </a:solidFill>
                <a:latin typeface="Arial"/>
              </a:rPr>
            </a:b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  <a:latin typeface="Arial"/>
              </a:rPr>
              <a:t>de </a:t>
            </a:r>
            <a:r>
              <a:rPr lang="fr-FR" sz="2800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cette main.</a:t>
            </a:r>
          </a:p>
        </p:txBody>
      </p:sp>
      <p:pic>
        <p:nvPicPr>
          <p:cNvPr id="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798" y="2184906"/>
            <a:ext cx="7767908" cy="2720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>
            <a:off x="3143240" y="2000240"/>
            <a:ext cx="1857388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fr-FR" dirty="0"/>
          </a:p>
        </p:txBody>
      </p:sp>
      <p:pic>
        <p:nvPicPr>
          <p:cNvPr id="9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10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ce réservé du contenu 5" descr="main 1.jpeg.jpeg"/>
          <p:cNvPicPr>
            <a:picLocks noChangeAspect="1"/>
          </p:cNvPicPr>
          <p:nvPr/>
        </p:nvPicPr>
        <p:blipFill>
          <a:blip r:embed="rId2" cstate="print"/>
          <a:srcRect r="58669"/>
          <a:stretch>
            <a:fillRect/>
          </a:stretch>
        </p:blipFill>
        <p:spPr>
          <a:xfrm rot="5400000">
            <a:off x="3550036" y="-296045"/>
            <a:ext cx="2151432" cy="7165105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142976" y="714356"/>
            <a:ext cx="6929486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sz="3600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Et ce celle-ci …..</a:t>
            </a:r>
          </a:p>
        </p:txBody>
      </p:sp>
      <p:pic>
        <p:nvPicPr>
          <p:cNvPr id="6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58752"/>
            <a:ext cx="8229600" cy="1026032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On compte et on réfléchit un peu 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24847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fr-FR" dirty="0">
                <a:latin typeface="Arial"/>
              </a:rPr>
              <a:t>Quelles cartes (parmi les As, Rois, Dames ou Valets) puis-je avoir? si :</a:t>
            </a:r>
          </a:p>
          <a:p>
            <a:r>
              <a:rPr lang="fr-FR" sz="3000" dirty="0">
                <a:latin typeface="Arial"/>
              </a:rPr>
              <a:t>j’ai cinq points et deux cartes,</a:t>
            </a:r>
          </a:p>
          <a:p>
            <a:r>
              <a:rPr lang="fr-FR" sz="3000" dirty="0">
                <a:latin typeface="Arial"/>
              </a:rPr>
              <a:t>j’ai cinq points et trois cartes,</a:t>
            </a:r>
          </a:p>
          <a:p>
            <a:r>
              <a:rPr lang="fr-FR" sz="3000" dirty="0">
                <a:latin typeface="Arial"/>
              </a:rPr>
              <a:t>j’ai huit points et trois cartes,</a:t>
            </a:r>
          </a:p>
          <a:p>
            <a:r>
              <a:rPr lang="fr-FR" sz="3000" dirty="0">
                <a:latin typeface="Arial"/>
              </a:rPr>
              <a:t>j’ai neuf points et quatre cartes,</a:t>
            </a:r>
          </a:p>
          <a:p>
            <a:r>
              <a:rPr lang="fr-FR" sz="3000" dirty="0">
                <a:latin typeface="Arial"/>
              </a:rPr>
              <a:t>j’ai dix points et trois cartes,</a:t>
            </a:r>
          </a:p>
          <a:p>
            <a:r>
              <a:rPr lang="fr-FR" sz="3000" dirty="0">
                <a:latin typeface="Arial"/>
              </a:rPr>
              <a:t>j’ai dix points et quatre cartes,</a:t>
            </a:r>
          </a:p>
          <a:p>
            <a:endParaRPr lang="fr-FR" dirty="0"/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On compte toujours</a:t>
            </a:r>
            <a:r>
              <a:rPr lang="fr-FR" sz="3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latin typeface="Arial"/>
              </a:rPr>
              <a:t>Déterminer le nombre de points d’honneurs dans un jeu de 52 cartes.</a:t>
            </a:r>
          </a:p>
          <a:p>
            <a:r>
              <a:rPr lang="fr-FR" dirty="0">
                <a:latin typeface="Arial"/>
              </a:rPr>
              <a:t>Quel est le nombre maximum de points d’honneurs que je peux posséder quand </a:t>
            </a:r>
          </a:p>
          <a:p>
            <a:pPr>
              <a:buNone/>
            </a:pPr>
            <a:r>
              <a:rPr lang="fr-FR" dirty="0">
                <a:latin typeface="Arial"/>
              </a:rPr>
              <a:t>- j’ai deux cartes en main?</a:t>
            </a:r>
          </a:p>
          <a:p>
            <a:pPr>
              <a:buNone/>
            </a:pPr>
            <a:r>
              <a:rPr lang="fr-FR" dirty="0">
                <a:latin typeface="Arial"/>
              </a:rPr>
              <a:t>- j’ai six cartes en main?</a:t>
            </a:r>
          </a:p>
          <a:p>
            <a:pPr>
              <a:buNone/>
            </a:pPr>
            <a:r>
              <a:rPr lang="fr-FR" dirty="0">
                <a:latin typeface="Arial"/>
              </a:rPr>
              <a:t>- j’ai treize cartes en main?</a:t>
            </a:r>
          </a:p>
          <a:p>
            <a:pPr>
              <a:buFontTx/>
              <a:buChar char="-"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Autofit/>
          </a:bodyPr>
          <a:lstStyle/>
          <a:p>
            <a:r>
              <a:rPr lang="fr-FR" sz="3600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J’ai dix points, </a:t>
            </a:r>
            <a:r>
              <a:rPr lang="fr-FR" sz="3600" b="1" dirty="0" smtClean="0">
                <a:solidFill>
                  <a:schemeClr val="accent5">
                    <a:lumMod val="75000"/>
                  </a:schemeClr>
                </a:solidFill>
                <a:latin typeface="Arial"/>
              </a:rPr>
              <a:t/>
            </a:r>
            <a:br>
              <a:rPr lang="fr-FR" sz="3600" b="1" dirty="0" smtClean="0">
                <a:solidFill>
                  <a:schemeClr val="accent5">
                    <a:lumMod val="75000"/>
                  </a:schemeClr>
                </a:solidFill>
                <a:latin typeface="Arial"/>
              </a:rPr>
            </a:br>
            <a:r>
              <a:rPr lang="fr-FR" sz="3600" b="1" dirty="0" smtClean="0">
                <a:solidFill>
                  <a:schemeClr val="accent5">
                    <a:lumMod val="75000"/>
                  </a:schemeClr>
                </a:solidFill>
                <a:latin typeface="Arial"/>
              </a:rPr>
              <a:t>il </a:t>
            </a:r>
            <a:r>
              <a:rPr lang="fr-FR" sz="3600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me manque un Cœur. Lequel?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619672" y="2069128"/>
            <a:ext cx="897480" cy="137951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2810424" y="2069128"/>
            <a:ext cx="897480" cy="138779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6" name="Image 1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5220072" y="2069128"/>
            <a:ext cx="900000" cy="13752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7" name="Image 1"/>
          <p:cNvPicPr>
            <a:picLocks noChangeAspect="1"/>
          </p:cNvPicPr>
          <p:nvPr/>
        </p:nvPicPr>
        <p:blipFill>
          <a:blip r:embed="rId5" cstate="print">
            <a:alphaModFix/>
            <a:lum/>
          </a:blip>
          <a:srcRect/>
          <a:stretch>
            <a:fillRect/>
          </a:stretch>
        </p:blipFill>
        <p:spPr>
          <a:xfrm>
            <a:off x="3995936" y="2069128"/>
            <a:ext cx="900000" cy="13752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8" name="Image 1"/>
          <p:cNvPicPr>
            <a:picLocks noChangeAspect="1"/>
          </p:cNvPicPr>
          <p:nvPr/>
        </p:nvPicPr>
        <p:blipFill>
          <a:blip r:embed="rId6" cstate="print">
            <a:alphaModFix/>
            <a:lum/>
          </a:blip>
          <a:srcRect/>
          <a:stretch>
            <a:fillRect/>
          </a:stretch>
        </p:blipFill>
        <p:spPr>
          <a:xfrm>
            <a:off x="6408304" y="2069128"/>
            <a:ext cx="900000" cy="13752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10" name="Image 13"/>
          <p:cNvPicPr>
            <a:picLocks noChangeAspect="1"/>
          </p:cNvPicPr>
          <p:nvPr/>
        </p:nvPicPr>
        <p:blipFill>
          <a:blip r:embed="rId7" cstate="print">
            <a:alphaModFix/>
            <a:lum/>
          </a:blip>
          <a:srcRect/>
          <a:stretch>
            <a:fillRect/>
          </a:stretch>
        </p:blipFill>
        <p:spPr>
          <a:xfrm>
            <a:off x="6444208" y="3725312"/>
            <a:ext cx="897480" cy="137951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11" name="Image 15"/>
          <p:cNvPicPr>
            <a:picLocks noChangeAspect="1"/>
          </p:cNvPicPr>
          <p:nvPr/>
        </p:nvPicPr>
        <p:blipFill>
          <a:blip r:embed="rId8" cstate="print">
            <a:alphaModFix/>
            <a:lum/>
          </a:blip>
          <a:srcRect/>
          <a:stretch>
            <a:fillRect/>
          </a:stretch>
        </p:blipFill>
        <p:spPr>
          <a:xfrm>
            <a:off x="2843808" y="3725312"/>
            <a:ext cx="897480" cy="137951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sp>
        <p:nvSpPr>
          <p:cNvPr id="13" name="ZoneTexte 12"/>
          <p:cNvSpPr txBox="1"/>
          <p:nvPr/>
        </p:nvSpPr>
        <p:spPr>
          <a:xfrm>
            <a:off x="3995936" y="3725312"/>
            <a:ext cx="864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/>
              <a:t>?</a:t>
            </a:r>
          </a:p>
        </p:txBody>
      </p:sp>
      <p:pic>
        <p:nvPicPr>
          <p:cNvPr id="15" name="Image 14" descr="41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619672" y="3725312"/>
            <a:ext cx="887407" cy="136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11560" y="548680"/>
            <a:ext cx="7848872" cy="1384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sz="2800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J’ai douze points, trois Piques et quatre cartes rouges. </a:t>
            </a:r>
            <a:endParaRPr lang="fr-FR" sz="2800" b="1" dirty="0" smtClean="0">
              <a:solidFill>
                <a:schemeClr val="accent5">
                  <a:lumMod val="75000"/>
                </a:schemeClr>
              </a:solidFill>
              <a:latin typeface="Arial"/>
            </a:endParaRPr>
          </a:p>
          <a:p>
            <a:pPr algn="ctr"/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  <a:latin typeface="Arial"/>
              </a:rPr>
              <a:t>Quelle </a:t>
            </a:r>
            <a:r>
              <a:rPr lang="fr-FR" sz="2800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carte me manque-t-il?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550389" y="2111307"/>
            <a:ext cx="897480" cy="137951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2741141" y="2111307"/>
            <a:ext cx="897480" cy="138779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9" name="Image 1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5186893" y="2111307"/>
            <a:ext cx="900000" cy="13752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11" name="Image 1"/>
          <p:cNvPicPr>
            <a:picLocks noChangeAspect="1"/>
          </p:cNvPicPr>
          <p:nvPr/>
        </p:nvPicPr>
        <p:blipFill>
          <a:blip r:embed="rId5" cstate="print">
            <a:alphaModFix/>
            <a:lum/>
          </a:blip>
          <a:srcRect/>
          <a:stretch>
            <a:fillRect/>
          </a:stretch>
        </p:blipFill>
        <p:spPr>
          <a:xfrm>
            <a:off x="3998661" y="2111307"/>
            <a:ext cx="900000" cy="13752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14" name="Image 1"/>
          <p:cNvPicPr>
            <a:picLocks noChangeAspect="1"/>
          </p:cNvPicPr>
          <p:nvPr/>
        </p:nvPicPr>
        <p:blipFill>
          <a:blip r:embed="rId6" cstate="print">
            <a:alphaModFix/>
            <a:lum/>
          </a:blip>
          <a:srcRect/>
          <a:stretch>
            <a:fillRect/>
          </a:stretch>
        </p:blipFill>
        <p:spPr>
          <a:xfrm>
            <a:off x="6446933" y="2111307"/>
            <a:ext cx="900000" cy="13752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16" name="Image 10"/>
          <p:cNvPicPr>
            <a:picLocks noChangeAspect="1"/>
          </p:cNvPicPr>
          <p:nvPr/>
        </p:nvPicPr>
        <p:blipFill>
          <a:blip r:embed="rId7" cstate="print">
            <a:alphaModFix/>
            <a:lum/>
          </a:blip>
          <a:srcRect/>
          <a:stretch>
            <a:fillRect/>
          </a:stretch>
        </p:blipFill>
        <p:spPr>
          <a:xfrm>
            <a:off x="1550389" y="3767491"/>
            <a:ext cx="897480" cy="137951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18" name="Image 13"/>
          <p:cNvPicPr>
            <a:picLocks noChangeAspect="1"/>
          </p:cNvPicPr>
          <p:nvPr/>
        </p:nvPicPr>
        <p:blipFill>
          <a:blip r:embed="rId8" cstate="print">
            <a:alphaModFix/>
            <a:lum/>
          </a:blip>
          <a:srcRect/>
          <a:stretch>
            <a:fillRect/>
          </a:stretch>
        </p:blipFill>
        <p:spPr>
          <a:xfrm>
            <a:off x="5222797" y="3767491"/>
            <a:ext cx="897480" cy="137951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19" name="Image 15"/>
          <p:cNvPicPr>
            <a:picLocks noChangeAspect="1"/>
          </p:cNvPicPr>
          <p:nvPr/>
        </p:nvPicPr>
        <p:blipFill>
          <a:blip r:embed="rId9" cstate="print">
            <a:alphaModFix/>
            <a:lum/>
          </a:blip>
          <a:srcRect/>
          <a:stretch>
            <a:fillRect/>
          </a:stretch>
        </p:blipFill>
        <p:spPr>
          <a:xfrm>
            <a:off x="2774525" y="3767491"/>
            <a:ext cx="897480" cy="137951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15" name="Image 14" descr="16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flipV="1">
            <a:off x="6446933" y="3767491"/>
            <a:ext cx="936104" cy="143639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7" name="ZoneTexte 16"/>
          <p:cNvSpPr txBox="1"/>
          <p:nvPr/>
        </p:nvSpPr>
        <p:spPr>
          <a:xfrm>
            <a:off x="4034565" y="3700859"/>
            <a:ext cx="864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/>
              <a:t>?</a:t>
            </a:r>
          </a:p>
        </p:txBody>
      </p:sp>
      <p:pic>
        <p:nvPicPr>
          <p:cNvPr id="20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15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11560" y="714356"/>
            <a:ext cx="7848872" cy="163121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sz="2400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J’ai quinze points, un  ou deux Honneurs dans chaque couleur, cinq cartes noires et aucune dame. </a:t>
            </a:r>
            <a:r>
              <a:rPr lang="fr-FR" sz="2400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Quelles cartes me manque-t-il? </a:t>
            </a:r>
            <a:endParaRPr lang="fr-FR" sz="2400" dirty="0" smtClean="0">
              <a:solidFill>
                <a:schemeClr val="accent5">
                  <a:lumMod val="75000"/>
                </a:schemeClr>
              </a:solidFill>
              <a:latin typeface="Arial"/>
            </a:endParaRPr>
          </a:p>
          <a:p>
            <a:pPr algn="ctr"/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  <a:latin typeface="Arial"/>
              </a:rPr>
              <a:t>(</a:t>
            </a:r>
            <a:r>
              <a:rPr lang="fr-FR" sz="2400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il y a deux solutions)</a:t>
            </a:r>
            <a:r>
              <a:rPr lang="fr-FR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4087256" y="2609184"/>
            <a:ext cx="897480" cy="137951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5167376" y="2609184"/>
            <a:ext cx="897480" cy="138779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11" name="Image 1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3007136" y="2609184"/>
            <a:ext cx="900000" cy="13752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18" name="Image 13"/>
          <p:cNvPicPr>
            <a:picLocks noChangeAspect="1"/>
          </p:cNvPicPr>
          <p:nvPr/>
        </p:nvPicPr>
        <p:blipFill>
          <a:blip r:embed="rId5" cstate="print">
            <a:alphaModFix/>
            <a:lum/>
          </a:blip>
          <a:srcRect/>
          <a:stretch>
            <a:fillRect/>
          </a:stretch>
        </p:blipFill>
        <p:spPr>
          <a:xfrm>
            <a:off x="6247496" y="2609184"/>
            <a:ext cx="897480" cy="137951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sp>
        <p:nvSpPr>
          <p:cNvPr id="17" name="ZoneTexte 16"/>
          <p:cNvSpPr txBox="1"/>
          <p:nvPr/>
        </p:nvSpPr>
        <p:spPr>
          <a:xfrm>
            <a:off x="3008032" y="4071312"/>
            <a:ext cx="1080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/>
              <a:t>?</a:t>
            </a:r>
          </a:p>
        </p:txBody>
      </p:sp>
      <p:pic>
        <p:nvPicPr>
          <p:cNvPr id="23" name="Image 1"/>
          <p:cNvPicPr>
            <a:picLocks noChangeAspect="1"/>
          </p:cNvPicPr>
          <p:nvPr/>
        </p:nvPicPr>
        <p:blipFill>
          <a:blip r:embed="rId6" cstate="print">
            <a:alphaModFix/>
            <a:lum/>
          </a:blip>
          <a:srcRect/>
          <a:stretch>
            <a:fillRect/>
          </a:stretch>
        </p:blipFill>
        <p:spPr>
          <a:xfrm>
            <a:off x="7327616" y="2609184"/>
            <a:ext cx="900000" cy="13752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27" name="Image 1"/>
          <p:cNvPicPr>
            <a:picLocks noChangeAspect="1"/>
          </p:cNvPicPr>
          <p:nvPr/>
        </p:nvPicPr>
        <p:blipFill>
          <a:blip r:embed="rId7" cstate="print">
            <a:alphaModFix/>
            <a:lum/>
          </a:blip>
          <a:srcRect/>
          <a:stretch>
            <a:fillRect/>
          </a:stretch>
        </p:blipFill>
        <p:spPr>
          <a:xfrm>
            <a:off x="846896" y="2609184"/>
            <a:ext cx="900000" cy="13680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28" name="Image 1"/>
          <p:cNvPicPr>
            <a:picLocks noChangeAspect="1"/>
          </p:cNvPicPr>
          <p:nvPr/>
        </p:nvPicPr>
        <p:blipFill>
          <a:blip r:embed="rId8" cstate="print">
            <a:alphaModFix/>
            <a:lum/>
          </a:blip>
          <a:srcRect/>
          <a:stretch>
            <a:fillRect/>
          </a:stretch>
        </p:blipFill>
        <p:spPr>
          <a:xfrm>
            <a:off x="1927016" y="2609184"/>
            <a:ext cx="900000" cy="13752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sp>
        <p:nvSpPr>
          <p:cNvPr id="31" name="ZoneTexte 30"/>
          <p:cNvSpPr txBox="1"/>
          <p:nvPr/>
        </p:nvSpPr>
        <p:spPr>
          <a:xfrm>
            <a:off x="5328084" y="4027904"/>
            <a:ext cx="57606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/>
              <a:t>?</a:t>
            </a:r>
          </a:p>
          <a:p>
            <a:endParaRPr lang="fr-FR" dirty="0"/>
          </a:p>
        </p:txBody>
      </p:sp>
      <p:pic>
        <p:nvPicPr>
          <p:cNvPr id="14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16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11560" y="548680"/>
            <a:ext cx="7848872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sz="2400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J’ai neuf points, deux dames,  au moins deux cartes dans chaque </a:t>
            </a:r>
            <a:r>
              <a:rPr lang="fr-FR" sz="2400" b="1" dirty="0" smtClean="0">
                <a:solidFill>
                  <a:schemeClr val="accent5">
                    <a:lumMod val="75000"/>
                  </a:schemeClr>
                </a:solidFill>
                <a:latin typeface="Arial"/>
              </a:rPr>
              <a:t>couleur. </a:t>
            </a:r>
          </a:p>
          <a:p>
            <a:pPr algn="ctr"/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  <a:latin typeface="Arial"/>
              </a:rPr>
              <a:t>Quelles </a:t>
            </a:r>
            <a:r>
              <a:rPr lang="fr-FR" sz="2400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cartes me manque-t-il? </a:t>
            </a:r>
            <a:endParaRPr lang="fr-FR" sz="2400" dirty="0" smtClean="0">
              <a:solidFill>
                <a:schemeClr val="accent5">
                  <a:lumMod val="75000"/>
                </a:schemeClr>
              </a:solidFill>
              <a:latin typeface="Arial"/>
            </a:endParaRPr>
          </a:p>
          <a:p>
            <a:pPr algn="ctr"/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  <a:latin typeface="Arial"/>
              </a:rPr>
              <a:t>Y-a-t-il </a:t>
            </a:r>
            <a:r>
              <a:rPr lang="fr-FR" sz="2400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plusieurs solutions?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187624" y="2481529"/>
            <a:ext cx="897480" cy="137951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2339752" y="2481529"/>
            <a:ext cx="897480" cy="138779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9" name="Image 1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4716016" y="2481529"/>
            <a:ext cx="900000" cy="13752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11" name="Image 1"/>
          <p:cNvPicPr>
            <a:picLocks noChangeAspect="1"/>
          </p:cNvPicPr>
          <p:nvPr/>
        </p:nvPicPr>
        <p:blipFill>
          <a:blip r:embed="rId5" cstate="print">
            <a:alphaModFix/>
            <a:lum/>
          </a:blip>
          <a:srcRect/>
          <a:stretch>
            <a:fillRect/>
          </a:stretch>
        </p:blipFill>
        <p:spPr>
          <a:xfrm>
            <a:off x="3491880" y="2481529"/>
            <a:ext cx="900000" cy="13752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14" name="Image 1"/>
          <p:cNvPicPr>
            <a:picLocks noChangeAspect="1"/>
          </p:cNvPicPr>
          <p:nvPr/>
        </p:nvPicPr>
        <p:blipFill>
          <a:blip r:embed="rId6" cstate="print">
            <a:alphaModFix/>
            <a:lum/>
          </a:blip>
          <a:srcRect/>
          <a:stretch>
            <a:fillRect/>
          </a:stretch>
        </p:blipFill>
        <p:spPr>
          <a:xfrm>
            <a:off x="5940152" y="2481529"/>
            <a:ext cx="900000" cy="13752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16" name="Image 10"/>
          <p:cNvPicPr>
            <a:picLocks noChangeAspect="1"/>
          </p:cNvPicPr>
          <p:nvPr/>
        </p:nvPicPr>
        <p:blipFill>
          <a:blip r:embed="rId7" cstate="print">
            <a:alphaModFix/>
            <a:lum/>
          </a:blip>
          <a:srcRect/>
          <a:stretch>
            <a:fillRect/>
          </a:stretch>
        </p:blipFill>
        <p:spPr>
          <a:xfrm>
            <a:off x="7092280" y="2481529"/>
            <a:ext cx="897480" cy="137951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18" name="Image 13"/>
          <p:cNvPicPr>
            <a:picLocks noChangeAspect="1"/>
          </p:cNvPicPr>
          <p:nvPr/>
        </p:nvPicPr>
        <p:blipFill>
          <a:blip r:embed="rId8" cstate="print">
            <a:alphaModFix/>
            <a:lum/>
          </a:blip>
          <a:srcRect/>
          <a:stretch>
            <a:fillRect/>
          </a:stretch>
        </p:blipFill>
        <p:spPr>
          <a:xfrm>
            <a:off x="2339752" y="4065705"/>
            <a:ext cx="897480" cy="137951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19" name="Image 15"/>
          <p:cNvPicPr>
            <a:picLocks noChangeAspect="1"/>
          </p:cNvPicPr>
          <p:nvPr/>
        </p:nvPicPr>
        <p:blipFill>
          <a:blip r:embed="rId9" cstate="print">
            <a:alphaModFix/>
            <a:lum/>
          </a:blip>
          <a:srcRect/>
          <a:stretch>
            <a:fillRect/>
          </a:stretch>
        </p:blipFill>
        <p:spPr>
          <a:xfrm>
            <a:off x="1187624" y="4065705"/>
            <a:ext cx="897480" cy="137951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sp>
        <p:nvSpPr>
          <p:cNvPr id="15" name="ZoneTexte 14"/>
          <p:cNvSpPr txBox="1"/>
          <p:nvPr/>
        </p:nvSpPr>
        <p:spPr>
          <a:xfrm>
            <a:off x="3563889" y="4137713"/>
            <a:ext cx="86409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/>
              <a:t>?</a:t>
            </a:r>
          </a:p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716017" y="4137713"/>
            <a:ext cx="93610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/>
              <a:t>?</a:t>
            </a:r>
          </a:p>
          <a:p>
            <a:endParaRPr lang="fr-FR" dirty="0"/>
          </a:p>
        </p:txBody>
      </p:sp>
      <p:pic>
        <p:nvPicPr>
          <p:cNvPr id="20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17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79512" y="714375"/>
            <a:ext cx="8892480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r-FR" sz="2400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Proposer deux mains différentes de six cartes comportant :</a:t>
            </a:r>
          </a:p>
          <a:p>
            <a:r>
              <a:rPr lang="fr-FR" sz="24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 </a:t>
            </a:r>
            <a:r>
              <a:rPr lang="fr-FR" sz="2400" dirty="0">
                <a:latin typeface="Arial"/>
              </a:rPr>
              <a:t>cinq honneurs  dont deux Rois exactement et valant  douze points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444208" y="4653136"/>
            <a:ext cx="18473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sz="6000" dirty="0"/>
          </a:p>
          <a:p>
            <a:endParaRPr lang="fr-FR" dirty="0"/>
          </a:p>
        </p:txBody>
      </p:sp>
      <p:pic>
        <p:nvPicPr>
          <p:cNvPr id="6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51520" y="714375"/>
            <a:ext cx="8820472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r-FR" sz="2400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Proposer deux mains différentes de six cartes comportant : </a:t>
            </a:r>
          </a:p>
          <a:p>
            <a:r>
              <a:rPr lang="fr-FR" sz="2400" dirty="0">
                <a:latin typeface="Arial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latin typeface="Arial"/>
              </a:rPr>
              <a:t> cinq honneurs  dont  une Dame  exactement et valant  quatorze points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444208" y="4653136"/>
            <a:ext cx="18473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sz="6000" dirty="0"/>
          </a:p>
          <a:p>
            <a:endParaRPr lang="fr-FR" dirty="0"/>
          </a:p>
        </p:txBody>
      </p:sp>
      <p:pic>
        <p:nvPicPr>
          <p:cNvPr id="6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19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Observation d’une partie</a:t>
            </a:r>
          </a:p>
        </p:txBody>
      </p:sp>
      <p:pic>
        <p:nvPicPr>
          <p:cNvPr id="6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28662" y="428604"/>
            <a:ext cx="7572428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sz="3200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A vous de compléter</a:t>
            </a:r>
            <a:r>
              <a:rPr lang="fr-FR" sz="32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084619"/>
              </p:ext>
            </p:extLst>
          </p:nvPr>
        </p:nvGraphicFramePr>
        <p:xfrm>
          <a:off x="1186681" y="1803590"/>
          <a:ext cx="6508246" cy="3933357"/>
        </p:xfrm>
        <a:graphic>
          <a:graphicData uri="http://schemas.openxmlformats.org/drawingml/2006/table">
            <a:tbl>
              <a:tblPr/>
              <a:tblGrid>
                <a:gridCol w="11359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209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512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59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100" dirty="0">
                        <a:latin typeface="Calibri"/>
                      </a:endParaRPr>
                    </a:p>
                  </a:txBody>
                  <a:tcPr marL="15240" marR="15240" marT="15240" marB="1524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Critères à </a:t>
                      </a:r>
                      <a:r>
                        <a:rPr lang="fr-FR" sz="1200" b="1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respecter</a:t>
                      </a:r>
                    </a:p>
                  </a:txBody>
                  <a:tcPr marL="15240" marR="15240" marT="15240" marB="1524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/>
                          <a:ea typeface="Times New Roman"/>
                          <a:cs typeface="Times New Roman"/>
                        </a:rPr>
                        <a:t>Réponses : </a:t>
                      </a:r>
                      <a:endParaRPr lang="fr-FR" sz="1100" dirty="0">
                        <a:ea typeface="Times New Roman"/>
                        <a:cs typeface="Times New Roman"/>
                      </a:endParaRPr>
                    </a:p>
                  </a:txBody>
                  <a:tcPr marL="15240" marR="15240" marT="15240" marB="1524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77168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latin typeface="Arial"/>
                          <a:ea typeface="Times New Roman"/>
                          <a:cs typeface="Times New Roman"/>
                        </a:rPr>
                        <a:t>Main 1</a:t>
                      </a:r>
                      <a:endParaRPr lang="fr-FR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240" marR="15240" marT="15240" marB="1524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4999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400" dirty="0">
                          <a:latin typeface="Arial"/>
                          <a:ea typeface="Times New Roman"/>
                          <a:cs typeface="Times New Roman"/>
                        </a:rPr>
                        <a:t>La main vaut 15 points d'honneurs</a:t>
                      </a:r>
                    </a:p>
                    <a:p>
                      <a:pPr marL="285750" indent="-285750">
                        <a:lnSpc>
                          <a:spcPct val="114999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400" dirty="0">
                          <a:latin typeface="Arial"/>
                          <a:ea typeface="Times New Roman"/>
                          <a:cs typeface="Times New Roman"/>
                        </a:rPr>
                        <a:t>Il y a un As</a:t>
                      </a:r>
                    </a:p>
                    <a:p>
                      <a:pPr marL="285750" indent="-285750">
                        <a:lnSpc>
                          <a:spcPct val="114999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400" dirty="0">
                          <a:latin typeface="Arial"/>
                          <a:ea typeface="Times New Roman"/>
                          <a:cs typeface="Times New Roman"/>
                        </a:rPr>
                        <a:t>Il y a cinq honneurs exactement</a:t>
                      </a:r>
                    </a:p>
                    <a:p>
                      <a:pPr marL="285750" indent="-285750">
                        <a:lnSpc>
                          <a:spcPct val="114999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400" dirty="0">
                          <a:latin typeface="Arial"/>
                          <a:ea typeface="Times New Roman"/>
                          <a:cs typeface="Times New Roman"/>
                        </a:rPr>
                        <a:t>Il y a </a:t>
                      </a:r>
                      <a:r>
                        <a:rPr lang="fr-FR" sz="1400" baseline="0" dirty="0">
                          <a:latin typeface="Arial"/>
                          <a:ea typeface="Times New Roman"/>
                          <a:cs typeface="Times New Roman"/>
                        </a:rPr>
                        <a:t> deux cartes dans chaque couleur</a:t>
                      </a:r>
                      <a:endParaRPr lang="fr-FR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240" marR="15240" marT="15240" marB="1524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/>
                          <a:ea typeface="Times New Roman"/>
                          <a:cs typeface="Times New Roman"/>
                        </a:rPr>
                        <a:t>♠</a:t>
                      </a:r>
                      <a:endParaRPr lang="fr-FR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♥</a:t>
                      </a:r>
                      <a:r>
                        <a:rPr lang="fr-FR" sz="14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F79646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♦</a:t>
                      </a:r>
                      <a:r>
                        <a:rPr lang="fr-FR" sz="1400" dirty="0">
                          <a:solidFill>
                            <a:srgbClr val="F7964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B05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♣</a:t>
                      </a:r>
                      <a:r>
                        <a:rPr lang="fr-FR" sz="1400" dirty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fr-FR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240" marR="15240" marT="15240" marB="1524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96628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latin typeface="Arial"/>
                          <a:ea typeface="Times New Roman"/>
                          <a:cs typeface="Times New Roman"/>
                        </a:rPr>
                        <a:t>Main 2</a:t>
                      </a:r>
                      <a:endParaRPr lang="fr-FR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240" marR="15240" marT="15240" marB="1524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4999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400" dirty="0">
                          <a:latin typeface="Arial"/>
                          <a:ea typeface="Times New Roman"/>
                          <a:cs typeface="Times New Roman"/>
                        </a:rPr>
                        <a:t>La main vaut 18 points d'honneurs</a:t>
                      </a:r>
                    </a:p>
                    <a:p>
                      <a:pPr marL="285750" indent="-285750">
                        <a:lnSpc>
                          <a:spcPct val="114999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400" dirty="0">
                          <a:latin typeface="Arial"/>
                          <a:ea typeface="Times New Roman"/>
                          <a:cs typeface="Times New Roman"/>
                        </a:rPr>
                        <a:t>Chaque couleur contient au moins deux cartes et apporte au moins trois points d'honneurs.</a:t>
                      </a:r>
                    </a:p>
                    <a:p>
                      <a:pPr marL="285750" indent="-285750">
                        <a:lnSpc>
                          <a:spcPct val="114999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400" dirty="0">
                          <a:latin typeface="Arial"/>
                          <a:ea typeface="Times New Roman"/>
                          <a:cs typeface="Times New Roman"/>
                        </a:rPr>
                        <a:t> Il y a au moins cinq Piques et quatre Trèfles.</a:t>
                      </a:r>
                    </a:p>
                    <a:p>
                      <a:pPr marL="285750" indent="-285750">
                        <a:lnSpc>
                          <a:spcPct val="114999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fr-FR" sz="1400" dirty="0">
                          <a:latin typeface="Arial"/>
                          <a:ea typeface="Times New Roman"/>
                          <a:cs typeface="Times New Roman"/>
                        </a:rPr>
                        <a:t>Aucune couleur ne rapporte plus de sept points d'honneurs.</a:t>
                      </a:r>
                    </a:p>
                  </a:txBody>
                  <a:tcPr marL="15240" marR="15240" marT="15240" marB="1524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/>
                          <a:ea typeface="Times New Roman"/>
                          <a:cs typeface="Times New Roman"/>
                        </a:rPr>
                        <a:t>♠</a:t>
                      </a:r>
                      <a:r>
                        <a:rPr lang="fr-FR" sz="1400" dirty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fr-FR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♥</a:t>
                      </a:r>
                      <a:r>
                        <a:rPr lang="fr-FR" sz="14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fr-FR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F79646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♦</a:t>
                      </a:r>
                      <a:r>
                        <a:rPr lang="fr-FR" sz="1400" dirty="0">
                          <a:solidFill>
                            <a:srgbClr val="F7964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fr-FR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B05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♣</a:t>
                      </a:r>
                      <a:r>
                        <a:rPr lang="fr-FR" sz="1400" dirty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fr-FR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240" marR="15240" marT="15240" marB="1524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74794" y="1011446"/>
            <a:ext cx="8501122" cy="64633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 Proposer, pour chacun des deux cas suivants, une main de huit cartes répondant aux critères donnés.</a:t>
            </a:r>
          </a:p>
        </p:txBody>
      </p:sp>
      <p:pic>
        <p:nvPicPr>
          <p:cNvPr id="8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20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28662" y="428604"/>
            <a:ext cx="7572428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sz="3200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De même</a:t>
            </a:r>
            <a:r>
              <a:rPr lang="fr-FR" sz="3200" b="1" dirty="0">
                <a:solidFill>
                  <a:schemeClr val="accent5">
                    <a:lumMod val="75000"/>
                  </a:schemeClr>
                </a:solidFill>
                <a:latin typeface="Calibri"/>
              </a:rPr>
              <a:t> 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886439"/>
              </p:ext>
            </p:extLst>
          </p:nvPr>
        </p:nvGraphicFramePr>
        <p:xfrm>
          <a:off x="1428728" y="2132856"/>
          <a:ext cx="6548462" cy="3117165"/>
        </p:xfrm>
        <a:graphic>
          <a:graphicData uri="http://schemas.openxmlformats.org/drawingml/2006/table">
            <a:tbl>
              <a:tblPr/>
              <a:tblGrid>
                <a:gridCol w="11430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433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621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100" dirty="0">
                        <a:latin typeface="Calibri"/>
                      </a:endParaRPr>
                    </a:p>
                  </a:txBody>
                  <a:tcPr marL="15240" marR="15240" marT="15240" marB="1524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Arial"/>
                          <a:ea typeface="Times New Roman"/>
                          <a:cs typeface="Times New Roman"/>
                        </a:rPr>
                        <a:t>Critères à </a:t>
                      </a:r>
                      <a:r>
                        <a:rPr lang="fr-FR" sz="1200" b="1" dirty="0" smtClean="0">
                          <a:latin typeface="Arial"/>
                          <a:ea typeface="Times New Roman"/>
                          <a:cs typeface="Times New Roman"/>
                        </a:rPr>
                        <a:t>respecter</a:t>
                      </a:r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240" marR="15240" marT="15240" marB="1524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Arial"/>
                          <a:ea typeface="Times New Roman"/>
                          <a:cs typeface="Times New Roman"/>
                        </a:rPr>
                        <a:t>Réponses : </a:t>
                      </a:r>
                      <a:endParaRPr lang="fr-FR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240" marR="15240" marT="15240" marB="1524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88034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latin typeface="Arial"/>
                          <a:ea typeface="Times New Roman"/>
                          <a:cs typeface="Times New Roman"/>
                        </a:rPr>
                        <a:t>Main 1</a:t>
                      </a:r>
                      <a:endParaRPr lang="fr-FR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240" marR="15240" marT="15240" marB="1524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4999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Arial"/>
                          <a:ea typeface="Times New Roman"/>
                          <a:cs typeface="Times New Roman"/>
                        </a:rPr>
                        <a:t>La main vaut 13 points d'honneurs,</a:t>
                      </a:r>
                    </a:p>
                    <a:p>
                      <a:pPr marL="171450" indent="-171450">
                        <a:lnSpc>
                          <a:spcPct val="114999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Arial"/>
                          <a:ea typeface="Times New Roman"/>
                          <a:cs typeface="Times New Roman"/>
                        </a:rPr>
                        <a:t>Il n'y a pas d'As,</a:t>
                      </a:r>
                    </a:p>
                    <a:p>
                      <a:pPr marL="171450" indent="-171450">
                        <a:lnSpc>
                          <a:spcPct val="114999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Arial"/>
                          <a:ea typeface="Times New Roman"/>
                          <a:cs typeface="Times New Roman"/>
                        </a:rPr>
                        <a:t>Il y a huit cartes noires exactement,</a:t>
                      </a:r>
                    </a:p>
                    <a:p>
                      <a:pPr marL="171450" indent="-171450">
                        <a:lnSpc>
                          <a:spcPct val="114999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Arial"/>
                          <a:ea typeface="Times New Roman"/>
                          <a:cs typeface="Times New Roman"/>
                        </a:rPr>
                        <a:t>Il y a plus de cartes de Carreaux que de Trèfles, </a:t>
                      </a:r>
                    </a:p>
                    <a:p>
                      <a:pPr marL="171450" indent="-171450">
                        <a:lnSpc>
                          <a:spcPct val="114999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Arial"/>
                          <a:ea typeface="Times New Roman"/>
                          <a:cs typeface="Times New Roman"/>
                        </a:rPr>
                        <a:t>La main comporte deux Rois de couleurs différentes. </a:t>
                      </a:r>
                    </a:p>
                  </a:txBody>
                  <a:tcPr marL="15240" marR="15240" marT="15240" marB="1524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/>
                          <a:ea typeface="Times New Roman"/>
                          <a:cs typeface="Times New Roman"/>
                        </a:rPr>
                        <a:t>♠</a:t>
                      </a:r>
                      <a:endParaRPr lang="fr-FR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♥</a:t>
                      </a:r>
                      <a:r>
                        <a:rPr lang="fr-FR" sz="14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F79646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♦</a:t>
                      </a:r>
                      <a:r>
                        <a:rPr lang="fr-FR" sz="1400" dirty="0">
                          <a:solidFill>
                            <a:srgbClr val="F7964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B05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♣</a:t>
                      </a:r>
                      <a:r>
                        <a:rPr lang="fr-FR" sz="1400" dirty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fr-FR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240" marR="15240" marT="15240" marB="1524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latin typeface="Arial"/>
                          <a:ea typeface="Times New Roman"/>
                          <a:cs typeface="Times New Roman"/>
                        </a:rPr>
                        <a:t>Main 2</a:t>
                      </a:r>
                      <a:endParaRPr lang="fr-FR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240" marR="15240" marT="15240" marB="1524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4999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Arial"/>
                          <a:ea typeface="Times New Roman"/>
                          <a:cs typeface="Times New Roman"/>
                        </a:rPr>
                        <a:t> La main vaut 18 points d'honneurs,</a:t>
                      </a:r>
                    </a:p>
                    <a:p>
                      <a:pPr marL="171450" indent="-171450">
                        <a:lnSpc>
                          <a:spcPct val="114999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Arial"/>
                          <a:ea typeface="Times New Roman"/>
                          <a:cs typeface="Times New Roman"/>
                        </a:rPr>
                        <a:t>Chaque couleur contient au plus  trois cartes et apporte au moins trois points d'honneurs,</a:t>
                      </a:r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200" dirty="0">
                          <a:latin typeface="Arial"/>
                          <a:ea typeface="Times New Roman"/>
                          <a:cs typeface="Times New Roman"/>
                        </a:rPr>
                        <a:t> La</a:t>
                      </a:r>
                      <a:r>
                        <a:rPr lang="fr-FR" sz="1200" baseline="0" dirty="0">
                          <a:latin typeface="Arial"/>
                          <a:ea typeface="Times New Roman"/>
                          <a:cs typeface="Times New Roman"/>
                        </a:rPr>
                        <a:t> main comporte deux Rois  et une Dame. </a:t>
                      </a:r>
                      <a:endParaRPr lang="fr-FR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240" marR="15240" marT="15240" marB="1524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/>
                          <a:ea typeface="Times New Roman"/>
                          <a:cs typeface="Times New Roman"/>
                        </a:rPr>
                        <a:t>♠</a:t>
                      </a:r>
                      <a:r>
                        <a:rPr lang="fr-FR" sz="1400" dirty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fr-FR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♥</a:t>
                      </a:r>
                      <a:r>
                        <a:rPr lang="fr-FR" sz="14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fr-FR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F79646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♦</a:t>
                      </a:r>
                      <a:r>
                        <a:rPr lang="fr-FR" sz="1400" dirty="0">
                          <a:solidFill>
                            <a:srgbClr val="F7964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fr-FR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B05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♣</a:t>
                      </a:r>
                      <a:r>
                        <a:rPr lang="fr-FR" sz="1400" dirty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fr-FR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240" marR="15240" marT="15240" marB="1524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26713" y="1052735"/>
            <a:ext cx="7598078" cy="64633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Proposer, pour chacun des deux cas suivants, une main de treize cartes répondant aux critères donnés.</a:t>
            </a:r>
          </a:p>
        </p:txBody>
      </p:sp>
      <p:pic>
        <p:nvPicPr>
          <p:cNvPr id="8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21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19672" y="81888"/>
            <a:ext cx="5976664" cy="5976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0" name="Image 59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5907714" y="31749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0" name="Image 79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2819507" y="537579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1" name="Image 80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3080175" y="537579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3" name="Image 82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3341844" y="537579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4" name="Image 83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87118" y="5255391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3" name="Image 102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1811395" y="1005030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7" name="Image 106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6923963" y="4515469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9" name="Image 108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6923963" y="424705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1" name="Image 110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6923963" y="3973309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3" name="Image 112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7041702" y="3589380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121" name="Tableau 120"/>
          <p:cNvGraphicFramePr>
            <a:graphicFrameLocks noGrp="1"/>
          </p:cNvGraphicFramePr>
          <p:nvPr/>
        </p:nvGraphicFramePr>
        <p:xfrm>
          <a:off x="4296451" y="2613182"/>
          <a:ext cx="648072" cy="8778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0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2608">
                <a:tc>
                  <a:txBody>
                    <a:bodyPr/>
                    <a:lstStyle/>
                    <a:p>
                      <a:endParaRPr lang="fr-FR" sz="1900" dirty="0"/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fr-FR" sz="1900" dirty="0"/>
                        <a:t>N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fr-FR" sz="1900"/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fr-FR" sz="1900" dirty="0"/>
                        <a:t>O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fr-FR" sz="1900" dirty="0"/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fr-FR" sz="1900" dirty="0"/>
                        <a:t>E</a:t>
                      </a: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endParaRPr lang="fr-FR" sz="1900" dirty="0"/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fr-FR" sz="1900" dirty="0"/>
                        <a:t>S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fr-FR" sz="1900" dirty="0"/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7" name="Image 56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5638854" y="31749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1" name="Image 50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5375200" y="3036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4" name="Image 53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5234358" y="150544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1" name="Image 100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1811395" y="1278773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9" name="Image 98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1811395" y="155195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7" name="Image 96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1691680" y="1935877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4" name="Image 73" descr="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3035531" y="2733221"/>
            <a:ext cx="450000" cy="689430"/>
          </a:xfrm>
          <a:prstGeom prst="rect">
            <a:avLst/>
          </a:prstGeom>
        </p:spPr>
      </p:pic>
      <p:pic>
        <p:nvPicPr>
          <p:cNvPr id="75" name="Image 74" descr="1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27984" y="1268760"/>
            <a:ext cx="450000" cy="689430"/>
          </a:xfrm>
          <a:prstGeom prst="rect">
            <a:avLst/>
          </a:prstGeom>
        </p:spPr>
      </p:pic>
      <p:pic>
        <p:nvPicPr>
          <p:cNvPr id="76" name="Image 75" descr="0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6200000">
            <a:off x="5843843" y="2733221"/>
            <a:ext cx="450000" cy="689430"/>
          </a:xfrm>
          <a:prstGeom prst="rect">
            <a:avLst/>
          </a:prstGeom>
        </p:spPr>
      </p:pic>
      <p:pic>
        <p:nvPicPr>
          <p:cNvPr id="77" name="Image 76" descr="1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427984" y="4149080"/>
            <a:ext cx="450000" cy="689430"/>
          </a:xfrm>
          <a:prstGeom prst="rect">
            <a:avLst/>
          </a:prstGeom>
        </p:spPr>
      </p:pic>
      <p:pic>
        <p:nvPicPr>
          <p:cNvPr id="78" name="Image 77" descr="0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5400000">
            <a:off x="3035531" y="2733221"/>
            <a:ext cx="450000" cy="689430"/>
          </a:xfrm>
          <a:prstGeom prst="rect">
            <a:avLst/>
          </a:prstGeom>
        </p:spPr>
      </p:pic>
      <p:pic>
        <p:nvPicPr>
          <p:cNvPr id="79" name="Image 78" descr="10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427984" y="1268760"/>
            <a:ext cx="450000" cy="689430"/>
          </a:xfrm>
          <a:prstGeom prst="rect">
            <a:avLst/>
          </a:prstGeom>
        </p:spPr>
      </p:pic>
      <p:pic>
        <p:nvPicPr>
          <p:cNvPr id="82" name="Image 81" descr="06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rot="5400000">
            <a:off x="5843843" y="2733221"/>
            <a:ext cx="450000" cy="689430"/>
          </a:xfrm>
          <a:prstGeom prst="rect">
            <a:avLst/>
          </a:prstGeom>
        </p:spPr>
      </p:pic>
      <p:pic>
        <p:nvPicPr>
          <p:cNvPr id="85" name="Image 84" descr="08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427984" y="4149080"/>
            <a:ext cx="450000" cy="689430"/>
          </a:xfrm>
          <a:prstGeom prst="rect">
            <a:avLst/>
          </a:prstGeom>
        </p:spPr>
      </p:pic>
      <p:pic>
        <p:nvPicPr>
          <p:cNvPr id="86" name="Image 85" descr="03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 rot="16200000">
            <a:off x="3035531" y="2733221"/>
            <a:ext cx="450000" cy="689430"/>
          </a:xfrm>
          <a:prstGeom prst="rect">
            <a:avLst/>
          </a:prstGeom>
        </p:spPr>
      </p:pic>
      <p:pic>
        <p:nvPicPr>
          <p:cNvPr id="87" name="Image 86" descr="09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427984" y="1268760"/>
            <a:ext cx="450000" cy="689430"/>
          </a:xfrm>
          <a:prstGeom prst="rect">
            <a:avLst/>
          </a:prstGeom>
        </p:spPr>
      </p:pic>
      <p:pic>
        <p:nvPicPr>
          <p:cNvPr id="88" name="Image 87" descr="05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 rot="5400000">
            <a:off x="5843843" y="2733221"/>
            <a:ext cx="450000" cy="689430"/>
          </a:xfrm>
          <a:prstGeom prst="rect">
            <a:avLst/>
          </a:prstGeom>
        </p:spPr>
      </p:pic>
      <p:pic>
        <p:nvPicPr>
          <p:cNvPr id="89" name="Image 88" descr="24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4427984" y="4149080"/>
            <a:ext cx="450000" cy="693705"/>
          </a:xfrm>
          <a:prstGeom prst="rect">
            <a:avLst/>
          </a:prstGeom>
        </p:spPr>
      </p:pic>
      <p:pic>
        <p:nvPicPr>
          <p:cNvPr id="90" name="Image 89" descr="52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 rot="5400000">
            <a:off x="3037668" y="2731084"/>
            <a:ext cx="450000" cy="693705"/>
          </a:xfrm>
          <a:prstGeom prst="rect">
            <a:avLst/>
          </a:prstGeom>
        </p:spPr>
      </p:pic>
      <p:pic>
        <p:nvPicPr>
          <p:cNvPr id="92" name="Image 91" descr="47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 rot="5400000">
            <a:off x="5845980" y="2731084"/>
            <a:ext cx="450000" cy="693705"/>
          </a:xfrm>
          <a:prstGeom prst="rect">
            <a:avLst/>
          </a:prstGeom>
        </p:spPr>
      </p:pic>
      <p:pic>
        <p:nvPicPr>
          <p:cNvPr id="94" name="Image 93" descr="42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4427984" y="4149080"/>
            <a:ext cx="450000" cy="693705"/>
          </a:xfrm>
          <a:prstGeom prst="rect">
            <a:avLst/>
          </a:prstGeom>
        </p:spPr>
      </p:pic>
      <p:pic>
        <p:nvPicPr>
          <p:cNvPr id="95" name="Image 94" descr="27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4427984" y="4149080"/>
            <a:ext cx="450000" cy="689430"/>
          </a:xfrm>
          <a:prstGeom prst="rect">
            <a:avLst/>
          </a:prstGeom>
        </p:spPr>
      </p:pic>
      <p:pic>
        <p:nvPicPr>
          <p:cNvPr id="96" name="Image 95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58593" y="525301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8" name="Image 97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29277" y="525301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0" name="Image 99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93494" y="525301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2" name="Image 101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2474" y="5253578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4" name="Image 103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30891" y="525245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5" name="Image 104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95108" y="525245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6" name="Image 105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525301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8" name="Image 107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5752220" y="537370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0" name="Image 109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6021200" y="5373139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2" name="Image 111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1691680" y="2204864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4" name="Image 113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1691680" y="2469081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5" name="Image 114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1691680" y="273273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6" name="Image 115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1691680" y="299695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7" name="Image 116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1691680" y="3261169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8" name="Image 117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1691680" y="3524823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9" name="Image 118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1691680" y="3789040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0" name="Image 129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4970707" y="154737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1" name="Image 130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4716016" y="15473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2" name="Image 131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4447599" y="154737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3" name="Image 132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4192908" y="15473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4" name="Image 133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3919728" y="154737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5" name="Image 134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3665037" y="15473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3" name="Image 192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3400820" y="15053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6" name="Image 135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3017988" y="30821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7" name="Image 136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2744808" y="30821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8" name="Image 137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1810739" y="3936677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9" name="Image 138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1811395" y="421148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0" name="Image 139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7039324" y="331832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1" name="Image 140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7039324" y="3059434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2" name="Image 141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7039324" y="279252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3" name="Image 142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7039324" y="2528928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4" name="Image 143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7039324" y="2270037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5" name="Image 144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7039324" y="2003129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6" name="Image 145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7039324" y="1734149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7" name="Image 146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6923963" y="1581093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8" name="Image 147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6923963" y="131687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2" name="Image 71" descr="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1811395" y="1005029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3" name="Image 72" descr="0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6200000">
            <a:off x="6923963" y="451913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0" name="Image 119" descr="06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rot="5400000">
            <a:off x="6923963" y="4245389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2" name="Image 121" descr="03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 rot="16200000">
            <a:off x="1811395" y="127877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3" name="Image 122" descr="05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 rot="5400000">
            <a:off x="6923963" y="397164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5" name="Image 124" descr="47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7039887" y="3582542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9" name="Image 128" descr="1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5400000">
            <a:off x="2819507" y="5375928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0" name="Image 149" descr="08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 rot="16200000">
            <a:off x="3083724" y="537846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2" name="Image 151" descr="24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 rot="16200000">
            <a:off x="3345316" y="5376327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4" name="Image 153" descr="42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3487117" y="5253578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5" name="Image 154" descr="27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3760860" y="5253578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3" name="Image 92" descr="0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5400000">
            <a:off x="1811395" y="155195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4" name="Image 123" descr="52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1691680" y="1935884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8" name="Image 127" descr="1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5400000">
            <a:off x="5915851" y="30821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1" name="Image 90" descr="51.jp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4427984" y="1268760"/>
            <a:ext cx="450000" cy="693705"/>
          </a:xfrm>
          <a:prstGeom prst="rect">
            <a:avLst/>
          </a:prstGeom>
        </p:spPr>
      </p:pic>
      <p:pic>
        <p:nvPicPr>
          <p:cNvPr id="149" name="Image 148" descr="10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rot="16200000">
            <a:off x="5646871" y="30821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1" name="Image 150" descr="09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 rot="5400000">
            <a:off x="5373691" y="30821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3" name="Image 152" descr="51.jp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5239687" y="150536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8" name="Image 157" descr="37.jp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1691680" y="2204864"/>
            <a:ext cx="450000" cy="6904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9" name="Image 158" descr="35.jpg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4970707" y="150536"/>
            <a:ext cx="450000" cy="6904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0" name="Image 159" descr="38.jpg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7039887" y="3318325"/>
            <a:ext cx="450000" cy="6904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1" name="Image 160" descr="28.jpg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4034603" y="5253578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2" name="Image 161" descr="36.jpg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1691680" y="2464318"/>
            <a:ext cx="450000" cy="6904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3" name="Image 162" descr="34.jpg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4716579" y="151099"/>
            <a:ext cx="450000" cy="6904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4" name="Image 163" descr="33.jpg"/>
          <p:cNvPicPr>
            <a:picLocks noChangeAspect="1"/>
          </p:cNvPicPr>
          <p:nvPr/>
        </p:nvPicPr>
        <p:blipFill>
          <a:blip r:embed="rId27" cstate="print"/>
          <a:stretch>
            <a:fillRect/>
          </a:stretch>
        </p:blipFill>
        <p:spPr>
          <a:xfrm>
            <a:off x="7039887" y="3059434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5" name="Image 164" descr="29.jpg"/>
          <p:cNvPicPr>
            <a:picLocks noChangeAspect="1"/>
          </p:cNvPicPr>
          <p:nvPr/>
        </p:nvPicPr>
        <p:blipFill>
          <a:blip r:embed="rId28" cstate="print"/>
          <a:stretch>
            <a:fillRect/>
          </a:stretch>
        </p:blipFill>
        <p:spPr>
          <a:xfrm>
            <a:off x="4298820" y="5253578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6" name="Image 165" descr="32.jpg"/>
          <p:cNvPicPr>
            <a:picLocks noChangeAspect="1"/>
          </p:cNvPicPr>
          <p:nvPr/>
        </p:nvPicPr>
        <p:blipFill>
          <a:blip r:embed="rId29" cstate="print"/>
          <a:stretch>
            <a:fillRect/>
          </a:stretch>
        </p:blipFill>
        <p:spPr>
          <a:xfrm>
            <a:off x="1691680" y="2733298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7" name="Image 166" descr="30.jpg"/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4452925" y="15586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8" name="Image 167" descr="31.jpg"/>
          <p:cNvPicPr>
            <a:picLocks noChangeAspect="1"/>
          </p:cNvPicPr>
          <p:nvPr/>
        </p:nvPicPr>
        <p:blipFill>
          <a:blip r:embed="rId31" cstate="print"/>
          <a:stretch>
            <a:fillRect/>
          </a:stretch>
        </p:blipFill>
        <p:spPr>
          <a:xfrm>
            <a:off x="7039887" y="2790454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9" name="Image 168" descr="39.jpg"/>
          <p:cNvPicPr>
            <a:picLocks noChangeAspect="1"/>
          </p:cNvPicPr>
          <p:nvPr/>
        </p:nvPicPr>
        <p:blipFill>
          <a:blip r:embed="rId32" cstate="print"/>
          <a:stretch>
            <a:fillRect/>
          </a:stretch>
        </p:blipFill>
        <p:spPr>
          <a:xfrm>
            <a:off x="4557711" y="5253578"/>
            <a:ext cx="450000" cy="6904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0" name="Image 169" descr="25.jpg"/>
          <p:cNvPicPr>
            <a:picLocks noChangeAspect="1"/>
          </p:cNvPicPr>
          <p:nvPr/>
        </p:nvPicPr>
        <p:blipFill>
          <a:blip r:embed="rId33" cstate="print"/>
          <a:stretch>
            <a:fillRect/>
          </a:stretch>
        </p:blipFill>
        <p:spPr>
          <a:xfrm>
            <a:off x="1691680" y="2996952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1" name="Image 170" descr="26.jpg"/>
          <p:cNvPicPr>
            <a:picLocks noChangeAspect="1"/>
          </p:cNvPicPr>
          <p:nvPr/>
        </p:nvPicPr>
        <p:blipFill>
          <a:blip r:embed="rId34" cstate="print"/>
          <a:stretch>
            <a:fillRect/>
          </a:stretch>
        </p:blipFill>
        <p:spPr>
          <a:xfrm>
            <a:off x="4198797" y="151099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2" name="Image 171" descr="04.jpg"/>
          <p:cNvPicPr>
            <a:picLocks noChangeAspect="1"/>
          </p:cNvPicPr>
          <p:nvPr/>
        </p:nvPicPr>
        <p:blipFill>
          <a:blip r:embed="rId35" cstate="print"/>
          <a:stretch>
            <a:fillRect/>
          </a:stretch>
        </p:blipFill>
        <p:spPr>
          <a:xfrm>
            <a:off x="7039887" y="2531000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3" name="Image 172" descr="40.jpg"/>
          <p:cNvPicPr>
            <a:picLocks noChangeAspect="1"/>
          </p:cNvPicPr>
          <p:nvPr/>
        </p:nvPicPr>
        <p:blipFill>
          <a:blip r:embed="rId36" cstate="print"/>
          <a:stretch>
            <a:fillRect/>
          </a:stretch>
        </p:blipFill>
        <p:spPr>
          <a:xfrm>
            <a:off x="4831454" y="5253578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4" name="Image 173" descr="48.jpg"/>
          <p:cNvPicPr>
            <a:picLocks noChangeAspect="1"/>
          </p:cNvPicPr>
          <p:nvPr/>
        </p:nvPicPr>
        <p:blipFill>
          <a:blip r:embed="rId37" cstate="print"/>
          <a:stretch>
            <a:fillRect/>
          </a:stretch>
        </p:blipFill>
        <p:spPr>
          <a:xfrm>
            <a:off x="1691680" y="3261169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5" name="Image 174" descr="50.jpg"/>
          <p:cNvPicPr>
            <a:picLocks noChangeAspect="1"/>
          </p:cNvPicPr>
          <p:nvPr/>
        </p:nvPicPr>
        <p:blipFill>
          <a:blip r:embed="rId38" cstate="print"/>
          <a:stretch>
            <a:fillRect/>
          </a:stretch>
        </p:blipFill>
        <p:spPr>
          <a:xfrm>
            <a:off x="3924491" y="151099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6" name="Image 175" descr="44.jpg"/>
          <p:cNvPicPr>
            <a:picLocks noChangeAspect="1"/>
          </p:cNvPicPr>
          <p:nvPr/>
        </p:nvPicPr>
        <p:blipFill>
          <a:blip r:embed="rId39" cstate="print"/>
          <a:stretch>
            <a:fillRect/>
          </a:stretch>
        </p:blipFill>
        <p:spPr>
          <a:xfrm>
            <a:off x="7039887" y="2262583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7" name="Image 176" descr="41.jpg"/>
          <p:cNvPicPr>
            <a:picLocks noChangeAspect="1"/>
          </p:cNvPicPr>
          <p:nvPr/>
        </p:nvPicPr>
        <p:blipFill>
          <a:blip r:embed="rId40" cstate="print"/>
          <a:stretch>
            <a:fillRect/>
          </a:stretch>
        </p:blipFill>
        <p:spPr>
          <a:xfrm>
            <a:off x="5095671" y="5253578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8" name="Image 177" descr="45.jpg"/>
          <p:cNvPicPr>
            <a:picLocks noChangeAspect="1"/>
          </p:cNvPicPr>
          <p:nvPr/>
        </p:nvPicPr>
        <p:blipFill>
          <a:blip r:embed="rId41" cstate="print"/>
          <a:stretch>
            <a:fillRect/>
          </a:stretch>
        </p:blipFill>
        <p:spPr>
          <a:xfrm>
            <a:off x="1691680" y="3520060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9" name="Image 178" descr="46.jpg"/>
          <p:cNvPicPr>
            <a:picLocks noChangeAspect="1"/>
          </p:cNvPicPr>
          <p:nvPr/>
        </p:nvPicPr>
        <p:blipFill>
          <a:blip r:embed="rId42" cstate="print"/>
          <a:stretch>
            <a:fillRect/>
          </a:stretch>
        </p:blipFill>
        <p:spPr>
          <a:xfrm>
            <a:off x="3665037" y="151099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0" name="Image 179" descr="43.jpg"/>
          <p:cNvPicPr>
            <a:picLocks noChangeAspect="1"/>
          </p:cNvPicPr>
          <p:nvPr/>
        </p:nvPicPr>
        <p:blipFill>
          <a:blip r:embed="rId43" cstate="print"/>
          <a:stretch>
            <a:fillRect/>
          </a:stretch>
        </p:blipFill>
        <p:spPr>
          <a:xfrm>
            <a:off x="7039324" y="2003129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1" name="Image 180" descr="49.jpg"/>
          <p:cNvPicPr>
            <a:picLocks noChangeAspect="1"/>
          </p:cNvPicPr>
          <p:nvPr/>
        </p:nvPicPr>
        <p:blipFill>
          <a:blip r:embed="rId44" cstate="print"/>
          <a:stretch>
            <a:fillRect/>
          </a:stretch>
        </p:blipFill>
        <p:spPr>
          <a:xfrm>
            <a:off x="5364088" y="5253578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2" name="Image 181" descr="13.jpg"/>
          <p:cNvPicPr>
            <a:picLocks noChangeAspect="1"/>
          </p:cNvPicPr>
          <p:nvPr/>
        </p:nvPicPr>
        <p:blipFill>
          <a:blip r:embed="rId45" cstate="print"/>
          <a:stretch>
            <a:fillRect/>
          </a:stretch>
        </p:blipFill>
        <p:spPr>
          <a:xfrm>
            <a:off x="1691680" y="3789040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3" name="Image 182" descr="18.jpg"/>
          <p:cNvPicPr>
            <a:picLocks noChangeAspect="1"/>
          </p:cNvPicPr>
          <p:nvPr/>
        </p:nvPicPr>
        <p:blipFill>
          <a:blip r:embed="rId46" cstate="print"/>
          <a:stretch>
            <a:fillRect/>
          </a:stretch>
        </p:blipFill>
        <p:spPr>
          <a:xfrm>
            <a:off x="3400820" y="146899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4" name="Image 183" descr="19.jpg"/>
          <p:cNvPicPr>
            <a:picLocks noChangeAspect="1"/>
          </p:cNvPicPr>
          <p:nvPr/>
        </p:nvPicPr>
        <p:blipFill>
          <a:blip r:embed="rId47" cstate="print"/>
          <a:stretch>
            <a:fillRect/>
          </a:stretch>
        </p:blipFill>
        <p:spPr>
          <a:xfrm>
            <a:off x="7039324" y="1734149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5" name="Image 184" descr="21.jpg"/>
          <p:cNvPicPr>
            <a:picLocks noChangeAspect="1"/>
          </p:cNvPicPr>
          <p:nvPr/>
        </p:nvPicPr>
        <p:blipFill>
          <a:blip r:embed="rId48" cstate="print"/>
          <a:stretch>
            <a:fillRect/>
          </a:stretch>
        </p:blipFill>
        <p:spPr>
          <a:xfrm rot="16200000">
            <a:off x="5754921" y="5367364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6" name="Image 185" descr="20.jpg"/>
          <p:cNvPicPr>
            <a:picLocks noChangeAspect="1"/>
          </p:cNvPicPr>
          <p:nvPr/>
        </p:nvPicPr>
        <p:blipFill>
          <a:blip r:embed="rId49" cstate="print"/>
          <a:stretch>
            <a:fillRect/>
          </a:stretch>
        </p:blipFill>
        <p:spPr>
          <a:xfrm rot="5400000">
            <a:off x="1813532" y="3931405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7" name="Image 186" descr="17.jpg"/>
          <p:cNvPicPr>
            <a:picLocks noChangeAspect="1"/>
          </p:cNvPicPr>
          <p:nvPr/>
        </p:nvPicPr>
        <p:blipFill>
          <a:blip r:embed="rId50" cstate="print"/>
          <a:stretch>
            <a:fillRect/>
          </a:stretch>
        </p:blipFill>
        <p:spPr>
          <a:xfrm rot="16200000">
            <a:off x="3021777" y="31413"/>
            <a:ext cx="450000" cy="6904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8" name="Image 187" descr="14.jpg"/>
          <p:cNvPicPr>
            <a:picLocks noChangeAspect="1"/>
          </p:cNvPicPr>
          <p:nvPr/>
        </p:nvPicPr>
        <p:blipFill>
          <a:blip r:embed="rId51" cstate="print"/>
          <a:stretch>
            <a:fillRect/>
          </a:stretch>
        </p:blipFill>
        <p:spPr>
          <a:xfrm rot="16200000">
            <a:off x="6924498" y="1580558"/>
            <a:ext cx="450000" cy="6904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9" name="Image 188" descr="22.jpg"/>
          <p:cNvPicPr>
            <a:picLocks noChangeAspect="1"/>
          </p:cNvPicPr>
          <p:nvPr/>
        </p:nvPicPr>
        <p:blipFill>
          <a:blip r:embed="rId52" cstate="print"/>
          <a:stretch>
            <a:fillRect/>
          </a:stretch>
        </p:blipFill>
        <p:spPr>
          <a:xfrm rot="16200000">
            <a:off x="6021134" y="5371564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0" name="Image 189" descr="23.jpg"/>
          <p:cNvPicPr>
            <a:picLocks noChangeAspect="1"/>
          </p:cNvPicPr>
          <p:nvPr/>
        </p:nvPicPr>
        <p:blipFill>
          <a:blip r:embed="rId53" cstate="print"/>
          <a:stretch>
            <a:fillRect/>
          </a:stretch>
        </p:blipFill>
        <p:spPr>
          <a:xfrm rot="5400000">
            <a:off x="1813532" y="4206247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1" name="Image 190" descr="16.jpg"/>
          <p:cNvPicPr>
            <a:picLocks noChangeAspect="1"/>
          </p:cNvPicPr>
          <p:nvPr/>
        </p:nvPicPr>
        <p:blipFill>
          <a:blip r:embed="rId54" cstate="print"/>
          <a:stretch>
            <a:fillRect/>
          </a:stretch>
        </p:blipFill>
        <p:spPr>
          <a:xfrm rot="5400000">
            <a:off x="2748033" y="36149"/>
            <a:ext cx="450000" cy="6904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2" name="Image 191" descr="15.jpg"/>
          <p:cNvPicPr>
            <a:picLocks noChangeAspect="1"/>
          </p:cNvPicPr>
          <p:nvPr/>
        </p:nvPicPr>
        <p:blipFill>
          <a:blip r:embed="rId55" cstate="print"/>
          <a:stretch>
            <a:fillRect/>
          </a:stretch>
        </p:blipFill>
        <p:spPr>
          <a:xfrm rot="16200000">
            <a:off x="6924498" y="1316341"/>
            <a:ext cx="450000" cy="6904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6" name="ZoneTexte 125"/>
          <p:cNvSpPr txBox="1"/>
          <p:nvPr/>
        </p:nvSpPr>
        <p:spPr>
          <a:xfrm>
            <a:off x="0" y="928670"/>
            <a:ext cx="142872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27" name="ZoneTexte 126"/>
          <p:cNvSpPr txBox="1"/>
          <p:nvPr/>
        </p:nvSpPr>
        <p:spPr>
          <a:xfrm>
            <a:off x="1142976" y="6143644"/>
            <a:ext cx="721523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Faute d’avoir un Pique, Sud doit défausser. Ne fournissant pas une carte de la couleur demandée, il ne peut l’emporter. </a:t>
            </a:r>
          </a:p>
        </p:txBody>
      </p:sp>
      <p:sp>
        <p:nvSpPr>
          <p:cNvPr id="15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28662" y="457003"/>
            <a:ext cx="7643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Conclusion (partielle) à l’issue de cette partie :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822547" y="1929021"/>
            <a:ext cx="7500990" cy="45243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latin typeface="Arial" pitchFamily="34" charset="0"/>
                <a:cs typeface="Arial" pitchFamily="34" charset="0"/>
              </a:rPr>
              <a:t>N/S a remporté huit levées,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latin typeface="Arial" pitchFamily="34" charset="0"/>
                <a:cs typeface="Arial" pitchFamily="34" charset="0"/>
              </a:rPr>
              <a:t> E/O a remporté cinq levées,</a:t>
            </a:r>
          </a:p>
          <a:p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2400" dirty="0">
                <a:latin typeface="Arial" pitchFamily="34" charset="0"/>
                <a:cs typeface="Arial" pitchFamily="34" charset="0"/>
              </a:rPr>
              <a:t>N/S l’a donc emporté 8/5.</a:t>
            </a:r>
          </a:p>
          <a:p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r-FR" sz="2400" dirty="0">
                <a:latin typeface="Arial" pitchFamily="34" charset="0"/>
                <a:cs typeface="Arial" pitchFamily="34" charset="0"/>
              </a:rPr>
              <a:t>Il reste à essayer de comprendre :</a:t>
            </a:r>
          </a:p>
          <a:p>
            <a:pPr algn="just"/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dirty="0">
                <a:latin typeface="Arial" pitchFamily="34" charset="0"/>
                <a:cs typeface="Arial" pitchFamily="34" charset="0"/>
              </a:rPr>
              <a:t>Pourquoi Nord/Sud l’a emporté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dirty="0">
                <a:latin typeface="Arial" pitchFamily="34" charset="0"/>
                <a:cs typeface="Arial" pitchFamily="34" charset="0"/>
              </a:rPr>
              <a:t>Si on peut essayer de prévoir avant de jouer le résultat de la partie</a:t>
            </a:r>
          </a:p>
          <a:p>
            <a:endParaRPr lang="fr-FR" sz="2400" dirty="0">
              <a:latin typeface="Arial" pitchFamily="34" charset="0"/>
              <a:cs typeface="Arial" pitchFamily="34" charset="0"/>
            </a:endParaRPr>
          </a:p>
          <a:p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43193" y="692696"/>
            <a:ext cx="8072494" cy="163121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r-FR" sz="2400" b="1" dirty="0">
                <a:latin typeface="Arial"/>
              </a:rPr>
              <a:t>Il apparaît clairement que pour gagner un maximum de levées, il vaut mieux avoir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latin typeface="Arial"/>
              </a:rPr>
              <a:t>des As, des Rois, des Dames plutôt que des 2, 3 et 4,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latin typeface="Arial"/>
              </a:rPr>
              <a:t>une couleur longue plutôt qu’une couleur courte</a:t>
            </a:r>
            <a:r>
              <a:rPr lang="fr-FR" sz="2800" dirty="0"/>
              <a:t>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46834" y="2780928"/>
            <a:ext cx="7715304" cy="26776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r>
              <a:rPr lang="fr-FR" sz="2800" dirty="0">
                <a:latin typeface="Arial"/>
              </a:rPr>
              <a:t>De ce fait, pour évaluer la force de son jeu, il a été décidé d’attribuer une valeur à chaque carte. Ces valeurs ont été déterminées à partir d’une étude statistique. Ce dernier point vous donne un exemple d’utilisation des statistiques que vous étudierez par la suite.</a:t>
            </a:r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484784"/>
            <a:ext cx="8572560" cy="39703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800" dirty="0" smtClean="0">
                <a:latin typeface="Arial"/>
              </a:rPr>
              <a:t>Un </a:t>
            </a:r>
            <a:r>
              <a:rPr lang="fr-FR" sz="2800" dirty="0">
                <a:latin typeface="Arial"/>
              </a:rPr>
              <a:t>As vaut </a:t>
            </a:r>
            <a:r>
              <a:rPr lang="fr-FR" sz="2800" b="1" dirty="0">
                <a:latin typeface="Arial"/>
              </a:rPr>
              <a:t>4</a:t>
            </a:r>
            <a:r>
              <a:rPr lang="fr-FR" sz="2800" dirty="0">
                <a:latin typeface="Arial"/>
              </a:rPr>
              <a:t> points d’Honneurs (ou points H),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>
                <a:latin typeface="Arial"/>
              </a:rPr>
              <a:t> </a:t>
            </a:r>
            <a:r>
              <a:rPr lang="fr-FR" sz="2800" dirty="0" smtClean="0">
                <a:latin typeface="Arial"/>
              </a:rPr>
              <a:t>Un </a:t>
            </a:r>
            <a:r>
              <a:rPr lang="fr-FR" sz="2800" dirty="0">
                <a:latin typeface="Arial"/>
              </a:rPr>
              <a:t>Roi vaut </a:t>
            </a:r>
            <a:r>
              <a:rPr lang="fr-FR" sz="2800" b="1" dirty="0">
                <a:latin typeface="Arial"/>
              </a:rPr>
              <a:t>3</a:t>
            </a:r>
            <a:r>
              <a:rPr lang="fr-FR" sz="2800" dirty="0">
                <a:latin typeface="Arial"/>
              </a:rPr>
              <a:t> points H,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800" dirty="0">
                <a:latin typeface="Arial"/>
              </a:rPr>
              <a:t>Une  Dame </a:t>
            </a:r>
            <a:r>
              <a:rPr lang="fr-FR" sz="2800" dirty="0" smtClean="0">
                <a:latin typeface="Arial"/>
              </a:rPr>
              <a:t>vaut </a:t>
            </a:r>
            <a:r>
              <a:rPr lang="fr-FR" sz="2800" b="1" dirty="0">
                <a:latin typeface="Arial"/>
              </a:rPr>
              <a:t>2</a:t>
            </a:r>
            <a:r>
              <a:rPr lang="fr-FR" sz="2800" dirty="0">
                <a:latin typeface="Arial"/>
              </a:rPr>
              <a:t> points H,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800" dirty="0">
                <a:latin typeface="Arial"/>
              </a:rPr>
              <a:t>Un Valet vaut </a:t>
            </a:r>
            <a:r>
              <a:rPr lang="fr-FR" sz="2800" b="1" dirty="0">
                <a:latin typeface="Arial"/>
              </a:rPr>
              <a:t>1</a:t>
            </a:r>
            <a:r>
              <a:rPr lang="fr-FR" sz="2800" dirty="0">
                <a:latin typeface="Arial"/>
              </a:rPr>
              <a:t> point H,</a:t>
            </a:r>
          </a:p>
          <a:p>
            <a:endParaRPr lang="fr-FR" sz="28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800" dirty="0">
                <a:latin typeface="Arial"/>
              </a:rPr>
              <a:t>Les autres cartes valent </a:t>
            </a:r>
            <a:r>
              <a:rPr lang="fr-FR" sz="2800" b="1" dirty="0">
                <a:latin typeface="Arial"/>
              </a:rPr>
              <a:t>0</a:t>
            </a:r>
            <a:r>
              <a:rPr lang="fr-FR" sz="2800" dirty="0">
                <a:latin typeface="Arial"/>
              </a:rPr>
              <a:t> point.</a:t>
            </a:r>
          </a:p>
          <a:p>
            <a:endParaRPr lang="fr-FR" sz="2800" dirty="0"/>
          </a:p>
          <a:p>
            <a:pPr algn="ctr"/>
            <a:r>
              <a:rPr lang="fr-FR" sz="2800" dirty="0">
                <a:latin typeface="Arial"/>
              </a:rPr>
              <a:t>Les As, Rois, Dames et Valets sont appelés les Honneurs.</a:t>
            </a:r>
            <a:r>
              <a:rPr lang="fr-FR" sz="2800" dirty="0"/>
              <a:t> </a:t>
            </a:r>
          </a:p>
        </p:txBody>
      </p:sp>
      <p:pic>
        <p:nvPicPr>
          <p:cNvPr id="4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928662" y="457003"/>
            <a:ext cx="76438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4"/>
            <a:r>
              <a:rPr lang="fr-FR" sz="4000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Valeur des </a:t>
            </a:r>
            <a:r>
              <a:rPr lang="fr-FR" sz="4000" b="1" dirty="0" smtClean="0">
                <a:solidFill>
                  <a:schemeClr val="accent5">
                    <a:lumMod val="75000"/>
                  </a:schemeClr>
                </a:solidFill>
                <a:latin typeface="Arial"/>
              </a:rPr>
              <a:t>cartes</a:t>
            </a:r>
            <a:endParaRPr lang="fr-FR" sz="4000" b="1" dirty="0">
              <a:solidFill>
                <a:schemeClr val="accent5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Les premiers calculs</a:t>
            </a:r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971600" y="714356"/>
            <a:ext cx="7632848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sz="2800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Combien ai-je de points  d’honneurs avec les cartes ci-dessous ?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259632" y="2700174"/>
            <a:ext cx="897480" cy="137951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2411760" y="2700174"/>
            <a:ext cx="897480" cy="137951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3563888" y="2700174"/>
            <a:ext cx="897480" cy="138779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9" name="Image 1"/>
          <p:cNvPicPr>
            <a:picLocks noChangeAspect="1"/>
          </p:cNvPicPr>
          <p:nvPr/>
        </p:nvPicPr>
        <p:blipFill>
          <a:blip r:embed="rId5" cstate="print">
            <a:alphaModFix/>
            <a:lum/>
          </a:blip>
          <a:srcRect/>
          <a:stretch>
            <a:fillRect/>
          </a:stretch>
        </p:blipFill>
        <p:spPr>
          <a:xfrm>
            <a:off x="7092280" y="2700174"/>
            <a:ext cx="900000" cy="13752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11" name="Image 1"/>
          <p:cNvPicPr>
            <a:picLocks noChangeAspect="1"/>
          </p:cNvPicPr>
          <p:nvPr/>
        </p:nvPicPr>
        <p:blipFill>
          <a:blip r:embed="rId6" cstate="print">
            <a:alphaModFix/>
            <a:lum/>
          </a:blip>
          <a:srcRect/>
          <a:stretch>
            <a:fillRect/>
          </a:stretch>
        </p:blipFill>
        <p:spPr>
          <a:xfrm>
            <a:off x="5868144" y="2700174"/>
            <a:ext cx="900000" cy="13752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12" name="Image 1"/>
          <p:cNvPicPr>
            <a:picLocks noChangeAspect="1"/>
          </p:cNvPicPr>
          <p:nvPr/>
        </p:nvPicPr>
        <p:blipFill>
          <a:blip r:embed="rId7" cstate="print">
            <a:alphaModFix/>
            <a:lum/>
          </a:blip>
          <a:srcRect/>
          <a:stretch>
            <a:fillRect/>
          </a:stretch>
        </p:blipFill>
        <p:spPr>
          <a:xfrm>
            <a:off x="4683713" y="2700174"/>
            <a:ext cx="896399" cy="137879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13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11560" y="714356"/>
            <a:ext cx="7848872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sz="2800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Combien ai-je de points avec les cartes </a:t>
            </a:r>
            <a:endParaRPr lang="fr-FR" sz="2800" b="1" dirty="0" smtClean="0">
              <a:solidFill>
                <a:schemeClr val="accent5">
                  <a:lumMod val="75000"/>
                </a:schemeClr>
              </a:solidFill>
              <a:latin typeface="Arial"/>
            </a:endParaRPr>
          </a:p>
          <a:p>
            <a:pPr algn="ctr"/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  <a:latin typeface="Arial"/>
              </a:rPr>
              <a:t>ci-dessous </a:t>
            </a:r>
            <a:r>
              <a:rPr lang="fr-FR" sz="2800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?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259632" y="2060848"/>
            <a:ext cx="897480" cy="137951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2450384" y="2060848"/>
            <a:ext cx="897480" cy="138779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9" name="Image 1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4752120" y="2060848"/>
            <a:ext cx="900000" cy="13752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11" name="Image 1"/>
          <p:cNvPicPr>
            <a:picLocks noChangeAspect="1"/>
          </p:cNvPicPr>
          <p:nvPr/>
        </p:nvPicPr>
        <p:blipFill>
          <a:blip r:embed="rId5" cstate="print">
            <a:alphaModFix/>
            <a:lum/>
          </a:blip>
          <a:srcRect/>
          <a:stretch>
            <a:fillRect/>
          </a:stretch>
        </p:blipFill>
        <p:spPr>
          <a:xfrm>
            <a:off x="3599992" y="2060848"/>
            <a:ext cx="900000" cy="13752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13" name="Image 1"/>
          <p:cNvPicPr>
            <a:picLocks noChangeAspect="1"/>
          </p:cNvPicPr>
          <p:nvPr/>
        </p:nvPicPr>
        <p:blipFill>
          <a:blip r:embed="rId6" cstate="print">
            <a:alphaModFix/>
            <a:lum/>
          </a:blip>
          <a:srcRect/>
          <a:stretch>
            <a:fillRect/>
          </a:stretch>
        </p:blipFill>
        <p:spPr>
          <a:xfrm>
            <a:off x="5940152" y="2060848"/>
            <a:ext cx="896399" cy="137879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14" name="Image 1"/>
          <p:cNvPicPr>
            <a:picLocks noChangeAspect="1"/>
          </p:cNvPicPr>
          <p:nvPr/>
        </p:nvPicPr>
        <p:blipFill>
          <a:blip r:embed="rId7" cstate="print">
            <a:alphaModFix/>
            <a:lum/>
          </a:blip>
          <a:srcRect/>
          <a:stretch>
            <a:fillRect/>
          </a:stretch>
        </p:blipFill>
        <p:spPr>
          <a:xfrm>
            <a:off x="7164288" y="2060848"/>
            <a:ext cx="900000" cy="13752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16" name="Image 10"/>
          <p:cNvPicPr>
            <a:picLocks noChangeAspect="1"/>
          </p:cNvPicPr>
          <p:nvPr/>
        </p:nvPicPr>
        <p:blipFill>
          <a:blip r:embed="rId8" cstate="print">
            <a:alphaModFix/>
            <a:lum/>
          </a:blip>
          <a:srcRect/>
          <a:stretch>
            <a:fillRect/>
          </a:stretch>
        </p:blipFill>
        <p:spPr>
          <a:xfrm>
            <a:off x="1259632" y="3717032"/>
            <a:ext cx="897480" cy="137951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18" name="Image 13"/>
          <p:cNvPicPr>
            <a:picLocks noChangeAspect="1"/>
          </p:cNvPicPr>
          <p:nvPr/>
        </p:nvPicPr>
        <p:blipFill>
          <a:blip r:embed="rId9" cstate="print">
            <a:alphaModFix/>
            <a:lum/>
          </a:blip>
          <a:srcRect/>
          <a:stretch>
            <a:fillRect/>
          </a:stretch>
        </p:blipFill>
        <p:spPr>
          <a:xfrm>
            <a:off x="3602512" y="3717032"/>
            <a:ext cx="897480" cy="137951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19" name="Image 15"/>
          <p:cNvPicPr>
            <a:picLocks noChangeAspect="1"/>
          </p:cNvPicPr>
          <p:nvPr/>
        </p:nvPicPr>
        <p:blipFill>
          <a:blip r:embed="rId10" cstate="print">
            <a:alphaModFix/>
            <a:lum/>
          </a:blip>
          <a:srcRect/>
          <a:stretch>
            <a:fillRect/>
          </a:stretch>
        </p:blipFill>
        <p:spPr>
          <a:xfrm>
            <a:off x="2450384" y="3717032"/>
            <a:ext cx="897480" cy="1379519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</p:pic>
      <p:pic>
        <p:nvPicPr>
          <p:cNvPr id="1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778</Words>
  <Application>Microsoft Office PowerPoint</Application>
  <PresentationFormat>Affichage à l'écran (4:3)</PresentationFormat>
  <Paragraphs>140</Paragraphs>
  <Slides>21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Thème Office</vt:lpstr>
      <vt:lpstr>Activités mathématiques autour du jeu de bridge</vt:lpstr>
      <vt:lpstr>Observation d’une partie</vt:lpstr>
      <vt:lpstr>Présentation PowerPoint</vt:lpstr>
      <vt:lpstr>Présentation PowerPoint</vt:lpstr>
      <vt:lpstr>Présentation PowerPoint</vt:lpstr>
      <vt:lpstr>Présentation PowerPoint</vt:lpstr>
      <vt:lpstr>Les premiers calculs</vt:lpstr>
      <vt:lpstr>Présentation PowerPoint</vt:lpstr>
      <vt:lpstr>Présentation PowerPoint</vt:lpstr>
      <vt:lpstr>Déterminer le nombre de points d’honneurs  de cette main.</vt:lpstr>
      <vt:lpstr>Présentation PowerPoint</vt:lpstr>
      <vt:lpstr>On compte et on réfléchit un peu …</vt:lpstr>
      <vt:lpstr>On compte toujours </vt:lpstr>
      <vt:lpstr>J’ai dix points,  il me manque un Cœur. Lequel?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Accompagnement personnalisé en classe de sixième : le bridge</dc:title>
  <dc:creator>utilisateur</dc:creator>
  <cp:lastModifiedBy>Utilisateur</cp:lastModifiedBy>
  <cp:revision>33</cp:revision>
  <dcterms:created xsi:type="dcterms:W3CDTF">2016-04-28T04:43:39Z</dcterms:created>
  <dcterms:modified xsi:type="dcterms:W3CDTF">2016-10-05T09:44:06Z</dcterms:modified>
</cp:coreProperties>
</file>