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FC0EF-1437-4479-8AD6-ED838BA6C5DC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0FDB1-2339-4142-8864-A558DF63D94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82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05CF9-2B0C-4A23-A174-7996524D88B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BAAC5-9C7C-4D0A-8717-7D29211CE12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A31-1434-4781-9782-6B8442525FB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0052-AE6E-41A3-AB48-3BFC13FEECE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7643-694F-4001-95B6-28090A64BC73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FA55-EDFF-422B-A24C-2C5184567AD9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F415-E118-455C-AAD2-8384A8949AAF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DE7B-D177-4D11-A3AE-E901DD7DB34D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E2DF-42B5-48D1-8833-C0E6625E656F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43AC-37EE-46D0-AD17-7A085801ECD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6C5E-F65D-4D02-A7BE-6376CFF39B05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E1C8-0B64-4054-8201-8E99FF50D667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D778-F47C-4AEF-AA6F-AA7E07BEA71A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101E4-49F8-4227-9D31-DE67EA5FA706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9163-44DA-49B2-8A1F-6208745AA0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8.jpeg"/><Relationship Id="rId18" Type="http://schemas.openxmlformats.org/officeDocument/2006/relationships/image" Target="../media/image52.jpeg"/><Relationship Id="rId3" Type="http://schemas.openxmlformats.org/officeDocument/2006/relationships/image" Target="../media/image58.gif"/><Relationship Id="rId21" Type="http://schemas.openxmlformats.org/officeDocument/2006/relationships/image" Target="../media/image56.jpeg"/><Relationship Id="rId7" Type="http://schemas.openxmlformats.org/officeDocument/2006/relationships/image" Target="../media/image12.jpeg"/><Relationship Id="rId12" Type="http://schemas.openxmlformats.org/officeDocument/2006/relationships/image" Target="../media/image13.jpeg"/><Relationship Id="rId17" Type="http://schemas.openxmlformats.org/officeDocument/2006/relationships/image" Target="../media/image57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9.jpeg"/><Relationship Id="rId20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5" Type="http://schemas.openxmlformats.org/officeDocument/2006/relationships/image" Target="../media/image10.jpeg"/><Relationship Id="rId10" Type="http://schemas.openxmlformats.org/officeDocument/2006/relationships/image" Target="../media/image15.jpeg"/><Relationship Id="rId19" Type="http://schemas.openxmlformats.org/officeDocument/2006/relationships/image" Target="../media/image47.jpeg"/><Relationship Id="rId4" Type="http://schemas.openxmlformats.org/officeDocument/2006/relationships/image" Target="../media/image61.jpeg"/><Relationship Id="rId9" Type="http://schemas.openxmlformats.org/officeDocument/2006/relationships/image" Target="../media/image7.jpeg"/><Relationship Id="rId14" Type="http://schemas.openxmlformats.org/officeDocument/2006/relationships/image" Target="../media/image14.jpeg"/><Relationship Id="rId2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26" Type="http://schemas.openxmlformats.org/officeDocument/2006/relationships/image" Target="../media/image29.jpeg"/><Relationship Id="rId39" Type="http://schemas.openxmlformats.org/officeDocument/2006/relationships/image" Target="../media/image42.jpeg"/><Relationship Id="rId21" Type="http://schemas.openxmlformats.org/officeDocument/2006/relationships/image" Target="../media/image24.jpeg"/><Relationship Id="rId34" Type="http://schemas.openxmlformats.org/officeDocument/2006/relationships/image" Target="../media/image37.jpeg"/><Relationship Id="rId42" Type="http://schemas.openxmlformats.org/officeDocument/2006/relationships/image" Target="../media/image4.png"/><Relationship Id="rId47" Type="http://schemas.openxmlformats.org/officeDocument/2006/relationships/image" Target="../media/image48.jpeg"/><Relationship Id="rId50" Type="http://schemas.openxmlformats.org/officeDocument/2006/relationships/image" Target="../media/image51.jpeg"/><Relationship Id="rId55" Type="http://schemas.openxmlformats.org/officeDocument/2006/relationships/image" Target="../media/image5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5" Type="http://schemas.openxmlformats.org/officeDocument/2006/relationships/image" Target="../media/image28.jpeg"/><Relationship Id="rId33" Type="http://schemas.openxmlformats.org/officeDocument/2006/relationships/image" Target="../media/image36.jpeg"/><Relationship Id="rId38" Type="http://schemas.openxmlformats.org/officeDocument/2006/relationships/image" Target="../media/image41.jpeg"/><Relationship Id="rId46" Type="http://schemas.openxmlformats.org/officeDocument/2006/relationships/image" Target="../media/image47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29" Type="http://schemas.openxmlformats.org/officeDocument/2006/relationships/image" Target="../media/image32.jpeg"/><Relationship Id="rId41" Type="http://schemas.openxmlformats.org/officeDocument/2006/relationships/image" Target="../media/image44.jpeg"/><Relationship Id="rId54" Type="http://schemas.openxmlformats.org/officeDocument/2006/relationships/image" Target="../media/image5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24" Type="http://schemas.openxmlformats.org/officeDocument/2006/relationships/image" Target="../media/image27.jpeg"/><Relationship Id="rId32" Type="http://schemas.openxmlformats.org/officeDocument/2006/relationships/image" Target="../media/image35.jpeg"/><Relationship Id="rId37" Type="http://schemas.openxmlformats.org/officeDocument/2006/relationships/image" Target="../media/image40.jpeg"/><Relationship Id="rId40" Type="http://schemas.openxmlformats.org/officeDocument/2006/relationships/image" Target="../media/image43.jpeg"/><Relationship Id="rId45" Type="http://schemas.openxmlformats.org/officeDocument/2006/relationships/image" Target="../media/image46.jpeg"/><Relationship Id="rId53" Type="http://schemas.openxmlformats.org/officeDocument/2006/relationships/image" Target="../media/image54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28" Type="http://schemas.openxmlformats.org/officeDocument/2006/relationships/image" Target="../media/image31.jpeg"/><Relationship Id="rId36" Type="http://schemas.openxmlformats.org/officeDocument/2006/relationships/image" Target="../media/image39.jpeg"/><Relationship Id="rId49" Type="http://schemas.openxmlformats.org/officeDocument/2006/relationships/image" Target="../media/image50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31" Type="http://schemas.openxmlformats.org/officeDocument/2006/relationships/image" Target="../media/image34.jpeg"/><Relationship Id="rId44" Type="http://schemas.openxmlformats.org/officeDocument/2006/relationships/image" Target="../media/image45.jpeg"/><Relationship Id="rId52" Type="http://schemas.openxmlformats.org/officeDocument/2006/relationships/image" Target="../media/image5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Relationship Id="rId27" Type="http://schemas.openxmlformats.org/officeDocument/2006/relationships/image" Target="../media/image30.jpeg"/><Relationship Id="rId30" Type="http://schemas.openxmlformats.org/officeDocument/2006/relationships/image" Target="../media/image33.jpeg"/><Relationship Id="rId35" Type="http://schemas.openxmlformats.org/officeDocument/2006/relationships/image" Target="../media/image38.jpeg"/><Relationship Id="rId43" Type="http://schemas.openxmlformats.org/officeDocument/2006/relationships/image" Target="../media/image2.png"/><Relationship Id="rId48" Type="http://schemas.openxmlformats.org/officeDocument/2006/relationships/image" Target="../media/image49.jpeg"/><Relationship Id="rId56" Type="http://schemas.openxmlformats.org/officeDocument/2006/relationships/image" Target="../media/image57.jpeg"/><Relationship Id="rId8" Type="http://schemas.openxmlformats.org/officeDocument/2006/relationships/image" Target="../media/image11.jpeg"/><Relationship Id="rId51" Type="http://schemas.openxmlformats.org/officeDocument/2006/relationships/image" Target="../media/image52.jpeg"/><Relationship Id="rId3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image" Target="../media/image5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8.jpeg"/><Relationship Id="rId18" Type="http://schemas.openxmlformats.org/officeDocument/2006/relationships/image" Target="../media/image52.jpeg"/><Relationship Id="rId3" Type="http://schemas.openxmlformats.org/officeDocument/2006/relationships/image" Target="../media/image58.gif"/><Relationship Id="rId21" Type="http://schemas.openxmlformats.org/officeDocument/2006/relationships/image" Target="../media/image56.jpeg"/><Relationship Id="rId7" Type="http://schemas.openxmlformats.org/officeDocument/2006/relationships/image" Target="../media/image12.jpeg"/><Relationship Id="rId12" Type="http://schemas.openxmlformats.org/officeDocument/2006/relationships/image" Target="../media/image13.jpeg"/><Relationship Id="rId17" Type="http://schemas.openxmlformats.org/officeDocument/2006/relationships/image" Target="../media/image57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9.jpeg"/><Relationship Id="rId20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5" Type="http://schemas.openxmlformats.org/officeDocument/2006/relationships/image" Target="../media/image10.jpeg"/><Relationship Id="rId10" Type="http://schemas.openxmlformats.org/officeDocument/2006/relationships/image" Target="../media/image15.jpeg"/><Relationship Id="rId19" Type="http://schemas.openxmlformats.org/officeDocument/2006/relationships/image" Target="../media/image47.jpeg"/><Relationship Id="rId4" Type="http://schemas.openxmlformats.org/officeDocument/2006/relationships/image" Target="../media/image61.jpeg"/><Relationship Id="rId9" Type="http://schemas.openxmlformats.org/officeDocument/2006/relationships/image" Target="../media/image7.jpeg"/><Relationship Id="rId14" Type="http://schemas.openxmlformats.org/officeDocument/2006/relationships/image" Target="../media/image14.jpeg"/><Relationship Id="rId2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562" y="2060848"/>
            <a:ext cx="7772400" cy="147002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Activités mathématiques autour du jeu de bridge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22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Séance 1</a:t>
            </a:r>
          </a:p>
        </p:txBody>
      </p:sp>
      <p:pic>
        <p:nvPicPr>
          <p:cNvPr id="1026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8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On joue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latin typeface="Arial"/>
              </a:rPr>
              <a:t>Donne 1 : Est distribue le jeu et pour cette première partie sera celui qui entame. Noter le score</a:t>
            </a:r>
          </a:p>
          <a:p>
            <a:endParaRPr lang="fr-FR" dirty="0"/>
          </a:p>
          <a:p>
            <a:r>
              <a:rPr lang="fr-FR" dirty="0">
                <a:latin typeface="Arial"/>
              </a:rPr>
              <a:t>Donne 2 : Sud distribue le jeu et pour cette première partie sera celui qui entame. Noter le score</a:t>
            </a:r>
          </a:p>
          <a:p>
            <a:r>
              <a:rPr lang="fr-FR" dirty="0">
                <a:latin typeface="Arial"/>
              </a:rPr>
              <a:t>Observer la diapo suivante :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72"/>
          <p:cNvGrpSpPr/>
          <p:nvPr/>
        </p:nvGrpSpPr>
        <p:grpSpPr>
          <a:xfrm>
            <a:off x="1619672" y="618543"/>
            <a:ext cx="5976664" cy="5976000"/>
            <a:chOff x="1619672" y="404664"/>
            <a:chExt cx="5976664" cy="5976000"/>
          </a:xfrm>
        </p:grpSpPr>
        <p:sp>
          <p:nvSpPr>
            <p:cNvPr id="126" name="Rectangle 125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6" name="Picture 2" descr="Afficher l'image d'origin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pic>
        <p:nvPicPr>
          <p:cNvPr id="60" name="Image 5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907714" y="59100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0" name="Image 7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819507" y="59350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1" name="Image 8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80175" y="59350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3" name="Image 8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341844" y="59350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4" name="Image 8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87118" y="581464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Image 10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56428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7" name="Image 10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507472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9" name="Image 10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480630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1" name="Image 11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453256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3" name="Image 11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41702" y="414863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638854" y="59100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 5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375200" y="58961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 5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5234358" y="70979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Image 10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8380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Image 9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211120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Image 9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249513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4" name="Image 73" descr="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3035531" y="3292474"/>
            <a:ext cx="450000" cy="689430"/>
          </a:xfrm>
          <a:prstGeom prst="rect">
            <a:avLst/>
          </a:prstGeom>
        </p:spPr>
      </p:pic>
      <p:pic>
        <p:nvPicPr>
          <p:cNvPr id="75" name="Image 74" descr="1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984" y="1828013"/>
            <a:ext cx="450000" cy="689430"/>
          </a:xfrm>
          <a:prstGeom prst="rect">
            <a:avLst/>
          </a:prstGeom>
        </p:spPr>
      </p:pic>
      <p:pic>
        <p:nvPicPr>
          <p:cNvPr id="76" name="Image 75" descr="0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5843843" y="3292474"/>
            <a:ext cx="450000" cy="689430"/>
          </a:xfrm>
          <a:prstGeom prst="rect">
            <a:avLst/>
          </a:prstGeom>
        </p:spPr>
      </p:pic>
      <p:pic>
        <p:nvPicPr>
          <p:cNvPr id="77" name="Image 76" descr="1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7984" y="4708333"/>
            <a:ext cx="450000" cy="689430"/>
          </a:xfrm>
          <a:prstGeom prst="rect">
            <a:avLst/>
          </a:prstGeom>
        </p:spPr>
      </p:pic>
      <p:pic>
        <p:nvPicPr>
          <p:cNvPr id="78" name="Image 77" descr="0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5400000">
            <a:off x="3035531" y="3292474"/>
            <a:ext cx="450000" cy="689430"/>
          </a:xfrm>
          <a:prstGeom prst="rect">
            <a:avLst/>
          </a:prstGeom>
        </p:spPr>
      </p:pic>
      <p:pic>
        <p:nvPicPr>
          <p:cNvPr id="79" name="Image 78" descr="1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427984" y="1828013"/>
            <a:ext cx="450000" cy="689430"/>
          </a:xfrm>
          <a:prstGeom prst="rect">
            <a:avLst/>
          </a:prstGeom>
        </p:spPr>
      </p:pic>
      <p:pic>
        <p:nvPicPr>
          <p:cNvPr id="82" name="Image 81" descr="06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5400000">
            <a:off x="5843843" y="3292474"/>
            <a:ext cx="450000" cy="689430"/>
          </a:xfrm>
          <a:prstGeom prst="rect">
            <a:avLst/>
          </a:prstGeom>
        </p:spPr>
      </p:pic>
      <p:pic>
        <p:nvPicPr>
          <p:cNvPr id="85" name="Image 84" descr="08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27984" y="4708333"/>
            <a:ext cx="450000" cy="689430"/>
          </a:xfrm>
          <a:prstGeom prst="rect">
            <a:avLst/>
          </a:prstGeom>
        </p:spPr>
      </p:pic>
      <p:pic>
        <p:nvPicPr>
          <p:cNvPr id="86" name="Image 85" descr="03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16200000">
            <a:off x="3035531" y="3292474"/>
            <a:ext cx="450000" cy="689430"/>
          </a:xfrm>
          <a:prstGeom prst="rect">
            <a:avLst/>
          </a:prstGeom>
        </p:spPr>
      </p:pic>
      <p:pic>
        <p:nvPicPr>
          <p:cNvPr id="87" name="Image 86" descr="09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27984" y="1828013"/>
            <a:ext cx="450000" cy="689430"/>
          </a:xfrm>
          <a:prstGeom prst="rect">
            <a:avLst/>
          </a:prstGeom>
        </p:spPr>
      </p:pic>
      <p:pic>
        <p:nvPicPr>
          <p:cNvPr id="88" name="Image 87" descr="05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5400000">
            <a:off x="5843843" y="3292474"/>
            <a:ext cx="450000" cy="689430"/>
          </a:xfrm>
          <a:prstGeom prst="rect">
            <a:avLst/>
          </a:prstGeom>
        </p:spPr>
      </p:pic>
      <p:pic>
        <p:nvPicPr>
          <p:cNvPr id="89" name="Image 88" descr="24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427984" y="4708333"/>
            <a:ext cx="450000" cy="693705"/>
          </a:xfrm>
          <a:prstGeom prst="rect">
            <a:avLst/>
          </a:prstGeom>
        </p:spPr>
      </p:pic>
      <p:pic>
        <p:nvPicPr>
          <p:cNvPr id="90" name="Image 89" descr="52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 rot="5400000">
            <a:off x="3037668" y="3290337"/>
            <a:ext cx="450000" cy="693705"/>
          </a:xfrm>
          <a:prstGeom prst="rect">
            <a:avLst/>
          </a:prstGeom>
        </p:spPr>
      </p:pic>
      <p:pic>
        <p:nvPicPr>
          <p:cNvPr id="92" name="Image 91" descr="47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 rot="5400000">
            <a:off x="5845980" y="3290337"/>
            <a:ext cx="450000" cy="693705"/>
          </a:xfrm>
          <a:prstGeom prst="rect">
            <a:avLst/>
          </a:prstGeom>
        </p:spPr>
      </p:pic>
      <p:pic>
        <p:nvPicPr>
          <p:cNvPr id="94" name="Image 93" descr="42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27984" y="4708333"/>
            <a:ext cx="450000" cy="693705"/>
          </a:xfrm>
          <a:prstGeom prst="rect">
            <a:avLst/>
          </a:prstGeom>
        </p:spPr>
      </p:pic>
      <p:pic>
        <p:nvPicPr>
          <p:cNvPr id="95" name="Image 94" descr="27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27984" y="4708333"/>
            <a:ext cx="450000" cy="689430"/>
          </a:xfrm>
          <a:prstGeom prst="rect">
            <a:avLst/>
          </a:prstGeom>
        </p:spPr>
      </p:pic>
      <p:pic>
        <p:nvPicPr>
          <p:cNvPr id="96" name="Image 9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58593" y="581226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Image 9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9277" y="581226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Image 9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93494" y="581226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Image 10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474" y="581283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4" name="Image 10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30891" y="581170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5" name="Image 10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95108" y="581170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6" name="Image 10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581226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8" name="Image 10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752220" y="593295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0" name="Image 10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021200" y="593239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2" name="Image 11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276411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4" name="Image 11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02833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5" name="Image 11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29198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6" name="Image 11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55620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7" name="Image 11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82042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8" name="Image 11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40840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9" name="Image 11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434829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0" name="Image 12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970707" y="71399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1" name="Image 13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716016" y="71398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2" name="Image 13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447599" y="71399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3" name="Image 13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192908" y="71398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4" name="Image 13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919728" y="71399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5" name="Image 13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665037" y="71398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3" name="Image 19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400820" y="70978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6" name="Image 13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17988" y="59007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7" name="Image 13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744808" y="59007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8" name="Image 13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810739" y="449593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9" name="Image 13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811395" y="477073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0" name="Image 13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387757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1" name="Image 14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361868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2" name="Image 14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335177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3" name="Image 14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308818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4" name="Image 14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282929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5" name="Image 14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256238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6" name="Image 14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229340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7" name="Image 14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214034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8" name="Image 14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187612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1" name="Image 90" descr="51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27984" y="1828013"/>
            <a:ext cx="450000" cy="693705"/>
          </a:xfrm>
          <a:prstGeom prst="rect">
            <a:avLst/>
          </a:prstGeom>
        </p:spPr>
      </p:pic>
      <p:sp>
        <p:nvSpPr>
          <p:cNvPr id="12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12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Questions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600201"/>
            <a:ext cx="7365504" cy="37730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b="1" dirty="0">
                <a:latin typeface="Arial"/>
              </a:rPr>
              <a:t>Combien avez-vous vu de </a:t>
            </a:r>
            <a:r>
              <a:rPr lang="fr-FR" b="1" dirty="0" smtClean="0">
                <a:latin typeface="Arial"/>
              </a:rPr>
              <a:t>Piques ?</a:t>
            </a:r>
            <a:endParaRPr lang="fr-FR" b="1" dirty="0">
              <a:latin typeface="Arial"/>
            </a:endParaRPr>
          </a:p>
          <a:p>
            <a:endParaRPr lang="fr-FR" b="1" dirty="0"/>
          </a:p>
          <a:p>
            <a:r>
              <a:rPr lang="fr-FR" b="1" dirty="0">
                <a:latin typeface="Arial"/>
              </a:rPr>
              <a:t>Quelles sont les deux  cartes restantes ? </a:t>
            </a:r>
          </a:p>
          <a:p>
            <a:endParaRPr lang="fr-FR" b="1" dirty="0"/>
          </a:p>
          <a:p>
            <a:r>
              <a:rPr lang="fr-FR" b="1" dirty="0">
                <a:latin typeface="Arial"/>
              </a:rPr>
              <a:t>Qui peut bien les posséder ? </a:t>
            </a:r>
            <a:endParaRPr lang="fr-FR" dirty="0">
              <a:latin typeface="Arial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Arithmétique et raisonnement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fr-FR" dirty="0">
                <a:latin typeface="Arial"/>
              </a:rPr>
              <a:t>Montrer que tout joueur dispose d’une couleur possédant au moins quatre cartes. </a:t>
            </a:r>
          </a:p>
          <a:p>
            <a:pPr lvl="1">
              <a:buFont typeface="Arial" pitchFamily="34" charset="0"/>
              <a:buChar char="•"/>
            </a:pPr>
            <a:r>
              <a:rPr lang="fr-FR" dirty="0">
                <a:latin typeface="Arial"/>
              </a:rPr>
              <a:t>Montrer qu’une équipe dispose d’une couleur possédant au moins sept cartes. </a:t>
            </a:r>
          </a:p>
          <a:p>
            <a:pPr lvl="1">
              <a:buFont typeface="Arial" pitchFamily="34" charset="0"/>
              <a:buChar char="•"/>
            </a:pPr>
            <a:r>
              <a:rPr lang="fr-FR" dirty="0">
                <a:latin typeface="Arial"/>
              </a:rPr>
              <a:t>Montrer que si une équipe dispose d’une couleur comportant neuf cartes, les adversaires disposent d’une couleur comportant au moins huit cartes.</a:t>
            </a:r>
          </a:p>
          <a:p>
            <a:pPr lvl="1">
              <a:buFont typeface="Arial" pitchFamily="34" charset="0"/>
              <a:buChar char="•"/>
            </a:pPr>
            <a:r>
              <a:rPr lang="fr-FR" dirty="0">
                <a:latin typeface="Arial"/>
              </a:rPr>
              <a:t>Quelles sont les répartitions possibles d’une couleur parmi les quatre joueurs ?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rt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904" y="980728"/>
            <a:ext cx="3347864" cy="267829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2081" y="710910"/>
            <a:ext cx="5616624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"/>
              </a:rPr>
              <a:t>Le bridge est un jeu </a:t>
            </a:r>
            <a:r>
              <a:rPr lang="fr-FR" dirty="0"/>
              <a:t/>
            </a:r>
            <a:br>
              <a:rPr lang="fr-FR" dirty="0"/>
            </a:br>
            <a:r>
              <a:rPr lang="fr-FR" dirty="0">
                <a:latin typeface="Arial"/>
              </a:rPr>
              <a:t>de cartes</a:t>
            </a:r>
          </a:p>
        </p:txBody>
      </p:sp>
      <p:pic>
        <p:nvPicPr>
          <p:cNvPr id="2050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Espace réservé du contenu 3" descr="cartes.jp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3347864" y="2218986"/>
            <a:ext cx="5328592" cy="3990248"/>
          </a:xfrm>
        </p:spPr>
      </p:pic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3140968"/>
            <a:ext cx="81389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>
                <a:latin typeface="Arial" pitchFamily="34" charset="0"/>
                <a:cs typeface="Arial" pitchFamily="34" charset="0"/>
              </a:rPr>
              <a:t>Il se joue avec un jeu de 52 cartes.</a:t>
            </a:r>
            <a:endParaRPr lang="fr-FR" sz="4000" dirty="0"/>
          </a:p>
        </p:txBody>
      </p:sp>
      <p:pic>
        <p:nvPicPr>
          <p:cNvPr id="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9672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0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67744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43808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91880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0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39952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0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788024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09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436096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 12" descr="10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084168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32240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12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380312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13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028384" y="14434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 16" descr="14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67544" y="2636912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 17" descr="15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043608" y="2636912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 18" descr="16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619672" y="2636912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 19" descr="17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267744" y="2636912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Image 20" descr="18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2843808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 21" descr="19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3491880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Image 22" descr="20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4139952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Image 23" descr="21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4788024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Image 24" descr="22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5436096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Image 25" descr="23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6084168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 26" descr="24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6732240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 27" descr="25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7380312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 28" descr="26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8028384" y="2636912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Image 29" descr="27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467544" y="38874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Image 30" descr="28.jpg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1043608" y="38874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 31" descr="29.jpg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1619672" y="38874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 32" descr="30.jpg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2267744" y="38874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 33" descr="31.jpg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2843808" y="38874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 34" descr="32.jpg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3491880" y="38874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 35" descr="33.jpg"/>
          <p:cNvPicPr>
            <a:picLocks noChangeAspect="1"/>
          </p:cNvPicPr>
          <p:nvPr/>
        </p:nvPicPr>
        <p:blipFill>
          <a:blip r:embed="rId35" cstate="print"/>
          <a:stretch>
            <a:fillRect/>
          </a:stretch>
        </p:blipFill>
        <p:spPr>
          <a:xfrm>
            <a:off x="4139952" y="388742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 36" descr="34.jpg"/>
          <p:cNvPicPr>
            <a:picLocks noChangeAspect="1"/>
          </p:cNvPicPr>
          <p:nvPr/>
        </p:nvPicPr>
        <p:blipFill>
          <a:blip r:embed="rId36" cstate="print"/>
          <a:stretch>
            <a:fillRect/>
          </a:stretch>
        </p:blipFill>
        <p:spPr>
          <a:xfrm>
            <a:off x="4788024" y="3887423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 37" descr="35.jpg"/>
          <p:cNvPicPr>
            <a:picLocks noChangeAspect="1"/>
          </p:cNvPicPr>
          <p:nvPr/>
        </p:nvPicPr>
        <p:blipFill>
          <a:blip r:embed="rId37" cstate="print"/>
          <a:stretch>
            <a:fillRect/>
          </a:stretch>
        </p:blipFill>
        <p:spPr>
          <a:xfrm>
            <a:off x="5436096" y="3887423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9" name="Image 38" descr="36.jpg"/>
          <p:cNvPicPr>
            <a:picLocks noChangeAspect="1"/>
          </p:cNvPicPr>
          <p:nvPr/>
        </p:nvPicPr>
        <p:blipFill>
          <a:blip r:embed="rId38" cstate="print"/>
          <a:stretch>
            <a:fillRect/>
          </a:stretch>
        </p:blipFill>
        <p:spPr>
          <a:xfrm>
            <a:off x="6084168" y="3887423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" name="Image 39" descr="37.jpg"/>
          <p:cNvPicPr>
            <a:picLocks noChangeAspect="1"/>
          </p:cNvPicPr>
          <p:nvPr/>
        </p:nvPicPr>
        <p:blipFill>
          <a:blip r:embed="rId39" cstate="print"/>
          <a:stretch>
            <a:fillRect/>
          </a:stretch>
        </p:blipFill>
        <p:spPr>
          <a:xfrm>
            <a:off x="6732240" y="3887423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1" name="Image 40" descr="38.jpg"/>
          <p:cNvPicPr>
            <a:picLocks noChangeAspect="1"/>
          </p:cNvPicPr>
          <p:nvPr/>
        </p:nvPicPr>
        <p:blipFill>
          <a:blip r:embed="rId40" cstate="print"/>
          <a:stretch>
            <a:fillRect/>
          </a:stretch>
        </p:blipFill>
        <p:spPr>
          <a:xfrm>
            <a:off x="7380312" y="3887423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2" name="Image 41" descr="39.jpg"/>
          <p:cNvPicPr>
            <a:picLocks noChangeAspect="1"/>
          </p:cNvPicPr>
          <p:nvPr/>
        </p:nvPicPr>
        <p:blipFill>
          <a:blip r:embed="rId41" cstate="print"/>
          <a:stretch>
            <a:fillRect/>
          </a:stretch>
        </p:blipFill>
        <p:spPr>
          <a:xfrm>
            <a:off x="8028384" y="3887423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9" name="ZoneTexte 68"/>
          <p:cNvSpPr txBox="1"/>
          <p:nvPr/>
        </p:nvSpPr>
        <p:spPr>
          <a:xfrm>
            <a:off x="3563888" y="370630"/>
            <a:ext cx="2016224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Les cartes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3658386" y="980728"/>
            <a:ext cx="182722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400" dirty="0">
                <a:latin typeface="Arial"/>
              </a:rPr>
              <a:t>Les Piques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653848" y="2175247"/>
            <a:ext cx="171024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rial"/>
              </a:rPr>
              <a:t>Les Cœurs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3491880" y="3392787"/>
            <a:ext cx="207028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rial"/>
              </a:rPr>
              <a:t>Les Carreaux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3563888" y="4581128"/>
            <a:ext cx="174614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2400" dirty="0">
                <a:latin typeface="Arial"/>
              </a:rPr>
              <a:t>Les Trèfles</a:t>
            </a:r>
          </a:p>
        </p:txBody>
      </p:sp>
      <p:pic>
        <p:nvPicPr>
          <p:cNvPr id="60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Image 80" descr="40.jpg"/>
          <p:cNvPicPr>
            <a:picLocks noChangeAspect="1"/>
          </p:cNvPicPr>
          <p:nvPr/>
        </p:nvPicPr>
        <p:blipFill>
          <a:blip r:embed="rId44" cstate="print"/>
          <a:stretch>
            <a:fillRect/>
          </a:stretch>
        </p:blipFill>
        <p:spPr>
          <a:xfrm>
            <a:off x="467544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2" name="Image 81" descr="41.jpg"/>
          <p:cNvPicPr>
            <a:picLocks noChangeAspect="1"/>
          </p:cNvPicPr>
          <p:nvPr/>
        </p:nvPicPr>
        <p:blipFill>
          <a:blip r:embed="rId45" cstate="print"/>
          <a:stretch>
            <a:fillRect/>
          </a:stretch>
        </p:blipFill>
        <p:spPr>
          <a:xfrm>
            <a:off x="1043608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3" name="Image 82" descr="42.jpg"/>
          <p:cNvPicPr>
            <a:picLocks noChangeAspect="1"/>
          </p:cNvPicPr>
          <p:nvPr/>
        </p:nvPicPr>
        <p:blipFill>
          <a:blip r:embed="rId46" cstate="print"/>
          <a:stretch>
            <a:fillRect/>
          </a:stretch>
        </p:blipFill>
        <p:spPr>
          <a:xfrm>
            <a:off x="1619672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4" name="Image 83" descr="43.jpg"/>
          <p:cNvPicPr>
            <a:picLocks noChangeAspect="1"/>
          </p:cNvPicPr>
          <p:nvPr/>
        </p:nvPicPr>
        <p:blipFill>
          <a:blip r:embed="rId47" cstate="print"/>
          <a:stretch>
            <a:fillRect/>
          </a:stretch>
        </p:blipFill>
        <p:spPr>
          <a:xfrm>
            <a:off x="2267744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5" name="Image 84" descr="44.jpg"/>
          <p:cNvPicPr>
            <a:picLocks noChangeAspect="1"/>
          </p:cNvPicPr>
          <p:nvPr/>
        </p:nvPicPr>
        <p:blipFill>
          <a:blip r:embed="rId48" cstate="print"/>
          <a:stretch>
            <a:fillRect/>
          </a:stretch>
        </p:blipFill>
        <p:spPr>
          <a:xfrm>
            <a:off x="2843808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6" name="Image 85" descr="45.jpg"/>
          <p:cNvPicPr>
            <a:picLocks noChangeAspect="1"/>
          </p:cNvPicPr>
          <p:nvPr/>
        </p:nvPicPr>
        <p:blipFill>
          <a:blip r:embed="rId49" cstate="print"/>
          <a:stretch>
            <a:fillRect/>
          </a:stretch>
        </p:blipFill>
        <p:spPr>
          <a:xfrm>
            <a:off x="3491880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7" name="Image 86" descr="46.jpg"/>
          <p:cNvPicPr>
            <a:picLocks noChangeAspect="1"/>
          </p:cNvPicPr>
          <p:nvPr/>
        </p:nvPicPr>
        <p:blipFill>
          <a:blip r:embed="rId50" cstate="print"/>
          <a:stretch>
            <a:fillRect/>
          </a:stretch>
        </p:blipFill>
        <p:spPr>
          <a:xfrm>
            <a:off x="4139952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8" name="Image 87" descr="47.jpg"/>
          <p:cNvPicPr>
            <a:picLocks noChangeAspect="1"/>
          </p:cNvPicPr>
          <p:nvPr/>
        </p:nvPicPr>
        <p:blipFill>
          <a:blip r:embed="rId51" cstate="print"/>
          <a:stretch>
            <a:fillRect/>
          </a:stretch>
        </p:blipFill>
        <p:spPr>
          <a:xfrm>
            <a:off x="4788024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9" name="Image 88" descr="48.jpg"/>
          <p:cNvPicPr>
            <a:picLocks noChangeAspect="1"/>
          </p:cNvPicPr>
          <p:nvPr/>
        </p:nvPicPr>
        <p:blipFill>
          <a:blip r:embed="rId52" cstate="print"/>
          <a:stretch>
            <a:fillRect/>
          </a:stretch>
        </p:blipFill>
        <p:spPr>
          <a:xfrm>
            <a:off x="5436096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0" name="Image 89" descr="49.jpg"/>
          <p:cNvPicPr>
            <a:picLocks noChangeAspect="1"/>
          </p:cNvPicPr>
          <p:nvPr/>
        </p:nvPicPr>
        <p:blipFill>
          <a:blip r:embed="rId53" cstate="print"/>
          <a:stretch>
            <a:fillRect/>
          </a:stretch>
        </p:blipFill>
        <p:spPr>
          <a:xfrm>
            <a:off x="6084168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1" name="Image 90" descr="50.jpg"/>
          <p:cNvPicPr>
            <a:picLocks noChangeAspect="1"/>
          </p:cNvPicPr>
          <p:nvPr/>
        </p:nvPicPr>
        <p:blipFill>
          <a:blip r:embed="rId54" cstate="print"/>
          <a:stretch>
            <a:fillRect/>
          </a:stretch>
        </p:blipFill>
        <p:spPr>
          <a:xfrm>
            <a:off x="6732240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2" name="Image 91" descr="51.jpg"/>
          <p:cNvPicPr>
            <a:picLocks noChangeAspect="1"/>
          </p:cNvPicPr>
          <p:nvPr/>
        </p:nvPicPr>
        <p:blipFill>
          <a:blip r:embed="rId55" cstate="print"/>
          <a:stretch>
            <a:fillRect/>
          </a:stretch>
        </p:blipFill>
        <p:spPr>
          <a:xfrm>
            <a:off x="7380312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3" name="Image 92" descr="52.jpg"/>
          <p:cNvPicPr>
            <a:picLocks noChangeAspect="1"/>
          </p:cNvPicPr>
          <p:nvPr/>
        </p:nvPicPr>
        <p:blipFill>
          <a:blip r:embed="rId56" cstate="print"/>
          <a:stretch>
            <a:fillRect/>
          </a:stretch>
        </p:blipFill>
        <p:spPr>
          <a:xfrm>
            <a:off x="8028384" y="5039551"/>
            <a:ext cx="450000" cy="6937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815"/>
            <a:ext cx="8229600" cy="868958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Les joueurs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fr-FR" dirty="0">
                <a:latin typeface="Arial" pitchFamily="34" charset="0"/>
                <a:cs typeface="Arial" pitchFamily="34" charset="0"/>
              </a:rPr>
              <a:t>Au bridge, quatre joueurs sont assis autour de la table, représentés en général par les quatre points cardinaux : Sud (noté S), Ouest (noté O), Nord (noté N) et Est (noté E).</a:t>
            </a:r>
          </a:p>
          <a:p>
            <a:pPr algn="just"/>
            <a:r>
              <a:rPr lang="fr-FR" dirty="0">
                <a:latin typeface="Arial" pitchFamily="34" charset="0"/>
                <a:cs typeface="Arial" pitchFamily="34" charset="0"/>
              </a:rPr>
              <a:t>Une </a:t>
            </a:r>
            <a:r>
              <a:rPr lang="fr-FR" b="1" i="1" dirty="0">
                <a:latin typeface="Arial" pitchFamily="34" charset="0"/>
                <a:cs typeface="Arial" pitchFamily="34" charset="0"/>
              </a:rPr>
              <a:t>donne</a:t>
            </a:r>
            <a:r>
              <a:rPr lang="fr-FR" i="1" dirty="0">
                <a:latin typeface="Arial" pitchFamily="34" charset="0"/>
                <a:cs typeface="Arial" pitchFamily="34" charset="0"/>
              </a:rPr>
              <a:t> (ou partie) </a:t>
            </a:r>
            <a:r>
              <a:rPr lang="fr-FR" dirty="0">
                <a:latin typeface="Arial" pitchFamily="34" charset="0"/>
                <a:cs typeface="Arial" pitchFamily="34" charset="0"/>
              </a:rPr>
              <a:t>de bridge se joue à deux contre deux, les joueurs situés l’un en face de l’autre étant associés. On parle de «camp Nord-Sud» (N/S) et de « camp Est-Ouest » (E/O).</a:t>
            </a:r>
          </a:p>
          <a:p>
            <a:pPr algn="just"/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81"/>
          <p:cNvGrpSpPr/>
          <p:nvPr/>
        </p:nvGrpSpPr>
        <p:grpSpPr>
          <a:xfrm>
            <a:off x="1619672" y="476672"/>
            <a:ext cx="5976664" cy="5976000"/>
            <a:chOff x="1619672" y="404664"/>
            <a:chExt cx="5976664" cy="5976000"/>
          </a:xfrm>
        </p:grpSpPr>
        <p:sp>
          <p:nvSpPr>
            <p:cNvPr id="229" name="Rectangle 228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4338" name="Picture 2" descr="Afficher l'image d'origin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pic>
        <p:nvPicPr>
          <p:cNvPr id="68" name="Image 6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77898" y="1652169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Image 6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80" y="1892003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6" name="Image 6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80" y="2127077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Image 6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80" y="2361384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4" name="Image 6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80" y="2596458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Image 6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2840807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2" name="Image 6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3075881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" name="Image 6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3310188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0" name="Image 5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3545262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9" name="Image 5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3779836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8" name="Image 5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401491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4249217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6" name="Image 5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380279" y="4484291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2" name="Image 4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19254" y="13384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1" name="Image 4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82022" y="13384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" name="Image 3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50123" y="13384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9" name="Image 3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5049" y="1333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 3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83150" y="13384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 3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52268" y="1333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 3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5134" y="12815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 3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7902" y="12815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 3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56003" y="12815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 3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20929" y="12761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 3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9030" y="12815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Image 3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8148" y="12761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Image 2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9899" y="10716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6148401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 1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70089" y="6150446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 1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971" y="615050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 1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32870" y="6150446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Image 2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615050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 2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9843" y="615050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Image 2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7075" y="615050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Image 2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64209" y="6151015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Image 2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95091" y="6151069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Image 2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6990" y="6151015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 2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2064" y="6151069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 2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93963" y="6151069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 2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31195" y="6151069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Image 6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4484291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0" name="Image 6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4249217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1" name="Image 7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4014910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2" name="Image 71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3779836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3" name="Image 72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3545262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4" name="Image 73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3310188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5" name="Image 74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3075881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6" name="Image 75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1" y="2840807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7" name="Image 76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2" y="2596458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8" name="Image 77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2" y="2361384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9" name="Image 78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2" y="2127077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0" name="Image 79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3342" y="1892003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1" name="Image 80" descr="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500960" y="1652169"/>
            <a:ext cx="453505" cy="694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3" name="Rectangle à coins arrondis 82"/>
          <p:cNvSpPr/>
          <p:nvPr/>
        </p:nvSpPr>
        <p:spPr>
          <a:xfrm>
            <a:off x="467544" y="3068960"/>
            <a:ext cx="2520280" cy="8640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Arial"/>
              </a:rPr>
              <a:t>Le donneur</a:t>
            </a:r>
          </a:p>
        </p:txBody>
      </p:sp>
      <p:sp>
        <p:nvSpPr>
          <p:cNvPr id="84" name="Rectangle à coins arrondis 83"/>
          <p:cNvSpPr/>
          <p:nvPr/>
        </p:nvSpPr>
        <p:spPr>
          <a:xfrm>
            <a:off x="2714625" y="1393825"/>
            <a:ext cx="4272817" cy="863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Arial"/>
              </a:rPr>
              <a:t>La première partie …</a:t>
            </a:r>
          </a:p>
        </p:txBody>
      </p:sp>
      <p:sp>
        <p:nvSpPr>
          <p:cNvPr id="8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3" grpId="1" animBg="1"/>
      <p:bldP spid="84" grpId="0" animBg="1"/>
      <p:bldP spid="8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Afficher l'image d'origin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243" y="908720"/>
            <a:ext cx="7571609" cy="4380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72"/>
          <p:cNvGrpSpPr/>
          <p:nvPr/>
        </p:nvGrpSpPr>
        <p:grpSpPr>
          <a:xfrm>
            <a:off x="1619672" y="515886"/>
            <a:ext cx="5976664" cy="5976000"/>
            <a:chOff x="1619672" y="404664"/>
            <a:chExt cx="5976664" cy="5976000"/>
          </a:xfrm>
        </p:grpSpPr>
        <p:sp>
          <p:nvSpPr>
            <p:cNvPr id="126" name="Rectangle 125"/>
            <p:cNvSpPr/>
            <p:nvPr/>
          </p:nvSpPr>
          <p:spPr>
            <a:xfrm>
              <a:off x="1619672" y="404664"/>
              <a:ext cx="5976664" cy="59760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6" name="Picture 2" descr="Afficher l'image d'origine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14787" y="2777827"/>
              <a:ext cx="1205285" cy="1299245"/>
            </a:xfrm>
            <a:prstGeom prst="rect">
              <a:avLst/>
            </a:prstGeom>
            <a:noFill/>
          </p:spPr>
        </p:pic>
      </p:grpSp>
      <p:pic>
        <p:nvPicPr>
          <p:cNvPr id="60" name="Image 5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907714" y="48834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0" name="Image 7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819507" y="583239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1" name="Image 8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80175" y="583239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3" name="Image 8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341844" y="583239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4" name="Image 8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87118" y="571198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Image 10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46162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7" name="Image 10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497206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9" name="Image 10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47036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1" name="Image 11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442990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3" name="Image 11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41702" y="4045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638854" y="48834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 5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375200" y="48695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 5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5234358" y="60714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Image 10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173536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Image 9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811395" y="20085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Image 9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239247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4" name="Image 73" descr="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3035531" y="3189817"/>
            <a:ext cx="450000" cy="689430"/>
          </a:xfrm>
          <a:prstGeom prst="rect">
            <a:avLst/>
          </a:prstGeom>
        </p:spPr>
      </p:pic>
      <p:pic>
        <p:nvPicPr>
          <p:cNvPr id="75" name="Image 74" descr="1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984" y="1725356"/>
            <a:ext cx="450000" cy="689430"/>
          </a:xfrm>
          <a:prstGeom prst="rect">
            <a:avLst/>
          </a:prstGeom>
        </p:spPr>
      </p:pic>
      <p:pic>
        <p:nvPicPr>
          <p:cNvPr id="76" name="Image 75" descr="0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5843843" y="3189817"/>
            <a:ext cx="450000" cy="689430"/>
          </a:xfrm>
          <a:prstGeom prst="rect">
            <a:avLst/>
          </a:prstGeom>
        </p:spPr>
      </p:pic>
      <p:pic>
        <p:nvPicPr>
          <p:cNvPr id="77" name="Image 76" descr="1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7984" y="4605676"/>
            <a:ext cx="450000" cy="689430"/>
          </a:xfrm>
          <a:prstGeom prst="rect">
            <a:avLst/>
          </a:prstGeom>
        </p:spPr>
      </p:pic>
      <p:pic>
        <p:nvPicPr>
          <p:cNvPr id="78" name="Image 77" descr="0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5400000">
            <a:off x="3035531" y="3189817"/>
            <a:ext cx="450000" cy="689430"/>
          </a:xfrm>
          <a:prstGeom prst="rect">
            <a:avLst/>
          </a:prstGeom>
        </p:spPr>
      </p:pic>
      <p:pic>
        <p:nvPicPr>
          <p:cNvPr id="79" name="Image 78" descr="1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427984" y="1725356"/>
            <a:ext cx="450000" cy="689430"/>
          </a:xfrm>
          <a:prstGeom prst="rect">
            <a:avLst/>
          </a:prstGeom>
        </p:spPr>
      </p:pic>
      <p:pic>
        <p:nvPicPr>
          <p:cNvPr id="82" name="Image 81" descr="06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5400000">
            <a:off x="5843843" y="3189817"/>
            <a:ext cx="450000" cy="689430"/>
          </a:xfrm>
          <a:prstGeom prst="rect">
            <a:avLst/>
          </a:prstGeom>
        </p:spPr>
      </p:pic>
      <p:pic>
        <p:nvPicPr>
          <p:cNvPr id="85" name="Image 84" descr="08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27984" y="4605676"/>
            <a:ext cx="450000" cy="689430"/>
          </a:xfrm>
          <a:prstGeom prst="rect">
            <a:avLst/>
          </a:prstGeom>
        </p:spPr>
      </p:pic>
      <p:pic>
        <p:nvPicPr>
          <p:cNvPr id="86" name="Image 85" descr="03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16200000">
            <a:off x="3035531" y="3189817"/>
            <a:ext cx="450000" cy="689430"/>
          </a:xfrm>
          <a:prstGeom prst="rect">
            <a:avLst/>
          </a:prstGeom>
        </p:spPr>
      </p:pic>
      <p:pic>
        <p:nvPicPr>
          <p:cNvPr id="87" name="Image 86" descr="09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27984" y="1725356"/>
            <a:ext cx="450000" cy="689430"/>
          </a:xfrm>
          <a:prstGeom prst="rect">
            <a:avLst/>
          </a:prstGeom>
        </p:spPr>
      </p:pic>
      <p:pic>
        <p:nvPicPr>
          <p:cNvPr id="88" name="Image 87" descr="05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5400000">
            <a:off x="5843843" y="3189817"/>
            <a:ext cx="450000" cy="689430"/>
          </a:xfrm>
          <a:prstGeom prst="rect">
            <a:avLst/>
          </a:prstGeom>
        </p:spPr>
      </p:pic>
      <p:pic>
        <p:nvPicPr>
          <p:cNvPr id="89" name="Image 88" descr="24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427984" y="4605676"/>
            <a:ext cx="450000" cy="693705"/>
          </a:xfrm>
          <a:prstGeom prst="rect">
            <a:avLst/>
          </a:prstGeom>
        </p:spPr>
      </p:pic>
      <p:pic>
        <p:nvPicPr>
          <p:cNvPr id="90" name="Image 89" descr="52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 rot="5400000">
            <a:off x="3037668" y="3187680"/>
            <a:ext cx="450000" cy="693705"/>
          </a:xfrm>
          <a:prstGeom prst="rect">
            <a:avLst/>
          </a:prstGeom>
        </p:spPr>
      </p:pic>
      <p:pic>
        <p:nvPicPr>
          <p:cNvPr id="92" name="Image 91" descr="47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 rot="5400000">
            <a:off x="5845980" y="3187680"/>
            <a:ext cx="450000" cy="693705"/>
          </a:xfrm>
          <a:prstGeom prst="rect">
            <a:avLst/>
          </a:prstGeom>
        </p:spPr>
      </p:pic>
      <p:pic>
        <p:nvPicPr>
          <p:cNvPr id="94" name="Image 93" descr="42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27984" y="4605676"/>
            <a:ext cx="450000" cy="693705"/>
          </a:xfrm>
          <a:prstGeom prst="rect">
            <a:avLst/>
          </a:prstGeom>
        </p:spPr>
      </p:pic>
      <p:pic>
        <p:nvPicPr>
          <p:cNvPr id="95" name="Image 94" descr="27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27984" y="4605676"/>
            <a:ext cx="450000" cy="689430"/>
          </a:xfrm>
          <a:prstGeom prst="rect">
            <a:avLst/>
          </a:prstGeom>
        </p:spPr>
      </p:pic>
      <p:pic>
        <p:nvPicPr>
          <p:cNvPr id="96" name="Image 9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58593" y="570961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Image 9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9277" y="570961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Image 9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93494" y="570961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Image 10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474" y="571017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4" name="Image 10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30891" y="57090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5" name="Image 10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95108" y="57090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6" name="Image 10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570961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8" name="Image 10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5752220" y="583029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0" name="Image 10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021200" y="582973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2" name="Image 11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266146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4" name="Image 11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292567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5" name="Image 11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18933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6" name="Image 11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453548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7" name="Image 11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71776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8" name="Image 11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398141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9" name="Image 11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1691680" y="424563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0" name="Image 12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970707" y="61133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1" name="Image 13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716016" y="61133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2" name="Image 13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447599" y="61133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3" name="Image 13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192908" y="61133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4" name="Image 13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919728" y="61133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5" name="Image 13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665037" y="61133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3" name="Image 19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400820" y="60713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6" name="Image 13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17988" y="48741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7" name="Image 13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744808" y="487417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8" name="Image 13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810739" y="439327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9" name="Image 138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811395" y="466808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0" name="Image 139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3774921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1" name="Image 140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351603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2" name="Image 141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324912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3" name="Image 142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2985524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4" name="Image 143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2726633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5" name="Image 144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245972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6" name="Image 145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7039324" y="2190745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7" name="Image 146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2037689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8" name="Image 147" descr="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923963" y="1773472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1" name="Image 90" descr="51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27984" y="1725356"/>
            <a:ext cx="450000" cy="693705"/>
          </a:xfrm>
          <a:prstGeom prst="rect">
            <a:avLst/>
          </a:prstGeom>
        </p:spPr>
      </p:pic>
      <p:sp>
        <p:nvSpPr>
          <p:cNvPr id="12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121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/>
              </a:rPr>
              <a:t>Quelques questions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9552" y="2276872"/>
            <a:ext cx="8352928" cy="29546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3600" b="1" dirty="0">
                <a:latin typeface="Arial"/>
              </a:rPr>
              <a:t>1) </a:t>
            </a:r>
            <a:r>
              <a:rPr lang="fr-FR" sz="3200" b="1" dirty="0">
                <a:latin typeface="Arial"/>
              </a:rPr>
              <a:t>Quels sont tous les scores possibles ?</a:t>
            </a:r>
          </a:p>
          <a:p>
            <a:r>
              <a:rPr lang="fr-FR" sz="3200" b="1" dirty="0">
                <a:latin typeface="Arial"/>
              </a:rPr>
              <a:t>2) Peut-il y avoir égalité ? </a:t>
            </a:r>
          </a:p>
          <a:p>
            <a:r>
              <a:rPr lang="fr-FR" sz="3200" b="1" dirty="0">
                <a:latin typeface="Arial"/>
              </a:rPr>
              <a:t>3) Donner un exemple de distribution amenant au score de 13/0 pour l’équipe qui entame. </a:t>
            </a:r>
            <a:r>
              <a:rPr lang="fr-FR" sz="3600" b="1" dirty="0">
                <a:latin typeface="Arial"/>
              </a:rPr>
              <a:t> </a:t>
            </a:r>
            <a:endParaRPr lang="fr-FR" sz="3600" dirty="0">
              <a:latin typeface="Arial"/>
            </a:endParaRPr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6381328"/>
            <a:ext cx="261392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304</Words>
  <Application>Microsoft Office PowerPoint</Application>
  <PresentationFormat>Affichage à l'écran (4:3)</PresentationFormat>
  <Paragraphs>51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Activités mathématiques autour du jeu de bridge</vt:lpstr>
      <vt:lpstr>Le bridge est un jeu  de cartes</vt:lpstr>
      <vt:lpstr>Présentation PowerPoint</vt:lpstr>
      <vt:lpstr>Présentation PowerPoint</vt:lpstr>
      <vt:lpstr>Les joueurs</vt:lpstr>
      <vt:lpstr>Présentation PowerPoint</vt:lpstr>
      <vt:lpstr>Présentation PowerPoint</vt:lpstr>
      <vt:lpstr>Présentation PowerPoint</vt:lpstr>
      <vt:lpstr>Quelques questions</vt:lpstr>
      <vt:lpstr>On joue</vt:lpstr>
      <vt:lpstr>Présentation PowerPoint</vt:lpstr>
      <vt:lpstr>Questions </vt:lpstr>
      <vt:lpstr>Arithmétique et raisonnement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Accompagnement personnalisé en classe de sixième : le bridge</dc:title>
  <dc:creator>utilisateur</dc:creator>
  <cp:lastModifiedBy>Utilisateur</cp:lastModifiedBy>
  <cp:revision>32</cp:revision>
  <dcterms:created xsi:type="dcterms:W3CDTF">2016-04-28T04:43:39Z</dcterms:created>
  <dcterms:modified xsi:type="dcterms:W3CDTF">2016-10-05T09:23:46Z</dcterms:modified>
</cp:coreProperties>
</file>