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58"/>
  </p:notesMasterIdLst>
  <p:handoutMasterIdLst>
    <p:handoutMasterId r:id="rId59"/>
  </p:handoutMasterIdLst>
  <p:sldIdLst>
    <p:sldId id="326" r:id="rId2"/>
    <p:sldId id="331" r:id="rId3"/>
    <p:sldId id="359" r:id="rId4"/>
    <p:sldId id="353" r:id="rId5"/>
    <p:sldId id="409" r:id="rId6"/>
    <p:sldId id="410" r:id="rId7"/>
    <p:sldId id="371" r:id="rId8"/>
    <p:sldId id="411" r:id="rId9"/>
    <p:sldId id="358" r:id="rId10"/>
    <p:sldId id="413" r:id="rId11"/>
    <p:sldId id="401" r:id="rId12"/>
    <p:sldId id="388" r:id="rId13"/>
    <p:sldId id="360" r:id="rId14"/>
    <p:sldId id="385" r:id="rId15"/>
    <p:sldId id="386" r:id="rId16"/>
    <p:sldId id="421" r:id="rId17"/>
    <p:sldId id="415" r:id="rId18"/>
    <p:sldId id="417" r:id="rId19"/>
    <p:sldId id="418" r:id="rId20"/>
    <p:sldId id="372" r:id="rId21"/>
    <p:sldId id="423" r:id="rId22"/>
    <p:sldId id="424" r:id="rId23"/>
    <p:sldId id="337" r:id="rId24"/>
    <p:sldId id="338" r:id="rId25"/>
    <p:sldId id="339" r:id="rId26"/>
    <p:sldId id="341" r:id="rId27"/>
    <p:sldId id="365" r:id="rId28"/>
    <p:sldId id="366" r:id="rId29"/>
    <p:sldId id="376" r:id="rId30"/>
    <p:sldId id="377" r:id="rId31"/>
    <p:sldId id="368" r:id="rId32"/>
    <p:sldId id="342" r:id="rId33"/>
    <p:sldId id="343" r:id="rId34"/>
    <p:sldId id="373" r:id="rId35"/>
    <p:sldId id="425" r:id="rId36"/>
    <p:sldId id="369" r:id="rId37"/>
    <p:sldId id="390" r:id="rId38"/>
    <p:sldId id="395" r:id="rId39"/>
    <p:sldId id="374" r:id="rId40"/>
    <p:sldId id="375" r:id="rId41"/>
    <p:sldId id="389" r:id="rId42"/>
    <p:sldId id="396" r:id="rId43"/>
    <p:sldId id="370" r:id="rId44"/>
    <p:sldId id="419" r:id="rId45"/>
    <p:sldId id="406" r:id="rId46"/>
    <p:sldId id="383" r:id="rId47"/>
    <p:sldId id="426" r:id="rId48"/>
    <p:sldId id="348" r:id="rId49"/>
    <p:sldId id="379" r:id="rId50"/>
    <p:sldId id="380" r:id="rId51"/>
    <p:sldId id="392" r:id="rId52"/>
    <p:sldId id="393" r:id="rId53"/>
    <p:sldId id="349" r:id="rId54"/>
    <p:sldId id="381" r:id="rId55"/>
    <p:sldId id="408" r:id="rId56"/>
    <p:sldId id="350" r:id="rId57"/>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31"/>
            <p14:sldId id="359"/>
            <p14:sldId id="353"/>
            <p14:sldId id="409"/>
            <p14:sldId id="410"/>
            <p14:sldId id="371"/>
            <p14:sldId id="411"/>
            <p14:sldId id="358"/>
            <p14:sldId id="413"/>
            <p14:sldId id="401"/>
            <p14:sldId id="388"/>
            <p14:sldId id="360"/>
            <p14:sldId id="385"/>
            <p14:sldId id="386"/>
            <p14:sldId id="421"/>
            <p14:sldId id="415"/>
            <p14:sldId id="417"/>
            <p14:sldId id="418"/>
            <p14:sldId id="372"/>
            <p14:sldId id="423"/>
            <p14:sldId id="424"/>
            <p14:sldId id="337"/>
            <p14:sldId id="338"/>
            <p14:sldId id="339"/>
            <p14:sldId id="341"/>
            <p14:sldId id="365"/>
            <p14:sldId id="366"/>
            <p14:sldId id="376"/>
            <p14:sldId id="377"/>
            <p14:sldId id="368"/>
            <p14:sldId id="342"/>
            <p14:sldId id="343"/>
            <p14:sldId id="373"/>
            <p14:sldId id="425"/>
            <p14:sldId id="369"/>
            <p14:sldId id="390"/>
            <p14:sldId id="395"/>
            <p14:sldId id="374"/>
            <p14:sldId id="375"/>
            <p14:sldId id="389"/>
            <p14:sldId id="396"/>
            <p14:sldId id="370"/>
            <p14:sldId id="419"/>
            <p14:sldId id="406"/>
            <p14:sldId id="383"/>
            <p14:sldId id="426"/>
            <p14:sldId id="348"/>
            <p14:sldId id="379"/>
            <p14:sldId id="380"/>
            <p14:sldId id="392"/>
            <p14:sldId id="393"/>
            <p14:sldId id="349"/>
            <p14:sldId id="381"/>
            <p14:sldId id="408"/>
            <p14:sldId id="35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8" clrIdx="0"/>
  <p:cmAuthor id="2" name="Christine BOURDIN" initials="CB" lastIdx="33" clrIdx="1">
    <p:extLst/>
  </p:cmAuthor>
  <p:cmAuthor id="3" name="Utilisateur invité" initials="Ui" lastIdx="18" clrIdx="2">
    <p:extLst/>
  </p:cmAuthor>
  <p:cmAuthor id="4" name="Rachel BOURDON" initials="RB" lastIdx="10" clrIdx="3">
    <p:extLst/>
  </p:cmAuthor>
  <p:cmAuthor id="5" name="Bertrand RIFFIOD" initials="BR" lastIdx="20" clrIdx="4">
    <p:extLst/>
  </p:cmAuthor>
  <p:cmAuthor id="6" name="ELLEN THOMPSON" initials="ET" lastIdx="3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A558A0"/>
    <a:srgbClr val="CE70CC"/>
    <a:srgbClr val="417DC4"/>
    <a:srgbClr val="34CB6A"/>
    <a:srgbClr val="FFCA00"/>
    <a:srgbClr val="CE614A"/>
    <a:srgbClr val="ED7454"/>
    <a:srgbClr val="FF9575"/>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AECF3-AC46-9262-5A3E-1D824677254E}" v="386" dt="2020-12-14T11:24:02.857"/>
    <p1510:client id="{1FE1A438-2BF0-5000-BD1C-2A1F9A28622D}" v="117" dt="2020-12-14T11:00:40.893"/>
    <p1510:client id="{7BF07098-F4B6-51A3-F298-EFCC96F30183}" v="22" dt="2020-12-14T11:08:18.062"/>
    <p1510:client id="{836BCAF5-BE64-821C-244B-8DEB532FDCFC}" v="4" dt="2020-12-14T09:41:35.650"/>
    <p1510:client id="{E48B2058-6DE3-89E0-5D07-927CF4471B34}" v="13" dt="2020-12-14T10:28:48.516"/>
    <p1510:client id="{F4873792-3395-4C29-910E-8FFF8DE8089D}" v="2" dt="2020-12-14T10:25:32.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94660"/>
  </p:normalViewPr>
  <p:slideViewPr>
    <p:cSldViewPr snapToGrid="0">
      <p:cViewPr varScale="1">
        <p:scale>
          <a:sx n="91" d="100"/>
          <a:sy n="91" d="100"/>
        </p:scale>
        <p:origin x="954" y="7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21/02/2023</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21/02/2023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14</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23</a:t>
            </a:fld>
            <a:endParaRPr lang="fr-FR"/>
          </a:p>
        </p:txBody>
      </p:sp>
    </p:spTree>
    <p:extLst>
      <p:ext uri="{BB962C8B-B14F-4D97-AF65-F5344CB8AC3E}">
        <p14:creationId xmlns:p14="http://schemas.microsoft.com/office/powerpoint/2010/main" val="303476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28</a:t>
            </a:fld>
            <a:endParaRPr lang="fr-FR"/>
          </a:p>
        </p:txBody>
      </p:sp>
    </p:spTree>
    <p:extLst>
      <p:ext uri="{BB962C8B-B14F-4D97-AF65-F5344CB8AC3E}">
        <p14:creationId xmlns:p14="http://schemas.microsoft.com/office/powerpoint/2010/main" val="415282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34</a:t>
            </a:fld>
            <a:endParaRPr lang="fr-FR"/>
          </a:p>
        </p:txBody>
      </p:sp>
    </p:spTree>
    <p:extLst>
      <p:ext uri="{BB962C8B-B14F-4D97-AF65-F5344CB8AC3E}">
        <p14:creationId xmlns:p14="http://schemas.microsoft.com/office/powerpoint/2010/main" val="3216103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35</a:t>
            </a:fld>
            <a:endParaRPr lang="fr-FR"/>
          </a:p>
        </p:txBody>
      </p:sp>
    </p:spTree>
    <p:extLst>
      <p:ext uri="{BB962C8B-B14F-4D97-AF65-F5344CB8AC3E}">
        <p14:creationId xmlns:p14="http://schemas.microsoft.com/office/powerpoint/2010/main" val="4273021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38</a:t>
            </a:fld>
            <a:endParaRPr lang="fr-FR"/>
          </a:p>
        </p:txBody>
      </p:sp>
    </p:spTree>
    <p:extLst>
      <p:ext uri="{BB962C8B-B14F-4D97-AF65-F5344CB8AC3E}">
        <p14:creationId xmlns:p14="http://schemas.microsoft.com/office/powerpoint/2010/main" val="2833220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53</a:t>
            </a:fld>
            <a:endParaRPr lang="fr-FR"/>
          </a:p>
        </p:txBody>
      </p:sp>
    </p:spTree>
    <p:extLst>
      <p:ext uri="{BB962C8B-B14F-4D97-AF65-F5344CB8AC3E}">
        <p14:creationId xmlns:p14="http://schemas.microsoft.com/office/powerpoint/2010/main" val="159750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t>21/02/2023</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t>21/02/2023</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exte 10"/>
          <p:cNvSpPr>
            <a:spLocks noGrp="1"/>
          </p:cNvSpPr>
          <p:nvPr>
            <p:ph type="body" sz="quarter" idx="13" hasCustomPrompt="1"/>
          </p:nvPr>
        </p:nvSpPr>
        <p:spPr bwMode="gray">
          <a:xfrm>
            <a:off x="467544" y="2346046"/>
            <a:ext cx="8208912" cy="2077200"/>
          </a:xfrm>
        </p:spPr>
        <p:txBody>
          <a:bodyPr/>
          <a:lstStyle>
            <a:lvl1pPr marL="0" indent="0" algn="l" defTabSz="914400" rtl="0" eaLnBrk="1" latinLnBrk="0" hangingPunct="1">
              <a:lnSpc>
                <a:spcPct val="90000"/>
              </a:lnSpc>
              <a:spcAft>
                <a:spcPts val="0"/>
              </a:spcAft>
              <a:buFont typeface="Arial" pitchFamily="34" charset="0"/>
              <a:buNone/>
              <a:defRPr lang="fr-FR" sz="3200" b="1" kern="1200" cap="none" baseline="0" dirty="0">
                <a:solidFill>
                  <a:schemeClr val="tx2">
                    <a:lumMod val="75000"/>
                  </a:schemeClr>
                </a:solidFill>
                <a:latin typeface="+mn-lt"/>
                <a:ea typeface="+mn-ea"/>
                <a:cs typeface="+mn-cs"/>
              </a:defRPr>
            </a:lvl1pPr>
            <a:lvl2pPr marL="0" indent="0" algn="l" defTabSz="914400" rtl="0" eaLnBrk="1" latinLnBrk="0" hangingPunct="1">
              <a:spcBef>
                <a:spcPts val="500"/>
              </a:spcBef>
              <a:spcAft>
                <a:spcPts val="0"/>
              </a:spcAft>
              <a:buFont typeface="Arial" pitchFamily="34" charset="0"/>
              <a:buNone/>
              <a:defRPr lang="fr-FR" sz="1800" b="0" kern="1200" cap="none" baseline="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t>21/02/2023</a:t>
            </a:fld>
            <a:endParaRPr lang="fr-FR" cap="all"/>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3" name="Titre 1"/>
          <p:cNvSpPr>
            <a:spLocks noGrp="1"/>
          </p:cNvSpPr>
          <p:nvPr>
            <p:ph type="title" hasCustomPrompt="1"/>
          </p:nvPr>
        </p:nvSpPr>
        <p:spPr bwMode="gray">
          <a:xfrm>
            <a:off x="467543" y="900000"/>
            <a:ext cx="8208913" cy="720000"/>
          </a:xfrm>
        </p:spPr>
        <p:txBody>
          <a:bodyPr/>
          <a:lstStyle>
            <a:lvl1pPr>
              <a:defRPr sz="2500">
                <a:solidFill>
                  <a:schemeClr val="tx2"/>
                </a:solidFill>
              </a:defRPr>
            </a:lvl1pPr>
          </a:lstStyle>
          <a:p>
            <a:r>
              <a:rPr lang="fr-FR" dirty="0"/>
              <a:t>Titre</a:t>
            </a:r>
          </a:p>
        </p:txBody>
      </p:sp>
      <p:sp>
        <p:nvSpPr>
          <p:cNvPr id="14" name="Espace réservé du texte 7"/>
          <p:cNvSpPr>
            <a:spLocks noGrp="1"/>
          </p:cNvSpPr>
          <p:nvPr>
            <p:ph type="body" sz="quarter" idx="13" hasCustomPrompt="1"/>
          </p:nvPr>
        </p:nvSpPr>
        <p:spPr bwMode="gray">
          <a:xfrm>
            <a:off x="467543" y="1891968"/>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lvl="1"/>
            <a:r>
              <a:rPr lang="fr-FR" dirty="0"/>
              <a:t>Deuxième niveau</a:t>
            </a:r>
          </a:p>
        </p:txBody>
      </p:sp>
      <p:sp>
        <p:nvSpPr>
          <p:cNvPr id="15" name="Espace réservé du texte 7"/>
          <p:cNvSpPr>
            <a:spLocks noGrp="1"/>
          </p:cNvSpPr>
          <p:nvPr>
            <p:ph type="body" sz="quarter" idx="14" hasCustomPrompt="1"/>
          </p:nvPr>
        </p:nvSpPr>
        <p:spPr bwMode="gray">
          <a:xfrm>
            <a:off x="3312000" y="1893600"/>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
        <p:nvSpPr>
          <p:cNvPr id="16"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2"/>
                </a:solidFill>
              </a:defRPr>
            </a:lvl1pPr>
            <a:lvl2pPr marL="324000" indent="-144000">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prstGeom prst="rect">
            <a:avLst/>
          </a:prstGeo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2"/>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t>21/02/2023</a:t>
            </a:fld>
            <a:endParaRPr lang="fr-FR" cap="all"/>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t>21/02/2023</a:t>
            </a:fld>
            <a:endParaRPr lang="fr-FR" cap="all"/>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9" name="Titre 1"/>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dirty="0"/>
              <a:t>Titre</a:t>
            </a:r>
          </a:p>
        </p:txBody>
      </p:sp>
      <p:sp>
        <p:nvSpPr>
          <p:cNvPr id="16"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
        <p:nvSpPr>
          <p:cNvPr id="17" name="Espace réservé du texte 11"/>
          <p:cNvSpPr>
            <a:spLocks noGrp="1"/>
          </p:cNvSpPr>
          <p:nvPr>
            <p:ph type="body" sz="quarter" idx="14" hasCustomPrompt="1"/>
          </p:nvPr>
        </p:nvSpPr>
        <p:spPr bwMode="gray">
          <a:xfrm>
            <a:off x="467543"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11"/>
          <p:cNvSpPr>
            <a:spLocks noGrp="1"/>
          </p:cNvSpPr>
          <p:nvPr>
            <p:ph type="body" sz="quarter" idx="15" hasCustomPrompt="1"/>
          </p:nvPr>
        </p:nvSpPr>
        <p:spPr bwMode="gray">
          <a:xfrm>
            <a:off x="3312000"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9" name="Espace réservé du texte 11"/>
          <p:cNvSpPr>
            <a:spLocks noGrp="1"/>
          </p:cNvSpPr>
          <p:nvPr>
            <p:ph type="body" sz="quarter" idx="16" hasCustomPrompt="1"/>
          </p:nvPr>
        </p:nvSpPr>
        <p:spPr bwMode="gray">
          <a:xfrm>
            <a:off x="6156456"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21/02/2023</a:t>
            </a:fld>
            <a:endParaRPr lang="fr-FR" cap="all"/>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7" name="Titre 3"/>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noProof="0" dirty="0"/>
              <a:t>Titre</a:t>
            </a:r>
            <a:endParaRPr lang="fr-FR" dirty="0"/>
          </a:p>
        </p:txBody>
      </p:sp>
      <p:sp>
        <p:nvSpPr>
          <p:cNvPr id="11" name="Espace réservé du contenu 8"/>
          <p:cNvSpPr>
            <a:spLocks noGrp="1"/>
          </p:cNvSpPr>
          <p:nvPr>
            <p:ph sz="quarter" idx="14" hasCustomPrompt="1"/>
          </p:nvPr>
        </p:nvSpPr>
        <p:spPr bwMode="gray">
          <a:xfrm>
            <a:off x="467543" y="1836000"/>
            <a:ext cx="8208914"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2"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solidFill>
                  <a:schemeClr val="tx2"/>
                </a:solidFill>
              </a:defRPr>
            </a:lvl1pPr>
          </a:lstStyle>
          <a:p>
            <a:pPr algn="r"/>
            <a:fld id="{B1AB8E14-653C-46DD-A140-9578717F7257}" type="datetime1">
              <a:rPr lang="fr-FR" cap="all" smtClean="0"/>
              <a:pPr algn="r"/>
              <a:t>21/02/2023</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1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2"/>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2"/>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2"/>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E12CB797-4000-4B51-A6CA-D02C704D76FC}" type="datetime1">
              <a:rPr lang="fr-FR" smtClean="0"/>
              <a:t>21/02/2023</a:t>
            </a:fld>
            <a:endParaRPr lang="fr-F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a:p>
        </p:txBody>
      </p:sp>
      <p:sp>
        <p:nvSpPr>
          <p:cNvPr id="6" name="Titre 5"/>
          <p:cNvSpPr>
            <a:spLocks noGrp="1"/>
          </p:cNvSpPr>
          <p:nvPr>
            <p:ph type="title"/>
          </p:nvPr>
        </p:nvSpPr>
        <p:spPr/>
        <p:txBody>
          <a:bodyPr/>
          <a:lstStyle/>
          <a:p>
            <a:r>
              <a:rPr lang="fr-FR"/>
              <a:t>w</a:t>
            </a:r>
          </a:p>
        </p:txBody>
      </p:sp>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10</a:t>
            </a:fld>
            <a:endParaRPr lang="fr-FR" dirty="0"/>
          </a:p>
        </p:txBody>
      </p:sp>
      <p:sp>
        <p:nvSpPr>
          <p:cNvPr id="14" name="ZoneTexte 13"/>
          <p:cNvSpPr txBox="1"/>
          <p:nvPr/>
        </p:nvSpPr>
        <p:spPr>
          <a:xfrm>
            <a:off x="467545" y="3557990"/>
            <a:ext cx="3384376" cy="923330"/>
          </a:xfrm>
          <a:prstGeom prst="rect">
            <a:avLst/>
          </a:prstGeom>
          <a:noFill/>
        </p:spPr>
        <p:txBody>
          <a:bodyPr wrap="square" rtlCol="0">
            <a:spAutoFit/>
          </a:bodyPr>
          <a:lstStyle/>
          <a:p>
            <a:r>
              <a:rPr lang="fr-FR" sz="1500" b="1" dirty="0" smtClean="0">
                <a:solidFill>
                  <a:schemeClr val="bg1"/>
                </a:solidFill>
                <a:highlight>
                  <a:srgbClr val="0000FF"/>
                </a:highlight>
              </a:rPr>
              <a:t>Terminales2022-2023.fr </a:t>
            </a:r>
            <a:r>
              <a:rPr lang="fr-FR" sz="1500" b="1" dirty="0">
                <a:solidFill>
                  <a:schemeClr val="bg1"/>
                </a:solidFill>
                <a:highlight>
                  <a:srgbClr val="0000FF"/>
                </a:highlight>
              </a:rPr>
              <a:t>: </a:t>
            </a:r>
            <a:r>
              <a:rPr lang="fr-FR" sz="1500" dirty="0"/>
              <a:t> </a:t>
            </a:r>
          </a:p>
          <a:p>
            <a:r>
              <a:rPr lang="fr-FR" sz="1300" dirty="0"/>
              <a:t>Retrouvez toutes les informations sélectionnées par l’Onisep sur les filières, les formations, les métiers </a:t>
            </a:r>
          </a:p>
        </p:txBody>
      </p:sp>
      <p:sp>
        <p:nvSpPr>
          <p:cNvPr id="15" name="ZoneTexte 14"/>
          <p:cNvSpPr txBox="1"/>
          <p:nvPr/>
        </p:nvSpPr>
        <p:spPr>
          <a:xfrm flipH="1">
            <a:off x="4283967" y="3557990"/>
            <a:ext cx="4248472" cy="1123384"/>
          </a:xfrm>
          <a:prstGeom prst="rect">
            <a:avLst/>
          </a:prstGeom>
          <a:noFill/>
        </p:spPr>
        <p:txBody>
          <a:bodyPr wrap="square" rtlCol="0">
            <a:spAutoFit/>
          </a:bodyPr>
          <a:lstStyle/>
          <a:p>
            <a:r>
              <a:rPr lang="fr-FR" sz="1500" b="1" dirty="0" err="1">
                <a:solidFill>
                  <a:schemeClr val="bg1"/>
                </a:solidFill>
                <a:highlight>
                  <a:srgbClr val="0000FF"/>
                </a:highlight>
              </a:rPr>
              <a:t>Parcoursup.fr</a:t>
            </a:r>
            <a:r>
              <a:rPr lang="fr-FR" sz="1500" b="1" dirty="0">
                <a:solidFill>
                  <a:schemeClr val="bg1"/>
                </a:solidFill>
                <a:highlight>
                  <a:srgbClr val="0000FF"/>
                </a:highlight>
              </a:rPr>
              <a:t> : </a:t>
            </a:r>
            <a:r>
              <a:rPr lang="fr-FR" sz="1500" dirty="0">
                <a:solidFill>
                  <a:schemeClr val="bg1"/>
                </a:solidFill>
                <a:highlight>
                  <a:srgbClr val="0000FF"/>
                </a:highlight>
              </a:rPr>
              <a:t> </a:t>
            </a:r>
          </a:p>
          <a:p>
            <a:pPr marL="285750" indent="-285750">
              <a:buFontTx/>
              <a:buChar char="-"/>
            </a:pPr>
            <a:r>
              <a:rPr lang="fr-FR" sz="1300" dirty="0"/>
              <a:t>Le moteur de recherche Parcoursup </a:t>
            </a:r>
            <a:r>
              <a:rPr lang="fr-FR" sz="1300" dirty="0" smtClean="0"/>
              <a:t>rénové en 2023</a:t>
            </a:r>
            <a:endParaRPr lang="fr-FR" sz="1300" dirty="0"/>
          </a:p>
          <a:p>
            <a:pPr marL="285750" indent="-285750">
              <a:buFontTx/>
              <a:buChar char="-"/>
            </a:pPr>
            <a:r>
              <a:rPr lang="fr-FR" sz="1300" dirty="0"/>
              <a:t>un accès vers d’autres sites numériques d’aide à l’orientation et un lien vers le site de votre Région </a:t>
            </a:r>
          </a:p>
        </p:txBody>
      </p:sp>
      <p:sp>
        <p:nvSpPr>
          <p:cNvPr id="2" name="Rectangle à coins arrondis 6">
            <a:extLst>
              <a:ext uri="{FF2B5EF4-FFF2-40B4-BE49-F238E27FC236}">
                <a16:creationId xmlns:a16="http://schemas.microsoft.com/office/drawing/2014/main" id="{D6B32044-2777-BA50-5830-243AE6AF7D20}"/>
              </a:ext>
            </a:extLst>
          </p:cNvPr>
          <p:cNvSpPr/>
          <p:nvPr/>
        </p:nvSpPr>
        <p:spPr>
          <a:xfrm>
            <a:off x="4211960" y="195485"/>
            <a:ext cx="4792892" cy="460497"/>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outils pour préparer votre projet d’orientation</a:t>
            </a:r>
          </a:p>
        </p:txBody>
      </p:sp>
      <p:pic>
        <p:nvPicPr>
          <p:cNvPr id="9" name="Image 8"/>
          <p:cNvPicPr>
            <a:picLocks noChangeAspect="1"/>
          </p:cNvPicPr>
          <p:nvPr/>
        </p:nvPicPr>
        <p:blipFill>
          <a:blip r:embed="rId2"/>
          <a:stretch>
            <a:fillRect/>
          </a:stretch>
        </p:blipFill>
        <p:spPr>
          <a:xfrm>
            <a:off x="295368" y="987574"/>
            <a:ext cx="3728729" cy="2088232"/>
          </a:xfrm>
          <a:prstGeom prst="rect">
            <a:avLst/>
          </a:prstGeom>
        </p:spPr>
      </p:pic>
      <p:pic>
        <p:nvPicPr>
          <p:cNvPr id="4" name="Image 3"/>
          <p:cNvPicPr>
            <a:picLocks noChangeAspect="1"/>
          </p:cNvPicPr>
          <p:nvPr/>
        </p:nvPicPr>
        <p:blipFill>
          <a:blip r:embed="rId3"/>
          <a:stretch>
            <a:fillRect/>
          </a:stretch>
        </p:blipFill>
        <p:spPr>
          <a:xfrm>
            <a:off x="4782120" y="1069314"/>
            <a:ext cx="3580002" cy="2227792"/>
          </a:xfrm>
          <a:prstGeom prst="rect">
            <a:avLst/>
          </a:prstGeom>
        </p:spPr>
      </p:pic>
    </p:spTree>
    <p:extLst>
      <p:ext uri="{BB962C8B-B14F-4D97-AF65-F5344CB8AC3E}">
        <p14:creationId xmlns:p14="http://schemas.microsoft.com/office/powerpoint/2010/main" val="349520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21/02/2023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11</a:t>
            </a:fld>
            <a:endParaRPr lang="fr-FR" dirty="0"/>
          </a:p>
        </p:txBody>
      </p:sp>
      <p:sp>
        <p:nvSpPr>
          <p:cNvPr id="9" name="Espace réservé du contenu 2"/>
          <p:cNvSpPr txBox="1">
            <a:spLocks/>
          </p:cNvSpPr>
          <p:nvPr/>
        </p:nvSpPr>
        <p:spPr bwMode="gray">
          <a:xfrm>
            <a:off x="251520" y="839513"/>
            <a:ext cx="8770570" cy="365004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smtClean="0">
                <a:solidFill>
                  <a:schemeClr val="tx2"/>
                </a:solidFill>
              </a:rPr>
              <a:t>Parmi les 21 000 formations dispensant de diplômes reconnus par l’État disponibles via le moteur de recherche de formation</a:t>
            </a:r>
            <a:r>
              <a:rPr lang="fr-FR" sz="1600" b="1" dirty="0">
                <a:solidFill>
                  <a:schemeClr val="tx2"/>
                </a:solidFill>
              </a:rPr>
              <a:t> </a:t>
            </a:r>
            <a:r>
              <a:rPr lang="fr-FR" sz="1600" b="1" dirty="0" smtClean="0">
                <a:solidFill>
                  <a:schemeClr val="tx2"/>
                </a:solidFill>
              </a:rPr>
              <a:t>: </a:t>
            </a:r>
          </a:p>
          <a:p>
            <a:endParaRPr lang="fr-FR" sz="1400" b="1" dirty="0" smtClean="0">
              <a:solidFill>
                <a:srgbClr val="F28E65"/>
              </a:solidFill>
            </a:endParaRPr>
          </a:p>
          <a:p>
            <a:pPr marL="171450" indent="-171450">
              <a:buFont typeface="Arial" pitchFamily="34" charset="0"/>
              <a:buChar char="•"/>
            </a:pPr>
            <a:r>
              <a:rPr lang="fr-FR" sz="1300" b="1" dirty="0">
                <a:solidFill>
                  <a:schemeClr val="bg1"/>
                </a:solidFill>
                <a:highlight>
                  <a:srgbClr val="0000FF"/>
                </a:highlight>
              </a:rPr>
              <a:t>Des formations non sélectives </a:t>
            </a:r>
            <a:r>
              <a:rPr lang="fr-FR" sz="1400" dirty="0" smtClean="0"/>
              <a:t>: </a:t>
            </a:r>
            <a:r>
              <a:rPr lang="fr-FR" sz="1400" dirty="0" smtClean="0">
                <a:solidFill>
                  <a:schemeClr val="tx1"/>
                </a:solidFill>
              </a:rPr>
              <a:t>les différentes licences (dont les licences « accès santé »), les Parcours préparatoires au professorat des écoles (PPPE) et les parcours d’accès aux études de santé (PASS)</a:t>
            </a:r>
          </a:p>
          <a:p>
            <a:pPr marL="171450" indent="-171450">
              <a:spcAft>
                <a:spcPts val="0"/>
              </a:spcAft>
              <a:buFont typeface="Arial" pitchFamily="34" charset="0"/>
              <a:buChar char="•"/>
            </a:pPr>
            <a:r>
              <a:rPr lang="fr-FR" sz="1300" b="1" dirty="0">
                <a:solidFill>
                  <a:schemeClr val="bg1"/>
                </a:solidFill>
                <a:highlight>
                  <a:srgbClr val="0000FF"/>
                </a:highlight>
              </a:rPr>
              <a:t>Des formations sélectives </a:t>
            </a:r>
            <a:r>
              <a:rPr lang="fr-FR" sz="1200" b="1" dirty="0" smtClean="0"/>
              <a:t>:</a:t>
            </a:r>
            <a:r>
              <a:rPr lang="fr-FR" sz="1400" b="1" dirty="0" smtClean="0"/>
              <a:t> </a:t>
            </a:r>
            <a:r>
              <a:rPr lang="fr-FR" sz="1400" dirty="0" smtClean="0">
                <a:solidFill>
                  <a:schemeClr val="tx1"/>
                </a:solidFill>
              </a:rPr>
              <a:t>classes prépa, BTS, BUT (Bachelor universitaire de technologie ), formations en soins infirmiers (en IFSI) et autres formations paramédicales, formations en travail social (en EFTS), écoles d’ingénieur, de commerce et de management, Sciences Po/ Instituts d’Etudes Politiques, formations en apprentissage, écoles vétérinaires, formations aux métiers de la culture, du sport…</a:t>
            </a:r>
          </a:p>
          <a:p>
            <a:pPr>
              <a:spcAft>
                <a:spcPts val="0"/>
              </a:spcAft>
            </a:pPr>
            <a:endParaRPr lang="fr-FR" sz="1400" dirty="0" smtClean="0"/>
          </a:p>
          <a:p>
            <a:pPr marL="171450" indent="-171450">
              <a:buFont typeface="Arial" pitchFamily="34" charset="0"/>
              <a:buChar char="•"/>
            </a:pPr>
            <a:r>
              <a:rPr lang="fr-FR" sz="1300" b="1" dirty="0">
                <a:solidFill>
                  <a:schemeClr val="bg1"/>
                </a:solidFill>
                <a:highlight>
                  <a:srgbClr val="0000FF"/>
                </a:highlight>
              </a:rPr>
              <a:t>Des informations  utiles à consulter sur la fiche formation </a:t>
            </a:r>
            <a:r>
              <a:rPr lang="fr-FR" sz="1400" dirty="0">
                <a:solidFill>
                  <a:schemeClr val="tx1"/>
                </a:solidFill>
              </a:rPr>
              <a:t>:  le statut de l’établissement </a:t>
            </a:r>
            <a:r>
              <a:rPr lang="fr-FR" sz="1400" dirty="0" smtClean="0">
                <a:solidFill>
                  <a:schemeClr val="tx1"/>
                </a:solidFill>
              </a:rPr>
              <a:t>(public/privé ), la nature de la formation (sélective /non sélective), les frais de scolarité, les débouchés professionnels et possibilités de poursuite d’études    </a:t>
            </a:r>
            <a:endParaRPr lang="fr-FR" sz="1400" dirty="0">
              <a:solidFill>
                <a:schemeClr val="tx1"/>
              </a:solidFill>
            </a:endParaRPr>
          </a:p>
          <a:p>
            <a:pPr marL="179388"/>
            <a:r>
              <a:rPr lang="fr-FR" sz="1400" b="1" dirty="0" smtClean="0">
                <a:solidFill>
                  <a:schemeClr val="tx1"/>
                </a:solidFill>
              </a:rPr>
              <a:t>Quelques </a:t>
            </a:r>
            <a:r>
              <a:rPr lang="fr-FR" sz="1400" b="1" dirty="0">
                <a:solidFill>
                  <a:schemeClr val="tx1"/>
                </a:solidFill>
              </a:rPr>
              <a:t>rares formations privées ne sont pas présentes sur Parcoursup</a:t>
            </a:r>
            <a:r>
              <a:rPr lang="fr-FR" sz="1400" dirty="0">
                <a:solidFill>
                  <a:schemeClr val="tx1"/>
                </a:solidFill>
              </a:rPr>
              <a:t> &gt; prendre contact avec les établissements </a:t>
            </a:r>
          </a:p>
          <a:p>
            <a:endParaRPr lang="fr-FR" sz="1400" dirty="0" smtClean="0"/>
          </a:p>
          <a:p>
            <a:endParaRPr lang="fr-FR" sz="1200" dirty="0" smtClean="0"/>
          </a:p>
          <a:p>
            <a:endParaRPr lang="fr-FR" sz="1100" dirty="0"/>
          </a:p>
        </p:txBody>
      </p:sp>
      <p:sp>
        <p:nvSpPr>
          <p:cNvPr id="11" name="Rectangle à coins arrondis 10"/>
          <p:cNvSpPr/>
          <p:nvPr/>
        </p:nvSpPr>
        <p:spPr>
          <a:xfrm>
            <a:off x="5572607" y="203485"/>
            <a:ext cx="3114216" cy="41595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21 000 formations reconnues par l’Etat disponibles sur Parcoursup</a:t>
            </a:r>
          </a:p>
        </p:txBody>
      </p:sp>
    </p:spTree>
    <p:extLst>
      <p:ext uri="{BB962C8B-B14F-4D97-AF65-F5344CB8AC3E}">
        <p14:creationId xmlns:p14="http://schemas.microsoft.com/office/powerpoint/2010/main" val="1544073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solidFill>
                  <a:srgbClr val="000091"/>
                </a:solidFill>
              </a:rPr>
              <a:t>Focus sur les formations en apprentissage  </a:t>
            </a:r>
          </a:p>
        </p:txBody>
      </p:sp>
      <p:sp>
        <p:nvSpPr>
          <p:cNvPr id="3" name="Espace réservé du contenu 2"/>
          <p:cNvSpPr>
            <a:spLocks noGrp="1"/>
          </p:cNvSpPr>
          <p:nvPr>
            <p:ph sz="quarter" idx="4294967295"/>
          </p:nvPr>
        </p:nvSpPr>
        <p:spPr>
          <a:xfrm>
            <a:off x="215047" y="1325098"/>
            <a:ext cx="8568952" cy="3024336"/>
          </a:xfrm>
        </p:spPr>
        <p:txBody>
          <a:bodyPr/>
          <a:lstStyle/>
          <a:p>
            <a:pPr lvl="0" algn="just"/>
            <a:r>
              <a:rPr lang="fr-FR" sz="1600" b="1" dirty="0" smtClean="0">
                <a:solidFill>
                  <a:schemeClr val="tx1"/>
                </a:solidFill>
              </a:rPr>
              <a:t>7 500 </a:t>
            </a:r>
            <a:r>
              <a:rPr lang="fr-FR" sz="1600" b="1" dirty="0">
                <a:solidFill>
                  <a:schemeClr val="tx1"/>
                </a:solidFill>
              </a:rPr>
              <a:t>formations en apprentissage </a:t>
            </a:r>
            <a:r>
              <a:rPr lang="fr-FR" sz="1600" b="1" dirty="0" smtClean="0">
                <a:solidFill>
                  <a:schemeClr val="tx1"/>
                </a:solidFill>
              </a:rPr>
              <a:t>disponibles, pour l’essentiel </a:t>
            </a:r>
            <a:r>
              <a:rPr lang="fr-FR" sz="1600" b="1" dirty="0">
                <a:solidFill>
                  <a:schemeClr val="tx1"/>
                </a:solidFill>
              </a:rPr>
              <a:t>en B</a:t>
            </a:r>
            <a:r>
              <a:rPr lang="fr-FR" sz="1600" b="1" dirty="0" smtClean="0">
                <a:solidFill>
                  <a:schemeClr val="tx1"/>
                </a:solidFill>
              </a:rPr>
              <a:t>TS</a:t>
            </a:r>
            <a:r>
              <a:rPr lang="fr-FR" sz="1600" b="1" dirty="0">
                <a:solidFill>
                  <a:schemeClr val="tx1"/>
                </a:solidFill>
              </a:rPr>
              <a:t>, B</a:t>
            </a:r>
            <a:r>
              <a:rPr lang="fr-FR" sz="1600" b="1" dirty="0" smtClean="0">
                <a:solidFill>
                  <a:schemeClr val="tx1"/>
                </a:solidFill>
              </a:rPr>
              <a:t>UT</a:t>
            </a:r>
            <a:r>
              <a:rPr lang="fr-FR" sz="1600" b="1" dirty="0">
                <a:solidFill>
                  <a:schemeClr val="tx1"/>
                </a:solidFill>
              </a:rPr>
              <a:t>, </a:t>
            </a:r>
            <a:r>
              <a:rPr lang="fr-FR" sz="1600" b="1" dirty="0" smtClean="0">
                <a:solidFill>
                  <a:schemeClr val="tx1"/>
                </a:solidFill>
              </a:rPr>
              <a:t>pour des mentions complémentaires ou titres professionnels…</a:t>
            </a:r>
            <a:endParaRPr lang="fr-FR" sz="1600" b="1" dirty="0">
              <a:solidFill>
                <a:schemeClr val="tx1"/>
              </a:solidFill>
            </a:endParaRPr>
          </a:p>
          <a:p>
            <a:pPr marL="285750" lvl="1" indent="-285750">
              <a:lnSpc>
                <a:spcPct val="110000"/>
              </a:lnSpc>
              <a:defRPr/>
            </a:pPr>
            <a:r>
              <a:rPr lang="fr-FR" sz="1600" b="1" dirty="0" smtClean="0">
                <a:solidFill>
                  <a:schemeClr val="bg1"/>
                </a:solidFill>
                <a:highlight>
                  <a:srgbClr val="0000FF"/>
                </a:highlight>
              </a:rPr>
              <a:t>Être </a:t>
            </a:r>
            <a:r>
              <a:rPr lang="fr-FR" sz="1600" b="1" dirty="0">
                <a:solidFill>
                  <a:schemeClr val="bg1"/>
                </a:solidFill>
                <a:highlight>
                  <a:srgbClr val="0000FF"/>
                </a:highlight>
              </a:rPr>
              <a:t>étudiant apprenti </a:t>
            </a:r>
            <a:r>
              <a:rPr lang="fr-FR" sz="1600" b="1" dirty="0" smtClean="0">
                <a:solidFill>
                  <a:schemeClr val="bg1"/>
                </a:solidFill>
                <a:highlight>
                  <a:srgbClr val="0000FF"/>
                </a:highlight>
              </a:rPr>
              <a:t>c’est</a:t>
            </a:r>
            <a:r>
              <a:rPr lang="fr-FR" sz="1600" b="1" dirty="0" smtClean="0"/>
              <a:t> :  </a:t>
            </a:r>
          </a:p>
          <a:p>
            <a:pPr marL="465750" lvl="2" indent="-285750">
              <a:lnSpc>
                <a:spcPct val="110000"/>
              </a:lnSpc>
              <a:defRPr/>
            </a:pPr>
            <a:r>
              <a:rPr lang="fr-FR" sz="1600" b="1" dirty="0" smtClean="0">
                <a:solidFill>
                  <a:schemeClr val="tx1"/>
                </a:solidFill>
              </a:rPr>
              <a:t>Être </a:t>
            </a:r>
            <a:r>
              <a:rPr lang="fr-FR" sz="1600" b="1" dirty="0">
                <a:solidFill>
                  <a:schemeClr val="tx1"/>
                </a:solidFill>
              </a:rPr>
              <a:t>étudiant et surtout </a:t>
            </a:r>
            <a:r>
              <a:rPr lang="fr-FR" sz="1600" b="1" dirty="0" smtClean="0">
                <a:solidFill>
                  <a:schemeClr val="tx1"/>
                </a:solidFill>
              </a:rPr>
              <a:t>salarié</a:t>
            </a:r>
            <a:endParaRPr lang="fr-FR" sz="1600" b="1" dirty="0">
              <a:solidFill>
                <a:schemeClr val="tx1"/>
              </a:solidFill>
              <a:cs typeface="Arial"/>
            </a:endParaRPr>
          </a:p>
          <a:p>
            <a:pPr marL="465750" lvl="2" indent="-285750">
              <a:lnSpc>
                <a:spcPct val="110000"/>
              </a:lnSpc>
              <a:defRPr/>
            </a:pPr>
            <a:r>
              <a:rPr lang="fr-FR" sz="1500" b="1" dirty="0" smtClean="0">
                <a:solidFill>
                  <a:schemeClr val="tx1"/>
                </a:solidFill>
              </a:rPr>
              <a:t>Alterner </a:t>
            </a:r>
            <a:r>
              <a:rPr lang="fr-FR" sz="1500" b="1" dirty="0">
                <a:solidFill>
                  <a:schemeClr val="tx1"/>
                </a:solidFill>
              </a:rPr>
              <a:t>formation pratique chez un employeur et une formation théorique </a:t>
            </a:r>
            <a:r>
              <a:rPr lang="fr-FR" sz="1500" dirty="0">
                <a:solidFill>
                  <a:schemeClr val="tx1"/>
                </a:solidFill>
              </a:rPr>
              <a:t>dans un établissement (ex : un centre de formation d’apprentis - </a:t>
            </a:r>
            <a:r>
              <a:rPr lang="fr-FR" sz="1500" dirty="0" smtClean="0">
                <a:solidFill>
                  <a:schemeClr val="tx1"/>
                </a:solidFill>
              </a:rPr>
              <a:t>CFA)</a:t>
            </a:r>
            <a:endParaRPr lang="fr-FR" sz="1500" b="1" dirty="0">
              <a:solidFill>
                <a:schemeClr val="tx1"/>
              </a:solidFill>
              <a:cs typeface="Arial"/>
            </a:endParaRPr>
          </a:p>
          <a:p>
            <a:pPr marL="465750" lvl="2" indent="-285750">
              <a:lnSpc>
                <a:spcPct val="110000"/>
              </a:lnSpc>
              <a:defRPr/>
            </a:pPr>
            <a:r>
              <a:rPr lang="fr-FR" sz="1500" b="1" dirty="0" smtClean="0">
                <a:solidFill>
                  <a:schemeClr val="tx1"/>
                </a:solidFill>
              </a:rPr>
              <a:t>Un </a:t>
            </a:r>
            <a:r>
              <a:rPr lang="fr-FR" sz="1500" b="1" dirty="0">
                <a:solidFill>
                  <a:schemeClr val="tx1"/>
                </a:solidFill>
              </a:rPr>
              <a:t>plus pour trouver du travail en fin de formation et </a:t>
            </a:r>
            <a:r>
              <a:rPr lang="fr-FR" sz="1500" b="1" dirty="0" smtClean="0">
                <a:solidFill>
                  <a:schemeClr val="tx1"/>
                </a:solidFill>
              </a:rPr>
              <a:t> vous insérer </a:t>
            </a:r>
            <a:r>
              <a:rPr lang="fr-FR" sz="1500" b="1" dirty="0">
                <a:solidFill>
                  <a:schemeClr val="tx1"/>
                </a:solidFill>
              </a:rPr>
              <a:t>durablement </a:t>
            </a:r>
            <a:endParaRPr lang="fr-FR" sz="1500" b="1" dirty="0">
              <a:solidFill>
                <a:schemeClr val="tx1"/>
              </a:solidFill>
              <a:cs typeface="Arial"/>
            </a:endParaRPr>
          </a:p>
          <a:p>
            <a:pPr marL="285750" lvl="1" indent="-285750">
              <a:lnSpc>
                <a:spcPct val="110000"/>
              </a:lnSpc>
              <a:defRPr/>
            </a:pPr>
            <a:r>
              <a:rPr lang="fr-FR" sz="1600" b="1" dirty="0">
                <a:solidFill>
                  <a:schemeClr val="bg1"/>
                </a:solidFill>
                <a:highlight>
                  <a:srgbClr val="0000FF"/>
                </a:highlight>
              </a:rPr>
              <a:t>L’apprenti doit signer un contrat d’apprentissage avec un employeur</a:t>
            </a:r>
          </a:p>
          <a:p>
            <a:pPr marL="285750" lvl="1" indent="-285750">
              <a:lnSpc>
                <a:spcPct val="110000"/>
              </a:lnSpc>
              <a:defRPr/>
            </a:pPr>
            <a:r>
              <a:rPr lang="fr-FR" sz="1600" b="1" dirty="0">
                <a:solidFill>
                  <a:schemeClr val="bg1"/>
                </a:solidFill>
                <a:highlight>
                  <a:srgbClr val="0000FF"/>
                </a:highlight>
              </a:rPr>
              <a:t>Les établissements (CFA) accompagnent leurs candidats pour trouver un </a:t>
            </a:r>
            <a:r>
              <a:rPr lang="fr-FR" sz="1600" b="1" dirty="0" smtClean="0">
                <a:solidFill>
                  <a:schemeClr val="bg1"/>
                </a:solidFill>
                <a:highlight>
                  <a:srgbClr val="0000FF"/>
                </a:highlight>
              </a:rPr>
              <a:t>employeur</a:t>
            </a:r>
          </a:p>
          <a:p>
            <a:pPr marL="285750" lvl="1" indent="-285750">
              <a:lnSpc>
                <a:spcPct val="110000"/>
              </a:lnSpc>
              <a:defRPr/>
            </a:pPr>
            <a:endParaRPr lang="fr-FR" sz="1600" b="1" dirty="0">
              <a:solidFill>
                <a:schemeClr val="bg1"/>
              </a:solidFill>
              <a:highlight>
                <a:srgbClr val="0000FF"/>
              </a:highlight>
            </a:endParaRPr>
          </a:p>
          <a:p>
            <a:pPr marL="285750" lvl="1" indent="-285750">
              <a:lnSpc>
                <a:spcPct val="110000"/>
              </a:lnSpc>
              <a:defRPr/>
            </a:pPr>
            <a:endParaRPr lang="fr-FR" sz="1600" b="1" dirty="0">
              <a:solidFill>
                <a:schemeClr val="bg1"/>
              </a:solidFill>
              <a:highlight>
                <a:srgbClr val="0000FF"/>
              </a:highlight>
            </a:endParaRPr>
          </a:p>
          <a:p>
            <a:endParaRPr lang="fr-FR" sz="11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a:p>
        </p:txBody>
      </p:sp>
    </p:spTree>
    <p:extLst>
      <p:ext uri="{BB962C8B-B14F-4D97-AF65-F5344CB8AC3E}">
        <p14:creationId xmlns:p14="http://schemas.microsoft.com/office/powerpoint/2010/main" val="3388526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a:p>
        </p:txBody>
      </p:sp>
      <p:sp>
        <p:nvSpPr>
          <p:cNvPr id="2" name="Titre 1"/>
          <p:cNvSpPr>
            <a:spLocks noGrp="1"/>
          </p:cNvSpPr>
          <p:nvPr>
            <p:ph type="title"/>
          </p:nvPr>
        </p:nvSpPr>
        <p:spPr>
          <a:xfrm>
            <a:off x="359999" y="900000"/>
            <a:ext cx="8424000" cy="720000"/>
          </a:xfrm>
        </p:spPr>
        <p:txBody>
          <a:bodyPr/>
          <a:lstStyle/>
          <a:p>
            <a:r>
              <a:rPr lang="fr-FR" sz="2400"/>
              <a:t>Rechercher des formations sur Parcoursup.fr </a:t>
            </a:r>
          </a:p>
        </p:txBody>
      </p:sp>
      <p:sp>
        <p:nvSpPr>
          <p:cNvPr id="10" name="ZoneTexte 9"/>
          <p:cNvSpPr txBox="1"/>
          <p:nvPr/>
        </p:nvSpPr>
        <p:spPr>
          <a:xfrm>
            <a:off x="5310193" y="1645497"/>
            <a:ext cx="3598712" cy="2271391"/>
          </a:xfrm>
          <a:prstGeom prst="rect">
            <a:avLst/>
          </a:prstGeom>
          <a:noFill/>
        </p:spPr>
        <p:txBody>
          <a:bodyPr wrap="square" rtlCol="0">
            <a:spAutoFit/>
          </a:bodyPr>
          <a:lstStyle/>
          <a:p>
            <a:pPr lvl="0" algn="just" defTabSz="457200">
              <a:spcBef>
                <a:spcPct val="20000"/>
              </a:spcBef>
              <a:buClr>
                <a:srgbClr val="FF0000"/>
              </a:buClr>
              <a:buSzPct val="100000"/>
              <a:defRPr/>
            </a:pPr>
            <a:r>
              <a:rPr lang="fr-FR" sz="1200" b="1" dirty="0">
                <a:solidFill>
                  <a:schemeClr val="bg1"/>
                </a:solidFill>
                <a:highlight>
                  <a:srgbClr val="0000FF"/>
                </a:highlight>
              </a:rPr>
              <a:t>Rechercher </a:t>
            </a:r>
            <a:r>
              <a:rPr lang="fr-FR" sz="1200" b="1" dirty="0" smtClean="0">
                <a:solidFill>
                  <a:schemeClr val="bg1"/>
                </a:solidFill>
                <a:highlight>
                  <a:srgbClr val="0000FF"/>
                </a:highlight>
              </a:rPr>
              <a:t>des formations</a:t>
            </a:r>
            <a:r>
              <a:rPr lang="fr-FR" sz="1200" dirty="0"/>
              <a:t> en utilisant des  mots clés ou critères de recherche </a:t>
            </a:r>
            <a:r>
              <a:rPr lang="fr-FR" sz="1200" dirty="0" smtClean="0"/>
              <a:t>(type </a:t>
            </a:r>
            <a:r>
              <a:rPr lang="fr-FR" sz="1200" dirty="0"/>
              <a:t>de formation, </a:t>
            </a:r>
            <a:r>
              <a:rPr lang="fr-FR" sz="1200" dirty="0" smtClean="0"/>
              <a:t>spécialité, aménagement spécifique…)</a:t>
            </a:r>
          </a:p>
          <a:p>
            <a:pPr lvl="0" algn="just" defTabSz="457200">
              <a:spcBef>
                <a:spcPct val="20000"/>
              </a:spcBef>
              <a:buClr>
                <a:srgbClr val="FF0000"/>
              </a:buClr>
              <a:buSzPct val="100000"/>
              <a:defRPr/>
            </a:pPr>
            <a:endParaRPr lang="fr-FR" sz="1200" b="1" dirty="0">
              <a:solidFill>
                <a:schemeClr val="tx2"/>
              </a:solidFill>
            </a:endParaRPr>
          </a:p>
          <a:p>
            <a:pPr lvl="0" defTabSz="457200">
              <a:spcBef>
                <a:spcPct val="20000"/>
              </a:spcBef>
              <a:buClr>
                <a:srgbClr val="FF0000"/>
              </a:buClr>
              <a:buSzPct val="100000"/>
              <a:defRPr/>
            </a:pPr>
            <a:r>
              <a:rPr lang="fr-FR" sz="1200" b="1" dirty="0" smtClean="0">
                <a:solidFill>
                  <a:schemeClr val="bg1"/>
                </a:solidFill>
                <a:highlight>
                  <a:srgbClr val="0000FF"/>
                </a:highlight>
              </a:rPr>
              <a:t>Afficher le taux d’accès par type de baccalauréat  </a:t>
            </a:r>
            <a:r>
              <a:rPr lang="fr-FR" sz="1200" dirty="0" smtClean="0"/>
              <a:t>pour </a:t>
            </a:r>
            <a:r>
              <a:rPr lang="fr-FR" sz="1200" dirty="0"/>
              <a:t>une information plus personnalisée</a:t>
            </a:r>
          </a:p>
          <a:p>
            <a:pPr lvl="0" defTabSz="457200">
              <a:spcBef>
                <a:spcPct val="20000"/>
              </a:spcBef>
              <a:buClr>
                <a:srgbClr val="FF0000"/>
              </a:buClr>
              <a:buSzPct val="100000"/>
              <a:defRPr/>
            </a:pPr>
            <a:endParaRPr lang="fr-FR" sz="1200" b="1" dirty="0">
              <a:solidFill>
                <a:schemeClr val="bg1"/>
              </a:solidFill>
              <a:highlight>
                <a:srgbClr val="0000FF"/>
              </a:highlight>
            </a:endParaRPr>
          </a:p>
          <a:p>
            <a:pPr lvl="0" defTabSz="457200">
              <a:spcBef>
                <a:spcPct val="20000"/>
              </a:spcBef>
              <a:buClr>
                <a:srgbClr val="FF0000"/>
              </a:buClr>
              <a:buSzPct val="100000"/>
              <a:defRPr/>
            </a:pPr>
            <a:r>
              <a:rPr lang="fr-FR" sz="1200" b="1" dirty="0" smtClean="0">
                <a:solidFill>
                  <a:schemeClr val="bg1"/>
                </a:solidFill>
                <a:highlight>
                  <a:srgbClr val="0000FF"/>
                </a:highlight>
              </a:rPr>
              <a:t>Affiner </a:t>
            </a:r>
            <a:r>
              <a:rPr lang="fr-FR" sz="1200" b="1" dirty="0">
                <a:solidFill>
                  <a:schemeClr val="bg1"/>
                </a:solidFill>
                <a:highlight>
                  <a:srgbClr val="0000FF"/>
                </a:highlight>
              </a:rPr>
              <a:t>les résultats de </a:t>
            </a:r>
            <a:r>
              <a:rPr lang="fr-FR" sz="1200" b="1" dirty="0" smtClean="0">
                <a:solidFill>
                  <a:schemeClr val="bg1"/>
                </a:solidFill>
                <a:highlight>
                  <a:srgbClr val="0000FF"/>
                </a:highlight>
              </a:rPr>
              <a:t>recherche</a:t>
            </a:r>
            <a:r>
              <a:rPr lang="fr-FR" sz="1200" dirty="0" smtClean="0">
                <a:solidFill>
                  <a:schemeClr val="tx2"/>
                </a:solidFill>
              </a:rPr>
              <a:t> </a:t>
            </a:r>
            <a:r>
              <a:rPr lang="fr-FR" sz="1200" dirty="0" smtClean="0"/>
              <a:t>en </a:t>
            </a:r>
            <a:r>
              <a:rPr lang="fr-FR" sz="1200" dirty="0"/>
              <a:t>zoomant sur la carte pour afficher les formations dans une zone </a:t>
            </a:r>
            <a:r>
              <a:rPr lang="fr-FR" sz="1200" dirty="0" smtClean="0"/>
              <a:t>géographique précise</a:t>
            </a:r>
          </a:p>
        </p:txBody>
      </p:sp>
      <p:sp>
        <p:nvSpPr>
          <p:cNvPr id="7" name="Rectangle à coins arrondis 6"/>
          <p:cNvSpPr/>
          <p:nvPr/>
        </p:nvSpPr>
        <p:spPr>
          <a:xfrm>
            <a:off x="5507831" y="76969"/>
            <a:ext cx="3203437"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Je recherche des formations</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626" y="1537251"/>
            <a:ext cx="4384261" cy="2301737"/>
          </a:xfrm>
          <a:prstGeom prst="rect">
            <a:avLst/>
          </a:prstGeom>
        </p:spPr>
      </p:pic>
    </p:spTree>
    <p:extLst>
      <p:ext uri="{BB962C8B-B14F-4D97-AF65-F5344CB8AC3E}">
        <p14:creationId xmlns:p14="http://schemas.microsoft.com/office/powerpoint/2010/main" val="4765884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395536" y="802205"/>
            <a:ext cx="8532808" cy="432048"/>
          </a:xfrm>
        </p:spPr>
        <p:txBody>
          <a:bodyPr/>
          <a:lstStyle/>
          <a:p>
            <a:pPr marL="0" indent="0" algn="l">
              <a:buNone/>
            </a:pPr>
            <a:r>
              <a:rPr lang="fr-FR" sz="2000" b="1" dirty="0" smtClean="0">
                <a:latin typeface="+mj-lt"/>
                <a:ea typeface="+mj-ea"/>
                <a:cs typeface="+mj-cs"/>
              </a:rPr>
              <a:t>Un moteur de recherche des formations plus simple pour visualiser</a:t>
            </a:r>
            <a:r>
              <a:rPr lang="fr-FR" sz="2000" dirty="0" smtClean="0">
                <a:latin typeface="+mj-lt"/>
                <a:ea typeface="+mj-ea"/>
                <a:cs typeface="+mj-cs"/>
              </a:rPr>
              <a:t> </a:t>
            </a:r>
            <a:r>
              <a:rPr lang="fr-FR" sz="2550" dirty="0" smtClean="0">
                <a:latin typeface="+mj-lt"/>
                <a:ea typeface="+mj-ea"/>
                <a:cs typeface="+mj-cs"/>
              </a:rPr>
              <a:t>: </a:t>
            </a:r>
            <a:endParaRPr lang="fr-FR" sz="2550" dirty="0">
              <a:latin typeface="+mj-lt"/>
              <a:ea typeface="+mj-ea"/>
              <a:cs typeface="+mj-cs"/>
            </a:endParaRPr>
          </a:p>
        </p:txBody>
      </p:sp>
      <p:sp>
        <p:nvSpPr>
          <p:cNvPr id="5" name="Espace réservé du texte 4"/>
          <p:cNvSpPr>
            <a:spLocks noGrp="1"/>
          </p:cNvSpPr>
          <p:nvPr>
            <p:ph type="body" sz="quarter" idx="4294967295"/>
          </p:nvPr>
        </p:nvSpPr>
        <p:spPr>
          <a:xfrm>
            <a:off x="106624" y="1234253"/>
            <a:ext cx="3491341" cy="3370877"/>
          </a:xfrm>
        </p:spPr>
        <p:txBody>
          <a:bodyPr/>
          <a:lstStyle/>
          <a:p>
            <a:pPr marL="169863" lvl="1" indent="-169863" defTabSz="457200">
              <a:spcBef>
                <a:spcPct val="20000"/>
              </a:spcBef>
              <a:spcAft>
                <a:spcPts val="0"/>
              </a:spcAft>
              <a:buClr>
                <a:srgbClr val="FF0000"/>
              </a:buClr>
              <a:buFont typeface="Arial-ItalicMT" charset="0"/>
              <a:buChar char="&gt;"/>
              <a:defRPr/>
            </a:pPr>
            <a:r>
              <a:rPr lang="fr-FR" sz="1200" b="1" dirty="0" smtClean="0">
                <a:solidFill>
                  <a:schemeClr val="bg1"/>
                </a:solidFill>
                <a:highlight>
                  <a:srgbClr val="0000FF"/>
                </a:highlight>
              </a:rPr>
              <a:t>Le statut de la formation (public/privé) </a:t>
            </a:r>
            <a:endParaRPr lang="fr-FR" sz="1200" dirty="0" smtClean="0">
              <a:solidFill>
                <a:schemeClr val="tx1"/>
              </a:solidFill>
            </a:endParaRPr>
          </a:p>
          <a:p>
            <a:pPr marL="169863" lvl="1" indent="-169863" defTabSz="457200">
              <a:spcBef>
                <a:spcPct val="20000"/>
              </a:spcBef>
              <a:spcAft>
                <a:spcPts val="0"/>
              </a:spcAft>
              <a:buClr>
                <a:srgbClr val="FF0000"/>
              </a:buClr>
              <a:buFont typeface="Arial-ItalicMT" charset="0"/>
              <a:buChar char="&gt;"/>
              <a:defRPr/>
            </a:pPr>
            <a:endParaRPr lang="fr-FR" sz="1200" dirty="0">
              <a:solidFill>
                <a:schemeClr val="tx1"/>
              </a:solidFill>
            </a:endParaRPr>
          </a:p>
          <a:p>
            <a:pPr marL="169863" lvl="1" indent="-169863" defTabSz="457200">
              <a:spcBef>
                <a:spcPct val="20000"/>
              </a:spcBef>
              <a:spcAft>
                <a:spcPts val="0"/>
              </a:spcAft>
              <a:buClr>
                <a:srgbClr val="FF0000"/>
              </a:buClr>
              <a:buFont typeface="Arial-ItalicMT" charset="0"/>
              <a:buChar char="&gt;"/>
              <a:defRPr/>
            </a:pPr>
            <a:r>
              <a:rPr lang="fr-FR" sz="1200" b="1" dirty="0" smtClean="0">
                <a:solidFill>
                  <a:schemeClr val="bg1"/>
                </a:solidFill>
                <a:highlight>
                  <a:srgbClr val="0000FF"/>
                </a:highlight>
              </a:rPr>
              <a:t>Le nombre </a:t>
            </a:r>
            <a:r>
              <a:rPr lang="fr-FR" sz="1200" b="1" dirty="0">
                <a:solidFill>
                  <a:schemeClr val="bg1"/>
                </a:solidFill>
                <a:highlight>
                  <a:srgbClr val="0000FF"/>
                </a:highlight>
              </a:rPr>
              <a:t>de </a:t>
            </a:r>
            <a:r>
              <a:rPr lang="fr-FR" sz="1200" b="1" dirty="0" smtClean="0">
                <a:solidFill>
                  <a:schemeClr val="bg1"/>
                </a:solidFill>
                <a:highlight>
                  <a:srgbClr val="0000FF"/>
                </a:highlight>
              </a:rPr>
              <a:t>places</a:t>
            </a:r>
            <a:r>
              <a:rPr lang="fr-FR" sz="1400" dirty="0">
                <a:solidFill>
                  <a:schemeClr val="tx1"/>
                </a:solidFill>
              </a:rPr>
              <a:t> </a:t>
            </a:r>
            <a:r>
              <a:rPr lang="fr-FR" sz="1200" dirty="0" smtClean="0">
                <a:solidFill>
                  <a:schemeClr val="tx1"/>
                </a:solidFill>
              </a:rPr>
              <a:t>en 2023 (à </a:t>
            </a:r>
            <a:r>
              <a:rPr lang="fr-FR" sz="1200" dirty="0">
                <a:solidFill>
                  <a:schemeClr val="tx1"/>
                </a:solidFill>
              </a:rPr>
              <a:t>partir du </a:t>
            </a:r>
            <a:r>
              <a:rPr lang="fr-FR" sz="1200" dirty="0" smtClean="0">
                <a:solidFill>
                  <a:schemeClr val="tx1"/>
                </a:solidFill>
              </a:rPr>
              <a:t>18 </a:t>
            </a:r>
            <a:r>
              <a:rPr lang="fr-FR" sz="1200" dirty="0">
                <a:solidFill>
                  <a:schemeClr val="tx1"/>
                </a:solidFill>
              </a:rPr>
              <a:t>janvier </a:t>
            </a:r>
            <a:r>
              <a:rPr lang="fr-FR" sz="1200" dirty="0" smtClean="0">
                <a:solidFill>
                  <a:schemeClr val="tx1"/>
                </a:solidFill>
              </a:rPr>
              <a:t>2023) </a:t>
            </a:r>
          </a:p>
          <a:p>
            <a:pPr marL="0" lvl="1" indent="0" defTabSz="457200">
              <a:spcBef>
                <a:spcPct val="20000"/>
              </a:spcBef>
              <a:spcAft>
                <a:spcPts val="0"/>
              </a:spcAft>
              <a:buClr>
                <a:srgbClr val="FF0000"/>
              </a:buClr>
              <a:buNone/>
              <a:defRPr/>
            </a:pPr>
            <a:endParaRPr lang="fr-FR" sz="1400" dirty="0">
              <a:solidFill>
                <a:srgbClr val="0C5076"/>
              </a:solidFill>
            </a:endParaRPr>
          </a:p>
          <a:p>
            <a:pPr marL="169863" lvl="1" indent="-169863" defTabSz="457200">
              <a:spcBef>
                <a:spcPct val="20000"/>
              </a:spcBef>
              <a:spcAft>
                <a:spcPts val="0"/>
              </a:spcAft>
              <a:buClr>
                <a:srgbClr val="FF0000"/>
              </a:buClr>
              <a:buFont typeface="Arial-ItalicMT" charset="0"/>
              <a:buChar char="&gt;"/>
              <a:defRPr/>
            </a:pPr>
            <a:r>
              <a:rPr lang="fr-FR" sz="1200" b="1" dirty="0">
                <a:solidFill>
                  <a:schemeClr val="bg1"/>
                </a:solidFill>
                <a:highlight>
                  <a:srgbClr val="0000FF"/>
                </a:highlight>
              </a:rPr>
              <a:t>Le taux d'accès en 2022</a:t>
            </a:r>
            <a:r>
              <a:rPr lang="fr-FR" sz="1200" dirty="0" smtClean="0">
                <a:solidFill>
                  <a:schemeClr val="tx1"/>
                </a:solidFill>
              </a:rPr>
              <a:t>, </a:t>
            </a:r>
            <a:r>
              <a:rPr lang="fr-FR" sz="1200" dirty="0">
                <a:solidFill>
                  <a:schemeClr val="tx1"/>
                </a:solidFill>
              </a:rPr>
              <a:t>c'est à dire la proportion de candidats </a:t>
            </a:r>
            <a:r>
              <a:rPr lang="fr-FR" sz="1200" dirty="0" smtClean="0">
                <a:solidFill>
                  <a:schemeClr val="tx1"/>
                </a:solidFill>
              </a:rPr>
              <a:t>qui ont pu recevoir une </a:t>
            </a:r>
            <a:r>
              <a:rPr lang="fr-FR" sz="1200" dirty="0">
                <a:solidFill>
                  <a:schemeClr val="tx1"/>
                </a:solidFill>
              </a:rPr>
              <a:t>proposition d'admission en phase </a:t>
            </a:r>
            <a:r>
              <a:rPr lang="fr-FR" sz="1200" dirty="0" smtClean="0">
                <a:solidFill>
                  <a:schemeClr val="tx1"/>
                </a:solidFill>
              </a:rPr>
              <a:t>principale</a:t>
            </a:r>
          </a:p>
          <a:p>
            <a:pPr marL="179388" lvl="1" indent="0" defTabSz="457200">
              <a:spcBef>
                <a:spcPct val="20000"/>
              </a:spcBef>
              <a:spcAft>
                <a:spcPts val="0"/>
              </a:spcAft>
              <a:buClr>
                <a:srgbClr val="FF0000"/>
              </a:buClr>
              <a:buNone/>
              <a:defRPr/>
            </a:pPr>
            <a:r>
              <a:rPr lang="fr-FR" sz="1200" dirty="0" smtClean="0">
                <a:solidFill>
                  <a:schemeClr val="tx1"/>
                </a:solidFill>
              </a:rPr>
              <a:t>Ce taux d’accès est désormais déclinable par type de baccalauréat</a:t>
            </a:r>
          </a:p>
          <a:p>
            <a:pPr marL="0" lvl="1" indent="0" defTabSz="457200">
              <a:spcBef>
                <a:spcPct val="20000"/>
              </a:spcBef>
              <a:spcAft>
                <a:spcPts val="0"/>
              </a:spcAft>
              <a:buClr>
                <a:srgbClr val="FF0000"/>
              </a:buClr>
              <a:buNone/>
              <a:defRPr/>
            </a:pPr>
            <a:endParaRPr lang="fr-FR" sz="1400" dirty="0">
              <a:solidFill>
                <a:srgbClr val="0C5076"/>
              </a:solidFill>
            </a:endParaRPr>
          </a:p>
          <a:p>
            <a:pPr marL="180975" lvl="1" indent="-169863" defTabSz="457200">
              <a:spcBef>
                <a:spcPct val="20000"/>
              </a:spcBef>
              <a:spcAft>
                <a:spcPts val="0"/>
              </a:spcAft>
              <a:buClr>
                <a:srgbClr val="FF0000"/>
              </a:buClr>
              <a:buFont typeface="Arial-ItalicMT" charset="0"/>
              <a:buChar char="&gt;"/>
              <a:defRPr/>
            </a:pPr>
            <a:r>
              <a:rPr lang="fr-FR" sz="1200" b="1" dirty="0">
                <a:solidFill>
                  <a:schemeClr val="bg1"/>
                </a:solidFill>
                <a:highlight>
                  <a:srgbClr val="0000FF"/>
                </a:highlight>
              </a:rPr>
              <a:t>Des suggestions de formations similaires </a:t>
            </a:r>
            <a:r>
              <a:rPr lang="fr-FR" sz="1200" dirty="0">
                <a:solidFill>
                  <a:schemeClr val="tx1"/>
                </a:solidFill>
              </a:rPr>
              <a:t>pour élargir vos choix</a:t>
            </a:r>
          </a:p>
          <a:p>
            <a:pPr lvl="0"/>
            <a:endParaRPr lang="fr-FR" sz="1200"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14</a:t>
            </a:fld>
            <a:endParaRPr lang="fr-FR"/>
          </a:p>
        </p:txBody>
      </p:sp>
      <p:pic>
        <p:nvPicPr>
          <p:cNvPr id="4" name="Image 3"/>
          <p:cNvPicPr>
            <a:picLocks noChangeAspect="1"/>
          </p:cNvPicPr>
          <p:nvPr/>
        </p:nvPicPr>
        <p:blipFill>
          <a:blip r:embed="rId3"/>
          <a:stretch>
            <a:fillRect/>
          </a:stretch>
        </p:blipFill>
        <p:spPr>
          <a:xfrm>
            <a:off x="3747602" y="1623295"/>
            <a:ext cx="5018734" cy="2252966"/>
          </a:xfrm>
          <a:prstGeom prst="rect">
            <a:avLst/>
          </a:prstGeom>
        </p:spPr>
      </p:pic>
    </p:spTree>
    <p:extLst>
      <p:ext uri="{BB962C8B-B14F-4D97-AF65-F5344CB8AC3E}">
        <p14:creationId xmlns:p14="http://schemas.microsoft.com/office/powerpoint/2010/main" val="30379201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453024" y="802292"/>
            <a:ext cx="8437558" cy="589186"/>
          </a:xfrm>
        </p:spPr>
        <p:txBody>
          <a:bodyPr/>
          <a:lstStyle/>
          <a:p>
            <a:pPr marL="0" indent="0" algn="l">
              <a:spcAft>
                <a:spcPts val="1800"/>
              </a:spcAft>
              <a:buNone/>
            </a:pPr>
            <a:r>
              <a:rPr lang="fr-FR" sz="1600" b="1" dirty="0" smtClean="0"/>
              <a:t>Pour chaque formation, </a:t>
            </a:r>
            <a:r>
              <a:rPr lang="fr-FR" sz="1600" b="1" dirty="0"/>
              <a:t>u</a:t>
            </a:r>
            <a:r>
              <a:rPr lang="fr-FR" sz="1600" b="1" dirty="0" smtClean="0"/>
              <a:t>ne fiche de présentation organisée en 6 rubriques clés, pour être plus claire, plus riche, plus transparente</a:t>
            </a:r>
            <a:endParaRPr lang="fr-FR" sz="1600" b="1" dirty="0"/>
          </a:p>
        </p:txBody>
      </p:sp>
      <p:sp>
        <p:nvSpPr>
          <p:cNvPr id="4" name="Espace réservé du texte 3"/>
          <p:cNvSpPr>
            <a:spLocks noGrp="1"/>
          </p:cNvSpPr>
          <p:nvPr>
            <p:ph type="body" sz="quarter" idx="4294967295"/>
          </p:nvPr>
        </p:nvSpPr>
        <p:spPr>
          <a:xfrm>
            <a:off x="289281" y="1454046"/>
            <a:ext cx="8601301" cy="3432280"/>
          </a:xfrm>
        </p:spPr>
        <p:txBody>
          <a:bodyPr/>
          <a:lstStyle/>
          <a:p>
            <a:pPr marL="171450" lvl="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Découvrir la formation et ses caractéristiques</a:t>
            </a:r>
            <a:r>
              <a:rPr lang="fr-FR" sz="1300" b="1" dirty="0" smtClean="0"/>
              <a:t> </a:t>
            </a:r>
            <a:r>
              <a:rPr lang="fr-FR" sz="1300" dirty="0">
                <a:solidFill>
                  <a:schemeClr val="tx1"/>
                </a:solidFill>
              </a:rPr>
              <a:t>: </a:t>
            </a:r>
            <a:r>
              <a:rPr lang="fr-FR" sz="1300" dirty="0" smtClean="0">
                <a:solidFill>
                  <a:schemeClr val="tx1"/>
                </a:solidFill>
              </a:rPr>
              <a:t>le </a:t>
            </a:r>
            <a:r>
              <a:rPr lang="fr-FR" sz="1300" b="1" dirty="0" smtClean="0">
                <a:solidFill>
                  <a:schemeClr val="tx1"/>
                </a:solidFill>
              </a:rPr>
              <a:t>statut de l’établissement</a:t>
            </a:r>
            <a:r>
              <a:rPr lang="fr-FR" sz="1300" dirty="0" smtClean="0">
                <a:solidFill>
                  <a:schemeClr val="tx1"/>
                </a:solidFill>
              </a:rPr>
              <a:t>, les </a:t>
            </a:r>
            <a:r>
              <a:rPr lang="fr-FR" sz="1300" dirty="0">
                <a:solidFill>
                  <a:schemeClr val="tx1"/>
                </a:solidFill>
              </a:rPr>
              <a:t>contenus et l’organisation des enseignements, </a:t>
            </a:r>
            <a:r>
              <a:rPr lang="fr-FR" sz="1300" dirty="0" smtClean="0">
                <a:solidFill>
                  <a:schemeClr val="tx1"/>
                </a:solidFill>
              </a:rPr>
              <a:t>les </a:t>
            </a:r>
            <a:r>
              <a:rPr lang="fr-FR" sz="1300" dirty="0">
                <a:solidFill>
                  <a:schemeClr val="tx1"/>
                </a:solidFill>
              </a:rPr>
              <a:t>dispositifs pédagogiques, les </a:t>
            </a:r>
            <a:r>
              <a:rPr lang="fr-FR" sz="1300" b="1" dirty="0" smtClean="0">
                <a:solidFill>
                  <a:schemeClr val="tx1"/>
                </a:solidFill>
              </a:rPr>
              <a:t>frais de scolarité</a:t>
            </a:r>
            <a:r>
              <a:rPr lang="fr-FR" sz="1300" dirty="0" smtClean="0">
                <a:solidFill>
                  <a:schemeClr val="tx1"/>
                </a:solidFill>
              </a:rPr>
              <a:t>, les dates des journées portes ouvertes... </a:t>
            </a:r>
          </a:p>
          <a:p>
            <a:pPr marL="171450" lvl="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Comprendre les critères d’analyse des candidatures</a:t>
            </a:r>
            <a:r>
              <a:rPr lang="fr-FR" sz="1300" dirty="0">
                <a:solidFill>
                  <a:schemeClr val="tx1"/>
                </a:solidFill>
              </a:rPr>
              <a:t> </a:t>
            </a:r>
            <a:r>
              <a:rPr lang="fr-FR" sz="1300" dirty="0" smtClean="0">
                <a:solidFill>
                  <a:schemeClr val="tx1"/>
                </a:solidFill>
              </a:rPr>
              <a:t>à travers la représentation visuelle des critères définis par les formations (</a:t>
            </a:r>
            <a:r>
              <a:rPr lang="fr-FR" sz="1300" dirty="0">
                <a:solidFill>
                  <a:schemeClr val="tx1"/>
                </a:solidFill>
              </a:rPr>
              <a:t>résultats </a:t>
            </a:r>
            <a:r>
              <a:rPr lang="fr-FR" sz="1300" dirty="0" smtClean="0">
                <a:solidFill>
                  <a:schemeClr val="tx1"/>
                </a:solidFill>
              </a:rPr>
              <a:t>scolaires, </a:t>
            </a:r>
            <a:r>
              <a:rPr lang="fr-FR" sz="1300" dirty="0">
                <a:solidFill>
                  <a:schemeClr val="tx1"/>
                </a:solidFill>
              </a:rPr>
              <a:t>compétences </a:t>
            </a:r>
            <a:r>
              <a:rPr lang="fr-FR" sz="1300" dirty="0" smtClean="0">
                <a:solidFill>
                  <a:schemeClr val="tx1"/>
                </a:solidFill>
              </a:rPr>
              <a:t>et savoir-faire, </a:t>
            </a:r>
            <a:r>
              <a:rPr lang="fr-FR" sz="1300" dirty="0">
                <a:solidFill>
                  <a:schemeClr val="tx1"/>
                </a:solidFill>
              </a:rPr>
              <a:t>savoir-être, motivation et cohérence du </a:t>
            </a:r>
            <a:r>
              <a:rPr lang="fr-FR" sz="1300" dirty="0" smtClean="0">
                <a:solidFill>
                  <a:schemeClr val="tx1"/>
                </a:solidFill>
              </a:rPr>
              <a:t>projet, engagements….) avec leur degré d’importance, ainsi que des conseils pour formuler sa candidature </a:t>
            </a:r>
          </a:p>
          <a:p>
            <a:pPr marL="171450" lvl="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Consulter les modalités de candidature</a:t>
            </a:r>
            <a:r>
              <a:rPr lang="fr-FR" sz="1300" dirty="0">
                <a:solidFill>
                  <a:schemeClr val="tx1"/>
                </a:solidFill>
              </a:rPr>
              <a:t> en </a:t>
            </a:r>
            <a:r>
              <a:rPr lang="fr-FR" sz="1300" dirty="0" smtClean="0">
                <a:solidFill>
                  <a:schemeClr val="tx1"/>
                </a:solidFill>
              </a:rPr>
              <a:t>particulier les conditions pour candidater, les modalités </a:t>
            </a:r>
            <a:r>
              <a:rPr lang="fr-FR" sz="1300" dirty="0">
                <a:solidFill>
                  <a:schemeClr val="tx1"/>
                </a:solidFill>
              </a:rPr>
              <a:t>et calendrier des épreuves écrites/orales prévues par certaines formations sélectives et les éventuels frais associés</a:t>
            </a:r>
          </a:p>
          <a:p>
            <a:pPr marL="17145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Accéder aux chiffres clés de la formation </a:t>
            </a:r>
            <a:r>
              <a:rPr lang="fr-FR" sz="1300" b="1" dirty="0"/>
              <a:t> </a:t>
            </a:r>
            <a:r>
              <a:rPr lang="fr-FR" sz="1300" b="1" dirty="0" smtClean="0"/>
              <a:t>:</a:t>
            </a:r>
            <a:r>
              <a:rPr lang="fr-FR" sz="1300" b="1" dirty="0">
                <a:solidFill>
                  <a:schemeClr val="tx1"/>
                </a:solidFill>
              </a:rPr>
              <a:t>  </a:t>
            </a:r>
            <a:r>
              <a:rPr lang="fr-FR" sz="1300" dirty="0" smtClean="0">
                <a:solidFill>
                  <a:schemeClr val="tx1"/>
                </a:solidFill>
              </a:rPr>
              <a:t>ils déclinent les </a:t>
            </a:r>
            <a:r>
              <a:rPr lang="fr-FR" sz="1300" dirty="0">
                <a:solidFill>
                  <a:schemeClr val="tx1"/>
                </a:solidFill>
              </a:rPr>
              <a:t>résultats de l’admission en </a:t>
            </a:r>
            <a:r>
              <a:rPr lang="fr-FR" sz="1300" dirty="0" smtClean="0">
                <a:solidFill>
                  <a:schemeClr val="tx1"/>
                </a:solidFill>
              </a:rPr>
              <a:t>2022 pour vous permettre de mieux anticiper la procédure et les résultats de la phase d’admission. Des indicateurs sont calculés en </a:t>
            </a:r>
            <a:r>
              <a:rPr lang="fr-FR" sz="1300" dirty="0">
                <a:solidFill>
                  <a:schemeClr val="tx1"/>
                </a:solidFill>
              </a:rPr>
              <a:t>termes de réussite </a:t>
            </a:r>
            <a:r>
              <a:rPr lang="fr-FR" sz="1300" dirty="0" smtClean="0">
                <a:solidFill>
                  <a:schemeClr val="tx1"/>
                </a:solidFill>
              </a:rPr>
              <a:t>voire </a:t>
            </a:r>
            <a:r>
              <a:rPr lang="fr-FR" sz="1300" dirty="0">
                <a:solidFill>
                  <a:schemeClr val="tx1"/>
                </a:solidFill>
              </a:rPr>
              <a:t>d’insertion </a:t>
            </a:r>
            <a:r>
              <a:rPr lang="fr-FR" sz="1300" dirty="0" smtClean="0">
                <a:solidFill>
                  <a:schemeClr val="tx1"/>
                </a:solidFill>
              </a:rPr>
              <a:t>professionnelle (pour la majorité des BTS et mentions complémentaires)</a:t>
            </a:r>
            <a:endParaRPr lang="fr-FR" sz="1300" dirty="0">
              <a:solidFill>
                <a:schemeClr val="tx1"/>
              </a:solidFill>
              <a:cs typeface="Arial"/>
            </a:endParaRPr>
          </a:p>
          <a:p>
            <a:pPr marL="171450" indent="-171450">
              <a:spcAft>
                <a:spcPts val="1200"/>
              </a:spcAft>
              <a:buClr>
                <a:srgbClr val="ED7454"/>
              </a:buClr>
              <a:buFont typeface="Arial" panose="020B0604020202020204" pitchFamily="34" charset="0"/>
              <a:buChar char="•"/>
            </a:pPr>
            <a:r>
              <a:rPr lang="fr-FR" sz="1200" b="1" dirty="0" smtClean="0">
                <a:solidFill>
                  <a:schemeClr val="bg1"/>
                </a:solidFill>
                <a:highlight>
                  <a:srgbClr val="0000FF"/>
                </a:highlight>
              </a:rPr>
              <a:t>Connaitre les débouchés professionnels </a:t>
            </a:r>
            <a:r>
              <a:rPr lang="fr-FR" sz="1300" b="1" dirty="0" smtClean="0"/>
              <a:t> </a:t>
            </a:r>
            <a:r>
              <a:rPr lang="fr-FR" sz="1300" dirty="0">
                <a:solidFill>
                  <a:schemeClr val="tx1"/>
                </a:solidFill>
              </a:rPr>
              <a:t>: possibilités de poursuite </a:t>
            </a:r>
            <a:r>
              <a:rPr lang="fr-FR" sz="1300" dirty="0" smtClean="0">
                <a:solidFill>
                  <a:schemeClr val="tx1"/>
                </a:solidFill>
              </a:rPr>
              <a:t>d’études</a:t>
            </a:r>
            <a:r>
              <a:rPr lang="fr-FR" sz="1300" dirty="0">
                <a:solidFill>
                  <a:schemeClr val="tx1"/>
                </a:solidFill>
              </a:rPr>
              <a:t> </a:t>
            </a:r>
            <a:endParaRPr lang="fr-FR" sz="1300" dirty="0">
              <a:solidFill>
                <a:schemeClr val="tx1"/>
              </a:solidFill>
              <a:cs typeface="Arial"/>
            </a:endParaRPr>
          </a:p>
          <a:p>
            <a:pPr marL="171450" indent="-171450">
              <a:buClr>
                <a:srgbClr val="ED7454"/>
              </a:buClr>
              <a:buFont typeface="Arial" panose="020B0604020202020204" pitchFamily="34" charset="0"/>
              <a:buChar char="•"/>
            </a:pPr>
            <a:r>
              <a:rPr lang="fr-FR" sz="1200" b="1" dirty="0" smtClean="0">
                <a:solidFill>
                  <a:schemeClr val="bg1"/>
                </a:solidFill>
                <a:highlight>
                  <a:srgbClr val="0000FF"/>
                </a:highlight>
              </a:rPr>
              <a:t>Contacter et échanger avec l’établissement </a:t>
            </a:r>
            <a:r>
              <a:rPr lang="fr-FR" sz="1300" dirty="0" smtClean="0">
                <a:solidFill>
                  <a:schemeClr val="tx1"/>
                </a:solidFill>
              </a:rPr>
              <a:t> : contacts </a:t>
            </a:r>
            <a:r>
              <a:rPr lang="fr-FR" sz="1300" dirty="0">
                <a:solidFill>
                  <a:schemeClr val="tx1"/>
                </a:solidFill>
              </a:rPr>
              <a:t>des référents de la </a:t>
            </a:r>
            <a:r>
              <a:rPr lang="fr-FR" sz="1300" dirty="0" smtClean="0">
                <a:solidFill>
                  <a:schemeClr val="tx1"/>
                </a:solidFill>
              </a:rPr>
              <a:t>formation, en particulier le référent </a:t>
            </a:r>
            <a:r>
              <a:rPr lang="fr-FR" sz="1300" dirty="0">
                <a:solidFill>
                  <a:schemeClr val="tx1"/>
                </a:solidFill>
              </a:rPr>
              <a:t>handicap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15</a:t>
            </a:fld>
            <a:endParaRPr lang="fr-FR"/>
          </a:p>
        </p:txBody>
      </p:sp>
    </p:spTree>
    <p:extLst>
      <p:ext uri="{BB962C8B-B14F-4D97-AF65-F5344CB8AC3E}">
        <p14:creationId xmlns:p14="http://schemas.microsoft.com/office/powerpoint/2010/main" val="2204785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720000"/>
          </a:xfrm>
        </p:spPr>
        <p:txBody>
          <a:bodyPr/>
          <a:lstStyle/>
          <a:p>
            <a:r>
              <a:rPr lang="fr-FR" sz="2400" dirty="0"/>
              <a:t>Les </a:t>
            </a:r>
            <a:r>
              <a:rPr lang="fr-FR" sz="2400" dirty="0" smtClean="0"/>
              <a:t>modalités d’examen affichés pour chaque formation</a:t>
            </a:r>
            <a:endParaRPr lang="fr-FR" sz="2400" dirty="0"/>
          </a:p>
        </p:txBody>
      </p:sp>
      <p:sp>
        <p:nvSpPr>
          <p:cNvPr id="3" name="Espace réservé du contenu 2"/>
          <p:cNvSpPr>
            <a:spLocks noGrp="1"/>
          </p:cNvSpPr>
          <p:nvPr>
            <p:ph sz="quarter" idx="4294967295"/>
          </p:nvPr>
        </p:nvSpPr>
        <p:spPr>
          <a:xfrm>
            <a:off x="359999" y="1275606"/>
            <a:ext cx="8424000" cy="3240360"/>
          </a:xfrm>
        </p:spPr>
        <p:txBody>
          <a:bodyPr/>
          <a:lstStyle/>
          <a:p>
            <a:endParaRPr lang="fr-FR" sz="500" b="1" dirty="0"/>
          </a:p>
          <a:p>
            <a:r>
              <a:rPr lang="fr-FR" sz="1600" b="1" dirty="0">
                <a:solidFill>
                  <a:schemeClr val="bg1"/>
                </a:solidFill>
                <a:highlight>
                  <a:srgbClr val="0000FF"/>
                </a:highlight>
              </a:rPr>
              <a:t>Dans les formations sélectives (</a:t>
            </a:r>
            <a:r>
              <a:rPr lang="fr-FR" sz="1600" b="1" dirty="0" smtClean="0">
                <a:solidFill>
                  <a:schemeClr val="bg1"/>
                </a:solidFill>
                <a:highlight>
                  <a:srgbClr val="0000FF"/>
                </a:highlight>
              </a:rPr>
              <a:t>classes </a:t>
            </a:r>
            <a:r>
              <a:rPr lang="fr-FR" sz="1600" b="1" dirty="0">
                <a:solidFill>
                  <a:schemeClr val="bg1"/>
                </a:solidFill>
                <a:highlight>
                  <a:srgbClr val="0000FF"/>
                </a:highlight>
              </a:rPr>
              <a:t>prépa, BUT, BTS, écoles, IFSI…)</a:t>
            </a:r>
          </a:p>
          <a:p>
            <a:r>
              <a:rPr lang="fr-FR" sz="1500" dirty="0">
                <a:solidFill>
                  <a:schemeClr val="tx1"/>
                </a:solidFill>
              </a:rPr>
              <a:t>L’admission se fait sur dossier et, dans certains cas, en ayant recours, en plus ou en lieu et place du dossier, à des épreuves écrites et/ou orales dont le calendrier et les modalités sont </a:t>
            </a:r>
            <a:r>
              <a:rPr lang="fr-FR" sz="1500" dirty="0" smtClean="0">
                <a:solidFill>
                  <a:schemeClr val="tx1"/>
                </a:solidFill>
              </a:rPr>
              <a:t>affichés aux candidats (rubrique « consulter les modalités de candidature ») </a:t>
            </a:r>
            <a:endParaRPr lang="fr-FR" sz="1500" dirty="0">
              <a:solidFill>
                <a:schemeClr val="tx1"/>
              </a:solidFill>
            </a:endParaRPr>
          </a:p>
          <a:p>
            <a:endParaRPr lang="fr-FR" sz="500" dirty="0"/>
          </a:p>
          <a:p>
            <a:r>
              <a:rPr lang="fr-FR" sz="1600" b="1" dirty="0">
                <a:solidFill>
                  <a:schemeClr val="bg1"/>
                </a:solidFill>
                <a:highlight>
                  <a:srgbClr val="0000FF"/>
                </a:highlight>
              </a:rPr>
              <a:t>Dans les formations non sélectives (licences, PPPE et PASS)</a:t>
            </a:r>
          </a:p>
          <a:p>
            <a:pPr algn="just"/>
            <a:r>
              <a:rPr lang="fr-FR" sz="1500" dirty="0">
                <a:solidFill>
                  <a:schemeClr val="tx1"/>
                </a:solidFill>
              </a:rPr>
              <a:t>Un lycéen peut </a:t>
            </a:r>
            <a:r>
              <a:rPr lang="fr-FR" sz="1500" b="1" dirty="0">
                <a:solidFill>
                  <a:schemeClr val="tx1"/>
                </a:solidFill>
              </a:rPr>
              <a:t>accéder à la licence de son choix à l’université, dans la limite des capacités d’accueil : </a:t>
            </a:r>
            <a:r>
              <a:rPr lang="fr-FR" sz="1500" dirty="0">
                <a:solidFill>
                  <a:schemeClr val="tx1"/>
                </a:solidFill>
              </a:rPr>
              <a:t>si le nombre de vœux reçus est supérieur au nombre de places disponibles, la commission d’examen des vœux étudie les dossiers et vérifie leur adéquation avec la formation demandée afin de les classer </a:t>
            </a:r>
          </a:p>
          <a:p>
            <a:r>
              <a:rPr lang="fr-FR" sz="1500" dirty="0">
                <a:solidFill>
                  <a:schemeClr val="tx1"/>
                </a:solidFill>
              </a:rPr>
              <a:t>L’université peut conditionner l'admission (réponse « oui-si ») d’un candidat au suivi d’un dispositif de réussite (remise à niveau, tutorat…) afin de l’aider et de favoriser sa réussite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16</a:t>
            </a:fld>
            <a:endParaRPr lang="fr-FR"/>
          </a:p>
        </p:txBody>
      </p:sp>
      <p:sp>
        <p:nvSpPr>
          <p:cNvPr id="7" name="Rectangle à coins arrondis 6"/>
          <p:cNvSpPr/>
          <p:nvPr/>
        </p:nvSpPr>
        <p:spPr>
          <a:xfrm>
            <a:off x="5746683" y="87534"/>
            <a:ext cx="310577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Comment les </a:t>
            </a:r>
            <a:r>
              <a:rPr lang="fr-FR" sz="1400" b="1" kern="0" dirty="0" smtClean="0">
                <a:solidFill>
                  <a:srgbClr val="000091"/>
                </a:solidFill>
                <a:latin typeface="Arial"/>
              </a:rPr>
              <a:t>formations examinent </a:t>
            </a:r>
            <a:r>
              <a:rPr lang="fr-FR" sz="1400" b="1" kern="0" dirty="0">
                <a:solidFill>
                  <a:srgbClr val="000091"/>
                </a:solidFill>
                <a:latin typeface="Arial"/>
              </a:rPr>
              <a:t>les </a:t>
            </a:r>
            <a:r>
              <a:rPr lang="fr-FR" sz="1400" b="1" kern="0" dirty="0" smtClean="0">
                <a:solidFill>
                  <a:srgbClr val="000091"/>
                </a:solidFill>
                <a:latin typeface="Arial"/>
              </a:rPr>
              <a:t>candidatures ?</a:t>
            </a:r>
            <a:endParaRPr lang="fr-FR" sz="1400" b="1" kern="0" dirty="0">
              <a:solidFill>
                <a:srgbClr val="000091"/>
              </a:solidFill>
              <a:latin typeface="Arial"/>
            </a:endParaRPr>
          </a:p>
        </p:txBody>
      </p:sp>
    </p:spTree>
    <p:extLst>
      <p:ext uri="{BB962C8B-B14F-4D97-AF65-F5344CB8AC3E}">
        <p14:creationId xmlns:p14="http://schemas.microsoft.com/office/powerpoint/2010/main" val="37361302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t>Consolider </a:t>
            </a:r>
            <a:r>
              <a:rPr lang="fr-FR" sz="2400" dirty="0" smtClean="0"/>
              <a:t>votre </a:t>
            </a:r>
            <a:r>
              <a:rPr lang="fr-FR" sz="2400" dirty="0"/>
              <a:t>projet d’orientation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17</a:t>
            </a:fld>
            <a:endParaRPr lang="fr-FR"/>
          </a:p>
        </p:txBody>
      </p:sp>
      <p:sp>
        <p:nvSpPr>
          <p:cNvPr id="8" name="ZoneTexte 7"/>
          <p:cNvSpPr txBox="1"/>
          <p:nvPr/>
        </p:nvSpPr>
        <p:spPr>
          <a:xfrm>
            <a:off x="1043609" y="3301213"/>
            <a:ext cx="6840760" cy="142192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1600" b="1" dirty="0"/>
              <a:t> à prendre en compte par le lycéen et sa famille pour réfléchir sur son projet de poursuite d’études et formuler des vœux </a:t>
            </a:r>
          </a:p>
          <a:p>
            <a:pPr lvl="0" fontAlgn="base">
              <a:spcBef>
                <a:spcPct val="20000"/>
              </a:spcBef>
              <a:spcAft>
                <a:spcPct val="0"/>
              </a:spcAft>
              <a:buSzPct val="100000"/>
            </a:pPr>
            <a:endParaRPr lang="fr-FR" altLang="fr-FR" sz="1600" b="1" dirty="0"/>
          </a:p>
          <a:p>
            <a:pPr marL="177800" lvl="0" indent="-177800" fontAlgn="base">
              <a:spcBef>
                <a:spcPct val="20000"/>
              </a:spcBef>
              <a:spcAft>
                <a:spcPct val="0"/>
              </a:spcAft>
              <a:buSzPct val="100000"/>
              <a:buBlip>
                <a:blip r:embed="rId2"/>
              </a:buBlip>
            </a:pPr>
            <a:r>
              <a:rPr lang="fr-FR" altLang="fr-FR" sz="1600" b="1" dirty="0" smtClean="0"/>
              <a:t>pour </a:t>
            </a:r>
            <a:r>
              <a:rPr lang="fr-FR" altLang="fr-FR" sz="1600" b="1" dirty="0"/>
              <a:t>discuter avec les professeurs, professeurs principaux et les psychologues de l’Education nationale </a:t>
            </a:r>
          </a:p>
        </p:txBody>
      </p:sp>
      <p:sp>
        <p:nvSpPr>
          <p:cNvPr id="9" name="Flèche vers le bas 8"/>
          <p:cNvSpPr/>
          <p:nvPr/>
        </p:nvSpPr>
        <p:spPr>
          <a:xfrm>
            <a:off x="4139992" y="2607830"/>
            <a:ext cx="360000" cy="684000"/>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1331640" y="1440919"/>
            <a:ext cx="6336704" cy="1166911"/>
          </a:xfrm>
          <a:prstGeom prst="roundRect">
            <a:avLst/>
          </a:prstGeom>
          <a:solidFill>
            <a:srgbClr val="FFCA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defRPr/>
            </a:pPr>
            <a:r>
              <a:rPr lang="fr-FR" sz="1400" b="1" dirty="0" smtClean="0">
                <a:solidFill>
                  <a:schemeClr val="tx1"/>
                </a:solidFill>
              </a:rPr>
              <a:t>Modalités et critères d’analyse des candidatures, </a:t>
            </a:r>
            <a:r>
              <a:rPr lang="fr-FR" sz="1400" b="1" dirty="0">
                <a:solidFill>
                  <a:schemeClr val="tx1"/>
                </a:solidFill>
              </a:rPr>
              <a:t>taux d’accès, nombre de places, </a:t>
            </a:r>
            <a:r>
              <a:rPr lang="fr-FR" sz="1400" b="1" dirty="0" smtClean="0">
                <a:solidFill>
                  <a:schemeClr val="tx1"/>
                </a:solidFill>
              </a:rPr>
              <a:t>profil des candidats classés, frais de scolarité, débouchés et insertion </a:t>
            </a:r>
            <a:r>
              <a:rPr lang="fr-FR" sz="1400" b="1" dirty="0">
                <a:solidFill>
                  <a:schemeClr val="tx1"/>
                </a:solidFill>
              </a:rPr>
              <a:t>professionnelle … </a:t>
            </a:r>
          </a:p>
          <a:p>
            <a:pPr algn="ctr" fontAlgn="auto">
              <a:spcBef>
                <a:spcPts val="0"/>
              </a:spcBef>
              <a:spcAft>
                <a:spcPts val="0"/>
              </a:spcAft>
              <a:defRPr/>
            </a:pPr>
            <a:endParaRPr lang="fr-FR" sz="1400" b="1" cap="all" dirty="0">
              <a:solidFill>
                <a:schemeClr val="tx1"/>
              </a:solidFill>
            </a:endParaRPr>
          </a:p>
          <a:p>
            <a:pPr algn="ctr" fontAlgn="auto">
              <a:spcBef>
                <a:spcPts val="0"/>
              </a:spcBef>
              <a:spcAft>
                <a:spcPts val="0"/>
              </a:spcAft>
              <a:defRPr/>
            </a:pPr>
            <a:r>
              <a:rPr lang="fr-FR" sz="1400" b="1" cap="all" dirty="0">
                <a:solidFill>
                  <a:schemeClr val="tx1"/>
                </a:solidFill>
              </a:rPr>
              <a:t>ces données sont essentielles </a:t>
            </a:r>
          </a:p>
        </p:txBody>
      </p:sp>
    </p:spTree>
    <p:extLst>
      <p:ext uri="{BB962C8B-B14F-4D97-AF65-F5344CB8AC3E}">
        <p14:creationId xmlns:p14="http://schemas.microsoft.com/office/powerpoint/2010/main" val="652247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400" dirty="0"/>
              <a:t>LE BON REFLEXE : S’INFORMER, </a:t>
            </a:r>
            <a:r>
              <a:rPr lang="fr-FR" sz="2400" dirty="0" smtClean="0"/>
              <a:t>ECHANGER</a:t>
            </a:r>
            <a:endParaRPr lang="fr-FR" sz="2400"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18</a:t>
            </a:fld>
            <a:endParaRPr lang="fr-FR" dirty="0"/>
          </a:p>
        </p:txBody>
      </p:sp>
      <p:sp>
        <p:nvSpPr>
          <p:cNvPr id="11" name="ZoneTexte 10"/>
          <p:cNvSpPr txBox="1"/>
          <p:nvPr/>
        </p:nvSpPr>
        <p:spPr>
          <a:xfrm>
            <a:off x="467544" y="3939327"/>
            <a:ext cx="4104456" cy="523220"/>
          </a:xfrm>
          <a:prstGeom prst="rect">
            <a:avLst/>
          </a:prstGeom>
          <a:noFill/>
        </p:spPr>
        <p:txBody>
          <a:bodyPr wrap="square" rtlCol="0">
            <a:spAutoFit/>
          </a:bodyPr>
          <a:lstStyle/>
          <a:p>
            <a:r>
              <a:rPr lang="fr-FR" sz="1500" b="1" dirty="0">
                <a:solidFill>
                  <a:schemeClr val="bg1"/>
                </a:solidFill>
                <a:highlight>
                  <a:srgbClr val="0000FF"/>
                </a:highlight>
              </a:rPr>
              <a:t>Live </a:t>
            </a:r>
            <a:r>
              <a:rPr lang="fr-FR" sz="1500" b="1" dirty="0" err="1">
                <a:solidFill>
                  <a:schemeClr val="bg1"/>
                </a:solidFill>
                <a:highlight>
                  <a:srgbClr val="0000FF"/>
                </a:highlight>
              </a:rPr>
              <a:t>Parcoursup</a:t>
            </a:r>
            <a:r>
              <a:rPr lang="fr-FR" sz="1500" b="1" dirty="0">
                <a:solidFill>
                  <a:schemeClr val="bg1"/>
                </a:solidFill>
                <a:highlight>
                  <a:srgbClr val="0000FF"/>
                </a:highlight>
              </a:rPr>
              <a:t> :</a:t>
            </a:r>
            <a:r>
              <a:rPr lang="fr-FR" sz="1500" dirty="0">
                <a:solidFill>
                  <a:schemeClr val="bg1"/>
                </a:solidFill>
                <a:highlight>
                  <a:srgbClr val="0000FF"/>
                </a:highlight>
              </a:rPr>
              <a:t> </a:t>
            </a:r>
            <a:r>
              <a:rPr lang="fr-FR" sz="1500" dirty="0"/>
              <a:t> </a:t>
            </a:r>
          </a:p>
          <a:p>
            <a:r>
              <a:rPr lang="fr-FR" sz="1300" dirty="0"/>
              <a:t>Programme à retrouver sur P</a:t>
            </a:r>
            <a:r>
              <a:rPr lang="fr-FR" sz="1300" dirty="0" smtClean="0"/>
              <a:t>arcoursup.fr  </a:t>
            </a:r>
            <a:endParaRPr lang="fr-FR" sz="1300" dirty="0"/>
          </a:p>
        </p:txBody>
      </p:sp>
      <p:sp>
        <p:nvSpPr>
          <p:cNvPr id="2" name="ZoneTexte 1"/>
          <p:cNvSpPr txBox="1"/>
          <p:nvPr/>
        </p:nvSpPr>
        <p:spPr>
          <a:xfrm>
            <a:off x="4877904" y="1393376"/>
            <a:ext cx="3888432" cy="3077766"/>
          </a:xfrm>
          <a:prstGeom prst="rect">
            <a:avLst/>
          </a:prstGeom>
          <a:solidFill>
            <a:schemeClr val="tx2">
              <a:lumMod val="60000"/>
              <a:lumOff val="40000"/>
            </a:schemeClr>
          </a:solidFill>
          <a:ln w="28575">
            <a:solidFill>
              <a:schemeClr val="bg1"/>
            </a:solidFill>
          </a:ln>
        </p:spPr>
        <p:txBody>
          <a:bodyPr wrap="square" rtlCol="0">
            <a:spAutoFit/>
          </a:bodyPr>
          <a:lstStyle/>
          <a:p>
            <a:pPr lvl="0"/>
            <a:r>
              <a:rPr lang="fr-FR" sz="1600" b="1" dirty="0">
                <a:solidFill>
                  <a:schemeClr val="bg1"/>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Psy-En</a:t>
            </a:r>
          </a:p>
          <a:p>
            <a:pPr marL="285750" lvl="0" indent="-285750">
              <a:buFont typeface="Arial" panose="020B0604020202020204" pitchFamily="34" charset="0"/>
              <a:buChar char="•"/>
            </a:pPr>
            <a:endParaRPr lang="fr-FR" sz="1200" dirty="0">
              <a:solidFill>
                <a:schemeClr val="bg1"/>
              </a:solidFill>
            </a:endParaRPr>
          </a:p>
          <a:p>
            <a:pPr lvl="0"/>
            <a:r>
              <a:rPr lang="fr-FR" sz="1600" b="1" dirty="0">
                <a:solidFill>
                  <a:schemeClr val="bg1"/>
                </a:solidFill>
              </a:rPr>
              <a:t>Echanger avec les formations </a:t>
            </a:r>
          </a:p>
          <a:p>
            <a:pPr lvl="0"/>
            <a:r>
              <a:rPr lang="fr-FR" sz="1000" i="1" dirty="0">
                <a:solidFill>
                  <a:schemeClr val="bg1"/>
                </a:solidFill>
              </a:rPr>
              <a:t>(contact et dates à retrouver sur Parcoursup) </a:t>
            </a:r>
          </a:p>
          <a:p>
            <a:pPr marL="285750" lvl="0" indent="-285750">
              <a:buFont typeface="Arial" panose="020B0604020202020204" pitchFamily="34" charset="0"/>
              <a:buChar char="•"/>
            </a:pPr>
            <a:r>
              <a:rPr lang="fr-FR" sz="1200" dirty="0">
                <a:solidFill>
                  <a:schemeClr val="bg1"/>
                </a:solidFill>
              </a:rPr>
              <a:t>Responsables de formations et étudiants ambassadeurs</a:t>
            </a:r>
          </a:p>
          <a:p>
            <a:pPr marL="285750" lvl="0" indent="-285750">
              <a:buFont typeface="Arial" panose="020B0604020202020204" pitchFamily="34" charset="0"/>
              <a:buChar char="•"/>
            </a:pPr>
            <a:r>
              <a:rPr lang="fr-FR" sz="1200" dirty="0">
                <a:solidFill>
                  <a:schemeClr val="bg1"/>
                </a:solidFill>
              </a:rPr>
              <a:t>Lors des journées portes ouvertes et salons </a:t>
            </a:r>
            <a:r>
              <a:rPr lang="fr-FR" sz="1200" dirty="0" smtClean="0">
                <a:solidFill>
                  <a:schemeClr val="bg1"/>
                </a:solidFill>
              </a:rPr>
              <a:t>avec </a:t>
            </a:r>
            <a:r>
              <a:rPr lang="fr-FR" sz="1200" dirty="0">
                <a:solidFill>
                  <a:schemeClr val="bg1"/>
                </a:solidFill>
              </a:rPr>
              <a:t>conférences thématiques</a:t>
            </a:r>
          </a:p>
          <a:p>
            <a:pPr marL="285750" lvl="0" indent="-285750">
              <a:buFont typeface="Arial" panose="020B0604020202020204" pitchFamily="34" charset="0"/>
              <a:buChar char="•"/>
            </a:pPr>
            <a:endParaRPr lang="fr-FR" sz="1200" b="1" dirty="0">
              <a:solidFill>
                <a:schemeClr val="bg1"/>
              </a:solidFill>
            </a:endParaRPr>
          </a:p>
          <a:p>
            <a:r>
              <a:rPr lang="fr-FR" sz="1500" b="1" dirty="0">
                <a:solidFill>
                  <a:schemeClr val="bg1"/>
                </a:solidFill>
              </a:rPr>
              <a:t>Consulter les ressources en ligne de nos partenaires </a:t>
            </a:r>
          </a:p>
          <a:p>
            <a:r>
              <a:rPr lang="fr-FR" sz="1000" i="1" dirty="0">
                <a:solidFill>
                  <a:schemeClr val="bg1"/>
                </a:solidFill>
              </a:rPr>
              <a:t>(accessibles gratuitement depuis la page d’accueil p</a:t>
            </a:r>
            <a:r>
              <a:rPr lang="fr-FR" sz="1000" i="1" dirty="0" smtClean="0">
                <a:solidFill>
                  <a:schemeClr val="bg1"/>
                </a:solidFill>
              </a:rPr>
              <a:t>arcoursup.fr)</a:t>
            </a:r>
            <a:endParaRPr lang="fr-FR" sz="1000" i="1" dirty="0">
              <a:solidFill>
                <a:schemeClr val="bg1"/>
              </a:solidFill>
            </a:endParaRPr>
          </a:p>
        </p:txBody>
      </p:sp>
      <p:pic>
        <p:nvPicPr>
          <p:cNvPr id="6" name="Image 5">
            <a:extLst>
              <a:ext uri="{FF2B5EF4-FFF2-40B4-BE49-F238E27FC236}">
                <a16:creationId xmlns:a16="http://schemas.microsoft.com/office/drawing/2014/main" id="{1DB90935-586C-7370-2950-6C619FD18B6B}"/>
              </a:ext>
            </a:extLst>
          </p:cNvPr>
          <p:cNvPicPr>
            <a:picLocks noChangeAspect="1"/>
          </p:cNvPicPr>
          <p:nvPr/>
        </p:nvPicPr>
        <p:blipFill>
          <a:blip r:embed="rId2"/>
          <a:stretch>
            <a:fillRect/>
          </a:stretch>
        </p:blipFill>
        <p:spPr>
          <a:xfrm>
            <a:off x="472431" y="1530568"/>
            <a:ext cx="4136040" cy="2326523"/>
          </a:xfrm>
          <a:prstGeom prst="rect">
            <a:avLst/>
          </a:prstGeom>
        </p:spPr>
      </p:pic>
    </p:spTree>
    <p:extLst>
      <p:ext uri="{BB962C8B-B14F-4D97-AF65-F5344CB8AC3E}">
        <p14:creationId xmlns:p14="http://schemas.microsoft.com/office/powerpoint/2010/main" val="1867742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951670"/>
          </a:xfrm>
        </p:spPr>
        <p:txBody>
          <a:bodyPr/>
          <a:lstStyle/>
          <a:p>
            <a:r>
              <a:rPr lang="fr-FR" sz="2200" dirty="0"/>
              <a:t>Focus</a:t>
            </a:r>
            <a:r>
              <a:rPr lang="fr-FR" sz="2200" dirty="0" smtClean="0"/>
              <a:t> sur l’accompagnement </a:t>
            </a:r>
            <a:r>
              <a:rPr lang="fr-FR" sz="2200" dirty="0"/>
              <a:t>des candidats en situation de handicap ou atteints d’un trouble de santé invalidant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19</a:t>
            </a:fld>
            <a:endParaRPr lang="fr-FR"/>
          </a:p>
        </p:txBody>
      </p:sp>
      <p:sp>
        <p:nvSpPr>
          <p:cNvPr id="12" name="Rectangle 11"/>
          <p:cNvSpPr/>
          <p:nvPr/>
        </p:nvSpPr>
        <p:spPr>
          <a:xfrm>
            <a:off x="202602" y="1593347"/>
            <a:ext cx="8424000" cy="3370153"/>
          </a:xfrm>
          <a:prstGeom prst="rect">
            <a:avLst/>
          </a:prstGeom>
        </p:spPr>
        <p:txBody>
          <a:bodyPr wrap="square" lIns="91440" tIns="45720" rIns="91440" bIns="45720" anchor="t">
            <a:spAutoFit/>
          </a:bodyPr>
          <a:lstStyle/>
          <a:p>
            <a:pPr marL="285750" indent="-285750" algn="just">
              <a:buFont typeface="Arial" panose="020B0604020202020204" pitchFamily="34" charset="0"/>
              <a:buChar char="•"/>
            </a:pPr>
            <a:r>
              <a:rPr lang="fr-FR" sz="1600" b="1" dirty="0">
                <a:solidFill>
                  <a:schemeClr val="bg1"/>
                </a:solidFill>
                <a:highlight>
                  <a:srgbClr val="0000FF"/>
                </a:highlight>
              </a:rPr>
              <a:t>Les coordonnées d’un référent handicap sur chaque fiche de formation</a:t>
            </a:r>
            <a:r>
              <a:rPr lang="fr-FR" sz="1600" b="1" dirty="0">
                <a:solidFill>
                  <a:schemeClr val="tx2"/>
                </a:solidFill>
              </a:rPr>
              <a:t>.</a:t>
            </a:r>
            <a:r>
              <a:rPr lang="fr-FR" sz="1600" b="1" dirty="0"/>
              <a:t> </a:t>
            </a:r>
            <a:r>
              <a:rPr lang="fr-FR" sz="1600" dirty="0"/>
              <a:t>Il est disponible pour répondre aux interrogations des lycéens tout au long de la procédure.</a:t>
            </a:r>
          </a:p>
          <a:p>
            <a:pPr algn="just"/>
            <a:endParaRPr lang="fr-FR" sz="900" b="1" dirty="0"/>
          </a:p>
          <a:p>
            <a:pPr marL="285750" indent="-285750" algn="just">
              <a:buFont typeface="Arial" panose="020B0604020202020204" pitchFamily="34" charset="0"/>
              <a:buChar char="•"/>
            </a:pPr>
            <a:r>
              <a:rPr lang="fr-FR" sz="1600" b="1" dirty="0">
                <a:solidFill>
                  <a:schemeClr val="bg1"/>
                </a:solidFill>
                <a:highlight>
                  <a:srgbClr val="0000FF"/>
                </a:highlight>
              </a:rPr>
              <a:t>Le candidat peut renseigner une fiche de liaison dans son dossier Parcoursup</a:t>
            </a:r>
            <a:r>
              <a:rPr lang="fr-FR" sz="1600" b="1" dirty="0">
                <a:solidFill>
                  <a:schemeClr val="tx2"/>
                </a:solidFill>
              </a:rPr>
              <a:t> </a:t>
            </a:r>
            <a:r>
              <a:rPr lang="fr-FR" sz="1600" dirty="0"/>
              <a:t>pour préciser ses besoins. Cette fiche est </a:t>
            </a:r>
            <a:r>
              <a:rPr lang="fr-FR" sz="1600" b="1" dirty="0"/>
              <a:t>facultative</a:t>
            </a:r>
            <a:r>
              <a:rPr lang="fr-FR" sz="1600" dirty="0"/>
              <a:t> et n’est </a:t>
            </a:r>
            <a:r>
              <a:rPr lang="fr-FR" sz="1600" b="1" dirty="0"/>
              <a:t>pas transmise aux formations </a:t>
            </a:r>
            <a:r>
              <a:rPr lang="fr-FR" sz="1600" dirty="0"/>
              <a:t>pour l’examen des vœux </a:t>
            </a:r>
            <a:r>
              <a:rPr lang="fr-FR" sz="1600" dirty="0">
                <a:sym typeface="Wingdings" panose="05000000000000000000" pitchFamily="2" charset="2"/>
              </a:rPr>
              <a:t> </a:t>
            </a:r>
            <a:r>
              <a:rPr lang="fr-FR" sz="1600" b="1" dirty="0">
                <a:solidFill>
                  <a:srgbClr val="000091"/>
                </a:solidFill>
              </a:rPr>
              <a:t>Le candidat pourra </a:t>
            </a:r>
            <a:r>
              <a:rPr lang="fr-FR" sz="1600" b="1" dirty="0" smtClean="0">
                <a:solidFill>
                  <a:srgbClr val="000091"/>
                </a:solidFill>
              </a:rPr>
              <a:t>demander à Parcoursup de la transmettre </a:t>
            </a:r>
            <a:r>
              <a:rPr lang="fr-FR" sz="1600" b="1" dirty="0">
                <a:solidFill>
                  <a:srgbClr val="000091"/>
                </a:solidFill>
              </a:rPr>
              <a:t>à la formation qu’il aura choisie pour préparer sa rentrée</a:t>
            </a:r>
            <a:r>
              <a:rPr lang="fr-FR" sz="1600" dirty="0"/>
              <a:t>. Cela permet d’anticiper son arrivée dans le nouvel établissement.</a:t>
            </a:r>
            <a:endParaRPr lang="fr-FR" sz="1600" dirty="0">
              <a:cs typeface="Arial"/>
            </a:endParaRPr>
          </a:p>
          <a:p>
            <a:endParaRPr lang="fr-FR" sz="900" b="1" dirty="0"/>
          </a:p>
          <a:p>
            <a:pPr marL="285750" indent="-285750" algn="just">
              <a:buFont typeface="Arial" panose="020B0604020202020204" pitchFamily="34" charset="0"/>
              <a:buChar char="•"/>
            </a:pPr>
            <a:r>
              <a:rPr lang="fr-FR" sz="1600" b="1" dirty="0">
                <a:solidFill>
                  <a:schemeClr val="bg1"/>
                </a:solidFill>
                <a:highlight>
                  <a:srgbClr val="0000FF"/>
                </a:highlight>
              </a:rPr>
              <a:t>A partir du </a:t>
            </a:r>
            <a:r>
              <a:rPr lang="fr-FR" sz="1600" b="1" dirty="0" smtClean="0">
                <a:solidFill>
                  <a:schemeClr val="bg1"/>
                </a:solidFill>
                <a:highlight>
                  <a:srgbClr val="0000FF"/>
                </a:highlight>
              </a:rPr>
              <a:t>1er </a:t>
            </a:r>
            <a:r>
              <a:rPr lang="fr-FR" sz="1600" b="1" dirty="0">
                <a:solidFill>
                  <a:schemeClr val="bg1"/>
                </a:solidFill>
                <a:highlight>
                  <a:srgbClr val="0000FF"/>
                </a:highlight>
              </a:rPr>
              <a:t>juin </a:t>
            </a:r>
            <a:r>
              <a:rPr lang="fr-FR" sz="1600" b="1" dirty="0" smtClean="0">
                <a:solidFill>
                  <a:schemeClr val="bg1"/>
                </a:solidFill>
                <a:highlight>
                  <a:srgbClr val="0000FF"/>
                </a:highlight>
              </a:rPr>
              <a:t>2023, </a:t>
            </a:r>
            <a:r>
              <a:rPr lang="fr-FR" sz="1600" b="1" dirty="0">
                <a:solidFill>
                  <a:schemeClr val="bg1"/>
                </a:solidFill>
                <a:highlight>
                  <a:srgbClr val="0000FF"/>
                </a:highlight>
              </a:rPr>
              <a:t>le candidat peut demander au recteur le réexamen de son dossier</a:t>
            </a:r>
            <a:r>
              <a:rPr lang="fr-FR" sz="1600" b="1" dirty="0"/>
              <a:t> </a:t>
            </a:r>
            <a:r>
              <a:rPr lang="fr-FR" sz="1600" dirty="0"/>
              <a:t>(via la rubrique « contact » dans </a:t>
            </a:r>
            <a:r>
              <a:rPr lang="fr-FR" sz="1600" dirty="0" smtClean="0"/>
              <a:t>Parcoursup</a:t>
            </a:r>
            <a:r>
              <a:rPr lang="fr-FR" sz="1600" dirty="0"/>
              <a:t>) s’il ne trouve pas de formation adaptée à ses besoins spécifiques et que sa situation justifie une inscription dans un établissement situé dans une zone géographique déterminée. </a:t>
            </a:r>
            <a:endParaRPr lang="fr-FR" sz="1600" dirty="0">
              <a:cs typeface="Arial"/>
            </a:endParaRPr>
          </a:p>
          <a:p>
            <a:endParaRPr lang="fr-FR" sz="1600" dirty="0"/>
          </a:p>
        </p:txBody>
      </p:sp>
    </p:spTree>
    <p:extLst>
      <p:ext uri="{BB962C8B-B14F-4D97-AF65-F5344CB8AC3E}">
        <p14:creationId xmlns:p14="http://schemas.microsoft.com/office/powerpoint/2010/main" val="1560268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73608411-CEF7-FF4A-AAEA-BB7C02F93939}"/>
              </a:ext>
            </a:extLst>
          </p:cNvPr>
          <p:cNvSpPr>
            <a:spLocks noGrp="1"/>
          </p:cNvSpPr>
          <p:nvPr>
            <p:ph type="title"/>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a:t>
            </a:fld>
            <a:endParaRPr lang="fr-FR"/>
          </a:p>
        </p:txBody>
      </p:sp>
      <p:sp>
        <p:nvSpPr>
          <p:cNvPr id="6" name="Espace réservé du texte 5"/>
          <p:cNvSpPr>
            <a:spLocks noGrp="1"/>
          </p:cNvSpPr>
          <p:nvPr>
            <p:ph type="body" sz="quarter" idx="4294967295"/>
          </p:nvPr>
        </p:nvSpPr>
        <p:spPr>
          <a:xfrm>
            <a:off x="360000" y="2346046"/>
            <a:ext cx="8424000" cy="2077200"/>
          </a:xfrm>
        </p:spPr>
        <p:txBody>
          <a:bodyPr/>
          <a:lstStyle/>
          <a:p>
            <a:r>
              <a:rPr lang="fr-FR" sz="3600" b="1" dirty="0">
                <a:solidFill>
                  <a:srgbClr val="000091"/>
                </a:solidFill>
              </a:rPr>
              <a:t>Parcoursup </a:t>
            </a:r>
            <a:r>
              <a:rPr lang="fr-FR" sz="3600" b="1" dirty="0" smtClean="0">
                <a:solidFill>
                  <a:srgbClr val="000091"/>
                </a:solidFill>
              </a:rPr>
              <a:t>2023 </a:t>
            </a:r>
            <a:r>
              <a:rPr lang="fr-FR" sz="3600" b="1" dirty="0">
                <a:solidFill>
                  <a:srgbClr val="000091"/>
                </a:solidFill>
              </a:rPr>
              <a:t>en 3 étapes</a:t>
            </a:r>
          </a:p>
          <a:p>
            <a:endParaRPr lang="fr-FR" sz="3600" dirty="0"/>
          </a:p>
          <a:p>
            <a:pPr algn="just"/>
            <a:r>
              <a:rPr lang="fr-FR" sz="2400" b="1" dirty="0">
                <a:solidFill>
                  <a:schemeClr val="tx1"/>
                </a:solidFill>
              </a:rPr>
              <a:t>Tout ce qu’il faut savoir pour préparer et réussir son entrée dans l’enseignement supérieur </a:t>
            </a:r>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pPr/>
              <a:t>20</a:t>
            </a:fld>
            <a:endParaRPr lang="fr-FR"/>
          </a:p>
        </p:txBody>
      </p:sp>
      <p:sp>
        <p:nvSpPr>
          <p:cNvPr id="7" name="ZoneTexte 6"/>
          <p:cNvSpPr txBox="1"/>
          <p:nvPr/>
        </p:nvSpPr>
        <p:spPr>
          <a:xfrm>
            <a:off x="351848" y="3795886"/>
            <a:ext cx="8756656" cy="954107"/>
          </a:xfrm>
          <a:prstGeom prst="rect">
            <a:avLst/>
          </a:prstGeom>
          <a:noFill/>
        </p:spPr>
        <p:txBody>
          <a:bodyPr wrap="square" rtlCol="0">
            <a:spAutoFit/>
          </a:bodyPr>
          <a:lstStyle/>
          <a:p>
            <a:r>
              <a:rPr lang="fr-FR" sz="2800" b="1" dirty="0">
                <a:solidFill>
                  <a:schemeClr val="tx2"/>
                </a:solidFill>
              </a:rPr>
              <a:t>Etape 2 : s’inscrire, formuler ses vœux et finaliser son dossier </a:t>
            </a:r>
          </a:p>
        </p:txBody>
      </p:sp>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77" b="8577"/>
          <a:stretch>
            <a:fillRect/>
          </a:stretch>
        </p:blipFill>
        <p:spPr>
          <a:xfrm>
            <a:off x="1273082" y="791225"/>
            <a:ext cx="6908254" cy="3004661"/>
          </a:xfrm>
        </p:spPr>
      </p:pic>
    </p:spTree>
    <p:extLst>
      <p:ext uri="{BB962C8B-B14F-4D97-AF65-F5344CB8AC3E}">
        <p14:creationId xmlns:p14="http://schemas.microsoft.com/office/powerpoint/2010/main" val="1048646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21/02/2023</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21</a:t>
            </a:fld>
            <a:endParaRPr lang="fr-FR" dirty="0"/>
          </a:p>
        </p:txBody>
      </p:sp>
      <p:pic>
        <p:nvPicPr>
          <p:cNvPr id="3" name="Image 2">
            <a:extLst>
              <a:ext uri="{FF2B5EF4-FFF2-40B4-BE49-F238E27FC236}">
                <a16:creationId xmlns:a16="http://schemas.microsoft.com/office/drawing/2014/main" id="{910485D5-3745-03BD-CB70-3EF4C34269C3}"/>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288579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467542" y="1398104"/>
            <a:ext cx="8208914" cy="3348818"/>
          </a:xfrm>
        </p:spPr>
        <p:txBody>
          <a:bodyPr/>
          <a:lstStyle/>
          <a:p>
            <a:pPr lvl="0" defTabSz="457200">
              <a:spcBef>
                <a:spcPts val="600"/>
              </a:spcBef>
              <a:spcAft>
                <a:spcPts val="600"/>
              </a:spcAft>
              <a:buClr>
                <a:srgbClr val="FF0000"/>
              </a:buClr>
              <a:buSzPct val="100000"/>
            </a:pPr>
            <a:r>
              <a:rPr lang="fr-FR" sz="1400" b="1" dirty="0" smtClean="0">
                <a:solidFill>
                  <a:schemeClr val="bg1"/>
                </a:solidFill>
                <a:highlight>
                  <a:srgbClr val="0000FF"/>
                </a:highlight>
              </a:rPr>
              <a:t>&gt;Une </a:t>
            </a:r>
            <a:r>
              <a:rPr lang="fr-FR" sz="1400" b="1" dirty="0">
                <a:solidFill>
                  <a:schemeClr val="bg1"/>
                </a:solidFill>
                <a:highlight>
                  <a:srgbClr val="0000FF"/>
                </a:highlight>
              </a:rPr>
              <a:t>adresse mail valide et consultée régulièrement : </a:t>
            </a:r>
            <a:r>
              <a:rPr lang="fr-FR" sz="1400" dirty="0">
                <a:solidFill>
                  <a:schemeClr val="bg1"/>
                </a:solidFill>
              </a:rPr>
              <a:t> </a:t>
            </a:r>
            <a:r>
              <a:rPr lang="fr-FR" sz="1400" dirty="0">
                <a:solidFill>
                  <a:schemeClr val="tx1"/>
                </a:solidFill>
              </a:rPr>
              <a:t>pour échanger et recevoir les informations sur votre dossier</a:t>
            </a:r>
          </a:p>
          <a:p>
            <a:pPr lvl="0" defTabSz="457200">
              <a:spcBef>
                <a:spcPts val="600"/>
              </a:spcBef>
              <a:spcAft>
                <a:spcPts val="600"/>
              </a:spcAft>
              <a:buClr>
                <a:srgbClr val="FF0000"/>
              </a:buClr>
              <a:buSzPct val="100000"/>
            </a:pPr>
            <a:endParaRPr lang="fr-FR" sz="1600" dirty="0">
              <a:solidFill>
                <a:srgbClr val="3D566E"/>
              </a:solidFill>
            </a:endParaRPr>
          </a:p>
          <a:p>
            <a:pPr lvl="0" defTabSz="457200">
              <a:spcBef>
                <a:spcPts val="600"/>
              </a:spcBef>
              <a:spcAft>
                <a:spcPts val="600"/>
              </a:spcAft>
              <a:buClr>
                <a:srgbClr val="FF0000"/>
              </a:buClr>
              <a:buSzPct val="100000"/>
            </a:pPr>
            <a:r>
              <a:rPr lang="fr-FR" sz="1400" b="1" dirty="0" smtClean="0">
                <a:solidFill>
                  <a:schemeClr val="bg1"/>
                </a:solidFill>
                <a:highlight>
                  <a:srgbClr val="0000FF"/>
                </a:highlight>
              </a:rPr>
              <a:t>&gt;L’INE</a:t>
            </a:r>
            <a:r>
              <a:rPr lang="fr-FR" sz="1400" b="1" dirty="0" smtClean="0">
                <a:solidFill>
                  <a:srgbClr val="3D566E"/>
                </a:solidFill>
              </a:rPr>
              <a:t> </a:t>
            </a:r>
            <a:r>
              <a:rPr lang="fr-FR" sz="1400" dirty="0">
                <a:solidFill>
                  <a:schemeClr val="tx1"/>
                </a:solidFill>
              </a:rPr>
              <a:t>(identifiant national élève en lycée général, technologique ou professionnel) ou </a:t>
            </a:r>
            <a:r>
              <a:rPr lang="fr-FR" sz="1400" b="1" dirty="0">
                <a:solidFill>
                  <a:schemeClr val="tx1"/>
                </a:solidFill>
              </a:rPr>
              <a:t>INAA</a:t>
            </a:r>
            <a:r>
              <a:rPr lang="fr-FR" sz="1400" dirty="0">
                <a:solidFill>
                  <a:schemeClr val="tx1"/>
                </a:solidFill>
              </a:rPr>
              <a:t> (en lycée agricole) : sur les bulletins scolaires ou le relevé de notes des épreuves anticipées du baccalauréat. </a:t>
            </a:r>
          </a:p>
          <a:p>
            <a:pPr lvl="0" defTabSz="457200">
              <a:spcBef>
                <a:spcPts val="600"/>
              </a:spcBef>
              <a:spcAft>
                <a:spcPts val="600"/>
              </a:spcAft>
              <a:buClr>
                <a:srgbClr val="FF0000"/>
              </a:buClr>
              <a:buSzPct val="100000"/>
            </a:pPr>
            <a:r>
              <a:rPr lang="fr-FR" sz="1400" b="1" dirty="0">
                <a:solidFill>
                  <a:schemeClr val="tx1"/>
                </a:solidFill>
              </a:rPr>
              <a:t>À noter pour les lycées français à l’étranger </a:t>
            </a:r>
            <a:r>
              <a:rPr lang="fr-FR" sz="1400" dirty="0">
                <a:solidFill>
                  <a:schemeClr val="tx1"/>
                </a:solidFill>
              </a:rPr>
              <a:t>: l’établissement fournit l’identifiant à utiliser pour créer son dossier.</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22</a:t>
            </a:fld>
            <a:endParaRPr lang="fr-F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21362" y="180029"/>
            <a:ext cx="2817229" cy="356684"/>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À partir du 18 janvier 2023</a:t>
            </a:r>
          </a:p>
        </p:txBody>
      </p:sp>
      <p:sp>
        <p:nvSpPr>
          <p:cNvPr id="10" name="Rectangle à coins arrondis 9"/>
          <p:cNvSpPr/>
          <p:nvPr/>
        </p:nvSpPr>
        <p:spPr>
          <a:xfrm>
            <a:off x="407078" y="1894911"/>
            <a:ext cx="8269378" cy="397715"/>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400" b="1" dirty="0">
                <a:solidFill>
                  <a:schemeClr val="bg1"/>
                </a:solidFill>
              </a:rPr>
              <a:t>Important : renseignez un numéro de portable </a:t>
            </a:r>
            <a:r>
              <a:rPr lang="fr-FR" sz="1400" dirty="0">
                <a:solidFill>
                  <a:schemeClr val="bg1"/>
                </a:solidFill>
              </a:rPr>
              <a:t>pour recevoir les alertes envoyées par la </a:t>
            </a:r>
            <a:r>
              <a:rPr lang="fr-FR" sz="1400" dirty="0" smtClean="0">
                <a:solidFill>
                  <a:schemeClr val="bg1"/>
                </a:solidFill>
              </a:rPr>
              <a:t>plateforme</a:t>
            </a:r>
            <a:r>
              <a:rPr lang="fr-FR" sz="1400" i="1" dirty="0" smtClean="0">
                <a:solidFill>
                  <a:schemeClr val="bg1"/>
                </a:solidFill>
              </a:rPr>
              <a:t> </a:t>
            </a:r>
            <a:endParaRPr lang="fr-FR" sz="1400" i="1" dirty="0">
              <a:solidFill>
                <a:schemeClr val="bg1"/>
              </a:solidFill>
            </a:endParaRPr>
          </a:p>
        </p:txBody>
      </p:sp>
      <p:sp>
        <p:nvSpPr>
          <p:cNvPr id="11" name="Rectangle à coins arrondis 10"/>
          <p:cNvSpPr/>
          <p:nvPr/>
        </p:nvSpPr>
        <p:spPr>
          <a:xfrm>
            <a:off x="407078" y="3544956"/>
            <a:ext cx="8269378" cy="934279"/>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400" kern="0" dirty="0">
                <a:solidFill>
                  <a:schemeClr val="bg1"/>
                </a:solidFill>
              </a:rPr>
              <a:t>Conseil aux parents ou tuteurs légaux : </a:t>
            </a:r>
            <a:r>
              <a:rPr lang="fr-FR" sz="1400" b="1" kern="0" dirty="0">
                <a:solidFill>
                  <a:schemeClr val="bg1"/>
                </a:solidFill>
              </a:rPr>
              <a:t>vous pouvez également renseigner votre email et numéro de portable dans le dossier de votre enfant pour recevoir messages et alertes Parcoursup. </a:t>
            </a:r>
            <a:r>
              <a:rPr lang="fr-FR" sz="1400" kern="0" dirty="0">
                <a:solidFill>
                  <a:schemeClr val="bg1"/>
                </a:solidFill>
              </a:rPr>
              <a:t>Vous pourrez également recevoir des formations qui organisent des épreuves écrites/orales le rappel des échéances</a:t>
            </a:r>
            <a:r>
              <a:rPr lang="fr-FR" sz="1600" kern="0" dirty="0">
                <a:solidFill>
                  <a:schemeClr val="bg1"/>
                </a:solidFill>
              </a:rPr>
              <a:t>. </a:t>
            </a:r>
          </a:p>
        </p:txBody>
      </p:sp>
    </p:spTree>
    <p:extLst>
      <p:ext uri="{BB962C8B-B14F-4D97-AF65-F5344CB8AC3E}">
        <p14:creationId xmlns:p14="http://schemas.microsoft.com/office/powerpoint/2010/main" val="39739868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Formuler </a:t>
            </a:r>
            <a:r>
              <a:rPr lang="fr-FR" sz="2200" dirty="0" smtClean="0"/>
              <a:t>librement vos </a:t>
            </a:r>
            <a:r>
              <a:rPr lang="fr-FR" sz="2200" dirty="0"/>
              <a:t>vœux sur Parcoursup </a:t>
            </a:r>
          </a:p>
        </p:txBody>
      </p:sp>
      <p:sp>
        <p:nvSpPr>
          <p:cNvPr id="3" name="Espace réservé du contenu 2"/>
          <p:cNvSpPr>
            <a:spLocks noGrp="1"/>
          </p:cNvSpPr>
          <p:nvPr>
            <p:ph sz="quarter" idx="4294967295"/>
          </p:nvPr>
        </p:nvSpPr>
        <p:spPr>
          <a:xfrm>
            <a:off x="343845" y="1201269"/>
            <a:ext cx="8422491" cy="2788415"/>
          </a:xfrm>
        </p:spPr>
        <p:txBody>
          <a:bodyPr/>
          <a:lstStyle/>
          <a:p>
            <a:pPr defTabSz="457200">
              <a:spcBef>
                <a:spcPts val="600"/>
              </a:spcBef>
              <a:spcAft>
                <a:spcPts val="600"/>
              </a:spcAft>
              <a:buClr>
                <a:srgbClr val="FF0000"/>
              </a:buClr>
              <a:buSzPct val="100000"/>
              <a:defRPr/>
            </a:pPr>
            <a:r>
              <a:rPr lang="fr-FR" sz="1800" b="1" dirty="0">
                <a:solidFill>
                  <a:schemeClr val="tx1"/>
                </a:solidFill>
              </a:rPr>
              <a:t>&gt;</a:t>
            </a:r>
            <a:r>
              <a:rPr lang="fr-FR" sz="1800" b="1" dirty="0">
                <a:solidFill>
                  <a:srgbClr val="EC130E"/>
                </a:solidFill>
              </a:rPr>
              <a:t> </a:t>
            </a:r>
            <a:r>
              <a:rPr lang="fr-FR" sz="1300" b="1" dirty="0">
                <a:solidFill>
                  <a:schemeClr val="bg1"/>
                </a:solidFill>
                <a:highlight>
                  <a:srgbClr val="0000FF"/>
                </a:highlight>
              </a:rPr>
              <a:t>Jusqu’à 10 vœux et 10 vœux supplémentaires pour des formations en apprentissage </a:t>
            </a:r>
          </a:p>
          <a:p>
            <a:pPr lvl="0" defTabSz="457200">
              <a:spcBef>
                <a:spcPts val="600"/>
              </a:spcBef>
              <a:spcAft>
                <a:spcPts val="600"/>
              </a:spcAft>
              <a:buClr>
                <a:srgbClr val="FF0000"/>
              </a:buClr>
              <a:buSzPct val="100000"/>
              <a:defRPr/>
            </a:pPr>
            <a:r>
              <a:rPr lang="fr-FR" sz="1300" b="1" dirty="0">
                <a:solidFill>
                  <a:schemeClr val="tx1"/>
                </a:solidFill>
              </a:rPr>
              <a:t>&gt; </a:t>
            </a:r>
            <a:r>
              <a:rPr lang="fr-FR" sz="1300" dirty="0">
                <a:solidFill>
                  <a:schemeClr val="tx1"/>
                </a:solidFill>
              </a:rPr>
              <a:t>Pour des </a:t>
            </a:r>
            <a:r>
              <a:rPr lang="fr-FR" sz="1300" b="1" dirty="0"/>
              <a:t>formations sélectives </a:t>
            </a:r>
            <a:r>
              <a:rPr lang="fr-FR" sz="1300" dirty="0">
                <a:solidFill>
                  <a:schemeClr val="tx1"/>
                </a:solidFill>
              </a:rPr>
              <a:t>(Classes prépa, STS, IUT, écoles, IFSI, IEP…) et </a:t>
            </a:r>
            <a:r>
              <a:rPr lang="fr-FR" sz="1300" b="1" dirty="0"/>
              <a:t>non sélectives </a:t>
            </a:r>
            <a:r>
              <a:rPr lang="fr-FR" sz="1300" dirty="0">
                <a:solidFill>
                  <a:schemeClr val="tx1"/>
                </a:solidFill>
              </a:rPr>
              <a:t>(licences, </a:t>
            </a:r>
            <a:r>
              <a:rPr lang="fr-FR" sz="1300" dirty="0" smtClean="0">
                <a:solidFill>
                  <a:schemeClr val="tx1"/>
                </a:solidFill>
              </a:rPr>
              <a:t>PPPE ou PASS</a:t>
            </a:r>
            <a:r>
              <a:rPr lang="fr-FR" sz="1300" dirty="0">
                <a:solidFill>
                  <a:schemeClr val="tx1"/>
                </a:solidFill>
              </a:rPr>
              <a:t>)</a:t>
            </a:r>
            <a:endParaRPr lang="fr-FR" sz="1300" b="1" dirty="0">
              <a:solidFill>
                <a:schemeClr val="tx1"/>
              </a:solidFill>
            </a:endParaRPr>
          </a:p>
          <a:p>
            <a:pPr lvl="0" defTabSz="457200">
              <a:spcBef>
                <a:spcPts val="600"/>
              </a:spcBef>
              <a:spcAft>
                <a:spcPts val="600"/>
              </a:spcAft>
              <a:buClr>
                <a:srgbClr val="FF0000"/>
              </a:buClr>
              <a:buSzPct val="100000"/>
              <a:defRPr/>
            </a:pPr>
            <a:r>
              <a:rPr lang="fr-FR" sz="1300" b="1" dirty="0">
                <a:solidFill>
                  <a:schemeClr val="tx1"/>
                </a:solidFill>
              </a:rPr>
              <a:t>&gt; </a:t>
            </a:r>
            <a:r>
              <a:rPr lang="fr-FR" sz="1300" b="1" dirty="0"/>
              <a:t>Des vœux </a:t>
            </a:r>
            <a:r>
              <a:rPr lang="fr-FR" sz="1300" b="1" dirty="0" smtClean="0"/>
              <a:t>qui doivent être motivés </a:t>
            </a:r>
            <a:r>
              <a:rPr lang="fr-FR" sz="1300" dirty="0">
                <a:solidFill>
                  <a:schemeClr val="tx1"/>
                </a:solidFill>
              </a:rPr>
              <a:t>: en quelques lignes, le lycéen explique ce qui motive chacun de ses vœux. Il est accompagné par son professeur principal</a:t>
            </a:r>
          </a:p>
          <a:p>
            <a:pPr lvl="0" defTabSz="457200">
              <a:spcBef>
                <a:spcPts val="600"/>
              </a:spcBef>
              <a:spcAft>
                <a:spcPts val="600"/>
              </a:spcAft>
              <a:buClr>
                <a:srgbClr val="FF0000"/>
              </a:buClr>
              <a:buSzPct val="100000"/>
              <a:defRPr/>
            </a:pPr>
            <a:r>
              <a:rPr lang="fr-FR" sz="1300" b="1" dirty="0" smtClean="0">
                <a:solidFill>
                  <a:schemeClr val="tx1"/>
                </a:solidFill>
              </a:rPr>
              <a:t>&gt; </a:t>
            </a:r>
            <a:r>
              <a:rPr lang="fr-FR" sz="1300" b="1" dirty="0" smtClean="0"/>
              <a:t>Des </a:t>
            </a:r>
            <a:r>
              <a:rPr lang="fr-FR" sz="1300" b="1" dirty="0"/>
              <a:t>vœux </a:t>
            </a:r>
            <a:r>
              <a:rPr lang="fr-FR" sz="1300" b="1" dirty="0" smtClean="0"/>
              <a:t>qui n’ont pas besoin d’être classés </a:t>
            </a:r>
            <a:r>
              <a:rPr lang="fr-FR" sz="1300" dirty="0">
                <a:solidFill>
                  <a:schemeClr val="tx1"/>
                </a:solidFill>
              </a:rPr>
              <a:t>: aucune contrainte </a:t>
            </a:r>
            <a:r>
              <a:rPr lang="fr-FR" sz="1300" dirty="0" smtClean="0">
                <a:solidFill>
                  <a:schemeClr val="tx1"/>
                </a:solidFill>
              </a:rPr>
              <a:t>de hiérarchisation pour </a:t>
            </a:r>
            <a:r>
              <a:rPr lang="fr-FR" sz="1300" dirty="0">
                <a:solidFill>
                  <a:schemeClr val="tx1"/>
                </a:solidFill>
              </a:rPr>
              <a:t>éviter toute </a:t>
            </a:r>
            <a:r>
              <a:rPr lang="fr-FR" sz="1300" dirty="0" smtClean="0">
                <a:solidFill>
                  <a:schemeClr val="tx1"/>
                </a:solidFill>
              </a:rPr>
              <a:t>autocensure</a:t>
            </a:r>
          </a:p>
          <a:p>
            <a:pPr defTabSz="457200">
              <a:spcBef>
                <a:spcPts val="600"/>
              </a:spcBef>
              <a:spcAft>
                <a:spcPts val="600"/>
              </a:spcAft>
              <a:buClr>
                <a:srgbClr val="FF0000"/>
              </a:buClr>
              <a:buSzPct val="100000"/>
              <a:defRPr/>
            </a:pPr>
            <a:r>
              <a:rPr lang="fr-FR" sz="1300" b="1" dirty="0">
                <a:solidFill>
                  <a:schemeClr val="tx1"/>
                </a:solidFill>
              </a:rPr>
              <a:t>&gt; </a:t>
            </a:r>
            <a:r>
              <a:rPr lang="fr-FR" sz="1300" b="1" dirty="0" smtClean="0"/>
              <a:t>La date de formulation des vœux n’est pas prise en compte </a:t>
            </a:r>
            <a:r>
              <a:rPr lang="fr-FR" sz="1300" dirty="0">
                <a:solidFill>
                  <a:schemeClr val="tx1"/>
                </a:solidFill>
              </a:rPr>
              <a:t>pour l’examen du dossier</a:t>
            </a:r>
          </a:p>
          <a:p>
            <a:pPr lvl="0" defTabSz="457200">
              <a:spcBef>
                <a:spcPts val="600"/>
              </a:spcBef>
              <a:spcAft>
                <a:spcPts val="600"/>
              </a:spcAft>
              <a:buClr>
                <a:srgbClr val="FF0000"/>
              </a:buClr>
              <a:buSzPct val="100000"/>
              <a:defRPr/>
            </a:pPr>
            <a:r>
              <a:rPr lang="fr-FR" sz="1400" b="1" dirty="0" smtClean="0">
                <a:solidFill>
                  <a:schemeClr val="tx1"/>
                </a:solidFill>
              </a:rPr>
              <a:t>&gt; </a:t>
            </a:r>
            <a:r>
              <a:rPr lang="fr-FR" sz="1400" b="1" dirty="0"/>
              <a:t>Des vœux qui ne sont connus que de vous </a:t>
            </a:r>
            <a:r>
              <a:rPr lang="fr-FR" sz="1400" dirty="0" smtClean="0">
                <a:solidFill>
                  <a:schemeClr val="tx1"/>
                </a:solidFill>
              </a:rPr>
              <a:t>: la formation ne connait que le vœu qui la concerne </a:t>
            </a:r>
            <a:endParaRPr lang="fr-FR" sz="1400" dirty="0">
              <a:solidFill>
                <a:schemeClr val="tx1"/>
              </a:solidFill>
            </a:endParaRPr>
          </a:p>
          <a:p>
            <a:pPr lvl="0" defTabSz="457200">
              <a:spcBef>
                <a:spcPct val="20000"/>
              </a:spcBef>
              <a:spcAft>
                <a:spcPts val="0"/>
              </a:spcAft>
              <a:buClr>
                <a:srgbClr val="FF0000"/>
              </a:buClr>
              <a:buSzPct val="100000"/>
              <a:defRPr/>
            </a:pPr>
            <a:r>
              <a:rPr lang="fr-FR" dirty="0">
                <a:solidFill>
                  <a:srgbClr val="3D566E"/>
                </a:solidFill>
                <a:latin typeface="Calibri"/>
              </a:rPr>
              <a:t> </a:t>
            </a:r>
          </a:p>
          <a:p>
            <a:pPr lvl="0" defTabSz="457200">
              <a:spcBef>
                <a:spcPct val="20000"/>
              </a:spcBef>
              <a:spcAft>
                <a:spcPts val="0"/>
              </a:spcAft>
              <a:buClr>
                <a:srgbClr val="FF0000"/>
              </a:buClr>
              <a:buSzPct val="100000"/>
              <a:defRPr/>
            </a:pPr>
            <a:endParaRPr lang="fr-FR" dirty="0">
              <a:solidFill>
                <a:srgbClr val="3D566E"/>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23</a:t>
            </a:fld>
            <a:endParaRPr lang="fr-FR"/>
          </a:p>
        </p:txBody>
      </p:sp>
      <p:sp>
        <p:nvSpPr>
          <p:cNvPr id="7" name="Rectangle à coins arrondis 6"/>
          <p:cNvSpPr/>
          <p:nvPr/>
        </p:nvSpPr>
        <p:spPr>
          <a:xfrm>
            <a:off x="5771322" y="76969"/>
            <a:ext cx="311426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Entre le 18 janvier </a:t>
            </a:r>
          </a:p>
          <a:p>
            <a:pPr algn="ctr"/>
            <a:r>
              <a:rPr lang="fr-FR" sz="1400" b="1" kern="0" dirty="0">
                <a:solidFill>
                  <a:srgbClr val="000091"/>
                </a:solidFill>
                <a:latin typeface="Arial"/>
              </a:rPr>
              <a:t>et le 9 mars 2023 inclus</a:t>
            </a:r>
          </a:p>
        </p:txBody>
      </p:sp>
      <p:sp>
        <p:nvSpPr>
          <p:cNvPr id="4" name="Rectangle à coins arrondis 3"/>
          <p:cNvSpPr/>
          <p:nvPr/>
        </p:nvSpPr>
        <p:spPr>
          <a:xfrm>
            <a:off x="343845" y="3999954"/>
            <a:ext cx="8349604" cy="578672"/>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bg1"/>
                </a:solidFill>
              </a:rPr>
              <a:t>Conseil :</a:t>
            </a:r>
            <a:r>
              <a:rPr lang="fr-FR" sz="1600" b="1" kern="0" dirty="0">
                <a:solidFill>
                  <a:schemeClr val="bg1"/>
                </a:solidFill>
              </a:rPr>
              <a:t> diversifiez vos vœux et </a:t>
            </a:r>
            <a:r>
              <a:rPr lang="fr-FR" sz="1600" b="1" u="sng" kern="0" dirty="0">
                <a:solidFill>
                  <a:schemeClr val="bg1"/>
                </a:solidFill>
              </a:rPr>
              <a:t>évitez impérativement </a:t>
            </a:r>
            <a:r>
              <a:rPr lang="fr-FR" sz="1600" b="1" kern="0" dirty="0">
                <a:solidFill>
                  <a:schemeClr val="bg1"/>
                </a:solidFill>
              </a:rPr>
              <a:t>de n’en formuler qu’un seul</a:t>
            </a:r>
            <a:r>
              <a:rPr lang="fr-FR" sz="1600" kern="0" dirty="0">
                <a:solidFill>
                  <a:schemeClr val="bg1"/>
                </a:solidFill>
              </a:rPr>
              <a:t> (en 2022, les candidats ont confirmé </a:t>
            </a:r>
            <a:r>
              <a:rPr lang="fr-FR" sz="1600" kern="0" dirty="0" smtClean="0">
                <a:solidFill>
                  <a:schemeClr val="bg1"/>
                </a:solidFill>
              </a:rPr>
              <a:t>12 vœux </a:t>
            </a:r>
            <a:r>
              <a:rPr lang="fr-FR" sz="1600" kern="0" dirty="0">
                <a:solidFill>
                  <a:schemeClr val="bg1"/>
                </a:solidFill>
              </a:rPr>
              <a:t>en moyenne).</a:t>
            </a:r>
            <a:endParaRPr lang="fr-FR" sz="1600" dirty="0">
              <a:solidFill>
                <a:schemeClr val="bg1"/>
              </a:solidFill>
            </a:endParaRPr>
          </a:p>
        </p:txBody>
      </p:sp>
    </p:spTree>
    <p:extLst>
      <p:ext uri="{BB962C8B-B14F-4D97-AF65-F5344CB8AC3E}">
        <p14:creationId xmlns:p14="http://schemas.microsoft.com/office/powerpoint/2010/main" val="2483535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15646"/>
            <a:ext cx="8424000" cy="720000"/>
          </a:xfrm>
        </p:spPr>
        <p:txBody>
          <a:bodyPr/>
          <a:lstStyle/>
          <a:p>
            <a:r>
              <a:rPr lang="fr-FR" sz="2200" dirty="0"/>
              <a:t>Focus sur les vœux multiples (1/4) </a:t>
            </a:r>
          </a:p>
        </p:txBody>
      </p:sp>
      <p:sp>
        <p:nvSpPr>
          <p:cNvPr id="3" name="Espace réservé du contenu 2"/>
          <p:cNvSpPr>
            <a:spLocks noGrp="1"/>
          </p:cNvSpPr>
          <p:nvPr>
            <p:ph sz="quarter" idx="4294967295"/>
          </p:nvPr>
        </p:nvSpPr>
        <p:spPr>
          <a:xfrm>
            <a:off x="251522" y="1431720"/>
            <a:ext cx="8406337" cy="3435886"/>
          </a:xfrm>
        </p:spPr>
        <p:txBody>
          <a:bodyPr/>
          <a:lstStyle/>
          <a:p>
            <a:pPr marL="0" lvl="1" indent="0" defTabSz="457200">
              <a:lnSpc>
                <a:spcPct val="110000"/>
              </a:lnSpc>
              <a:spcBef>
                <a:spcPct val="20000"/>
              </a:spcBef>
              <a:spcAft>
                <a:spcPts val="0"/>
              </a:spcAft>
              <a:buClr>
                <a:srgbClr val="FF0000"/>
              </a:buClr>
              <a:buNone/>
              <a:defRPr/>
            </a:pPr>
            <a:r>
              <a:rPr lang="fr-FR" sz="1800" b="1" dirty="0">
                <a:solidFill>
                  <a:srgbClr val="EC130E"/>
                </a:solidFill>
              </a:rPr>
              <a:t>&gt; </a:t>
            </a:r>
            <a:r>
              <a:rPr lang="fr-FR" sz="1600" b="1" dirty="0">
                <a:solidFill>
                  <a:schemeClr val="bg1"/>
                </a:solidFill>
                <a:highlight>
                  <a:srgbClr val="0000FF"/>
                </a:highlight>
              </a:rPr>
              <a:t>Un vœu multiple est un regroupement de plusieurs formations </a:t>
            </a:r>
            <a:r>
              <a:rPr lang="fr-FR" sz="1600" b="1" dirty="0" smtClean="0">
                <a:solidFill>
                  <a:schemeClr val="bg1"/>
                </a:solidFill>
                <a:highlight>
                  <a:srgbClr val="0000FF"/>
                </a:highlight>
              </a:rPr>
              <a:t>similaires</a:t>
            </a:r>
            <a:r>
              <a:rPr lang="fr-FR" sz="1600" dirty="0" smtClean="0">
                <a:solidFill>
                  <a:schemeClr val="tx1"/>
                </a:solidFill>
              </a:rPr>
              <a:t> (</a:t>
            </a:r>
            <a:r>
              <a:rPr lang="fr-FR" sz="1600" i="1" dirty="0" smtClean="0">
                <a:solidFill>
                  <a:schemeClr val="tx1"/>
                </a:solidFill>
              </a:rPr>
              <a:t>exemple</a:t>
            </a:r>
            <a:r>
              <a:rPr lang="fr-FR" sz="1600" i="1" dirty="0">
                <a:solidFill>
                  <a:schemeClr val="tx1"/>
                </a:solidFill>
              </a:rPr>
              <a:t> : le vœu multiple BTS « Management commercial opérationnel » qui regroupe toutes les formations de BTS « MCO » à l’échelle nationale).</a:t>
            </a:r>
          </a:p>
          <a:p>
            <a:pPr marL="0" lvl="1" indent="0" defTabSz="457200">
              <a:lnSpc>
                <a:spcPct val="110000"/>
              </a:lnSpc>
              <a:spcBef>
                <a:spcPct val="20000"/>
              </a:spcBef>
              <a:spcAft>
                <a:spcPts val="0"/>
              </a:spcAft>
              <a:buClr>
                <a:srgbClr val="FF0000"/>
              </a:buClr>
              <a:buNone/>
              <a:defRPr/>
            </a:pPr>
            <a:endParaRPr lang="fr-FR" sz="200" dirty="0">
              <a:solidFill>
                <a:srgbClr val="3D566E"/>
              </a:solidFill>
            </a:endParaRPr>
          </a:p>
          <a:p>
            <a:pPr marL="0" lvl="1" indent="0"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chemeClr val="bg1"/>
                </a:solidFill>
                <a:highlight>
                  <a:srgbClr val="0000FF"/>
                </a:highlight>
              </a:rPr>
              <a:t>Un vœu multiple compte pour un </a:t>
            </a:r>
            <a:r>
              <a:rPr lang="fr-FR" sz="1600" b="1" dirty="0" smtClean="0">
                <a:solidFill>
                  <a:schemeClr val="bg1"/>
                </a:solidFill>
                <a:highlight>
                  <a:srgbClr val="0000FF"/>
                </a:highlight>
              </a:rPr>
              <a:t>vœu</a:t>
            </a:r>
            <a:r>
              <a:rPr lang="fr-FR" sz="1600" dirty="0" smtClean="0">
                <a:solidFill>
                  <a:schemeClr val="tx1"/>
                </a:solidFill>
              </a:rPr>
              <a:t> parmi </a:t>
            </a:r>
            <a:r>
              <a:rPr lang="fr-FR" sz="1600" dirty="0">
                <a:solidFill>
                  <a:schemeClr val="tx1"/>
                </a:solidFill>
              </a:rPr>
              <a:t>les 10 vœux possibles.</a:t>
            </a:r>
          </a:p>
          <a:p>
            <a:pPr marL="0" lvl="1" indent="0" defTabSz="457200">
              <a:spcBef>
                <a:spcPts val="0"/>
              </a:spcBef>
              <a:spcAft>
                <a:spcPts val="0"/>
              </a:spcAft>
              <a:buClr>
                <a:srgbClr val="FF0000"/>
              </a:buClr>
              <a:buNone/>
              <a:defRPr/>
            </a:pPr>
            <a:endParaRPr lang="fr-FR" sz="800" dirty="0">
              <a:solidFill>
                <a:srgbClr val="3D566E"/>
              </a:solidFill>
            </a:endParaRPr>
          </a:p>
          <a:p>
            <a:pPr marL="0" lvl="1" indent="0" defTabSz="457200">
              <a:lnSpc>
                <a:spcPct val="110000"/>
              </a:lnSpc>
              <a:spcBef>
                <a:spcPct val="20000"/>
              </a:spcBef>
              <a:spcAft>
                <a:spcPts val="0"/>
              </a:spcAft>
              <a:buClr>
                <a:srgbClr val="FF0000"/>
              </a:buClr>
              <a:buNone/>
              <a:defRPr/>
            </a:pPr>
            <a:r>
              <a:rPr lang="fr-FR" sz="1600" b="1" dirty="0" smtClean="0">
                <a:solidFill>
                  <a:srgbClr val="EC130E"/>
                </a:solidFill>
              </a:rPr>
              <a:t>&gt; </a:t>
            </a:r>
            <a:r>
              <a:rPr lang="fr-FR" sz="1600" b="1" dirty="0">
                <a:solidFill>
                  <a:schemeClr val="bg1"/>
                </a:solidFill>
                <a:highlight>
                  <a:srgbClr val="0000FF"/>
                </a:highlight>
              </a:rPr>
              <a:t>Chaque vœu multiple est composé de sous-vœux qui correspondent chacun à un établissement différent</a:t>
            </a:r>
            <a:r>
              <a:rPr lang="fr-FR" sz="1600" b="1" dirty="0" smtClean="0">
                <a:solidFill>
                  <a:schemeClr val="bg1"/>
                </a:solidFill>
                <a:highlight>
                  <a:srgbClr val="0000FF"/>
                </a:highlight>
              </a:rPr>
              <a:t>.</a:t>
            </a:r>
            <a:r>
              <a:rPr lang="fr-FR" sz="1600" dirty="0" smtClean="0">
                <a:solidFill>
                  <a:schemeClr val="tx1"/>
                </a:solidFill>
              </a:rPr>
              <a:t> Vous </a:t>
            </a:r>
            <a:r>
              <a:rPr lang="fr-FR" sz="1600" dirty="0">
                <a:solidFill>
                  <a:schemeClr val="tx1"/>
                </a:solidFill>
              </a:rPr>
              <a:t>pouvez choisir un ou plusieurs établissements, sans avoir besoin de les classer. </a:t>
            </a:r>
            <a:endParaRPr lang="fr-FR" sz="1600" dirty="0" smtClean="0">
              <a:solidFill>
                <a:schemeClr val="tx1"/>
              </a:solidFill>
            </a:endParaRPr>
          </a:p>
          <a:p>
            <a:pPr marL="0" lvl="1" indent="0"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smtClean="0">
                <a:solidFill>
                  <a:schemeClr val="bg1"/>
                </a:solidFill>
                <a:highlight>
                  <a:srgbClr val="0000FF"/>
                </a:highlight>
              </a:rPr>
              <a:t>Sauf exception, il n’y a pas de vœu </a:t>
            </a:r>
            <a:r>
              <a:rPr lang="fr-FR" sz="1600" b="1" dirty="0">
                <a:solidFill>
                  <a:schemeClr val="bg1"/>
                </a:solidFill>
                <a:highlight>
                  <a:srgbClr val="0000FF"/>
                </a:highlight>
              </a:rPr>
              <a:t>multiple </a:t>
            </a:r>
            <a:r>
              <a:rPr lang="fr-FR" sz="1600" b="1" dirty="0" smtClean="0">
                <a:solidFill>
                  <a:schemeClr val="bg1"/>
                </a:solidFill>
                <a:highlight>
                  <a:srgbClr val="0000FF"/>
                </a:highlight>
              </a:rPr>
              <a:t>pour les </a:t>
            </a:r>
            <a:r>
              <a:rPr lang="fr-FR" sz="1600" b="1" dirty="0">
                <a:solidFill>
                  <a:schemeClr val="bg1"/>
                </a:solidFill>
                <a:highlight>
                  <a:srgbClr val="0000FF"/>
                </a:highlight>
              </a:rPr>
              <a:t>l</a:t>
            </a:r>
            <a:r>
              <a:rPr lang="fr-FR" sz="1600" b="1" dirty="0" smtClean="0">
                <a:solidFill>
                  <a:schemeClr val="bg1"/>
                </a:solidFill>
                <a:highlight>
                  <a:srgbClr val="0000FF"/>
                </a:highlight>
              </a:rPr>
              <a:t>icences </a:t>
            </a:r>
            <a:endParaRPr lang="fr-FR" sz="16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24</a:t>
            </a:fld>
            <a:endParaRPr lang="fr-FR"/>
          </a:p>
        </p:txBody>
      </p:sp>
      <p:sp>
        <p:nvSpPr>
          <p:cNvPr id="8" name="Rectangle à coins arrondis 7"/>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a:t>
            </a:r>
          </a:p>
        </p:txBody>
      </p:sp>
      <p:sp>
        <p:nvSpPr>
          <p:cNvPr id="4" name="Rectangle à coins arrondis 3"/>
          <p:cNvSpPr/>
          <p:nvPr/>
        </p:nvSpPr>
        <p:spPr>
          <a:xfrm>
            <a:off x="342336" y="4081695"/>
            <a:ext cx="8335921" cy="846483"/>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A noter</a:t>
            </a:r>
            <a:r>
              <a:rPr lang="fr-FR" sz="1600" b="1" dirty="0">
                <a:solidFill>
                  <a:schemeClr val="bg1"/>
                </a:solidFill>
              </a:rPr>
              <a:t> </a:t>
            </a:r>
            <a:r>
              <a:rPr lang="fr-FR" sz="1400" kern="0" dirty="0">
                <a:solidFill>
                  <a:schemeClr val="bg1"/>
                </a:solidFill>
              </a:rPr>
              <a:t>: </a:t>
            </a:r>
            <a:r>
              <a:rPr lang="fr-FR" sz="1600" kern="0" dirty="0">
                <a:solidFill>
                  <a:schemeClr val="bg1"/>
                </a:solidFill>
              </a:rPr>
              <a:t>Il n’est possible de sélectionner que 5 vœux multiples maximum pour les filières IFSI, orthoptie, audioprothèse et orthophonie qui sont regroupées au niveau territorial.</a:t>
            </a:r>
          </a:p>
        </p:txBody>
      </p:sp>
    </p:spTree>
    <p:extLst>
      <p:ext uri="{BB962C8B-B14F-4D97-AF65-F5344CB8AC3E}">
        <p14:creationId xmlns:p14="http://schemas.microsoft.com/office/powerpoint/2010/main" val="2666502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Focus sur les vœux multiples (2/4) </a:t>
            </a:r>
          </a:p>
        </p:txBody>
      </p:sp>
      <p:sp>
        <p:nvSpPr>
          <p:cNvPr id="3" name="Espace réservé du contenu 2"/>
          <p:cNvSpPr>
            <a:spLocks noGrp="1"/>
          </p:cNvSpPr>
          <p:nvPr>
            <p:ph sz="quarter" idx="4294967295"/>
          </p:nvPr>
        </p:nvSpPr>
        <p:spPr>
          <a:xfrm>
            <a:off x="251520" y="1285131"/>
            <a:ext cx="8424000" cy="3507894"/>
          </a:xfrm>
        </p:spPr>
        <p:txBody>
          <a:bodyPr/>
          <a:lstStyle/>
          <a:p>
            <a:r>
              <a:rPr lang="fr-FR" sz="1800" b="1" dirty="0" smtClean="0"/>
              <a:t>Les </a:t>
            </a:r>
            <a:r>
              <a:rPr lang="fr-FR" sz="1800" b="1" dirty="0"/>
              <a:t>formations dont </a:t>
            </a:r>
            <a:r>
              <a:rPr lang="fr-FR" sz="1800" b="1" u="sng" dirty="0"/>
              <a:t>le nombre de sous-vœux </a:t>
            </a:r>
            <a:r>
              <a:rPr lang="fr-FR" sz="1700" b="1" u="sng" dirty="0"/>
              <a:t>est limité à 10 par vœu multiple dans la limite de 20 sous-vœux au total</a:t>
            </a:r>
            <a:r>
              <a:rPr lang="fr-FR" sz="1800" b="1" dirty="0"/>
              <a:t> : </a:t>
            </a:r>
            <a:endParaRPr lang="fr-FR" sz="800" b="1" dirty="0"/>
          </a:p>
          <a:p>
            <a:pPr>
              <a:lnSpc>
                <a:spcPct val="150000"/>
              </a:lnSpc>
            </a:pPr>
            <a:r>
              <a:rPr lang="fr-FR" sz="1600" b="1" dirty="0" smtClean="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BTS et les </a:t>
            </a:r>
            <a:r>
              <a:rPr lang="fr-FR" sz="1600" b="1" dirty="0" smtClean="0">
                <a:solidFill>
                  <a:schemeClr val="bg1"/>
                </a:solidFill>
                <a:highlight>
                  <a:srgbClr val="0000FF"/>
                </a:highlight>
              </a:rPr>
              <a:t>BUT</a:t>
            </a:r>
            <a:r>
              <a:rPr lang="fr-FR" sz="1600" dirty="0" smtClean="0">
                <a:solidFill>
                  <a:schemeClr val="tx1"/>
                </a:solidFill>
              </a:rPr>
              <a:t> regroupés </a:t>
            </a:r>
            <a:r>
              <a:rPr lang="fr-FR" sz="1600" dirty="0">
                <a:solidFill>
                  <a:schemeClr val="tx1"/>
                </a:solidFill>
              </a:rPr>
              <a:t>par </a:t>
            </a:r>
            <a:r>
              <a:rPr lang="fr-FR" sz="1600" b="1" dirty="0">
                <a:solidFill>
                  <a:schemeClr val="tx1"/>
                </a:solidFill>
              </a:rPr>
              <a:t>spécialité à l’échelle nationale </a:t>
            </a:r>
            <a:endParaRPr lang="fr-FR" sz="1600" b="1" dirty="0" smtClean="0">
              <a:solidFill>
                <a:schemeClr val="tx1"/>
              </a:solidFill>
            </a:endParaRPr>
          </a:p>
          <a:p>
            <a:pPr>
              <a:lnSpc>
                <a:spcPct val="150000"/>
              </a:lnSpc>
            </a:pPr>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DN </a:t>
            </a:r>
            <a:r>
              <a:rPr lang="fr-FR" sz="1600" b="1" dirty="0" smtClean="0">
                <a:solidFill>
                  <a:schemeClr val="bg1"/>
                </a:solidFill>
                <a:highlight>
                  <a:srgbClr val="0000FF"/>
                </a:highlight>
              </a:rPr>
              <a:t>MADE</a:t>
            </a:r>
            <a:r>
              <a:rPr lang="fr-FR" sz="1600" dirty="0" smtClean="0">
                <a:solidFill>
                  <a:schemeClr val="tx1"/>
                </a:solidFill>
              </a:rPr>
              <a:t> regroupés </a:t>
            </a:r>
            <a:r>
              <a:rPr lang="fr-FR" sz="1600" dirty="0">
                <a:solidFill>
                  <a:schemeClr val="tx1"/>
                </a:solidFill>
              </a:rPr>
              <a:t>par </a:t>
            </a:r>
            <a:r>
              <a:rPr lang="fr-FR" sz="1600" b="1" dirty="0">
                <a:solidFill>
                  <a:schemeClr val="tx1"/>
                </a:solidFill>
              </a:rPr>
              <a:t>mention à l’échelle nationale </a:t>
            </a:r>
          </a:p>
          <a:p>
            <a:pPr>
              <a:lnSpc>
                <a:spcPct val="150000"/>
              </a:lnSpc>
            </a:pPr>
            <a:r>
              <a:rPr lang="fr-FR" sz="1600" b="1" dirty="0">
                <a:solidFill>
                  <a:srgbClr val="EC130E"/>
                </a:solidFill>
              </a:rPr>
              <a:t>&gt; </a:t>
            </a:r>
            <a:r>
              <a:rPr lang="fr-FR" sz="1600" b="1" dirty="0" smtClean="0">
                <a:solidFill>
                  <a:schemeClr val="bg1"/>
                </a:solidFill>
                <a:highlight>
                  <a:srgbClr val="0000FF"/>
                </a:highlight>
              </a:rPr>
              <a:t>Les DCG</a:t>
            </a:r>
            <a:r>
              <a:rPr lang="fr-FR" sz="1600" dirty="0" smtClean="0">
                <a:solidFill>
                  <a:schemeClr val="tx1"/>
                </a:solidFill>
              </a:rPr>
              <a:t> (diplôme </a:t>
            </a:r>
            <a:r>
              <a:rPr lang="fr-FR" sz="1600" dirty="0">
                <a:solidFill>
                  <a:schemeClr val="tx1"/>
                </a:solidFill>
              </a:rPr>
              <a:t>de comptabilité et de gestion) regroupés à </a:t>
            </a:r>
            <a:r>
              <a:rPr lang="fr-FR" sz="1600" b="1" dirty="0">
                <a:solidFill>
                  <a:schemeClr val="tx1"/>
                </a:solidFill>
              </a:rPr>
              <a:t>l’échelle nationale </a:t>
            </a:r>
          </a:p>
          <a:p>
            <a:pPr>
              <a:lnSpc>
                <a:spcPct val="150000"/>
              </a:lnSpc>
            </a:pPr>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classes prépas</a:t>
            </a:r>
            <a:r>
              <a:rPr lang="fr-FR" sz="1600" b="1" dirty="0"/>
              <a:t> </a:t>
            </a:r>
            <a:r>
              <a:rPr lang="fr-FR" sz="1600" dirty="0">
                <a:solidFill>
                  <a:schemeClr val="tx1"/>
                </a:solidFill>
              </a:rPr>
              <a:t>regroupées </a:t>
            </a:r>
            <a:r>
              <a:rPr lang="fr-FR" sz="1600" b="1" dirty="0">
                <a:solidFill>
                  <a:schemeClr val="tx1"/>
                </a:solidFill>
              </a:rPr>
              <a:t>par voie à l’échelle </a:t>
            </a:r>
            <a:r>
              <a:rPr lang="fr-FR" sz="1600" b="1" dirty="0" smtClean="0">
                <a:solidFill>
                  <a:schemeClr val="tx1"/>
                </a:solidFill>
              </a:rPr>
              <a:t>nationale</a:t>
            </a:r>
          </a:p>
          <a:p>
            <a:pPr>
              <a:spcAft>
                <a:spcPts val="0"/>
              </a:spcAft>
            </a:pPr>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EFTS</a:t>
            </a:r>
            <a:r>
              <a:rPr lang="fr-FR" sz="1600" b="1" dirty="0"/>
              <a:t> </a:t>
            </a:r>
            <a:r>
              <a:rPr lang="fr-FR" sz="1600" dirty="0">
                <a:solidFill>
                  <a:schemeClr val="tx1"/>
                </a:solidFill>
              </a:rPr>
              <a:t>(</a:t>
            </a:r>
            <a:r>
              <a:rPr lang="fr-FR" sz="1600" dirty="0" err="1" smtClean="0">
                <a:solidFill>
                  <a:schemeClr val="tx1"/>
                </a:solidFill>
              </a:rPr>
              <a:t>Etabl</a:t>
            </a:r>
            <a:r>
              <a:rPr lang="fr-FR" sz="1600" dirty="0" smtClean="0">
                <a:solidFill>
                  <a:schemeClr val="tx1"/>
                </a:solidFill>
              </a:rPr>
              <a:t>. de </a:t>
            </a:r>
            <a:r>
              <a:rPr lang="fr-FR" sz="1600" dirty="0">
                <a:solidFill>
                  <a:schemeClr val="tx1"/>
                </a:solidFill>
              </a:rPr>
              <a:t>Formation en Travail Social) regroupés par </a:t>
            </a:r>
            <a:r>
              <a:rPr lang="fr-FR" sz="1600" b="1" dirty="0">
                <a:solidFill>
                  <a:schemeClr val="tx1"/>
                </a:solidFill>
              </a:rPr>
              <a:t>diplôme </a:t>
            </a:r>
            <a:r>
              <a:rPr lang="fr-FR" sz="1600" b="1" dirty="0" smtClean="0">
                <a:solidFill>
                  <a:schemeClr val="tx1"/>
                </a:solidFill>
              </a:rPr>
              <a:t>d’État </a:t>
            </a:r>
            <a:r>
              <a:rPr lang="fr-FR" sz="1600" b="1" dirty="0">
                <a:solidFill>
                  <a:schemeClr val="tx1"/>
                </a:solidFill>
              </a:rPr>
              <a:t>à l’échelle nationale </a:t>
            </a:r>
          </a:p>
          <a:p>
            <a:pPr>
              <a:spcAft>
                <a:spcPts val="0"/>
              </a:spcAft>
            </a:pPr>
            <a:r>
              <a:rPr lang="fr-FR" sz="1600" b="1" dirty="0" smtClean="0">
                <a:solidFill>
                  <a:srgbClr val="EC130E"/>
                </a:solidFill>
              </a:rPr>
              <a:t>&gt; </a:t>
            </a:r>
            <a:r>
              <a:rPr lang="fr-FR" sz="1600" b="1" dirty="0" smtClean="0">
                <a:solidFill>
                  <a:schemeClr val="bg1"/>
                </a:solidFill>
                <a:highlight>
                  <a:srgbClr val="0000FF"/>
                </a:highlight>
              </a:rPr>
              <a:t>Les DNA</a:t>
            </a:r>
            <a:r>
              <a:rPr lang="fr-FR" sz="1600" dirty="0" smtClean="0">
                <a:solidFill>
                  <a:schemeClr val="tx1"/>
                </a:solidFill>
              </a:rPr>
              <a:t>  (diplôme national d’art) </a:t>
            </a:r>
            <a:r>
              <a:rPr lang="fr-FR" sz="1600" dirty="0">
                <a:solidFill>
                  <a:schemeClr val="tx1"/>
                </a:solidFill>
              </a:rPr>
              <a:t>proposés par les écoles d’art du ministère de la culture regroupés par </a:t>
            </a:r>
            <a:r>
              <a:rPr lang="fr-FR" sz="1600" b="1" dirty="0">
                <a:solidFill>
                  <a:schemeClr val="tx1"/>
                </a:solidFill>
              </a:rPr>
              <a:t>mention à l’échelle nationale </a:t>
            </a:r>
          </a:p>
          <a:p>
            <a:pPr>
              <a:spcAft>
                <a:spcPts val="0"/>
              </a:spcAft>
            </a:pPr>
            <a:endParaRPr lang="fr-FR" sz="1600" dirty="0" smtClean="0">
              <a:solidFill>
                <a:schemeClr val="tx1"/>
              </a:solidFill>
            </a:endParaRPr>
          </a:p>
          <a:p>
            <a:pPr marL="171450" indent="-171450">
              <a:lnSpc>
                <a:spcPct val="150000"/>
              </a:lnSpc>
              <a:buFont typeface="Arial" panose="020B0604020202020204" pitchFamily="34" charset="0"/>
              <a:buChar char="•"/>
            </a:pPr>
            <a:endParaRPr lang="fr-FR" sz="1600" b="1" dirty="0">
              <a:solidFill>
                <a:srgbClr val="F28E65"/>
              </a:solidFill>
            </a:endParaRPr>
          </a:p>
          <a:p>
            <a:pPr marL="171450" indent="-171450">
              <a:buFont typeface="Arial" panose="020B0604020202020204" pitchFamily="34" charset="0"/>
              <a:buChar char="•"/>
            </a:pPr>
            <a:endParaRPr lang="fr-FR" sz="1600" b="1" dirty="0">
              <a:solidFill>
                <a:srgbClr val="F28E65"/>
              </a:solidFill>
              <a:latin typeface="Calibri"/>
            </a:endParaRPr>
          </a:p>
          <a:p>
            <a:r>
              <a:rPr lang="fr-FR" sz="1600" b="1" dirty="0">
                <a:solidFill>
                  <a:srgbClr val="F28E65"/>
                </a:solidFill>
                <a:latin typeface="Calibri"/>
              </a:rPr>
              <a:t>                                 </a:t>
            </a:r>
          </a:p>
          <a:p>
            <a:endParaRPr lang="fr-FR" sz="1400" b="1" dirty="0">
              <a:solidFill>
                <a:srgbClr val="F28E65"/>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25</a:t>
            </a:fld>
            <a:endParaRPr lang="fr-FR"/>
          </a:p>
        </p:txBody>
      </p:sp>
    </p:spTree>
    <p:extLst>
      <p:ext uri="{BB962C8B-B14F-4D97-AF65-F5344CB8AC3E}">
        <p14:creationId xmlns:p14="http://schemas.microsoft.com/office/powerpoint/2010/main" val="1702998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0828"/>
            <a:ext cx="8424000" cy="650722"/>
          </a:xfrm>
        </p:spPr>
        <p:txBody>
          <a:bodyPr/>
          <a:lstStyle/>
          <a:p>
            <a:r>
              <a:rPr lang="fr-FR" sz="2200" dirty="0"/>
              <a:t>Focus sur les vœux multiples (3/4)</a:t>
            </a:r>
            <a:br>
              <a:rPr lang="fr-FR" sz="22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59999" y="1329316"/>
            <a:ext cx="8424000" cy="3249828"/>
          </a:xfrm>
        </p:spPr>
        <p:txBody>
          <a:bodyPr/>
          <a:lstStyle/>
          <a:p>
            <a:r>
              <a:rPr lang="fr-FR" sz="1800" b="1" dirty="0">
                <a:latin typeface="Arial"/>
                <a:cs typeface="Arial"/>
              </a:rPr>
              <a:t>Les formations dont </a:t>
            </a:r>
            <a:r>
              <a:rPr lang="fr-FR" sz="1800" b="1" u="sng" dirty="0">
                <a:latin typeface="Arial"/>
                <a:cs typeface="Arial"/>
              </a:rPr>
              <a:t>le nombre de sous-vœux n’est pas limité</a:t>
            </a:r>
            <a:r>
              <a:rPr lang="fr-FR" sz="1800" b="1" dirty="0">
                <a:latin typeface="Arial"/>
                <a:cs typeface="Arial"/>
              </a:rPr>
              <a:t> : </a:t>
            </a:r>
            <a:endParaRPr lang="fr-FR" sz="1800" b="1" dirty="0" smtClean="0">
              <a:latin typeface="Arial"/>
              <a:cs typeface="Arial"/>
            </a:endParaRPr>
          </a:p>
          <a:p>
            <a:endParaRPr lang="fr-FR" sz="500" b="1" u="sng" dirty="0">
              <a:latin typeface="Arial" panose="020B0604020202020204" pitchFamily="34" charset="0"/>
              <a:cs typeface="Arial" panose="020B0604020202020204" pitchFamily="34" charset="0"/>
            </a:endParaRPr>
          </a:p>
          <a:p>
            <a:pPr lvl="0"/>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IFSI</a:t>
            </a:r>
            <a:r>
              <a:rPr lang="fr-FR" sz="1600" b="1" dirty="0"/>
              <a:t> </a:t>
            </a:r>
            <a:r>
              <a:rPr lang="fr-FR" sz="1600" dirty="0">
                <a:solidFill>
                  <a:schemeClr val="tx1"/>
                </a:solidFill>
              </a:rPr>
              <a:t>(Instituts de Formation en Soins Infirmiers) et</a:t>
            </a:r>
            <a:r>
              <a:rPr lang="fr-FR" sz="1600" dirty="0"/>
              <a:t> </a:t>
            </a:r>
            <a:r>
              <a:rPr lang="fr-FR" sz="1600" b="1" dirty="0">
                <a:solidFill>
                  <a:schemeClr val="bg1"/>
                </a:solidFill>
                <a:highlight>
                  <a:srgbClr val="0000FF"/>
                </a:highlight>
              </a:rPr>
              <a:t>les instituts d'orthophonie, orthoptie et audioprothèse</a:t>
            </a:r>
            <a:r>
              <a:rPr lang="fr-FR" sz="1600" b="1" dirty="0"/>
              <a:t> </a:t>
            </a:r>
            <a:r>
              <a:rPr lang="fr-FR" sz="1600" dirty="0">
                <a:solidFill>
                  <a:schemeClr val="tx1"/>
                </a:solidFill>
              </a:rPr>
              <a:t>regroupés à </a:t>
            </a:r>
            <a:r>
              <a:rPr lang="fr-FR" sz="1600" b="1" dirty="0">
                <a:solidFill>
                  <a:schemeClr val="tx1"/>
                </a:solidFill>
              </a:rPr>
              <a:t>l’échelle territoriale</a:t>
            </a:r>
            <a:r>
              <a:rPr lang="fr-FR" sz="1600" dirty="0">
                <a:solidFill>
                  <a:schemeClr val="tx1"/>
                </a:solidFill>
              </a:rPr>
              <a:t>. </a:t>
            </a:r>
            <a:endParaRPr lang="fr-FR" sz="1600" dirty="0" smtClean="0">
              <a:solidFill>
                <a:schemeClr val="tx1"/>
              </a:solidFill>
            </a:endParaRPr>
          </a:p>
          <a:p>
            <a:pPr marL="179388" lvl="0"/>
            <a:r>
              <a:rPr lang="fr-FR" sz="1600" b="1" i="1" dirty="0" smtClean="0">
                <a:solidFill>
                  <a:schemeClr val="tx1"/>
                </a:solidFill>
              </a:rPr>
              <a:t>Rappel</a:t>
            </a:r>
            <a:r>
              <a:rPr lang="fr-FR" sz="1600" i="1" dirty="0" smtClean="0">
                <a:solidFill>
                  <a:schemeClr val="tx1"/>
                </a:solidFill>
              </a:rPr>
              <a:t> </a:t>
            </a:r>
            <a:r>
              <a:rPr lang="fr-FR" sz="1600" b="1" i="1" dirty="0">
                <a:solidFill>
                  <a:schemeClr val="tx1"/>
                </a:solidFill>
              </a:rPr>
              <a:t>: limitation de 5 vœux multiples maximum par filière </a:t>
            </a:r>
          </a:p>
          <a:p>
            <a:pPr lvl="0"/>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écoles d'ingénieurs et de commerce/management</a:t>
            </a:r>
            <a:r>
              <a:rPr lang="fr-FR" sz="1600" b="1" dirty="0"/>
              <a:t> </a:t>
            </a:r>
            <a:r>
              <a:rPr lang="fr-FR" sz="1600" dirty="0">
                <a:solidFill>
                  <a:schemeClr val="tx1"/>
                </a:solidFill>
              </a:rPr>
              <a:t>regroupées </a:t>
            </a:r>
            <a:r>
              <a:rPr lang="fr-FR" sz="1600" b="1" dirty="0">
                <a:solidFill>
                  <a:schemeClr val="tx1"/>
                </a:solidFill>
              </a:rPr>
              <a:t>en réseau </a:t>
            </a:r>
            <a:r>
              <a:rPr lang="fr-FR" sz="1600" dirty="0">
                <a:solidFill>
                  <a:schemeClr val="tx1"/>
                </a:solidFill>
              </a:rPr>
              <a:t>et qui </a:t>
            </a:r>
            <a:r>
              <a:rPr lang="fr-FR" sz="1600" b="1" dirty="0">
                <a:solidFill>
                  <a:schemeClr val="tx1"/>
                </a:solidFill>
              </a:rPr>
              <a:t>recrutent sur concours commun </a:t>
            </a:r>
          </a:p>
          <a:p>
            <a:pPr lvl="0"/>
            <a:r>
              <a:rPr lang="fr-FR" sz="1600" b="1" dirty="0">
                <a:solidFill>
                  <a:srgbClr val="EC130E"/>
                </a:solidFill>
              </a:rPr>
              <a:t>&gt; </a:t>
            </a:r>
            <a:r>
              <a:rPr lang="fr-FR" sz="1600" b="1" dirty="0" smtClean="0">
                <a:solidFill>
                  <a:schemeClr val="bg1"/>
                </a:solidFill>
                <a:highlight>
                  <a:srgbClr val="0000FF"/>
                </a:highlight>
              </a:rPr>
              <a:t>Le </a:t>
            </a:r>
            <a:r>
              <a:rPr lang="fr-FR" sz="1600" b="1" dirty="0">
                <a:solidFill>
                  <a:schemeClr val="bg1"/>
                </a:solidFill>
                <a:highlight>
                  <a:srgbClr val="0000FF"/>
                </a:highlight>
              </a:rPr>
              <a:t>réseau des Sciences Po / IEP</a:t>
            </a:r>
            <a:r>
              <a:rPr lang="fr-FR" sz="1600" b="1" dirty="0"/>
              <a:t> </a:t>
            </a:r>
            <a:r>
              <a:rPr lang="fr-FR" sz="1600" dirty="0">
                <a:solidFill>
                  <a:schemeClr val="tx1"/>
                </a:solidFill>
              </a:rPr>
              <a:t>(Aix, Lille, Lyon, Rennes, Saint-Germain-en-Laye, Strasbourg et Toulouse) et </a:t>
            </a:r>
            <a:r>
              <a:rPr lang="fr-FR" sz="1600" b="1" dirty="0">
                <a:solidFill>
                  <a:schemeClr val="bg1"/>
                </a:solidFill>
                <a:highlight>
                  <a:srgbClr val="0000FF"/>
                </a:highlight>
              </a:rPr>
              <a:t>Sciences Po / IEP Paris</a:t>
            </a:r>
            <a:r>
              <a:rPr lang="fr-FR" sz="1600" b="1" dirty="0"/>
              <a:t> </a:t>
            </a:r>
          </a:p>
          <a:p>
            <a:pPr lvl="0"/>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parcours spécifiques "accès santé" (PASS) en Ile-de-France</a:t>
            </a:r>
            <a:r>
              <a:rPr lang="fr-FR" sz="1600" b="1" dirty="0"/>
              <a:t> </a:t>
            </a:r>
            <a:r>
              <a:rPr lang="fr-FR" sz="1600" dirty="0">
                <a:solidFill>
                  <a:schemeClr val="tx1"/>
                </a:solidFill>
              </a:rPr>
              <a:t>regroupés à l’échelle régionale </a:t>
            </a:r>
          </a:p>
          <a:p>
            <a:r>
              <a:rPr lang="fr-FR" sz="1600" b="1" dirty="0">
                <a:solidFill>
                  <a:srgbClr val="EC130E"/>
                </a:solidFill>
              </a:rPr>
              <a:t>&gt; </a:t>
            </a:r>
            <a:r>
              <a:rPr lang="fr-FR" sz="1600" b="1" dirty="0" smtClean="0">
                <a:solidFill>
                  <a:schemeClr val="bg1"/>
                </a:solidFill>
                <a:highlight>
                  <a:srgbClr val="0000FF"/>
                </a:highlight>
              </a:rPr>
              <a:t>Le </a:t>
            </a:r>
            <a:r>
              <a:rPr lang="fr-FR" sz="1600" b="1" dirty="0">
                <a:solidFill>
                  <a:schemeClr val="bg1"/>
                </a:solidFill>
                <a:highlight>
                  <a:srgbClr val="0000FF"/>
                </a:highlight>
              </a:rPr>
              <a:t>concours commun des écoles nationales vétérinaires</a:t>
            </a:r>
            <a:r>
              <a:rPr lang="fr-FR" sz="1600" b="1" dirty="0"/>
              <a:t> </a:t>
            </a:r>
            <a:r>
              <a:rPr lang="fr-FR" sz="1400" b="1" dirty="0"/>
              <a:t>   </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26</a:t>
            </a:fld>
            <a:endParaRPr lang="fr-FR"/>
          </a:p>
        </p:txBody>
      </p:sp>
    </p:spTree>
    <p:extLst>
      <p:ext uri="{BB962C8B-B14F-4D97-AF65-F5344CB8AC3E}">
        <p14:creationId xmlns:p14="http://schemas.microsoft.com/office/powerpoint/2010/main" val="20073594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les vœux multiples : exemples (4/4)</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27</a:t>
            </a:fld>
            <a:endParaRPr lang="fr-FR"/>
          </a:p>
        </p:txBody>
      </p:sp>
      <p:sp>
        <p:nvSpPr>
          <p:cNvPr id="8" name="Espace réservé du contenu 7"/>
          <p:cNvSpPr>
            <a:spLocks noGrp="1"/>
          </p:cNvSpPr>
          <p:nvPr>
            <p:ph sz="quarter" idx="4294967295"/>
          </p:nvPr>
        </p:nvSpPr>
        <p:spPr>
          <a:xfrm>
            <a:off x="251520" y="1275606"/>
            <a:ext cx="8514816" cy="2646313"/>
          </a:xfrm>
        </p:spPr>
        <p:txBody>
          <a:bodyPr/>
          <a:lstStyle/>
          <a:p>
            <a:pPr>
              <a:spcAft>
                <a:spcPts val="0"/>
              </a:spcAft>
              <a:defRPr/>
            </a:pPr>
            <a:endParaRPr lang="fr-FR" sz="1600" b="1" dirty="0">
              <a:solidFill>
                <a:srgbClr val="F28E65"/>
              </a:solidFill>
            </a:endParaRPr>
          </a:p>
          <a:p>
            <a:pPr>
              <a:spcAft>
                <a:spcPts val="0"/>
              </a:spcAft>
              <a:defRPr/>
            </a:pPr>
            <a:r>
              <a:rPr lang="fr-FR" sz="1600" b="1" dirty="0"/>
              <a:t>Vous demandez un BTS « Métiers de la chimie » dans 7 établissements </a:t>
            </a:r>
            <a:r>
              <a:rPr lang="fr-FR" sz="1600" b="1" dirty="0" smtClean="0"/>
              <a:t>différents</a:t>
            </a:r>
            <a:endParaRPr lang="fr-FR" sz="800" b="1" dirty="0" smtClean="0"/>
          </a:p>
          <a:p>
            <a:pPr>
              <a:spcAft>
                <a:spcPts val="0"/>
              </a:spcAft>
              <a:defRPr/>
            </a:pPr>
            <a:endParaRPr lang="fr-FR" sz="400" b="1" dirty="0"/>
          </a:p>
          <a:p>
            <a:pPr marL="285750" indent="-285750">
              <a:spcAft>
                <a:spcPts val="0"/>
              </a:spcAft>
              <a:buFont typeface="Wingdings" panose="05000000000000000000" pitchFamily="2" charset="2"/>
              <a:buChar char="à"/>
              <a:defRPr/>
            </a:pPr>
            <a:r>
              <a:rPr lang="fr-FR" sz="1600" dirty="0">
                <a:solidFill>
                  <a:schemeClr val="tx1"/>
                </a:solidFill>
                <a:sym typeface="Wingdings" panose="05000000000000000000" pitchFamily="2" charset="2"/>
              </a:rPr>
              <a:t>Dans votre dossier, ces demandes comptent pour 1 vœu </a:t>
            </a:r>
            <a:r>
              <a:rPr lang="fr-FR" sz="1600" dirty="0" smtClean="0">
                <a:solidFill>
                  <a:schemeClr val="tx1"/>
                </a:solidFill>
                <a:sym typeface="Wingdings" panose="05000000000000000000" pitchFamily="2" charset="2"/>
              </a:rPr>
              <a:t>(</a:t>
            </a:r>
            <a:r>
              <a:rPr lang="fr-FR" sz="1600" dirty="0">
                <a:solidFill>
                  <a:schemeClr val="tx1"/>
                </a:solidFill>
                <a:sym typeface="Wingdings" panose="05000000000000000000" pitchFamily="2" charset="2"/>
              </a:rPr>
              <a:t>le BTS) et 7 sous-vœux (les établissements) qui sont décomptés dans la limite des 20 sous-vœux autorisés. </a:t>
            </a:r>
          </a:p>
          <a:p>
            <a:pPr>
              <a:spcAft>
                <a:spcPts val="0"/>
              </a:spcAft>
              <a:defRPr/>
            </a:pPr>
            <a:endParaRPr lang="fr-FR" sz="1600" dirty="0">
              <a:sym typeface="Wingdings" panose="05000000000000000000" pitchFamily="2" charset="2"/>
            </a:endParaRPr>
          </a:p>
          <a:p>
            <a:pPr defTabSz="457200">
              <a:spcAft>
                <a:spcPts val="0"/>
              </a:spcAft>
              <a:defRPr/>
            </a:pPr>
            <a:r>
              <a:rPr lang="fr-FR" sz="1600" b="1" dirty="0"/>
              <a:t>Le regroupement d’instituts de formation en soins infirmiers (IFSI) de l’Université </a:t>
            </a:r>
            <a:r>
              <a:rPr lang="fr-FR" sz="1600" b="1" dirty="0" smtClean="0"/>
              <a:t>Paris Saclay propose 7 </a:t>
            </a:r>
            <a:r>
              <a:rPr lang="fr-FR" sz="1600" b="1" dirty="0"/>
              <a:t>instituts. Vous demandez </a:t>
            </a:r>
            <a:r>
              <a:rPr lang="fr-FR" sz="1600" b="1" dirty="0" smtClean="0"/>
              <a:t>4 instituts </a:t>
            </a:r>
            <a:r>
              <a:rPr lang="fr-FR" sz="1600" b="1" dirty="0"/>
              <a:t>au sein de ce </a:t>
            </a:r>
            <a:r>
              <a:rPr lang="fr-FR" sz="1600" b="1" dirty="0" smtClean="0"/>
              <a:t>regroupement :</a:t>
            </a:r>
            <a:endParaRPr lang="fr-FR" sz="1600" dirty="0" smtClean="0">
              <a:sym typeface="Wingdings" panose="05000000000000000000" pitchFamily="2" charset="2"/>
            </a:endParaRPr>
          </a:p>
          <a:p>
            <a:pPr>
              <a:spcAft>
                <a:spcPts val="0"/>
              </a:spcAft>
              <a:defRPr/>
            </a:pPr>
            <a:endParaRPr lang="fr-FR" sz="400" dirty="0" smtClean="0">
              <a:solidFill>
                <a:schemeClr val="tx1"/>
              </a:solidFill>
              <a:sym typeface="Wingdings" panose="05000000000000000000" pitchFamily="2" charset="2"/>
            </a:endParaRPr>
          </a:p>
          <a:p>
            <a:pPr marL="285750" indent="-285750">
              <a:spcAft>
                <a:spcPts val="0"/>
              </a:spcAft>
              <a:buFont typeface="Wingdings" panose="05000000000000000000" pitchFamily="2" charset="2"/>
              <a:buChar char="à"/>
              <a:defRPr/>
            </a:pPr>
            <a:r>
              <a:rPr lang="fr-FR" sz="1600" dirty="0" smtClean="0">
                <a:solidFill>
                  <a:schemeClr val="tx1"/>
                </a:solidFill>
                <a:sym typeface="Wingdings" panose="05000000000000000000" pitchFamily="2" charset="2"/>
              </a:rPr>
              <a:t>Dans </a:t>
            </a:r>
            <a:r>
              <a:rPr lang="fr-FR" sz="1600" dirty="0">
                <a:solidFill>
                  <a:schemeClr val="tx1"/>
                </a:solidFill>
                <a:sym typeface="Wingdings" panose="05000000000000000000" pitchFamily="2" charset="2"/>
              </a:rPr>
              <a:t>votre dossier, ces demandes comptent pour 1 vœu </a:t>
            </a:r>
            <a:r>
              <a:rPr lang="fr-FR" sz="1600" dirty="0" smtClean="0">
                <a:solidFill>
                  <a:schemeClr val="tx1"/>
                </a:solidFill>
                <a:sym typeface="Wingdings" panose="05000000000000000000" pitchFamily="2" charset="2"/>
              </a:rPr>
              <a:t>(</a:t>
            </a:r>
            <a:r>
              <a:rPr lang="fr-FR" sz="1600" dirty="0">
                <a:solidFill>
                  <a:schemeClr val="tx1"/>
                </a:solidFill>
                <a:sym typeface="Wingdings" panose="05000000000000000000" pitchFamily="2" charset="2"/>
              </a:rPr>
              <a:t>le regroupement d’IFSI) et </a:t>
            </a:r>
            <a:r>
              <a:rPr lang="fr-FR" sz="1600" dirty="0" smtClean="0">
                <a:solidFill>
                  <a:schemeClr val="tx1"/>
                </a:solidFill>
                <a:sym typeface="Wingdings" panose="05000000000000000000" pitchFamily="2" charset="2"/>
              </a:rPr>
              <a:t>4 </a:t>
            </a:r>
            <a:r>
              <a:rPr lang="fr-FR" sz="1600" dirty="0">
                <a:solidFill>
                  <a:schemeClr val="tx1"/>
                </a:solidFill>
                <a:sym typeface="Wingdings" panose="05000000000000000000" pitchFamily="2" charset="2"/>
              </a:rPr>
              <a:t>sous-vœux (les instituts), qui ne sont pas décomptés. </a:t>
            </a:r>
          </a:p>
          <a:p>
            <a:pPr defTabSz="457200">
              <a:spcAft>
                <a:spcPts val="0"/>
              </a:spcAft>
              <a:defRPr/>
            </a:pPr>
            <a:endParaRPr lang="fr-FR" sz="1600" b="1" dirty="0"/>
          </a:p>
          <a:p>
            <a:pPr marL="742950" lvl="1" indent="-285750" defTabSz="457200">
              <a:spcBef>
                <a:spcPts val="0"/>
              </a:spcBef>
              <a:spcAft>
                <a:spcPts val="0"/>
              </a:spcAft>
              <a:defRPr/>
            </a:pPr>
            <a:endParaRPr lang="fr-FR" sz="1600" dirty="0">
              <a:solidFill>
                <a:srgbClr val="0C5076"/>
              </a:solidFill>
            </a:endParaRPr>
          </a:p>
          <a:p>
            <a:pPr marL="742950" lvl="1" indent="-285750" defTabSz="457200">
              <a:spcBef>
                <a:spcPts val="0"/>
              </a:spcBef>
              <a:spcAft>
                <a:spcPts val="0"/>
              </a:spcAft>
              <a:defRPr/>
            </a:pPr>
            <a:endParaRPr lang="fr-FR" sz="1600" dirty="0">
              <a:solidFill>
                <a:srgbClr val="0C5076"/>
              </a:solidFill>
            </a:endParaRPr>
          </a:p>
        </p:txBody>
      </p:sp>
      <p:sp>
        <p:nvSpPr>
          <p:cNvPr id="3" name="Rectangle à coins arrondis 2"/>
          <p:cNvSpPr/>
          <p:nvPr/>
        </p:nvSpPr>
        <p:spPr>
          <a:xfrm>
            <a:off x="251520" y="3795393"/>
            <a:ext cx="8137106" cy="557316"/>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a:solidFill>
                  <a:schemeClr val="bg1"/>
                </a:solidFill>
              </a:rPr>
              <a:t>A noter </a:t>
            </a:r>
            <a:r>
              <a:rPr lang="fr-FR" sz="1600" kern="0">
                <a:solidFill>
                  <a:schemeClr val="bg1"/>
                </a:solidFill>
              </a:rPr>
              <a:t>: rassurez-vous, dans votre dossier Parcoursup, un compteur de vœux permet de suivre les vœux multiples et sous-vœux formulés.</a:t>
            </a:r>
            <a:endParaRPr lang="fr-FR" sz="1600" kern="0" dirty="0">
              <a:solidFill>
                <a:schemeClr val="bg1"/>
              </a:solidFill>
            </a:endParaRPr>
          </a:p>
        </p:txBody>
      </p:sp>
    </p:spTree>
    <p:extLst>
      <p:ext uri="{BB962C8B-B14F-4D97-AF65-F5344CB8AC3E}">
        <p14:creationId xmlns:p14="http://schemas.microsoft.com/office/powerpoint/2010/main" val="19430046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les vœux en apprentissage </a:t>
            </a:r>
          </a:p>
        </p:txBody>
      </p:sp>
      <p:sp>
        <p:nvSpPr>
          <p:cNvPr id="3" name="Espace réservé du contenu 2"/>
          <p:cNvSpPr>
            <a:spLocks noGrp="1"/>
          </p:cNvSpPr>
          <p:nvPr>
            <p:ph sz="quarter" idx="4294967295"/>
          </p:nvPr>
        </p:nvSpPr>
        <p:spPr>
          <a:xfrm>
            <a:off x="294694" y="1303836"/>
            <a:ext cx="8424936" cy="3513319"/>
          </a:xfrm>
        </p:spPr>
        <p:txBody>
          <a:bodyPr/>
          <a:lstStyle/>
          <a:p>
            <a:pPr marL="0" lvl="1" indent="0">
              <a:spcBef>
                <a:spcPts val="0"/>
              </a:spcBef>
              <a:spcAft>
                <a:spcPts val="0"/>
              </a:spcAft>
              <a:buNone/>
              <a:defRPr/>
            </a:pPr>
            <a:endParaRPr lang="fr-FR" sz="1600" dirty="0">
              <a:solidFill>
                <a:srgbClr val="0C5076"/>
              </a:solidFill>
            </a:endParaRPr>
          </a:p>
          <a:p>
            <a:r>
              <a:rPr lang="fr-FR" sz="1600" b="1" dirty="0">
                <a:solidFill>
                  <a:srgbClr val="EC130E"/>
                </a:solidFill>
              </a:rPr>
              <a:t>&gt;</a:t>
            </a:r>
            <a:r>
              <a:rPr lang="fr-FR" sz="1600" b="1" dirty="0">
                <a:solidFill>
                  <a:srgbClr val="FF0000"/>
                </a:solidFill>
              </a:rPr>
              <a:t> </a:t>
            </a:r>
            <a:r>
              <a:rPr lang="fr-FR" sz="1600" b="1" dirty="0">
                <a:solidFill>
                  <a:schemeClr val="bg1"/>
                </a:solidFill>
                <a:highlight>
                  <a:srgbClr val="0000FF"/>
                </a:highlight>
              </a:rPr>
              <a:t>Jusqu’à 10 vœux en apprentissage</a:t>
            </a:r>
            <a:r>
              <a:rPr lang="fr-FR" sz="1600" dirty="0">
                <a:solidFill>
                  <a:schemeClr val="tx1"/>
                </a:solidFill>
              </a:rPr>
              <a:t>, en plus des 10 autres vœux autorisés</a:t>
            </a:r>
          </a:p>
          <a:p>
            <a:pPr>
              <a:spcAft>
                <a:spcPts val="0"/>
              </a:spcAft>
            </a:pPr>
            <a:endParaRPr lang="fr-FR" sz="1600" dirty="0"/>
          </a:p>
          <a:p>
            <a:r>
              <a:rPr lang="fr-FR" sz="1600" b="1" dirty="0">
                <a:solidFill>
                  <a:srgbClr val="EC130E"/>
                </a:solidFill>
              </a:rPr>
              <a:t>&gt;</a:t>
            </a:r>
            <a:r>
              <a:rPr lang="fr-FR" sz="1600" b="1" dirty="0">
                <a:solidFill>
                  <a:srgbClr val="F28E65"/>
                </a:solidFill>
              </a:rPr>
              <a:t> </a:t>
            </a:r>
            <a:r>
              <a:rPr lang="fr-FR" sz="1600" b="1" dirty="0">
                <a:solidFill>
                  <a:schemeClr val="bg1"/>
                </a:solidFill>
                <a:highlight>
                  <a:srgbClr val="0000FF"/>
                </a:highlight>
              </a:rPr>
              <a:t>Pas de date limite pour formuler des vœux en apprentissage</a:t>
            </a:r>
            <a:r>
              <a:rPr lang="fr-FR" sz="1600" b="1" dirty="0"/>
              <a:t> </a:t>
            </a:r>
            <a:r>
              <a:rPr lang="fr-FR" sz="1600" dirty="0">
                <a:solidFill>
                  <a:schemeClr val="tx1"/>
                </a:solidFill>
              </a:rPr>
              <a:t>(pour la majorité des formations en apprentissage)</a:t>
            </a:r>
          </a:p>
          <a:p>
            <a:endParaRPr lang="fr-FR" sz="1600" b="1" dirty="0">
              <a:solidFill>
                <a:srgbClr val="FF0000"/>
              </a:solidFill>
            </a:endParaRPr>
          </a:p>
          <a:p>
            <a:r>
              <a:rPr lang="fr-FR" sz="1600" b="1" dirty="0">
                <a:solidFill>
                  <a:srgbClr val="FF0000"/>
                </a:solidFill>
              </a:rPr>
              <a:t>&gt;</a:t>
            </a:r>
            <a:r>
              <a:rPr lang="fr-FR" sz="1600" dirty="0"/>
              <a:t> </a:t>
            </a:r>
            <a:r>
              <a:rPr lang="fr-FR" sz="1600" b="1" dirty="0">
                <a:solidFill>
                  <a:schemeClr val="bg1"/>
                </a:solidFill>
                <a:highlight>
                  <a:srgbClr val="0000FF"/>
                </a:highlight>
              </a:rPr>
              <a:t>Une rubrique spécifique dans votre dossier pour vos vœux en apprentissage</a:t>
            </a:r>
          </a:p>
          <a:p>
            <a:endParaRPr lang="fr-FR" sz="800" dirty="0"/>
          </a:p>
          <a:p>
            <a:endParaRPr lang="fr-FR" sz="5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28</a:t>
            </a:fld>
            <a:endParaRPr lang="fr-FR"/>
          </a:p>
        </p:txBody>
      </p:sp>
      <p:sp>
        <p:nvSpPr>
          <p:cNvPr id="4" name="Rectangle à coins arrondis 3"/>
          <p:cNvSpPr/>
          <p:nvPr/>
        </p:nvSpPr>
        <p:spPr>
          <a:xfrm>
            <a:off x="228283" y="3540266"/>
            <a:ext cx="8557758"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Rappel</a:t>
            </a:r>
            <a:r>
              <a:rPr lang="fr-FR" sz="1600" b="1" kern="0" dirty="0">
                <a:solidFill>
                  <a:schemeClr val="bg1"/>
                </a:solidFill>
              </a:rPr>
              <a:t> </a:t>
            </a:r>
            <a:r>
              <a:rPr lang="fr-FR" sz="1600" kern="0" dirty="0">
                <a:solidFill>
                  <a:schemeClr val="bg1"/>
                </a:solidFill>
              </a:rPr>
              <a:t>: les centres de formation en apprentissage ont pour mission d’accompagner les candidats en apprentissage pour trouver un employeur et signer un contrat d’apprentissage.</a:t>
            </a:r>
          </a:p>
          <a:p>
            <a:pPr marL="0" lvl="1" defTabSz="457200">
              <a:lnSpc>
                <a:spcPct val="90000"/>
              </a:lnSpc>
              <a:buSzPct val="100000"/>
              <a:defRPr/>
            </a:pPr>
            <a:r>
              <a:rPr lang="fr-FR" sz="1600" kern="0" dirty="0">
                <a:solidFill>
                  <a:schemeClr val="bg1"/>
                </a:solidFill>
              </a:rPr>
              <a:t>Retrouvez des conseils pour trouver un employeur sur Parcoursup.fr  </a:t>
            </a:r>
          </a:p>
        </p:txBody>
      </p:sp>
    </p:spTree>
    <p:extLst>
      <p:ext uri="{BB962C8B-B14F-4D97-AF65-F5344CB8AC3E}">
        <p14:creationId xmlns:p14="http://schemas.microsoft.com/office/powerpoint/2010/main" val="3224629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 secteur géographique (1/2) </a:t>
            </a:r>
          </a:p>
        </p:txBody>
      </p:sp>
      <p:sp>
        <p:nvSpPr>
          <p:cNvPr id="3" name="Espace réservé du contenu 2"/>
          <p:cNvSpPr>
            <a:spLocks noGrp="1"/>
          </p:cNvSpPr>
          <p:nvPr>
            <p:ph sz="quarter" idx="4294967295"/>
          </p:nvPr>
        </p:nvSpPr>
        <p:spPr>
          <a:xfrm>
            <a:off x="359999" y="1419622"/>
            <a:ext cx="8523604" cy="3280966"/>
          </a:xfrm>
        </p:spPr>
        <p:txBody>
          <a:bodyPr/>
          <a:lstStyle/>
          <a:p>
            <a:pPr marL="0" lvl="1" indent="0">
              <a:buSzPct val="100000"/>
              <a:buNone/>
            </a:pPr>
            <a:r>
              <a:rPr lang="fr-FR" sz="1800" b="1" dirty="0">
                <a:solidFill>
                  <a:schemeClr val="bg1"/>
                </a:solidFill>
                <a:highlight>
                  <a:srgbClr val="0000FF"/>
                </a:highlight>
              </a:rPr>
              <a:t>Pour les formations sélectives</a:t>
            </a:r>
            <a:r>
              <a:rPr lang="fr-FR" sz="1700" b="1" dirty="0"/>
              <a:t> (BTS, BUT, IFSI, écoles…)  </a:t>
            </a:r>
            <a:r>
              <a:rPr lang="fr-FR" sz="1700" dirty="0"/>
              <a:t> </a:t>
            </a:r>
            <a:endParaRPr lang="fr-FR" dirty="0"/>
          </a:p>
          <a:p>
            <a:pPr marL="177800" lvl="1" indent="-177800">
              <a:lnSpc>
                <a:spcPct val="80000"/>
              </a:lnSpc>
              <a:buClr>
                <a:srgbClr val="EC130E"/>
              </a:buClr>
              <a:buSzPct val="100000"/>
              <a:buFont typeface="Lucida Grande"/>
              <a:buChar char="&gt;"/>
              <a:defRPr/>
            </a:pPr>
            <a:r>
              <a:rPr lang="fr-FR" sz="1600" b="1" u="sng" dirty="0">
                <a:solidFill>
                  <a:schemeClr val="tx1"/>
                </a:solidFill>
              </a:rPr>
              <a:t>Il n’y a pas de secteur </a:t>
            </a:r>
            <a:r>
              <a:rPr lang="fr-FR" sz="1600" b="1" u="sng" dirty="0" smtClean="0">
                <a:solidFill>
                  <a:schemeClr val="tx1"/>
                </a:solidFill>
              </a:rPr>
              <a:t>géographique.</a:t>
            </a:r>
            <a:r>
              <a:rPr lang="fr-FR" sz="1600" b="1" dirty="0" smtClean="0">
                <a:solidFill>
                  <a:schemeClr val="tx1"/>
                </a:solidFill>
              </a:rPr>
              <a:t>  </a:t>
            </a:r>
            <a:r>
              <a:rPr lang="fr-FR" sz="1600" dirty="0" smtClean="0">
                <a:solidFill>
                  <a:schemeClr val="tx1"/>
                </a:solidFill>
              </a:rPr>
              <a:t>Les </a:t>
            </a:r>
            <a:r>
              <a:rPr lang="fr-FR" sz="1600" dirty="0">
                <a:solidFill>
                  <a:schemeClr val="tx1"/>
                </a:solidFill>
              </a:rPr>
              <a:t>lycéens peuvent faire des vœux pour les formations qui les intéressent où qu’elles soient, dans leur académie ou en dehors</a:t>
            </a:r>
            <a:r>
              <a:rPr lang="fr-FR" sz="1600" dirty="0" smtClean="0">
                <a:solidFill>
                  <a:schemeClr val="tx1"/>
                </a:solidFill>
              </a:rPr>
              <a:t>.</a:t>
            </a:r>
            <a:r>
              <a:rPr lang="fr-FR" sz="1600" b="1" u="sng" dirty="0" smtClean="0">
                <a:solidFill>
                  <a:schemeClr val="tx1"/>
                </a:solidFill>
              </a:rPr>
              <a:t> </a:t>
            </a:r>
            <a:endParaRPr lang="fr-FR" sz="1700" dirty="0">
              <a:solidFill>
                <a:schemeClr val="tx1"/>
              </a:solidFill>
            </a:endParaRPr>
          </a:p>
          <a:p>
            <a:pPr marL="177800" lvl="1" indent="-177800">
              <a:lnSpc>
                <a:spcPct val="80000"/>
              </a:lnSpc>
              <a:buClr>
                <a:srgbClr val="EC130E"/>
              </a:buClr>
              <a:buSzPct val="100000"/>
              <a:buFont typeface="Lucida Grande"/>
              <a:buChar char="&gt;"/>
              <a:defRPr/>
            </a:pPr>
            <a:endParaRPr lang="fr-FR" sz="1700" b="1" dirty="0" smtClean="0">
              <a:solidFill>
                <a:srgbClr val="F28E65"/>
              </a:solidFill>
            </a:endParaRPr>
          </a:p>
          <a:p>
            <a:pPr marL="0" lvl="1" indent="0">
              <a:lnSpc>
                <a:spcPct val="80000"/>
              </a:lnSpc>
              <a:buClr>
                <a:srgbClr val="EC130E"/>
              </a:buClr>
              <a:buSzPct val="100000"/>
              <a:buNone/>
              <a:defRPr/>
            </a:pPr>
            <a:r>
              <a:rPr lang="fr-FR" sz="1800" b="1" dirty="0">
                <a:solidFill>
                  <a:schemeClr val="bg1"/>
                </a:solidFill>
                <a:highlight>
                  <a:srgbClr val="0000FF"/>
                </a:highlight>
              </a:rPr>
              <a:t>Pour les formations non-sélectives</a:t>
            </a:r>
            <a:r>
              <a:rPr lang="fr-FR" sz="1700" b="1" dirty="0"/>
              <a:t> (licences, </a:t>
            </a:r>
            <a:r>
              <a:rPr lang="fr-FR" sz="1700" b="1" dirty="0" smtClean="0"/>
              <a:t>PPPE, PASS</a:t>
            </a:r>
            <a:r>
              <a:rPr lang="fr-FR" sz="1700" b="1" dirty="0"/>
              <a:t>)</a:t>
            </a:r>
            <a:r>
              <a:rPr lang="fr-FR" sz="1700" dirty="0"/>
              <a:t> </a:t>
            </a:r>
            <a:endParaRPr lang="fr-FR" sz="1700" dirty="0">
              <a:cs typeface="Arial"/>
            </a:endParaRPr>
          </a:p>
          <a:p>
            <a:pPr marL="177800" lvl="1" indent="-177800">
              <a:lnSpc>
                <a:spcPct val="90000"/>
              </a:lnSpc>
              <a:buClr>
                <a:srgbClr val="EC130E"/>
              </a:buClr>
              <a:buSzPct val="100000"/>
              <a:buFont typeface="Lucida Grande"/>
              <a:buChar char="&gt;"/>
              <a:defRPr/>
            </a:pPr>
            <a:r>
              <a:rPr lang="fr-FR" sz="1500" dirty="0">
                <a:solidFill>
                  <a:schemeClr val="tx1"/>
                </a:solidFill>
              </a:rPr>
              <a:t>Les lycéens peuvent faire des vœux pour les formations qui les intéressent dans leur académie ou en dehors. Lorsque la </a:t>
            </a:r>
            <a:r>
              <a:rPr lang="fr-FR" sz="1500" dirty="0" smtClean="0">
                <a:solidFill>
                  <a:schemeClr val="tx1"/>
                </a:solidFill>
              </a:rPr>
              <a:t>licence, le PPPE </a:t>
            </a:r>
            <a:r>
              <a:rPr lang="fr-FR" sz="1500" dirty="0">
                <a:solidFill>
                  <a:schemeClr val="tx1"/>
                </a:solidFill>
              </a:rPr>
              <a:t>ou le PASS est très demandé, </a:t>
            </a:r>
            <a:r>
              <a:rPr lang="fr-FR" sz="1500" b="1" dirty="0">
                <a:solidFill>
                  <a:schemeClr val="tx1"/>
                </a:solidFill>
              </a:rPr>
              <a:t>une priorité au secteur géographique (généralement l’académie) s’applique : </a:t>
            </a:r>
            <a:r>
              <a:rPr lang="fr-FR" sz="1500" dirty="0">
                <a:solidFill>
                  <a:schemeClr val="tx1"/>
                </a:solidFill>
              </a:rPr>
              <a:t>un pourcentage maximum de candidats résidant en dehors du secteur géographique est alors fixé par le recteur. </a:t>
            </a:r>
          </a:p>
          <a:p>
            <a:pPr marL="177800" lvl="1" indent="-177800">
              <a:lnSpc>
                <a:spcPct val="90000"/>
              </a:lnSpc>
              <a:buClr>
                <a:srgbClr val="EC130E"/>
              </a:buClr>
              <a:buSzPct val="100000"/>
              <a:buFont typeface="Lucida Grande"/>
              <a:buChar char="&gt;"/>
              <a:defRPr/>
            </a:pPr>
            <a:r>
              <a:rPr lang="fr-FR" sz="1500" dirty="0" smtClean="0">
                <a:solidFill>
                  <a:schemeClr val="tx1"/>
                </a:solidFill>
              </a:rPr>
              <a:t>L’appartenance ou non au </a:t>
            </a:r>
            <a:r>
              <a:rPr lang="fr-FR" sz="1500" dirty="0">
                <a:solidFill>
                  <a:schemeClr val="tx1"/>
                </a:solidFill>
              </a:rPr>
              <a:t>secteur est affichée aux candidats. Les pourcentages fixés par les recteurs seront affichés sur Parcoursup avant le début de la phase d’admission. </a:t>
            </a:r>
          </a:p>
          <a:p>
            <a:pPr marL="0" lvl="1" indent="0">
              <a:buSzPct val="100000"/>
              <a:buNone/>
              <a:defRPr/>
            </a:pPr>
            <a:r>
              <a:rPr lang="fr-FR" sz="900" dirty="0"/>
              <a:t>          </a:t>
            </a:r>
            <a:endParaRPr lang="fr-FR" sz="900" b="1" dirty="0">
              <a:solidFill>
                <a:srgbClr val="F28E65"/>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29</a:t>
            </a:fld>
            <a:endParaRPr lang="fr-FR"/>
          </a:p>
        </p:txBody>
      </p:sp>
      <p:sp>
        <p:nvSpPr>
          <p:cNvPr id="7" name="Rectangle à coins arrondis 6"/>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formations sur l’ensemble du territoire</a:t>
            </a:r>
          </a:p>
        </p:txBody>
      </p:sp>
    </p:spTree>
    <p:extLst>
      <p:ext uri="{BB962C8B-B14F-4D97-AF65-F5344CB8AC3E}">
        <p14:creationId xmlns:p14="http://schemas.microsoft.com/office/powerpoint/2010/main" val="327653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19622"/>
          </a:xfrm>
        </p:spPr>
        <p:txBody>
          <a:bodyPr/>
          <a:lstStyle/>
          <a:p>
            <a:r>
              <a:rPr lang="fr-FR"/>
              <a:t>Sommaire</a:t>
            </a:r>
            <a:br>
              <a:rPr lang="fr-FR"/>
            </a:br>
            <a:r>
              <a:rPr lang="fr-FR"/>
              <a:t> </a:t>
            </a:r>
          </a:p>
        </p:txBody>
      </p:sp>
      <p:sp>
        <p:nvSpPr>
          <p:cNvPr id="7" name="Espace réservé du numéro de diapositive 6"/>
          <p:cNvSpPr>
            <a:spLocks noGrp="1"/>
          </p:cNvSpPr>
          <p:nvPr>
            <p:ph type="sldNum" sz="quarter" idx="12"/>
          </p:nvPr>
        </p:nvSpPr>
        <p:spPr/>
        <p:txBody>
          <a:bodyPr/>
          <a:lstStyle/>
          <a:p>
            <a:fld id="{733122C9-A0B9-462F-8757-0847AD287B63}" type="slidenum">
              <a:rPr lang="fr-FR" smtClean="0"/>
              <a:pPr/>
              <a:t>3</a:t>
            </a:fld>
            <a:endParaRPr lang="fr-FR"/>
          </a:p>
        </p:txBody>
      </p:sp>
      <p:sp>
        <p:nvSpPr>
          <p:cNvPr id="8" name="ZoneTexte 7"/>
          <p:cNvSpPr txBox="1"/>
          <p:nvPr/>
        </p:nvSpPr>
        <p:spPr>
          <a:xfrm>
            <a:off x="260456" y="1159811"/>
            <a:ext cx="7920880" cy="3434786"/>
          </a:xfrm>
          <a:prstGeom prst="rect">
            <a:avLst/>
          </a:prstGeom>
          <a:noFill/>
        </p:spPr>
        <p:txBody>
          <a:bodyPr wrap="square" lIns="91440" tIns="45720" rIns="91440" bIns="45720" rtlCol="0" anchor="t">
            <a:spAutoFit/>
          </a:bodyPr>
          <a:lstStyle/>
          <a:p>
            <a:pPr marL="177800" indent="-177800" defTabSz="457200">
              <a:spcBef>
                <a:spcPct val="20000"/>
              </a:spcBef>
              <a:spcAft>
                <a:spcPts val="600"/>
              </a:spcAft>
              <a:buClr>
                <a:srgbClr val="FF0000"/>
              </a:buClr>
              <a:buSzPct val="100000"/>
              <a:buFont typeface="Lucida Grande"/>
              <a:buChar char="&gt;"/>
            </a:pPr>
            <a:endParaRPr lang="fr-FR" sz="800" b="1" dirty="0" smtClean="0">
              <a:solidFill>
                <a:srgbClr val="0C5076"/>
              </a:solidFill>
            </a:endParaRPr>
          </a:p>
          <a:p>
            <a:pPr marL="177800" indent="-177800" defTabSz="457200">
              <a:spcBef>
                <a:spcPct val="20000"/>
              </a:spcBef>
              <a:spcAft>
                <a:spcPts val="600"/>
              </a:spcAft>
              <a:buClr>
                <a:srgbClr val="FF0000"/>
              </a:buClr>
              <a:buSzPct val="100000"/>
              <a:buFont typeface="Lucida Grande"/>
              <a:buChar char="&gt;"/>
            </a:pPr>
            <a:r>
              <a:rPr lang="fr-FR" b="1" dirty="0" smtClean="0"/>
              <a:t>Les engagements de Parcoursup au service des usagers</a:t>
            </a:r>
          </a:p>
          <a:p>
            <a:pPr marL="177800" indent="-177800" defTabSz="457200">
              <a:spcBef>
                <a:spcPct val="20000"/>
              </a:spcBef>
              <a:spcAft>
                <a:spcPts val="600"/>
              </a:spcAft>
              <a:buClr>
                <a:srgbClr val="FF0000"/>
              </a:buClr>
              <a:buSzPct val="100000"/>
              <a:buFont typeface="Lucida Grande"/>
              <a:buChar char="&gt;"/>
            </a:pPr>
            <a:r>
              <a:rPr lang="fr-FR" b="1" dirty="0" smtClean="0"/>
              <a:t>Le </a:t>
            </a:r>
            <a:r>
              <a:rPr lang="fr-FR" b="1" dirty="0"/>
              <a:t>calendrier </a:t>
            </a:r>
            <a:r>
              <a:rPr lang="fr-FR" b="1" dirty="0" smtClean="0"/>
              <a:t>Parcoursup </a:t>
            </a:r>
            <a:r>
              <a:rPr lang="fr-FR" b="1" dirty="0"/>
              <a:t>en 3 étapes</a:t>
            </a:r>
            <a:endParaRPr lang="fr-FR" b="1" dirty="0">
              <a:cs typeface="Arial"/>
            </a:endParaRPr>
          </a:p>
          <a:p>
            <a:pPr marL="177800" indent="-177800" defTabSz="457200">
              <a:spcBef>
                <a:spcPct val="20000"/>
              </a:spcBef>
              <a:spcAft>
                <a:spcPts val="600"/>
              </a:spcAft>
              <a:buClr>
                <a:srgbClr val="FF0000"/>
              </a:buClr>
              <a:buSzPct val="100000"/>
              <a:buFont typeface="Lucida Grande"/>
              <a:buChar char="&gt;"/>
            </a:pPr>
            <a:r>
              <a:rPr lang="fr-FR" b="1" u="sng" dirty="0" smtClean="0"/>
              <a:t>Étape </a:t>
            </a:r>
            <a:r>
              <a:rPr lang="fr-FR" b="1" u="sng" dirty="0"/>
              <a:t>1 </a:t>
            </a:r>
            <a:r>
              <a:rPr lang="fr-FR" b="1" dirty="0"/>
              <a:t>: découvrir les formations et élaborer son projet d’orientation</a:t>
            </a:r>
          </a:p>
          <a:p>
            <a:pPr marL="177800" indent="-177800" defTabSz="457200">
              <a:spcBef>
                <a:spcPct val="20000"/>
              </a:spcBef>
              <a:spcAft>
                <a:spcPts val="600"/>
              </a:spcAft>
              <a:buClr>
                <a:srgbClr val="FF0000"/>
              </a:buClr>
              <a:buSzPct val="100000"/>
              <a:buFont typeface="Lucida Grande"/>
              <a:buChar char="&gt;"/>
            </a:pPr>
            <a:r>
              <a:rPr lang="fr-FR" b="1" u="sng" dirty="0"/>
              <a:t>Étape 2 </a:t>
            </a:r>
            <a:r>
              <a:rPr lang="fr-FR" b="1" dirty="0"/>
              <a:t>: s’inscrire, formuler ses vœux et finaliser son dossier</a:t>
            </a:r>
          </a:p>
          <a:p>
            <a:pPr marL="177800" indent="-177800" defTabSz="457200">
              <a:spcBef>
                <a:spcPct val="20000"/>
              </a:spcBef>
              <a:spcAft>
                <a:spcPts val="600"/>
              </a:spcAft>
              <a:buClr>
                <a:srgbClr val="FF0000"/>
              </a:buClr>
              <a:buSzPct val="100000"/>
              <a:buFont typeface="Lucida Grande"/>
              <a:buChar char="&gt;"/>
            </a:pPr>
            <a:r>
              <a:rPr lang="fr-FR" b="1" dirty="0" smtClean="0"/>
              <a:t>L’analyse des candidatures par </a:t>
            </a:r>
            <a:r>
              <a:rPr lang="fr-FR" b="1" dirty="0"/>
              <a:t>les formations</a:t>
            </a:r>
          </a:p>
          <a:p>
            <a:pPr marL="177800" indent="-177800" defTabSz="457200">
              <a:spcBef>
                <a:spcPct val="20000"/>
              </a:spcBef>
              <a:spcAft>
                <a:spcPts val="600"/>
              </a:spcAft>
              <a:buClr>
                <a:srgbClr val="FF0000"/>
              </a:buClr>
              <a:buSzPct val="100000"/>
              <a:buFont typeface="Lucida Grande"/>
              <a:buChar char="&gt;"/>
            </a:pPr>
            <a:r>
              <a:rPr lang="fr-FR" b="1" u="sng" dirty="0"/>
              <a:t>Étape 3 </a:t>
            </a:r>
            <a:r>
              <a:rPr lang="fr-FR" b="1" dirty="0"/>
              <a:t>: consulter les réponses des formations et faire ses </a:t>
            </a:r>
            <a:r>
              <a:rPr lang="fr-FR" b="1" dirty="0" smtClean="0"/>
              <a:t>choix</a:t>
            </a:r>
          </a:p>
          <a:p>
            <a:pPr marL="177800" indent="-177800" defTabSz="457200">
              <a:spcBef>
                <a:spcPct val="20000"/>
              </a:spcBef>
              <a:spcAft>
                <a:spcPts val="600"/>
              </a:spcAft>
              <a:buClr>
                <a:srgbClr val="FF0000"/>
              </a:buClr>
              <a:buSzPct val="100000"/>
              <a:buFont typeface="Lucida Grande"/>
              <a:buChar char="&gt;"/>
            </a:pPr>
            <a:r>
              <a:rPr lang="fr-FR" b="1" dirty="0"/>
              <a:t>Les 5 conseils pour bien </a:t>
            </a:r>
            <a:r>
              <a:rPr lang="fr-FR" b="1" dirty="0" smtClean="0"/>
              <a:t>aborder Parcoursup</a:t>
            </a:r>
            <a:endParaRPr lang="fr-FR" b="1" dirty="0"/>
          </a:p>
          <a:p>
            <a:pPr marL="342900" indent="-342900">
              <a:buFont typeface="+mj-lt"/>
              <a:buAutoNum type="arabicPeriod"/>
            </a:pPr>
            <a:endParaRPr lang="fr-FR" dirty="0"/>
          </a:p>
        </p:txBody>
      </p:sp>
    </p:spTree>
    <p:extLst>
      <p:ext uri="{BB962C8B-B14F-4D97-AF65-F5344CB8AC3E}">
        <p14:creationId xmlns:p14="http://schemas.microsoft.com/office/powerpoint/2010/main" val="1240989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447654"/>
          </a:xfrm>
        </p:spPr>
        <p:txBody>
          <a:bodyPr/>
          <a:lstStyle/>
          <a:p>
            <a:r>
              <a:rPr lang="fr-FR" sz="2200" dirty="0"/>
              <a:t>Focus sur le secteur géographique (2/2) </a:t>
            </a:r>
          </a:p>
        </p:txBody>
      </p:sp>
      <p:sp>
        <p:nvSpPr>
          <p:cNvPr id="3" name="Espace réservé du contenu 2"/>
          <p:cNvSpPr>
            <a:spLocks noGrp="1"/>
          </p:cNvSpPr>
          <p:nvPr>
            <p:ph sz="quarter" idx="4294967295"/>
          </p:nvPr>
        </p:nvSpPr>
        <p:spPr>
          <a:xfrm>
            <a:off x="360001" y="1512128"/>
            <a:ext cx="8392391" cy="3075846"/>
          </a:xfrm>
        </p:spPr>
        <p:txBody>
          <a:bodyPr/>
          <a:lstStyle/>
          <a:p>
            <a:r>
              <a:rPr lang="fr-FR" sz="1800" b="1" dirty="0">
                <a:solidFill>
                  <a:schemeClr val="bg1"/>
                </a:solidFill>
                <a:highlight>
                  <a:srgbClr val="0000FF"/>
                </a:highlight>
              </a:rPr>
              <a:t>Secteur géographique Ile-de-France</a:t>
            </a:r>
            <a:r>
              <a:rPr lang="fr-FR" sz="1800" b="1" dirty="0"/>
              <a:t> </a:t>
            </a:r>
            <a:r>
              <a:rPr lang="fr-FR" sz="1400" dirty="0">
                <a:solidFill>
                  <a:schemeClr val="tx1"/>
                </a:solidFill>
              </a:rPr>
              <a:t>: </a:t>
            </a:r>
            <a:r>
              <a:rPr lang="fr-FR" sz="1800" dirty="0">
                <a:solidFill>
                  <a:schemeClr val="tx1"/>
                </a:solidFill>
              </a:rPr>
              <a:t>il n’est fait </a:t>
            </a:r>
            <a:r>
              <a:rPr lang="fr-FR" sz="1800" b="1" dirty="0"/>
              <a:t>aucune distinction</a:t>
            </a:r>
            <a:r>
              <a:rPr lang="fr-FR" sz="1800" b="1" dirty="0">
                <a:solidFill>
                  <a:srgbClr val="F28E65"/>
                </a:solidFill>
              </a:rPr>
              <a:t> </a:t>
            </a:r>
            <a:r>
              <a:rPr lang="fr-FR" sz="1800" dirty="0">
                <a:solidFill>
                  <a:schemeClr val="tx1"/>
                </a:solidFill>
              </a:rPr>
              <a:t>entre les 3 académies de Créteil, Paris et Versailles. </a:t>
            </a:r>
            <a:endParaRPr lang="fr-FR" sz="1400" dirty="0">
              <a:solidFill>
                <a:schemeClr val="tx1"/>
              </a:solidFill>
            </a:endParaRPr>
          </a:p>
          <a:p>
            <a:endParaRPr lang="fr-FR" sz="1800" b="1" dirty="0">
              <a:solidFill>
                <a:srgbClr val="F28E65"/>
              </a:solidFill>
            </a:endParaRPr>
          </a:p>
          <a:p>
            <a:r>
              <a:rPr lang="fr-FR" sz="1800" b="1" dirty="0"/>
              <a:t>Par exception, sont considérés comme « résidant dans l’académie » où se situe la licence demandée</a:t>
            </a:r>
            <a:r>
              <a:rPr lang="fr-FR" sz="1800" b="1" dirty="0">
                <a:solidFill>
                  <a:srgbClr val="F28E65"/>
                </a:solidFill>
              </a:rPr>
              <a:t> </a:t>
            </a:r>
            <a:r>
              <a:rPr lang="fr-FR" sz="1100" b="1" dirty="0">
                <a:solidFill>
                  <a:srgbClr val="3D566E"/>
                </a:solidFill>
              </a:rPr>
              <a:t>:</a:t>
            </a:r>
          </a:p>
          <a:p>
            <a:r>
              <a:rPr lang="fr-FR" sz="1400" dirty="0">
                <a:solidFill>
                  <a:srgbClr val="EC130E"/>
                </a:solidFill>
              </a:rPr>
              <a:t>&gt;</a:t>
            </a:r>
            <a:r>
              <a:rPr lang="fr-FR" sz="1400" dirty="0"/>
              <a:t> </a:t>
            </a:r>
            <a:r>
              <a:rPr lang="fr-FR" sz="1400" dirty="0">
                <a:solidFill>
                  <a:schemeClr val="tx1"/>
                </a:solidFill>
              </a:rPr>
              <a:t>Les candidats qui souhaitent accéder à une mention de licence qui n’est pas dispensée dans leur académie de résidence </a:t>
            </a:r>
          </a:p>
          <a:p>
            <a:r>
              <a:rPr lang="fr-FR" sz="1400" dirty="0">
                <a:solidFill>
                  <a:srgbClr val="EC130E"/>
                </a:solidFill>
              </a:rPr>
              <a:t>&gt;</a:t>
            </a:r>
            <a:r>
              <a:rPr lang="fr-FR" sz="1400" dirty="0">
                <a:solidFill>
                  <a:schemeClr val="tx1"/>
                </a:solidFill>
              </a:rPr>
              <a:t> Les candidats ressortissants français ou ressortissants d’un État membre de l’Union européenne qui sont établis hors de France </a:t>
            </a:r>
          </a:p>
          <a:p>
            <a:r>
              <a:rPr lang="fr-FR" sz="1400" dirty="0">
                <a:solidFill>
                  <a:srgbClr val="EC130E"/>
                </a:solidFill>
              </a:rPr>
              <a:t>&gt;</a:t>
            </a:r>
            <a:r>
              <a:rPr lang="fr-FR" sz="1400" dirty="0">
                <a:solidFill>
                  <a:schemeClr val="tx1"/>
                </a:solidFill>
              </a:rPr>
              <a:t> Les candidats préparant ou ayant obtenu le baccalauréat français au cours de l’année scolaire dans un centre d’examen </a:t>
            </a:r>
            <a:r>
              <a:rPr lang="fr-FR" sz="1400" dirty="0" smtClean="0">
                <a:solidFill>
                  <a:schemeClr val="tx1"/>
                </a:solidFill>
              </a:rPr>
              <a:t>habilité à </a:t>
            </a:r>
            <a:r>
              <a:rPr lang="fr-FR" sz="1400" dirty="0">
                <a:solidFill>
                  <a:schemeClr val="tx1"/>
                </a:solidFill>
              </a:rPr>
              <a:t>l’étranger</a:t>
            </a:r>
          </a:p>
          <a:p>
            <a:endParaRPr lang="fr-FR" sz="1400" b="1" dirty="0">
              <a:solidFill>
                <a:srgbClr val="3D566E"/>
              </a:solidFill>
            </a:endParaRPr>
          </a:p>
          <a:p>
            <a:endParaRPr lang="fr-FR" sz="1400" b="1" dirty="0">
              <a:solidFill>
                <a:srgbClr val="3D566E"/>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30</a:t>
            </a:fld>
            <a:endParaRPr lang="fr-FR"/>
          </a:p>
        </p:txBody>
      </p:sp>
    </p:spTree>
    <p:extLst>
      <p:ext uri="{BB962C8B-B14F-4D97-AF65-F5344CB8AC3E}">
        <p14:creationId xmlns:p14="http://schemas.microsoft.com/office/powerpoint/2010/main" val="4238625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 demande de césure : mode d’emploi </a:t>
            </a:r>
          </a:p>
        </p:txBody>
      </p:sp>
      <p:sp>
        <p:nvSpPr>
          <p:cNvPr id="3" name="Espace réservé du contenu 2"/>
          <p:cNvSpPr>
            <a:spLocks noGrp="1"/>
          </p:cNvSpPr>
          <p:nvPr>
            <p:ph sz="quarter" idx="4294967295"/>
          </p:nvPr>
        </p:nvSpPr>
        <p:spPr>
          <a:xfrm>
            <a:off x="342337" y="1419623"/>
            <a:ext cx="8441663" cy="3312368"/>
          </a:xfrm>
        </p:spPr>
        <p:txBody>
          <a:bodyPr/>
          <a:lstStyle/>
          <a:p>
            <a:pPr lvl="0" defTabSz="457200">
              <a:spcBef>
                <a:spcPct val="20000"/>
              </a:spcBef>
              <a:spcAft>
                <a:spcPts val="0"/>
              </a:spcAft>
              <a:buClr>
                <a:srgbClr val="FF0000"/>
              </a:buClr>
              <a:buSzPct val="100000"/>
            </a:pPr>
            <a:r>
              <a:rPr lang="fr-FR" sz="1400" b="1" dirty="0">
                <a:solidFill>
                  <a:schemeClr val="bg1"/>
                </a:solidFill>
                <a:highlight>
                  <a:srgbClr val="0000FF"/>
                </a:highlight>
              </a:rPr>
              <a:t>Un lycéen peut demander une césure directement après le bac</a:t>
            </a:r>
            <a:r>
              <a:rPr lang="fr-FR" sz="1600" b="1" dirty="0"/>
              <a:t> </a:t>
            </a:r>
            <a:r>
              <a:rPr lang="fr-FR" sz="1600" dirty="0"/>
              <a:t>: </a:t>
            </a:r>
            <a:r>
              <a:rPr lang="fr-FR" sz="1600" dirty="0">
                <a:solidFill>
                  <a:schemeClr val="tx1"/>
                </a:solidFill>
              </a:rPr>
              <a:t>possibilité de suspendre temporairement une formation afin d’acquérir une expérience utile pour son projet de formation (partir à l’étranger, réaliser un projet associatif, entrepreneurial etc…)</a:t>
            </a:r>
            <a:endParaRPr lang="fr-FR" sz="800" dirty="0">
              <a:solidFill>
                <a:schemeClr val="tx1"/>
              </a:solidFill>
            </a:endParaRPr>
          </a:p>
          <a:p>
            <a:pPr lvl="0" defTabSz="457200">
              <a:spcBef>
                <a:spcPct val="20000"/>
              </a:spcBef>
              <a:spcAft>
                <a:spcPts val="0"/>
              </a:spcAft>
              <a:buClr>
                <a:srgbClr val="FF0000"/>
              </a:buClr>
              <a:buSzPct val="100000"/>
            </a:pPr>
            <a:endParaRPr lang="fr-FR" sz="900" dirty="0">
              <a:solidFill>
                <a:schemeClr val="tx1"/>
              </a:solidFill>
            </a:endParaRPr>
          </a:p>
          <a:p>
            <a:pPr marL="626745" lvl="1" indent="-169545" defTabSz="457200">
              <a:spcBef>
                <a:spcPct val="20000"/>
              </a:spcBef>
              <a:spcAft>
                <a:spcPts val="0"/>
              </a:spcAft>
              <a:buClr>
                <a:srgbClr val="FF0000"/>
              </a:buClr>
              <a:buFont typeface="Arial-ItalicMT" charset="0"/>
              <a:buChar char="&gt;"/>
            </a:pPr>
            <a:r>
              <a:rPr lang="fr-FR" sz="1400" b="1" dirty="0"/>
              <a:t>Durée la césure : </a:t>
            </a:r>
            <a:r>
              <a:rPr lang="fr-FR" sz="1400" dirty="0">
                <a:solidFill>
                  <a:schemeClr val="tx1"/>
                </a:solidFill>
              </a:rPr>
              <a:t>d’un semestre à une année universitaire </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Demande de césure à signaler lors de la saisie des vœux sur Parcoursup</a:t>
            </a:r>
            <a:r>
              <a:rPr lang="fr-FR" sz="1400" b="1" dirty="0">
                <a:solidFill>
                  <a:schemeClr val="tx1"/>
                </a:solidFill>
              </a:rPr>
              <a:t> </a:t>
            </a:r>
            <a:r>
              <a:rPr lang="fr-FR" sz="1400" dirty="0">
                <a:solidFill>
                  <a:schemeClr val="tx1"/>
                </a:solidFill>
              </a:rPr>
              <a:t>(en cochant la case « césure »)</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L’établissement prend connaissance de la demande de césure après que le lycéen a accepté définitivement la proposition d’admission </a:t>
            </a:r>
            <a:r>
              <a:rPr lang="fr-FR" sz="1600" b="1" dirty="0"/>
              <a:t>&gt;</a:t>
            </a:r>
            <a:r>
              <a:rPr lang="fr-FR" sz="1400" b="1" dirty="0"/>
              <a:t> </a:t>
            </a:r>
            <a:r>
              <a:rPr lang="fr-FR" sz="1400" dirty="0">
                <a:solidFill>
                  <a:schemeClr val="tx1"/>
                </a:solidFill>
              </a:rPr>
              <a:t>Le lycéen contacte la formation pour s’y inscrire et savoir comment déposer sa demande de césure</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La césure n’est pas accordée de droit</a:t>
            </a:r>
            <a:r>
              <a:rPr lang="fr-FR" sz="1400" dirty="0">
                <a:solidFill>
                  <a:schemeClr val="tx1"/>
                </a:solidFill>
              </a:rPr>
              <a:t> : une lettre de motivation précisant les objectifs et le projet envisagés pour cette césure doit être adressée au président ou directeur de l’établissement</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A l’issue de la césure, l’étudiant pourra réintégrer la formation s’il le souhaite sans repasser par Parcoursup</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31</a:t>
            </a:fld>
            <a:endParaRPr lang="fr-FR"/>
          </a:p>
        </p:txBody>
      </p:sp>
      <p:sp>
        <p:nvSpPr>
          <p:cNvPr id="7" name="Rectangle à coins arrondis 6"/>
          <p:cNvSpPr/>
          <p:nvPr/>
        </p:nvSpPr>
        <p:spPr>
          <a:xfrm>
            <a:off x="5453271" y="86105"/>
            <a:ext cx="331178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Faire le choix de la césure</a:t>
            </a:r>
          </a:p>
        </p:txBody>
      </p:sp>
    </p:spTree>
    <p:extLst>
      <p:ext uri="{BB962C8B-B14F-4D97-AF65-F5344CB8AC3E}">
        <p14:creationId xmlns:p14="http://schemas.microsoft.com/office/powerpoint/2010/main" val="1645336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BC6F468-705E-4774-9869-C5F1E6C2DE4E}" type="datetime1">
              <a:rPr lang="fr-FR" cap="all" smtClean="0"/>
              <a:t>21/02/2023</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32</a:t>
            </a:fld>
            <a:endParaRPr lang="fr-F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319023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9524" y="837886"/>
            <a:ext cx="8424000" cy="447614"/>
          </a:xfrm>
        </p:spPr>
        <p:txBody>
          <a:bodyPr/>
          <a:lstStyle/>
          <a:p>
            <a:r>
              <a:rPr lang="fr-FR" sz="2200" dirty="0"/>
              <a:t>Finaliser son dossier et confirmer vos vœux </a:t>
            </a:r>
          </a:p>
        </p:txBody>
      </p:sp>
      <p:sp>
        <p:nvSpPr>
          <p:cNvPr id="3" name="Espace réservé du contenu 2"/>
          <p:cNvSpPr>
            <a:spLocks noGrp="1"/>
          </p:cNvSpPr>
          <p:nvPr>
            <p:ph sz="quarter" idx="4294967295"/>
          </p:nvPr>
        </p:nvSpPr>
        <p:spPr>
          <a:xfrm>
            <a:off x="369124" y="1248479"/>
            <a:ext cx="8424000" cy="3291870"/>
          </a:xfrm>
        </p:spPr>
        <p:txBody>
          <a:bodyPr/>
          <a:lstStyle/>
          <a:p>
            <a:pPr lvl="0" defTabSz="457200">
              <a:spcBef>
                <a:spcPct val="20000"/>
              </a:spcBef>
              <a:spcAft>
                <a:spcPts val="0"/>
              </a:spcAft>
              <a:buClr>
                <a:srgbClr val="FF0000"/>
              </a:buClr>
              <a:buSzPct val="100000"/>
              <a:defRPr/>
            </a:pPr>
            <a:r>
              <a:rPr lang="fr-FR" sz="1800" b="1" dirty="0"/>
              <a:t>Pour que les vœux saisis deviennent définitifs sur Parcoursup, les candidats doivent obligatoirement :</a:t>
            </a:r>
            <a:endParaRPr lang="fr-FR" sz="1200" dirty="0"/>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Compléter leur dossier :</a:t>
            </a:r>
            <a:r>
              <a:rPr lang="fr-FR" sz="2000" b="1" dirty="0"/>
              <a:t> </a:t>
            </a:r>
            <a:endParaRPr lang="fr-FR" sz="2000" dirty="0"/>
          </a:p>
          <a:p>
            <a:pPr marL="609800" lvl="2" indent="-177800" defTabSz="457200">
              <a:spcBef>
                <a:spcPct val="20000"/>
              </a:spcBef>
              <a:spcAft>
                <a:spcPts val="0"/>
              </a:spcAft>
              <a:buClr>
                <a:srgbClr val="FF0000"/>
              </a:buClr>
              <a:buFont typeface="Lucida Grande"/>
              <a:buChar char="&gt;"/>
              <a:defRPr/>
            </a:pPr>
            <a:r>
              <a:rPr lang="fr-FR" sz="1600" dirty="0" smtClean="0">
                <a:solidFill>
                  <a:schemeClr val="tx1"/>
                </a:solidFill>
              </a:rPr>
              <a:t>projet </a:t>
            </a:r>
            <a:r>
              <a:rPr lang="fr-FR" sz="1600" dirty="0">
                <a:solidFill>
                  <a:schemeClr val="tx1"/>
                </a:solidFill>
              </a:rPr>
              <a:t>de formation motivé pour chaque vœu </a:t>
            </a:r>
            <a:r>
              <a:rPr lang="fr-FR" sz="1600" dirty="0" smtClean="0">
                <a:solidFill>
                  <a:schemeClr val="tx1"/>
                </a:solidFill>
              </a:rPr>
              <a:t>formulé</a:t>
            </a:r>
            <a:endParaRPr lang="fr-FR" sz="1600" dirty="0" smtClean="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smtClean="0">
                <a:solidFill>
                  <a:schemeClr val="tx1"/>
                </a:solidFill>
              </a:rPr>
              <a:t>rubrique </a:t>
            </a:r>
            <a:r>
              <a:rPr lang="fr-FR" sz="1800" dirty="0">
                <a:solidFill>
                  <a:schemeClr val="tx1"/>
                </a:solidFill>
              </a:rPr>
              <a:t>« préférence et autres projets </a:t>
            </a:r>
            <a:r>
              <a:rPr lang="fr-FR" sz="1800" dirty="0" smtClean="0">
                <a:solidFill>
                  <a:schemeClr val="tx1"/>
                </a:solidFill>
              </a:rPr>
              <a:t>»</a:t>
            </a:r>
            <a:endParaRPr lang="fr-FR" sz="18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smtClean="0">
                <a:solidFill>
                  <a:schemeClr val="tx1"/>
                </a:solidFill>
              </a:rPr>
              <a:t>pièces </a:t>
            </a:r>
            <a:r>
              <a:rPr lang="fr-FR" sz="1800" dirty="0">
                <a:solidFill>
                  <a:schemeClr val="tx1"/>
                </a:solidFill>
              </a:rPr>
              <a:t>complémentaires demandées par certaines </a:t>
            </a:r>
            <a:r>
              <a:rPr lang="fr-FR" sz="1800" dirty="0" smtClean="0">
                <a:solidFill>
                  <a:schemeClr val="tx1"/>
                </a:solidFill>
              </a:rPr>
              <a:t>formations</a:t>
            </a:r>
            <a:endParaRPr lang="fr-FR" sz="18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smtClean="0">
                <a:solidFill>
                  <a:schemeClr val="tx1"/>
                </a:solidFill>
              </a:rPr>
              <a:t>rubrique </a:t>
            </a:r>
            <a:r>
              <a:rPr lang="fr-FR" sz="1800" dirty="0">
                <a:solidFill>
                  <a:schemeClr val="tx1"/>
                </a:solidFill>
              </a:rPr>
              <a:t>« activités et centres d’intérêt » (facultative)</a:t>
            </a:r>
            <a:endParaRPr lang="fr-FR" sz="1200" dirty="0">
              <a:solidFill>
                <a:schemeClr val="tx1"/>
              </a:solidFill>
              <a:cs typeface="Arial"/>
            </a:endParaRPr>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Confirmer chacun de leurs vœux</a:t>
            </a:r>
          </a:p>
          <a:p>
            <a:endParaRPr lang="fr-FR" sz="9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33</a:t>
            </a:fld>
            <a:endParaRPr lang="fr-FR"/>
          </a:p>
        </p:txBody>
      </p:sp>
      <p:sp>
        <p:nvSpPr>
          <p:cNvPr id="7" name="Rectangle à coins arrondis 6"/>
          <p:cNvSpPr/>
          <p:nvPr/>
        </p:nvSpPr>
        <p:spPr>
          <a:xfrm>
            <a:off x="1187967" y="3966308"/>
            <a:ext cx="6786314" cy="72008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schemeClr val="tx1"/>
                </a:solidFill>
              </a:rPr>
              <a:t>Un vœu non confirmé avant le </a:t>
            </a:r>
            <a:r>
              <a:rPr lang="fr-FR" sz="1600" b="1" dirty="0" smtClean="0">
                <a:solidFill>
                  <a:schemeClr val="tx1"/>
                </a:solidFill>
              </a:rPr>
              <a:t>6 </a:t>
            </a:r>
            <a:r>
              <a:rPr lang="fr-FR" sz="1600" b="1" dirty="0">
                <a:solidFill>
                  <a:schemeClr val="tx1"/>
                </a:solidFill>
              </a:rPr>
              <a:t>avril </a:t>
            </a:r>
            <a:r>
              <a:rPr lang="fr-FR" sz="1600" b="1" dirty="0" smtClean="0">
                <a:solidFill>
                  <a:schemeClr val="tx1"/>
                </a:solidFill>
              </a:rPr>
              <a:t>2023 </a:t>
            </a:r>
            <a:r>
              <a:rPr lang="fr-FR" sz="1600" b="1" dirty="0">
                <a:solidFill>
                  <a:schemeClr val="tx1"/>
                </a:solidFill>
              </a:rPr>
              <a:t>(23h59 - heure de Paris) </a:t>
            </a:r>
          </a:p>
          <a:p>
            <a:pPr algn="ctr">
              <a:defRPr/>
            </a:pPr>
            <a:r>
              <a:rPr lang="fr-FR" sz="1600" b="1" dirty="0">
                <a:solidFill>
                  <a:schemeClr val="tx1"/>
                </a:solidFill>
              </a:rPr>
              <a:t>ne sera pas examiné par la formation</a:t>
            </a: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6 avril 2023 inclus</a:t>
            </a:r>
          </a:p>
        </p:txBody>
      </p:sp>
    </p:spTree>
    <p:extLst>
      <p:ext uri="{BB962C8B-B14F-4D97-AF65-F5344CB8AC3E}">
        <p14:creationId xmlns:p14="http://schemas.microsoft.com/office/powerpoint/2010/main" val="28504629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34</a:t>
            </a:fld>
            <a:endParaRPr lang="fr-FR"/>
          </a:p>
        </p:txBody>
      </p:sp>
      <p:sp>
        <p:nvSpPr>
          <p:cNvPr id="2" name="Titre 1"/>
          <p:cNvSpPr>
            <a:spLocks noGrp="1"/>
          </p:cNvSpPr>
          <p:nvPr>
            <p:ph type="title"/>
          </p:nvPr>
        </p:nvSpPr>
        <p:spPr>
          <a:xfrm>
            <a:off x="359999" y="900000"/>
            <a:ext cx="8424000" cy="720000"/>
          </a:xfrm>
        </p:spPr>
        <p:txBody>
          <a:bodyPr/>
          <a:lstStyle/>
          <a:p>
            <a:r>
              <a:rPr lang="fr-FR" sz="2200" dirty="0" smtClean="0"/>
              <a:t>Le projet de formation motivé</a:t>
            </a:r>
            <a:endParaRPr lang="fr-FR" sz="2200" dirty="0"/>
          </a:p>
        </p:txBody>
      </p:sp>
      <p:sp>
        <p:nvSpPr>
          <p:cNvPr id="3" name="Espace réservé du contenu 2"/>
          <p:cNvSpPr>
            <a:spLocks noGrp="1"/>
          </p:cNvSpPr>
          <p:nvPr>
            <p:ph sz="quarter" idx="14"/>
          </p:nvPr>
        </p:nvSpPr>
        <p:spPr>
          <a:xfrm>
            <a:off x="359997" y="1347614"/>
            <a:ext cx="8514179" cy="3240360"/>
          </a:xfrm>
        </p:spPr>
        <p:txBody>
          <a:bodyPr/>
          <a:lstStyle/>
          <a:p>
            <a:pPr>
              <a:defRPr/>
            </a:pPr>
            <a:r>
              <a:rPr lang="fr-FR" sz="1600" b="1" dirty="0" smtClean="0"/>
              <a:t>Un projet de formation motivé pour chaque vœu dans lequel le </a:t>
            </a:r>
            <a:r>
              <a:rPr lang="fr-FR" sz="1600" b="1" dirty="0"/>
              <a:t>candidat </a:t>
            </a:r>
            <a:r>
              <a:rPr lang="fr-FR" sz="1600" b="1" dirty="0" smtClean="0"/>
              <a:t>fait connaitre :</a:t>
            </a:r>
            <a:r>
              <a:rPr lang="fr-FR" sz="1600" b="1" dirty="0"/>
              <a:t> </a:t>
            </a:r>
          </a:p>
          <a:p>
            <a:pPr>
              <a:defRPr/>
            </a:pPr>
            <a:endParaRPr lang="fr-FR" sz="500" b="1" dirty="0">
              <a:solidFill>
                <a:srgbClr val="F28E65"/>
              </a:solidFill>
            </a:endParaRPr>
          </a:p>
          <a:p>
            <a:pPr marL="285750" indent="-285750">
              <a:buClr>
                <a:srgbClr val="EC130E"/>
              </a:buClr>
              <a:buFont typeface="Arial" panose="020B0604020202020204" pitchFamily="34" charset="0"/>
              <a:buChar char="•"/>
              <a:defRPr/>
            </a:pPr>
            <a:r>
              <a:rPr lang="fr-FR" sz="1600" b="1" dirty="0" smtClean="0">
                <a:solidFill>
                  <a:schemeClr val="bg1"/>
                </a:solidFill>
                <a:highlight>
                  <a:srgbClr val="0000FF"/>
                </a:highlight>
              </a:rPr>
              <a:t>Sa motivation, sa connaissance et sa compréhension de la formation demandée et son intérêt pour celle-ci</a:t>
            </a:r>
            <a:r>
              <a:rPr lang="fr-FR" sz="1600" b="1" dirty="0" smtClean="0"/>
              <a:t>. </a:t>
            </a:r>
            <a:r>
              <a:rPr lang="fr-FR" sz="1600" dirty="0" smtClean="0">
                <a:solidFill>
                  <a:schemeClr val="tx1"/>
                </a:solidFill>
              </a:rPr>
              <a:t>Il ne s’agit pas d’un exercice de rhétorique ou une dissertation mais d’illustrer avec vos propres mots en 1500 caractères ce qui vous conduit à candidater pour cette formation en particulier. Une aide à la rédaction est jointe dans votre dossier.  </a:t>
            </a:r>
            <a:endParaRPr lang="fr-FR" sz="1600" dirty="0">
              <a:solidFill>
                <a:schemeClr val="tx1"/>
              </a:solidFill>
            </a:endParaRPr>
          </a:p>
          <a:p>
            <a:pPr>
              <a:defRPr/>
            </a:pPr>
            <a:endParaRPr lang="fr-FR" sz="500" dirty="0"/>
          </a:p>
          <a:p>
            <a:pPr marL="285750" indent="-285750">
              <a:buFont typeface="Arial" panose="020B0604020202020204" pitchFamily="34" charset="0"/>
              <a:buChar char="•"/>
              <a:defRPr/>
            </a:pPr>
            <a:r>
              <a:rPr lang="fr-FR" sz="1600" b="1" dirty="0" smtClean="0">
                <a:solidFill>
                  <a:schemeClr val="bg1"/>
                </a:solidFill>
                <a:highlight>
                  <a:srgbClr val="0000FF"/>
                </a:highlight>
              </a:rPr>
              <a:t>Le projet de formation motivé</a:t>
            </a:r>
            <a:r>
              <a:rPr lang="fr-FR" sz="1600" dirty="0">
                <a:solidFill>
                  <a:schemeClr val="tx1"/>
                </a:solidFill>
              </a:rPr>
              <a:t> </a:t>
            </a:r>
            <a:r>
              <a:rPr lang="fr-FR" sz="1600" dirty="0" smtClean="0">
                <a:solidFill>
                  <a:schemeClr val="tx1"/>
                </a:solidFill>
              </a:rPr>
              <a:t>est personnel. Renseignez-le, soignez l’orthographe et le style, évitez les copier-coller ou les emprunts de formules toutes faites...cela se voit et ne plaidera pas pour votre dossier.</a:t>
            </a:r>
            <a:endParaRPr lang="fr-FR" sz="1600" dirty="0">
              <a:solidFill>
                <a:schemeClr val="tx1"/>
              </a:solidFill>
            </a:endParaRPr>
          </a:p>
          <a:p>
            <a:pPr>
              <a:buFontTx/>
              <a:buChar char="-"/>
              <a:defRPr/>
            </a:pPr>
            <a:endParaRPr lang="fr-FR" sz="1100" b="1" dirty="0"/>
          </a:p>
        </p:txBody>
      </p:sp>
      <p:sp>
        <p:nvSpPr>
          <p:cNvPr id="7" name="Rectangle à coins arrondis 6"/>
          <p:cNvSpPr/>
          <p:nvPr/>
        </p:nvSpPr>
        <p:spPr>
          <a:xfrm>
            <a:off x="359996" y="3810000"/>
            <a:ext cx="8514179" cy="122558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a:t>A noter : </a:t>
            </a:r>
            <a:r>
              <a:rPr lang="fr-FR" sz="1600" dirty="0"/>
              <a:t>pour les candidatures à des formations en soins infirmiers (IFSI), la motivation des candidats constitue un aspect très important  pour les responsables d’IFSI. </a:t>
            </a:r>
            <a:r>
              <a:rPr lang="fr-FR" sz="1600" dirty="0" smtClean="0"/>
              <a:t>Dans votre dossier, les IFSI ont indiqué ce </a:t>
            </a:r>
            <a:r>
              <a:rPr lang="fr-FR" sz="1600" dirty="0"/>
              <a:t>qui est attendu et vous avez davantage d’espace pour expliciter votre compréhension de la formation, du métier et votre intérêt pour cette candidature</a:t>
            </a:r>
          </a:p>
        </p:txBody>
      </p:sp>
      <p:sp>
        <p:nvSpPr>
          <p:cNvPr id="9" name="Rectangle à coins arrondis 8"/>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6 avril 2023 inclus</a:t>
            </a:r>
          </a:p>
        </p:txBody>
      </p:sp>
    </p:spTree>
    <p:extLst>
      <p:ext uri="{BB962C8B-B14F-4D97-AF65-F5344CB8AC3E}">
        <p14:creationId xmlns:p14="http://schemas.microsoft.com/office/powerpoint/2010/main" val="24426983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 rubrique « préférence et autres projets »</a:t>
            </a:r>
          </a:p>
        </p:txBody>
      </p:sp>
      <p:sp>
        <p:nvSpPr>
          <p:cNvPr id="3" name="Espace réservé du contenu 2"/>
          <p:cNvSpPr>
            <a:spLocks noGrp="1"/>
          </p:cNvSpPr>
          <p:nvPr>
            <p:ph sz="quarter" idx="4294967295"/>
          </p:nvPr>
        </p:nvSpPr>
        <p:spPr>
          <a:xfrm>
            <a:off x="359998" y="1347614"/>
            <a:ext cx="8406338" cy="3240360"/>
          </a:xfrm>
        </p:spPr>
        <p:txBody>
          <a:bodyPr/>
          <a:lstStyle/>
          <a:p>
            <a:pPr>
              <a:defRPr/>
            </a:pPr>
            <a:r>
              <a:rPr lang="fr-FR" sz="1600" b="1" dirty="0"/>
              <a:t>Rubrique obligatoire </a:t>
            </a:r>
            <a:r>
              <a:rPr lang="fr-FR" sz="1600" b="1" dirty="0" smtClean="0"/>
              <a:t>dans laquelle </a:t>
            </a:r>
            <a:r>
              <a:rPr lang="fr-FR" sz="1600" b="1" dirty="0"/>
              <a:t>le candidat indique : </a:t>
            </a:r>
          </a:p>
          <a:p>
            <a:pPr>
              <a:defRPr/>
            </a:pPr>
            <a:endParaRPr lang="fr-FR" sz="500" b="1" dirty="0">
              <a:solidFill>
                <a:srgbClr val="F28E65"/>
              </a:solidFill>
            </a:endParaRPr>
          </a:p>
          <a:p>
            <a:pPr marL="285750" indent="-285750">
              <a:buClr>
                <a:srgbClr val="EC130E"/>
              </a:buClr>
              <a:buFont typeface="Arial" panose="020B0604020202020204" pitchFamily="34" charset="0"/>
              <a:buChar char="•"/>
              <a:defRPr/>
            </a:pPr>
            <a:r>
              <a:rPr lang="fr-FR" sz="1600" b="1" dirty="0">
                <a:solidFill>
                  <a:schemeClr val="bg1"/>
                </a:solidFill>
                <a:highlight>
                  <a:srgbClr val="0000FF"/>
                </a:highlight>
              </a:rPr>
              <a:t>ses préférences parmi les vœux formulés ou pour un domaine particulier</a:t>
            </a:r>
            <a:r>
              <a:rPr lang="fr-FR" sz="1600" b="1" dirty="0"/>
              <a:t>. </a:t>
            </a:r>
            <a:r>
              <a:rPr lang="fr-FR" sz="1600" dirty="0">
                <a:solidFill>
                  <a:schemeClr val="tx1"/>
                </a:solidFill>
              </a:rPr>
              <a:t>Ces informations seront très utiles aux commissions d’accès à l’enseignement supérieur (CAES) qui accompagnent les candidats n’ayant pas eu de proposition d’admission à partir du </a:t>
            </a:r>
            <a:r>
              <a:rPr lang="fr-FR" sz="1600" dirty="0" smtClean="0">
                <a:solidFill>
                  <a:schemeClr val="tx1"/>
                </a:solidFill>
              </a:rPr>
              <a:t>1er juillet 2023. </a:t>
            </a:r>
            <a:endParaRPr lang="fr-FR" sz="1600" dirty="0">
              <a:solidFill>
                <a:schemeClr val="tx1"/>
              </a:solidFill>
            </a:endParaRPr>
          </a:p>
          <a:p>
            <a:pPr>
              <a:defRPr/>
            </a:pPr>
            <a:endParaRPr lang="fr-FR" sz="500" dirty="0"/>
          </a:p>
          <a:p>
            <a:pPr marL="285750" indent="-285750">
              <a:buFont typeface="Arial" panose="020B0604020202020204" pitchFamily="34" charset="0"/>
              <a:buChar char="•"/>
              <a:defRPr/>
            </a:pPr>
            <a:r>
              <a:rPr lang="fr-FR" sz="1600" b="1" dirty="0">
                <a:solidFill>
                  <a:schemeClr val="bg1"/>
                </a:solidFill>
                <a:highlight>
                  <a:srgbClr val="0000FF"/>
                </a:highlight>
              </a:rPr>
              <a:t>s’il souhaite candidater dans des formations hors Parcoursup</a:t>
            </a:r>
            <a:r>
              <a:rPr lang="fr-FR" sz="1600" dirty="0"/>
              <a:t> </a:t>
            </a:r>
            <a:r>
              <a:rPr lang="fr-FR" sz="1600" dirty="0">
                <a:solidFill>
                  <a:schemeClr val="tx1"/>
                </a:solidFill>
              </a:rPr>
              <a:t>ou s’il a des projets professionnels ou personnels, en dehors de la plateforme. </a:t>
            </a:r>
          </a:p>
          <a:p>
            <a:pPr>
              <a:buFontTx/>
              <a:buChar char="-"/>
              <a:defRPr/>
            </a:pPr>
            <a:endParaRPr lang="fr-FR" sz="1100" b="1"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35</a:t>
            </a:fld>
            <a:endParaRPr lang="fr-FR"/>
          </a:p>
        </p:txBody>
      </p:sp>
      <p:sp>
        <p:nvSpPr>
          <p:cNvPr id="7" name="Rectangle à coins arrondis 6"/>
          <p:cNvSpPr/>
          <p:nvPr/>
        </p:nvSpPr>
        <p:spPr>
          <a:xfrm>
            <a:off x="403783" y="3593409"/>
            <a:ext cx="8336431" cy="847162"/>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b="1" dirty="0"/>
              <a:t>A noter </a:t>
            </a:r>
            <a:r>
              <a:rPr lang="fr-FR" dirty="0"/>
              <a:t>: ces informations sont confidentielles et ne sont pas transmises aux formations. Elles permettent simplement de mieux suivre les candidats durant la procédure et de mieux analyser leurs motivations et besoins.</a:t>
            </a:r>
          </a:p>
        </p:txBody>
      </p:sp>
      <p:sp>
        <p:nvSpPr>
          <p:cNvPr id="9" name="Rectangle à coins arrondis 8"/>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6 avril 2023 inclus</a:t>
            </a:r>
          </a:p>
        </p:txBody>
      </p:sp>
    </p:spTree>
    <p:extLst>
      <p:ext uri="{BB962C8B-B14F-4D97-AF65-F5344CB8AC3E}">
        <p14:creationId xmlns:p14="http://schemas.microsoft.com/office/powerpoint/2010/main" val="3391452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38763"/>
            <a:ext cx="8424000" cy="720000"/>
          </a:xfrm>
        </p:spPr>
        <p:txBody>
          <a:bodyPr/>
          <a:lstStyle/>
          <a:p>
            <a:r>
              <a:rPr lang="fr-FR" sz="2200" dirty="0"/>
              <a:t>La rubrique « Activités et centre d’intérêts » </a:t>
            </a:r>
          </a:p>
        </p:txBody>
      </p:sp>
      <p:sp>
        <p:nvSpPr>
          <p:cNvPr id="3" name="Espace réservé du contenu 2"/>
          <p:cNvSpPr>
            <a:spLocks noGrp="1"/>
          </p:cNvSpPr>
          <p:nvPr>
            <p:ph sz="quarter" idx="4294967295"/>
          </p:nvPr>
        </p:nvSpPr>
        <p:spPr>
          <a:xfrm>
            <a:off x="362646" y="1491630"/>
            <a:ext cx="8424000" cy="2774378"/>
          </a:xfrm>
        </p:spPr>
        <p:txBody>
          <a:bodyPr/>
          <a:lstStyle/>
          <a:p>
            <a:r>
              <a:rPr lang="fr-FR" sz="1800" b="1" dirty="0">
                <a:solidFill>
                  <a:schemeClr val="bg1"/>
                </a:solidFill>
                <a:highlight>
                  <a:srgbClr val="0000FF"/>
                </a:highlight>
              </a:rPr>
              <a:t>Rubrique facultative où le candidat </a:t>
            </a:r>
            <a:r>
              <a:rPr lang="fr-FR" sz="1800" b="1" dirty="0"/>
              <a:t>: </a:t>
            </a:r>
          </a:p>
          <a:p>
            <a:pPr marL="285750" indent="-285750">
              <a:buClr>
                <a:srgbClr val="EC130E"/>
              </a:buClr>
              <a:buFont typeface="Arial" panose="020B0604020202020204" pitchFamily="34" charset="0"/>
              <a:buChar char="•"/>
            </a:pPr>
            <a:r>
              <a:rPr lang="fr-FR" sz="1800" b="1" dirty="0"/>
              <a:t>renseigne des informations qui ne sont pas liées à sa scolarité et que le candidat souhaite porter à la connaissance des formations </a:t>
            </a:r>
            <a:r>
              <a:rPr lang="fr-FR" sz="1800" dirty="0">
                <a:solidFill>
                  <a:schemeClr val="tx1"/>
                </a:solidFill>
              </a:rPr>
              <a:t>(ex : activités extra-scolaires, </a:t>
            </a:r>
            <a:r>
              <a:rPr lang="fr-FR" sz="1800" dirty="0" smtClean="0">
                <a:solidFill>
                  <a:schemeClr val="tx1"/>
                </a:solidFill>
              </a:rPr>
              <a:t>stages </a:t>
            </a:r>
            <a:r>
              <a:rPr lang="fr-FR" sz="1800" dirty="0">
                <a:solidFill>
                  <a:schemeClr val="tx1"/>
                </a:solidFill>
              </a:rPr>
              <a:t>/ job, pratiques culturelles ou sportives…)</a:t>
            </a:r>
          </a:p>
          <a:p>
            <a:pPr marL="285750" indent="-285750">
              <a:buClr>
                <a:srgbClr val="EC130E"/>
              </a:buClr>
              <a:buFont typeface="Arial" panose="020B0604020202020204" pitchFamily="34" charset="0"/>
              <a:buChar char="•"/>
            </a:pPr>
            <a:r>
              <a:rPr lang="fr-FR" sz="1800" dirty="0">
                <a:solidFill>
                  <a:schemeClr val="tx1"/>
                </a:solidFill>
              </a:rPr>
              <a:t>Un espace pour </a:t>
            </a:r>
            <a:r>
              <a:rPr lang="fr-FR" sz="1800" b="1" dirty="0"/>
              <a:t>faire connaitre ses engagements </a:t>
            </a:r>
            <a:r>
              <a:rPr lang="fr-FR" sz="1800" dirty="0">
                <a:solidFill>
                  <a:schemeClr val="tx1"/>
                </a:solidFill>
              </a:rPr>
              <a:t>: vie lycéenne, engagement associatif, </a:t>
            </a:r>
            <a:r>
              <a:rPr lang="fr-FR" sz="1800" dirty="0" smtClean="0">
                <a:solidFill>
                  <a:schemeClr val="tx1"/>
                </a:solidFill>
              </a:rPr>
              <a:t>service civique ou SNU, cordées </a:t>
            </a:r>
            <a:r>
              <a:rPr lang="fr-FR" sz="1800" dirty="0">
                <a:solidFill>
                  <a:schemeClr val="tx1"/>
                </a:solidFill>
              </a:rPr>
              <a:t>de la réussite, etc…</a:t>
            </a:r>
          </a:p>
          <a:p>
            <a:endParaRPr lang="fr-FR" sz="1800" dirty="0"/>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36</a:t>
            </a:fld>
            <a:endParaRPr lang="fr-FR"/>
          </a:p>
        </p:txBody>
      </p:sp>
      <p:sp>
        <p:nvSpPr>
          <p:cNvPr id="7" name="Rectangle à coins arrondis 6"/>
          <p:cNvSpPr/>
          <p:nvPr/>
        </p:nvSpPr>
        <p:spPr>
          <a:xfrm>
            <a:off x="342336" y="3475787"/>
            <a:ext cx="8478465" cy="84355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dirty="0"/>
              <a:t>Un atout pour se démarquer, parler davantage de soi et mettre en avant des qualités, des compétences ou des expériences qui ne transparaissent pas dans les bulletins scolaires</a:t>
            </a:r>
          </a:p>
        </p:txBody>
      </p:sp>
      <p:sp>
        <p:nvSpPr>
          <p:cNvPr id="9" name="Rectangle à coins arrondis 8"/>
          <p:cNvSpPr/>
          <p:nvPr/>
        </p:nvSpPr>
        <p:spPr>
          <a:xfrm>
            <a:off x="6285620" y="122330"/>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6 avril 2023 inclus</a:t>
            </a:r>
          </a:p>
        </p:txBody>
      </p:sp>
    </p:spTree>
    <p:extLst>
      <p:ext uri="{BB962C8B-B14F-4D97-AF65-F5344CB8AC3E}">
        <p14:creationId xmlns:p14="http://schemas.microsoft.com/office/powerpoint/2010/main" val="17312646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L’attestation de passation du questionnaire pour les vœux en licence de droit et sciences </a:t>
            </a:r>
          </a:p>
        </p:txBody>
      </p:sp>
      <p:sp>
        <p:nvSpPr>
          <p:cNvPr id="3" name="Espace réservé du contenu 2"/>
          <p:cNvSpPr>
            <a:spLocks noGrp="1"/>
          </p:cNvSpPr>
          <p:nvPr>
            <p:ph sz="quarter" idx="4294967295"/>
          </p:nvPr>
        </p:nvSpPr>
        <p:spPr>
          <a:xfrm>
            <a:off x="359999" y="1491630"/>
            <a:ext cx="8532482" cy="3312368"/>
          </a:xfrm>
        </p:spPr>
        <p:txBody>
          <a:bodyPr/>
          <a:lstStyle/>
          <a:p>
            <a:pPr>
              <a:defRPr/>
            </a:pPr>
            <a:endParaRPr lang="fr-FR" sz="1600" b="1" dirty="0"/>
          </a:p>
          <a:p>
            <a:pPr>
              <a:defRPr/>
            </a:pPr>
            <a:r>
              <a:rPr lang="fr-FR" sz="1600" b="1" dirty="0"/>
              <a:t>Obligatoire pour les candidats qui formulent des vœux en licence de Droit ou dans les licences de Sciences :</a:t>
            </a:r>
          </a:p>
          <a:p>
            <a:pPr>
              <a:defRPr/>
            </a:pPr>
            <a:endParaRPr lang="fr-FR" sz="900" b="1" dirty="0">
              <a:solidFill>
                <a:srgbClr val="ED7454"/>
              </a:solidFill>
            </a:endParaRPr>
          </a:p>
          <a:p>
            <a:pPr>
              <a:defRPr/>
            </a:pPr>
            <a:r>
              <a:rPr lang="fr-FR" sz="1600" b="1" dirty="0">
                <a:solidFill>
                  <a:schemeClr val="bg1"/>
                </a:solidFill>
                <a:highlight>
                  <a:srgbClr val="0000FF"/>
                </a:highlight>
              </a:rPr>
              <a:t>Un questionnaire en ligne sur le site </a:t>
            </a:r>
            <a:r>
              <a:rPr lang="fr-FR" sz="1600" b="1" dirty="0" smtClean="0">
                <a:solidFill>
                  <a:schemeClr val="bg1"/>
                </a:solidFill>
                <a:highlight>
                  <a:srgbClr val="0000FF"/>
                </a:highlight>
              </a:rPr>
              <a:t>Terminales2022-2023.fr</a:t>
            </a:r>
            <a:endParaRPr lang="fr-FR" sz="1600" b="1" dirty="0">
              <a:solidFill>
                <a:schemeClr val="bg1"/>
              </a:solidFill>
              <a:highlight>
                <a:srgbClr val="0000FF"/>
              </a:highlight>
            </a:endParaRPr>
          </a:p>
          <a:p>
            <a:pPr marL="285750" indent="-285750">
              <a:buFont typeface="Wingdings"/>
              <a:buChar char="à"/>
              <a:defRPr/>
            </a:pPr>
            <a:r>
              <a:rPr lang="fr-FR" sz="1600" dirty="0" smtClean="0">
                <a:solidFill>
                  <a:schemeClr val="tx1"/>
                </a:solidFill>
                <a:sym typeface="Wingdings" panose="05000000000000000000" pitchFamily="2" charset="2"/>
              </a:rPr>
              <a:t>Accessible (</a:t>
            </a:r>
            <a:r>
              <a:rPr lang="fr-FR" sz="1600" b="1" dirty="0" smtClean="0">
                <a:solidFill>
                  <a:schemeClr val="tx1"/>
                </a:solidFill>
                <a:sym typeface="Wingdings" panose="05000000000000000000" pitchFamily="2" charset="2"/>
              </a:rPr>
              <a:t>à partir du 18 janvier 2023</a:t>
            </a:r>
            <a:r>
              <a:rPr lang="fr-FR" sz="1600" dirty="0" smtClean="0">
                <a:solidFill>
                  <a:schemeClr val="tx1"/>
                </a:solidFill>
                <a:sym typeface="Wingdings" panose="05000000000000000000" pitchFamily="2" charset="2"/>
              </a:rPr>
              <a:t>) à partir des fiches de formations concernées ;</a:t>
            </a:r>
          </a:p>
          <a:p>
            <a:pPr marL="285750" indent="-285750">
              <a:buFont typeface="Wingdings"/>
              <a:buChar char="à"/>
              <a:defRPr/>
            </a:pPr>
            <a:r>
              <a:rPr lang="fr-FR" sz="1600" dirty="0" smtClean="0">
                <a:solidFill>
                  <a:schemeClr val="tx1"/>
                </a:solidFill>
              </a:rPr>
              <a:t>Pour avoir un aperçu des connaissances et des compétences à mobiliser dans la formation demandée ;</a:t>
            </a:r>
          </a:p>
          <a:p>
            <a:pPr>
              <a:defRPr/>
            </a:pPr>
            <a:r>
              <a:rPr lang="fr-FR" sz="1600" dirty="0" smtClean="0">
                <a:solidFill>
                  <a:schemeClr val="tx1"/>
                </a:solidFill>
                <a:sym typeface="Wingdings" panose="05000000000000000000" pitchFamily="2" charset="2"/>
              </a:rPr>
              <a:t> </a:t>
            </a:r>
            <a:r>
              <a:rPr lang="fr-FR" sz="1600" dirty="0" smtClean="0">
                <a:solidFill>
                  <a:schemeClr val="tx1"/>
                </a:solidFill>
              </a:rPr>
              <a:t>Les résultats n'appartiennent qu’au seul candidat : </a:t>
            </a:r>
            <a:r>
              <a:rPr lang="fr-FR" sz="1600" b="1" dirty="0" smtClean="0">
                <a:solidFill>
                  <a:schemeClr val="tx1"/>
                </a:solidFill>
              </a:rPr>
              <a:t>pas de transmission aux universités.</a:t>
            </a:r>
            <a:endParaRPr lang="fr-FR" sz="900" b="1" dirty="0" smtClean="0">
              <a:solidFill>
                <a:schemeClr val="tx1"/>
              </a:solidFill>
            </a:endParaRPr>
          </a:p>
          <a:p>
            <a:pPr>
              <a:defRPr/>
            </a:pPr>
            <a:r>
              <a:rPr lang="fr-FR" sz="900" b="1" dirty="0">
                <a:solidFill>
                  <a:srgbClr val="ED7454"/>
                </a:solidFill>
              </a:rPr>
              <a:t/>
            </a:r>
            <a:br>
              <a:rPr lang="fr-FR" sz="900" b="1" dirty="0">
                <a:solidFill>
                  <a:srgbClr val="ED7454"/>
                </a:solidFill>
              </a:rPr>
            </a:br>
            <a:r>
              <a:rPr lang="fr-FR" sz="1600" b="1" dirty="0"/>
              <a:t>Une attestation de passation à télécharger </a:t>
            </a:r>
            <a:r>
              <a:rPr lang="fr-FR" sz="1600" b="1" dirty="0" smtClean="0"/>
              <a:t>est </a:t>
            </a:r>
            <a:r>
              <a:rPr lang="fr-FR" sz="1600" b="1" dirty="0"/>
              <a:t>à joindre à son </a:t>
            </a:r>
            <a:r>
              <a:rPr lang="fr-FR" sz="1600" b="1" dirty="0" smtClean="0"/>
              <a:t>dossier Parcoursup avant le 6 avril 2023 23h59 (heure de Paris).           </a:t>
            </a:r>
            <a:endParaRPr lang="fr-FR" sz="1600" b="1" dirty="0"/>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37</a:t>
            </a:fld>
            <a:endParaRPr lang="fr-F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6 avril 2023 inclus</a:t>
            </a:r>
          </a:p>
        </p:txBody>
      </p:sp>
    </p:spTree>
    <p:extLst>
      <p:ext uri="{BB962C8B-B14F-4D97-AF65-F5344CB8AC3E}">
        <p14:creationId xmlns:p14="http://schemas.microsoft.com/office/powerpoint/2010/main" val="17906636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614475"/>
          </a:xfrm>
        </p:spPr>
        <p:txBody>
          <a:bodyPr/>
          <a:lstStyle/>
          <a:p>
            <a:r>
              <a:rPr lang="fr-FR" sz="2200" dirty="0"/>
              <a:t>Les </a:t>
            </a:r>
            <a:r>
              <a:rPr lang="fr-FR" sz="2200" dirty="0" smtClean="0"/>
              <a:t>éléments constitutifs de votre dossier :  bulletins </a:t>
            </a:r>
            <a:r>
              <a:rPr lang="fr-FR" sz="2200" dirty="0"/>
              <a:t>scolaires et notes du baccalauréat </a:t>
            </a:r>
            <a:r>
              <a:rPr lang="fr-FR" sz="2200" dirty="0" smtClean="0"/>
              <a:t/>
            </a:r>
            <a:br>
              <a:rPr lang="fr-FR" sz="2200" dirty="0" smtClean="0"/>
            </a:br>
            <a:r>
              <a:rPr lang="fr-FR" dirty="0"/>
              <a:t/>
            </a:r>
            <a:br>
              <a:rPr lang="fr-FR" dirty="0"/>
            </a:br>
            <a:r>
              <a:rPr lang="fr-FR" dirty="0"/>
              <a:t/>
            </a:r>
            <a:br>
              <a:rPr lang="fr-FR" dirty="0"/>
            </a:br>
            <a:endParaRPr lang="fr-FR" dirty="0"/>
          </a:p>
        </p:txBody>
      </p:sp>
      <p:sp>
        <p:nvSpPr>
          <p:cNvPr id="3" name="Espace réservé du contenu 2"/>
          <p:cNvSpPr>
            <a:spLocks noGrp="1"/>
          </p:cNvSpPr>
          <p:nvPr>
            <p:ph sz="quarter" idx="4294967295"/>
          </p:nvPr>
        </p:nvSpPr>
        <p:spPr>
          <a:xfrm>
            <a:off x="354136" y="1342895"/>
            <a:ext cx="8538343" cy="2748968"/>
          </a:xfrm>
        </p:spPr>
        <p:txBody>
          <a:bodyPr/>
          <a:lstStyle/>
          <a:p>
            <a:pPr lvl="0" defTabSz="457200">
              <a:spcBef>
                <a:spcPct val="20000"/>
              </a:spcBef>
              <a:spcAft>
                <a:spcPts val="0"/>
              </a:spcAft>
              <a:buClr>
                <a:srgbClr val="FF0000"/>
              </a:buClr>
              <a:buSzPct val="100000"/>
              <a:defRPr/>
            </a:pPr>
            <a:endParaRPr lang="fr-FR" sz="1600" b="1" dirty="0">
              <a:solidFill>
                <a:srgbClr val="ED7454"/>
              </a:solidFill>
            </a:endParaRPr>
          </a:p>
          <a:p>
            <a:pPr marL="429800" lvl="1" indent="-177800" defTabSz="457200">
              <a:spcBef>
                <a:spcPct val="20000"/>
              </a:spcBef>
              <a:spcAft>
                <a:spcPts val="0"/>
              </a:spcAft>
              <a:buClr>
                <a:srgbClr val="FF0000"/>
              </a:buClr>
              <a:buSzPct val="100000"/>
              <a:buFont typeface="Lucida Grande"/>
              <a:buChar char="&gt;"/>
              <a:defRPr/>
            </a:pPr>
            <a:r>
              <a:rPr lang="fr-FR" sz="1600" b="1" dirty="0">
                <a:solidFill>
                  <a:schemeClr val="bg1"/>
                </a:solidFill>
                <a:highlight>
                  <a:srgbClr val="0000FF"/>
                </a:highlight>
              </a:rPr>
              <a:t>Année de première</a:t>
            </a:r>
            <a:r>
              <a:rPr lang="fr-FR" sz="1600" b="1" dirty="0"/>
              <a:t> :</a:t>
            </a:r>
            <a:r>
              <a:rPr lang="fr-FR" sz="1600" b="1" dirty="0">
                <a:solidFill>
                  <a:schemeClr val="tx1"/>
                </a:solidFill>
              </a:rPr>
              <a:t> </a:t>
            </a:r>
            <a:r>
              <a:rPr lang="fr-FR" sz="1400" dirty="0">
                <a:solidFill>
                  <a:schemeClr val="tx1"/>
                </a:solidFill>
              </a:rPr>
              <a:t>bulletins scolaires, notes des </a:t>
            </a:r>
            <a:r>
              <a:rPr lang="fr-FR" sz="1400" dirty="0" smtClean="0">
                <a:solidFill>
                  <a:schemeClr val="tx1"/>
                </a:solidFill>
              </a:rPr>
              <a:t>épreuves </a:t>
            </a:r>
            <a:r>
              <a:rPr lang="fr-FR" sz="1400" dirty="0">
                <a:solidFill>
                  <a:schemeClr val="tx1"/>
                </a:solidFill>
              </a:rPr>
              <a:t>anticipées de </a:t>
            </a:r>
            <a:r>
              <a:rPr lang="fr-FR" sz="1400" dirty="0" smtClean="0">
                <a:solidFill>
                  <a:schemeClr val="tx1"/>
                </a:solidFill>
              </a:rPr>
              <a:t>français</a:t>
            </a:r>
            <a:r>
              <a:rPr lang="fr-FR" sz="1400" dirty="0">
                <a:solidFill>
                  <a:schemeClr val="accent1"/>
                </a:solidFill>
              </a:rPr>
              <a:t> </a:t>
            </a:r>
            <a:r>
              <a:rPr lang="fr-FR" sz="1400" dirty="0">
                <a:solidFill>
                  <a:schemeClr val="tx1"/>
                </a:solidFill>
              </a:rPr>
              <a:t>et </a:t>
            </a:r>
            <a:r>
              <a:rPr lang="fr-FR" sz="1400" dirty="0" smtClean="0">
                <a:solidFill>
                  <a:schemeClr val="tx1"/>
                </a:solidFill>
              </a:rPr>
              <a:t>notes obtenues </a:t>
            </a:r>
            <a:r>
              <a:rPr lang="fr-FR" sz="1400" dirty="0">
                <a:solidFill>
                  <a:schemeClr val="tx1"/>
                </a:solidFill>
              </a:rPr>
              <a:t>au titre du contrôle continu du baccalauréat </a:t>
            </a:r>
            <a:r>
              <a:rPr lang="fr-FR" sz="1400" dirty="0" smtClean="0">
                <a:solidFill>
                  <a:schemeClr val="tx1"/>
                </a:solidFill>
              </a:rPr>
              <a:t>(pour les lycéens généraux et technologiques)</a:t>
            </a:r>
          </a:p>
          <a:p>
            <a:pPr marL="429800" lvl="1" indent="-177800" defTabSz="457200">
              <a:spcBef>
                <a:spcPct val="20000"/>
              </a:spcBef>
              <a:spcAft>
                <a:spcPts val="0"/>
              </a:spcAft>
              <a:buClr>
                <a:srgbClr val="FF0000"/>
              </a:buClr>
              <a:buSzPct val="100000"/>
              <a:buFont typeface="Lucida Grande"/>
              <a:buChar char="&gt;"/>
              <a:defRPr/>
            </a:pPr>
            <a:endParaRPr lang="fr-FR" sz="500" dirty="0">
              <a:solidFill>
                <a:schemeClr val="tx1"/>
              </a:solidFill>
            </a:endParaRPr>
          </a:p>
          <a:p>
            <a:pPr marL="429800" lvl="1" indent="-177800" defTabSz="457200">
              <a:spcBef>
                <a:spcPct val="20000"/>
              </a:spcBef>
              <a:spcAft>
                <a:spcPts val="0"/>
              </a:spcAft>
              <a:buClr>
                <a:srgbClr val="FF0000"/>
              </a:buClr>
              <a:buSzPct val="100000"/>
              <a:buFont typeface="Lucida Grande"/>
              <a:buChar char="&gt;"/>
              <a:defRPr/>
            </a:pPr>
            <a:r>
              <a:rPr lang="fr-FR" sz="1600" b="1" dirty="0">
                <a:solidFill>
                  <a:schemeClr val="bg1"/>
                </a:solidFill>
                <a:highlight>
                  <a:srgbClr val="0000FF"/>
                </a:highlight>
              </a:rPr>
              <a:t>Année de terminale</a:t>
            </a:r>
            <a:r>
              <a:rPr lang="fr-FR" sz="1600" b="1" dirty="0"/>
              <a:t> : </a:t>
            </a:r>
            <a:r>
              <a:rPr lang="fr-FR" sz="1400" dirty="0">
                <a:solidFill>
                  <a:schemeClr val="tx1"/>
                </a:solidFill>
              </a:rPr>
              <a:t>bulletins scolaires des 1er et 2e trimestres (ou 1er semestre), notes des épreuves </a:t>
            </a:r>
            <a:r>
              <a:rPr lang="fr-FR" sz="1400" dirty="0" smtClean="0">
                <a:solidFill>
                  <a:schemeClr val="tx1"/>
                </a:solidFill>
              </a:rPr>
              <a:t>terminales </a:t>
            </a:r>
            <a:r>
              <a:rPr lang="fr-FR" sz="1400" dirty="0">
                <a:solidFill>
                  <a:schemeClr val="tx1"/>
                </a:solidFill>
              </a:rPr>
              <a:t>des deux enseignements de spécialité (pour les lycéens généraux et </a:t>
            </a:r>
            <a:r>
              <a:rPr lang="fr-FR" sz="1400" dirty="0" smtClean="0">
                <a:solidFill>
                  <a:schemeClr val="tx1"/>
                </a:solidFill>
              </a:rPr>
              <a:t>technologiques)</a:t>
            </a:r>
            <a:endParaRPr lang="fr-FR" sz="1400" dirty="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endParaRPr lang="fr-FR" sz="800" b="1" dirty="0" smtClean="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r>
              <a:rPr lang="fr-FR" sz="1600" b="1" dirty="0" smtClean="0"/>
              <a:t>Sauf cas particulier, pas </a:t>
            </a:r>
            <a:r>
              <a:rPr lang="fr-FR" sz="1600" b="1" dirty="0"/>
              <a:t>de saisie à réaliser </a:t>
            </a:r>
            <a:r>
              <a:rPr lang="fr-FR" sz="1600" dirty="0"/>
              <a:t>: </a:t>
            </a:r>
            <a:r>
              <a:rPr lang="fr-FR" sz="1600" dirty="0">
                <a:solidFill>
                  <a:schemeClr val="tx1"/>
                </a:solidFill>
              </a:rPr>
              <a:t>ces éléments sont remontés </a:t>
            </a:r>
            <a:r>
              <a:rPr lang="fr-FR" sz="1600" dirty="0" smtClean="0">
                <a:solidFill>
                  <a:schemeClr val="tx1"/>
                </a:solidFill>
              </a:rPr>
              <a:t>par votre  lycée automatiquement et vous pourrez les vérifier début avril. </a:t>
            </a:r>
            <a:r>
              <a:rPr lang="fr-FR" sz="1600" dirty="0">
                <a:solidFill>
                  <a:schemeClr val="tx1"/>
                </a:solidFill>
              </a:rPr>
              <a:t>En cas d’erreurs,</a:t>
            </a:r>
            <a:r>
              <a:rPr lang="fr-FR" sz="1600" b="1" dirty="0">
                <a:solidFill>
                  <a:schemeClr val="tx1"/>
                </a:solidFill>
              </a:rPr>
              <a:t> un signalement doit être fait au chef d’établissement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38</a:t>
            </a:fld>
            <a:endParaRPr lang="fr-FR"/>
          </a:p>
        </p:txBody>
      </p:sp>
      <p:sp>
        <p:nvSpPr>
          <p:cNvPr id="7" name="Rectangle à coins arrondis 6"/>
          <p:cNvSpPr/>
          <p:nvPr/>
        </p:nvSpPr>
        <p:spPr>
          <a:xfrm>
            <a:off x="354136" y="3909392"/>
            <a:ext cx="8468807" cy="779374"/>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b="1" dirty="0"/>
              <a:t>A noter </a:t>
            </a:r>
            <a:r>
              <a:rPr lang="fr-FR" dirty="0"/>
              <a:t>: vous ne pouvez pas confirmer vos vœux tant que votre bulletin scolaire du 2ème trimestre (ou 1er semestre) n'est pas remonté dans votre dossier. </a:t>
            </a:r>
          </a:p>
        </p:txBody>
      </p:sp>
      <p:sp>
        <p:nvSpPr>
          <p:cNvPr id="8" name="Rectangle à coins arrondis 7"/>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8154707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200" dirty="0"/>
              <a:t>La fiche avenir renseignée par le lycée </a:t>
            </a:r>
          </a:p>
        </p:txBody>
      </p:sp>
      <p:sp>
        <p:nvSpPr>
          <p:cNvPr id="3" name="Espace réservé du contenu 2"/>
          <p:cNvSpPr>
            <a:spLocks noGrp="1"/>
          </p:cNvSpPr>
          <p:nvPr>
            <p:ph sz="quarter" idx="4294967295"/>
          </p:nvPr>
        </p:nvSpPr>
        <p:spPr>
          <a:xfrm>
            <a:off x="318718" y="1410990"/>
            <a:ext cx="8424000" cy="3321000"/>
          </a:xfrm>
        </p:spPr>
        <p:txBody>
          <a:bodyPr/>
          <a:lstStyle/>
          <a:p>
            <a:pPr marL="177800" lvl="0" indent="-177800" algn="just" defTabSz="457200">
              <a:spcBef>
                <a:spcPct val="20000"/>
              </a:spcBef>
              <a:spcAft>
                <a:spcPts val="0"/>
              </a:spcAft>
              <a:buClr>
                <a:srgbClr val="FF0000"/>
              </a:buClr>
              <a:buSzPct val="100000"/>
              <a:buFont typeface="Arial" panose="020B0604020202020204" pitchFamily="34" charset="0"/>
              <a:buChar char="•"/>
              <a:defRPr/>
            </a:pPr>
            <a:r>
              <a:rPr lang="fr-FR" sz="1600" dirty="0">
                <a:solidFill>
                  <a:schemeClr val="tx1"/>
                </a:solidFill>
              </a:rPr>
              <a:t>Le 2ème conseil de classe examine les vœux de chaque lycéen avec </a:t>
            </a:r>
            <a:r>
              <a:rPr lang="fr-FR" sz="1600" b="1" dirty="0"/>
              <a:t>bienveillance et confiance</a:t>
            </a:r>
            <a:r>
              <a:rPr lang="fr-FR" sz="1600" b="1" dirty="0">
                <a:solidFill>
                  <a:schemeClr val="tx1"/>
                </a:solidFill>
              </a:rPr>
              <a:t> </a:t>
            </a:r>
            <a:r>
              <a:rPr lang="fr-FR" sz="1600" dirty="0">
                <a:solidFill>
                  <a:schemeClr val="tx1"/>
                </a:solidFill>
              </a:rPr>
              <a:t>dans le potentiel de chacun. </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rgbClr val="3D566E"/>
                </a:solidFill>
              </a:rPr>
              <a:t> </a:t>
            </a:r>
            <a:r>
              <a:rPr lang="fr-FR" sz="1600" dirty="0">
                <a:solidFill>
                  <a:schemeClr val="tx1"/>
                </a:solidFill>
              </a:rPr>
              <a:t>Pour chaque lycéen, une </a:t>
            </a:r>
            <a:r>
              <a:rPr lang="fr-FR" sz="1600" b="1" dirty="0">
                <a:solidFill>
                  <a:schemeClr val="bg1"/>
                </a:solidFill>
                <a:highlight>
                  <a:srgbClr val="0000FF"/>
                </a:highlight>
              </a:rPr>
              <a:t>fiche Avenir</a:t>
            </a:r>
            <a:r>
              <a:rPr lang="fr-FR" sz="1600" dirty="0">
                <a:solidFill>
                  <a:schemeClr val="tx1"/>
                </a:solidFill>
              </a:rPr>
              <a:t> est renseignée par le lycée et versée au dossier de l’élève : </a:t>
            </a:r>
          </a:p>
          <a:p>
            <a:pPr marL="627063" lvl="1" indent="-169863" defTabSz="457200">
              <a:spcBef>
                <a:spcPct val="20000"/>
              </a:spcBef>
              <a:spcAft>
                <a:spcPts val="0"/>
              </a:spcAft>
              <a:buClr>
                <a:srgbClr val="FF0000"/>
              </a:buClr>
              <a:defRPr/>
            </a:pPr>
            <a:r>
              <a:rPr lang="fr-FR" sz="1600" dirty="0">
                <a:solidFill>
                  <a:schemeClr val="tx1"/>
                </a:solidFill>
              </a:rPr>
              <a:t>les notes de l’élève : moyennes de terminale, appréciation des professeurs par discipline, positionnement </a:t>
            </a:r>
            <a:r>
              <a:rPr lang="fr-FR" sz="1600" dirty="0" smtClean="0">
                <a:solidFill>
                  <a:schemeClr val="tx1"/>
                </a:solidFill>
              </a:rPr>
              <a:t>de l’élève dans </a:t>
            </a:r>
            <a:r>
              <a:rPr lang="fr-FR" sz="1600" dirty="0">
                <a:solidFill>
                  <a:schemeClr val="tx1"/>
                </a:solidFill>
              </a:rPr>
              <a:t>la </a:t>
            </a:r>
            <a:r>
              <a:rPr lang="fr-FR" sz="1600" dirty="0" smtClean="0">
                <a:solidFill>
                  <a:schemeClr val="tx1"/>
                </a:solidFill>
              </a:rPr>
              <a:t>classe/dans le groupe</a:t>
            </a:r>
            <a:endParaRPr lang="fr-FR" sz="1600" dirty="0">
              <a:solidFill>
                <a:schemeClr val="tx1"/>
              </a:solidFill>
            </a:endParaRPr>
          </a:p>
          <a:p>
            <a:pPr marL="627063" lvl="1" indent="-169863" defTabSz="457200">
              <a:spcBef>
                <a:spcPct val="20000"/>
              </a:spcBef>
              <a:spcAft>
                <a:spcPts val="0"/>
              </a:spcAft>
              <a:buClr>
                <a:srgbClr val="FF0000"/>
              </a:buClr>
              <a:defRPr/>
            </a:pPr>
            <a:r>
              <a:rPr lang="fr-FR" sz="1600" dirty="0">
                <a:solidFill>
                  <a:schemeClr val="tx1"/>
                </a:solidFill>
              </a:rPr>
              <a:t>les appréciations du professeur principal sur des compétences transversales</a:t>
            </a:r>
          </a:p>
          <a:p>
            <a:pPr marL="627063" lvl="1" indent="-169863" defTabSz="457200">
              <a:spcBef>
                <a:spcPct val="20000"/>
              </a:spcBef>
              <a:spcAft>
                <a:spcPts val="0"/>
              </a:spcAft>
              <a:buClr>
                <a:srgbClr val="FF0000"/>
              </a:buClr>
              <a:defRPr/>
            </a:pPr>
            <a:r>
              <a:rPr lang="fr-FR" sz="1600" dirty="0">
                <a:solidFill>
                  <a:schemeClr val="tx1"/>
                </a:solidFill>
              </a:rPr>
              <a:t>l’avis du chef d’établissement </a:t>
            </a:r>
            <a:r>
              <a:rPr lang="fr-FR" sz="1600" dirty="0" smtClean="0">
                <a:solidFill>
                  <a:schemeClr val="tx1"/>
                </a:solidFill>
              </a:rPr>
              <a:t>sur la capacité à réussir, pour </a:t>
            </a:r>
            <a:r>
              <a:rPr lang="fr-FR" sz="1600" dirty="0">
                <a:solidFill>
                  <a:schemeClr val="tx1"/>
                </a:solidFill>
              </a:rPr>
              <a:t>chaque vœu</a:t>
            </a:r>
          </a:p>
          <a:p>
            <a:pPr marL="627063" lvl="1" indent="-169863" defTabSz="457200">
              <a:spcBef>
                <a:spcPct val="20000"/>
              </a:spcBef>
              <a:spcAft>
                <a:spcPts val="0"/>
              </a:spcAft>
              <a:buClr>
                <a:srgbClr val="FF0000"/>
              </a:buCl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chemeClr val="tx1"/>
                </a:solidFill>
              </a:rPr>
              <a:t>La fiche Avenir est consultable par le lycéen dans son dossier</a:t>
            </a:r>
            <a:r>
              <a:rPr lang="fr-FR" sz="1600" dirty="0"/>
              <a:t> </a:t>
            </a:r>
            <a:r>
              <a:rPr lang="fr-FR" sz="1600" b="1" dirty="0"/>
              <a:t>à partir du </a:t>
            </a:r>
            <a:r>
              <a:rPr lang="fr-FR" sz="1600" b="1" dirty="0" smtClean="0"/>
              <a:t>1er juin 2023</a:t>
            </a:r>
            <a:endParaRPr lang="fr-FR" sz="1600" b="1" dirty="0"/>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2200" b="1" dirty="0">
              <a:solidFill>
                <a:srgbClr val="3D566E"/>
              </a:solidFill>
              <a:latin typeface="Calibri"/>
            </a:endParaRPr>
          </a:p>
          <a:p>
            <a:pPr lvl="0" defTabSz="457200">
              <a:spcBef>
                <a:spcPct val="20000"/>
              </a:spcBef>
              <a:spcAft>
                <a:spcPts val="0"/>
              </a:spcAft>
              <a:buClr>
                <a:srgbClr val="FF0000"/>
              </a:buClr>
              <a:buSzPct val="100000"/>
              <a:defRPr/>
            </a:pPr>
            <a:r>
              <a:rPr lang="fr-FR" sz="5600" dirty="0">
                <a:solidFill>
                  <a:srgbClr val="3D566E"/>
                </a:solidFill>
                <a:latin typeface="Calibri"/>
              </a:rPr>
              <a: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39</a:t>
            </a:fld>
            <a:endParaRPr lang="fr-FR"/>
          </a:p>
        </p:txBody>
      </p:sp>
      <p:sp>
        <p:nvSpPr>
          <p:cNvPr id="7" name="Rectangle à coins arrondis 6"/>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491690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100" dirty="0" smtClean="0"/>
              <a:t>Les engagements de Parcoursup au service des usagers </a:t>
            </a:r>
            <a:r>
              <a:rPr lang="fr-FR" sz="1800" dirty="0" smtClean="0"/>
              <a:t>(1)</a:t>
            </a:r>
            <a:endParaRPr lang="fr-FR" sz="1800" dirty="0"/>
          </a:p>
        </p:txBody>
      </p:sp>
      <p:sp>
        <p:nvSpPr>
          <p:cNvPr id="3" name="Espace réservé du contenu 2"/>
          <p:cNvSpPr>
            <a:spLocks noGrp="1"/>
          </p:cNvSpPr>
          <p:nvPr>
            <p:ph sz="quarter" idx="4294967295"/>
          </p:nvPr>
        </p:nvSpPr>
        <p:spPr>
          <a:xfrm>
            <a:off x="179998" y="1347614"/>
            <a:ext cx="8784002" cy="3435886"/>
          </a:xfrm>
          <a:ln>
            <a:noFill/>
          </a:ln>
        </p:spPr>
        <p:txBody>
          <a:bodyPr/>
          <a:lstStyle/>
          <a:p>
            <a:pPr marL="177800" indent="-177800" defTabSz="457200">
              <a:spcBef>
                <a:spcPct val="20000"/>
              </a:spcBef>
              <a:spcAft>
                <a:spcPts val="0"/>
              </a:spcAft>
              <a:buClr>
                <a:srgbClr val="FF0000"/>
              </a:buClr>
              <a:buSzPct val="100000"/>
              <a:buFont typeface="Lucida Grande"/>
              <a:buChar char="&gt;"/>
            </a:pPr>
            <a:r>
              <a:rPr lang="fr-FR" sz="1300" b="1" dirty="0">
                <a:solidFill>
                  <a:schemeClr val="bg1"/>
                </a:solidFill>
                <a:highlight>
                  <a:srgbClr val="0000FF"/>
                </a:highlight>
              </a:rPr>
              <a:t>L’exhaustivité</a:t>
            </a:r>
            <a:r>
              <a:rPr lang="fr-FR" sz="1400" b="1" dirty="0">
                <a:solidFill>
                  <a:schemeClr val="bg1"/>
                </a:solidFill>
                <a:highlight>
                  <a:srgbClr val="0000FF"/>
                </a:highlight>
              </a:rPr>
              <a:t> </a:t>
            </a:r>
            <a:r>
              <a:rPr lang="fr-FR" sz="1300" b="1" dirty="0" smtClean="0"/>
              <a:t>: Parcoursup vous permet de découvrir toutes </a:t>
            </a:r>
            <a:r>
              <a:rPr lang="fr-FR" sz="1300" b="1" dirty="0"/>
              <a:t>les formations </a:t>
            </a:r>
            <a:r>
              <a:rPr lang="fr-FR" sz="1300" b="1" dirty="0" smtClean="0"/>
              <a:t>supérieures, </a:t>
            </a:r>
            <a:r>
              <a:rPr lang="fr-FR" sz="1300" b="1" dirty="0"/>
              <a:t>y compris en </a:t>
            </a:r>
            <a:r>
              <a:rPr lang="fr-FR" sz="1300" b="1" dirty="0" smtClean="0"/>
              <a:t>apprentissage qui sont </a:t>
            </a:r>
            <a:r>
              <a:rPr lang="fr-FR" sz="1300" b="1" dirty="0"/>
              <a:t>reconnues par </a:t>
            </a:r>
            <a:r>
              <a:rPr lang="fr-FR" sz="1300" b="1" dirty="0" smtClean="0"/>
              <a:t>l’Etat. 21 000 formations référencées</a:t>
            </a:r>
          </a:p>
          <a:p>
            <a:pPr marL="179388" defTabSz="457200">
              <a:spcBef>
                <a:spcPts val="600"/>
              </a:spcBef>
              <a:spcAft>
                <a:spcPts val="0"/>
              </a:spcAft>
              <a:buClr>
                <a:srgbClr val="FF0000"/>
              </a:buClr>
              <a:buSzPct val="100000"/>
            </a:pPr>
            <a:r>
              <a:rPr lang="fr-FR" sz="1300" dirty="0" smtClean="0">
                <a:solidFill>
                  <a:schemeClr val="tx1"/>
                </a:solidFill>
              </a:rPr>
              <a:t>Pour chaque formation proposée, une fiche de présentation avec des informations claires et détaillées</a:t>
            </a:r>
          </a:p>
          <a:p>
            <a:pPr marL="177800" indent="-177800" defTabSz="457200">
              <a:spcBef>
                <a:spcPct val="20000"/>
              </a:spcBef>
              <a:spcAft>
                <a:spcPts val="0"/>
              </a:spcAft>
              <a:buClr>
                <a:srgbClr val="FF0000"/>
              </a:buClr>
              <a:buSzPct val="100000"/>
              <a:buFont typeface="Lucida Grande"/>
              <a:buChar char="&gt;"/>
            </a:pPr>
            <a:endParaRPr lang="fr-FR" sz="1000" b="1" dirty="0"/>
          </a:p>
          <a:p>
            <a:pPr marL="177800" indent="-177800" defTabSz="457200">
              <a:spcBef>
                <a:spcPct val="20000"/>
              </a:spcBef>
              <a:spcAft>
                <a:spcPts val="0"/>
              </a:spcAft>
              <a:buClr>
                <a:srgbClr val="FF0000"/>
              </a:buClr>
              <a:buSzPct val="100000"/>
              <a:buFont typeface="Lucida Grande"/>
              <a:buChar char="&gt;"/>
            </a:pPr>
            <a:r>
              <a:rPr lang="fr-FR" sz="1300" b="1" dirty="0">
                <a:solidFill>
                  <a:schemeClr val="bg1"/>
                </a:solidFill>
                <a:highlight>
                  <a:srgbClr val="0000FF"/>
                </a:highlight>
              </a:rPr>
              <a:t>La simplicité </a:t>
            </a:r>
            <a:r>
              <a:rPr lang="fr-FR" sz="1300" b="1" dirty="0" smtClean="0"/>
              <a:t>: Parcoursup simplifie vos démarches pour vous permettre de vous concentrer sur votre projet </a:t>
            </a:r>
          </a:p>
          <a:p>
            <a:pPr marL="179388" defTabSz="457200">
              <a:spcBef>
                <a:spcPct val="20000"/>
              </a:spcBef>
              <a:spcAft>
                <a:spcPts val="0"/>
              </a:spcAft>
              <a:buClr>
                <a:srgbClr val="FF0000"/>
              </a:buClr>
              <a:buSzPct val="100000"/>
            </a:pPr>
            <a:r>
              <a:rPr lang="fr-FR" sz="1300" dirty="0" smtClean="0">
                <a:solidFill>
                  <a:schemeClr val="tx1"/>
                </a:solidFill>
              </a:rPr>
              <a:t>Parcoursup</a:t>
            </a:r>
            <a:r>
              <a:rPr lang="fr-FR" sz="1300" dirty="0">
                <a:solidFill>
                  <a:schemeClr val="tx1"/>
                </a:solidFill>
              </a:rPr>
              <a:t>, </a:t>
            </a:r>
            <a:r>
              <a:rPr lang="fr-FR" sz="1300" dirty="0" smtClean="0">
                <a:solidFill>
                  <a:schemeClr val="tx1"/>
                </a:solidFill>
              </a:rPr>
              <a:t>c’est 1 procédure dématérialisée, </a:t>
            </a:r>
            <a:r>
              <a:rPr lang="fr-FR" sz="1300" dirty="0">
                <a:solidFill>
                  <a:schemeClr val="tx1"/>
                </a:solidFill>
              </a:rPr>
              <a:t>1 </a:t>
            </a:r>
            <a:r>
              <a:rPr lang="fr-FR" sz="1300" dirty="0" smtClean="0">
                <a:solidFill>
                  <a:schemeClr val="tx1"/>
                </a:solidFill>
              </a:rPr>
              <a:t>calendrier unique, </a:t>
            </a:r>
            <a:r>
              <a:rPr lang="fr-FR" sz="1300" dirty="0">
                <a:solidFill>
                  <a:schemeClr val="tx1"/>
                </a:solidFill>
              </a:rPr>
              <a:t>1 seul dossier </a:t>
            </a:r>
            <a:r>
              <a:rPr lang="fr-FR" sz="1300" dirty="0" smtClean="0">
                <a:solidFill>
                  <a:schemeClr val="tx1"/>
                </a:solidFill>
              </a:rPr>
              <a:t>à constituer</a:t>
            </a:r>
          </a:p>
          <a:p>
            <a:pPr marL="179388" defTabSz="457200">
              <a:spcBef>
                <a:spcPct val="20000"/>
              </a:spcBef>
              <a:spcAft>
                <a:spcPts val="0"/>
              </a:spcAft>
              <a:buClr>
                <a:srgbClr val="FF0000"/>
              </a:buClr>
              <a:buSzPct val="100000"/>
            </a:pPr>
            <a:r>
              <a:rPr lang="fr-FR" sz="1300" dirty="0">
                <a:solidFill>
                  <a:schemeClr val="tx1"/>
                </a:solidFill>
              </a:rPr>
              <a:t>Parcoursup, c’est un cadre de présentation des formations homogène pour trouver rapidement les informations essentielles, pour connaitre les chiffres clés de la session précédente</a:t>
            </a:r>
          </a:p>
          <a:p>
            <a:pPr marL="179388" defTabSz="457200">
              <a:spcBef>
                <a:spcPct val="20000"/>
              </a:spcBef>
              <a:spcAft>
                <a:spcPts val="0"/>
              </a:spcAft>
              <a:buClr>
                <a:srgbClr val="FF0000"/>
              </a:buClr>
              <a:buSzPct val="100000"/>
            </a:pPr>
            <a:r>
              <a:rPr lang="fr-FR" sz="1300" b="1" u="sng" dirty="0" smtClean="0">
                <a:solidFill>
                  <a:schemeClr val="tx1"/>
                </a:solidFill>
              </a:rPr>
              <a:t>Notre </a:t>
            </a:r>
            <a:r>
              <a:rPr lang="fr-FR" sz="1300" b="1" u="sng" dirty="0">
                <a:solidFill>
                  <a:schemeClr val="tx1"/>
                </a:solidFill>
              </a:rPr>
              <a:t>objectif</a:t>
            </a:r>
            <a:r>
              <a:rPr lang="fr-FR" sz="1300" b="1" dirty="0">
                <a:solidFill>
                  <a:schemeClr val="tx1"/>
                </a:solidFill>
              </a:rPr>
              <a:t> : vous aider à découvrir des formations, à comparer, à vous repérer et à faire vos choix</a:t>
            </a:r>
          </a:p>
          <a:p>
            <a:pPr lvl="0" defTabSz="457200">
              <a:spcBef>
                <a:spcPct val="20000"/>
              </a:spcBef>
              <a:spcAft>
                <a:spcPts val="0"/>
              </a:spcAft>
              <a:buClr>
                <a:srgbClr val="FF0000"/>
              </a:buClr>
              <a:buSzPct val="100000"/>
            </a:pPr>
            <a:endParaRPr lang="fr-FR" sz="1000" b="1" dirty="0"/>
          </a:p>
          <a:p>
            <a:pPr marL="177800" indent="-177800" defTabSz="457200">
              <a:spcBef>
                <a:spcPct val="20000"/>
              </a:spcBef>
              <a:spcAft>
                <a:spcPts val="0"/>
              </a:spcAft>
              <a:buClr>
                <a:srgbClr val="FF0000"/>
              </a:buClr>
              <a:buSzPct val="100000"/>
              <a:buFont typeface="Lucida Grande"/>
              <a:buChar char="&gt;"/>
            </a:pPr>
            <a:r>
              <a:rPr lang="fr-FR" sz="1300" b="1" dirty="0">
                <a:solidFill>
                  <a:schemeClr val="bg1"/>
                </a:solidFill>
                <a:highlight>
                  <a:srgbClr val="0000FF"/>
                </a:highlight>
              </a:rPr>
              <a:t>La liberté de choix </a:t>
            </a:r>
            <a:r>
              <a:rPr lang="fr-FR" sz="1300" b="1" dirty="0" smtClean="0"/>
              <a:t>: </a:t>
            </a:r>
            <a:r>
              <a:rPr lang="fr-FR" sz="1300" b="1" dirty="0"/>
              <a:t>Parcoursup vous </a:t>
            </a:r>
            <a:r>
              <a:rPr lang="fr-FR" sz="1300" b="1" dirty="0" smtClean="0"/>
              <a:t>permet de choisir librement les formations qui vous intéressent</a:t>
            </a:r>
          </a:p>
          <a:p>
            <a:pPr marL="179388" defTabSz="457200">
              <a:spcBef>
                <a:spcPct val="20000"/>
              </a:spcBef>
              <a:spcAft>
                <a:spcPts val="0"/>
              </a:spcAft>
              <a:buClr>
                <a:srgbClr val="FF0000"/>
              </a:buClr>
              <a:buSzPct val="100000"/>
            </a:pPr>
            <a:r>
              <a:rPr lang="fr-FR" sz="1300" dirty="0">
                <a:solidFill>
                  <a:schemeClr val="tx1"/>
                </a:solidFill>
              </a:rPr>
              <a:t>Vous formulez vos vœux sans </a:t>
            </a:r>
            <a:r>
              <a:rPr lang="fr-FR" sz="1300" dirty="0" smtClean="0">
                <a:solidFill>
                  <a:schemeClr val="tx1"/>
                </a:solidFill>
              </a:rPr>
              <a:t>avoir à les hiérarchiser</a:t>
            </a:r>
            <a:endParaRPr lang="fr-FR" sz="1300" dirty="0">
              <a:solidFill>
                <a:schemeClr val="tx1"/>
              </a:solidFill>
            </a:endParaRPr>
          </a:p>
          <a:p>
            <a:pPr marL="179388" defTabSz="457200">
              <a:spcBef>
                <a:spcPct val="20000"/>
              </a:spcBef>
              <a:spcAft>
                <a:spcPts val="0"/>
              </a:spcAft>
              <a:buClr>
                <a:srgbClr val="FF0000"/>
              </a:buClr>
              <a:buSzPct val="100000"/>
            </a:pPr>
            <a:r>
              <a:rPr lang="fr-FR" sz="1300" dirty="0">
                <a:solidFill>
                  <a:schemeClr val="tx1"/>
                </a:solidFill>
              </a:rPr>
              <a:t>Vous choisissez en fonction des propositions </a:t>
            </a:r>
            <a:r>
              <a:rPr lang="fr-FR" sz="1300" dirty="0" smtClean="0">
                <a:solidFill>
                  <a:schemeClr val="tx1"/>
                </a:solidFill>
              </a:rPr>
              <a:t>d’admission que vous recevez, à partir du 1er juin 2023</a:t>
            </a:r>
            <a:endParaRPr lang="fr-FR" sz="1300" dirty="0">
              <a:solidFill>
                <a:schemeClr val="tx1"/>
              </a:solidFill>
            </a:endParaRPr>
          </a:p>
          <a:p>
            <a:pPr marL="179388" defTabSz="457200">
              <a:spcBef>
                <a:spcPct val="20000"/>
              </a:spcBef>
              <a:spcAft>
                <a:spcPts val="0"/>
              </a:spcAft>
              <a:buClr>
                <a:srgbClr val="FF0000"/>
              </a:buClr>
              <a:buSzPct val="100000"/>
            </a:pPr>
            <a:r>
              <a:rPr lang="fr-FR" sz="1300" u="sng" dirty="0" smtClean="0">
                <a:solidFill>
                  <a:schemeClr val="tx1"/>
                </a:solidFill>
              </a:rPr>
              <a:t>Ce n’est pas Parcoursup qui fait l’analyse des candidatures : les responsables des formations examinent votre dossier, font des propositions auxquelles vous répondez</a:t>
            </a:r>
            <a:r>
              <a:rPr lang="fr-FR" sz="1300" u="sng" dirty="0" smtClean="0"/>
              <a:t>.</a:t>
            </a:r>
            <a:r>
              <a:rPr lang="fr-FR" sz="1300" dirty="0" smtClean="0">
                <a:solidFill>
                  <a:srgbClr val="ED7454"/>
                </a:solidFill>
              </a:rPr>
              <a:t> </a:t>
            </a:r>
            <a:r>
              <a:rPr lang="fr-FR" sz="1300" b="1" dirty="0" smtClean="0"/>
              <a:t>Le </a:t>
            </a:r>
            <a:r>
              <a:rPr lang="fr-FR" sz="1300" b="1" dirty="0"/>
              <a:t>dernier mot </a:t>
            </a:r>
            <a:r>
              <a:rPr lang="fr-FR" sz="1300" b="1" dirty="0" smtClean="0"/>
              <a:t>appartient toujours au </a:t>
            </a:r>
            <a:r>
              <a:rPr lang="fr-FR" sz="1300" b="1" dirty="0"/>
              <a:t>candidat</a:t>
            </a:r>
          </a:p>
          <a:p>
            <a:pPr marL="177800" indent="-177800" defTabSz="457200">
              <a:spcBef>
                <a:spcPct val="20000"/>
              </a:spcBef>
              <a:spcAft>
                <a:spcPts val="0"/>
              </a:spcAft>
              <a:buClr>
                <a:srgbClr val="FF0000"/>
              </a:buClr>
              <a:buSzPct val="100000"/>
              <a:buFont typeface="Lucida Grande"/>
              <a:buChar char="&gt;"/>
            </a:pPr>
            <a:endParaRPr lang="fr-FR" sz="1100" b="1" dirty="0">
              <a:solidFill>
                <a:srgbClr val="ED7454"/>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8431966" y="4783500"/>
            <a:ext cx="334369" cy="360000"/>
          </a:xfrm>
        </p:spPr>
        <p:txBody>
          <a:bodyPr/>
          <a:lstStyle/>
          <a:p>
            <a:fld id="{733122C9-A0B9-462F-8757-0847AD287B63}" type="slidenum">
              <a:rPr lang="fr-FR" smtClean="0"/>
              <a:pPr/>
              <a:t>4</a:t>
            </a:fld>
            <a:endParaRPr lang="fr-FR" dirty="0"/>
          </a:p>
        </p:txBody>
      </p:sp>
      <p:sp>
        <p:nvSpPr>
          <p:cNvPr id="9" name="Rectangle à coins arrondis 8"/>
          <p:cNvSpPr/>
          <p:nvPr/>
        </p:nvSpPr>
        <p:spPr>
          <a:xfrm>
            <a:off x="5167942" y="149103"/>
            <a:ext cx="3697762" cy="473749"/>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srgbClr val="000091"/>
                </a:solidFill>
                <a:effectLst/>
                <a:uLnTx/>
                <a:uFillTx/>
                <a:latin typeface="Arial"/>
                <a:ea typeface="+mn-ea"/>
                <a:cs typeface="+mn-cs"/>
              </a:rPr>
              <a:t>6 engagements au service des usagers </a:t>
            </a:r>
          </a:p>
        </p:txBody>
      </p:sp>
    </p:spTree>
    <p:extLst>
      <p:ext uri="{BB962C8B-B14F-4D97-AF65-F5344CB8AC3E}">
        <p14:creationId xmlns:p14="http://schemas.microsoft.com/office/powerpoint/2010/main" val="16255246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Dispositif d’accès des bacheliers professionnels en STS </a:t>
            </a:r>
          </a:p>
        </p:txBody>
      </p:sp>
      <p:sp>
        <p:nvSpPr>
          <p:cNvPr id="3" name="Espace réservé du contenu 2"/>
          <p:cNvSpPr>
            <a:spLocks noGrp="1"/>
          </p:cNvSpPr>
          <p:nvPr>
            <p:ph sz="quarter" idx="4294967295"/>
          </p:nvPr>
        </p:nvSpPr>
        <p:spPr>
          <a:xfrm>
            <a:off x="359997" y="1419622"/>
            <a:ext cx="8424001" cy="3168352"/>
          </a:xfrm>
        </p:spPr>
        <p:txBody>
          <a:bodyPr/>
          <a:lstStyle/>
          <a:p>
            <a:pPr>
              <a:defRPr/>
            </a:pPr>
            <a:r>
              <a:rPr lang="fr-FR" sz="1800" dirty="0">
                <a:solidFill>
                  <a:schemeClr val="tx1"/>
                </a:solidFill>
              </a:rPr>
              <a:t>Un dispositif expérimental </a:t>
            </a:r>
            <a:r>
              <a:rPr lang="fr-FR" sz="1800" b="1" dirty="0"/>
              <a:t>au service des bacheliers professionnels pour améliorer leur accès en STS, </a:t>
            </a:r>
            <a:r>
              <a:rPr lang="fr-FR" sz="1800" dirty="0">
                <a:solidFill>
                  <a:schemeClr val="tx1"/>
                </a:solidFill>
              </a:rPr>
              <a:t>filière d’enseignement supérieur dans lesquelles ils réussissent </a:t>
            </a:r>
            <a:r>
              <a:rPr lang="fr-FR" sz="1800" dirty="0" smtClean="0">
                <a:solidFill>
                  <a:schemeClr val="tx1"/>
                </a:solidFill>
              </a:rPr>
              <a:t>le mieux  </a:t>
            </a:r>
            <a:endParaRPr lang="fr-FR" sz="1800" dirty="0">
              <a:solidFill>
                <a:schemeClr val="tx1"/>
              </a:solidFill>
            </a:endParaRPr>
          </a:p>
          <a:p>
            <a:pPr>
              <a:defRPr/>
            </a:pPr>
            <a:endParaRPr lang="fr-FR" sz="600" dirty="0">
              <a:solidFill>
                <a:schemeClr val="tx1"/>
              </a:solidFill>
            </a:endParaRPr>
          </a:p>
          <a:p>
            <a:pPr>
              <a:defRPr/>
            </a:pPr>
            <a:r>
              <a:rPr lang="fr-FR" sz="1800" dirty="0">
                <a:solidFill>
                  <a:schemeClr val="tx1"/>
                </a:solidFill>
              </a:rPr>
              <a:t>Pour les élèves concernés par ce dispositif et qui demandent un BTS, </a:t>
            </a:r>
            <a:r>
              <a:rPr lang="fr-FR" sz="1800" b="1" dirty="0"/>
              <a:t>le conseil de classe se prononce sur chaque spécialité de BTS demandée : l’avis favorable qui peut être attribué doit tenir compte</a:t>
            </a:r>
            <a:r>
              <a:rPr lang="fr-FR" sz="1800" b="1" dirty="0">
                <a:solidFill>
                  <a:schemeClr val="tx1"/>
                </a:solidFill>
              </a:rPr>
              <a:t> </a:t>
            </a:r>
            <a:r>
              <a:rPr lang="fr-FR" sz="1800" dirty="0">
                <a:solidFill>
                  <a:schemeClr val="tx1"/>
                </a:solidFill>
              </a:rPr>
              <a:t>du profil de l’élève et des attendus de la formation d’accueil visée</a:t>
            </a:r>
          </a:p>
          <a:p>
            <a:pPr>
              <a:defRPr/>
            </a:pPr>
            <a:endParaRPr lang="fr-FR" sz="600" b="1" dirty="0">
              <a:solidFill>
                <a:schemeClr val="tx1"/>
              </a:solidFill>
            </a:endParaRPr>
          </a:p>
          <a:p>
            <a:pPr>
              <a:defRPr/>
            </a:pPr>
            <a:r>
              <a:rPr lang="fr-FR" sz="1800" dirty="0">
                <a:solidFill>
                  <a:schemeClr val="tx1"/>
                </a:solidFill>
              </a:rPr>
              <a:t>Lorsque le conseil de classe donne un avis favorable sur l’orientation du candidat, </a:t>
            </a:r>
            <a:r>
              <a:rPr lang="fr-FR" sz="1800" b="1" dirty="0"/>
              <a:t>le chef d’établissement  indique dans la fiche Avenir que la capacité de l’élève à réussir est  « </a:t>
            </a:r>
            <a:r>
              <a:rPr lang="fr-FR" sz="1800" b="1" u="sng" dirty="0"/>
              <a:t>très satisfaisante</a:t>
            </a:r>
            <a:r>
              <a:rPr lang="fr-FR" sz="1800" b="1" dirty="0"/>
              <a:t> ».</a:t>
            </a:r>
            <a:r>
              <a:rPr lang="fr-FR" sz="1800" b="1" dirty="0">
                <a:solidFill>
                  <a:schemeClr val="tx1"/>
                </a:solidFill>
              </a:rPr>
              <a:t> </a:t>
            </a:r>
          </a:p>
          <a:p>
            <a:pPr>
              <a:defRPr/>
            </a:pPr>
            <a:endParaRPr lang="fr-FR" sz="500" b="1" dirty="0">
              <a:solidFill>
                <a:srgbClr val="F28E65"/>
              </a:solidFill>
            </a:endParaRPr>
          </a:p>
          <a:p>
            <a:pPr>
              <a:defRPr/>
            </a:pPr>
            <a:endParaRPr lang="fr-FR" sz="500" b="1" dirty="0">
              <a:solidFill>
                <a:srgbClr val="F28E65"/>
              </a:solidFill>
            </a:endParaRPr>
          </a:p>
          <a:p>
            <a:pPr>
              <a:defRPr/>
            </a:pPr>
            <a:endParaRPr lang="fr-FR" sz="1600" b="1" dirty="0">
              <a:solidFill>
                <a:srgbClr val="F28E65"/>
              </a:solidFill>
            </a:endParaRPr>
          </a:p>
          <a:p>
            <a:pPr>
              <a:defRPr/>
            </a:pPr>
            <a:endParaRPr lang="fr-FR" sz="1600" b="1" dirty="0">
              <a:solidFill>
                <a:srgbClr val="F28E65"/>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40</a:t>
            </a:fld>
            <a:endParaRPr lang="fr-FR"/>
          </a:p>
        </p:txBody>
      </p:sp>
    </p:spTree>
    <p:extLst>
      <p:ext uri="{BB962C8B-B14F-4D97-AF65-F5344CB8AC3E}">
        <p14:creationId xmlns:p14="http://schemas.microsoft.com/office/powerpoint/2010/main" val="8693949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900001"/>
            <a:ext cx="8784001" cy="447614"/>
          </a:xfrm>
        </p:spPr>
        <p:txBody>
          <a:bodyPr/>
          <a:lstStyle/>
          <a:p>
            <a:r>
              <a:rPr lang="fr-FR" sz="2200" dirty="0"/>
              <a:t>Récapitulatif des éléments transmis à chaque formation</a:t>
            </a:r>
          </a:p>
        </p:txBody>
      </p:sp>
      <p:sp>
        <p:nvSpPr>
          <p:cNvPr id="4" name="Espace réservé du texte 3"/>
          <p:cNvSpPr>
            <a:spLocks noGrp="1"/>
          </p:cNvSpPr>
          <p:nvPr>
            <p:ph type="body" sz="quarter" idx="4294967295"/>
          </p:nvPr>
        </p:nvSpPr>
        <p:spPr>
          <a:xfrm>
            <a:off x="360001" y="1357278"/>
            <a:ext cx="3707945" cy="3564765"/>
          </a:xfrm>
        </p:spPr>
        <p:txBody>
          <a:bodyPr/>
          <a:lstStyle/>
          <a:p>
            <a:pPr marL="177800" lvl="0" indent="-177800"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le projet de formation motivé</a:t>
            </a:r>
          </a:p>
          <a:p>
            <a:pPr marL="177800" lvl="0" indent="-177800" defTabSz="457200">
              <a:spcBef>
                <a:spcPct val="20000"/>
              </a:spcBef>
              <a:spcAft>
                <a:spcPts val="0"/>
              </a:spcAft>
              <a:buClr>
                <a:srgbClr val="FF0000"/>
              </a:buClr>
              <a:buSzPct val="100000"/>
              <a:buFont typeface="Lucida Grande"/>
              <a:buChar char="&gt;"/>
              <a:defRPr/>
            </a:pPr>
            <a:endParaRPr lang="fr-FR" sz="800" b="1" dirty="0"/>
          </a:p>
          <a:p>
            <a:pPr marL="177800" indent="-177800"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les pièces </a:t>
            </a:r>
            <a:r>
              <a:rPr lang="fr-FR" sz="1500" b="1" dirty="0" smtClean="0">
                <a:solidFill>
                  <a:schemeClr val="bg1"/>
                </a:solidFill>
                <a:highlight>
                  <a:srgbClr val="0000FF"/>
                </a:highlight>
              </a:rPr>
              <a:t>complémentaires</a:t>
            </a:r>
            <a:r>
              <a:rPr lang="fr-FR" sz="1500" dirty="0" smtClean="0">
                <a:solidFill>
                  <a:schemeClr val="tx1"/>
                </a:solidFill>
              </a:rPr>
              <a:t> demandées </a:t>
            </a:r>
            <a:r>
              <a:rPr lang="fr-FR" sz="1500" dirty="0">
                <a:solidFill>
                  <a:schemeClr val="tx1"/>
                </a:solidFill>
              </a:rPr>
              <a:t>par certaines </a:t>
            </a:r>
            <a:r>
              <a:rPr lang="fr-FR" sz="1500" dirty="0" smtClean="0">
                <a:solidFill>
                  <a:schemeClr val="tx1"/>
                </a:solidFill>
              </a:rPr>
              <a:t>formations</a:t>
            </a:r>
          </a:p>
          <a:p>
            <a:pPr marL="177800" indent="-177800" defTabSz="457200">
              <a:spcBef>
                <a:spcPct val="20000"/>
              </a:spcBef>
              <a:spcAft>
                <a:spcPts val="0"/>
              </a:spcAft>
              <a:buClr>
                <a:srgbClr val="FF0000"/>
              </a:buClr>
              <a:buSzPct val="100000"/>
              <a:buFont typeface="Lucida Grande"/>
              <a:buChar char="&gt;"/>
              <a:defRPr/>
            </a:pPr>
            <a:endParaRPr lang="fr-FR" sz="800" dirty="0"/>
          </a:p>
          <a:p>
            <a:pPr marL="177800" indent="-177800"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la rubrique « Activités et centres d’intérêt </a:t>
            </a:r>
            <a:r>
              <a:rPr lang="fr-FR" sz="1500" b="1" dirty="0" smtClean="0">
                <a:solidFill>
                  <a:schemeClr val="bg1"/>
                </a:solidFill>
                <a:highlight>
                  <a:srgbClr val="0000FF"/>
                </a:highlight>
              </a:rPr>
              <a:t>»</a:t>
            </a:r>
            <a:r>
              <a:rPr lang="fr-FR" sz="1500" dirty="0" smtClean="0">
                <a:solidFill>
                  <a:schemeClr val="tx1"/>
                </a:solidFill>
              </a:rPr>
              <a:t>, si </a:t>
            </a:r>
            <a:r>
              <a:rPr lang="fr-FR" sz="1500" dirty="0">
                <a:solidFill>
                  <a:schemeClr val="tx1"/>
                </a:solidFill>
              </a:rPr>
              <a:t>elle a été renseignée </a:t>
            </a:r>
            <a:endParaRPr lang="fr-FR" sz="1500" dirty="0" smtClean="0">
              <a:solidFill>
                <a:schemeClr val="tx1"/>
              </a:solidFill>
            </a:endParaRPr>
          </a:p>
          <a:p>
            <a:pPr marL="177800" indent="-177800" defTabSz="457200">
              <a:spcBef>
                <a:spcPct val="20000"/>
              </a:spcBef>
              <a:spcAft>
                <a:spcPts val="0"/>
              </a:spcAft>
              <a:buClr>
                <a:srgbClr val="FF0000"/>
              </a:buClr>
              <a:buSzPct val="100000"/>
              <a:buFont typeface="Lucida Grande"/>
              <a:buChar char="&gt;"/>
              <a:defRPr/>
            </a:pPr>
            <a:endParaRPr lang="fr-FR" sz="800" dirty="0"/>
          </a:p>
          <a:p>
            <a:pPr marL="177800" indent="-177800"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la fiche </a:t>
            </a:r>
            <a:r>
              <a:rPr lang="fr-FR" sz="1500" b="1" dirty="0" smtClean="0">
                <a:solidFill>
                  <a:schemeClr val="bg1"/>
                </a:solidFill>
                <a:highlight>
                  <a:srgbClr val="0000FF"/>
                </a:highlight>
              </a:rPr>
              <a:t>Avenir</a:t>
            </a:r>
            <a:r>
              <a:rPr lang="fr-FR" sz="1500" dirty="0" smtClean="0">
                <a:solidFill>
                  <a:schemeClr val="tx1"/>
                </a:solidFill>
              </a:rPr>
              <a:t> renseignée </a:t>
            </a:r>
            <a:r>
              <a:rPr lang="fr-FR" sz="1500" dirty="0">
                <a:solidFill>
                  <a:schemeClr val="tx1"/>
                </a:solidFill>
              </a:rPr>
              <a:t>par le lycée</a:t>
            </a:r>
            <a:r>
              <a:rPr lang="fr-FR" sz="1500" dirty="0"/>
              <a:t> </a:t>
            </a:r>
            <a:endParaRPr lang="fr-FR" sz="1500" dirty="0" smtClean="0"/>
          </a:p>
          <a:p>
            <a:pPr marL="177800" indent="-177800" defTabSz="457200">
              <a:spcBef>
                <a:spcPct val="20000"/>
              </a:spcBef>
              <a:spcAft>
                <a:spcPts val="0"/>
              </a:spcAft>
              <a:buClr>
                <a:srgbClr val="FF0000"/>
              </a:buClr>
              <a:buSzPct val="100000"/>
              <a:buFont typeface="Lucida Grande"/>
              <a:buChar char="&gt;"/>
              <a:defRPr/>
            </a:pPr>
            <a:endParaRPr lang="fr-FR" sz="800" dirty="0"/>
          </a:p>
          <a:p>
            <a:pPr marL="177800" indent="-177800"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Des informations sur votre parcours spécifique</a:t>
            </a:r>
            <a:r>
              <a:rPr lang="fr-FR" sz="1500" b="1" dirty="0" smtClean="0"/>
              <a:t> </a:t>
            </a:r>
            <a:r>
              <a:rPr lang="fr-FR" sz="1500" dirty="0">
                <a:solidFill>
                  <a:schemeClr val="tx1"/>
                </a:solidFill>
              </a:rPr>
              <a:t>(sections européennes, internationales ou bi-bac</a:t>
            </a:r>
            <a:r>
              <a:rPr lang="fr-FR" sz="1500" dirty="0" smtClean="0">
                <a:solidFill>
                  <a:schemeClr val="tx1"/>
                </a:solidFill>
              </a:rPr>
              <a:t>) ou </a:t>
            </a:r>
            <a:r>
              <a:rPr lang="fr-FR" sz="1500" b="1" dirty="0">
                <a:solidFill>
                  <a:schemeClr val="bg1"/>
                </a:solidFill>
                <a:highlight>
                  <a:srgbClr val="0000FF"/>
                </a:highlight>
              </a:rPr>
              <a:t>votre participation aux cordées de la réussite</a:t>
            </a:r>
            <a:r>
              <a:rPr lang="fr-FR" sz="1500" b="1" dirty="0"/>
              <a:t> </a:t>
            </a:r>
            <a:r>
              <a:rPr lang="fr-FR" sz="1500" dirty="0" smtClean="0">
                <a:solidFill>
                  <a:schemeClr val="tx1"/>
                </a:solidFill>
              </a:rPr>
              <a:t>(seulement si vous le souhaitez)</a:t>
            </a:r>
            <a:endParaRPr lang="fr-FR" sz="1500" dirty="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endParaRPr lang="fr-FR"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41</a:t>
            </a:fld>
            <a:endParaRPr lang="fr-FR"/>
          </a:p>
        </p:txBody>
      </p:sp>
      <p:sp>
        <p:nvSpPr>
          <p:cNvPr id="10" name="ZoneTexte 9"/>
          <p:cNvSpPr txBox="1"/>
          <p:nvPr/>
        </p:nvSpPr>
        <p:spPr>
          <a:xfrm>
            <a:off x="4443764" y="3940630"/>
            <a:ext cx="4203872" cy="584775"/>
          </a:xfrm>
          <a:prstGeom prst="rect">
            <a:avLst/>
          </a:prstGeom>
          <a:solidFill>
            <a:schemeClr val="tx2"/>
          </a:solidFill>
        </p:spPr>
        <p:txBody>
          <a:bodyPr wrap="square" rtlCol="0">
            <a:spAutoFit/>
          </a:bodyPr>
          <a:lstStyle/>
          <a:p>
            <a:pPr lvl="0" algn="ctr"/>
            <a:r>
              <a:rPr lang="fr-FR" sz="1600" b="1" dirty="0" smtClean="0">
                <a:solidFill>
                  <a:schemeClr val="bg1"/>
                </a:solidFill>
              </a:rPr>
              <a:t>Nouveauté 2023 : vos résultats au </a:t>
            </a:r>
            <a:r>
              <a:rPr lang="fr-FR" sz="1600" b="1" dirty="0">
                <a:solidFill>
                  <a:schemeClr val="bg1"/>
                </a:solidFill>
              </a:rPr>
              <a:t>baccalauréat mieux </a:t>
            </a:r>
            <a:r>
              <a:rPr lang="fr-FR" sz="1600" b="1" dirty="0" smtClean="0">
                <a:solidFill>
                  <a:schemeClr val="bg1"/>
                </a:solidFill>
              </a:rPr>
              <a:t>pris en compte </a:t>
            </a:r>
            <a:endParaRPr lang="fr-FR" sz="1600" b="1" dirty="0">
              <a:solidFill>
                <a:schemeClr val="bg1"/>
              </a:solidFill>
            </a:endParaRPr>
          </a:p>
        </p:txBody>
      </p:sp>
      <p:sp>
        <p:nvSpPr>
          <p:cNvPr id="11" name="Rectangle à coins arrondis 10"/>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
        <p:nvSpPr>
          <p:cNvPr id="12" name="Espace réservé du texte 5"/>
          <p:cNvSpPr>
            <a:spLocks noGrp="1"/>
          </p:cNvSpPr>
          <p:nvPr>
            <p:ph type="body" sz="quarter" idx="14"/>
          </p:nvPr>
        </p:nvSpPr>
        <p:spPr>
          <a:xfrm>
            <a:off x="4219928" y="1357278"/>
            <a:ext cx="4545128" cy="2500021"/>
          </a:xfrm>
        </p:spPr>
        <p:txBody>
          <a:bodyPr>
            <a:noAutofit/>
          </a:bodyPr>
          <a:lstStyle/>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bulletins scolaires et notes du baccalauréat : </a:t>
            </a:r>
          </a:p>
          <a:p>
            <a:pPr lvl="1" algn="just"/>
            <a:r>
              <a:rPr lang="fr-FR" sz="1500" b="1" dirty="0">
                <a:solidFill>
                  <a:schemeClr val="tx1"/>
                </a:solidFill>
              </a:rPr>
              <a:t>Année de première </a:t>
            </a:r>
            <a:r>
              <a:rPr lang="fr-FR" sz="1500" dirty="0">
                <a:solidFill>
                  <a:schemeClr val="tx1"/>
                </a:solidFill>
              </a:rPr>
              <a:t>: bulletins scolaires et les notes des épreuves anticipées de français et celles au titre du contrôle continu </a:t>
            </a:r>
            <a:r>
              <a:rPr lang="fr-FR" sz="1500" dirty="0" smtClean="0">
                <a:solidFill>
                  <a:schemeClr val="tx1"/>
                </a:solidFill>
              </a:rPr>
              <a:t>du baccalauréat (pour </a:t>
            </a:r>
            <a:r>
              <a:rPr lang="fr-FR" sz="1500" dirty="0">
                <a:solidFill>
                  <a:schemeClr val="tx1"/>
                </a:solidFill>
              </a:rPr>
              <a:t>les lycéens généraux et technologiques)</a:t>
            </a:r>
          </a:p>
          <a:p>
            <a:pPr lvl="1" algn="just"/>
            <a:r>
              <a:rPr lang="fr-FR" sz="1500" b="1" dirty="0">
                <a:solidFill>
                  <a:schemeClr val="tx1"/>
                </a:solidFill>
              </a:rPr>
              <a:t>Année de terminale </a:t>
            </a:r>
            <a:r>
              <a:rPr lang="fr-FR" sz="1500" dirty="0">
                <a:solidFill>
                  <a:schemeClr val="tx1"/>
                </a:solidFill>
              </a:rPr>
              <a:t>: bulletins scolaires des 1er et 2e trimestres (ou 1</a:t>
            </a:r>
            <a:r>
              <a:rPr lang="fr-FR" sz="1500" baseline="30000" dirty="0">
                <a:solidFill>
                  <a:schemeClr val="tx1"/>
                </a:solidFill>
              </a:rPr>
              <a:t>er</a:t>
            </a:r>
            <a:r>
              <a:rPr lang="fr-FR" sz="1500" dirty="0">
                <a:solidFill>
                  <a:schemeClr val="tx1"/>
                </a:solidFill>
              </a:rPr>
              <a:t> semestre), notes des épreuves </a:t>
            </a:r>
            <a:r>
              <a:rPr lang="fr-FR" sz="1500" dirty="0" smtClean="0">
                <a:solidFill>
                  <a:schemeClr val="tx1"/>
                </a:solidFill>
              </a:rPr>
              <a:t>terminales </a:t>
            </a:r>
            <a:r>
              <a:rPr lang="fr-FR" sz="1500" dirty="0">
                <a:solidFill>
                  <a:schemeClr val="tx1"/>
                </a:solidFill>
              </a:rPr>
              <a:t>des deux enseignements de spécialité (pour les lycéens généraux et technologiques)</a:t>
            </a:r>
          </a:p>
        </p:txBody>
      </p:sp>
    </p:spTree>
    <p:extLst>
      <p:ext uri="{BB962C8B-B14F-4D97-AF65-F5344CB8AC3E}">
        <p14:creationId xmlns:p14="http://schemas.microsoft.com/office/powerpoint/2010/main" val="33966910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B53243DC-22D4-4063-968D-3E7B7EEAF735}" type="datetime1">
              <a:rPr lang="fr-FR" cap="all" smtClean="0"/>
              <a:t>21/02/2023</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42</a:t>
            </a:fld>
            <a:endParaRPr lang="fr-F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53628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4019781"/>
            <a:ext cx="8892480" cy="792088"/>
          </a:xfrm>
        </p:spPr>
        <p:txBody>
          <a:bodyPr/>
          <a:lstStyle/>
          <a:p>
            <a:pPr marL="0" indent="0">
              <a:buNone/>
            </a:pPr>
            <a:r>
              <a:rPr lang="fr-FR" sz="2800" dirty="0"/>
              <a:t/>
            </a:r>
            <a:br>
              <a:rPr lang="fr-FR" sz="2800" dirty="0"/>
            </a:br>
            <a:r>
              <a:rPr lang="fr-FR" sz="2800" dirty="0" smtClean="0">
                <a:solidFill>
                  <a:srgbClr val="000091"/>
                </a:solidFill>
              </a:rPr>
              <a:t>L’analyse des candidatures par </a:t>
            </a:r>
            <a:r>
              <a:rPr lang="fr-FR" sz="2800" dirty="0">
                <a:solidFill>
                  <a:srgbClr val="000091"/>
                </a:solidFill>
              </a:rPr>
              <a:t>les formations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43</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247" b="16247"/>
          <a:stretch>
            <a:fillRect/>
          </a:stretch>
        </p:blipFill>
        <p:spPr>
          <a:xfrm>
            <a:off x="835091" y="782400"/>
            <a:ext cx="7362527" cy="3202242"/>
          </a:xfrm>
        </p:spPr>
      </p:pic>
    </p:spTree>
    <p:extLst>
      <p:ext uri="{BB962C8B-B14F-4D97-AF65-F5344CB8AC3E}">
        <p14:creationId xmlns:p14="http://schemas.microsoft.com/office/powerpoint/2010/main" val="13746108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655458"/>
          </a:xfrm>
        </p:spPr>
        <p:txBody>
          <a:bodyPr/>
          <a:lstStyle/>
          <a:p>
            <a:r>
              <a:rPr lang="fr-FR" sz="2200" dirty="0" smtClean="0"/>
              <a:t>Rappel  : Parcoursup ne décide pas de votre affectation</a:t>
            </a:r>
            <a:endParaRPr lang="fr-FR" sz="2200" dirty="0"/>
          </a:p>
        </p:txBody>
      </p:sp>
      <p:sp>
        <p:nvSpPr>
          <p:cNvPr id="3" name="Espace réservé du contenu 2"/>
          <p:cNvSpPr>
            <a:spLocks noGrp="1"/>
          </p:cNvSpPr>
          <p:nvPr>
            <p:ph sz="quarter" idx="4294967295"/>
          </p:nvPr>
        </p:nvSpPr>
        <p:spPr>
          <a:xfrm>
            <a:off x="359999" y="1386589"/>
            <a:ext cx="8424000" cy="3290341"/>
          </a:xfrm>
        </p:spPr>
        <p:txBody>
          <a:bodyPr/>
          <a:lstStyle/>
          <a:p>
            <a:endParaRPr lang="fr-FR" sz="500" b="1" dirty="0"/>
          </a:p>
          <a:p>
            <a:r>
              <a:rPr lang="fr-FR" sz="1600" b="1" dirty="0" smtClean="0">
                <a:solidFill>
                  <a:schemeClr val="bg1"/>
                </a:solidFill>
                <a:highlight>
                  <a:srgbClr val="0000FF"/>
                </a:highlight>
              </a:rPr>
              <a:t>Aucun algorithme de Parcoursup ne fait l’analyse de votre candidature</a:t>
            </a:r>
            <a:endParaRPr lang="fr-FR" sz="1600" b="1" dirty="0">
              <a:solidFill>
                <a:schemeClr val="bg1"/>
              </a:solidFill>
              <a:highlight>
                <a:srgbClr val="0000FF"/>
              </a:highlight>
            </a:endParaRPr>
          </a:p>
          <a:p>
            <a:pPr algn="just">
              <a:spcAft>
                <a:spcPts val="1200"/>
              </a:spcAft>
            </a:pPr>
            <a:r>
              <a:rPr lang="fr-FR" sz="1500" dirty="0" smtClean="0">
                <a:solidFill>
                  <a:schemeClr val="tx1"/>
                </a:solidFill>
              </a:rPr>
              <a:t>Ce </a:t>
            </a:r>
            <a:r>
              <a:rPr lang="fr-FR" sz="1500" dirty="0">
                <a:solidFill>
                  <a:schemeClr val="tx1"/>
                </a:solidFill>
              </a:rPr>
              <a:t>sont les enseignants de la formation qui analysent votre candidature dans le cadre d’une commission d'examen des vœux (ou jury</a:t>
            </a:r>
            <a:r>
              <a:rPr lang="fr-FR" sz="1500" dirty="0" smtClean="0">
                <a:solidFill>
                  <a:schemeClr val="tx1"/>
                </a:solidFill>
              </a:rPr>
              <a:t>). </a:t>
            </a:r>
            <a:r>
              <a:rPr lang="fr-FR" sz="1500" dirty="0">
                <a:solidFill>
                  <a:schemeClr val="tx1"/>
                </a:solidFill>
              </a:rPr>
              <a:t>Cette commission définit les modalités et les critères d'analyse des candidatures renseignés sur cette fiche. </a:t>
            </a:r>
            <a:endParaRPr lang="fr-FR" sz="1500" dirty="0" smtClean="0">
              <a:solidFill>
                <a:schemeClr val="tx1"/>
              </a:solidFill>
            </a:endParaRPr>
          </a:p>
          <a:p>
            <a:pPr>
              <a:spcAft>
                <a:spcPts val="1200"/>
              </a:spcAft>
            </a:pPr>
            <a:r>
              <a:rPr lang="fr-FR" sz="1500" b="1" dirty="0" smtClean="0">
                <a:solidFill>
                  <a:schemeClr val="tx1"/>
                </a:solidFill>
              </a:rPr>
              <a:t>Parcoursup </a:t>
            </a:r>
            <a:r>
              <a:rPr lang="fr-FR" sz="1500" b="1" dirty="0">
                <a:solidFill>
                  <a:schemeClr val="tx1"/>
                </a:solidFill>
              </a:rPr>
              <a:t>n’analyse aucune candidature</a:t>
            </a:r>
            <a:r>
              <a:rPr lang="fr-FR" sz="1500" b="1" dirty="0" smtClean="0">
                <a:solidFill>
                  <a:schemeClr val="tx1"/>
                </a:solidFill>
              </a:rPr>
              <a:t>. Avec Parcoursup, il n’y a pas de tirage au sort.</a:t>
            </a:r>
            <a:endParaRPr lang="fr-FR" sz="1500" b="1" dirty="0">
              <a:solidFill>
                <a:schemeClr val="tx1"/>
              </a:solidFill>
            </a:endParaRPr>
          </a:p>
          <a:p>
            <a:r>
              <a:rPr lang="fr-FR" sz="1600" b="1" dirty="0" smtClean="0">
                <a:solidFill>
                  <a:schemeClr val="bg1"/>
                </a:solidFill>
                <a:highlight>
                  <a:srgbClr val="0000FF"/>
                </a:highlight>
              </a:rPr>
              <a:t>Aucun algorithme de Parcoursup ne décide de votre affectation</a:t>
            </a:r>
            <a:endParaRPr lang="fr-FR" sz="1600" b="1" dirty="0">
              <a:solidFill>
                <a:schemeClr val="bg1"/>
              </a:solidFill>
              <a:highlight>
                <a:srgbClr val="0000FF"/>
              </a:highlight>
            </a:endParaRPr>
          </a:p>
          <a:p>
            <a:pPr algn="just"/>
            <a:r>
              <a:rPr lang="fr-FR" sz="1500" dirty="0" smtClean="0">
                <a:solidFill>
                  <a:schemeClr val="tx1"/>
                </a:solidFill>
              </a:rPr>
              <a:t>Apres analyse des candidatures, les formations transmettent un classement qui sert de base aux propositions d’admission formulées via Parcoursup aux candidats à partir du 1</a:t>
            </a:r>
            <a:r>
              <a:rPr lang="fr-FR" sz="1500" baseline="30000" dirty="0" smtClean="0">
                <a:solidFill>
                  <a:schemeClr val="tx1"/>
                </a:solidFill>
              </a:rPr>
              <a:t>er</a:t>
            </a:r>
            <a:r>
              <a:rPr lang="fr-FR" sz="1500" dirty="0" smtClean="0">
                <a:solidFill>
                  <a:schemeClr val="tx1"/>
                </a:solidFill>
              </a:rPr>
              <a:t> juin 2023. </a:t>
            </a:r>
            <a:endParaRPr lang="fr-FR" sz="1500" dirty="0">
              <a:solidFill>
                <a:schemeClr val="tx1"/>
              </a:solidFill>
            </a:endParaRPr>
          </a:p>
          <a:p>
            <a:pPr algn="just"/>
            <a:r>
              <a:rPr lang="fr-FR" sz="1500" dirty="0">
                <a:solidFill>
                  <a:schemeClr val="tx1"/>
                </a:solidFill>
              </a:rPr>
              <a:t>Chaque candidat </a:t>
            </a:r>
            <a:r>
              <a:rPr lang="fr-FR" sz="1500" dirty="0" smtClean="0">
                <a:solidFill>
                  <a:schemeClr val="tx1"/>
                </a:solidFill>
              </a:rPr>
              <a:t>choisit </a:t>
            </a:r>
            <a:r>
              <a:rPr lang="fr-FR" sz="1500" dirty="0">
                <a:solidFill>
                  <a:schemeClr val="tx1"/>
                </a:solidFill>
              </a:rPr>
              <a:t>en fonction des propositions d’admission </a:t>
            </a:r>
            <a:r>
              <a:rPr lang="fr-FR" sz="1500" dirty="0" smtClean="0">
                <a:solidFill>
                  <a:schemeClr val="tx1"/>
                </a:solidFill>
              </a:rPr>
              <a:t>qu’il reçoit, </a:t>
            </a:r>
            <a:r>
              <a:rPr lang="fr-FR" sz="1500" dirty="0">
                <a:solidFill>
                  <a:schemeClr val="tx1"/>
                </a:solidFill>
              </a:rPr>
              <a:t>à partir du 1er juin </a:t>
            </a:r>
            <a:r>
              <a:rPr lang="fr-FR" sz="1500" dirty="0" smtClean="0">
                <a:solidFill>
                  <a:schemeClr val="tx1"/>
                </a:solidFill>
              </a:rPr>
              <a:t>2023. </a:t>
            </a:r>
            <a:r>
              <a:rPr lang="fr-FR" sz="1500" b="1" dirty="0" smtClean="0">
                <a:solidFill>
                  <a:schemeClr val="tx1"/>
                </a:solidFill>
              </a:rPr>
              <a:t>Parcoursup garantit à chaque candidat la liberté de choix, la possibilité de garder des vœux pour lesquels il est en liste d'attente et d’avoir le dernier mot. </a:t>
            </a:r>
            <a:endParaRPr lang="fr-FR" sz="1500" b="1" dirty="0">
              <a:solidFill>
                <a:schemeClr val="tx1"/>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44</a:t>
            </a:fld>
            <a:endParaRPr lang="fr-FR"/>
          </a:p>
        </p:txBody>
      </p:sp>
      <p:sp>
        <p:nvSpPr>
          <p:cNvPr id="7" name="Rectangle à coins arrondis 6"/>
          <p:cNvSpPr/>
          <p:nvPr/>
        </p:nvSpPr>
        <p:spPr>
          <a:xfrm>
            <a:off x="5329239" y="86105"/>
            <a:ext cx="3435818" cy="540000"/>
          </a:xfrm>
          <a:prstGeom prst="roundRect">
            <a:avLst/>
          </a:prstGeom>
          <a:solidFill>
            <a:srgbClr val="34C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Ce sont les formations qui évaluent les candidatures</a:t>
            </a:r>
            <a:endParaRPr lang="fr-FR" b="1" dirty="0">
              <a:solidFill>
                <a:schemeClr val="bg1"/>
              </a:solidFill>
            </a:endParaRPr>
          </a:p>
        </p:txBody>
      </p:sp>
    </p:spTree>
    <p:extLst>
      <p:ext uri="{BB962C8B-B14F-4D97-AF65-F5344CB8AC3E}">
        <p14:creationId xmlns:p14="http://schemas.microsoft.com/office/powerpoint/2010/main" val="3872578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59999" y="1278732"/>
            <a:ext cx="8563484" cy="787171"/>
          </a:xfrm>
        </p:spPr>
        <p:txBody>
          <a:bodyPr/>
          <a:lstStyle/>
          <a:p>
            <a:r>
              <a:rPr lang="fr-FR" sz="1300" b="1" dirty="0" smtClean="0">
                <a:solidFill>
                  <a:srgbClr val="EC130E"/>
                </a:solidFill>
              </a:rPr>
              <a:t>&gt;</a:t>
            </a:r>
            <a:r>
              <a:rPr lang="fr-FR" sz="1300" dirty="0" smtClean="0">
                <a:solidFill>
                  <a:srgbClr val="EC130E"/>
                </a:solidFill>
              </a:rPr>
              <a:t> </a:t>
            </a:r>
            <a:r>
              <a:rPr lang="fr-FR" sz="1300" b="1" dirty="0">
                <a:solidFill>
                  <a:schemeClr val="bg1"/>
                </a:solidFill>
                <a:highlight>
                  <a:srgbClr val="0000FF"/>
                </a:highlight>
              </a:rPr>
              <a:t>Une priorité accordée aux lycéens boursiers</a:t>
            </a:r>
            <a:r>
              <a:rPr lang="fr-FR" sz="1300" b="1" dirty="0" smtClean="0"/>
              <a:t> </a:t>
            </a:r>
            <a:r>
              <a:rPr lang="fr-FR" sz="1300" dirty="0" smtClean="0">
                <a:solidFill>
                  <a:schemeClr val="tx1"/>
                </a:solidFill>
              </a:rPr>
              <a:t>dans </a:t>
            </a:r>
            <a:r>
              <a:rPr lang="fr-FR" sz="1300" dirty="0">
                <a:solidFill>
                  <a:schemeClr val="tx1"/>
                </a:solidFill>
              </a:rPr>
              <a:t>chaque formation, </a:t>
            </a:r>
            <a:r>
              <a:rPr lang="fr-FR" sz="1300" dirty="0" smtClean="0">
                <a:solidFill>
                  <a:schemeClr val="tx1"/>
                </a:solidFill>
              </a:rPr>
              <a:t>y compris les plus sélectives </a:t>
            </a:r>
          </a:p>
          <a:p>
            <a:r>
              <a:rPr lang="fr-FR" sz="1300" b="1" dirty="0">
                <a:solidFill>
                  <a:srgbClr val="EC130E"/>
                </a:solidFill>
              </a:rPr>
              <a:t>&gt; </a:t>
            </a:r>
            <a:r>
              <a:rPr lang="fr-FR" sz="1300" b="1" dirty="0">
                <a:solidFill>
                  <a:schemeClr val="bg1"/>
                </a:solidFill>
                <a:highlight>
                  <a:srgbClr val="0000FF"/>
                </a:highlight>
              </a:rPr>
              <a:t>Une aide financière de 500 € aux lycéens boursiers</a:t>
            </a:r>
            <a:r>
              <a:rPr lang="fr-FR" sz="1300" b="1" dirty="0" smtClean="0">
                <a:solidFill>
                  <a:srgbClr val="F28E65"/>
                </a:solidFill>
              </a:rPr>
              <a:t> </a:t>
            </a:r>
            <a:r>
              <a:rPr lang="fr-FR" sz="1300" dirty="0">
                <a:solidFill>
                  <a:schemeClr val="tx1"/>
                </a:solidFill>
              </a:rPr>
              <a:t>qui s’inscrivent dans une formation </a:t>
            </a:r>
            <a:r>
              <a:rPr lang="fr-FR" sz="1300" dirty="0" smtClean="0">
                <a:solidFill>
                  <a:schemeClr val="tx1"/>
                </a:solidFill>
              </a:rPr>
              <a:t>située en </a:t>
            </a:r>
            <a:r>
              <a:rPr lang="fr-FR" sz="1300" dirty="0">
                <a:solidFill>
                  <a:schemeClr val="tx1"/>
                </a:solidFill>
              </a:rPr>
              <a:t>dehors de leur académie </a:t>
            </a:r>
            <a:r>
              <a:rPr lang="fr-FR" sz="1300" dirty="0" smtClean="0">
                <a:solidFill>
                  <a:schemeClr val="tx1"/>
                </a:solidFill>
              </a:rPr>
              <a:t>de résidence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45</a:t>
            </a:fld>
            <a:endParaRPr lang="fr-FR" dirty="0"/>
          </a:p>
        </p:txBody>
      </p:sp>
      <p:sp>
        <p:nvSpPr>
          <p:cNvPr id="8" name="Rectangle à coins arrondis 7"/>
          <p:cNvSpPr/>
          <p:nvPr/>
        </p:nvSpPr>
        <p:spPr>
          <a:xfrm>
            <a:off x="3874957" y="86105"/>
            <a:ext cx="4890099" cy="540000"/>
          </a:xfrm>
          <a:prstGeom prst="roundRect">
            <a:avLst/>
          </a:prstGeom>
          <a:solidFill>
            <a:srgbClr val="34C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Une politique volontariste d’égalité des chances mise en œuvre par Parcoursup</a:t>
            </a:r>
          </a:p>
        </p:txBody>
      </p:sp>
      <p:sp>
        <p:nvSpPr>
          <p:cNvPr id="9" name="Titre 1"/>
          <p:cNvSpPr>
            <a:spLocks noGrp="1"/>
          </p:cNvSpPr>
          <p:nvPr>
            <p:ph type="title"/>
          </p:nvPr>
        </p:nvSpPr>
        <p:spPr>
          <a:xfrm>
            <a:off x="359999" y="900000"/>
            <a:ext cx="8424000" cy="378731"/>
          </a:xfrm>
        </p:spPr>
        <p:txBody>
          <a:bodyPr/>
          <a:lstStyle/>
          <a:p>
            <a:r>
              <a:rPr lang="fr-FR" sz="1800" dirty="0" smtClean="0"/>
              <a:t>Un appui aux lycéens boursiers </a:t>
            </a:r>
            <a:endParaRPr lang="fr-FR" sz="1800" dirty="0"/>
          </a:p>
        </p:txBody>
      </p:sp>
      <p:sp>
        <p:nvSpPr>
          <p:cNvPr id="10" name="Titre 1"/>
          <p:cNvSpPr txBox="1">
            <a:spLocks/>
          </p:cNvSpPr>
          <p:nvPr/>
        </p:nvSpPr>
        <p:spPr bwMode="gray">
          <a:xfrm>
            <a:off x="359999" y="2065903"/>
            <a:ext cx="8424000" cy="378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r>
              <a:rPr lang="fr-FR" sz="1800" dirty="0" smtClean="0">
                <a:solidFill>
                  <a:schemeClr val="tx2"/>
                </a:solidFill>
              </a:rPr>
              <a:t>Une prise en compte de la participation aux cordées de la réussite</a:t>
            </a:r>
            <a:endParaRPr lang="fr-FR" sz="1800" dirty="0">
              <a:solidFill>
                <a:schemeClr val="tx2"/>
              </a:solidFill>
            </a:endParaRPr>
          </a:p>
        </p:txBody>
      </p:sp>
      <p:sp>
        <p:nvSpPr>
          <p:cNvPr id="11" name="Espace réservé du contenu 2"/>
          <p:cNvSpPr txBox="1">
            <a:spLocks/>
          </p:cNvSpPr>
          <p:nvPr/>
        </p:nvSpPr>
        <p:spPr bwMode="gray">
          <a:xfrm>
            <a:off x="359999" y="2417348"/>
            <a:ext cx="8563484" cy="102012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400" b="1" dirty="0">
                <a:solidFill>
                  <a:srgbClr val="EC130E"/>
                </a:solidFill>
              </a:rPr>
              <a:t>&gt;</a:t>
            </a:r>
            <a:r>
              <a:rPr lang="fr-FR" sz="1400" dirty="0">
                <a:solidFill>
                  <a:srgbClr val="EC130E"/>
                </a:solidFill>
              </a:rPr>
              <a:t> </a:t>
            </a:r>
            <a:r>
              <a:rPr lang="fr-FR" sz="1300" dirty="0" smtClean="0">
                <a:solidFill>
                  <a:schemeClr val="tx1"/>
                </a:solidFill>
              </a:rPr>
              <a:t>Les </a:t>
            </a:r>
            <a:r>
              <a:rPr lang="fr-FR" sz="1300" b="1" dirty="0">
                <a:solidFill>
                  <a:schemeClr val="tx2"/>
                </a:solidFill>
              </a:rPr>
              <a:t>formations prenant en compte la participation aux cordées de la réussite le signalent </a:t>
            </a:r>
            <a:r>
              <a:rPr lang="fr-FR" sz="1300" dirty="0" smtClean="0">
                <a:solidFill>
                  <a:schemeClr val="tx1"/>
                </a:solidFill>
              </a:rPr>
              <a:t>sur la fiche de présentation de la formation (rubrique « comprendre les critères d’analyse des candidatures »)</a:t>
            </a:r>
            <a:endParaRPr lang="fr-FR" sz="1300" dirty="0">
              <a:solidFill>
                <a:schemeClr val="tx1"/>
              </a:solidFill>
            </a:endParaRPr>
          </a:p>
          <a:p>
            <a:r>
              <a:rPr lang="fr-FR" sz="1300" b="1" dirty="0" smtClean="0">
                <a:solidFill>
                  <a:srgbClr val="EC130E"/>
                </a:solidFill>
              </a:rPr>
              <a:t>&gt;</a:t>
            </a:r>
            <a:r>
              <a:rPr lang="fr-FR" sz="1300" dirty="0" smtClean="0">
                <a:solidFill>
                  <a:srgbClr val="EC130E"/>
                </a:solidFill>
              </a:rPr>
              <a:t> </a:t>
            </a:r>
            <a:r>
              <a:rPr lang="fr-FR" sz="1300" dirty="0">
                <a:solidFill>
                  <a:schemeClr val="tx1"/>
                </a:solidFill>
              </a:rPr>
              <a:t>L</a:t>
            </a:r>
            <a:r>
              <a:rPr lang="fr-FR" sz="1300" dirty="0" smtClean="0">
                <a:solidFill>
                  <a:schemeClr val="tx1"/>
                </a:solidFill>
              </a:rPr>
              <a:t>’information sur la </a:t>
            </a:r>
            <a:r>
              <a:rPr lang="fr-FR" sz="1300" b="1" dirty="0">
                <a:solidFill>
                  <a:schemeClr val="tx2"/>
                </a:solidFill>
              </a:rPr>
              <a:t>participation aux cordées de la réussite </a:t>
            </a:r>
            <a:r>
              <a:rPr lang="fr-FR" sz="1300" dirty="0" smtClean="0">
                <a:solidFill>
                  <a:schemeClr val="tx1"/>
                </a:solidFill>
              </a:rPr>
              <a:t>est remontée par les proviseurs</a:t>
            </a:r>
          </a:p>
          <a:p>
            <a:r>
              <a:rPr lang="fr-FR" sz="1300" b="1" dirty="0" smtClean="0">
                <a:solidFill>
                  <a:srgbClr val="EC130E"/>
                </a:solidFill>
              </a:rPr>
              <a:t>&gt; </a:t>
            </a:r>
            <a:r>
              <a:rPr lang="fr-FR" sz="1300" b="1" dirty="0" smtClean="0">
                <a:solidFill>
                  <a:schemeClr val="tx2"/>
                </a:solidFill>
              </a:rPr>
              <a:t>Le</a:t>
            </a:r>
            <a:r>
              <a:rPr lang="fr-FR" sz="1300" dirty="0" smtClean="0"/>
              <a:t> </a:t>
            </a:r>
            <a:r>
              <a:rPr lang="fr-FR" sz="1300" b="1" dirty="0" smtClean="0">
                <a:solidFill>
                  <a:schemeClr val="tx2"/>
                </a:solidFill>
              </a:rPr>
              <a:t>lycéen décide </a:t>
            </a:r>
            <a:r>
              <a:rPr lang="fr-FR" sz="1300" dirty="0" smtClean="0">
                <a:solidFill>
                  <a:schemeClr val="tx1"/>
                </a:solidFill>
              </a:rPr>
              <a:t>s’il souhaite que cette information soit portée à la connaissance des formations</a:t>
            </a:r>
          </a:p>
        </p:txBody>
      </p:sp>
      <p:sp>
        <p:nvSpPr>
          <p:cNvPr id="12" name="Titre 1"/>
          <p:cNvSpPr txBox="1">
            <a:spLocks/>
          </p:cNvSpPr>
          <p:nvPr/>
        </p:nvSpPr>
        <p:spPr bwMode="gray">
          <a:xfrm>
            <a:off x="359999" y="3520172"/>
            <a:ext cx="8424000" cy="378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r>
              <a:rPr lang="fr-FR" sz="1800" dirty="0" smtClean="0">
                <a:solidFill>
                  <a:schemeClr val="tx2"/>
                </a:solidFill>
              </a:rPr>
              <a:t>Des places priorisées pour les lycéens pro. et techno. dans les formations dans lesquelles ils réussissent le mieux </a:t>
            </a:r>
            <a:endParaRPr lang="fr-FR" sz="1800" dirty="0">
              <a:solidFill>
                <a:schemeClr val="tx2"/>
              </a:solidFill>
            </a:endParaRPr>
          </a:p>
        </p:txBody>
      </p:sp>
      <p:sp>
        <p:nvSpPr>
          <p:cNvPr id="13" name="Rectangle 12"/>
          <p:cNvSpPr/>
          <p:nvPr/>
        </p:nvSpPr>
        <p:spPr>
          <a:xfrm>
            <a:off x="363392" y="4055293"/>
            <a:ext cx="8780608" cy="630942"/>
          </a:xfrm>
          <a:prstGeom prst="rect">
            <a:avLst/>
          </a:prstGeom>
        </p:spPr>
        <p:txBody>
          <a:bodyPr wrap="square">
            <a:spAutoFit/>
          </a:bodyPr>
          <a:lstStyle/>
          <a:p>
            <a:pPr>
              <a:lnSpc>
                <a:spcPct val="150000"/>
              </a:lnSpc>
            </a:pPr>
            <a:r>
              <a:rPr lang="fr-FR" sz="1400" b="1" dirty="0">
                <a:solidFill>
                  <a:srgbClr val="EC130E"/>
                </a:solidFill>
              </a:rPr>
              <a:t>&gt; </a:t>
            </a:r>
            <a:r>
              <a:rPr lang="fr-FR" sz="1400" dirty="0"/>
              <a:t>Un nombre de </a:t>
            </a:r>
            <a:r>
              <a:rPr lang="fr-FR" sz="1400" b="1" dirty="0">
                <a:solidFill>
                  <a:schemeClr val="bg1"/>
                </a:solidFill>
                <a:highlight>
                  <a:srgbClr val="0000FF"/>
                </a:highlight>
              </a:rPr>
              <a:t>places en BTS est priorisé pour les bacheliers professionnels</a:t>
            </a:r>
          </a:p>
          <a:p>
            <a:pPr marL="0" lvl="2" indent="0">
              <a:buClr>
                <a:srgbClr val="FF0000"/>
              </a:buClr>
              <a:buNone/>
            </a:pPr>
            <a:r>
              <a:rPr lang="fr-FR" sz="1400" b="1" dirty="0">
                <a:solidFill>
                  <a:srgbClr val="EC130E"/>
                </a:solidFill>
              </a:rPr>
              <a:t>&gt;</a:t>
            </a:r>
            <a:r>
              <a:rPr lang="fr-FR" sz="1400" dirty="0">
                <a:solidFill>
                  <a:srgbClr val="EC130E"/>
                </a:solidFill>
              </a:rPr>
              <a:t> </a:t>
            </a:r>
            <a:r>
              <a:rPr lang="fr-FR" sz="1400" dirty="0"/>
              <a:t>Un nombre de </a:t>
            </a:r>
            <a:r>
              <a:rPr lang="fr-FR" sz="1400" b="1" dirty="0">
                <a:solidFill>
                  <a:schemeClr val="bg1"/>
                </a:solidFill>
                <a:highlight>
                  <a:srgbClr val="0000FF"/>
                </a:highlight>
              </a:rPr>
              <a:t>places en BUT est priorisé pour les bacheliers technologiques</a:t>
            </a:r>
          </a:p>
        </p:txBody>
      </p:sp>
    </p:spTree>
    <p:extLst>
      <p:ext uri="{BB962C8B-B14F-4D97-AF65-F5344CB8AC3E}">
        <p14:creationId xmlns:p14="http://schemas.microsoft.com/office/powerpoint/2010/main" val="2182155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96505" y="4011909"/>
            <a:ext cx="8640960" cy="936105"/>
          </a:xfrm>
        </p:spPr>
        <p:txBody>
          <a:bodyPr/>
          <a:lstStyle/>
          <a:p>
            <a:pPr marL="0" indent="0">
              <a:buNone/>
            </a:pPr>
            <a:r>
              <a:rPr lang="fr-FR" sz="2800" dirty="0" smtClean="0"/>
              <a:t>Étape </a:t>
            </a:r>
            <a:r>
              <a:rPr lang="fr-FR" sz="2800" dirty="0"/>
              <a:t>3 : consulter les réponses des formations et faire ses choix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46</a:t>
            </a:fld>
            <a:endParaRPr lang="fr-FR"/>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66" b="13566"/>
          <a:stretch>
            <a:fillRect/>
          </a:stretch>
        </p:blipFill>
        <p:spPr>
          <a:xfrm>
            <a:off x="962825" y="778668"/>
            <a:ext cx="7218511" cy="3029093"/>
          </a:xfrm>
        </p:spPr>
      </p:pic>
    </p:spTree>
    <p:extLst>
      <p:ext uri="{BB962C8B-B14F-4D97-AF65-F5344CB8AC3E}">
        <p14:creationId xmlns:p14="http://schemas.microsoft.com/office/powerpoint/2010/main" val="35241040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B53243DC-22D4-4063-968D-3E7B7EEAF735}" type="datetime1">
              <a:rPr lang="fr-FR" cap="all" smtClean="0"/>
              <a:t>21/02/2023</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47</a:t>
            </a:fld>
            <a:endParaRPr lang="fr-F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347028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La phase d’admission principale </a:t>
            </a:r>
            <a:r>
              <a:rPr lang="fr-FR" sz="2400" dirty="0" smtClean="0"/>
              <a:t>: 1</a:t>
            </a:r>
            <a:r>
              <a:rPr lang="fr-FR" sz="2400" baseline="30000" dirty="0" smtClean="0"/>
              <a:t>er</a:t>
            </a:r>
            <a:r>
              <a:rPr lang="fr-FR" sz="2400" dirty="0" smtClean="0"/>
              <a:t> juin </a:t>
            </a:r>
            <a:r>
              <a:rPr lang="fr-FR" sz="2400" dirty="0"/>
              <a:t>au </a:t>
            </a:r>
            <a:r>
              <a:rPr lang="fr-FR" sz="2400" dirty="0" smtClean="0"/>
              <a:t>13 </a:t>
            </a:r>
            <a:r>
              <a:rPr lang="fr-FR" sz="2400" dirty="0"/>
              <a:t>juillet </a:t>
            </a:r>
            <a:r>
              <a:rPr lang="fr-FR" sz="2400" dirty="0" smtClean="0"/>
              <a:t>2023 </a:t>
            </a:r>
            <a:r>
              <a:rPr lang="fr-FR" sz="2400" dirty="0"/>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42336" y="1275606"/>
            <a:ext cx="8424000" cy="3363878"/>
          </a:xfrm>
        </p:spPr>
        <p:txBody>
          <a:bodyPr/>
          <a:lstStyle/>
          <a:p>
            <a:pPr marL="177800" lvl="0" indent="-177800" defTabSz="457200">
              <a:spcAft>
                <a:spcPts val="0"/>
              </a:spcAft>
              <a:buClr>
                <a:srgbClr val="FF0000"/>
              </a:buClr>
              <a:buSzPct val="100000"/>
              <a:buFont typeface="Lucida Grande"/>
              <a:buChar char="&gt;"/>
            </a:pPr>
            <a:r>
              <a:rPr lang="fr-FR" sz="1400" dirty="0">
                <a:solidFill>
                  <a:schemeClr val="tx1"/>
                </a:solidFill>
              </a:rPr>
              <a:t>Avant le démarrage de la phase de la phase d’admission, repensez à vos vœux, à </a:t>
            </a:r>
            <a:r>
              <a:rPr lang="fr-FR" sz="1400" dirty="0" smtClean="0">
                <a:solidFill>
                  <a:schemeClr val="tx1"/>
                </a:solidFill>
              </a:rPr>
              <a:t>ceux </a:t>
            </a:r>
            <a:r>
              <a:rPr lang="fr-FR" sz="1400" dirty="0">
                <a:solidFill>
                  <a:schemeClr val="tx1"/>
                </a:solidFill>
              </a:rPr>
              <a:t>qui </a:t>
            </a:r>
            <a:r>
              <a:rPr lang="fr-FR" sz="1400" dirty="0" smtClean="0">
                <a:solidFill>
                  <a:schemeClr val="tx1"/>
                </a:solidFill>
              </a:rPr>
              <a:t>vous intéressent </a:t>
            </a:r>
            <a:r>
              <a:rPr lang="fr-FR" sz="1400" dirty="0">
                <a:solidFill>
                  <a:schemeClr val="tx1"/>
                </a:solidFill>
              </a:rPr>
              <a:t>vraiment car </a:t>
            </a:r>
            <a:r>
              <a:rPr lang="fr-FR" sz="1400" b="1" dirty="0">
                <a:solidFill>
                  <a:schemeClr val="bg1"/>
                </a:solidFill>
                <a:highlight>
                  <a:srgbClr val="0000FF"/>
                </a:highlight>
              </a:rPr>
              <a:t>il faudra faire un </a:t>
            </a:r>
            <a:r>
              <a:rPr lang="fr-FR" sz="1400" b="1" dirty="0" smtClean="0">
                <a:solidFill>
                  <a:schemeClr val="bg1"/>
                </a:solidFill>
                <a:highlight>
                  <a:srgbClr val="0000FF"/>
                </a:highlight>
              </a:rPr>
              <a:t>choix.</a:t>
            </a:r>
            <a:endParaRPr lang="fr-FR" sz="1400" b="1" dirty="0">
              <a:solidFill>
                <a:schemeClr val="bg1"/>
              </a:solidFill>
              <a:highlight>
                <a:srgbClr val="0000FF"/>
              </a:highlight>
            </a:endParaRPr>
          </a:p>
          <a:p>
            <a:pPr marL="177800" lvl="0" indent="-177800" defTabSz="457200">
              <a:spcAft>
                <a:spcPts val="0"/>
              </a:spcAft>
              <a:buClr>
                <a:srgbClr val="FF0000"/>
              </a:buClr>
              <a:buSzPct val="100000"/>
              <a:buFont typeface="Lucida Grande"/>
              <a:buChar char="&gt;"/>
            </a:pPr>
            <a:endParaRPr lang="fr-FR" sz="1600" dirty="0" smtClean="0"/>
          </a:p>
          <a:p>
            <a:pPr marL="177800" lvl="0" indent="-177800" defTabSz="457200">
              <a:spcAft>
                <a:spcPts val="0"/>
              </a:spcAft>
              <a:buClr>
                <a:srgbClr val="FF0000"/>
              </a:buClr>
              <a:buSzPct val="100000"/>
              <a:buFont typeface="Lucida Grande"/>
              <a:buChar char="&gt;"/>
            </a:pPr>
            <a:r>
              <a:rPr lang="fr-FR" sz="1400" dirty="0" smtClean="0">
                <a:solidFill>
                  <a:schemeClr val="tx1"/>
                </a:solidFill>
              </a:rPr>
              <a:t>Les </a:t>
            </a:r>
            <a:r>
              <a:rPr lang="fr-FR" sz="1400" dirty="0">
                <a:solidFill>
                  <a:schemeClr val="tx1"/>
                </a:solidFill>
              </a:rPr>
              <a:t>candidats consultent </a:t>
            </a:r>
            <a:r>
              <a:rPr lang="fr-FR" sz="1400" b="1" dirty="0"/>
              <a:t>les réponses des formations le </a:t>
            </a:r>
            <a:r>
              <a:rPr lang="fr-FR" sz="1400" b="1" dirty="0" smtClean="0"/>
              <a:t>1</a:t>
            </a:r>
            <a:r>
              <a:rPr lang="fr-FR" sz="1400" b="1" baseline="30000" dirty="0" smtClean="0"/>
              <a:t>er</a:t>
            </a:r>
            <a:r>
              <a:rPr lang="fr-FR" sz="1400" b="1" dirty="0" smtClean="0"/>
              <a:t> juin 2023</a:t>
            </a:r>
            <a:endParaRPr lang="fr-FR" sz="1400" b="1" dirty="0"/>
          </a:p>
          <a:p>
            <a:pPr lvl="0" defTabSz="457200">
              <a:spcAft>
                <a:spcPts val="0"/>
              </a:spcAft>
              <a:buClr>
                <a:srgbClr val="FF0000"/>
              </a:buClr>
              <a:buSzPct val="100000"/>
            </a:pPr>
            <a:endParaRPr lang="fr-FR" sz="1400" b="1" dirty="0">
              <a:solidFill>
                <a:srgbClr val="F28E65"/>
              </a:solidFill>
            </a:endParaRPr>
          </a:p>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0000FF"/>
                </a:highlight>
              </a:rPr>
              <a:t>Ils reçoivent les propositions d’admission au fur et à mesure et en continu</a:t>
            </a:r>
            <a:r>
              <a:rPr lang="fr-FR" sz="1400" b="1" dirty="0"/>
              <a:t> </a:t>
            </a:r>
            <a:r>
              <a:rPr lang="fr-FR" sz="1400" b="1" dirty="0">
                <a:solidFill>
                  <a:schemeClr val="tx1"/>
                </a:solidFill>
              </a:rPr>
              <a:t>: </a:t>
            </a:r>
            <a:r>
              <a:rPr lang="fr-FR" sz="1400" dirty="0">
                <a:solidFill>
                  <a:schemeClr val="tx1"/>
                </a:solidFill>
              </a:rPr>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400" dirty="0">
              <a:solidFill>
                <a:srgbClr val="3D566E"/>
              </a:solidFill>
            </a:endParaRPr>
          </a:p>
          <a:p>
            <a:pPr marL="177800" lvl="0" indent="-177800" defTabSz="457200">
              <a:spcAft>
                <a:spcPts val="0"/>
              </a:spcAft>
              <a:buClr>
                <a:srgbClr val="FF0000"/>
              </a:buClr>
              <a:buSzPct val="100000"/>
              <a:buFont typeface="Lucida Grande"/>
              <a:buChar char="&gt;"/>
            </a:pPr>
            <a:r>
              <a:rPr lang="fr-FR" sz="1400" dirty="0" smtClean="0">
                <a:solidFill>
                  <a:schemeClr val="tx1"/>
                </a:solidFill>
              </a:rPr>
              <a:t>Les candidats doivent </a:t>
            </a:r>
            <a:r>
              <a:rPr lang="fr-FR" sz="1400" dirty="0">
                <a:solidFill>
                  <a:schemeClr val="tx1"/>
                </a:solidFill>
              </a:rPr>
              <a:t>obligatoirement </a:t>
            </a:r>
            <a:r>
              <a:rPr lang="fr-FR" sz="1400" b="1" dirty="0">
                <a:solidFill>
                  <a:schemeClr val="bg1"/>
                </a:solidFill>
                <a:highlight>
                  <a:srgbClr val="0000FF"/>
                </a:highlight>
              </a:rPr>
              <a:t>répondre</a:t>
            </a:r>
            <a:r>
              <a:rPr lang="fr-FR" sz="1400" dirty="0">
                <a:solidFill>
                  <a:schemeClr val="tx1"/>
                </a:solidFill>
              </a:rPr>
              <a:t> à chaque proposition d’admission reçue </a:t>
            </a:r>
            <a:r>
              <a:rPr lang="fr-FR" sz="1400" b="1" dirty="0">
                <a:solidFill>
                  <a:schemeClr val="bg1"/>
                </a:solidFill>
                <a:highlight>
                  <a:srgbClr val="0000FF"/>
                </a:highlight>
              </a:rPr>
              <a:t>avant la date limite indiquée dans leur dossier.</a:t>
            </a:r>
            <a:r>
              <a:rPr lang="fr-FR" sz="1400" b="1" dirty="0"/>
              <a:t> </a:t>
            </a:r>
            <a:r>
              <a:rPr lang="fr-FR" sz="1400" dirty="0">
                <a:solidFill>
                  <a:schemeClr val="tx1"/>
                </a:solidFill>
              </a:rPr>
              <a:t>En l’absence de réponse, la proposition est </a:t>
            </a:r>
            <a:r>
              <a:rPr lang="fr-FR" sz="1400" dirty="0" smtClean="0">
                <a:solidFill>
                  <a:schemeClr val="tx1"/>
                </a:solidFill>
              </a:rPr>
              <a:t>retirée.</a:t>
            </a:r>
            <a:endParaRPr lang="fr-FR" sz="1400" dirty="0">
              <a:solidFill>
                <a:schemeClr val="tx1"/>
              </a:solidFill>
            </a:endParaRPr>
          </a:p>
          <a:p>
            <a:pPr lvl="0" defTabSz="457200">
              <a:spcAft>
                <a:spcPts val="0"/>
              </a:spcAft>
              <a:buClr>
                <a:srgbClr val="FF0000"/>
              </a:buClr>
              <a:buSzPct val="100000"/>
            </a:pPr>
            <a:endParaRPr lang="fr-FR" sz="1400" b="1" dirty="0">
              <a:solidFill>
                <a:schemeClr val="tx1"/>
              </a:solidFill>
              <a:cs typeface="Arial"/>
            </a:endParaRPr>
          </a:p>
          <a:p>
            <a:pPr marL="177800" indent="-177800" defTabSz="457200">
              <a:spcAft>
                <a:spcPts val="0"/>
              </a:spcAft>
              <a:buClr>
                <a:srgbClr val="FF0000"/>
              </a:buClr>
              <a:buSzPct val="100000"/>
              <a:buFont typeface="Lucida Grande"/>
              <a:buChar char="&gt;"/>
            </a:pPr>
            <a:r>
              <a:rPr lang="fr-FR" sz="1400" dirty="0">
                <a:solidFill>
                  <a:schemeClr val="tx1"/>
                </a:solidFill>
              </a:rPr>
              <a:t>Parcoursup </a:t>
            </a:r>
            <a:r>
              <a:rPr lang="fr-FR" sz="1400" dirty="0" smtClean="0">
                <a:solidFill>
                  <a:schemeClr val="tx1"/>
                </a:solidFill>
              </a:rPr>
              <a:t>permet aux candidats de </a:t>
            </a:r>
            <a:r>
              <a:rPr lang="fr-FR" sz="1400" dirty="0">
                <a:solidFill>
                  <a:schemeClr val="tx1"/>
                </a:solidFill>
              </a:rPr>
              <a:t>changer d’avis au fur et à mesure des propositions </a:t>
            </a:r>
            <a:r>
              <a:rPr lang="fr-FR" sz="1400" dirty="0" smtClean="0">
                <a:solidFill>
                  <a:schemeClr val="tx1"/>
                </a:solidFill>
              </a:rPr>
              <a:t>reçues. </a:t>
            </a:r>
            <a:r>
              <a:rPr lang="fr-FR" sz="1400" b="1" dirty="0" smtClean="0"/>
              <a:t>Parcoursup permet de conserver les vœux en attente et les candidats peuvent </a:t>
            </a:r>
            <a:r>
              <a:rPr lang="fr-FR" sz="1400" b="1" dirty="0"/>
              <a:t>suivre </a:t>
            </a:r>
            <a:r>
              <a:rPr lang="fr-FR" sz="1400" b="1" dirty="0" smtClean="0"/>
              <a:t>la </a:t>
            </a:r>
            <a:r>
              <a:rPr lang="fr-FR" sz="1400" b="1" dirty="0"/>
              <a:t>situation qui évolue en fonction des places </a:t>
            </a:r>
            <a:r>
              <a:rPr lang="fr-FR" sz="1400" b="1" dirty="0" smtClean="0"/>
              <a:t>libérées</a:t>
            </a:r>
            <a:r>
              <a:rPr lang="fr-FR" sz="1400" dirty="0" smtClean="0"/>
              <a:t>.</a:t>
            </a:r>
            <a:r>
              <a:rPr lang="fr-FR" sz="1400" dirty="0" smtClean="0">
                <a:solidFill>
                  <a:srgbClr val="3D566E"/>
                </a:solidFill>
              </a:rPr>
              <a:t> </a:t>
            </a:r>
            <a:r>
              <a:rPr lang="fr-FR" sz="1400" dirty="0" smtClean="0">
                <a:solidFill>
                  <a:schemeClr val="tx1"/>
                </a:solidFill>
              </a:rPr>
              <a:t>Des </a:t>
            </a:r>
            <a:r>
              <a:rPr lang="fr-FR" sz="1400" dirty="0">
                <a:solidFill>
                  <a:schemeClr val="tx1"/>
                </a:solidFill>
              </a:rPr>
              <a:t>indicateurs seront disponibles pour chaque vœu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48</a:t>
            </a:fld>
            <a:endParaRPr lang="fr-FR"/>
          </a:p>
        </p:txBody>
      </p:sp>
      <p:sp>
        <p:nvSpPr>
          <p:cNvPr id="7" name="Rectangle à coins arrondis 6"/>
          <p:cNvSpPr/>
          <p:nvPr/>
        </p:nvSpPr>
        <p:spPr>
          <a:xfrm>
            <a:off x="5650706" y="86105"/>
            <a:ext cx="311435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 phase de choix</a:t>
            </a:r>
          </a:p>
        </p:txBody>
      </p:sp>
    </p:spTree>
    <p:extLst>
      <p:ext uri="{BB962C8B-B14F-4D97-AF65-F5344CB8AC3E}">
        <p14:creationId xmlns:p14="http://schemas.microsoft.com/office/powerpoint/2010/main" val="3221373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algn="r"/>
            <a:fld id="{5364400D-1A9E-42A8-8CBD-868B8972336F}" type="datetime1">
              <a:rPr lang="fr-FR" sz="800" cap="all" smtClean="0"/>
              <a:t>21/02/2023</a:t>
            </a:fld>
            <a:endParaRPr lang="fr-FR" sz="800" cap="all"/>
          </a:p>
        </p:txBody>
      </p:sp>
      <p:sp>
        <p:nvSpPr>
          <p:cNvPr id="6" name="Espace réservé du numéro de diapositive 5"/>
          <p:cNvSpPr>
            <a:spLocks noGrp="1"/>
          </p:cNvSpPr>
          <p:nvPr>
            <p:ph type="sldNum" sz="quarter" idx="12"/>
          </p:nvPr>
        </p:nvSpPr>
        <p:spPr>
          <a:xfrm>
            <a:off x="7625663" y="4857148"/>
            <a:ext cx="1170000" cy="360000"/>
          </a:xfrm>
        </p:spPr>
        <p:txBody>
          <a:bodyPr/>
          <a:lstStyle/>
          <a:p>
            <a:fld id="{733122C9-A0B9-462F-8757-0847AD287B63}" type="slidenum">
              <a:rPr lang="fr-FR" smtClean="0"/>
              <a:pPr/>
              <a:t>49</a:t>
            </a:fld>
            <a:endParaRPr lang="fr-FR"/>
          </a:p>
        </p:txBody>
      </p:sp>
      <p:sp>
        <p:nvSpPr>
          <p:cNvPr id="7" name="Espace réservé du texte 2"/>
          <p:cNvSpPr txBox="1">
            <a:spLocks/>
          </p:cNvSpPr>
          <p:nvPr/>
        </p:nvSpPr>
        <p:spPr>
          <a:xfrm>
            <a:off x="386366" y="915566"/>
            <a:ext cx="8568000" cy="46541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4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chemeClr val="tx2"/>
                </a:solidFill>
                <a:effectLst/>
                <a:uLnTx/>
                <a:uFillTx/>
                <a:latin typeface="Calibri"/>
                <a:ea typeface="+mn-ea"/>
                <a:cs typeface="+mn-cs"/>
              </a:rPr>
              <a:t>Formation sélective (BTS, BUT, classe</a:t>
            </a:r>
            <a:r>
              <a:rPr kumimoji="0" lang="fr-FR" sz="1400" b="1" i="0" u="none" strike="noStrike" kern="1200" cap="none" spc="0" normalizeH="0" noProof="0" dirty="0">
                <a:ln>
                  <a:noFill/>
                </a:ln>
                <a:solidFill>
                  <a:schemeClr val="tx2"/>
                </a:solidFill>
                <a:effectLst/>
                <a:uLnTx/>
                <a:uFillTx/>
                <a:latin typeface="Calibri"/>
                <a:ea typeface="+mn-ea"/>
                <a:cs typeface="+mn-cs"/>
              </a:rPr>
              <a:t> prépa</a:t>
            </a:r>
            <a:r>
              <a:rPr kumimoji="0" lang="fr-FR" sz="1400" b="1" i="0" u="none" strike="noStrike" kern="1200" cap="none" spc="0" normalizeH="0" baseline="0" noProof="0" dirty="0">
                <a:ln>
                  <a:noFill/>
                </a:ln>
                <a:solidFill>
                  <a:schemeClr val="tx2"/>
                </a:solidFill>
                <a:effectLst/>
                <a:uLnTx/>
                <a:uFillTx/>
                <a:latin typeface="Calibri"/>
                <a:ea typeface="+mn-ea"/>
                <a:cs typeface="+mn-cs"/>
              </a:rPr>
              <a:t>, IFSI, écoles, …) </a:t>
            </a:r>
            <a:endParaRPr kumimoji="0" lang="fr-FR" sz="1400" b="0" i="0" u="none" strike="noStrike" kern="1200" cap="none" spc="0" normalizeH="0" baseline="0" noProof="0" dirty="0">
              <a:ln>
                <a:noFill/>
              </a:ln>
              <a:solidFill>
                <a:schemeClr val="tx2"/>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57149"/>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900" smtClean="0">
                <a:solidFill>
                  <a:prstClr val="white"/>
                </a:solidFill>
                <a:latin typeface="Calibri"/>
              </a:rPr>
              <a:pPr/>
              <a:t>49</a:t>
            </a:fld>
            <a:endParaRPr lang="fr-FR" sz="900">
              <a:solidFill>
                <a:prstClr val="white"/>
              </a:solidFill>
              <a:latin typeface="Calibri"/>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2" name="Flèche droite 11"/>
          <p:cNvSpPr/>
          <p:nvPr/>
        </p:nvSpPr>
        <p:spPr>
          <a:xfrm>
            <a:off x="4135438" y="15630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62" y="1564308"/>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dirty="0">
                <a:solidFill>
                  <a:schemeClr val="tx1"/>
                </a:solidFill>
              </a:rPr>
              <a:t>Le candidat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90" y="2261567"/>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8" name="Flèche droite 17"/>
          <p:cNvSpPr/>
          <p:nvPr/>
        </p:nvSpPr>
        <p:spPr>
          <a:xfrm>
            <a:off x="4135438" y="20583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0" name="Rectangle à coins arrondis 19"/>
          <p:cNvSpPr/>
          <p:nvPr/>
        </p:nvSpPr>
        <p:spPr>
          <a:xfrm>
            <a:off x="1360490" y="320748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723424"/>
            <a:ext cx="2657475" cy="323850"/>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dirty="0">
                <a:solidFill>
                  <a:prstClr val="white"/>
                </a:solidFill>
                <a:latin typeface="Calibri"/>
              </a:rPr>
              <a:t>OUI-SI</a:t>
            </a:r>
            <a:r>
              <a:rPr lang="fr-FR" sz="1200" b="1" kern="0" dirty="0">
                <a:solidFill>
                  <a:schemeClr val="bg2"/>
                </a:solidFill>
                <a:latin typeface="Calibri"/>
              </a:rPr>
              <a:t>*</a:t>
            </a:r>
            <a:r>
              <a:rPr lang="fr-FR" sz="1200" b="1" kern="0" dirty="0">
                <a:solidFill>
                  <a:prstClr val="white"/>
                </a:solidFill>
                <a:latin typeface="Calibri"/>
              </a:rPr>
              <a:t> (proposition d’admission)</a:t>
            </a:r>
          </a:p>
        </p:txBody>
      </p:sp>
      <p:sp>
        <p:nvSpPr>
          <p:cNvPr id="22" name="ZoneTexte 41"/>
          <p:cNvSpPr txBox="1">
            <a:spLocks noChangeArrowheads="1"/>
          </p:cNvSpPr>
          <p:nvPr/>
        </p:nvSpPr>
        <p:spPr bwMode="auto">
          <a:xfrm>
            <a:off x="2500315" y="3598720"/>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3" name="Flèche droite 22"/>
          <p:cNvSpPr/>
          <p:nvPr/>
        </p:nvSpPr>
        <p:spPr>
          <a:xfrm>
            <a:off x="4144963" y="32789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210012"/>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En attente d’une place</a:t>
            </a:r>
          </a:p>
        </p:txBody>
      </p:sp>
      <p:sp>
        <p:nvSpPr>
          <p:cNvPr id="26" name="ZoneTexte 46"/>
          <p:cNvSpPr txBox="1">
            <a:spLocks noChangeArrowheads="1"/>
          </p:cNvSpPr>
          <p:nvPr/>
        </p:nvSpPr>
        <p:spPr bwMode="auto">
          <a:xfrm>
            <a:off x="2500315" y="4103545"/>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8" name="Flèche droite 27"/>
          <p:cNvSpPr/>
          <p:nvPr/>
        </p:nvSpPr>
        <p:spPr>
          <a:xfrm>
            <a:off x="4144963" y="37742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279050"/>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885004"/>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dirty="0">
                <a:solidFill>
                  <a:schemeClr val="tx2"/>
                </a:solidFill>
                <a:latin typeface="Calibri"/>
              </a:rPr>
              <a:t>Formation non sélective (licences, </a:t>
            </a:r>
            <a:r>
              <a:rPr lang="fr-FR" sz="1400" b="1" dirty="0" smtClean="0">
                <a:solidFill>
                  <a:schemeClr val="tx2"/>
                </a:solidFill>
                <a:latin typeface="Calibri"/>
              </a:rPr>
              <a:t>PPPE, PASS</a:t>
            </a:r>
            <a:r>
              <a:rPr lang="fr-FR" sz="1400" b="1" dirty="0">
                <a:solidFill>
                  <a:schemeClr val="tx2"/>
                </a:solidFill>
                <a:latin typeface="Calibri"/>
              </a:rPr>
              <a:t>) </a:t>
            </a:r>
            <a:endParaRPr lang="fr-FR" sz="1800" b="1" dirty="0">
              <a:solidFill>
                <a:schemeClr val="tx2"/>
              </a:solidFill>
              <a:latin typeface="Calibri"/>
            </a:endParaRPr>
          </a:p>
        </p:txBody>
      </p:sp>
      <p:sp>
        <p:nvSpPr>
          <p:cNvPr id="33" name="Rectangle à coins arrondis 32"/>
          <p:cNvSpPr/>
          <p:nvPr/>
        </p:nvSpPr>
        <p:spPr>
          <a:xfrm>
            <a:off x="4933833" y="3212293"/>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4" name="Rectangle à coins arrondis 33"/>
          <p:cNvSpPr/>
          <p:nvPr/>
        </p:nvSpPr>
        <p:spPr>
          <a:xfrm>
            <a:off x="4958637" y="3704949"/>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5" name="Rectangle à coins arrondis 34"/>
          <p:cNvSpPr/>
          <p:nvPr/>
        </p:nvSpPr>
        <p:spPr>
          <a:xfrm>
            <a:off x="4944466" y="4143592"/>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 name="ZoneTexte 1"/>
          <p:cNvSpPr txBox="1"/>
          <p:nvPr/>
        </p:nvSpPr>
        <p:spPr>
          <a:xfrm flipH="1">
            <a:off x="323527" y="4629441"/>
            <a:ext cx="7653824" cy="446276"/>
          </a:xfrm>
          <a:prstGeom prst="rect">
            <a:avLst/>
          </a:prstGeom>
          <a:solidFill>
            <a:schemeClr val="bg1"/>
          </a:solidFill>
        </p:spPr>
        <p:txBody>
          <a:bodyPr wrap="square" rtlCol="0">
            <a:spAutoFit/>
          </a:bodyPr>
          <a:lstStyle/>
          <a:p>
            <a:r>
              <a:rPr lang="fr-FR" sz="1100" b="1" dirty="0">
                <a:solidFill>
                  <a:srgbClr val="EC130E"/>
                </a:solidFill>
              </a:rPr>
              <a:t>*</a:t>
            </a:r>
            <a:r>
              <a:rPr lang="fr-FR" sz="1100" dirty="0">
                <a:solidFill>
                  <a:srgbClr val="0C5076"/>
                </a:solidFill>
              </a:rPr>
              <a:t> </a:t>
            </a:r>
            <a:r>
              <a:rPr lang="fr-FR" sz="1100" dirty="0"/>
              <a:t>Oui-si : le candidat est accepté à condition de suivre un parcours de réussite </a:t>
            </a:r>
            <a:r>
              <a:rPr lang="fr-FR" sz="1100" dirty="0" smtClean="0"/>
              <a:t>(</a:t>
            </a:r>
            <a:r>
              <a:rPr lang="fr-FR" sz="1100" dirty="0"/>
              <a:t>remise à niveau, tutorat..) </a:t>
            </a:r>
          </a:p>
          <a:p>
            <a:endParaRPr lang="fr-FR" sz="1200" dirty="0"/>
          </a:p>
        </p:txBody>
      </p:sp>
      <p:sp>
        <p:nvSpPr>
          <p:cNvPr id="32" name="Titre 1"/>
          <p:cNvSpPr>
            <a:spLocks noGrp="1"/>
          </p:cNvSpPr>
          <p:nvPr>
            <p:ph type="title"/>
          </p:nvPr>
        </p:nvSpPr>
        <p:spPr>
          <a:xfrm>
            <a:off x="365813" y="834287"/>
            <a:ext cx="8784001" cy="447614"/>
          </a:xfrm>
        </p:spPr>
        <p:txBody>
          <a:bodyPr/>
          <a:lstStyle/>
          <a:p>
            <a:r>
              <a:rPr lang="fr-FR" sz="2400" dirty="0"/>
              <a:t>Les réponses des formations </a:t>
            </a:r>
            <a:r>
              <a:rPr lang="fr-FR" sz="2400" dirty="0" smtClean="0"/>
              <a:t>et les choix des candidats</a:t>
            </a:r>
            <a:endParaRPr lang="fr-FR" sz="2400" dirty="0"/>
          </a:p>
        </p:txBody>
      </p:sp>
      <p:sp>
        <p:nvSpPr>
          <p:cNvPr id="31" name="Rectangle à coins arrondis 30"/>
          <p:cNvSpPr/>
          <p:nvPr/>
        </p:nvSpPr>
        <p:spPr>
          <a:xfrm>
            <a:off x="1347790" y="1489959"/>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OUI (proposition d’admission)</a:t>
            </a:r>
          </a:p>
        </p:txBody>
      </p:sp>
      <p:sp>
        <p:nvSpPr>
          <p:cNvPr id="36" name="Rectangle à coins arrondis 35"/>
          <p:cNvSpPr/>
          <p:nvPr/>
        </p:nvSpPr>
        <p:spPr>
          <a:xfrm>
            <a:off x="1357315" y="3205817"/>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OUI (proposition d’admission)</a:t>
            </a:r>
          </a:p>
        </p:txBody>
      </p:sp>
    </p:spTree>
    <p:extLst>
      <p:ext uri="{BB962C8B-B14F-4D97-AF65-F5344CB8AC3E}">
        <p14:creationId xmlns:p14="http://schemas.microsoft.com/office/powerpoint/2010/main" val="933716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600399"/>
          </a:xfrm>
        </p:spPr>
        <p:txBody>
          <a:bodyPr>
            <a:normAutofit fontScale="92500" lnSpcReduction="20000"/>
          </a:bodyPr>
          <a:lstStyle/>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transparence, </a:t>
            </a:r>
            <a:r>
              <a:rPr lang="fr-FR" sz="1500" b="1" dirty="0" smtClean="0">
                <a:solidFill>
                  <a:schemeClr val="bg1"/>
                </a:solidFill>
                <a:highlight>
                  <a:srgbClr val="0000FF"/>
                </a:highlight>
              </a:rPr>
              <a:t>une priorité, pour </a:t>
            </a:r>
            <a:r>
              <a:rPr lang="fr-FR" sz="1500" b="1" dirty="0">
                <a:solidFill>
                  <a:schemeClr val="bg1"/>
                </a:solidFill>
                <a:highlight>
                  <a:srgbClr val="0000FF"/>
                </a:highlight>
              </a:rPr>
              <a:t>vous permettre d’affiner votre projet et d’estimer vos chances</a:t>
            </a:r>
          </a:p>
          <a:p>
            <a:pPr marL="179388" defTabSz="457200">
              <a:spcBef>
                <a:spcPct val="20000"/>
              </a:spcBef>
              <a:spcAft>
                <a:spcPts val="0"/>
              </a:spcAft>
              <a:buClr>
                <a:srgbClr val="FF0000"/>
              </a:buClr>
              <a:buSzPct val="100000"/>
            </a:pPr>
            <a:r>
              <a:rPr lang="fr-FR" sz="1400" b="1" dirty="0" smtClean="0">
                <a:solidFill>
                  <a:srgbClr val="FF0000"/>
                </a:solidFill>
              </a:rPr>
              <a:t>Nouveauté 2023 </a:t>
            </a:r>
            <a:r>
              <a:rPr lang="fr-FR" sz="1400" dirty="0" smtClean="0">
                <a:solidFill>
                  <a:schemeClr val="accent1"/>
                </a:solidFill>
              </a:rPr>
              <a:t>: </a:t>
            </a:r>
            <a:r>
              <a:rPr lang="fr-FR" sz="1400" dirty="0" smtClean="0">
                <a:solidFill>
                  <a:schemeClr val="tx1"/>
                </a:solidFill>
              </a:rPr>
              <a:t>Parcoursup permet de visualiser </a:t>
            </a:r>
            <a:r>
              <a:rPr lang="fr-FR" sz="1400" b="1" dirty="0" smtClean="0">
                <a:solidFill>
                  <a:schemeClr val="tx1"/>
                </a:solidFill>
              </a:rPr>
              <a:t>les critères </a:t>
            </a:r>
            <a:r>
              <a:rPr lang="fr-FR" sz="1400" b="1" dirty="0">
                <a:solidFill>
                  <a:schemeClr val="tx1"/>
                </a:solidFill>
              </a:rPr>
              <a:t>d’analyse des </a:t>
            </a:r>
            <a:r>
              <a:rPr lang="fr-FR" sz="1400" b="1" dirty="0" smtClean="0">
                <a:solidFill>
                  <a:schemeClr val="tx1"/>
                </a:solidFill>
              </a:rPr>
              <a:t>candidatures qu’utiliseront les formations du supérieur</a:t>
            </a:r>
            <a:r>
              <a:rPr lang="fr-FR" sz="1400" dirty="0" smtClean="0">
                <a:solidFill>
                  <a:schemeClr val="tx1"/>
                </a:solidFill>
              </a:rPr>
              <a:t>. Parcoursup permet de consulter des </a:t>
            </a:r>
            <a:r>
              <a:rPr lang="fr-FR" sz="1400" b="1" dirty="0" smtClean="0">
                <a:solidFill>
                  <a:schemeClr val="tx1"/>
                </a:solidFill>
              </a:rPr>
              <a:t>conseils des enseignants du supérieur </a:t>
            </a:r>
            <a:r>
              <a:rPr lang="fr-FR" sz="1400" dirty="0" smtClean="0">
                <a:solidFill>
                  <a:schemeClr val="tx1"/>
                </a:solidFill>
              </a:rPr>
              <a:t>sur les parcours recommandés au lycée ou encore sur la manière de faire votre candidature. </a:t>
            </a:r>
          </a:p>
          <a:p>
            <a:pPr marL="179388" defTabSz="457200">
              <a:spcBef>
                <a:spcPct val="20000"/>
              </a:spcBef>
              <a:spcAft>
                <a:spcPts val="0"/>
              </a:spcAft>
              <a:buClr>
                <a:srgbClr val="FF0000"/>
              </a:buClr>
              <a:buSzPct val="100000"/>
            </a:pPr>
            <a:r>
              <a:rPr lang="fr-FR" sz="1400" dirty="0" smtClean="0">
                <a:solidFill>
                  <a:schemeClr val="tx1"/>
                </a:solidFill>
              </a:rPr>
              <a:t>Parcoursup fournit des </a:t>
            </a:r>
            <a:r>
              <a:rPr lang="fr-FR" sz="1400" dirty="0">
                <a:solidFill>
                  <a:schemeClr val="tx1"/>
                </a:solidFill>
              </a:rPr>
              <a:t>données </a:t>
            </a:r>
            <a:r>
              <a:rPr lang="fr-FR" sz="1400" dirty="0" smtClean="0">
                <a:solidFill>
                  <a:schemeClr val="tx1"/>
                </a:solidFill>
              </a:rPr>
              <a:t>sur la session précédente (profils </a:t>
            </a:r>
            <a:r>
              <a:rPr lang="fr-FR" sz="1400" dirty="0">
                <a:solidFill>
                  <a:schemeClr val="tx1"/>
                </a:solidFill>
              </a:rPr>
              <a:t>de candidats classés ; rythme d’envoi des </a:t>
            </a:r>
            <a:r>
              <a:rPr lang="fr-FR" sz="1400" dirty="0" smtClean="0">
                <a:solidFill>
                  <a:schemeClr val="tx1"/>
                </a:solidFill>
              </a:rPr>
              <a:t>propositions) pour </a:t>
            </a:r>
            <a:r>
              <a:rPr lang="fr-FR" sz="1400" b="1" dirty="0" smtClean="0">
                <a:solidFill>
                  <a:schemeClr val="tx1"/>
                </a:solidFill>
              </a:rPr>
              <a:t>anticiper le déroulement de la phase d’admission</a:t>
            </a:r>
          </a:p>
          <a:p>
            <a:pPr marL="179388" defTabSz="457200">
              <a:spcBef>
                <a:spcPct val="20000"/>
              </a:spcBef>
              <a:spcAft>
                <a:spcPts val="0"/>
              </a:spcAft>
              <a:buClr>
                <a:srgbClr val="FF0000"/>
              </a:buClr>
              <a:buSzPct val="100000"/>
            </a:pPr>
            <a:endParaRPr lang="fr-FR" sz="1500" dirty="0">
              <a:solidFill>
                <a:schemeClr val="accent1"/>
              </a:solidFil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L’accompagnement personnalisé tout au long de la procédure, pour vous aider </a:t>
            </a:r>
          </a:p>
          <a:p>
            <a:pPr marL="179388" defTabSz="457200">
              <a:spcBef>
                <a:spcPct val="20000"/>
              </a:spcBef>
              <a:spcAft>
                <a:spcPts val="0"/>
              </a:spcAft>
              <a:buClr>
                <a:srgbClr val="FF0000"/>
              </a:buClr>
              <a:buSzPct val="100000"/>
            </a:pPr>
            <a:r>
              <a:rPr lang="fr-FR" sz="1400" dirty="0">
                <a:solidFill>
                  <a:schemeClr val="tx1"/>
                </a:solidFill>
              </a:rPr>
              <a:t>Vous n’êtes pas seuls </a:t>
            </a:r>
            <a:r>
              <a:rPr lang="fr-FR" sz="1400" dirty="0" smtClean="0">
                <a:solidFill>
                  <a:schemeClr val="tx1"/>
                </a:solidFill>
              </a:rPr>
              <a:t>pour faire vos </a:t>
            </a:r>
            <a:r>
              <a:rPr lang="fr-FR" sz="1400" dirty="0">
                <a:solidFill>
                  <a:schemeClr val="tx1"/>
                </a:solidFill>
              </a:rPr>
              <a:t>choix : vous êtes accompagné, au lycée, via la plateforme, pour élaborer votre projet, faire des vœux, choisir votre formation. </a:t>
            </a:r>
            <a:endParaRPr lang="fr-FR" sz="1400" dirty="0" smtClean="0">
              <a:solidFill>
                <a:schemeClr val="tx1"/>
              </a:solidFill>
            </a:endParaRPr>
          </a:p>
          <a:p>
            <a:pPr marL="179388" defTabSz="457200">
              <a:spcBef>
                <a:spcPct val="20000"/>
              </a:spcBef>
              <a:spcAft>
                <a:spcPts val="0"/>
              </a:spcAft>
              <a:buClr>
                <a:srgbClr val="FF0000"/>
              </a:buClr>
              <a:buSzPct val="100000"/>
            </a:pPr>
            <a:r>
              <a:rPr lang="fr-FR" sz="1400" dirty="0" smtClean="0">
                <a:solidFill>
                  <a:schemeClr val="tx1"/>
                </a:solidFill>
              </a:rPr>
              <a:t>Si </a:t>
            </a:r>
            <a:r>
              <a:rPr lang="fr-FR" sz="1400" dirty="0">
                <a:solidFill>
                  <a:schemeClr val="tx1"/>
                </a:solidFill>
              </a:rPr>
              <a:t>vous n’avez pas reçu de proposition, les recteurs </a:t>
            </a:r>
            <a:r>
              <a:rPr lang="fr-FR" sz="1400" dirty="0" smtClean="0">
                <a:solidFill>
                  <a:schemeClr val="tx1"/>
                </a:solidFill>
              </a:rPr>
              <a:t>proposent </a:t>
            </a:r>
            <a:r>
              <a:rPr lang="fr-FR" sz="1400" dirty="0">
                <a:solidFill>
                  <a:schemeClr val="tx1"/>
                </a:solidFill>
              </a:rPr>
              <a:t>un accompagnement pour vous aider.</a:t>
            </a:r>
          </a:p>
          <a:p>
            <a:pPr defTabSz="457200">
              <a:spcBef>
                <a:spcPct val="20000"/>
              </a:spcBef>
              <a:spcAft>
                <a:spcPts val="0"/>
              </a:spcAft>
              <a:buClr>
                <a:srgbClr val="FF0000"/>
              </a:buClr>
              <a:buSzPct val="100000"/>
            </a:pPr>
            <a:endParaRPr lang="fr-FR" sz="1500" dirty="0">
              <a:solidFill>
                <a:schemeClr val="accent1"/>
              </a:solidFill>
              <a:cs typeface="Arial"/>
            </a:endParaRPr>
          </a:p>
          <a:p>
            <a:pPr marL="171450" indent="-171450" algn="just"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prise en </a:t>
            </a:r>
            <a:r>
              <a:rPr lang="fr-FR" sz="1500" b="1" dirty="0" smtClean="0">
                <a:solidFill>
                  <a:schemeClr val="bg1"/>
                </a:solidFill>
                <a:highlight>
                  <a:srgbClr val="0000FF"/>
                </a:highlight>
              </a:rPr>
              <a:t>compte de votre profil pour favoriser l’égalité d’accès et de réussite des étudiants </a:t>
            </a:r>
            <a:endParaRPr lang="fr-FR" sz="1500" b="1" dirty="0">
              <a:solidFill>
                <a:schemeClr val="bg1"/>
              </a:solidFill>
              <a:highlight>
                <a:srgbClr val="0000FF"/>
              </a:highlight>
            </a:endParaRPr>
          </a:p>
          <a:p>
            <a:pPr marL="179388" defTabSz="457200">
              <a:spcBef>
                <a:spcPct val="20000"/>
              </a:spcBef>
              <a:spcAft>
                <a:spcPts val="0"/>
              </a:spcAft>
              <a:buClr>
                <a:srgbClr val="FF0000"/>
              </a:buClr>
              <a:buSzPct val="100000"/>
            </a:pPr>
            <a:r>
              <a:rPr lang="fr-FR" sz="1400" dirty="0">
                <a:solidFill>
                  <a:schemeClr val="tx1"/>
                </a:solidFill>
              </a:rPr>
              <a:t>Parcoursup promeut le développement des </a:t>
            </a:r>
            <a:r>
              <a:rPr lang="fr-FR" sz="1400" dirty="0" smtClean="0">
                <a:solidFill>
                  <a:schemeClr val="tx1"/>
                </a:solidFill>
              </a:rPr>
              <a:t>parcours </a:t>
            </a:r>
            <a:r>
              <a:rPr lang="fr-FR" sz="1400" dirty="0">
                <a:solidFill>
                  <a:schemeClr val="tx1"/>
                </a:solidFill>
              </a:rPr>
              <a:t>personnalisés (Oui-Si) </a:t>
            </a:r>
            <a:r>
              <a:rPr lang="fr-FR" sz="1400" dirty="0" smtClean="0">
                <a:solidFill>
                  <a:schemeClr val="tx1"/>
                </a:solidFill>
              </a:rPr>
              <a:t>à l’université pour </a:t>
            </a:r>
            <a:r>
              <a:rPr lang="fr-FR" sz="1400" dirty="0">
                <a:solidFill>
                  <a:schemeClr val="tx1"/>
                </a:solidFill>
              </a:rPr>
              <a:t>favoriser la réussite des </a:t>
            </a:r>
            <a:r>
              <a:rPr lang="fr-FR" sz="1400" dirty="0" smtClean="0">
                <a:solidFill>
                  <a:schemeClr val="tx1"/>
                </a:solidFill>
              </a:rPr>
              <a:t>étudiants. Parcoursup </a:t>
            </a:r>
            <a:r>
              <a:rPr lang="fr-FR" sz="1400" dirty="0">
                <a:solidFill>
                  <a:schemeClr val="tx1"/>
                </a:solidFill>
              </a:rPr>
              <a:t>met en œuvre des actions </a:t>
            </a:r>
            <a:r>
              <a:rPr lang="fr-FR" sz="1400" dirty="0" smtClean="0">
                <a:solidFill>
                  <a:schemeClr val="tx1"/>
                </a:solidFill>
              </a:rPr>
              <a:t>ciblées pour l’accès au supérieur des </a:t>
            </a:r>
            <a:r>
              <a:rPr lang="fr-FR" sz="1400" dirty="0">
                <a:solidFill>
                  <a:schemeClr val="tx1"/>
                </a:solidFill>
              </a:rPr>
              <a:t>lycéens boursiers, professionnels ou technologiques. </a:t>
            </a:r>
            <a:endParaRPr lang="fr-FR" sz="1400" dirty="0" smtClean="0">
              <a:solidFill>
                <a:schemeClr val="tx1"/>
              </a:solidFill>
            </a:endParaRPr>
          </a:p>
          <a:p>
            <a:pPr marL="179388" defTabSz="457200">
              <a:spcBef>
                <a:spcPct val="20000"/>
              </a:spcBef>
              <a:spcAft>
                <a:spcPts val="0"/>
              </a:spcAft>
              <a:buClr>
                <a:srgbClr val="FF0000"/>
              </a:buClr>
              <a:buSzPct val="100000"/>
            </a:pPr>
            <a:r>
              <a:rPr lang="fr-FR" sz="1400" dirty="0" smtClean="0">
                <a:solidFill>
                  <a:schemeClr val="tx1"/>
                </a:solidFill>
              </a:rPr>
              <a:t>Parcoursup </a:t>
            </a:r>
            <a:r>
              <a:rPr lang="fr-FR" sz="1400" dirty="0">
                <a:solidFill>
                  <a:schemeClr val="tx1"/>
                </a:solidFill>
              </a:rPr>
              <a:t>prend en compte les situations </a:t>
            </a:r>
            <a:r>
              <a:rPr lang="fr-FR" sz="1400" dirty="0" smtClean="0">
                <a:solidFill>
                  <a:schemeClr val="tx1"/>
                </a:solidFill>
              </a:rPr>
              <a:t>particulières tels les candidats en situation de handicap ou les sportifs de haut niveau</a:t>
            </a:r>
            <a:endParaRPr lang="fr-FR" sz="1400" dirty="0">
              <a:solidFill>
                <a:schemeClr val="tx1"/>
              </a:solidFill>
            </a:endParaRPr>
          </a:p>
          <a:p>
            <a:pPr lvl="0" defTabSz="457200">
              <a:spcBef>
                <a:spcPct val="20000"/>
              </a:spcBef>
              <a:spcAft>
                <a:spcPts val="0"/>
              </a:spcAft>
              <a:buClr>
                <a:srgbClr val="FF0000"/>
              </a:buClr>
              <a:buSzPct val="100000"/>
            </a:pPr>
            <a:endParaRPr lang="fr-FR" sz="1600" dirty="0">
              <a:solidFill>
                <a:schemeClr val="tx1"/>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5</a:t>
            </a:fld>
            <a:endParaRPr lang="fr-FR" dirty="0"/>
          </a:p>
        </p:txBody>
      </p:sp>
      <p:sp>
        <p:nvSpPr>
          <p:cNvPr id="7" name="Rectangle à coins arrondis 6"/>
          <p:cNvSpPr/>
          <p:nvPr/>
        </p:nvSpPr>
        <p:spPr>
          <a:xfrm>
            <a:off x="5148064" y="195485"/>
            <a:ext cx="3565240" cy="452545"/>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srgbClr val="000091"/>
                </a:solidFill>
                <a:effectLst/>
                <a:uLnTx/>
                <a:uFillTx/>
                <a:latin typeface="Arial"/>
                <a:ea typeface="+mn-ea"/>
                <a:cs typeface="+mn-cs"/>
              </a:rPr>
              <a:t>6 engagements au service des usagers </a:t>
            </a:r>
          </a:p>
        </p:txBody>
      </p:sp>
    </p:spTree>
    <p:extLst>
      <p:ext uri="{BB962C8B-B14F-4D97-AF65-F5344CB8AC3E}">
        <p14:creationId xmlns:p14="http://schemas.microsoft.com/office/powerpoint/2010/main" val="6353047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8857" y="771550"/>
            <a:ext cx="8369330" cy="740478"/>
          </a:xfrm>
        </p:spPr>
        <p:txBody>
          <a:bodyPr/>
          <a:lstStyle/>
          <a:p>
            <a:r>
              <a:rPr lang="fr-FR" sz="2400"/>
              <a:t>Des alertes dès qu’un candidat reçoit une proposition d’admission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50</a:t>
            </a:fld>
            <a:endParaRPr lang="fr-FR"/>
          </a:p>
        </p:txBody>
      </p:sp>
      <p:sp>
        <p:nvSpPr>
          <p:cNvPr id="7" name="Espace réservé du texte 2"/>
          <p:cNvSpPr txBox="1">
            <a:spLocks/>
          </p:cNvSpPr>
          <p:nvPr/>
        </p:nvSpPr>
        <p:spPr>
          <a:xfrm>
            <a:off x="251522" y="1606528"/>
            <a:ext cx="6264694" cy="2261366"/>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3687" indent="-285750">
              <a:buSzTx/>
            </a:pPr>
            <a:r>
              <a:rPr lang="fr-FR" sz="1600" b="1" dirty="0">
                <a:solidFill>
                  <a:schemeClr val="bg1"/>
                </a:solidFill>
                <a:highlight>
                  <a:srgbClr val="0000FF"/>
                </a:highlight>
              </a:rPr>
              <a:t>par SMS et par mail dans sa messagerie personnelle</a:t>
            </a:r>
            <a:r>
              <a:rPr kumimoji="0" lang="fr-FR" sz="1600" b="1" i="0" u="none" strike="noStrike" kern="1200" cap="none" spc="0" normalizeH="0" baseline="0" noProof="0" dirty="0">
                <a:ln>
                  <a:noFill/>
                </a:ln>
                <a:solidFill>
                  <a:srgbClr val="F28E65"/>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(rappel : une adresse mail valide et régulièrement consultée et un numéro de portable sont demandés au moment de l’inscription  Parcoursup)</a:t>
            </a:r>
            <a:endParaRPr kumimoji="0" lang="fr-FR" sz="1600" b="1" i="0" u="none" strike="noStrike" kern="1200" cap="none" spc="0" normalizeH="0" baseline="0" noProof="0" dirty="0">
              <a:ln>
                <a:noFill/>
              </a:ln>
              <a:solidFill>
                <a:schemeClr val="tx1"/>
              </a:solidFill>
              <a:effectLst/>
              <a:uLnTx/>
              <a:uFillTx/>
              <a:ea typeface="+mn-ea"/>
              <a:cs typeface="+mn-cs"/>
            </a:endParaRPr>
          </a:p>
          <a:p>
            <a:pPr marL="293687" indent="-285750">
              <a:buSzTx/>
            </a:pPr>
            <a:r>
              <a:rPr lang="fr-FR" sz="1600" b="1" dirty="0">
                <a:solidFill>
                  <a:schemeClr val="bg1"/>
                </a:solidFill>
                <a:highlight>
                  <a:srgbClr val="0000FF"/>
                </a:highlight>
              </a:rPr>
              <a:t>par notification sur l’application Parcoursup</a:t>
            </a:r>
            <a:r>
              <a:rPr kumimoji="0" lang="fr-FR" sz="1600" b="1" i="0" u="none" strike="noStrike" kern="1200" cap="none" spc="0" normalizeH="0" baseline="0" noProof="0" dirty="0">
                <a:ln>
                  <a:noFill/>
                </a:ln>
                <a:solidFill>
                  <a:schemeClr val="tx2"/>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(application</a:t>
            </a:r>
            <a:r>
              <a:rPr kumimoji="0" lang="fr-FR" sz="1600" b="0" i="0" u="none" strike="noStrike" kern="1200" cap="none" spc="0" normalizeH="0" noProof="0" dirty="0">
                <a:ln>
                  <a:noFill/>
                </a:ln>
                <a:solidFill>
                  <a:schemeClr val="tx1"/>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téléchargeable à partir du </a:t>
            </a:r>
            <a:r>
              <a:rPr kumimoji="0" lang="fr-FR" sz="1600" b="0" i="0" u="none" strike="noStrike" kern="1200" cap="none" spc="0" normalizeH="0" baseline="0" noProof="0" dirty="0" smtClean="0">
                <a:ln>
                  <a:noFill/>
                </a:ln>
                <a:solidFill>
                  <a:schemeClr val="tx1"/>
                </a:solidFill>
                <a:effectLst/>
                <a:uLnTx/>
                <a:uFillTx/>
                <a:ea typeface="+mn-ea"/>
                <a:cs typeface="+mn-cs"/>
              </a:rPr>
              <a:t>1</a:t>
            </a:r>
            <a:r>
              <a:rPr kumimoji="0" lang="fr-FR" sz="1600" b="0" i="0" u="none" strike="noStrike" kern="1200" cap="none" spc="0" normalizeH="0" baseline="30000" noProof="0" dirty="0" smtClean="0">
                <a:ln>
                  <a:noFill/>
                </a:ln>
                <a:solidFill>
                  <a:schemeClr val="tx1"/>
                </a:solidFill>
                <a:effectLst/>
                <a:uLnTx/>
                <a:uFillTx/>
                <a:ea typeface="+mn-ea"/>
                <a:cs typeface="+mn-cs"/>
              </a:rPr>
              <a:t>er</a:t>
            </a:r>
            <a:r>
              <a:rPr kumimoji="0" lang="fr-FR" sz="1600" b="0" i="0" u="none" strike="noStrike" kern="1200" cap="none" spc="0" normalizeH="0" baseline="0" noProof="0" dirty="0" smtClean="0">
                <a:ln>
                  <a:noFill/>
                </a:ln>
                <a:solidFill>
                  <a:schemeClr val="tx1"/>
                </a:solidFill>
                <a:effectLst/>
                <a:uLnTx/>
                <a:uFillTx/>
                <a:ea typeface="+mn-ea"/>
                <a:cs typeface="+mn-cs"/>
              </a:rPr>
              <a:t> juin 2023)</a:t>
            </a:r>
            <a:endParaRPr kumimoji="0" lang="fr-FR" sz="1600" b="0" i="0" u="none" strike="noStrike" kern="1200" cap="none" spc="0" normalizeH="0" baseline="0" noProof="0" dirty="0">
              <a:ln>
                <a:noFill/>
              </a:ln>
              <a:solidFill>
                <a:schemeClr val="tx1"/>
              </a:solidFill>
              <a:effectLst/>
              <a:uLnTx/>
              <a:uFillTx/>
              <a:ea typeface="+mn-ea"/>
              <a:cs typeface="+mn-cs"/>
            </a:endParaRPr>
          </a:p>
          <a:p>
            <a:pPr marL="293687" indent="-285750">
              <a:buSzTx/>
            </a:pPr>
            <a:r>
              <a:rPr lang="fr-FR" sz="1600" b="1" dirty="0">
                <a:solidFill>
                  <a:schemeClr val="bg1"/>
                </a:solidFill>
                <a:highlight>
                  <a:srgbClr val="0000FF"/>
                </a:highlight>
              </a:rPr>
              <a:t>dans la messagerie intégrée au dossier</a:t>
            </a:r>
            <a:r>
              <a:rPr kumimoji="0" lang="fr-FR" sz="1600" b="1" i="0" u="none" strike="noStrike" kern="1200" cap="none" spc="0" normalizeH="0" baseline="0" noProof="0" dirty="0">
                <a:ln>
                  <a:noFill/>
                </a:ln>
                <a:solidFill>
                  <a:schemeClr val="tx2"/>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candidat sur Parcoursup</a:t>
            </a:r>
          </a:p>
          <a:p>
            <a:pPr marL="457200" marR="0" lvl="1" indent="0" algn="l" defTabSz="457200" rtl="0" eaLnBrk="1" fontAlgn="auto" latinLnBrk="0" hangingPunct="1">
              <a:lnSpc>
                <a:spcPct val="100000"/>
              </a:lnSpc>
              <a:spcBef>
                <a:spcPct val="20000"/>
              </a:spcBef>
              <a:spcAft>
                <a:spcPts val="0"/>
              </a:spcAft>
              <a:buClr>
                <a:srgbClr val="FF0000"/>
              </a:buClr>
              <a:buSzTx/>
              <a:buFont typeface="Arial-ItalicMT" charset="0"/>
              <a:buNone/>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p:txBody>
      </p:sp>
      <p:sp>
        <p:nvSpPr>
          <p:cNvPr id="8" name="Espace réservé du numéro de diapositive 3"/>
          <p:cNvSpPr txBox="1">
            <a:spLocks/>
          </p:cNvSpPr>
          <p:nvPr/>
        </p:nvSpPr>
        <p:spPr>
          <a:xfrm>
            <a:off x="8340049" y="6285507"/>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mtClean="0">
                <a:solidFill>
                  <a:prstClr val="white"/>
                </a:solidFill>
                <a:latin typeface="Calibri"/>
              </a:rPr>
              <a:pPr/>
              <a:t>50</a:t>
            </a:fld>
            <a:endParaRPr lang="fr-FR">
              <a:solidFill>
                <a:prstClr val="white"/>
              </a:solidFill>
              <a:latin typeface="Calibri"/>
            </a:endParaRPr>
          </a:p>
        </p:txBody>
      </p:sp>
      <p:sp>
        <p:nvSpPr>
          <p:cNvPr id="10" name="Rectangle à coins arrondis 9"/>
          <p:cNvSpPr/>
          <p:nvPr/>
        </p:nvSpPr>
        <p:spPr>
          <a:xfrm>
            <a:off x="531020" y="3793338"/>
            <a:ext cx="5984080" cy="84355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lvl="1" defTabSz="457200">
              <a:lnSpc>
                <a:spcPct val="90000"/>
              </a:lnSpc>
              <a:buSzPct val="100000"/>
              <a:defRPr/>
            </a:pPr>
            <a:r>
              <a:rPr lang="fr-FR" sz="1600" b="1" u="sng" dirty="0">
                <a:solidFill>
                  <a:schemeClr val="bg1"/>
                </a:solidFill>
              </a:rPr>
              <a:t>Info</a:t>
            </a:r>
            <a:r>
              <a:rPr lang="fr-FR" sz="1600" b="1" kern="0" dirty="0">
                <a:solidFill>
                  <a:schemeClr val="bg1"/>
                </a:solidFill>
              </a:rPr>
              <a:t> </a:t>
            </a:r>
            <a:r>
              <a:rPr lang="fr-FR" sz="1600" kern="0" dirty="0">
                <a:solidFill>
                  <a:schemeClr val="bg1"/>
                </a:solidFill>
              </a:rPr>
              <a:t>: les parents </a:t>
            </a:r>
            <a:r>
              <a:rPr lang="fr-FR" sz="1600" kern="0" dirty="0" smtClean="0">
                <a:solidFill>
                  <a:schemeClr val="bg1"/>
                </a:solidFill>
              </a:rPr>
              <a:t>sont </a:t>
            </a:r>
            <a:r>
              <a:rPr lang="fr-FR" sz="1600" kern="0" dirty="0">
                <a:solidFill>
                  <a:schemeClr val="bg1"/>
                </a:solidFill>
              </a:rPr>
              <a:t>également prévenus lorsqu’ils ont renseigné leur adresse mail et leur numéro de portable dans le dossier Parcoursup de leur enfant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1275606"/>
            <a:ext cx="2051053" cy="3086075"/>
          </a:xfrm>
          <a:prstGeom prst="rect">
            <a:avLst/>
          </a:prstGeom>
        </p:spPr>
      </p:pic>
    </p:spTree>
    <p:extLst>
      <p:ext uri="{BB962C8B-B14F-4D97-AF65-F5344CB8AC3E}">
        <p14:creationId xmlns:p14="http://schemas.microsoft.com/office/powerpoint/2010/main" val="10849049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808561"/>
            <a:ext cx="8784001" cy="447614"/>
          </a:xfrm>
        </p:spPr>
        <p:txBody>
          <a:bodyPr/>
          <a:lstStyle/>
          <a:p>
            <a:r>
              <a:rPr lang="fr-FR" sz="2400" dirty="0"/>
              <a:t>Comment répondre aux propositions d’admission ? </a:t>
            </a:r>
            <a:r>
              <a:rPr lang="fr-FR" sz="2400" dirty="0" smtClean="0"/>
              <a:t>(1/2)</a:t>
            </a:r>
            <a:r>
              <a:rPr lang="fr-FR" sz="2400" dirty="0"/>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42336" y="1248554"/>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rgbClr val="3D566E"/>
                </a:solidFill>
              </a:rPr>
              <a:t> </a:t>
            </a:r>
            <a:r>
              <a:rPr lang="fr-FR" sz="1600" b="1" dirty="0">
                <a:solidFill>
                  <a:schemeClr val="bg1"/>
                </a:solidFill>
                <a:highlight>
                  <a:srgbClr val="0000FF"/>
                </a:highlight>
              </a:rPr>
              <a:t>Le lycéen reçoit une seule proposition d’admission et il a des vœux en attente :</a:t>
            </a:r>
          </a:p>
          <a:p>
            <a:pPr marL="627063" lvl="1" indent="-169863" defTabSz="457200">
              <a:spcBef>
                <a:spcPct val="20000"/>
              </a:spcBef>
              <a:spcAft>
                <a:spcPts val="0"/>
              </a:spcAft>
              <a:buClr>
                <a:srgbClr val="FF0000"/>
              </a:buClr>
            </a:pPr>
            <a:r>
              <a:rPr lang="fr-FR" sz="1500" dirty="0"/>
              <a:t>Il</a:t>
            </a:r>
            <a:r>
              <a:rPr lang="fr-FR" sz="1500" dirty="0">
                <a:solidFill>
                  <a:srgbClr val="3D566E"/>
                </a:solidFill>
              </a:rPr>
              <a:t> </a:t>
            </a:r>
            <a:r>
              <a:rPr lang="fr-FR" sz="1500" dirty="0"/>
              <a:t>accepte la proposition </a:t>
            </a:r>
            <a:r>
              <a:rPr lang="fr-FR" sz="1500" dirty="0">
                <a:solidFill>
                  <a:schemeClr val="tx1"/>
                </a:solidFill>
              </a:rPr>
              <a:t>(ou y renonce). Il peut ensuite indiquer </a:t>
            </a:r>
            <a:r>
              <a:rPr lang="fr-FR" sz="1500" dirty="0" smtClean="0">
                <a:solidFill>
                  <a:schemeClr val="tx1"/>
                </a:solidFill>
              </a:rPr>
              <a:t>le(s) vœu(x) </a:t>
            </a:r>
            <a:r>
              <a:rPr lang="fr-FR" sz="1500" dirty="0">
                <a:solidFill>
                  <a:schemeClr val="tx1"/>
                </a:solidFill>
              </a:rPr>
              <a:t>en attente qu’il souhaite </a:t>
            </a:r>
            <a:r>
              <a:rPr lang="fr-FR" sz="1500" dirty="0" smtClean="0">
                <a:solidFill>
                  <a:schemeClr val="tx1"/>
                </a:solidFill>
              </a:rPr>
              <a:t>conserver (cette possibilité existe jusqu’au moment de l’archivage des vœux en attente)</a:t>
            </a:r>
            <a:endParaRPr lang="fr-FR" sz="1500" dirty="0">
              <a:solidFill>
                <a:schemeClr val="tx1"/>
              </a:solidFill>
            </a:endParaRPr>
          </a:p>
          <a:p>
            <a:pPr marL="627063" lvl="1" indent="-169863" defTabSz="457200">
              <a:spcBef>
                <a:spcPct val="20000"/>
              </a:spcBef>
              <a:spcAft>
                <a:spcPts val="0"/>
              </a:spcAft>
              <a:buClr>
                <a:srgbClr val="FF0000"/>
              </a:buClr>
            </a:pPr>
            <a:r>
              <a:rPr lang="fr-FR" sz="1500" dirty="0">
                <a:solidFill>
                  <a:schemeClr val="tx1"/>
                </a:solidFill>
              </a:rPr>
              <a:t>S’il accepte définitivement la proposition, cela signifie qu’il renonce à tous ses autres vœux.  Il consulte alors les</a:t>
            </a:r>
            <a:r>
              <a:rPr lang="fr-FR" sz="1500" dirty="0">
                <a:solidFill>
                  <a:srgbClr val="0C5076"/>
                </a:solidFill>
              </a:rPr>
              <a:t> </a:t>
            </a:r>
            <a:r>
              <a:rPr lang="fr-FR" sz="1500" dirty="0"/>
              <a:t>modalités d’inscription administrative </a:t>
            </a:r>
            <a:r>
              <a:rPr lang="fr-FR" sz="1500" dirty="0">
                <a:solidFill>
                  <a:schemeClr val="tx1"/>
                </a:solidFill>
              </a:rPr>
              <a:t>de la formation acceptée</a:t>
            </a:r>
          </a:p>
          <a:p>
            <a:pPr marL="627063" lvl="1" indent="-169863" defTabSz="457200">
              <a:spcBef>
                <a:spcPct val="20000"/>
              </a:spcBef>
              <a:spcAft>
                <a:spcPts val="0"/>
              </a:spcAft>
              <a:buClr>
                <a:srgbClr val="FF0000"/>
              </a:buClr>
              <a:buFont typeface="Arial-ItalicMT" charset="0"/>
              <a:buChar char="&gt;"/>
            </a:pPr>
            <a:endParaRPr lang="fr-FR" sz="500" dirty="0">
              <a:solidFill>
                <a:srgbClr val="3D566E"/>
              </a:solidFill>
            </a:endParaRPr>
          </a:p>
          <a:p>
            <a:pPr marL="177800" indent="-177800" defTabSz="457200">
              <a:spcBef>
                <a:spcPct val="20000"/>
              </a:spcBef>
              <a:spcAft>
                <a:spcPts val="0"/>
              </a:spcAft>
              <a:buClr>
                <a:srgbClr val="FF0000"/>
              </a:buClr>
              <a:buSzPct val="100000"/>
              <a:buFont typeface="Lucida Grande"/>
              <a:buChar char="&gt;"/>
            </a:pPr>
            <a:r>
              <a:rPr lang="fr-FR" sz="1600" b="1" dirty="0"/>
              <a:t> </a:t>
            </a:r>
            <a:r>
              <a:rPr lang="fr-FR" sz="1600" b="1" dirty="0">
                <a:solidFill>
                  <a:schemeClr val="bg1"/>
                </a:solidFill>
                <a:highlight>
                  <a:srgbClr val="0000FF"/>
                </a:highlight>
              </a:rPr>
              <a:t>Le lycéen reçoit plusieurs propositions d’admission et il a des vœux en attente :</a:t>
            </a:r>
          </a:p>
          <a:p>
            <a:pPr marL="627063" lvl="1" indent="-169863" defTabSz="457200">
              <a:spcBef>
                <a:spcPct val="20000"/>
              </a:spcBef>
              <a:spcAft>
                <a:spcPts val="0"/>
              </a:spcAft>
              <a:buClr>
                <a:srgbClr val="FF0000"/>
              </a:buClr>
            </a:pPr>
            <a:r>
              <a:rPr lang="fr-FR" sz="1500" dirty="0"/>
              <a:t>Il ne peut accepter </a:t>
            </a:r>
            <a:r>
              <a:rPr lang="fr-FR" sz="1500" b="1" dirty="0"/>
              <a:t>qu’une seule proposition à la fois</a:t>
            </a:r>
            <a:r>
              <a:rPr lang="fr-FR" sz="1500" dirty="0">
                <a:solidFill>
                  <a:srgbClr val="3D566E"/>
                </a:solidFill>
              </a:rPr>
              <a:t>. </a:t>
            </a:r>
            <a:r>
              <a:rPr lang="fr-FR" sz="1500" dirty="0">
                <a:solidFill>
                  <a:schemeClr val="tx1"/>
                </a:solidFill>
              </a:rPr>
              <a:t>En faisant un choix entre plusieurs propositions, il libère des places pour d’autres candidats en attente </a:t>
            </a:r>
          </a:p>
          <a:p>
            <a:pPr marL="627063" lvl="1" indent="-169863" defTabSz="457200">
              <a:spcBef>
                <a:spcPct val="20000"/>
              </a:spcBef>
              <a:spcAft>
                <a:spcPts val="0"/>
              </a:spcAft>
              <a:buClr>
                <a:srgbClr val="FF0000"/>
              </a:buClr>
            </a:pPr>
            <a:r>
              <a:rPr lang="fr-FR" sz="1500" dirty="0">
                <a:solidFill>
                  <a:schemeClr val="tx1"/>
                </a:solidFill>
              </a:rPr>
              <a:t>Il peut indiquer </a:t>
            </a:r>
            <a:r>
              <a:rPr lang="fr-FR" sz="1500" dirty="0" smtClean="0">
                <a:solidFill>
                  <a:schemeClr val="tx1"/>
                </a:solidFill>
              </a:rPr>
              <a:t>le(s) vœu(x) </a:t>
            </a:r>
            <a:r>
              <a:rPr lang="fr-FR" sz="1500" dirty="0">
                <a:solidFill>
                  <a:schemeClr val="tx1"/>
                </a:solidFill>
              </a:rPr>
              <a:t>en attente qu’il souhaite conserver</a:t>
            </a:r>
          </a:p>
          <a:p>
            <a:pPr marL="627063" lvl="1" indent="-169863" defTabSz="457200">
              <a:spcBef>
                <a:spcPct val="20000"/>
              </a:spcBef>
              <a:spcAft>
                <a:spcPts val="0"/>
              </a:spcAft>
              <a:buClr>
                <a:srgbClr val="FF0000"/>
              </a:buClr>
            </a:pPr>
            <a:r>
              <a:rPr lang="fr-FR" sz="1500" dirty="0">
                <a:solidFill>
                  <a:schemeClr val="tx1"/>
                </a:solidFill>
              </a:rPr>
              <a:t>S’il accepte définitivement une proposition, cela signifie qu’il renonce aux autres vœux. Il consulte alors les</a:t>
            </a:r>
            <a:r>
              <a:rPr lang="fr-FR" sz="1500" dirty="0">
                <a:solidFill>
                  <a:srgbClr val="0C5076"/>
                </a:solidFill>
              </a:rPr>
              <a:t> </a:t>
            </a:r>
            <a:r>
              <a:rPr lang="fr-FR" sz="1500" dirty="0"/>
              <a:t>modalités d’inscription administrative </a:t>
            </a:r>
            <a:r>
              <a:rPr lang="fr-FR" sz="1500" dirty="0">
                <a:solidFill>
                  <a:schemeClr val="tx1"/>
                </a:solidFill>
              </a:rPr>
              <a:t>de la formation acceptée</a:t>
            </a:r>
          </a:p>
          <a:p>
            <a:pPr marL="177800" lvl="0" indent="-177800" defTabSz="457200">
              <a:spcAft>
                <a:spcPts val="0"/>
              </a:spcAft>
              <a:buClr>
                <a:srgbClr val="FF0000"/>
              </a:buClr>
              <a:buSzPct val="100000"/>
              <a:buFont typeface="Lucida Grande"/>
              <a:buChar char="&gt;"/>
            </a:pPr>
            <a:endParaRPr lang="fr-FR" sz="14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51</a:t>
            </a:fld>
            <a:endParaRPr lang="fr-FR"/>
          </a:p>
        </p:txBody>
      </p:sp>
    </p:spTree>
    <p:extLst>
      <p:ext uri="{BB962C8B-B14F-4D97-AF65-F5344CB8AC3E}">
        <p14:creationId xmlns:p14="http://schemas.microsoft.com/office/powerpoint/2010/main" val="13805435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Comment répondre aux propositions d’admission ? </a:t>
            </a:r>
            <a:r>
              <a:rPr lang="fr-FR" sz="2400" dirty="0" smtClean="0"/>
              <a:t>(</a:t>
            </a:r>
            <a:r>
              <a:rPr lang="fr-FR" sz="2400" dirty="0"/>
              <a:t>2</a:t>
            </a:r>
            <a:r>
              <a:rPr lang="fr-FR" sz="2400" dirty="0" smtClean="0"/>
              <a:t>/2)</a:t>
            </a:r>
            <a:r>
              <a:rPr lang="fr-FR" sz="2400" dirty="0"/>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42336" y="1400572"/>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800" b="1" dirty="0">
                <a:solidFill>
                  <a:schemeClr val="bg1"/>
                </a:solidFill>
                <a:highlight>
                  <a:srgbClr val="0000FF"/>
                </a:highlight>
              </a:rPr>
              <a:t>Le lycéen ne reçoit que des réponses « en attente »</a:t>
            </a:r>
          </a:p>
          <a:p>
            <a:pPr marL="742950" lvl="1" indent="-285750" defTabSz="457200">
              <a:spcBef>
                <a:spcPct val="20000"/>
              </a:spcBef>
              <a:spcAft>
                <a:spcPts val="0"/>
              </a:spcAft>
              <a:buClr>
                <a:srgbClr val="FF0000"/>
              </a:buClr>
            </a:pPr>
            <a:r>
              <a:rPr lang="fr-FR" sz="1600" dirty="0" smtClean="0"/>
              <a:t>des</a:t>
            </a:r>
            <a:r>
              <a:rPr lang="fr-FR" sz="1600" dirty="0" smtClean="0">
                <a:solidFill>
                  <a:srgbClr val="0C5076"/>
                </a:solidFill>
              </a:rPr>
              <a:t> </a:t>
            </a:r>
            <a:r>
              <a:rPr lang="fr-FR" sz="1600" dirty="0"/>
              <a:t>indicateurs</a:t>
            </a:r>
            <a:r>
              <a:rPr lang="fr-FR" sz="1600" dirty="0">
                <a:solidFill>
                  <a:srgbClr val="0C5076"/>
                </a:solidFill>
              </a:rPr>
              <a:t> </a:t>
            </a:r>
            <a:r>
              <a:rPr lang="fr-FR" sz="1600" dirty="0">
                <a:solidFill>
                  <a:schemeClr val="tx1"/>
                </a:solidFill>
              </a:rPr>
              <a:t>s’affichent dans son dossier pour chaque vœu en attente et l’aident à </a:t>
            </a:r>
            <a:r>
              <a:rPr lang="fr-FR" sz="1600" dirty="0"/>
              <a:t>suivre sa situation </a:t>
            </a:r>
            <a:r>
              <a:rPr lang="fr-FR" sz="1600" dirty="0">
                <a:solidFill>
                  <a:schemeClr val="tx1"/>
                </a:solidFill>
              </a:rPr>
              <a:t>qui évolue jusqu’au </a:t>
            </a:r>
            <a:r>
              <a:rPr lang="fr-FR" sz="1600" dirty="0" smtClean="0">
                <a:solidFill>
                  <a:schemeClr val="tx1"/>
                </a:solidFill>
              </a:rPr>
              <a:t>13 </a:t>
            </a:r>
            <a:r>
              <a:rPr lang="fr-FR" sz="1600" dirty="0">
                <a:solidFill>
                  <a:schemeClr val="tx1"/>
                </a:solidFill>
              </a:rPr>
              <a:t>juillet </a:t>
            </a:r>
            <a:r>
              <a:rPr lang="fr-FR" sz="1600" dirty="0" smtClean="0">
                <a:solidFill>
                  <a:schemeClr val="tx1"/>
                </a:solidFill>
              </a:rPr>
              <a:t>2023 en </a:t>
            </a:r>
            <a:r>
              <a:rPr lang="fr-FR" sz="1600" dirty="0">
                <a:solidFill>
                  <a:schemeClr val="tx1"/>
                </a:solidFill>
              </a:rPr>
              <a:t>fonction des places libérées par d’autres </a:t>
            </a:r>
            <a:r>
              <a:rPr lang="fr-FR" sz="1600" dirty="0" smtClean="0">
                <a:solidFill>
                  <a:schemeClr val="tx1"/>
                </a:solidFill>
              </a:rPr>
              <a:t>candidats</a:t>
            </a:r>
            <a:r>
              <a:rPr lang="fr-FR" sz="400" dirty="0">
                <a:solidFill>
                  <a:schemeClr val="tx1"/>
                </a:solidFill>
              </a:rPr>
              <a:t>  </a:t>
            </a:r>
            <a:r>
              <a:rPr lang="fr-FR" sz="400" dirty="0" smtClean="0">
                <a:solidFill>
                  <a:schemeClr val="tx1"/>
                </a:solidFill>
              </a:rPr>
              <a:t>  </a:t>
            </a:r>
            <a:endParaRPr lang="fr-FR" sz="1600" dirty="0">
              <a:solidFill>
                <a:srgbClr val="3D566E"/>
              </a:solidFill>
              <a:cs typeface="Arial"/>
            </a:endParaRPr>
          </a:p>
          <a:p>
            <a:pPr marL="177800" indent="-177800" defTabSz="457200">
              <a:spcBef>
                <a:spcPct val="20000"/>
              </a:spcBef>
              <a:spcAft>
                <a:spcPts val="0"/>
              </a:spcAft>
              <a:buClr>
                <a:srgbClr val="FF0000"/>
              </a:buClr>
              <a:buSzPct val="100000"/>
              <a:buFont typeface="Lucida Grande"/>
              <a:buChar char="&gt;"/>
            </a:pPr>
            <a:r>
              <a:rPr lang="fr-FR" sz="1800" b="1" dirty="0">
                <a:solidFill>
                  <a:schemeClr val="bg1"/>
                </a:solidFill>
                <a:highlight>
                  <a:srgbClr val="0000FF"/>
                </a:highlight>
              </a:rPr>
              <a:t>Le lycéen ne reçoit que des réponses négatives (dans le cas où il n’a formulé que des vœux pour des formations sélectives)</a:t>
            </a:r>
          </a:p>
          <a:p>
            <a:pPr marL="742950" lvl="1" indent="-285750" defTabSz="457200">
              <a:spcBef>
                <a:spcPct val="20000"/>
              </a:spcBef>
              <a:spcAft>
                <a:spcPts val="0"/>
              </a:spcAft>
              <a:buClr>
                <a:srgbClr val="FF0000"/>
              </a:buClr>
            </a:pPr>
            <a:r>
              <a:rPr lang="fr-FR" sz="1600" dirty="0" smtClean="0">
                <a:solidFill>
                  <a:schemeClr val="tx1"/>
                </a:solidFill>
              </a:rPr>
              <a:t>dès </a:t>
            </a:r>
            <a:r>
              <a:rPr lang="fr-FR" sz="1600" dirty="0">
                <a:solidFill>
                  <a:schemeClr val="tx1"/>
                </a:solidFill>
              </a:rPr>
              <a:t>le </a:t>
            </a:r>
            <a:r>
              <a:rPr lang="fr-FR" sz="1600" dirty="0" smtClean="0">
                <a:solidFill>
                  <a:schemeClr val="tx1"/>
                </a:solidFill>
              </a:rPr>
              <a:t>1</a:t>
            </a:r>
            <a:r>
              <a:rPr lang="fr-FR" sz="1600" baseline="30000" dirty="0" smtClean="0">
                <a:solidFill>
                  <a:schemeClr val="tx1"/>
                </a:solidFill>
              </a:rPr>
              <a:t>er</a:t>
            </a:r>
            <a:r>
              <a:rPr lang="fr-FR" sz="1600" dirty="0" smtClean="0">
                <a:solidFill>
                  <a:schemeClr val="tx1"/>
                </a:solidFill>
              </a:rPr>
              <a:t> juin 2023, </a:t>
            </a:r>
            <a:r>
              <a:rPr lang="fr-FR" sz="1600" dirty="0">
                <a:solidFill>
                  <a:schemeClr val="tx1"/>
                </a:solidFill>
              </a:rPr>
              <a:t>il peut demander un conseil ou un accompagnement individuel ou collectif dans son lycée ou dans un CIO pour envisager d’autres choix de formation et préparer la phase complémentaire à partir du </a:t>
            </a:r>
            <a:r>
              <a:rPr lang="fr-FR" sz="1600" dirty="0" smtClean="0">
                <a:solidFill>
                  <a:schemeClr val="tx1"/>
                </a:solidFill>
              </a:rPr>
              <a:t>15 </a:t>
            </a:r>
            <a:r>
              <a:rPr lang="fr-FR" sz="1600" dirty="0">
                <a:solidFill>
                  <a:schemeClr val="tx1"/>
                </a:solidFill>
              </a:rPr>
              <a:t>juin </a:t>
            </a:r>
            <a:r>
              <a:rPr lang="fr-FR" sz="1600" dirty="0" smtClean="0">
                <a:solidFill>
                  <a:schemeClr val="tx1"/>
                </a:solidFill>
              </a:rPr>
              <a:t>2023.</a:t>
            </a:r>
            <a:r>
              <a:rPr lang="fr-FR" sz="1600" dirty="0">
                <a:solidFill>
                  <a:schemeClr val="tx1"/>
                </a:solidFill>
              </a:rPr>
              <a:t> </a:t>
            </a:r>
            <a:endParaRPr lang="fr-FR" sz="1800" dirty="0">
              <a:solidFill>
                <a:schemeClr val="tx1"/>
              </a:solidFill>
            </a:endParaRP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52</a:t>
            </a:fld>
            <a:endParaRPr lang="fr-FR"/>
          </a:p>
        </p:txBody>
      </p:sp>
      <p:sp>
        <p:nvSpPr>
          <p:cNvPr id="7" name="Rectangle à coins arrondis 6"/>
          <p:cNvSpPr/>
          <p:nvPr/>
        </p:nvSpPr>
        <p:spPr>
          <a:xfrm>
            <a:off x="457200" y="3989393"/>
            <a:ext cx="8191500" cy="684000"/>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u="sng" dirty="0">
                <a:solidFill>
                  <a:schemeClr val="bg1"/>
                </a:solidFill>
              </a:rPr>
              <a:t>A </a:t>
            </a:r>
            <a:r>
              <a:rPr lang="fr-FR" sz="1600" b="1" u="sng" dirty="0" smtClean="0">
                <a:solidFill>
                  <a:schemeClr val="bg1"/>
                </a:solidFill>
              </a:rPr>
              <a:t>savoir</a:t>
            </a:r>
            <a:r>
              <a:rPr lang="fr-FR" sz="1600" dirty="0" smtClean="0">
                <a:solidFill>
                  <a:schemeClr val="bg1"/>
                </a:solidFill>
              </a:rPr>
              <a:t> : </a:t>
            </a:r>
            <a:r>
              <a:rPr lang="fr-FR" sz="1600" dirty="0"/>
              <a:t>la phase complémentaire permet de formuler jusqu’à 10 </a:t>
            </a:r>
            <a:r>
              <a:rPr lang="fr-FR" sz="1600" b="1" u="sng" dirty="0"/>
              <a:t>nouveaux</a:t>
            </a:r>
            <a:r>
              <a:rPr lang="fr-FR" sz="1600" dirty="0"/>
              <a:t> vœux dans des formations qui ont des places vacantes</a:t>
            </a:r>
          </a:p>
        </p:txBody>
      </p:sp>
    </p:spTree>
    <p:extLst>
      <p:ext uri="{BB962C8B-B14F-4D97-AF65-F5344CB8AC3E}">
        <p14:creationId xmlns:p14="http://schemas.microsoft.com/office/powerpoint/2010/main" val="20500682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447614"/>
          </a:xfrm>
        </p:spPr>
        <p:txBody>
          <a:bodyPr/>
          <a:lstStyle/>
          <a:p>
            <a:r>
              <a:rPr lang="fr-FR" sz="2400" dirty="0" smtClean="0"/>
              <a:t>Des </a:t>
            </a:r>
            <a:r>
              <a:rPr lang="fr-FR" sz="2400" dirty="0"/>
              <a:t>solutions pour les candidats qui n’ont pas reçu de proposition d’admission </a:t>
            </a:r>
          </a:p>
        </p:txBody>
      </p:sp>
      <p:sp>
        <p:nvSpPr>
          <p:cNvPr id="3" name="Espace réservé du contenu 2"/>
          <p:cNvSpPr>
            <a:spLocks noGrp="1"/>
          </p:cNvSpPr>
          <p:nvPr>
            <p:ph sz="quarter" idx="4294967295"/>
          </p:nvPr>
        </p:nvSpPr>
        <p:spPr>
          <a:xfrm>
            <a:off x="351862" y="1572324"/>
            <a:ext cx="8612626" cy="3435886"/>
          </a:xfrm>
        </p:spPr>
        <p:txBody>
          <a:bodyPr/>
          <a:lstStyle/>
          <a:p>
            <a:pPr lvl="0"/>
            <a:r>
              <a:rPr lang="fr-FR" sz="1500" b="1" dirty="0">
                <a:solidFill>
                  <a:srgbClr val="EC130E"/>
                </a:solidFill>
              </a:rPr>
              <a:t>&gt;</a:t>
            </a:r>
            <a:r>
              <a:rPr lang="fr-FR" sz="1500" b="1" dirty="0"/>
              <a:t> </a:t>
            </a:r>
            <a:r>
              <a:rPr lang="fr-FR" sz="1500" b="1" dirty="0">
                <a:solidFill>
                  <a:schemeClr val="bg1"/>
                </a:solidFill>
                <a:highlight>
                  <a:srgbClr val="0000FF"/>
                </a:highlight>
              </a:rPr>
              <a:t>Dès le </a:t>
            </a:r>
            <a:r>
              <a:rPr lang="fr-FR" sz="1500" b="1" dirty="0" smtClean="0">
                <a:solidFill>
                  <a:schemeClr val="bg1"/>
                </a:solidFill>
                <a:highlight>
                  <a:srgbClr val="0000FF"/>
                </a:highlight>
              </a:rPr>
              <a:t>1</a:t>
            </a:r>
            <a:r>
              <a:rPr lang="fr-FR" sz="1500" b="1" baseline="30000" dirty="0" smtClean="0">
                <a:solidFill>
                  <a:schemeClr val="bg1"/>
                </a:solidFill>
                <a:highlight>
                  <a:srgbClr val="0000FF"/>
                </a:highlight>
              </a:rPr>
              <a:t>er</a:t>
            </a:r>
            <a:r>
              <a:rPr lang="fr-FR" sz="1500" b="1" dirty="0" smtClean="0">
                <a:solidFill>
                  <a:schemeClr val="bg1"/>
                </a:solidFill>
                <a:highlight>
                  <a:srgbClr val="0000FF"/>
                </a:highlight>
              </a:rPr>
              <a:t> </a:t>
            </a:r>
            <a:r>
              <a:rPr lang="fr-FR" sz="1500" b="1" dirty="0">
                <a:solidFill>
                  <a:schemeClr val="bg1"/>
                </a:solidFill>
                <a:highlight>
                  <a:srgbClr val="0000FF"/>
                </a:highlight>
              </a:rPr>
              <a:t>juin </a:t>
            </a:r>
            <a:r>
              <a:rPr lang="fr-FR" sz="1500" b="1" dirty="0" smtClean="0">
                <a:solidFill>
                  <a:schemeClr val="bg1"/>
                </a:solidFill>
                <a:highlight>
                  <a:srgbClr val="0000FF"/>
                </a:highlight>
              </a:rPr>
              <a:t>2023 </a:t>
            </a:r>
            <a:r>
              <a:rPr lang="fr-FR" sz="1500" dirty="0"/>
              <a:t>: </a:t>
            </a:r>
            <a:r>
              <a:rPr lang="fr-FR" sz="1500" dirty="0">
                <a:solidFill>
                  <a:schemeClr val="tx1"/>
                </a:solidFill>
              </a:rPr>
              <a:t>les lycéens qui n'ont fait que des demandes en formations sélectives et qui n’ont reçu que des réponses négatives peuvent </a:t>
            </a:r>
            <a:r>
              <a:rPr lang="fr-FR" sz="1500" b="1" dirty="0"/>
              <a:t>demander</a:t>
            </a:r>
            <a:r>
              <a:rPr lang="fr-FR" sz="1500" dirty="0"/>
              <a:t> </a:t>
            </a:r>
            <a:r>
              <a:rPr lang="fr-FR" sz="1500" b="1" dirty="0"/>
              <a:t>un accompagnement individuel ou collectif au lycée ou dans un CIO</a:t>
            </a:r>
            <a:r>
              <a:rPr lang="fr-FR" sz="1500" dirty="0"/>
              <a:t> </a:t>
            </a:r>
            <a:r>
              <a:rPr lang="fr-FR" sz="1500" b="1" dirty="0"/>
              <a:t>pour définir un nouveau projet d’orientation et préparer la phase complémentaire</a:t>
            </a:r>
          </a:p>
          <a:p>
            <a:pPr lvl="0"/>
            <a:endParaRPr lang="fr-FR" sz="800" dirty="0"/>
          </a:p>
          <a:p>
            <a:pPr lvl="0"/>
            <a:r>
              <a:rPr lang="fr-FR" sz="1500" b="1" dirty="0">
                <a:solidFill>
                  <a:srgbClr val="EC130E"/>
                </a:solidFill>
              </a:rPr>
              <a:t>&gt;</a:t>
            </a:r>
            <a:r>
              <a:rPr lang="fr-FR" sz="1500" b="1" dirty="0"/>
              <a:t> </a:t>
            </a:r>
            <a:r>
              <a:rPr lang="fr-FR" sz="1500" b="1" dirty="0">
                <a:solidFill>
                  <a:schemeClr val="bg1"/>
                </a:solidFill>
                <a:highlight>
                  <a:srgbClr val="0000FF"/>
                </a:highlight>
              </a:rPr>
              <a:t>Du </a:t>
            </a:r>
            <a:r>
              <a:rPr lang="fr-FR" sz="1500" b="1" dirty="0" smtClean="0">
                <a:solidFill>
                  <a:schemeClr val="bg1"/>
                </a:solidFill>
                <a:highlight>
                  <a:srgbClr val="0000FF"/>
                </a:highlight>
              </a:rPr>
              <a:t>15 </a:t>
            </a:r>
            <a:r>
              <a:rPr lang="fr-FR" sz="1500" b="1" dirty="0">
                <a:solidFill>
                  <a:schemeClr val="bg1"/>
                </a:solidFill>
                <a:highlight>
                  <a:srgbClr val="0000FF"/>
                </a:highlight>
              </a:rPr>
              <a:t>juin au </a:t>
            </a:r>
            <a:r>
              <a:rPr lang="fr-FR" sz="1500" b="1" dirty="0" smtClean="0">
                <a:solidFill>
                  <a:schemeClr val="bg1"/>
                </a:solidFill>
                <a:highlight>
                  <a:srgbClr val="0000FF"/>
                </a:highlight>
              </a:rPr>
              <a:t>12 septembre 2023 </a:t>
            </a:r>
            <a:r>
              <a:rPr lang="fr-FR" sz="1500" dirty="0"/>
              <a:t>: </a:t>
            </a:r>
            <a:r>
              <a:rPr lang="fr-FR" sz="1500" dirty="0">
                <a:solidFill>
                  <a:schemeClr val="tx1"/>
                </a:solidFill>
              </a:rPr>
              <a:t>pendant la </a:t>
            </a:r>
            <a:r>
              <a:rPr lang="fr-FR" sz="1500" b="1" dirty="0"/>
              <a:t>phase complémentaire</a:t>
            </a:r>
            <a:r>
              <a:rPr lang="fr-FR" sz="1500" dirty="0">
                <a:solidFill>
                  <a:schemeClr val="tx1"/>
                </a:solidFill>
              </a:rPr>
              <a:t>, les lycéens peuvent </a:t>
            </a:r>
            <a:r>
              <a:rPr lang="fr-FR" sz="1500" b="1" dirty="0"/>
              <a:t>formuler jusqu’à 10 nouveaux </a:t>
            </a:r>
            <a:r>
              <a:rPr lang="fr-FR" sz="1500" b="1" dirty="0" smtClean="0"/>
              <a:t>vœux et répondre aux propositions </a:t>
            </a:r>
            <a:r>
              <a:rPr lang="fr-FR" sz="1500" b="1" dirty="0"/>
              <a:t>dans des formations disposant de places </a:t>
            </a:r>
            <a:r>
              <a:rPr lang="fr-FR" sz="1500" b="1" dirty="0" smtClean="0"/>
              <a:t>disponibles</a:t>
            </a:r>
            <a:endParaRPr lang="fr-FR" sz="1500" b="1" dirty="0"/>
          </a:p>
          <a:p>
            <a:pPr lvl="0"/>
            <a:endParaRPr lang="fr-FR" sz="800" dirty="0"/>
          </a:p>
          <a:p>
            <a:pPr lvl="0"/>
            <a:r>
              <a:rPr lang="fr-FR" sz="1500" b="1" dirty="0">
                <a:solidFill>
                  <a:srgbClr val="EC130E"/>
                </a:solidFill>
              </a:rPr>
              <a:t>&gt; </a:t>
            </a:r>
            <a:r>
              <a:rPr lang="fr-FR" sz="1500" b="1" dirty="0">
                <a:solidFill>
                  <a:schemeClr val="bg1"/>
                </a:solidFill>
                <a:highlight>
                  <a:srgbClr val="0000FF"/>
                </a:highlight>
              </a:rPr>
              <a:t>A partir du 1</a:t>
            </a:r>
            <a:r>
              <a:rPr lang="fr-FR" sz="1500" b="1" baseline="30000" dirty="0">
                <a:solidFill>
                  <a:schemeClr val="bg1"/>
                </a:solidFill>
                <a:highlight>
                  <a:srgbClr val="0000FF"/>
                </a:highlight>
              </a:rPr>
              <a:t>er </a:t>
            </a:r>
            <a:r>
              <a:rPr lang="fr-FR" sz="1500" b="1" dirty="0">
                <a:solidFill>
                  <a:schemeClr val="bg1"/>
                </a:solidFill>
                <a:highlight>
                  <a:srgbClr val="0000FF"/>
                </a:highlight>
              </a:rPr>
              <a:t>juillet </a:t>
            </a:r>
            <a:r>
              <a:rPr lang="fr-FR" sz="1500" b="1" dirty="0" smtClean="0">
                <a:solidFill>
                  <a:schemeClr val="bg1"/>
                </a:solidFill>
                <a:highlight>
                  <a:srgbClr val="0000FF"/>
                </a:highlight>
              </a:rPr>
              <a:t>2023 </a:t>
            </a:r>
            <a:r>
              <a:rPr lang="fr-FR" sz="1500" dirty="0"/>
              <a:t>: </a:t>
            </a:r>
            <a:r>
              <a:rPr lang="fr-FR" sz="1500" dirty="0">
                <a:solidFill>
                  <a:schemeClr val="tx1"/>
                </a:solidFill>
              </a:rPr>
              <a:t>les </a:t>
            </a:r>
            <a:r>
              <a:rPr lang="fr-FR" sz="1500" dirty="0" smtClean="0">
                <a:solidFill>
                  <a:schemeClr val="tx1"/>
                </a:solidFill>
              </a:rPr>
              <a:t>candidats n’ayant pas eu de proposition </a:t>
            </a:r>
            <a:r>
              <a:rPr lang="fr-FR" sz="1500" dirty="0">
                <a:solidFill>
                  <a:schemeClr val="tx1"/>
                </a:solidFill>
              </a:rPr>
              <a:t>peuvent solliciter depuis leur dossier </a:t>
            </a:r>
            <a:r>
              <a:rPr lang="fr-FR" sz="1500" b="1" dirty="0"/>
              <a:t>l’accompagnement de la Commission d’Accès à l’Enseignement Supérieur</a:t>
            </a:r>
            <a:r>
              <a:rPr lang="fr-FR" sz="1500" dirty="0"/>
              <a:t> </a:t>
            </a:r>
            <a:r>
              <a:rPr lang="fr-FR" sz="1500" b="1" dirty="0"/>
              <a:t>(CAES) </a:t>
            </a:r>
            <a:r>
              <a:rPr lang="fr-FR" sz="1500" dirty="0">
                <a:solidFill>
                  <a:schemeClr val="tx1"/>
                </a:solidFill>
              </a:rPr>
              <a:t>de leur académie : elle étudie leur dossier et les aide à trouver une formation au plus près de leur projet en fonction des places disponibles</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53</a:t>
            </a:fld>
            <a:endParaRPr lang="fr-FR"/>
          </a:p>
        </p:txBody>
      </p:sp>
    </p:spTree>
    <p:extLst>
      <p:ext uri="{BB962C8B-B14F-4D97-AF65-F5344CB8AC3E}">
        <p14:creationId xmlns:p14="http://schemas.microsoft.com/office/powerpoint/2010/main" val="20728534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t>L’inscription administrative dans la formation choisie </a:t>
            </a:r>
          </a:p>
        </p:txBody>
      </p:sp>
      <p:sp>
        <p:nvSpPr>
          <p:cNvPr id="3" name="Espace réservé du contenu 2"/>
          <p:cNvSpPr>
            <a:spLocks noGrp="1"/>
          </p:cNvSpPr>
          <p:nvPr>
            <p:ph sz="quarter" idx="4294967295"/>
          </p:nvPr>
        </p:nvSpPr>
        <p:spPr>
          <a:xfrm>
            <a:off x="251520" y="1347614"/>
            <a:ext cx="8424000" cy="3312368"/>
          </a:xfrm>
        </p:spPr>
        <p:txBody>
          <a:bodyPr/>
          <a:lstStyle/>
          <a:p>
            <a:pPr lvl="0"/>
            <a:r>
              <a:rPr lang="fr-FR" sz="1600" dirty="0">
                <a:solidFill>
                  <a:schemeClr val="tx1"/>
                </a:solidFill>
              </a:rPr>
              <a:t>Après</a:t>
            </a:r>
            <a:r>
              <a:rPr lang="fr-FR" sz="1600" dirty="0"/>
              <a:t> </a:t>
            </a:r>
            <a:r>
              <a:rPr lang="fr-FR" sz="1600" b="1" dirty="0"/>
              <a:t>avoir accepté définitivement la proposition d’admission de son choix et après avoir eu ses résultats au baccalauréat,</a:t>
            </a:r>
            <a:r>
              <a:rPr lang="fr-FR" sz="1600" dirty="0"/>
              <a:t> </a:t>
            </a:r>
            <a:r>
              <a:rPr lang="fr-FR" sz="1600" dirty="0">
                <a:solidFill>
                  <a:schemeClr val="tx1"/>
                </a:solidFill>
              </a:rPr>
              <a:t>le lycéen procède à son inscription administrative. </a:t>
            </a:r>
          </a:p>
          <a:p>
            <a:pPr lvl="0"/>
            <a:endParaRPr lang="fr-FR" sz="800" dirty="0"/>
          </a:p>
          <a:p>
            <a:r>
              <a:rPr lang="fr-FR" sz="1600" dirty="0">
                <a:solidFill>
                  <a:schemeClr val="tx1"/>
                </a:solidFill>
              </a:rPr>
              <a:t>L’inscription administrative se fait </a:t>
            </a:r>
            <a:r>
              <a:rPr lang="fr-FR" sz="1600" b="1" dirty="0"/>
              <a:t>directement auprès de l’établissement choisi </a:t>
            </a:r>
            <a:r>
              <a:rPr lang="fr-FR" sz="1600" dirty="0">
                <a:solidFill>
                  <a:schemeClr val="tx1"/>
                </a:solidFill>
              </a:rPr>
              <a:t>et pas sur Parcoursup.</a:t>
            </a:r>
          </a:p>
          <a:p>
            <a:pPr lvl="0"/>
            <a:endParaRPr lang="fr-FR" sz="800" b="1" dirty="0"/>
          </a:p>
          <a:p>
            <a:pPr lvl="0"/>
            <a:r>
              <a:rPr lang="fr-FR" sz="1600" b="1" dirty="0">
                <a:solidFill>
                  <a:schemeClr val="bg1"/>
                </a:solidFill>
                <a:highlight>
                  <a:srgbClr val="0000FF"/>
                </a:highlight>
              </a:rPr>
              <a:t>Les modalités d’inscription sont propres à chaque établissement : </a:t>
            </a:r>
          </a:p>
          <a:p>
            <a:pPr marL="285750" indent="-285750">
              <a:buClr>
                <a:srgbClr val="ED7454"/>
              </a:buClr>
              <a:buFont typeface="Arial" panose="020B0604020202020204" pitchFamily="34" charset="0"/>
              <a:buChar char="•"/>
            </a:pPr>
            <a:r>
              <a:rPr lang="fr-FR" sz="1600" dirty="0">
                <a:solidFill>
                  <a:schemeClr val="tx1"/>
                </a:solidFill>
              </a:rPr>
              <a:t>Consulter les modalités</a:t>
            </a:r>
            <a:r>
              <a:rPr lang="fr-FR" sz="1600" dirty="0" smtClean="0">
                <a:solidFill>
                  <a:schemeClr val="tx1"/>
                </a:solidFill>
              </a:rPr>
              <a:t> </a:t>
            </a:r>
            <a:r>
              <a:rPr lang="fr-FR" sz="1600" dirty="0">
                <a:solidFill>
                  <a:schemeClr val="tx1"/>
                </a:solidFill>
              </a:rPr>
              <a:t>d’inscription indiquées dans le dossier candidat sur Parcoursup. </a:t>
            </a:r>
          </a:p>
          <a:p>
            <a:pPr marL="285750" indent="-285750">
              <a:buClr>
                <a:srgbClr val="ED7454"/>
              </a:buClr>
              <a:buFont typeface="Arial" panose="020B0604020202020204" pitchFamily="34" charset="0"/>
              <a:buChar char="•"/>
            </a:pPr>
            <a:r>
              <a:rPr lang="fr-FR" sz="1600" b="1" u="sng" dirty="0"/>
              <a:t>Respecter la date limite indiquée.</a:t>
            </a:r>
            <a:r>
              <a:rPr lang="fr-FR" sz="1600" b="1" u="sng" dirty="0">
                <a:solidFill>
                  <a:schemeClr val="tx1"/>
                </a:solidFill>
              </a:rPr>
              <a:t> </a:t>
            </a:r>
          </a:p>
          <a:p>
            <a:pPr marL="285750" indent="-285750">
              <a:buClr>
                <a:srgbClr val="ED7454"/>
              </a:buClr>
              <a:buFont typeface="Arial" panose="020B0604020202020204" pitchFamily="34" charset="0"/>
              <a:buChar char="•"/>
            </a:pPr>
            <a:r>
              <a:rPr lang="fr-FR" sz="1600" dirty="0">
                <a:solidFill>
                  <a:schemeClr val="tx1"/>
                </a:solidFill>
              </a:rPr>
              <a:t>Si le futur étudiant s’inscrit dans une formation en dehors de Parcoursup, il doit </a:t>
            </a:r>
            <a:r>
              <a:rPr lang="fr-FR" sz="1600" b="1" u="sng" dirty="0"/>
              <a:t>obligatoirement</a:t>
            </a:r>
            <a:r>
              <a:rPr lang="fr-FR" sz="1600" dirty="0">
                <a:solidFill>
                  <a:schemeClr val="tx1"/>
                </a:solidFill>
              </a:rPr>
              <a:t>  remettre une attestation de désinscription ou de non inscription sur Parcoursup qu’il télécharge </a:t>
            </a:r>
            <a:r>
              <a:rPr lang="fr-FR" sz="1600" dirty="0" smtClean="0">
                <a:solidFill>
                  <a:schemeClr val="tx1"/>
                </a:solidFill>
              </a:rPr>
              <a:t>via </a:t>
            </a:r>
            <a:r>
              <a:rPr lang="fr-FR" sz="1600" dirty="0">
                <a:solidFill>
                  <a:schemeClr val="tx1"/>
                </a:solidFill>
              </a:rPr>
              <a:t>la plateforme.</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54</a:t>
            </a:fld>
            <a:endParaRPr lang="fr-FR"/>
          </a:p>
        </p:txBody>
      </p:sp>
      <p:sp>
        <p:nvSpPr>
          <p:cNvPr id="7" name="Rectangle à coins arrondis 6"/>
          <p:cNvSpPr/>
          <p:nvPr/>
        </p:nvSpPr>
        <p:spPr>
          <a:xfrm>
            <a:off x="5650706" y="86105"/>
            <a:ext cx="311435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Après le 4 juillet 2023</a:t>
            </a:r>
          </a:p>
        </p:txBody>
      </p:sp>
    </p:spTree>
    <p:extLst>
      <p:ext uri="{BB962C8B-B14F-4D97-AF65-F5344CB8AC3E}">
        <p14:creationId xmlns:p14="http://schemas.microsoft.com/office/powerpoint/2010/main" val="4302576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55</a:t>
            </a:fld>
            <a:endParaRPr lang="fr-FR" dirty="0"/>
          </a:p>
        </p:txBody>
      </p:sp>
      <p:sp>
        <p:nvSpPr>
          <p:cNvPr id="7" name="Rectangle à coins arrondis 6"/>
          <p:cNvSpPr/>
          <p:nvPr/>
        </p:nvSpPr>
        <p:spPr>
          <a:xfrm>
            <a:off x="5529263" y="76969"/>
            <a:ext cx="3182005"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5 conseils pour aborder sereinement la procédure</a:t>
            </a:r>
          </a:p>
        </p:txBody>
      </p:sp>
      <p:sp>
        <p:nvSpPr>
          <p:cNvPr id="9" name="Espace réservé du contenu 2"/>
          <p:cNvSpPr>
            <a:spLocks noGrp="1"/>
          </p:cNvSpPr>
          <p:nvPr>
            <p:ph sz="quarter" idx="4294967295"/>
          </p:nvPr>
        </p:nvSpPr>
        <p:spPr>
          <a:xfrm>
            <a:off x="341264" y="1067966"/>
            <a:ext cx="8784002" cy="3435886"/>
          </a:xfrm>
        </p:spPr>
        <p:txBody>
          <a:bodyPr/>
          <a:lstStyle/>
          <a:p>
            <a:pPr marL="177800" indent="-177800" defTabSz="457200">
              <a:spcBef>
                <a:spcPct val="20000"/>
              </a:spcBef>
              <a:spcAft>
                <a:spcPts val="1200"/>
              </a:spcAft>
              <a:buClr>
                <a:srgbClr val="FF0000"/>
              </a:buClr>
              <a:buSzPct val="100000"/>
              <a:buFont typeface="Lucida Grande"/>
              <a:buChar char="&gt;"/>
            </a:pPr>
            <a:r>
              <a:rPr lang="fr-FR" sz="1400" b="1" dirty="0" smtClean="0">
                <a:solidFill>
                  <a:schemeClr val="bg1"/>
                </a:solidFill>
                <a:highlight>
                  <a:srgbClr val="0000FF"/>
                </a:highlight>
              </a:rPr>
              <a:t>Prenez </a:t>
            </a:r>
            <a:r>
              <a:rPr lang="fr-FR" sz="1400" b="1" dirty="0">
                <a:solidFill>
                  <a:schemeClr val="bg1"/>
                </a:solidFill>
                <a:highlight>
                  <a:srgbClr val="0000FF"/>
                </a:highlight>
              </a:rPr>
              <a:t>connaissance du calendrier </a:t>
            </a:r>
            <a:r>
              <a:rPr lang="fr-FR" sz="1400" b="1" dirty="0" smtClean="0">
                <a:solidFill>
                  <a:schemeClr val="bg1"/>
                </a:solidFill>
                <a:highlight>
                  <a:srgbClr val="0000FF"/>
                </a:highlight>
              </a:rPr>
              <a:t>2023</a:t>
            </a:r>
            <a:r>
              <a:rPr lang="fr-FR" sz="1400" b="1" dirty="0" smtClean="0"/>
              <a:t>, </a:t>
            </a:r>
            <a:r>
              <a:rPr lang="fr-FR" sz="1400" dirty="0">
                <a:solidFill>
                  <a:schemeClr val="tx1"/>
                </a:solidFill>
              </a:rPr>
              <a:t>des modalités de fonctionnement de la plateforme </a:t>
            </a:r>
            <a:r>
              <a:rPr lang="fr-FR" sz="1400" dirty="0" smtClean="0">
                <a:solidFill>
                  <a:schemeClr val="tx1"/>
                </a:solidFill>
              </a:rPr>
              <a:t>et </a:t>
            </a:r>
            <a:r>
              <a:rPr lang="fr-FR" sz="1400" dirty="0">
                <a:solidFill>
                  <a:schemeClr val="tx1"/>
                </a:solidFill>
              </a:rPr>
              <a:t>des vidéos tutos pour vous familiariser avec la </a:t>
            </a:r>
            <a:r>
              <a:rPr lang="fr-FR" sz="1400" dirty="0" smtClean="0">
                <a:solidFill>
                  <a:schemeClr val="tx1"/>
                </a:solidFill>
              </a:rPr>
              <a:t>procédure</a:t>
            </a:r>
            <a:endParaRPr lang="fr-FR" sz="1400" dirty="0">
              <a:solidFill>
                <a:schemeClr val="tx1"/>
              </a:solidFill>
            </a:endParaRPr>
          </a:p>
          <a:p>
            <a:pPr marL="177800" indent="-177800" defTabSz="457200">
              <a:spcBef>
                <a:spcPct val="20000"/>
              </a:spcBef>
              <a:spcAft>
                <a:spcPts val="1200"/>
              </a:spcAft>
              <a:buClr>
                <a:srgbClr val="FF0000"/>
              </a:buClr>
              <a:buSzPct val="100000"/>
              <a:buFont typeface="Lucida Grande"/>
              <a:buChar char="&gt;"/>
            </a:pPr>
            <a:r>
              <a:rPr lang="fr-FR" sz="1400" b="1" dirty="0" smtClean="0">
                <a:solidFill>
                  <a:schemeClr val="bg1"/>
                </a:solidFill>
                <a:highlight>
                  <a:srgbClr val="0000FF"/>
                </a:highlight>
              </a:rPr>
              <a:t>N’attendez pas la </a:t>
            </a:r>
            <a:r>
              <a:rPr lang="fr-FR" sz="1400" b="1" dirty="0">
                <a:solidFill>
                  <a:schemeClr val="bg1"/>
                </a:solidFill>
                <a:highlight>
                  <a:srgbClr val="0000FF"/>
                </a:highlight>
              </a:rPr>
              <a:t>dernière </a:t>
            </a:r>
            <a:r>
              <a:rPr lang="fr-FR" sz="1400" b="1" dirty="0" smtClean="0">
                <a:solidFill>
                  <a:schemeClr val="bg1"/>
                </a:solidFill>
                <a:highlight>
                  <a:srgbClr val="0000FF"/>
                </a:highlight>
              </a:rPr>
              <a:t>minute</a:t>
            </a:r>
            <a:r>
              <a:rPr lang="fr-FR" sz="1400" b="1" dirty="0" smtClean="0">
                <a:solidFill>
                  <a:schemeClr val="tx1"/>
                </a:solidFill>
              </a:rPr>
              <a:t> </a:t>
            </a:r>
            <a:r>
              <a:rPr lang="fr-FR" sz="1400" dirty="0" smtClean="0">
                <a:solidFill>
                  <a:schemeClr val="tx1"/>
                </a:solidFill>
              </a:rPr>
              <a:t>pour préparer votre </a:t>
            </a:r>
            <a:r>
              <a:rPr lang="fr-FR" sz="1400" dirty="0">
                <a:solidFill>
                  <a:schemeClr val="tx1"/>
                </a:solidFill>
              </a:rPr>
              <a:t>projet </a:t>
            </a:r>
            <a:r>
              <a:rPr lang="fr-FR" sz="1400" dirty="0" smtClean="0">
                <a:solidFill>
                  <a:schemeClr val="tx1"/>
                </a:solidFill>
              </a:rPr>
              <a:t>d’orientation </a:t>
            </a:r>
            <a:r>
              <a:rPr lang="fr-FR" sz="1400" dirty="0">
                <a:solidFill>
                  <a:schemeClr val="tx1"/>
                </a:solidFill>
              </a:rPr>
              <a:t>: </a:t>
            </a:r>
            <a:r>
              <a:rPr lang="fr-FR" sz="1400" dirty="0" smtClean="0">
                <a:solidFill>
                  <a:schemeClr val="tx1"/>
                </a:solidFill>
              </a:rPr>
              <a:t>explorez </a:t>
            </a:r>
            <a:r>
              <a:rPr lang="fr-FR" sz="1400" dirty="0">
                <a:solidFill>
                  <a:schemeClr val="tx1"/>
                </a:solidFill>
              </a:rPr>
              <a:t>le moteur de recherche des </a:t>
            </a:r>
            <a:r>
              <a:rPr lang="fr-FR" sz="1400" dirty="0" smtClean="0">
                <a:solidFill>
                  <a:schemeClr val="tx1"/>
                </a:solidFill>
              </a:rPr>
              <a:t>formations</a:t>
            </a:r>
            <a:r>
              <a:rPr lang="fr-FR" sz="1400" dirty="0">
                <a:solidFill>
                  <a:schemeClr val="tx1"/>
                </a:solidFill>
              </a:rPr>
              <a:t>, </a:t>
            </a:r>
            <a:r>
              <a:rPr lang="fr-FR" sz="1400" dirty="0" smtClean="0">
                <a:solidFill>
                  <a:schemeClr val="tx1"/>
                </a:solidFill>
              </a:rPr>
              <a:t>consultez </a:t>
            </a:r>
            <a:r>
              <a:rPr lang="fr-FR" sz="1400" dirty="0">
                <a:solidFill>
                  <a:schemeClr val="tx1"/>
                </a:solidFill>
              </a:rPr>
              <a:t>les fiches des formations qui vous </a:t>
            </a:r>
            <a:r>
              <a:rPr lang="fr-FR" sz="1400" dirty="0" smtClean="0">
                <a:solidFill>
                  <a:schemeClr val="tx1"/>
                </a:solidFill>
              </a:rPr>
              <a:t>intéressent </a:t>
            </a:r>
          </a:p>
          <a:p>
            <a:pPr marL="177800" indent="-177800" defTabSz="457200">
              <a:spcBef>
                <a:spcPct val="20000"/>
              </a:spcBef>
              <a:spcAft>
                <a:spcPts val="1200"/>
              </a:spcAft>
              <a:buClr>
                <a:srgbClr val="FF0000"/>
              </a:buClr>
              <a:buSzPct val="100000"/>
              <a:buFont typeface="Lucida Grande"/>
              <a:buChar char="&gt;"/>
            </a:pPr>
            <a:r>
              <a:rPr lang="fr-FR" sz="1400" b="1" dirty="0" smtClean="0">
                <a:solidFill>
                  <a:schemeClr val="bg1"/>
                </a:solidFill>
                <a:highlight>
                  <a:srgbClr val="0000FF"/>
                </a:highlight>
              </a:rPr>
              <a:t>Ne </a:t>
            </a:r>
            <a:r>
              <a:rPr lang="fr-FR" sz="1400" b="1" dirty="0">
                <a:solidFill>
                  <a:schemeClr val="bg1"/>
                </a:solidFill>
                <a:highlight>
                  <a:srgbClr val="0000FF"/>
                </a:highlight>
              </a:rPr>
              <a:t>restez pas </a:t>
            </a:r>
            <a:r>
              <a:rPr lang="fr-FR" sz="1400" b="1" dirty="0" smtClean="0">
                <a:solidFill>
                  <a:schemeClr val="bg1"/>
                </a:solidFill>
                <a:highlight>
                  <a:srgbClr val="0000FF"/>
                </a:highlight>
              </a:rPr>
              <a:t>seul avec </a:t>
            </a:r>
            <a:r>
              <a:rPr lang="fr-FR" sz="1400" b="1" dirty="0">
                <a:solidFill>
                  <a:schemeClr val="bg1"/>
                </a:solidFill>
                <a:highlight>
                  <a:srgbClr val="0000FF"/>
                </a:highlight>
              </a:rPr>
              <a:t>vos questions :</a:t>
            </a:r>
            <a:r>
              <a:rPr lang="fr-FR" sz="1400" b="1" dirty="0">
                <a:solidFill>
                  <a:schemeClr val="accent1"/>
                </a:solidFill>
              </a:rPr>
              <a:t> </a:t>
            </a:r>
            <a:r>
              <a:rPr lang="fr-FR" sz="1400" dirty="0">
                <a:solidFill>
                  <a:schemeClr val="tx1"/>
                </a:solidFill>
              </a:rPr>
              <a:t>échangez au sein de votre lycée et profiter des opportunités de rencontres avec les enseignants et étudiants du supérieur : salons d’orientation, Lives Parcoursup, journées portes </a:t>
            </a:r>
            <a:r>
              <a:rPr lang="fr-FR" sz="1400" dirty="0" smtClean="0">
                <a:solidFill>
                  <a:schemeClr val="tx1"/>
                </a:solidFill>
              </a:rPr>
              <a:t>ouvertes</a:t>
            </a:r>
          </a:p>
          <a:p>
            <a:pPr marL="177800" indent="-177800" defTabSz="457200">
              <a:spcBef>
                <a:spcPct val="20000"/>
              </a:spcBef>
              <a:spcAft>
                <a:spcPts val="1200"/>
              </a:spcAft>
              <a:buClr>
                <a:srgbClr val="FF0000"/>
              </a:buClr>
              <a:buSzPct val="100000"/>
              <a:buFont typeface="Lucida Grande"/>
              <a:buChar char="&gt;"/>
            </a:pPr>
            <a:r>
              <a:rPr lang="fr-FR" sz="1400" b="1" dirty="0">
                <a:solidFill>
                  <a:schemeClr val="bg1"/>
                </a:solidFill>
                <a:highlight>
                  <a:srgbClr val="0000FF"/>
                </a:highlight>
              </a:rPr>
              <a:t>Anticipez le déroulement de la phase d’admission</a:t>
            </a:r>
            <a:r>
              <a:rPr lang="fr-FR" sz="1400" b="1" dirty="0">
                <a:solidFill>
                  <a:schemeClr val="tx1"/>
                </a:solidFill>
              </a:rPr>
              <a:t>, </a:t>
            </a:r>
            <a:r>
              <a:rPr lang="fr-FR" sz="1400" dirty="0">
                <a:solidFill>
                  <a:schemeClr val="tx1"/>
                </a:solidFill>
              </a:rPr>
              <a:t>en vous aidant des conseils des enseignants du supérieur et des chiffres clés renseignés dans les fiches des formations</a:t>
            </a:r>
          </a:p>
          <a:p>
            <a:pPr marL="177800" indent="-177800" defTabSz="457200">
              <a:spcBef>
                <a:spcPct val="20000"/>
              </a:spcBef>
              <a:spcAft>
                <a:spcPts val="1200"/>
              </a:spcAft>
              <a:buClr>
                <a:srgbClr val="FF0000"/>
              </a:buClr>
              <a:buSzPct val="100000"/>
              <a:buFont typeface="Lucida Grande"/>
              <a:buChar char="&gt;"/>
            </a:pPr>
            <a:r>
              <a:rPr lang="fr-FR" sz="1400" b="1" dirty="0">
                <a:solidFill>
                  <a:schemeClr val="bg1"/>
                </a:solidFill>
                <a:highlight>
                  <a:srgbClr val="0000FF"/>
                </a:highlight>
              </a:rPr>
              <a:t>Faites les vœux pour </a:t>
            </a:r>
            <a:r>
              <a:rPr lang="fr-FR" sz="1400" b="1" dirty="0" smtClean="0">
                <a:solidFill>
                  <a:schemeClr val="bg1"/>
                </a:solidFill>
                <a:highlight>
                  <a:srgbClr val="0000FF"/>
                </a:highlight>
              </a:rPr>
              <a:t> les formations </a:t>
            </a:r>
            <a:r>
              <a:rPr lang="fr-FR" sz="1400" b="1" dirty="0">
                <a:solidFill>
                  <a:schemeClr val="bg1"/>
                </a:solidFill>
                <a:highlight>
                  <a:srgbClr val="0000FF"/>
                </a:highlight>
              </a:rPr>
              <a:t>qui vous intéressent, ne vous autocensurez pas, pensez à diversifier vos vœux et évitez de ne formuler qu’un seul vœu</a:t>
            </a:r>
          </a:p>
          <a:p>
            <a:pPr marL="177800" indent="-177800" defTabSz="457200">
              <a:spcBef>
                <a:spcPct val="20000"/>
              </a:spcBef>
              <a:spcAft>
                <a:spcPts val="0"/>
              </a:spcAft>
              <a:buClr>
                <a:srgbClr val="FF0000"/>
              </a:buClr>
              <a:buSzPct val="100000"/>
              <a:buFont typeface="Lucida Grande"/>
              <a:buChar char="&gt;"/>
            </a:pPr>
            <a:endParaRPr lang="fr-FR" sz="1400" b="1" dirty="0">
              <a:solidFill>
                <a:schemeClr val="accent1"/>
              </a:solidFill>
            </a:endParaRPr>
          </a:p>
          <a:p>
            <a:pPr marL="177800" indent="-177800" defTabSz="457200">
              <a:spcBef>
                <a:spcPct val="20000"/>
              </a:spcBef>
              <a:spcAft>
                <a:spcPts val="0"/>
              </a:spcAft>
              <a:buClr>
                <a:srgbClr val="FF0000"/>
              </a:buClr>
              <a:buSzPct val="100000"/>
              <a:buFont typeface="Lucida Grande"/>
              <a:buChar char="&gt;"/>
            </a:pPr>
            <a:endParaRPr lang="fr-FR" sz="1400" b="1" dirty="0">
              <a:solidFill>
                <a:schemeClr val="tx1"/>
              </a:solidFill>
            </a:endParaRPr>
          </a:p>
          <a:p>
            <a:pPr lvl="0" defTabSz="457200">
              <a:spcBef>
                <a:spcPct val="20000"/>
              </a:spcBef>
              <a:spcAft>
                <a:spcPts val="0"/>
              </a:spcAft>
              <a:buClr>
                <a:srgbClr val="FF0000"/>
              </a:buClr>
              <a:buSzPct val="100000"/>
            </a:pPr>
            <a:endParaRPr lang="fr-FR" sz="1200" b="1" dirty="0">
              <a:solidFill>
                <a:schemeClr val="tx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a:p>
            <a:pPr marL="179388" defTabSz="457200">
              <a:spcBef>
                <a:spcPct val="20000"/>
              </a:spcBef>
              <a:spcAft>
                <a:spcPts val="0"/>
              </a:spcAft>
              <a:buClr>
                <a:srgbClr val="FF0000"/>
              </a:buClr>
              <a:buSzPct val="100000"/>
            </a:pPr>
            <a:endParaRPr lang="fr-FR" sz="1400" dirty="0">
              <a:solidFill>
                <a:srgbClr val="3D566E"/>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Tree>
    <p:extLst>
      <p:ext uri="{BB962C8B-B14F-4D97-AF65-F5344CB8AC3E}">
        <p14:creationId xmlns:p14="http://schemas.microsoft.com/office/powerpoint/2010/main" val="24502278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42336" y="978694"/>
            <a:ext cx="8424000" cy="3550444"/>
          </a:xfrm>
        </p:spPr>
        <p:txBody>
          <a:bodyPr/>
          <a:lstStyle/>
          <a:p>
            <a:pPr lvl="0" defTabSz="457200">
              <a:spcBef>
                <a:spcPct val="20000"/>
              </a:spcBef>
              <a:spcAft>
                <a:spcPts val="0"/>
              </a:spcAft>
              <a:buClr>
                <a:srgbClr val="FF0000"/>
              </a:buClr>
              <a:buSzPct val="100000"/>
            </a:pPr>
            <a:endParaRPr lang="fr-FR" sz="2000" b="1" dirty="0" smtClean="0">
              <a:solidFill>
                <a:srgbClr val="F28E65"/>
              </a:solidFill>
              <a:highlight>
                <a:srgbClr val="0000FF"/>
              </a:highlight>
            </a:endParaRPr>
          </a:p>
          <a:p>
            <a:pPr marL="177800" lvl="0" indent="-177800" defTabSz="457200">
              <a:spcBef>
                <a:spcPct val="20000"/>
              </a:spcBef>
              <a:spcAft>
                <a:spcPts val="0"/>
              </a:spcAft>
              <a:buClr>
                <a:srgbClr val="FF0000"/>
              </a:buClr>
              <a:buSzPct val="100000"/>
              <a:buFont typeface="Lucida Grande"/>
              <a:buChar char="&gt;"/>
            </a:pPr>
            <a:r>
              <a:rPr lang="fr-FR" sz="2400" b="1" dirty="0" smtClean="0">
                <a:solidFill>
                  <a:schemeClr val="bg1"/>
                </a:solidFill>
                <a:highlight>
                  <a:srgbClr val="0000FF"/>
                </a:highlight>
              </a:rPr>
              <a:t>Le </a:t>
            </a:r>
            <a:r>
              <a:rPr lang="fr-FR" sz="2400" b="1" dirty="0">
                <a:solidFill>
                  <a:schemeClr val="bg1"/>
                </a:solidFill>
                <a:highlight>
                  <a:srgbClr val="0000FF"/>
                </a:highlight>
              </a:rPr>
              <a:t>numéro vert (à partir du </a:t>
            </a:r>
            <a:r>
              <a:rPr lang="fr-FR" sz="2400" b="1" dirty="0" smtClean="0">
                <a:solidFill>
                  <a:schemeClr val="bg1"/>
                </a:solidFill>
                <a:highlight>
                  <a:srgbClr val="0000FF"/>
                </a:highlight>
              </a:rPr>
              <a:t>18 janvier 2023) </a:t>
            </a:r>
            <a:r>
              <a:rPr lang="fr-FR" sz="2000" dirty="0">
                <a:solidFill>
                  <a:srgbClr val="3D566E"/>
                </a:solidFill>
              </a:rPr>
              <a:t>: </a:t>
            </a:r>
            <a:r>
              <a:rPr lang="fr-FR" sz="2000" b="1" dirty="0"/>
              <a:t>0 800 400 070 </a:t>
            </a:r>
            <a:r>
              <a:rPr lang="fr-FR" sz="2000" dirty="0">
                <a:solidFill>
                  <a:schemeClr val="tx1"/>
                </a:solidFill>
              </a:rPr>
              <a:t>(Numéros spécifiques pour l’Outre-mer </a:t>
            </a:r>
            <a:r>
              <a:rPr lang="fr-FR" sz="2000" dirty="0" smtClean="0">
                <a:solidFill>
                  <a:schemeClr val="tx1"/>
                </a:solidFill>
              </a:rPr>
              <a:t>indiqués sur Parcoursup.fr)</a:t>
            </a:r>
            <a:endParaRPr lang="fr-FR" sz="2000" dirty="0">
              <a:solidFill>
                <a:schemeClr val="tx1"/>
              </a:solidFill>
            </a:endParaRPr>
          </a:p>
          <a:p>
            <a:pPr marL="177800" lvl="0" indent="-177800" defTabSz="457200">
              <a:spcBef>
                <a:spcPct val="20000"/>
              </a:spcBef>
              <a:spcAft>
                <a:spcPts val="0"/>
              </a:spcAft>
              <a:buClr>
                <a:srgbClr val="FF0000"/>
              </a:buClr>
              <a:buSzPct val="100000"/>
              <a:buFont typeface="Lucida Grande"/>
              <a:buChar char="&gt;"/>
            </a:pPr>
            <a:endParaRPr lang="fr-FR" sz="8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2400" b="1" dirty="0" smtClean="0">
                <a:solidFill>
                  <a:schemeClr val="bg1"/>
                </a:solidFill>
                <a:highlight>
                  <a:srgbClr val="0000FF"/>
                </a:highlight>
              </a:rPr>
              <a:t>La </a:t>
            </a:r>
            <a:r>
              <a:rPr lang="fr-FR" sz="2400" b="1" dirty="0">
                <a:solidFill>
                  <a:schemeClr val="bg1"/>
                </a:solidFill>
                <a:highlight>
                  <a:srgbClr val="0000FF"/>
                </a:highlight>
              </a:rPr>
              <a:t>messagerie contact</a:t>
            </a:r>
            <a:r>
              <a:rPr lang="fr-FR" sz="2000" b="1" dirty="0"/>
              <a:t> </a:t>
            </a:r>
            <a:r>
              <a:rPr lang="fr-FR" sz="2000" dirty="0">
                <a:solidFill>
                  <a:schemeClr val="tx1"/>
                </a:solidFill>
              </a:rPr>
              <a:t>depuis le dossier candidat</a:t>
            </a:r>
          </a:p>
          <a:p>
            <a:pPr lvl="0" defTabSz="457200">
              <a:spcBef>
                <a:spcPct val="20000"/>
              </a:spcBef>
              <a:spcAft>
                <a:spcPts val="0"/>
              </a:spcAft>
              <a:buClr>
                <a:srgbClr val="FF0000"/>
              </a:buClr>
              <a:buSzPct val="100000"/>
            </a:pPr>
            <a:endParaRPr lang="fr-FR" sz="8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2400" b="1" dirty="0" smtClean="0">
                <a:solidFill>
                  <a:schemeClr val="bg1"/>
                </a:solidFill>
                <a:highlight>
                  <a:srgbClr val="0000FF"/>
                </a:highlight>
              </a:rPr>
              <a:t>Les </a:t>
            </a:r>
            <a:r>
              <a:rPr lang="fr-FR" sz="2400" b="1" dirty="0">
                <a:solidFill>
                  <a:schemeClr val="bg1"/>
                </a:solidFill>
                <a:highlight>
                  <a:srgbClr val="0000FF"/>
                </a:highlight>
              </a:rPr>
              <a:t>réseaux sociaux pour suivre l’actualité de Parcoursup et recevoir des conseils </a:t>
            </a:r>
            <a:r>
              <a:rPr lang="fr-FR" sz="2000" dirty="0">
                <a:solidFill>
                  <a:schemeClr val="tx1"/>
                </a:solidFill>
              </a:rPr>
              <a:t>(Parcoursup_info sur Twitter et </a:t>
            </a:r>
            <a:r>
              <a:rPr lang="fr-FR" sz="2000" dirty="0" err="1">
                <a:solidFill>
                  <a:schemeClr val="tx1"/>
                </a:solidFill>
              </a:rPr>
              <a:t>Parcoursupinfo</a:t>
            </a:r>
            <a:r>
              <a:rPr lang="fr-FR" sz="2000" dirty="0">
                <a:solidFill>
                  <a:schemeClr val="tx1"/>
                </a:solidFill>
              </a:rPr>
              <a:t> sur Instagram et Facebook)</a:t>
            </a:r>
          </a:p>
          <a:p>
            <a:pPr lvl="0" defTabSz="457200">
              <a:spcBef>
                <a:spcPct val="20000"/>
              </a:spcBef>
              <a:spcAft>
                <a:spcPts val="0"/>
              </a:spcAft>
              <a:buClr>
                <a:srgbClr val="FF0000"/>
              </a:buClr>
              <a:buSzPct val="100000"/>
            </a:pPr>
            <a:r>
              <a:rPr lang="fr-FR" sz="2800" b="1" dirty="0"/>
              <a:t>	</a:t>
            </a:r>
            <a:endParaRPr lang="fr-FR" sz="14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56</a:t>
            </a:fld>
            <a:endParaRPr lang="fr-FR"/>
          </a:p>
        </p:txBody>
      </p:sp>
      <p:sp>
        <p:nvSpPr>
          <p:cNvPr id="12" name="Rectangle à coins arrondis 11"/>
          <p:cNvSpPr/>
          <p:nvPr/>
        </p:nvSpPr>
        <p:spPr>
          <a:xfrm>
            <a:off x="3514725" y="86105"/>
            <a:ext cx="5250331" cy="540000"/>
          </a:xfrm>
          <a:prstGeom prst="roundRect">
            <a:avLst/>
          </a:prstGeom>
          <a:solidFill>
            <a:srgbClr val="34C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Des services pour vous informer et répondre à vos questions tout au long de la procédure</a:t>
            </a:r>
          </a:p>
        </p:txBody>
      </p:sp>
    </p:spTree>
    <p:extLst>
      <p:ext uri="{BB962C8B-B14F-4D97-AF65-F5344CB8AC3E}">
        <p14:creationId xmlns:p14="http://schemas.microsoft.com/office/powerpoint/2010/main" val="674852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21/02/2023</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6</a:t>
            </a:fld>
            <a:endParaRPr lang="fr-FR"/>
          </a:p>
        </p:txBody>
      </p:sp>
      <p:sp>
        <p:nvSpPr>
          <p:cNvPr id="4" name="Titre 3"/>
          <p:cNvSpPr>
            <a:spLocks noGrp="1"/>
          </p:cNvSpPr>
          <p:nvPr>
            <p:ph type="title"/>
          </p:nvPr>
        </p:nvSpPr>
        <p:spPr/>
        <p:txBody>
          <a:bodyPr/>
          <a:lstStyle/>
          <a:p>
            <a:endParaRPr lang="fr-FR"/>
          </a:p>
        </p:txBody>
      </p:sp>
      <p:sp>
        <p:nvSpPr>
          <p:cNvPr id="5" name="Espace réservé du contenu 4"/>
          <p:cNvSpPr>
            <a:spLocks noGrp="1"/>
          </p:cNvSpPr>
          <p:nvPr>
            <p:ph sz="quarter" idx="14"/>
          </p:nvPr>
        </p:nvSpPr>
        <p:spPr/>
        <p:txBody>
          <a:bodyPr/>
          <a:lstStyle/>
          <a:p>
            <a:endParaRPr lang="fr-FR"/>
          </a:p>
        </p:txBody>
      </p:sp>
      <p:sp>
        <p:nvSpPr>
          <p:cNvPr id="6" name="Espace réservé du texte 5"/>
          <p:cNvSpPr>
            <a:spLocks noGrp="1"/>
          </p:cNvSpPr>
          <p:nvPr>
            <p:ph type="body" sz="quarter" idx="13"/>
          </p:nvPr>
        </p:nvSpPr>
        <p:spPr/>
        <p:txBody>
          <a:bodyPr/>
          <a:lstStyle/>
          <a:p>
            <a:endParaRPr lang="fr-FR"/>
          </a:p>
        </p:txBody>
      </p:sp>
      <p:pic>
        <p:nvPicPr>
          <p:cNvPr id="7" name="Image 6">
            <a:extLst>
              <a:ext uri="{FF2B5EF4-FFF2-40B4-BE49-F238E27FC236}">
                <a16:creationId xmlns:a16="http://schemas.microsoft.com/office/drawing/2014/main" id="{7C45BE52-1CBE-375B-DD87-98001E37368C}"/>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623980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62030" y="3591369"/>
            <a:ext cx="9289032" cy="1368152"/>
          </a:xfrm>
        </p:spPr>
        <p:txBody>
          <a:bodyPr/>
          <a:lstStyle/>
          <a:p>
            <a:pPr marL="0" indent="0">
              <a:buNone/>
            </a:pPr>
            <a:r>
              <a:rPr lang="fr-FR" sz="2800" dirty="0"/>
              <a:t/>
            </a:r>
            <a:br>
              <a:rPr lang="fr-FR" sz="2800" dirty="0"/>
            </a:br>
            <a:r>
              <a:rPr lang="fr-FR" sz="2800" dirty="0" smtClean="0">
                <a:solidFill>
                  <a:srgbClr val="000091"/>
                </a:solidFill>
              </a:rPr>
              <a:t>Étape </a:t>
            </a:r>
            <a:r>
              <a:rPr lang="fr-FR" sz="2800" dirty="0">
                <a:solidFill>
                  <a:srgbClr val="000091"/>
                </a:solidFill>
              </a:rPr>
              <a:t>1 : découvrir les formations et élaborer son projet d’orientation</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7</a:t>
            </a:fld>
            <a:endParaRPr lang="fr-F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481" y="823464"/>
            <a:ext cx="5948855" cy="3107882"/>
          </a:xfrm>
          <a:prstGeom prst="rect">
            <a:avLst/>
          </a:prstGeom>
        </p:spPr>
      </p:pic>
    </p:spTree>
    <p:extLst>
      <p:ext uri="{BB962C8B-B14F-4D97-AF65-F5344CB8AC3E}">
        <p14:creationId xmlns:p14="http://schemas.microsoft.com/office/powerpoint/2010/main" val="541469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3"/>
          </p:nvPr>
        </p:nvSpPr>
        <p:spPr/>
      </p:sp>
      <p:sp>
        <p:nvSpPr>
          <p:cNvPr id="3" name="Titre 2"/>
          <p:cNvSpPr>
            <a:spLocks noGrp="1"/>
          </p:cNvSpPr>
          <p:nvPr>
            <p:ph type="title"/>
          </p:nvPr>
        </p:nvSpPr>
        <p:spPr/>
        <p:txBody>
          <a:bodyPr/>
          <a:lstStyle/>
          <a:p>
            <a:endParaRPr lang="fr-FR"/>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t>21/02/2023</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8</a:t>
            </a:fld>
            <a:endParaRPr 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1041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100" dirty="0" smtClean="0">
                <a:solidFill>
                  <a:srgbClr val="000091"/>
                </a:solidFill>
              </a:rPr>
              <a:t>L’accompagnement </a:t>
            </a:r>
            <a:r>
              <a:rPr lang="fr-FR" sz="2100" dirty="0">
                <a:solidFill>
                  <a:srgbClr val="000091"/>
                </a:solidFill>
              </a:rPr>
              <a:t>au </a:t>
            </a:r>
            <a:r>
              <a:rPr lang="fr-FR" sz="2100" dirty="0" smtClean="0">
                <a:solidFill>
                  <a:srgbClr val="000091"/>
                </a:solidFill>
              </a:rPr>
              <a:t>sein de votre lycée : des acteurs et des temps forts pour vous aider à </a:t>
            </a:r>
            <a:r>
              <a:rPr lang="fr-FR" sz="2100" dirty="0">
                <a:solidFill>
                  <a:srgbClr val="000091"/>
                </a:solidFill>
              </a:rPr>
              <a:t>élaborer </a:t>
            </a:r>
            <a:r>
              <a:rPr lang="fr-FR" sz="2100" dirty="0" smtClean="0">
                <a:solidFill>
                  <a:srgbClr val="000091"/>
                </a:solidFill>
              </a:rPr>
              <a:t>votre </a:t>
            </a:r>
            <a:r>
              <a:rPr lang="fr-FR" sz="2100" dirty="0">
                <a:solidFill>
                  <a:srgbClr val="000091"/>
                </a:solidFill>
              </a:rPr>
              <a:t>projet d’orientation </a:t>
            </a:r>
          </a:p>
        </p:txBody>
      </p:sp>
      <p:sp>
        <p:nvSpPr>
          <p:cNvPr id="3" name="Espace réservé du contenu 2"/>
          <p:cNvSpPr>
            <a:spLocks noGrp="1"/>
          </p:cNvSpPr>
          <p:nvPr>
            <p:ph sz="quarter" idx="4294967295"/>
          </p:nvPr>
        </p:nvSpPr>
        <p:spPr>
          <a:xfrm>
            <a:off x="342336" y="1620001"/>
            <a:ext cx="8424000" cy="1783158"/>
          </a:xfrm>
        </p:spPr>
        <p:txBody>
          <a:bodyPr/>
          <a:lstStyle/>
          <a:p>
            <a:pPr marL="285750" indent="-285750">
              <a:spcAft>
                <a:spcPts val="1200"/>
              </a:spcAft>
              <a:buClr>
                <a:srgbClr val="ED7454"/>
              </a:buClr>
              <a:buFont typeface="Arial" panose="020B0604020202020204" pitchFamily="34" charset="0"/>
              <a:buChar char="•"/>
            </a:pPr>
            <a:r>
              <a:rPr lang="fr-FR" sz="1600" b="1" dirty="0">
                <a:solidFill>
                  <a:schemeClr val="bg1"/>
                </a:solidFill>
                <a:highlight>
                  <a:srgbClr val="0000FF"/>
                </a:highlight>
              </a:rPr>
              <a:t>2 professeurs principaux en terminale</a:t>
            </a:r>
            <a:r>
              <a:rPr lang="fr-FR" sz="1600" b="1" dirty="0"/>
              <a:t> </a:t>
            </a:r>
            <a:r>
              <a:rPr lang="fr-FR" sz="1600" dirty="0">
                <a:solidFill>
                  <a:schemeClr val="tx1"/>
                </a:solidFill>
              </a:rPr>
              <a:t>pour un suivi personnalisé avec l’appui des</a:t>
            </a:r>
            <a:r>
              <a:rPr lang="fr-FR" sz="1600" dirty="0"/>
              <a:t> </a:t>
            </a:r>
            <a:r>
              <a:rPr lang="fr-FR" sz="1600" b="1" dirty="0">
                <a:solidFill>
                  <a:schemeClr val="bg1"/>
                </a:solidFill>
                <a:highlight>
                  <a:srgbClr val="0000FF"/>
                </a:highlight>
              </a:rPr>
              <a:t>psychologues de l’Education nationale </a:t>
            </a:r>
          </a:p>
          <a:p>
            <a:pPr marL="285750" indent="-285750">
              <a:spcAft>
                <a:spcPts val="1200"/>
              </a:spcAft>
              <a:buClr>
                <a:srgbClr val="ED7454"/>
              </a:buClr>
              <a:buFont typeface="Arial" panose="020B0604020202020204" pitchFamily="34" charset="0"/>
              <a:buChar char="•"/>
            </a:pPr>
            <a:r>
              <a:rPr lang="fr-FR" sz="1600" b="1" dirty="0" smtClean="0">
                <a:solidFill>
                  <a:schemeClr val="bg1"/>
                </a:solidFill>
                <a:highlight>
                  <a:srgbClr val="0000FF"/>
                </a:highlight>
              </a:rPr>
              <a:t>Des </a:t>
            </a:r>
            <a:r>
              <a:rPr lang="fr-FR" sz="1600" b="1" dirty="0">
                <a:solidFill>
                  <a:schemeClr val="bg1"/>
                </a:solidFill>
                <a:highlight>
                  <a:srgbClr val="0000FF"/>
                </a:highlight>
              </a:rPr>
              <a:t>heures d’accompagnement personnalisé</a:t>
            </a:r>
            <a:r>
              <a:rPr lang="fr-FR" sz="1600" b="1" dirty="0">
                <a:solidFill>
                  <a:srgbClr val="F28E65"/>
                </a:solidFill>
              </a:rPr>
              <a:t> </a:t>
            </a:r>
            <a:r>
              <a:rPr lang="fr-FR" sz="1600" dirty="0">
                <a:solidFill>
                  <a:schemeClr val="tx1"/>
                </a:solidFill>
              </a:rPr>
              <a:t>consacrées à l’orientation intégrées à l’emploi du temps des élèves</a:t>
            </a:r>
          </a:p>
          <a:p>
            <a:pPr marL="285750" indent="-285750">
              <a:buClr>
                <a:srgbClr val="ED7454"/>
              </a:buClr>
              <a:buFont typeface="Arial" panose="020B0604020202020204" pitchFamily="34" charset="0"/>
              <a:buChar char="•"/>
            </a:pPr>
            <a:r>
              <a:rPr lang="fr-FR" sz="1600" dirty="0" smtClean="0">
                <a:solidFill>
                  <a:schemeClr val="tx1"/>
                </a:solidFill>
              </a:rPr>
              <a:t>Des </a:t>
            </a:r>
            <a:r>
              <a:rPr lang="fr-FR" sz="1600" dirty="0">
                <a:solidFill>
                  <a:schemeClr val="tx1"/>
                </a:solidFill>
              </a:rPr>
              <a:t>temps </a:t>
            </a:r>
            <a:r>
              <a:rPr lang="fr-FR" sz="1600" dirty="0" smtClean="0">
                <a:solidFill>
                  <a:schemeClr val="tx1"/>
                </a:solidFill>
              </a:rPr>
              <a:t>forts </a:t>
            </a:r>
            <a:r>
              <a:rPr lang="fr-FR" sz="1600" dirty="0">
                <a:solidFill>
                  <a:schemeClr val="tx1"/>
                </a:solidFill>
              </a:rPr>
              <a:t>: </a:t>
            </a:r>
            <a:r>
              <a:rPr lang="fr-FR" sz="1600" b="1" dirty="0">
                <a:solidFill>
                  <a:schemeClr val="bg1"/>
                </a:solidFill>
                <a:highlight>
                  <a:srgbClr val="0000FF"/>
                </a:highlight>
              </a:rPr>
              <a:t>deux semaines de l’orientation ou des forums</a:t>
            </a:r>
            <a:r>
              <a:rPr lang="fr-FR" sz="1600" b="1" dirty="0" smtClean="0"/>
              <a:t> </a:t>
            </a:r>
            <a:r>
              <a:rPr lang="fr-FR" sz="1600" dirty="0" smtClean="0">
                <a:solidFill>
                  <a:schemeClr val="tx1"/>
                </a:solidFill>
              </a:rPr>
              <a:t>pour </a:t>
            </a:r>
            <a:r>
              <a:rPr lang="fr-FR" sz="1600" dirty="0">
                <a:solidFill>
                  <a:schemeClr val="tx1"/>
                </a:solidFill>
              </a:rPr>
              <a:t>échanger avec des formations </a:t>
            </a:r>
            <a:r>
              <a:rPr lang="fr-FR" sz="1600" dirty="0" smtClean="0">
                <a:solidFill>
                  <a:schemeClr val="tx1"/>
                </a:solidFill>
              </a:rPr>
              <a:t>(en présentiel ou en ligne) </a:t>
            </a:r>
            <a:endParaRPr lang="fr-FR" sz="1600" dirty="0">
              <a:solidFill>
                <a:schemeClr val="tx1"/>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9</a:t>
            </a:fld>
            <a:endParaRPr lang="fr-FR"/>
          </a:p>
        </p:txBody>
      </p:sp>
      <p:sp>
        <p:nvSpPr>
          <p:cNvPr id="7" name="Rectangle à coins arrondis 6"/>
          <p:cNvSpPr/>
          <p:nvPr/>
        </p:nvSpPr>
        <p:spPr>
          <a:xfrm>
            <a:off x="5186673" y="119831"/>
            <a:ext cx="357966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L’accompagnement à l’orientation</a:t>
            </a:r>
          </a:p>
        </p:txBody>
      </p:sp>
      <p:sp>
        <p:nvSpPr>
          <p:cNvPr id="8" name="Rectangle à coins arrondis 7"/>
          <p:cNvSpPr/>
          <p:nvPr/>
        </p:nvSpPr>
        <p:spPr>
          <a:xfrm>
            <a:off x="342335" y="3543887"/>
            <a:ext cx="8543247" cy="1084563"/>
          </a:xfrm>
          <a:prstGeom prst="roundRect">
            <a:avLst/>
          </a:prstGeom>
          <a:solidFill>
            <a:srgbClr val="A558A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fr-FR" sz="1200" b="1" dirty="0" smtClean="0">
              <a:solidFill>
                <a:schemeClr val="bg1"/>
              </a:solidFill>
            </a:endParaRPr>
          </a:p>
          <a:p>
            <a:pPr algn="just"/>
            <a:endParaRPr lang="fr-FR" sz="1400" b="1" dirty="0" smtClean="0">
              <a:solidFill>
                <a:schemeClr val="bg1"/>
              </a:solidFill>
            </a:endParaRPr>
          </a:p>
          <a:p>
            <a:pPr algn="just"/>
            <a:r>
              <a:rPr lang="fr-FR" sz="1400" b="1" dirty="0" smtClean="0">
                <a:solidFill>
                  <a:schemeClr val="bg1"/>
                </a:solidFill>
              </a:rPr>
              <a:t>Nouveauté </a:t>
            </a:r>
            <a:r>
              <a:rPr lang="fr-FR" sz="1400" b="1" dirty="0">
                <a:solidFill>
                  <a:schemeClr val="bg1"/>
                </a:solidFill>
              </a:rPr>
              <a:t>2023 </a:t>
            </a:r>
            <a:r>
              <a:rPr lang="fr-FR" sz="1400" dirty="0">
                <a:solidFill>
                  <a:schemeClr val="bg1"/>
                </a:solidFill>
              </a:rPr>
              <a:t>: </a:t>
            </a:r>
            <a:r>
              <a:rPr lang="fr-FR" sz="1400" dirty="0" smtClean="0">
                <a:solidFill>
                  <a:schemeClr val="bg1"/>
                </a:solidFill>
              </a:rPr>
              <a:t>pour </a:t>
            </a:r>
            <a:r>
              <a:rPr lang="fr-FR" sz="1400" dirty="0">
                <a:solidFill>
                  <a:schemeClr val="bg1"/>
                </a:solidFill>
              </a:rPr>
              <a:t>permettre aux élèves accompagnés par leurs enseignants de se familiariser avec la plateforme et d’appréhender les modalités </a:t>
            </a:r>
            <a:r>
              <a:rPr lang="fr-FR" sz="1400" dirty="0" smtClean="0">
                <a:solidFill>
                  <a:schemeClr val="bg1"/>
                </a:solidFill>
              </a:rPr>
              <a:t>d’inscription </a:t>
            </a:r>
            <a:r>
              <a:rPr lang="fr-FR" sz="1400" dirty="0">
                <a:solidFill>
                  <a:schemeClr val="bg1"/>
                </a:solidFill>
              </a:rPr>
              <a:t>et de formulation des vœux, un site de simulation Parcoursup 2023 est mis à </a:t>
            </a:r>
            <a:r>
              <a:rPr lang="fr-FR" sz="1400" dirty="0" smtClean="0">
                <a:solidFill>
                  <a:schemeClr val="bg1"/>
                </a:solidFill>
              </a:rPr>
              <a:t>disposition des enseignants. </a:t>
            </a:r>
            <a:r>
              <a:rPr lang="fr-FR" sz="1400" dirty="0">
                <a:solidFill>
                  <a:schemeClr val="bg1"/>
                </a:solidFill>
              </a:rPr>
              <a:t>Il sera enrichi progressivement avec de éléments </a:t>
            </a:r>
            <a:r>
              <a:rPr lang="fr-FR" sz="1400" dirty="0" smtClean="0">
                <a:solidFill>
                  <a:schemeClr val="bg1"/>
                </a:solidFill>
              </a:rPr>
              <a:t>pour simuler </a:t>
            </a:r>
            <a:r>
              <a:rPr lang="fr-FR" sz="1400" dirty="0">
                <a:solidFill>
                  <a:schemeClr val="bg1"/>
                </a:solidFill>
              </a:rPr>
              <a:t>la phase d’admission. </a:t>
            </a:r>
          </a:p>
          <a:p>
            <a:pPr algn="ctr" fontAlgn="auto">
              <a:spcBef>
                <a:spcPts val="0"/>
              </a:spcBef>
              <a:spcAft>
                <a:spcPts val="0"/>
              </a:spcAft>
              <a:defRPr/>
            </a:pPr>
            <a:endParaRPr lang="fr-FR" sz="1400" b="1" dirty="0">
              <a:solidFill>
                <a:schemeClr val="bg1"/>
              </a:solidFill>
            </a:endParaRPr>
          </a:p>
          <a:p>
            <a:pPr algn="ctr" fontAlgn="auto">
              <a:spcBef>
                <a:spcPts val="0"/>
              </a:spcBef>
              <a:spcAft>
                <a:spcPts val="0"/>
              </a:spcAft>
              <a:defRPr/>
            </a:pPr>
            <a:endParaRPr lang="fr-FR" sz="1400" b="1" cap="all" dirty="0">
              <a:solidFill>
                <a:schemeClr val="bg1"/>
              </a:solidFill>
            </a:endParaRPr>
          </a:p>
        </p:txBody>
      </p:sp>
    </p:spTree>
    <p:extLst>
      <p:ext uri="{BB962C8B-B14F-4D97-AF65-F5344CB8AC3E}">
        <p14:creationId xmlns:p14="http://schemas.microsoft.com/office/powerpoint/2010/main" val="2960719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ppt/theme/themeOverride2.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4817</TotalTime>
  <Words>6107</Words>
  <Application>Microsoft Office PowerPoint</Application>
  <PresentationFormat>Affichage à l'écran (16:9)</PresentationFormat>
  <Paragraphs>505</Paragraphs>
  <Slides>56</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56</vt:i4>
      </vt:variant>
    </vt:vector>
  </HeadingPairs>
  <TitlesOfParts>
    <vt:vector size="63" baseType="lpstr">
      <vt:lpstr>Arial</vt:lpstr>
      <vt:lpstr>Arial-ItalicMT</vt:lpstr>
      <vt:lpstr>Calibri</vt:lpstr>
      <vt:lpstr>Courier New</vt:lpstr>
      <vt:lpstr>Lucida Grande</vt:lpstr>
      <vt:lpstr>Wingdings</vt:lpstr>
      <vt:lpstr>OPÉRATEURS</vt:lpstr>
      <vt:lpstr>w</vt:lpstr>
      <vt:lpstr>Présentation PowerPoint</vt:lpstr>
      <vt:lpstr>Sommaire  </vt:lpstr>
      <vt:lpstr>Les engagements de Parcoursup au service des usagers (1)</vt:lpstr>
      <vt:lpstr>Présentation PowerPoint</vt:lpstr>
      <vt:lpstr>Présentation PowerPoint</vt:lpstr>
      <vt:lpstr> Étape 1 : découvrir les formations et élaborer son projet d’orientation</vt:lpstr>
      <vt:lpstr>Présentation PowerPoint</vt:lpstr>
      <vt:lpstr>L’accompagnement au sein de votre lycée : des acteurs et des temps forts pour vous aider à élaborer votre projet d’orientation </vt:lpstr>
      <vt:lpstr>Présentation PowerPoint</vt:lpstr>
      <vt:lpstr>Présentation PowerPoint</vt:lpstr>
      <vt:lpstr>Focus sur les formations en apprentissage  </vt:lpstr>
      <vt:lpstr>Rechercher des formations sur Parcoursup.fr </vt:lpstr>
      <vt:lpstr>Présentation PowerPoint</vt:lpstr>
      <vt:lpstr>Présentation PowerPoint</vt:lpstr>
      <vt:lpstr>Les modalités d’examen affichés pour chaque formation</vt:lpstr>
      <vt:lpstr>Consolider votre projet d’orientation </vt:lpstr>
      <vt:lpstr>LE BON REFLEXE : S’INFORMER, ECHANGER</vt:lpstr>
      <vt:lpstr>Focus sur l’accompagnement des candidats en situation de handicap ou atteints d’un trouble de santé invalidant </vt:lpstr>
      <vt:lpstr>Présentation PowerPoint</vt:lpstr>
      <vt:lpstr>Présentation PowerPoint</vt:lpstr>
      <vt:lpstr>S’inscrire sur Parcoursup </vt:lpstr>
      <vt:lpstr>Formuler librement vos vœux sur Parcoursup </vt:lpstr>
      <vt:lpstr>Focus sur les vœux multiples (1/4) </vt:lpstr>
      <vt:lpstr>Focus sur les vœux multiples (2/4) </vt:lpstr>
      <vt:lpstr>Focus sur les vœux multiples (3/4)  </vt:lpstr>
      <vt:lpstr>Focus sur les vœux multiples : exemples (4/4)</vt:lpstr>
      <vt:lpstr>Focus sur les vœux en apprentissage </vt:lpstr>
      <vt:lpstr>Focus sur le secteur géographique (1/2) </vt:lpstr>
      <vt:lpstr>Focus sur le secteur géographique (2/2) </vt:lpstr>
      <vt:lpstr>La demande de césure : mode d’emploi </vt:lpstr>
      <vt:lpstr>Présentation PowerPoint</vt:lpstr>
      <vt:lpstr>Finaliser son dossier et confirmer vos vœux </vt:lpstr>
      <vt:lpstr>Le projet de formation motivé</vt:lpstr>
      <vt:lpstr>La rubrique « préférence et autres projets »</vt:lpstr>
      <vt:lpstr>La rubrique « Activités et centre d’intérêts » </vt:lpstr>
      <vt:lpstr>L’attestation de passation du questionnaire pour les vœux en licence de droit et sciences </vt:lpstr>
      <vt:lpstr>Les éléments constitutifs de votre dossier :  bulletins scolaires et notes du baccalauréat    </vt:lpstr>
      <vt:lpstr>La fiche avenir renseignée par le lycée </vt:lpstr>
      <vt:lpstr>Dispositif d’accès des bacheliers professionnels en STS </vt:lpstr>
      <vt:lpstr>Récapitulatif des éléments transmis à chaque formation</vt:lpstr>
      <vt:lpstr>Présentation PowerPoint</vt:lpstr>
      <vt:lpstr> L’analyse des candidatures par les formations</vt:lpstr>
      <vt:lpstr>Rappel  : Parcoursup ne décide pas de votre affectation</vt:lpstr>
      <vt:lpstr>Un appui aux lycéens boursiers </vt:lpstr>
      <vt:lpstr>Étape 3 : consulter les réponses des formations et faire ses choix </vt:lpstr>
      <vt:lpstr>Présentation PowerPoint</vt:lpstr>
      <vt:lpstr>La phase d’admission principale : 1er juin au 13 juillet 2023   </vt:lpstr>
      <vt:lpstr>Les réponses des formations et les choix des candidats</vt:lpstr>
      <vt:lpstr>Des alertes dès qu’un candidat reçoit une proposition d’admission </vt:lpstr>
      <vt:lpstr>Comment répondre aux propositions d’admission ? (1/2)  </vt:lpstr>
      <vt:lpstr>Comment répondre aux propositions d’admission ? (2/2)  </vt:lpstr>
      <vt:lpstr>Des solutions pour les candidats qui n’ont pas reçu de proposition d’admission </vt:lpstr>
      <vt:lpstr>L’inscription administrative dans la formation choisie </vt:lpstr>
      <vt:lpstr>Présentation PowerPoint</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HOUDA SAID</cp:lastModifiedBy>
  <cp:revision>243</cp:revision>
  <dcterms:created xsi:type="dcterms:W3CDTF">2020-10-27T08:44:50Z</dcterms:created>
  <dcterms:modified xsi:type="dcterms:W3CDTF">2023-02-21T14:26:10Z</dcterms:modified>
</cp:coreProperties>
</file>