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444" r:id="rId2"/>
    <p:sldId id="445" r:id="rId3"/>
    <p:sldId id="446" r:id="rId4"/>
    <p:sldId id="447" r:id="rId5"/>
    <p:sldId id="448" r:id="rId6"/>
    <p:sldId id="449" r:id="rId7"/>
    <p:sldId id="462" r:id="rId8"/>
    <p:sldId id="450" r:id="rId9"/>
    <p:sldId id="451" r:id="rId10"/>
    <p:sldId id="452" r:id="rId11"/>
    <p:sldId id="453" r:id="rId12"/>
    <p:sldId id="463" r:id="rId13"/>
    <p:sldId id="454" r:id="rId14"/>
    <p:sldId id="455" r:id="rId15"/>
    <p:sldId id="456" r:id="rId16"/>
    <p:sldId id="461" r:id="rId17"/>
    <p:sldId id="458" r:id="rId18"/>
    <p:sldId id="459" r:id="rId19"/>
    <p:sldId id="460" r:id="rId20"/>
    <p:sldId id="360" r:id="rId21"/>
    <p:sldId id="466" r:id="rId22"/>
    <p:sldId id="481" r:id="rId23"/>
    <p:sldId id="480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83" autoAdjust="0"/>
    <p:restoredTop sz="89666" autoAdjust="0"/>
  </p:normalViewPr>
  <p:slideViewPr>
    <p:cSldViewPr snapToGrid="0">
      <p:cViewPr varScale="1">
        <p:scale>
          <a:sx n="79" d="100"/>
          <a:sy n="79" d="100"/>
        </p:scale>
        <p:origin x="-96" y="-516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36000-14BD-4344-B6A1-14982AE49374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DA88C71-96DC-40AD-BF62-8DA18E5F7524}">
      <dgm:prSet phldrT="[Texte]"/>
      <dgm:spPr/>
      <dgm:t>
        <a:bodyPr/>
        <a:lstStyle/>
        <a:p>
          <a:r>
            <a:rPr lang="fr-FR" dirty="0"/>
            <a:t>SES</a:t>
          </a:r>
        </a:p>
      </dgm:t>
    </dgm:pt>
    <dgm:pt modelId="{005D94E8-BFF7-4D1B-97BA-E894FCD66E91}" type="parTrans" cxnId="{8510837C-7A1A-4F4E-9808-62A08755957C}">
      <dgm:prSet/>
      <dgm:spPr/>
      <dgm:t>
        <a:bodyPr/>
        <a:lstStyle/>
        <a:p>
          <a:endParaRPr lang="fr-FR"/>
        </a:p>
      </dgm:t>
    </dgm:pt>
    <dgm:pt modelId="{B9CE4676-7330-4F50-B4A0-D45C18E517AD}" type="sibTrans" cxnId="{8510837C-7A1A-4F4E-9808-62A08755957C}">
      <dgm:prSet/>
      <dgm:spPr/>
      <dgm:t>
        <a:bodyPr/>
        <a:lstStyle/>
        <a:p>
          <a:endParaRPr lang="fr-FR"/>
        </a:p>
      </dgm:t>
    </dgm:pt>
    <dgm:pt modelId="{7494E36D-7E49-44E3-8351-507FF2114AC3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/>
            <a:t>Science politique</a:t>
          </a:r>
        </a:p>
      </dgm:t>
    </dgm:pt>
    <dgm:pt modelId="{13818C11-C1A9-4D9C-8BF1-70E7E66C3E98}" type="parTrans" cxnId="{413433E6-2211-4728-8EB0-65A08D35FD1A}">
      <dgm:prSet/>
      <dgm:spPr/>
      <dgm:t>
        <a:bodyPr/>
        <a:lstStyle/>
        <a:p>
          <a:endParaRPr lang="fr-FR"/>
        </a:p>
      </dgm:t>
    </dgm:pt>
    <dgm:pt modelId="{8ACED329-419F-46D2-8BA4-511DB125C4E7}" type="sibTrans" cxnId="{413433E6-2211-4728-8EB0-65A08D35FD1A}">
      <dgm:prSet/>
      <dgm:spPr/>
      <dgm:t>
        <a:bodyPr/>
        <a:lstStyle/>
        <a:p>
          <a:endParaRPr lang="fr-FR"/>
        </a:p>
      </dgm:t>
    </dgm:pt>
    <dgm:pt modelId="{41086092-8F1A-422F-AD3D-AE4CBD6798F4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/>
            <a:t>Science économique</a:t>
          </a:r>
        </a:p>
        <a:p>
          <a:endParaRPr lang="fr-FR" dirty="0"/>
        </a:p>
      </dgm:t>
    </dgm:pt>
    <dgm:pt modelId="{6D3D86D5-094C-4E02-9862-3312C6EBAB78}" type="parTrans" cxnId="{B3FE73B9-E6F1-49D6-82D1-A3648C4BA733}">
      <dgm:prSet/>
      <dgm:spPr/>
      <dgm:t>
        <a:bodyPr/>
        <a:lstStyle/>
        <a:p>
          <a:endParaRPr lang="fr-FR"/>
        </a:p>
      </dgm:t>
    </dgm:pt>
    <dgm:pt modelId="{4CA27A3D-7890-42AC-AE47-6B442E33C5B4}" type="sibTrans" cxnId="{B3FE73B9-E6F1-49D6-82D1-A3648C4BA733}">
      <dgm:prSet/>
      <dgm:spPr/>
      <dgm:t>
        <a:bodyPr/>
        <a:lstStyle/>
        <a:p>
          <a:endParaRPr lang="fr-FR"/>
        </a:p>
      </dgm:t>
    </dgm:pt>
    <dgm:pt modelId="{6FF382BF-0C41-4C4B-B56F-14A1DE0625B8}">
      <dgm:prSet phldrT="[Texte]"/>
      <dgm:spPr/>
      <dgm:t>
        <a:bodyPr/>
        <a:lstStyle/>
        <a:p>
          <a:r>
            <a:rPr lang="fr-FR" dirty="0"/>
            <a:t>sociologie</a:t>
          </a:r>
        </a:p>
      </dgm:t>
    </dgm:pt>
    <dgm:pt modelId="{F4171928-45CA-45C3-996D-A5C662F32264}" type="parTrans" cxnId="{6FB3F22C-B62E-4067-8A2C-FD193010E6FF}">
      <dgm:prSet/>
      <dgm:spPr/>
      <dgm:t>
        <a:bodyPr/>
        <a:lstStyle/>
        <a:p>
          <a:endParaRPr lang="fr-FR"/>
        </a:p>
      </dgm:t>
    </dgm:pt>
    <dgm:pt modelId="{A8A853D8-11C4-4A87-AEA5-89485B66942C}" type="sibTrans" cxnId="{6FB3F22C-B62E-4067-8A2C-FD193010E6FF}">
      <dgm:prSet/>
      <dgm:spPr/>
      <dgm:t>
        <a:bodyPr/>
        <a:lstStyle/>
        <a:p>
          <a:endParaRPr lang="fr-FR"/>
        </a:p>
      </dgm:t>
    </dgm:pt>
    <dgm:pt modelId="{8BB96D2D-4E34-4474-98A8-00679D37D7C0}" type="pres">
      <dgm:prSet presAssocID="{6F036000-14BD-4344-B6A1-14982AE493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D84F4C-C898-4D37-826B-3BAB9D316CB7}" type="pres">
      <dgm:prSet presAssocID="{5DA88C71-96DC-40AD-BF62-8DA18E5F7524}" presName="centerShape" presStyleLbl="node0" presStyleIdx="0" presStyleCnt="1"/>
      <dgm:spPr/>
      <dgm:t>
        <a:bodyPr/>
        <a:lstStyle/>
        <a:p>
          <a:endParaRPr lang="fr-FR"/>
        </a:p>
      </dgm:t>
    </dgm:pt>
    <dgm:pt modelId="{94F3CDA8-0F72-4213-9BA2-322E13BF011B}" type="pres">
      <dgm:prSet presAssocID="{7494E36D-7E49-44E3-8351-507FF2114AC3}" presName="node" presStyleLbl="node1" presStyleIdx="0" presStyleCnt="3" custScaleX="128765" custScaleY="1166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9BC6E1-CB36-460B-941F-39689AAB4EA1}" type="pres">
      <dgm:prSet presAssocID="{7494E36D-7E49-44E3-8351-507FF2114AC3}" presName="dummy" presStyleCnt="0"/>
      <dgm:spPr/>
    </dgm:pt>
    <dgm:pt modelId="{4C841E04-A35D-4B7E-BAF0-7FD1E06967FC}" type="pres">
      <dgm:prSet presAssocID="{8ACED329-419F-46D2-8BA4-511DB125C4E7}" presName="sibTrans" presStyleLbl="sibTrans2D1" presStyleIdx="0" presStyleCnt="3"/>
      <dgm:spPr/>
      <dgm:t>
        <a:bodyPr/>
        <a:lstStyle/>
        <a:p>
          <a:endParaRPr lang="fr-FR"/>
        </a:p>
      </dgm:t>
    </dgm:pt>
    <dgm:pt modelId="{CD4C406B-D2D0-415F-8499-48EAD593C987}" type="pres">
      <dgm:prSet presAssocID="{41086092-8F1A-422F-AD3D-AE4CBD6798F4}" presName="node" presStyleLbl="node1" presStyleIdx="1" presStyleCnt="3" custScaleX="140062" custScaleY="125808" custRadScaleRad="97632" custRadScaleInc="-249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45D63D-E1AF-4CF3-AB79-61B65FE3C177}" type="pres">
      <dgm:prSet presAssocID="{41086092-8F1A-422F-AD3D-AE4CBD6798F4}" presName="dummy" presStyleCnt="0"/>
      <dgm:spPr/>
    </dgm:pt>
    <dgm:pt modelId="{A5ED92B9-D912-4DDB-8AFA-F37E81228AD4}" type="pres">
      <dgm:prSet presAssocID="{4CA27A3D-7890-42AC-AE47-6B442E33C5B4}" presName="sibTrans" presStyleLbl="sibTrans2D1" presStyleIdx="1" presStyleCnt="3"/>
      <dgm:spPr/>
      <dgm:t>
        <a:bodyPr/>
        <a:lstStyle/>
        <a:p>
          <a:endParaRPr lang="fr-FR"/>
        </a:p>
      </dgm:t>
    </dgm:pt>
    <dgm:pt modelId="{F04760AE-3E75-433E-8392-519C223518A9}" type="pres">
      <dgm:prSet presAssocID="{6FF382BF-0C41-4C4B-B56F-14A1DE0625B8}" presName="node" presStyleLbl="node1" presStyleIdx="2" presStyleCnt="3" custScaleX="145526" custScaleY="131024" custRadScaleRad="98100" custRadScaleInc="215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9209B7-310B-43C4-88E3-F6F5767B5349}" type="pres">
      <dgm:prSet presAssocID="{6FF382BF-0C41-4C4B-B56F-14A1DE0625B8}" presName="dummy" presStyleCnt="0"/>
      <dgm:spPr/>
    </dgm:pt>
    <dgm:pt modelId="{4A62F81C-0040-4CBD-A020-850E69D891D7}" type="pres">
      <dgm:prSet presAssocID="{A8A853D8-11C4-4A87-AEA5-89485B66942C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06FE8A0F-ED15-4DD2-A677-D0412C6B7CD4}" type="presOf" srcId="{41086092-8F1A-422F-AD3D-AE4CBD6798F4}" destId="{CD4C406B-D2D0-415F-8499-48EAD593C987}" srcOrd="0" destOrd="0" presId="urn:microsoft.com/office/officeart/2005/8/layout/radial6"/>
    <dgm:cxn modelId="{4532ED6C-99A3-4B9E-A9F8-CC308A2E0441}" type="presOf" srcId="{7494E36D-7E49-44E3-8351-507FF2114AC3}" destId="{94F3CDA8-0F72-4213-9BA2-322E13BF011B}" srcOrd="0" destOrd="0" presId="urn:microsoft.com/office/officeart/2005/8/layout/radial6"/>
    <dgm:cxn modelId="{413433E6-2211-4728-8EB0-65A08D35FD1A}" srcId="{5DA88C71-96DC-40AD-BF62-8DA18E5F7524}" destId="{7494E36D-7E49-44E3-8351-507FF2114AC3}" srcOrd="0" destOrd="0" parTransId="{13818C11-C1A9-4D9C-8BF1-70E7E66C3E98}" sibTransId="{8ACED329-419F-46D2-8BA4-511DB125C4E7}"/>
    <dgm:cxn modelId="{E76DF329-EAEB-41D7-95B3-6400CD978B1A}" type="presOf" srcId="{8ACED329-419F-46D2-8BA4-511DB125C4E7}" destId="{4C841E04-A35D-4B7E-BAF0-7FD1E06967FC}" srcOrd="0" destOrd="0" presId="urn:microsoft.com/office/officeart/2005/8/layout/radial6"/>
    <dgm:cxn modelId="{2730AC1E-B12A-409B-8FFF-86C5D542D633}" type="presOf" srcId="{6F036000-14BD-4344-B6A1-14982AE49374}" destId="{8BB96D2D-4E34-4474-98A8-00679D37D7C0}" srcOrd="0" destOrd="0" presId="urn:microsoft.com/office/officeart/2005/8/layout/radial6"/>
    <dgm:cxn modelId="{8704B6DC-C36E-4AEB-8182-C34BCE8E4FD3}" type="presOf" srcId="{A8A853D8-11C4-4A87-AEA5-89485B66942C}" destId="{4A62F81C-0040-4CBD-A020-850E69D891D7}" srcOrd="0" destOrd="0" presId="urn:microsoft.com/office/officeart/2005/8/layout/radial6"/>
    <dgm:cxn modelId="{773BB9AE-C25E-4030-9B0F-157EE38D1DB1}" type="presOf" srcId="{5DA88C71-96DC-40AD-BF62-8DA18E5F7524}" destId="{C3D84F4C-C898-4D37-826B-3BAB9D316CB7}" srcOrd="0" destOrd="0" presId="urn:microsoft.com/office/officeart/2005/8/layout/radial6"/>
    <dgm:cxn modelId="{807EA593-8DC0-4466-AC1A-536A8D7C9D78}" type="presOf" srcId="{6FF382BF-0C41-4C4B-B56F-14A1DE0625B8}" destId="{F04760AE-3E75-433E-8392-519C223518A9}" srcOrd="0" destOrd="0" presId="urn:microsoft.com/office/officeart/2005/8/layout/radial6"/>
    <dgm:cxn modelId="{B3FE73B9-E6F1-49D6-82D1-A3648C4BA733}" srcId="{5DA88C71-96DC-40AD-BF62-8DA18E5F7524}" destId="{41086092-8F1A-422F-AD3D-AE4CBD6798F4}" srcOrd="1" destOrd="0" parTransId="{6D3D86D5-094C-4E02-9862-3312C6EBAB78}" sibTransId="{4CA27A3D-7890-42AC-AE47-6B442E33C5B4}"/>
    <dgm:cxn modelId="{F5378F45-041D-439A-9097-A8A7B4023E97}" type="presOf" srcId="{4CA27A3D-7890-42AC-AE47-6B442E33C5B4}" destId="{A5ED92B9-D912-4DDB-8AFA-F37E81228AD4}" srcOrd="0" destOrd="0" presId="urn:microsoft.com/office/officeart/2005/8/layout/radial6"/>
    <dgm:cxn modelId="{6FB3F22C-B62E-4067-8A2C-FD193010E6FF}" srcId="{5DA88C71-96DC-40AD-BF62-8DA18E5F7524}" destId="{6FF382BF-0C41-4C4B-B56F-14A1DE0625B8}" srcOrd="2" destOrd="0" parTransId="{F4171928-45CA-45C3-996D-A5C662F32264}" sibTransId="{A8A853D8-11C4-4A87-AEA5-89485B66942C}"/>
    <dgm:cxn modelId="{8510837C-7A1A-4F4E-9808-62A08755957C}" srcId="{6F036000-14BD-4344-B6A1-14982AE49374}" destId="{5DA88C71-96DC-40AD-BF62-8DA18E5F7524}" srcOrd="0" destOrd="0" parTransId="{005D94E8-BFF7-4D1B-97BA-E894FCD66E91}" sibTransId="{B9CE4676-7330-4F50-B4A0-D45C18E517AD}"/>
    <dgm:cxn modelId="{B1799C35-265F-4B8A-A720-341ED343E114}" type="presParOf" srcId="{8BB96D2D-4E34-4474-98A8-00679D37D7C0}" destId="{C3D84F4C-C898-4D37-826B-3BAB9D316CB7}" srcOrd="0" destOrd="0" presId="urn:microsoft.com/office/officeart/2005/8/layout/radial6"/>
    <dgm:cxn modelId="{6D6C64F6-45C3-4961-90B8-4910E32BE2BE}" type="presParOf" srcId="{8BB96D2D-4E34-4474-98A8-00679D37D7C0}" destId="{94F3CDA8-0F72-4213-9BA2-322E13BF011B}" srcOrd="1" destOrd="0" presId="urn:microsoft.com/office/officeart/2005/8/layout/radial6"/>
    <dgm:cxn modelId="{C6A7000B-8DD1-41AA-94C8-A43E7314BFED}" type="presParOf" srcId="{8BB96D2D-4E34-4474-98A8-00679D37D7C0}" destId="{A39BC6E1-CB36-460B-941F-39689AAB4EA1}" srcOrd="2" destOrd="0" presId="urn:microsoft.com/office/officeart/2005/8/layout/radial6"/>
    <dgm:cxn modelId="{BC22C63B-601E-4FA6-8CD8-C45EC6B890F4}" type="presParOf" srcId="{8BB96D2D-4E34-4474-98A8-00679D37D7C0}" destId="{4C841E04-A35D-4B7E-BAF0-7FD1E06967FC}" srcOrd="3" destOrd="0" presId="urn:microsoft.com/office/officeart/2005/8/layout/radial6"/>
    <dgm:cxn modelId="{14A88967-FBEF-41F8-A02E-47923B1F4CDA}" type="presParOf" srcId="{8BB96D2D-4E34-4474-98A8-00679D37D7C0}" destId="{CD4C406B-D2D0-415F-8499-48EAD593C987}" srcOrd="4" destOrd="0" presId="urn:microsoft.com/office/officeart/2005/8/layout/radial6"/>
    <dgm:cxn modelId="{A06AC8DD-770C-4341-A107-79A67BE70C31}" type="presParOf" srcId="{8BB96D2D-4E34-4474-98A8-00679D37D7C0}" destId="{2945D63D-E1AF-4CF3-AB79-61B65FE3C177}" srcOrd="5" destOrd="0" presId="urn:microsoft.com/office/officeart/2005/8/layout/radial6"/>
    <dgm:cxn modelId="{E1D3B9D6-4938-4BD6-BE4D-32B8F69312CF}" type="presParOf" srcId="{8BB96D2D-4E34-4474-98A8-00679D37D7C0}" destId="{A5ED92B9-D912-4DDB-8AFA-F37E81228AD4}" srcOrd="6" destOrd="0" presId="urn:microsoft.com/office/officeart/2005/8/layout/radial6"/>
    <dgm:cxn modelId="{BD91643E-65B4-46F9-B360-7737EEF3243A}" type="presParOf" srcId="{8BB96D2D-4E34-4474-98A8-00679D37D7C0}" destId="{F04760AE-3E75-433E-8392-519C223518A9}" srcOrd="7" destOrd="0" presId="urn:microsoft.com/office/officeart/2005/8/layout/radial6"/>
    <dgm:cxn modelId="{F2B554D2-DF11-44EF-A42E-AAF8E78B0CFD}" type="presParOf" srcId="{8BB96D2D-4E34-4474-98A8-00679D37D7C0}" destId="{4F9209B7-310B-43C4-88E3-F6F5767B5349}" srcOrd="8" destOrd="0" presId="urn:microsoft.com/office/officeart/2005/8/layout/radial6"/>
    <dgm:cxn modelId="{C97D620A-E9B5-465A-84A0-67F41A5C6FFA}" type="presParOf" srcId="{8BB96D2D-4E34-4474-98A8-00679D37D7C0}" destId="{4A62F81C-0040-4CBD-A020-850E69D891D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62F81C-0040-4CBD-A020-850E69D891D7}">
      <dsp:nvSpPr>
        <dsp:cNvPr id="0" name=""/>
        <dsp:cNvSpPr/>
      </dsp:nvSpPr>
      <dsp:spPr>
        <a:xfrm>
          <a:off x="1644306" y="624118"/>
          <a:ext cx="3824361" cy="3824361"/>
        </a:xfrm>
        <a:prstGeom prst="blockArc">
          <a:avLst>
            <a:gd name="adj1" fmla="val 9541201"/>
            <a:gd name="adj2" fmla="val 16130218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D92B9-D912-4DDB-8AFA-F37E81228AD4}">
      <dsp:nvSpPr>
        <dsp:cNvPr id="0" name=""/>
        <dsp:cNvSpPr/>
      </dsp:nvSpPr>
      <dsp:spPr>
        <a:xfrm>
          <a:off x="1600359" y="519188"/>
          <a:ext cx="3824361" cy="3824361"/>
        </a:xfrm>
        <a:prstGeom prst="blockArc">
          <a:avLst>
            <a:gd name="adj1" fmla="val 1379224"/>
            <a:gd name="adj2" fmla="val 9331787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841E04-A35D-4B7E-BAF0-7FD1E06967FC}">
      <dsp:nvSpPr>
        <dsp:cNvPr id="0" name=""/>
        <dsp:cNvSpPr/>
      </dsp:nvSpPr>
      <dsp:spPr>
        <a:xfrm>
          <a:off x="1559604" y="623916"/>
          <a:ext cx="3824361" cy="3824361"/>
        </a:xfrm>
        <a:prstGeom prst="blockArc">
          <a:avLst>
            <a:gd name="adj1" fmla="val 16286128"/>
            <a:gd name="adj2" fmla="val 1172356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D84F4C-C898-4D37-826B-3BAB9D316CB7}">
      <dsp:nvSpPr>
        <dsp:cNvPr id="0" name=""/>
        <dsp:cNvSpPr/>
      </dsp:nvSpPr>
      <dsp:spPr>
        <a:xfrm>
          <a:off x="2638012" y="1656120"/>
          <a:ext cx="1761126" cy="1761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0" kern="1200" dirty="0"/>
            <a:t>SES</a:t>
          </a:r>
        </a:p>
      </dsp:txBody>
      <dsp:txXfrm>
        <a:off x="2638012" y="1656120"/>
        <a:ext cx="1761126" cy="1761126"/>
      </dsp:txXfrm>
    </dsp:sp>
    <dsp:sp modelId="{94F3CDA8-0F72-4213-9BA2-322E13BF011B}">
      <dsp:nvSpPr>
        <dsp:cNvPr id="0" name=""/>
        <dsp:cNvSpPr/>
      </dsp:nvSpPr>
      <dsp:spPr>
        <a:xfrm>
          <a:off x="2724875" y="-50085"/>
          <a:ext cx="1587400" cy="14379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kern="1200" dirty="0"/>
            <a:t>Science politique</a:t>
          </a:r>
        </a:p>
      </dsp:txBody>
      <dsp:txXfrm>
        <a:off x="2724875" y="-50085"/>
        <a:ext cx="1587400" cy="1437937"/>
      </dsp:txXfrm>
    </dsp:sp>
    <dsp:sp modelId="{CD4C406B-D2D0-415F-8499-48EAD593C987}">
      <dsp:nvSpPr>
        <dsp:cNvPr id="0" name=""/>
        <dsp:cNvSpPr/>
      </dsp:nvSpPr>
      <dsp:spPr>
        <a:xfrm>
          <a:off x="4368689" y="2385314"/>
          <a:ext cx="1726668" cy="15509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kern="1200" dirty="0"/>
            <a:t>Science économique</a:t>
          </a:r>
        </a:p>
        <a:p>
          <a:pPr algn="ctr">
            <a:spcBef>
              <a:spcPct val="0"/>
            </a:spcBef>
          </a:pPr>
          <a:endParaRPr lang="fr-FR" sz="1800" kern="1200" dirty="0"/>
        </a:p>
      </dsp:txBody>
      <dsp:txXfrm>
        <a:off x="4368689" y="2385314"/>
        <a:ext cx="1726668" cy="1550947"/>
      </dsp:txXfrm>
    </dsp:sp>
    <dsp:sp modelId="{F04760AE-3E75-433E-8392-519C223518A9}">
      <dsp:nvSpPr>
        <dsp:cNvPr id="0" name=""/>
        <dsp:cNvSpPr/>
      </dsp:nvSpPr>
      <dsp:spPr>
        <a:xfrm>
          <a:off x="915497" y="2397424"/>
          <a:ext cx="1794028" cy="16152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sociologie</a:t>
          </a:r>
        </a:p>
      </dsp:txBody>
      <dsp:txXfrm>
        <a:off x="915497" y="2397424"/>
        <a:ext cx="1794028" cy="1615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F219-D821-42E2-8F72-7F22545C2F21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8C7BA-9798-470E-9AAB-B7BB91B19D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353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9491-AA7D-498E-B528-78C37549F82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9491-AA7D-498E-B528-78C37549F82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trike="noStrik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680FF-915F-41F7-9FA3-C068DC380AE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9307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9491-AA7D-498E-B528-78C37549F82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680FF-915F-41F7-9FA3-C068DC380AE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8305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87665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765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33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637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98327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4973343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29957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6845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09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368040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45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3BC710-5DE4-4C11-8E9B-C42705860C63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0F23AF-EF8A-4BE3-9291-D2278FD96A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05884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elivrescolaire.fr/page/716823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os.com/fr-fr/municipales-202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edia.greenpeace.org/C.aspx?VP3=DirectSearch&amp;AID=KWF6MYM2R0E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hallenges.fr/politique/les-francais-rejettent-les-partis-traditionnels-une-aubaine-pour-macron_436937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media.greenpeace.org/C.aspx?VP3=DirectSearch&amp;AID=KWF6MY96QC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1DAD49C-4BD5-4708-9639-8CDB73DD1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1209554"/>
            <a:ext cx="3486151" cy="3033834"/>
          </a:xfrm>
        </p:spPr>
        <p:txBody>
          <a:bodyPr/>
          <a:lstStyle/>
          <a:p>
            <a:r>
              <a:rPr lang="fr-FR" sz="3000"/>
              <a:t>La science politique </a:t>
            </a: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/>
              <a:t>dans la spécialité</a:t>
            </a:r>
            <a:br>
              <a:rPr lang="fr-FR" sz="3000" dirty="0"/>
            </a:br>
            <a:r>
              <a:rPr lang="fr-FR" sz="3000" dirty="0"/>
              <a:t>SES </a:t>
            </a:r>
            <a:br>
              <a:rPr lang="fr-FR" sz="3000" dirty="0"/>
            </a:br>
            <a:r>
              <a:rPr lang="fr-FR" sz="3000" dirty="0"/>
              <a:t>DE PREMIERE</a:t>
            </a:r>
            <a:br>
              <a:rPr lang="fr-FR" sz="3000" dirty="0"/>
            </a:br>
            <a:endParaRPr lang="fr-FR" sz="30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892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1F5459C-6C78-4618-A5DD-4B90B56B4873}"/>
              </a:ext>
            </a:extLst>
          </p:cNvPr>
          <p:cNvSpPr txBox="1"/>
          <p:nvPr/>
        </p:nvSpPr>
        <p:spPr>
          <a:xfrm>
            <a:off x="788997" y="1707409"/>
            <a:ext cx="33528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Méthode aléatoire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2EFCD7E-5854-472B-9584-0BB2C7B5F3CE}"/>
              </a:ext>
            </a:extLst>
          </p:cNvPr>
          <p:cNvSpPr txBox="1"/>
          <p:nvPr/>
        </p:nvSpPr>
        <p:spPr>
          <a:xfrm>
            <a:off x="5791200" y="1610911"/>
            <a:ext cx="33528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Méthode des quotas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A629A2F-E21B-4069-9EF6-8A9D91D418BB}"/>
              </a:ext>
            </a:extLst>
          </p:cNvPr>
          <p:cNvSpPr/>
          <p:nvPr/>
        </p:nvSpPr>
        <p:spPr>
          <a:xfrm>
            <a:off x="1161829" y="237757"/>
            <a:ext cx="7288997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Sondages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s’agit d’enquêtes statistiques qui visent à donner une indication quantitative des opinions de la population en interrogeant </a:t>
            </a:r>
            <a:r>
              <a:rPr lang="fr-FR" sz="21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échantillon</a:t>
            </a:r>
            <a:endParaRPr lang="fr-FR" sz="2100" dirty="0"/>
          </a:p>
        </p:txBody>
      </p:sp>
      <p:grpSp>
        <p:nvGrpSpPr>
          <p:cNvPr id="4" name="Groupe 12">
            <a:extLst>
              <a:ext uri="{FF2B5EF4-FFF2-40B4-BE49-F238E27FC236}">
                <a16:creationId xmlns="" xmlns:a16="http://schemas.microsoft.com/office/drawing/2014/main" id="{739B293B-4763-40CA-8EBA-A59490EEB962}"/>
              </a:ext>
            </a:extLst>
          </p:cNvPr>
          <p:cNvGrpSpPr/>
          <p:nvPr/>
        </p:nvGrpSpPr>
        <p:grpSpPr>
          <a:xfrm>
            <a:off x="1106518" y="3481061"/>
            <a:ext cx="1764413" cy="1417192"/>
            <a:chOff x="1214513" y="2974322"/>
            <a:chExt cx="2352550" cy="1889589"/>
          </a:xfrm>
        </p:grpSpPr>
        <p:sp>
          <p:nvSpPr>
            <p:cNvPr id="14" name="Ellipse 13">
              <a:extLst>
                <a:ext uri="{FF2B5EF4-FFF2-40B4-BE49-F238E27FC236}">
                  <a16:creationId xmlns="" xmlns:a16="http://schemas.microsoft.com/office/drawing/2014/main" id="{62E8B738-732E-4D8E-90EE-B5E1A5990D59}"/>
                </a:ext>
              </a:extLst>
            </p:cNvPr>
            <p:cNvSpPr/>
            <p:nvPr/>
          </p:nvSpPr>
          <p:spPr>
            <a:xfrm>
              <a:off x="2404627" y="3924606"/>
              <a:ext cx="110066" cy="883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="" xmlns:a16="http://schemas.microsoft.com/office/drawing/2014/main" id="{CD509C71-2D53-49FA-8BFB-87B1D565BCA6}"/>
                </a:ext>
              </a:extLst>
            </p:cNvPr>
            <p:cNvSpPr/>
            <p:nvPr/>
          </p:nvSpPr>
          <p:spPr>
            <a:xfrm>
              <a:off x="1970059" y="4154051"/>
              <a:ext cx="110066" cy="883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15">
              <a:extLst>
                <a:ext uri="{FF2B5EF4-FFF2-40B4-BE49-F238E27FC236}">
                  <a16:creationId xmlns="" xmlns:a16="http://schemas.microsoft.com/office/drawing/2014/main" id="{1A0ABD4D-F00D-4846-AF71-95505A014044}"/>
                </a:ext>
              </a:extLst>
            </p:cNvPr>
            <p:cNvGrpSpPr/>
            <p:nvPr/>
          </p:nvGrpSpPr>
          <p:grpSpPr>
            <a:xfrm>
              <a:off x="1214513" y="2974322"/>
              <a:ext cx="2352550" cy="1889589"/>
              <a:chOff x="1443660" y="3112718"/>
              <a:chExt cx="2352550" cy="1889589"/>
            </a:xfrm>
          </p:grpSpPr>
          <p:sp>
            <p:nvSpPr>
              <p:cNvPr id="17" name="Ellipse 16">
                <a:extLst>
                  <a:ext uri="{FF2B5EF4-FFF2-40B4-BE49-F238E27FC236}">
                    <a16:creationId xmlns="" xmlns:a16="http://schemas.microsoft.com/office/drawing/2014/main" id="{CE608772-87AF-4219-86E3-F18F9265E4CC}"/>
                  </a:ext>
                </a:extLst>
              </p:cNvPr>
              <p:cNvSpPr/>
              <p:nvPr/>
            </p:nvSpPr>
            <p:spPr>
              <a:xfrm>
                <a:off x="2082379" y="4139088"/>
                <a:ext cx="110066" cy="883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="" xmlns:a16="http://schemas.microsoft.com/office/drawing/2014/main" id="{CC76FBF7-120B-4566-8271-456D5DAC1BDF}"/>
                  </a:ext>
                </a:extLst>
              </p:cNvPr>
              <p:cNvSpPr/>
              <p:nvPr/>
            </p:nvSpPr>
            <p:spPr>
              <a:xfrm>
                <a:off x="2795525" y="4154051"/>
                <a:ext cx="110066" cy="8837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="" xmlns:a16="http://schemas.microsoft.com/office/drawing/2014/main" id="{61AECD65-0BC3-41B9-9B2F-C8F51721DAA5}"/>
                  </a:ext>
                </a:extLst>
              </p:cNvPr>
              <p:cNvSpPr/>
              <p:nvPr/>
            </p:nvSpPr>
            <p:spPr>
              <a:xfrm>
                <a:off x="3200465" y="4103185"/>
                <a:ext cx="110066" cy="8837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" name="Groupe 19">
                <a:extLst>
                  <a:ext uri="{FF2B5EF4-FFF2-40B4-BE49-F238E27FC236}">
                    <a16:creationId xmlns="" xmlns:a16="http://schemas.microsoft.com/office/drawing/2014/main" id="{C2B544E0-00D6-41CB-996C-FB0458EBCF72}"/>
                  </a:ext>
                </a:extLst>
              </p:cNvPr>
              <p:cNvGrpSpPr/>
              <p:nvPr/>
            </p:nvGrpSpPr>
            <p:grpSpPr>
              <a:xfrm>
                <a:off x="1443660" y="3112718"/>
                <a:ext cx="2352550" cy="1889589"/>
                <a:chOff x="1366608" y="3131858"/>
                <a:chExt cx="2352550" cy="1889589"/>
              </a:xfrm>
            </p:grpSpPr>
            <p:sp>
              <p:nvSpPr>
                <p:cNvPr id="21" name="Ellipse 20">
                  <a:extLst>
                    <a:ext uri="{FF2B5EF4-FFF2-40B4-BE49-F238E27FC236}">
                      <a16:creationId xmlns="" xmlns:a16="http://schemas.microsoft.com/office/drawing/2014/main" id="{5DB1FB23-0F04-4441-8BD0-55F93485F721}"/>
                    </a:ext>
                  </a:extLst>
                </p:cNvPr>
                <p:cNvSpPr/>
                <p:nvPr/>
              </p:nvSpPr>
              <p:spPr>
                <a:xfrm>
                  <a:off x="2360466" y="4227464"/>
                  <a:ext cx="110066" cy="8837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Ellipse 21">
                  <a:extLst>
                    <a:ext uri="{FF2B5EF4-FFF2-40B4-BE49-F238E27FC236}">
                      <a16:creationId xmlns="" xmlns:a16="http://schemas.microsoft.com/office/drawing/2014/main" id="{0D506E4D-83A9-4064-9E0C-00D33B752956}"/>
                    </a:ext>
                  </a:extLst>
                </p:cNvPr>
                <p:cNvSpPr/>
                <p:nvPr/>
              </p:nvSpPr>
              <p:spPr>
                <a:xfrm>
                  <a:off x="3310531" y="3873494"/>
                  <a:ext cx="110066" cy="8837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Ellipse 22">
                  <a:extLst>
                    <a:ext uri="{FF2B5EF4-FFF2-40B4-BE49-F238E27FC236}">
                      <a16:creationId xmlns="" xmlns:a16="http://schemas.microsoft.com/office/drawing/2014/main" id="{F05C13A1-C504-46D6-A0AA-F4D464CE0FD3}"/>
                    </a:ext>
                  </a:extLst>
                </p:cNvPr>
                <p:cNvSpPr/>
                <p:nvPr/>
              </p:nvSpPr>
              <p:spPr>
                <a:xfrm>
                  <a:off x="2080125" y="4712743"/>
                  <a:ext cx="110066" cy="8837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Ellipse 23">
                  <a:extLst>
                    <a:ext uri="{FF2B5EF4-FFF2-40B4-BE49-F238E27FC236}">
                      <a16:creationId xmlns="" xmlns:a16="http://schemas.microsoft.com/office/drawing/2014/main" id="{BAFCD33B-5A1F-4E73-B933-10BD13248E55}"/>
                    </a:ext>
                  </a:extLst>
                </p:cNvPr>
                <p:cNvSpPr/>
                <p:nvPr/>
              </p:nvSpPr>
              <p:spPr>
                <a:xfrm>
                  <a:off x="2404627" y="4496319"/>
                  <a:ext cx="110066" cy="8837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Ellipse 24">
                  <a:extLst>
                    <a:ext uri="{FF2B5EF4-FFF2-40B4-BE49-F238E27FC236}">
                      <a16:creationId xmlns="" xmlns:a16="http://schemas.microsoft.com/office/drawing/2014/main" id="{0DBD4B62-183A-4055-972C-05BE2E9A6F1E}"/>
                    </a:ext>
                  </a:extLst>
                </p:cNvPr>
                <p:cNvSpPr/>
                <p:nvPr/>
              </p:nvSpPr>
              <p:spPr>
                <a:xfrm>
                  <a:off x="2869239" y="4441288"/>
                  <a:ext cx="110066" cy="8837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" name="Groupe 25">
                  <a:extLst>
                    <a:ext uri="{FF2B5EF4-FFF2-40B4-BE49-F238E27FC236}">
                      <a16:creationId xmlns="" xmlns:a16="http://schemas.microsoft.com/office/drawing/2014/main" id="{1376564A-C9C5-4148-BACC-2C1E4CB0554A}"/>
                    </a:ext>
                  </a:extLst>
                </p:cNvPr>
                <p:cNvGrpSpPr/>
                <p:nvPr/>
              </p:nvGrpSpPr>
              <p:grpSpPr>
                <a:xfrm>
                  <a:off x="1366608" y="3131858"/>
                  <a:ext cx="2352550" cy="1889589"/>
                  <a:chOff x="1385455" y="3049963"/>
                  <a:chExt cx="2352550" cy="1889589"/>
                </a:xfrm>
              </p:grpSpPr>
              <p:sp>
                <p:nvSpPr>
                  <p:cNvPr id="28" name="Ellipse 27">
                    <a:extLst>
                      <a:ext uri="{FF2B5EF4-FFF2-40B4-BE49-F238E27FC236}">
                        <a16:creationId xmlns="" xmlns:a16="http://schemas.microsoft.com/office/drawing/2014/main" id="{C62054FE-DD00-41FF-B0DE-D80D55D4D152}"/>
                      </a:ext>
                    </a:extLst>
                  </p:cNvPr>
                  <p:cNvSpPr/>
                  <p:nvPr/>
                </p:nvSpPr>
                <p:spPr>
                  <a:xfrm>
                    <a:off x="1385455" y="3049963"/>
                    <a:ext cx="2352550" cy="1889589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Ellipse 28">
                    <a:extLst>
                      <a:ext uri="{FF2B5EF4-FFF2-40B4-BE49-F238E27FC236}">
                        <a16:creationId xmlns="" xmlns:a16="http://schemas.microsoft.com/office/drawing/2014/main" id="{92B75EEC-4A92-4632-B2C8-7A9ADBB947C4}"/>
                      </a:ext>
                    </a:extLst>
                  </p:cNvPr>
                  <p:cNvSpPr/>
                  <p:nvPr/>
                </p:nvSpPr>
                <p:spPr>
                  <a:xfrm>
                    <a:off x="1802915" y="3836230"/>
                    <a:ext cx="110066" cy="8837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Ellipse 29">
                    <a:extLst>
                      <a:ext uri="{FF2B5EF4-FFF2-40B4-BE49-F238E27FC236}">
                        <a16:creationId xmlns="" xmlns:a16="http://schemas.microsoft.com/office/drawing/2014/main" id="{7D4E9080-76C1-4BF3-9183-CC2A9E1A510F}"/>
                      </a:ext>
                    </a:extLst>
                  </p:cNvPr>
                  <p:cNvSpPr/>
                  <p:nvPr/>
                </p:nvSpPr>
                <p:spPr>
                  <a:xfrm>
                    <a:off x="1775325" y="4407943"/>
                    <a:ext cx="110066" cy="8837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Ellipse 30">
                    <a:extLst>
                      <a:ext uri="{FF2B5EF4-FFF2-40B4-BE49-F238E27FC236}">
                        <a16:creationId xmlns="" xmlns:a16="http://schemas.microsoft.com/office/drawing/2014/main" id="{36E9B8A1-7EE1-4463-8ABD-67F7EEFC3ADE}"/>
                      </a:ext>
                    </a:extLst>
                  </p:cNvPr>
                  <p:cNvSpPr/>
                  <p:nvPr/>
                </p:nvSpPr>
                <p:spPr>
                  <a:xfrm>
                    <a:off x="1829620" y="3496591"/>
                    <a:ext cx="110066" cy="8837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Ellipse 31">
                    <a:extLst>
                      <a:ext uri="{FF2B5EF4-FFF2-40B4-BE49-F238E27FC236}">
                        <a16:creationId xmlns="" xmlns:a16="http://schemas.microsoft.com/office/drawing/2014/main" id="{E6A338C1-D574-4A3E-949F-6F7005F29A9B}"/>
                      </a:ext>
                    </a:extLst>
                  </p:cNvPr>
                  <p:cNvSpPr/>
                  <p:nvPr/>
                </p:nvSpPr>
                <p:spPr>
                  <a:xfrm>
                    <a:off x="1622605" y="4058997"/>
                    <a:ext cx="110066" cy="88376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8" name="Groupe 32">
                    <a:extLst>
                      <a:ext uri="{FF2B5EF4-FFF2-40B4-BE49-F238E27FC236}">
                        <a16:creationId xmlns="" xmlns:a16="http://schemas.microsoft.com/office/drawing/2014/main" id="{EA73EEA9-D4E0-482B-8252-EF6458927A71}"/>
                      </a:ext>
                    </a:extLst>
                  </p:cNvPr>
                  <p:cNvGrpSpPr/>
                  <p:nvPr/>
                </p:nvGrpSpPr>
                <p:grpSpPr>
                  <a:xfrm>
                    <a:off x="2139464" y="3258247"/>
                    <a:ext cx="1226100" cy="1528905"/>
                    <a:chOff x="2139464" y="3258247"/>
                    <a:chExt cx="1226100" cy="1528905"/>
                  </a:xfrm>
                </p:grpSpPr>
                <p:sp>
                  <p:nvSpPr>
                    <p:cNvPr id="34" name="Ellipse 33">
                      <a:extLst>
                        <a:ext uri="{FF2B5EF4-FFF2-40B4-BE49-F238E27FC236}">
                          <a16:creationId xmlns="" xmlns:a16="http://schemas.microsoft.com/office/drawing/2014/main" id="{DEF948A1-C544-45D1-833F-12F622157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0492" y="4698776"/>
                      <a:ext cx="110066" cy="88376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" name="Ellipse 34">
                      <a:extLst>
                        <a:ext uri="{FF2B5EF4-FFF2-40B4-BE49-F238E27FC236}">
                          <a16:creationId xmlns="" xmlns:a16="http://schemas.microsoft.com/office/drawing/2014/main" id="{DD93070E-BAB6-41CE-8C69-F28D8C042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5498" y="4375473"/>
                      <a:ext cx="110066" cy="88376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" name="Ellipse 35">
                      <a:extLst>
                        <a:ext uri="{FF2B5EF4-FFF2-40B4-BE49-F238E27FC236}">
                          <a16:creationId xmlns="" xmlns:a16="http://schemas.microsoft.com/office/drawing/2014/main" id="{C5C4E539-2CE6-4A0D-906B-9F54AEFF6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7065" y="3740930"/>
                      <a:ext cx="110066" cy="88376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7" name="Ellipse 36">
                      <a:extLst>
                        <a:ext uri="{FF2B5EF4-FFF2-40B4-BE49-F238E27FC236}">
                          <a16:creationId xmlns="" xmlns:a16="http://schemas.microsoft.com/office/drawing/2014/main" id="{F75A8096-5279-4502-A3F7-9B234E0AD8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4627" y="3496305"/>
                      <a:ext cx="110066" cy="88376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8" name="Ellipse 37">
                      <a:extLst>
                        <a:ext uri="{FF2B5EF4-FFF2-40B4-BE49-F238E27FC236}">
                          <a16:creationId xmlns="" xmlns:a16="http://schemas.microsoft.com/office/drawing/2014/main" id="{8E50C65B-C84D-4876-BA58-F30791972E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0091" y="3429000"/>
                      <a:ext cx="110066" cy="88376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9" name="Ellipse 38">
                      <a:extLst>
                        <a:ext uri="{FF2B5EF4-FFF2-40B4-BE49-F238E27FC236}">
                          <a16:creationId xmlns="" xmlns:a16="http://schemas.microsoft.com/office/drawing/2014/main" id="{D3396469-5E7E-474A-8413-2EDDC34B53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6895" y="3785118"/>
                      <a:ext cx="110066" cy="8837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0" name="Ellipse 39">
                      <a:extLst>
                        <a:ext uri="{FF2B5EF4-FFF2-40B4-BE49-F238E27FC236}">
                          <a16:creationId xmlns="" xmlns:a16="http://schemas.microsoft.com/office/drawing/2014/main" id="{03B7F230-2439-44EE-ADB5-17426201B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0825" y="3441297"/>
                      <a:ext cx="110066" cy="88376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" name="Ellipse 40">
                      <a:extLst>
                        <a:ext uri="{FF2B5EF4-FFF2-40B4-BE49-F238E27FC236}">
                          <a16:creationId xmlns="" xmlns:a16="http://schemas.microsoft.com/office/drawing/2014/main" id="{E594F413-64FC-4D88-8FD8-03965B76F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9464" y="3258247"/>
                      <a:ext cx="110066" cy="88376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" name="Ellipse 41">
                      <a:extLst>
                        <a:ext uri="{FF2B5EF4-FFF2-40B4-BE49-F238E27FC236}">
                          <a16:creationId xmlns="" xmlns:a16="http://schemas.microsoft.com/office/drawing/2014/main" id="{3194BE30-3F15-4149-A052-7011EB35D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2491" y="3581400"/>
                      <a:ext cx="110066" cy="88376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7" name="Ellipse 26">
                  <a:extLst>
                    <a:ext uri="{FF2B5EF4-FFF2-40B4-BE49-F238E27FC236}">
                      <a16:creationId xmlns="" xmlns:a16="http://schemas.microsoft.com/office/drawing/2014/main" id="{CB603550-74DA-4D47-A11D-1CC493018583}"/>
                    </a:ext>
                  </a:extLst>
                </p:cNvPr>
                <p:cNvSpPr/>
                <p:nvPr/>
              </p:nvSpPr>
              <p:spPr>
                <a:xfrm>
                  <a:off x="3144131" y="4668555"/>
                  <a:ext cx="110066" cy="8837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2" name="Groupe 42">
            <a:extLst>
              <a:ext uri="{FF2B5EF4-FFF2-40B4-BE49-F238E27FC236}">
                <a16:creationId xmlns="" xmlns:a16="http://schemas.microsoft.com/office/drawing/2014/main" id="{12CDE384-D296-4688-9258-0BCCCB25654A}"/>
              </a:ext>
            </a:extLst>
          </p:cNvPr>
          <p:cNvGrpSpPr/>
          <p:nvPr/>
        </p:nvGrpSpPr>
        <p:grpSpPr>
          <a:xfrm>
            <a:off x="6501637" y="3542634"/>
            <a:ext cx="1087582" cy="1040991"/>
            <a:chOff x="7546109" y="4698776"/>
            <a:chExt cx="1450109" cy="1387988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="" xmlns:a16="http://schemas.microsoft.com/office/drawing/2014/main" id="{DA43099C-6224-4861-88A3-BB43FAF38727}"/>
                </a:ext>
              </a:extLst>
            </p:cNvPr>
            <p:cNvSpPr/>
            <p:nvPr/>
          </p:nvSpPr>
          <p:spPr>
            <a:xfrm>
              <a:off x="7546109" y="4698776"/>
              <a:ext cx="1450109" cy="13879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44">
              <a:extLst>
                <a:ext uri="{FF2B5EF4-FFF2-40B4-BE49-F238E27FC236}">
                  <a16:creationId xmlns="" xmlns:a16="http://schemas.microsoft.com/office/drawing/2014/main" id="{B39ED507-1DA0-41AD-ACCA-E168B2A5C4FC}"/>
                </a:ext>
              </a:extLst>
            </p:cNvPr>
            <p:cNvGrpSpPr/>
            <p:nvPr/>
          </p:nvGrpSpPr>
          <p:grpSpPr>
            <a:xfrm>
              <a:off x="7847434" y="4906220"/>
              <a:ext cx="768998" cy="1009720"/>
              <a:chOff x="2145951" y="3294749"/>
              <a:chExt cx="768998" cy="1009720"/>
            </a:xfrm>
          </p:grpSpPr>
          <p:sp>
            <p:nvSpPr>
              <p:cNvPr id="46" name="Ellipse 45">
                <a:extLst>
                  <a:ext uri="{FF2B5EF4-FFF2-40B4-BE49-F238E27FC236}">
                    <a16:creationId xmlns="" xmlns:a16="http://schemas.microsoft.com/office/drawing/2014/main" id="{4628E25E-137A-4F09-BA5F-018C925034AC}"/>
                  </a:ext>
                </a:extLst>
              </p:cNvPr>
              <p:cNvSpPr/>
              <p:nvPr/>
            </p:nvSpPr>
            <p:spPr>
              <a:xfrm>
                <a:off x="2161805" y="3957986"/>
                <a:ext cx="110066" cy="8837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="" xmlns:a16="http://schemas.microsoft.com/office/drawing/2014/main" id="{04E7999E-C948-4977-8E55-B60E5BF4CF69}"/>
                  </a:ext>
                </a:extLst>
              </p:cNvPr>
              <p:cNvSpPr/>
              <p:nvPr/>
            </p:nvSpPr>
            <p:spPr>
              <a:xfrm>
                <a:off x="2145951" y="4216093"/>
                <a:ext cx="110066" cy="8837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="" xmlns:a16="http://schemas.microsoft.com/office/drawing/2014/main" id="{E47D3E12-A06B-4957-A938-6376890D4C45}"/>
                  </a:ext>
                </a:extLst>
              </p:cNvPr>
              <p:cNvSpPr/>
              <p:nvPr/>
            </p:nvSpPr>
            <p:spPr>
              <a:xfrm>
                <a:off x="2154065" y="3537212"/>
                <a:ext cx="110066" cy="8837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="" xmlns:a16="http://schemas.microsoft.com/office/drawing/2014/main" id="{E469813C-AF89-4CC0-8CB9-CB80BC31B782}"/>
                  </a:ext>
                </a:extLst>
              </p:cNvPr>
              <p:cNvSpPr/>
              <p:nvPr/>
            </p:nvSpPr>
            <p:spPr>
              <a:xfrm>
                <a:off x="2404627" y="3496305"/>
                <a:ext cx="110066" cy="8837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="" xmlns:a16="http://schemas.microsoft.com/office/drawing/2014/main" id="{33B75584-2E46-4F4D-B9F1-4A3BF89D899B}"/>
                  </a:ext>
                </a:extLst>
              </p:cNvPr>
              <p:cNvSpPr/>
              <p:nvPr/>
            </p:nvSpPr>
            <p:spPr>
              <a:xfrm>
                <a:off x="2430996" y="3785333"/>
                <a:ext cx="110066" cy="8837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="" xmlns:a16="http://schemas.microsoft.com/office/drawing/2014/main" id="{E357A639-DECC-4EA5-8DFB-6D77E63D4AA0}"/>
                  </a:ext>
                </a:extLst>
              </p:cNvPr>
              <p:cNvSpPr/>
              <p:nvPr/>
            </p:nvSpPr>
            <p:spPr>
              <a:xfrm>
                <a:off x="2804883" y="3829521"/>
                <a:ext cx="110066" cy="883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="" xmlns:a16="http://schemas.microsoft.com/office/drawing/2014/main" id="{383CE15A-B2FF-43C7-A1A8-281BE860E160}"/>
                  </a:ext>
                </a:extLst>
              </p:cNvPr>
              <p:cNvSpPr/>
              <p:nvPr/>
            </p:nvSpPr>
            <p:spPr>
              <a:xfrm>
                <a:off x="2161805" y="3745528"/>
                <a:ext cx="110066" cy="8545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="" xmlns:a16="http://schemas.microsoft.com/office/drawing/2014/main" id="{999413B3-7D04-44E3-B81F-10D4B12B6D59}"/>
                  </a:ext>
                </a:extLst>
              </p:cNvPr>
              <p:cNvSpPr/>
              <p:nvPr/>
            </p:nvSpPr>
            <p:spPr>
              <a:xfrm>
                <a:off x="2155711" y="3294749"/>
                <a:ext cx="110066" cy="8837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="" xmlns:a16="http://schemas.microsoft.com/office/drawing/2014/main" id="{A0B71DDD-B75D-411E-8AA2-5AFB7A40D75E}"/>
                  </a:ext>
                </a:extLst>
              </p:cNvPr>
              <p:cNvSpPr/>
              <p:nvPr/>
            </p:nvSpPr>
            <p:spPr>
              <a:xfrm>
                <a:off x="2430996" y="4070175"/>
                <a:ext cx="110066" cy="8837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2" name="Flèche : virage 1">
            <a:extLst>
              <a:ext uri="{FF2B5EF4-FFF2-40B4-BE49-F238E27FC236}">
                <a16:creationId xmlns="" xmlns:a16="http://schemas.microsoft.com/office/drawing/2014/main" id="{F867C146-5EC7-4412-BB32-D140881236D6}"/>
              </a:ext>
            </a:extLst>
          </p:cNvPr>
          <p:cNvSpPr/>
          <p:nvPr/>
        </p:nvSpPr>
        <p:spPr>
          <a:xfrm rot="5400000">
            <a:off x="6100103" y="2128994"/>
            <a:ext cx="793496" cy="176909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Flèche : virage 66">
            <a:extLst>
              <a:ext uri="{FF2B5EF4-FFF2-40B4-BE49-F238E27FC236}">
                <a16:creationId xmlns="" xmlns:a16="http://schemas.microsoft.com/office/drawing/2014/main" id="{1E10587B-55FE-44A2-8A95-84F3C81663A9}"/>
              </a:ext>
            </a:extLst>
          </p:cNvPr>
          <p:cNvSpPr/>
          <p:nvPr/>
        </p:nvSpPr>
        <p:spPr>
          <a:xfrm rot="5400000" flipV="1">
            <a:off x="1789522" y="2137296"/>
            <a:ext cx="793496" cy="18454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5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D211529-F6A2-4E1B-BA7C-1DE099A701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4055" y="1807926"/>
            <a:ext cx="2412885" cy="2168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97922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8028"/>
    </mc:Choice>
    <mc:Fallback>
      <p:transition spd="slow" advTm="118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36B9E2B-E237-4147-8566-93ACE90A863C}"/>
              </a:ext>
            </a:extLst>
          </p:cNvPr>
          <p:cNvSpPr txBox="1"/>
          <p:nvPr/>
        </p:nvSpPr>
        <p:spPr>
          <a:xfrm>
            <a:off x="1050238" y="1556855"/>
            <a:ext cx="2458679" cy="1361911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100" dirty="0">
                <a:solidFill>
                  <a:schemeClr val="bg1"/>
                </a:solidFill>
              </a:rPr>
              <a:t>Sport 21/02/2020  :  les Français adorent le nouveau XV de France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FB7694-ACAF-4466-94FC-C62BB47A184A}"/>
              </a:ext>
            </a:extLst>
          </p:cNvPr>
          <p:cNvSpPr/>
          <p:nvPr/>
        </p:nvSpPr>
        <p:spPr>
          <a:xfrm>
            <a:off x="623443" y="772180"/>
            <a:ext cx="813954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Objectif d’apprentissage (OA) </a:t>
            </a:r>
            <a:r>
              <a:rPr lang="fr-F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« 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Comprendre </a:t>
            </a:r>
            <a:r>
              <a: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 les débats relatifs à l’interprétation de l’opinion publique par les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sondages »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209C3ACD-1D2C-4FA0-AD11-175BAF2A6529}"/>
              </a:ext>
            </a:extLst>
          </p:cNvPr>
          <p:cNvSpPr txBox="1"/>
          <p:nvPr/>
        </p:nvSpPr>
        <p:spPr>
          <a:xfrm>
            <a:off x="745959" y="123744"/>
            <a:ext cx="8037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latin typeface="Bahnschrift Condensed" panose="020B0502040204020203" pitchFamily="34" charset="0"/>
              </a:rPr>
              <a:t>La mesure de l’opinion publique en débat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389" y="1362996"/>
            <a:ext cx="4569695" cy="34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9524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949"/>
    </mc:Choice>
    <mc:Fallback>
      <p:transition spd="slow" advTm="71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81AFF83-9642-4B81-83FF-B879F4EBC577}"/>
              </a:ext>
            </a:extLst>
          </p:cNvPr>
          <p:cNvSpPr txBox="1"/>
          <p:nvPr/>
        </p:nvSpPr>
        <p:spPr>
          <a:xfrm>
            <a:off x="1251285" y="1480855"/>
            <a:ext cx="7134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Bahnschrift Condensed" panose="020B0502040204020203" pitchFamily="34" charset="0"/>
              </a:rPr>
              <a:t>2. L’opinion publique et la démocratie</a:t>
            </a:r>
          </a:p>
        </p:txBody>
      </p:sp>
    </p:spTree>
    <p:extLst>
      <p:ext uri="{BB962C8B-B14F-4D97-AF65-F5344CB8AC3E}">
        <p14:creationId xmlns="" xmlns:p14="http://schemas.microsoft.com/office/powerpoint/2010/main" val="4692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55C2C5C-4DB0-4817-833F-91A9E03EF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9" y="1483144"/>
            <a:ext cx="2717851" cy="26997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7B40360-C018-49CB-8A6E-A6455D8E9504}"/>
              </a:ext>
            </a:extLst>
          </p:cNvPr>
          <p:cNvSpPr txBox="1"/>
          <p:nvPr/>
        </p:nvSpPr>
        <p:spPr>
          <a:xfrm>
            <a:off x="2077568" y="917810"/>
            <a:ext cx="547573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latin typeface="Bahnschrift Condensed" panose="020B0502040204020203" pitchFamily="34" charset="0"/>
              </a:rPr>
              <a:t>« Le baromètre de l’opinion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D6EC504-C757-4A9C-B4E0-50C2767A9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64"/>
          <a:stretch/>
        </p:blipFill>
        <p:spPr>
          <a:xfrm>
            <a:off x="3413913" y="1718202"/>
            <a:ext cx="5190393" cy="32558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8F5DBF8-A262-4543-9CB9-460C70861A32}"/>
              </a:ext>
            </a:extLst>
          </p:cNvPr>
          <p:cNvSpPr txBox="1"/>
          <p:nvPr/>
        </p:nvSpPr>
        <p:spPr>
          <a:xfrm>
            <a:off x="986590" y="207215"/>
            <a:ext cx="7519738" cy="5267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latin typeface="Bahnschrift Condensed" panose="020B0502040204020203" pitchFamily="34" charset="0"/>
              </a:rPr>
              <a:t>L’opinion  publique </a:t>
            </a:r>
            <a:r>
              <a:rPr lang="fr-FR" sz="3000" b="1" dirty="0" smtClean="0">
                <a:latin typeface="Bahnschrift Condensed" panose="020B0502040204020203" pitchFamily="34" charset="0"/>
              </a:rPr>
              <a:t>et </a:t>
            </a:r>
            <a:r>
              <a:rPr lang="fr-FR" sz="3000" b="1" dirty="0">
                <a:latin typeface="Bahnschrift Condensed" panose="020B0502040204020203" pitchFamily="34" charset="0"/>
              </a:rPr>
              <a:t>le consentement </a:t>
            </a:r>
          </a:p>
        </p:txBody>
      </p:sp>
    </p:spTree>
    <p:extLst>
      <p:ext uri="{BB962C8B-B14F-4D97-AF65-F5344CB8AC3E}">
        <p14:creationId xmlns="" xmlns:p14="http://schemas.microsoft.com/office/powerpoint/2010/main" val="1550433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5659"/>
    </mc:Choice>
    <mc:Fallback>
      <p:transition spd="slow" advTm="75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AF1FA0-1E8B-4CFD-8056-2DFF5F653672}"/>
              </a:ext>
            </a:extLst>
          </p:cNvPr>
          <p:cNvSpPr/>
          <p:nvPr/>
        </p:nvSpPr>
        <p:spPr>
          <a:xfrm>
            <a:off x="805161" y="659341"/>
            <a:ext cx="810837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OA 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 « Comprendre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que l’émergence de l’opinion publique est indissociable de l’avènement de la 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démocratie »</a:t>
            </a:r>
            <a:endParaRPr lang="fr-FR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9B46944-F4F7-474B-955C-80812C689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86" y="2289669"/>
            <a:ext cx="2917682" cy="19016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7D374F44-5957-4BD6-B820-035F0901006E}"/>
              </a:ext>
            </a:extLst>
          </p:cNvPr>
          <p:cNvSpPr txBox="1"/>
          <p:nvPr/>
        </p:nvSpPr>
        <p:spPr>
          <a:xfrm>
            <a:off x="1024052" y="1585630"/>
            <a:ext cx="130523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700" b="1" dirty="0"/>
              <a:t>1830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FB0C319E-C699-4100-91C8-3A20BC14DAF8}"/>
              </a:ext>
            </a:extLst>
          </p:cNvPr>
          <p:cNvSpPr txBox="1"/>
          <p:nvPr/>
        </p:nvSpPr>
        <p:spPr>
          <a:xfrm>
            <a:off x="7002224" y="1546311"/>
            <a:ext cx="130523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700" b="1" dirty="0"/>
              <a:t>1848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0A051C4A-FE80-4621-BE4B-1D6D56688400}"/>
              </a:ext>
            </a:extLst>
          </p:cNvPr>
          <p:cNvSpPr txBox="1"/>
          <p:nvPr/>
        </p:nvSpPr>
        <p:spPr>
          <a:xfrm>
            <a:off x="833641" y="2769425"/>
            <a:ext cx="1799303" cy="900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700" b="1" dirty="0"/>
              <a:t>Électeurs 230.000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640FB720-48B9-45AC-A192-59AE3F22469E}"/>
              </a:ext>
            </a:extLst>
          </p:cNvPr>
          <p:cNvSpPr txBox="1"/>
          <p:nvPr/>
        </p:nvSpPr>
        <p:spPr>
          <a:xfrm>
            <a:off x="6712839" y="2790652"/>
            <a:ext cx="1705583" cy="900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2700" b="1"/>
            </a:lvl1pPr>
          </a:lstStyle>
          <a:p>
            <a:r>
              <a:rPr lang="fr-FR" dirty="0"/>
              <a:t>Électeurs 9.000.000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BCC7DD07-BB7B-4CCA-8449-5B2E61EBFE45}"/>
              </a:ext>
            </a:extLst>
          </p:cNvPr>
          <p:cNvSpPr txBox="1"/>
          <p:nvPr/>
        </p:nvSpPr>
        <p:spPr>
          <a:xfrm>
            <a:off x="6106789" y="2070378"/>
            <a:ext cx="291768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Suffrage universel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7CB107F-798A-480B-A317-B08244F28E96}"/>
              </a:ext>
            </a:extLst>
          </p:cNvPr>
          <p:cNvSpPr txBox="1"/>
          <p:nvPr/>
        </p:nvSpPr>
        <p:spPr>
          <a:xfrm>
            <a:off x="1676668" y="73719"/>
            <a:ext cx="5590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ahnschrift Condensed" panose="020B0502040204020203" pitchFamily="34" charset="0"/>
              </a:rPr>
              <a:t>La démocratie et le nombre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35810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4420"/>
    </mc:Choice>
    <mc:Fallback>
      <p:transition spd="slow" advTm="6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 animBg="1"/>
      <p:bldP spid="15" grpId="0" animBg="1"/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F7E235-F019-4584-8636-F911FB0540FA}"/>
              </a:ext>
            </a:extLst>
          </p:cNvPr>
          <p:cNvSpPr/>
          <p:nvPr/>
        </p:nvSpPr>
        <p:spPr>
          <a:xfrm>
            <a:off x="697096" y="268461"/>
            <a:ext cx="6690294" cy="22544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600" b="1" dirty="0">
                <a:latin typeface="Bahnschrift Condensed" panose="020B0502040204020203" pitchFamily="34" charset="0"/>
              </a:rPr>
              <a:t>«</a:t>
            </a:r>
            <a:r>
              <a:rPr lang="fr-FR" sz="2400" b="1" dirty="0">
                <a:latin typeface="Bahnschrift Condensed" panose="020B0502040204020203" pitchFamily="34" charset="0"/>
              </a:rPr>
              <a:t> Or à mesure que les citoyens deviennent plus égaux et semblables</a:t>
            </a:r>
            <a:r>
              <a:rPr lang="fr-FR" sz="2400" dirty="0">
                <a:latin typeface="Bahnschrift Condensed" panose="020B0502040204020203" pitchFamily="34" charset="0"/>
              </a:rPr>
              <a:t>[…]</a:t>
            </a:r>
            <a:r>
              <a:rPr lang="fr-FR" sz="2400" b="1" dirty="0">
                <a:latin typeface="Bahnschrift Condensed" panose="020B0502040204020203" pitchFamily="34" charset="0"/>
              </a:rPr>
              <a:t>la disposition à en croire la masse augmente, et c’est de plus en plus l’opinion qui mène le monde». </a:t>
            </a:r>
          </a:p>
          <a:p>
            <a:pPr algn="r"/>
            <a:r>
              <a:rPr lang="fr-FR" sz="2200" b="1" dirty="0">
                <a:latin typeface="Bahnschrift Condensed" panose="020B0502040204020203" pitchFamily="34" charset="0"/>
              </a:rPr>
              <a:t>(Alexis de Tocqueville, </a:t>
            </a:r>
            <a:r>
              <a:rPr lang="fr-FR" sz="2200" b="1" i="1" dirty="0">
                <a:latin typeface="Bahnschrift Condensed" panose="020B0502040204020203" pitchFamily="34" charset="0"/>
              </a:rPr>
              <a:t>De la Démocratie en Amérique.1835 et </a:t>
            </a:r>
            <a:r>
              <a:rPr lang="fr-FR" sz="2200" b="1" i="1" dirty="0" smtClean="0">
                <a:latin typeface="Bahnschrift Condensed" panose="020B0502040204020203" pitchFamily="34" charset="0"/>
              </a:rPr>
              <a:t>1840</a:t>
            </a:r>
            <a:r>
              <a:rPr lang="fr-FR" sz="2200" b="1" dirty="0" smtClean="0">
                <a:latin typeface="Bahnschrift Condensed" panose="020B0502040204020203" pitchFamily="34" charset="0"/>
              </a:rPr>
              <a:t>)</a:t>
            </a:r>
            <a:endParaRPr lang="fr-FR" sz="2200" b="1" dirty="0"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6C58CF-3868-4178-A7F6-FCC15DE5F260}"/>
              </a:ext>
            </a:extLst>
          </p:cNvPr>
          <p:cNvSpPr/>
          <p:nvPr/>
        </p:nvSpPr>
        <p:spPr>
          <a:xfrm>
            <a:off x="4029667" y="2994757"/>
            <a:ext cx="4827142" cy="15158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400" b="1" dirty="0">
                <a:latin typeface="Bahnschrift Condensed" panose="020B0502040204020203" pitchFamily="34" charset="0"/>
              </a:rPr>
              <a:t>« La démocratie, c'est le gouvernement du peuple, par le peuple, pour le </a:t>
            </a:r>
            <a:r>
              <a:rPr lang="fr-FR" sz="2400" b="1" dirty="0" smtClean="0">
                <a:latin typeface="Bahnschrift Condensed" panose="020B0502040204020203" pitchFamily="34" charset="0"/>
              </a:rPr>
              <a:t>peuple.</a:t>
            </a:r>
            <a:r>
              <a:rPr lang="fr-FR" sz="2400" b="1" dirty="0">
                <a:latin typeface="Bahnschrift Condensed" panose="020B0502040204020203" pitchFamily="34" charset="0"/>
              </a:rPr>
              <a:t> »</a:t>
            </a:r>
          </a:p>
          <a:p>
            <a:r>
              <a:rPr lang="fr-FR" sz="2200" b="1" dirty="0">
                <a:latin typeface="Bahnschrift Condensed" panose="020B0502040204020203" pitchFamily="34" charset="0"/>
              </a:rPr>
              <a:t>A . </a:t>
            </a:r>
            <a:r>
              <a:rPr lang="fr-FR" sz="2200" b="1" dirty="0" smtClean="0">
                <a:latin typeface="Bahnschrift Condensed" panose="020B0502040204020203" pitchFamily="34" charset="0"/>
              </a:rPr>
              <a:t>Lincoln (1863</a:t>
            </a:r>
            <a:r>
              <a:rPr lang="fr-FR" sz="2200" b="1" dirty="0">
                <a:latin typeface="Bahnschrift Condensed" panose="020B0502040204020203" pitchFamily="34" charset="0"/>
              </a:rPr>
              <a:t>).</a:t>
            </a:r>
          </a:p>
        </p:txBody>
      </p:sp>
      <p:pic>
        <p:nvPicPr>
          <p:cNvPr id="55298" name="Picture 2" descr="F:\Dropbox\Downloads\AdobeStock_687440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14" y="2571750"/>
            <a:ext cx="3001876" cy="2001250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405C3734-8D26-4624-95B8-CBE12474F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07" t="13820" r="25087" b="29660"/>
          <a:stretch/>
        </p:blipFill>
        <p:spPr>
          <a:xfrm>
            <a:off x="7387390" y="149660"/>
            <a:ext cx="1642946" cy="237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4978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106"/>
    </mc:Choice>
    <mc:Fallback>
      <p:transition spd="slow" advTm="2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3D5DAFB-BEF7-428F-907E-43103F1BB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2" y="1430895"/>
            <a:ext cx="6320155" cy="3585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A6565F1-54CF-4BCB-9097-088139B7A2AF}"/>
              </a:ext>
            </a:extLst>
          </p:cNvPr>
          <p:cNvSpPr/>
          <p:nvPr/>
        </p:nvSpPr>
        <p:spPr>
          <a:xfrm>
            <a:off x="726413" y="690376"/>
            <a:ext cx="790748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OA 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 « Comprendre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comment le recours fréquent aux sondages d’opinion modifie la vie 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politique »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E491B8B-D719-42A5-8339-9227CA72F9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4261" y="1461812"/>
            <a:ext cx="6220595" cy="352349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71A86C2-1D56-4603-AEBA-96B627659DFD}"/>
              </a:ext>
            </a:extLst>
          </p:cNvPr>
          <p:cNvSpPr txBox="1"/>
          <p:nvPr/>
        </p:nvSpPr>
        <p:spPr>
          <a:xfrm>
            <a:off x="830179" y="176988"/>
            <a:ext cx="796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Bahnschrift Condensed" panose="020B0502040204020203" pitchFamily="34" charset="0"/>
              </a:rPr>
              <a:t>Les sondages et le contrôle des gouvernants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755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4420"/>
    </mc:Choice>
    <mc:Fallback>
      <p:transition spd="slow" advTm="6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Dropbox\Downloads\AdobeStock_1683186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28" y="173740"/>
            <a:ext cx="7446546" cy="4969760"/>
          </a:xfrm>
          <a:prstGeom prst="rect">
            <a:avLst/>
          </a:prstGeom>
          <a:noFill/>
        </p:spPr>
      </p:pic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28CD16CF-0226-4A96-83C6-F1937B1746F7}"/>
              </a:ext>
            </a:extLst>
          </p:cNvPr>
          <p:cNvGrpSpPr/>
          <p:nvPr/>
        </p:nvGrpSpPr>
        <p:grpSpPr>
          <a:xfrm>
            <a:off x="4792557" y="1080450"/>
            <a:ext cx="3508917" cy="895013"/>
            <a:chOff x="4467922" y="944137"/>
            <a:chExt cx="3508917" cy="895013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1D13694A-0F64-4F91-BF3B-6AA165F74CA4}"/>
                </a:ext>
              </a:extLst>
            </p:cNvPr>
            <p:cNvSpPr/>
            <p:nvPr/>
          </p:nvSpPr>
          <p:spPr>
            <a:xfrm>
              <a:off x="4467922" y="944137"/>
              <a:ext cx="3508917" cy="87722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>
              <a:extLst>
                <a:ext uri="{FF2B5EF4-FFF2-40B4-BE49-F238E27FC236}">
                  <a16:creationId xmlns="" xmlns:a16="http://schemas.microsoft.com/office/drawing/2014/main" id="{6B01F6F7-EA6F-4052-B25E-6DC249771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632" b="90000" l="3893" r="97567">
                          <a14:foregroundMark x1="52202" y1="11579" x2="52798" y2="39474"/>
                          <a14:foregroundMark x1="52191" y1="11053" x2="52202" y2="11579"/>
                          <a14:foregroundMark x1="52112" y1="7368" x2="52191" y2="11053"/>
                          <a14:foregroundMark x1="52101" y1="6842" x2="52112" y2="7368"/>
                          <a14:foregroundMark x1="52079" y1="5789" x2="52101" y2="6842"/>
                          <a14:foregroundMark x1="52068" y1="5263" x2="52079" y2="5789"/>
                          <a14:foregroundMark x1="54517" y1="42105" x2="55222" y2="43185"/>
                          <a14:foregroundMark x1="52798" y1="39474" x2="54517" y2="42105"/>
                          <a14:foregroundMark x1="97734" y1="32105" x2="99878" y2="21053"/>
                          <a14:foregroundMark x1="95788" y1="42140" x2="97734" y2="32105"/>
                          <a14:foregroundMark x1="97041" y1="12793" x2="94859" y2="6439"/>
                          <a14:foregroundMark x1="99878" y1="21053" x2="98490" y2="17010"/>
                          <a14:foregroundMark x1="53849" y1="6168" x2="52190" y2="6316"/>
                          <a14:foregroundMark x1="74435" y1="4335" x2="73574" y2="4412"/>
                          <a14:foregroundMark x1="76963" y1="4110" x2="75790" y2="4214"/>
                          <a14:foregroundMark x1="78799" y1="3946" x2="78725" y2="3953"/>
                          <a14:foregroundMark x1="91770" y1="2791" x2="90417" y2="2911"/>
                          <a14:foregroundMark x1="95499" y1="23158" x2="95499" y2="23158"/>
                          <a14:foregroundMark x1="6326" y1="53158" x2="6326" y2="53158"/>
                          <a14:foregroundMark x1="69586" y1="64211" x2="69586" y2="64211"/>
                          <a14:foregroundMark x1="73236" y1="65263" x2="73236" y2="65263"/>
                          <a14:foregroundMark x1="75426" y1="62632" x2="75426" y2="62632"/>
                          <a14:foregroundMark x1="76034" y1="62632" x2="76034" y2="62632"/>
                          <a14:foregroundMark x1="79197" y1="62632" x2="79197" y2="62632"/>
                          <a14:foregroundMark x1="82482" y1="64737" x2="82482" y2="64737"/>
                          <a14:foregroundMark x1="85766" y1="62632" x2="85766" y2="62632"/>
                          <a14:foregroundMark x1="90146" y1="62105" x2="90146" y2="62105"/>
                          <a14:foregroundMark x1="94404" y1="63158" x2="94404" y2="63158"/>
                          <a14:foregroundMark x1="97567" y1="63158" x2="97567" y2="63158"/>
                          <a14:foregroundMark x1="87348" y1="62105" x2="87348" y2="62105"/>
                          <a14:foregroundMark x1="75791" y1="82105" x2="75791" y2="82105"/>
                          <a14:foregroundMark x1="76642" y1="86316" x2="77007" y2="86316"/>
                          <a14:foregroundMark x1="3893" y1="84211" x2="3893" y2="84211"/>
                          <a14:foregroundMark x1="4015" y1="85789" x2="4015" y2="85789"/>
                          <a14:foregroundMark x1="4501" y1="50526" x2="4501" y2="50526"/>
                          <a14:foregroundMark x1="9732" y1="49474" x2="9732" y2="49474"/>
                          <a14:foregroundMark x1="11800" y1="42105" x2="11800" y2="42105"/>
                          <a14:foregroundMark x1="18735" y1="42105" x2="18735" y2="42105"/>
                          <a14:foregroundMark x1="18491" y1="59474" x2="18491" y2="59474"/>
                          <a14:foregroundMark x1="18613" y1="59474" x2="18613" y2="59474"/>
                          <a14:foregroundMark x1="18613" y1="59474" x2="18613" y2="59474"/>
                          <a14:foregroundMark x1="5353" y1="39474" x2="5474" y2="36316"/>
                          <a14:foregroundMark x1="10462" y1="38421" x2="10584" y2="40000"/>
                          <a14:foregroundMark x1="6204" y1="60526" x2="6204" y2="60526"/>
                          <a14:foregroundMark x1="5596" y1="82632" x2="5596" y2="82632"/>
                          <a14:foregroundMark x1="58637" y1="25263" x2="58637" y2="25263"/>
                          <a14:foregroundMark x1="63139" y1="23684" x2="63139" y2="23684"/>
                          <a14:foregroundMark x1="68248" y1="23684" x2="68248" y2="23684"/>
                          <a14:foregroundMark x1="72749" y1="23684" x2="72749" y2="23684"/>
                          <a14:foregroundMark x1="77494" y1="22632" x2="77494" y2="22632"/>
                          <a14:foregroundMark x1="72141" y1="43158" x2="72141" y2="43158"/>
                          <a14:foregroundMark x1="77494" y1="39474" x2="77494" y2="39474"/>
                          <a14:foregroundMark x1="82238" y1="24211" x2="82238" y2="24211"/>
                          <a14:foregroundMark x1="86375" y1="20000" x2="86375" y2="20000"/>
                          <a14:foregroundMark x1="86983" y1="37895" x2="86983" y2="37895"/>
                          <a14:foregroundMark x1="91241" y1="22632" x2="91241" y2="22632"/>
                          <a14:foregroundMark x1="91484" y1="39474" x2="91484" y2="39474"/>
                          <a14:foregroundMark x1="58881" y1="21053" x2="58881" y2="21053"/>
                          <a14:foregroundMark x1="58637" y1="18947" x2="58637" y2="18947"/>
                          <a14:foregroundMark x1="59124" y1="37368" x2="59124" y2="37368"/>
                          <a14:foregroundMark x1="57786" y1="40526" x2="57786" y2="40526"/>
                          <a14:foregroundMark x1="58151" y1="13158" x2="58759" y2="12632"/>
                          <a14:foregroundMark x1="63504" y1="23158" x2="63504" y2="23158"/>
                          <a14:foregroundMark x1="62895" y1="18421" x2="62895" y2="18421"/>
                          <a14:foregroundMark x1="63504" y1="11053" x2="63504" y2="11053"/>
                          <a14:foregroundMark x1="62530" y1="10000" x2="62530" y2="10000"/>
                          <a14:foregroundMark x1="63990" y1="37895" x2="63990" y2="37895"/>
                          <a14:foregroundMark x1="62652" y1="42105" x2="62652" y2="42105"/>
                          <a14:foregroundMark x1="68613" y1="21053" x2="68613" y2="21053"/>
                          <a14:foregroundMark x1="68127" y1="20526" x2="68127" y2="20526"/>
                          <a14:foregroundMark x1="68127" y1="20526" x2="68127" y2="20526"/>
                          <a14:foregroundMark x1="68127" y1="20526" x2="68127" y2="20526"/>
                          <a14:foregroundMark x1="67640" y1="15789" x2="67640" y2="15789"/>
                          <a14:foregroundMark x1="68005" y1="12105" x2="68005" y2="12105"/>
                          <a14:foregroundMark x1="68491" y1="37368" x2="68491" y2="37368"/>
                          <a14:foregroundMark x1="67032" y1="42105" x2="67032" y2="42105"/>
                          <a14:foregroundMark x1="72506" y1="21579" x2="72506" y2="21579"/>
                          <a14:foregroundMark x1="76886" y1="20000" x2="76886" y2="20000"/>
                          <a14:foregroundMark x1="76764" y1="11053" x2="76764" y2="11053"/>
                          <a14:foregroundMark x1="71533" y1="26842" x2="72263" y2="26316"/>
                          <a14:foregroundMark x1="71776" y1="10526" x2="72141" y2="10000"/>
                          <a14:foregroundMark x1="81144" y1="22105" x2="81144" y2="22105"/>
                          <a14:foregroundMark x1="87348" y1="25263" x2="87348" y2="25263"/>
                          <a14:foregroundMark x1="90633" y1="25789" x2="90633" y2="25789"/>
                          <a14:foregroundMark x1="91119" y1="11579" x2="91119" y2="11579"/>
                          <a14:foregroundMark x1="86375" y1="10000" x2="86375" y2="10000"/>
                          <a14:foregroundMark x1="85888" y1="39474" x2="85888" y2="39474"/>
                          <a14:foregroundMark x1="82360" y1="41053" x2="82360" y2="41053"/>
                          <a14:foregroundMark x1="80900" y1="11053" x2="80900" y2="11053"/>
                          <a14:backgroundMark x1="33212" y1="33158" x2="33212" y2="33158"/>
                          <a14:backgroundMark x1="43674" y1="17895" x2="43674" y2="17895"/>
                          <a14:backgroundMark x1="44161" y1="23684" x2="44161" y2="23684"/>
                          <a14:backgroundMark x1="38200" y1="26316" x2="38200" y2="26316"/>
                          <a14:backgroundMark x1="24453" y1="22105" x2="31873" y2="37895"/>
                          <a14:backgroundMark x1="31873" y1="37895" x2="39538" y2="29474"/>
                          <a14:backgroundMark x1="39538" y1="29474" x2="46594" y2="40000"/>
                          <a14:backgroundMark x1="46594" y1="40000" x2="48297" y2="7895"/>
                          <a14:backgroundMark x1="48297" y1="7895" x2="39173" y2="5263"/>
                          <a14:backgroundMark x1="99148" y1="39474" x2="99148" y2="39474"/>
                          <a14:backgroundMark x1="97567" y1="48421" x2="97567" y2="48421"/>
                          <a14:backgroundMark x1="98175" y1="45789" x2="98175" y2="45789"/>
                          <a14:backgroundMark x1="98783" y1="32105" x2="98783" y2="32105"/>
                          <a14:backgroundMark x1="97932" y1="35789" x2="97689" y2="5263"/>
                          <a14:backgroundMark x1="53163" y1="52105" x2="60462" y2="55789"/>
                          <a14:backgroundMark x1="60462" y1="55789" x2="82968" y2="51579"/>
                          <a14:backgroundMark x1="82968" y1="51579" x2="97810" y2="51579"/>
                          <a14:backgroundMark x1="65815" y1="4737" x2="65815" y2="4737"/>
                          <a14:backgroundMark x1="69708" y1="8421" x2="69708" y2="8421"/>
                          <a14:backgroundMark x1="74453" y1="4211" x2="75791" y2="4211"/>
                          <a14:backgroundMark x1="79805" y1="6316" x2="79805" y2="6316"/>
                          <a14:backgroundMark x1="84185" y1="5263" x2="84307" y2="6842"/>
                          <a14:backgroundMark x1="88808" y1="4737" x2="88808" y2="4737"/>
                          <a14:backgroundMark x1="93309" y1="3684" x2="93309" y2="3684"/>
                          <a14:backgroundMark x1="93066" y1="6842" x2="93674" y2="10000"/>
                          <a14:backgroundMark x1="83942" y1="5789" x2="83942" y2="5789"/>
                          <a14:backgroundMark x1="74088" y1="5789" x2="74088" y2="5789"/>
                          <a14:backgroundMark x1="65572" y1="38421" x2="65572" y2="38421"/>
                          <a14:backgroundMark x1="60097" y1="6842" x2="60097" y2="6842"/>
                          <a14:backgroundMark x1="54745" y1="5263" x2="54745" y2="5263"/>
                          <a14:backgroundMark x1="60706" y1="40000" x2="60706" y2="40000"/>
                          <a14:backgroundMark x1="56083" y1="42105" x2="56083" y2="42105"/>
                          <a14:backgroundMark x1="56204" y1="35789" x2="56204" y2="35789"/>
                          <a14:backgroundMark x1="56083" y1="6316" x2="56083" y2="6316"/>
                          <a14:backgroundMark x1="61436" y1="4737" x2="61436" y2="4737"/>
                          <a14:backgroundMark x1="65548" y1="11053" x2="65572" y2="11579"/>
                          <a14:backgroundMark x1="65450" y1="8947" x2="65548" y2="11053"/>
                          <a14:backgroundMark x1="69951" y1="4211" x2="69951" y2="4211"/>
                          <a14:backgroundMark x1="64355" y1="7895" x2="64355" y2="7895"/>
                          <a14:backgroundMark x1="59976" y1="3324" x2="71411" y2="4737"/>
                          <a14:backgroundMark x1="54380" y1="2632" x2="59588" y2="3276"/>
                          <a14:backgroundMark x1="51825" y1="5789" x2="51825" y2="5789"/>
                          <a14:backgroundMark x1="52433" y1="6842" x2="52433" y2="6842"/>
                          <a14:backgroundMark x1="52068" y1="11053" x2="52068" y2="11053"/>
                          <a14:backgroundMark x1="52068" y1="11579" x2="52068" y2="11579"/>
                          <a14:backgroundMark x1="51946" y1="7368" x2="51946" y2="7368"/>
                          <a14:backgroundMark x1="52311" y1="11579" x2="52311" y2="11579"/>
                          <a14:backgroundMark x1="74696" y1="7895" x2="74696" y2="7895"/>
                          <a14:backgroundMark x1="74574" y1="2632" x2="74574" y2="2632"/>
                          <a14:backgroundMark x1="79440" y1="9474" x2="79440" y2="9474"/>
                          <a14:backgroundMark x1="83820" y1="32632" x2="83820" y2="32632"/>
                          <a14:backgroundMark x1="84185" y1="7895" x2="84185" y2="7895"/>
                          <a14:backgroundMark x1="79075" y1="2105" x2="86375" y2="3158"/>
                          <a14:backgroundMark x1="88378" y1="10000" x2="88686" y2="11053"/>
                          <a14:backgroundMark x1="86375" y1="3158" x2="88378" y2="10000"/>
                          <a14:backgroundMark x1="92822" y1="5263" x2="92822" y2="5263"/>
                          <a14:backgroundMark x1="91484" y1="4737" x2="93917" y2="4737"/>
                          <a14:backgroundMark x1="73060" y1="2478" x2="73844" y2="2632"/>
                          <a14:backgroundMark x1="71168" y1="2105" x2="72766" y2="2420"/>
                          <a14:backgroundMark x1="77129" y1="3158" x2="78589" y2="4737"/>
                        </a14:backgroundRemoval>
                      </a14:imgEffect>
                    </a14:imgLayer>
                  </a14:imgProps>
                </a:ext>
              </a:extLst>
            </a:blip>
            <a:srcRect l="47165" b="48455"/>
            <a:stretch/>
          </p:blipFill>
          <p:spPr>
            <a:xfrm>
              <a:off x="4490299" y="1092820"/>
              <a:ext cx="3464162" cy="746330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243CA1C-B4BF-43DA-B716-495B6608DDB2}"/>
              </a:ext>
            </a:extLst>
          </p:cNvPr>
          <p:cNvSpPr txBox="1"/>
          <p:nvPr/>
        </p:nvSpPr>
        <p:spPr>
          <a:xfrm>
            <a:off x="842526" y="51188"/>
            <a:ext cx="81230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86%</a:t>
            </a:r>
            <a:r>
              <a:rPr lang="fr-FR" dirty="0"/>
              <a:t> </a:t>
            </a:r>
            <a:r>
              <a:rPr lang="fr-FR" sz="2400" b="1" dirty="0"/>
              <a:t>des français souhaitent que le gouvernement revienne sur la limitation de vitesse à 80km </a:t>
            </a:r>
            <a:r>
              <a:rPr lang="fr-FR" sz="1800" b="1" dirty="0"/>
              <a:t>( sondage </a:t>
            </a:r>
            <a:r>
              <a:rPr lang="fr-FR" sz="1800" b="1" dirty="0" err="1"/>
              <a:t>Odoxa</a:t>
            </a:r>
            <a:r>
              <a:rPr lang="fr-FR" sz="1800" b="1" dirty="0"/>
              <a:t> 19 jannvier2019)</a:t>
            </a:r>
          </a:p>
        </p:txBody>
      </p:sp>
    </p:spTree>
    <p:extLst>
      <p:ext uri="{BB962C8B-B14F-4D97-AF65-F5344CB8AC3E}">
        <p14:creationId xmlns="" xmlns:p14="http://schemas.microsoft.com/office/powerpoint/2010/main" val="346637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243"/>
    </mc:Choice>
    <mc:Fallback>
      <p:transition spd="slow" advTm="3124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6FE14EE-B60D-4898-8CD3-DDD2833B98E6}"/>
              </a:ext>
            </a:extLst>
          </p:cNvPr>
          <p:cNvSpPr/>
          <p:nvPr/>
        </p:nvSpPr>
        <p:spPr>
          <a:xfrm>
            <a:off x="746946" y="1158002"/>
            <a:ext cx="768829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3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Démocratie </a:t>
            </a:r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d’opinion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principe de cette démocratie d’opinion est de fonder les décisions 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politiques 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l’avis majoritaire exprimé par l’opinion publique et mesuré par les sondages. </a:t>
            </a:r>
            <a:endParaRPr lang="fr-FR" sz="2100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1E36AC7-DC8E-4A95-AB54-D2BD35BF5BFC}"/>
              </a:ext>
            </a:extLst>
          </p:cNvPr>
          <p:cNvSpPr txBox="1"/>
          <p:nvPr/>
        </p:nvSpPr>
        <p:spPr>
          <a:xfrm>
            <a:off x="2875936" y="2859804"/>
            <a:ext cx="247772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Médiatique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BF91854-4DFD-402D-AEAD-E78ECFD99ECC}"/>
              </a:ext>
            </a:extLst>
          </p:cNvPr>
          <p:cNvSpPr txBox="1"/>
          <p:nvPr/>
        </p:nvSpPr>
        <p:spPr>
          <a:xfrm>
            <a:off x="2875936" y="3516600"/>
            <a:ext cx="213851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Directe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BBE231F-3300-4E91-A4F0-92914773FD0D}"/>
              </a:ext>
            </a:extLst>
          </p:cNvPr>
          <p:cNvSpPr txBox="1"/>
          <p:nvPr/>
        </p:nvSpPr>
        <p:spPr>
          <a:xfrm>
            <a:off x="2885768" y="4191121"/>
            <a:ext cx="238923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Permanente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7A3593-02C7-4CF0-B81C-3CABF570ABB6}"/>
              </a:ext>
            </a:extLst>
          </p:cNvPr>
          <p:cNvSpPr/>
          <p:nvPr/>
        </p:nvSpPr>
        <p:spPr>
          <a:xfrm>
            <a:off x="746946" y="578766"/>
            <a:ext cx="7836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OA : « Comprendre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comment le recours fréquent aux sondages d’opinion modifie l’exercice de la démocratie(démocratie d’opinion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)»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61FE8E7-B984-43E5-B98E-D2781F7311B1}"/>
              </a:ext>
            </a:extLst>
          </p:cNvPr>
          <p:cNvSpPr txBox="1"/>
          <p:nvPr/>
        </p:nvSpPr>
        <p:spPr>
          <a:xfrm>
            <a:off x="648240" y="51099"/>
            <a:ext cx="8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Bahnschrift Condensed" panose="020B0502040204020203" pitchFamily="34" charset="0"/>
              </a:rPr>
              <a:t>Les sondages et l’exercice de la démocratie</a:t>
            </a:r>
          </a:p>
        </p:txBody>
      </p:sp>
    </p:spTree>
    <p:extLst>
      <p:ext uri="{BB962C8B-B14F-4D97-AF65-F5344CB8AC3E}">
        <p14:creationId xmlns="" xmlns:p14="http://schemas.microsoft.com/office/powerpoint/2010/main" val="977117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3396"/>
    </mc:Choice>
    <mc:Fallback>
      <p:transition spd="slow" advTm="93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8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B3E2179-A486-4BDC-B66F-7757CF834DFA}"/>
              </a:ext>
            </a:extLst>
          </p:cNvPr>
          <p:cNvSpPr txBox="1"/>
          <p:nvPr/>
        </p:nvSpPr>
        <p:spPr>
          <a:xfrm>
            <a:off x="802888" y="138851"/>
            <a:ext cx="760513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800" b="1" dirty="0">
                <a:latin typeface="Bahnschrift Condensed" panose="020B0502040204020203" pitchFamily="34" charset="0"/>
              </a:rPr>
              <a:t>Pour conclure  sur l’opinion publique…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0E62736-BCB3-48E2-86C8-45D7DA3F81AE}"/>
              </a:ext>
            </a:extLst>
          </p:cNvPr>
          <p:cNvSpPr/>
          <p:nvPr/>
        </p:nvSpPr>
        <p:spPr>
          <a:xfrm>
            <a:off x="3263584" y="900668"/>
            <a:ext cx="2865863" cy="788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Opinion publique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8FB658-D27C-48B3-83DA-164F34B24CDC}"/>
              </a:ext>
            </a:extLst>
          </p:cNvPr>
          <p:cNvSpPr/>
          <p:nvPr/>
        </p:nvSpPr>
        <p:spPr>
          <a:xfrm>
            <a:off x="3263582" y="2151497"/>
            <a:ext cx="2865863" cy="788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sondages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3A40867-35FD-4C1B-BD33-C70E5DF3228C}"/>
              </a:ext>
            </a:extLst>
          </p:cNvPr>
          <p:cNvSpPr txBox="1"/>
          <p:nvPr/>
        </p:nvSpPr>
        <p:spPr>
          <a:xfrm>
            <a:off x="3263582" y="3439757"/>
            <a:ext cx="2865863" cy="1488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000" dirty="0"/>
              <a:t>Exercice de </a:t>
            </a:r>
            <a:r>
              <a:rPr lang="fr-FR" dirty="0"/>
              <a:t>la démocratie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="" xmlns:a16="http://schemas.microsoft.com/office/drawing/2014/main" id="{27FC4196-9C8A-441D-832A-914246E5F1F6}"/>
              </a:ext>
            </a:extLst>
          </p:cNvPr>
          <p:cNvSpPr/>
          <p:nvPr/>
        </p:nvSpPr>
        <p:spPr>
          <a:xfrm>
            <a:off x="4302502" y="1725462"/>
            <a:ext cx="788019" cy="394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="" xmlns:a16="http://schemas.microsoft.com/office/drawing/2014/main" id="{5D16221D-CFF8-4E00-A233-B09CA2E80524}"/>
              </a:ext>
            </a:extLst>
          </p:cNvPr>
          <p:cNvSpPr/>
          <p:nvPr/>
        </p:nvSpPr>
        <p:spPr>
          <a:xfrm>
            <a:off x="4302503" y="3002683"/>
            <a:ext cx="788019" cy="394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88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4B692B6-3505-43C1-A5A9-A3F839F9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500" dirty="0"/>
              <a:t>La science </a:t>
            </a:r>
            <a:r>
              <a:rPr lang="fr-FR" sz="4500" dirty="0" err="1"/>
              <a:t>politiquE</a:t>
            </a:r>
            <a:r>
              <a:rPr lang="fr-FR" sz="4500" dirty="0"/>
              <a:t>, partie intégrante des 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A7E39B3-4A2E-4386-AFAF-357A49778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analyse scientifique </a:t>
            </a:r>
          </a:p>
          <a:p>
            <a:r>
              <a:rPr lang="fr-FR" dirty="0"/>
              <a:t>du champ politique</a:t>
            </a:r>
          </a:p>
        </p:txBody>
      </p:sp>
    </p:spTree>
    <p:extLst>
      <p:ext uri="{BB962C8B-B14F-4D97-AF65-F5344CB8AC3E}">
        <p14:creationId xmlns="" xmlns:p14="http://schemas.microsoft.com/office/powerpoint/2010/main" val="41799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E2E0F0-15CE-466E-B4EF-6A806513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882" y="459188"/>
            <a:ext cx="6401910" cy="3048470"/>
          </a:xfrm>
        </p:spPr>
        <p:txBody>
          <a:bodyPr>
            <a:normAutofit/>
          </a:bodyPr>
          <a:lstStyle/>
          <a:p>
            <a:r>
              <a:rPr lang="fr-FR" sz="4100" dirty="0"/>
              <a:t>DES </a:t>
            </a:r>
            <a:r>
              <a:rPr lang="fr-FR" sz="4100" dirty="0" err="1"/>
              <a:t>comportementS</a:t>
            </a:r>
            <a:r>
              <a:rPr lang="fr-FR" sz="4100" dirty="0"/>
              <a:t> </a:t>
            </a:r>
            <a:r>
              <a:rPr lang="fr-FR" sz="4100" dirty="0" err="1"/>
              <a:t>électorAUX</a:t>
            </a:r>
            <a:r>
              <a:rPr lang="fr-FR" sz="4100" dirty="0"/>
              <a:t> </a:t>
            </a:r>
            <a:br>
              <a:rPr lang="fr-FR" sz="4100" dirty="0"/>
            </a:br>
            <a:r>
              <a:rPr lang="fr-FR" sz="4100" dirty="0"/>
              <a:t>EN MUTATION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BFC7518-9EF7-4CCB-9617-731DF07C3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Chapitre « Voter: un affaire individuelle ou collective? »</a:t>
            </a:r>
          </a:p>
        </p:txBody>
      </p:sp>
    </p:spTree>
    <p:extLst>
      <p:ext uri="{BB962C8B-B14F-4D97-AF65-F5344CB8AC3E}">
        <p14:creationId xmlns="" xmlns:p14="http://schemas.microsoft.com/office/powerpoint/2010/main" val="16606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059" y="156754"/>
            <a:ext cx="5505755" cy="47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9293" y="98107"/>
            <a:ext cx="7442654" cy="45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2500" b="1" cap="all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1.  Une abstention QUI TEND A AUGMENTER</a:t>
            </a:r>
            <a:endParaRPr lang="fr-FR" sz="25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53343" y="677550"/>
            <a:ext cx="4435528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800" b="1" dirty="0">
                <a:solidFill>
                  <a:srgbClr val="C00000"/>
                </a:solidFill>
              </a:rPr>
              <a:t>Objectif d’apprentissage (OA) : </a:t>
            </a:r>
          </a:p>
          <a:p>
            <a:r>
              <a:rPr lang="fr-FR" sz="1800" dirty="0">
                <a:solidFill>
                  <a:srgbClr val="C00000"/>
                </a:solidFill>
              </a:rPr>
              <a:t>« </a:t>
            </a:r>
            <a:r>
              <a:rPr lang="fr-FR" sz="1800" b="1" dirty="0">
                <a:solidFill>
                  <a:srgbClr val="C00000"/>
                </a:solidFill>
              </a:rPr>
              <a:t>Être capable d’interpréter des taux </a:t>
            </a:r>
            <a:r>
              <a:rPr lang="fr-FR" sz="1800" dirty="0">
                <a:solidFill>
                  <a:srgbClr val="C00000"/>
                </a:solidFill>
              </a:rPr>
              <a:t>d’inscription sur les listes électorales, des taux de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dirty="0">
                <a:solidFill>
                  <a:srgbClr val="C00000"/>
                </a:solidFill>
              </a:rPr>
              <a:t>participation et </a:t>
            </a:r>
            <a:r>
              <a:rPr lang="fr-FR" sz="1800" b="1" dirty="0">
                <a:solidFill>
                  <a:srgbClr val="C00000"/>
                </a:solidFill>
              </a:rPr>
              <a:t>d’abstention</a:t>
            </a:r>
            <a:r>
              <a:rPr lang="fr-FR" sz="1800" dirty="0">
                <a:solidFill>
                  <a:srgbClr val="C00000"/>
                </a:solidFill>
              </a:rPr>
              <a:t> aux élections. »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599629" y="2274806"/>
            <a:ext cx="6260374" cy="1915909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800" b="1" dirty="0"/>
              <a:t>Taux d’abstention :</a:t>
            </a:r>
          </a:p>
          <a:p>
            <a:endParaRPr lang="fr-FR" sz="1800" dirty="0"/>
          </a:p>
          <a:p>
            <a:r>
              <a:rPr lang="fr-FR" sz="1800" dirty="0"/>
              <a:t>   Nombre d’électeurs s’étant abstenus de voter</a:t>
            </a:r>
          </a:p>
          <a:p>
            <a:r>
              <a:rPr lang="fr-FR" sz="1800" dirty="0"/>
              <a:t>_______________________________________   x 100</a:t>
            </a:r>
          </a:p>
          <a:p>
            <a:r>
              <a:rPr lang="fr-FR" sz="1800" dirty="0"/>
              <a:t>Nombre d’ électeurs inscrits sur les listes  électorales</a:t>
            </a:r>
          </a:p>
          <a:p>
            <a:endParaRPr lang="fr-FR" sz="1500" dirty="0"/>
          </a:p>
          <a:p>
            <a:endParaRPr lang="fr-FR" sz="1500" dirty="0"/>
          </a:p>
        </p:txBody>
      </p:sp>
      <p:sp>
        <p:nvSpPr>
          <p:cNvPr id="10" name="ZoneTexte 9"/>
          <p:cNvSpPr txBox="1"/>
          <p:nvPr/>
        </p:nvSpPr>
        <p:spPr>
          <a:xfrm>
            <a:off x="6540023" y="608111"/>
            <a:ext cx="1979023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dirty="0"/>
              <a:t>Evolution du taux d’abstention au premier tour des élections législatives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8085" y="3181467"/>
            <a:ext cx="2452552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1600" dirty="0" smtClean="0"/>
              <a:t>Source </a:t>
            </a:r>
            <a:r>
              <a:rPr lang="fr-FR" sz="1600" dirty="0"/>
              <a:t>: </a:t>
            </a:r>
            <a:r>
              <a:rPr lang="fr-FR" sz="1600" dirty="0" smtClean="0"/>
              <a:t>Pierre </a:t>
            </a:r>
            <a:r>
              <a:rPr lang="fr-FR" sz="1600" dirty="0" err="1" smtClean="0"/>
              <a:t>Bréchon</a:t>
            </a:r>
            <a:r>
              <a:rPr lang="fr-FR" sz="1600" dirty="0" smtClean="0"/>
              <a:t>, </a:t>
            </a:r>
            <a:r>
              <a:rPr lang="fr-FR" sz="1600" i="1" dirty="0"/>
              <a:t>La France aux urnes : 60 ans d'histoire électorale</a:t>
            </a:r>
            <a:r>
              <a:rPr lang="fr-FR" sz="1600" dirty="0"/>
              <a:t>, La Documentation française, </a:t>
            </a:r>
            <a:r>
              <a:rPr lang="fr-FR" sz="1600" dirty="0" smtClean="0"/>
              <a:t>2009. www.france-politique.fr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3" grpId="1"/>
      <p:bldP spid="21" grpId="0" animBg="1"/>
      <p:bldP spid="21" grpId="1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55" y="481263"/>
            <a:ext cx="8109633" cy="401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26325" y="176349"/>
            <a:ext cx="601544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smtClean="0"/>
              <a:t>Une participation </a:t>
            </a:r>
            <a:r>
              <a:rPr lang="fr-FR" dirty="0"/>
              <a:t>qui dépend de l’enjeu du scrutin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4114800" y="1876926"/>
            <a:ext cx="397042" cy="83018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28212" y="1060154"/>
            <a:ext cx="358541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OA: «  Comprendre que la </a:t>
            </a:r>
            <a:r>
              <a:rPr lang="fr-FR" b="1" dirty="0">
                <a:solidFill>
                  <a:srgbClr val="C00000"/>
                </a:solidFill>
              </a:rPr>
              <a:t>participation électorale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b="1" dirty="0">
                <a:solidFill>
                  <a:srgbClr val="C00000"/>
                </a:solidFill>
              </a:rPr>
              <a:t>est liée à </a:t>
            </a:r>
            <a:r>
              <a:rPr lang="fr-FR" dirty="0">
                <a:solidFill>
                  <a:srgbClr val="C00000"/>
                </a:solidFill>
              </a:rPr>
              <a:t>[…] </a:t>
            </a:r>
            <a:r>
              <a:rPr lang="fr-FR" b="1" dirty="0">
                <a:solidFill>
                  <a:srgbClr val="C00000"/>
                </a:solidFill>
              </a:rPr>
              <a:t>des variables contextuelles (perception des enjeux de l’élection, types d’élection</a:t>
            </a:r>
            <a:r>
              <a:rPr lang="fr-FR" dirty="0">
                <a:solidFill>
                  <a:srgbClr val="C00000"/>
                </a:solidFill>
              </a:rPr>
              <a:t>) ».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47" y="4259179"/>
            <a:ext cx="2474206" cy="1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99916" y="4574872"/>
            <a:ext cx="41676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 u="sng" dirty="0" smtClean="0">
                <a:hlinkClick r:id="rId4"/>
              </a:rPr>
              <a:t>https://www.lelivrescolaire.fr/page/7168238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77127" y="541421"/>
            <a:ext cx="366963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(Taux d’abstention au premier tour)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7291137" y="1359569"/>
            <a:ext cx="252663" cy="146785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33" y="466489"/>
            <a:ext cx="6457950" cy="39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837968" y="156411"/>
            <a:ext cx="582044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2100" dirty="0"/>
              <a:t>L’existence de déterminants sociaux de l’abstention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0E42074-4659-4850-9E66-CA3F51471977}"/>
              </a:ext>
            </a:extLst>
          </p:cNvPr>
          <p:cNvSpPr/>
          <p:nvPr/>
        </p:nvSpPr>
        <p:spPr>
          <a:xfrm>
            <a:off x="1496785" y="4350017"/>
            <a:ext cx="6554288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1100" b="1" dirty="0"/>
              <a:t>Fiche technique : enquête Ipsos/Sopra Steria pour France Télévisions, Radio France, La Chaîne Parlementaire et Public Sénat, menée les 13 et 14 mars 2020 auprès de 2 000 personnes inscrites sur les listes électorales, représentatives de la population française âgée de 18 ans et plus. </a:t>
            </a:r>
            <a:r>
              <a:rPr lang="fr-FR" sz="1100" dirty="0">
                <a:hlinkClick r:id="rId3"/>
              </a:rPr>
              <a:t>https://www.ipsos.com/fr-fr/municipales-2020</a:t>
            </a:r>
            <a:endParaRPr lang="fr-FR" sz="11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448926" y="2755232"/>
            <a:ext cx="2" cy="14197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42209" y="636815"/>
            <a:ext cx="3321231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dirty="0"/>
              <a:t>L’abstention par âge et par sexe. Premier tour des </a:t>
            </a:r>
            <a:r>
              <a:rPr lang="fr-FR" sz="1800" b="1" dirty="0"/>
              <a:t>élections municipales de 2020</a:t>
            </a:r>
          </a:p>
        </p:txBody>
      </p:sp>
      <p:sp>
        <p:nvSpPr>
          <p:cNvPr id="13" name="Ellipse 12"/>
          <p:cNvSpPr/>
          <p:nvPr/>
        </p:nvSpPr>
        <p:spPr>
          <a:xfrm>
            <a:off x="5956663" y="1988821"/>
            <a:ext cx="476795" cy="5366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02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32948" y="1275349"/>
            <a:ext cx="4006516" cy="2977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100" b="1" dirty="0">
                <a:solidFill>
                  <a:srgbClr val="C00000"/>
                </a:solidFill>
              </a:rPr>
              <a:t>OA :  « </a:t>
            </a:r>
            <a:r>
              <a:rPr lang="fr-FR" sz="2100" dirty="0">
                <a:solidFill>
                  <a:srgbClr val="C00000"/>
                </a:solidFill>
              </a:rPr>
              <a:t>Comprendre que la </a:t>
            </a:r>
            <a:r>
              <a:rPr lang="fr-FR" sz="2100" b="1" dirty="0">
                <a:solidFill>
                  <a:srgbClr val="C00000"/>
                </a:solidFill>
              </a:rPr>
              <a:t>participation électorale</a:t>
            </a:r>
            <a:r>
              <a:rPr lang="fr-FR" sz="2100" dirty="0">
                <a:solidFill>
                  <a:srgbClr val="C00000"/>
                </a:solidFill>
              </a:rPr>
              <a:t> est </a:t>
            </a:r>
            <a:r>
              <a:rPr lang="fr-FR" sz="2100" b="1" dirty="0">
                <a:solidFill>
                  <a:srgbClr val="C00000"/>
                </a:solidFill>
              </a:rPr>
              <a:t>liée à divers facteurs inégalement partagés au sein de la population </a:t>
            </a:r>
          </a:p>
          <a:p>
            <a:r>
              <a:rPr lang="fr-FR" sz="2100" b="1" dirty="0">
                <a:solidFill>
                  <a:srgbClr val="C00000"/>
                </a:solidFill>
              </a:rPr>
              <a:t>(degré d’intégration sociale, intérêt pour la politique, sentiment de compétence politique) </a:t>
            </a:r>
            <a:r>
              <a:rPr lang="fr-FR" sz="2100" dirty="0">
                <a:solidFill>
                  <a:srgbClr val="C00000"/>
                </a:solidFill>
              </a:rPr>
              <a:t>[…] ». 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318125" y="2073217"/>
          <a:ext cx="2820737" cy="1958254"/>
        </p:xfrm>
        <a:graphic>
          <a:graphicData uri="http://schemas.openxmlformats.org/drawingml/2006/table">
            <a:tbl>
              <a:tblPr/>
              <a:tblGrid>
                <a:gridCol w="1482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8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2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Niveau de diplôme </a:t>
                      </a:r>
                      <a:endParaRPr lang="fr-FR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En % </a:t>
                      </a:r>
                      <a:endParaRPr lang="fr-FR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/>
                          <a:ea typeface="Calibri"/>
                          <a:cs typeface="Arial"/>
                        </a:rPr>
                        <a:t>&lt; Bac </a:t>
                      </a:r>
                      <a:endParaRPr lang="fr-F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Arial"/>
                        </a:rPr>
                        <a:t> 25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/>
                          <a:ea typeface="Calibri"/>
                          <a:cs typeface="Arial"/>
                        </a:rPr>
                        <a:t>&gt; Bac + 3 </a:t>
                      </a:r>
                      <a:endParaRPr lang="fr-F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Calibri"/>
                          <a:cs typeface="Arial"/>
                        </a:rPr>
                        <a:t>19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 flipV="1">
            <a:off x="3777916" y="2911642"/>
            <a:ext cx="12033" cy="8301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87380" y="806115"/>
            <a:ext cx="2791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Taux d’abstention au premier tour des élections présidentielles de 2017 selon le niveau de diplôme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27221" y="4054642"/>
            <a:ext cx="38380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D’après </a:t>
            </a:r>
            <a:r>
              <a:rPr lang="fr-FR" sz="1200" b="1" dirty="0"/>
              <a:t>Anne </a:t>
            </a:r>
            <a:r>
              <a:rPr lang="fr-FR" sz="1200" b="1" dirty="0" err="1"/>
              <a:t>Muxel</a:t>
            </a:r>
            <a:r>
              <a:rPr lang="fr-FR" sz="1200" b="1" dirty="0"/>
              <a:t>,</a:t>
            </a:r>
            <a:r>
              <a:rPr lang="fr-FR" sz="1200" dirty="0"/>
              <a:t> « La mobilisation électorale, du décrochage civique à l’abstention record »,in P. </a:t>
            </a:r>
            <a:r>
              <a:rPr lang="fr-FR" sz="1200" dirty="0" err="1"/>
              <a:t>Perrineau</a:t>
            </a:r>
            <a:r>
              <a:rPr lang="fr-FR" sz="1200" dirty="0"/>
              <a:t>,  </a:t>
            </a:r>
            <a:r>
              <a:rPr lang="fr-FR" sz="1200" i="1" dirty="0"/>
              <a:t>Le vote disruptif. Les élections présidentielles et législatives de 2017, </a:t>
            </a:r>
            <a:r>
              <a:rPr lang="fr-FR" sz="1200" dirty="0"/>
              <a:t>Les Presses de Sciences Po, 2017. 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86094" y="240631"/>
            <a:ext cx="582044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2100" dirty="0"/>
              <a:t>L’existence de déterminants sociaux de l’abstention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62149" y="180675"/>
            <a:ext cx="7906295" cy="45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2500" b="1" cap="all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2.  UNE STABILITE DU VOTE REMISE EN CAUSE</a:t>
            </a:r>
            <a:endParaRPr lang="fr-FR" sz="25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8495" y="656409"/>
            <a:ext cx="728907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100" dirty="0"/>
              <a:t>Pendant des décennies,  une certaine prévisibilité du vote.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09458" y="1472711"/>
          <a:ext cx="5892438" cy="334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fr-FR" sz="1800" dirty="0"/>
                        <a:t>Vote</a:t>
                      </a:r>
                      <a:r>
                        <a:rPr lang="fr-FR" sz="1800" baseline="0" dirty="0"/>
                        <a:t> à gauche</a:t>
                      </a:r>
                      <a:endParaRPr lang="fr-F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 Vote à droite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3998">
                <a:tc>
                  <a:txBody>
                    <a:bodyPr/>
                    <a:lstStyle/>
                    <a:p>
                      <a:r>
                        <a:rPr lang="fr-FR" sz="1800" dirty="0"/>
                        <a:t>Jeunes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dirty="0"/>
                        <a:t>Catégories</a:t>
                      </a:r>
                      <a:r>
                        <a:rPr lang="fr-FR" sz="1800" baseline="0" dirty="0"/>
                        <a:t> populaires</a:t>
                      </a:r>
                    </a:p>
                    <a:p>
                      <a:endParaRPr lang="fr-FR" sz="18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/>
                        <a:t>Salariés du secteur public</a:t>
                      </a:r>
                      <a:endParaRPr lang="fr-FR" sz="1800" dirty="0"/>
                    </a:p>
                    <a:p>
                      <a:endParaRPr lang="fr-FR" sz="1800" baseline="0" dirty="0"/>
                    </a:p>
                    <a:p>
                      <a:r>
                        <a:rPr lang="fr-FR" sz="1800" baseline="0" dirty="0"/>
                        <a:t>Revenus modestes</a:t>
                      </a:r>
                    </a:p>
                    <a:p>
                      <a:endParaRPr lang="fr-FR" sz="1800" baseline="0" dirty="0"/>
                    </a:p>
                    <a:p>
                      <a:endParaRPr lang="fr-F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Plus âgés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dirty="0"/>
                        <a:t>Indépendants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dirty="0"/>
                        <a:t>Secteur</a:t>
                      </a:r>
                      <a:r>
                        <a:rPr lang="fr-FR" sz="1800" baseline="0" dirty="0"/>
                        <a:t> privé</a:t>
                      </a:r>
                    </a:p>
                    <a:p>
                      <a:endParaRPr lang="fr-FR" sz="1800" baseline="0" dirty="0"/>
                    </a:p>
                    <a:p>
                      <a:r>
                        <a:rPr lang="fr-FR" sz="1800" baseline="0" dirty="0"/>
                        <a:t>Revenus et patrimoine conséquent</a:t>
                      </a:r>
                    </a:p>
                    <a:p>
                      <a:endParaRPr lang="fr-FR" sz="1800" baseline="0" dirty="0"/>
                    </a:p>
                    <a:p>
                      <a:r>
                        <a:rPr lang="fr-FR" sz="1800" baseline="0" dirty="0"/>
                        <a:t>Catholiques pratiquants</a:t>
                      </a:r>
                      <a:endParaRPr lang="fr-FR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87237" y="1523887"/>
            <a:ext cx="4037625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OA: « Comprendre que le </a:t>
            </a:r>
            <a:r>
              <a:rPr lang="fr-FR" sz="2000" b="1" dirty="0">
                <a:solidFill>
                  <a:srgbClr val="C00000"/>
                </a:solidFill>
              </a:rPr>
              <a:t>vote est à la fois un acte individuel (</a:t>
            </a:r>
            <a:r>
              <a:rPr lang="fr-FR" sz="2000" dirty="0">
                <a:solidFill>
                  <a:srgbClr val="C00000"/>
                </a:solidFill>
              </a:rPr>
              <a:t>expression de préférences en fonction d’un contexte et d’une offre électorale) </a:t>
            </a:r>
            <a:r>
              <a:rPr lang="fr-FR" sz="2000" b="1" dirty="0">
                <a:solidFill>
                  <a:srgbClr val="C00000"/>
                </a:solidFill>
              </a:rPr>
              <a:t>et un acte collectif (expression d’appartenances sociales). </a:t>
            </a:r>
            <a:r>
              <a:rPr lang="fr-FR" sz="2000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06116" y="1696453"/>
            <a:ext cx="8049127" cy="15158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000" dirty="0"/>
              <a:t>«</a:t>
            </a:r>
            <a:r>
              <a:rPr lang="fr-FR" sz="2000" i="1" dirty="0"/>
              <a:t> </a:t>
            </a:r>
            <a:r>
              <a:rPr lang="fr-FR" sz="2000" b="1" i="1" dirty="0"/>
              <a:t>Une personne pense, politiquement, comme elle est socialement.</a:t>
            </a:r>
            <a:r>
              <a:rPr lang="fr-FR" sz="2000" i="1" dirty="0"/>
              <a:t> </a:t>
            </a:r>
          </a:p>
          <a:p>
            <a:r>
              <a:rPr lang="fr-FR" sz="2000" i="1" dirty="0"/>
              <a:t>Les caractéristiques sociales déterminent les caractéristiques politiques </a:t>
            </a:r>
            <a:r>
              <a:rPr lang="fr-FR" sz="2000" dirty="0"/>
              <a:t>» </a:t>
            </a:r>
          </a:p>
          <a:p>
            <a:endParaRPr lang="fr-FR" sz="1800" dirty="0">
              <a:solidFill>
                <a:srgbClr val="0070C0"/>
              </a:solidFill>
            </a:endParaRPr>
          </a:p>
          <a:p>
            <a:r>
              <a:rPr lang="fr-FR" sz="1800" dirty="0">
                <a:solidFill>
                  <a:srgbClr val="0070C0"/>
                </a:solidFill>
              </a:rPr>
              <a:t>P. F. Lazarsfeld, B. B. </a:t>
            </a:r>
            <a:r>
              <a:rPr lang="fr-FR" sz="1800" dirty="0" err="1">
                <a:solidFill>
                  <a:srgbClr val="0070C0"/>
                </a:solidFill>
              </a:rPr>
              <a:t>Berelson</a:t>
            </a:r>
            <a:r>
              <a:rPr lang="fr-FR" sz="1800" dirty="0">
                <a:solidFill>
                  <a:srgbClr val="0070C0"/>
                </a:solidFill>
              </a:rPr>
              <a:t> et H. Gaudet, </a:t>
            </a:r>
            <a:r>
              <a:rPr lang="fr-FR" sz="1800" i="1" dirty="0">
                <a:solidFill>
                  <a:srgbClr val="0070C0"/>
                </a:solidFill>
              </a:rPr>
              <a:t>The </a:t>
            </a:r>
            <a:r>
              <a:rPr lang="fr-FR" sz="1800" i="1" dirty="0" err="1">
                <a:solidFill>
                  <a:srgbClr val="0070C0"/>
                </a:solidFill>
              </a:rPr>
              <a:t>People’s</a:t>
            </a:r>
            <a:r>
              <a:rPr lang="fr-FR" sz="1800" i="1" dirty="0">
                <a:solidFill>
                  <a:srgbClr val="0070C0"/>
                </a:solidFill>
              </a:rPr>
              <a:t> </a:t>
            </a:r>
            <a:r>
              <a:rPr lang="fr-FR" sz="1800" i="1" dirty="0" err="1">
                <a:solidFill>
                  <a:srgbClr val="0070C0"/>
                </a:solidFill>
              </a:rPr>
              <a:t>Choice</a:t>
            </a:r>
            <a:r>
              <a:rPr lang="fr-FR" sz="1800" i="1" dirty="0">
                <a:solidFill>
                  <a:srgbClr val="0070C0"/>
                </a:solidFill>
              </a:rPr>
              <a:t>, </a:t>
            </a:r>
            <a:r>
              <a:rPr lang="fr-FR" sz="1800" dirty="0">
                <a:solidFill>
                  <a:srgbClr val="0070C0"/>
                </a:solidFill>
              </a:rPr>
              <a:t>New York, Columbia </a:t>
            </a:r>
            <a:r>
              <a:rPr lang="fr-FR" sz="1800" dirty="0" err="1">
                <a:solidFill>
                  <a:srgbClr val="0070C0"/>
                </a:solidFill>
              </a:rPr>
              <a:t>University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 err="1">
                <a:solidFill>
                  <a:srgbClr val="0070C0"/>
                </a:solidFill>
              </a:rPr>
              <a:t>Press</a:t>
            </a:r>
            <a:r>
              <a:rPr lang="fr-FR" sz="1800" dirty="0">
                <a:solidFill>
                  <a:srgbClr val="0070C0"/>
                </a:solidFill>
              </a:rPr>
              <a:t>, 1944.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179" y="673770"/>
            <a:ext cx="7832558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100" dirty="0"/>
              <a:t>Pendant des décennies,  une certaine prévisibilité du vote en raison de l’influence de </a:t>
            </a:r>
            <a:r>
              <a:rPr lang="fr-FR" sz="2100" b="1" dirty="0"/>
              <a:t>« variables lourdes »</a:t>
            </a:r>
            <a:r>
              <a:rPr lang="fr-FR" sz="2100" dirty="0"/>
              <a:t> du comportement électoral.</a:t>
            </a:r>
          </a:p>
        </p:txBody>
      </p:sp>
    </p:spTree>
    <p:extLst>
      <p:ext uri="{BB962C8B-B14F-4D97-AF65-F5344CB8AC3E}">
        <p14:creationId xmlns="" xmlns:p14="http://schemas.microsoft.com/office/powerpoint/2010/main" val="19626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  <p:bldP spid="4" grpId="1"/>
      <p:bldP spid="6" grpId="0"/>
      <p:bldP spid="6" grpId="1"/>
      <p:bldP spid="7" grpId="0"/>
      <p:bldP spid="7" grpId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9103"/>
            <a:ext cx="13856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436567" y="4037411"/>
            <a:ext cx="211618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Sources : enquêtes CEVIPOF</a:t>
            </a:r>
            <a:r>
              <a:rPr lang="fr-FR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2527" y="342902"/>
            <a:ext cx="2983832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dirty="0"/>
              <a:t>Le vote des </a:t>
            </a:r>
            <a:r>
              <a:rPr lang="fr-FR" sz="1800" b="1" dirty="0" smtClean="0">
                <a:solidFill>
                  <a:srgbClr val="C00000"/>
                </a:solidFill>
              </a:rPr>
              <a:t>moins de 39 ans </a:t>
            </a:r>
            <a:r>
              <a:rPr lang="fr-FR" sz="1800" dirty="0" smtClean="0"/>
              <a:t> au </a:t>
            </a:r>
            <a:r>
              <a:rPr lang="fr-FR" sz="1800" dirty="0"/>
              <a:t>premier tour de l’élection présidentielle </a:t>
            </a:r>
            <a:endParaRPr lang="fr-FR" sz="1800" dirty="0" smtClean="0"/>
          </a:p>
          <a:p>
            <a:r>
              <a:rPr lang="fr-FR" sz="1800" dirty="0" smtClean="0"/>
              <a:t>de </a:t>
            </a:r>
            <a:r>
              <a:rPr lang="fr-FR" sz="1800" dirty="0"/>
              <a:t>1988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32946" y="145068"/>
            <a:ext cx="398245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dirty="0"/>
              <a:t>Le vote des </a:t>
            </a:r>
            <a:r>
              <a:rPr lang="fr-FR" sz="1800" b="1" dirty="0">
                <a:solidFill>
                  <a:srgbClr val="C00000"/>
                </a:solidFill>
              </a:rPr>
              <a:t>ouvriers</a:t>
            </a:r>
            <a:r>
              <a:rPr lang="fr-FR" sz="1800" dirty="0"/>
              <a:t>  </a:t>
            </a:r>
            <a:r>
              <a:rPr lang="fr-FR" sz="1800" dirty="0" smtClean="0"/>
              <a:t>au </a:t>
            </a:r>
            <a:r>
              <a:rPr lang="fr-FR" sz="1800" dirty="0"/>
              <a:t>premier tour </a:t>
            </a:r>
          </a:p>
          <a:p>
            <a:r>
              <a:rPr lang="fr-FR" sz="1800" dirty="0"/>
              <a:t>des élections présidentielles</a:t>
            </a:r>
          </a:p>
          <a:p>
            <a:r>
              <a:rPr lang="fr-FR" sz="1800" dirty="0"/>
              <a:t>entre 1988 et 2002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423" y="1118175"/>
            <a:ext cx="2868483" cy="37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715000" y="1287380"/>
            <a:ext cx="2322095" cy="11550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281863" y="2189748"/>
            <a:ext cx="350807" cy="2566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091775" y="4356578"/>
            <a:ext cx="2744920" cy="2635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200" i="1" dirty="0"/>
              <a:t>Cahiers français</a:t>
            </a:r>
            <a:r>
              <a:rPr lang="fr-FR" sz="1200" dirty="0"/>
              <a:t>, </a:t>
            </a:r>
            <a:r>
              <a:rPr lang="fr-FR" sz="1200" dirty="0" err="1"/>
              <a:t>mai-juin</a:t>
            </a:r>
            <a:r>
              <a:rPr lang="fr-FR" sz="1200" dirty="0"/>
              <a:t> 2018, n°404.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18673" y="1514307"/>
          <a:ext cx="2550695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607"/>
                <a:gridCol w="861088"/>
              </a:tblGrid>
              <a:tr h="27291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 %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1988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Gauche et extrême</a:t>
                      </a:r>
                      <a:r>
                        <a:rPr lang="fr-FR" sz="1800" baseline="0" dirty="0" smtClean="0"/>
                        <a:t> gauche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58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Centre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13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Droite</a:t>
                      </a:r>
                      <a:r>
                        <a:rPr lang="fr-FR" sz="1800" baseline="0" dirty="0" smtClean="0"/>
                        <a:t> et </a:t>
                      </a:r>
                    </a:p>
                    <a:p>
                      <a:r>
                        <a:rPr lang="fr-FR" sz="1800" baseline="0" dirty="0" smtClean="0"/>
                        <a:t>extrême droite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28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Ellipse 15"/>
          <p:cNvSpPr/>
          <p:nvPr/>
        </p:nvSpPr>
        <p:spPr>
          <a:xfrm>
            <a:off x="2875547" y="1876927"/>
            <a:ext cx="541422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796" y="1126673"/>
            <a:ext cx="4509500" cy="312528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94084" y="796320"/>
            <a:ext cx="342899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dirty="0" smtClean="0"/>
              <a:t>Le vote des </a:t>
            </a:r>
            <a:r>
              <a:rPr lang="fr-FR" sz="1800" b="1" dirty="0" smtClean="0">
                <a:solidFill>
                  <a:srgbClr val="C00000"/>
                </a:solidFill>
              </a:rPr>
              <a:t>moins de 39 ans </a:t>
            </a:r>
            <a:r>
              <a:rPr lang="fr-FR" sz="1800" dirty="0" smtClean="0"/>
              <a:t> </a:t>
            </a:r>
          </a:p>
          <a:p>
            <a:r>
              <a:rPr lang="fr-FR" sz="1800" dirty="0" smtClean="0"/>
              <a:t>au premier tour de l’élection présidentielle </a:t>
            </a:r>
          </a:p>
          <a:p>
            <a:r>
              <a:rPr lang="fr-FR" sz="1800" dirty="0" smtClean="0"/>
              <a:t>de </a:t>
            </a:r>
            <a:r>
              <a:rPr lang="fr-FR" sz="1800" dirty="0"/>
              <a:t>1988 et de 2017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44877" y="775349"/>
            <a:ext cx="403418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1800" dirty="0"/>
              <a:t>Le vote des </a:t>
            </a:r>
            <a:r>
              <a:rPr lang="fr-FR" sz="1800" b="1" dirty="0">
                <a:solidFill>
                  <a:srgbClr val="C00000"/>
                </a:solidFill>
              </a:rPr>
              <a:t>ouvriers</a:t>
            </a:r>
            <a:r>
              <a:rPr lang="fr-FR" sz="1800" dirty="0"/>
              <a:t> entre 1988 et 2017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4075" y="1601920"/>
            <a:ext cx="2343866" cy="18872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229624" y="195943"/>
            <a:ext cx="560172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1800" dirty="0"/>
              <a:t>Une moins grande </a:t>
            </a:r>
            <a:r>
              <a:rPr lang="fr-FR" sz="1800" dirty="0" smtClean="0"/>
              <a:t>stabilité et donc prévisibilité </a:t>
            </a:r>
            <a:r>
              <a:rPr lang="fr-FR" sz="1800" dirty="0"/>
              <a:t>du vote… 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770022" y="2033335"/>
          <a:ext cx="3416969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607"/>
                <a:gridCol w="861088"/>
                <a:gridCol w="866274"/>
              </a:tblGrid>
              <a:tr h="27291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 %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1988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2017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Gauche et extrême</a:t>
                      </a:r>
                      <a:r>
                        <a:rPr lang="fr-FR" sz="1800" baseline="0" dirty="0" smtClean="0"/>
                        <a:t> gauche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58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33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Centre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13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23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Droite</a:t>
                      </a:r>
                      <a:r>
                        <a:rPr lang="fr-FR" sz="1800" baseline="0" dirty="0" smtClean="0"/>
                        <a:t> et </a:t>
                      </a:r>
                    </a:p>
                    <a:p>
                      <a:r>
                        <a:rPr lang="fr-FR" sz="1800" baseline="0" dirty="0" smtClean="0"/>
                        <a:t>extrême droite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28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43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98821" y="2406316"/>
            <a:ext cx="1467853" cy="4331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71048" y="227569"/>
            <a:ext cx="495303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2400" dirty="0"/>
              <a:t>L’importance du contexte de l’élection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15838" y="1547948"/>
            <a:ext cx="4176848" cy="1638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700" dirty="0">
                <a:solidFill>
                  <a:srgbClr val="C00000"/>
                </a:solidFill>
              </a:rPr>
              <a:t>OA : « Comprendre que le </a:t>
            </a:r>
            <a:r>
              <a:rPr lang="fr-FR" sz="1700" b="1" dirty="0">
                <a:solidFill>
                  <a:srgbClr val="C00000"/>
                </a:solidFill>
              </a:rPr>
              <a:t>vote est à la fois un acte individuel (expression de préférences en fonction d’un contexte et d’une offre électorale</a:t>
            </a:r>
            <a:r>
              <a:rPr lang="fr-FR" sz="1700" dirty="0">
                <a:solidFill>
                  <a:srgbClr val="C00000"/>
                </a:solidFill>
              </a:rPr>
              <a:t>) et un acte collectif (expression d’appartenances sociales). »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09083" y="1455822"/>
            <a:ext cx="247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Marche pour le climat, </a:t>
            </a:r>
          </a:p>
          <a:p>
            <a:pPr algn="ctr"/>
            <a:r>
              <a:rPr lang="fr-FR" sz="1600" b="1" dirty="0"/>
              <a:t>16 mars 2019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Militants de l’association </a:t>
            </a:r>
            <a:r>
              <a:rPr lang="fr-FR" sz="1600" i="1" dirty="0"/>
              <a:t>Greenpeace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958" y="4644830"/>
            <a:ext cx="3236495" cy="33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>
                <a:hlinkClick r:id="rId2"/>
              </a:rPr>
              <a:t>© Omar La Havane / Greenpeace</a:t>
            </a:r>
            <a:endParaRPr lang="fr-FR" sz="1600" dirty="0"/>
          </a:p>
        </p:txBody>
      </p:sp>
      <p:pic>
        <p:nvPicPr>
          <p:cNvPr id="10242" name="Picture 2" descr="Walk for the Climate in P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99" y="721895"/>
            <a:ext cx="5817269" cy="3878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6654" y="2186139"/>
            <a:ext cx="312528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Prévisions des sondages</a:t>
            </a:r>
          </a:p>
          <a:p>
            <a:r>
              <a:rPr lang="fr-FR" sz="2400" dirty="0"/>
              <a:t>pré-électoraux :</a:t>
            </a:r>
          </a:p>
          <a:p>
            <a:r>
              <a:rPr lang="fr-FR" sz="2400" dirty="0"/>
              <a:t>entre 7 % et 9 %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0020" y="385012"/>
            <a:ext cx="773630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dirty="0"/>
              <a:t>Suffrages en faveur de la liste </a:t>
            </a:r>
            <a:r>
              <a:rPr lang="fr-FR" sz="2400" dirty="0">
                <a:solidFill>
                  <a:srgbClr val="00B050"/>
                </a:solidFill>
              </a:rPr>
              <a:t>Europe Ecologie Les Verts </a:t>
            </a:r>
          </a:p>
          <a:p>
            <a:pPr algn="ctr"/>
            <a:r>
              <a:rPr lang="fr-FR" sz="2400" dirty="0"/>
              <a:t>aux élections européennes des 25 et 26 mai 2019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12632" y="1455821"/>
            <a:ext cx="391026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Résultat effectivement obtenu:</a:t>
            </a:r>
          </a:p>
          <a:p>
            <a:r>
              <a:rPr lang="fr-FR" sz="2400" dirty="0"/>
              <a:t>                13,5%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525253" y="2189748"/>
            <a:ext cx="2550695" cy="97455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A32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0BC4E93A-8D59-4F87-9569-3ACD5AB4647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47509414"/>
              </p:ext>
            </p:extLst>
          </p:nvPr>
        </p:nvGraphicFramePr>
        <p:xfrm>
          <a:off x="1229592" y="322161"/>
          <a:ext cx="7003472" cy="46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743325" y="185738"/>
            <a:ext cx="2000250" cy="1571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420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082841" y="1808299"/>
            <a:ext cx="761599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700" b="1" dirty="0">
                <a:solidFill>
                  <a:srgbClr val="C00000"/>
                </a:solidFill>
              </a:rPr>
              <a:t>OA: « Comprendre que la volatilité électorale revêt des formes variées (intermittence du vote</a:t>
            </a:r>
            <a:r>
              <a:rPr lang="fr-FR" sz="1700" dirty="0">
                <a:solidFill>
                  <a:srgbClr val="C00000"/>
                </a:solidFill>
              </a:rPr>
              <a:t>, changement des préférences électorales) […] ». 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02368" y="601578"/>
            <a:ext cx="52938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b="1" dirty="0"/>
              <a:t>Un vote qui peut être intermittent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02369" y="2204310"/>
            <a:ext cx="77724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b="1" dirty="0"/>
              <a:t>Des préférences partisanes qui peuvent changer d’une élection à l’autre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2212" y="3043308"/>
            <a:ext cx="773630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OA: </a:t>
            </a:r>
            <a:r>
              <a:rPr lang="fr-FR" sz="1800" b="1" dirty="0">
                <a:solidFill>
                  <a:srgbClr val="C00000"/>
                </a:solidFill>
              </a:rPr>
              <a:t>« Comprendre que la volatilité électorale revêt des formes variées </a:t>
            </a:r>
            <a:r>
              <a:rPr lang="fr-FR" sz="1800" dirty="0">
                <a:solidFill>
                  <a:srgbClr val="C00000"/>
                </a:solidFill>
              </a:rPr>
              <a:t>(intermittence du vote, </a:t>
            </a:r>
            <a:r>
              <a:rPr lang="fr-FR" sz="1800" b="1" dirty="0">
                <a:solidFill>
                  <a:srgbClr val="C00000"/>
                </a:solidFill>
              </a:rPr>
              <a:t>changement des préférences électorales […])</a:t>
            </a:r>
            <a:r>
              <a:rPr lang="fr-FR" sz="1800" dirty="0">
                <a:solidFill>
                  <a:srgbClr val="C00000"/>
                </a:solidFill>
              </a:rPr>
              <a:t> ».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636295" y="1034715"/>
            <a:ext cx="647298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dirty="0">
                <a:solidFill>
                  <a:srgbClr val="0070C0"/>
                </a:solidFill>
              </a:rPr>
              <a:t>Selon l’INSEE, </a:t>
            </a:r>
            <a:r>
              <a:rPr lang="fr-FR" sz="1800" i="1" dirty="0">
                <a:solidFill>
                  <a:srgbClr val="0070C0"/>
                </a:solidFill>
              </a:rPr>
              <a:t>Enquête sur la participation électorale en 2017 </a:t>
            </a:r>
            <a:r>
              <a:rPr lang="fr-FR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59569" y="1780672"/>
            <a:ext cx="7146759" cy="9464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800" dirty="0"/>
              <a:t>Vote aux 2 tours des présidentielles et des législatives : </a:t>
            </a:r>
          </a:p>
          <a:p>
            <a:pPr algn="ctr"/>
            <a:r>
              <a:rPr lang="fr-FR" sz="2100" dirty="0"/>
              <a:t>                 35,5 % </a:t>
            </a:r>
            <a:r>
              <a:rPr lang="fr-FR" sz="1800" dirty="0"/>
              <a:t>des électeurs</a:t>
            </a:r>
          </a:p>
          <a:p>
            <a:endParaRPr lang="fr-FR" sz="1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225841" y="2622885"/>
            <a:ext cx="5245768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800" dirty="0">
                <a:latin typeface="Gill Sans MT" pitchFamily="34" charset="0"/>
              </a:rPr>
              <a:t>Vote à </a:t>
            </a:r>
            <a:r>
              <a:rPr lang="fr-FR" sz="1800" dirty="0">
                <a:latin typeface="Calibri" pitchFamily="34" charset="0"/>
              </a:rPr>
              <a:t>1</a:t>
            </a:r>
            <a:r>
              <a:rPr lang="fr-FR" sz="1800" dirty="0">
                <a:latin typeface="Gill Sans MT" pitchFamily="34" charset="0"/>
              </a:rPr>
              <a:t> tour au moins </a:t>
            </a:r>
            <a:r>
              <a:rPr lang="fr-FR" sz="1800" u="sng" dirty="0">
                <a:latin typeface="Gill Sans MT" pitchFamily="34" charset="0"/>
              </a:rPr>
              <a:t>mais pas aux 4</a:t>
            </a:r>
            <a:r>
              <a:rPr lang="fr-FR" sz="1800" dirty="0">
                <a:latin typeface="Gill Sans MT" pitchFamily="34" charset="0"/>
              </a:rPr>
              <a:t> :</a:t>
            </a:r>
          </a:p>
          <a:p>
            <a:pPr algn="ctr"/>
            <a:r>
              <a:rPr lang="fr-FR" sz="2100" dirty="0">
                <a:latin typeface="Gill Sans MT" pitchFamily="34" charset="0"/>
              </a:rPr>
              <a:t>50,7%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45959" y="3573380"/>
            <a:ext cx="8169442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800" i="1" dirty="0"/>
              <a:t>Vote aux 2 tours des présidentielles </a:t>
            </a:r>
            <a:r>
              <a:rPr lang="fr-FR" sz="1800" i="1" u="sng" dirty="0"/>
              <a:t>mais pas aux législatives</a:t>
            </a:r>
            <a:r>
              <a:rPr lang="fr-FR" sz="1800" i="1" dirty="0"/>
              <a:t> </a:t>
            </a:r>
            <a:r>
              <a:rPr lang="fr-FR" sz="1800" dirty="0"/>
              <a:t>: </a:t>
            </a:r>
          </a:p>
          <a:p>
            <a:pPr algn="ctr"/>
            <a:r>
              <a:rPr lang="fr-FR" sz="2100" dirty="0"/>
              <a:t>20,4%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201779" y="1155033"/>
            <a:ext cx="500513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800" dirty="0">
                <a:solidFill>
                  <a:srgbClr val="C00000"/>
                </a:solidFill>
              </a:rPr>
              <a:t>  Les attitudes individuelles sont changeantes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188004"/>
            <a:ext cx="8205537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cap="all" dirty="0">
                <a:latin typeface="Calibri" pitchFamily="34" charset="0"/>
                <a:ea typeface="Calibri" pitchFamily="34" charset="0"/>
                <a:cs typeface="Arial" pitchFamily="34" charset="0"/>
              </a:rPr>
              <a:t>3.  La volatilité électorale : une pluralité d’explications</a:t>
            </a:r>
            <a:endParaRPr lang="fr-FR" sz="2300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400"/>
                            </p:stCondLst>
                            <p:childTnLst>
                              <p:par>
                                <p:cTn id="52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40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600"/>
                            </p:stCondLst>
                            <p:childTnLst>
                              <p:par>
                                <p:cTn id="72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40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8" grpId="0"/>
      <p:bldP spid="11" grpId="0"/>
      <p:bldP spid="18" grpId="0"/>
      <p:bldP spid="19" grpId="0"/>
      <p:bldP spid="19" grpId="1"/>
      <p:bldP spid="20" grpId="0" uiExpand="1" build="allAtOnce"/>
      <p:bldP spid="21" grpId="0" build="allAtOnce"/>
      <p:bldP spid="22" grpId="0" build="allAtOnce"/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48088" y="382434"/>
            <a:ext cx="647591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b="1" dirty="0"/>
              <a:t>Parmi les explications : les enjeux entourant le suffrage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31941" y="1557403"/>
            <a:ext cx="5750923" cy="13926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OA: « Comprendre que la volatilité électorale </a:t>
            </a:r>
            <a:r>
              <a:rPr lang="fr-FR" sz="1800" dirty="0">
                <a:solidFill>
                  <a:srgbClr val="C00000"/>
                </a:solidFill>
              </a:rPr>
              <a:t>revêt des formes variées (intermittence du vote, changement des préférences électorales) et qu’elle </a:t>
            </a:r>
            <a:r>
              <a:rPr lang="fr-FR" sz="1800" b="1" dirty="0">
                <a:solidFill>
                  <a:srgbClr val="C00000"/>
                </a:solidFill>
              </a:rPr>
              <a:t>peut refléter </a:t>
            </a:r>
            <a:r>
              <a:rPr lang="fr-FR" sz="1800" dirty="0">
                <a:solidFill>
                  <a:srgbClr val="C00000"/>
                </a:solidFill>
              </a:rPr>
              <a:t>[…]</a:t>
            </a:r>
            <a:r>
              <a:rPr lang="fr-FR" sz="1800" b="1" dirty="0">
                <a:solidFill>
                  <a:srgbClr val="C00000"/>
                </a:solidFill>
              </a:rPr>
              <a:t>un renforcement du poids des variables contextuelles</a:t>
            </a:r>
            <a:r>
              <a:rPr lang="fr-FR" sz="1800" dirty="0">
                <a:solidFill>
                  <a:srgbClr val="C00000"/>
                </a:solidFill>
              </a:rPr>
              <a:t> ».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34716" y="866274"/>
            <a:ext cx="50292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800" dirty="0"/>
              <a:t>L’exemple des élections municipales de 2020 :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47737" y="3910263"/>
            <a:ext cx="5654842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0070C0"/>
                </a:solidFill>
              </a:rPr>
              <a:t>D’après </a:t>
            </a:r>
            <a:r>
              <a:rPr lang="fr-FR" sz="1500" b="1" dirty="0">
                <a:solidFill>
                  <a:srgbClr val="0070C0"/>
                </a:solidFill>
              </a:rPr>
              <a:t>enquête Ipsos/</a:t>
            </a:r>
            <a:r>
              <a:rPr lang="fr-FR" sz="1500" b="1" dirty="0" err="1">
                <a:solidFill>
                  <a:srgbClr val="0070C0"/>
                </a:solidFill>
              </a:rPr>
              <a:t>Sopra</a:t>
            </a:r>
            <a:r>
              <a:rPr lang="fr-FR" sz="1500" b="1" dirty="0">
                <a:solidFill>
                  <a:srgbClr val="0070C0"/>
                </a:solidFill>
              </a:rPr>
              <a:t> </a:t>
            </a:r>
            <a:r>
              <a:rPr lang="fr-FR" sz="1500" b="1" dirty="0" err="1">
                <a:solidFill>
                  <a:srgbClr val="0070C0"/>
                </a:solidFill>
              </a:rPr>
              <a:t>Steria</a:t>
            </a:r>
            <a:r>
              <a:rPr lang="fr-FR" sz="1500" b="1" dirty="0">
                <a:solidFill>
                  <a:srgbClr val="0070C0"/>
                </a:solidFill>
              </a:rPr>
              <a:t>, 13 et 14 mars 2020. </a:t>
            </a:r>
            <a:endParaRPr lang="fr-FR" sz="15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0380" y="1311442"/>
            <a:ext cx="507732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100" b="1" dirty="0"/>
              <a:t>Elément déterminant le choix de vote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926434" y="1761423"/>
          <a:ext cx="7255041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6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En % des enquêtés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Les</a:t>
                      </a:r>
                      <a:r>
                        <a:rPr lang="fr-FR" sz="2100" b="1" baseline="0" dirty="0"/>
                        <a:t> enjeux locaux </a:t>
                      </a:r>
                      <a:r>
                        <a:rPr lang="fr-FR" sz="2100" baseline="0" dirty="0"/>
                        <a:t>qui se posent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aseline="0" dirty="0"/>
                        <a:t>dans votre commune</a:t>
                      </a:r>
                      <a:endParaRPr lang="fr-FR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82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2100" b="1" dirty="0"/>
                        <a:t>Le</a:t>
                      </a:r>
                      <a:r>
                        <a:rPr lang="fr-FR" sz="2100" b="1" baseline="0" dirty="0"/>
                        <a:t> parti politique</a:t>
                      </a:r>
                      <a:r>
                        <a:rPr lang="fr-FR" sz="2100" b="0" baseline="0" dirty="0"/>
                        <a:t> qui soutient les listes</a:t>
                      </a:r>
                      <a:endParaRPr lang="fr-FR" sz="2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340" y="129575"/>
            <a:ext cx="3945183" cy="3308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 sz="1700" b="1" dirty="0"/>
              <a:t>Le  déclin de l’identification partisane</a:t>
            </a:r>
            <a:endParaRPr lang="fr-FR" sz="17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79715" y="4310415"/>
            <a:ext cx="750461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Thierry Fabre, « Les Français rejettent les partis traditionnels: une aubaine pour </a:t>
            </a:r>
            <a:r>
              <a:rPr lang="fr-FR" sz="1100" dirty="0" err="1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Macron</a:t>
            </a:r>
            <a:r>
              <a:rPr lang="fr-FR" sz="1100" dirty="0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», </a:t>
            </a:r>
            <a:r>
              <a:rPr lang="fr-FR" sz="1100" i="1" dirty="0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Challenges</a:t>
            </a:r>
            <a:r>
              <a:rPr lang="fr-FR" sz="1100" dirty="0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4 novembre 2016. Données </a:t>
            </a:r>
            <a:r>
              <a:rPr lang="fr-FR" sz="1100" dirty="0" err="1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Viavoice</a:t>
            </a:r>
            <a:r>
              <a:rPr lang="fr-FR" sz="1100" dirty="0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fr-FR" sz="1100" u="sng" dirty="0">
                <a:hlinkClick r:id="rId2"/>
              </a:rPr>
              <a:t>https://www.challenges.fr/politique/les-francais-rejettent-les-partis-traditionnels-une-aubaine-pour-macron_436937</a:t>
            </a:r>
            <a:r>
              <a:rPr lang="fr-FR" sz="1100" dirty="0">
                <a:solidFill>
                  <a:srgbClr val="10101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209" y="852352"/>
            <a:ext cx="6477512" cy="343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36915" y="1019992"/>
            <a:ext cx="6270170" cy="10695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700" dirty="0">
                <a:solidFill>
                  <a:srgbClr val="C00000"/>
                </a:solidFill>
              </a:rPr>
              <a:t>OA: «</a:t>
            </a:r>
            <a:r>
              <a:rPr lang="fr-FR" sz="1700" b="1" dirty="0">
                <a:solidFill>
                  <a:srgbClr val="C00000"/>
                </a:solidFill>
              </a:rPr>
              <a:t> Comprendre que la volatilité électorale </a:t>
            </a:r>
            <a:r>
              <a:rPr lang="fr-FR" sz="1700" dirty="0">
                <a:solidFill>
                  <a:srgbClr val="C00000"/>
                </a:solidFill>
              </a:rPr>
              <a:t>[…] </a:t>
            </a:r>
            <a:r>
              <a:rPr lang="fr-FR" sz="1700" b="1" dirty="0">
                <a:solidFill>
                  <a:srgbClr val="C00000"/>
                </a:solidFill>
              </a:rPr>
              <a:t>peut refléter</a:t>
            </a:r>
            <a:r>
              <a:rPr lang="fr-FR" sz="1700" dirty="0">
                <a:solidFill>
                  <a:srgbClr val="C00000"/>
                </a:solidFill>
              </a:rPr>
              <a:t> […]</a:t>
            </a:r>
            <a:r>
              <a:rPr lang="fr-FR" sz="1700" b="1" dirty="0">
                <a:solidFill>
                  <a:srgbClr val="C00000"/>
                </a:solidFill>
              </a:rPr>
              <a:t>un déclin de l’identification politique (clivage gauche/droite notamment </a:t>
            </a:r>
            <a:r>
              <a:rPr lang="fr-FR" sz="1700" dirty="0">
                <a:solidFill>
                  <a:srgbClr val="C00000"/>
                </a:solidFill>
              </a:rPr>
              <a:t>[…]</a:t>
            </a:r>
            <a:r>
              <a:rPr lang="fr-FR" sz="1700" b="1" dirty="0">
                <a:solidFill>
                  <a:srgbClr val="C00000"/>
                </a:solidFill>
              </a:rPr>
              <a:t>)</a:t>
            </a:r>
            <a:r>
              <a:rPr lang="fr-FR" sz="1700" dirty="0">
                <a:solidFill>
                  <a:srgbClr val="C00000"/>
                </a:solidFill>
              </a:rPr>
              <a:t>  ».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9702" y="403396"/>
            <a:ext cx="6577781" cy="5309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500" dirty="0"/>
              <a:t>Proportion de Français se sentant proche </a:t>
            </a:r>
            <a:endParaRPr lang="fr-FR" sz="1500" dirty="0" smtClean="0"/>
          </a:p>
          <a:p>
            <a:pPr algn="ctr"/>
            <a:r>
              <a:rPr lang="fr-FR" sz="1500" dirty="0" smtClean="0"/>
              <a:t>de </a:t>
            </a:r>
            <a:r>
              <a:rPr lang="fr-FR" sz="1500" dirty="0"/>
              <a:t>partis droite, de gauche, du FN ou d’aucun </a:t>
            </a:r>
            <a:r>
              <a:rPr lang="fr-FR" sz="1500" dirty="0" smtClean="0"/>
              <a:t>parti </a:t>
            </a:r>
            <a:endParaRPr lang="fr-FR" sz="150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125686" y="2209801"/>
            <a:ext cx="2373086" cy="127362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5" grpId="0"/>
      <p:bldP spid="10" grpId="0"/>
      <p:bldP spid="10" grpId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71254" y="323307"/>
            <a:ext cx="5514940" cy="4593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100" b="1" dirty="0"/>
              <a:t>Constitution  de la Ve République: </a:t>
            </a:r>
          </a:p>
          <a:p>
            <a:endParaRPr lang="fr-FR" sz="2100" dirty="0"/>
          </a:p>
          <a:p>
            <a:r>
              <a:rPr lang="fr-FR" sz="2100" dirty="0"/>
              <a:t>Article 3. </a:t>
            </a:r>
          </a:p>
          <a:p>
            <a:r>
              <a:rPr lang="fr-FR" sz="2100" i="1" dirty="0"/>
              <a:t>La souveraineté nationale appartient au peuple qui l'exerce par ses représentants et par la voie du référendum.</a:t>
            </a:r>
            <a:endParaRPr lang="fr-FR" sz="2100" dirty="0"/>
          </a:p>
          <a:p>
            <a:endParaRPr lang="fr-FR" sz="2100" i="1" dirty="0"/>
          </a:p>
          <a:p>
            <a:r>
              <a:rPr lang="fr-FR" sz="2100" i="1" dirty="0"/>
              <a:t>Aucune section du peuple ni aucun individu ne peut s'en attribuer l'exercice.</a:t>
            </a:r>
            <a:endParaRPr lang="fr-FR" sz="2100" dirty="0"/>
          </a:p>
          <a:p>
            <a:endParaRPr lang="fr-FR" sz="2100" i="1" dirty="0"/>
          </a:p>
          <a:p>
            <a:r>
              <a:rPr lang="fr-FR" sz="2100" i="1" dirty="0"/>
              <a:t>Le suffrage peut être direct ou indirect dans les conditions prévues par la Constitution. Il est toujours universel, égal et secret. […]. »</a:t>
            </a:r>
            <a:endParaRPr lang="fr-FR" sz="21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40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40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4243" y="155266"/>
            <a:ext cx="75529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800" b="1" dirty="0"/>
              <a:t>UNE DIVERSITE DES FORMES DE PARTICIPATION POLITIQUE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94874" y="589547"/>
            <a:ext cx="314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1800" dirty="0"/>
              <a:t>ENGAGEMENT ASSOCIATIF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78115" y="613609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ENGAGEMENT SYNDICAL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754" y="2189746"/>
            <a:ext cx="1296804" cy="14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ropbox\Downloads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7510" y="1036971"/>
            <a:ext cx="2247899" cy="1048563"/>
          </a:xfrm>
          <a:prstGeom prst="rect">
            <a:avLst/>
          </a:prstGeom>
          <a:noFill/>
        </p:spPr>
      </p:pic>
      <p:sp>
        <p:nvSpPr>
          <p:cNvPr id="3076" name="AutoShape 4" descr="image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8" name="AutoShape 6" descr="image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090" y="1097966"/>
            <a:ext cx="18208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179" y="2198436"/>
            <a:ext cx="1540043" cy="13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9268" y="2133599"/>
            <a:ext cx="1658353" cy="126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9447" y="3485613"/>
            <a:ext cx="1414880" cy="15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7402" y="3841749"/>
            <a:ext cx="1294983" cy="8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5558" y="2077620"/>
            <a:ext cx="1003884" cy="128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86589" y="276726"/>
            <a:ext cx="2729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EXEMPLE DE MOBILISATION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685" y="4548575"/>
            <a:ext cx="3116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>
                <a:solidFill>
                  <a:srgbClr val="0070C0"/>
                </a:solidFill>
                <a:hlinkClick r:id="rId2"/>
              </a:rPr>
              <a:t>© Eric De </a:t>
            </a:r>
            <a:r>
              <a:rPr lang="fr-FR" sz="1600" u="sng" dirty="0" err="1">
                <a:solidFill>
                  <a:srgbClr val="0070C0"/>
                </a:solidFill>
                <a:hlinkClick r:id="rId2"/>
              </a:rPr>
              <a:t>Mildt</a:t>
            </a:r>
            <a:r>
              <a:rPr lang="fr-FR" sz="1600" u="sng" dirty="0">
                <a:solidFill>
                  <a:srgbClr val="0070C0"/>
                </a:solidFill>
                <a:hlinkClick r:id="rId2"/>
              </a:rPr>
              <a:t> / Greenpeace</a:t>
            </a:r>
            <a:endParaRPr lang="fr-FR" sz="1600" u="sng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57211" y="1010652"/>
            <a:ext cx="2430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12 décembre 2019</a:t>
            </a:r>
          </a:p>
          <a:p>
            <a:endParaRPr lang="fr-FR" sz="1600" dirty="0"/>
          </a:p>
          <a:p>
            <a:pPr algn="ctr"/>
            <a:r>
              <a:rPr lang="fr-FR" sz="1600" b="1" dirty="0"/>
              <a:t>Des militants de </a:t>
            </a:r>
            <a:r>
              <a:rPr lang="fr-FR" sz="1600" b="1" i="1" dirty="0"/>
              <a:t>Greenpeace </a:t>
            </a:r>
          </a:p>
          <a:p>
            <a:pPr algn="ctr"/>
            <a:r>
              <a:rPr lang="fr-FR" sz="1600" dirty="0"/>
              <a:t>déploient une banderole sur la façade du </a:t>
            </a:r>
          </a:p>
          <a:p>
            <a:pPr algn="ctr"/>
            <a:r>
              <a:rPr lang="fr-FR" sz="1600" b="1" dirty="0"/>
              <a:t>bâtiment du </a:t>
            </a:r>
          </a:p>
          <a:p>
            <a:pPr algn="ctr"/>
            <a:r>
              <a:rPr lang="fr-FR" sz="1600" b="1" dirty="0"/>
              <a:t>Conseil européen </a:t>
            </a:r>
          </a:p>
          <a:p>
            <a:pPr algn="ctr"/>
            <a:r>
              <a:rPr lang="fr-FR" sz="1600" dirty="0"/>
              <a:t>à Bruxelles  </a:t>
            </a:r>
          </a:p>
          <a:p>
            <a:pPr algn="ctr"/>
            <a:r>
              <a:rPr lang="fr-FR" sz="1600" dirty="0"/>
              <a:t>pour </a:t>
            </a:r>
            <a:r>
              <a:rPr lang="fr-FR" sz="1600" b="1" dirty="0"/>
              <a:t>alerter </a:t>
            </a:r>
          </a:p>
          <a:p>
            <a:pPr algn="ctr"/>
            <a:r>
              <a:rPr lang="fr-FR" sz="1600" b="1" dirty="0"/>
              <a:t>sur l’urgence climatique</a:t>
            </a:r>
          </a:p>
        </p:txBody>
      </p:sp>
      <p:pic>
        <p:nvPicPr>
          <p:cNvPr id="3074" name="Picture 2" descr="Action at European Council Summit in Bruss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36" y="613610"/>
            <a:ext cx="5902327" cy="393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CD1578D-3042-4688-8742-4648D0EF7E36}"/>
              </a:ext>
            </a:extLst>
          </p:cNvPr>
          <p:cNvSpPr txBox="1"/>
          <p:nvPr/>
        </p:nvSpPr>
        <p:spPr>
          <a:xfrm>
            <a:off x="693193" y="1693728"/>
            <a:ext cx="810422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latin typeface="Bahnschrift Condensed" panose="020B0502040204020203" pitchFamily="34" charset="0"/>
              </a:rPr>
              <a:t>Les politistes étudient scientifiquement </a:t>
            </a:r>
          </a:p>
          <a:p>
            <a:r>
              <a:rPr lang="fr-FR" sz="3000" b="1" dirty="0">
                <a:latin typeface="Bahnschrift Condensed" panose="020B0502040204020203" pitchFamily="34" charset="0"/>
              </a:rPr>
              <a:t>                    le champ politique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D02B6BA-ACE9-457D-9595-F5DC28AF580A}"/>
              </a:ext>
            </a:extLst>
          </p:cNvPr>
          <p:cNvSpPr txBox="1"/>
          <p:nvPr/>
        </p:nvSpPr>
        <p:spPr>
          <a:xfrm>
            <a:off x="971550" y="476999"/>
            <a:ext cx="2031656" cy="3308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700" dirty="0"/>
              <a:t>Observer la réalité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2915E93-8754-4E5A-84B4-B73F085C0D6A}"/>
              </a:ext>
            </a:extLst>
          </p:cNvPr>
          <p:cNvSpPr txBox="1"/>
          <p:nvPr/>
        </p:nvSpPr>
        <p:spPr>
          <a:xfrm>
            <a:off x="3457576" y="295990"/>
            <a:ext cx="2279939" cy="854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</a:lstStyle>
          <a:p>
            <a:r>
              <a:rPr lang="fr-FR" sz="1700" dirty="0"/>
              <a:t>Modéliser, établir des relations causales; construire des concepts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9195CEE-E3D0-4930-B3C3-62A563FF885D}"/>
              </a:ext>
            </a:extLst>
          </p:cNvPr>
          <p:cNvSpPr txBox="1"/>
          <p:nvPr/>
        </p:nvSpPr>
        <p:spPr>
          <a:xfrm>
            <a:off x="6301449" y="387891"/>
            <a:ext cx="2213901" cy="8551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</a:lstStyle>
          <a:p>
            <a:r>
              <a:rPr lang="fr-FR" sz="1700" dirty="0"/>
              <a:t>Soumettre son travail au jugement de ses pairs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D68C5A1-115B-4F18-BEC5-071B51E0BCF3}"/>
              </a:ext>
            </a:extLst>
          </p:cNvPr>
          <p:cNvSpPr/>
          <p:nvPr/>
        </p:nvSpPr>
        <p:spPr>
          <a:xfrm>
            <a:off x="1086313" y="3501241"/>
            <a:ext cx="1507519" cy="5924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700" dirty="0"/>
              <a:t>Les  institutions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9B38483-83B4-4F3C-9448-38B2AE2CE722}"/>
              </a:ext>
            </a:extLst>
          </p:cNvPr>
          <p:cNvSpPr txBox="1"/>
          <p:nvPr/>
        </p:nvSpPr>
        <p:spPr>
          <a:xfrm>
            <a:off x="3486150" y="3486427"/>
            <a:ext cx="2043113" cy="5997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</a:lstStyle>
          <a:p>
            <a:r>
              <a:rPr lang="fr-FR" sz="1700" dirty="0"/>
              <a:t>Les acteurs de la vie politique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7A67F99-CFEC-4ED6-80F6-1A253C17394A}"/>
              </a:ext>
            </a:extLst>
          </p:cNvPr>
          <p:cNvSpPr/>
          <p:nvPr/>
        </p:nvSpPr>
        <p:spPr>
          <a:xfrm>
            <a:off x="6132727" y="3481701"/>
            <a:ext cx="2268323" cy="3308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700" dirty="0"/>
              <a:t>Les attitudes politiques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="" xmlns:a16="http://schemas.microsoft.com/office/drawing/2014/main" id="{8F59A16C-2CE9-40EF-907C-9C846E1AC5B5}"/>
              </a:ext>
            </a:extLst>
          </p:cNvPr>
          <p:cNvCxnSpPr>
            <a:cxnSpLocks/>
          </p:cNvCxnSpPr>
          <p:nvPr/>
        </p:nvCxnSpPr>
        <p:spPr>
          <a:xfrm flipH="1" flipV="1">
            <a:off x="2557462" y="928688"/>
            <a:ext cx="1570883" cy="7232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34441D28-4091-41F8-9F57-86E8A8A03AE3}"/>
              </a:ext>
            </a:extLst>
          </p:cNvPr>
          <p:cNvCxnSpPr>
            <a:cxnSpLocks/>
          </p:cNvCxnSpPr>
          <p:nvPr/>
        </p:nvCxnSpPr>
        <p:spPr>
          <a:xfrm flipV="1">
            <a:off x="4654710" y="1171575"/>
            <a:ext cx="3015" cy="494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EE70F4D0-7A92-4F40-8A29-EDCF843A64A8}"/>
              </a:ext>
            </a:extLst>
          </p:cNvPr>
          <p:cNvCxnSpPr>
            <a:cxnSpLocks/>
          </p:cNvCxnSpPr>
          <p:nvPr/>
        </p:nvCxnSpPr>
        <p:spPr>
          <a:xfrm flipV="1">
            <a:off x="5133110" y="1372170"/>
            <a:ext cx="1073727" cy="360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5A301A24-A0EC-4911-B86B-544ECA5C16E7}"/>
              </a:ext>
            </a:extLst>
          </p:cNvPr>
          <p:cNvCxnSpPr>
            <a:cxnSpLocks/>
          </p:cNvCxnSpPr>
          <p:nvPr/>
        </p:nvCxnSpPr>
        <p:spPr>
          <a:xfrm>
            <a:off x="5161548" y="2719137"/>
            <a:ext cx="1045289" cy="533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CD928925-4290-46F9-8490-82740DF3279D}"/>
              </a:ext>
            </a:extLst>
          </p:cNvPr>
          <p:cNvCxnSpPr>
            <a:cxnSpLocks/>
          </p:cNvCxnSpPr>
          <p:nvPr/>
        </p:nvCxnSpPr>
        <p:spPr>
          <a:xfrm>
            <a:off x="4156920" y="2686050"/>
            <a:ext cx="0" cy="6715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="" xmlns:a16="http://schemas.microsoft.com/office/drawing/2014/main" id="{EA0D0DB8-0432-4D99-88CF-5616E1861324}"/>
              </a:ext>
            </a:extLst>
          </p:cNvPr>
          <p:cNvCxnSpPr>
            <a:cxnSpLocks/>
          </p:cNvCxnSpPr>
          <p:nvPr/>
        </p:nvCxnSpPr>
        <p:spPr>
          <a:xfrm flipH="1">
            <a:off x="1914525" y="2728913"/>
            <a:ext cx="1271588" cy="628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4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0E4189-5AC6-4FA0-BC2A-855B72B850EB}"/>
              </a:ext>
            </a:extLst>
          </p:cNvPr>
          <p:cNvSpPr/>
          <p:nvPr/>
        </p:nvSpPr>
        <p:spPr>
          <a:xfrm>
            <a:off x="671512" y="196216"/>
            <a:ext cx="8129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1500" dirty="0"/>
              <a:t>DES TRAVAUX QUI ECLAIRENT LES OPINIONS ET COMPORTEMENTS POLITIQUES </a:t>
            </a:r>
          </a:p>
          <a:p>
            <a:pPr algn="ctr"/>
            <a:r>
              <a:rPr lang="fr-FR" sz="1500" dirty="0"/>
              <a:t>DES CITOYENS  FACE A LA PRISE DE DECISION PUBLIQUE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4C4D3A8-3E8F-4B80-8AC6-0749A6051254}"/>
              </a:ext>
            </a:extLst>
          </p:cNvPr>
          <p:cNvSpPr txBox="1"/>
          <p:nvPr/>
        </p:nvSpPr>
        <p:spPr>
          <a:xfrm>
            <a:off x="2293374" y="1917290"/>
            <a:ext cx="440239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/>
              <a:t>Doc stat </a:t>
            </a:r>
            <a:r>
              <a:rPr lang="fr-FR" dirty="0" err="1"/>
              <a:t>covid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AA13677-57B9-4852-9468-18175D9211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3688" y="681757"/>
            <a:ext cx="6048555" cy="4297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78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D3FE907-C403-4C9A-97B2-A342A47F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L’opinion publique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896BDAF-14F4-4EE7-BC6C-7AAB363E2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Chapitre « COMMENT SE FORME ET S’EXPRIME L’OPINION PUBLIQUE ?»</a:t>
            </a:r>
          </a:p>
        </p:txBody>
      </p:sp>
    </p:spTree>
    <p:extLst>
      <p:ext uri="{BB962C8B-B14F-4D97-AF65-F5344CB8AC3E}">
        <p14:creationId xmlns="" xmlns:p14="http://schemas.microsoft.com/office/powerpoint/2010/main" val="1736697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180"/>
    </mc:Choice>
    <mc:Fallback>
      <p:transition spd="slow" advTm="121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8A59ADD-0A47-4A80-98EB-8FC2893C6296}"/>
              </a:ext>
            </a:extLst>
          </p:cNvPr>
          <p:cNvSpPr txBox="1"/>
          <p:nvPr/>
        </p:nvSpPr>
        <p:spPr>
          <a:xfrm>
            <a:off x="1431758" y="1200442"/>
            <a:ext cx="6785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atin typeface="Calibri" pitchFamily="34" charset="0"/>
              </a:rPr>
              <a:t>1. </a:t>
            </a:r>
            <a:r>
              <a:rPr lang="fr-FR" sz="5400" b="1" dirty="0">
                <a:latin typeface="Bahnschrift Condensed" panose="020B0502040204020203" pitchFamily="34" charset="0"/>
              </a:rPr>
              <a:t>Appréhender l’opinion publique</a:t>
            </a:r>
          </a:p>
        </p:txBody>
      </p:sp>
    </p:spTree>
    <p:extLst>
      <p:ext uri="{BB962C8B-B14F-4D97-AF65-F5344CB8AC3E}">
        <p14:creationId xmlns="" xmlns:p14="http://schemas.microsoft.com/office/powerpoint/2010/main" val="2264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="" xmlns:a16="http://schemas.microsoft.com/office/drawing/2014/main" id="{C8D69159-D4B0-443C-BC12-7F84131C1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0956445"/>
              </p:ext>
            </p:extLst>
          </p:nvPr>
        </p:nvGraphicFramePr>
        <p:xfrm>
          <a:off x="1289590" y="706026"/>
          <a:ext cx="619298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09">
                  <a:extLst>
                    <a:ext uri="{9D8B030D-6E8A-4147-A177-3AD203B41FA5}">
                      <a16:colId xmlns="" xmlns:a16="http://schemas.microsoft.com/office/drawing/2014/main" val="127248893"/>
                    </a:ext>
                  </a:extLst>
                </a:gridCol>
                <a:gridCol w="4946073">
                  <a:extLst>
                    <a:ext uri="{9D8B030D-6E8A-4147-A177-3AD203B41FA5}">
                      <a16:colId xmlns="" xmlns:a16="http://schemas.microsoft.com/office/drawing/2014/main" val="231257575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fr-FR" sz="1400" dirty="0"/>
                        <a:t>Date du sondage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titre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3059219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29 /02/2020</a:t>
                      </a:r>
                    </a:p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Les Français restent attachés aux verts et ne veulent pas les voir descendre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51527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/>
                        <a:t>27/02/2020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Les Français aiment leurs cafés et y sont attachés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540637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fr-FR" sz="1400" dirty="0"/>
                        <a:t>21/02/2020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Les Français plébiscitent les agriculteurs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20657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fr-FR" sz="1400" dirty="0"/>
                        <a:t>21/02/2020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Les Français adorent ce nouveau XV de France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1618865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/>
                        <a:t>23/01/2020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Climat: les Français attendent beaucoup de l’innovation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5741708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/>
                        <a:t>08/01/2020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Les Français exigent la fin de la grève et le retrait de l'âge pivot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705512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19/09/2019</a:t>
                      </a:r>
                    </a:p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Les Français connaissent encore mal les green tech mais sont particulièrement  convaincus de leur apport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9581550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50AB82E-0B6A-4125-B5D4-FB583F8EE14B}"/>
              </a:ext>
            </a:extLst>
          </p:cNvPr>
          <p:cNvSpPr txBox="1"/>
          <p:nvPr/>
        </p:nvSpPr>
        <p:spPr>
          <a:xfrm>
            <a:off x="953282" y="3944735"/>
            <a:ext cx="723743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Opinion publique</a:t>
            </a:r>
            <a:r>
              <a:rPr lang="fr-FR" sz="3000" b="1" dirty="0">
                <a:latin typeface="Bahnschrift Condensed" panose="020B0502040204020203" pitchFamily="34" charset="0"/>
              </a:rPr>
              <a:t>: 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ensemble d’idées, de jugements partagés au sein de la population , à un moment 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donné, </a:t>
            </a:r>
            <a:r>
              <a:rPr lang="fr-FR" sz="2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des sujets </a:t>
            </a:r>
            <a:r>
              <a:rPr lang="fr-FR" sz="2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divers.</a:t>
            </a: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7AC630-E72D-4C01-840D-AF7D30477DC8}"/>
              </a:ext>
            </a:extLst>
          </p:cNvPr>
          <p:cNvSpPr/>
          <p:nvPr/>
        </p:nvSpPr>
        <p:spPr>
          <a:xfrm>
            <a:off x="2905394" y="3667736"/>
            <a:ext cx="2616101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 dirty="0"/>
              <a:t>http://www.odoxa.fr/les-sondages/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9F3BD754-A8DB-4783-BDCC-E6E47DFA4DE1}"/>
              </a:ext>
            </a:extLst>
          </p:cNvPr>
          <p:cNvSpPr/>
          <p:nvPr/>
        </p:nvSpPr>
        <p:spPr>
          <a:xfrm>
            <a:off x="2576944" y="2479415"/>
            <a:ext cx="4613564" cy="3342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42886809-3094-41BD-B826-05AF9567942F}"/>
              </a:ext>
            </a:extLst>
          </p:cNvPr>
          <p:cNvSpPr/>
          <p:nvPr/>
        </p:nvSpPr>
        <p:spPr>
          <a:xfrm>
            <a:off x="2510578" y="2173795"/>
            <a:ext cx="4613564" cy="3342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6331B23-0517-49EE-AC36-AC659AE870BB}"/>
              </a:ext>
            </a:extLst>
          </p:cNvPr>
          <p:cNvSpPr txBox="1"/>
          <p:nvPr/>
        </p:nvSpPr>
        <p:spPr>
          <a:xfrm>
            <a:off x="1143000" y="118579"/>
            <a:ext cx="7194755" cy="540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3000" b="1" dirty="0">
                <a:latin typeface="Bahnschrift Condensed" panose="020B0502040204020203" pitchFamily="34" charset="0"/>
              </a:rPr>
              <a:t>Qu’est ce que l’opinion publique?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0439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00"/>
    </mc:Choice>
    <mc:Fallback>
      <p:transition spd="slow" advTm="8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CC10A33-3D8C-465F-AFFB-47AD5EAF7778}"/>
              </a:ext>
            </a:extLst>
          </p:cNvPr>
          <p:cNvSpPr/>
          <p:nvPr/>
        </p:nvSpPr>
        <p:spPr>
          <a:xfrm>
            <a:off x="702198" y="549324"/>
            <a:ext cx="792069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Objectif d’apprentissage (OA) </a:t>
            </a:r>
            <a:r>
              <a:rPr lang="fr-F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Comprendre les principes </a:t>
            </a:r>
            <a:endParaRPr lang="fr-F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et </a:t>
            </a:r>
            <a:r>
              <a: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techniques des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sondages 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6BC656C-60FC-43BE-AA73-04499D215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62" y="1305261"/>
            <a:ext cx="5651698" cy="320612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EA26A307-A17B-4F06-ABDD-5A976755852E}"/>
              </a:ext>
            </a:extLst>
          </p:cNvPr>
          <p:cNvSpPr/>
          <p:nvPr/>
        </p:nvSpPr>
        <p:spPr>
          <a:xfrm>
            <a:off x="1088448" y="3608305"/>
            <a:ext cx="6012873" cy="104255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5CC0E45-4E9A-43F5-A656-1947CF7C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39"/>
          <a:stretch/>
        </p:blipFill>
        <p:spPr>
          <a:xfrm>
            <a:off x="535144" y="2310546"/>
            <a:ext cx="8608856" cy="1414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F48D8E9-D792-44CE-8493-E1C491B4DB30}"/>
              </a:ext>
            </a:extLst>
          </p:cNvPr>
          <p:cNvSpPr/>
          <p:nvPr/>
        </p:nvSpPr>
        <p:spPr>
          <a:xfrm>
            <a:off x="820290" y="4493603"/>
            <a:ext cx="680258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dirty="0"/>
              <a:t>https://www.lejdd.fr/Politique/sondage-coronavirus-la-confiance-dans-le-gouvernement-remonte-fortement-3968804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26A0055-5D1D-47B0-9418-820F77B5E287}"/>
              </a:ext>
            </a:extLst>
          </p:cNvPr>
          <p:cNvSpPr txBox="1"/>
          <p:nvPr/>
        </p:nvSpPr>
        <p:spPr>
          <a:xfrm>
            <a:off x="1605776" y="48477"/>
            <a:ext cx="5495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ahnschrift Condensed" panose="020B0502040204020203" pitchFamily="34" charset="0"/>
              </a:rPr>
              <a:t>Mesurer l’opinion publique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37012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997"/>
    </mc:Choice>
    <mc:Fallback>
      <p:transition spd="slow" advTm="89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7.1|2.5|1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1.1|19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|2.6|12.4|4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0.7|15.1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8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0.7|15.1|12.7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10609</TotalTime>
  <Words>1041</Words>
  <Application>Microsoft Office PowerPoint</Application>
  <PresentationFormat>Affichage à l'écran (16:9)</PresentationFormat>
  <Paragraphs>242</Paragraphs>
  <Slides>35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Badge</vt:lpstr>
      <vt:lpstr>La science politique  dans la spécialité SES  DE PREMIERE </vt:lpstr>
      <vt:lpstr>La science politiquE, partie intégrante des SES</vt:lpstr>
      <vt:lpstr>Diapositive 3</vt:lpstr>
      <vt:lpstr>Diapositive 4</vt:lpstr>
      <vt:lpstr>Diapositive 5</vt:lpstr>
      <vt:lpstr>L’opinion publique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DES comportementS électorAUX  EN MUTATION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</dc:creator>
  <cp:lastModifiedBy>Helene Thammavongsa</cp:lastModifiedBy>
  <cp:revision>251</cp:revision>
  <dcterms:created xsi:type="dcterms:W3CDTF">2020-05-13T13:37:57Z</dcterms:created>
  <dcterms:modified xsi:type="dcterms:W3CDTF">2020-05-30T18:11:49Z</dcterms:modified>
</cp:coreProperties>
</file>