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theme/themeOverride6.xml" ContentType="application/vnd.openxmlformats-officedocument.themeOverr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7.xml" ContentType="application/vnd.openxmlformats-officedocument.themeOverr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theme/themeOverride9.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5.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ppt/diagrams/data6.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10.xml" ContentType="application/vnd.openxmlformats-officedocument.themeOverride+xml"/>
  <Override PartName="/ppt/notesSlides/notesSlide41.xml" ContentType="application/vnd.openxmlformats-officedocument.presentationml.notesSlide+xml"/>
  <Override PartName="/ppt/theme/themeOverride11.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diagrams/data3.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04" r:id="rId5"/>
    <p:sldMasterId id="2147483726" r:id="rId6"/>
  </p:sldMasterIdLst>
  <p:notesMasterIdLst>
    <p:notesMasterId r:id="rId63"/>
  </p:notesMasterIdLst>
  <p:sldIdLst>
    <p:sldId id="298" r:id="rId7"/>
    <p:sldId id="367" r:id="rId8"/>
    <p:sldId id="447" r:id="rId9"/>
    <p:sldId id="257" r:id="rId10"/>
    <p:sldId id="442" r:id="rId11"/>
    <p:sldId id="410" r:id="rId12"/>
    <p:sldId id="443" r:id="rId13"/>
    <p:sldId id="444" r:id="rId14"/>
    <p:sldId id="259" r:id="rId15"/>
    <p:sldId id="475" r:id="rId16"/>
    <p:sldId id="476" r:id="rId17"/>
    <p:sldId id="477" r:id="rId18"/>
    <p:sldId id="449" r:id="rId19"/>
    <p:sldId id="463" r:id="rId20"/>
    <p:sldId id="461" r:id="rId21"/>
    <p:sldId id="460" r:id="rId22"/>
    <p:sldId id="409" r:id="rId23"/>
    <p:sldId id="451" r:id="rId24"/>
    <p:sldId id="490" r:id="rId25"/>
    <p:sldId id="464" r:id="rId26"/>
    <p:sldId id="465" r:id="rId27"/>
    <p:sldId id="466" r:id="rId28"/>
    <p:sldId id="462" r:id="rId29"/>
    <p:sldId id="445" r:id="rId30"/>
    <p:sldId id="411" r:id="rId31"/>
    <p:sldId id="414" r:id="rId32"/>
    <p:sldId id="458" r:id="rId33"/>
    <p:sldId id="413" r:id="rId34"/>
    <p:sldId id="450" r:id="rId35"/>
    <p:sldId id="484" r:id="rId36"/>
    <p:sldId id="479" r:id="rId37"/>
    <p:sldId id="416" r:id="rId38"/>
    <p:sldId id="418" r:id="rId39"/>
    <p:sldId id="483" r:id="rId40"/>
    <p:sldId id="419" r:id="rId41"/>
    <p:sldId id="420" r:id="rId42"/>
    <p:sldId id="492" r:id="rId43"/>
    <p:sldId id="493" r:id="rId44"/>
    <p:sldId id="495" r:id="rId45"/>
    <p:sldId id="496" r:id="rId46"/>
    <p:sldId id="424" r:id="rId47"/>
    <p:sldId id="468" r:id="rId48"/>
    <p:sldId id="435" r:id="rId49"/>
    <p:sldId id="436" r:id="rId50"/>
    <p:sldId id="437" r:id="rId51"/>
    <p:sldId id="433" r:id="rId52"/>
    <p:sldId id="439" r:id="rId53"/>
    <p:sldId id="478" r:id="rId54"/>
    <p:sldId id="440" r:id="rId55"/>
    <p:sldId id="441" r:id="rId56"/>
    <p:sldId id="470" r:id="rId57"/>
    <p:sldId id="471" r:id="rId58"/>
    <p:sldId id="472" r:id="rId59"/>
    <p:sldId id="473" r:id="rId60"/>
    <p:sldId id="497" r:id="rId61"/>
    <p:sldId id="407" r:id="rId62"/>
  </p:sldIdLst>
  <p:sldSz cx="12192000" cy="6858000"/>
  <p:notesSz cx="7102475"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mien" initials="D"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3700"/>
    <a:srgbClr val="C55910"/>
    <a:srgbClr val="C55A10"/>
    <a:srgbClr val="38B1C7"/>
    <a:srgbClr val="C00000"/>
    <a:srgbClr val="CC385D"/>
    <a:srgbClr val="DC5438"/>
    <a:srgbClr val="D73919"/>
    <a:srgbClr val="BEB0F7"/>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Style léger 3 - Accentuation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947" autoAdjust="0"/>
  </p:normalViewPr>
  <p:slideViewPr>
    <p:cSldViewPr snapToGrid="0" snapToObjects="1">
      <p:cViewPr varScale="1">
        <p:scale>
          <a:sx n="51" d="100"/>
          <a:sy n="51" d="100"/>
        </p:scale>
        <p:origin x="1416" y="7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337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mien" userId="3d028aac-3bbd-4333-9363-828ad8a37d6f" providerId="ADAL" clId="{E092CF90-9312-436B-98D5-74DF69727502}"/>
    <pc:docChg chg="modSld">
      <pc:chgData name="Damien" userId="3d028aac-3bbd-4333-9363-828ad8a37d6f" providerId="ADAL" clId="{E092CF90-9312-436B-98D5-74DF69727502}" dt="2020-06-02T15:57:36.866" v="2" actId="6549"/>
      <pc:docMkLst>
        <pc:docMk/>
      </pc:docMkLst>
      <pc:sldChg chg="modNotesTx">
        <pc:chgData name="Damien" userId="3d028aac-3bbd-4333-9363-828ad8a37d6f" providerId="ADAL" clId="{E092CF90-9312-436B-98D5-74DF69727502}" dt="2020-06-02T15:57:29.325" v="0" actId="6549"/>
        <pc:sldMkLst>
          <pc:docMk/>
          <pc:sldMk cId="3989923275" sldId="298"/>
        </pc:sldMkLst>
      </pc:sldChg>
      <pc:sldChg chg="modNotesTx">
        <pc:chgData name="Damien" userId="3d028aac-3bbd-4333-9363-828ad8a37d6f" providerId="ADAL" clId="{E092CF90-9312-436B-98D5-74DF69727502}" dt="2020-06-02T15:57:34.100" v="1" actId="6549"/>
        <pc:sldMkLst>
          <pc:docMk/>
          <pc:sldMk cId="1039967280" sldId="367"/>
        </pc:sldMkLst>
      </pc:sldChg>
      <pc:sldChg chg="modNotesTx">
        <pc:chgData name="Damien" userId="3d028aac-3bbd-4333-9363-828ad8a37d6f" providerId="ADAL" clId="{E092CF90-9312-436B-98D5-74DF69727502}" dt="2020-06-02T15:57:36.866" v="2" actId="6549"/>
        <pc:sldMkLst>
          <pc:docMk/>
          <pc:sldMk cId="3439364109" sldId="447"/>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valeurs_acc_cube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318137793401367E-2"/>
          <c:y val="1.6050482033788005E-2"/>
          <c:w val="0.92954833637667811"/>
          <c:h val="0.95179403319172351"/>
        </c:manualLayout>
      </c:layout>
      <c:scatterChart>
        <c:scatterStyle val="smoothMarker"/>
        <c:varyColors val="0"/>
        <c:ser>
          <c:idx val="2"/>
          <c:order val="0"/>
          <c:tx>
            <c:v>acc_x</c:v>
          </c:tx>
          <c:spPr>
            <a:ln w="28575" cap="rnd">
              <a:solidFill>
                <a:schemeClr val="accent6">
                  <a:lumMod val="60000"/>
                  <a:lumOff val="40000"/>
                </a:schemeClr>
              </a:solidFill>
              <a:round/>
            </a:ln>
            <a:effectLst/>
          </c:spPr>
          <c:marker>
            <c:symbol val="none"/>
          </c:marker>
          <c:yVal>
            <c:numRef>
              <c:f>'20200514-175529'!$B$2:$B$310</c:f>
              <c:numCache>
                <c:formatCode>General</c:formatCode>
                <c:ptCount val="155"/>
                <c:pt idx="0">
                  <c:v>16</c:v>
                </c:pt>
                <c:pt idx="1">
                  <c:v>4</c:v>
                </c:pt>
                <c:pt idx="2">
                  <c:v>8</c:v>
                </c:pt>
                <c:pt idx="3">
                  <c:v>4</c:v>
                </c:pt>
                <c:pt idx="4">
                  <c:v>0</c:v>
                </c:pt>
                <c:pt idx="5">
                  <c:v>8</c:v>
                </c:pt>
                <c:pt idx="6">
                  <c:v>8</c:v>
                </c:pt>
                <c:pt idx="7">
                  <c:v>8</c:v>
                </c:pt>
                <c:pt idx="8">
                  <c:v>8</c:v>
                </c:pt>
                <c:pt idx="9">
                  <c:v>4</c:v>
                </c:pt>
                <c:pt idx="10">
                  <c:v>12</c:v>
                </c:pt>
                <c:pt idx="11">
                  <c:v>8</c:v>
                </c:pt>
                <c:pt idx="12">
                  <c:v>4</c:v>
                </c:pt>
                <c:pt idx="13">
                  <c:v>12</c:v>
                </c:pt>
                <c:pt idx="14">
                  <c:v>56</c:v>
                </c:pt>
                <c:pt idx="15">
                  <c:v>4</c:v>
                </c:pt>
                <c:pt idx="16">
                  <c:v>4</c:v>
                </c:pt>
                <c:pt idx="17">
                  <c:v>4</c:v>
                </c:pt>
                <c:pt idx="18">
                  <c:v>8</c:v>
                </c:pt>
                <c:pt idx="19">
                  <c:v>12</c:v>
                </c:pt>
                <c:pt idx="20">
                  <c:v>8</c:v>
                </c:pt>
                <c:pt idx="21">
                  <c:v>4</c:v>
                </c:pt>
                <c:pt idx="22">
                  <c:v>4</c:v>
                </c:pt>
                <c:pt idx="23">
                  <c:v>12</c:v>
                </c:pt>
                <c:pt idx="24">
                  <c:v>4</c:v>
                </c:pt>
                <c:pt idx="25">
                  <c:v>4</c:v>
                </c:pt>
                <c:pt idx="26">
                  <c:v>16</c:v>
                </c:pt>
                <c:pt idx="27">
                  <c:v>16</c:v>
                </c:pt>
                <c:pt idx="28">
                  <c:v>8</c:v>
                </c:pt>
                <c:pt idx="29">
                  <c:v>12</c:v>
                </c:pt>
                <c:pt idx="30">
                  <c:v>16</c:v>
                </c:pt>
                <c:pt idx="31">
                  <c:v>16</c:v>
                </c:pt>
                <c:pt idx="32">
                  <c:v>8</c:v>
                </c:pt>
                <c:pt idx="33">
                  <c:v>16</c:v>
                </c:pt>
                <c:pt idx="34">
                  <c:v>4</c:v>
                </c:pt>
                <c:pt idx="35">
                  <c:v>8</c:v>
                </c:pt>
                <c:pt idx="36">
                  <c:v>8</c:v>
                </c:pt>
                <c:pt idx="37">
                  <c:v>16</c:v>
                </c:pt>
                <c:pt idx="38">
                  <c:v>12</c:v>
                </c:pt>
                <c:pt idx="39">
                  <c:v>8</c:v>
                </c:pt>
                <c:pt idx="40">
                  <c:v>4</c:v>
                </c:pt>
                <c:pt idx="41">
                  <c:v>-24</c:v>
                </c:pt>
                <c:pt idx="42">
                  <c:v>-72</c:v>
                </c:pt>
                <c:pt idx="43">
                  <c:v>-112</c:v>
                </c:pt>
                <c:pt idx="44">
                  <c:v>-252</c:v>
                </c:pt>
                <c:pt idx="45">
                  <c:v>72</c:v>
                </c:pt>
                <c:pt idx="46">
                  <c:v>36</c:v>
                </c:pt>
                <c:pt idx="47">
                  <c:v>-20</c:v>
                </c:pt>
                <c:pt idx="48">
                  <c:v>28</c:v>
                </c:pt>
                <c:pt idx="49">
                  <c:v>-28</c:v>
                </c:pt>
                <c:pt idx="50">
                  <c:v>28</c:v>
                </c:pt>
                <c:pt idx="51">
                  <c:v>48</c:v>
                </c:pt>
                <c:pt idx="52">
                  <c:v>0</c:v>
                </c:pt>
                <c:pt idx="53">
                  <c:v>16</c:v>
                </c:pt>
                <c:pt idx="54">
                  <c:v>24</c:v>
                </c:pt>
                <c:pt idx="55">
                  <c:v>4</c:v>
                </c:pt>
                <c:pt idx="56">
                  <c:v>0</c:v>
                </c:pt>
                <c:pt idx="57">
                  <c:v>12</c:v>
                </c:pt>
                <c:pt idx="58">
                  <c:v>44</c:v>
                </c:pt>
                <c:pt idx="59">
                  <c:v>0</c:v>
                </c:pt>
                <c:pt idx="60">
                  <c:v>8</c:v>
                </c:pt>
                <c:pt idx="61">
                  <c:v>8</c:v>
                </c:pt>
                <c:pt idx="62">
                  <c:v>36</c:v>
                </c:pt>
                <c:pt idx="63">
                  <c:v>8</c:v>
                </c:pt>
                <c:pt idx="64">
                  <c:v>16</c:v>
                </c:pt>
                <c:pt idx="65">
                  <c:v>28</c:v>
                </c:pt>
                <c:pt idx="66">
                  <c:v>32</c:v>
                </c:pt>
                <c:pt idx="67">
                  <c:v>20</c:v>
                </c:pt>
                <c:pt idx="68">
                  <c:v>36</c:v>
                </c:pt>
                <c:pt idx="69">
                  <c:v>228</c:v>
                </c:pt>
                <c:pt idx="70">
                  <c:v>68</c:v>
                </c:pt>
                <c:pt idx="71">
                  <c:v>52</c:v>
                </c:pt>
                <c:pt idx="72">
                  <c:v>52</c:v>
                </c:pt>
                <c:pt idx="73">
                  <c:v>48</c:v>
                </c:pt>
                <c:pt idx="74">
                  <c:v>48</c:v>
                </c:pt>
                <c:pt idx="75">
                  <c:v>48</c:v>
                </c:pt>
                <c:pt idx="76">
                  <c:v>20</c:v>
                </c:pt>
                <c:pt idx="77">
                  <c:v>40</c:v>
                </c:pt>
                <c:pt idx="78">
                  <c:v>60</c:v>
                </c:pt>
                <c:pt idx="79">
                  <c:v>80</c:v>
                </c:pt>
                <c:pt idx="80">
                  <c:v>44</c:v>
                </c:pt>
                <c:pt idx="81">
                  <c:v>44</c:v>
                </c:pt>
                <c:pt idx="82">
                  <c:v>48</c:v>
                </c:pt>
                <c:pt idx="83">
                  <c:v>12</c:v>
                </c:pt>
                <c:pt idx="84">
                  <c:v>84</c:v>
                </c:pt>
                <c:pt idx="85">
                  <c:v>36</c:v>
                </c:pt>
                <c:pt idx="86">
                  <c:v>72</c:v>
                </c:pt>
                <c:pt idx="87">
                  <c:v>88</c:v>
                </c:pt>
                <c:pt idx="88">
                  <c:v>100</c:v>
                </c:pt>
                <c:pt idx="89">
                  <c:v>112</c:v>
                </c:pt>
                <c:pt idx="90">
                  <c:v>140</c:v>
                </c:pt>
                <c:pt idx="91">
                  <c:v>100</c:v>
                </c:pt>
                <c:pt idx="92">
                  <c:v>124</c:v>
                </c:pt>
                <c:pt idx="93">
                  <c:v>0</c:v>
                </c:pt>
                <c:pt idx="94">
                  <c:v>76</c:v>
                </c:pt>
                <c:pt idx="95">
                  <c:v>24</c:v>
                </c:pt>
                <c:pt idx="96">
                  <c:v>4</c:v>
                </c:pt>
                <c:pt idx="97">
                  <c:v>4</c:v>
                </c:pt>
                <c:pt idx="98">
                  <c:v>8</c:v>
                </c:pt>
                <c:pt idx="99">
                  <c:v>0</c:v>
                </c:pt>
                <c:pt idx="100">
                  <c:v>8</c:v>
                </c:pt>
                <c:pt idx="101">
                  <c:v>8</c:v>
                </c:pt>
                <c:pt idx="102">
                  <c:v>12</c:v>
                </c:pt>
                <c:pt idx="103">
                  <c:v>12</c:v>
                </c:pt>
                <c:pt idx="104">
                  <c:v>8</c:v>
                </c:pt>
                <c:pt idx="105">
                  <c:v>8</c:v>
                </c:pt>
                <c:pt idx="106">
                  <c:v>8</c:v>
                </c:pt>
                <c:pt idx="107">
                  <c:v>8</c:v>
                </c:pt>
                <c:pt idx="108">
                  <c:v>4</c:v>
                </c:pt>
                <c:pt idx="109">
                  <c:v>12</c:v>
                </c:pt>
                <c:pt idx="110">
                  <c:v>16</c:v>
                </c:pt>
                <c:pt idx="111">
                  <c:v>4</c:v>
                </c:pt>
                <c:pt idx="112">
                  <c:v>16</c:v>
                </c:pt>
                <c:pt idx="113">
                  <c:v>8</c:v>
                </c:pt>
                <c:pt idx="114">
                  <c:v>8</c:v>
                </c:pt>
                <c:pt idx="115">
                  <c:v>12</c:v>
                </c:pt>
                <c:pt idx="116">
                  <c:v>4</c:v>
                </c:pt>
                <c:pt idx="117">
                  <c:v>60</c:v>
                </c:pt>
                <c:pt idx="118">
                  <c:v>-76</c:v>
                </c:pt>
                <c:pt idx="119">
                  <c:v>176</c:v>
                </c:pt>
                <c:pt idx="120">
                  <c:v>32</c:v>
                </c:pt>
                <c:pt idx="121">
                  <c:v>60</c:v>
                </c:pt>
                <c:pt idx="122">
                  <c:v>-188</c:v>
                </c:pt>
                <c:pt idx="123">
                  <c:v>120</c:v>
                </c:pt>
                <c:pt idx="124">
                  <c:v>52</c:v>
                </c:pt>
                <c:pt idx="125">
                  <c:v>88</c:v>
                </c:pt>
                <c:pt idx="126">
                  <c:v>56</c:v>
                </c:pt>
                <c:pt idx="127">
                  <c:v>12</c:v>
                </c:pt>
                <c:pt idx="128">
                  <c:v>40</c:v>
                </c:pt>
                <c:pt idx="129">
                  <c:v>28</c:v>
                </c:pt>
                <c:pt idx="130">
                  <c:v>20</c:v>
                </c:pt>
                <c:pt idx="131">
                  <c:v>8</c:v>
                </c:pt>
                <c:pt idx="132">
                  <c:v>8</c:v>
                </c:pt>
                <c:pt idx="133">
                  <c:v>24</c:v>
                </c:pt>
                <c:pt idx="134">
                  <c:v>44</c:v>
                </c:pt>
                <c:pt idx="135">
                  <c:v>60</c:v>
                </c:pt>
                <c:pt idx="136">
                  <c:v>44</c:v>
                </c:pt>
                <c:pt idx="137">
                  <c:v>44</c:v>
                </c:pt>
                <c:pt idx="138">
                  <c:v>44</c:v>
                </c:pt>
                <c:pt idx="139">
                  <c:v>48</c:v>
                </c:pt>
                <c:pt idx="140">
                  <c:v>52</c:v>
                </c:pt>
                <c:pt idx="141">
                  <c:v>76</c:v>
                </c:pt>
                <c:pt idx="142">
                  <c:v>56</c:v>
                </c:pt>
                <c:pt idx="143">
                  <c:v>52</c:v>
                </c:pt>
                <c:pt idx="144">
                  <c:v>80</c:v>
                </c:pt>
                <c:pt idx="145">
                  <c:v>56</c:v>
                </c:pt>
                <c:pt idx="146">
                  <c:v>48</c:v>
                </c:pt>
                <c:pt idx="147">
                  <c:v>44</c:v>
                </c:pt>
                <c:pt idx="148">
                  <c:v>88</c:v>
                </c:pt>
                <c:pt idx="149">
                  <c:v>48</c:v>
                </c:pt>
                <c:pt idx="150">
                  <c:v>80</c:v>
                </c:pt>
                <c:pt idx="151">
                  <c:v>108</c:v>
                </c:pt>
                <c:pt idx="152">
                  <c:v>4</c:v>
                </c:pt>
                <c:pt idx="153">
                  <c:v>108</c:v>
                </c:pt>
                <c:pt idx="154">
                  <c:v>12</c:v>
                </c:pt>
              </c:numCache>
            </c:numRef>
          </c:yVal>
          <c:smooth val="1"/>
          <c:extLst>
            <c:ext xmlns:c16="http://schemas.microsoft.com/office/drawing/2014/chart" uri="{C3380CC4-5D6E-409C-BE32-E72D297353CC}">
              <c16:uniqueId val="{00000000-1EB4-4506-B822-96AB3E87CAEC}"/>
            </c:ext>
          </c:extLst>
        </c:ser>
        <c:ser>
          <c:idx val="0"/>
          <c:order val="1"/>
          <c:tx>
            <c:v>acc_y</c:v>
          </c:tx>
          <c:spPr>
            <a:ln w="28575" cap="rnd">
              <a:solidFill>
                <a:srgbClr val="0070C0"/>
              </a:solidFill>
              <a:round/>
            </a:ln>
            <a:effectLst/>
          </c:spPr>
          <c:marker>
            <c:symbol val="none"/>
          </c:marker>
          <c:yVal>
            <c:numRef>
              <c:f>'20200514-175529'!$C$2:$C$310</c:f>
              <c:numCache>
                <c:formatCode>General</c:formatCode>
                <c:ptCount val="155"/>
                <c:pt idx="0">
                  <c:v>1048</c:v>
                </c:pt>
                <c:pt idx="1">
                  <c:v>1052</c:v>
                </c:pt>
                <c:pt idx="2">
                  <c:v>1052</c:v>
                </c:pt>
                <c:pt idx="3">
                  <c:v>1052</c:v>
                </c:pt>
                <c:pt idx="4">
                  <c:v>1048</c:v>
                </c:pt>
                <c:pt idx="5">
                  <c:v>1052</c:v>
                </c:pt>
                <c:pt idx="6">
                  <c:v>1044</c:v>
                </c:pt>
                <c:pt idx="7">
                  <c:v>1060</c:v>
                </c:pt>
                <c:pt idx="8">
                  <c:v>1048</c:v>
                </c:pt>
                <c:pt idx="9">
                  <c:v>1056</c:v>
                </c:pt>
                <c:pt idx="10">
                  <c:v>1060</c:v>
                </c:pt>
                <c:pt idx="11">
                  <c:v>1048</c:v>
                </c:pt>
                <c:pt idx="12">
                  <c:v>1052</c:v>
                </c:pt>
                <c:pt idx="13">
                  <c:v>1056</c:v>
                </c:pt>
                <c:pt idx="14">
                  <c:v>1300</c:v>
                </c:pt>
                <c:pt idx="15">
                  <c:v>1048</c:v>
                </c:pt>
                <c:pt idx="16">
                  <c:v>1056</c:v>
                </c:pt>
                <c:pt idx="17">
                  <c:v>1052</c:v>
                </c:pt>
                <c:pt idx="18">
                  <c:v>1052</c:v>
                </c:pt>
                <c:pt idx="19">
                  <c:v>1052</c:v>
                </c:pt>
                <c:pt idx="20">
                  <c:v>1052</c:v>
                </c:pt>
                <c:pt idx="21">
                  <c:v>1052</c:v>
                </c:pt>
                <c:pt idx="22">
                  <c:v>1052</c:v>
                </c:pt>
                <c:pt idx="23">
                  <c:v>1052</c:v>
                </c:pt>
                <c:pt idx="24">
                  <c:v>1052</c:v>
                </c:pt>
                <c:pt idx="25">
                  <c:v>1052</c:v>
                </c:pt>
                <c:pt idx="26">
                  <c:v>1052</c:v>
                </c:pt>
                <c:pt idx="27">
                  <c:v>1060</c:v>
                </c:pt>
                <c:pt idx="28">
                  <c:v>1044</c:v>
                </c:pt>
                <c:pt idx="29">
                  <c:v>1052</c:v>
                </c:pt>
                <c:pt idx="30">
                  <c:v>1044</c:v>
                </c:pt>
                <c:pt idx="31">
                  <c:v>1056</c:v>
                </c:pt>
                <c:pt idx="32">
                  <c:v>1052</c:v>
                </c:pt>
                <c:pt idx="33">
                  <c:v>1060</c:v>
                </c:pt>
                <c:pt idx="34">
                  <c:v>1056</c:v>
                </c:pt>
                <c:pt idx="35">
                  <c:v>1056</c:v>
                </c:pt>
                <c:pt idx="36">
                  <c:v>1056</c:v>
                </c:pt>
                <c:pt idx="37">
                  <c:v>1044</c:v>
                </c:pt>
                <c:pt idx="38">
                  <c:v>1044</c:v>
                </c:pt>
                <c:pt idx="39">
                  <c:v>1056</c:v>
                </c:pt>
                <c:pt idx="40">
                  <c:v>1292</c:v>
                </c:pt>
                <c:pt idx="41">
                  <c:v>1132</c:v>
                </c:pt>
                <c:pt idx="42">
                  <c:v>936</c:v>
                </c:pt>
                <c:pt idx="43">
                  <c:v>1056</c:v>
                </c:pt>
                <c:pt idx="44">
                  <c:v>972</c:v>
                </c:pt>
                <c:pt idx="45">
                  <c:v>540</c:v>
                </c:pt>
                <c:pt idx="46">
                  <c:v>496</c:v>
                </c:pt>
                <c:pt idx="47">
                  <c:v>364</c:v>
                </c:pt>
                <c:pt idx="48">
                  <c:v>240</c:v>
                </c:pt>
                <c:pt idx="49">
                  <c:v>176</c:v>
                </c:pt>
                <c:pt idx="50">
                  <c:v>112</c:v>
                </c:pt>
                <c:pt idx="51">
                  <c:v>76</c:v>
                </c:pt>
                <c:pt idx="52">
                  <c:v>64</c:v>
                </c:pt>
                <c:pt idx="53">
                  <c:v>16</c:v>
                </c:pt>
                <c:pt idx="54">
                  <c:v>40</c:v>
                </c:pt>
                <c:pt idx="55">
                  <c:v>44</c:v>
                </c:pt>
                <c:pt idx="56">
                  <c:v>-8</c:v>
                </c:pt>
                <c:pt idx="57">
                  <c:v>-40</c:v>
                </c:pt>
                <c:pt idx="58">
                  <c:v>-64</c:v>
                </c:pt>
                <c:pt idx="59">
                  <c:v>-56</c:v>
                </c:pt>
                <c:pt idx="60">
                  <c:v>-56</c:v>
                </c:pt>
                <c:pt idx="61">
                  <c:v>-72</c:v>
                </c:pt>
                <c:pt idx="62">
                  <c:v>-48</c:v>
                </c:pt>
                <c:pt idx="63">
                  <c:v>-40</c:v>
                </c:pt>
                <c:pt idx="64">
                  <c:v>-48</c:v>
                </c:pt>
                <c:pt idx="65">
                  <c:v>-84</c:v>
                </c:pt>
                <c:pt idx="66">
                  <c:v>-56</c:v>
                </c:pt>
                <c:pt idx="67">
                  <c:v>-68</c:v>
                </c:pt>
                <c:pt idx="68">
                  <c:v>-84</c:v>
                </c:pt>
                <c:pt idx="69">
                  <c:v>-176</c:v>
                </c:pt>
                <c:pt idx="70">
                  <c:v>-88</c:v>
                </c:pt>
                <c:pt idx="71">
                  <c:v>-64</c:v>
                </c:pt>
                <c:pt idx="72">
                  <c:v>-36</c:v>
                </c:pt>
                <c:pt idx="73">
                  <c:v>-36</c:v>
                </c:pt>
                <c:pt idx="74">
                  <c:v>-36</c:v>
                </c:pt>
                <c:pt idx="75">
                  <c:v>-36</c:v>
                </c:pt>
                <c:pt idx="76">
                  <c:v>-36</c:v>
                </c:pt>
                <c:pt idx="77">
                  <c:v>-36</c:v>
                </c:pt>
                <c:pt idx="78">
                  <c:v>-40</c:v>
                </c:pt>
                <c:pt idx="79">
                  <c:v>-36</c:v>
                </c:pt>
                <c:pt idx="80">
                  <c:v>-28</c:v>
                </c:pt>
                <c:pt idx="81">
                  <c:v>-12</c:v>
                </c:pt>
                <c:pt idx="82">
                  <c:v>-16</c:v>
                </c:pt>
                <c:pt idx="83">
                  <c:v>-12</c:v>
                </c:pt>
                <c:pt idx="84">
                  <c:v>64</c:v>
                </c:pt>
                <c:pt idx="85">
                  <c:v>276</c:v>
                </c:pt>
                <c:pt idx="86">
                  <c:v>560</c:v>
                </c:pt>
                <c:pt idx="87">
                  <c:v>628</c:v>
                </c:pt>
                <c:pt idx="88">
                  <c:v>676</c:v>
                </c:pt>
                <c:pt idx="89">
                  <c:v>772</c:v>
                </c:pt>
                <c:pt idx="90">
                  <c:v>972</c:v>
                </c:pt>
                <c:pt idx="91">
                  <c:v>1044</c:v>
                </c:pt>
                <c:pt idx="92">
                  <c:v>1020</c:v>
                </c:pt>
                <c:pt idx="93">
                  <c:v>1052</c:v>
                </c:pt>
                <c:pt idx="94">
                  <c:v>1088</c:v>
                </c:pt>
                <c:pt idx="95">
                  <c:v>1064</c:v>
                </c:pt>
                <c:pt idx="96">
                  <c:v>1056</c:v>
                </c:pt>
                <c:pt idx="97">
                  <c:v>1068</c:v>
                </c:pt>
                <c:pt idx="98">
                  <c:v>1052</c:v>
                </c:pt>
                <c:pt idx="99">
                  <c:v>1052</c:v>
                </c:pt>
                <c:pt idx="100">
                  <c:v>1052</c:v>
                </c:pt>
                <c:pt idx="101">
                  <c:v>1056</c:v>
                </c:pt>
                <c:pt idx="102">
                  <c:v>1056</c:v>
                </c:pt>
                <c:pt idx="103">
                  <c:v>1048</c:v>
                </c:pt>
                <c:pt idx="104">
                  <c:v>1060</c:v>
                </c:pt>
                <c:pt idx="105">
                  <c:v>1060</c:v>
                </c:pt>
                <c:pt idx="106">
                  <c:v>1048</c:v>
                </c:pt>
                <c:pt idx="107">
                  <c:v>1052</c:v>
                </c:pt>
                <c:pt idx="108">
                  <c:v>1048</c:v>
                </c:pt>
                <c:pt idx="109">
                  <c:v>1060</c:v>
                </c:pt>
                <c:pt idx="110">
                  <c:v>1060</c:v>
                </c:pt>
                <c:pt idx="111">
                  <c:v>1056</c:v>
                </c:pt>
                <c:pt idx="112">
                  <c:v>1048</c:v>
                </c:pt>
                <c:pt idx="113">
                  <c:v>1056</c:v>
                </c:pt>
                <c:pt idx="114">
                  <c:v>1056</c:v>
                </c:pt>
                <c:pt idx="115">
                  <c:v>1052</c:v>
                </c:pt>
                <c:pt idx="116">
                  <c:v>1048</c:v>
                </c:pt>
                <c:pt idx="117">
                  <c:v>1096</c:v>
                </c:pt>
                <c:pt idx="118">
                  <c:v>1020</c:v>
                </c:pt>
                <c:pt idx="119">
                  <c:v>804</c:v>
                </c:pt>
                <c:pt idx="120">
                  <c:v>724</c:v>
                </c:pt>
                <c:pt idx="121">
                  <c:v>488</c:v>
                </c:pt>
                <c:pt idx="122">
                  <c:v>508</c:v>
                </c:pt>
                <c:pt idx="123">
                  <c:v>236</c:v>
                </c:pt>
                <c:pt idx="124">
                  <c:v>188</c:v>
                </c:pt>
                <c:pt idx="125">
                  <c:v>124</c:v>
                </c:pt>
                <c:pt idx="126">
                  <c:v>56</c:v>
                </c:pt>
                <c:pt idx="127">
                  <c:v>132</c:v>
                </c:pt>
                <c:pt idx="128">
                  <c:v>104</c:v>
                </c:pt>
                <c:pt idx="129">
                  <c:v>108</c:v>
                </c:pt>
                <c:pt idx="130">
                  <c:v>12</c:v>
                </c:pt>
                <c:pt idx="131">
                  <c:v>64</c:v>
                </c:pt>
                <c:pt idx="132">
                  <c:v>16</c:v>
                </c:pt>
                <c:pt idx="133">
                  <c:v>-4</c:v>
                </c:pt>
                <c:pt idx="134">
                  <c:v>56</c:v>
                </c:pt>
                <c:pt idx="135">
                  <c:v>44</c:v>
                </c:pt>
                <c:pt idx="136">
                  <c:v>40</c:v>
                </c:pt>
                <c:pt idx="137">
                  <c:v>28</c:v>
                </c:pt>
                <c:pt idx="138">
                  <c:v>44</c:v>
                </c:pt>
                <c:pt idx="139">
                  <c:v>48</c:v>
                </c:pt>
                <c:pt idx="140">
                  <c:v>48</c:v>
                </c:pt>
                <c:pt idx="141">
                  <c:v>24</c:v>
                </c:pt>
                <c:pt idx="142">
                  <c:v>32</c:v>
                </c:pt>
                <c:pt idx="143">
                  <c:v>48</c:v>
                </c:pt>
                <c:pt idx="144">
                  <c:v>44</c:v>
                </c:pt>
                <c:pt idx="145">
                  <c:v>28</c:v>
                </c:pt>
                <c:pt idx="146">
                  <c:v>40</c:v>
                </c:pt>
                <c:pt idx="147">
                  <c:v>76</c:v>
                </c:pt>
                <c:pt idx="148">
                  <c:v>172</c:v>
                </c:pt>
                <c:pt idx="149">
                  <c:v>236</c:v>
                </c:pt>
                <c:pt idx="150">
                  <c:v>408</c:v>
                </c:pt>
                <c:pt idx="151">
                  <c:v>712</c:v>
                </c:pt>
                <c:pt idx="152">
                  <c:v>1000</c:v>
                </c:pt>
                <c:pt idx="153">
                  <c:v>800</c:v>
                </c:pt>
                <c:pt idx="154">
                  <c:v>1036</c:v>
                </c:pt>
              </c:numCache>
            </c:numRef>
          </c:yVal>
          <c:smooth val="1"/>
          <c:extLst>
            <c:ext xmlns:c16="http://schemas.microsoft.com/office/drawing/2014/chart" uri="{C3380CC4-5D6E-409C-BE32-E72D297353CC}">
              <c16:uniqueId val="{00000001-1EB4-4506-B822-96AB3E87CAEC}"/>
            </c:ext>
          </c:extLst>
        </c:ser>
        <c:ser>
          <c:idx val="1"/>
          <c:order val="2"/>
          <c:tx>
            <c:v>acc_z</c:v>
          </c:tx>
          <c:spPr>
            <a:ln w="28575" cap="rnd">
              <a:solidFill>
                <a:srgbClr val="FF0000"/>
              </a:solidFill>
              <a:round/>
            </a:ln>
            <a:effectLst/>
          </c:spPr>
          <c:marker>
            <c:symbol val="none"/>
          </c:marker>
          <c:yVal>
            <c:numRef>
              <c:f>'20200514-175529'!$D$2:$D$310</c:f>
              <c:numCache>
                <c:formatCode>General</c:formatCode>
                <c:ptCount val="155"/>
                <c:pt idx="0">
                  <c:v>-20</c:v>
                </c:pt>
                <c:pt idx="1">
                  <c:v>-24</c:v>
                </c:pt>
                <c:pt idx="2">
                  <c:v>-20</c:v>
                </c:pt>
                <c:pt idx="3">
                  <c:v>-24</c:v>
                </c:pt>
                <c:pt idx="4">
                  <c:v>-16</c:v>
                </c:pt>
                <c:pt idx="5">
                  <c:v>-12</c:v>
                </c:pt>
                <c:pt idx="6">
                  <c:v>4</c:v>
                </c:pt>
                <c:pt idx="7">
                  <c:v>4</c:v>
                </c:pt>
                <c:pt idx="8">
                  <c:v>-8</c:v>
                </c:pt>
                <c:pt idx="9">
                  <c:v>0</c:v>
                </c:pt>
                <c:pt idx="10">
                  <c:v>-8</c:v>
                </c:pt>
                <c:pt idx="11">
                  <c:v>-4</c:v>
                </c:pt>
                <c:pt idx="12">
                  <c:v>-16</c:v>
                </c:pt>
                <c:pt idx="13">
                  <c:v>8</c:v>
                </c:pt>
                <c:pt idx="14">
                  <c:v>36</c:v>
                </c:pt>
                <c:pt idx="15">
                  <c:v>-8</c:v>
                </c:pt>
                <c:pt idx="16">
                  <c:v>0</c:v>
                </c:pt>
                <c:pt idx="17">
                  <c:v>-12</c:v>
                </c:pt>
                <c:pt idx="18">
                  <c:v>4</c:v>
                </c:pt>
                <c:pt idx="19">
                  <c:v>-8</c:v>
                </c:pt>
                <c:pt idx="20">
                  <c:v>4</c:v>
                </c:pt>
                <c:pt idx="21">
                  <c:v>-16</c:v>
                </c:pt>
                <c:pt idx="22">
                  <c:v>-8</c:v>
                </c:pt>
                <c:pt idx="23">
                  <c:v>-4</c:v>
                </c:pt>
                <c:pt idx="24">
                  <c:v>-8</c:v>
                </c:pt>
                <c:pt idx="25">
                  <c:v>-16</c:v>
                </c:pt>
                <c:pt idx="26">
                  <c:v>-8</c:v>
                </c:pt>
                <c:pt idx="27">
                  <c:v>-16</c:v>
                </c:pt>
                <c:pt idx="28">
                  <c:v>-20</c:v>
                </c:pt>
                <c:pt idx="29">
                  <c:v>-24</c:v>
                </c:pt>
                <c:pt idx="30">
                  <c:v>-36</c:v>
                </c:pt>
                <c:pt idx="31">
                  <c:v>-32</c:v>
                </c:pt>
                <c:pt idx="32">
                  <c:v>-28</c:v>
                </c:pt>
                <c:pt idx="33">
                  <c:v>-36</c:v>
                </c:pt>
                <c:pt idx="34">
                  <c:v>-32</c:v>
                </c:pt>
                <c:pt idx="35">
                  <c:v>-44</c:v>
                </c:pt>
                <c:pt idx="36">
                  <c:v>-48</c:v>
                </c:pt>
                <c:pt idx="37">
                  <c:v>-40</c:v>
                </c:pt>
                <c:pt idx="38">
                  <c:v>-28</c:v>
                </c:pt>
                <c:pt idx="39">
                  <c:v>-28</c:v>
                </c:pt>
                <c:pt idx="40">
                  <c:v>-12</c:v>
                </c:pt>
                <c:pt idx="41">
                  <c:v>-156</c:v>
                </c:pt>
                <c:pt idx="42">
                  <c:v>-252</c:v>
                </c:pt>
                <c:pt idx="43">
                  <c:v>-620</c:v>
                </c:pt>
                <c:pt idx="44">
                  <c:v>-872</c:v>
                </c:pt>
                <c:pt idx="45">
                  <c:v>-796</c:v>
                </c:pt>
                <c:pt idx="46">
                  <c:v>-1052</c:v>
                </c:pt>
                <c:pt idx="47">
                  <c:v>-1164</c:v>
                </c:pt>
                <c:pt idx="48">
                  <c:v>-1208</c:v>
                </c:pt>
                <c:pt idx="49">
                  <c:v>-1048</c:v>
                </c:pt>
                <c:pt idx="50">
                  <c:v>-1100</c:v>
                </c:pt>
                <c:pt idx="51">
                  <c:v>-1100</c:v>
                </c:pt>
                <c:pt idx="52">
                  <c:v>-1156</c:v>
                </c:pt>
                <c:pt idx="53">
                  <c:v>-1056</c:v>
                </c:pt>
                <c:pt idx="54">
                  <c:v>-1068</c:v>
                </c:pt>
                <c:pt idx="55">
                  <c:v>-1064</c:v>
                </c:pt>
                <c:pt idx="56">
                  <c:v>-1080</c:v>
                </c:pt>
                <c:pt idx="57">
                  <c:v>-1080</c:v>
                </c:pt>
                <c:pt idx="58">
                  <c:v>-1012</c:v>
                </c:pt>
                <c:pt idx="59">
                  <c:v>-1060</c:v>
                </c:pt>
                <c:pt idx="60">
                  <c:v>-1068</c:v>
                </c:pt>
                <c:pt idx="61">
                  <c:v>-1084</c:v>
                </c:pt>
                <c:pt idx="62">
                  <c:v>-1104</c:v>
                </c:pt>
                <c:pt idx="63">
                  <c:v>-1076</c:v>
                </c:pt>
                <c:pt idx="64">
                  <c:v>-1096</c:v>
                </c:pt>
                <c:pt idx="65">
                  <c:v>-1076</c:v>
                </c:pt>
                <c:pt idx="66">
                  <c:v>-1084</c:v>
                </c:pt>
                <c:pt idx="67">
                  <c:v>-1056</c:v>
                </c:pt>
                <c:pt idx="68">
                  <c:v>-1036</c:v>
                </c:pt>
                <c:pt idx="69">
                  <c:v>-1108</c:v>
                </c:pt>
                <c:pt idx="70">
                  <c:v>-1112</c:v>
                </c:pt>
                <c:pt idx="71">
                  <c:v>-1056</c:v>
                </c:pt>
                <c:pt idx="72">
                  <c:v>-1092</c:v>
                </c:pt>
                <c:pt idx="73">
                  <c:v>-1068</c:v>
                </c:pt>
                <c:pt idx="74">
                  <c:v>-1068</c:v>
                </c:pt>
                <c:pt idx="75">
                  <c:v>-1080</c:v>
                </c:pt>
                <c:pt idx="76">
                  <c:v>-1076</c:v>
                </c:pt>
                <c:pt idx="77">
                  <c:v>-1068</c:v>
                </c:pt>
                <c:pt idx="78">
                  <c:v>-1108</c:v>
                </c:pt>
                <c:pt idx="79">
                  <c:v>-1084</c:v>
                </c:pt>
                <c:pt idx="80">
                  <c:v>-1068</c:v>
                </c:pt>
                <c:pt idx="81">
                  <c:v>-1064</c:v>
                </c:pt>
                <c:pt idx="82">
                  <c:v>-1096</c:v>
                </c:pt>
                <c:pt idx="83">
                  <c:v>-1076</c:v>
                </c:pt>
                <c:pt idx="84">
                  <c:v>-1156</c:v>
                </c:pt>
                <c:pt idx="85">
                  <c:v>-1244</c:v>
                </c:pt>
                <c:pt idx="86">
                  <c:v>-1300</c:v>
                </c:pt>
                <c:pt idx="87">
                  <c:v>-880</c:v>
                </c:pt>
                <c:pt idx="88">
                  <c:v>-616</c:v>
                </c:pt>
                <c:pt idx="89">
                  <c:v>-444</c:v>
                </c:pt>
                <c:pt idx="90">
                  <c:v>-316</c:v>
                </c:pt>
                <c:pt idx="91">
                  <c:v>-296</c:v>
                </c:pt>
                <c:pt idx="92">
                  <c:v>-260</c:v>
                </c:pt>
                <c:pt idx="93">
                  <c:v>-204</c:v>
                </c:pt>
                <c:pt idx="94">
                  <c:v>-136</c:v>
                </c:pt>
                <c:pt idx="95">
                  <c:v>-104</c:v>
                </c:pt>
                <c:pt idx="96">
                  <c:v>-104</c:v>
                </c:pt>
                <c:pt idx="97">
                  <c:v>-24</c:v>
                </c:pt>
                <c:pt idx="98">
                  <c:v>-16</c:v>
                </c:pt>
                <c:pt idx="99">
                  <c:v>4</c:v>
                </c:pt>
                <c:pt idx="100">
                  <c:v>4</c:v>
                </c:pt>
                <c:pt idx="101">
                  <c:v>-8</c:v>
                </c:pt>
                <c:pt idx="102">
                  <c:v>8</c:v>
                </c:pt>
                <c:pt idx="103">
                  <c:v>16</c:v>
                </c:pt>
                <c:pt idx="104">
                  <c:v>8</c:v>
                </c:pt>
                <c:pt idx="105">
                  <c:v>12</c:v>
                </c:pt>
                <c:pt idx="106">
                  <c:v>8</c:v>
                </c:pt>
                <c:pt idx="107">
                  <c:v>16</c:v>
                </c:pt>
                <c:pt idx="108">
                  <c:v>4</c:v>
                </c:pt>
                <c:pt idx="109">
                  <c:v>16</c:v>
                </c:pt>
                <c:pt idx="110">
                  <c:v>16</c:v>
                </c:pt>
                <c:pt idx="111">
                  <c:v>24</c:v>
                </c:pt>
                <c:pt idx="112">
                  <c:v>12</c:v>
                </c:pt>
                <c:pt idx="113">
                  <c:v>16</c:v>
                </c:pt>
                <c:pt idx="114">
                  <c:v>16</c:v>
                </c:pt>
                <c:pt idx="115">
                  <c:v>16</c:v>
                </c:pt>
                <c:pt idx="116">
                  <c:v>0</c:v>
                </c:pt>
                <c:pt idx="117">
                  <c:v>-24</c:v>
                </c:pt>
                <c:pt idx="118">
                  <c:v>-112</c:v>
                </c:pt>
                <c:pt idx="119">
                  <c:v>-552</c:v>
                </c:pt>
                <c:pt idx="120">
                  <c:v>-1120</c:v>
                </c:pt>
                <c:pt idx="121">
                  <c:v>-1092</c:v>
                </c:pt>
                <c:pt idx="122">
                  <c:v>-1192</c:v>
                </c:pt>
                <c:pt idx="123">
                  <c:v>-1040</c:v>
                </c:pt>
                <c:pt idx="124">
                  <c:v>-1120</c:v>
                </c:pt>
                <c:pt idx="125">
                  <c:v>-1176</c:v>
                </c:pt>
                <c:pt idx="126">
                  <c:v>-1044</c:v>
                </c:pt>
                <c:pt idx="127">
                  <c:v>-1072</c:v>
                </c:pt>
                <c:pt idx="128">
                  <c:v>-1064</c:v>
                </c:pt>
                <c:pt idx="129">
                  <c:v>-1128</c:v>
                </c:pt>
                <c:pt idx="130">
                  <c:v>-1056</c:v>
                </c:pt>
                <c:pt idx="131">
                  <c:v>-1052</c:v>
                </c:pt>
                <c:pt idx="132">
                  <c:v>-1056</c:v>
                </c:pt>
                <c:pt idx="133">
                  <c:v>-1068</c:v>
                </c:pt>
                <c:pt idx="134">
                  <c:v>-1068</c:v>
                </c:pt>
                <c:pt idx="135">
                  <c:v>-1120</c:v>
                </c:pt>
                <c:pt idx="136">
                  <c:v>-1080</c:v>
                </c:pt>
                <c:pt idx="137">
                  <c:v>-1064</c:v>
                </c:pt>
                <c:pt idx="138">
                  <c:v>-1060</c:v>
                </c:pt>
                <c:pt idx="139">
                  <c:v>-1076</c:v>
                </c:pt>
                <c:pt idx="140">
                  <c:v>-1092</c:v>
                </c:pt>
                <c:pt idx="141">
                  <c:v>-1064</c:v>
                </c:pt>
                <c:pt idx="142">
                  <c:v>-1080</c:v>
                </c:pt>
                <c:pt idx="143">
                  <c:v>-1088</c:v>
                </c:pt>
                <c:pt idx="144">
                  <c:v>-1076</c:v>
                </c:pt>
                <c:pt idx="145">
                  <c:v>-1092</c:v>
                </c:pt>
                <c:pt idx="146">
                  <c:v>-1076</c:v>
                </c:pt>
                <c:pt idx="147">
                  <c:v>-1100</c:v>
                </c:pt>
                <c:pt idx="148">
                  <c:v>-1204</c:v>
                </c:pt>
                <c:pt idx="149">
                  <c:v>-1096</c:v>
                </c:pt>
                <c:pt idx="150">
                  <c:v>-916</c:v>
                </c:pt>
                <c:pt idx="151">
                  <c:v>-868</c:v>
                </c:pt>
                <c:pt idx="152">
                  <c:v>-784</c:v>
                </c:pt>
                <c:pt idx="153">
                  <c:v>-292</c:v>
                </c:pt>
                <c:pt idx="154">
                  <c:v>-288</c:v>
                </c:pt>
              </c:numCache>
            </c:numRef>
          </c:yVal>
          <c:smooth val="1"/>
          <c:extLst>
            <c:ext xmlns:c16="http://schemas.microsoft.com/office/drawing/2014/chart" uri="{C3380CC4-5D6E-409C-BE32-E72D297353CC}">
              <c16:uniqueId val="{00000002-1EB4-4506-B822-96AB3E87CAEC}"/>
            </c:ext>
          </c:extLst>
        </c:ser>
        <c:dLbls>
          <c:showLegendKey val="0"/>
          <c:showVal val="0"/>
          <c:showCatName val="0"/>
          <c:showSerName val="0"/>
          <c:showPercent val="0"/>
          <c:showBubbleSize val="0"/>
        </c:dLbls>
        <c:axId val="50638848"/>
        <c:axId val="50640384"/>
      </c:scatterChart>
      <c:valAx>
        <c:axId val="506388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fr-FR"/>
          </a:p>
        </c:txPr>
        <c:crossAx val="50640384"/>
        <c:crosses val="autoZero"/>
        <c:crossBetween val="midCat"/>
      </c:valAx>
      <c:valAx>
        <c:axId val="506403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fr-FR" sz="1200" b="1">
                    <a:solidFill>
                      <a:sysClr val="windowText" lastClr="000000"/>
                    </a:solidFill>
                  </a:rPr>
                  <a:t>Accélération en mg</a:t>
                </a:r>
              </a:p>
            </c:rich>
          </c:tx>
          <c:layout>
            <c:manualLayout>
              <c:xMode val="edge"/>
              <c:yMode val="edge"/>
              <c:x val="1.4984791027059939E-3"/>
              <c:y val="0.36520016020823032"/>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fr-FR"/>
          </a:p>
        </c:txPr>
        <c:crossAx val="50638848"/>
        <c:crosses val="autoZero"/>
        <c:crossBetween val="midCat"/>
      </c:valAx>
      <c:spPr>
        <a:noFill/>
        <a:ln>
          <a:noFill/>
        </a:ln>
        <a:effectLst/>
      </c:spPr>
    </c:plotArea>
    <c:legend>
      <c:legendPos val="r"/>
      <c:layout>
        <c:manualLayout>
          <c:xMode val="edge"/>
          <c:yMode val="edge"/>
          <c:x val="0.87012115262540657"/>
          <c:y val="0.25325011023919425"/>
          <c:w val="0.1206831412841612"/>
          <c:h val="0.22816308647908451"/>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diagrams/_rels/data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image" Target="../media/image540.png"/></Relationships>
</file>

<file path=ppt/diagrams/_rels/data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image" Target="../media/image77.png"/></Relationships>
</file>

<file path=ppt/diagrams/_rels/data5.xml.rels><?xml version="1.0" encoding="UTF-8" standalone="yes"?>
<Relationships xmlns="http://schemas.openxmlformats.org/package/2006/relationships"><Relationship Id="rId1" Type="http://schemas.openxmlformats.org/officeDocument/2006/relationships/image" Target="../media/image77.png"/></Relationships>
</file>

<file path=ppt/diagrams/_rels/data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image" Target="../media/image77.png"/></Relationships>
</file>

<file path=ppt/diagrams/_rels/drawing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image" Target="../media/image77.png"/></Relationships>
</file>

<file path=ppt/diagrams/_rels/drawing4.xml.rels><?xml version="1.0" encoding="UTF-8" standalone="yes"?>
<Relationships xmlns="http://schemas.openxmlformats.org/package/2006/relationships"><Relationship Id="rId1" Type="http://schemas.openxmlformats.org/officeDocument/2006/relationships/image" Target="../media/image77.png"/></Relationships>
</file>

<file path=ppt/diagrams/_rels/drawing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image" Target="../media/image77.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BC3CAB-C26B-45F0-9372-1E5B98D4AEA7}" type="doc">
      <dgm:prSet loTypeId="urn:microsoft.com/office/officeart/2009/layout/CircleArrowProcess" loCatId="process" qsTypeId="urn:microsoft.com/office/officeart/2005/8/quickstyle/3d3" qsCatId="3D" csTypeId="urn:microsoft.com/office/officeart/2005/8/colors/colorful2" csCatId="colorful" phldr="1"/>
      <dgm:spPr/>
      <dgm:t>
        <a:bodyPr/>
        <a:lstStyle/>
        <a:p>
          <a:endParaRPr lang="fr-FR"/>
        </a:p>
      </dgm:t>
    </dgm:pt>
    <dgm:pt modelId="{B4F48F4A-6B80-4FBC-A6D3-D397145DA4E7}">
      <dgm:prSet phldrT="[Texte]" custT="1"/>
      <dgm:spPr/>
      <dgm:t>
        <a:bodyPr/>
        <a:lstStyle/>
        <a:p>
          <a:r>
            <a:rPr lang="fr-FR" sz="1800" b="1" dirty="0"/>
            <a:t>Piloter son habitation  </a:t>
          </a:r>
        </a:p>
      </dgm:t>
    </dgm:pt>
    <dgm:pt modelId="{824DE0A2-1417-400F-B126-09381D22A4A5}" type="parTrans" cxnId="{8E3316CC-764B-45B6-94A7-85EA692911BA}">
      <dgm:prSet/>
      <dgm:spPr/>
      <dgm:t>
        <a:bodyPr/>
        <a:lstStyle/>
        <a:p>
          <a:endParaRPr lang="fr-FR" sz="1800"/>
        </a:p>
      </dgm:t>
    </dgm:pt>
    <dgm:pt modelId="{DFB5B0DC-AED9-45C2-A946-E327BA3D4CC7}" type="sibTrans" cxnId="{8E3316CC-764B-45B6-94A7-85EA692911BA}">
      <dgm:prSet/>
      <dgm:spPr/>
      <dgm:t>
        <a:bodyPr/>
        <a:lstStyle/>
        <a:p>
          <a:endParaRPr lang="fr-FR" sz="1800"/>
        </a:p>
      </dgm:t>
    </dgm:pt>
    <dgm:pt modelId="{31856C5C-F8EA-490D-8B63-D4CB9477FBA5}">
      <dgm:prSet phldrT="[Texte]" custT="1"/>
      <dgm:spPr/>
      <dgm:t>
        <a:bodyPr/>
        <a:lstStyle/>
        <a:p>
          <a:r>
            <a:rPr lang="fr-FR" sz="1800" b="1" dirty="0"/>
            <a:t>Allumer ou éteindre une  lampe</a:t>
          </a:r>
        </a:p>
      </dgm:t>
    </dgm:pt>
    <dgm:pt modelId="{0D808149-B611-4D98-B9AA-3E3B97C5F113}" type="parTrans" cxnId="{58F4BF97-B4EF-47F2-95A8-96E7D78DF90F}">
      <dgm:prSet/>
      <dgm:spPr/>
      <dgm:t>
        <a:bodyPr/>
        <a:lstStyle/>
        <a:p>
          <a:endParaRPr lang="fr-FR" sz="1800"/>
        </a:p>
      </dgm:t>
    </dgm:pt>
    <dgm:pt modelId="{48169420-73E6-4D0E-A046-B8C61F1988F3}" type="sibTrans" cxnId="{58F4BF97-B4EF-47F2-95A8-96E7D78DF90F}">
      <dgm:prSet/>
      <dgm:spPr/>
      <dgm:t>
        <a:bodyPr/>
        <a:lstStyle/>
        <a:p>
          <a:endParaRPr lang="fr-FR" sz="1800"/>
        </a:p>
      </dgm:t>
    </dgm:pt>
    <dgm:pt modelId="{1E5DF3AD-B7E9-4777-B0A4-2255B4B025BF}">
      <dgm:prSet phldrT="[Texte]" custT="1"/>
      <dgm:spPr/>
      <dgm:t>
        <a:bodyPr/>
        <a:lstStyle/>
        <a:p>
          <a:r>
            <a:rPr lang="fr-FR" sz="1800" b="1" dirty="0"/>
            <a:t>Actionner à distance</a:t>
          </a:r>
          <a:br>
            <a:rPr lang="fr-FR" sz="1800" b="1" dirty="0"/>
          </a:br>
          <a:r>
            <a:rPr lang="fr-FR" sz="1800" b="1" dirty="0"/>
            <a:t>via une IHM conviviale</a:t>
          </a:r>
        </a:p>
      </dgm:t>
    </dgm:pt>
    <dgm:pt modelId="{445B66B8-B828-44D0-A5B4-07DCCD291769}" type="sibTrans" cxnId="{DAB0B1E8-8752-4942-BD66-852E4CA60679}">
      <dgm:prSet/>
      <dgm:spPr/>
      <dgm:t>
        <a:bodyPr/>
        <a:lstStyle/>
        <a:p>
          <a:endParaRPr lang="fr-FR" sz="1800"/>
        </a:p>
      </dgm:t>
    </dgm:pt>
    <dgm:pt modelId="{5CC43B50-8517-434B-B499-43D550CBBE6D}" type="parTrans" cxnId="{DAB0B1E8-8752-4942-BD66-852E4CA60679}">
      <dgm:prSet/>
      <dgm:spPr/>
      <dgm:t>
        <a:bodyPr/>
        <a:lstStyle/>
        <a:p>
          <a:endParaRPr lang="fr-FR" sz="1800"/>
        </a:p>
      </dgm:t>
    </dgm:pt>
    <dgm:pt modelId="{A90E3E88-7ECF-4A0D-8C9B-CBC7A976B071}" type="pres">
      <dgm:prSet presAssocID="{12BC3CAB-C26B-45F0-9372-1E5B98D4AEA7}" presName="Name0" presStyleCnt="0">
        <dgm:presLayoutVars>
          <dgm:chMax val="7"/>
          <dgm:chPref val="7"/>
          <dgm:dir/>
          <dgm:animLvl val="lvl"/>
        </dgm:presLayoutVars>
      </dgm:prSet>
      <dgm:spPr/>
      <dgm:t>
        <a:bodyPr/>
        <a:lstStyle/>
        <a:p>
          <a:endParaRPr lang="fr-FR"/>
        </a:p>
      </dgm:t>
    </dgm:pt>
    <dgm:pt modelId="{EC8A10A1-4112-4EEB-B29A-DFB1FDBFED74}" type="pres">
      <dgm:prSet presAssocID="{B4F48F4A-6B80-4FBC-A6D3-D397145DA4E7}" presName="Accent1" presStyleCnt="0"/>
      <dgm:spPr/>
    </dgm:pt>
    <dgm:pt modelId="{00AB6C84-00DF-45BD-AABA-FF89B10445A5}" type="pres">
      <dgm:prSet presAssocID="{B4F48F4A-6B80-4FBC-A6D3-D397145DA4E7}" presName="Accent" presStyleLbl="node1" presStyleIdx="0" presStyleCnt="3"/>
      <dgm:spPr/>
    </dgm:pt>
    <dgm:pt modelId="{1DA17FF8-ACBD-4571-B6BF-D58A8D7E3E5E}" type="pres">
      <dgm:prSet presAssocID="{B4F48F4A-6B80-4FBC-A6D3-D397145DA4E7}" presName="Parent1" presStyleLbl="revTx" presStyleIdx="0" presStyleCnt="3">
        <dgm:presLayoutVars>
          <dgm:chMax val="1"/>
          <dgm:chPref val="1"/>
          <dgm:bulletEnabled val="1"/>
        </dgm:presLayoutVars>
      </dgm:prSet>
      <dgm:spPr/>
      <dgm:t>
        <a:bodyPr/>
        <a:lstStyle/>
        <a:p>
          <a:endParaRPr lang="fr-FR"/>
        </a:p>
      </dgm:t>
    </dgm:pt>
    <dgm:pt modelId="{85FF474F-1C73-4BB1-B45C-A19A7D6F5045}" type="pres">
      <dgm:prSet presAssocID="{1E5DF3AD-B7E9-4777-B0A4-2255B4B025BF}" presName="Accent2" presStyleCnt="0"/>
      <dgm:spPr/>
    </dgm:pt>
    <dgm:pt modelId="{1F35F9ED-E6A9-4436-B82A-8539D5E2FF03}" type="pres">
      <dgm:prSet presAssocID="{1E5DF3AD-B7E9-4777-B0A4-2255B4B025BF}" presName="Accent" presStyleLbl="node1" presStyleIdx="1" presStyleCnt="3"/>
      <dgm:spPr/>
    </dgm:pt>
    <dgm:pt modelId="{32A1AB29-C520-4758-A58A-D18DFB041CEB}" type="pres">
      <dgm:prSet presAssocID="{1E5DF3AD-B7E9-4777-B0A4-2255B4B025BF}" presName="Parent2" presStyleLbl="revTx" presStyleIdx="1" presStyleCnt="3" custLinFactNeighborX="-8371" custLinFactNeighborY="-6306">
        <dgm:presLayoutVars>
          <dgm:chMax val="1"/>
          <dgm:chPref val="1"/>
          <dgm:bulletEnabled val="1"/>
        </dgm:presLayoutVars>
      </dgm:prSet>
      <dgm:spPr/>
      <dgm:t>
        <a:bodyPr/>
        <a:lstStyle/>
        <a:p>
          <a:endParaRPr lang="fr-FR"/>
        </a:p>
      </dgm:t>
    </dgm:pt>
    <dgm:pt modelId="{37E81AE2-79EC-45A2-84BF-D07DEAC338D7}" type="pres">
      <dgm:prSet presAssocID="{31856C5C-F8EA-490D-8B63-D4CB9477FBA5}" presName="Accent3" presStyleCnt="0"/>
      <dgm:spPr/>
    </dgm:pt>
    <dgm:pt modelId="{A5450804-5D58-43C5-8F6F-BCFAFACA1F6C}" type="pres">
      <dgm:prSet presAssocID="{31856C5C-F8EA-490D-8B63-D4CB9477FBA5}" presName="Accent" presStyleLbl="node1" presStyleIdx="2" presStyleCnt="3"/>
      <dgm:spPr>
        <a:solidFill>
          <a:schemeClr val="accent5">
            <a:lumMod val="90000"/>
            <a:lumOff val="10000"/>
          </a:schemeClr>
        </a:solidFill>
      </dgm:spPr>
    </dgm:pt>
    <dgm:pt modelId="{52777C09-F727-4661-9BE9-89307AA8A500}" type="pres">
      <dgm:prSet presAssocID="{31856C5C-F8EA-490D-8B63-D4CB9477FBA5}" presName="Parent3" presStyleLbl="revTx" presStyleIdx="2" presStyleCnt="3">
        <dgm:presLayoutVars>
          <dgm:chMax val="1"/>
          <dgm:chPref val="1"/>
          <dgm:bulletEnabled val="1"/>
        </dgm:presLayoutVars>
      </dgm:prSet>
      <dgm:spPr/>
      <dgm:t>
        <a:bodyPr/>
        <a:lstStyle/>
        <a:p>
          <a:endParaRPr lang="fr-FR"/>
        </a:p>
      </dgm:t>
    </dgm:pt>
  </dgm:ptLst>
  <dgm:cxnLst>
    <dgm:cxn modelId="{00DCDE4E-C4B6-4A0F-9D33-BCA03E2DF03F}" type="presOf" srcId="{1E5DF3AD-B7E9-4777-B0A4-2255B4B025BF}" destId="{32A1AB29-C520-4758-A58A-D18DFB041CEB}" srcOrd="0" destOrd="0" presId="urn:microsoft.com/office/officeart/2009/layout/CircleArrowProcess"/>
    <dgm:cxn modelId="{8E3316CC-764B-45B6-94A7-85EA692911BA}" srcId="{12BC3CAB-C26B-45F0-9372-1E5B98D4AEA7}" destId="{B4F48F4A-6B80-4FBC-A6D3-D397145DA4E7}" srcOrd="0" destOrd="0" parTransId="{824DE0A2-1417-400F-B126-09381D22A4A5}" sibTransId="{DFB5B0DC-AED9-45C2-A946-E327BA3D4CC7}"/>
    <dgm:cxn modelId="{58F4BF97-B4EF-47F2-95A8-96E7D78DF90F}" srcId="{12BC3CAB-C26B-45F0-9372-1E5B98D4AEA7}" destId="{31856C5C-F8EA-490D-8B63-D4CB9477FBA5}" srcOrd="2" destOrd="0" parTransId="{0D808149-B611-4D98-B9AA-3E3B97C5F113}" sibTransId="{48169420-73E6-4D0E-A046-B8C61F1988F3}"/>
    <dgm:cxn modelId="{DAB0B1E8-8752-4942-BD66-852E4CA60679}" srcId="{12BC3CAB-C26B-45F0-9372-1E5B98D4AEA7}" destId="{1E5DF3AD-B7E9-4777-B0A4-2255B4B025BF}" srcOrd="1" destOrd="0" parTransId="{5CC43B50-8517-434B-B499-43D550CBBE6D}" sibTransId="{445B66B8-B828-44D0-A5B4-07DCCD291769}"/>
    <dgm:cxn modelId="{0971B8A9-7C3F-4636-9995-311A294F83CD}" type="presOf" srcId="{B4F48F4A-6B80-4FBC-A6D3-D397145DA4E7}" destId="{1DA17FF8-ACBD-4571-B6BF-D58A8D7E3E5E}" srcOrd="0" destOrd="0" presId="urn:microsoft.com/office/officeart/2009/layout/CircleArrowProcess"/>
    <dgm:cxn modelId="{1ED91655-71E3-41C5-8EB2-8CDF64B5CB02}" type="presOf" srcId="{31856C5C-F8EA-490D-8B63-D4CB9477FBA5}" destId="{52777C09-F727-4661-9BE9-89307AA8A500}" srcOrd="0" destOrd="0" presId="urn:microsoft.com/office/officeart/2009/layout/CircleArrowProcess"/>
    <dgm:cxn modelId="{CB5920DF-DE99-4E89-8AD6-1B80833C7560}" type="presOf" srcId="{12BC3CAB-C26B-45F0-9372-1E5B98D4AEA7}" destId="{A90E3E88-7ECF-4A0D-8C9B-CBC7A976B071}" srcOrd="0" destOrd="0" presId="urn:microsoft.com/office/officeart/2009/layout/CircleArrowProcess"/>
    <dgm:cxn modelId="{A3CDF44B-EB26-44B9-BE41-4DF291CAB4FF}" type="presParOf" srcId="{A90E3E88-7ECF-4A0D-8C9B-CBC7A976B071}" destId="{EC8A10A1-4112-4EEB-B29A-DFB1FDBFED74}" srcOrd="0" destOrd="0" presId="urn:microsoft.com/office/officeart/2009/layout/CircleArrowProcess"/>
    <dgm:cxn modelId="{15067FC0-8DAF-40BC-9306-C5E1DACEB97E}" type="presParOf" srcId="{EC8A10A1-4112-4EEB-B29A-DFB1FDBFED74}" destId="{00AB6C84-00DF-45BD-AABA-FF89B10445A5}" srcOrd="0" destOrd="0" presId="urn:microsoft.com/office/officeart/2009/layout/CircleArrowProcess"/>
    <dgm:cxn modelId="{EABEBB1A-10EE-41C1-9DA2-25BF8ECAE289}" type="presParOf" srcId="{A90E3E88-7ECF-4A0D-8C9B-CBC7A976B071}" destId="{1DA17FF8-ACBD-4571-B6BF-D58A8D7E3E5E}" srcOrd="1" destOrd="0" presId="urn:microsoft.com/office/officeart/2009/layout/CircleArrowProcess"/>
    <dgm:cxn modelId="{F69EC7F5-5E3C-48BF-B1B0-921175F5287D}" type="presParOf" srcId="{A90E3E88-7ECF-4A0D-8C9B-CBC7A976B071}" destId="{85FF474F-1C73-4BB1-B45C-A19A7D6F5045}" srcOrd="2" destOrd="0" presId="urn:microsoft.com/office/officeart/2009/layout/CircleArrowProcess"/>
    <dgm:cxn modelId="{576A6B27-4128-41CE-915E-27837BB44028}" type="presParOf" srcId="{85FF474F-1C73-4BB1-B45C-A19A7D6F5045}" destId="{1F35F9ED-E6A9-4436-B82A-8539D5E2FF03}" srcOrd="0" destOrd="0" presId="urn:microsoft.com/office/officeart/2009/layout/CircleArrowProcess"/>
    <dgm:cxn modelId="{56E04ACF-D72B-489C-A540-2858D86491B3}" type="presParOf" srcId="{A90E3E88-7ECF-4A0D-8C9B-CBC7A976B071}" destId="{32A1AB29-C520-4758-A58A-D18DFB041CEB}" srcOrd="3" destOrd="0" presId="urn:microsoft.com/office/officeart/2009/layout/CircleArrowProcess"/>
    <dgm:cxn modelId="{2527D7D8-DE94-485E-91AA-E1268F596FA3}" type="presParOf" srcId="{A90E3E88-7ECF-4A0D-8C9B-CBC7A976B071}" destId="{37E81AE2-79EC-45A2-84BF-D07DEAC338D7}" srcOrd="4" destOrd="0" presId="urn:microsoft.com/office/officeart/2009/layout/CircleArrowProcess"/>
    <dgm:cxn modelId="{A42474A8-1B6C-4A16-8540-C2D3C5F90F78}" type="presParOf" srcId="{37E81AE2-79EC-45A2-84BF-D07DEAC338D7}" destId="{A5450804-5D58-43C5-8F6F-BCFAFACA1F6C}" srcOrd="0" destOrd="0" presId="urn:microsoft.com/office/officeart/2009/layout/CircleArrowProcess"/>
    <dgm:cxn modelId="{7D7FF3D6-0CFD-4383-8D00-25BB69F20495}" type="presParOf" srcId="{A90E3E88-7ECF-4A0D-8C9B-CBC7A976B071}" destId="{52777C09-F727-4661-9BE9-89307AA8A500}" srcOrd="5" destOrd="0" presId="urn:microsoft.com/office/officeart/2009/layout/Circle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4A8DC8-FFC1-4084-BF38-2BF949F96041}" type="doc">
      <dgm:prSet loTypeId="urn:microsoft.com/office/officeart/2005/8/layout/vList2" loCatId="list" qsTypeId="urn:microsoft.com/office/officeart/2005/8/quickstyle/3d4" qsCatId="3D" csTypeId="urn:microsoft.com/office/officeart/2005/8/colors/accent5_5" csCatId="accent5" phldr="1"/>
      <dgm:spPr/>
      <dgm:t>
        <a:bodyPr/>
        <a:lstStyle/>
        <a:p>
          <a:endParaRPr lang="fr-FR"/>
        </a:p>
      </dgm:t>
    </dgm:pt>
    <mc:AlternateContent xmlns:mc="http://schemas.openxmlformats.org/markup-compatibility/2006" xmlns:a14="http://schemas.microsoft.com/office/drawing/2010/main">
      <mc:Choice Requires="a14">
        <dgm:pt modelId="{ED445AFC-ED25-4C08-9D54-ADEF3F1F3BF9}">
          <dgm:prSet phldrT="[Texte]"/>
          <dgm:spPr/>
          <dgm:t>
            <a:bodyPr/>
            <a:lstStyle/>
            <a:p>
              <a:r>
                <a:rPr lang="fr-FR" b="1" dirty="0"/>
                <a:t>La gravité est modélisée par un vecteur accélération notée : </a:t>
              </a:r>
              <a14:m>
                <m:oMath xmlns:m="http://schemas.openxmlformats.org/officeDocument/2006/math">
                  <m:acc>
                    <m:accPr>
                      <m:chr m:val="⃗"/>
                      <m:ctrlPr>
                        <a:rPr lang="fr-FR" b="1" i="1" dirty="0" smtClean="0">
                          <a:latin typeface="Cambria Math" panose="02040503050406030204" pitchFamily="18" charset="0"/>
                        </a:rPr>
                      </m:ctrlPr>
                    </m:accPr>
                    <m:e>
                      <m:r>
                        <a:rPr lang="fr-FR" b="1" i="1" dirty="0" smtClean="0">
                          <a:latin typeface="Cambria Math" panose="02040503050406030204" pitchFamily="18" charset="0"/>
                        </a:rPr>
                        <m:t>𝒈</m:t>
                      </m:r>
                    </m:e>
                  </m:acc>
                </m:oMath>
              </a14:m>
              <a:endParaRPr lang="fr-FR" dirty="0">
                <a:effectLst>
                  <a:outerShdw blurRad="38100" dist="38100" dir="2700000" algn="tl">
                    <a:srgbClr val="000000">
                      <a:alpha val="43137"/>
                    </a:srgbClr>
                  </a:outerShdw>
                </a:effectLst>
              </a:endParaRPr>
            </a:p>
          </dgm:t>
        </dgm:pt>
      </mc:Choice>
      <mc:Fallback xmlns="">
        <dgm:pt modelId="{ED445AFC-ED25-4C08-9D54-ADEF3F1F3BF9}">
          <dgm:prSet phldrT="[Texte]"/>
          <dgm:spPr/>
          <dgm:t>
            <a:bodyPr/>
            <a:lstStyle/>
            <a:p>
              <a:r>
                <a:rPr lang="fr-FR" b="1" dirty="0"/>
                <a:t>La gravité est modélisée par un vecteur accélération notée : </a:t>
              </a:r>
              <a:r>
                <a:rPr lang="fr-FR" b="1" i="0" dirty="0">
                  <a:latin typeface="Cambria Math" panose="02040503050406030204" pitchFamily="18" charset="0"/>
                </a:rPr>
                <a:t>𝒈 ⃗</a:t>
              </a:r>
              <a:endParaRPr lang="fr-FR" dirty="0">
                <a:effectLst>
                  <a:outerShdw blurRad="38100" dist="38100" dir="2700000" algn="tl">
                    <a:srgbClr val="000000">
                      <a:alpha val="43137"/>
                    </a:srgbClr>
                  </a:outerShdw>
                </a:effectLst>
              </a:endParaRPr>
            </a:p>
          </dgm:t>
        </dgm:pt>
      </mc:Fallback>
    </mc:AlternateContent>
    <dgm:pt modelId="{A5F5874F-1025-4374-A1CA-E46000126D6D}" type="parTrans" cxnId="{66FB23A9-2CB3-4241-AA08-0FEADF9D5C5A}">
      <dgm:prSet/>
      <dgm:spPr/>
      <dgm:t>
        <a:bodyPr/>
        <a:lstStyle/>
        <a:p>
          <a:endParaRPr lang="fr-FR"/>
        </a:p>
      </dgm:t>
    </dgm:pt>
    <dgm:pt modelId="{144CF2F9-810B-4F26-838A-DDF181686F62}" type="sibTrans" cxnId="{66FB23A9-2CB3-4241-AA08-0FEADF9D5C5A}">
      <dgm:prSet/>
      <dgm:spPr/>
      <dgm:t>
        <a:bodyPr/>
        <a:lstStyle/>
        <a:p>
          <a:endParaRPr lang="fr-FR"/>
        </a:p>
      </dgm:t>
    </dgm:pt>
    <mc:AlternateContent xmlns:mc="http://schemas.openxmlformats.org/markup-compatibility/2006" xmlns:a14="http://schemas.microsoft.com/office/drawing/2010/main">
      <mc:Choice Requires="a14">
        <dgm:pt modelId="{53039386-795C-4200-AF5C-D4B86D96188B}">
          <dgm:prSet/>
          <dgm:spPr/>
          <dgm:t>
            <a:bodyPr/>
            <a:lstStyle/>
            <a:p>
              <a:r>
                <a:rPr lang="fr-FR" b="1" dirty="0"/>
                <a:t>Intensité : </a:t>
              </a:r>
              <a14:m>
                <m:oMath xmlns:m="http://schemas.openxmlformats.org/officeDocument/2006/math">
                  <m:r>
                    <a:rPr lang="fr-FR" b="1" i="1" smtClean="0">
                      <a:latin typeface="Cambria Math" panose="02040503050406030204" pitchFamily="18" charset="0"/>
                    </a:rPr>
                    <m:t>𝒈</m:t>
                  </m:r>
                  <m:r>
                    <a:rPr lang="fr-FR" b="1" i="1" smtClean="0">
                      <a:latin typeface="Cambria Math" panose="02040503050406030204" pitchFamily="18" charset="0"/>
                    </a:rPr>
                    <m:t>=</m:t>
                  </m:r>
                  <m:r>
                    <a:rPr lang="fr-FR" b="1" i="1" smtClean="0">
                      <a:latin typeface="Cambria Math" panose="02040503050406030204" pitchFamily="18" charset="0"/>
                    </a:rPr>
                    <m:t>𝟗</m:t>
                  </m:r>
                  <m:r>
                    <a:rPr lang="fr-FR" b="1" i="1" smtClean="0">
                      <a:latin typeface="Cambria Math" panose="02040503050406030204" pitchFamily="18" charset="0"/>
                    </a:rPr>
                    <m:t>,</m:t>
                  </m:r>
                  <m:r>
                    <a:rPr lang="fr-FR" b="1" i="1" smtClean="0">
                      <a:latin typeface="Cambria Math" panose="02040503050406030204" pitchFamily="18" charset="0"/>
                    </a:rPr>
                    <m:t>𝟖𝟏</m:t>
                  </m:r>
                  <m:r>
                    <a:rPr lang="fr-FR" b="1" i="1" smtClean="0">
                      <a:latin typeface="Cambria Math" panose="02040503050406030204" pitchFamily="18" charset="0"/>
                    </a:rPr>
                    <m:t> </m:t>
                  </m:r>
                  <m:r>
                    <a:rPr lang="fr-FR" b="1" i="1" smtClean="0">
                      <a:latin typeface="Cambria Math" panose="02040503050406030204" pitchFamily="18" charset="0"/>
                    </a:rPr>
                    <m:t>𝒎</m:t>
                  </m:r>
                  <m:r>
                    <a:rPr lang="fr-FR" b="1" i="1" smtClean="0">
                      <a:latin typeface="Cambria Math" panose="02040503050406030204" pitchFamily="18" charset="0"/>
                    </a:rPr>
                    <m:t>.</m:t>
                  </m:r>
                  <m:sSup>
                    <m:sSupPr>
                      <m:ctrlPr>
                        <a:rPr lang="fr-FR" b="1" i="1" smtClean="0">
                          <a:latin typeface="Cambria Math" panose="02040503050406030204" pitchFamily="18" charset="0"/>
                        </a:rPr>
                      </m:ctrlPr>
                    </m:sSupPr>
                    <m:e>
                      <m:r>
                        <a:rPr lang="fr-FR" b="1" i="1" smtClean="0">
                          <a:latin typeface="Cambria Math" panose="02040503050406030204" pitchFamily="18" charset="0"/>
                        </a:rPr>
                        <m:t>𝒔</m:t>
                      </m:r>
                    </m:e>
                    <m:sup>
                      <m:r>
                        <a:rPr lang="fr-FR" b="1" i="1" smtClean="0">
                          <a:latin typeface="Cambria Math" panose="02040503050406030204" pitchFamily="18" charset="0"/>
                        </a:rPr>
                        <m:t>−</m:t>
                      </m:r>
                      <m:r>
                        <a:rPr lang="fr-FR" b="1" i="1" smtClean="0">
                          <a:latin typeface="Cambria Math" panose="02040503050406030204" pitchFamily="18" charset="0"/>
                        </a:rPr>
                        <m:t>𝟐</m:t>
                      </m:r>
                    </m:sup>
                  </m:sSup>
                </m:oMath>
              </a14:m>
              <a:endParaRPr lang="fr-FR" b="1" baseline="30000" dirty="0"/>
            </a:p>
          </dgm:t>
        </dgm:pt>
      </mc:Choice>
      <mc:Fallback xmlns="">
        <dgm:pt modelId="{53039386-795C-4200-AF5C-D4B86D96188B}">
          <dgm:prSet/>
          <dgm:spPr/>
          <dgm:t>
            <a:bodyPr/>
            <a:lstStyle/>
            <a:p>
              <a:r>
                <a:rPr lang="fr-FR" b="1" dirty="0"/>
                <a:t>Intensité : </a:t>
              </a:r>
              <a:r>
                <a:rPr lang="fr-FR" b="1" i="0">
                  <a:latin typeface="Cambria Math" panose="02040503050406030204" pitchFamily="18" charset="0"/>
                </a:rPr>
                <a:t>𝒈=𝟗,𝟖𝟏 𝒎.𝒔^(−𝟐)</a:t>
              </a:r>
              <a:endParaRPr lang="fr-FR" b="1" baseline="30000" dirty="0"/>
            </a:p>
          </dgm:t>
        </dgm:pt>
      </mc:Fallback>
    </mc:AlternateContent>
    <dgm:pt modelId="{8753F265-306E-42D3-8196-19A933885A78}" type="parTrans" cxnId="{25147712-2488-438E-B0D7-EC1921BCF997}">
      <dgm:prSet/>
      <dgm:spPr/>
      <dgm:t>
        <a:bodyPr/>
        <a:lstStyle/>
        <a:p>
          <a:endParaRPr lang="fr-FR"/>
        </a:p>
      </dgm:t>
    </dgm:pt>
    <dgm:pt modelId="{509F343C-4FB9-44D2-AA3C-A6E61F9C0BC1}" type="sibTrans" cxnId="{25147712-2488-438E-B0D7-EC1921BCF997}">
      <dgm:prSet/>
      <dgm:spPr/>
      <dgm:t>
        <a:bodyPr/>
        <a:lstStyle/>
        <a:p>
          <a:endParaRPr lang="fr-FR"/>
        </a:p>
      </dgm:t>
    </dgm:pt>
    <dgm:pt modelId="{EB9895E9-40F9-4D1C-B428-A0F889572CCD}">
      <dgm:prSet/>
      <dgm:spPr/>
      <dgm:t>
        <a:bodyPr/>
        <a:lstStyle/>
        <a:p>
          <a:r>
            <a:rPr lang="fr-FR" b="1" dirty="0"/>
            <a:t>Direction : toujours verticale </a:t>
          </a:r>
          <a:endParaRPr lang="fr-FR" b="1" baseline="30000" dirty="0"/>
        </a:p>
      </dgm:t>
    </dgm:pt>
    <dgm:pt modelId="{84D70E3C-FB4F-417C-AEA9-6D045B9F52E0}" type="parTrans" cxnId="{B20DEA95-89E8-4EB5-9C34-879D4ED07D5F}">
      <dgm:prSet/>
      <dgm:spPr/>
      <dgm:t>
        <a:bodyPr/>
        <a:lstStyle/>
        <a:p>
          <a:endParaRPr lang="fr-FR"/>
        </a:p>
      </dgm:t>
    </dgm:pt>
    <dgm:pt modelId="{90FDFE65-40B7-4139-86E4-23A71BDC49FF}" type="sibTrans" cxnId="{B20DEA95-89E8-4EB5-9C34-879D4ED07D5F}">
      <dgm:prSet/>
      <dgm:spPr/>
      <dgm:t>
        <a:bodyPr/>
        <a:lstStyle/>
        <a:p>
          <a:endParaRPr lang="fr-FR"/>
        </a:p>
      </dgm:t>
    </dgm:pt>
    <dgm:pt modelId="{D94BCF40-781C-4601-9F02-FE0EE01815D8}">
      <dgm:prSet/>
      <dgm:spPr/>
      <dgm:t>
        <a:bodyPr/>
        <a:lstStyle/>
        <a:p>
          <a:r>
            <a:rPr lang="fr-FR" b="1" dirty="0"/>
            <a:t>Sens : vers le bas</a:t>
          </a:r>
        </a:p>
      </dgm:t>
    </dgm:pt>
    <dgm:pt modelId="{0F20F4FC-50A9-419A-B6B1-528A5C2CC0A7}" type="parTrans" cxnId="{D8E67081-AC69-4EDC-A186-F2AE56A6DB4F}">
      <dgm:prSet/>
      <dgm:spPr/>
      <dgm:t>
        <a:bodyPr/>
        <a:lstStyle/>
        <a:p>
          <a:endParaRPr lang="fr-FR"/>
        </a:p>
      </dgm:t>
    </dgm:pt>
    <dgm:pt modelId="{048C3CC3-78FB-4179-8DB8-8BA3FE5FAFEC}" type="sibTrans" cxnId="{D8E67081-AC69-4EDC-A186-F2AE56A6DB4F}">
      <dgm:prSet/>
      <dgm:spPr/>
      <dgm:t>
        <a:bodyPr/>
        <a:lstStyle/>
        <a:p>
          <a:endParaRPr lang="fr-FR"/>
        </a:p>
      </dgm:t>
    </dgm:pt>
    <dgm:pt modelId="{F1DBF6B0-343F-4856-A178-70805A5AC451}" type="pres">
      <dgm:prSet presAssocID="{5F4A8DC8-FFC1-4084-BF38-2BF949F96041}" presName="linear" presStyleCnt="0">
        <dgm:presLayoutVars>
          <dgm:animLvl val="lvl"/>
          <dgm:resizeHandles val="exact"/>
        </dgm:presLayoutVars>
      </dgm:prSet>
      <dgm:spPr/>
      <dgm:t>
        <a:bodyPr/>
        <a:lstStyle/>
        <a:p>
          <a:endParaRPr lang="fr-FR"/>
        </a:p>
      </dgm:t>
    </dgm:pt>
    <dgm:pt modelId="{5AC23396-2DF8-459D-BD97-D7CDC71E8E8E}" type="pres">
      <dgm:prSet presAssocID="{ED445AFC-ED25-4C08-9D54-ADEF3F1F3BF9}" presName="parentText" presStyleLbl="node1" presStyleIdx="0" presStyleCnt="4">
        <dgm:presLayoutVars>
          <dgm:chMax val="0"/>
          <dgm:bulletEnabled val="1"/>
        </dgm:presLayoutVars>
      </dgm:prSet>
      <dgm:spPr/>
      <dgm:t>
        <a:bodyPr/>
        <a:lstStyle/>
        <a:p>
          <a:endParaRPr lang="fr-FR"/>
        </a:p>
      </dgm:t>
    </dgm:pt>
    <dgm:pt modelId="{EFDDED3D-D5E3-4BA6-861B-E17948D67093}" type="pres">
      <dgm:prSet presAssocID="{144CF2F9-810B-4F26-838A-DDF181686F62}" presName="spacer" presStyleCnt="0"/>
      <dgm:spPr/>
    </dgm:pt>
    <dgm:pt modelId="{3240D08E-05A3-4547-B84A-D4CF97126983}" type="pres">
      <dgm:prSet presAssocID="{53039386-795C-4200-AF5C-D4B86D96188B}" presName="parentText" presStyleLbl="node1" presStyleIdx="1" presStyleCnt="4">
        <dgm:presLayoutVars>
          <dgm:chMax val="0"/>
          <dgm:bulletEnabled val="1"/>
        </dgm:presLayoutVars>
      </dgm:prSet>
      <dgm:spPr/>
      <dgm:t>
        <a:bodyPr/>
        <a:lstStyle/>
        <a:p>
          <a:endParaRPr lang="fr-FR"/>
        </a:p>
      </dgm:t>
    </dgm:pt>
    <dgm:pt modelId="{B4F9B347-3120-446B-8AA1-2BA1DCFA797D}" type="pres">
      <dgm:prSet presAssocID="{509F343C-4FB9-44D2-AA3C-A6E61F9C0BC1}" presName="spacer" presStyleCnt="0"/>
      <dgm:spPr/>
    </dgm:pt>
    <dgm:pt modelId="{7F0875FF-29D8-4078-A4EF-3864384BAAEF}" type="pres">
      <dgm:prSet presAssocID="{EB9895E9-40F9-4D1C-B428-A0F889572CCD}" presName="parentText" presStyleLbl="node1" presStyleIdx="2" presStyleCnt="4">
        <dgm:presLayoutVars>
          <dgm:chMax val="0"/>
          <dgm:bulletEnabled val="1"/>
        </dgm:presLayoutVars>
      </dgm:prSet>
      <dgm:spPr/>
      <dgm:t>
        <a:bodyPr/>
        <a:lstStyle/>
        <a:p>
          <a:endParaRPr lang="fr-FR"/>
        </a:p>
      </dgm:t>
    </dgm:pt>
    <dgm:pt modelId="{D3B1D718-7C88-4501-B598-575A5DAA9C82}" type="pres">
      <dgm:prSet presAssocID="{90FDFE65-40B7-4139-86E4-23A71BDC49FF}" presName="spacer" presStyleCnt="0"/>
      <dgm:spPr/>
    </dgm:pt>
    <dgm:pt modelId="{DE81083B-D461-466B-B904-7C39FA275F0E}" type="pres">
      <dgm:prSet presAssocID="{D94BCF40-781C-4601-9F02-FE0EE01815D8}" presName="parentText" presStyleLbl="node1" presStyleIdx="3" presStyleCnt="4">
        <dgm:presLayoutVars>
          <dgm:chMax val="0"/>
          <dgm:bulletEnabled val="1"/>
        </dgm:presLayoutVars>
      </dgm:prSet>
      <dgm:spPr/>
      <dgm:t>
        <a:bodyPr/>
        <a:lstStyle/>
        <a:p>
          <a:endParaRPr lang="fr-FR"/>
        </a:p>
      </dgm:t>
    </dgm:pt>
  </dgm:ptLst>
  <dgm:cxnLst>
    <dgm:cxn modelId="{B5D398D9-00C8-4E59-A3B9-E96C35EA8B4E}" type="presOf" srcId="{ED445AFC-ED25-4C08-9D54-ADEF3F1F3BF9}" destId="{5AC23396-2DF8-459D-BD97-D7CDC71E8E8E}" srcOrd="0" destOrd="0" presId="urn:microsoft.com/office/officeart/2005/8/layout/vList2"/>
    <dgm:cxn modelId="{D8E67081-AC69-4EDC-A186-F2AE56A6DB4F}" srcId="{5F4A8DC8-FFC1-4084-BF38-2BF949F96041}" destId="{D94BCF40-781C-4601-9F02-FE0EE01815D8}" srcOrd="3" destOrd="0" parTransId="{0F20F4FC-50A9-419A-B6B1-528A5C2CC0A7}" sibTransId="{048C3CC3-78FB-4179-8DB8-8BA3FE5FAFEC}"/>
    <dgm:cxn modelId="{BD87CADC-FBD3-4BFE-A793-9EA7CD5B03A4}" type="presOf" srcId="{EB9895E9-40F9-4D1C-B428-A0F889572CCD}" destId="{7F0875FF-29D8-4078-A4EF-3864384BAAEF}" srcOrd="0" destOrd="0" presId="urn:microsoft.com/office/officeart/2005/8/layout/vList2"/>
    <dgm:cxn modelId="{66FB23A9-2CB3-4241-AA08-0FEADF9D5C5A}" srcId="{5F4A8DC8-FFC1-4084-BF38-2BF949F96041}" destId="{ED445AFC-ED25-4C08-9D54-ADEF3F1F3BF9}" srcOrd="0" destOrd="0" parTransId="{A5F5874F-1025-4374-A1CA-E46000126D6D}" sibTransId="{144CF2F9-810B-4F26-838A-DDF181686F62}"/>
    <dgm:cxn modelId="{B20DEA95-89E8-4EB5-9C34-879D4ED07D5F}" srcId="{5F4A8DC8-FFC1-4084-BF38-2BF949F96041}" destId="{EB9895E9-40F9-4D1C-B428-A0F889572CCD}" srcOrd="2" destOrd="0" parTransId="{84D70E3C-FB4F-417C-AEA9-6D045B9F52E0}" sibTransId="{90FDFE65-40B7-4139-86E4-23A71BDC49FF}"/>
    <dgm:cxn modelId="{72AFE0AB-762C-4CFB-8A89-90295F018C7D}" type="presOf" srcId="{53039386-795C-4200-AF5C-D4B86D96188B}" destId="{3240D08E-05A3-4547-B84A-D4CF97126983}" srcOrd="0" destOrd="0" presId="urn:microsoft.com/office/officeart/2005/8/layout/vList2"/>
    <dgm:cxn modelId="{25147712-2488-438E-B0D7-EC1921BCF997}" srcId="{5F4A8DC8-FFC1-4084-BF38-2BF949F96041}" destId="{53039386-795C-4200-AF5C-D4B86D96188B}" srcOrd="1" destOrd="0" parTransId="{8753F265-306E-42D3-8196-19A933885A78}" sibTransId="{509F343C-4FB9-44D2-AA3C-A6E61F9C0BC1}"/>
    <dgm:cxn modelId="{C3981E68-FA12-4723-A50C-7C0CBCC513BA}" type="presOf" srcId="{5F4A8DC8-FFC1-4084-BF38-2BF949F96041}" destId="{F1DBF6B0-343F-4856-A178-70805A5AC451}" srcOrd="0" destOrd="0" presId="urn:microsoft.com/office/officeart/2005/8/layout/vList2"/>
    <dgm:cxn modelId="{4BA73B9D-F6D3-4CEF-900F-08D158BB9362}" type="presOf" srcId="{D94BCF40-781C-4601-9F02-FE0EE01815D8}" destId="{DE81083B-D461-466B-B904-7C39FA275F0E}" srcOrd="0" destOrd="0" presId="urn:microsoft.com/office/officeart/2005/8/layout/vList2"/>
    <dgm:cxn modelId="{A2802A80-4329-4685-A139-18C2C7F9FFC3}" type="presParOf" srcId="{F1DBF6B0-343F-4856-A178-70805A5AC451}" destId="{5AC23396-2DF8-459D-BD97-D7CDC71E8E8E}" srcOrd="0" destOrd="0" presId="urn:microsoft.com/office/officeart/2005/8/layout/vList2"/>
    <dgm:cxn modelId="{B81CB724-B146-46C9-9B78-97A3F23DB541}" type="presParOf" srcId="{F1DBF6B0-343F-4856-A178-70805A5AC451}" destId="{EFDDED3D-D5E3-4BA6-861B-E17948D67093}" srcOrd="1" destOrd="0" presId="urn:microsoft.com/office/officeart/2005/8/layout/vList2"/>
    <dgm:cxn modelId="{BDEBB7FB-77F5-4FD8-95A9-732A4443CCEB}" type="presParOf" srcId="{F1DBF6B0-343F-4856-A178-70805A5AC451}" destId="{3240D08E-05A3-4547-B84A-D4CF97126983}" srcOrd="2" destOrd="0" presId="urn:microsoft.com/office/officeart/2005/8/layout/vList2"/>
    <dgm:cxn modelId="{F0986A12-55D6-4E65-A2A5-EA1C5086DA10}" type="presParOf" srcId="{F1DBF6B0-343F-4856-A178-70805A5AC451}" destId="{B4F9B347-3120-446B-8AA1-2BA1DCFA797D}" srcOrd="3" destOrd="0" presId="urn:microsoft.com/office/officeart/2005/8/layout/vList2"/>
    <dgm:cxn modelId="{50DF93E1-5B33-40C3-8668-BAB06F437CF1}" type="presParOf" srcId="{F1DBF6B0-343F-4856-A178-70805A5AC451}" destId="{7F0875FF-29D8-4078-A4EF-3864384BAAEF}" srcOrd="4" destOrd="0" presId="urn:microsoft.com/office/officeart/2005/8/layout/vList2"/>
    <dgm:cxn modelId="{1D239F81-DCC1-423F-8041-55EED75A7EAF}" type="presParOf" srcId="{F1DBF6B0-343F-4856-A178-70805A5AC451}" destId="{D3B1D718-7C88-4501-B598-575A5DAA9C82}" srcOrd="5" destOrd="0" presId="urn:microsoft.com/office/officeart/2005/8/layout/vList2"/>
    <dgm:cxn modelId="{73BF87D8-2770-40AD-948C-6E2E1776B073}" type="presParOf" srcId="{F1DBF6B0-343F-4856-A178-70805A5AC451}" destId="{DE81083B-D461-466B-B904-7C39FA275F0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4A8DC8-FFC1-4084-BF38-2BF949F96041}" type="doc">
      <dgm:prSet loTypeId="urn:microsoft.com/office/officeart/2005/8/layout/vList2" loCatId="list" qsTypeId="urn:microsoft.com/office/officeart/2005/8/quickstyle/3d4" qsCatId="3D" csTypeId="urn:microsoft.com/office/officeart/2005/8/colors/accent5_5" csCatId="accent5" phldr="1"/>
      <dgm:spPr/>
      <dgm:t>
        <a:bodyPr/>
        <a:lstStyle/>
        <a:p>
          <a:endParaRPr lang="fr-FR"/>
        </a:p>
      </dgm:t>
    </dgm:pt>
    <dgm:pt modelId="{ED445AFC-ED25-4C08-9D54-ADEF3F1F3BF9}">
      <dgm:prSet phldrT="[Texte]"/>
      <dgm:spPr>
        <a:blipFill>
          <a:blip xmlns:r="http://schemas.openxmlformats.org/officeDocument/2006/relationships" r:embed="rId1"/>
          <a:stretch>
            <a:fillRect l="-631" b="-7317"/>
          </a:stretch>
        </a:blipFill>
      </dgm:spPr>
      <dgm:t>
        <a:bodyPr/>
        <a:lstStyle/>
        <a:p>
          <a:r>
            <a:rPr lang="fr-FR">
              <a:noFill/>
            </a:rPr>
            <a:t> </a:t>
          </a:r>
        </a:p>
      </dgm:t>
    </dgm:pt>
    <dgm:pt modelId="{A5F5874F-1025-4374-A1CA-E46000126D6D}" type="parTrans" cxnId="{66FB23A9-2CB3-4241-AA08-0FEADF9D5C5A}">
      <dgm:prSet/>
      <dgm:spPr/>
      <dgm:t>
        <a:bodyPr/>
        <a:lstStyle/>
        <a:p>
          <a:endParaRPr lang="fr-FR"/>
        </a:p>
      </dgm:t>
    </dgm:pt>
    <dgm:pt modelId="{144CF2F9-810B-4F26-838A-DDF181686F62}" type="sibTrans" cxnId="{66FB23A9-2CB3-4241-AA08-0FEADF9D5C5A}">
      <dgm:prSet/>
      <dgm:spPr/>
      <dgm:t>
        <a:bodyPr/>
        <a:lstStyle/>
        <a:p>
          <a:endParaRPr lang="fr-FR"/>
        </a:p>
      </dgm:t>
    </dgm:pt>
    <dgm:pt modelId="{53039386-795C-4200-AF5C-D4B86D96188B}">
      <dgm:prSet/>
      <dgm:spPr>
        <a:blipFill>
          <a:blip xmlns:r="http://schemas.openxmlformats.org/officeDocument/2006/relationships" r:embed="rId2"/>
          <a:stretch>
            <a:fillRect l="-631" b="-8537"/>
          </a:stretch>
        </a:blipFill>
      </dgm:spPr>
      <dgm:t>
        <a:bodyPr/>
        <a:lstStyle/>
        <a:p>
          <a:r>
            <a:rPr lang="fr-FR">
              <a:noFill/>
            </a:rPr>
            <a:t> </a:t>
          </a:r>
        </a:p>
      </dgm:t>
    </dgm:pt>
    <dgm:pt modelId="{8753F265-306E-42D3-8196-19A933885A78}" type="parTrans" cxnId="{25147712-2488-438E-B0D7-EC1921BCF997}">
      <dgm:prSet/>
      <dgm:spPr/>
      <dgm:t>
        <a:bodyPr/>
        <a:lstStyle/>
        <a:p>
          <a:endParaRPr lang="fr-FR"/>
        </a:p>
      </dgm:t>
    </dgm:pt>
    <dgm:pt modelId="{509F343C-4FB9-44D2-AA3C-A6E61F9C0BC1}" type="sibTrans" cxnId="{25147712-2488-438E-B0D7-EC1921BCF997}">
      <dgm:prSet/>
      <dgm:spPr/>
      <dgm:t>
        <a:bodyPr/>
        <a:lstStyle/>
        <a:p>
          <a:endParaRPr lang="fr-FR"/>
        </a:p>
      </dgm:t>
    </dgm:pt>
    <dgm:pt modelId="{EB9895E9-40F9-4D1C-B428-A0F889572CCD}">
      <dgm:prSet/>
      <dgm:spPr/>
      <dgm:t>
        <a:bodyPr/>
        <a:lstStyle/>
        <a:p>
          <a:r>
            <a:rPr lang="fr-FR" b="1" dirty="0"/>
            <a:t>Direction : toujours verticale </a:t>
          </a:r>
          <a:endParaRPr lang="fr-FR" b="1" baseline="30000" dirty="0"/>
        </a:p>
      </dgm:t>
    </dgm:pt>
    <dgm:pt modelId="{84D70E3C-FB4F-417C-AEA9-6D045B9F52E0}" type="parTrans" cxnId="{B20DEA95-89E8-4EB5-9C34-879D4ED07D5F}">
      <dgm:prSet/>
      <dgm:spPr/>
      <dgm:t>
        <a:bodyPr/>
        <a:lstStyle/>
        <a:p>
          <a:endParaRPr lang="fr-FR"/>
        </a:p>
      </dgm:t>
    </dgm:pt>
    <dgm:pt modelId="{90FDFE65-40B7-4139-86E4-23A71BDC49FF}" type="sibTrans" cxnId="{B20DEA95-89E8-4EB5-9C34-879D4ED07D5F}">
      <dgm:prSet/>
      <dgm:spPr/>
      <dgm:t>
        <a:bodyPr/>
        <a:lstStyle/>
        <a:p>
          <a:endParaRPr lang="fr-FR"/>
        </a:p>
      </dgm:t>
    </dgm:pt>
    <dgm:pt modelId="{D94BCF40-781C-4601-9F02-FE0EE01815D8}">
      <dgm:prSet/>
      <dgm:spPr/>
      <dgm:t>
        <a:bodyPr/>
        <a:lstStyle/>
        <a:p>
          <a:r>
            <a:rPr lang="fr-FR" b="1" dirty="0"/>
            <a:t>Sens : vers le bas</a:t>
          </a:r>
        </a:p>
      </dgm:t>
    </dgm:pt>
    <dgm:pt modelId="{0F20F4FC-50A9-419A-B6B1-528A5C2CC0A7}" type="parTrans" cxnId="{D8E67081-AC69-4EDC-A186-F2AE56A6DB4F}">
      <dgm:prSet/>
      <dgm:spPr/>
      <dgm:t>
        <a:bodyPr/>
        <a:lstStyle/>
        <a:p>
          <a:endParaRPr lang="fr-FR"/>
        </a:p>
      </dgm:t>
    </dgm:pt>
    <dgm:pt modelId="{048C3CC3-78FB-4179-8DB8-8BA3FE5FAFEC}" type="sibTrans" cxnId="{D8E67081-AC69-4EDC-A186-F2AE56A6DB4F}">
      <dgm:prSet/>
      <dgm:spPr/>
      <dgm:t>
        <a:bodyPr/>
        <a:lstStyle/>
        <a:p>
          <a:endParaRPr lang="fr-FR"/>
        </a:p>
      </dgm:t>
    </dgm:pt>
    <dgm:pt modelId="{F1DBF6B0-343F-4856-A178-70805A5AC451}" type="pres">
      <dgm:prSet presAssocID="{5F4A8DC8-FFC1-4084-BF38-2BF949F96041}" presName="linear" presStyleCnt="0">
        <dgm:presLayoutVars>
          <dgm:animLvl val="lvl"/>
          <dgm:resizeHandles val="exact"/>
        </dgm:presLayoutVars>
      </dgm:prSet>
      <dgm:spPr/>
    </dgm:pt>
    <dgm:pt modelId="{5AC23396-2DF8-459D-BD97-D7CDC71E8E8E}" type="pres">
      <dgm:prSet presAssocID="{ED445AFC-ED25-4C08-9D54-ADEF3F1F3BF9}" presName="parentText" presStyleLbl="node1" presStyleIdx="0" presStyleCnt="4">
        <dgm:presLayoutVars>
          <dgm:chMax val="0"/>
          <dgm:bulletEnabled val="1"/>
        </dgm:presLayoutVars>
      </dgm:prSet>
      <dgm:spPr/>
    </dgm:pt>
    <dgm:pt modelId="{EFDDED3D-D5E3-4BA6-861B-E17948D67093}" type="pres">
      <dgm:prSet presAssocID="{144CF2F9-810B-4F26-838A-DDF181686F62}" presName="spacer" presStyleCnt="0"/>
      <dgm:spPr/>
    </dgm:pt>
    <dgm:pt modelId="{3240D08E-05A3-4547-B84A-D4CF97126983}" type="pres">
      <dgm:prSet presAssocID="{53039386-795C-4200-AF5C-D4B86D96188B}" presName="parentText" presStyleLbl="node1" presStyleIdx="1" presStyleCnt="4">
        <dgm:presLayoutVars>
          <dgm:chMax val="0"/>
          <dgm:bulletEnabled val="1"/>
        </dgm:presLayoutVars>
      </dgm:prSet>
      <dgm:spPr/>
    </dgm:pt>
    <dgm:pt modelId="{B4F9B347-3120-446B-8AA1-2BA1DCFA797D}" type="pres">
      <dgm:prSet presAssocID="{509F343C-4FB9-44D2-AA3C-A6E61F9C0BC1}" presName="spacer" presStyleCnt="0"/>
      <dgm:spPr/>
    </dgm:pt>
    <dgm:pt modelId="{7F0875FF-29D8-4078-A4EF-3864384BAAEF}" type="pres">
      <dgm:prSet presAssocID="{EB9895E9-40F9-4D1C-B428-A0F889572CCD}" presName="parentText" presStyleLbl="node1" presStyleIdx="2" presStyleCnt="4">
        <dgm:presLayoutVars>
          <dgm:chMax val="0"/>
          <dgm:bulletEnabled val="1"/>
        </dgm:presLayoutVars>
      </dgm:prSet>
      <dgm:spPr/>
    </dgm:pt>
    <dgm:pt modelId="{D3B1D718-7C88-4501-B598-575A5DAA9C82}" type="pres">
      <dgm:prSet presAssocID="{90FDFE65-40B7-4139-86E4-23A71BDC49FF}" presName="spacer" presStyleCnt="0"/>
      <dgm:spPr/>
    </dgm:pt>
    <dgm:pt modelId="{DE81083B-D461-466B-B904-7C39FA275F0E}" type="pres">
      <dgm:prSet presAssocID="{D94BCF40-781C-4601-9F02-FE0EE01815D8}" presName="parentText" presStyleLbl="node1" presStyleIdx="3" presStyleCnt="4">
        <dgm:presLayoutVars>
          <dgm:chMax val="0"/>
          <dgm:bulletEnabled val="1"/>
        </dgm:presLayoutVars>
      </dgm:prSet>
      <dgm:spPr/>
    </dgm:pt>
  </dgm:ptLst>
  <dgm:cxnLst>
    <dgm:cxn modelId="{25147712-2488-438E-B0D7-EC1921BCF997}" srcId="{5F4A8DC8-FFC1-4084-BF38-2BF949F96041}" destId="{53039386-795C-4200-AF5C-D4B86D96188B}" srcOrd="1" destOrd="0" parTransId="{8753F265-306E-42D3-8196-19A933885A78}" sibTransId="{509F343C-4FB9-44D2-AA3C-A6E61F9C0BC1}"/>
    <dgm:cxn modelId="{C3981E68-FA12-4723-A50C-7C0CBCC513BA}" type="presOf" srcId="{5F4A8DC8-FFC1-4084-BF38-2BF949F96041}" destId="{F1DBF6B0-343F-4856-A178-70805A5AC451}" srcOrd="0" destOrd="0" presId="urn:microsoft.com/office/officeart/2005/8/layout/vList2"/>
    <dgm:cxn modelId="{D8E67081-AC69-4EDC-A186-F2AE56A6DB4F}" srcId="{5F4A8DC8-FFC1-4084-BF38-2BF949F96041}" destId="{D94BCF40-781C-4601-9F02-FE0EE01815D8}" srcOrd="3" destOrd="0" parTransId="{0F20F4FC-50A9-419A-B6B1-528A5C2CC0A7}" sibTransId="{048C3CC3-78FB-4179-8DB8-8BA3FE5FAFEC}"/>
    <dgm:cxn modelId="{B20DEA95-89E8-4EB5-9C34-879D4ED07D5F}" srcId="{5F4A8DC8-FFC1-4084-BF38-2BF949F96041}" destId="{EB9895E9-40F9-4D1C-B428-A0F889572CCD}" srcOrd="2" destOrd="0" parTransId="{84D70E3C-FB4F-417C-AEA9-6D045B9F52E0}" sibTransId="{90FDFE65-40B7-4139-86E4-23A71BDC49FF}"/>
    <dgm:cxn modelId="{4BA73B9D-F6D3-4CEF-900F-08D158BB9362}" type="presOf" srcId="{D94BCF40-781C-4601-9F02-FE0EE01815D8}" destId="{DE81083B-D461-466B-B904-7C39FA275F0E}" srcOrd="0" destOrd="0" presId="urn:microsoft.com/office/officeart/2005/8/layout/vList2"/>
    <dgm:cxn modelId="{66FB23A9-2CB3-4241-AA08-0FEADF9D5C5A}" srcId="{5F4A8DC8-FFC1-4084-BF38-2BF949F96041}" destId="{ED445AFC-ED25-4C08-9D54-ADEF3F1F3BF9}" srcOrd="0" destOrd="0" parTransId="{A5F5874F-1025-4374-A1CA-E46000126D6D}" sibTransId="{144CF2F9-810B-4F26-838A-DDF181686F62}"/>
    <dgm:cxn modelId="{72AFE0AB-762C-4CFB-8A89-90295F018C7D}" type="presOf" srcId="{53039386-795C-4200-AF5C-D4B86D96188B}" destId="{3240D08E-05A3-4547-B84A-D4CF97126983}" srcOrd="0" destOrd="0" presId="urn:microsoft.com/office/officeart/2005/8/layout/vList2"/>
    <dgm:cxn modelId="{B5D398D9-00C8-4E59-A3B9-E96C35EA8B4E}" type="presOf" srcId="{ED445AFC-ED25-4C08-9D54-ADEF3F1F3BF9}" destId="{5AC23396-2DF8-459D-BD97-D7CDC71E8E8E}" srcOrd="0" destOrd="0" presId="urn:microsoft.com/office/officeart/2005/8/layout/vList2"/>
    <dgm:cxn modelId="{BD87CADC-FBD3-4BFE-A793-9EA7CD5B03A4}" type="presOf" srcId="{EB9895E9-40F9-4D1C-B428-A0F889572CCD}" destId="{7F0875FF-29D8-4078-A4EF-3864384BAAEF}" srcOrd="0" destOrd="0" presId="urn:microsoft.com/office/officeart/2005/8/layout/vList2"/>
    <dgm:cxn modelId="{A2802A80-4329-4685-A139-18C2C7F9FFC3}" type="presParOf" srcId="{F1DBF6B0-343F-4856-A178-70805A5AC451}" destId="{5AC23396-2DF8-459D-BD97-D7CDC71E8E8E}" srcOrd="0" destOrd="0" presId="urn:microsoft.com/office/officeart/2005/8/layout/vList2"/>
    <dgm:cxn modelId="{B81CB724-B146-46C9-9B78-97A3F23DB541}" type="presParOf" srcId="{F1DBF6B0-343F-4856-A178-70805A5AC451}" destId="{EFDDED3D-D5E3-4BA6-861B-E17948D67093}" srcOrd="1" destOrd="0" presId="urn:microsoft.com/office/officeart/2005/8/layout/vList2"/>
    <dgm:cxn modelId="{BDEBB7FB-77F5-4FD8-95A9-732A4443CCEB}" type="presParOf" srcId="{F1DBF6B0-343F-4856-A178-70805A5AC451}" destId="{3240D08E-05A3-4547-B84A-D4CF97126983}" srcOrd="2" destOrd="0" presId="urn:microsoft.com/office/officeart/2005/8/layout/vList2"/>
    <dgm:cxn modelId="{F0986A12-55D6-4E65-A2A5-EA1C5086DA10}" type="presParOf" srcId="{F1DBF6B0-343F-4856-A178-70805A5AC451}" destId="{B4F9B347-3120-446B-8AA1-2BA1DCFA797D}" srcOrd="3" destOrd="0" presId="urn:microsoft.com/office/officeart/2005/8/layout/vList2"/>
    <dgm:cxn modelId="{50DF93E1-5B33-40C3-8668-BAB06F437CF1}" type="presParOf" srcId="{F1DBF6B0-343F-4856-A178-70805A5AC451}" destId="{7F0875FF-29D8-4078-A4EF-3864384BAAEF}" srcOrd="4" destOrd="0" presId="urn:microsoft.com/office/officeart/2005/8/layout/vList2"/>
    <dgm:cxn modelId="{1D239F81-DCC1-423F-8041-55EED75A7EAF}" type="presParOf" srcId="{F1DBF6B0-343F-4856-A178-70805A5AC451}" destId="{D3B1D718-7C88-4501-B598-575A5DAA9C82}" srcOrd="5" destOrd="0" presId="urn:microsoft.com/office/officeart/2005/8/layout/vList2"/>
    <dgm:cxn modelId="{73BF87D8-2770-40AD-948C-6E2E1776B073}" type="presParOf" srcId="{F1DBF6B0-343F-4856-A178-70805A5AC451}" destId="{DE81083B-D461-466B-B904-7C39FA275F0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71F435-DC59-41C1-AEA6-E3EB15A1636A}" type="doc">
      <dgm:prSet loTypeId="urn:microsoft.com/office/officeart/2005/8/layout/vList4#7" loCatId="list" qsTypeId="urn:microsoft.com/office/officeart/2005/8/quickstyle/simple1" qsCatId="simple" csTypeId="urn:microsoft.com/office/officeart/2005/8/colors/accent5_5" csCatId="accent5" phldr="1"/>
      <dgm:spPr/>
      <dgm:t>
        <a:bodyPr/>
        <a:lstStyle/>
        <a:p>
          <a:endParaRPr lang="fr-FR"/>
        </a:p>
      </dgm:t>
    </dgm:pt>
    <dgm:pt modelId="{2CB954D4-ACA9-41BC-A2E0-FEEE028FF642}">
      <dgm:prSet phldrT="[Texte]" custT="1"/>
      <dgm:spPr/>
      <dgm:t>
        <a:bodyPr/>
        <a:lstStyle/>
        <a:p>
          <a:r>
            <a:rPr lang="fr-FR" sz="1800" dirty="0"/>
            <a:t>Deux orientations </a:t>
          </a:r>
          <a:br>
            <a:rPr lang="fr-FR" sz="1800" dirty="0"/>
          </a:br>
          <a:r>
            <a:rPr lang="fr-FR" sz="1800" dirty="0"/>
            <a:t>du cube</a:t>
          </a:r>
        </a:p>
      </dgm:t>
    </dgm:pt>
    <dgm:pt modelId="{68107B95-08FC-4DAA-8321-9909DF19B2A3}" type="parTrans" cxnId="{895FD452-7F40-481C-83EF-DC3DEC92F38E}">
      <dgm:prSet/>
      <dgm:spPr/>
      <dgm:t>
        <a:bodyPr/>
        <a:lstStyle/>
        <a:p>
          <a:endParaRPr lang="fr-FR" sz="1800"/>
        </a:p>
      </dgm:t>
    </dgm:pt>
    <dgm:pt modelId="{8852EABB-72DE-4953-AA46-8AB85038E719}" type="sibTrans" cxnId="{895FD452-7F40-481C-83EF-DC3DEC92F38E}">
      <dgm:prSet/>
      <dgm:spPr/>
      <dgm:t>
        <a:bodyPr/>
        <a:lstStyle/>
        <a:p>
          <a:endParaRPr lang="fr-FR" sz="1800"/>
        </a:p>
      </dgm:t>
    </dgm:pt>
    <dgm:pt modelId="{1E3BEF11-DF1C-4DFA-81BA-C81BBE1563CF}">
      <dgm:prSet phldrT="[Texte]" custT="1"/>
      <dgm:spPr/>
      <dgm:t>
        <a:bodyPr/>
        <a:lstStyle/>
        <a:p>
          <a:r>
            <a:rPr lang="fr-FR" sz="1800" dirty="0">
              <a:latin typeface="+mn-lt"/>
            </a:rPr>
            <a:t>Communication sans fil</a:t>
          </a:r>
        </a:p>
      </dgm:t>
    </dgm:pt>
    <dgm:pt modelId="{1866818F-A562-4CCD-9B64-6203B317E13E}" type="parTrans" cxnId="{962D4B68-E89F-45DA-96EE-68B7FC7779D9}">
      <dgm:prSet/>
      <dgm:spPr/>
      <dgm:t>
        <a:bodyPr/>
        <a:lstStyle/>
        <a:p>
          <a:endParaRPr lang="fr-FR" sz="1800"/>
        </a:p>
      </dgm:t>
    </dgm:pt>
    <dgm:pt modelId="{B1A0BEE5-A7F7-418F-A5B6-A44DF0A916F5}" type="sibTrans" cxnId="{962D4B68-E89F-45DA-96EE-68B7FC7779D9}">
      <dgm:prSet/>
      <dgm:spPr/>
      <dgm:t>
        <a:bodyPr/>
        <a:lstStyle/>
        <a:p>
          <a:endParaRPr lang="fr-FR" sz="1800"/>
        </a:p>
      </dgm:t>
    </dgm:pt>
    <dgm:pt modelId="{A3710C33-F861-40C2-9643-010644A5F3A0}" type="pres">
      <dgm:prSet presAssocID="{FD71F435-DC59-41C1-AEA6-E3EB15A1636A}" presName="linear" presStyleCnt="0">
        <dgm:presLayoutVars>
          <dgm:dir/>
          <dgm:resizeHandles val="exact"/>
        </dgm:presLayoutVars>
      </dgm:prSet>
      <dgm:spPr/>
      <dgm:t>
        <a:bodyPr/>
        <a:lstStyle/>
        <a:p>
          <a:endParaRPr lang="fr-FR"/>
        </a:p>
      </dgm:t>
    </dgm:pt>
    <dgm:pt modelId="{42A18DC0-88FB-474C-B998-247095449487}" type="pres">
      <dgm:prSet presAssocID="{2CB954D4-ACA9-41BC-A2E0-FEEE028FF642}" presName="comp" presStyleCnt="0"/>
      <dgm:spPr/>
    </dgm:pt>
    <dgm:pt modelId="{45842354-68F9-4892-BF0F-53105AC20BE4}" type="pres">
      <dgm:prSet presAssocID="{2CB954D4-ACA9-41BC-A2E0-FEEE028FF642}" presName="box" presStyleLbl="node1" presStyleIdx="0" presStyleCnt="2" custLinFactNeighborY="8266"/>
      <dgm:spPr/>
      <dgm:t>
        <a:bodyPr/>
        <a:lstStyle/>
        <a:p>
          <a:endParaRPr lang="fr-FR"/>
        </a:p>
      </dgm:t>
    </dgm:pt>
    <dgm:pt modelId="{D20B9F13-22FD-4415-B700-C5F06606F1A8}" type="pres">
      <dgm:prSet presAssocID="{2CB954D4-ACA9-41BC-A2E0-FEEE028FF642}" presName="img" presStyleLbl="fgImgPlace1" presStyleIdx="0" presStyleCnt="2" custScaleX="109343" custScaleY="114719" custLinFactNeighborX="-407" custLinFactNeighborY="10012"/>
      <dgm:spPr>
        <a:blipFill rotWithShape="1">
          <a:blip xmlns:r="http://schemas.openxmlformats.org/officeDocument/2006/relationships" r:embed="rId1">
            <a:clrChange>
              <a:clrFrom>
                <a:srgbClr val="FFFFFF"/>
              </a:clrFrom>
              <a:clrTo>
                <a:srgbClr val="FFFFFF">
                  <a:alpha val="0"/>
                </a:srgbClr>
              </a:clrTo>
            </a:clrChange>
          </a:blip>
          <a:srcRect/>
          <a:stretch>
            <a:fillRect l="-1000" r="-1000"/>
          </a:stretch>
        </a:blipFill>
        <a:ln>
          <a:noFill/>
        </a:ln>
      </dgm:spPr>
    </dgm:pt>
    <dgm:pt modelId="{30C8E61B-E2D8-4D39-96A7-BE094E06A416}" type="pres">
      <dgm:prSet presAssocID="{2CB954D4-ACA9-41BC-A2E0-FEEE028FF642}" presName="text" presStyleLbl="node1" presStyleIdx="0" presStyleCnt="2">
        <dgm:presLayoutVars>
          <dgm:bulletEnabled val="1"/>
        </dgm:presLayoutVars>
      </dgm:prSet>
      <dgm:spPr/>
      <dgm:t>
        <a:bodyPr/>
        <a:lstStyle/>
        <a:p>
          <a:endParaRPr lang="fr-FR"/>
        </a:p>
      </dgm:t>
    </dgm:pt>
    <dgm:pt modelId="{C4FF0E75-4F4C-465A-8E6A-A76F1F9ACB08}" type="pres">
      <dgm:prSet presAssocID="{8852EABB-72DE-4953-AA46-8AB85038E719}" presName="spacer" presStyleCnt="0"/>
      <dgm:spPr/>
    </dgm:pt>
    <dgm:pt modelId="{BAAA3AF8-88D4-4A4B-9C51-110AA873EF02}" type="pres">
      <dgm:prSet presAssocID="{1E3BEF11-DF1C-4DFA-81BA-C81BBE1563CF}" presName="comp" presStyleCnt="0"/>
      <dgm:spPr/>
    </dgm:pt>
    <dgm:pt modelId="{2285F9A2-E4C6-456C-8753-A934F825AB53}" type="pres">
      <dgm:prSet presAssocID="{1E3BEF11-DF1C-4DFA-81BA-C81BBE1563CF}" presName="box" presStyleLbl="node1" presStyleIdx="1" presStyleCnt="2"/>
      <dgm:spPr/>
      <dgm:t>
        <a:bodyPr/>
        <a:lstStyle/>
        <a:p>
          <a:endParaRPr lang="fr-FR"/>
        </a:p>
      </dgm:t>
    </dgm:pt>
    <dgm:pt modelId="{79BCF330-3060-4CCF-8716-7B26CF227C2F}" type="pres">
      <dgm:prSet presAssocID="{1E3BEF11-DF1C-4DFA-81BA-C81BBE1563CF}" presName="img" presStyleLbl="fgImgPlace1" presStyleIdx="1" presStyleCnt="2" custScaleX="93097" custLinFactNeighborX="-3671" custLinFactNeighborY="1463"/>
      <dgm:spPr>
        <a:blipFill rotWithShape="0">
          <a:blip xmlns:r="http://schemas.openxmlformats.org/officeDocument/2006/relationships" r:embed="rId2"/>
          <a:stretch>
            <a:fillRect/>
          </a:stretch>
        </a:blipFill>
      </dgm:spPr>
    </dgm:pt>
    <dgm:pt modelId="{F9D9BFBB-C499-495B-A6A5-9F8DD4BBC08E}" type="pres">
      <dgm:prSet presAssocID="{1E3BEF11-DF1C-4DFA-81BA-C81BBE1563CF}" presName="text" presStyleLbl="node1" presStyleIdx="1" presStyleCnt="2">
        <dgm:presLayoutVars>
          <dgm:bulletEnabled val="1"/>
        </dgm:presLayoutVars>
      </dgm:prSet>
      <dgm:spPr/>
      <dgm:t>
        <a:bodyPr/>
        <a:lstStyle/>
        <a:p>
          <a:endParaRPr lang="fr-FR"/>
        </a:p>
      </dgm:t>
    </dgm:pt>
  </dgm:ptLst>
  <dgm:cxnLst>
    <dgm:cxn modelId="{DF59910F-07E4-48A3-B310-C83FD48E097F}" type="presOf" srcId="{2CB954D4-ACA9-41BC-A2E0-FEEE028FF642}" destId="{30C8E61B-E2D8-4D39-96A7-BE094E06A416}" srcOrd="1" destOrd="0" presId="urn:microsoft.com/office/officeart/2005/8/layout/vList4#7"/>
    <dgm:cxn modelId="{507EB565-C4D6-4B69-A4AF-ECB22072F6EA}" type="presOf" srcId="{1E3BEF11-DF1C-4DFA-81BA-C81BBE1563CF}" destId="{F9D9BFBB-C499-495B-A6A5-9F8DD4BBC08E}" srcOrd="1" destOrd="0" presId="urn:microsoft.com/office/officeart/2005/8/layout/vList4#7"/>
    <dgm:cxn modelId="{D287521E-C1D0-4ECC-852E-6FA5EF2B512D}" type="presOf" srcId="{2CB954D4-ACA9-41BC-A2E0-FEEE028FF642}" destId="{45842354-68F9-4892-BF0F-53105AC20BE4}" srcOrd="0" destOrd="0" presId="urn:microsoft.com/office/officeart/2005/8/layout/vList4#7"/>
    <dgm:cxn modelId="{FE651449-BC48-4BAA-BE91-68EEFBBD8099}" type="presOf" srcId="{1E3BEF11-DF1C-4DFA-81BA-C81BBE1563CF}" destId="{2285F9A2-E4C6-456C-8753-A934F825AB53}" srcOrd="0" destOrd="0" presId="urn:microsoft.com/office/officeart/2005/8/layout/vList4#7"/>
    <dgm:cxn modelId="{19A9CCFB-E5ED-406C-B617-A7C757CFF1D3}" type="presOf" srcId="{FD71F435-DC59-41C1-AEA6-E3EB15A1636A}" destId="{A3710C33-F861-40C2-9643-010644A5F3A0}" srcOrd="0" destOrd="0" presId="urn:microsoft.com/office/officeart/2005/8/layout/vList4#7"/>
    <dgm:cxn modelId="{895FD452-7F40-481C-83EF-DC3DEC92F38E}" srcId="{FD71F435-DC59-41C1-AEA6-E3EB15A1636A}" destId="{2CB954D4-ACA9-41BC-A2E0-FEEE028FF642}" srcOrd="0" destOrd="0" parTransId="{68107B95-08FC-4DAA-8321-9909DF19B2A3}" sibTransId="{8852EABB-72DE-4953-AA46-8AB85038E719}"/>
    <dgm:cxn modelId="{962D4B68-E89F-45DA-96EE-68B7FC7779D9}" srcId="{FD71F435-DC59-41C1-AEA6-E3EB15A1636A}" destId="{1E3BEF11-DF1C-4DFA-81BA-C81BBE1563CF}" srcOrd="1" destOrd="0" parTransId="{1866818F-A562-4CCD-9B64-6203B317E13E}" sibTransId="{B1A0BEE5-A7F7-418F-A5B6-A44DF0A916F5}"/>
    <dgm:cxn modelId="{8A627709-1E2B-4639-864D-8150A77662E4}" type="presParOf" srcId="{A3710C33-F861-40C2-9643-010644A5F3A0}" destId="{42A18DC0-88FB-474C-B998-247095449487}" srcOrd="0" destOrd="0" presId="urn:microsoft.com/office/officeart/2005/8/layout/vList4#7"/>
    <dgm:cxn modelId="{8769AF33-796E-49DD-BC07-DB4D141858B7}" type="presParOf" srcId="{42A18DC0-88FB-474C-B998-247095449487}" destId="{45842354-68F9-4892-BF0F-53105AC20BE4}" srcOrd="0" destOrd="0" presId="urn:microsoft.com/office/officeart/2005/8/layout/vList4#7"/>
    <dgm:cxn modelId="{0CB624F8-16BB-45BF-A59E-BEAD5B15B27D}" type="presParOf" srcId="{42A18DC0-88FB-474C-B998-247095449487}" destId="{D20B9F13-22FD-4415-B700-C5F06606F1A8}" srcOrd="1" destOrd="0" presId="urn:microsoft.com/office/officeart/2005/8/layout/vList4#7"/>
    <dgm:cxn modelId="{C38B6EEC-1D81-4967-8604-F2323E740CF8}" type="presParOf" srcId="{42A18DC0-88FB-474C-B998-247095449487}" destId="{30C8E61B-E2D8-4D39-96A7-BE094E06A416}" srcOrd="2" destOrd="0" presId="urn:microsoft.com/office/officeart/2005/8/layout/vList4#7"/>
    <dgm:cxn modelId="{2E135C3E-EE51-4182-B5BB-B77216A95E41}" type="presParOf" srcId="{A3710C33-F861-40C2-9643-010644A5F3A0}" destId="{C4FF0E75-4F4C-465A-8E6A-A76F1F9ACB08}" srcOrd="1" destOrd="0" presId="urn:microsoft.com/office/officeart/2005/8/layout/vList4#7"/>
    <dgm:cxn modelId="{66395DA9-8B41-4E21-AA37-DF0A9A23F4A0}" type="presParOf" srcId="{A3710C33-F861-40C2-9643-010644A5F3A0}" destId="{BAAA3AF8-88D4-4A4B-9C51-110AA873EF02}" srcOrd="2" destOrd="0" presId="urn:microsoft.com/office/officeart/2005/8/layout/vList4#7"/>
    <dgm:cxn modelId="{63F8A055-AA2E-47EF-AD7E-A19FDCAFA275}" type="presParOf" srcId="{BAAA3AF8-88D4-4A4B-9C51-110AA873EF02}" destId="{2285F9A2-E4C6-456C-8753-A934F825AB53}" srcOrd="0" destOrd="0" presId="urn:microsoft.com/office/officeart/2005/8/layout/vList4#7"/>
    <dgm:cxn modelId="{FCE089FA-E4E6-4802-A3BD-8317AB0BB159}" type="presParOf" srcId="{BAAA3AF8-88D4-4A4B-9C51-110AA873EF02}" destId="{79BCF330-3060-4CCF-8716-7B26CF227C2F}" srcOrd="1" destOrd="0" presId="urn:microsoft.com/office/officeart/2005/8/layout/vList4#7"/>
    <dgm:cxn modelId="{89304CFF-990D-4017-96A3-58F284A829D8}" type="presParOf" srcId="{BAAA3AF8-88D4-4A4B-9C51-110AA873EF02}" destId="{F9D9BFBB-C499-495B-A6A5-9F8DD4BBC08E}" srcOrd="2" destOrd="0" presId="urn:microsoft.com/office/officeart/2005/8/layout/vList4#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D71F435-DC59-41C1-AEA6-E3EB15A1636A}" type="doc">
      <dgm:prSet loTypeId="urn:microsoft.com/office/officeart/2005/8/layout/vList4#8" loCatId="list" qsTypeId="urn:microsoft.com/office/officeart/2005/8/quickstyle/simple1" qsCatId="simple" csTypeId="urn:microsoft.com/office/officeart/2005/8/colors/accent5_5" csCatId="accent5" phldr="1"/>
      <dgm:spPr/>
      <dgm:t>
        <a:bodyPr/>
        <a:lstStyle/>
        <a:p>
          <a:endParaRPr lang="fr-FR"/>
        </a:p>
      </dgm:t>
    </dgm:pt>
    <dgm:pt modelId="{77C3A2F5-7238-4CAD-B65B-ACDDFF5D4606}">
      <dgm:prSet phldrT="[Texte]" custT="1"/>
      <dgm:spPr>
        <a:solidFill>
          <a:schemeClr val="accent5">
            <a:lumMod val="25000"/>
            <a:lumOff val="75000"/>
            <a:alpha val="90000"/>
          </a:schemeClr>
        </a:solidFill>
      </dgm:spPr>
      <dgm:t>
        <a:bodyPr/>
        <a:lstStyle/>
        <a:p>
          <a:r>
            <a:rPr lang="fr-FR" sz="1800" b="1" dirty="0"/>
            <a:t>Changement d'orientation du cube</a:t>
          </a:r>
        </a:p>
      </dgm:t>
    </dgm:pt>
    <dgm:pt modelId="{03BFDCF8-5C92-4B6E-980B-71DFEDB01FD7}" type="parTrans" cxnId="{B181B03F-BD96-4D18-83A8-018C428B2C64}">
      <dgm:prSet/>
      <dgm:spPr/>
      <dgm:t>
        <a:bodyPr/>
        <a:lstStyle/>
        <a:p>
          <a:endParaRPr lang="fr-FR" sz="1800"/>
        </a:p>
      </dgm:t>
    </dgm:pt>
    <dgm:pt modelId="{BD4A60C3-57E7-4985-8D09-B68C0495D88A}" type="sibTrans" cxnId="{B181B03F-BD96-4D18-83A8-018C428B2C64}">
      <dgm:prSet/>
      <dgm:spPr/>
      <dgm:t>
        <a:bodyPr/>
        <a:lstStyle/>
        <a:p>
          <a:endParaRPr lang="fr-FR" sz="1800"/>
        </a:p>
      </dgm:t>
    </dgm:pt>
    <dgm:pt modelId="{0E197737-09EC-47F4-97A9-32380937BC96}">
      <dgm:prSet phldrT="[Texte]" custT="1"/>
      <dgm:spPr>
        <a:solidFill>
          <a:schemeClr val="accent5">
            <a:lumMod val="25000"/>
            <a:lumOff val="75000"/>
            <a:alpha val="90000"/>
          </a:schemeClr>
        </a:solidFill>
      </dgm:spPr>
      <dgm:t>
        <a:bodyPr/>
        <a:lstStyle/>
        <a:p>
          <a:r>
            <a:rPr lang="fr-FR" sz="1800" b="1" dirty="0"/>
            <a:t>Quel que soit le changement de face, l’état de la lampe doit changer.</a:t>
          </a:r>
        </a:p>
      </dgm:t>
    </dgm:pt>
    <dgm:pt modelId="{D551C718-EFC3-4A1B-A1F3-B5F352BC4BA5}" type="parTrans" cxnId="{3C7B2C84-95E6-4AD9-A73B-B5BF706B9222}">
      <dgm:prSet/>
      <dgm:spPr/>
      <dgm:t>
        <a:bodyPr/>
        <a:lstStyle/>
        <a:p>
          <a:endParaRPr lang="fr-FR" sz="1800"/>
        </a:p>
      </dgm:t>
    </dgm:pt>
    <dgm:pt modelId="{4F951176-CAF7-48A0-BAAB-1FD0FE5B1E41}" type="sibTrans" cxnId="{3C7B2C84-95E6-4AD9-A73B-B5BF706B9222}">
      <dgm:prSet/>
      <dgm:spPr/>
      <dgm:t>
        <a:bodyPr/>
        <a:lstStyle/>
        <a:p>
          <a:endParaRPr lang="fr-FR" sz="1800"/>
        </a:p>
      </dgm:t>
    </dgm:pt>
    <dgm:pt modelId="{A3710C33-F861-40C2-9643-010644A5F3A0}" type="pres">
      <dgm:prSet presAssocID="{FD71F435-DC59-41C1-AEA6-E3EB15A1636A}" presName="linear" presStyleCnt="0">
        <dgm:presLayoutVars>
          <dgm:dir/>
          <dgm:resizeHandles val="exact"/>
        </dgm:presLayoutVars>
      </dgm:prSet>
      <dgm:spPr/>
      <dgm:t>
        <a:bodyPr/>
        <a:lstStyle/>
        <a:p>
          <a:endParaRPr lang="fr-FR"/>
        </a:p>
      </dgm:t>
    </dgm:pt>
    <dgm:pt modelId="{ACB3D323-78B1-4251-8AE7-C6227992FF4C}" type="pres">
      <dgm:prSet presAssocID="{77C3A2F5-7238-4CAD-B65B-ACDDFF5D4606}" presName="comp" presStyleCnt="0"/>
      <dgm:spPr/>
    </dgm:pt>
    <dgm:pt modelId="{07469DA2-94A3-4333-82B6-9D232BB88B79}" type="pres">
      <dgm:prSet presAssocID="{77C3A2F5-7238-4CAD-B65B-ACDDFF5D4606}" presName="box" presStyleLbl="node1" presStyleIdx="0" presStyleCnt="1" custLinFactNeighborY="926"/>
      <dgm:spPr/>
      <dgm:t>
        <a:bodyPr/>
        <a:lstStyle/>
        <a:p>
          <a:endParaRPr lang="fr-FR"/>
        </a:p>
      </dgm:t>
    </dgm:pt>
    <dgm:pt modelId="{4E93C55F-94B6-4F6F-BFE7-479B43029D76}" type="pres">
      <dgm:prSet presAssocID="{77C3A2F5-7238-4CAD-B65B-ACDDFF5D4606}" presName="img" presStyleLbl="fgImgPlace1" presStyleIdx="0" presStyleCnt="1" custScaleX="78707" custScaleY="97019" custLinFactNeighborX="-5466" custLinFactNeighborY="920"/>
      <dgm:spPr>
        <a:blipFill rotWithShape="1">
          <a:blip xmlns:r="http://schemas.openxmlformats.org/officeDocument/2006/relationships" r:embed="rId1">
            <a:clrChange>
              <a:clrFrom>
                <a:srgbClr val="FFFFFF"/>
              </a:clrFrom>
              <a:clrTo>
                <a:srgbClr val="FFFFFF">
                  <a:alpha val="0"/>
                </a:srgbClr>
              </a:clrTo>
            </a:clrChange>
          </a:blip>
          <a:srcRect/>
          <a:stretch>
            <a:fillRect l="-3000" r="-3000"/>
          </a:stretch>
        </a:blipFill>
        <a:ln>
          <a:noFill/>
        </a:ln>
      </dgm:spPr>
    </dgm:pt>
    <dgm:pt modelId="{BDC8978D-0199-4704-A993-673D08A6F001}" type="pres">
      <dgm:prSet presAssocID="{77C3A2F5-7238-4CAD-B65B-ACDDFF5D4606}" presName="text" presStyleLbl="node1" presStyleIdx="0" presStyleCnt="1">
        <dgm:presLayoutVars>
          <dgm:bulletEnabled val="1"/>
        </dgm:presLayoutVars>
      </dgm:prSet>
      <dgm:spPr/>
      <dgm:t>
        <a:bodyPr/>
        <a:lstStyle/>
        <a:p>
          <a:endParaRPr lang="fr-FR"/>
        </a:p>
      </dgm:t>
    </dgm:pt>
  </dgm:ptLst>
  <dgm:cxnLst>
    <dgm:cxn modelId="{A7D2C658-0A6F-43FD-818D-2985A9F9A2B4}" type="presOf" srcId="{0E197737-09EC-47F4-97A9-32380937BC96}" destId="{07469DA2-94A3-4333-82B6-9D232BB88B79}" srcOrd="0" destOrd="1" presId="urn:microsoft.com/office/officeart/2005/8/layout/vList4#8"/>
    <dgm:cxn modelId="{B181B03F-BD96-4D18-83A8-018C428B2C64}" srcId="{FD71F435-DC59-41C1-AEA6-E3EB15A1636A}" destId="{77C3A2F5-7238-4CAD-B65B-ACDDFF5D4606}" srcOrd="0" destOrd="0" parTransId="{03BFDCF8-5C92-4B6E-980B-71DFEDB01FD7}" sibTransId="{BD4A60C3-57E7-4985-8D09-B68C0495D88A}"/>
    <dgm:cxn modelId="{4555BF47-1AF9-424A-8EA6-84FAABBDBD8E}" type="presOf" srcId="{0E197737-09EC-47F4-97A9-32380937BC96}" destId="{BDC8978D-0199-4704-A993-673D08A6F001}" srcOrd="1" destOrd="1" presId="urn:microsoft.com/office/officeart/2005/8/layout/vList4#8"/>
    <dgm:cxn modelId="{3C7B2C84-95E6-4AD9-A73B-B5BF706B9222}" srcId="{77C3A2F5-7238-4CAD-B65B-ACDDFF5D4606}" destId="{0E197737-09EC-47F4-97A9-32380937BC96}" srcOrd="0" destOrd="0" parTransId="{D551C718-EFC3-4A1B-A1F3-B5F352BC4BA5}" sibTransId="{4F951176-CAF7-48A0-BAAB-1FD0FE5B1E41}"/>
    <dgm:cxn modelId="{A8466EB3-64AD-47CF-9DD9-E6F5C090B02E}" type="presOf" srcId="{FD71F435-DC59-41C1-AEA6-E3EB15A1636A}" destId="{A3710C33-F861-40C2-9643-010644A5F3A0}" srcOrd="0" destOrd="0" presId="urn:microsoft.com/office/officeart/2005/8/layout/vList4#8"/>
    <dgm:cxn modelId="{8A552F60-3A4D-47EF-9C06-D830ECAEC673}" type="presOf" srcId="{77C3A2F5-7238-4CAD-B65B-ACDDFF5D4606}" destId="{07469DA2-94A3-4333-82B6-9D232BB88B79}" srcOrd="0" destOrd="0" presId="urn:microsoft.com/office/officeart/2005/8/layout/vList4#8"/>
    <dgm:cxn modelId="{5794BA64-C129-4C68-97BC-B4E2F9152AF2}" type="presOf" srcId="{77C3A2F5-7238-4CAD-B65B-ACDDFF5D4606}" destId="{BDC8978D-0199-4704-A993-673D08A6F001}" srcOrd="1" destOrd="0" presId="urn:microsoft.com/office/officeart/2005/8/layout/vList4#8"/>
    <dgm:cxn modelId="{56719B85-B0C8-4CCF-A73A-6C0C76A8C1B5}" type="presParOf" srcId="{A3710C33-F861-40C2-9643-010644A5F3A0}" destId="{ACB3D323-78B1-4251-8AE7-C6227992FF4C}" srcOrd="0" destOrd="0" presId="urn:microsoft.com/office/officeart/2005/8/layout/vList4#8"/>
    <dgm:cxn modelId="{CD6FB020-04F4-467D-99A6-1E440AB9364E}" type="presParOf" srcId="{ACB3D323-78B1-4251-8AE7-C6227992FF4C}" destId="{07469DA2-94A3-4333-82B6-9D232BB88B79}" srcOrd="0" destOrd="0" presId="urn:microsoft.com/office/officeart/2005/8/layout/vList4#8"/>
    <dgm:cxn modelId="{5289C3DA-040A-490E-BEBC-18D7B1D63C8A}" type="presParOf" srcId="{ACB3D323-78B1-4251-8AE7-C6227992FF4C}" destId="{4E93C55F-94B6-4F6F-BFE7-479B43029D76}" srcOrd="1" destOrd="0" presId="urn:microsoft.com/office/officeart/2005/8/layout/vList4#8"/>
    <dgm:cxn modelId="{CC1DEC09-3BE9-45F1-B3D6-E60DC7CB0C51}" type="presParOf" srcId="{ACB3D323-78B1-4251-8AE7-C6227992FF4C}" destId="{BDC8978D-0199-4704-A993-673D08A6F001}" srcOrd="2" destOrd="0" presId="urn:microsoft.com/office/officeart/2005/8/layout/vList4#8"/>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D71F435-DC59-41C1-AEA6-E3EB15A1636A}" type="doc">
      <dgm:prSet loTypeId="urn:microsoft.com/office/officeart/2005/8/layout/vList4#7" loCatId="list" qsTypeId="urn:microsoft.com/office/officeart/2005/8/quickstyle/simple1" qsCatId="simple" csTypeId="urn:microsoft.com/office/officeart/2005/8/colors/accent5_5" csCatId="accent5" phldr="1"/>
      <dgm:spPr/>
      <dgm:t>
        <a:bodyPr/>
        <a:lstStyle/>
        <a:p>
          <a:endParaRPr lang="fr-FR"/>
        </a:p>
      </dgm:t>
    </dgm:pt>
    <dgm:pt modelId="{2CB954D4-ACA9-41BC-A2E0-FEEE028FF642}">
      <dgm:prSet phldrT="[Texte]" custT="1"/>
      <dgm:spPr/>
      <dgm:t>
        <a:bodyPr/>
        <a:lstStyle/>
        <a:p>
          <a:r>
            <a:rPr lang="fr-FR" sz="1800" dirty="0"/>
            <a:t>Changement d'orientation du cube</a:t>
          </a:r>
        </a:p>
      </dgm:t>
    </dgm:pt>
    <dgm:pt modelId="{68107B95-08FC-4DAA-8321-9909DF19B2A3}" type="parTrans" cxnId="{895FD452-7F40-481C-83EF-DC3DEC92F38E}">
      <dgm:prSet/>
      <dgm:spPr/>
      <dgm:t>
        <a:bodyPr/>
        <a:lstStyle/>
        <a:p>
          <a:endParaRPr lang="fr-FR" sz="1800"/>
        </a:p>
      </dgm:t>
    </dgm:pt>
    <dgm:pt modelId="{8852EABB-72DE-4953-AA46-8AB85038E719}" type="sibTrans" cxnId="{895FD452-7F40-481C-83EF-DC3DEC92F38E}">
      <dgm:prSet/>
      <dgm:spPr/>
      <dgm:t>
        <a:bodyPr/>
        <a:lstStyle/>
        <a:p>
          <a:endParaRPr lang="fr-FR" sz="1800"/>
        </a:p>
      </dgm:t>
    </dgm:pt>
    <dgm:pt modelId="{1E3BEF11-DF1C-4DFA-81BA-C81BBE1563CF}">
      <dgm:prSet phldrT="[Texte]" custT="1"/>
      <dgm:spPr/>
      <dgm:t>
        <a:bodyPr/>
        <a:lstStyle/>
        <a:p>
          <a:r>
            <a:rPr lang="fr-FR" sz="1800" dirty="0">
              <a:latin typeface="+mn-lt"/>
            </a:rPr>
            <a:t>Communication sans fil</a:t>
          </a:r>
        </a:p>
      </dgm:t>
    </dgm:pt>
    <dgm:pt modelId="{1866818F-A562-4CCD-9B64-6203B317E13E}" type="parTrans" cxnId="{962D4B68-E89F-45DA-96EE-68B7FC7779D9}">
      <dgm:prSet/>
      <dgm:spPr/>
      <dgm:t>
        <a:bodyPr/>
        <a:lstStyle/>
        <a:p>
          <a:endParaRPr lang="fr-FR" sz="1800"/>
        </a:p>
      </dgm:t>
    </dgm:pt>
    <dgm:pt modelId="{B1A0BEE5-A7F7-418F-A5B6-A44DF0A916F5}" type="sibTrans" cxnId="{962D4B68-E89F-45DA-96EE-68B7FC7779D9}">
      <dgm:prSet/>
      <dgm:spPr/>
      <dgm:t>
        <a:bodyPr/>
        <a:lstStyle/>
        <a:p>
          <a:endParaRPr lang="fr-FR" sz="1800"/>
        </a:p>
      </dgm:t>
    </dgm:pt>
    <dgm:pt modelId="{A3710C33-F861-40C2-9643-010644A5F3A0}" type="pres">
      <dgm:prSet presAssocID="{FD71F435-DC59-41C1-AEA6-E3EB15A1636A}" presName="linear" presStyleCnt="0">
        <dgm:presLayoutVars>
          <dgm:dir/>
          <dgm:resizeHandles val="exact"/>
        </dgm:presLayoutVars>
      </dgm:prSet>
      <dgm:spPr/>
      <dgm:t>
        <a:bodyPr/>
        <a:lstStyle/>
        <a:p>
          <a:endParaRPr lang="fr-FR"/>
        </a:p>
      </dgm:t>
    </dgm:pt>
    <dgm:pt modelId="{42A18DC0-88FB-474C-B998-247095449487}" type="pres">
      <dgm:prSet presAssocID="{2CB954D4-ACA9-41BC-A2E0-FEEE028FF642}" presName="comp" presStyleCnt="0"/>
      <dgm:spPr/>
    </dgm:pt>
    <dgm:pt modelId="{45842354-68F9-4892-BF0F-53105AC20BE4}" type="pres">
      <dgm:prSet presAssocID="{2CB954D4-ACA9-41BC-A2E0-FEEE028FF642}" presName="box" presStyleLbl="node1" presStyleIdx="0" presStyleCnt="2" custLinFactNeighborY="8266"/>
      <dgm:spPr/>
      <dgm:t>
        <a:bodyPr/>
        <a:lstStyle/>
        <a:p>
          <a:endParaRPr lang="fr-FR"/>
        </a:p>
      </dgm:t>
    </dgm:pt>
    <dgm:pt modelId="{D20B9F13-22FD-4415-B700-C5F06606F1A8}" type="pres">
      <dgm:prSet presAssocID="{2CB954D4-ACA9-41BC-A2E0-FEEE028FF642}" presName="img" presStyleLbl="fgImgPlace1" presStyleIdx="0" presStyleCnt="2" custScaleX="109343" custScaleY="114719" custLinFactNeighborX="-407" custLinFactNeighborY="10012"/>
      <dgm:spPr>
        <a:blipFill rotWithShape="1">
          <a:blip xmlns:r="http://schemas.openxmlformats.org/officeDocument/2006/relationships" r:embed="rId1">
            <a:clrChange>
              <a:clrFrom>
                <a:srgbClr val="FFFFFF"/>
              </a:clrFrom>
              <a:clrTo>
                <a:srgbClr val="FFFFFF">
                  <a:alpha val="0"/>
                </a:srgbClr>
              </a:clrTo>
            </a:clrChange>
          </a:blip>
          <a:srcRect/>
          <a:stretch>
            <a:fillRect l="-1000" r="-1000"/>
          </a:stretch>
        </a:blipFill>
        <a:ln>
          <a:noFill/>
        </a:ln>
      </dgm:spPr>
    </dgm:pt>
    <dgm:pt modelId="{30C8E61B-E2D8-4D39-96A7-BE094E06A416}" type="pres">
      <dgm:prSet presAssocID="{2CB954D4-ACA9-41BC-A2E0-FEEE028FF642}" presName="text" presStyleLbl="node1" presStyleIdx="0" presStyleCnt="2">
        <dgm:presLayoutVars>
          <dgm:bulletEnabled val="1"/>
        </dgm:presLayoutVars>
      </dgm:prSet>
      <dgm:spPr/>
      <dgm:t>
        <a:bodyPr/>
        <a:lstStyle/>
        <a:p>
          <a:endParaRPr lang="fr-FR"/>
        </a:p>
      </dgm:t>
    </dgm:pt>
    <dgm:pt modelId="{C4FF0E75-4F4C-465A-8E6A-A76F1F9ACB08}" type="pres">
      <dgm:prSet presAssocID="{8852EABB-72DE-4953-AA46-8AB85038E719}" presName="spacer" presStyleCnt="0"/>
      <dgm:spPr/>
    </dgm:pt>
    <dgm:pt modelId="{BAAA3AF8-88D4-4A4B-9C51-110AA873EF02}" type="pres">
      <dgm:prSet presAssocID="{1E3BEF11-DF1C-4DFA-81BA-C81BBE1563CF}" presName="comp" presStyleCnt="0"/>
      <dgm:spPr/>
    </dgm:pt>
    <dgm:pt modelId="{2285F9A2-E4C6-456C-8753-A934F825AB53}" type="pres">
      <dgm:prSet presAssocID="{1E3BEF11-DF1C-4DFA-81BA-C81BBE1563CF}" presName="box" presStyleLbl="node1" presStyleIdx="1" presStyleCnt="2"/>
      <dgm:spPr/>
      <dgm:t>
        <a:bodyPr/>
        <a:lstStyle/>
        <a:p>
          <a:endParaRPr lang="fr-FR"/>
        </a:p>
      </dgm:t>
    </dgm:pt>
    <dgm:pt modelId="{79BCF330-3060-4CCF-8716-7B26CF227C2F}" type="pres">
      <dgm:prSet presAssocID="{1E3BEF11-DF1C-4DFA-81BA-C81BBE1563CF}" presName="img" presStyleLbl="fgImgPlace1" presStyleIdx="1" presStyleCnt="2" custScaleX="93097" custLinFactNeighborX="-3671" custLinFactNeighborY="1463"/>
      <dgm:spPr>
        <a:blipFill rotWithShape="0">
          <a:blip xmlns:r="http://schemas.openxmlformats.org/officeDocument/2006/relationships" r:embed="rId2"/>
          <a:stretch>
            <a:fillRect/>
          </a:stretch>
        </a:blipFill>
      </dgm:spPr>
    </dgm:pt>
    <dgm:pt modelId="{F9D9BFBB-C499-495B-A6A5-9F8DD4BBC08E}" type="pres">
      <dgm:prSet presAssocID="{1E3BEF11-DF1C-4DFA-81BA-C81BBE1563CF}" presName="text" presStyleLbl="node1" presStyleIdx="1" presStyleCnt="2">
        <dgm:presLayoutVars>
          <dgm:bulletEnabled val="1"/>
        </dgm:presLayoutVars>
      </dgm:prSet>
      <dgm:spPr/>
      <dgm:t>
        <a:bodyPr/>
        <a:lstStyle/>
        <a:p>
          <a:endParaRPr lang="fr-FR"/>
        </a:p>
      </dgm:t>
    </dgm:pt>
  </dgm:ptLst>
  <dgm:cxnLst>
    <dgm:cxn modelId="{DF59910F-07E4-48A3-B310-C83FD48E097F}" type="presOf" srcId="{2CB954D4-ACA9-41BC-A2E0-FEEE028FF642}" destId="{30C8E61B-E2D8-4D39-96A7-BE094E06A416}" srcOrd="1" destOrd="0" presId="urn:microsoft.com/office/officeart/2005/8/layout/vList4#7"/>
    <dgm:cxn modelId="{507EB565-C4D6-4B69-A4AF-ECB22072F6EA}" type="presOf" srcId="{1E3BEF11-DF1C-4DFA-81BA-C81BBE1563CF}" destId="{F9D9BFBB-C499-495B-A6A5-9F8DD4BBC08E}" srcOrd="1" destOrd="0" presId="urn:microsoft.com/office/officeart/2005/8/layout/vList4#7"/>
    <dgm:cxn modelId="{D287521E-C1D0-4ECC-852E-6FA5EF2B512D}" type="presOf" srcId="{2CB954D4-ACA9-41BC-A2E0-FEEE028FF642}" destId="{45842354-68F9-4892-BF0F-53105AC20BE4}" srcOrd="0" destOrd="0" presId="urn:microsoft.com/office/officeart/2005/8/layout/vList4#7"/>
    <dgm:cxn modelId="{FE651449-BC48-4BAA-BE91-68EEFBBD8099}" type="presOf" srcId="{1E3BEF11-DF1C-4DFA-81BA-C81BBE1563CF}" destId="{2285F9A2-E4C6-456C-8753-A934F825AB53}" srcOrd="0" destOrd="0" presId="urn:microsoft.com/office/officeart/2005/8/layout/vList4#7"/>
    <dgm:cxn modelId="{19A9CCFB-E5ED-406C-B617-A7C757CFF1D3}" type="presOf" srcId="{FD71F435-DC59-41C1-AEA6-E3EB15A1636A}" destId="{A3710C33-F861-40C2-9643-010644A5F3A0}" srcOrd="0" destOrd="0" presId="urn:microsoft.com/office/officeart/2005/8/layout/vList4#7"/>
    <dgm:cxn modelId="{895FD452-7F40-481C-83EF-DC3DEC92F38E}" srcId="{FD71F435-DC59-41C1-AEA6-E3EB15A1636A}" destId="{2CB954D4-ACA9-41BC-A2E0-FEEE028FF642}" srcOrd="0" destOrd="0" parTransId="{68107B95-08FC-4DAA-8321-9909DF19B2A3}" sibTransId="{8852EABB-72DE-4953-AA46-8AB85038E719}"/>
    <dgm:cxn modelId="{962D4B68-E89F-45DA-96EE-68B7FC7779D9}" srcId="{FD71F435-DC59-41C1-AEA6-E3EB15A1636A}" destId="{1E3BEF11-DF1C-4DFA-81BA-C81BBE1563CF}" srcOrd="1" destOrd="0" parTransId="{1866818F-A562-4CCD-9B64-6203B317E13E}" sibTransId="{B1A0BEE5-A7F7-418F-A5B6-A44DF0A916F5}"/>
    <dgm:cxn modelId="{8A627709-1E2B-4639-864D-8150A77662E4}" type="presParOf" srcId="{A3710C33-F861-40C2-9643-010644A5F3A0}" destId="{42A18DC0-88FB-474C-B998-247095449487}" srcOrd="0" destOrd="0" presId="urn:microsoft.com/office/officeart/2005/8/layout/vList4#7"/>
    <dgm:cxn modelId="{8769AF33-796E-49DD-BC07-DB4D141858B7}" type="presParOf" srcId="{42A18DC0-88FB-474C-B998-247095449487}" destId="{45842354-68F9-4892-BF0F-53105AC20BE4}" srcOrd="0" destOrd="0" presId="urn:microsoft.com/office/officeart/2005/8/layout/vList4#7"/>
    <dgm:cxn modelId="{0CB624F8-16BB-45BF-A59E-BEAD5B15B27D}" type="presParOf" srcId="{42A18DC0-88FB-474C-B998-247095449487}" destId="{D20B9F13-22FD-4415-B700-C5F06606F1A8}" srcOrd="1" destOrd="0" presId="urn:microsoft.com/office/officeart/2005/8/layout/vList4#7"/>
    <dgm:cxn modelId="{C38B6EEC-1D81-4967-8604-F2323E740CF8}" type="presParOf" srcId="{42A18DC0-88FB-474C-B998-247095449487}" destId="{30C8E61B-E2D8-4D39-96A7-BE094E06A416}" srcOrd="2" destOrd="0" presId="urn:microsoft.com/office/officeart/2005/8/layout/vList4#7"/>
    <dgm:cxn modelId="{2E135C3E-EE51-4182-B5BB-B77216A95E41}" type="presParOf" srcId="{A3710C33-F861-40C2-9643-010644A5F3A0}" destId="{C4FF0E75-4F4C-465A-8E6A-A76F1F9ACB08}" srcOrd="1" destOrd="0" presId="urn:microsoft.com/office/officeart/2005/8/layout/vList4#7"/>
    <dgm:cxn modelId="{66395DA9-8B41-4E21-AA37-DF0A9A23F4A0}" type="presParOf" srcId="{A3710C33-F861-40C2-9643-010644A5F3A0}" destId="{BAAA3AF8-88D4-4A4B-9C51-110AA873EF02}" srcOrd="2" destOrd="0" presId="urn:microsoft.com/office/officeart/2005/8/layout/vList4#7"/>
    <dgm:cxn modelId="{63F8A055-AA2E-47EF-AD7E-A19FDCAFA275}" type="presParOf" srcId="{BAAA3AF8-88D4-4A4B-9C51-110AA873EF02}" destId="{2285F9A2-E4C6-456C-8753-A934F825AB53}" srcOrd="0" destOrd="0" presId="urn:microsoft.com/office/officeart/2005/8/layout/vList4#7"/>
    <dgm:cxn modelId="{FCE089FA-E4E6-4802-A3BD-8317AB0BB159}" type="presParOf" srcId="{BAAA3AF8-88D4-4A4B-9C51-110AA873EF02}" destId="{79BCF330-3060-4CCF-8716-7B26CF227C2F}" srcOrd="1" destOrd="0" presId="urn:microsoft.com/office/officeart/2005/8/layout/vList4#7"/>
    <dgm:cxn modelId="{89304CFF-990D-4017-96A3-58F284A829D8}" type="presParOf" srcId="{BAAA3AF8-88D4-4A4B-9C51-110AA873EF02}" destId="{F9D9BFBB-C499-495B-A6A5-9F8DD4BBC08E}" srcOrd="2" destOrd="0" presId="urn:microsoft.com/office/officeart/2005/8/layout/vList4#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AB6C84-00DF-45BD-AABA-FF89B10445A5}">
      <dsp:nvSpPr>
        <dsp:cNvPr id="0" name=""/>
        <dsp:cNvSpPr/>
      </dsp:nvSpPr>
      <dsp:spPr>
        <a:xfrm>
          <a:off x="1514500" y="240526"/>
          <a:ext cx="2620966" cy="2621364"/>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DA17FF8-ACBD-4571-B6BF-D58A8D7E3E5E}">
      <dsp:nvSpPr>
        <dsp:cNvPr id="0" name=""/>
        <dsp:cNvSpPr/>
      </dsp:nvSpPr>
      <dsp:spPr>
        <a:xfrm>
          <a:off x="2093819" y="1186918"/>
          <a:ext cx="1456420" cy="728035"/>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b="1" kern="1200" dirty="0"/>
            <a:t>Piloter son habitation  </a:t>
          </a:r>
        </a:p>
      </dsp:txBody>
      <dsp:txXfrm>
        <a:off x="2093819" y="1186918"/>
        <a:ext cx="1456420" cy="728035"/>
      </dsp:txXfrm>
    </dsp:sp>
    <dsp:sp modelId="{1F35F9ED-E6A9-4436-B82A-8539D5E2FF03}">
      <dsp:nvSpPr>
        <dsp:cNvPr id="0" name=""/>
        <dsp:cNvSpPr/>
      </dsp:nvSpPr>
      <dsp:spPr>
        <a:xfrm>
          <a:off x="786535" y="1746694"/>
          <a:ext cx="2620966" cy="2621364"/>
        </a:xfrm>
        <a:prstGeom prst="leftCircularArrow">
          <a:avLst>
            <a:gd name="adj1" fmla="val 10980"/>
            <a:gd name="adj2" fmla="val 1142322"/>
            <a:gd name="adj3" fmla="val 6300000"/>
            <a:gd name="adj4" fmla="val 18900000"/>
            <a:gd name="adj5" fmla="val 12500"/>
          </a:avLst>
        </a:prstGeom>
        <a:solidFill>
          <a:schemeClr val="accent2">
            <a:hueOff val="-7481439"/>
            <a:satOff val="-14650"/>
            <a:lumOff val="980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2A1AB29-C520-4758-A58A-D18DFB041CEB}">
      <dsp:nvSpPr>
        <dsp:cNvPr id="0" name=""/>
        <dsp:cNvSpPr/>
      </dsp:nvSpPr>
      <dsp:spPr>
        <a:xfrm>
          <a:off x="1246891" y="2655889"/>
          <a:ext cx="1456420" cy="728035"/>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b="1" kern="1200" dirty="0"/>
            <a:t>Actionner à distance</a:t>
          </a:r>
          <a:br>
            <a:rPr lang="fr-FR" sz="1800" b="1" kern="1200" dirty="0"/>
          </a:br>
          <a:r>
            <a:rPr lang="fr-FR" sz="1800" b="1" kern="1200" dirty="0"/>
            <a:t>via une IHM conviviale</a:t>
          </a:r>
        </a:p>
      </dsp:txBody>
      <dsp:txXfrm>
        <a:off x="1246891" y="2655889"/>
        <a:ext cx="1456420" cy="728035"/>
      </dsp:txXfrm>
    </dsp:sp>
    <dsp:sp modelId="{A5450804-5D58-43C5-8F6F-BCFAFACA1F6C}">
      <dsp:nvSpPr>
        <dsp:cNvPr id="0" name=""/>
        <dsp:cNvSpPr/>
      </dsp:nvSpPr>
      <dsp:spPr>
        <a:xfrm>
          <a:off x="1701043" y="3433102"/>
          <a:ext cx="2251815" cy="2252718"/>
        </a:xfrm>
        <a:prstGeom prst="blockArc">
          <a:avLst>
            <a:gd name="adj1" fmla="val 13500000"/>
            <a:gd name="adj2" fmla="val 10800000"/>
            <a:gd name="adj3" fmla="val 12740"/>
          </a:avLst>
        </a:prstGeom>
        <a:solidFill>
          <a:schemeClr val="accent5">
            <a:lumMod val="90000"/>
            <a:lumOff val="1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2777C09-F727-4661-9BE9-89307AA8A500}">
      <dsp:nvSpPr>
        <dsp:cNvPr id="0" name=""/>
        <dsp:cNvSpPr/>
      </dsp:nvSpPr>
      <dsp:spPr>
        <a:xfrm>
          <a:off x="2097265" y="4218858"/>
          <a:ext cx="1456420" cy="728035"/>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b="1" kern="1200" dirty="0"/>
            <a:t>Allumer ou éteindre une  lampe</a:t>
          </a:r>
        </a:p>
      </dsp:txBody>
      <dsp:txXfrm>
        <a:off x="2097265" y="4218858"/>
        <a:ext cx="1456420" cy="7280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C23396-2DF8-459D-BD97-D7CDC71E8E8E}">
      <dsp:nvSpPr>
        <dsp:cNvPr id="0" name=""/>
        <dsp:cNvSpPr/>
      </dsp:nvSpPr>
      <dsp:spPr>
        <a:xfrm>
          <a:off x="0" y="44130"/>
          <a:ext cx="6729701" cy="469956"/>
        </a:xfrm>
        <a:prstGeom prst="roundRect">
          <a:avLst/>
        </a:prstGeom>
        <a:solidFill>
          <a:schemeClr val="accent5">
            <a:alpha val="9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fr-FR" sz="1900" b="1" kern="1200" dirty="0"/>
            <a:t>La gravité est modélisée par un vecteur accélération notée : </a:t>
          </a:r>
          <a14:m xmlns:a14="http://schemas.microsoft.com/office/drawing/2010/main">
            <m:oMath xmlns:m="http://schemas.openxmlformats.org/officeDocument/2006/math">
              <m:acc>
                <m:accPr>
                  <m:chr m:val="⃗"/>
                  <m:ctrlPr>
                    <a:rPr lang="fr-FR" sz="1900" b="1" i="1" kern="1200" dirty="0" smtClean="0">
                      <a:latin typeface="Cambria Math" panose="02040503050406030204" pitchFamily="18" charset="0"/>
                    </a:rPr>
                  </m:ctrlPr>
                </m:accPr>
                <m:e>
                  <m:r>
                    <a:rPr lang="fr-FR" sz="1900" b="1" i="1" kern="1200" dirty="0" smtClean="0">
                      <a:latin typeface="Cambria Math" panose="02040503050406030204" pitchFamily="18" charset="0"/>
                    </a:rPr>
                    <m:t>𝒈</m:t>
                  </m:r>
                </m:e>
              </m:acc>
            </m:oMath>
          </a14:m>
          <a:endParaRPr lang="fr-FR" sz="1900" kern="1200" dirty="0">
            <a:effectLst>
              <a:outerShdw blurRad="38100" dist="38100" dir="2700000" algn="tl">
                <a:srgbClr val="000000">
                  <a:alpha val="43137"/>
                </a:srgbClr>
              </a:outerShdw>
            </a:effectLst>
          </a:endParaRPr>
        </a:p>
      </dsp:txBody>
      <dsp:txXfrm>
        <a:off x="22941" y="67071"/>
        <a:ext cx="6683819" cy="424074"/>
      </dsp:txXfrm>
    </dsp:sp>
    <dsp:sp modelId="{3240D08E-05A3-4547-B84A-D4CF97126983}">
      <dsp:nvSpPr>
        <dsp:cNvPr id="0" name=""/>
        <dsp:cNvSpPr/>
      </dsp:nvSpPr>
      <dsp:spPr>
        <a:xfrm>
          <a:off x="0" y="568806"/>
          <a:ext cx="6729701" cy="469956"/>
        </a:xfrm>
        <a:prstGeom prst="roundRect">
          <a:avLst/>
        </a:prstGeom>
        <a:solidFill>
          <a:schemeClr val="accent5">
            <a:alpha val="90000"/>
            <a:hueOff val="0"/>
            <a:satOff val="0"/>
            <a:lumOff val="0"/>
            <a:alphaOff val="-13333"/>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fr-FR" sz="1900" b="1" kern="1200" dirty="0"/>
            <a:t>Intensité : </a:t>
          </a:r>
          <a14:m xmlns:a14="http://schemas.microsoft.com/office/drawing/2010/main">
            <m:oMath xmlns:m="http://schemas.openxmlformats.org/officeDocument/2006/math">
              <m:r>
                <a:rPr lang="fr-FR" sz="1900" b="1" i="1" kern="1200" smtClean="0">
                  <a:latin typeface="Cambria Math" panose="02040503050406030204" pitchFamily="18" charset="0"/>
                </a:rPr>
                <m:t>𝒈</m:t>
              </m:r>
              <m:r>
                <a:rPr lang="fr-FR" sz="1900" b="1" i="1" kern="1200" smtClean="0">
                  <a:latin typeface="Cambria Math" panose="02040503050406030204" pitchFamily="18" charset="0"/>
                </a:rPr>
                <m:t>=</m:t>
              </m:r>
              <m:r>
                <a:rPr lang="fr-FR" sz="1900" b="1" i="1" kern="1200" smtClean="0">
                  <a:latin typeface="Cambria Math" panose="02040503050406030204" pitchFamily="18" charset="0"/>
                </a:rPr>
                <m:t>𝟗</m:t>
              </m:r>
              <m:r>
                <a:rPr lang="fr-FR" sz="1900" b="1" i="1" kern="1200" smtClean="0">
                  <a:latin typeface="Cambria Math" panose="02040503050406030204" pitchFamily="18" charset="0"/>
                </a:rPr>
                <m:t>,</m:t>
              </m:r>
              <m:r>
                <a:rPr lang="fr-FR" sz="1900" b="1" i="1" kern="1200" smtClean="0">
                  <a:latin typeface="Cambria Math" panose="02040503050406030204" pitchFamily="18" charset="0"/>
                </a:rPr>
                <m:t>𝟖𝟏</m:t>
              </m:r>
              <m:r>
                <a:rPr lang="fr-FR" sz="1900" b="1" i="1" kern="1200" smtClean="0">
                  <a:latin typeface="Cambria Math" panose="02040503050406030204" pitchFamily="18" charset="0"/>
                </a:rPr>
                <m:t> </m:t>
              </m:r>
              <m:r>
                <a:rPr lang="fr-FR" sz="1900" b="1" i="1" kern="1200" smtClean="0">
                  <a:latin typeface="Cambria Math" panose="02040503050406030204" pitchFamily="18" charset="0"/>
                </a:rPr>
                <m:t>𝒎</m:t>
              </m:r>
              <m:r>
                <a:rPr lang="fr-FR" sz="1900" b="1" i="1" kern="1200" smtClean="0">
                  <a:latin typeface="Cambria Math" panose="02040503050406030204" pitchFamily="18" charset="0"/>
                </a:rPr>
                <m:t>.</m:t>
              </m:r>
              <m:sSup>
                <m:sSupPr>
                  <m:ctrlPr>
                    <a:rPr lang="fr-FR" sz="1900" b="1" i="1" kern="1200" smtClean="0">
                      <a:latin typeface="Cambria Math" panose="02040503050406030204" pitchFamily="18" charset="0"/>
                    </a:rPr>
                  </m:ctrlPr>
                </m:sSupPr>
                <m:e>
                  <m:r>
                    <a:rPr lang="fr-FR" sz="1900" b="1" i="1" kern="1200" smtClean="0">
                      <a:latin typeface="Cambria Math" panose="02040503050406030204" pitchFamily="18" charset="0"/>
                    </a:rPr>
                    <m:t>𝒔</m:t>
                  </m:r>
                </m:e>
                <m:sup>
                  <m:r>
                    <a:rPr lang="fr-FR" sz="1900" b="1" i="1" kern="1200" smtClean="0">
                      <a:latin typeface="Cambria Math" panose="02040503050406030204" pitchFamily="18" charset="0"/>
                    </a:rPr>
                    <m:t>−</m:t>
                  </m:r>
                  <m:r>
                    <a:rPr lang="fr-FR" sz="1900" b="1" i="1" kern="1200" smtClean="0">
                      <a:latin typeface="Cambria Math" panose="02040503050406030204" pitchFamily="18" charset="0"/>
                    </a:rPr>
                    <m:t>𝟐</m:t>
                  </m:r>
                </m:sup>
              </m:sSup>
            </m:oMath>
          </a14:m>
          <a:endParaRPr lang="fr-FR" sz="1900" b="1" kern="1200" baseline="30000" dirty="0"/>
        </a:p>
      </dsp:txBody>
      <dsp:txXfrm>
        <a:off x="22941" y="591747"/>
        <a:ext cx="6683819" cy="424074"/>
      </dsp:txXfrm>
    </dsp:sp>
    <dsp:sp modelId="{7F0875FF-29D8-4078-A4EF-3864384BAAEF}">
      <dsp:nvSpPr>
        <dsp:cNvPr id="0" name=""/>
        <dsp:cNvSpPr/>
      </dsp:nvSpPr>
      <dsp:spPr>
        <a:xfrm>
          <a:off x="0" y="1093482"/>
          <a:ext cx="6729701" cy="469956"/>
        </a:xfrm>
        <a:prstGeom prst="roundRect">
          <a:avLst/>
        </a:prstGeom>
        <a:solidFill>
          <a:schemeClr val="accent5">
            <a:alpha val="90000"/>
            <a:hueOff val="0"/>
            <a:satOff val="0"/>
            <a:lumOff val="0"/>
            <a:alphaOff val="-26667"/>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fr-FR" sz="1900" b="1" kern="1200" dirty="0"/>
            <a:t>Direction : toujours verticale </a:t>
          </a:r>
          <a:endParaRPr lang="fr-FR" sz="1900" b="1" kern="1200" baseline="30000" dirty="0"/>
        </a:p>
      </dsp:txBody>
      <dsp:txXfrm>
        <a:off x="22941" y="1116423"/>
        <a:ext cx="6683819" cy="424074"/>
      </dsp:txXfrm>
    </dsp:sp>
    <dsp:sp modelId="{DE81083B-D461-466B-B904-7C39FA275F0E}">
      <dsp:nvSpPr>
        <dsp:cNvPr id="0" name=""/>
        <dsp:cNvSpPr/>
      </dsp:nvSpPr>
      <dsp:spPr>
        <a:xfrm>
          <a:off x="0" y="1618159"/>
          <a:ext cx="6729701" cy="469956"/>
        </a:xfrm>
        <a:prstGeom prst="roundRect">
          <a:avLst/>
        </a:prstGeom>
        <a:solidFill>
          <a:schemeClr val="accent5">
            <a:alpha val="90000"/>
            <a:hueOff val="0"/>
            <a:satOff val="0"/>
            <a:lumOff val="0"/>
            <a:alpha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fr-FR" sz="1900" b="1" kern="1200" dirty="0"/>
            <a:t>Sens : vers le bas</a:t>
          </a:r>
        </a:p>
      </dsp:txBody>
      <dsp:txXfrm>
        <a:off x="22941" y="1641100"/>
        <a:ext cx="6683819" cy="4240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842354-68F9-4892-BF0F-53105AC20BE4}">
      <dsp:nvSpPr>
        <dsp:cNvPr id="0" name=""/>
        <dsp:cNvSpPr/>
      </dsp:nvSpPr>
      <dsp:spPr>
        <a:xfrm>
          <a:off x="0" y="58855"/>
          <a:ext cx="3106847" cy="712017"/>
        </a:xfrm>
        <a:prstGeom prst="roundRect">
          <a:avLst>
            <a:gd name="adj" fmla="val 10000"/>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fr-FR" sz="1800" kern="1200" dirty="0"/>
            <a:t>Deux orientations </a:t>
          </a:r>
          <a:br>
            <a:rPr lang="fr-FR" sz="1800" kern="1200" dirty="0"/>
          </a:br>
          <a:r>
            <a:rPr lang="fr-FR" sz="1800" kern="1200" dirty="0"/>
            <a:t>du cube</a:t>
          </a:r>
        </a:p>
      </dsp:txBody>
      <dsp:txXfrm>
        <a:off x="692571" y="58855"/>
        <a:ext cx="2414275" cy="712017"/>
      </dsp:txXfrm>
    </dsp:sp>
    <dsp:sp modelId="{D20B9F13-22FD-4415-B700-C5F06606F1A8}">
      <dsp:nvSpPr>
        <dsp:cNvPr id="0" name=""/>
        <dsp:cNvSpPr/>
      </dsp:nvSpPr>
      <dsp:spPr>
        <a:xfrm>
          <a:off x="39645" y="86310"/>
          <a:ext cx="679423" cy="653455"/>
        </a:xfrm>
        <a:prstGeom prst="roundRect">
          <a:avLst>
            <a:gd name="adj" fmla="val 10000"/>
          </a:avLst>
        </a:prstGeom>
        <a:blipFill rotWithShape="1">
          <a:blip xmlns:r="http://schemas.openxmlformats.org/officeDocument/2006/relationships" r:embed="rId1">
            <a:clrChange>
              <a:clrFrom>
                <a:srgbClr val="FFFFFF"/>
              </a:clrFrom>
              <a:clrTo>
                <a:srgbClr val="FFFFFF">
                  <a:alpha val="0"/>
                </a:srgbClr>
              </a:clrTo>
            </a:clrChange>
          </a:blip>
          <a:srcRect/>
          <a:stretch>
            <a:fillRect l="-1000" r="-1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285F9A2-E4C6-456C-8753-A934F825AB53}">
      <dsp:nvSpPr>
        <dsp:cNvPr id="0" name=""/>
        <dsp:cNvSpPr/>
      </dsp:nvSpPr>
      <dsp:spPr>
        <a:xfrm>
          <a:off x="0" y="783218"/>
          <a:ext cx="3106847" cy="712017"/>
        </a:xfrm>
        <a:prstGeom prst="roundRect">
          <a:avLst>
            <a:gd name="adj" fmla="val 10000"/>
          </a:avLst>
        </a:prstGeom>
        <a:solidFill>
          <a:schemeClr val="accent5">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fr-FR" sz="1800" kern="1200" dirty="0">
              <a:latin typeface="+mn-lt"/>
            </a:rPr>
            <a:t>Communication sans fil</a:t>
          </a:r>
        </a:p>
      </dsp:txBody>
      <dsp:txXfrm>
        <a:off x="692571" y="783218"/>
        <a:ext cx="2414275" cy="712017"/>
      </dsp:txXfrm>
    </dsp:sp>
    <dsp:sp modelId="{79BCF330-3060-4CCF-8716-7B26CF227C2F}">
      <dsp:nvSpPr>
        <dsp:cNvPr id="0" name=""/>
        <dsp:cNvSpPr/>
      </dsp:nvSpPr>
      <dsp:spPr>
        <a:xfrm>
          <a:off x="69837" y="862753"/>
          <a:ext cx="578476" cy="569613"/>
        </a:xfrm>
        <a:prstGeom prst="roundRect">
          <a:avLst>
            <a:gd name="adj" fmla="val 10000"/>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69DA2-94A3-4333-82B6-9D232BB88B79}">
      <dsp:nvSpPr>
        <dsp:cNvPr id="0" name=""/>
        <dsp:cNvSpPr/>
      </dsp:nvSpPr>
      <dsp:spPr>
        <a:xfrm>
          <a:off x="0" y="0"/>
          <a:ext cx="5089482" cy="1026322"/>
        </a:xfrm>
        <a:prstGeom prst="roundRect">
          <a:avLst>
            <a:gd name="adj" fmla="val 10000"/>
          </a:avLst>
        </a:prstGeom>
        <a:solidFill>
          <a:schemeClr val="accent5">
            <a:lumMod val="25000"/>
            <a:lumOff val="75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fr-FR" sz="1800" b="1" kern="1200" dirty="0"/>
            <a:t>Changement d'orientation du cube</a:t>
          </a:r>
        </a:p>
        <a:p>
          <a:pPr marL="171450" lvl="1" indent="-171450" algn="l" defTabSz="800100">
            <a:lnSpc>
              <a:spcPct val="90000"/>
            </a:lnSpc>
            <a:spcBef>
              <a:spcPct val="0"/>
            </a:spcBef>
            <a:spcAft>
              <a:spcPct val="15000"/>
            </a:spcAft>
            <a:buChar char="••"/>
          </a:pPr>
          <a:r>
            <a:rPr lang="fr-FR" sz="1800" b="1" kern="1200" dirty="0"/>
            <a:t>Quel que soit le changement de face, l’état de la lampe doit changer.</a:t>
          </a:r>
        </a:p>
      </dsp:txBody>
      <dsp:txXfrm>
        <a:off x="1120528" y="0"/>
        <a:ext cx="3968953" cy="1026322"/>
      </dsp:txXfrm>
    </dsp:sp>
    <dsp:sp modelId="{4E93C55F-94B6-4F6F-BFE7-479B43029D76}">
      <dsp:nvSpPr>
        <dsp:cNvPr id="0" name=""/>
        <dsp:cNvSpPr/>
      </dsp:nvSpPr>
      <dsp:spPr>
        <a:xfrm>
          <a:off x="155364" y="122423"/>
          <a:ext cx="801155" cy="796581"/>
        </a:xfrm>
        <a:prstGeom prst="roundRect">
          <a:avLst>
            <a:gd name="adj" fmla="val 10000"/>
          </a:avLst>
        </a:prstGeom>
        <a:blipFill rotWithShape="1">
          <a:blip xmlns:r="http://schemas.openxmlformats.org/officeDocument/2006/relationships" r:embed="rId1">
            <a:clrChange>
              <a:clrFrom>
                <a:srgbClr val="FFFFFF"/>
              </a:clrFrom>
              <a:clrTo>
                <a:srgbClr val="FFFFFF">
                  <a:alpha val="0"/>
                </a:srgbClr>
              </a:clrTo>
            </a:clrChange>
          </a:blip>
          <a:srcRect/>
          <a:stretch>
            <a:fillRect l="-3000" r="-3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842354-68F9-4892-BF0F-53105AC20BE4}">
      <dsp:nvSpPr>
        <dsp:cNvPr id="0" name=""/>
        <dsp:cNvSpPr/>
      </dsp:nvSpPr>
      <dsp:spPr>
        <a:xfrm>
          <a:off x="0" y="58855"/>
          <a:ext cx="3106847" cy="712017"/>
        </a:xfrm>
        <a:prstGeom prst="roundRect">
          <a:avLst>
            <a:gd name="adj" fmla="val 10000"/>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fr-FR" sz="1800" kern="1200" dirty="0"/>
            <a:t>Changement d'orientation du cube</a:t>
          </a:r>
        </a:p>
      </dsp:txBody>
      <dsp:txXfrm>
        <a:off x="692571" y="58855"/>
        <a:ext cx="2414275" cy="712017"/>
      </dsp:txXfrm>
    </dsp:sp>
    <dsp:sp modelId="{D20B9F13-22FD-4415-B700-C5F06606F1A8}">
      <dsp:nvSpPr>
        <dsp:cNvPr id="0" name=""/>
        <dsp:cNvSpPr/>
      </dsp:nvSpPr>
      <dsp:spPr>
        <a:xfrm>
          <a:off x="39645" y="86310"/>
          <a:ext cx="679423" cy="653455"/>
        </a:xfrm>
        <a:prstGeom prst="roundRect">
          <a:avLst>
            <a:gd name="adj" fmla="val 10000"/>
          </a:avLst>
        </a:prstGeom>
        <a:blipFill rotWithShape="1">
          <a:blip xmlns:r="http://schemas.openxmlformats.org/officeDocument/2006/relationships" r:embed="rId1">
            <a:clrChange>
              <a:clrFrom>
                <a:srgbClr val="FFFFFF"/>
              </a:clrFrom>
              <a:clrTo>
                <a:srgbClr val="FFFFFF">
                  <a:alpha val="0"/>
                </a:srgbClr>
              </a:clrTo>
            </a:clrChange>
          </a:blip>
          <a:srcRect/>
          <a:stretch>
            <a:fillRect l="-1000" r="-1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285F9A2-E4C6-456C-8753-A934F825AB53}">
      <dsp:nvSpPr>
        <dsp:cNvPr id="0" name=""/>
        <dsp:cNvSpPr/>
      </dsp:nvSpPr>
      <dsp:spPr>
        <a:xfrm>
          <a:off x="0" y="783218"/>
          <a:ext cx="3106847" cy="712017"/>
        </a:xfrm>
        <a:prstGeom prst="roundRect">
          <a:avLst>
            <a:gd name="adj" fmla="val 10000"/>
          </a:avLst>
        </a:prstGeom>
        <a:solidFill>
          <a:schemeClr val="accent5">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fr-FR" sz="1800" kern="1200" dirty="0">
              <a:latin typeface="+mn-lt"/>
            </a:rPr>
            <a:t>Communication sans fil</a:t>
          </a:r>
        </a:p>
      </dsp:txBody>
      <dsp:txXfrm>
        <a:off x="692571" y="783218"/>
        <a:ext cx="2414275" cy="712017"/>
      </dsp:txXfrm>
    </dsp:sp>
    <dsp:sp modelId="{79BCF330-3060-4CCF-8716-7B26CF227C2F}">
      <dsp:nvSpPr>
        <dsp:cNvPr id="0" name=""/>
        <dsp:cNvSpPr/>
      </dsp:nvSpPr>
      <dsp:spPr>
        <a:xfrm>
          <a:off x="69837" y="862753"/>
          <a:ext cx="578476" cy="569613"/>
        </a:xfrm>
        <a:prstGeom prst="roundRect">
          <a:avLst>
            <a:gd name="adj" fmla="val 10000"/>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4#7">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8">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7">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3077739" cy="513508"/>
          </a:xfrm>
          <a:prstGeom prst="rect">
            <a:avLst/>
          </a:prstGeom>
        </p:spPr>
        <p:txBody>
          <a:bodyPr vert="horz" lIns="99075" tIns="49538" rIns="99075" bIns="49538" rtlCol="0"/>
          <a:lstStyle>
            <a:lvl1pPr algn="l">
              <a:defRPr sz="1300"/>
            </a:lvl1pPr>
          </a:lstStyle>
          <a:p>
            <a:endParaRPr lang="fr-FR"/>
          </a:p>
        </p:txBody>
      </p:sp>
      <p:sp>
        <p:nvSpPr>
          <p:cNvPr id="3" name="Espace réservé de la date 2"/>
          <p:cNvSpPr>
            <a:spLocks noGrp="1"/>
          </p:cNvSpPr>
          <p:nvPr>
            <p:ph type="dt" idx="1"/>
          </p:nvPr>
        </p:nvSpPr>
        <p:spPr>
          <a:xfrm>
            <a:off x="4023094" y="1"/>
            <a:ext cx="3077739" cy="513508"/>
          </a:xfrm>
          <a:prstGeom prst="rect">
            <a:avLst/>
          </a:prstGeom>
        </p:spPr>
        <p:txBody>
          <a:bodyPr vert="horz" lIns="99075" tIns="49538" rIns="99075" bIns="49538" rtlCol="0"/>
          <a:lstStyle>
            <a:lvl1pPr algn="r">
              <a:defRPr sz="1300"/>
            </a:lvl1pPr>
          </a:lstStyle>
          <a:p>
            <a:fld id="{6353D513-70CB-FF4D-BE11-B03FCADDE4BB}" type="datetimeFigureOut">
              <a:rPr lang="fr-FR" smtClean="0"/>
              <a:pPr/>
              <a:t>05/06/2020</a:t>
            </a:fld>
            <a:endParaRPr lang="fr-FR"/>
          </a:p>
        </p:txBody>
      </p:sp>
      <p:sp>
        <p:nvSpPr>
          <p:cNvPr id="4" name="Espace réservé de l'image des diapositives 3"/>
          <p:cNvSpPr>
            <a:spLocks noGrp="1" noRot="1" noChangeAspect="1"/>
          </p:cNvSpPr>
          <p:nvPr>
            <p:ph type="sldImg" idx="2"/>
          </p:nvPr>
        </p:nvSpPr>
        <p:spPr>
          <a:xfrm>
            <a:off x="484188" y="1279525"/>
            <a:ext cx="6135687" cy="3452813"/>
          </a:xfrm>
          <a:prstGeom prst="rect">
            <a:avLst/>
          </a:prstGeom>
          <a:noFill/>
          <a:ln w="12700">
            <a:solidFill>
              <a:prstClr val="black"/>
            </a:solidFill>
          </a:ln>
        </p:spPr>
        <p:txBody>
          <a:bodyPr vert="horz" lIns="99075" tIns="49538" rIns="99075" bIns="49538" rtlCol="0" anchor="ctr"/>
          <a:lstStyle/>
          <a:p>
            <a:endParaRPr lang="fr-FR"/>
          </a:p>
        </p:txBody>
      </p:sp>
      <p:sp>
        <p:nvSpPr>
          <p:cNvPr id="5" name="Espace réservé des notes 4"/>
          <p:cNvSpPr>
            <a:spLocks noGrp="1"/>
          </p:cNvSpPr>
          <p:nvPr>
            <p:ph type="body" sz="quarter" idx="3"/>
          </p:nvPr>
        </p:nvSpPr>
        <p:spPr>
          <a:xfrm>
            <a:off x="710248" y="4925409"/>
            <a:ext cx="5681980" cy="4029880"/>
          </a:xfrm>
          <a:prstGeom prst="rect">
            <a:avLst/>
          </a:prstGeom>
        </p:spPr>
        <p:txBody>
          <a:bodyPr vert="horz" lIns="99075" tIns="49538" rIns="99075" bIns="49538"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1" y="9721108"/>
            <a:ext cx="3077739" cy="513506"/>
          </a:xfrm>
          <a:prstGeom prst="rect">
            <a:avLst/>
          </a:prstGeom>
        </p:spPr>
        <p:txBody>
          <a:bodyPr vert="horz" lIns="99075" tIns="49538" rIns="99075" bIns="49538"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3094" y="9721108"/>
            <a:ext cx="3077739" cy="513506"/>
          </a:xfrm>
          <a:prstGeom prst="rect">
            <a:avLst/>
          </a:prstGeom>
        </p:spPr>
        <p:txBody>
          <a:bodyPr vert="horz" lIns="99075" tIns="49538" rIns="99075" bIns="49538" rtlCol="0" anchor="b"/>
          <a:lstStyle>
            <a:lvl1pPr algn="r">
              <a:defRPr sz="1300"/>
            </a:lvl1pPr>
          </a:lstStyle>
          <a:p>
            <a:fld id="{8D298309-CDA1-5E4F-BEBF-5F6A47E35A8A}" type="slidenum">
              <a:rPr lang="fr-FR" smtClean="0"/>
              <a:pPr/>
              <a:t>‹N°›</a:t>
            </a:fld>
            <a:endParaRPr lang="fr-FR"/>
          </a:p>
        </p:txBody>
      </p:sp>
    </p:spTree>
    <p:extLst>
      <p:ext uri="{BB962C8B-B14F-4D97-AF65-F5344CB8AC3E}">
        <p14:creationId xmlns:p14="http://schemas.microsoft.com/office/powerpoint/2010/main" val="3877873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defTabSz="990752">
              <a:defRPr/>
            </a:pPr>
            <a:fld id="{8530193B-564F-4854-8A52-728F3FB19C85}" type="slidenum">
              <a:rPr lang="fr-FR">
                <a:solidFill>
                  <a:prstClr val="black"/>
                </a:solidFill>
                <a:latin typeface="Calibri" panose="020F0502020204030204"/>
              </a:rPr>
              <a:pPr defTabSz="990752">
                <a:defRPr/>
              </a:pPr>
              <a:t>1</a:t>
            </a:fld>
            <a:endParaRPr lang="fr-FR">
              <a:solidFill>
                <a:prstClr val="black"/>
              </a:solidFill>
              <a:latin typeface="Calibri" panose="020F0502020204030204"/>
            </a:endParaRPr>
          </a:p>
        </p:txBody>
      </p:sp>
    </p:spTree>
    <p:extLst>
      <p:ext uri="{BB962C8B-B14F-4D97-AF65-F5344CB8AC3E}">
        <p14:creationId xmlns:p14="http://schemas.microsoft.com/office/powerpoint/2010/main" val="2952276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 typeface="Arial" panose="020B0604020202020204" pitchFamily="34" charset="0"/>
              <a:buChar char="•"/>
            </a:pPr>
            <a:endParaRPr lang="fr-FR" sz="1300" dirty="0"/>
          </a:p>
        </p:txBody>
      </p:sp>
      <p:sp>
        <p:nvSpPr>
          <p:cNvPr id="4" name="Espace réservé du numéro de diapositive 3"/>
          <p:cNvSpPr>
            <a:spLocks noGrp="1"/>
          </p:cNvSpPr>
          <p:nvPr>
            <p:ph type="sldNum" sz="quarter" idx="5"/>
          </p:nvPr>
        </p:nvSpPr>
        <p:spPr/>
        <p:txBody>
          <a:bodyPr/>
          <a:lstStyle/>
          <a:p>
            <a:fld id="{8D298309-CDA1-5E4F-BEBF-5F6A47E35A8A}" type="slidenum">
              <a:rPr lang="fr-FR" smtClean="0"/>
              <a:pPr/>
              <a:t>10</a:t>
            </a:fld>
            <a:endParaRPr lang="fr-FR"/>
          </a:p>
        </p:txBody>
      </p:sp>
    </p:spTree>
    <p:extLst>
      <p:ext uri="{BB962C8B-B14F-4D97-AF65-F5344CB8AC3E}">
        <p14:creationId xmlns:p14="http://schemas.microsoft.com/office/powerpoint/2010/main" val="878578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 typeface="Arial" panose="020B0604020202020204" pitchFamily="34" charset="0"/>
              <a:buChar char="•"/>
            </a:pPr>
            <a:endParaRPr lang="fr-FR" sz="1300" dirty="0"/>
          </a:p>
        </p:txBody>
      </p:sp>
      <p:sp>
        <p:nvSpPr>
          <p:cNvPr id="4" name="Espace réservé du numéro de diapositive 3"/>
          <p:cNvSpPr>
            <a:spLocks noGrp="1"/>
          </p:cNvSpPr>
          <p:nvPr>
            <p:ph type="sldNum" sz="quarter" idx="5"/>
          </p:nvPr>
        </p:nvSpPr>
        <p:spPr/>
        <p:txBody>
          <a:bodyPr/>
          <a:lstStyle/>
          <a:p>
            <a:fld id="{8D298309-CDA1-5E4F-BEBF-5F6A47E35A8A}" type="slidenum">
              <a:rPr lang="fr-FR" smtClean="0"/>
              <a:pPr/>
              <a:t>11</a:t>
            </a:fld>
            <a:endParaRPr lang="fr-FR"/>
          </a:p>
        </p:txBody>
      </p:sp>
    </p:spTree>
    <p:extLst>
      <p:ext uri="{BB962C8B-B14F-4D97-AF65-F5344CB8AC3E}">
        <p14:creationId xmlns:p14="http://schemas.microsoft.com/office/powerpoint/2010/main" val="3255423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 typeface="Arial" panose="020B0604020202020204" pitchFamily="34" charset="0"/>
              <a:buChar char="•"/>
            </a:pPr>
            <a:endParaRPr lang="fr-FR" sz="1300" dirty="0"/>
          </a:p>
        </p:txBody>
      </p:sp>
      <p:sp>
        <p:nvSpPr>
          <p:cNvPr id="4" name="Espace réservé du numéro de diapositive 3"/>
          <p:cNvSpPr>
            <a:spLocks noGrp="1"/>
          </p:cNvSpPr>
          <p:nvPr>
            <p:ph type="sldNum" sz="quarter" idx="5"/>
          </p:nvPr>
        </p:nvSpPr>
        <p:spPr/>
        <p:txBody>
          <a:bodyPr/>
          <a:lstStyle/>
          <a:p>
            <a:fld id="{8D298309-CDA1-5E4F-BEBF-5F6A47E35A8A}" type="slidenum">
              <a:rPr lang="fr-FR" smtClean="0"/>
              <a:pPr/>
              <a:t>12</a:t>
            </a:fld>
            <a:endParaRPr lang="fr-FR"/>
          </a:p>
        </p:txBody>
      </p:sp>
    </p:spTree>
    <p:extLst>
      <p:ext uri="{BB962C8B-B14F-4D97-AF65-F5344CB8AC3E}">
        <p14:creationId xmlns:p14="http://schemas.microsoft.com/office/powerpoint/2010/main" val="1667048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 typeface="Arial" panose="020B0604020202020204" pitchFamily="34" charset="0"/>
              <a:buChar char="•"/>
            </a:pPr>
            <a:endParaRPr lang="fr-FR" sz="1300" dirty="0"/>
          </a:p>
        </p:txBody>
      </p:sp>
      <p:sp>
        <p:nvSpPr>
          <p:cNvPr id="4" name="Espace réservé du numéro de diapositive 3"/>
          <p:cNvSpPr>
            <a:spLocks noGrp="1"/>
          </p:cNvSpPr>
          <p:nvPr>
            <p:ph type="sldNum" sz="quarter" idx="5"/>
          </p:nvPr>
        </p:nvSpPr>
        <p:spPr/>
        <p:txBody>
          <a:bodyPr/>
          <a:lstStyle/>
          <a:p>
            <a:fld id="{8D298309-CDA1-5E4F-BEBF-5F6A47E35A8A}" type="slidenum">
              <a:rPr lang="fr-FR" smtClean="0"/>
              <a:pPr/>
              <a:t>13</a:t>
            </a:fld>
            <a:endParaRPr lang="fr-FR"/>
          </a:p>
        </p:txBody>
      </p:sp>
    </p:spTree>
    <p:extLst>
      <p:ext uri="{BB962C8B-B14F-4D97-AF65-F5344CB8AC3E}">
        <p14:creationId xmlns:p14="http://schemas.microsoft.com/office/powerpoint/2010/main" val="2748630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 typeface="Arial" panose="020B0604020202020204" pitchFamily="34" charset="0"/>
              <a:buChar char="•"/>
            </a:pPr>
            <a:endParaRPr lang="fr-FR" sz="1300" dirty="0"/>
          </a:p>
        </p:txBody>
      </p:sp>
      <p:sp>
        <p:nvSpPr>
          <p:cNvPr id="4" name="Espace réservé du numéro de diapositive 3"/>
          <p:cNvSpPr>
            <a:spLocks noGrp="1"/>
          </p:cNvSpPr>
          <p:nvPr>
            <p:ph type="sldNum" sz="quarter" idx="5"/>
          </p:nvPr>
        </p:nvSpPr>
        <p:spPr/>
        <p:txBody>
          <a:bodyPr/>
          <a:lstStyle/>
          <a:p>
            <a:fld id="{8D298309-CDA1-5E4F-BEBF-5F6A47E35A8A}" type="slidenum">
              <a:rPr lang="fr-FR" smtClean="0"/>
              <a:pPr/>
              <a:t>14</a:t>
            </a:fld>
            <a:endParaRPr lang="fr-FR"/>
          </a:p>
        </p:txBody>
      </p:sp>
    </p:spTree>
    <p:extLst>
      <p:ext uri="{BB962C8B-B14F-4D97-AF65-F5344CB8AC3E}">
        <p14:creationId xmlns:p14="http://schemas.microsoft.com/office/powerpoint/2010/main" val="3427967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defTabSz="990752">
              <a:buFont typeface="Arial" panose="020B0604020202020204" pitchFamily="34" charset="0"/>
              <a:buChar char="•"/>
              <a:defRPr/>
            </a:pPr>
            <a:endParaRPr lang="fr-FR" dirty="0"/>
          </a:p>
        </p:txBody>
      </p:sp>
      <p:sp>
        <p:nvSpPr>
          <p:cNvPr id="4" name="Espace réservé du numéro de diapositive 3"/>
          <p:cNvSpPr>
            <a:spLocks noGrp="1"/>
          </p:cNvSpPr>
          <p:nvPr>
            <p:ph type="sldNum" sz="quarter" idx="5"/>
          </p:nvPr>
        </p:nvSpPr>
        <p:spPr/>
        <p:txBody>
          <a:bodyPr/>
          <a:lstStyle/>
          <a:p>
            <a:pPr defTabSz="990752">
              <a:defRPr/>
            </a:pPr>
            <a:fld id="{8530193B-564F-4854-8A52-728F3FB19C85}" type="slidenum">
              <a:rPr lang="fr-FR">
                <a:solidFill>
                  <a:prstClr val="black"/>
                </a:solidFill>
                <a:latin typeface="Calibri" panose="020F0502020204030204"/>
              </a:rPr>
              <a:pPr defTabSz="990752">
                <a:defRPr/>
              </a:pPr>
              <a:t>15</a:t>
            </a:fld>
            <a:endParaRPr lang="fr-FR" dirty="0">
              <a:solidFill>
                <a:prstClr val="black"/>
              </a:solidFill>
              <a:latin typeface="Calibri" panose="020F0502020204030204"/>
            </a:endParaRPr>
          </a:p>
        </p:txBody>
      </p:sp>
    </p:spTree>
    <p:extLst>
      <p:ext uri="{BB962C8B-B14F-4D97-AF65-F5344CB8AC3E}">
        <p14:creationId xmlns:p14="http://schemas.microsoft.com/office/powerpoint/2010/main" val="940281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 typeface="Arial" panose="020B0604020202020204" pitchFamily="34" charset="0"/>
              <a:buChar char="•"/>
            </a:pPr>
            <a:endParaRPr lang="fr-FR" sz="1300" dirty="0"/>
          </a:p>
        </p:txBody>
      </p:sp>
      <p:sp>
        <p:nvSpPr>
          <p:cNvPr id="4" name="Espace réservé du numéro de diapositive 3"/>
          <p:cNvSpPr>
            <a:spLocks noGrp="1"/>
          </p:cNvSpPr>
          <p:nvPr>
            <p:ph type="sldNum" sz="quarter" idx="5"/>
          </p:nvPr>
        </p:nvSpPr>
        <p:spPr/>
        <p:txBody>
          <a:bodyPr/>
          <a:lstStyle/>
          <a:p>
            <a:pPr defTabSz="990752">
              <a:defRPr/>
            </a:pPr>
            <a:fld id="{8530193B-564F-4854-8A52-728F3FB19C85}" type="slidenum">
              <a:rPr lang="fr-FR">
                <a:solidFill>
                  <a:prstClr val="black"/>
                </a:solidFill>
                <a:latin typeface="Calibri" panose="020F0502020204030204"/>
              </a:rPr>
              <a:pPr defTabSz="990752">
                <a:defRPr/>
              </a:pPr>
              <a:t>16</a:t>
            </a:fld>
            <a:endParaRPr lang="fr-FR" dirty="0">
              <a:solidFill>
                <a:prstClr val="black"/>
              </a:solidFill>
              <a:latin typeface="Calibri" panose="020F0502020204030204"/>
            </a:endParaRPr>
          </a:p>
        </p:txBody>
      </p:sp>
    </p:spTree>
    <p:extLst>
      <p:ext uri="{BB962C8B-B14F-4D97-AF65-F5344CB8AC3E}">
        <p14:creationId xmlns:p14="http://schemas.microsoft.com/office/powerpoint/2010/main" val="1653393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 typeface="Arial" panose="020B0604020202020204" pitchFamily="34" charset="0"/>
              <a:buChar char="•"/>
            </a:pPr>
            <a:endParaRPr lang="fr-FR" dirty="0"/>
          </a:p>
        </p:txBody>
      </p:sp>
      <p:sp>
        <p:nvSpPr>
          <p:cNvPr id="4" name="Espace réservé du numéro de diapositive 3"/>
          <p:cNvSpPr>
            <a:spLocks noGrp="1"/>
          </p:cNvSpPr>
          <p:nvPr>
            <p:ph type="sldNum" sz="quarter" idx="5"/>
          </p:nvPr>
        </p:nvSpPr>
        <p:spPr/>
        <p:txBody>
          <a:bodyPr/>
          <a:lstStyle/>
          <a:p>
            <a:fld id="{8D298309-CDA1-5E4F-BEBF-5F6A47E35A8A}" type="slidenum">
              <a:rPr lang="fr-FR" smtClean="0"/>
              <a:pPr/>
              <a:t>17</a:t>
            </a:fld>
            <a:endParaRPr lang="fr-FR"/>
          </a:p>
        </p:txBody>
      </p:sp>
    </p:spTree>
    <p:extLst>
      <p:ext uri="{BB962C8B-B14F-4D97-AF65-F5344CB8AC3E}">
        <p14:creationId xmlns:p14="http://schemas.microsoft.com/office/powerpoint/2010/main" val="3144330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 typeface="Arial" panose="020B0604020202020204" pitchFamily="34" charset="0"/>
              <a:buChar char="•"/>
            </a:pPr>
            <a:endParaRPr lang="fr-FR" dirty="0"/>
          </a:p>
        </p:txBody>
      </p:sp>
      <p:sp>
        <p:nvSpPr>
          <p:cNvPr id="4" name="Espace réservé du numéro de diapositive 3"/>
          <p:cNvSpPr>
            <a:spLocks noGrp="1"/>
          </p:cNvSpPr>
          <p:nvPr>
            <p:ph type="sldNum" sz="quarter" idx="5"/>
          </p:nvPr>
        </p:nvSpPr>
        <p:spPr/>
        <p:txBody>
          <a:bodyPr/>
          <a:lstStyle/>
          <a:p>
            <a:fld id="{8D298309-CDA1-5E4F-BEBF-5F6A47E35A8A}" type="slidenum">
              <a:rPr lang="fr-FR" smtClean="0"/>
              <a:pPr/>
              <a:t>18</a:t>
            </a:fld>
            <a:endParaRPr lang="fr-FR"/>
          </a:p>
        </p:txBody>
      </p:sp>
    </p:spTree>
    <p:extLst>
      <p:ext uri="{BB962C8B-B14F-4D97-AF65-F5344CB8AC3E}">
        <p14:creationId xmlns:p14="http://schemas.microsoft.com/office/powerpoint/2010/main" val="705729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 typeface="Arial" panose="020B0604020202020204" pitchFamily="34" charset="0"/>
              <a:buChar char="•"/>
            </a:pPr>
            <a:endParaRPr lang="fr-FR" dirty="0"/>
          </a:p>
        </p:txBody>
      </p:sp>
      <p:sp>
        <p:nvSpPr>
          <p:cNvPr id="4" name="Espace réservé du numéro de diapositive 3"/>
          <p:cNvSpPr>
            <a:spLocks noGrp="1"/>
          </p:cNvSpPr>
          <p:nvPr>
            <p:ph type="sldNum" sz="quarter" idx="5"/>
          </p:nvPr>
        </p:nvSpPr>
        <p:spPr/>
        <p:txBody>
          <a:bodyPr/>
          <a:lstStyle/>
          <a:p>
            <a:fld id="{8D298309-CDA1-5E4F-BEBF-5F6A47E35A8A}" type="slidenum">
              <a:rPr lang="fr-FR" smtClean="0"/>
              <a:pPr/>
              <a:t>19</a:t>
            </a:fld>
            <a:endParaRPr lang="fr-FR"/>
          </a:p>
        </p:txBody>
      </p:sp>
    </p:spTree>
    <p:extLst>
      <p:ext uri="{BB962C8B-B14F-4D97-AF65-F5344CB8AC3E}">
        <p14:creationId xmlns:p14="http://schemas.microsoft.com/office/powerpoint/2010/main" val="2655212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defTabSz="990752">
              <a:buFont typeface="Arial" panose="020B0604020202020204" pitchFamily="34" charset="0"/>
              <a:buChar char="•"/>
              <a:defRPr/>
            </a:pPr>
            <a:endParaRPr lang="fr-FR" sz="1300" dirty="0"/>
          </a:p>
        </p:txBody>
      </p:sp>
      <p:sp>
        <p:nvSpPr>
          <p:cNvPr id="4" name="Espace réservé du numéro de diapositive 3"/>
          <p:cNvSpPr>
            <a:spLocks noGrp="1"/>
          </p:cNvSpPr>
          <p:nvPr>
            <p:ph type="sldNum" sz="quarter" idx="5"/>
          </p:nvPr>
        </p:nvSpPr>
        <p:spPr/>
        <p:txBody>
          <a:bodyPr/>
          <a:lstStyle/>
          <a:p>
            <a:pPr defTabSz="990752">
              <a:defRPr/>
            </a:pPr>
            <a:fld id="{8530193B-564F-4854-8A52-728F3FB19C85}" type="slidenum">
              <a:rPr lang="fr-FR">
                <a:solidFill>
                  <a:prstClr val="black"/>
                </a:solidFill>
                <a:latin typeface="Calibri" panose="020F0502020204030204"/>
              </a:rPr>
              <a:pPr defTabSz="990752">
                <a:defRPr/>
              </a:pPr>
              <a:t>2</a:t>
            </a:fld>
            <a:endParaRPr lang="fr-FR" dirty="0">
              <a:solidFill>
                <a:prstClr val="black"/>
              </a:solidFill>
              <a:latin typeface="Calibri" panose="020F0502020204030204"/>
            </a:endParaRPr>
          </a:p>
        </p:txBody>
      </p:sp>
    </p:spTree>
    <p:extLst>
      <p:ext uri="{BB962C8B-B14F-4D97-AF65-F5344CB8AC3E}">
        <p14:creationId xmlns:p14="http://schemas.microsoft.com/office/powerpoint/2010/main" val="4129771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 typeface="Arial" panose="020B0604020202020204" pitchFamily="34" charset="0"/>
              <a:buChar char="•"/>
            </a:pPr>
            <a:endParaRPr lang="fr-FR" dirty="0"/>
          </a:p>
        </p:txBody>
      </p:sp>
      <p:sp>
        <p:nvSpPr>
          <p:cNvPr id="4" name="Espace réservé du numéro de diapositive 3"/>
          <p:cNvSpPr>
            <a:spLocks noGrp="1"/>
          </p:cNvSpPr>
          <p:nvPr>
            <p:ph type="sldNum" sz="quarter" idx="5"/>
          </p:nvPr>
        </p:nvSpPr>
        <p:spPr/>
        <p:txBody>
          <a:bodyPr/>
          <a:lstStyle/>
          <a:p>
            <a:fld id="{8D298309-CDA1-5E4F-BEBF-5F6A47E35A8A}" type="slidenum">
              <a:rPr lang="fr-FR" smtClean="0"/>
              <a:pPr/>
              <a:t>20</a:t>
            </a:fld>
            <a:endParaRPr lang="fr-FR"/>
          </a:p>
        </p:txBody>
      </p:sp>
    </p:spTree>
    <p:extLst>
      <p:ext uri="{BB962C8B-B14F-4D97-AF65-F5344CB8AC3E}">
        <p14:creationId xmlns:p14="http://schemas.microsoft.com/office/powerpoint/2010/main" val="4206593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 typeface="Arial" panose="020B0604020202020204" pitchFamily="34" charset="0"/>
              <a:buChar char="•"/>
            </a:pPr>
            <a:endParaRPr lang="fr-FR" sz="1300" dirty="0"/>
          </a:p>
        </p:txBody>
      </p:sp>
      <p:sp>
        <p:nvSpPr>
          <p:cNvPr id="4" name="Espace réservé du numéro de diapositive 3"/>
          <p:cNvSpPr>
            <a:spLocks noGrp="1"/>
          </p:cNvSpPr>
          <p:nvPr>
            <p:ph type="sldNum" sz="quarter" idx="5"/>
          </p:nvPr>
        </p:nvSpPr>
        <p:spPr/>
        <p:txBody>
          <a:bodyPr/>
          <a:lstStyle/>
          <a:p>
            <a:fld id="{8D298309-CDA1-5E4F-BEBF-5F6A47E35A8A}" type="slidenum">
              <a:rPr lang="fr-FR" smtClean="0"/>
              <a:pPr/>
              <a:t>21</a:t>
            </a:fld>
            <a:endParaRPr lang="fr-FR"/>
          </a:p>
        </p:txBody>
      </p:sp>
    </p:spTree>
    <p:extLst>
      <p:ext uri="{BB962C8B-B14F-4D97-AF65-F5344CB8AC3E}">
        <p14:creationId xmlns:p14="http://schemas.microsoft.com/office/powerpoint/2010/main" val="1578735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 typeface="Arial" panose="020B0604020202020204" pitchFamily="34" charset="0"/>
              <a:buChar char="•"/>
            </a:pPr>
            <a:endParaRPr lang="fr-FR" dirty="0"/>
          </a:p>
        </p:txBody>
      </p:sp>
      <p:sp>
        <p:nvSpPr>
          <p:cNvPr id="4" name="Espace réservé du numéro de diapositive 3"/>
          <p:cNvSpPr>
            <a:spLocks noGrp="1"/>
          </p:cNvSpPr>
          <p:nvPr>
            <p:ph type="sldNum" sz="quarter" idx="5"/>
          </p:nvPr>
        </p:nvSpPr>
        <p:spPr/>
        <p:txBody>
          <a:bodyPr/>
          <a:lstStyle/>
          <a:p>
            <a:fld id="{8D298309-CDA1-5E4F-BEBF-5F6A47E35A8A}" type="slidenum">
              <a:rPr lang="fr-FR" smtClean="0"/>
              <a:pPr/>
              <a:t>22</a:t>
            </a:fld>
            <a:endParaRPr lang="fr-FR"/>
          </a:p>
        </p:txBody>
      </p:sp>
    </p:spTree>
    <p:extLst>
      <p:ext uri="{BB962C8B-B14F-4D97-AF65-F5344CB8AC3E}">
        <p14:creationId xmlns:p14="http://schemas.microsoft.com/office/powerpoint/2010/main" val="374336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 typeface="Arial" panose="020B0604020202020204" pitchFamily="34" charset="0"/>
              <a:buChar char="•"/>
            </a:pPr>
            <a:endParaRPr lang="fr-FR" sz="1300" dirty="0"/>
          </a:p>
        </p:txBody>
      </p:sp>
      <p:sp>
        <p:nvSpPr>
          <p:cNvPr id="4" name="Espace réservé du numéro de diapositive 3"/>
          <p:cNvSpPr>
            <a:spLocks noGrp="1"/>
          </p:cNvSpPr>
          <p:nvPr>
            <p:ph type="sldNum" sz="quarter" idx="5"/>
          </p:nvPr>
        </p:nvSpPr>
        <p:spPr/>
        <p:txBody>
          <a:bodyPr/>
          <a:lstStyle/>
          <a:p>
            <a:fld id="{8D298309-CDA1-5E4F-BEBF-5F6A47E35A8A}" type="slidenum">
              <a:rPr lang="fr-FR" smtClean="0"/>
              <a:pPr/>
              <a:t>23</a:t>
            </a:fld>
            <a:endParaRPr lang="fr-FR"/>
          </a:p>
        </p:txBody>
      </p:sp>
    </p:spTree>
    <p:extLst>
      <p:ext uri="{BB962C8B-B14F-4D97-AF65-F5344CB8AC3E}">
        <p14:creationId xmlns:p14="http://schemas.microsoft.com/office/powerpoint/2010/main" val="3488356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 typeface="Arial" panose="020B0604020202020204" pitchFamily="34" charset="0"/>
              <a:buChar char="•"/>
            </a:pPr>
            <a:endParaRPr lang="fr-FR" dirty="0"/>
          </a:p>
        </p:txBody>
      </p:sp>
      <p:sp>
        <p:nvSpPr>
          <p:cNvPr id="4" name="Espace réservé du numéro de diapositive 3"/>
          <p:cNvSpPr>
            <a:spLocks noGrp="1"/>
          </p:cNvSpPr>
          <p:nvPr>
            <p:ph type="sldNum" sz="quarter" idx="5"/>
          </p:nvPr>
        </p:nvSpPr>
        <p:spPr/>
        <p:txBody>
          <a:bodyPr/>
          <a:lstStyle/>
          <a:p>
            <a:fld id="{8D298309-CDA1-5E4F-BEBF-5F6A47E35A8A}" type="slidenum">
              <a:rPr lang="fr-FR" smtClean="0"/>
              <a:pPr/>
              <a:t>24</a:t>
            </a:fld>
            <a:endParaRPr lang="fr-FR"/>
          </a:p>
        </p:txBody>
      </p:sp>
    </p:spTree>
    <p:extLst>
      <p:ext uri="{BB962C8B-B14F-4D97-AF65-F5344CB8AC3E}">
        <p14:creationId xmlns:p14="http://schemas.microsoft.com/office/powerpoint/2010/main" val="7361893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 typeface="Arial" panose="020B0604020202020204" pitchFamily="34" charset="0"/>
              <a:buChar char="•"/>
            </a:pPr>
            <a:endParaRPr lang="fr-FR" dirty="0"/>
          </a:p>
        </p:txBody>
      </p:sp>
      <p:sp>
        <p:nvSpPr>
          <p:cNvPr id="4" name="Espace réservé du numéro de diapositive 3"/>
          <p:cNvSpPr>
            <a:spLocks noGrp="1"/>
          </p:cNvSpPr>
          <p:nvPr>
            <p:ph type="sldNum" sz="quarter" idx="5"/>
          </p:nvPr>
        </p:nvSpPr>
        <p:spPr/>
        <p:txBody>
          <a:bodyPr/>
          <a:lstStyle/>
          <a:p>
            <a:fld id="{8D298309-CDA1-5E4F-BEBF-5F6A47E35A8A}" type="slidenum">
              <a:rPr lang="fr-FR" smtClean="0"/>
              <a:pPr/>
              <a:t>25</a:t>
            </a:fld>
            <a:endParaRPr lang="fr-FR"/>
          </a:p>
        </p:txBody>
      </p:sp>
    </p:spTree>
    <p:extLst>
      <p:ext uri="{BB962C8B-B14F-4D97-AF65-F5344CB8AC3E}">
        <p14:creationId xmlns:p14="http://schemas.microsoft.com/office/powerpoint/2010/main" val="1126458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 typeface="Arial" panose="020B0604020202020204" pitchFamily="34" charset="0"/>
              <a:buChar char="•"/>
            </a:pPr>
            <a:endParaRPr lang="fr-FR" dirty="0"/>
          </a:p>
        </p:txBody>
      </p:sp>
      <p:sp>
        <p:nvSpPr>
          <p:cNvPr id="4" name="Espace réservé du numéro de diapositive 3"/>
          <p:cNvSpPr>
            <a:spLocks noGrp="1"/>
          </p:cNvSpPr>
          <p:nvPr>
            <p:ph type="sldNum" sz="quarter" idx="5"/>
          </p:nvPr>
        </p:nvSpPr>
        <p:spPr/>
        <p:txBody>
          <a:bodyPr/>
          <a:lstStyle/>
          <a:p>
            <a:fld id="{8D298309-CDA1-5E4F-BEBF-5F6A47E35A8A}" type="slidenum">
              <a:rPr lang="fr-FR" smtClean="0"/>
              <a:pPr/>
              <a:t>26</a:t>
            </a:fld>
            <a:endParaRPr lang="fr-FR"/>
          </a:p>
        </p:txBody>
      </p:sp>
    </p:spTree>
    <p:extLst>
      <p:ext uri="{BB962C8B-B14F-4D97-AF65-F5344CB8AC3E}">
        <p14:creationId xmlns:p14="http://schemas.microsoft.com/office/powerpoint/2010/main" val="12942696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 typeface="Arial" panose="020B0604020202020204" pitchFamily="34" charset="0"/>
              <a:buChar char="•"/>
            </a:pPr>
            <a:endParaRPr lang="fr-FR" dirty="0"/>
          </a:p>
        </p:txBody>
      </p:sp>
      <p:sp>
        <p:nvSpPr>
          <p:cNvPr id="4" name="Espace réservé du numéro de diapositive 3"/>
          <p:cNvSpPr>
            <a:spLocks noGrp="1"/>
          </p:cNvSpPr>
          <p:nvPr>
            <p:ph type="sldNum" sz="quarter" idx="5"/>
          </p:nvPr>
        </p:nvSpPr>
        <p:spPr/>
        <p:txBody>
          <a:bodyPr/>
          <a:lstStyle/>
          <a:p>
            <a:fld id="{8D298309-CDA1-5E4F-BEBF-5F6A47E35A8A}" type="slidenum">
              <a:rPr lang="fr-FR" smtClean="0"/>
              <a:pPr/>
              <a:t>27</a:t>
            </a:fld>
            <a:endParaRPr lang="fr-FR"/>
          </a:p>
        </p:txBody>
      </p:sp>
    </p:spTree>
    <p:extLst>
      <p:ext uri="{BB962C8B-B14F-4D97-AF65-F5344CB8AC3E}">
        <p14:creationId xmlns:p14="http://schemas.microsoft.com/office/powerpoint/2010/main" val="974721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 typeface="Arial" panose="020B0604020202020204" pitchFamily="34" charset="0"/>
              <a:buChar char="•"/>
            </a:pPr>
            <a:endParaRPr lang="fr-FR" dirty="0"/>
          </a:p>
        </p:txBody>
      </p:sp>
      <p:sp>
        <p:nvSpPr>
          <p:cNvPr id="4" name="Espace réservé du numéro de diapositive 3"/>
          <p:cNvSpPr>
            <a:spLocks noGrp="1"/>
          </p:cNvSpPr>
          <p:nvPr>
            <p:ph type="sldNum" sz="quarter" idx="5"/>
          </p:nvPr>
        </p:nvSpPr>
        <p:spPr/>
        <p:txBody>
          <a:bodyPr/>
          <a:lstStyle/>
          <a:p>
            <a:fld id="{8D298309-CDA1-5E4F-BEBF-5F6A47E35A8A}" type="slidenum">
              <a:rPr lang="fr-FR" smtClean="0"/>
              <a:pPr/>
              <a:t>28</a:t>
            </a:fld>
            <a:endParaRPr lang="fr-FR"/>
          </a:p>
        </p:txBody>
      </p:sp>
    </p:spTree>
    <p:extLst>
      <p:ext uri="{BB962C8B-B14F-4D97-AF65-F5344CB8AC3E}">
        <p14:creationId xmlns:p14="http://schemas.microsoft.com/office/powerpoint/2010/main" val="32985457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defTabSz="990752">
              <a:buFont typeface="Arial" panose="020B0604020202020204" pitchFamily="34" charset="0"/>
              <a:buChar char="•"/>
              <a:defRPr/>
            </a:pPr>
            <a:endParaRPr lang="fr-FR" dirty="0"/>
          </a:p>
        </p:txBody>
      </p:sp>
      <p:sp>
        <p:nvSpPr>
          <p:cNvPr id="4" name="Espace réservé du numéro de diapositive 3"/>
          <p:cNvSpPr>
            <a:spLocks noGrp="1"/>
          </p:cNvSpPr>
          <p:nvPr>
            <p:ph type="sldNum" sz="quarter" idx="5"/>
          </p:nvPr>
        </p:nvSpPr>
        <p:spPr/>
        <p:txBody>
          <a:bodyPr/>
          <a:lstStyle/>
          <a:p>
            <a:fld id="{8D298309-CDA1-5E4F-BEBF-5F6A47E35A8A}" type="slidenum">
              <a:rPr lang="fr-FR" smtClean="0"/>
              <a:pPr/>
              <a:t>29</a:t>
            </a:fld>
            <a:endParaRPr lang="fr-FR"/>
          </a:p>
        </p:txBody>
      </p:sp>
    </p:spTree>
    <p:extLst>
      <p:ext uri="{BB962C8B-B14F-4D97-AF65-F5344CB8AC3E}">
        <p14:creationId xmlns:p14="http://schemas.microsoft.com/office/powerpoint/2010/main" val="2127136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 typeface="Arial" panose="020B0604020202020204" pitchFamily="34" charset="0"/>
              <a:buChar char="•"/>
            </a:pPr>
            <a:endParaRPr lang="fr-FR" sz="1300" dirty="0"/>
          </a:p>
        </p:txBody>
      </p:sp>
      <p:sp>
        <p:nvSpPr>
          <p:cNvPr id="4" name="Espace réservé du numéro de diapositive 3"/>
          <p:cNvSpPr>
            <a:spLocks noGrp="1"/>
          </p:cNvSpPr>
          <p:nvPr>
            <p:ph type="sldNum" sz="quarter" idx="5"/>
          </p:nvPr>
        </p:nvSpPr>
        <p:spPr/>
        <p:txBody>
          <a:bodyPr/>
          <a:lstStyle/>
          <a:p>
            <a:pPr defTabSz="990752">
              <a:defRPr/>
            </a:pPr>
            <a:fld id="{8530193B-564F-4854-8A52-728F3FB19C85}" type="slidenum">
              <a:rPr lang="fr-FR">
                <a:solidFill>
                  <a:prstClr val="black"/>
                </a:solidFill>
                <a:latin typeface="Calibri" panose="020F0502020204030204"/>
              </a:rPr>
              <a:pPr defTabSz="990752">
                <a:defRPr/>
              </a:pPr>
              <a:t>3</a:t>
            </a:fld>
            <a:endParaRPr lang="fr-FR" dirty="0">
              <a:solidFill>
                <a:prstClr val="black"/>
              </a:solidFill>
              <a:latin typeface="Calibri" panose="020F0502020204030204"/>
            </a:endParaRPr>
          </a:p>
        </p:txBody>
      </p:sp>
    </p:spTree>
    <p:extLst>
      <p:ext uri="{BB962C8B-B14F-4D97-AF65-F5344CB8AC3E}">
        <p14:creationId xmlns:p14="http://schemas.microsoft.com/office/powerpoint/2010/main" val="41541623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D298309-CDA1-5E4F-BEBF-5F6A47E35A8A}" type="slidenum">
              <a:rPr lang="fr-FR" smtClean="0"/>
              <a:pPr/>
              <a:t>30</a:t>
            </a:fld>
            <a:endParaRPr lang="fr-FR"/>
          </a:p>
        </p:txBody>
      </p:sp>
    </p:spTree>
    <p:extLst>
      <p:ext uri="{BB962C8B-B14F-4D97-AF65-F5344CB8AC3E}">
        <p14:creationId xmlns:p14="http://schemas.microsoft.com/office/powerpoint/2010/main" val="30469376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D298309-CDA1-5E4F-BEBF-5F6A47E35A8A}" type="slidenum">
              <a:rPr lang="fr-FR" smtClean="0"/>
              <a:pPr/>
              <a:t>31</a:t>
            </a:fld>
            <a:endParaRPr lang="fr-FR"/>
          </a:p>
        </p:txBody>
      </p:sp>
    </p:spTree>
    <p:extLst>
      <p:ext uri="{BB962C8B-B14F-4D97-AF65-F5344CB8AC3E}">
        <p14:creationId xmlns:p14="http://schemas.microsoft.com/office/powerpoint/2010/main" val="10889509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D298309-CDA1-5E4F-BEBF-5F6A47E35A8A}" type="slidenum">
              <a:rPr lang="fr-FR" smtClean="0"/>
              <a:pPr/>
              <a:t>32</a:t>
            </a:fld>
            <a:endParaRPr lang="fr-FR"/>
          </a:p>
        </p:txBody>
      </p:sp>
    </p:spTree>
    <p:extLst>
      <p:ext uri="{BB962C8B-B14F-4D97-AF65-F5344CB8AC3E}">
        <p14:creationId xmlns:p14="http://schemas.microsoft.com/office/powerpoint/2010/main" val="7424778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 typeface="Arial" panose="020B0604020202020204" pitchFamily="34" charset="0"/>
              <a:buChar char="•"/>
            </a:pPr>
            <a:endParaRPr lang="fr-FR" dirty="0"/>
          </a:p>
        </p:txBody>
      </p:sp>
      <p:sp>
        <p:nvSpPr>
          <p:cNvPr id="4" name="Espace réservé du numéro de diapositive 3"/>
          <p:cNvSpPr>
            <a:spLocks noGrp="1"/>
          </p:cNvSpPr>
          <p:nvPr>
            <p:ph type="sldNum" sz="quarter" idx="5"/>
          </p:nvPr>
        </p:nvSpPr>
        <p:spPr/>
        <p:txBody>
          <a:bodyPr/>
          <a:lstStyle/>
          <a:p>
            <a:fld id="{8D298309-CDA1-5E4F-BEBF-5F6A47E35A8A}" type="slidenum">
              <a:rPr lang="fr-FR" smtClean="0"/>
              <a:pPr/>
              <a:t>33</a:t>
            </a:fld>
            <a:endParaRPr lang="fr-FR"/>
          </a:p>
        </p:txBody>
      </p:sp>
    </p:spTree>
    <p:extLst>
      <p:ext uri="{BB962C8B-B14F-4D97-AF65-F5344CB8AC3E}">
        <p14:creationId xmlns:p14="http://schemas.microsoft.com/office/powerpoint/2010/main" val="10180273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 typeface="Arial" panose="020B0604020202020204" pitchFamily="34" charset="0"/>
              <a:buChar char="•"/>
            </a:pPr>
            <a:endParaRPr lang="fr-FR" dirty="0"/>
          </a:p>
        </p:txBody>
      </p:sp>
      <p:sp>
        <p:nvSpPr>
          <p:cNvPr id="4" name="Espace réservé du numéro de diapositive 3"/>
          <p:cNvSpPr>
            <a:spLocks noGrp="1"/>
          </p:cNvSpPr>
          <p:nvPr>
            <p:ph type="sldNum" sz="quarter" idx="5"/>
          </p:nvPr>
        </p:nvSpPr>
        <p:spPr/>
        <p:txBody>
          <a:bodyPr/>
          <a:lstStyle/>
          <a:p>
            <a:fld id="{8D298309-CDA1-5E4F-BEBF-5F6A47E35A8A}" type="slidenum">
              <a:rPr lang="fr-FR" smtClean="0"/>
              <a:pPr/>
              <a:t>34</a:t>
            </a:fld>
            <a:endParaRPr lang="fr-FR"/>
          </a:p>
        </p:txBody>
      </p:sp>
    </p:spTree>
    <p:extLst>
      <p:ext uri="{BB962C8B-B14F-4D97-AF65-F5344CB8AC3E}">
        <p14:creationId xmlns:p14="http://schemas.microsoft.com/office/powerpoint/2010/main" val="717435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D298309-CDA1-5E4F-BEBF-5F6A47E35A8A}" type="slidenum">
              <a:rPr lang="fr-FR" smtClean="0"/>
              <a:pPr/>
              <a:t>35</a:t>
            </a:fld>
            <a:endParaRPr lang="fr-FR"/>
          </a:p>
        </p:txBody>
      </p:sp>
    </p:spTree>
    <p:extLst>
      <p:ext uri="{BB962C8B-B14F-4D97-AF65-F5344CB8AC3E}">
        <p14:creationId xmlns:p14="http://schemas.microsoft.com/office/powerpoint/2010/main" val="17613436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D298309-CDA1-5E4F-BEBF-5F6A47E35A8A}" type="slidenum">
              <a:rPr lang="fr-FR" smtClean="0"/>
              <a:pPr/>
              <a:t>36</a:t>
            </a:fld>
            <a:endParaRPr lang="fr-FR"/>
          </a:p>
        </p:txBody>
      </p:sp>
    </p:spTree>
    <p:extLst>
      <p:ext uri="{BB962C8B-B14F-4D97-AF65-F5344CB8AC3E}">
        <p14:creationId xmlns:p14="http://schemas.microsoft.com/office/powerpoint/2010/main" val="25629799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D298309-CDA1-5E4F-BEBF-5F6A47E35A8A}" type="slidenum">
              <a:rPr lang="fr-FR" smtClean="0"/>
              <a:pPr/>
              <a:t>37</a:t>
            </a:fld>
            <a:endParaRPr lang="fr-FR"/>
          </a:p>
        </p:txBody>
      </p:sp>
    </p:spTree>
    <p:extLst>
      <p:ext uri="{BB962C8B-B14F-4D97-AF65-F5344CB8AC3E}">
        <p14:creationId xmlns:p14="http://schemas.microsoft.com/office/powerpoint/2010/main" val="38279254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D298309-CDA1-5E4F-BEBF-5F6A47E35A8A}" type="slidenum">
              <a:rPr lang="fr-FR" smtClean="0"/>
              <a:pPr/>
              <a:t>38</a:t>
            </a:fld>
            <a:endParaRPr lang="fr-FR"/>
          </a:p>
        </p:txBody>
      </p:sp>
    </p:spTree>
    <p:extLst>
      <p:ext uri="{BB962C8B-B14F-4D97-AF65-F5344CB8AC3E}">
        <p14:creationId xmlns:p14="http://schemas.microsoft.com/office/powerpoint/2010/main" val="23007354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D298309-CDA1-5E4F-BEBF-5F6A47E35A8A}" type="slidenum">
              <a:rPr lang="fr-FR" smtClean="0"/>
              <a:pPr/>
              <a:t>39</a:t>
            </a:fld>
            <a:endParaRPr lang="fr-FR"/>
          </a:p>
        </p:txBody>
      </p:sp>
    </p:spTree>
    <p:extLst>
      <p:ext uri="{BB962C8B-B14F-4D97-AF65-F5344CB8AC3E}">
        <p14:creationId xmlns:p14="http://schemas.microsoft.com/office/powerpoint/2010/main" val="3512866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 typeface="Arial" panose="020B0604020202020204" pitchFamily="34" charset="0"/>
              <a:buChar char="•"/>
            </a:pPr>
            <a:endParaRPr lang="fr-FR" dirty="0"/>
          </a:p>
        </p:txBody>
      </p:sp>
      <p:sp>
        <p:nvSpPr>
          <p:cNvPr id="4" name="Espace réservé du numéro de diapositive 3"/>
          <p:cNvSpPr>
            <a:spLocks noGrp="1"/>
          </p:cNvSpPr>
          <p:nvPr>
            <p:ph type="sldNum" sz="quarter" idx="5"/>
          </p:nvPr>
        </p:nvSpPr>
        <p:spPr/>
        <p:txBody>
          <a:bodyPr/>
          <a:lstStyle/>
          <a:p>
            <a:fld id="{8D298309-CDA1-5E4F-BEBF-5F6A47E35A8A}" type="slidenum">
              <a:rPr lang="fr-FR" smtClean="0"/>
              <a:pPr/>
              <a:t>4</a:t>
            </a:fld>
            <a:endParaRPr lang="fr-FR"/>
          </a:p>
        </p:txBody>
      </p:sp>
    </p:spTree>
    <p:extLst>
      <p:ext uri="{BB962C8B-B14F-4D97-AF65-F5344CB8AC3E}">
        <p14:creationId xmlns:p14="http://schemas.microsoft.com/office/powerpoint/2010/main" val="6600006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D298309-CDA1-5E4F-BEBF-5F6A47E35A8A}" type="slidenum">
              <a:rPr lang="fr-FR" smtClean="0"/>
              <a:pPr/>
              <a:t>40</a:t>
            </a:fld>
            <a:endParaRPr lang="fr-FR"/>
          </a:p>
        </p:txBody>
      </p:sp>
    </p:spTree>
    <p:extLst>
      <p:ext uri="{BB962C8B-B14F-4D97-AF65-F5344CB8AC3E}">
        <p14:creationId xmlns:p14="http://schemas.microsoft.com/office/powerpoint/2010/main" val="16997102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 typeface="Arial" panose="020B0604020202020204" pitchFamily="34" charset="0"/>
              <a:buChar char="•"/>
            </a:pPr>
            <a:endParaRPr lang="fr-FR" sz="1300" dirty="0"/>
          </a:p>
        </p:txBody>
      </p:sp>
      <p:sp>
        <p:nvSpPr>
          <p:cNvPr id="4" name="Espace réservé du numéro de diapositive 3"/>
          <p:cNvSpPr>
            <a:spLocks noGrp="1"/>
          </p:cNvSpPr>
          <p:nvPr>
            <p:ph type="sldNum" sz="quarter" idx="5"/>
          </p:nvPr>
        </p:nvSpPr>
        <p:spPr/>
        <p:txBody>
          <a:bodyPr/>
          <a:lstStyle/>
          <a:p>
            <a:fld id="{8D298309-CDA1-5E4F-BEBF-5F6A47E35A8A}" type="slidenum">
              <a:rPr lang="fr-FR" smtClean="0"/>
              <a:pPr/>
              <a:t>41</a:t>
            </a:fld>
            <a:endParaRPr lang="fr-FR"/>
          </a:p>
        </p:txBody>
      </p:sp>
    </p:spTree>
    <p:extLst>
      <p:ext uri="{BB962C8B-B14F-4D97-AF65-F5344CB8AC3E}">
        <p14:creationId xmlns:p14="http://schemas.microsoft.com/office/powerpoint/2010/main" val="20418339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0" indent="-171450">
              <a:buFont typeface="Arial" panose="020B0604020202020204" pitchFamily="34" charset="0"/>
              <a:buChar char="•"/>
            </a:pPr>
            <a:endParaRPr lang="fr-FR" sz="11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pPr defTabSz="990752">
              <a:defRPr/>
            </a:pPr>
            <a:fld id="{8D298309-CDA1-5E4F-BEBF-5F6A47E35A8A}" type="slidenum">
              <a:rPr lang="fr-FR">
                <a:solidFill>
                  <a:prstClr val="black"/>
                </a:solidFill>
                <a:latin typeface="Calibri" panose="020F0502020204030204"/>
              </a:rPr>
              <a:pPr defTabSz="990752">
                <a:defRPr/>
              </a:pPr>
              <a:t>42</a:t>
            </a:fld>
            <a:endParaRPr lang="fr-FR">
              <a:solidFill>
                <a:prstClr val="black"/>
              </a:solidFill>
              <a:latin typeface="Calibri" panose="020F0502020204030204"/>
            </a:endParaRPr>
          </a:p>
        </p:txBody>
      </p:sp>
    </p:spTree>
    <p:extLst>
      <p:ext uri="{BB962C8B-B14F-4D97-AF65-F5344CB8AC3E}">
        <p14:creationId xmlns:p14="http://schemas.microsoft.com/office/powerpoint/2010/main" val="25379174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 typeface="Arial" panose="020B0604020202020204" pitchFamily="34" charset="0"/>
              <a:buChar char="•"/>
            </a:pPr>
            <a:endParaRPr lang="fr-FR" sz="1300" dirty="0"/>
          </a:p>
        </p:txBody>
      </p:sp>
      <p:sp>
        <p:nvSpPr>
          <p:cNvPr id="4" name="Espace réservé du numéro de diapositive 3"/>
          <p:cNvSpPr>
            <a:spLocks noGrp="1"/>
          </p:cNvSpPr>
          <p:nvPr>
            <p:ph type="sldNum" sz="quarter" idx="5"/>
          </p:nvPr>
        </p:nvSpPr>
        <p:spPr/>
        <p:txBody>
          <a:bodyPr/>
          <a:lstStyle/>
          <a:p>
            <a:pPr defTabSz="990752">
              <a:defRPr/>
            </a:pPr>
            <a:fld id="{8D298309-CDA1-5E4F-BEBF-5F6A47E35A8A}" type="slidenum">
              <a:rPr lang="fr-FR">
                <a:solidFill>
                  <a:prstClr val="black"/>
                </a:solidFill>
                <a:latin typeface="Calibri" panose="020F0502020204030204"/>
              </a:rPr>
              <a:pPr defTabSz="990752">
                <a:defRPr/>
              </a:pPr>
              <a:t>43</a:t>
            </a:fld>
            <a:endParaRPr lang="fr-FR">
              <a:solidFill>
                <a:prstClr val="black"/>
              </a:solidFill>
              <a:latin typeface="Calibri" panose="020F0502020204030204"/>
            </a:endParaRPr>
          </a:p>
        </p:txBody>
      </p:sp>
    </p:spTree>
    <p:extLst>
      <p:ext uri="{BB962C8B-B14F-4D97-AF65-F5344CB8AC3E}">
        <p14:creationId xmlns:p14="http://schemas.microsoft.com/office/powerpoint/2010/main" val="14252037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 typeface="Arial" panose="020B0604020202020204" pitchFamily="34" charset="0"/>
              <a:buChar char="•"/>
            </a:pPr>
            <a:endParaRPr lang="fr-FR" sz="1300" dirty="0"/>
          </a:p>
        </p:txBody>
      </p:sp>
      <p:sp>
        <p:nvSpPr>
          <p:cNvPr id="4" name="Espace réservé du numéro de diapositive 3"/>
          <p:cNvSpPr>
            <a:spLocks noGrp="1"/>
          </p:cNvSpPr>
          <p:nvPr>
            <p:ph type="sldNum" sz="quarter" idx="5"/>
          </p:nvPr>
        </p:nvSpPr>
        <p:spPr/>
        <p:txBody>
          <a:bodyPr/>
          <a:lstStyle/>
          <a:p>
            <a:pPr defTabSz="990752">
              <a:defRPr/>
            </a:pPr>
            <a:fld id="{8D298309-CDA1-5E4F-BEBF-5F6A47E35A8A}" type="slidenum">
              <a:rPr lang="fr-FR">
                <a:solidFill>
                  <a:prstClr val="black"/>
                </a:solidFill>
                <a:latin typeface="Calibri" panose="020F0502020204030204"/>
              </a:rPr>
              <a:pPr defTabSz="990752">
                <a:defRPr/>
              </a:pPr>
              <a:t>44</a:t>
            </a:fld>
            <a:endParaRPr lang="fr-FR">
              <a:solidFill>
                <a:prstClr val="black"/>
              </a:solidFill>
              <a:latin typeface="Calibri" panose="020F0502020204030204"/>
            </a:endParaRPr>
          </a:p>
        </p:txBody>
      </p:sp>
    </p:spTree>
    <p:extLst>
      <p:ext uri="{BB962C8B-B14F-4D97-AF65-F5344CB8AC3E}">
        <p14:creationId xmlns:p14="http://schemas.microsoft.com/office/powerpoint/2010/main" val="9080052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0" indent="-171450">
              <a:buFont typeface="Arial" panose="020B0604020202020204" pitchFamily="34" charset="0"/>
              <a:buChar char="•"/>
            </a:pP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pPr defTabSz="990752">
              <a:defRPr/>
            </a:pPr>
            <a:fld id="{8D298309-CDA1-5E4F-BEBF-5F6A47E35A8A}" type="slidenum">
              <a:rPr lang="fr-FR">
                <a:solidFill>
                  <a:prstClr val="black"/>
                </a:solidFill>
                <a:latin typeface="Calibri" panose="020F0502020204030204"/>
              </a:rPr>
              <a:pPr defTabSz="990752">
                <a:defRPr/>
              </a:pPr>
              <a:t>45</a:t>
            </a:fld>
            <a:endParaRPr lang="fr-FR">
              <a:solidFill>
                <a:prstClr val="black"/>
              </a:solidFill>
              <a:latin typeface="Calibri" panose="020F0502020204030204"/>
            </a:endParaRPr>
          </a:p>
        </p:txBody>
      </p:sp>
    </p:spTree>
    <p:extLst>
      <p:ext uri="{BB962C8B-B14F-4D97-AF65-F5344CB8AC3E}">
        <p14:creationId xmlns:p14="http://schemas.microsoft.com/office/powerpoint/2010/main" val="26078097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defTabSz="990752">
              <a:defRPr/>
            </a:pPr>
            <a:fld id="{8D298309-CDA1-5E4F-BEBF-5F6A47E35A8A}" type="slidenum">
              <a:rPr lang="fr-FR">
                <a:solidFill>
                  <a:prstClr val="black"/>
                </a:solidFill>
                <a:latin typeface="Calibri" panose="020F0502020204030204"/>
              </a:rPr>
              <a:pPr defTabSz="990752">
                <a:defRPr/>
              </a:pPr>
              <a:t>46</a:t>
            </a:fld>
            <a:endParaRPr lang="fr-FR">
              <a:solidFill>
                <a:prstClr val="black"/>
              </a:solidFill>
              <a:latin typeface="Calibri" panose="020F0502020204030204"/>
            </a:endParaRPr>
          </a:p>
        </p:txBody>
      </p:sp>
    </p:spTree>
    <p:extLst>
      <p:ext uri="{BB962C8B-B14F-4D97-AF65-F5344CB8AC3E}">
        <p14:creationId xmlns:p14="http://schemas.microsoft.com/office/powerpoint/2010/main" val="40155768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 typeface="Arial" panose="020B0604020202020204" pitchFamily="34" charset="0"/>
              <a:buChar char="•"/>
            </a:pPr>
            <a:endParaRPr lang="fr-FR" sz="1300" dirty="0"/>
          </a:p>
        </p:txBody>
      </p:sp>
      <p:sp>
        <p:nvSpPr>
          <p:cNvPr id="4" name="Espace réservé du numéro de diapositive 3"/>
          <p:cNvSpPr>
            <a:spLocks noGrp="1"/>
          </p:cNvSpPr>
          <p:nvPr>
            <p:ph type="sldNum" sz="quarter" idx="5"/>
          </p:nvPr>
        </p:nvSpPr>
        <p:spPr/>
        <p:txBody>
          <a:bodyPr/>
          <a:lstStyle/>
          <a:p>
            <a:pPr defTabSz="990752">
              <a:defRPr/>
            </a:pPr>
            <a:fld id="{8D298309-CDA1-5E4F-BEBF-5F6A47E35A8A}" type="slidenum">
              <a:rPr lang="fr-FR">
                <a:solidFill>
                  <a:prstClr val="black"/>
                </a:solidFill>
                <a:latin typeface="Calibri" panose="020F0502020204030204"/>
              </a:rPr>
              <a:pPr defTabSz="990752">
                <a:defRPr/>
              </a:pPr>
              <a:t>47</a:t>
            </a:fld>
            <a:endParaRPr lang="fr-FR">
              <a:solidFill>
                <a:prstClr val="black"/>
              </a:solidFill>
              <a:latin typeface="Calibri" panose="020F0502020204030204"/>
            </a:endParaRPr>
          </a:p>
        </p:txBody>
      </p:sp>
    </p:spTree>
    <p:extLst>
      <p:ext uri="{BB962C8B-B14F-4D97-AF65-F5344CB8AC3E}">
        <p14:creationId xmlns:p14="http://schemas.microsoft.com/office/powerpoint/2010/main" val="16686771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endParaRPr lang="fr-FR" dirty="0"/>
          </a:p>
        </p:txBody>
      </p:sp>
      <p:sp>
        <p:nvSpPr>
          <p:cNvPr id="4" name="Espace réservé du numéro de diapositive 3"/>
          <p:cNvSpPr>
            <a:spLocks noGrp="1"/>
          </p:cNvSpPr>
          <p:nvPr>
            <p:ph type="sldNum" sz="quarter" idx="5"/>
          </p:nvPr>
        </p:nvSpPr>
        <p:spPr/>
        <p:txBody>
          <a:bodyPr/>
          <a:lstStyle/>
          <a:p>
            <a:pPr defTabSz="990752">
              <a:defRPr/>
            </a:pPr>
            <a:fld id="{8D298309-CDA1-5E4F-BEBF-5F6A47E35A8A}" type="slidenum">
              <a:rPr lang="fr-FR">
                <a:solidFill>
                  <a:prstClr val="black"/>
                </a:solidFill>
                <a:latin typeface="Calibri"/>
              </a:rPr>
              <a:pPr defTabSz="990752">
                <a:defRPr/>
              </a:pPr>
              <a:t>48</a:t>
            </a:fld>
            <a:endParaRPr lang="fr-FR">
              <a:solidFill>
                <a:prstClr val="black"/>
              </a:solidFill>
              <a:latin typeface="Calibri"/>
            </a:endParaRPr>
          </a:p>
        </p:txBody>
      </p:sp>
    </p:spTree>
    <p:extLst>
      <p:ext uri="{BB962C8B-B14F-4D97-AF65-F5344CB8AC3E}">
        <p14:creationId xmlns:p14="http://schemas.microsoft.com/office/powerpoint/2010/main" val="15529681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 typeface="Arial" panose="020B0604020202020204" pitchFamily="34" charset="0"/>
              <a:buChar char="•"/>
            </a:pPr>
            <a:endParaRPr lang="fr-FR" sz="1300" dirty="0"/>
          </a:p>
        </p:txBody>
      </p:sp>
      <p:sp>
        <p:nvSpPr>
          <p:cNvPr id="4" name="Espace réservé du numéro de diapositive 3"/>
          <p:cNvSpPr>
            <a:spLocks noGrp="1"/>
          </p:cNvSpPr>
          <p:nvPr>
            <p:ph type="sldNum" sz="quarter" idx="5"/>
          </p:nvPr>
        </p:nvSpPr>
        <p:spPr/>
        <p:txBody>
          <a:bodyPr/>
          <a:lstStyle/>
          <a:p>
            <a:pPr defTabSz="990752">
              <a:defRPr/>
            </a:pPr>
            <a:fld id="{8D298309-CDA1-5E4F-BEBF-5F6A47E35A8A}" type="slidenum">
              <a:rPr lang="fr-FR">
                <a:solidFill>
                  <a:prstClr val="black"/>
                </a:solidFill>
                <a:latin typeface="Calibri" panose="020F0502020204030204"/>
              </a:rPr>
              <a:pPr defTabSz="990752">
                <a:defRPr/>
              </a:pPr>
              <a:t>49</a:t>
            </a:fld>
            <a:endParaRPr lang="fr-FR">
              <a:solidFill>
                <a:prstClr val="black"/>
              </a:solidFill>
              <a:latin typeface="Calibri" panose="020F0502020204030204"/>
            </a:endParaRPr>
          </a:p>
        </p:txBody>
      </p:sp>
    </p:spTree>
    <p:extLst>
      <p:ext uri="{BB962C8B-B14F-4D97-AF65-F5344CB8AC3E}">
        <p14:creationId xmlns:p14="http://schemas.microsoft.com/office/powerpoint/2010/main" val="1668677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50A83F81-B70D-4C9C-9204-0221ED1EDA4F}"/>
              </a:ext>
            </a:extLst>
          </p:cNvPr>
          <p:cNvSpPr>
            <a:spLocks noGrp="1"/>
          </p:cNvSpPr>
          <p:nvPr>
            <p:ph type="body" idx="1"/>
          </p:nvPr>
        </p:nvSpPr>
        <p:spPr/>
        <p:txBody>
          <a:bodyPr/>
          <a:lstStyle/>
          <a:p>
            <a:pPr marL="185766" indent="-185766">
              <a:buFont typeface="Arial" panose="020B0604020202020204" pitchFamily="34" charset="0"/>
              <a:buChar char="•"/>
            </a:pPr>
            <a:endParaRPr lang="fr-F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 typeface="Arial" panose="020B0604020202020204" pitchFamily="34" charset="0"/>
              <a:buChar char="•"/>
            </a:pPr>
            <a:endParaRPr lang="fr-FR" sz="1300" dirty="0"/>
          </a:p>
        </p:txBody>
      </p:sp>
      <p:sp>
        <p:nvSpPr>
          <p:cNvPr id="4" name="Espace réservé du numéro de diapositive 3"/>
          <p:cNvSpPr>
            <a:spLocks noGrp="1"/>
          </p:cNvSpPr>
          <p:nvPr>
            <p:ph type="sldNum" sz="quarter" idx="5"/>
          </p:nvPr>
        </p:nvSpPr>
        <p:spPr/>
        <p:txBody>
          <a:bodyPr/>
          <a:lstStyle/>
          <a:p>
            <a:pPr defTabSz="990752">
              <a:defRPr/>
            </a:pPr>
            <a:fld id="{8D298309-CDA1-5E4F-BEBF-5F6A47E35A8A}" type="slidenum">
              <a:rPr lang="fr-FR">
                <a:solidFill>
                  <a:prstClr val="black"/>
                </a:solidFill>
                <a:latin typeface="Calibri" panose="020F0502020204030204"/>
              </a:rPr>
              <a:pPr defTabSz="990752">
                <a:defRPr/>
              </a:pPr>
              <a:t>50</a:t>
            </a:fld>
            <a:endParaRPr lang="fr-FR">
              <a:solidFill>
                <a:prstClr val="black"/>
              </a:solidFill>
              <a:latin typeface="Calibri" panose="020F0502020204030204"/>
            </a:endParaRPr>
          </a:p>
        </p:txBody>
      </p:sp>
    </p:spTree>
    <p:extLst>
      <p:ext uri="{BB962C8B-B14F-4D97-AF65-F5344CB8AC3E}">
        <p14:creationId xmlns:p14="http://schemas.microsoft.com/office/powerpoint/2010/main" val="16686771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 typeface="Arial" panose="020B0604020202020204" pitchFamily="34" charset="0"/>
              <a:buChar char="•"/>
            </a:pPr>
            <a:endParaRPr lang="fr-FR" sz="1300" dirty="0"/>
          </a:p>
        </p:txBody>
      </p:sp>
      <p:sp>
        <p:nvSpPr>
          <p:cNvPr id="4" name="Espace réservé du numéro de diapositive 3"/>
          <p:cNvSpPr>
            <a:spLocks noGrp="1"/>
          </p:cNvSpPr>
          <p:nvPr>
            <p:ph type="sldNum" sz="quarter" idx="5"/>
          </p:nvPr>
        </p:nvSpPr>
        <p:spPr/>
        <p:txBody>
          <a:bodyPr/>
          <a:lstStyle/>
          <a:p>
            <a:pPr defTabSz="990752">
              <a:defRPr/>
            </a:pPr>
            <a:fld id="{8D298309-CDA1-5E4F-BEBF-5F6A47E35A8A}" type="slidenum">
              <a:rPr lang="fr-FR">
                <a:solidFill>
                  <a:prstClr val="black"/>
                </a:solidFill>
                <a:latin typeface="Calibri" panose="020F0502020204030204"/>
              </a:rPr>
              <a:pPr defTabSz="990752">
                <a:defRPr/>
              </a:pPr>
              <a:t>51</a:t>
            </a:fld>
            <a:endParaRPr lang="fr-FR">
              <a:solidFill>
                <a:prstClr val="black"/>
              </a:solidFill>
              <a:latin typeface="Calibri" panose="020F0502020204030204"/>
            </a:endParaRPr>
          </a:p>
        </p:txBody>
      </p:sp>
    </p:spTree>
    <p:extLst>
      <p:ext uri="{BB962C8B-B14F-4D97-AF65-F5344CB8AC3E}">
        <p14:creationId xmlns:p14="http://schemas.microsoft.com/office/powerpoint/2010/main" val="16686771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 typeface="Arial" panose="020B0604020202020204" pitchFamily="34" charset="0"/>
              <a:buChar char="•"/>
            </a:pPr>
            <a:endParaRPr lang="fr-FR" sz="1300" dirty="0"/>
          </a:p>
        </p:txBody>
      </p:sp>
      <p:sp>
        <p:nvSpPr>
          <p:cNvPr id="4" name="Espace réservé du numéro de diapositive 3"/>
          <p:cNvSpPr>
            <a:spLocks noGrp="1"/>
          </p:cNvSpPr>
          <p:nvPr>
            <p:ph type="sldNum" sz="quarter" idx="5"/>
          </p:nvPr>
        </p:nvSpPr>
        <p:spPr/>
        <p:txBody>
          <a:bodyPr/>
          <a:lstStyle/>
          <a:p>
            <a:pPr defTabSz="990752">
              <a:defRPr/>
            </a:pPr>
            <a:fld id="{8D298309-CDA1-5E4F-BEBF-5F6A47E35A8A}" type="slidenum">
              <a:rPr lang="fr-FR">
                <a:solidFill>
                  <a:prstClr val="black"/>
                </a:solidFill>
                <a:latin typeface="Calibri" panose="020F0502020204030204"/>
              </a:rPr>
              <a:pPr defTabSz="990752">
                <a:defRPr/>
              </a:pPr>
              <a:t>52</a:t>
            </a:fld>
            <a:endParaRPr lang="fr-FR">
              <a:solidFill>
                <a:prstClr val="black"/>
              </a:solidFill>
              <a:latin typeface="Calibri" panose="020F0502020204030204"/>
            </a:endParaRPr>
          </a:p>
        </p:txBody>
      </p:sp>
    </p:spTree>
    <p:extLst>
      <p:ext uri="{BB962C8B-B14F-4D97-AF65-F5344CB8AC3E}">
        <p14:creationId xmlns:p14="http://schemas.microsoft.com/office/powerpoint/2010/main" val="16686771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 typeface="Arial" panose="020B0604020202020204" pitchFamily="34" charset="0"/>
              <a:buChar char="•"/>
            </a:pPr>
            <a:endParaRPr lang="fr-FR" sz="1300" dirty="0"/>
          </a:p>
        </p:txBody>
      </p:sp>
      <p:sp>
        <p:nvSpPr>
          <p:cNvPr id="4" name="Espace réservé du numéro de diapositive 3"/>
          <p:cNvSpPr>
            <a:spLocks noGrp="1"/>
          </p:cNvSpPr>
          <p:nvPr>
            <p:ph type="sldNum" sz="quarter" idx="5"/>
          </p:nvPr>
        </p:nvSpPr>
        <p:spPr/>
        <p:txBody>
          <a:bodyPr/>
          <a:lstStyle/>
          <a:p>
            <a:pPr defTabSz="990752">
              <a:defRPr/>
            </a:pPr>
            <a:fld id="{8D298309-CDA1-5E4F-BEBF-5F6A47E35A8A}" type="slidenum">
              <a:rPr lang="fr-FR">
                <a:solidFill>
                  <a:prstClr val="black"/>
                </a:solidFill>
                <a:latin typeface="Calibri" panose="020F0502020204030204"/>
              </a:rPr>
              <a:pPr defTabSz="990752">
                <a:defRPr/>
              </a:pPr>
              <a:t>53</a:t>
            </a:fld>
            <a:endParaRPr lang="fr-FR">
              <a:solidFill>
                <a:prstClr val="black"/>
              </a:solidFill>
              <a:latin typeface="Calibri" panose="020F0502020204030204"/>
            </a:endParaRPr>
          </a:p>
        </p:txBody>
      </p:sp>
    </p:spTree>
    <p:extLst>
      <p:ext uri="{BB962C8B-B14F-4D97-AF65-F5344CB8AC3E}">
        <p14:creationId xmlns:p14="http://schemas.microsoft.com/office/powerpoint/2010/main" val="16686771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 typeface="Arial" panose="020B0604020202020204" pitchFamily="34" charset="0"/>
              <a:buChar char="•"/>
            </a:pPr>
            <a:endParaRPr lang="fr-FR" sz="1300" dirty="0"/>
          </a:p>
        </p:txBody>
      </p:sp>
      <p:sp>
        <p:nvSpPr>
          <p:cNvPr id="4" name="Espace réservé du numéro de diapositive 3"/>
          <p:cNvSpPr>
            <a:spLocks noGrp="1"/>
          </p:cNvSpPr>
          <p:nvPr>
            <p:ph type="sldNum" sz="quarter" idx="5"/>
          </p:nvPr>
        </p:nvSpPr>
        <p:spPr/>
        <p:txBody>
          <a:bodyPr/>
          <a:lstStyle/>
          <a:p>
            <a:pPr defTabSz="990752">
              <a:defRPr/>
            </a:pPr>
            <a:fld id="{8D298309-CDA1-5E4F-BEBF-5F6A47E35A8A}" type="slidenum">
              <a:rPr lang="fr-FR">
                <a:solidFill>
                  <a:prstClr val="black"/>
                </a:solidFill>
                <a:latin typeface="Calibri" panose="020F0502020204030204"/>
              </a:rPr>
              <a:pPr defTabSz="990752">
                <a:defRPr/>
              </a:pPr>
              <a:t>54</a:t>
            </a:fld>
            <a:endParaRPr lang="fr-FR">
              <a:solidFill>
                <a:prstClr val="black"/>
              </a:solidFill>
              <a:latin typeface="Calibri" panose="020F0502020204030204"/>
            </a:endParaRPr>
          </a:p>
        </p:txBody>
      </p:sp>
    </p:spTree>
    <p:extLst>
      <p:ext uri="{BB962C8B-B14F-4D97-AF65-F5344CB8AC3E}">
        <p14:creationId xmlns:p14="http://schemas.microsoft.com/office/powerpoint/2010/main" val="16686771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defTabSz="990752">
              <a:defRPr/>
            </a:pPr>
            <a:fld id="{8530193B-564F-4854-8A52-728F3FB19C85}" type="slidenum">
              <a:rPr lang="fr-FR">
                <a:solidFill>
                  <a:prstClr val="black"/>
                </a:solidFill>
                <a:latin typeface="Calibri" panose="020F0502020204030204"/>
              </a:rPr>
              <a:pPr defTabSz="990752">
                <a:defRPr/>
              </a:pPr>
              <a:t>55</a:t>
            </a:fld>
            <a:endParaRPr lang="fr-FR">
              <a:solidFill>
                <a:prstClr val="black"/>
              </a:solidFill>
              <a:latin typeface="Calibri" panose="020F0502020204030204"/>
            </a:endParaRPr>
          </a:p>
        </p:txBody>
      </p:sp>
    </p:spTree>
    <p:extLst>
      <p:ext uri="{BB962C8B-B14F-4D97-AF65-F5344CB8AC3E}">
        <p14:creationId xmlns:p14="http://schemas.microsoft.com/office/powerpoint/2010/main" val="25186498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defTabSz="990752">
              <a:defRPr/>
            </a:pPr>
            <a:fld id="{8530193B-564F-4854-8A52-728F3FB19C85}" type="slidenum">
              <a:rPr lang="fr-FR">
                <a:solidFill>
                  <a:prstClr val="black"/>
                </a:solidFill>
                <a:latin typeface="Calibri" panose="020F0502020204030204"/>
              </a:rPr>
              <a:pPr defTabSz="990752">
                <a:defRPr/>
              </a:pPr>
              <a:t>56</a:t>
            </a:fld>
            <a:endParaRPr lang="fr-FR">
              <a:solidFill>
                <a:prstClr val="black"/>
              </a:solidFill>
              <a:latin typeface="Calibri" panose="020F0502020204030204"/>
            </a:endParaRPr>
          </a:p>
        </p:txBody>
      </p:sp>
    </p:spTree>
    <p:extLst>
      <p:ext uri="{BB962C8B-B14F-4D97-AF65-F5344CB8AC3E}">
        <p14:creationId xmlns:p14="http://schemas.microsoft.com/office/powerpoint/2010/main" val="2632906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 typeface="Arial" panose="020B0604020202020204" pitchFamily="34" charset="0"/>
              <a:buChar char="•"/>
            </a:pPr>
            <a:endParaRPr lang="fr-FR" sz="1300" dirty="0"/>
          </a:p>
        </p:txBody>
      </p:sp>
      <p:sp>
        <p:nvSpPr>
          <p:cNvPr id="4" name="Espace réservé du numéro de diapositive 3"/>
          <p:cNvSpPr>
            <a:spLocks noGrp="1"/>
          </p:cNvSpPr>
          <p:nvPr>
            <p:ph type="sldNum" sz="quarter" idx="5"/>
          </p:nvPr>
        </p:nvSpPr>
        <p:spPr/>
        <p:txBody>
          <a:bodyPr/>
          <a:lstStyle/>
          <a:p>
            <a:fld id="{8D298309-CDA1-5E4F-BEBF-5F6A47E35A8A}" type="slidenum">
              <a:rPr lang="fr-FR" smtClean="0"/>
              <a:pPr/>
              <a:t>6</a:t>
            </a:fld>
            <a:endParaRPr lang="fr-FR"/>
          </a:p>
        </p:txBody>
      </p:sp>
    </p:spTree>
    <p:extLst>
      <p:ext uri="{BB962C8B-B14F-4D97-AF65-F5344CB8AC3E}">
        <p14:creationId xmlns:p14="http://schemas.microsoft.com/office/powerpoint/2010/main" val="4118215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70BABA42-C786-46FA-BD1D-AA69F28D2DF1}"/>
              </a:ext>
            </a:extLst>
          </p:cNvPr>
          <p:cNvSpPr>
            <a:spLocks noGrp="1"/>
          </p:cNvSpPr>
          <p:nvPr>
            <p:ph type="body" idx="1"/>
          </p:nvPr>
        </p:nvSpPr>
        <p:spPr/>
        <p:txBody>
          <a:bodyPr/>
          <a:lstStyle/>
          <a:p>
            <a:pPr marL="185766" indent="-185766">
              <a:buFont typeface="Arial" panose="020B0604020202020204" pitchFamily="34" charset="0"/>
              <a:buChar char="•"/>
            </a:pPr>
            <a:endParaRPr lang="fr-F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6F89F659-9B38-4100-84B1-D6B578CC701B}"/>
              </a:ext>
            </a:extLst>
          </p:cNvPr>
          <p:cNvSpPr>
            <a:spLocks noGrp="1"/>
          </p:cNvSpPr>
          <p:nvPr>
            <p:ph type="body" idx="1"/>
          </p:nvPr>
        </p:nvSpPr>
        <p:spPr/>
        <p:txBody>
          <a:bodyPr/>
          <a:lstStyle/>
          <a:p>
            <a:pPr marL="185766" indent="-185766">
              <a:buFont typeface="Arial" panose="020B0604020202020204" pitchFamily="34" charset="0"/>
              <a:buChar char="•"/>
            </a:pPr>
            <a:endParaRPr lang="fr-F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defTabSz="990752">
              <a:buFont typeface="Arial" panose="020B0604020202020204" pitchFamily="34" charset="0"/>
              <a:buChar char="•"/>
              <a:defRPr/>
            </a:pPr>
            <a:endParaRPr lang="fr-FR" dirty="0"/>
          </a:p>
        </p:txBody>
      </p:sp>
      <p:sp>
        <p:nvSpPr>
          <p:cNvPr id="4" name="Espace réservé du numéro de diapositive 3"/>
          <p:cNvSpPr>
            <a:spLocks noGrp="1"/>
          </p:cNvSpPr>
          <p:nvPr>
            <p:ph type="sldNum" sz="quarter" idx="5"/>
          </p:nvPr>
        </p:nvSpPr>
        <p:spPr/>
        <p:txBody>
          <a:bodyPr/>
          <a:lstStyle/>
          <a:p>
            <a:fld id="{8D298309-CDA1-5E4F-BEBF-5F6A47E35A8A}" type="slidenum">
              <a:rPr lang="fr-FR" smtClean="0"/>
              <a:pPr/>
              <a:t>9</a:t>
            </a:fld>
            <a:endParaRPr lang="fr-FR"/>
          </a:p>
        </p:txBody>
      </p:sp>
    </p:spTree>
    <p:extLst>
      <p:ext uri="{BB962C8B-B14F-4D97-AF65-F5344CB8AC3E}">
        <p14:creationId xmlns:p14="http://schemas.microsoft.com/office/powerpoint/2010/main" val="1494915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Diapositive de titre">
    <p:bg>
      <p:bgPr>
        <a:solidFill>
          <a:schemeClr val="bg1">
            <a:lumMod val="95000"/>
          </a:schemeClr>
        </a:solidFill>
        <a:effectLst/>
      </p:bgPr>
    </p:bg>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a:t>Insérez ou glissez-déplacez votre photo ici</a:t>
            </a:r>
          </a:p>
        </p:txBody>
      </p:sp>
      <p:sp>
        <p:nvSpPr>
          <p:cNvPr id="2" name="Titr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360000" rIns="252000" bIns="180000" rtlCol="0" anchor="t">
            <a:noAutofit/>
          </a:bodyPr>
          <a:lstStyle>
            <a:lvl1pPr algn="r">
              <a:defRPr lang="en-ZA" sz="4000" b="1" spc="-300" dirty="0"/>
            </a:lvl1pPr>
          </a:lstStyle>
          <a:p>
            <a:pPr lvl="0" algn="r" rtl="0"/>
            <a:r>
              <a:rPr lang="fr-FR" noProof="0" dirty="0"/>
              <a:t>Cliquez pour modifier le titre de la présentation</a:t>
            </a:r>
          </a:p>
        </p:txBody>
      </p:sp>
      <p:sp>
        <p:nvSpPr>
          <p:cNvPr id="3" name="Sous-titr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rtl="0"/>
            <a:r>
              <a:rPr lang="fr-FR" noProof="0"/>
              <a:t>Modifiez le style des sous-titres du masque</a:t>
            </a:r>
          </a:p>
        </p:txBody>
      </p:sp>
      <p:sp>
        <p:nvSpPr>
          <p:cNvPr id="13" name="Rectangle 12">
            <a:extLst>
              <a:ext uri="{FF2B5EF4-FFF2-40B4-BE49-F238E27FC236}">
                <a16:creationId xmlns:a16="http://schemas.microsoft.com/office/drawing/2014/main" id="{EC0FBB1B-4F0E-4365-BF27-3150FC6C3B90}"/>
              </a:ext>
            </a:extLst>
          </p:cNvPr>
          <p:cNvSpPr/>
          <p:nvPr/>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 name="Rectangle 13">
            <a:extLst>
              <a:ext uri="{FF2B5EF4-FFF2-40B4-BE49-F238E27FC236}">
                <a16:creationId xmlns:a16="http://schemas.microsoft.com/office/drawing/2014/main" id="{7A13D8A8-6C3D-4527-959D-41C3213F7F02}"/>
              </a:ext>
            </a:extLst>
          </p:cNvPr>
          <p:cNvSpPr/>
          <p:nvPr/>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 name="Rectangle 14">
            <a:extLst>
              <a:ext uri="{FF2B5EF4-FFF2-40B4-BE49-F238E27FC236}">
                <a16:creationId xmlns:a16="http://schemas.microsoft.com/office/drawing/2014/main" id="{9504A767-1C0B-484E-BF7D-CD42D30A52EE}"/>
              </a:ext>
            </a:extLst>
          </p:cNvPr>
          <p:cNvSpPr/>
          <p:nvPr/>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 name="Rectangle 7">
            <a:extLst>
              <a:ext uri="{FF2B5EF4-FFF2-40B4-BE49-F238E27FC236}">
                <a16:creationId xmlns:a16="http://schemas.microsoft.com/office/drawing/2014/main" id="{51DD44D8-4A8F-4693-B90A-166855B29D25}"/>
              </a:ext>
            </a:extLst>
          </p:cNvPr>
          <p:cNvSpPr/>
          <p:nvPr/>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Tree>
    <p:extLst>
      <p:ext uri="{BB962C8B-B14F-4D97-AF65-F5344CB8AC3E}">
        <p14:creationId xmlns:p14="http://schemas.microsoft.com/office/powerpoint/2010/main" val="1248867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7" name="Sous-titr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1512000"/>
            <a:ext cx="5472000" cy="468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texte 4">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6299887" y="1511250"/>
            <a:ext cx="5472113" cy="468000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fr-FR" noProof="0"/>
              <a:t>Ajouter un pied de page</a:t>
            </a:r>
          </a:p>
        </p:txBody>
      </p:sp>
      <p:sp>
        <p:nvSpPr>
          <p:cNvPr id="5" name="Espace réservé du numéro de diapositive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1872713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9" name="Sous-titr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360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4301550" y="1511476"/>
            <a:ext cx="3600450" cy="4679249"/>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1" name="Espace réservé du texte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8171550" y="1511475"/>
            <a:ext cx="3600450"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id="{6D4BCA97-F31B-451D-82F8-6E000DF2118A}"/>
              </a:ext>
            </a:extLst>
          </p:cNvPr>
          <p:cNvSpPr>
            <a:spLocks noGrp="1"/>
          </p:cNvSpPr>
          <p:nvPr>
            <p:ph type="ftr" sz="quarter" idx="14"/>
          </p:nvPr>
        </p:nvSpPr>
        <p:spPr/>
        <p:txBody>
          <a:bodyPr rtlCol="0"/>
          <a:lstStyle/>
          <a:p>
            <a:pPr rtl="0"/>
            <a:r>
              <a:rPr lang="fr-FR" noProof="0"/>
              <a:t>Ajouter un pied de page</a:t>
            </a:r>
          </a:p>
        </p:txBody>
      </p:sp>
      <p:sp>
        <p:nvSpPr>
          <p:cNvPr id="6" name="Espace réservé du numéro de diapositive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2514809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5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10" name="Sous-titr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16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412" y="1512000"/>
            <a:ext cx="2160588"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3" name="Espace réservé du texte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1412" y="1512000"/>
            <a:ext cx="2160588"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5" name="Espace réservé du texte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316412" y="1507535"/>
            <a:ext cx="2160588"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7" name="Espace réservé du texte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9611412" y="1507535"/>
            <a:ext cx="2160588" cy="4683715"/>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id="{2D09234E-176D-4BBF-9391-7B6F018C51AB}"/>
              </a:ext>
            </a:extLst>
          </p:cNvPr>
          <p:cNvSpPr>
            <a:spLocks noGrp="1"/>
          </p:cNvSpPr>
          <p:nvPr>
            <p:ph type="ftr" sz="quarter" idx="16"/>
          </p:nvPr>
        </p:nvSpPr>
        <p:spPr/>
        <p:txBody>
          <a:bodyPr rtlCol="0"/>
          <a:lstStyle/>
          <a:p>
            <a:pPr rtl="0"/>
            <a:r>
              <a:rPr lang="fr-FR" noProof="0"/>
              <a:t>Ajouter un pied de page</a:t>
            </a:r>
          </a:p>
        </p:txBody>
      </p:sp>
      <p:sp>
        <p:nvSpPr>
          <p:cNvPr id="6" name="Espace réservé du numéro de diapositive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3427488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re uniquem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5" name="Sous-titr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pied de page 2">
            <a:extLst>
              <a:ext uri="{FF2B5EF4-FFF2-40B4-BE49-F238E27FC236}">
                <a16:creationId xmlns:a16="http://schemas.microsoft.com/office/drawing/2014/main" id="{08CCB8C2-B6A2-4C69-8D3A-57420A034BA4}"/>
              </a:ext>
            </a:extLst>
          </p:cNvPr>
          <p:cNvSpPr>
            <a:spLocks noGrp="1"/>
          </p:cNvSpPr>
          <p:nvPr>
            <p:ph type="ftr" sz="quarter" idx="12"/>
          </p:nvPr>
        </p:nvSpPr>
        <p:spPr/>
        <p:txBody>
          <a:bodyPr rtlCol="0"/>
          <a:lstStyle/>
          <a:p>
            <a:pPr rtl="0"/>
            <a:r>
              <a:rPr lang="fr-FR" noProof="0"/>
              <a:t>Ajouter un pied de page</a:t>
            </a:r>
          </a:p>
        </p:txBody>
      </p:sp>
      <p:sp>
        <p:nvSpPr>
          <p:cNvPr id="4" name="Espace réservé du numéro de diapositive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2429342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fr-FR" noProof="0"/>
              <a:t>Ajouter un pied de page</a:t>
            </a:r>
          </a:p>
        </p:txBody>
      </p:sp>
      <p:sp>
        <p:nvSpPr>
          <p:cNvPr id="3" name="Espace réservé du numéro de diapositive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rtlCol="0"/>
          <a:lstStyle/>
          <a:p>
            <a:pPr rtl="0"/>
            <a:fld id="{19B51A1E-902D-48AF-9020-955120F399B6}" type="slidenum">
              <a:rPr lang="fr-FR" noProof="0" smtClean="0"/>
              <a:pPr rtl="0"/>
              <a:t>‹N°›</a:t>
            </a:fld>
            <a:endParaRPr lang="fr-FR" noProof="0"/>
          </a:p>
        </p:txBody>
      </p:sp>
      <p:sp>
        <p:nvSpPr>
          <p:cNvPr id="4" name="Titre 3">
            <a:extLst>
              <a:ext uri="{FF2B5EF4-FFF2-40B4-BE49-F238E27FC236}">
                <a16:creationId xmlns:a16="http://schemas.microsoft.com/office/drawing/2014/main" id="{90694D9D-C633-4D52-965E-E5BBD9883037}"/>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1183362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Vide">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fr-FR" noProof="0"/>
              <a:t>Ajouter un pied de page</a:t>
            </a:r>
          </a:p>
        </p:txBody>
      </p:sp>
      <p:sp>
        <p:nvSpPr>
          <p:cNvPr id="3" name="Espace réservé du numéro de diapositive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rtlCol="0"/>
          <a:lstStyle/>
          <a:p>
            <a:pPr rtl="0"/>
            <a:fld id="{19B51A1E-902D-48AF-9020-955120F399B6}" type="slidenum">
              <a:rPr lang="fr-FR" noProof="0" smtClean="0"/>
              <a:pPr rtl="0"/>
              <a:t>‹N°›</a:t>
            </a:fld>
            <a:endParaRPr lang="fr-FR" noProof="0"/>
          </a:p>
        </p:txBody>
      </p:sp>
      <p:sp>
        <p:nvSpPr>
          <p:cNvPr id="4" name="Titre 3">
            <a:extLst>
              <a:ext uri="{FF2B5EF4-FFF2-40B4-BE49-F238E27FC236}">
                <a16:creationId xmlns:a16="http://schemas.microsoft.com/office/drawing/2014/main" id="{90694D9D-C633-4D52-965E-E5BBD9883037}"/>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3264387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Vide">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fr-FR" noProof="0"/>
              <a:t>Ajouter un pied de page</a:t>
            </a:r>
          </a:p>
        </p:txBody>
      </p:sp>
      <p:sp>
        <p:nvSpPr>
          <p:cNvPr id="3" name="Espace réservé du numéro de diapositive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rtlCol="0"/>
          <a:lstStyle/>
          <a:p>
            <a:pPr rtl="0"/>
            <a:fld id="{19B51A1E-902D-48AF-9020-955120F399B6}" type="slidenum">
              <a:rPr lang="fr-FR" noProof="0" smtClean="0"/>
              <a:pPr rtl="0"/>
              <a:t>‹N°›</a:t>
            </a:fld>
            <a:endParaRPr lang="fr-FR" noProof="0"/>
          </a:p>
        </p:txBody>
      </p:sp>
      <p:sp>
        <p:nvSpPr>
          <p:cNvPr id="4" name="Titre 3">
            <a:extLst>
              <a:ext uri="{FF2B5EF4-FFF2-40B4-BE49-F238E27FC236}">
                <a16:creationId xmlns:a16="http://schemas.microsoft.com/office/drawing/2014/main" id="{90694D9D-C633-4D52-965E-E5BBD9883037}"/>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3587040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3_Vide">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fr-FR" noProof="0"/>
              <a:t>Ajouter un pied de page</a:t>
            </a:r>
          </a:p>
        </p:txBody>
      </p:sp>
      <p:sp>
        <p:nvSpPr>
          <p:cNvPr id="3" name="Espace réservé du numéro de diapositive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rtlCol="0"/>
          <a:lstStyle/>
          <a:p>
            <a:pPr rtl="0"/>
            <a:fld id="{19B51A1E-902D-48AF-9020-955120F399B6}" type="slidenum">
              <a:rPr lang="fr-FR" noProof="0" smtClean="0"/>
              <a:pPr rtl="0"/>
              <a:t>‹N°›</a:t>
            </a:fld>
            <a:endParaRPr lang="fr-FR" noProof="0"/>
          </a:p>
        </p:txBody>
      </p:sp>
      <p:sp>
        <p:nvSpPr>
          <p:cNvPr id="4" name="Titre 3">
            <a:extLst>
              <a:ext uri="{FF2B5EF4-FFF2-40B4-BE49-F238E27FC236}">
                <a16:creationId xmlns:a16="http://schemas.microsoft.com/office/drawing/2014/main" id="{90694D9D-C633-4D52-965E-E5BBD9883037}"/>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1305719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4_Vide">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fr-FR" noProof="0"/>
              <a:t>Ajouter un pied de page</a:t>
            </a:r>
          </a:p>
        </p:txBody>
      </p:sp>
      <p:sp>
        <p:nvSpPr>
          <p:cNvPr id="3" name="Espace réservé du numéro de diapositive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rtlCol="0"/>
          <a:lstStyle/>
          <a:p>
            <a:pPr rtl="0"/>
            <a:fld id="{19B51A1E-902D-48AF-9020-955120F399B6}" type="slidenum">
              <a:rPr lang="fr-FR" noProof="0" smtClean="0"/>
              <a:pPr rtl="0"/>
              <a:t>‹N°›</a:t>
            </a:fld>
            <a:endParaRPr lang="fr-FR" noProof="0"/>
          </a:p>
        </p:txBody>
      </p:sp>
      <p:sp>
        <p:nvSpPr>
          <p:cNvPr id="4" name="Titre 3">
            <a:extLst>
              <a:ext uri="{FF2B5EF4-FFF2-40B4-BE49-F238E27FC236}">
                <a16:creationId xmlns:a16="http://schemas.microsoft.com/office/drawing/2014/main" id="{90694D9D-C633-4D52-965E-E5BBD9883037}"/>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1920502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6_Vide">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fr-FR" noProof="0"/>
              <a:t>Ajouter un pied de page</a:t>
            </a:r>
          </a:p>
        </p:txBody>
      </p:sp>
      <p:sp>
        <p:nvSpPr>
          <p:cNvPr id="3" name="Espace réservé du numéro de diapositive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rtlCol="0"/>
          <a:lstStyle/>
          <a:p>
            <a:pPr rtl="0"/>
            <a:fld id="{19B51A1E-902D-48AF-9020-955120F399B6}" type="slidenum">
              <a:rPr lang="fr-FR" noProof="0" smtClean="0"/>
              <a:pPr rtl="0"/>
              <a:t>‹N°›</a:t>
            </a:fld>
            <a:endParaRPr lang="fr-FR" noProof="0"/>
          </a:p>
        </p:txBody>
      </p:sp>
      <p:sp>
        <p:nvSpPr>
          <p:cNvPr id="4" name="Titre 3">
            <a:extLst>
              <a:ext uri="{FF2B5EF4-FFF2-40B4-BE49-F238E27FC236}">
                <a16:creationId xmlns:a16="http://schemas.microsoft.com/office/drawing/2014/main" id="{90694D9D-C633-4D52-965E-E5BBD9883037}"/>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64424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apositive de séparation 1">
    <p:bg>
      <p:bgPr>
        <a:solidFill>
          <a:schemeClr val="bg1">
            <a:lumMod val="95000"/>
          </a:schemeClr>
        </a:solidFill>
        <a:effectLst/>
      </p:bgPr>
    </p:bg>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a:t>
            </a:r>
            <a:br>
              <a:rPr lang="fr-FR" noProof="0" dirty="0"/>
            </a:br>
            <a:r>
              <a:rPr lang="fr-FR" noProof="0" dirty="0"/>
              <a:t>votre photo ici</a:t>
            </a:r>
          </a:p>
        </p:txBody>
      </p:sp>
      <p:sp>
        <p:nvSpPr>
          <p:cNvPr id="2" name="Titr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324000" rIns="252000" bIns="180000" rtlCol="0" anchor="t">
            <a:noAutofit/>
          </a:bodyPr>
          <a:lstStyle>
            <a:lvl1pPr algn="r">
              <a:defRPr lang="en-ZA" sz="4800" b="1" spc="-300" dirty="0"/>
            </a:lvl1pPr>
          </a:lstStyle>
          <a:p>
            <a:pPr lvl="0" algn="r" rtl="0"/>
            <a:r>
              <a:rPr lang="fr-FR" noProof="0" dirty="0"/>
              <a:t>Cliquez pour modifier le séparateur de section</a:t>
            </a:r>
          </a:p>
        </p:txBody>
      </p:sp>
      <p:sp>
        <p:nvSpPr>
          <p:cNvPr id="7" name="Sous-titr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rtlCol="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fr-FR" noProof="0"/>
              <a:t>Modifiez le style des sous-titres du masque</a:t>
            </a:r>
          </a:p>
        </p:txBody>
      </p:sp>
      <p:sp>
        <p:nvSpPr>
          <p:cNvPr id="4" name="Espace réservé du pied de page 3">
            <a:extLst>
              <a:ext uri="{FF2B5EF4-FFF2-40B4-BE49-F238E27FC236}">
                <a16:creationId xmlns:a16="http://schemas.microsoft.com/office/drawing/2014/main" id="{6816FE98-6A12-44EC-8485-8B5EFABDF9B2}"/>
              </a:ext>
            </a:extLst>
          </p:cNvPr>
          <p:cNvSpPr>
            <a:spLocks noGrp="1"/>
          </p:cNvSpPr>
          <p:nvPr>
            <p:ph type="ftr" sz="quarter" idx="11"/>
          </p:nvPr>
        </p:nvSpPr>
        <p:spPr/>
        <p:txBody>
          <a:bodyPr rtlCol="0"/>
          <a:lstStyle/>
          <a:p>
            <a:pPr rtl="0"/>
            <a:r>
              <a:rPr lang="fr-FR" noProof="0"/>
              <a:t>Ajouter un pied de page</a:t>
            </a:r>
          </a:p>
        </p:txBody>
      </p:sp>
      <p:sp>
        <p:nvSpPr>
          <p:cNvPr id="8" name="Rectangle 7">
            <a:extLst>
              <a:ext uri="{FF2B5EF4-FFF2-40B4-BE49-F238E27FC236}">
                <a16:creationId xmlns:a16="http://schemas.microsoft.com/office/drawing/2014/main" id="{51DD44D8-4A8F-4693-B90A-166855B29D25}"/>
              </a:ext>
            </a:extLst>
          </p:cNvPr>
          <p:cNvSpPr/>
          <p:nvPr/>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3" name="Rectangle 12">
            <a:extLst>
              <a:ext uri="{FF2B5EF4-FFF2-40B4-BE49-F238E27FC236}">
                <a16:creationId xmlns:a16="http://schemas.microsoft.com/office/drawing/2014/main" id="{EC0FBB1B-4F0E-4365-BF27-3150FC6C3B90}"/>
              </a:ext>
            </a:extLst>
          </p:cNvPr>
          <p:cNvSpPr/>
          <p:nvPr/>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 name="Rectangle 13">
            <a:extLst>
              <a:ext uri="{FF2B5EF4-FFF2-40B4-BE49-F238E27FC236}">
                <a16:creationId xmlns:a16="http://schemas.microsoft.com/office/drawing/2014/main" id="{7A13D8A8-6C3D-4527-959D-41C3213F7F02}"/>
              </a:ext>
            </a:extLst>
          </p:cNvPr>
          <p:cNvSpPr/>
          <p:nvPr/>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 name="Rectangle 14">
            <a:extLst>
              <a:ext uri="{FF2B5EF4-FFF2-40B4-BE49-F238E27FC236}">
                <a16:creationId xmlns:a16="http://schemas.microsoft.com/office/drawing/2014/main" id="{9504A767-1C0B-484E-BF7D-CD42D30A52EE}"/>
              </a:ext>
            </a:extLst>
          </p:cNvPr>
          <p:cNvSpPr/>
          <p:nvPr/>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 name="Espace réservé du numéro de diapositive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36378642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7_Vide">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fr-FR" noProof="0"/>
              <a:t>Ajouter un pied de page</a:t>
            </a:r>
          </a:p>
        </p:txBody>
      </p:sp>
      <p:sp>
        <p:nvSpPr>
          <p:cNvPr id="3" name="Espace réservé du numéro de diapositive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rtlCol="0"/>
          <a:lstStyle/>
          <a:p>
            <a:pPr rtl="0"/>
            <a:fld id="{19B51A1E-902D-48AF-9020-955120F399B6}" type="slidenum">
              <a:rPr lang="fr-FR" noProof="0" smtClean="0"/>
              <a:pPr rtl="0"/>
              <a:t>‹N°›</a:t>
            </a:fld>
            <a:endParaRPr lang="fr-FR" noProof="0"/>
          </a:p>
        </p:txBody>
      </p:sp>
      <p:sp>
        <p:nvSpPr>
          <p:cNvPr id="4" name="Titre 3">
            <a:extLst>
              <a:ext uri="{FF2B5EF4-FFF2-40B4-BE49-F238E27FC236}">
                <a16:creationId xmlns:a16="http://schemas.microsoft.com/office/drawing/2014/main" id="{90694D9D-C633-4D52-965E-E5BBD9883037}"/>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4033880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C3CA54-71FD-B44C-B08E-0DEC61223A0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BE928D6-5FB7-E545-827C-CE00A73729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44527E48-9DD9-AC4B-AE7D-E0C2E6D1EE65}"/>
              </a:ext>
            </a:extLst>
          </p:cNvPr>
          <p:cNvSpPr>
            <a:spLocks noGrp="1"/>
          </p:cNvSpPr>
          <p:nvPr>
            <p:ph type="dt" sz="half" idx="10"/>
          </p:nvPr>
        </p:nvSpPr>
        <p:spPr/>
        <p:txBody>
          <a:bodyPr/>
          <a:lstStyle/>
          <a:p>
            <a:fld id="{EF47F16C-72FD-4F4C-B689-93D9A54F42F6}" type="datetimeFigureOut">
              <a:rPr lang="fr-FR" smtClean="0"/>
              <a:pPr/>
              <a:t>05/06/2020</a:t>
            </a:fld>
            <a:endParaRPr lang="fr-FR"/>
          </a:p>
        </p:txBody>
      </p:sp>
      <p:sp>
        <p:nvSpPr>
          <p:cNvPr id="5" name="Espace réservé du pied de page 4">
            <a:extLst>
              <a:ext uri="{FF2B5EF4-FFF2-40B4-BE49-F238E27FC236}">
                <a16:creationId xmlns:a16="http://schemas.microsoft.com/office/drawing/2014/main" id="{EC521980-3367-F140-8B92-44134111E89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EBE1798-ADDA-FF41-AF45-1F90A3262911}"/>
              </a:ext>
            </a:extLst>
          </p:cNvPr>
          <p:cNvSpPr>
            <a:spLocks noGrp="1"/>
          </p:cNvSpPr>
          <p:nvPr>
            <p:ph type="sldNum" sz="quarter" idx="12"/>
          </p:nvPr>
        </p:nvSpPr>
        <p:spPr/>
        <p:txBody>
          <a:bodyPr/>
          <a:lstStyle/>
          <a:p>
            <a:fld id="{D17C1B05-8444-EA4A-B9F9-11CD3616A168}" type="slidenum">
              <a:rPr lang="fr-FR" smtClean="0"/>
              <a:pPr/>
              <a:t>‹N°›</a:t>
            </a:fld>
            <a:endParaRPr lang="fr-FR"/>
          </a:p>
        </p:txBody>
      </p:sp>
    </p:spTree>
    <p:extLst>
      <p:ext uri="{BB962C8B-B14F-4D97-AF65-F5344CB8AC3E}">
        <p14:creationId xmlns:p14="http://schemas.microsoft.com/office/powerpoint/2010/main" val="29856052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Diapositive de titre">
    <p:bg>
      <p:bgPr>
        <a:solidFill>
          <a:schemeClr val="bg1">
            <a:lumMod val="95000"/>
          </a:schemeClr>
        </a:solidFill>
        <a:effectLst/>
      </p:bgPr>
    </p:bg>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a:t>Insérez ou glissez-déplacez votre photo ici</a:t>
            </a:r>
          </a:p>
        </p:txBody>
      </p:sp>
      <p:sp>
        <p:nvSpPr>
          <p:cNvPr id="2" name="Titr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360000" rIns="252000" bIns="180000" rtlCol="0" anchor="t">
            <a:noAutofit/>
          </a:bodyPr>
          <a:lstStyle>
            <a:lvl1pPr algn="r">
              <a:defRPr lang="en-ZA" sz="4000" b="1" spc="-300" dirty="0"/>
            </a:lvl1pPr>
          </a:lstStyle>
          <a:p>
            <a:pPr lvl="0" algn="r" rtl="0"/>
            <a:r>
              <a:rPr lang="fr-FR" noProof="0" dirty="0"/>
              <a:t>Cliquez pour modifier le titre de la présentation</a:t>
            </a:r>
          </a:p>
        </p:txBody>
      </p:sp>
      <p:sp>
        <p:nvSpPr>
          <p:cNvPr id="3" name="Sous-titr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rtl="0"/>
            <a:r>
              <a:rPr lang="fr-FR" noProof="0"/>
              <a:t>Modifiez le style des sous-titres du masque</a:t>
            </a:r>
          </a:p>
        </p:txBody>
      </p:sp>
      <p:sp>
        <p:nvSpPr>
          <p:cNvPr id="13" name="Rectangle 12">
            <a:extLst>
              <a:ext uri="{FF2B5EF4-FFF2-40B4-BE49-F238E27FC236}">
                <a16:creationId xmlns:a16="http://schemas.microsoft.com/office/drawing/2014/main" id="{EC0FBB1B-4F0E-4365-BF27-3150FC6C3B90}"/>
              </a:ext>
            </a:extLst>
          </p:cNvPr>
          <p:cNvSpPr/>
          <p:nvPr/>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 name="Rectangle 13">
            <a:extLst>
              <a:ext uri="{FF2B5EF4-FFF2-40B4-BE49-F238E27FC236}">
                <a16:creationId xmlns:a16="http://schemas.microsoft.com/office/drawing/2014/main" id="{7A13D8A8-6C3D-4527-959D-41C3213F7F02}"/>
              </a:ext>
            </a:extLst>
          </p:cNvPr>
          <p:cNvSpPr/>
          <p:nvPr/>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 name="Rectangle 14">
            <a:extLst>
              <a:ext uri="{FF2B5EF4-FFF2-40B4-BE49-F238E27FC236}">
                <a16:creationId xmlns:a16="http://schemas.microsoft.com/office/drawing/2014/main" id="{9504A767-1C0B-484E-BF7D-CD42D30A52EE}"/>
              </a:ext>
            </a:extLst>
          </p:cNvPr>
          <p:cNvSpPr/>
          <p:nvPr/>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 name="Rectangle 7">
            <a:extLst>
              <a:ext uri="{FF2B5EF4-FFF2-40B4-BE49-F238E27FC236}">
                <a16:creationId xmlns:a16="http://schemas.microsoft.com/office/drawing/2014/main" id="{51DD44D8-4A8F-4693-B90A-166855B29D25}"/>
              </a:ext>
            </a:extLst>
          </p:cNvPr>
          <p:cNvSpPr/>
          <p:nvPr/>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Tree>
    <p:extLst>
      <p:ext uri="{BB962C8B-B14F-4D97-AF65-F5344CB8AC3E}">
        <p14:creationId xmlns:p14="http://schemas.microsoft.com/office/powerpoint/2010/main" val="41295496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Diapositive de séparation 1">
    <p:bg>
      <p:bgPr>
        <a:solidFill>
          <a:schemeClr val="bg1">
            <a:lumMod val="95000"/>
          </a:schemeClr>
        </a:solidFill>
        <a:effectLst/>
      </p:bgPr>
    </p:bg>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a:t>
            </a:r>
            <a:br>
              <a:rPr lang="fr-FR" noProof="0" dirty="0"/>
            </a:br>
            <a:r>
              <a:rPr lang="fr-FR" noProof="0" dirty="0"/>
              <a:t>votre photo ici</a:t>
            </a:r>
          </a:p>
        </p:txBody>
      </p:sp>
      <p:sp>
        <p:nvSpPr>
          <p:cNvPr id="2" name="Titr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324000" rIns="252000" bIns="180000" rtlCol="0" anchor="t">
            <a:noAutofit/>
          </a:bodyPr>
          <a:lstStyle>
            <a:lvl1pPr algn="r">
              <a:defRPr lang="en-ZA" sz="4800" b="1" spc="-300" dirty="0"/>
            </a:lvl1pPr>
          </a:lstStyle>
          <a:p>
            <a:pPr lvl="0" algn="r" rtl="0"/>
            <a:r>
              <a:rPr lang="fr-FR" noProof="0" dirty="0"/>
              <a:t>Cliquez pour modifier le séparateur de section</a:t>
            </a:r>
          </a:p>
        </p:txBody>
      </p:sp>
      <p:sp>
        <p:nvSpPr>
          <p:cNvPr id="7" name="Sous-titr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rtlCol="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fr-FR" noProof="0"/>
              <a:t>Modifiez le style des sous-titres du masque</a:t>
            </a:r>
          </a:p>
        </p:txBody>
      </p:sp>
      <p:sp>
        <p:nvSpPr>
          <p:cNvPr id="4" name="Espace réservé du pied de page 3">
            <a:extLst>
              <a:ext uri="{FF2B5EF4-FFF2-40B4-BE49-F238E27FC236}">
                <a16:creationId xmlns:a16="http://schemas.microsoft.com/office/drawing/2014/main" id="{6816FE98-6A12-44EC-8485-8B5EFABDF9B2}"/>
              </a:ext>
            </a:extLst>
          </p:cNvPr>
          <p:cNvSpPr>
            <a:spLocks noGrp="1"/>
          </p:cNvSpPr>
          <p:nvPr>
            <p:ph type="ftr" sz="quarter" idx="11"/>
          </p:nvPr>
        </p:nvSpPr>
        <p:spPr/>
        <p:txBody>
          <a:bodyPr rtlCol="0"/>
          <a:lstStyle/>
          <a:p>
            <a:pPr rtl="0"/>
            <a:r>
              <a:rPr lang="fr-FR" noProof="0"/>
              <a:t>Ajouter un pied de page</a:t>
            </a:r>
          </a:p>
        </p:txBody>
      </p:sp>
      <p:sp>
        <p:nvSpPr>
          <p:cNvPr id="8" name="Rectangle 7">
            <a:extLst>
              <a:ext uri="{FF2B5EF4-FFF2-40B4-BE49-F238E27FC236}">
                <a16:creationId xmlns:a16="http://schemas.microsoft.com/office/drawing/2014/main" id="{51DD44D8-4A8F-4693-B90A-166855B29D25}"/>
              </a:ext>
            </a:extLst>
          </p:cNvPr>
          <p:cNvSpPr/>
          <p:nvPr/>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3" name="Rectangle 12">
            <a:extLst>
              <a:ext uri="{FF2B5EF4-FFF2-40B4-BE49-F238E27FC236}">
                <a16:creationId xmlns:a16="http://schemas.microsoft.com/office/drawing/2014/main" id="{EC0FBB1B-4F0E-4365-BF27-3150FC6C3B90}"/>
              </a:ext>
            </a:extLst>
          </p:cNvPr>
          <p:cNvSpPr/>
          <p:nvPr/>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 name="Rectangle 13">
            <a:extLst>
              <a:ext uri="{FF2B5EF4-FFF2-40B4-BE49-F238E27FC236}">
                <a16:creationId xmlns:a16="http://schemas.microsoft.com/office/drawing/2014/main" id="{7A13D8A8-6C3D-4527-959D-41C3213F7F02}"/>
              </a:ext>
            </a:extLst>
          </p:cNvPr>
          <p:cNvSpPr/>
          <p:nvPr/>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 name="Rectangle 14">
            <a:extLst>
              <a:ext uri="{FF2B5EF4-FFF2-40B4-BE49-F238E27FC236}">
                <a16:creationId xmlns:a16="http://schemas.microsoft.com/office/drawing/2014/main" id="{9504A767-1C0B-484E-BF7D-CD42D30A52EE}"/>
              </a:ext>
            </a:extLst>
          </p:cNvPr>
          <p:cNvSpPr/>
          <p:nvPr/>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 name="Espace réservé du numéro de diapositive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3785438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iapositive de séparation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a:t>
            </a:r>
            <a:br>
              <a:rPr lang="fr-FR" noProof="0" dirty="0"/>
            </a:br>
            <a:r>
              <a:rPr lang="fr-FR" noProof="0" dirty="0"/>
              <a:t>votre photo ici</a:t>
            </a:r>
          </a:p>
        </p:txBody>
      </p:sp>
      <p:sp>
        <p:nvSpPr>
          <p:cNvPr id="3" name="Titr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rtlCol="0"/>
          <a:lstStyle>
            <a:lvl1pPr>
              <a:defRPr sz="4800" b="1" spc="-300">
                <a:solidFill>
                  <a:schemeClr val="tx1">
                    <a:lumMod val="75000"/>
                    <a:lumOff val="25000"/>
                  </a:schemeClr>
                </a:solidFill>
                <a:latin typeface="+mj-lt"/>
              </a:defRPr>
            </a:lvl1pPr>
          </a:lstStyle>
          <a:p>
            <a:pPr rtl="0"/>
            <a:r>
              <a:rPr lang="fr-FR" noProof="0" dirty="0"/>
              <a:t>Cliquez pour modifier le séparateur de section</a:t>
            </a:r>
          </a:p>
        </p:txBody>
      </p:sp>
      <p:sp>
        <p:nvSpPr>
          <p:cNvPr id="7" name="Sous-titr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rtlCol="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fr-FR" noProof="0" dirty="0"/>
              <a:t>Modifiez le style des sous-titres du masque</a:t>
            </a:r>
          </a:p>
        </p:txBody>
      </p:sp>
      <p:sp>
        <p:nvSpPr>
          <p:cNvPr id="4" name="Espace réservé du pied de page 3">
            <a:extLst>
              <a:ext uri="{FF2B5EF4-FFF2-40B4-BE49-F238E27FC236}">
                <a16:creationId xmlns:a16="http://schemas.microsoft.com/office/drawing/2014/main" id="{6816FE98-6A12-44EC-8485-8B5EFABDF9B2}"/>
              </a:ext>
            </a:extLst>
          </p:cNvPr>
          <p:cNvSpPr>
            <a:spLocks noGrp="1"/>
          </p:cNvSpPr>
          <p:nvPr>
            <p:ph type="ftr" sz="quarter" idx="11"/>
          </p:nvPr>
        </p:nvSpPr>
        <p:spPr/>
        <p:txBody>
          <a:bodyPr rtlCol="0"/>
          <a:lstStyle/>
          <a:p>
            <a:pPr rtl="0"/>
            <a:r>
              <a:rPr lang="fr-FR" noProof="0"/>
              <a:t>Ajouter un pied de page</a:t>
            </a:r>
          </a:p>
        </p:txBody>
      </p:sp>
      <p:sp>
        <p:nvSpPr>
          <p:cNvPr id="8" name="Rectangle 7">
            <a:extLst>
              <a:ext uri="{FF2B5EF4-FFF2-40B4-BE49-F238E27FC236}">
                <a16:creationId xmlns:a16="http://schemas.microsoft.com/office/drawing/2014/main" id="{51DD44D8-4A8F-4693-B90A-166855B29D25}"/>
              </a:ext>
            </a:extLst>
          </p:cNvPr>
          <p:cNvSpPr/>
          <p:nvPr/>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noProof="0"/>
          </a:p>
        </p:txBody>
      </p:sp>
      <p:sp>
        <p:nvSpPr>
          <p:cNvPr id="13" name="Rectangle 12">
            <a:extLst>
              <a:ext uri="{FF2B5EF4-FFF2-40B4-BE49-F238E27FC236}">
                <a16:creationId xmlns:a16="http://schemas.microsoft.com/office/drawing/2014/main" id="{EC0FBB1B-4F0E-4365-BF27-3150FC6C3B90}"/>
              </a:ext>
            </a:extLst>
          </p:cNvPr>
          <p:cNvSpPr/>
          <p:nvPr/>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 name="Rectangle 13">
            <a:extLst>
              <a:ext uri="{FF2B5EF4-FFF2-40B4-BE49-F238E27FC236}">
                <a16:creationId xmlns:a16="http://schemas.microsoft.com/office/drawing/2014/main" id="{7A13D8A8-6C3D-4527-959D-41C3213F7F02}"/>
              </a:ext>
            </a:extLst>
          </p:cNvPr>
          <p:cNvSpPr/>
          <p:nvPr/>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 name="Rectangle 14">
            <a:extLst>
              <a:ext uri="{FF2B5EF4-FFF2-40B4-BE49-F238E27FC236}">
                <a16:creationId xmlns:a16="http://schemas.microsoft.com/office/drawing/2014/main" id="{9504A767-1C0B-484E-BF7D-CD42D30A52EE}"/>
              </a:ext>
            </a:extLst>
          </p:cNvPr>
          <p:cNvSpPr/>
          <p:nvPr/>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 name="Espace réservé du numéro de diapositive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rtlCol="0"/>
          <a:lstStyle/>
          <a:p>
            <a:pPr rtl="0"/>
            <a:fld id="{19B51A1E-902D-48AF-9020-955120F399B6}" type="slidenum">
              <a:rPr lang="fr-FR" noProof="0" smtClean="0"/>
              <a:pPr rtl="0"/>
              <a:t>‹N°›</a:t>
            </a:fld>
            <a:endParaRPr lang="fr-FR" noProof="0" dirty="0"/>
          </a:p>
        </p:txBody>
      </p:sp>
    </p:spTree>
    <p:extLst>
      <p:ext uri="{BB962C8B-B14F-4D97-AF65-F5344CB8AC3E}">
        <p14:creationId xmlns:p14="http://schemas.microsoft.com/office/powerpoint/2010/main" val="383603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isposition Texte Image 1">
    <p:spTree>
      <p:nvGrpSpPr>
        <p:cNvPr id="1" name=""/>
        <p:cNvGrpSpPr/>
        <p:nvPr/>
      </p:nvGrpSpPr>
      <p:grpSpPr>
        <a:xfrm>
          <a:off x="0" y="0"/>
          <a:ext cx="0" cy="0"/>
          <a:chOff x="0" y="0"/>
          <a:chExt cx="0" cy="0"/>
        </a:xfrm>
      </p:grpSpPr>
      <p:sp>
        <p:nvSpPr>
          <p:cNvPr id="7" name="Espace réservé d’image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votre photo</a:t>
            </a:r>
          </a:p>
        </p:txBody>
      </p:sp>
      <p:sp>
        <p:nvSpPr>
          <p:cNvPr id="2" name="Titr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rtlCol="0"/>
          <a:lstStyle>
            <a:lvl1pPr algn="r">
              <a:defRPr sz="3600" b="1" spc="-300">
                <a:solidFill>
                  <a:schemeClr val="tx1">
                    <a:lumMod val="75000"/>
                    <a:lumOff val="25000"/>
                  </a:schemeClr>
                </a:solidFill>
              </a:defRPr>
            </a:lvl1pPr>
          </a:lstStyle>
          <a:p>
            <a:pPr rtl="0"/>
            <a:r>
              <a:rPr lang="fr-FR" noProof="0" dirty="0"/>
              <a:t>Modifier le titre de la page</a:t>
            </a:r>
          </a:p>
        </p:txBody>
      </p:sp>
      <p:sp>
        <p:nvSpPr>
          <p:cNvPr id="10" name="Sous-titr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rtlCol="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2668686"/>
            <a:ext cx="5472000" cy="2999426"/>
          </a:xfrm>
        </p:spPr>
        <p:txBody>
          <a:bodyPr rtlCol="0"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fr-FR" noProof="0"/>
              <a:t>Ajouter un pied de page</a:t>
            </a:r>
          </a:p>
        </p:txBody>
      </p:sp>
      <p:sp>
        <p:nvSpPr>
          <p:cNvPr id="5" name="Espace réservé du numéro de diapositive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
        <p:nvSpPr>
          <p:cNvPr id="8" name="Rectangle 7">
            <a:extLst>
              <a:ext uri="{FF2B5EF4-FFF2-40B4-BE49-F238E27FC236}">
                <a16:creationId xmlns:a16="http://schemas.microsoft.com/office/drawing/2014/main" id="{1508F53F-6AA2-4060-904A-BC90211DC043}"/>
              </a:ext>
            </a:extLst>
          </p:cNvPr>
          <p:cNvSpPr/>
          <p:nvPr/>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noProof="0"/>
          </a:p>
        </p:txBody>
      </p:sp>
    </p:spTree>
    <p:extLst>
      <p:ext uri="{BB962C8B-B14F-4D97-AF65-F5344CB8AC3E}">
        <p14:creationId xmlns:p14="http://schemas.microsoft.com/office/powerpoint/2010/main" val="28154431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isposition Image du texte 2">
    <p:spTree>
      <p:nvGrpSpPr>
        <p:cNvPr id="1" name=""/>
        <p:cNvGrpSpPr/>
        <p:nvPr/>
      </p:nvGrpSpPr>
      <p:grpSpPr>
        <a:xfrm>
          <a:off x="0" y="0"/>
          <a:ext cx="0" cy="0"/>
          <a:chOff x="0" y="0"/>
          <a:chExt cx="0" cy="0"/>
        </a:xfrm>
      </p:grpSpPr>
      <p:sp>
        <p:nvSpPr>
          <p:cNvPr id="7" name="Espace réservé d’image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a:t>Insérez ou glissez-déplacez votre photo</a:t>
            </a:r>
          </a:p>
        </p:txBody>
      </p:sp>
      <p:sp>
        <p:nvSpPr>
          <p:cNvPr id="2" name="Titr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rtlCol="0"/>
          <a:lstStyle>
            <a:lvl1pPr algn="l">
              <a:defRPr sz="4800" b="1" spc="-300">
                <a:solidFill>
                  <a:schemeClr val="tx1">
                    <a:lumMod val="75000"/>
                    <a:lumOff val="25000"/>
                  </a:schemeClr>
                </a:solidFill>
              </a:defRPr>
            </a:lvl1pPr>
          </a:lstStyle>
          <a:p>
            <a:pPr rtl="0"/>
            <a:r>
              <a:rPr lang="fr-FR" noProof="0" dirty="0"/>
              <a:t>Cliquez pour modifier le titre de la page</a:t>
            </a:r>
          </a:p>
        </p:txBody>
      </p:sp>
      <p:sp>
        <p:nvSpPr>
          <p:cNvPr id="10" name="Sous-titr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rtlCol="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288000" y="3763648"/>
            <a:ext cx="5472000" cy="2428351"/>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fr-FR" noProof="0"/>
              <a:t>Ajouter un pied de page</a:t>
            </a:r>
          </a:p>
        </p:txBody>
      </p:sp>
      <p:sp>
        <p:nvSpPr>
          <p:cNvPr id="5" name="Espace réservé du numéro de diapositive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
        <p:nvSpPr>
          <p:cNvPr id="8" name="Rectangle 7">
            <a:extLst>
              <a:ext uri="{FF2B5EF4-FFF2-40B4-BE49-F238E27FC236}">
                <a16:creationId xmlns:a16="http://schemas.microsoft.com/office/drawing/2014/main" id="{FA5285E0-8F27-49C4-AADF-92A3B72D41FD}"/>
              </a:ext>
            </a:extLst>
          </p:cNvPr>
          <p:cNvSpPr/>
          <p:nvPr/>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noProof="0"/>
          </a:p>
        </p:txBody>
      </p:sp>
    </p:spTree>
    <p:extLst>
      <p:ext uri="{BB962C8B-B14F-4D97-AF65-F5344CB8AC3E}">
        <p14:creationId xmlns:p14="http://schemas.microsoft.com/office/powerpoint/2010/main" val="32314511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9" name="Sous-titr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e comparaison gauche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515834"/>
            <a:ext cx="5472000" cy="360000"/>
          </a:xfrm>
        </p:spPr>
        <p:txBody>
          <a:bodyPr rtlCol="0"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4" name="Espace réservé du contenu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5472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2" name="Espace réservé de comparaison gauche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300000" y="1516359"/>
            <a:ext cx="5472000" cy="358775"/>
          </a:xfrm>
        </p:spPr>
        <p:txBody>
          <a:bodyPr rtlCol="0"/>
          <a:lstStyle>
            <a:lvl1pPr marL="0" indent="0">
              <a:buNone/>
              <a:defRPr sz="2400" b="1"/>
            </a:lvl1pPr>
          </a:lstStyle>
          <a:p>
            <a:pPr lvl="0" rtl="0"/>
            <a:r>
              <a:rPr lang="fr-FR" noProof="0"/>
              <a:t>Modifiez les styles du texte du masque</a:t>
            </a:r>
          </a:p>
        </p:txBody>
      </p:sp>
      <p:sp>
        <p:nvSpPr>
          <p:cNvPr id="8" name="Espace réservé du texte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299887" y="2020359"/>
            <a:ext cx="5472113" cy="4170891"/>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pied de page 4">
            <a:extLst>
              <a:ext uri="{FF2B5EF4-FFF2-40B4-BE49-F238E27FC236}">
                <a16:creationId xmlns:a16="http://schemas.microsoft.com/office/drawing/2014/main" id="{646B8F99-FAB0-4B33-87ED-9FF46D11A907}"/>
              </a:ext>
            </a:extLst>
          </p:cNvPr>
          <p:cNvSpPr>
            <a:spLocks noGrp="1"/>
          </p:cNvSpPr>
          <p:nvPr>
            <p:ph type="ftr" sz="quarter" idx="14"/>
          </p:nvPr>
        </p:nvSpPr>
        <p:spPr/>
        <p:txBody>
          <a:bodyPr rtlCol="0"/>
          <a:lstStyle/>
          <a:p>
            <a:pPr rtl="0"/>
            <a:r>
              <a:rPr lang="fr-FR" noProof="0"/>
              <a:t>Ajouter un pied de page</a:t>
            </a:r>
          </a:p>
        </p:txBody>
      </p:sp>
      <p:sp>
        <p:nvSpPr>
          <p:cNvPr id="6" name="Espace réservé du numéro de diapositive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3371273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Grande photo">
    <p:spTree>
      <p:nvGrpSpPr>
        <p:cNvPr id="1" name=""/>
        <p:cNvGrpSpPr/>
        <p:nvPr/>
      </p:nvGrpSpPr>
      <p:grpSpPr>
        <a:xfrm>
          <a:off x="0" y="0"/>
          <a:ext cx="0" cy="0"/>
          <a:chOff x="0" y="0"/>
          <a:chExt cx="0" cy="0"/>
        </a:xfrm>
      </p:grpSpPr>
      <p:sp>
        <p:nvSpPr>
          <p:cNvPr id="7" name="Espace réservé d’image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a:t>Insérez ou glissez-déplacez votre photo</a:t>
            </a:r>
          </a:p>
        </p:txBody>
      </p:sp>
      <p:sp>
        <p:nvSpPr>
          <p:cNvPr id="3" name="Espace réservé du contenu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rtlCol="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Entrez votre légende</a:t>
            </a:r>
          </a:p>
        </p:txBody>
      </p:sp>
      <p:sp>
        <p:nvSpPr>
          <p:cNvPr id="4" name="Espace réservé du pied de page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fr-FR" noProof="0"/>
              <a:t>Ajouter un pied de page</a:t>
            </a:r>
          </a:p>
        </p:txBody>
      </p:sp>
      <p:sp>
        <p:nvSpPr>
          <p:cNvPr id="2" name="Espace réservé du numéro de diapositive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rtlCol="0"/>
          <a:lstStyle/>
          <a:p>
            <a:pPr rtl="0"/>
            <a:fld id="{19B51A1E-902D-48AF-9020-955120F399B6}" type="slidenum">
              <a:rPr lang="fr-FR" noProof="0" smtClean="0"/>
              <a:pPr rtl="0"/>
              <a:t>‹N°›</a:t>
            </a:fld>
            <a:endParaRPr lang="fr-FR" noProof="0"/>
          </a:p>
        </p:txBody>
      </p:sp>
      <p:sp>
        <p:nvSpPr>
          <p:cNvPr id="5" name="Titre 4">
            <a:extLst>
              <a:ext uri="{FF2B5EF4-FFF2-40B4-BE49-F238E27FC236}">
                <a16:creationId xmlns:a16="http://schemas.microsoft.com/office/drawing/2014/main" id="{7F8E7C83-06D7-4C5B-85B7-0E5713B4FAB3}"/>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392322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Merci de votre attention">
    <p:bg>
      <p:bgPr>
        <a:solidFill>
          <a:schemeClr val="bg1">
            <a:lumMod val="95000"/>
          </a:schemeClr>
        </a:solidFill>
        <a:effectLst/>
      </p:bgPr>
    </p:bg>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votre photo ici</a:t>
            </a:r>
          </a:p>
        </p:txBody>
      </p:sp>
      <p:sp>
        <p:nvSpPr>
          <p:cNvPr id="2" name="Titr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08000" tIns="108000" rIns="252000" bIns="180000" rtlCol="0" anchor="t">
            <a:noAutofit/>
          </a:bodyPr>
          <a:lstStyle>
            <a:lvl1pPr algn="r">
              <a:lnSpc>
                <a:spcPct val="70000"/>
              </a:lnSpc>
              <a:defRPr lang="en-ZA" sz="4000" b="1" spc="-300" dirty="0"/>
            </a:lvl1pPr>
          </a:lstStyle>
          <a:p>
            <a:pPr lvl="0" algn="r" rtl="0"/>
            <a:r>
              <a:rPr lang="fr-FR" noProof="0" dirty="0"/>
              <a:t>Merci de votre attention</a:t>
            </a:r>
          </a:p>
        </p:txBody>
      </p:sp>
      <p:sp>
        <p:nvSpPr>
          <p:cNvPr id="9" name="Espace réservé du texte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Nom complet</a:t>
            </a:r>
          </a:p>
        </p:txBody>
      </p:sp>
      <p:sp>
        <p:nvSpPr>
          <p:cNvPr id="10" name="Espace réservé du texte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Numéro de téléphone</a:t>
            </a:r>
          </a:p>
        </p:txBody>
      </p:sp>
      <p:sp>
        <p:nvSpPr>
          <p:cNvPr id="11" name="Espace réservé du texte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Poignée E-mail ou Réseaux sociaux</a:t>
            </a:r>
          </a:p>
        </p:txBody>
      </p:sp>
      <p:sp>
        <p:nvSpPr>
          <p:cNvPr id="12" name="Espace réservé du texte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Site web de l’entreprise</a:t>
            </a:r>
          </a:p>
        </p:txBody>
      </p:sp>
      <p:sp>
        <p:nvSpPr>
          <p:cNvPr id="15" name="Rectangle 14">
            <a:extLst>
              <a:ext uri="{FF2B5EF4-FFF2-40B4-BE49-F238E27FC236}">
                <a16:creationId xmlns:a16="http://schemas.microsoft.com/office/drawing/2014/main" id="{9504A767-1C0B-484E-BF7D-CD42D30A52EE}"/>
              </a:ext>
            </a:extLst>
          </p:cNvPr>
          <p:cNvSpPr/>
          <p:nvPr/>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 name="Rectangle 13">
            <a:extLst>
              <a:ext uri="{FF2B5EF4-FFF2-40B4-BE49-F238E27FC236}">
                <a16:creationId xmlns:a16="http://schemas.microsoft.com/office/drawing/2014/main" id="{7A13D8A8-6C3D-4527-959D-41C3213F7F02}"/>
              </a:ext>
            </a:extLst>
          </p:cNvPr>
          <p:cNvSpPr/>
          <p:nvPr/>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3" name="Rectangle 12">
            <a:extLst>
              <a:ext uri="{FF2B5EF4-FFF2-40B4-BE49-F238E27FC236}">
                <a16:creationId xmlns:a16="http://schemas.microsoft.com/office/drawing/2014/main" id="{EC0FBB1B-4F0E-4365-BF27-3150FC6C3B90}"/>
              </a:ext>
            </a:extLst>
          </p:cNvPr>
          <p:cNvSpPr/>
          <p:nvPr/>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 name="Rectangle 7">
            <a:extLst>
              <a:ext uri="{FF2B5EF4-FFF2-40B4-BE49-F238E27FC236}">
                <a16:creationId xmlns:a16="http://schemas.microsoft.com/office/drawing/2014/main" id="{51DD44D8-4A8F-4693-B90A-166855B29D25}"/>
              </a:ext>
            </a:extLst>
          </p:cNvPr>
          <p:cNvSpPr/>
          <p:nvPr/>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 name="Espace réservé du numéro de diapositive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1962325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e de séparation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a:t>
            </a:r>
            <a:br>
              <a:rPr lang="fr-FR" noProof="0" dirty="0"/>
            </a:br>
            <a:r>
              <a:rPr lang="fr-FR" noProof="0" dirty="0"/>
              <a:t>votre photo ici</a:t>
            </a:r>
          </a:p>
        </p:txBody>
      </p:sp>
      <p:sp>
        <p:nvSpPr>
          <p:cNvPr id="3" name="Titr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rtlCol="0"/>
          <a:lstStyle>
            <a:lvl1pPr>
              <a:defRPr sz="4800" b="1" spc="-300">
                <a:solidFill>
                  <a:schemeClr val="tx1">
                    <a:lumMod val="75000"/>
                    <a:lumOff val="25000"/>
                  </a:schemeClr>
                </a:solidFill>
                <a:latin typeface="+mj-lt"/>
              </a:defRPr>
            </a:lvl1pPr>
          </a:lstStyle>
          <a:p>
            <a:pPr rtl="0"/>
            <a:r>
              <a:rPr lang="fr-FR" noProof="0" dirty="0"/>
              <a:t>Cliquez pour modifier le séparateur de section</a:t>
            </a:r>
          </a:p>
        </p:txBody>
      </p:sp>
      <p:sp>
        <p:nvSpPr>
          <p:cNvPr id="7" name="Sous-titr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rtlCol="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fr-FR" noProof="0" dirty="0"/>
              <a:t>Modifiez le style des sous-titres du masque</a:t>
            </a:r>
          </a:p>
        </p:txBody>
      </p:sp>
      <p:sp>
        <p:nvSpPr>
          <p:cNvPr id="4" name="Espace réservé du pied de page 3">
            <a:extLst>
              <a:ext uri="{FF2B5EF4-FFF2-40B4-BE49-F238E27FC236}">
                <a16:creationId xmlns:a16="http://schemas.microsoft.com/office/drawing/2014/main" id="{6816FE98-6A12-44EC-8485-8B5EFABDF9B2}"/>
              </a:ext>
            </a:extLst>
          </p:cNvPr>
          <p:cNvSpPr>
            <a:spLocks noGrp="1"/>
          </p:cNvSpPr>
          <p:nvPr>
            <p:ph type="ftr" sz="quarter" idx="11"/>
          </p:nvPr>
        </p:nvSpPr>
        <p:spPr/>
        <p:txBody>
          <a:bodyPr rtlCol="0"/>
          <a:lstStyle/>
          <a:p>
            <a:pPr rtl="0"/>
            <a:r>
              <a:rPr lang="fr-FR" noProof="0"/>
              <a:t>Ajouter un pied de page</a:t>
            </a:r>
          </a:p>
        </p:txBody>
      </p:sp>
      <p:sp>
        <p:nvSpPr>
          <p:cNvPr id="8" name="Rectangle 7">
            <a:extLst>
              <a:ext uri="{FF2B5EF4-FFF2-40B4-BE49-F238E27FC236}">
                <a16:creationId xmlns:a16="http://schemas.microsoft.com/office/drawing/2014/main" id="{51DD44D8-4A8F-4693-B90A-166855B29D25}"/>
              </a:ext>
            </a:extLst>
          </p:cNvPr>
          <p:cNvSpPr/>
          <p:nvPr/>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noProof="0"/>
          </a:p>
        </p:txBody>
      </p:sp>
      <p:sp>
        <p:nvSpPr>
          <p:cNvPr id="13" name="Rectangle 12">
            <a:extLst>
              <a:ext uri="{FF2B5EF4-FFF2-40B4-BE49-F238E27FC236}">
                <a16:creationId xmlns:a16="http://schemas.microsoft.com/office/drawing/2014/main" id="{EC0FBB1B-4F0E-4365-BF27-3150FC6C3B90}"/>
              </a:ext>
            </a:extLst>
          </p:cNvPr>
          <p:cNvSpPr/>
          <p:nvPr/>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 name="Rectangle 13">
            <a:extLst>
              <a:ext uri="{FF2B5EF4-FFF2-40B4-BE49-F238E27FC236}">
                <a16:creationId xmlns:a16="http://schemas.microsoft.com/office/drawing/2014/main" id="{7A13D8A8-6C3D-4527-959D-41C3213F7F02}"/>
              </a:ext>
            </a:extLst>
          </p:cNvPr>
          <p:cNvSpPr/>
          <p:nvPr/>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 name="Rectangle 14">
            <a:extLst>
              <a:ext uri="{FF2B5EF4-FFF2-40B4-BE49-F238E27FC236}">
                <a16:creationId xmlns:a16="http://schemas.microsoft.com/office/drawing/2014/main" id="{9504A767-1C0B-484E-BF7D-CD42D30A52EE}"/>
              </a:ext>
            </a:extLst>
          </p:cNvPr>
          <p:cNvSpPr/>
          <p:nvPr/>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 name="Espace réservé du numéro de diapositive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rtlCol="0"/>
          <a:lstStyle/>
          <a:p>
            <a:pPr rtl="0"/>
            <a:fld id="{19B51A1E-902D-48AF-9020-955120F399B6}" type="slidenum">
              <a:rPr lang="fr-FR" noProof="0" smtClean="0"/>
              <a:pPr rtl="0"/>
              <a:t>‹N°›</a:t>
            </a:fld>
            <a:endParaRPr lang="fr-FR" noProof="0" dirty="0"/>
          </a:p>
        </p:txBody>
      </p:sp>
    </p:spTree>
    <p:extLst>
      <p:ext uri="{BB962C8B-B14F-4D97-AF65-F5344CB8AC3E}">
        <p14:creationId xmlns:p14="http://schemas.microsoft.com/office/powerpoint/2010/main" val="19492650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7" name="Sous-titr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id="{E8FE0EB3-0FF4-4285-B9D3-90A5751B7BBF}"/>
              </a:ext>
            </a:extLst>
          </p:cNvPr>
          <p:cNvSpPr>
            <a:spLocks noGrp="1"/>
          </p:cNvSpPr>
          <p:nvPr>
            <p:ph type="ftr" sz="quarter" idx="12"/>
          </p:nvPr>
        </p:nvSpPr>
        <p:spPr/>
        <p:txBody>
          <a:bodyPr rtlCol="0"/>
          <a:lstStyle/>
          <a:p>
            <a:pPr rtl="0"/>
            <a:r>
              <a:rPr lang="fr-FR" noProof="0"/>
              <a:t>Ajouter un pied de page</a:t>
            </a:r>
          </a:p>
        </p:txBody>
      </p:sp>
      <p:sp>
        <p:nvSpPr>
          <p:cNvPr id="5" name="Espace réservé du numéro de diapositive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3197485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7" name="Sous-titr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1512000"/>
            <a:ext cx="5472000" cy="468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texte 4">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6299887" y="1511250"/>
            <a:ext cx="5472113" cy="468000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fr-FR" noProof="0"/>
              <a:t>Ajouter un pied de page</a:t>
            </a:r>
          </a:p>
        </p:txBody>
      </p:sp>
      <p:sp>
        <p:nvSpPr>
          <p:cNvPr id="5" name="Espace réservé du numéro de diapositive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40275757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9" name="Sous-titr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360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4301550" y="1511476"/>
            <a:ext cx="3600450" cy="4679249"/>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1" name="Espace réservé du texte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8171550" y="1511475"/>
            <a:ext cx="3600450"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id="{6D4BCA97-F31B-451D-82F8-6E000DF2118A}"/>
              </a:ext>
            </a:extLst>
          </p:cNvPr>
          <p:cNvSpPr>
            <a:spLocks noGrp="1"/>
          </p:cNvSpPr>
          <p:nvPr>
            <p:ph type="ftr" sz="quarter" idx="14"/>
          </p:nvPr>
        </p:nvSpPr>
        <p:spPr/>
        <p:txBody>
          <a:bodyPr rtlCol="0"/>
          <a:lstStyle/>
          <a:p>
            <a:pPr rtl="0"/>
            <a:r>
              <a:rPr lang="fr-FR" noProof="0"/>
              <a:t>Ajouter un pied de page</a:t>
            </a:r>
          </a:p>
        </p:txBody>
      </p:sp>
      <p:sp>
        <p:nvSpPr>
          <p:cNvPr id="6" name="Espace réservé du numéro de diapositive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21692911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5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10" name="Sous-titr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16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412" y="1512000"/>
            <a:ext cx="2160588"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3" name="Espace réservé du texte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1412" y="1512000"/>
            <a:ext cx="2160588"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5" name="Espace réservé du texte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316412" y="1507535"/>
            <a:ext cx="2160588"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7" name="Espace réservé du texte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9611412" y="1507535"/>
            <a:ext cx="2160588" cy="4683715"/>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id="{2D09234E-176D-4BBF-9391-7B6F018C51AB}"/>
              </a:ext>
            </a:extLst>
          </p:cNvPr>
          <p:cNvSpPr>
            <a:spLocks noGrp="1"/>
          </p:cNvSpPr>
          <p:nvPr>
            <p:ph type="ftr" sz="quarter" idx="16"/>
          </p:nvPr>
        </p:nvSpPr>
        <p:spPr/>
        <p:txBody>
          <a:bodyPr rtlCol="0"/>
          <a:lstStyle/>
          <a:p>
            <a:pPr rtl="0"/>
            <a:r>
              <a:rPr lang="fr-FR" noProof="0"/>
              <a:t>Ajouter un pied de page</a:t>
            </a:r>
          </a:p>
        </p:txBody>
      </p:sp>
      <p:sp>
        <p:nvSpPr>
          <p:cNvPr id="6" name="Espace réservé du numéro de diapositive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3922413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re uniquem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5" name="Sous-titr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pied de page 2">
            <a:extLst>
              <a:ext uri="{FF2B5EF4-FFF2-40B4-BE49-F238E27FC236}">
                <a16:creationId xmlns:a16="http://schemas.microsoft.com/office/drawing/2014/main" id="{08CCB8C2-B6A2-4C69-8D3A-57420A034BA4}"/>
              </a:ext>
            </a:extLst>
          </p:cNvPr>
          <p:cNvSpPr>
            <a:spLocks noGrp="1"/>
          </p:cNvSpPr>
          <p:nvPr>
            <p:ph type="ftr" sz="quarter" idx="12"/>
          </p:nvPr>
        </p:nvSpPr>
        <p:spPr/>
        <p:txBody>
          <a:bodyPr rtlCol="0"/>
          <a:lstStyle/>
          <a:p>
            <a:pPr rtl="0"/>
            <a:r>
              <a:rPr lang="fr-FR" noProof="0"/>
              <a:t>Ajouter un pied de page</a:t>
            </a:r>
          </a:p>
        </p:txBody>
      </p:sp>
      <p:sp>
        <p:nvSpPr>
          <p:cNvPr id="4" name="Espace réservé du numéro de diapositive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15106490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fr-FR" noProof="0"/>
              <a:t>Ajouter un pied de page</a:t>
            </a:r>
          </a:p>
        </p:txBody>
      </p:sp>
      <p:sp>
        <p:nvSpPr>
          <p:cNvPr id="3" name="Espace réservé du numéro de diapositive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rtlCol="0"/>
          <a:lstStyle/>
          <a:p>
            <a:pPr rtl="0"/>
            <a:fld id="{19B51A1E-902D-48AF-9020-955120F399B6}" type="slidenum">
              <a:rPr lang="fr-FR" noProof="0" smtClean="0"/>
              <a:pPr rtl="0"/>
              <a:t>‹N°›</a:t>
            </a:fld>
            <a:endParaRPr lang="fr-FR" noProof="0"/>
          </a:p>
        </p:txBody>
      </p:sp>
      <p:sp>
        <p:nvSpPr>
          <p:cNvPr id="4" name="Titre 3">
            <a:extLst>
              <a:ext uri="{FF2B5EF4-FFF2-40B4-BE49-F238E27FC236}">
                <a16:creationId xmlns:a16="http://schemas.microsoft.com/office/drawing/2014/main" id="{90694D9D-C633-4D52-965E-E5BBD9883037}"/>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21441575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1_Vide">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fr-FR" noProof="0"/>
              <a:t>Ajouter un pied de page</a:t>
            </a:r>
          </a:p>
        </p:txBody>
      </p:sp>
      <p:sp>
        <p:nvSpPr>
          <p:cNvPr id="3" name="Espace réservé du numéro de diapositive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rtlCol="0"/>
          <a:lstStyle/>
          <a:p>
            <a:pPr rtl="0"/>
            <a:fld id="{19B51A1E-902D-48AF-9020-955120F399B6}" type="slidenum">
              <a:rPr lang="fr-FR" noProof="0" smtClean="0"/>
              <a:pPr rtl="0"/>
              <a:t>‹N°›</a:t>
            </a:fld>
            <a:endParaRPr lang="fr-FR" noProof="0"/>
          </a:p>
        </p:txBody>
      </p:sp>
      <p:sp>
        <p:nvSpPr>
          <p:cNvPr id="4" name="Titre 3">
            <a:extLst>
              <a:ext uri="{FF2B5EF4-FFF2-40B4-BE49-F238E27FC236}">
                <a16:creationId xmlns:a16="http://schemas.microsoft.com/office/drawing/2014/main" id="{90694D9D-C633-4D52-965E-E5BBD9883037}"/>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1206605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2_Vide">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fr-FR" noProof="0"/>
              <a:t>Ajouter un pied de page</a:t>
            </a:r>
          </a:p>
        </p:txBody>
      </p:sp>
      <p:sp>
        <p:nvSpPr>
          <p:cNvPr id="3" name="Espace réservé du numéro de diapositive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rtlCol="0"/>
          <a:lstStyle/>
          <a:p>
            <a:pPr rtl="0"/>
            <a:fld id="{19B51A1E-902D-48AF-9020-955120F399B6}" type="slidenum">
              <a:rPr lang="fr-FR" noProof="0" smtClean="0"/>
              <a:pPr rtl="0"/>
              <a:t>‹N°›</a:t>
            </a:fld>
            <a:endParaRPr lang="fr-FR" noProof="0"/>
          </a:p>
        </p:txBody>
      </p:sp>
      <p:sp>
        <p:nvSpPr>
          <p:cNvPr id="4" name="Titre 3">
            <a:extLst>
              <a:ext uri="{FF2B5EF4-FFF2-40B4-BE49-F238E27FC236}">
                <a16:creationId xmlns:a16="http://schemas.microsoft.com/office/drawing/2014/main" id="{90694D9D-C633-4D52-965E-E5BBD9883037}"/>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3991506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3_Vide">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fr-FR" noProof="0"/>
              <a:t>Ajouter un pied de page</a:t>
            </a:r>
          </a:p>
        </p:txBody>
      </p:sp>
      <p:sp>
        <p:nvSpPr>
          <p:cNvPr id="3" name="Espace réservé du numéro de diapositive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rtlCol="0"/>
          <a:lstStyle/>
          <a:p>
            <a:pPr rtl="0"/>
            <a:fld id="{19B51A1E-902D-48AF-9020-955120F399B6}" type="slidenum">
              <a:rPr lang="fr-FR" noProof="0" smtClean="0"/>
              <a:pPr rtl="0"/>
              <a:t>‹N°›</a:t>
            </a:fld>
            <a:endParaRPr lang="fr-FR" noProof="0"/>
          </a:p>
        </p:txBody>
      </p:sp>
      <p:sp>
        <p:nvSpPr>
          <p:cNvPr id="4" name="Titre 3">
            <a:extLst>
              <a:ext uri="{FF2B5EF4-FFF2-40B4-BE49-F238E27FC236}">
                <a16:creationId xmlns:a16="http://schemas.microsoft.com/office/drawing/2014/main" id="{90694D9D-C633-4D52-965E-E5BBD9883037}"/>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8580909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4_Vide">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fr-FR" noProof="0"/>
              <a:t>Ajouter un pied de page</a:t>
            </a:r>
          </a:p>
        </p:txBody>
      </p:sp>
      <p:sp>
        <p:nvSpPr>
          <p:cNvPr id="3" name="Espace réservé du numéro de diapositive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rtlCol="0"/>
          <a:lstStyle/>
          <a:p>
            <a:pPr rtl="0"/>
            <a:fld id="{19B51A1E-902D-48AF-9020-955120F399B6}" type="slidenum">
              <a:rPr lang="fr-FR" noProof="0" smtClean="0"/>
              <a:pPr rtl="0"/>
              <a:t>‹N°›</a:t>
            </a:fld>
            <a:endParaRPr lang="fr-FR" noProof="0"/>
          </a:p>
        </p:txBody>
      </p:sp>
      <p:sp>
        <p:nvSpPr>
          <p:cNvPr id="4" name="Titre 3">
            <a:extLst>
              <a:ext uri="{FF2B5EF4-FFF2-40B4-BE49-F238E27FC236}">
                <a16:creationId xmlns:a16="http://schemas.microsoft.com/office/drawing/2014/main" id="{90694D9D-C633-4D52-965E-E5BBD9883037}"/>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932628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sposition Texte Image 1">
    <p:spTree>
      <p:nvGrpSpPr>
        <p:cNvPr id="1" name=""/>
        <p:cNvGrpSpPr/>
        <p:nvPr/>
      </p:nvGrpSpPr>
      <p:grpSpPr>
        <a:xfrm>
          <a:off x="0" y="0"/>
          <a:ext cx="0" cy="0"/>
          <a:chOff x="0" y="0"/>
          <a:chExt cx="0" cy="0"/>
        </a:xfrm>
      </p:grpSpPr>
      <p:sp>
        <p:nvSpPr>
          <p:cNvPr id="7" name="Espace réservé d’image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votre photo</a:t>
            </a:r>
          </a:p>
        </p:txBody>
      </p:sp>
      <p:sp>
        <p:nvSpPr>
          <p:cNvPr id="2" name="Titr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rtlCol="0"/>
          <a:lstStyle>
            <a:lvl1pPr algn="r">
              <a:defRPr sz="3600" b="1" spc="-300">
                <a:solidFill>
                  <a:schemeClr val="tx1">
                    <a:lumMod val="75000"/>
                    <a:lumOff val="25000"/>
                  </a:schemeClr>
                </a:solidFill>
              </a:defRPr>
            </a:lvl1pPr>
          </a:lstStyle>
          <a:p>
            <a:pPr rtl="0"/>
            <a:r>
              <a:rPr lang="fr-FR" noProof="0" dirty="0"/>
              <a:t>Modifier le titre de la page</a:t>
            </a:r>
          </a:p>
        </p:txBody>
      </p:sp>
      <p:sp>
        <p:nvSpPr>
          <p:cNvPr id="10" name="Sous-titr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rtlCol="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2668686"/>
            <a:ext cx="5472000" cy="2999426"/>
          </a:xfrm>
        </p:spPr>
        <p:txBody>
          <a:bodyPr rtlCol="0"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fr-FR" noProof="0"/>
              <a:t>Ajouter un pied de page</a:t>
            </a:r>
          </a:p>
        </p:txBody>
      </p:sp>
      <p:sp>
        <p:nvSpPr>
          <p:cNvPr id="5" name="Espace réservé du numéro de diapositive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
        <p:nvSpPr>
          <p:cNvPr id="8" name="Rectangle 7">
            <a:extLst>
              <a:ext uri="{FF2B5EF4-FFF2-40B4-BE49-F238E27FC236}">
                <a16:creationId xmlns:a16="http://schemas.microsoft.com/office/drawing/2014/main" id="{1508F53F-6AA2-4060-904A-BC90211DC043}"/>
              </a:ext>
            </a:extLst>
          </p:cNvPr>
          <p:cNvSpPr/>
          <p:nvPr/>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noProof="0"/>
          </a:p>
        </p:txBody>
      </p:sp>
    </p:spTree>
    <p:extLst>
      <p:ext uri="{BB962C8B-B14F-4D97-AF65-F5344CB8AC3E}">
        <p14:creationId xmlns:p14="http://schemas.microsoft.com/office/powerpoint/2010/main" val="36280582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6_Vide">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fr-FR" noProof="0"/>
              <a:t>Ajouter un pied de page</a:t>
            </a:r>
          </a:p>
        </p:txBody>
      </p:sp>
      <p:sp>
        <p:nvSpPr>
          <p:cNvPr id="3" name="Espace réservé du numéro de diapositive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rtlCol="0"/>
          <a:lstStyle/>
          <a:p>
            <a:pPr rtl="0"/>
            <a:fld id="{19B51A1E-902D-48AF-9020-955120F399B6}" type="slidenum">
              <a:rPr lang="fr-FR" noProof="0" smtClean="0"/>
              <a:pPr rtl="0"/>
              <a:t>‹N°›</a:t>
            </a:fld>
            <a:endParaRPr lang="fr-FR" noProof="0"/>
          </a:p>
        </p:txBody>
      </p:sp>
      <p:sp>
        <p:nvSpPr>
          <p:cNvPr id="4" name="Titre 3">
            <a:extLst>
              <a:ext uri="{FF2B5EF4-FFF2-40B4-BE49-F238E27FC236}">
                <a16:creationId xmlns:a16="http://schemas.microsoft.com/office/drawing/2014/main" id="{90694D9D-C633-4D52-965E-E5BBD9883037}"/>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39631249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7_Vide">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fr-FR" noProof="0"/>
              <a:t>Ajouter un pied de page</a:t>
            </a:r>
          </a:p>
        </p:txBody>
      </p:sp>
      <p:sp>
        <p:nvSpPr>
          <p:cNvPr id="3" name="Espace réservé du numéro de diapositive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rtlCol="0"/>
          <a:lstStyle/>
          <a:p>
            <a:pPr rtl="0"/>
            <a:fld id="{19B51A1E-902D-48AF-9020-955120F399B6}" type="slidenum">
              <a:rPr lang="fr-FR" noProof="0" smtClean="0"/>
              <a:pPr rtl="0"/>
              <a:t>‹N°›</a:t>
            </a:fld>
            <a:endParaRPr lang="fr-FR" noProof="0"/>
          </a:p>
        </p:txBody>
      </p:sp>
      <p:sp>
        <p:nvSpPr>
          <p:cNvPr id="4" name="Titre 3">
            <a:extLst>
              <a:ext uri="{FF2B5EF4-FFF2-40B4-BE49-F238E27FC236}">
                <a16:creationId xmlns:a16="http://schemas.microsoft.com/office/drawing/2014/main" id="{90694D9D-C633-4D52-965E-E5BBD9883037}"/>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36602249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C3CA54-71FD-B44C-B08E-0DEC61223A0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BE928D6-5FB7-E545-827C-CE00A73729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44527E48-9DD9-AC4B-AE7D-E0C2E6D1EE65}"/>
              </a:ext>
            </a:extLst>
          </p:cNvPr>
          <p:cNvSpPr>
            <a:spLocks noGrp="1"/>
          </p:cNvSpPr>
          <p:nvPr>
            <p:ph type="dt" sz="half" idx="10"/>
          </p:nvPr>
        </p:nvSpPr>
        <p:spPr/>
        <p:txBody>
          <a:bodyPr/>
          <a:lstStyle/>
          <a:p>
            <a:fld id="{EF47F16C-72FD-4F4C-B689-93D9A54F42F6}" type="datetimeFigureOut">
              <a:rPr lang="fr-FR" smtClean="0"/>
              <a:pPr/>
              <a:t>05/06/2020</a:t>
            </a:fld>
            <a:endParaRPr lang="fr-FR"/>
          </a:p>
        </p:txBody>
      </p:sp>
      <p:sp>
        <p:nvSpPr>
          <p:cNvPr id="5" name="Espace réservé du pied de page 4">
            <a:extLst>
              <a:ext uri="{FF2B5EF4-FFF2-40B4-BE49-F238E27FC236}">
                <a16:creationId xmlns:a16="http://schemas.microsoft.com/office/drawing/2014/main" id="{EC521980-3367-F140-8B92-44134111E89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EBE1798-ADDA-FF41-AF45-1F90A3262911}"/>
              </a:ext>
            </a:extLst>
          </p:cNvPr>
          <p:cNvSpPr>
            <a:spLocks noGrp="1"/>
          </p:cNvSpPr>
          <p:nvPr>
            <p:ph type="sldNum" sz="quarter" idx="12"/>
          </p:nvPr>
        </p:nvSpPr>
        <p:spPr/>
        <p:txBody>
          <a:bodyPr/>
          <a:lstStyle/>
          <a:p>
            <a:fld id="{D17C1B05-8444-EA4A-B9F9-11CD3616A168}" type="slidenum">
              <a:rPr lang="fr-FR" smtClean="0"/>
              <a:pPr/>
              <a:t>‹N°›</a:t>
            </a:fld>
            <a:endParaRPr lang="fr-FR"/>
          </a:p>
        </p:txBody>
      </p:sp>
    </p:spTree>
    <p:extLst>
      <p:ext uri="{BB962C8B-B14F-4D97-AF65-F5344CB8AC3E}">
        <p14:creationId xmlns:p14="http://schemas.microsoft.com/office/powerpoint/2010/main" val="1346129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Diapositive de titre">
    <p:bg>
      <p:bgPr>
        <a:solidFill>
          <a:schemeClr val="bg1">
            <a:lumMod val="95000"/>
          </a:schemeClr>
        </a:solidFill>
        <a:effectLst/>
      </p:bgPr>
    </p:bg>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a:t>Insérez ou glissez-déplacez votre photo ici</a:t>
            </a:r>
          </a:p>
        </p:txBody>
      </p:sp>
      <p:sp>
        <p:nvSpPr>
          <p:cNvPr id="2" name="Titr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360000" rIns="252000" bIns="180000" rtlCol="0" anchor="t">
            <a:noAutofit/>
          </a:bodyPr>
          <a:lstStyle>
            <a:lvl1pPr algn="r">
              <a:defRPr lang="en-ZA" sz="4000" b="1" spc="-300" dirty="0"/>
            </a:lvl1pPr>
          </a:lstStyle>
          <a:p>
            <a:pPr lvl="0" algn="r" rtl="0"/>
            <a:r>
              <a:rPr lang="fr-FR" noProof="0" dirty="0"/>
              <a:t>Cliquez pour modifier le titre de la présentation</a:t>
            </a:r>
          </a:p>
        </p:txBody>
      </p:sp>
      <p:sp>
        <p:nvSpPr>
          <p:cNvPr id="3" name="Sous-titr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rtl="0"/>
            <a:r>
              <a:rPr lang="fr-FR" noProof="0"/>
              <a:t>Modifiez le style des sous-titres du masque</a:t>
            </a:r>
          </a:p>
        </p:txBody>
      </p:sp>
      <p:sp>
        <p:nvSpPr>
          <p:cNvPr id="13" name="Rectangle 12">
            <a:extLst>
              <a:ext uri="{FF2B5EF4-FFF2-40B4-BE49-F238E27FC236}">
                <a16:creationId xmlns:a16="http://schemas.microsoft.com/office/drawing/2014/main" id="{EC0FBB1B-4F0E-4365-BF27-3150FC6C3B90}"/>
              </a:ext>
            </a:extLst>
          </p:cNvPr>
          <p:cNvSpPr/>
          <p:nvPr/>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 name="Rectangle 13">
            <a:extLst>
              <a:ext uri="{FF2B5EF4-FFF2-40B4-BE49-F238E27FC236}">
                <a16:creationId xmlns:a16="http://schemas.microsoft.com/office/drawing/2014/main" id="{7A13D8A8-6C3D-4527-959D-41C3213F7F02}"/>
              </a:ext>
            </a:extLst>
          </p:cNvPr>
          <p:cNvSpPr/>
          <p:nvPr/>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 name="Rectangle 14">
            <a:extLst>
              <a:ext uri="{FF2B5EF4-FFF2-40B4-BE49-F238E27FC236}">
                <a16:creationId xmlns:a16="http://schemas.microsoft.com/office/drawing/2014/main" id="{9504A767-1C0B-484E-BF7D-CD42D30A52EE}"/>
              </a:ext>
            </a:extLst>
          </p:cNvPr>
          <p:cNvSpPr/>
          <p:nvPr/>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 name="Rectangle 7">
            <a:extLst>
              <a:ext uri="{FF2B5EF4-FFF2-40B4-BE49-F238E27FC236}">
                <a16:creationId xmlns:a16="http://schemas.microsoft.com/office/drawing/2014/main" id="{51DD44D8-4A8F-4693-B90A-166855B29D25}"/>
              </a:ext>
            </a:extLst>
          </p:cNvPr>
          <p:cNvSpPr/>
          <p:nvPr/>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Tree>
    <p:extLst>
      <p:ext uri="{BB962C8B-B14F-4D97-AF65-F5344CB8AC3E}">
        <p14:creationId xmlns:p14="http://schemas.microsoft.com/office/powerpoint/2010/main" val="26737234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Diapositive de séparation 1">
    <p:bg>
      <p:bgPr>
        <a:solidFill>
          <a:schemeClr val="bg1">
            <a:lumMod val="95000"/>
          </a:schemeClr>
        </a:solidFill>
        <a:effectLst/>
      </p:bgPr>
    </p:bg>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a:t>
            </a:r>
            <a:br>
              <a:rPr lang="fr-FR" noProof="0" dirty="0"/>
            </a:br>
            <a:r>
              <a:rPr lang="fr-FR" noProof="0" dirty="0"/>
              <a:t>votre photo ici</a:t>
            </a:r>
          </a:p>
        </p:txBody>
      </p:sp>
      <p:sp>
        <p:nvSpPr>
          <p:cNvPr id="2" name="Titr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324000" rIns="252000" bIns="180000" rtlCol="0" anchor="t">
            <a:noAutofit/>
          </a:bodyPr>
          <a:lstStyle>
            <a:lvl1pPr algn="r">
              <a:defRPr lang="en-ZA" sz="4800" b="1" spc="-300" dirty="0"/>
            </a:lvl1pPr>
          </a:lstStyle>
          <a:p>
            <a:pPr lvl="0" algn="r" rtl="0"/>
            <a:r>
              <a:rPr lang="fr-FR" noProof="0" dirty="0"/>
              <a:t>Cliquez pour modifier le séparateur de section</a:t>
            </a:r>
          </a:p>
        </p:txBody>
      </p:sp>
      <p:sp>
        <p:nvSpPr>
          <p:cNvPr id="7" name="Sous-titr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rtlCol="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fr-FR" noProof="0"/>
              <a:t>Modifiez le style des sous-titres du masque</a:t>
            </a:r>
          </a:p>
        </p:txBody>
      </p:sp>
      <p:sp>
        <p:nvSpPr>
          <p:cNvPr id="4" name="Espace réservé du pied de page 3">
            <a:extLst>
              <a:ext uri="{FF2B5EF4-FFF2-40B4-BE49-F238E27FC236}">
                <a16:creationId xmlns:a16="http://schemas.microsoft.com/office/drawing/2014/main" id="{6816FE98-6A12-44EC-8485-8B5EFABDF9B2}"/>
              </a:ext>
            </a:extLst>
          </p:cNvPr>
          <p:cNvSpPr>
            <a:spLocks noGrp="1"/>
          </p:cNvSpPr>
          <p:nvPr>
            <p:ph type="ftr" sz="quarter" idx="11"/>
          </p:nvPr>
        </p:nvSpPr>
        <p:spPr/>
        <p:txBody>
          <a:bodyPr rtlCol="0"/>
          <a:lstStyle/>
          <a:p>
            <a:pPr rtl="0"/>
            <a:r>
              <a:rPr lang="fr-FR" noProof="0"/>
              <a:t>Ajouter un pied de page</a:t>
            </a:r>
          </a:p>
        </p:txBody>
      </p:sp>
      <p:sp>
        <p:nvSpPr>
          <p:cNvPr id="8" name="Rectangle 7">
            <a:extLst>
              <a:ext uri="{FF2B5EF4-FFF2-40B4-BE49-F238E27FC236}">
                <a16:creationId xmlns:a16="http://schemas.microsoft.com/office/drawing/2014/main" id="{51DD44D8-4A8F-4693-B90A-166855B29D25}"/>
              </a:ext>
            </a:extLst>
          </p:cNvPr>
          <p:cNvSpPr/>
          <p:nvPr/>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3" name="Rectangle 12">
            <a:extLst>
              <a:ext uri="{FF2B5EF4-FFF2-40B4-BE49-F238E27FC236}">
                <a16:creationId xmlns:a16="http://schemas.microsoft.com/office/drawing/2014/main" id="{EC0FBB1B-4F0E-4365-BF27-3150FC6C3B90}"/>
              </a:ext>
            </a:extLst>
          </p:cNvPr>
          <p:cNvSpPr/>
          <p:nvPr/>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 name="Rectangle 13">
            <a:extLst>
              <a:ext uri="{FF2B5EF4-FFF2-40B4-BE49-F238E27FC236}">
                <a16:creationId xmlns:a16="http://schemas.microsoft.com/office/drawing/2014/main" id="{7A13D8A8-6C3D-4527-959D-41C3213F7F02}"/>
              </a:ext>
            </a:extLst>
          </p:cNvPr>
          <p:cNvSpPr/>
          <p:nvPr/>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 name="Rectangle 14">
            <a:extLst>
              <a:ext uri="{FF2B5EF4-FFF2-40B4-BE49-F238E27FC236}">
                <a16:creationId xmlns:a16="http://schemas.microsoft.com/office/drawing/2014/main" id="{9504A767-1C0B-484E-BF7D-CD42D30A52EE}"/>
              </a:ext>
            </a:extLst>
          </p:cNvPr>
          <p:cNvSpPr/>
          <p:nvPr/>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 name="Espace réservé du numéro de diapositive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6797151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Diapositive de séparation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a:t>
            </a:r>
            <a:br>
              <a:rPr lang="fr-FR" noProof="0" dirty="0"/>
            </a:br>
            <a:r>
              <a:rPr lang="fr-FR" noProof="0" dirty="0"/>
              <a:t>votre photo ici</a:t>
            </a:r>
          </a:p>
        </p:txBody>
      </p:sp>
      <p:sp>
        <p:nvSpPr>
          <p:cNvPr id="3" name="Titr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rtlCol="0"/>
          <a:lstStyle>
            <a:lvl1pPr>
              <a:defRPr sz="4800" b="1" spc="-300">
                <a:solidFill>
                  <a:schemeClr val="tx1">
                    <a:lumMod val="75000"/>
                    <a:lumOff val="25000"/>
                  </a:schemeClr>
                </a:solidFill>
                <a:latin typeface="+mj-lt"/>
              </a:defRPr>
            </a:lvl1pPr>
          </a:lstStyle>
          <a:p>
            <a:pPr rtl="0"/>
            <a:r>
              <a:rPr lang="fr-FR" noProof="0" dirty="0"/>
              <a:t>Cliquez pour modifier le séparateur de section</a:t>
            </a:r>
          </a:p>
        </p:txBody>
      </p:sp>
      <p:sp>
        <p:nvSpPr>
          <p:cNvPr id="7" name="Sous-titr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rtlCol="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fr-FR" noProof="0" dirty="0"/>
              <a:t>Modifiez le style des sous-titres du masque</a:t>
            </a:r>
          </a:p>
        </p:txBody>
      </p:sp>
      <p:sp>
        <p:nvSpPr>
          <p:cNvPr id="4" name="Espace réservé du pied de page 3">
            <a:extLst>
              <a:ext uri="{FF2B5EF4-FFF2-40B4-BE49-F238E27FC236}">
                <a16:creationId xmlns:a16="http://schemas.microsoft.com/office/drawing/2014/main" id="{6816FE98-6A12-44EC-8485-8B5EFABDF9B2}"/>
              </a:ext>
            </a:extLst>
          </p:cNvPr>
          <p:cNvSpPr>
            <a:spLocks noGrp="1"/>
          </p:cNvSpPr>
          <p:nvPr>
            <p:ph type="ftr" sz="quarter" idx="11"/>
          </p:nvPr>
        </p:nvSpPr>
        <p:spPr/>
        <p:txBody>
          <a:bodyPr rtlCol="0"/>
          <a:lstStyle/>
          <a:p>
            <a:pPr rtl="0"/>
            <a:r>
              <a:rPr lang="fr-FR" noProof="0"/>
              <a:t>Ajouter un pied de page</a:t>
            </a:r>
          </a:p>
        </p:txBody>
      </p:sp>
      <p:sp>
        <p:nvSpPr>
          <p:cNvPr id="8" name="Rectangle 7">
            <a:extLst>
              <a:ext uri="{FF2B5EF4-FFF2-40B4-BE49-F238E27FC236}">
                <a16:creationId xmlns:a16="http://schemas.microsoft.com/office/drawing/2014/main" id="{51DD44D8-4A8F-4693-B90A-166855B29D25}"/>
              </a:ext>
            </a:extLst>
          </p:cNvPr>
          <p:cNvSpPr/>
          <p:nvPr/>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noProof="0"/>
          </a:p>
        </p:txBody>
      </p:sp>
      <p:sp>
        <p:nvSpPr>
          <p:cNvPr id="13" name="Rectangle 12">
            <a:extLst>
              <a:ext uri="{FF2B5EF4-FFF2-40B4-BE49-F238E27FC236}">
                <a16:creationId xmlns:a16="http://schemas.microsoft.com/office/drawing/2014/main" id="{EC0FBB1B-4F0E-4365-BF27-3150FC6C3B90}"/>
              </a:ext>
            </a:extLst>
          </p:cNvPr>
          <p:cNvSpPr/>
          <p:nvPr/>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 name="Rectangle 13">
            <a:extLst>
              <a:ext uri="{FF2B5EF4-FFF2-40B4-BE49-F238E27FC236}">
                <a16:creationId xmlns:a16="http://schemas.microsoft.com/office/drawing/2014/main" id="{7A13D8A8-6C3D-4527-959D-41C3213F7F02}"/>
              </a:ext>
            </a:extLst>
          </p:cNvPr>
          <p:cNvSpPr/>
          <p:nvPr/>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 name="Rectangle 14">
            <a:extLst>
              <a:ext uri="{FF2B5EF4-FFF2-40B4-BE49-F238E27FC236}">
                <a16:creationId xmlns:a16="http://schemas.microsoft.com/office/drawing/2014/main" id="{9504A767-1C0B-484E-BF7D-CD42D30A52EE}"/>
              </a:ext>
            </a:extLst>
          </p:cNvPr>
          <p:cNvSpPr/>
          <p:nvPr/>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 name="Espace réservé du numéro de diapositive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rtlCol="0"/>
          <a:lstStyle/>
          <a:p>
            <a:pPr rtl="0"/>
            <a:fld id="{19B51A1E-902D-48AF-9020-955120F399B6}" type="slidenum">
              <a:rPr lang="fr-FR" noProof="0" smtClean="0"/>
              <a:pPr rtl="0"/>
              <a:t>‹N°›</a:t>
            </a:fld>
            <a:endParaRPr lang="fr-FR" noProof="0" dirty="0"/>
          </a:p>
        </p:txBody>
      </p:sp>
    </p:spTree>
    <p:extLst>
      <p:ext uri="{BB962C8B-B14F-4D97-AF65-F5344CB8AC3E}">
        <p14:creationId xmlns:p14="http://schemas.microsoft.com/office/powerpoint/2010/main" val="3774921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Disposition Texte Image 1">
    <p:spTree>
      <p:nvGrpSpPr>
        <p:cNvPr id="1" name=""/>
        <p:cNvGrpSpPr/>
        <p:nvPr/>
      </p:nvGrpSpPr>
      <p:grpSpPr>
        <a:xfrm>
          <a:off x="0" y="0"/>
          <a:ext cx="0" cy="0"/>
          <a:chOff x="0" y="0"/>
          <a:chExt cx="0" cy="0"/>
        </a:xfrm>
      </p:grpSpPr>
      <p:sp>
        <p:nvSpPr>
          <p:cNvPr id="7" name="Espace réservé d’image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votre photo</a:t>
            </a:r>
          </a:p>
        </p:txBody>
      </p:sp>
      <p:sp>
        <p:nvSpPr>
          <p:cNvPr id="2" name="Titr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rtlCol="0"/>
          <a:lstStyle>
            <a:lvl1pPr algn="r">
              <a:defRPr sz="3600" b="1" spc="-300">
                <a:solidFill>
                  <a:schemeClr val="tx1">
                    <a:lumMod val="75000"/>
                    <a:lumOff val="25000"/>
                  </a:schemeClr>
                </a:solidFill>
              </a:defRPr>
            </a:lvl1pPr>
          </a:lstStyle>
          <a:p>
            <a:pPr rtl="0"/>
            <a:r>
              <a:rPr lang="fr-FR" noProof="0" dirty="0"/>
              <a:t>Modifier le titre de la page</a:t>
            </a:r>
          </a:p>
        </p:txBody>
      </p:sp>
      <p:sp>
        <p:nvSpPr>
          <p:cNvPr id="10" name="Sous-titr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rtlCol="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2668686"/>
            <a:ext cx="5472000" cy="2999426"/>
          </a:xfrm>
        </p:spPr>
        <p:txBody>
          <a:bodyPr rtlCol="0"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fr-FR" noProof="0"/>
              <a:t>Ajouter un pied de page</a:t>
            </a:r>
          </a:p>
        </p:txBody>
      </p:sp>
      <p:sp>
        <p:nvSpPr>
          <p:cNvPr id="5" name="Espace réservé du numéro de diapositive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
        <p:nvSpPr>
          <p:cNvPr id="8" name="Rectangle 7">
            <a:extLst>
              <a:ext uri="{FF2B5EF4-FFF2-40B4-BE49-F238E27FC236}">
                <a16:creationId xmlns:a16="http://schemas.microsoft.com/office/drawing/2014/main" id="{1508F53F-6AA2-4060-904A-BC90211DC043}"/>
              </a:ext>
            </a:extLst>
          </p:cNvPr>
          <p:cNvSpPr/>
          <p:nvPr/>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noProof="0"/>
          </a:p>
        </p:txBody>
      </p:sp>
    </p:spTree>
    <p:extLst>
      <p:ext uri="{BB962C8B-B14F-4D97-AF65-F5344CB8AC3E}">
        <p14:creationId xmlns:p14="http://schemas.microsoft.com/office/powerpoint/2010/main" val="25272965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Disposition Image du texte 2">
    <p:spTree>
      <p:nvGrpSpPr>
        <p:cNvPr id="1" name=""/>
        <p:cNvGrpSpPr/>
        <p:nvPr/>
      </p:nvGrpSpPr>
      <p:grpSpPr>
        <a:xfrm>
          <a:off x="0" y="0"/>
          <a:ext cx="0" cy="0"/>
          <a:chOff x="0" y="0"/>
          <a:chExt cx="0" cy="0"/>
        </a:xfrm>
      </p:grpSpPr>
      <p:sp>
        <p:nvSpPr>
          <p:cNvPr id="7" name="Espace réservé d’image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a:t>Insérez ou glissez-déplacez votre photo</a:t>
            </a:r>
          </a:p>
        </p:txBody>
      </p:sp>
      <p:sp>
        <p:nvSpPr>
          <p:cNvPr id="2" name="Titr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rtlCol="0"/>
          <a:lstStyle>
            <a:lvl1pPr algn="l">
              <a:defRPr sz="4800" b="1" spc="-300">
                <a:solidFill>
                  <a:schemeClr val="tx1">
                    <a:lumMod val="75000"/>
                    <a:lumOff val="25000"/>
                  </a:schemeClr>
                </a:solidFill>
              </a:defRPr>
            </a:lvl1pPr>
          </a:lstStyle>
          <a:p>
            <a:pPr rtl="0"/>
            <a:r>
              <a:rPr lang="fr-FR" noProof="0" dirty="0"/>
              <a:t>Cliquez pour modifier le titre de la page</a:t>
            </a:r>
          </a:p>
        </p:txBody>
      </p:sp>
      <p:sp>
        <p:nvSpPr>
          <p:cNvPr id="10" name="Sous-titr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rtlCol="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288000" y="3763648"/>
            <a:ext cx="5472000" cy="2428351"/>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fr-FR" noProof="0"/>
              <a:t>Ajouter un pied de page</a:t>
            </a:r>
          </a:p>
        </p:txBody>
      </p:sp>
      <p:sp>
        <p:nvSpPr>
          <p:cNvPr id="5" name="Espace réservé du numéro de diapositive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
        <p:nvSpPr>
          <p:cNvPr id="8" name="Rectangle 7">
            <a:extLst>
              <a:ext uri="{FF2B5EF4-FFF2-40B4-BE49-F238E27FC236}">
                <a16:creationId xmlns:a16="http://schemas.microsoft.com/office/drawing/2014/main" id="{FA5285E0-8F27-49C4-AADF-92A3B72D41FD}"/>
              </a:ext>
            </a:extLst>
          </p:cNvPr>
          <p:cNvSpPr/>
          <p:nvPr/>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noProof="0"/>
          </a:p>
        </p:txBody>
      </p:sp>
    </p:spTree>
    <p:extLst>
      <p:ext uri="{BB962C8B-B14F-4D97-AF65-F5344CB8AC3E}">
        <p14:creationId xmlns:p14="http://schemas.microsoft.com/office/powerpoint/2010/main" val="1586578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9" name="Sous-titr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e comparaison gauche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515834"/>
            <a:ext cx="5472000" cy="360000"/>
          </a:xfrm>
        </p:spPr>
        <p:txBody>
          <a:bodyPr rtlCol="0"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4" name="Espace réservé du contenu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5472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2" name="Espace réservé de comparaison gauche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300000" y="1516359"/>
            <a:ext cx="5472000" cy="358775"/>
          </a:xfrm>
        </p:spPr>
        <p:txBody>
          <a:bodyPr rtlCol="0"/>
          <a:lstStyle>
            <a:lvl1pPr marL="0" indent="0">
              <a:buNone/>
              <a:defRPr sz="2400" b="1"/>
            </a:lvl1pPr>
          </a:lstStyle>
          <a:p>
            <a:pPr lvl="0" rtl="0"/>
            <a:r>
              <a:rPr lang="fr-FR" noProof="0"/>
              <a:t>Modifiez les styles du texte du masque</a:t>
            </a:r>
          </a:p>
        </p:txBody>
      </p:sp>
      <p:sp>
        <p:nvSpPr>
          <p:cNvPr id="8" name="Espace réservé du texte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299887" y="2020359"/>
            <a:ext cx="5472113" cy="4170891"/>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pied de page 4">
            <a:extLst>
              <a:ext uri="{FF2B5EF4-FFF2-40B4-BE49-F238E27FC236}">
                <a16:creationId xmlns:a16="http://schemas.microsoft.com/office/drawing/2014/main" id="{646B8F99-FAB0-4B33-87ED-9FF46D11A907}"/>
              </a:ext>
            </a:extLst>
          </p:cNvPr>
          <p:cNvSpPr>
            <a:spLocks noGrp="1"/>
          </p:cNvSpPr>
          <p:nvPr>
            <p:ph type="ftr" sz="quarter" idx="14"/>
          </p:nvPr>
        </p:nvSpPr>
        <p:spPr/>
        <p:txBody>
          <a:bodyPr rtlCol="0"/>
          <a:lstStyle/>
          <a:p>
            <a:pPr rtl="0"/>
            <a:r>
              <a:rPr lang="fr-FR" noProof="0"/>
              <a:t>Ajouter un pied de page</a:t>
            </a:r>
          </a:p>
        </p:txBody>
      </p:sp>
      <p:sp>
        <p:nvSpPr>
          <p:cNvPr id="6" name="Espace réservé du numéro de diapositive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10792684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Grande photo">
    <p:spTree>
      <p:nvGrpSpPr>
        <p:cNvPr id="1" name=""/>
        <p:cNvGrpSpPr/>
        <p:nvPr/>
      </p:nvGrpSpPr>
      <p:grpSpPr>
        <a:xfrm>
          <a:off x="0" y="0"/>
          <a:ext cx="0" cy="0"/>
          <a:chOff x="0" y="0"/>
          <a:chExt cx="0" cy="0"/>
        </a:xfrm>
      </p:grpSpPr>
      <p:sp>
        <p:nvSpPr>
          <p:cNvPr id="7" name="Espace réservé d’image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a:t>Insérez ou glissez-déplacez votre photo</a:t>
            </a:r>
          </a:p>
        </p:txBody>
      </p:sp>
      <p:sp>
        <p:nvSpPr>
          <p:cNvPr id="3" name="Espace réservé du contenu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rtlCol="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Entrez votre légende</a:t>
            </a:r>
          </a:p>
        </p:txBody>
      </p:sp>
      <p:sp>
        <p:nvSpPr>
          <p:cNvPr id="4" name="Espace réservé du pied de page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fr-FR" noProof="0"/>
              <a:t>Ajouter un pied de page</a:t>
            </a:r>
          </a:p>
        </p:txBody>
      </p:sp>
      <p:sp>
        <p:nvSpPr>
          <p:cNvPr id="2" name="Espace réservé du numéro de diapositive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rtlCol="0"/>
          <a:lstStyle/>
          <a:p>
            <a:pPr rtl="0"/>
            <a:fld id="{19B51A1E-902D-48AF-9020-955120F399B6}" type="slidenum">
              <a:rPr lang="fr-FR" noProof="0" smtClean="0"/>
              <a:pPr rtl="0"/>
              <a:t>‹N°›</a:t>
            </a:fld>
            <a:endParaRPr lang="fr-FR" noProof="0"/>
          </a:p>
        </p:txBody>
      </p:sp>
      <p:sp>
        <p:nvSpPr>
          <p:cNvPr id="5" name="Titre 4">
            <a:extLst>
              <a:ext uri="{FF2B5EF4-FFF2-40B4-BE49-F238E27FC236}">
                <a16:creationId xmlns:a16="http://schemas.microsoft.com/office/drawing/2014/main" id="{7F8E7C83-06D7-4C5B-85B7-0E5713B4FAB3}"/>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1317252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sposition Image du texte 2">
    <p:spTree>
      <p:nvGrpSpPr>
        <p:cNvPr id="1" name=""/>
        <p:cNvGrpSpPr/>
        <p:nvPr/>
      </p:nvGrpSpPr>
      <p:grpSpPr>
        <a:xfrm>
          <a:off x="0" y="0"/>
          <a:ext cx="0" cy="0"/>
          <a:chOff x="0" y="0"/>
          <a:chExt cx="0" cy="0"/>
        </a:xfrm>
      </p:grpSpPr>
      <p:sp>
        <p:nvSpPr>
          <p:cNvPr id="7" name="Espace réservé d’image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a:t>Insérez ou glissez-déplacez votre photo</a:t>
            </a:r>
          </a:p>
        </p:txBody>
      </p:sp>
      <p:sp>
        <p:nvSpPr>
          <p:cNvPr id="2" name="Titr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rtlCol="0"/>
          <a:lstStyle>
            <a:lvl1pPr algn="l">
              <a:defRPr sz="4800" b="1" spc="-300">
                <a:solidFill>
                  <a:schemeClr val="tx1">
                    <a:lumMod val="75000"/>
                    <a:lumOff val="25000"/>
                  </a:schemeClr>
                </a:solidFill>
              </a:defRPr>
            </a:lvl1pPr>
          </a:lstStyle>
          <a:p>
            <a:pPr rtl="0"/>
            <a:r>
              <a:rPr lang="fr-FR" noProof="0" dirty="0"/>
              <a:t>Cliquez pour modifier le titre de la page</a:t>
            </a:r>
          </a:p>
        </p:txBody>
      </p:sp>
      <p:sp>
        <p:nvSpPr>
          <p:cNvPr id="10" name="Sous-titr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rtlCol="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288000" y="3763648"/>
            <a:ext cx="5472000" cy="2428351"/>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fr-FR" noProof="0"/>
              <a:t>Ajouter un pied de page</a:t>
            </a:r>
          </a:p>
        </p:txBody>
      </p:sp>
      <p:sp>
        <p:nvSpPr>
          <p:cNvPr id="5" name="Espace réservé du numéro de diapositive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
        <p:nvSpPr>
          <p:cNvPr id="8" name="Rectangle 7">
            <a:extLst>
              <a:ext uri="{FF2B5EF4-FFF2-40B4-BE49-F238E27FC236}">
                <a16:creationId xmlns:a16="http://schemas.microsoft.com/office/drawing/2014/main" id="{FA5285E0-8F27-49C4-AADF-92A3B72D41FD}"/>
              </a:ext>
            </a:extLst>
          </p:cNvPr>
          <p:cNvSpPr/>
          <p:nvPr/>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fr-FR" noProof="0"/>
          </a:p>
        </p:txBody>
      </p:sp>
    </p:spTree>
    <p:extLst>
      <p:ext uri="{BB962C8B-B14F-4D97-AF65-F5344CB8AC3E}">
        <p14:creationId xmlns:p14="http://schemas.microsoft.com/office/powerpoint/2010/main" val="27942107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Merci de votre attention">
    <p:bg>
      <p:bgPr>
        <a:solidFill>
          <a:schemeClr val="bg1">
            <a:lumMod val="95000"/>
          </a:schemeClr>
        </a:solidFill>
        <a:effectLst/>
      </p:bgPr>
    </p:bg>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votre photo ici</a:t>
            </a:r>
          </a:p>
        </p:txBody>
      </p:sp>
      <p:sp>
        <p:nvSpPr>
          <p:cNvPr id="2" name="Titr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08000" tIns="108000" rIns="252000" bIns="180000" rtlCol="0" anchor="t">
            <a:noAutofit/>
          </a:bodyPr>
          <a:lstStyle>
            <a:lvl1pPr algn="r">
              <a:lnSpc>
                <a:spcPct val="70000"/>
              </a:lnSpc>
              <a:defRPr lang="en-ZA" sz="4000" b="1" spc="-300" dirty="0"/>
            </a:lvl1pPr>
          </a:lstStyle>
          <a:p>
            <a:pPr lvl="0" algn="r" rtl="0"/>
            <a:r>
              <a:rPr lang="fr-FR" noProof="0" dirty="0"/>
              <a:t>Merci de votre attention</a:t>
            </a:r>
          </a:p>
        </p:txBody>
      </p:sp>
      <p:sp>
        <p:nvSpPr>
          <p:cNvPr id="9" name="Espace réservé du texte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Nom complet</a:t>
            </a:r>
          </a:p>
        </p:txBody>
      </p:sp>
      <p:sp>
        <p:nvSpPr>
          <p:cNvPr id="10" name="Espace réservé du texte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Numéro de téléphone</a:t>
            </a:r>
          </a:p>
        </p:txBody>
      </p:sp>
      <p:sp>
        <p:nvSpPr>
          <p:cNvPr id="11" name="Espace réservé du texte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Poignée E-mail ou Réseaux sociaux</a:t>
            </a:r>
          </a:p>
        </p:txBody>
      </p:sp>
      <p:sp>
        <p:nvSpPr>
          <p:cNvPr id="12" name="Espace réservé du texte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Site web de l’entreprise</a:t>
            </a:r>
          </a:p>
        </p:txBody>
      </p:sp>
      <p:sp>
        <p:nvSpPr>
          <p:cNvPr id="15" name="Rectangle 14">
            <a:extLst>
              <a:ext uri="{FF2B5EF4-FFF2-40B4-BE49-F238E27FC236}">
                <a16:creationId xmlns:a16="http://schemas.microsoft.com/office/drawing/2014/main" id="{9504A767-1C0B-484E-BF7D-CD42D30A52EE}"/>
              </a:ext>
            </a:extLst>
          </p:cNvPr>
          <p:cNvSpPr/>
          <p:nvPr/>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 name="Rectangle 13">
            <a:extLst>
              <a:ext uri="{FF2B5EF4-FFF2-40B4-BE49-F238E27FC236}">
                <a16:creationId xmlns:a16="http://schemas.microsoft.com/office/drawing/2014/main" id="{7A13D8A8-6C3D-4527-959D-41C3213F7F02}"/>
              </a:ext>
            </a:extLst>
          </p:cNvPr>
          <p:cNvSpPr/>
          <p:nvPr/>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3" name="Rectangle 12">
            <a:extLst>
              <a:ext uri="{FF2B5EF4-FFF2-40B4-BE49-F238E27FC236}">
                <a16:creationId xmlns:a16="http://schemas.microsoft.com/office/drawing/2014/main" id="{EC0FBB1B-4F0E-4365-BF27-3150FC6C3B90}"/>
              </a:ext>
            </a:extLst>
          </p:cNvPr>
          <p:cNvSpPr/>
          <p:nvPr/>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 name="Rectangle 7">
            <a:extLst>
              <a:ext uri="{FF2B5EF4-FFF2-40B4-BE49-F238E27FC236}">
                <a16:creationId xmlns:a16="http://schemas.microsoft.com/office/drawing/2014/main" id="{51DD44D8-4A8F-4693-B90A-166855B29D25}"/>
              </a:ext>
            </a:extLst>
          </p:cNvPr>
          <p:cNvSpPr/>
          <p:nvPr/>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 name="Espace réservé du numéro de diapositive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23045383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7" name="Sous-titr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id="{E8FE0EB3-0FF4-4285-B9D3-90A5751B7BBF}"/>
              </a:ext>
            </a:extLst>
          </p:cNvPr>
          <p:cNvSpPr>
            <a:spLocks noGrp="1"/>
          </p:cNvSpPr>
          <p:nvPr>
            <p:ph type="ftr" sz="quarter" idx="12"/>
          </p:nvPr>
        </p:nvSpPr>
        <p:spPr/>
        <p:txBody>
          <a:bodyPr rtlCol="0"/>
          <a:lstStyle/>
          <a:p>
            <a:pPr rtl="0"/>
            <a:r>
              <a:rPr lang="fr-FR" noProof="0"/>
              <a:t>Ajouter un pied de page</a:t>
            </a:r>
          </a:p>
        </p:txBody>
      </p:sp>
      <p:sp>
        <p:nvSpPr>
          <p:cNvPr id="5" name="Espace réservé du numéro de diapositive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12127563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7" name="Sous-titr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1512000"/>
            <a:ext cx="5472000" cy="468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texte 4">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6299887" y="1511250"/>
            <a:ext cx="5472113" cy="468000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fr-FR" noProof="0"/>
              <a:t>Ajouter un pied de page</a:t>
            </a:r>
          </a:p>
        </p:txBody>
      </p:sp>
      <p:sp>
        <p:nvSpPr>
          <p:cNvPr id="5" name="Espace réservé du numéro de diapositive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23811562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9" name="Sous-titr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360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4301550" y="1511476"/>
            <a:ext cx="3600450" cy="4679249"/>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1" name="Espace réservé du texte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8171550" y="1511475"/>
            <a:ext cx="3600450"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id="{6D4BCA97-F31B-451D-82F8-6E000DF2118A}"/>
              </a:ext>
            </a:extLst>
          </p:cNvPr>
          <p:cNvSpPr>
            <a:spLocks noGrp="1"/>
          </p:cNvSpPr>
          <p:nvPr>
            <p:ph type="ftr" sz="quarter" idx="14"/>
          </p:nvPr>
        </p:nvSpPr>
        <p:spPr/>
        <p:txBody>
          <a:bodyPr rtlCol="0"/>
          <a:lstStyle/>
          <a:p>
            <a:pPr rtl="0"/>
            <a:r>
              <a:rPr lang="fr-FR" noProof="0"/>
              <a:t>Ajouter un pied de page</a:t>
            </a:r>
          </a:p>
        </p:txBody>
      </p:sp>
      <p:sp>
        <p:nvSpPr>
          <p:cNvPr id="6" name="Espace réservé du numéro de diapositive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11807295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5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10" name="Sous-titr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16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412" y="1512000"/>
            <a:ext cx="2160588"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3" name="Espace réservé du texte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1412" y="1512000"/>
            <a:ext cx="2160588"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5" name="Espace réservé du texte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316412" y="1507535"/>
            <a:ext cx="2160588" cy="467925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7" name="Espace réservé du texte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9611412" y="1507535"/>
            <a:ext cx="2160588" cy="4683715"/>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id="{2D09234E-176D-4BBF-9391-7B6F018C51AB}"/>
              </a:ext>
            </a:extLst>
          </p:cNvPr>
          <p:cNvSpPr>
            <a:spLocks noGrp="1"/>
          </p:cNvSpPr>
          <p:nvPr>
            <p:ph type="ftr" sz="quarter" idx="16"/>
          </p:nvPr>
        </p:nvSpPr>
        <p:spPr/>
        <p:txBody>
          <a:bodyPr rtlCol="0"/>
          <a:lstStyle/>
          <a:p>
            <a:pPr rtl="0"/>
            <a:r>
              <a:rPr lang="fr-FR" noProof="0"/>
              <a:t>Ajouter un pied de page</a:t>
            </a:r>
          </a:p>
        </p:txBody>
      </p:sp>
      <p:sp>
        <p:nvSpPr>
          <p:cNvPr id="6" name="Espace réservé du numéro de diapositive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4282869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re uniquem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5" name="Sous-titr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pied de page 2">
            <a:extLst>
              <a:ext uri="{FF2B5EF4-FFF2-40B4-BE49-F238E27FC236}">
                <a16:creationId xmlns:a16="http://schemas.microsoft.com/office/drawing/2014/main" id="{08CCB8C2-B6A2-4C69-8D3A-57420A034BA4}"/>
              </a:ext>
            </a:extLst>
          </p:cNvPr>
          <p:cNvSpPr>
            <a:spLocks noGrp="1"/>
          </p:cNvSpPr>
          <p:nvPr>
            <p:ph type="ftr" sz="quarter" idx="12"/>
          </p:nvPr>
        </p:nvSpPr>
        <p:spPr/>
        <p:txBody>
          <a:bodyPr rtlCol="0"/>
          <a:lstStyle/>
          <a:p>
            <a:pPr rtl="0"/>
            <a:r>
              <a:rPr lang="fr-FR" noProof="0"/>
              <a:t>Ajouter un pied de page</a:t>
            </a:r>
          </a:p>
        </p:txBody>
      </p:sp>
      <p:sp>
        <p:nvSpPr>
          <p:cNvPr id="4" name="Espace réservé du numéro de diapositive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19573455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fr-FR" noProof="0"/>
              <a:t>Ajouter un pied de page</a:t>
            </a:r>
          </a:p>
        </p:txBody>
      </p:sp>
      <p:sp>
        <p:nvSpPr>
          <p:cNvPr id="3" name="Espace réservé du numéro de diapositive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rtlCol="0"/>
          <a:lstStyle/>
          <a:p>
            <a:pPr rtl="0"/>
            <a:fld id="{19B51A1E-902D-48AF-9020-955120F399B6}" type="slidenum">
              <a:rPr lang="fr-FR" noProof="0" smtClean="0"/>
              <a:pPr rtl="0"/>
              <a:t>‹N°›</a:t>
            </a:fld>
            <a:endParaRPr lang="fr-FR" noProof="0"/>
          </a:p>
        </p:txBody>
      </p:sp>
      <p:sp>
        <p:nvSpPr>
          <p:cNvPr id="4" name="Titre 3">
            <a:extLst>
              <a:ext uri="{FF2B5EF4-FFF2-40B4-BE49-F238E27FC236}">
                <a16:creationId xmlns:a16="http://schemas.microsoft.com/office/drawing/2014/main" id="{90694D9D-C633-4D52-965E-E5BBD9883037}"/>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14157597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_Vide">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fr-FR" noProof="0"/>
              <a:t>Ajouter un pied de page</a:t>
            </a:r>
          </a:p>
        </p:txBody>
      </p:sp>
      <p:sp>
        <p:nvSpPr>
          <p:cNvPr id="3" name="Espace réservé du numéro de diapositive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rtlCol="0"/>
          <a:lstStyle/>
          <a:p>
            <a:pPr rtl="0"/>
            <a:fld id="{19B51A1E-902D-48AF-9020-955120F399B6}" type="slidenum">
              <a:rPr lang="fr-FR" noProof="0" smtClean="0"/>
              <a:pPr rtl="0"/>
              <a:t>‹N°›</a:t>
            </a:fld>
            <a:endParaRPr lang="fr-FR" noProof="0"/>
          </a:p>
        </p:txBody>
      </p:sp>
      <p:sp>
        <p:nvSpPr>
          <p:cNvPr id="4" name="Titre 3">
            <a:extLst>
              <a:ext uri="{FF2B5EF4-FFF2-40B4-BE49-F238E27FC236}">
                <a16:creationId xmlns:a16="http://schemas.microsoft.com/office/drawing/2014/main" id="{90694D9D-C633-4D52-965E-E5BBD9883037}"/>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12855324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2_Vide">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fr-FR" noProof="0"/>
              <a:t>Ajouter un pied de page</a:t>
            </a:r>
          </a:p>
        </p:txBody>
      </p:sp>
      <p:sp>
        <p:nvSpPr>
          <p:cNvPr id="3" name="Espace réservé du numéro de diapositive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rtlCol="0"/>
          <a:lstStyle/>
          <a:p>
            <a:pPr rtl="0"/>
            <a:fld id="{19B51A1E-902D-48AF-9020-955120F399B6}" type="slidenum">
              <a:rPr lang="fr-FR" noProof="0" smtClean="0"/>
              <a:pPr rtl="0"/>
              <a:t>‹N°›</a:t>
            </a:fld>
            <a:endParaRPr lang="fr-FR" noProof="0"/>
          </a:p>
        </p:txBody>
      </p:sp>
      <p:sp>
        <p:nvSpPr>
          <p:cNvPr id="4" name="Titre 3">
            <a:extLst>
              <a:ext uri="{FF2B5EF4-FFF2-40B4-BE49-F238E27FC236}">
                <a16:creationId xmlns:a16="http://schemas.microsoft.com/office/drawing/2014/main" id="{90694D9D-C633-4D52-965E-E5BBD9883037}"/>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30937623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3_Vide">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fr-FR" noProof="0"/>
              <a:t>Ajouter un pied de page</a:t>
            </a:r>
          </a:p>
        </p:txBody>
      </p:sp>
      <p:sp>
        <p:nvSpPr>
          <p:cNvPr id="3" name="Espace réservé du numéro de diapositive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rtlCol="0"/>
          <a:lstStyle/>
          <a:p>
            <a:pPr rtl="0"/>
            <a:fld id="{19B51A1E-902D-48AF-9020-955120F399B6}" type="slidenum">
              <a:rPr lang="fr-FR" noProof="0" smtClean="0"/>
              <a:pPr rtl="0"/>
              <a:t>‹N°›</a:t>
            </a:fld>
            <a:endParaRPr lang="fr-FR" noProof="0"/>
          </a:p>
        </p:txBody>
      </p:sp>
      <p:sp>
        <p:nvSpPr>
          <p:cNvPr id="4" name="Titre 3">
            <a:extLst>
              <a:ext uri="{FF2B5EF4-FFF2-40B4-BE49-F238E27FC236}">
                <a16:creationId xmlns:a16="http://schemas.microsoft.com/office/drawing/2014/main" id="{90694D9D-C633-4D52-965E-E5BBD9883037}"/>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1980228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9" name="Sous-titr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e comparaison gauche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515834"/>
            <a:ext cx="5472000" cy="360000"/>
          </a:xfrm>
        </p:spPr>
        <p:txBody>
          <a:bodyPr rtlCol="0"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4" name="Espace réservé du contenu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5472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2" name="Espace réservé de comparaison gauche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300000" y="1516359"/>
            <a:ext cx="5472000" cy="358775"/>
          </a:xfrm>
        </p:spPr>
        <p:txBody>
          <a:bodyPr rtlCol="0"/>
          <a:lstStyle>
            <a:lvl1pPr marL="0" indent="0">
              <a:buNone/>
              <a:defRPr sz="2400" b="1"/>
            </a:lvl1pPr>
          </a:lstStyle>
          <a:p>
            <a:pPr lvl="0" rtl="0"/>
            <a:r>
              <a:rPr lang="fr-FR" noProof="0"/>
              <a:t>Modifiez les styles du texte du masque</a:t>
            </a:r>
          </a:p>
        </p:txBody>
      </p:sp>
      <p:sp>
        <p:nvSpPr>
          <p:cNvPr id="8" name="Espace réservé du texte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299887" y="2020359"/>
            <a:ext cx="5472113" cy="4170891"/>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pied de page 4">
            <a:extLst>
              <a:ext uri="{FF2B5EF4-FFF2-40B4-BE49-F238E27FC236}">
                <a16:creationId xmlns:a16="http://schemas.microsoft.com/office/drawing/2014/main" id="{646B8F99-FAB0-4B33-87ED-9FF46D11A907}"/>
              </a:ext>
            </a:extLst>
          </p:cNvPr>
          <p:cNvSpPr>
            <a:spLocks noGrp="1"/>
          </p:cNvSpPr>
          <p:nvPr>
            <p:ph type="ftr" sz="quarter" idx="14"/>
          </p:nvPr>
        </p:nvSpPr>
        <p:spPr/>
        <p:txBody>
          <a:bodyPr rtlCol="0"/>
          <a:lstStyle/>
          <a:p>
            <a:pPr rtl="0"/>
            <a:r>
              <a:rPr lang="fr-FR" noProof="0"/>
              <a:t>Ajouter un pied de page</a:t>
            </a:r>
          </a:p>
        </p:txBody>
      </p:sp>
      <p:sp>
        <p:nvSpPr>
          <p:cNvPr id="6" name="Espace réservé du numéro de diapositive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29258465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4_Vide">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fr-FR" noProof="0"/>
              <a:t>Ajouter un pied de page</a:t>
            </a:r>
          </a:p>
        </p:txBody>
      </p:sp>
      <p:sp>
        <p:nvSpPr>
          <p:cNvPr id="3" name="Espace réservé du numéro de diapositive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rtlCol="0"/>
          <a:lstStyle/>
          <a:p>
            <a:pPr rtl="0"/>
            <a:fld id="{19B51A1E-902D-48AF-9020-955120F399B6}" type="slidenum">
              <a:rPr lang="fr-FR" noProof="0" smtClean="0"/>
              <a:pPr rtl="0"/>
              <a:t>‹N°›</a:t>
            </a:fld>
            <a:endParaRPr lang="fr-FR" noProof="0"/>
          </a:p>
        </p:txBody>
      </p:sp>
      <p:sp>
        <p:nvSpPr>
          <p:cNvPr id="4" name="Titre 3">
            <a:extLst>
              <a:ext uri="{FF2B5EF4-FFF2-40B4-BE49-F238E27FC236}">
                <a16:creationId xmlns:a16="http://schemas.microsoft.com/office/drawing/2014/main" id="{90694D9D-C633-4D52-965E-E5BBD9883037}"/>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42438349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6_Vide">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fr-FR" noProof="0"/>
              <a:t>Ajouter un pied de page</a:t>
            </a:r>
          </a:p>
        </p:txBody>
      </p:sp>
      <p:sp>
        <p:nvSpPr>
          <p:cNvPr id="3" name="Espace réservé du numéro de diapositive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rtlCol="0"/>
          <a:lstStyle/>
          <a:p>
            <a:pPr rtl="0"/>
            <a:fld id="{19B51A1E-902D-48AF-9020-955120F399B6}" type="slidenum">
              <a:rPr lang="fr-FR" noProof="0" smtClean="0"/>
              <a:pPr rtl="0"/>
              <a:t>‹N°›</a:t>
            </a:fld>
            <a:endParaRPr lang="fr-FR" noProof="0"/>
          </a:p>
        </p:txBody>
      </p:sp>
      <p:sp>
        <p:nvSpPr>
          <p:cNvPr id="4" name="Titre 3">
            <a:extLst>
              <a:ext uri="{FF2B5EF4-FFF2-40B4-BE49-F238E27FC236}">
                <a16:creationId xmlns:a16="http://schemas.microsoft.com/office/drawing/2014/main" id="{90694D9D-C633-4D52-965E-E5BBD9883037}"/>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16797541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7_Vide">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fr-FR" noProof="0"/>
              <a:t>Ajouter un pied de page</a:t>
            </a:r>
          </a:p>
        </p:txBody>
      </p:sp>
      <p:sp>
        <p:nvSpPr>
          <p:cNvPr id="3" name="Espace réservé du numéro de diapositive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rtlCol="0"/>
          <a:lstStyle/>
          <a:p>
            <a:pPr rtl="0"/>
            <a:fld id="{19B51A1E-902D-48AF-9020-955120F399B6}" type="slidenum">
              <a:rPr lang="fr-FR" noProof="0" smtClean="0"/>
              <a:pPr rtl="0"/>
              <a:t>‹N°›</a:t>
            </a:fld>
            <a:endParaRPr lang="fr-FR" noProof="0"/>
          </a:p>
        </p:txBody>
      </p:sp>
      <p:sp>
        <p:nvSpPr>
          <p:cNvPr id="4" name="Titre 3">
            <a:extLst>
              <a:ext uri="{FF2B5EF4-FFF2-40B4-BE49-F238E27FC236}">
                <a16:creationId xmlns:a16="http://schemas.microsoft.com/office/drawing/2014/main" id="{90694D9D-C633-4D52-965E-E5BBD9883037}"/>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17282199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C3CA54-71FD-B44C-B08E-0DEC61223A0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BE928D6-5FB7-E545-827C-CE00A73729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44527E48-9DD9-AC4B-AE7D-E0C2E6D1EE65}"/>
              </a:ext>
            </a:extLst>
          </p:cNvPr>
          <p:cNvSpPr>
            <a:spLocks noGrp="1"/>
          </p:cNvSpPr>
          <p:nvPr>
            <p:ph type="dt" sz="half" idx="10"/>
          </p:nvPr>
        </p:nvSpPr>
        <p:spPr/>
        <p:txBody>
          <a:bodyPr/>
          <a:lstStyle/>
          <a:p>
            <a:fld id="{EF47F16C-72FD-4F4C-B689-93D9A54F42F6}" type="datetimeFigureOut">
              <a:rPr lang="fr-FR" smtClean="0"/>
              <a:pPr/>
              <a:t>05/06/2020</a:t>
            </a:fld>
            <a:endParaRPr lang="fr-FR"/>
          </a:p>
        </p:txBody>
      </p:sp>
      <p:sp>
        <p:nvSpPr>
          <p:cNvPr id="5" name="Espace réservé du pied de page 4">
            <a:extLst>
              <a:ext uri="{FF2B5EF4-FFF2-40B4-BE49-F238E27FC236}">
                <a16:creationId xmlns:a16="http://schemas.microsoft.com/office/drawing/2014/main" id="{EC521980-3367-F140-8B92-44134111E89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EBE1798-ADDA-FF41-AF45-1F90A3262911}"/>
              </a:ext>
            </a:extLst>
          </p:cNvPr>
          <p:cNvSpPr>
            <a:spLocks noGrp="1"/>
          </p:cNvSpPr>
          <p:nvPr>
            <p:ph type="sldNum" sz="quarter" idx="12"/>
          </p:nvPr>
        </p:nvSpPr>
        <p:spPr/>
        <p:txBody>
          <a:bodyPr/>
          <a:lstStyle/>
          <a:p>
            <a:fld id="{D17C1B05-8444-EA4A-B9F9-11CD3616A168}" type="slidenum">
              <a:rPr lang="fr-FR" smtClean="0"/>
              <a:pPr/>
              <a:t>‹N°›</a:t>
            </a:fld>
            <a:endParaRPr lang="fr-FR"/>
          </a:p>
        </p:txBody>
      </p:sp>
    </p:spTree>
    <p:extLst>
      <p:ext uri="{BB962C8B-B14F-4D97-AF65-F5344CB8AC3E}">
        <p14:creationId xmlns:p14="http://schemas.microsoft.com/office/powerpoint/2010/main" val="29646129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5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EC668F3-FEC4-4B91-88A5-16989D9DA929}" type="datetimeFigureOut">
              <a:rPr lang="fr-FR" smtClean="0"/>
              <a:pPr/>
              <a:t>05/06/2020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AC332A1-43B9-40C3-8BD4-D71DA8BAE677}" type="slidenum">
              <a:rPr lang="fr-FR" smtClean="0"/>
              <a:pPr/>
              <a:t>‹N°›</a:t>
            </a:fld>
            <a:endParaRPr lang="fr-FR"/>
          </a:p>
        </p:txBody>
      </p:sp>
    </p:spTree>
    <p:extLst>
      <p:ext uri="{BB962C8B-B14F-4D97-AF65-F5344CB8AC3E}">
        <p14:creationId xmlns:p14="http://schemas.microsoft.com/office/powerpoint/2010/main" val="2218406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Grande photo">
    <p:spTree>
      <p:nvGrpSpPr>
        <p:cNvPr id="1" name=""/>
        <p:cNvGrpSpPr/>
        <p:nvPr/>
      </p:nvGrpSpPr>
      <p:grpSpPr>
        <a:xfrm>
          <a:off x="0" y="0"/>
          <a:ext cx="0" cy="0"/>
          <a:chOff x="0" y="0"/>
          <a:chExt cx="0" cy="0"/>
        </a:xfrm>
      </p:grpSpPr>
      <p:sp>
        <p:nvSpPr>
          <p:cNvPr id="7" name="Espace réservé d’image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a:t>Insérez ou glissez-déplacez votre photo</a:t>
            </a:r>
          </a:p>
        </p:txBody>
      </p:sp>
      <p:sp>
        <p:nvSpPr>
          <p:cNvPr id="3" name="Espace réservé du contenu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rtlCol="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Entrez votre légende</a:t>
            </a:r>
          </a:p>
        </p:txBody>
      </p:sp>
      <p:sp>
        <p:nvSpPr>
          <p:cNvPr id="4" name="Espace réservé du pied de page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fr-FR" noProof="0"/>
              <a:t>Ajouter un pied de page</a:t>
            </a:r>
          </a:p>
        </p:txBody>
      </p:sp>
      <p:sp>
        <p:nvSpPr>
          <p:cNvPr id="2" name="Espace réservé du numéro de diapositive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rtlCol="0"/>
          <a:lstStyle/>
          <a:p>
            <a:pPr rtl="0"/>
            <a:fld id="{19B51A1E-902D-48AF-9020-955120F399B6}" type="slidenum">
              <a:rPr lang="fr-FR" noProof="0" smtClean="0"/>
              <a:pPr rtl="0"/>
              <a:t>‹N°›</a:t>
            </a:fld>
            <a:endParaRPr lang="fr-FR" noProof="0"/>
          </a:p>
        </p:txBody>
      </p:sp>
      <p:sp>
        <p:nvSpPr>
          <p:cNvPr id="5" name="Titre 4">
            <a:extLst>
              <a:ext uri="{FF2B5EF4-FFF2-40B4-BE49-F238E27FC236}">
                <a16:creationId xmlns:a16="http://schemas.microsoft.com/office/drawing/2014/main" id="{7F8E7C83-06D7-4C5B-85B7-0E5713B4FAB3}"/>
              </a:ext>
            </a:extLst>
          </p:cNvPr>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3845643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Merci de votre attention">
    <p:bg>
      <p:bgPr>
        <a:solidFill>
          <a:schemeClr val="bg1">
            <a:lumMod val="95000"/>
          </a:schemeClr>
        </a:solidFill>
        <a:effectLst/>
      </p:bgPr>
    </p:bg>
    <p:spTree>
      <p:nvGrpSpPr>
        <p:cNvPr id="1" name=""/>
        <p:cNvGrpSpPr/>
        <p:nvPr/>
      </p:nvGrpSpPr>
      <p:grpSpPr>
        <a:xfrm>
          <a:off x="0" y="0"/>
          <a:ext cx="0" cy="0"/>
          <a:chOff x="0" y="0"/>
          <a:chExt cx="0" cy="0"/>
        </a:xfrm>
      </p:grpSpPr>
      <p:sp>
        <p:nvSpPr>
          <p:cNvPr id="41" name="Espace réservé d’image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fr-FR" noProof="0" dirty="0"/>
              <a:t>Insérez ou glissez-déplacez votre photo ici</a:t>
            </a:r>
          </a:p>
        </p:txBody>
      </p:sp>
      <p:sp>
        <p:nvSpPr>
          <p:cNvPr id="2" name="Titr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08000" tIns="108000" rIns="252000" bIns="180000" rtlCol="0" anchor="t">
            <a:noAutofit/>
          </a:bodyPr>
          <a:lstStyle>
            <a:lvl1pPr algn="r">
              <a:lnSpc>
                <a:spcPct val="70000"/>
              </a:lnSpc>
              <a:defRPr lang="en-ZA" sz="4000" b="1" spc="-300" dirty="0"/>
            </a:lvl1pPr>
          </a:lstStyle>
          <a:p>
            <a:pPr lvl="0" algn="r" rtl="0"/>
            <a:r>
              <a:rPr lang="fr-FR" noProof="0" dirty="0"/>
              <a:t>Merci de votre attention</a:t>
            </a:r>
          </a:p>
        </p:txBody>
      </p:sp>
      <p:sp>
        <p:nvSpPr>
          <p:cNvPr id="9" name="Espace réservé du texte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Nom complet</a:t>
            </a:r>
          </a:p>
        </p:txBody>
      </p:sp>
      <p:sp>
        <p:nvSpPr>
          <p:cNvPr id="10" name="Espace réservé du texte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Numéro de téléphone</a:t>
            </a:r>
          </a:p>
        </p:txBody>
      </p:sp>
      <p:sp>
        <p:nvSpPr>
          <p:cNvPr id="11" name="Espace réservé du texte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Poignée E-mail ou Réseaux sociaux</a:t>
            </a:r>
          </a:p>
        </p:txBody>
      </p:sp>
      <p:sp>
        <p:nvSpPr>
          <p:cNvPr id="12" name="Espace réservé du texte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Site web de l’entreprise</a:t>
            </a:r>
          </a:p>
        </p:txBody>
      </p:sp>
      <p:sp>
        <p:nvSpPr>
          <p:cNvPr id="15" name="Rectangle 14">
            <a:extLst>
              <a:ext uri="{FF2B5EF4-FFF2-40B4-BE49-F238E27FC236}">
                <a16:creationId xmlns:a16="http://schemas.microsoft.com/office/drawing/2014/main" id="{9504A767-1C0B-484E-BF7D-CD42D30A52EE}"/>
              </a:ext>
            </a:extLst>
          </p:cNvPr>
          <p:cNvSpPr/>
          <p:nvPr/>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 name="Rectangle 13">
            <a:extLst>
              <a:ext uri="{FF2B5EF4-FFF2-40B4-BE49-F238E27FC236}">
                <a16:creationId xmlns:a16="http://schemas.microsoft.com/office/drawing/2014/main" id="{7A13D8A8-6C3D-4527-959D-41C3213F7F02}"/>
              </a:ext>
            </a:extLst>
          </p:cNvPr>
          <p:cNvSpPr/>
          <p:nvPr/>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3" name="Rectangle 12">
            <a:extLst>
              <a:ext uri="{FF2B5EF4-FFF2-40B4-BE49-F238E27FC236}">
                <a16:creationId xmlns:a16="http://schemas.microsoft.com/office/drawing/2014/main" id="{EC0FBB1B-4F0E-4365-BF27-3150FC6C3B90}"/>
              </a:ext>
            </a:extLst>
          </p:cNvPr>
          <p:cNvSpPr/>
          <p:nvPr/>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 name="Rectangle 7">
            <a:extLst>
              <a:ext uri="{FF2B5EF4-FFF2-40B4-BE49-F238E27FC236}">
                <a16:creationId xmlns:a16="http://schemas.microsoft.com/office/drawing/2014/main" id="{51DD44D8-4A8F-4693-B90A-166855B29D25}"/>
              </a:ext>
            </a:extLst>
          </p:cNvPr>
          <p:cNvSpPr/>
          <p:nvPr/>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5" name="Espace réservé du numéro de diapositive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2702429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fr-FR" noProof="0"/>
              <a:t>Cliquez pour modifier le titre de la page</a:t>
            </a:r>
          </a:p>
        </p:txBody>
      </p:sp>
      <p:sp>
        <p:nvSpPr>
          <p:cNvPr id="7" name="Sous-titr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Sous-titre</a:t>
            </a:r>
          </a:p>
        </p:txBody>
      </p:sp>
      <p:sp>
        <p:nvSpPr>
          <p:cNvPr id="3" name="Espace réservé du contenu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pied de page 3">
            <a:extLst>
              <a:ext uri="{FF2B5EF4-FFF2-40B4-BE49-F238E27FC236}">
                <a16:creationId xmlns:a16="http://schemas.microsoft.com/office/drawing/2014/main" id="{E8FE0EB3-0FF4-4285-B9D3-90A5751B7BBF}"/>
              </a:ext>
            </a:extLst>
          </p:cNvPr>
          <p:cNvSpPr>
            <a:spLocks noGrp="1"/>
          </p:cNvSpPr>
          <p:nvPr>
            <p:ph type="ftr" sz="quarter" idx="12"/>
          </p:nvPr>
        </p:nvSpPr>
        <p:spPr/>
        <p:txBody>
          <a:bodyPr rtlCol="0"/>
          <a:lstStyle/>
          <a:p>
            <a:pPr rtl="0"/>
            <a:r>
              <a:rPr lang="fr-FR" noProof="0"/>
              <a:t>Ajouter un pied de page</a:t>
            </a:r>
          </a:p>
        </p:txBody>
      </p:sp>
      <p:sp>
        <p:nvSpPr>
          <p:cNvPr id="5" name="Espace réservé du numéro de diapositive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rtlCol="0"/>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1502225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theme" Target="../theme/theme3.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B0D177-9AA4-42F4-9CD7-CD206217CA6D}"/>
              </a:ext>
            </a:extLst>
          </p:cNvPr>
          <p:cNvSpPr/>
          <p:nvPr/>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8" name="Rectangle 27">
            <a:extLst>
              <a:ext uri="{FF2B5EF4-FFF2-40B4-BE49-F238E27FC236}">
                <a16:creationId xmlns:a16="http://schemas.microsoft.com/office/drawing/2014/main" id="{C825DB53-D610-4A40-AFDC-EBC47DB613CE}"/>
              </a:ext>
            </a:extLst>
          </p:cNvPr>
          <p:cNvSpPr/>
          <p:nvPr/>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1" name="Forme libre : Forme 30">
            <a:extLst>
              <a:ext uri="{FF2B5EF4-FFF2-40B4-BE49-F238E27FC236}">
                <a16:creationId xmlns:a16="http://schemas.microsoft.com/office/drawing/2014/main" id="{C2B9A6A4-83D0-40B1-8B15-964C84BF0705}"/>
              </a:ext>
            </a:extLst>
          </p:cNvPr>
          <p:cNvSpPr/>
          <p:nvPr/>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Espace réservé du titre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pPr rtl="0"/>
            <a:r>
              <a:rPr lang="fr-FR" noProof="0"/>
              <a:t>Cliquez pour modifier le titre de la page</a:t>
            </a:r>
          </a:p>
        </p:txBody>
      </p:sp>
      <p:sp>
        <p:nvSpPr>
          <p:cNvPr id="3" name="Espace réservé du texte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pied de page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pPr rtl="0"/>
            <a:r>
              <a:rPr lang="fr-FR" noProof="0" dirty="0"/>
              <a:t>Ajouter un pied de page</a:t>
            </a:r>
          </a:p>
        </p:txBody>
      </p:sp>
      <p:sp>
        <p:nvSpPr>
          <p:cNvPr id="6" name="Espace réservé du numéro de diapositive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pPr rtl="0"/>
            <a:fld id="{19B51A1E-902D-48AF-9020-955120F399B6}" type="slidenum">
              <a:rPr lang="fr-FR" noProof="0" smtClean="0"/>
              <a:pPr rtl="0"/>
              <a:t>‹N°›</a:t>
            </a:fld>
            <a:endParaRPr lang="fr-FR" noProof="0"/>
          </a:p>
        </p:txBody>
      </p:sp>
      <p:sp>
        <p:nvSpPr>
          <p:cNvPr id="9" name="Rectangle 8">
            <a:extLst>
              <a:ext uri="{FF2B5EF4-FFF2-40B4-BE49-F238E27FC236}">
                <a16:creationId xmlns:a16="http://schemas.microsoft.com/office/drawing/2014/main" id="{4BC39664-EB8B-4A32-915A-D4308F792772}"/>
              </a:ext>
            </a:extLst>
          </p:cNvPr>
          <p:cNvSpPr/>
          <p:nvPr/>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9" name="Rectangle 28">
            <a:extLst>
              <a:ext uri="{FF2B5EF4-FFF2-40B4-BE49-F238E27FC236}">
                <a16:creationId xmlns:a16="http://schemas.microsoft.com/office/drawing/2014/main" id="{9B49670D-8F18-44A8-B217-67B412095C0D}"/>
              </a:ext>
            </a:extLst>
          </p:cNvPr>
          <p:cNvSpPr/>
          <p:nvPr/>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8" name="Connecteur droit 17">
            <a:extLst>
              <a:ext uri="{FF2B5EF4-FFF2-40B4-BE49-F238E27FC236}">
                <a16:creationId xmlns:a16="http://schemas.microsoft.com/office/drawing/2014/main" id="{030FA059-EC32-4FFF-9673-48849B2FA43A}"/>
              </a:ext>
            </a:extLst>
          </p:cNvPr>
          <p:cNvCxnSpPr>
            <a:cxnSpLocks/>
          </p:cNvCxnSpPr>
          <p:nvPr/>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A17DA76-704E-4421-A890-4DAFFAA5B54D}"/>
              </a:ext>
            </a:extLst>
          </p:cNvPr>
          <p:cNvSpPr/>
          <p:nvPr/>
        </p:nvSpPr>
        <p:spPr>
          <a:xfrm>
            <a:off x="9780101" y="6371351"/>
            <a:ext cx="1979897" cy="4358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894490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B0D177-9AA4-42F4-9CD7-CD206217CA6D}"/>
              </a:ext>
            </a:extLst>
          </p:cNvPr>
          <p:cNvSpPr/>
          <p:nvPr/>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8" name="Rectangle 27">
            <a:extLst>
              <a:ext uri="{FF2B5EF4-FFF2-40B4-BE49-F238E27FC236}">
                <a16:creationId xmlns:a16="http://schemas.microsoft.com/office/drawing/2014/main" id="{C825DB53-D610-4A40-AFDC-EBC47DB613CE}"/>
              </a:ext>
            </a:extLst>
          </p:cNvPr>
          <p:cNvSpPr/>
          <p:nvPr/>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1" name="Forme libre : Forme 30">
            <a:extLst>
              <a:ext uri="{FF2B5EF4-FFF2-40B4-BE49-F238E27FC236}">
                <a16:creationId xmlns:a16="http://schemas.microsoft.com/office/drawing/2014/main" id="{C2B9A6A4-83D0-40B1-8B15-964C84BF0705}"/>
              </a:ext>
            </a:extLst>
          </p:cNvPr>
          <p:cNvSpPr/>
          <p:nvPr/>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Espace réservé du titre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pPr rtl="0"/>
            <a:r>
              <a:rPr lang="fr-FR" noProof="0"/>
              <a:t>Cliquez pour modifier le titre de la page</a:t>
            </a:r>
          </a:p>
        </p:txBody>
      </p:sp>
      <p:sp>
        <p:nvSpPr>
          <p:cNvPr id="3" name="Espace réservé du texte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pied de page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pPr rtl="0"/>
            <a:r>
              <a:rPr lang="fr-FR" noProof="0" dirty="0"/>
              <a:t>Ajouter un pied de page</a:t>
            </a:r>
          </a:p>
        </p:txBody>
      </p:sp>
      <p:sp>
        <p:nvSpPr>
          <p:cNvPr id="6" name="Espace réservé du numéro de diapositive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pPr rtl="0"/>
            <a:fld id="{19B51A1E-902D-48AF-9020-955120F399B6}" type="slidenum">
              <a:rPr lang="fr-FR" noProof="0" smtClean="0"/>
              <a:pPr rtl="0"/>
              <a:t>‹N°›</a:t>
            </a:fld>
            <a:endParaRPr lang="fr-FR" noProof="0"/>
          </a:p>
        </p:txBody>
      </p:sp>
      <p:sp>
        <p:nvSpPr>
          <p:cNvPr id="9" name="Rectangle 8">
            <a:extLst>
              <a:ext uri="{FF2B5EF4-FFF2-40B4-BE49-F238E27FC236}">
                <a16:creationId xmlns:a16="http://schemas.microsoft.com/office/drawing/2014/main" id="{4BC39664-EB8B-4A32-915A-D4308F792772}"/>
              </a:ext>
            </a:extLst>
          </p:cNvPr>
          <p:cNvSpPr/>
          <p:nvPr/>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9" name="Rectangle 28">
            <a:extLst>
              <a:ext uri="{FF2B5EF4-FFF2-40B4-BE49-F238E27FC236}">
                <a16:creationId xmlns:a16="http://schemas.microsoft.com/office/drawing/2014/main" id="{9B49670D-8F18-44A8-B217-67B412095C0D}"/>
              </a:ext>
            </a:extLst>
          </p:cNvPr>
          <p:cNvSpPr/>
          <p:nvPr/>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8" name="Connecteur droit 17">
            <a:extLst>
              <a:ext uri="{FF2B5EF4-FFF2-40B4-BE49-F238E27FC236}">
                <a16:creationId xmlns:a16="http://schemas.microsoft.com/office/drawing/2014/main" id="{030FA059-EC32-4FFF-9673-48849B2FA43A}"/>
              </a:ext>
            </a:extLst>
          </p:cNvPr>
          <p:cNvCxnSpPr>
            <a:cxnSpLocks/>
          </p:cNvCxnSpPr>
          <p:nvPr/>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A17DA76-704E-4421-A890-4DAFFAA5B54D}"/>
              </a:ext>
            </a:extLst>
          </p:cNvPr>
          <p:cNvSpPr/>
          <p:nvPr/>
        </p:nvSpPr>
        <p:spPr>
          <a:xfrm>
            <a:off x="9780101" y="6371351"/>
            <a:ext cx="1979897" cy="4358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6505296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Lst>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B0D177-9AA4-42F4-9CD7-CD206217CA6D}"/>
              </a:ext>
            </a:extLst>
          </p:cNvPr>
          <p:cNvSpPr/>
          <p:nvPr/>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8" name="Rectangle 27">
            <a:extLst>
              <a:ext uri="{FF2B5EF4-FFF2-40B4-BE49-F238E27FC236}">
                <a16:creationId xmlns:a16="http://schemas.microsoft.com/office/drawing/2014/main" id="{C825DB53-D610-4A40-AFDC-EBC47DB613CE}"/>
              </a:ext>
            </a:extLst>
          </p:cNvPr>
          <p:cNvSpPr/>
          <p:nvPr/>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1" name="Forme libre : Forme 30">
            <a:extLst>
              <a:ext uri="{FF2B5EF4-FFF2-40B4-BE49-F238E27FC236}">
                <a16:creationId xmlns:a16="http://schemas.microsoft.com/office/drawing/2014/main" id="{C2B9A6A4-83D0-40B1-8B15-964C84BF0705}"/>
              </a:ext>
            </a:extLst>
          </p:cNvPr>
          <p:cNvSpPr/>
          <p:nvPr/>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Espace réservé du titre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pPr rtl="0"/>
            <a:r>
              <a:rPr lang="fr-FR" noProof="0"/>
              <a:t>Cliquez pour modifier le titre de la page</a:t>
            </a:r>
          </a:p>
        </p:txBody>
      </p:sp>
      <p:sp>
        <p:nvSpPr>
          <p:cNvPr id="3" name="Espace réservé du texte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pied de page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pPr rtl="0"/>
            <a:r>
              <a:rPr lang="fr-FR" noProof="0" dirty="0"/>
              <a:t>Ajouter un pied de page</a:t>
            </a:r>
          </a:p>
        </p:txBody>
      </p:sp>
      <p:sp>
        <p:nvSpPr>
          <p:cNvPr id="6" name="Espace réservé du numéro de diapositive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pPr rtl="0"/>
            <a:fld id="{19B51A1E-902D-48AF-9020-955120F399B6}" type="slidenum">
              <a:rPr lang="fr-FR" noProof="0" smtClean="0"/>
              <a:pPr rtl="0"/>
              <a:t>‹N°›</a:t>
            </a:fld>
            <a:endParaRPr lang="fr-FR" noProof="0"/>
          </a:p>
        </p:txBody>
      </p:sp>
      <p:sp>
        <p:nvSpPr>
          <p:cNvPr id="9" name="Rectangle 8">
            <a:extLst>
              <a:ext uri="{FF2B5EF4-FFF2-40B4-BE49-F238E27FC236}">
                <a16:creationId xmlns:a16="http://schemas.microsoft.com/office/drawing/2014/main" id="{4BC39664-EB8B-4A32-915A-D4308F792772}"/>
              </a:ext>
            </a:extLst>
          </p:cNvPr>
          <p:cNvSpPr/>
          <p:nvPr/>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9" name="Rectangle 28">
            <a:extLst>
              <a:ext uri="{FF2B5EF4-FFF2-40B4-BE49-F238E27FC236}">
                <a16:creationId xmlns:a16="http://schemas.microsoft.com/office/drawing/2014/main" id="{9B49670D-8F18-44A8-B217-67B412095C0D}"/>
              </a:ext>
            </a:extLst>
          </p:cNvPr>
          <p:cNvSpPr/>
          <p:nvPr/>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cxnSp>
        <p:nvCxnSpPr>
          <p:cNvPr id="18" name="Connecteur droit 17">
            <a:extLst>
              <a:ext uri="{FF2B5EF4-FFF2-40B4-BE49-F238E27FC236}">
                <a16:creationId xmlns:a16="http://schemas.microsoft.com/office/drawing/2014/main" id="{030FA059-EC32-4FFF-9673-48849B2FA43A}"/>
              </a:ext>
            </a:extLst>
          </p:cNvPr>
          <p:cNvCxnSpPr>
            <a:cxnSpLocks/>
          </p:cNvCxnSpPr>
          <p:nvPr/>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A17DA76-704E-4421-A890-4DAFFAA5B54D}"/>
              </a:ext>
            </a:extLst>
          </p:cNvPr>
          <p:cNvSpPr/>
          <p:nvPr/>
        </p:nvSpPr>
        <p:spPr>
          <a:xfrm>
            <a:off x="9780101" y="6371351"/>
            <a:ext cx="1979897" cy="4358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9289939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Lst>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0.xml"/><Relationship Id="rId7" Type="http://schemas.openxmlformats.org/officeDocument/2006/relationships/image" Target="../media/image32.png"/><Relationship Id="rId2" Type="http://schemas.openxmlformats.org/officeDocument/2006/relationships/slideLayout" Target="../slideLayouts/slideLayout21.xml"/><Relationship Id="rId1" Type="http://schemas.openxmlformats.org/officeDocument/2006/relationships/themeOverride" Target="../theme/themeOverride7.xml"/><Relationship Id="rId6" Type="http://schemas.openxmlformats.org/officeDocument/2006/relationships/image" Target="../media/image31.jpeg"/><Relationship Id="rId5" Type="http://schemas.microsoft.com/office/2007/relationships/hdphoto" Target="../media/hdphoto7.wdp"/><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jpeg"/><Relationship Id="rId3" Type="http://schemas.openxmlformats.org/officeDocument/2006/relationships/notesSlide" Target="../notesSlides/notesSlide11.xml"/><Relationship Id="rId7" Type="http://schemas.openxmlformats.org/officeDocument/2006/relationships/image" Target="../media/image32.png"/><Relationship Id="rId12" Type="http://schemas.microsoft.com/office/2007/relationships/hdphoto" Target="../media/hdphoto9.wdp"/><Relationship Id="rId2" Type="http://schemas.openxmlformats.org/officeDocument/2006/relationships/slideLayout" Target="../slideLayouts/slideLayout21.xml"/><Relationship Id="rId1" Type="http://schemas.openxmlformats.org/officeDocument/2006/relationships/themeOverride" Target="../theme/themeOverride8.xml"/><Relationship Id="rId6" Type="http://schemas.openxmlformats.org/officeDocument/2006/relationships/image" Target="../media/image31.jpeg"/><Relationship Id="rId11" Type="http://schemas.openxmlformats.org/officeDocument/2006/relationships/image" Target="../media/image36.png"/><Relationship Id="rId5" Type="http://schemas.microsoft.com/office/2007/relationships/hdphoto" Target="../media/hdphoto7.wdp"/><Relationship Id="rId10" Type="http://schemas.microsoft.com/office/2007/relationships/hdphoto" Target="../media/hdphoto8.wdp"/><Relationship Id="rId4" Type="http://schemas.openxmlformats.org/officeDocument/2006/relationships/image" Target="../media/image22.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12.xml"/><Relationship Id="rId7" Type="http://schemas.microsoft.com/office/2007/relationships/hdphoto" Target="../media/hdphoto9.wdp"/><Relationship Id="rId2" Type="http://schemas.openxmlformats.org/officeDocument/2006/relationships/slideLayout" Target="../slideLayouts/slideLayout21.xml"/><Relationship Id="rId1" Type="http://schemas.openxmlformats.org/officeDocument/2006/relationships/themeOverride" Target="../theme/themeOverride9.xml"/><Relationship Id="rId6" Type="http://schemas.openxmlformats.org/officeDocument/2006/relationships/image" Target="../media/image38.png"/><Relationship Id="rId5" Type="http://schemas.microsoft.com/office/2007/relationships/hdphoto" Target="../media/hdphoto7.wdp"/><Relationship Id="rId4" Type="http://schemas.openxmlformats.org/officeDocument/2006/relationships/image" Target="../media/image22.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22.png"/><Relationship Id="rId3" Type="http://schemas.openxmlformats.org/officeDocument/2006/relationships/image" Target="../media/image39.png"/><Relationship Id="rId7" Type="http://schemas.openxmlformats.org/officeDocument/2006/relationships/image" Target="../media/image41.png"/><Relationship Id="rId12" Type="http://schemas.microsoft.com/office/2007/relationships/hdphoto" Target="../media/hdphoto14.wdp"/><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microsoft.com/office/2007/relationships/hdphoto" Target="../media/hdphoto11.wdp"/><Relationship Id="rId11" Type="http://schemas.openxmlformats.org/officeDocument/2006/relationships/image" Target="../media/image43.png"/><Relationship Id="rId5" Type="http://schemas.openxmlformats.org/officeDocument/2006/relationships/image" Target="../media/image40.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42.png"/><Relationship Id="rId1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44.png"/><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png"/><Relationship Id="rId3" Type="http://schemas.openxmlformats.org/officeDocument/2006/relationships/image" Target="../media/image38.png"/><Relationship Id="rId7" Type="http://schemas.openxmlformats.org/officeDocument/2006/relationships/image" Target="../media/image45.gif"/><Relationship Id="rId12" Type="http://schemas.openxmlformats.org/officeDocument/2006/relationships/image" Target="../media/image50.jpeg"/><Relationship Id="rId2" Type="http://schemas.openxmlformats.org/officeDocument/2006/relationships/notesSlide" Target="../notesSlides/notesSlide15.xml"/><Relationship Id="rId16" Type="http://schemas.openxmlformats.org/officeDocument/2006/relationships/image" Target="../media/image53.png"/><Relationship Id="rId1" Type="http://schemas.openxmlformats.org/officeDocument/2006/relationships/slideLayout" Target="../slideLayouts/slideLayout14.xml"/><Relationship Id="rId6" Type="http://schemas.microsoft.com/office/2007/relationships/hdphoto" Target="../media/hdphoto6.wdp"/><Relationship Id="rId11" Type="http://schemas.openxmlformats.org/officeDocument/2006/relationships/image" Target="../media/image49.jpeg"/><Relationship Id="rId5" Type="http://schemas.openxmlformats.org/officeDocument/2006/relationships/image" Target="../media/image21.png"/><Relationship Id="rId15" Type="http://schemas.openxmlformats.org/officeDocument/2006/relationships/image" Target="../media/image23.jpeg"/><Relationship Id="rId10" Type="http://schemas.openxmlformats.org/officeDocument/2006/relationships/image" Target="../media/image48.jpeg"/><Relationship Id="rId4" Type="http://schemas.microsoft.com/office/2007/relationships/hdphoto" Target="../media/hdphoto9.wdp"/><Relationship Id="rId9" Type="http://schemas.openxmlformats.org/officeDocument/2006/relationships/image" Target="../media/image47.jpeg"/><Relationship Id="rId14"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45.gif"/><Relationship Id="rId7" Type="http://schemas.microsoft.com/office/2007/relationships/hdphoto" Target="../media/hdphoto6.wdp"/><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21.png"/><Relationship Id="rId5" Type="http://schemas.microsoft.com/office/2007/relationships/hdphoto" Target="../media/hdphoto9.wdp"/><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3.xml"/><Relationship Id="rId13" Type="http://schemas.microsoft.com/office/2007/relationships/hdphoto" Target="../media/hdphoto6.wdp"/><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1.png"/><Relationship Id="rId2" Type="http://schemas.openxmlformats.org/officeDocument/2006/relationships/notesSlide" Target="../notesSlides/notesSlide17.xml"/><Relationship Id="rId16" Type="http://schemas.openxmlformats.org/officeDocument/2006/relationships/image" Target="../media/image56.png"/><Relationship Id="rId1" Type="http://schemas.openxmlformats.org/officeDocument/2006/relationships/slideLayout" Target="../slideLayouts/slideLayout14.xml"/><Relationship Id="rId6" Type="http://schemas.openxmlformats.org/officeDocument/2006/relationships/diagramColors" Target="../diagrams/colors2.xml"/><Relationship Id="rId11" Type="http://schemas.openxmlformats.org/officeDocument/2006/relationships/diagramColors" Target="../diagrams/colors20.xml"/><Relationship Id="rId5" Type="http://schemas.openxmlformats.org/officeDocument/2006/relationships/diagramQuickStyle" Target="../diagrams/quickStyle2.xml"/><Relationship Id="rId15" Type="http://schemas.openxmlformats.org/officeDocument/2006/relationships/image" Target="../media/image55.jpeg"/><Relationship Id="rId10" Type="http://schemas.openxmlformats.org/officeDocument/2006/relationships/diagramQuickStyle" Target="../diagrams/quickStyle20.xml"/><Relationship Id="rId4" Type="http://schemas.openxmlformats.org/officeDocument/2006/relationships/diagramLayout" Target="../diagrams/layout2.xml"/><Relationship Id="rId9" Type="http://schemas.openxmlformats.org/officeDocument/2006/relationships/diagramLayout" Target="../diagrams/layout20.xml"/><Relationship Id="rId1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58.jpeg"/><Relationship Id="rId5" Type="http://schemas.microsoft.com/office/2007/relationships/hdphoto" Target="../media/hdphoto6.wdp"/><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jpeg"/><Relationship Id="rId3" Type="http://schemas.openxmlformats.org/officeDocument/2006/relationships/image" Target="../media/image20.png"/><Relationship Id="rId7" Type="http://schemas.openxmlformats.org/officeDocument/2006/relationships/image" Target="../media/image61.jpeg"/><Relationship Id="rId12"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60.png"/><Relationship Id="rId11" Type="http://schemas.openxmlformats.org/officeDocument/2006/relationships/image" Target="../media/image64.png"/><Relationship Id="rId5" Type="http://schemas.openxmlformats.org/officeDocument/2006/relationships/image" Target="../media/image59.jpeg"/><Relationship Id="rId10" Type="http://schemas.openxmlformats.org/officeDocument/2006/relationships/image" Target="../media/image63.jpeg"/><Relationship Id="rId4" Type="http://schemas.microsoft.com/office/2007/relationships/hdphoto" Target="../media/hdphoto5.wdp"/><Relationship Id="rId9" Type="http://schemas.microsoft.com/office/2007/relationships/hdphoto" Target="../media/hdphoto15.wdp"/><Relationship Id="rId14" Type="http://schemas.openxmlformats.org/officeDocument/2006/relationships/image" Target="../media/image6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7" Type="http://schemas.microsoft.com/office/2007/relationships/hdphoto" Target="../media/hdphoto16.wdp"/><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68.png"/><Relationship Id="rId5" Type="http://schemas.microsoft.com/office/2007/relationships/hdphoto" Target="../media/hdphoto5.wdp"/><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20.png"/><Relationship Id="rId7"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69.png"/><Relationship Id="rId5" Type="http://schemas.openxmlformats.org/officeDocument/2006/relationships/image" Target="../media/image52.jpeg"/><Relationship Id="rId4" Type="http://schemas.microsoft.com/office/2007/relationships/hdphoto" Target="../media/hdphoto5.wdp"/><Relationship Id="rId9" Type="http://schemas.openxmlformats.org/officeDocument/2006/relationships/image" Target="../media/image72.png"/></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0.png"/><Relationship Id="rId7"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73.png"/><Relationship Id="rId5" Type="http://schemas.openxmlformats.org/officeDocument/2006/relationships/image" Target="../media/image52.jpeg"/><Relationship Id="rId10" Type="http://schemas.openxmlformats.org/officeDocument/2006/relationships/image" Target="../media/image77.png"/><Relationship Id="rId4" Type="http://schemas.microsoft.com/office/2007/relationships/hdphoto" Target="../media/hdphoto5.wdp"/><Relationship Id="rId9" Type="http://schemas.openxmlformats.org/officeDocument/2006/relationships/image" Target="../media/image76.png"/></Relationships>
</file>

<file path=ppt/slides/_rels/slide2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Layout" Target="../slideLayouts/slideLayout14.xml"/><Relationship Id="rId7" Type="http://schemas.microsoft.com/office/2007/relationships/hdphoto" Target="../media/hdphoto5.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23.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20.png"/><Relationship Id="rId7"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microsoft.com/office/2007/relationships/hdphoto" Target="../media/hdphoto5.wdp"/><Relationship Id="rId9"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87.gif"/><Relationship Id="rId5" Type="http://schemas.openxmlformats.org/officeDocument/2006/relationships/image" Target="../media/image86.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8.jpeg"/><Relationship Id="rId7" Type="http://schemas.microsoft.com/office/2007/relationships/hdphoto" Target="../media/hdphoto5.wdp"/><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microsoft.com/office/2007/relationships/hdphoto" Target="../media/hdphoto5.wdp"/><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slideLayout" Target="../slideLayouts/slideLayout14.xml"/><Relationship Id="rId7" Type="http://schemas.microsoft.com/office/2007/relationships/hdphoto" Target="../media/hdphoto4.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png"/><Relationship Id="rId5" Type="http://schemas.openxmlformats.org/officeDocument/2006/relationships/image" Target="../media/image9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chart" Target="../charts/chart1.xml"/><Relationship Id="rId13" Type="http://schemas.microsoft.com/office/2007/relationships/hdphoto" Target="../media/hdphoto17.wdp"/><Relationship Id="rId3" Type="http://schemas.openxmlformats.org/officeDocument/2006/relationships/slideLayout" Target="../slideLayouts/slideLayout14.xml"/><Relationship Id="rId7" Type="http://schemas.microsoft.com/office/2007/relationships/hdphoto" Target="../media/hdphoto4.wdp"/><Relationship Id="rId12" Type="http://schemas.openxmlformats.org/officeDocument/2006/relationships/image" Target="../media/image9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9.png"/><Relationship Id="rId11" Type="http://schemas.openxmlformats.org/officeDocument/2006/relationships/image" Target="../media/image57.jpeg"/><Relationship Id="rId5" Type="http://schemas.openxmlformats.org/officeDocument/2006/relationships/image" Target="../media/image94.png"/><Relationship Id="rId10" Type="http://schemas.openxmlformats.org/officeDocument/2006/relationships/image" Target="../media/image96.png"/><Relationship Id="rId4" Type="http://schemas.openxmlformats.org/officeDocument/2006/relationships/notesSlide" Target="../notesSlides/notesSlide29.xml"/><Relationship Id="rId9"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14.xml"/><Relationship Id="rId7" Type="http://schemas.openxmlformats.org/officeDocument/2006/relationships/image" Target="../media/image98.png"/><Relationship Id="rId2" Type="http://schemas.openxmlformats.org/officeDocument/2006/relationships/video" Target="../media/media4.mp4"/><Relationship Id="rId1" Type="http://schemas.microsoft.com/office/2007/relationships/media" Target="../media/media4.mp4"/><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notesSlide" Target="../notesSlides/notesSlide30.xml"/><Relationship Id="rId9" Type="http://schemas.openxmlformats.org/officeDocument/2006/relationships/image" Target="../media/image100.png"/></Relationships>
</file>

<file path=ppt/slides/_rels/slide3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slideLayout" Target="../slideLayouts/slideLayout14.xml"/><Relationship Id="rId7" Type="http://schemas.microsoft.com/office/2007/relationships/hdphoto" Target="../media/hdphoto4.wdp"/><Relationship Id="rId12" Type="http://schemas.openxmlformats.org/officeDocument/2006/relationships/image" Target="../media/image10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9.png"/><Relationship Id="rId11" Type="http://schemas.openxmlformats.org/officeDocument/2006/relationships/image" Target="../media/image105.png"/><Relationship Id="rId5" Type="http://schemas.openxmlformats.org/officeDocument/2006/relationships/image" Target="../media/image101.png"/><Relationship Id="rId10" Type="http://schemas.openxmlformats.org/officeDocument/2006/relationships/image" Target="../media/image104.png"/><Relationship Id="rId4" Type="http://schemas.openxmlformats.org/officeDocument/2006/relationships/notesSlide" Target="../notesSlides/notesSlide31.xml"/><Relationship Id="rId9" Type="http://schemas.openxmlformats.org/officeDocument/2006/relationships/image" Target="../media/image103.png"/></Relationships>
</file>

<file path=ppt/slides/_rels/slide3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14.xml"/><Relationship Id="rId7" Type="http://schemas.microsoft.com/office/2007/relationships/hdphoto" Target="../media/hdphoto4.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06.png"/><Relationship Id="rId10" Type="http://schemas.openxmlformats.org/officeDocument/2006/relationships/image" Target="../media/image78.png"/><Relationship Id="rId4" Type="http://schemas.openxmlformats.org/officeDocument/2006/relationships/notesSlide" Target="../notesSlides/notesSlide32.xml"/><Relationship Id="rId9"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108.png"/><Relationship Id="rId5" Type="http://schemas.microsoft.com/office/2007/relationships/hdphoto" Target="../media/hdphoto4.wdp"/><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microsoft.com/office/2007/relationships/hdphoto" Target="../media/hdphoto4.wdp"/><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9.png"/><Relationship Id="rId5" Type="http://schemas.openxmlformats.org/officeDocument/2006/relationships/image" Target="../media/image109.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diagramLayout" Target="../diagrams/layout4.xml"/><Relationship Id="rId18" Type="http://schemas.microsoft.com/office/2007/relationships/hdphoto" Target="../media/hdphoto3.wdp"/><Relationship Id="rId3" Type="http://schemas.openxmlformats.org/officeDocument/2006/relationships/diagramData" Target="../diagrams/data4.xml"/><Relationship Id="rId7" Type="http://schemas.microsoft.com/office/2007/relationships/diagramDrawing" Target="../diagrams/drawing3.xml"/><Relationship Id="rId12" Type="http://schemas.openxmlformats.org/officeDocument/2006/relationships/diagramData" Target="../diagrams/data5.xml"/><Relationship Id="rId17" Type="http://schemas.openxmlformats.org/officeDocument/2006/relationships/image" Target="../media/image18.png"/><Relationship Id="rId2" Type="http://schemas.openxmlformats.org/officeDocument/2006/relationships/notesSlide" Target="../notesSlides/notesSlide35.xml"/><Relationship Id="rId16" Type="http://schemas.microsoft.com/office/2007/relationships/diagramDrawing" Target="../diagrams/drawing4.xml"/><Relationship Id="rId1" Type="http://schemas.openxmlformats.org/officeDocument/2006/relationships/slideLayout" Target="../slideLayouts/slideLayout14.xml"/><Relationship Id="rId6" Type="http://schemas.openxmlformats.org/officeDocument/2006/relationships/diagramColors" Target="../diagrams/colors3.xml"/><Relationship Id="rId11" Type="http://schemas.openxmlformats.org/officeDocument/2006/relationships/image" Target="../media/image111.png"/><Relationship Id="rId5" Type="http://schemas.openxmlformats.org/officeDocument/2006/relationships/diagramQuickStyle" Target="../diagrams/quickStyle3.xml"/><Relationship Id="rId15" Type="http://schemas.openxmlformats.org/officeDocument/2006/relationships/diagramColors" Target="../diagrams/colors4.xml"/><Relationship Id="rId10" Type="http://schemas.openxmlformats.org/officeDocument/2006/relationships/image" Target="../media/image27.png"/><Relationship Id="rId4" Type="http://schemas.openxmlformats.org/officeDocument/2006/relationships/diagramLayout" Target="../diagrams/layout3.xml"/><Relationship Id="rId9" Type="http://schemas.openxmlformats.org/officeDocument/2006/relationships/image" Target="../media/image110.jpeg"/><Relationship Id="rId1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112.jpeg"/><Relationship Id="rId3" Type="http://schemas.openxmlformats.org/officeDocument/2006/relationships/image" Target="../media/image18.png"/><Relationship Id="rId7" Type="http://schemas.openxmlformats.org/officeDocument/2006/relationships/image" Target="../media/image27.png"/><Relationship Id="rId12" Type="http://schemas.microsoft.com/office/2007/relationships/diagramDrawing" Target="../diagrams/drawing5.xml"/><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26.jpeg"/><Relationship Id="rId11" Type="http://schemas.openxmlformats.org/officeDocument/2006/relationships/diagramColors" Target="../diagrams/colors5.xml"/><Relationship Id="rId5" Type="http://schemas.openxmlformats.org/officeDocument/2006/relationships/image" Target="../media/image111.png"/><Relationship Id="rId10" Type="http://schemas.openxmlformats.org/officeDocument/2006/relationships/diagramQuickStyle" Target="../diagrams/quickStyle5.xml"/><Relationship Id="rId4" Type="http://schemas.microsoft.com/office/2007/relationships/hdphoto" Target="../media/hdphoto3.wdp"/><Relationship Id="rId9" Type="http://schemas.openxmlformats.org/officeDocument/2006/relationships/diagramLayout" Target="../diagrams/layout5.xml"/><Relationship Id="rId14" Type="http://schemas.openxmlformats.org/officeDocument/2006/relationships/image" Target="../media/image110.jpeg"/></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13.png"/><Relationship Id="rId7"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65.png"/><Relationship Id="rId11" Type="http://schemas.openxmlformats.org/officeDocument/2006/relationships/image" Target="../media/image1.png"/><Relationship Id="rId5" Type="http://schemas.openxmlformats.org/officeDocument/2006/relationships/image" Target="../media/image23.jpeg"/><Relationship Id="rId10" Type="http://schemas.microsoft.com/office/2007/relationships/hdphoto" Target="../media/hdphoto2.wdp"/><Relationship Id="rId4" Type="http://schemas.openxmlformats.org/officeDocument/2006/relationships/image" Target="../media/image33.png"/><Relationship Id="rId9" Type="http://schemas.openxmlformats.org/officeDocument/2006/relationships/image" Target="../media/image17.png"/></Relationships>
</file>

<file path=ppt/slides/_rels/slide3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jpeg"/><Relationship Id="rId3" Type="http://schemas.microsoft.com/office/2007/relationships/media" Target="../media/media1.mp4"/><Relationship Id="rId7" Type="http://schemas.openxmlformats.org/officeDocument/2006/relationships/image" Target="../media/image113.png"/><Relationship Id="rId12" Type="http://schemas.openxmlformats.org/officeDocument/2006/relationships/image" Target="../media/image1.png"/><Relationship Id="rId2" Type="http://schemas.openxmlformats.org/officeDocument/2006/relationships/video" Target="../media/media6.mp4"/><Relationship Id="rId16" Type="http://schemas.openxmlformats.org/officeDocument/2006/relationships/image" Target="../media/image114.png"/><Relationship Id="rId1" Type="http://schemas.microsoft.com/office/2007/relationships/media" Target="../media/media6.mp4"/><Relationship Id="rId6" Type="http://schemas.openxmlformats.org/officeDocument/2006/relationships/notesSlide" Target="../notesSlides/notesSlide39.xml"/><Relationship Id="rId11" Type="http://schemas.openxmlformats.org/officeDocument/2006/relationships/image" Target="../media/image109.png"/><Relationship Id="rId5" Type="http://schemas.openxmlformats.org/officeDocument/2006/relationships/slideLayout" Target="../slideLayouts/slideLayout14.xml"/><Relationship Id="rId15" Type="http://schemas.openxmlformats.org/officeDocument/2006/relationships/image" Target="../media/image100.png"/><Relationship Id="rId10" Type="http://schemas.openxmlformats.org/officeDocument/2006/relationships/image" Target="../media/image92.png"/><Relationship Id="rId4" Type="http://schemas.openxmlformats.org/officeDocument/2006/relationships/video" Target="../media/media1.mp4"/><Relationship Id="rId9" Type="http://schemas.microsoft.com/office/2007/relationships/hdphoto" Target="../media/hdphoto2.wdp"/><Relationship Id="rId14" Type="http://schemas.openxmlformats.org/officeDocument/2006/relationships/image" Target="../media/image78.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4.xml"/><Relationship Id="rId7" Type="http://schemas.openxmlformats.org/officeDocument/2006/relationships/image" Target="../media/image4.png"/><Relationship Id="rId2" Type="http://schemas.openxmlformats.org/officeDocument/2006/relationships/slideLayout" Target="../slideLayouts/slideLayout21.xml"/><Relationship Id="rId1" Type="http://schemas.openxmlformats.org/officeDocument/2006/relationships/themeOverride" Target="../theme/themeOverride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7.png"/><Relationship Id="rId7" Type="http://schemas.openxmlformats.org/officeDocument/2006/relationships/hyperlink" Target="https://pixabay.com/vectors/acceptation-approval-good-good-job-1295324/" TargetMode="External"/><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115.png"/><Relationship Id="rId5" Type="http://schemas.openxmlformats.org/officeDocument/2006/relationships/image" Target="../media/image100.png"/><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2.xml"/><Relationship Id="rId1" Type="http://schemas.openxmlformats.org/officeDocument/2006/relationships/themeOverride" Target="../theme/themeOverride10.xml"/><Relationship Id="rId5" Type="http://schemas.openxmlformats.org/officeDocument/2006/relationships/image" Target="../media/image117.jpeg"/><Relationship Id="rId4" Type="http://schemas.openxmlformats.org/officeDocument/2006/relationships/image" Target="../media/image116.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119.svg"/><Relationship Id="rId2" Type="http://schemas.openxmlformats.org/officeDocument/2006/relationships/slideLayout" Target="../slideLayouts/slideLayout21.xml"/><Relationship Id="rId1" Type="http://schemas.openxmlformats.org/officeDocument/2006/relationships/themeOverride" Target="../theme/themeOverride11.xml"/><Relationship Id="rId6" Type="http://schemas.openxmlformats.org/officeDocument/2006/relationships/image" Target="../media/image118.png"/><Relationship Id="rId5" Type="http://schemas.openxmlformats.org/officeDocument/2006/relationships/image" Target="../media/image114.png"/><Relationship Id="rId4" Type="http://schemas.openxmlformats.org/officeDocument/2006/relationships/image" Target="../media/image96.png"/></Relationships>
</file>

<file path=ppt/slides/_rels/slide4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3.xml"/><Relationship Id="rId1" Type="http://schemas.openxmlformats.org/officeDocument/2006/relationships/slideLayout" Target="../slideLayouts/slideLayout21.xml"/><Relationship Id="rId6" Type="http://schemas.openxmlformats.org/officeDocument/2006/relationships/image" Target="../media/image92.png"/><Relationship Id="rId5" Type="http://schemas.openxmlformats.org/officeDocument/2006/relationships/image" Target="../media/image51.png"/><Relationship Id="rId4" Type="http://schemas.openxmlformats.org/officeDocument/2006/relationships/image" Target="../media/image119.svg"/></Relationships>
</file>

<file path=ppt/slides/_rels/slide4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18.png"/><Relationship Id="rId7"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21.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119.svg"/><Relationship Id="rId9" Type="http://schemas.openxmlformats.org/officeDocument/2006/relationships/image" Target="../media/image84.png"/></Relationships>
</file>

<file path=ppt/slides/_rels/slide4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5.xml"/><Relationship Id="rId1" Type="http://schemas.openxmlformats.org/officeDocument/2006/relationships/slideLayout" Target="../slideLayouts/slideLayout21.xml"/><Relationship Id="rId6" Type="http://schemas.openxmlformats.org/officeDocument/2006/relationships/image" Target="../media/image120.png"/><Relationship Id="rId5" Type="http://schemas.openxmlformats.org/officeDocument/2006/relationships/image" Target="../media/image119.svg"/><Relationship Id="rId4" Type="http://schemas.openxmlformats.org/officeDocument/2006/relationships/image" Target="../media/image118.png"/></Relationships>
</file>

<file path=ppt/slides/_rels/slide4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6.xml"/><Relationship Id="rId1" Type="http://schemas.openxmlformats.org/officeDocument/2006/relationships/slideLayout" Target="../slideLayouts/slideLayout42.xml"/><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jpeg"/></Relationships>
</file>

<file path=ppt/slides/_rels/slide47.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2.png"/><Relationship Id="rId7" Type="http://schemas.openxmlformats.org/officeDocument/2006/relationships/image" Target="../media/image124.jpeg"/><Relationship Id="rId2" Type="http://schemas.openxmlformats.org/officeDocument/2006/relationships/notesSlide" Target="../notesSlides/notesSlide47.xml"/><Relationship Id="rId1" Type="http://schemas.openxmlformats.org/officeDocument/2006/relationships/slideLayout" Target="../slideLayouts/slideLayout64.xml"/><Relationship Id="rId6" Type="http://schemas.openxmlformats.org/officeDocument/2006/relationships/image" Target="../media/image67.jpeg"/><Relationship Id="rId5" Type="http://schemas.openxmlformats.org/officeDocument/2006/relationships/image" Target="../media/image60.png"/><Relationship Id="rId4" Type="http://schemas.openxmlformats.org/officeDocument/2006/relationships/image" Target="../media/image123.png"/></Relationships>
</file>

<file path=ppt/slides/_rels/slide4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8.xml"/><Relationship Id="rId1" Type="http://schemas.openxmlformats.org/officeDocument/2006/relationships/slideLayout" Target="../slideLayouts/slideLayout64.xml"/></Relationships>
</file>

<file path=ppt/slides/_rels/slide4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9.xml"/><Relationship Id="rId1" Type="http://schemas.openxmlformats.org/officeDocument/2006/relationships/slideLayout" Target="../slideLayouts/slideLayout64.xml"/><Relationship Id="rId5" Type="http://schemas.openxmlformats.org/officeDocument/2006/relationships/image" Target="../media/image122.png"/><Relationship Id="rId4" Type="http://schemas.openxmlformats.org/officeDocument/2006/relationships/image" Target="../media/image123.png"/></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5.xml"/><Relationship Id="rId7" Type="http://schemas.openxmlformats.org/officeDocument/2006/relationships/image" Target="../media/image6.jpeg"/><Relationship Id="rId2" Type="http://schemas.openxmlformats.org/officeDocument/2006/relationships/slideLayout" Target="../slideLayouts/slideLayout21.xml"/><Relationship Id="rId1" Type="http://schemas.openxmlformats.org/officeDocument/2006/relationships/themeOverride" Target="../theme/themeOverride2.xml"/><Relationship Id="rId6" Type="http://schemas.openxmlformats.org/officeDocument/2006/relationships/image" Target="../media/image5.jpeg"/><Relationship Id="rId5" Type="http://schemas.microsoft.com/office/2007/relationships/hdphoto" Target="../media/hdphoto1.wdp"/><Relationship Id="rId10"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64.xml"/><Relationship Id="rId6" Type="http://schemas.openxmlformats.org/officeDocument/2006/relationships/image" Target="../media/image127.jpeg"/><Relationship Id="rId5" Type="http://schemas.openxmlformats.org/officeDocument/2006/relationships/image" Target="../media/image123.png"/><Relationship Id="rId4" Type="http://schemas.openxmlformats.org/officeDocument/2006/relationships/image" Target="../media/image124.jpeg"/></Relationships>
</file>

<file path=ppt/slides/_rels/slide5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1.xml"/><Relationship Id="rId1" Type="http://schemas.openxmlformats.org/officeDocument/2006/relationships/slideLayout" Target="../slideLayouts/slideLayout64.xml"/><Relationship Id="rId4" Type="http://schemas.openxmlformats.org/officeDocument/2006/relationships/image" Target="../media/image123.png"/></Relationships>
</file>

<file path=ppt/slides/_rels/slide52.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3.png"/><Relationship Id="rId7" Type="http://schemas.openxmlformats.org/officeDocument/2006/relationships/image" Target="../media/image129.png"/><Relationship Id="rId2" Type="http://schemas.openxmlformats.org/officeDocument/2006/relationships/notesSlide" Target="../notesSlides/notesSlide52.xml"/><Relationship Id="rId1" Type="http://schemas.openxmlformats.org/officeDocument/2006/relationships/slideLayout" Target="../slideLayouts/slideLayout64.xml"/><Relationship Id="rId6" Type="http://schemas.openxmlformats.org/officeDocument/2006/relationships/image" Target="../media/image128.png"/><Relationship Id="rId5" Type="http://schemas.openxmlformats.org/officeDocument/2006/relationships/image" Target="../media/image124.jpeg"/><Relationship Id="rId10" Type="http://schemas.openxmlformats.org/officeDocument/2006/relationships/image" Target="../media/image1400.png"/><Relationship Id="rId4" Type="http://schemas.openxmlformats.org/officeDocument/2006/relationships/image" Target="../media/image60.png"/><Relationship Id="rId9" Type="http://schemas.openxmlformats.org/officeDocument/2006/relationships/image" Target="../media/image130.jpeg"/></Relationships>
</file>

<file path=ppt/slides/_rels/slide53.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440.png"/><Relationship Id="rId3" Type="http://schemas.openxmlformats.org/officeDocument/2006/relationships/image" Target="../media/image131.png"/><Relationship Id="rId7" Type="http://schemas.openxmlformats.org/officeDocument/2006/relationships/image" Target="../media/image123.png"/><Relationship Id="rId12" Type="http://schemas.openxmlformats.org/officeDocument/2006/relationships/image" Target="../media/image130.jpeg"/><Relationship Id="rId2" Type="http://schemas.openxmlformats.org/officeDocument/2006/relationships/notesSlide" Target="../notesSlides/notesSlide53.xml"/><Relationship Id="rId1" Type="http://schemas.openxmlformats.org/officeDocument/2006/relationships/slideLayout" Target="../slideLayouts/slideLayout64.xml"/><Relationship Id="rId6" Type="http://schemas.microsoft.com/office/2007/relationships/hdphoto" Target="../media/hdphoto19.wdp"/><Relationship Id="rId11" Type="http://schemas.openxmlformats.org/officeDocument/2006/relationships/image" Target="../media/image127.jpeg"/><Relationship Id="rId5" Type="http://schemas.openxmlformats.org/officeDocument/2006/relationships/image" Target="../media/image132.png"/><Relationship Id="rId10" Type="http://schemas.openxmlformats.org/officeDocument/2006/relationships/image" Target="../media/image129.png"/><Relationship Id="rId4" Type="http://schemas.microsoft.com/office/2007/relationships/hdphoto" Target="../media/hdphoto18.wdp"/><Relationship Id="rId9" Type="http://schemas.openxmlformats.org/officeDocument/2006/relationships/image" Target="../media/image60.png"/></Relationships>
</file>

<file path=ppt/slides/_rels/slide54.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3.png"/><Relationship Id="rId7" Type="http://schemas.openxmlformats.org/officeDocument/2006/relationships/image" Target="../media/image127.jpeg"/><Relationship Id="rId2" Type="http://schemas.openxmlformats.org/officeDocument/2006/relationships/notesSlide" Target="../notesSlides/notesSlide54.xml"/><Relationship Id="rId1" Type="http://schemas.openxmlformats.org/officeDocument/2006/relationships/slideLayout" Target="../slideLayouts/slideLayout64.xml"/><Relationship Id="rId6" Type="http://schemas.openxmlformats.org/officeDocument/2006/relationships/image" Target="../media/image129.png"/><Relationship Id="rId5" Type="http://schemas.openxmlformats.org/officeDocument/2006/relationships/image" Target="../media/image60.png"/><Relationship Id="rId4" Type="http://schemas.openxmlformats.org/officeDocument/2006/relationships/image" Target="../media/image133.png"/><Relationship Id="rId9" Type="http://schemas.openxmlformats.org/officeDocument/2006/relationships/image" Target="../media/image1440.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09.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notesSlide" Target="../notesSlides/notesSlide6.xml"/><Relationship Id="rId7" Type="http://schemas.openxmlformats.org/officeDocument/2006/relationships/image" Target="../media/image11.jpeg"/><Relationship Id="rId2" Type="http://schemas.openxmlformats.org/officeDocument/2006/relationships/slideLayout" Target="../slideLayouts/slideLayout21.xml"/><Relationship Id="rId1" Type="http://schemas.openxmlformats.org/officeDocument/2006/relationships/themeOverride" Target="../theme/themeOverride3.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1.pn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png"/><Relationship Id="rId2" Type="http://schemas.openxmlformats.org/officeDocument/2006/relationships/slideLayout" Target="../slideLayouts/slideLayout21.xml"/><Relationship Id="rId1" Type="http://schemas.openxmlformats.org/officeDocument/2006/relationships/themeOverride" Target="../theme/themeOverride4.xml"/><Relationship Id="rId6" Type="http://schemas.openxmlformats.org/officeDocument/2006/relationships/image" Target="../media/image16.jpeg"/><Relationship Id="rId5" Type="http://schemas.openxmlformats.org/officeDocument/2006/relationships/image" Target="../media/image11.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6.wdp"/><Relationship Id="rId3" Type="http://schemas.openxmlformats.org/officeDocument/2006/relationships/notesSlide" Target="../notesSlides/notesSlide8.xml"/><Relationship Id="rId7" Type="http://schemas.microsoft.com/office/2007/relationships/hdphoto" Target="../media/hdphoto3.wdp"/><Relationship Id="rId12" Type="http://schemas.openxmlformats.org/officeDocument/2006/relationships/image" Target="../media/image21.png"/><Relationship Id="rId2" Type="http://schemas.openxmlformats.org/officeDocument/2006/relationships/slideLayout" Target="../slideLayouts/slideLayout21.xml"/><Relationship Id="rId16" Type="http://schemas.openxmlformats.org/officeDocument/2006/relationships/image" Target="../media/image1.png"/><Relationship Id="rId1" Type="http://schemas.openxmlformats.org/officeDocument/2006/relationships/themeOverride" Target="../theme/themeOverride5.xml"/><Relationship Id="rId6" Type="http://schemas.openxmlformats.org/officeDocument/2006/relationships/image" Target="../media/image18.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20.png"/><Relationship Id="rId4" Type="http://schemas.openxmlformats.org/officeDocument/2006/relationships/image" Target="../media/image17.png"/><Relationship Id="rId9" Type="http://schemas.microsoft.com/office/2007/relationships/hdphoto" Target="../media/hdphoto4.wdp"/><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26.jpeg"/><Relationship Id="rId18" Type="http://schemas.openxmlformats.org/officeDocument/2006/relationships/image" Target="../media/image28.jpeg"/><Relationship Id="rId3" Type="http://schemas.openxmlformats.org/officeDocument/2006/relationships/notesSlide" Target="../notesSlides/notesSlide9.xml"/><Relationship Id="rId7" Type="http://schemas.openxmlformats.org/officeDocument/2006/relationships/diagramQuickStyle" Target="../diagrams/quickStyle1.xml"/><Relationship Id="rId12" Type="http://schemas.openxmlformats.org/officeDocument/2006/relationships/image" Target="../media/image25.jpeg"/><Relationship Id="rId17" Type="http://schemas.microsoft.com/office/2007/relationships/hdphoto" Target="../media/hdphoto7.wdp"/><Relationship Id="rId2" Type="http://schemas.openxmlformats.org/officeDocument/2006/relationships/slideLayout" Target="../slideLayouts/slideLayout21.xml"/><Relationship Id="rId16" Type="http://schemas.openxmlformats.org/officeDocument/2006/relationships/image" Target="../media/image22.png"/><Relationship Id="rId20" Type="http://schemas.openxmlformats.org/officeDocument/2006/relationships/image" Target="../media/image30.jpeg"/><Relationship Id="rId1" Type="http://schemas.openxmlformats.org/officeDocument/2006/relationships/themeOverride" Target="../theme/themeOverride6.xml"/><Relationship Id="rId6" Type="http://schemas.openxmlformats.org/officeDocument/2006/relationships/diagramLayout" Target="../diagrams/layout1.xml"/><Relationship Id="rId11" Type="http://schemas.openxmlformats.org/officeDocument/2006/relationships/image" Target="https://lh3.googleusercontent.com/proxy/bQWHKpFIVkykhzEDeN5ck47z_OMp3ZEvT5GO3solh_VZedkCHC8Z9TpbHIDg5SW1FXMBoY96pL1zgstApvyMRbIFIAuC96VshRbXlxvH" TargetMode="External"/><Relationship Id="rId5" Type="http://schemas.openxmlformats.org/officeDocument/2006/relationships/diagramData" Target="../diagrams/data1.xml"/><Relationship Id="rId15" Type="http://schemas.openxmlformats.org/officeDocument/2006/relationships/image" Target="../media/image16.jpeg"/><Relationship Id="rId10" Type="http://schemas.openxmlformats.org/officeDocument/2006/relationships/image" Target="../media/image24.jpeg"/><Relationship Id="rId19" Type="http://schemas.openxmlformats.org/officeDocument/2006/relationships/image" Target="../media/image29.jpeg"/><Relationship Id="rId4" Type="http://schemas.openxmlformats.org/officeDocument/2006/relationships/image" Target="../media/image23.jpeg"/><Relationship Id="rId9" Type="http://schemas.microsoft.com/office/2007/relationships/diagramDrawing" Target="../diagrams/drawing1.xml"/><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00B3D2B-613A-41BE-987D-E6A1324B456D}"/>
              </a:ext>
            </a:extLst>
          </p:cNvPr>
          <p:cNvSpPr>
            <a:spLocks noGrp="1"/>
          </p:cNvSpPr>
          <p:nvPr>
            <p:ph type="ctrTitle"/>
          </p:nvPr>
        </p:nvSpPr>
        <p:spPr>
          <a:xfrm>
            <a:off x="3200400" y="2811053"/>
            <a:ext cx="8991600" cy="1766494"/>
          </a:xfrm>
        </p:spPr>
        <p:txBody>
          <a:bodyPr tIns="216000" rtlCol="0"/>
          <a:lstStyle/>
          <a:p>
            <a:pPr rtl="0"/>
            <a:r>
              <a:rPr lang="fr-FR" sz="6000" dirty="0"/>
              <a:t> </a:t>
            </a:r>
          </a:p>
        </p:txBody>
      </p:sp>
      <p:sp>
        <p:nvSpPr>
          <p:cNvPr id="8" name="ZoneTexte 7"/>
          <p:cNvSpPr txBox="1"/>
          <p:nvPr/>
        </p:nvSpPr>
        <p:spPr>
          <a:xfrm>
            <a:off x="3431970" y="2823221"/>
            <a:ext cx="862148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1" i="0" u="none" strike="noStrike" kern="1200" cap="small" spc="-300" normalizeH="0" baseline="0" noProof="0" dirty="0">
                <a:ln>
                  <a:noFill/>
                </a:ln>
                <a:solidFill>
                  <a:prstClr val="black">
                    <a:lumMod val="75000"/>
                    <a:lumOff val="25000"/>
                  </a:prstClr>
                </a:solidFill>
                <a:effectLst/>
                <a:uLnTx/>
                <a:uFillTx/>
                <a:latin typeface="Corbel"/>
                <a:ea typeface="+mn-ea"/>
                <a:cs typeface="+mn-cs"/>
              </a:rPr>
              <a:t>L'approche design au service</a:t>
            </a:r>
            <a:br>
              <a:rPr kumimoji="0" lang="fr-FR" sz="5400" b="1" i="0" u="none" strike="noStrike" kern="1200" cap="small" spc="-300" normalizeH="0" baseline="0" noProof="0" dirty="0">
                <a:ln>
                  <a:noFill/>
                </a:ln>
                <a:solidFill>
                  <a:prstClr val="black">
                    <a:lumMod val="75000"/>
                    <a:lumOff val="25000"/>
                  </a:prstClr>
                </a:solidFill>
                <a:effectLst/>
                <a:uLnTx/>
                <a:uFillTx/>
                <a:latin typeface="Corbel"/>
                <a:ea typeface="+mn-ea"/>
                <a:cs typeface="+mn-cs"/>
              </a:rPr>
            </a:br>
            <a:r>
              <a:rPr kumimoji="0" lang="fr-FR" sz="5400" b="1" i="0" u="none" strike="noStrike" kern="1200" cap="small" spc="-300" normalizeH="0" baseline="0" noProof="0" dirty="0">
                <a:ln>
                  <a:noFill/>
                </a:ln>
                <a:solidFill>
                  <a:prstClr val="black">
                    <a:lumMod val="75000"/>
                    <a:lumOff val="25000"/>
                  </a:prstClr>
                </a:solidFill>
                <a:effectLst/>
                <a:uLnTx/>
                <a:uFillTx/>
                <a:latin typeface="Corbel"/>
                <a:ea typeface="+mn-ea"/>
                <a:cs typeface="+mn-cs"/>
              </a:rPr>
              <a:t> du projet de Première</a:t>
            </a:r>
          </a:p>
        </p:txBody>
      </p:sp>
      <p:sp>
        <p:nvSpPr>
          <p:cNvPr id="4" name="ZoneTexte 3">
            <a:extLst>
              <a:ext uri="{FF2B5EF4-FFF2-40B4-BE49-F238E27FC236}">
                <a16:creationId xmlns:a16="http://schemas.microsoft.com/office/drawing/2014/main" id="{381081CC-40F9-4547-8A32-AFC4D3E5AB57}"/>
              </a:ext>
            </a:extLst>
          </p:cNvPr>
          <p:cNvSpPr txBox="1"/>
          <p:nvPr/>
        </p:nvSpPr>
        <p:spPr>
          <a:xfrm>
            <a:off x="0" y="0"/>
            <a:ext cx="12192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small" spc="-300" normalizeH="0" baseline="0" noProof="0" dirty="0">
                <a:ln>
                  <a:noFill/>
                </a:ln>
                <a:solidFill>
                  <a:prstClr val="black">
                    <a:lumMod val="75000"/>
                    <a:lumOff val="25000"/>
                  </a:prstClr>
                </a:solidFill>
                <a:effectLst/>
                <a:uLnTx/>
                <a:uFillTx/>
                <a:latin typeface="Corbel"/>
                <a:ea typeface="+mn-ea"/>
                <a:cs typeface="+mn-cs"/>
              </a:rPr>
              <a:t>Sciences de l’Ingénieur                                                                                                                              Un  enseignement  de  spécialité  en    1</a:t>
            </a:r>
            <a:r>
              <a:rPr kumimoji="0" lang="fr-FR" sz="2800" b="1" i="0" u="none" strike="noStrike" kern="1200" cap="small" spc="-300" normalizeH="0" baseline="30000" noProof="0" dirty="0">
                <a:ln>
                  <a:noFill/>
                </a:ln>
                <a:solidFill>
                  <a:prstClr val="black">
                    <a:lumMod val="75000"/>
                    <a:lumOff val="25000"/>
                  </a:prstClr>
                </a:solidFill>
                <a:effectLst/>
                <a:uLnTx/>
                <a:uFillTx/>
                <a:latin typeface="Corbel"/>
                <a:ea typeface="+mn-ea"/>
                <a:cs typeface="+mn-cs"/>
              </a:rPr>
              <a:t>ère</a:t>
            </a:r>
            <a:r>
              <a:rPr kumimoji="0" lang="fr-FR" sz="2800" b="1" i="0" u="none" strike="noStrike" kern="1200" cap="small" spc="-300" normalizeH="0" baseline="0" noProof="0" dirty="0">
                <a:ln>
                  <a:noFill/>
                </a:ln>
                <a:solidFill>
                  <a:prstClr val="black">
                    <a:lumMod val="75000"/>
                    <a:lumOff val="25000"/>
                  </a:prstClr>
                </a:solidFill>
                <a:effectLst/>
                <a:uLnTx/>
                <a:uFillTx/>
                <a:latin typeface="Corbel"/>
                <a:ea typeface="+mn-ea"/>
                <a:cs typeface="+mn-cs"/>
              </a:rPr>
              <a:t> </a:t>
            </a:r>
            <a:endParaRPr kumimoji="0" lang="fr-FR" sz="2800" b="1" i="0" u="none" strike="noStrike" kern="1200" cap="none" spc="-300" normalizeH="0" baseline="30000" noProof="0" dirty="0">
              <a:ln>
                <a:noFill/>
              </a:ln>
              <a:solidFill>
                <a:prstClr val="black">
                  <a:lumMod val="75000"/>
                  <a:lumOff val="25000"/>
                </a:prstClr>
              </a:solidFill>
              <a:effectLst/>
              <a:uLnTx/>
              <a:uFillTx/>
              <a:latin typeface="Corbel"/>
              <a:ea typeface="+mn-ea"/>
              <a:cs typeface="+mn-cs"/>
            </a:endParaRPr>
          </a:p>
        </p:txBody>
      </p:sp>
    </p:spTree>
    <p:extLst>
      <p:ext uri="{BB962C8B-B14F-4D97-AF65-F5344CB8AC3E}">
        <p14:creationId xmlns:p14="http://schemas.microsoft.com/office/powerpoint/2010/main" val="398992327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Espace réservé du numéro de diapositive 1">
            <a:extLst>
              <a:ext uri="{FF2B5EF4-FFF2-40B4-BE49-F238E27FC236}">
                <a16:creationId xmlns:a16="http://schemas.microsoft.com/office/drawing/2014/main" id="{AF91A27D-7FDC-45FE-AF40-F5DC9977C026}"/>
              </a:ext>
            </a:extLst>
          </p:cNvPr>
          <p:cNvSpPr>
            <a:spLocks noGrp="1"/>
          </p:cNvSpPr>
          <p:nvPr>
            <p:ph type="sldNum" sz="quarter" idx="12"/>
          </p:nvPr>
        </p:nvSpPr>
        <p:spPr>
          <a:xfrm>
            <a:off x="11760000" y="6371351"/>
            <a:ext cx="432000" cy="432000"/>
          </a:xfrm>
        </p:spPr>
        <p:txBody>
          <a:bodyPr/>
          <a:lstStyle/>
          <a:p>
            <a:fld id="{D17C1B05-8444-EA4A-B9F9-11CD3616A168}" type="slidenum">
              <a:rPr lang="fr-FR" smtClean="0"/>
              <a:pPr/>
              <a:t>10</a:t>
            </a:fld>
            <a:endParaRPr lang="fr-FR"/>
          </a:p>
        </p:txBody>
      </p:sp>
      <p:sp>
        <p:nvSpPr>
          <p:cNvPr id="20" name="Titre 1">
            <a:extLst>
              <a:ext uri="{FF2B5EF4-FFF2-40B4-BE49-F238E27FC236}">
                <a16:creationId xmlns:a16="http://schemas.microsoft.com/office/drawing/2014/main" id="{37090452-A931-46A4-A3B5-C4E961563E60}"/>
              </a:ext>
            </a:extLst>
          </p:cNvPr>
          <p:cNvSpPr txBox="1">
            <a:spLocks/>
          </p:cNvSpPr>
          <p:nvPr/>
        </p:nvSpPr>
        <p:spPr>
          <a:xfrm>
            <a:off x="180000" y="180000"/>
            <a:ext cx="9712966"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dirty="0"/>
              <a:t>Exprimer les exigences du "client"</a:t>
            </a:r>
            <a:endParaRPr lang="fr-FR" sz="4800" spc="-300" dirty="0"/>
          </a:p>
        </p:txBody>
      </p:sp>
      <p:sp>
        <p:nvSpPr>
          <p:cNvPr id="21" name="Espace réservé du pied de page 5">
            <a:extLst>
              <a:ext uri="{FF2B5EF4-FFF2-40B4-BE49-F238E27FC236}">
                <a16:creationId xmlns:a16="http://schemas.microsoft.com/office/drawing/2014/main" id="{25BBA345-7DF4-4082-9D82-37E614E96DC6}"/>
              </a:ext>
            </a:extLst>
          </p:cNvPr>
          <p:cNvSpPr txBox="1">
            <a:spLocks/>
          </p:cNvSpPr>
          <p:nvPr/>
        </p:nvSpPr>
        <p:spPr>
          <a:xfrm>
            <a:off x="122846" y="6520540"/>
            <a:ext cx="6164159" cy="29506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dirty="0">
                <a:solidFill>
                  <a:prstClr val="black">
                    <a:lumMod val="75000"/>
                    <a:lumOff val="25000"/>
                  </a:prstClr>
                </a:solidFill>
                <a:latin typeface="Candara"/>
              </a:rPr>
              <a:t>Sciences de l’Ingénieur :  l'approche Design au service du projet de Première</a:t>
            </a:r>
          </a:p>
        </p:txBody>
      </p:sp>
      <p:sp>
        <p:nvSpPr>
          <p:cNvPr id="30" name="Rectangle : coins arrondis 29">
            <a:extLst>
              <a:ext uri="{FF2B5EF4-FFF2-40B4-BE49-F238E27FC236}">
                <a16:creationId xmlns:a16="http://schemas.microsoft.com/office/drawing/2014/main" id="{739424C0-1061-48C9-8C59-F6F1525698C6}"/>
              </a:ext>
            </a:extLst>
          </p:cNvPr>
          <p:cNvSpPr/>
          <p:nvPr/>
        </p:nvSpPr>
        <p:spPr>
          <a:xfrm>
            <a:off x="11160000" y="145614"/>
            <a:ext cx="900000" cy="900000"/>
          </a:xfrm>
          <a:prstGeom prst="roundRect">
            <a:avLst>
              <a:gd name="adj" fmla="val 10000"/>
            </a:avLst>
          </a:prstGeom>
          <a:blipFill rotWithShape="0">
            <a:blip r:embed="rId4">
              <a:duotone>
                <a:schemeClr val="accent2">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8800"/>
                      </a14:imgEffect>
                      <a14:imgEffect>
                        <a14:saturation sat="300000"/>
                      </a14:imgEffect>
                      <a14:imgEffect>
                        <a14:brightnessContrast contrast="-40000"/>
                      </a14:imgEffect>
                    </a14:imgLayer>
                  </a14:imgProps>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grpSp>
        <p:nvGrpSpPr>
          <p:cNvPr id="4" name="Groupe 3">
            <a:extLst>
              <a:ext uri="{FF2B5EF4-FFF2-40B4-BE49-F238E27FC236}">
                <a16:creationId xmlns:a16="http://schemas.microsoft.com/office/drawing/2014/main" id="{23275B13-2657-4443-BA81-DFF9E62D7793}"/>
              </a:ext>
            </a:extLst>
          </p:cNvPr>
          <p:cNvGrpSpPr/>
          <p:nvPr/>
        </p:nvGrpSpPr>
        <p:grpSpPr>
          <a:xfrm>
            <a:off x="558266" y="1871218"/>
            <a:ext cx="4462780" cy="2975187"/>
            <a:chOff x="2533896" y="1474724"/>
            <a:chExt cx="4462780" cy="2975187"/>
          </a:xfrm>
        </p:grpSpPr>
        <p:pic>
          <p:nvPicPr>
            <p:cNvPr id="1032" name="Picture 8" descr="agency, brainstorming, client">
              <a:extLst>
                <a:ext uri="{FF2B5EF4-FFF2-40B4-BE49-F238E27FC236}">
                  <a16:creationId xmlns:a16="http://schemas.microsoft.com/office/drawing/2014/main" id="{1F59E6C9-BB95-466A-8FCD-A91AAED287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3896" y="1474724"/>
              <a:ext cx="4462780" cy="297518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Image 2">
              <a:extLst>
                <a:ext uri="{FF2B5EF4-FFF2-40B4-BE49-F238E27FC236}">
                  <a16:creationId xmlns:a16="http://schemas.microsoft.com/office/drawing/2014/main" id="{3E59A6C5-961A-4839-B2B4-4DE8EA9F3953}"/>
                </a:ext>
              </a:extLst>
            </p:cNvPr>
            <p:cNvPicPr>
              <a:picLocks noChangeAspect="1"/>
            </p:cNvPicPr>
            <p:nvPr/>
          </p:nvPicPr>
          <p:blipFill>
            <a:blip r:embed="rId7"/>
            <a:stretch>
              <a:fillRect/>
            </a:stretch>
          </p:blipFill>
          <p:spPr>
            <a:xfrm>
              <a:off x="4140367" y="2106555"/>
              <a:ext cx="970300" cy="1673370"/>
            </a:xfrm>
            <a:prstGeom prst="rect">
              <a:avLst/>
            </a:prstGeom>
            <a:ln>
              <a:noFill/>
            </a:ln>
            <a:effectLst>
              <a:softEdge rad="112500"/>
            </a:effectLst>
          </p:spPr>
        </p:pic>
      </p:grpSp>
      <p:pic>
        <p:nvPicPr>
          <p:cNvPr id="48" name="Image 47">
            <a:extLst>
              <a:ext uri="{FF2B5EF4-FFF2-40B4-BE49-F238E27FC236}">
                <a16:creationId xmlns:a16="http://schemas.microsoft.com/office/drawing/2014/main" id="{3F56DC66-44C9-44BA-9DC5-E8A6FA90B6F0}"/>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4383" y="783070"/>
            <a:ext cx="3135199" cy="5446800"/>
          </a:xfrm>
          <a:prstGeom prst="rect">
            <a:avLst/>
          </a:prstGeom>
        </p:spPr>
      </p:pic>
      <p:sp>
        <p:nvSpPr>
          <p:cNvPr id="10" name="ZoneTexte 9">
            <a:extLst>
              <a:ext uri="{FF2B5EF4-FFF2-40B4-BE49-F238E27FC236}">
                <a16:creationId xmlns:a16="http://schemas.microsoft.com/office/drawing/2014/main" id="{F56BA24C-1858-4CDF-95CE-35226B53906A}"/>
              </a:ext>
            </a:extLst>
          </p:cNvPr>
          <p:cNvSpPr txBox="1"/>
          <p:nvPr/>
        </p:nvSpPr>
        <p:spPr>
          <a:xfrm>
            <a:off x="484934" y="744763"/>
            <a:ext cx="35617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black"/>
                </a:solidFill>
                <a:latin typeface="Candara"/>
              </a:rPr>
              <a:t>Le brainstorming</a:t>
            </a:r>
            <a:endParaRPr kumimoji="0" lang="fr-FR" sz="2400" b="1" i="0" u="none" strike="noStrike" kern="1200" cap="none" spc="0" normalizeH="0" baseline="0" noProof="0" dirty="0">
              <a:ln>
                <a:noFill/>
              </a:ln>
              <a:solidFill>
                <a:prstClr val="black"/>
              </a:solidFill>
              <a:effectLst/>
              <a:uLnTx/>
              <a:uFillTx/>
              <a:latin typeface="Candara"/>
            </a:endParaRPr>
          </a:p>
        </p:txBody>
      </p:sp>
    </p:spTree>
    <p:extLst>
      <p:ext uri="{BB962C8B-B14F-4D97-AF65-F5344CB8AC3E}">
        <p14:creationId xmlns:p14="http://schemas.microsoft.com/office/powerpoint/2010/main" val="16039633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75E-6 -1.11111E-6 L 0.08528 -0.02222 " pathEditMode="relative" rAng="0" ptsTypes="AA">
                                      <p:cBhvr>
                                        <p:cTn id="6" dur="700" fill="hold"/>
                                        <p:tgtEl>
                                          <p:spTgt spid="48"/>
                                        </p:tgtEl>
                                        <p:attrNameLst>
                                          <p:attrName>ppt_x</p:attrName>
                                          <p:attrName>ppt_y</p:attrName>
                                        </p:attrNameLst>
                                      </p:cBhvr>
                                      <p:rCtr x="4258" y="-1111"/>
                                    </p:animMotion>
                                  </p:childTnLst>
                                </p:cTn>
                              </p:par>
                              <p:par>
                                <p:cTn id="7" presetID="6" presetClass="emph" presetSubtype="0" fill="hold" nodeType="withEffect">
                                  <p:stCondLst>
                                    <p:cond delay="0"/>
                                  </p:stCondLst>
                                  <p:childTnLst>
                                    <p:animScale>
                                      <p:cBhvr>
                                        <p:cTn id="8" dur="1000" fill="hold"/>
                                        <p:tgtEl>
                                          <p:spTgt spid="48"/>
                                        </p:tgtEl>
                                      </p:cBhvr>
                                      <p:by x="25000" y="25000"/>
                                    </p:animScale>
                                  </p:childTnLst>
                                </p:cTn>
                              </p:par>
                              <p:par>
                                <p:cTn id="9" presetID="10" presetClass="exit" presetSubtype="0" fill="hold" nodeType="withEffect">
                                  <p:stCondLst>
                                    <p:cond delay="700"/>
                                  </p:stCondLst>
                                  <p:childTnLst>
                                    <p:animEffect transition="out" filter="fade">
                                      <p:cBhvr>
                                        <p:cTn id="10" dur="300"/>
                                        <p:tgtEl>
                                          <p:spTgt spid="48"/>
                                        </p:tgtEl>
                                      </p:cBhvr>
                                    </p:animEffect>
                                    <p:set>
                                      <p:cBhvr>
                                        <p:cTn id="11" dur="1" fill="hold">
                                          <p:stCondLst>
                                            <p:cond delay="299"/>
                                          </p:stCondLst>
                                        </p:cTn>
                                        <p:tgtEl>
                                          <p:spTgt spid="48"/>
                                        </p:tgtEl>
                                        <p:attrNameLst>
                                          <p:attrName>style.visibility</p:attrName>
                                        </p:attrNameLst>
                                      </p:cBhvr>
                                      <p:to>
                                        <p:strVal val="hidden"/>
                                      </p:to>
                                    </p:set>
                                  </p:childTnLst>
                                </p:cTn>
                              </p:par>
                              <p:par>
                                <p:cTn id="12" presetID="10" presetClass="entr" presetSubtype="0" fill="hold" nodeType="withEffect">
                                  <p:stCondLst>
                                    <p:cond delay="7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7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 name="Forme libre : forme 50">
            <a:extLst>
              <a:ext uri="{FF2B5EF4-FFF2-40B4-BE49-F238E27FC236}">
                <a16:creationId xmlns:a16="http://schemas.microsoft.com/office/drawing/2014/main" id="{6C3182B4-12EE-4615-B55B-29E3D4EF7D60}"/>
              </a:ext>
            </a:extLst>
          </p:cNvPr>
          <p:cNvSpPr/>
          <p:nvPr/>
        </p:nvSpPr>
        <p:spPr>
          <a:xfrm>
            <a:off x="7024940" y="2737256"/>
            <a:ext cx="1240221" cy="52552"/>
          </a:xfrm>
          <a:custGeom>
            <a:avLst/>
            <a:gdLst>
              <a:gd name="connsiteX0" fmla="*/ 0 w 1240221"/>
              <a:gd name="connsiteY0" fmla="*/ 0 h 52552"/>
              <a:gd name="connsiteX1" fmla="*/ 641132 w 1240221"/>
              <a:gd name="connsiteY1" fmla="*/ 31531 h 52552"/>
              <a:gd name="connsiteX2" fmla="*/ 1240221 w 1240221"/>
              <a:gd name="connsiteY2" fmla="*/ 52552 h 52552"/>
            </a:gdLst>
            <a:ahLst/>
            <a:cxnLst>
              <a:cxn ang="0">
                <a:pos x="connsiteX0" y="connsiteY0"/>
              </a:cxn>
              <a:cxn ang="0">
                <a:pos x="connsiteX1" y="connsiteY1"/>
              </a:cxn>
              <a:cxn ang="0">
                <a:pos x="connsiteX2" y="connsiteY2"/>
              </a:cxn>
            </a:cxnLst>
            <a:rect l="l" t="t" r="r" b="b"/>
            <a:pathLst>
              <a:path w="1240221" h="52552">
                <a:moveTo>
                  <a:pt x="0" y="0"/>
                </a:moveTo>
                <a:lnTo>
                  <a:pt x="641132" y="31531"/>
                </a:lnTo>
                <a:lnTo>
                  <a:pt x="1240221" y="52552"/>
                </a:lnTo>
              </a:path>
            </a:pathLst>
          </a:custGeom>
          <a:ln w="28575">
            <a:solidFill>
              <a:schemeClr val="accent5">
                <a:lumMod val="50000"/>
                <a:lumOff val="50000"/>
              </a:schemeClr>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52" name="Forme libre : forme 51">
            <a:extLst>
              <a:ext uri="{FF2B5EF4-FFF2-40B4-BE49-F238E27FC236}">
                <a16:creationId xmlns:a16="http://schemas.microsoft.com/office/drawing/2014/main" id="{07D13210-AD06-46DC-ADD2-3FCFF8E0C554}"/>
              </a:ext>
            </a:extLst>
          </p:cNvPr>
          <p:cNvSpPr/>
          <p:nvPr/>
        </p:nvSpPr>
        <p:spPr>
          <a:xfrm>
            <a:off x="7056471" y="2392614"/>
            <a:ext cx="1043027" cy="350598"/>
          </a:xfrm>
          <a:custGeom>
            <a:avLst/>
            <a:gdLst>
              <a:gd name="connsiteX0" fmla="*/ 0 w 861848"/>
              <a:gd name="connsiteY0" fmla="*/ 357351 h 373817"/>
              <a:gd name="connsiteX1" fmla="*/ 325820 w 861848"/>
              <a:gd name="connsiteY1" fmla="*/ 346841 h 373817"/>
              <a:gd name="connsiteX2" fmla="*/ 462455 w 861848"/>
              <a:gd name="connsiteY2" fmla="*/ 105103 h 373817"/>
              <a:gd name="connsiteX3" fmla="*/ 861848 w 861848"/>
              <a:gd name="connsiteY3" fmla="*/ 0 h 373817"/>
            </a:gdLst>
            <a:ahLst/>
            <a:cxnLst>
              <a:cxn ang="0">
                <a:pos x="connsiteX0" y="connsiteY0"/>
              </a:cxn>
              <a:cxn ang="0">
                <a:pos x="connsiteX1" y="connsiteY1"/>
              </a:cxn>
              <a:cxn ang="0">
                <a:pos x="connsiteX2" y="connsiteY2"/>
              </a:cxn>
              <a:cxn ang="0">
                <a:pos x="connsiteX3" y="connsiteY3"/>
              </a:cxn>
            </a:cxnLst>
            <a:rect l="l" t="t" r="r" b="b"/>
            <a:pathLst>
              <a:path w="861848" h="373817">
                <a:moveTo>
                  <a:pt x="0" y="357351"/>
                </a:moveTo>
                <a:cubicBezTo>
                  <a:pt x="124372" y="373116"/>
                  <a:pt x="248744" y="388882"/>
                  <a:pt x="325820" y="346841"/>
                </a:cubicBezTo>
                <a:cubicBezTo>
                  <a:pt x="402896" y="304800"/>
                  <a:pt x="373117" y="162910"/>
                  <a:pt x="462455" y="105103"/>
                </a:cubicBezTo>
                <a:cubicBezTo>
                  <a:pt x="551793" y="47296"/>
                  <a:pt x="706820" y="23648"/>
                  <a:pt x="861848" y="0"/>
                </a:cubicBezTo>
              </a:path>
            </a:pathLst>
          </a:custGeom>
          <a:ln w="28575">
            <a:solidFill>
              <a:schemeClr val="accent5">
                <a:lumMod val="50000"/>
                <a:lumOff val="50000"/>
              </a:schemeClr>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53" name="Forme libre : forme 52">
            <a:extLst>
              <a:ext uri="{FF2B5EF4-FFF2-40B4-BE49-F238E27FC236}">
                <a16:creationId xmlns:a16="http://schemas.microsoft.com/office/drawing/2014/main" id="{E2546268-8D94-4982-883E-E74710DB40B6}"/>
              </a:ext>
            </a:extLst>
          </p:cNvPr>
          <p:cNvSpPr/>
          <p:nvPr/>
        </p:nvSpPr>
        <p:spPr>
          <a:xfrm>
            <a:off x="7056471" y="2754312"/>
            <a:ext cx="1398831" cy="443497"/>
          </a:xfrm>
          <a:custGeom>
            <a:avLst/>
            <a:gdLst>
              <a:gd name="connsiteX0" fmla="*/ 0 w 1135117"/>
              <a:gd name="connsiteY0" fmla="*/ 14473 h 403356"/>
              <a:gd name="connsiteX1" fmla="*/ 294289 w 1135117"/>
              <a:gd name="connsiteY1" fmla="*/ 24984 h 403356"/>
              <a:gd name="connsiteX2" fmla="*/ 493986 w 1135117"/>
              <a:gd name="connsiteY2" fmla="*/ 245701 h 403356"/>
              <a:gd name="connsiteX3" fmla="*/ 1135117 w 1135117"/>
              <a:gd name="connsiteY3" fmla="*/ 403356 h 403356"/>
            </a:gdLst>
            <a:ahLst/>
            <a:cxnLst>
              <a:cxn ang="0">
                <a:pos x="connsiteX0" y="connsiteY0"/>
              </a:cxn>
              <a:cxn ang="0">
                <a:pos x="connsiteX1" y="connsiteY1"/>
              </a:cxn>
              <a:cxn ang="0">
                <a:pos x="connsiteX2" y="connsiteY2"/>
              </a:cxn>
              <a:cxn ang="0">
                <a:pos x="connsiteX3" y="connsiteY3"/>
              </a:cxn>
            </a:cxnLst>
            <a:rect l="l" t="t" r="r" b="b"/>
            <a:pathLst>
              <a:path w="1135117" h="403356">
                <a:moveTo>
                  <a:pt x="0" y="14473"/>
                </a:moveTo>
                <a:cubicBezTo>
                  <a:pt x="105979" y="459"/>
                  <a:pt x="211958" y="-13554"/>
                  <a:pt x="294289" y="24984"/>
                </a:cubicBezTo>
                <a:cubicBezTo>
                  <a:pt x="376620" y="63522"/>
                  <a:pt x="353848" y="182639"/>
                  <a:pt x="493986" y="245701"/>
                </a:cubicBezTo>
                <a:cubicBezTo>
                  <a:pt x="634124" y="308763"/>
                  <a:pt x="884620" y="356059"/>
                  <a:pt x="1135117" y="403356"/>
                </a:cubicBezTo>
              </a:path>
            </a:pathLst>
          </a:custGeom>
          <a:ln w="28575">
            <a:solidFill>
              <a:schemeClr val="accent5">
                <a:lumMod val="50000"/>
                <a:lumOff val="50000"/>
              </a:schemeClr>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55" name="Forme libre : forme 54">
            <a:extLst>
              <a:ext uri="{FF2B5EF4-FFF2-40B4-BE49-F238E27FC236}">
                <a16:creationId xmlns:a16="http://schemas.microsoft.com/office/drawing/2014/main" id="{3F7F63B8-34F5-46A6-8A4D-CAEEF788B1C3}"/>
              </a:ext>
            </a:extLst>
          </p:cNvPr>
          <p:cNvSpPr/>
          <p:nvPr/>
        </p:nvSpPr>
        <p:spPr>
          <a:xfrm>
            <a:off x="7116210" y="4907504"/>
            <a:ext cx="1043027" cy="204074"/>
          </a:xfrm>
          <a:custGeom>
            <a:avLst/>
            <a:gdLst>
              <a:gd name="connsiteX0" fmla="*/ 0 w 861848"/>
              <a:gd name="connsiteY0" fmla="*/ 357351 h 373817"/>
              <a:gd name="connsiteX1" fmla="*/ 325820 w 861848"/>
              <a:gd name="connsiteY1" fmla="*/ 346841 h 373817"/>
              <a:gd name="connsiteX2" fmla="*/ 462455 w 861848"/>
              <a:gd name="connsiteY2" fmla="*/ 105103 h 373817"/>
              <a:gd name="connsiteX3" fmla="*/ 861848 w 861848"/>
              <a:gd name="connsiteY3" fmla="*/ 0 h 373817"/>
            </a:gdLst>
            <a:ahLst/>
            <a:cxnLst>
              <a:cxn ang="0">
                <a:pos x="connsiteX0" y="connsiteY0"/>
              </a:cxn>
              <a:cxn ang="0">
                <a:pos x="connsiteX1" y="connsiteY1"/>
              </a:cxn>
              <a:cxn ang="0">
                <a:pos x="connsiteX2" y="connsiteY2"/>
              </a:cxn>
              <a:cxn ang="0">
                <a:pos x="connsiteX3" y="connsiteY3"/>
              </a:cxn>
            </a:cxnLst>
            <a:rect l="l" t="t" r="r" b="b"/>
            <a:pathLst>
              <a:path w="861848" h="373817">
                <a:moveTo>
                  <a:pt x="0" y="357351"/>
                </a:moveTo>
                <a:cubicBezTo>
                  <a:pt x="124372" y="373116"/>
                  <a:pt x="248744" y="388882"/>
                  <a:pt x="325820" y="346841"/>
                </a:cubicBezTo>
                <a:cubicBezTo>
                  <a:pt x="402896" y="304800"/>
                  <a:pt x="373117" y="162910"/>
                  <a:pt x="462455" y="105103"/>
                </a:cubicBezTo>
                <a:cubicBezTo>
                  <a:pt x="551793" y="47296"/>
                  <a:pt x="706820" y="23648"/>
                  <a:pt x="861848" y="0"/>
                </a:cubicBezTo>
              </a:path>
            </a:pathLst>
          </a:custGeom>
          <a:ln w="28575">
            <a:solidFill>
              <a:schemeClr val="accent2">
                <a:lumMod val="75000"/>
              </a:schemeClr>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56" name="Forme libre : forme 55">
            <a:extLst>
              <a:ext uri="{FF2B5EF4-FFF2-40B4-BE49-F238E27FC236}">
                <a16:creationId xmlns:a16="http://schemas.microsoft.com/office/drawing/2014/main" id="{7F96DBC6-E8A2-4BD1-B7A4-1C7D6CD066C9}"/>
              </a:ext>
            </a:extLst>
          </p:cNvPr>
          <p:cNvSpPr/>
          <p:nvPr/>
        </p:nvSpPr>
        <p:spPr>
          <a:xfrm>
            <a:off x="7116210" y="5122679"/>
            <a:ext cx="1398831" cy="252096"/>
          </a:xfrm>
          <a:custGeom>
            <a:avLst/>
            <a:gdLst>
              <a:gd name="connsiteX0" fmla="*/ 0 w 1135117"/>
              <a:gd name="connsiteY0" fmla="*/ 14473 h 403356"/>
              <a:gd name="connsiteX1" fmla="*/ 294289 w 1135117"/>
              <a:gd name="connsiteY1" fmla="*/ 24984 h 403356"/>
              <a:gd name="connsiteX2" fmla="*/ 493986 w 1135117"/>
              <a:gd name="connsiteY2" fmla="*/ 245701 h 403356"/>
              <a:gd name="connsiteX3" fmla="*/ 1135117 w 1135117"/>
              <a:gd name="connsiteY3" fmla="*/ 403356 h 403356"/>
            </a:gdLst>
            <a:ahLst/>
            <a:cxnLst>
              <a:cxn ang="0">
                <a:pos x="connsiteX0" y="connsiteY0"/>
              </a:cxn>
              <a:cxn ang="0">
                <a:pos x="connsiteX1" y="connsiteY1"/>
              </a:cxn>
              <a:cxn ang="0">
                <a:pos x="connsiteX2" y="connsiteY2"/>
              </a:cxn>
              <a:cxn ang="0">
                <a:pos x="connsiteX3" y="connsiteY3"/>
              </a:cxn>
            </a:cxnLst>
            <a:rect l="l" t="t" r="r" b="b"/>
            <a:pathLst>
              <a:path w="1135117" h="403356">
                <a:moveTo>
                  <a:pt x="0" y="14473"/>
                </a:moveTo>
                <a:cubicBezTo>
                  <a:pt x="105979" y="459"/>
                  <a:pt x="211958" y="-13554"/>
                  <a:pt x="294289" y="24984"/>
                </a:cubicBezTo>
                <a:cubicBezTo>
                  <a:pt x="376620" y="63522"/>
                  <a:pt x="353848" y="182639"/>
                  <a:pt x="493986" y="245701"/>
                </a:cubicBezTo>
                <a:cubicBezTo>
                  <a:pt x="634124" y="308763"/>
                  <a:pt x="884620" y="356059"/>
                  <a:pt x="1135117" y="403356"/>
                </a:cubicBezTo>
              </a:path>
            </a:pathLst>
          </a:custGeom>
          <a:ln w="28575">
            <a:solidFill>
              <a:schemeClr val="accent2">
                <a:lumMod val="75000"/>
              </a:schemeClr>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57" name="Forme libre : forme 56">
            <a:extLst>
              <a:ext uri="{FF2B5EF4-FFF2-40B4-BE49-F238E27FC236}">
                <a16:creationId xmlns:a16="http://schemas.microsoft.com/office/drawing/2014/main" id="{12B9F962-B94C-4128-A7C5-C8BBE8D5343F}"/>
              </a:ext>
            </a:extLst>
          </p:cNvPr>
          <p:cNvSpPr/>
          <p:nvPr/>
        </p:nvSpPr>
        <p:spPr>
          <a:xfrm>
            <a:off x="7095189" y="4590897"/>
            <a:ext cx="1043027" cy="527580"/>
          </a:xfrm>
          <a:custGeom>
            <a:avLst/>
            <a:gdLst>
              <a:gd name="connsiteX0" fmla="*/ 0 w 861848"/>
              <a:gd name="connsiteY0" fmla="*/ 357351 h 373817"/>
              <a:gd name="connsiteX1" fmla="*/ 325820 w 861848"/>
              <a:gd name="connsiteY1" fmla="*/ 346841 h 373817"/>
              <a:gd name="connsiteX2" fmla="*/ 462455 w 861848"/>
              <a:gd name="connsiteY2" fmla="*/ 105103 h 373817"/>
              <a:gd name="connsiteX3" fmla="*/ 861848 w 861848"/>
              <a:gd name="connsiteY3" fmla="*/ 0 h 373817"/>
            </a:gdLst>
            <a:ahLst/>
            <a:cxnLst>
              <a:cxn ang="0">
                <a:pos x="connsiteX0" y="connsiteY0"/>
              </a:cxn>
              <a:cxn ang="0">
                <a:pos x="connsiteX1" y="connsiteY1"/>
              </a:cxn>
              <a:cxn ang="0">
                <a:pos x="connsiteX2" y="connsiteY2"/>
              </a:cxn>
              <a:cxn ang="0">
                <a:pos x="connsiteX3" y="connsiteY3"/>
              </a:cxn>
            </a:cxnLst>
            <a:rect l="l" t="t" r="r" b="b"/>
            <a:pathLst>
              <a:path w="861848" h="373817">
                <a:moveTo>
                  <a:pt x="0" y="357351"/>
                </a:moveTo>
                <a:cubicBezTo>
                  <a:pt x="124372" y="373116"/>
                  <a:pt x="248744" y="388882"/>
                  <a:pt x="325820" y="346841"/>
                </a:cubicBezTo>
                <a:cubicBezTo>
                  <a:pt x="402896" y="304800"/>
                  <a:pt x="373117" y="162910"/>
                  <a:pt x="462455" y="105103"/>
                </a:cubicBezTo>
                <a:cubicBezTo>
                  <a:pt x="551793" y="47296"/>
                  <a:pt x="706820" y="23648"/>
                  <a:pt x="861848" y="0"/>
                </a:cubicBezTo>
              </a:path>
            </a:pathLst>
          </a:custGeom>
          <a:ln w="28575">
            <a:solidFill>
              <a:schemeClr val="accent2">
                <a:lumMod val="75000"/>
              </a:schemeClr>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58" name="Forme libre : forme 57">
            <a:extLst>
              <a:ext uri="{FF2B5EF4-FFF2-40B4-BE49-F238E27FC236}">
                <a16:creationId xmlns:a16="http://schemas.microsoft.com/office/drawing/2014/main" id="{EC2071CA-3652-4566-9D76-97CDF48C4A1C}"/>
              </a:ext>
            </a:extLst>
          </p:cNvPr>
          <p:cNvSpPr/>
          <p:nvPr/>
        </p:nvSpPr>
        <p:spPr>
          <a:xfrm flipV="1">
            <a:off x="7095189" y="5123880"/>
            <a:ext cx="1043027" cy="711937"/>
          </a:xfrm>
          <a:custGeom>
            <a:avLst/>
            <a:gdLst>
              <a:gd name="connsiteX0" fmla="*/ 0 w 861848"/>
              <a:gd name="connsiteY0" fmla="*/ 357351 h 373817"/>
              <a:gd name="connsiteX1" fmla="*/ 325820 w 861848"/>
              <a:gd name="connsiteY1" fmla="*/ 346841 h 373817"/>
              <a:gd name="connsiteX2" fmla="*/ 462455 w 861848"/>
              <a:gd name="connsiteY2" fmla="*/ 105103 h 373817"/>
              <a:gd name="connsiteX3" fmla="*/ 861848 w 861848"/>
              <a:gd name="connsiteY3" fmla="*/ 0 h 373817"/>
            </a:gdLst>
            <a:ahLst/>
            <a:cxnLst>
              <a:cxn ang="0">
                <a:pos x="connsiteX0" y="connsiteY0"/>
              </a:cxn>
              <a:cxn ang="0">
                <a:pos x="connsiteX1" y="connsiteY1"/>
              </a:cxn>
              <a:cxn ang="0">
                <a:pos x="connsiteX2" y="connsiteY2"/>
              </a:cxn>
              <a:cxn ang="0">
                <a:pos x="connsiteX3" y="connsiteY3"/>
              </a:cxn>
            </a:cxnLst>
            <a:rect l="l" t="t" r="r" b="b"/>
            <a:pathLst>
              <a:path w="861848" h="373817">
                <a:moveTo>
                  <a:pt x="0" y="357351"/>
                </a:moveTo>
                <a:cubicBezTo>
                  <a:pt x="124372" y="373116"/>
                  <a:pt x="248744" y="388882"/>
                  <a:pt x="325820" y="346841"/>
                </a:cubicBezTo>
                <a:cubicBezTo>
                  <a:pt x="402896" y="304800"/>
                  <a:pt x="373117" y="162910"/>
                  <a:pt x="462455" y="105103"/>
                </a:cubicBezTo>
                <a:cubicBezTo>
                  <a:pt x="551793" y="47296"/>
                  <a:pt x="706820" y="23648"/>
                  <a:pt x="861848" y="0"/>
                </a:cubicBezTo>
              </a:path>
            </a:pathLst>
          </a:custGeom>
          <a:ln w="28575">
            <a:solidFill>
              <a:schemeClr val="accent2">
                <a:lumMod val="75000"/>
              </a:schemeClr>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59" name="Forme libre : forme 58">
            <a:extLst>
              <a:ext uri="{FF2B5EF4-FFF2-40B4-BE49-F238E27FC236}">
                <a16:creationId xmlns:a16="http://schemas.microsoft.com/office/drawing/2014/main" id="{03FF9CDE-92B9-49FD-A272-C63F94D8CA19}"/>
              </a:ext>
            </a:extLst>
          </p:cNvPr>
          <p:cNvSpPr/>
          <p:nvPr/>
        </p:nvSpPr>
        <p:spPr>
          <a:xfrm>
            <a:off x="7095189" y="3661593"/>
            <a:ext cx="1043027" cy="204074"/>
          </a:xfrm>
          <a:custGeom>
            <a:avLst/>
            <a:gdLst>
              <a:gd name="connsiteX0" fmla="*/ 0 w 861848"/>
              <a:gd name="connsiteY0" fmla="*/ 357351 h 373817"/>
              <a:gd name="connsiteX1" fmla="*/ 325820 w 861848"/>
              <a:gd name="connsiteY1" fmla="*/ 346841 h 373817"/>
              <a:gd name="connsiteX2" fmla="*/ 462455 w 861848"/>
              <a:gd name="connsiteY2" fmla="*/ 105103 h 373817"/>
              <a:gd name="connsiteX3" fmla="*/ 861848 w 861848"/>
              <a:gd name="connsiteY3" fmla="*/ 0 h 373817"/>
            </a:gdLst>
            <a:ahLst/>
            <a:cxnLst>
              <a:cxn ang="0">
                <a:pos x="connsiteX0" y="connsiteY0"/>
              </a:cxn>
              <a:cxn ang="0">
                <a:pos x="connsiteX1" y="connsiteY1"/>
              </a:cxn>
              <a:cxn ang="0">
                <a:pos x="connsiteX2" y="connsiteY2"/>
              </a:cxn>
              <a:cxn ang="0">
                <a:pos x="connsiteX3" y="connsiteY3"/>
              </a:cxn>
            </a:cxnLst>
            <a:rect l="l" t="t" r="r" b="b"/>
            <a:pathLst>
              <a:path w="861848" h="373817">
                <a:moveTo>
                  <a:pt x="0" y="357351"/>
                </a:moveTo>
                <a:cubicBezTo>
                  <a:pt x="124372" y="373116"/>
                  <a:pt x="248744" y="388882"/>
                  <a:pt x="325820" y="346841"/>
                </a:cubicBezTo>
                <a:cubicBezTo>
                  <a:pt x="402896" y="304800"/>
                  <a:pt x="373117" y="162910"/>
                  <a:pt x="462455" y="105103"/>
                </a:cubicBezTo>
                <a:cubicBezTo>
                  <a:pt x="551793" y="47296"/>
                  <a:pt x="706820" y="23648"/>
                  <a:pt x="861848" y="0"/>
                </a:cubicBezTo>
              </a:path>
            </a:pathLst>
          </a:custGeom>
          <a:ln w="28575">
            <a:solidFill>
              <a:schemeClr val="accent2">
                <a:lumMod val="60000"/>
                <a:lumOff val="40000"/>
              </a:schemeClr>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60" name="Forme libre : forme 59">
            <a:extLst>
              <a:ext uri="{FF2B5EF4-FFF2-40B4-BE49-F238E27FC236}">
                <a16:creationId xmlns:a16="http://schemas.microsoft.com/office/drawing/2014/main" id="{398FA3B9-2B00-44A2-9618-92C41956EF47}"/>
              </a:ext>
            </a:extLst>
          </p:cNvPr>
          <p:cNvSpPr/>
          <p:nvPr/>
        </p:nvSpPr>
        <p:spPr>
          <a:xfrm>
            <a:off x="7095189" y="3876768"/>
            <a:ext cx="1398831" cy="252096"/>
          </a:xfrm>
          <a:custGeom>
            <a:avLst/>
            <a:gdLst>
              <a:gd name="connsiteX0" fmla="*/ 0 w 1135117"/>
              <a:gd name="connsiteY0" fmla="*/ 14473 h 403356"/>
              <a:gd name="connsiteX1" fmla="*/ 294289 w 1135117"/>
              <a:gd name="connsiteY1" fmla="*/ 24984 h 403356"/>
              <a:gd name="connsiteX2" fmla="*/ 493986 w 1135117"/>
              <a:gd name="connsiteY2" fmla="*/ 245701 h 403356"/>
              <a:gd name="connsiteX3" fmla="*/ 1135117 w 1135117"/>
              <a:gd name="connsiteY3" fmla="*/ 403356 h 403356"/>
            </a:gdLst>
            <a:ahLst/>
            <a:cxnLst>
              <a:cxn ang="0">
                <a:pos x="connsiteX0" y="connsiteY0"/>
              </a:cxn>
              <a:cxn ang="0">
                <a:pos x="connsiteX1" y="connsiteY1"/>
              </a:cxn>
              <a:cxn ang="0">
                <a:pos x="connsiteX2" y="connsiteY2"/>
              </a:cxn>
              <a:cxn ang="0">
                <a:pos x="connsiteX3" y="connsiteY3"/>
              </a:cxn>
            </a:cxnLst>
            <a:rect l="l" t="t" r="r" b="b"/>
            <a:pathLst>
              <a:path w="1135117" h="403356">
                <a:moveTo>
                  <a:pt x="0" y="14473"/>
                </a:moveTo>
                <a:cubicBezTo>
                  <a:pt x="105979" y="459"/>
                  <a:pt x="211958" y="-13554"/>
                  <a:pt x="294289" y="24984"/>
                </a:cubicBezTo>
                <a:cubicBezTo>
                  <a:pt x="376620" y="63522"/>
                  <a:pt x="353848" y="182639"/>
                  <a:pt x="493986" y="245701"/>
                </a:cubicBezTo>
                <a:cubicBezTo>
                  <a:pt x="634124" y="308763"/>
                  <a:pt x="884620" y="356059"/>
                  <a:pt x="1135117" y="403356"/>
                </a:cubicBezTo>
              </a:path>
            </a:pathLst>
          </a:custGeom>
          <a:ln w="28575">
            <a:solidFill>
              <a:schemeClr val="accent2">
                <a:lumMod val="60000"/>
                <a:lumOff val="40000"/>
              </a:schemeClr>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16" name="Forme libre : forme 15">
            <a:extLst>
              <a:ext uri="{FF2B5EF4-FFF2-40B4-BE49-F238E27FC236}">
                <a16:creationId xmlns:a16="http://schemas.microsoft.com/office/drawing/2014/main" id="{3AAF76FE-89FC-475B-9E2C-5D24ECAA3BC3}"/>
              </a:ext>
            </a:extLst>
          </p:cNvPr>
          <p:cNvSpPr/>
          <p:nvPr/>
        </p:nvSpPr>
        <p:spPr>
          <a:xfrm>
            <a:off x="7147034" y="1345324"/>
            <a:ext cx="1240221" cy="52552"/>
          </a:xfrm>
          <a:custGeom>
            <a:avLst/>
            <a:gdLst>
              <a:gd name="connsiteX0" fmla="*/ 0 w 1240221"/>
              <a:gd name="connsiteY0" fmla="*/ 0 h 52552"/>
              <a:gd name="connsiteX1" fmla="*/ 641132 w 1240221"/>
              <a:gd name="connsiteY1" fmla="*/ 31531 h 52552"/>
              <a:gd name="connsiteX2" fmla="*/ 1240221 w 1240221"/>
              <a:gd name="connsiteY2" fmla="*/ 52552 h 52552"/>
            </a:gdLst>
            <a:ahLst/>
            <a:cxnLst>
              <a:cxn ang="0">
                <a:pos x="connsiteX0" y="connsiteY0"/>
              </a:cxn>
              <a:cxn ang="0">
                <a:pos x="connsiteX1" y="connsiteY1"/>
              </a:cxn>
              <a:cxn ang="0">
                <a:pos x="connsiteX2" y="connsiteY2"/>
              </a:cxn>
            </a:cxnLst>
            <a:rect l="l" t="t" r="r" b="b"/>
            <a:pathLst>
              <a:path w="1240221" h="52552">
                <a:moveTo>
                  <a:pt x="0" y="0"/>
                </a:moveTo>
                <a:lnTo>
                  <a:pt x="641132" y="31531"/>
                </a:lnTo>
                <a:lnTo>
                  <a:pt x="1240221" y="52552"/>
                </a:lnTo>
              </a:path>
            </a:pathLst>
          </a:custGeom>
          <a:ln w="28575"/>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18" name="Forme libre : forme 17">
            <a:extLst>
              <a:ext uri="{FF2B5EF4-FFF2-40B4-BE49-F238E27FC236}">
                <a16:creationId xmlns:a16="http://schemas.microsoft.com/office/drawing/2014/main" id="{B5EAD3ED-431A-40BF-93EE-7CA920B5AA54}"/>
              </a:ext>
            </a:extLst>
          </p:cNvPr>
          <p:cNvSpPr/>
          <p:nvPr/>
        </p:nvSpPr>
        <p:spPr>
          <a:xfrm>
            <a:off x="7178565" y="1000682"/>
            <a:ext cx="1043027" cy="350598"/>
          </a:xfrm>
          <a:custGeom>
            <a:avLst/>
            <a:gdLst>
              <a:gd name="connsiteX0" fmla="*/ 0 w 861848"/>
              <a:gd name="connsiteY0" fmla="*/ 357351 h 373817"/>
              <a:gd name="connsiteX1" fmla="*/ 325820 w 861848"/>
              <a:gd name="connsiteY1" fmla="*/ 346841 h 373817"/>
              <a:gd name="connsiteX2" fmla="*/ 462455 w 861848"/>
              <a:gd name="connsiteY2" fmla="*/ 105103 h 373817"/>
              <a:gd name="connsiteX3" fmla="*/ 861848 w 861848"/>
              <a:gd name="connsiteY3" fmla="*/ 0 h 373817"/>
            </a:gdLst>
            <a:ahLst/>
            <a:cxnLst>
              <a:cxn ang="0">
                <a:pos x="connsiteX0" y="connsiteY0"/>
              </a:cxn>
              <a:cxn ang="0">
                <a:pos x="connsiteX1" y="connsiteY1"/>
              </a:cxn>
              <a:cxn ang="0">
                <a:pos x="connsiteX2" y="connsiteY2"/>
              </a:cxn>
              <a:cxn ang="0">
                <a:pos x="connsiteX3" y="connsiteY3"/>
              </a:cxn>
            </a:cxnLst>
            <a:rect l="l" t="t" r="r" b="b"/>
            <a:pathLst>
              <a:path w="861848" h="373817">
                <a:moveTo>
                  <a:pt x="0" y="357351"/>
                </a:moveTo>
                <a:cubicBezTo>
                  <a:pt x="124372" y="373116"/>
                  <a:pt x="248744" y="388882"/>
                  <a:pt x="325820" y="346841"/>
                </a:cubicBezTo>
                <a:cubicBezTo>
                  <a:pt x="402896" y="304800"/>
                  <a:pt x="373117" y="162910"/>
                  <a:pt x="462455" y="105103"/>
                </a:cubicBezTo>
                <a:cubicBezTo>
                  <a:pt x="551793" y="47296"/>
                  <a:pt x="706820" y="23648"/>
                  <a:pt x="861848" y="0"/>
                </a:cubicBezTo>
              </a:path>
            </a:pathLst>
          </a:custGeom>
          <a:ln w="28575"/>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49" name="Forme libre : forme 48">
            <a:extLst>
              <a:ext uri="{FF2B5EF4-FFF2-40B4-BE49-F238E27FC236}">
                <a16:creationId xmlns:a16="http://schemas.microsoft.com/office/drawing/2014/main" id="{E18BC973-D650-4C56-9EFA-BD3436AED1E3}"/>
              </a:ext>
            </a:extLst>
          </p:cNvPr>
          <p:cNvSpPr/>
          <p:nvPr/>
        </p:nvSpPr>
        <p:spPr>
          <a:xfrm>
            <a:off x="7178565" y="1362380"/>
            <a:ext cx="1398831" cy="443497"/>
          </a:xfrm>
          <a:custGeom>
            <a:avLst/>
            <a:gdLst>
              <a:gd name="connsiteX0" fmla="*/ 0 w 1135117"/>
              <a:gd name="connsiteY0" fmla="*/ 14473 h 403356"/>
              <a:gd name="connsiteX1" fmla="*/ 294289 w 1135117"/>
              <a:gd name="connsiteY1" fmla="*/ 24984 h 403356"/>
              <a:gd name="connsiteX2" fmla="*/ 493986 w 1135117"/>
              <a:gd name="connsiteY2" fmla="*/ 245701 h 403356"/>
              <a:gd name="connsiteX3" fmla="*/ 1135117 w 1135117"/>
              <a:gd name="connsiteY3" fmla="*/ 403356 h 403356"/>
            </a:gdLst>
            <a:ahLst/>
            <a:cxnLst>
              <a:cxn ang="0">
                <a:pos x="connsiteX0" y="connsiteY0"/>
              </a:cxn>
              <a:cxn ang="0">
                <a:pos x="connsiteX1" y="connsiteY1"/>
              </a:cxn>
              <a:cxn ang="0">
                <a:pos x="connsiteX2" y="connsiteY2"/>
              </a:cxn>
              <a:cxn ang="0">
                <a:pos x="connsiteX3" y="connsiteY3"/>
              </a:cxn>
            </a:cxnLst>
            <a:rect l="l" t="t" r="r" b="b"/>
            <a:pathLst>
              <a:path w="1135117" h="403356">
                <a:moveTo>
                  <a:pt x="0" y="14473"/>
                </a:moveTo>
                <a:cubicBezTo>
                  <a:pt x="105979" y="459"/>
                  <a:pt x="211958" y="-13554"/>
                  <a:pt x="294289" y="24984"/>
                </a:cubicBezTo>
                <a:cubicBezTo>
                  <a:pt x="376620" y="63522"/>
                  <a:pt x="353848" y="182639"/>
                  <a:pt x="493986" y="245701"/>
                </a:cubicBezTo>
                <a:cubicBezTo>
                  <a:pt x="634124" y="308763"/>
                  <a:pt x="884620" y="356059"/>
                  <a:pt x="1135117" y="403356"/>
                </a:cubicBezTo>
              </a:path>
            </a:pathLst>
          </a:custGeom>
          <a:ln w="28575"/>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10" name="Forme libre : forme 9">
            <a:extLst>
              <a:ext uri="{FF2B5EF4-FFF2-40B4-BE49-F238E27FC236}">
                <a16:creationId xmlns:a16="http://schemas.microsoft.com/office/drawing/2014/main" id="{BA8CCFBB-E940-497C-AE83-577081E76EEF}"/>
              </a:ext>
            </a:extLst>
          </p:cNvPr>
          <p:cNvSpPr/>
          <p:nvPr/>
        </p:nvSpPr>
        <p:spPr>
          <a:xfrm>
            <a:off x="5039360" y="1310640"/>
            <a:ext cx="660400" cy="2069204"/>
          </a:xfrm>
          <a:custGeom>
            <a:avLst/>
            <a:gdLst>
              <a:gd name="connsiteX0" fmla="*/ 0 w 660400"/>
              <a:gd name="connsiteY0" fmla="*/ 2062480 h 2069204"/>
              <a:gd name="connsiteX1" fmla="*/ 152400 w 660400"/>
              <a:gd name="connsiteY1" fmla="*/ 1950720 h 2069204"/>
              <a:gd name="connsiteX2" fmla="*/ 182880 w 660400"/>
              <a:gd name="connsiteY2" fmla="*/ 1249680 h 2069204"/>
              <a:gd name="connsiteX3" fmla="*/ 182880 w 660400"/>
              <a:gd name="connsiteY3" fmla="*/ 416560 h 2069204"/>
              <a:gd name="connsiteX4" fmla="*/ 660400 w 660400"/>
              <a:gd name="connsiteY4" fmla="*/ 0 h 2069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00" h="2069204">
                <a:moveTo>
                  <a:pt x="0" y="2062480"/>
                </a:moveTo>
                <a:cubicBezTo>
                  <a:pt x="60960" y="2074333"/>
                  <a:pt x="121920" y="2086187"/>
                  <a:pt x="152400" y="1950720"/>
                </a:cubicBezTo>
                <a:cubicBezTo>
                  <a:pt x="182880" y="1815253"/>
                  <a:pt x="177800" y="1505373"/>
                  <a:pt x="182880" y="1249680"/>
                </a:cubicBezTo>
                <a:cubicBezTo>
                  <a:pt x="187960" y="993987"/>
                  <a:pt x="103293" y="624840"/>
                  <a:pt x="182880" y="416560"/>
                </a:cubicBezTo>
                <a:cubicBezTo>
                  <a:pt x="262467" y="208280"/>
                  <a:pt x="461433" y="104140"/>
                  <a:pt x="660400" y="0"/>
                </a:cubicBezTo>
              </a:path>
            </a:pathLst>
          </a:custGeom>
          <a:ln w="38100">
            <a:solidFill>
              <a:srgbClr val="0070C0"/>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fr-FR"/>
          </a:p>
        </p:txBody>
      </p:sp>
      <p:sp>
        <p:nvSpPr>
          <p:cNvPr id="45" name="Forme libre : forme 44">
            <a:extLst>
              <a:ext uri="{FF2B5EF4-FFF2-40B4-BE49-F238E27FC236}">
                <a16:creationId xmlns:a16="http://schemas.microsoft.com/office/drawing/2014/main" id="{A0134181-D14C-4BD1-9F73-AEE25C586600}"/>
              </a:ext>
            </a:extLst>
          </p:cNvPr>
          <p:cNvSpPr/>
          <p:nvPr/>
        </p:nvSpPr>
        <p:spPr>
          <a:xfrm flipV="1">
            <a:off x="5039360" y="3415528"/>
            <a:ext cx="660400" cy="1776232"/>
          </a:xfrm>
          <a:custGeom>
            <a:avLst/>
            <a:gdLst>
              <a:gd name="connsiteX0" fmla="*/ 0 w 660400"/>
              <a:gd name="connsiteY0" fmla="*/ 2062480 h 2069204"/>
              <a:gd name="connsiteX1" fmla="*/ 152400 w 660400"/>
              <a:gd name="connsiteY1" fmla="*/ 1950720 h 2069204"/>
              <a:gd name="connsiteX2" fmla="*/ 182880 w 660400"/>
              <a:gd name="connsiteY2" fmla="*/ 1249680 h 2069204"/>
              <a:gd name="connsiteX3" fmla="*/ 182880 w 660400"/>
              <a:gd name="connsiteY3" fmla="*/ 416560 h 2069204"/>
              <a:gd name="connsiteX4" fmla="*/ 660400 w 660400"/>
              <a:gd name="connsiteY4" fmla="*/ 0 h 2069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00" h="2069204">
                <a:moveTo>
                  <a:pt x="0" y="2062480"/>
                </a:moveTo>
                <a:cubicBezTo>
                  <a:pt x="60960" y="2074333"/>
                  <a:pt x="121920" y="2086187"/>
                  <a:pt x="152400" y="1950720"/>
                </a:cubicBezTo>
                <a:cubicBezTo>
                  <a:pt x="182880" y="1815253"/>
                  <a:pt x="177800" y="1505373"/>
                  <a:pt x="182880" y="1249680"/>
                </a:cubicBezTo>
                <a:cubicBezTo>
                  <a:pt x="187960" y="993987"/>
                  <a:pt x="103293" y="624840"/>
                  <a:pt x="182880" y="416560"/>
                </a:cubicBezTo>
                <a:cubicBezTo>
                  <a:pt x="262467" y="208280"/>
                  <a:pt x="461433" y="104140"/>
                  <a:pt x="660400" y="0"/>
                </a:cubicBezTo>
              </a:path>
            </a:pathLst>
          </a:custGeom>
          <a:ln w="38100">
            <a:solidFill>
              <a:schemeClr val="accent2">
                <a:lumMod val="7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fr-FR"/>
          </a:p>
        </p:txBody>
      </p:sp>
      <p:sp>
        <p:nvSpPr>
          <p:cNvPr id="12" name="Forme libre : forme 11">
            <a:extLst>
              <a:ext uri="{FF2B5EF4-FFF2-40B4-BE49-F238E27FC236}">
                <a16:creationId xmlns:a16="http://schemas.microsoft.com/office/drawing/2014/main" id="{8CE66286-3BF6-46AB-B883-FEC0FE12C1FD}"/>
              </a:ext>
            </a:extLst>
          </p:cNvPr>
          <p:cNvSpPr/>
          <p:nvPr/>
        </p:nvSpPr>
        <p:spPr>
          <a:xfrm>
            <a:off x="4958080" y="2687443"/>
            <a:ext cx="822960" cy="682306"/>
          </a:xfrm>
          <a:custGeom>
            <a:avLst/>
            <a:gdLst>
              <a:gd name="connsiteX0" fmla="*/ 0 w 822960"/>
              <a:gd name="connsiteY0" fmla="*/ 589280 h 636207"/>
              <a:gd name="connsiteX1" fmla="*/ 243840 w 822960"/>
              <a:gd name="connsiteY1" fmla="*/ 589280 h 636207"/>
              <a:gd name="connsiteX2" fmla="*/ 416560 w 822960"/>
              <a:gd name="connsiteY2" fmla="*/ 101600 h 636207"/>
              <a:gd name="connsiteX3" fmla="*/ 822960 w 822960"/>
              <a:gd name="connsiteY3" fmla="*/ 0 h 636207"/>
            </a:gdLst>
            <a:ahLst/>
            <a:cxnLst>
              <a:cxn ang="0">
                <a:pos x="connsiteX0" y="connsiteY0"/>
              </a:cxn>
              <a:cxn ang="0">
                <a:pos x="connsiteX1" y="connsiteY1"/>
              </a:cxn>
              <a:cxn ang="0">
                <a:pos x="connsiteX2" y="connsiteY2"/>
              </a:cxn>
              <a:cxn ang="0">
                <a:pos x="connsiteX3" y="connsiteY3"/>
              </a:cxn>
            </a:cxnLst>
            <a:rect l="l" t="t" r="r" b="b"/>
            <a:pathLst>
              <a:path w="822960" h="636207">
                <a:moveTo>
                  <a:pt x="0" y="589280"/>
                </a:moveTo>
                <a:cubicBezTo>
                  <a:pt x="87206" y="629920"/>
                  <a:pt x="174413" y="670560"/>
                  <a:pt x="243840" y="589280"/>
                </a:cubicBezTo>
                <a:cubicBezTo>
                  <a:pt x="313267" y="508000"/>
                  <a:pt x="320040" y="199813"/>
                  <a:pt x="416560" y="101600"/>
                </a:cubicBezTo>
                <a:cubicBezTo>
                  <a:pt x="513080" y="3387"/>
                  <a:pt x="668020" y="1693"/>
                  <a:pt x="822960" y="0"/>
                </a:cubicBezTo>
              </a:path>
            </a:pathLst>
          </a:custGeom>
          <a:ln w="38100">
            <a:solidFill>
              <a:schemeClr val="accent5">
                <a:lumMod val="50000"/>
                <a:lumOff val="50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fr-FR"/>
          </a:p>
        </p:txBody>
      </p:sp>
      <p:sp>
        <p:nvSpPr>
          <p:cNvPr id="47" name="Forme libre : forme 46">
            <a:extLst>
              <a:ext uri="{FF2B5EF4-FFF2-40B4-BE49-F238E27FC236}">
                <a16:creationId xmlns:a16="http://schemas.microsoft.com/office/drawing/2014/main" id="{46F98E77-720C-453E-B172-EBE82A504A5D}"/>
              </a:ext>
            </a:extLst>
          </p:cNvPr>
          <p:cNvSpPr/>
          <p:nvPr/>
        </p:nvSpPr>
        <p:spPr>
          <a:xfrm flipV="1">
            <a:off x="4958080" y="3400229"/>
            <a:ext cx="963990" cy="501818"/>
          </a:xfrm>
          <a:custGeom>
            <a:avLst/>
            <a:gdLst>
              <a:gd name="connsiteX0" fmla="*/ 0 w 822960"/>
              <a:gd name="connsiteY0" fmla="*/ 589280 h 636207"/>
              <a:gd name="connsiteX1" fmla="*/ 243840 w 822960"/>
              <a:gd name="connsiteY1" fmla="*/ 589280 h 636207"/>
              <a:gd name="connsiteX2" fmla="*/ 416560 w 822960"/>
              <a:gd name="connsiteY2" fmla="*/ 101600 h 636207"/>
              <a:gd name="connsiteX3" fmla="*/ 822960 w 822960"/>
              <a:gd name="connsiteY3" fmla="*/ 0 h 636207"/>
            </a:gdLst>
            <a:ahLst/>
            <a:cxnLst>
              <a:cxn ang="0">
                <a:pos x="connsiteX0" y="connsiteY0"/>
              </a:cxn>
              <a:cxn ang="0">
                <a:pos x="connsiteX1" y="connsiteY1"/>
              </a:cxn>
              <a:cxn ang="0">
                <a:pos x="connsiteX2" y="connsiteY2"/>
              </a:cxn>
              <a:cxn ang="0">
                <a:pos x="connsiteX3" y="connsiteY3"/>
              </a:cxn>
            </a:cxnLst>
            <a:rect l="l" t="t" r="r" b="b"/>
            <a:pathLst>
              <a:path w="822960" h="636207">
                <a:moveTo>
                  <a:pt x="0" y="589280"/>
                </a:moveTo>
                <a:cubicBezTo>
                  <a:pt x="87206" y="629920"/>
                  <a:pt x="174413" y="670560"/>
                  <a:pt x="243840" y="589280"/>
                </a:cubicBezTo>
                <a:cubicBezTo>
                  <a:pt x="313267" y="508000"/>
                  <a:pt x="320040" y="199813"/>
                  <a:pt x="416560" y="101600"/>
                </a:cubicBezTo>
                <a:cubicBezTo>
                  <a:pt x="513080" y="3387"/>
                  <a:pt x="668020" y="1693"/>
                  <a:pt x="822960" y="0"/>
                </a:cubicBezTo>
              </a:path>
            </a:pathLst>
          </a:custGeom>
          <a:ln w="38100">
            <a:solidFill>
              <a:schemeClr val="accent2">
                <a:lumMod val="60000"/>
                <a:lumOff val="40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fr-FR"/>
          </a:p>
        </p:txBody>
      </p:sp>
      <p:sp>
        <p:nvSpPr>
          <p:cNvPr id="19" name="Espace réservé du numéro de diapositive 1">
            <a:extLst>
              <a:ext uri="{FF2B5EF4-FFF2-40B4-BE49-F238E27FC236}">
                <a16:creationId xmlns:a16="http://schemas.microsoft.com/office/drawing/2014/main" id="{AF91A27D-7FDC-45FE-AF40-F5DC9977C026}"/>
              </a:ext>
            </a:extLst>
          </p:cNvPr>
          <p:cNvSpPr>
            <a:spLocks noGrp="1"/>
          </p:cNvSpPr>
          <p:nvPr>
            <p:ph type="sldNum" sz="quarter" idx="12"/>
          </p:nvPr>
        </p:nvSpPr>
        <p:spPr>
          <a:xfrm>
            <a:off x="11760000" y="6371351"/>
            <a:ext cx="432000" cy="432000"/>
          </a:xfrm>
        </p:spPr>
        <p:txBody>
          <a:bodyPr/>
          <a:lstStyle/>
          <a:p>
            <a:fld id="{D17C1B05-8444-EA4A-B9F9-11CD3616A168}" type="slidenum">
              <a:rPr lang="fr-FR" smtClean="0"/>
              <a:pPr/>
              <a:t>11</a:t>
            </a:fld>
            <a:endParaRPr lang="fr-FR"/>
          </a:p>
        </p:txBody>
      </p:sp>
      <p:sp>
        <p:nvSpPr>
          <p:cNvPr id="20" name="Titre 1">
            <a:extLst>
              <a:ext uri="{FF2B5EF4-FFF2-40B4-BE49-F238E27FC236}">
                <a16:creationId xmlns:a16="http://schemas.microsoft.com/office/drawing/2014/main" id="{37090452-A931-46A4-A3B5-C4E961563E60}"/>
              </a:ext>
            </a:extLst>
          </p:cNvPr>
          <p:cNvSpPr txBox="1">
            <a:spLocks/>
          </p:cNvSpPr>
          <p:nvPr/>
        </p:nvSpPr>
        <p:spPr>
          <a:xfrm>
            <a:off x="180000" y="180000"/>
            <a:ext cx="9712966"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dirty="0"/>
              <a:t>Exprimer les exigences du "client"</a:t>
            </a:r>
            <a:endParaRPr lang="fr-FR" sz="4800" spc="-300" dirty="0"/>
          </a:p>
        </p:txBody>
      </p:sp>
      <p:sp>
        <p:nvSpPr>
          <p:cNvPr id="21" name="Espace réservé du pied de page 5">
            <a:extLst>
              <a:ext uri="{FF2B5EF4-FFF2-40B4-BE49-F238E27FC236}">
                <a16:creationId xmlns:a16="http://schemas.microsoft.com/office/drawing/2014/main" id="{25BBA345-7DF4-4082-9D82-37E614E96DC6}"/>
              </a:ext>
            </a:extLst>
          </p:cNvPr>
          <p:cNvSpPr txBox="1">
            <a:spLocks/>
          </p:cNvSpPr>
          <p:nvPr/>
        </p:nvSpPr>
        <p:spPr>
          <a:xfrm>
            <a:off x="122846" y="6520540"/>
            <a:ext cx="6164159" cy="29506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dirty="0">
                <a:solidFill>
                  <a:prstClr val="black">
                    <a:lumMod val="75000"/>
                    <a:lumOff val="25000"/>
                  </a:prstClr>
                </a:solidFill>
                <a:latin typeface="Candara"/>
              </a:rPr>
              <a:t>Sciences de l’Ingénieur :  l'approche Design au service du projet de Première</a:t>
            </a:r>
          </a:p>
        </p:txBody>
      </p:sp>
      <p:sp>
        <p:nvSpPr>
          <p:cNvPr id="30" name="Rectangle : coins arrondis 29">
            <a:extLst>
              <a:ext uri="{FF2B5EF4-FFF2-40B4-BE49-F238E27FC236}">
                <a16:creationId xmlns:a16="http://schemas.microsoft.com/office/drawing/2014/main" id="{739424C0-1061-48C9-8C59-F6F1525698C6}"/>
              </a:ext>
            </a:extLst>
          </p:cNvPr>
          <p:cNvSpPr/>
          <p:nvPr/>
        </p:nvSpPr>
        <p:spPr>
          <a:xfrm>
            <a:off x="11160000" y="145614"/>
            <a:ext cx="900000" cy="900000"/>
          </a:xfrm>
          <a:prstGeom prst="roundRect">
            <a:avLst>
              <a:gd name="adj" fmla="val 10000"/>
            </a:avLst>
          </a:prstGeom>
          <a:blipFill rotWithShape="0">
            <a:blip r:embed="rId4">
              <a:duotone>
                <a:schemeClr val="accent2">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8800"/>
                      </a14:imgEffect>
                      <a14:imgEffect>
                        <a14:saturation sat="300000"/>
                      </a14:imgEffect>
                      <a14:imgEffect>
                        <a14:brightnessContrast contrast="-40000"/>
                      </a14:imgEffect>
                    </a14:imgLayer>
                  </a14:imgProps>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37" name="ZoneTexte 36">
            <a:extLst>
              <a:ext uri="{FF2B5EF4-FFF2-40B4-BE49-F238E27FC236}">
                <a16:creationId xmlns:a16="http://schemas.microsoft.com/office/drawing/2014/main" id="{1BAF5E6A-B7AB-4A17-BAD6-0008481087DE}"/>
              </a:ext>
            </a:extLst>
          </p:cNvPr>
          <p:cNvSpPr txBox="1"/>
          <p:nvPr/>
        </p:nvSpPr>
        <p:spPr>
          <a:xfrm>
            <a:off x="8104052" y="850467"/>
            <a:ext cx="1908000" cy="255389"/>
          </a:xfrm>
          <a:prstGeom prst="flowChartAlternateProcess">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500" dirty="0">
                <a:effectLst/>
              </a:rPr>
              <a:t>Voix</a:t>
            </a:r>
          </a:p>
        </p:txBody>
      </p:sp>
      <p:sp>
        <p:nvSpPr>
          <p:cNvPr id="38" name="Organigramme : Alternative 37">
            <a:extLst>
              <a:ext uri="{FF2B5EF4-FFF2-40B4-BE49-F238E27FC236}">
                <a16:creationId xmlns:a16="http://schemas.microsoft.com/office/drawing/2014/main" id="{3D0BECAA-F63D-4FF6-84A3-B681733C0AF6}"/>
              </a:ext>
            </a:extLst>
          </p:cNvPr>
          <p:cNvSpPr/>
          <p:nvPr/>
        </p:nvSpPr>
        <p:spPr>
          <a:xfrm>
            <a:off x="5570020" y="1170347"/>
            <a:ext cx="1744623" cy="360000"/>
          </a:xfrm>
          <a:prstGeom prst="flowChartAlternateProcess">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Pilotage au son</a:t>
            </a:r>
          </a:p>
        </p:txBody>
      </p:sp>
      <p:sp>
        <p:nvSpPr>
          <p:cNvPr id="39" name="ZoneTexte 38">
            <a:extLst>
              <a:ext uri="{FF2B5EF4-FFF2-40B4-BE49-F238E27FC236}">
                <a16:creationId xmlns:a16="http://schemas.microsoft.com/office/drawing/2014/main" id="{CACED3A8-5DDA-4DF8-B09E-5E3969814BBC}"/>
              </a:ext>
            </a:extLst>
          </p:cNvPr>
          <p:cNvSpPr txBox="1"/>
          <p:nvPr/>
        </p:nvSpPr>
        <p:spPr>
          <a:xfrm>
            <a:off x="8104052" y="1203879"/>
            <a:ext cx="1908000" cy="255389"/>
          </a:xfrm>
          <a:prstGeom prst="flowChartAlternateProcess">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500" dirty="0">
                <a:effectLst/>
              </a:rPr>
              <a:t>Claquement de doigts</a:t>
            </a:r>
          </a:p>
        </p:txBody>
      </p:sp>
      <p:sp>
        <p:nvSpPr>
          <p:cNvPr id="40" name="ZoneTexte 39">
            <a:extLst>
              <a:ext uri="{FF2B5EF4-FFF2-40B4-BE49-F238E27FC236}">
                <a16:creationId xmlns:a16="http://schemas.microsoft.com/office/drawing/2014/main" id="{EFCEECB0-DAE6-48A7-9479-16D3FD0B476C}"/>
              </a:ext>
            </a:extLst>
          </p:cNvPr>
          <p:cNvSpPr txBox="1"/>
          <p:nvPr/>
        </p:nvSpPr>
        <p:spPr>
          <a:xfrm>
            <a:off x="8009359" y="4437663"/>
            <a:ext cx="1908000" cy="255389"/>
          </a:xfrm>
          <a:prstGeom prst="flowChartAlternateProcess">
            <a:avLst/>
          </a:prstGeom>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500" dirty="0">
                <a:effectLst/>
              </a:rPr>
              <a:t>Interrupteur on/off</a:t>
            </a:r>
          </a:p>
        </p:txBody>
      </p:sp>
      <p:sp>
        <p:nvSpPr>
          <p:cNvPr id="41" name="Organigramme : Alternative 40">
            <a:extLst>
              <a:ext uri="{FF2B5EF4-FFF2-40B4-BE49-F238E27FC236}">
                <a16:creationId xmlns:a16="http://schemas.microsoft.com/office/drawing/2014/main" id="{E65EDBC6-D84B-49DD-90C4-B272F90D0710}"/>
              </a:ext>
            </a:extLst>
          </p:cNvPr>
          <p:cNvSpPr/>
          <p:nvPr/>
        </p:nvSpPr>
        <p:spPr>
          <a:xfrm>
            <a:off x="5570019" y="4846405"/>
            <a:ext cx="1744625" cy="587370"/>
          </a:xfrm>
          <a:prstGeom prst="flowChartAlternateProcess">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Pilotage avec un Boitier</a:t>
            </a:r>
          </a:p>
        </p:txBody>
      </p:sp>
      <p:sp>
        <p:nvSpPr>
          <p:cNvPr id="42" name="ZoneTexte 41">
            <a:extLst>
              <a:ext uri="{FF2B5EF4-FFF2-40B4-BE49-F238E27FC236}">
                <a16:creationId xmlns:a16="http://schemas.microsoft.com/office/drawing/2014/main" id="{396E9A3C-9145-43F7-B325-73463DB39783}"/>
              </a:ext>
            </a:extLst>
          </p:cNvPr>
          <p:cNvSpPr txBox="1"/>
          <p:nvPr/>
        </p:nvSpPr>
        <p:spPr>
          <a:xfrm>
            <a:off x="8009359" y="4786115"/>
            <a:ext cx="1908000" cy="255389"/>
          </a:xfrm>
          <a:prstGeom prst="flowChartAlternateProcess">
            <a:avLst/>
          </a:prstGeom>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500" dirty="0">
                <a:effectLst/>
              </a:rPr>
              <a:t>Geste vif/secouer</a:t>
            </a:r>
          </a:p>
        </p:txBody>
      </p:sp>
      <p:sp>
        <p:nvSpPr>
          <p:cNvPr id="43" name="ZoneTexte 42">
            <a:extLst>
              <a:ext uri="{FF2B5EF4-FFF2-40B4-BE49-F238E27FC236}">
                <a16:creationId xmlns:a16="http://schemas.microsoft.com/office/drawing/2014/main" id="{11EEDB2B-A51D-4C53-A02C-1087FCF1D6B5}"/>
              </a:ext>
            </a:extLst>
          </p:cNvPr>
          <p:cNvSpPr txBox="1"/>
          <p:nvPr/>
        </p:nvSpPr>
        <p:spPr>
          <a:xfrm>
            <a:off x="8009359" y="5134567"/>
            <a:ext cx="1908000" cy="255389"/>
          </a:xfrm>
          <a:prstGeom prst="flowChartAlternateProcess">
            <a:avLst/>
          </a:prstGeom>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500" dirty="0">
                <a:effectLst/>
              </a:rPr>
              <a:t>Orientation du boitier</a:t>
            </a:r>
          </a:p>
        </p:txBody>
      </p:sp>
      <p:sp>
        <p:nvSpPr>
          <p:cNvPr id="44" name="Organigramme : Alternative 43">
            <a:extLst>
              <a:ext uri="{FF2B5EF4-FFF2-40B4-BE49-F238E27FC236}">
                <a16:creationId xmlns:a16="http://schemas.microsoft.com/office/drawing/2014/main" id="{EFBE2ACE-F8BD-44CB-985E-982D72FE2CA5}"/>
              </a:ext>
            </a:extLst>
          </p:cNvPr>
          <p:cNvSpPr/>
          <p:nvPr/>
        </p:nvSpPr>
        <p:spPr>
          <a:xfrm>
            <a:off x="5570020" y="2438094"/>
            <a:ext cx="1744624" cy="602744"/>
          </a:xfrm>
          <a:prstGeom prst="flowChartAlternateProcess">
            <a:avLst/>
          </a:prstGeom>
          <a:solidFill>
            <a:schemeClr val="accent5">
              <a:lumMod val="50000"/>
              <a:lumOff val="50000"/>
            </a:schemeClr>
          </a:solidFill>
          <a:ln>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Pilotage avec un smartphone</a:t>
            </a:r>
          </a:p>
        </p:txBody>
      </p:sp>
      <p:sp>
        <p:nvSpPr>
          <p:cNvPr id="22" name="ZoneTexte 21">
            <a:extLst>
              <a:ext uri="{FF2B5EF4-FFF2-40B4-BE49-F238E27FC236}">
                <a16:creationId xmlns:a16="http://schemas.microsoft.com/office/drawing/2014/main" id="{2B984434-6400-4A6D-8D4D-1F9D4636C472}"/>
              </a:ext>
            </a:extLst>
          </p:cNvPr>
          <p:cNvSpPr txBox="1"/>
          <p:nvPr/>
        </p:nvSpPr>
        <p:spPr>
          <a:xfrm>
            <a:off x="7816465" y="2253582"/>
            <a:ext cx="1908000" cy="255389"/>
          </a:xfrm>
          <a:prstGeom prst="flowChartAlternateProcess">
            <a:avLst/>
          </a:prstGeom>
          <a:ln>
            <a:solidFill>
              <a:schemeClr val="accent5">
                <a:lumMod val="50000"/>
                <a:lumOff val="50000"/>
              </a:schemeClr>
            </a:solid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500" dirty="0">
                <a:effectLst/>
              </a:rPr>
              <a:t>Orientation</a:t>
            </a:r>
          </a:p>
        </p:txBody>
      </p:sp>
      <p:grpSp>
        <p:nvGrpSpPr>
          <p:cNvPr id="23" name="Groupe 22">
            <a:extLst>
              <a:ext uri="{FF2B5EF4-FFF2-40B4-BE49-F238E27FC236}">
                <a16:creationId xmlns:a16="http://schemas.microsoft.com/office/drawing/2014/main" id="{7F3818C0-200A-4E7B-8584-F0E445EC7C83}"/>
              </a:ext>
            </a:extLst>
          </p:cNvPr>
          <p:cNvGrpSpPr/>
          <p:nvPr/>
        </p:nvGrpSpPr>
        <p:grpSpPr>
          <a:xfrm>
            <a:off x="558266" y="1871218"/>
            <a:ext cx="4462780" cy="2975187"/>
            <a:chOff x="2533896" y="1474724"/>
            <a:chExt cx="4462780" cy="2975187"/>
          </a:xfrm>
        </p:grpSpPr>
        <p:pic>
          <p:nvPicPr>
            <p:cNvPr id="24" name="Picture 8" descr="agency, brainstorming, client">
              <a:extLst>
                <a:ext uri="{FF2B5EF4-FFF2-40B4-BE49-F238E27FC236}">
                  <a16:creationId xmlns:a16="http://schemas.microsoft.com/office/drawing/2014/main" id="{B4F3049B-9ACB-42C8-A495-80611B87C7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3896" y="1474724"/>
              <a:ext cx="4462780" cy="297518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5" name="Image 24">
              <a:extLst>
                <a:ext uri="{FF2B5EF4-FFF2-40B4-BE49-F238E27FC236}">
                  <a16:creationId xmlns:a16="http://schemas.microsoft.com/office/drawing/2014/main" id="{6067D877-5FC5-4FD0-89DB-B9AB4DE37FF6}"/>
                </a:ext>
              </a:extLst>
            </p:cNvPr>
            <p:cNvPicPr>
              <a:picLocks noChangeAspect="1"/>
            </p:cNvPicPr>
            <p:nvPr/>
          </p:nvPicPr>
          <p:blipFill>
            <a:blip r:embed="rId7"/>
            <a:stretch>
              <a:fillRect/>
            </a:stretch>
          </p:blipFill>
          <p:spPr>
            <a:xfrm>
              <a:off x="4140367" y="2106555"/>
              <a:ext cx="970300" cy="1673370"/>
            </a:xfrm>
            <a:prstGeom prst="rect">
              <a:avLst/>
            </a:prstGeom>
            <a:ln>
              <a:noFill/>
            </a:ln>
            <a:effectLst>
              <a:softEdge rad="112500"/>
            </a:effectLst>
          </p:spPr>
        </p:pic>
      </p:grpSp>
      <p:sp>
        <p:nvSpPr>
          <p:cNvPr id="26" name="ZoneTexte 25">
            <a:extLst>
              <a:ext uri="{FF2B5EF4-FFF2-40B4-BE49-F238E27FC236}">
                <a16:creationId xmlns:a16="http://schemas.microsoft.com/office/drawing/2014/main" id="{6F3C44AB-092F-460D-BD9B-0D39EC2EDB27}"/>
              </a:ext>
            </a:extLst>
          </p:cNvPr>
          <p:cNvSpPr txBox="1"/>
          <p:nvPr/>
        </p:nvSpPr>
        <p:spPr>
          <a:xfrm>
            <a:off x="7816465" y="2607798"/>
            <a:ext cx="1908000" cy="255389"/>
          </a:xfrm>
          <a:prstGeom prst="flowChartAlternateProcess">
            <a:avLst/>
          </a:prstGeom>
          <a:ln>
            <a:solidFill>
              <a:schemeClr val="accent5">
                <a:lumMod val="50000"/>
                <a:lumOff val="50000"/>
              </a:schemeClr>
            </a:solid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500" dirty="0">
                <a:effectLst/>
              </a:rPr>
              <a:t>Application</a:t>
            </a:r>
          </a:p>
        </p:txBody>
      </p:sp>
      <p:sp>
        <p:nvSpPr>
          <p:cNvPr id="27" name="ZoneTexte 26">
            <a:extLst>
              <a:ext uri="{FF2B5EF4-FFF2-40B4-BE49-F238E27FC236}">
                <a16:creationId xmlns:a16="http://schemas.microsoft.com/office/drawing/2014/main" id="{65682DCC-F784-47F0-8783-D669D9BD975B}"/>
              </a:ext>
            </a:extLst>
          </p:cNvPr>
          <p:cNvSpPr txBox="1"/>
          <p:nvPr/>
        </p:nvSpPr>
        <p:spPr>
          <a:xfrm>
            <a:off x="7816465" y="2963953"/>
            <a:ext cx="1908000" cy="255389"/>
          </a:xfrm>
          <a:prstGeom prst="flowChartAlternateProcess">
            <a:avLst/>
          </a:prstGeom>
          <a:ln>
            <a:solidFill>
              <a:schemeClr val="accent5">
                <a:lumMod val="50000"/>
                <a:lumOff val="50000"/>
              </a:schemeClr>
            </a:solid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500" dirty="0">
                <a:effectLst/>
              </a:rPr>
              <a:t>Géolocalisation</a:t>
            </a:r>
          </a:p>
        </p:txBody>
      </p:sp>
      <p:sp>
        <p:nvSpPr>
          <p:cNvPr id="28" name="ZoneTexte 27">
            <a:extLst>
              <a:ext uri="{FF2B5EF4-FFF2-40B4-BE49-F238E27FC236}">
                <a16:creationId xmlns:a16="http://schemas.microsoft.com/office/drawing/2014/main" id="{F2DAA925-0376-4C6B-85C3-6960A4AAAB2A}"/>
              </a:ext>
            </a:extLst>
          </p:cNvPr>
          <p:cNvSpPr txBox="1"/>
          <p:nvPr/>
        </p:nvSpPr>
        <p:spPr>
          <a:xfrm>
            <a:off x="8009359" y="5496755"/>
            <a:ext cx="1908000" cy="510778"/>
          </a:xfrm>
          <a:prstGeom prst="flowChartAlternateProcess">
            <a:avLst/>
          </a:prstGeom>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500" dirty="0">
                <a:effectLst/>
              </a:rPr>
              <a:t>Localisation dans la maison</a:t>
            </a:r>
          </a:p>
        </p:txBody>
      </p:sp>
      <p:sp>
        <p:nvSpPr>
          <p:cNvPr id="29" name="ZoneTexte 28">
            <a:extLst>
              <a:ext uri="{FF2B5EF4-FFF2-40B4-BE49-F238E27FC236}">
                <a16:creationId xmlns:a16="http://schemas.microsoft.com/office/drawing/2014/main" id="{57647FD4-F672-4C99-832F-7921D7D2CD06}"/>
              </a:ext>
            </a:extLst>
          </p:cNvPr>
          <p:cNvSpPr txBox="1"/>
          <p:nvPr/>
        </p:nvSpPr>
        <p:spPr>
          <a:xfrm>
            <a:off x="8104052" y="1563499"/>
            <a:ext cx="1908000" cy="255389"/>
          </a:xfrm>
          <a:prstGeom prst="flowChartAlternateProcess">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500" dirty="0">
                <a:effectLst/>
              </a:rPr>
              <a:t>Musique </a:t>
            </a:r>
          </a:p>
        </p:txBody>
      </p:sp>
      <p:sp>
        <p:nvSpPr>
          <p:cNvPr id="32" name="Organigramme : Alternative 31">
            <a:extLst>
              <a:ext uri="{FF2B5EF4-FFF2-40B4-BE49-F238E27FC236}">
                <a16:creationId xmlns:a16="http://schemas.microsoft.com/office/drawing/2014/main" id="{857F61AE-6AB6-43CC-ABE2-5E7FF55D965C}"/>
              </a:ext>
            </a:extLst>
          </p:cNvPr>
          <p:cNvSpPr/>
          <p:nvPr/>
        </p:nvSpPr>
        <p:spPr>
          <a:xfrm>
            <a:off x="5570020" y="3584401"/>
            <a:ext cx="1744623" cy="587371"/>
          </a:xfrm>
          <a:prstGeom prst="flowChartAlternateProcess">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Présence utilisateur</a:t>
            </a:r>
          </a:p>
        </p:txBody>
      </p:sp>
      <p:sp>
        <p:nvSpPr>
          <p:cNvPr id="33" name="ZoneTexte 32">
            <a:extLst>
              <a:ext uri="{FF2B5EF4-FFF2-40B4-BE49-F238E27FC236}">
                <a16:creationId xmlns:a16="http://schemas.microsoft.com/office/drawing/2014/main" id="{85B18E79-1319-425B-BB37-55CFA018F3FB}"/>
              </a:ext>
            </a:extLst>
          </p:cNvPr>
          <p:cNvSpPr txBox="1"/>
          <p:nvPr/>
        </p:nvSpPr>
        <p:spPr>
          <a:xfrm>
            <a:off x="7845578" y="3546598"/>
            <a:ext cx="2208194" cy="255389"/>
          </a:xfrm>
          <a:prstGeom prst="flowChartAlternateProcess">
            <a:avLst/>
          </a:prstGeom>
          <a:ln>
            <a:solidFill>
              <a:schemeClr val="accent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500" dirty="0">
                <a:effectLst/>
              </a:rPr>
              <a:t>Détecteur de présence </a:t>
            </a:r>
          </a:p>
        </p:txBody>
      </p:sp>
      <p:sp>
        <p:nvSpPr>
          <p:cNvPr id="35" name="ZoneTexte 34">
            <a:extLst>
              <a:ext uri="{FF2B5EF4-FFF2-40B4-BE49-F238E27FC236}">
                <a16:creationId xmlns:a16="http://schemas.microsoft.com/office/drawing/2014/main" id="{EBC90C20-0678-452E-8D9D-D5A053979023}"/>
              </a:ext>
            </a:extLst>
          </p:cNvPr>
          <p:cNvSpPr txBox="1"/>
          <p:nvPr/>
        </p:nvSpPr>
        <p:spPr>
          <a:xfrm>
            <a:off x="7845578" y="3900010"/>
            <a:ext cx="2208194" cy="255389"/>
          </a:xfrm>
          <a:prstGeom prst="flowChartAlternateProcess">
            <a:avLst/>
          </a:prstGeom>
          <a:ln>
            <a:solidFill>
              <a:schemeClr val="accent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500" dirty="0">
                <a:effectLst/>
              </a:rPr>
              <a:t>Simulation de présence </a:t>
            </a:r>
          </a:p>
        </p:txBody>
      </p:sp>
      <p:sp>
        <p:nvSpPr>
          <p:cNvPr id="62" name="AutoShape 6" descr="SVG &gt; en hurlant en criant - Image et icône SVG gratuite. | SVG Silh">
            <a:extLst>
              <a:ext uri="{FF2B5EF4-FFF2-40B4-BE49-F238E27FC236}">
                <a16:creationId xmlns:a16="http://schemas.microsoft.com/office/drawing/2014/main" id="{2D3AB497-1F28-4EB0-B931-787E53311FF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5" name="Image 1024">
            <a:extLst>
              <a:ext uri="{FF2B5EF4-FFF2-40B4-BE49-F238E27FC236}">
                <a16:creationId xmlns:a16="http://schemas.microsoft.com/office/drawing/2014/main" id="{A4B2831E-7983-4F4D-AEFB-437AE826117A}"/>
              </a:ext>
            </a:extLst>
          </p:cNvPr>
          <p:cNvPicPr>
            <a:picLocks noChangeAspect="1"/>
          </p:cNvPicPr>
          <p:nvPr/>
        </p:nvPicPr>
        <p:blipFill>
          <a:blip r:embed="rId8"/>
          <a:stretch>
            <a:fillRect/>
          </a:stretch>
        </p:blipFill>
        <p:spPr>
          <a:xfrm flipH="1">
            <a:off x="10149665" y="833861"/>
            <a:ext cx="1134160" cy="1057037"/>
          </a:xfrm>
          <a:prstGeom prst="rect">
            <a:avLst/>
          </a:prstGeom>
        </p:spPr>
      </p:pic>
      <p:pic>
        <p:nvPicPr>
          <p:cNvPr id="1031" name="Image 1030">
            <a:extLst>
              <a:ext uri="{FF2B5EF4-FFF2-40B4-BE49-F238E27FC236}">
                <a16:creationId xmlns:a16="http://schemas.microsoft.com/office/drawing/2014/main" id="{6D92E5F9-25D4-48A0-9776-2089115D96CB}"/>
              </a:ext>
            </a:extLst>
          </p:cNvPr>
          <p:cNvPicPr>
            <a:picLocks noChangeAspect="1"/>
          </p:cNvPicPr>
          <p:nvPr/>
        </p:nvPicPr>
        <p:blipFill rotWithShape="1">
          <a:blip r:embed="rId9">
            <a:extLst>
              <a:ext uri="{BEBA8EAE-BF5A-486C-A8C5-ECC9F3942E4B}">
                <a14:imgProps xmlns:a14="http://schemas.microsoft.com/office/drawing/2010/main">
                  <a14:imgLayer r:embed="rId10">
                    <a14:imgEffect>
                      <a14:artisticPencilGrayscale/>
                    </a14:imgEffect>
                  </a14:imgLayer>
                </a14:imgProps>
              </a:ext>
            </a:extLst>
          </a:blip>
          <a:srcRect l="15539" r="24366"/>
          <a:stretch/>
        </p:blipFill>
        <p:spPr>
          <a:xfrm rot="5400000">
            <a:off x="10332033" y="1947160"/>
            <a:ext cx="929702" cy="1547035"/>
          </a:xfrm>
          <a:prstGeom prst="rect">
            <a:avLst/>
          </a:prstGeom>
        </p:spPr>
      </p:pic>
      <p:pic>
        <p:nvPicPr>
          <p:cNvPr id="1042" name="Image 1041">
            <a:extLst>
              <a:ext uri="{FF2B5EF4-FFF2-40B4-BE49-F238E27FC236}">
                <a16:creationId xmlns:a16="http://schemas.microsoft.com/office/drawing/2014/main" id="{2A3FBFDB-8048-46A1-ACB4-0A9C195B5FB2}"/>
              </a:ext>
            </a:extLst>
          </p:cNvPr>
          <p:cNvPicPr>
            <a:picLocks noChangeAspect="1"/>
          </p:cNvPicPr>
          <p:nvPr/>
        </p:nvPicPr>
        <p:blipFill rotWithShape="1">
          <a:blip r:embed="rId11">
            <a:extLst>
              <a:ext uri="{BEBA8EAE-BF5A-486C-A8C5-ECC9F3942E4B}">
                <a14:imgProps xmlns:a14="http://schemas.microsoft.com/office/drawing/2010/main">
                  <a14:imgLayer r:embed="rId12">
                    <a14:imgEffect>
                      <a14:artisticPencilSketch/>
                    </a14:imgEffect>
                  </a14:imgLayer>
                </a14:imgProps>
              </a:ext>
            </a:extLst>
          </a:blip>
          <a:srcRect l="21455" t="11753" r="12766" b="51897"/>
          <a:stretch/>
        </p:blipFill>
        <p:spPr>
          <a:xfrm>
            <a:off x="10053772" y="4628747"/>
            <a:ext cx="1796104" cy="1054575"/>
          </a:xfrm>
          <a:prstGeom prst="rect">
            <a:avLst/>
          </a:prstGeom>
        </p:spPr>
      </p:pic>
      <p:pic>
        <p:nvPicPr>
          <p:cNvPr id="2060" name="Picture 12" descr="Icône De Capteur De Mouvement Vecteurs libres de droits et plus d ...">
            <a:extLst>
              <a:ext uri="{FF2B5EF4-FFF2-40B4-BE49-F238E27FC236}">
                <a16:creationId xmlns:a16="http://schemas.microsoft.com/office/drawing/2014/main" id="{27D70637-42EA-438C-B28F-D38B479C357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9137" t="9612" r="20303" b="9643"/>
          <a:stretch/>
        </p:blipFill>
        <p:spPr bwMode="auto">
          <a:xfrm>
            <a:off x="10699326" y="3379844"/>
            <a:ext cx="790936" cy="1054575"/>
          </a:xfrm>
          <a:prstGeom prst="rect">
            <a:avLst/>
          </a:prstGeom>
          <a:noFill/>
          <a:extLst>
            <a:ext uri="{909E8E84-426E-40DD-AFC4-6F175D3DCCD1}">
              <a14:hiddenFill xmlns:a14="http://schemas.microsoft.com/office/drawing/2010/main">
                <a:solidFill>
                  <a:srgbClr val="FFFFFF"/>
                </a:solidFill>
              </a14:hiddenFill>
            </a:ext>
          </a:extLst>
        </p:spPr>
      </p:pic>
      <p:sp>
        <p:nvSpPr>
          <p:cNvPr id="61" name="ZoneTexte 60">
            <a:extLst>
              <a:ext uri="{FF2B5EF4-FFF2-40B4-BE49-F238E27FC236}">
                <a16:creationId xmlns:a16="http://schemas.microsoft.com/office/drawing/2014/main" id="{6B408A9F-D510-47F2-AAE2-0188FC3F5895}"/>
              </a:ext>
            </a:extLst>
          </p:cNvPr>
          <p:cNvSpPr txBox="1"/>
          <p:nvPr/>
        </p:nvSpPr>
        <p:spPr>
          <a:xfrm>
            <a:off x="484934" y="744763"/>
            <a:ext cx="35617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black"/>
                </a:solidFill>
                <a:latin typeface="Candara"/>
              </a:rPr>
              <a:t>Le brainstorming</a:t>
            </a:r>
            <a:endParaRPr kumimoji="0" lang="fr-FR" sz="2400" b="1" i="0" u="none" strike="noStrike" kern="1200" cap="none" spc="0" normalizeH="0" baseline="0" noProof="0" dirty="0">
              <a:ln>
                <a:noFill/>
              </a:ln>
              <a:solidFill>
                <a:prstClr val="black"/>
              </a:solidFill>
              <a:effectLst/>
              <a:uLnTx/>
              <a:uFillTx/>
              <a:latin typeface="Candara"/>
            </a:endParaRPr>
          </a:p>
        </p:txBody>
      </p:sp>
    </p:spTree>
    <p:extLst>
      <p:ext uri="{BB962C8B-B14F-4D97-AF65-F5344CB8AC3E}">
        <p14:creationId xmlns:p14="http://schemas.microsoft.com/office/powerpoint/2010/main" val="1854848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025"/>
                                        </p:tgtEl>
                                        <p:attrNameLst>
                                          <p:attrName>style.visibility</p:attrName>
                                        </p:attrNameLst>
                                      </p:cBhvr>
                                      <p:to>
                                        <p:strVal val="visible"/>
                                      </p:to>
                                    </p:set>
                                    <p:animEffect transition="in" filter="fade">
                                      <p:cBhvr>
                                        <p:cTn id="16" dur="500"/>
                                        <p:tgtEl>
                                          <p:spTgt spid="10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500"/>
                                        <p:tgtEl>
                                          <p:spTgt spid="4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500"/>
                                        <p:tgtEl>
                                          <p:spTgt spid="4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500"/>
                                        <p:tgtEl>
                                          <p:spTgt spid="5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500"/>
                                        <p:tgtEl>
                                          <p:spTgt spid="5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nodeType="withEffect">
                                  <p:stCondLst>
                                    <p:cond delay="0"/>
                                  </p:stCondLst>
                                  <p:childTnLst>
                                    <p:set>
                                      <p:cBhvr>
                                        <p:cTn id="52" dur="1" fill="hold">
                                          <p:stCondLst>
                                            <p:cond delay="0"/>
                                          </p:stCondLst>
                                        </p:cTn>
                                        <p:tgtEl>
                                          <p:spTgt spid="1031"/>
                                        </p:tgtEl>
                                        <p:attrNameLst>
                                          <p:attrName>style.visibility</p:attrName>
                                        </p:attrNameLst>
                                      </p:cBhvr>
                                      <p:to>
                                        <p:strVal val="visible"/>
                                      </p:to>
                                    </p:set>
                                    <p:animEffect transition="in" filter="fade">
                                      <p:cBhvr>
                                        <p:cTn id="53" dur="500"/>
                                        <p:tgtEl>
                                          <p:spTgt spid="103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500"/>
                                        <p:tgtEl>
                                          <p:spTgt spid="5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childTnLst>
                          </p:cTn>
                        </p:par>
                        <p:par>
                          <p:cTn id="60" fill="hold">
                            <p:stCondLst>
                              <p:cond delay="1000"/>
                            </p:stCondLst>
                            <p:childTnLst>
                              <p:par>
                                <p:cTn id="61" presetID="10" presetClass="entr" presetSubtype="0" fill="hold" grpId="0" nodeType="after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fade">
                                      <p:cBhvr>
                                        <p:cTn id="63" dur="500"/>
                                        <p:tgtEl>
                                          <p:spTgt spid="4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fade">
                                      <p:cBhvr>
                                        <p:cTn id="69" dur="500"/>
                                        <p:tgtEl>
                                          <p:spTgt spid="5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par>
                                <p:cTn id="73" presetID="10" presetClass="entr" presetSubtype="0" fill="hold" nodeType="withEffect">
                                  <p:stCondLst>
                                    <p:cond delay="0"/>
                                  </p:stCondLst>
                                  <p:childTnLst>
                                    <p:set>
                                      <p:cBhvr>
                                        <p:cTn id="74" dur="1" fill="hold">
                                          <p:stCondLst>
                                            <p:cond delay="0"/>
                                          </p:stCondLst>
                                        </p:cTn>
                                        <p:tgtEl>
                                          <p:spTgt spid="2060"/>
                                        </p:tgtEl>
                                        <p:attrNameLst>
                                          <p:attrName>style.visibility</p:attrName>
                                        </p:attrNameLst>
                                      </p:cBhvr>
                                      <p:to>
                                        <p:strVal val="visible"/>
                                      </p:to>
                                    </p:set>
                                    <p:animEffect transition="in" filter="fade">
                                      <p:cBhvr>
                                        <p:cTn id="75" dur="500"/>
                                        <p:tgtEl>
                                          <p:spTgt spid="206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60"/>
                                        </p:tgtEl>
                                        <p:attrNameLst>
                                          <p:attrName>style.visibility</p:attrName>
                                        </p:attrNameLst>
                                      </p:cBhvr>
                                      <p:to>
                                        <p:strVal val="visible"/>
                                      </p:to>
                                    </p:set>
                                    <p:animEffect transition="in" filter="fade">
                                      <p:cBhvr>
                                        <p:cTn id="78" dur="500"/>
                                        <p:tgtEl>
                                          <p:spTgt spid="6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fade">
                                      <p:cBhvr>
                                        <p:cTn id="81" dur="500"/>
                                        <p:tgtEl>
                                          <p:spTgt spid="35"/>
                                        </p:tgtEl>
                                      </p:cBhvr>
                                    </p:animEffect>
                                  </p:childTnLst>
                                </p:cTn>
                              </p:par>
                            </p:childTnLst>
                          </p:cTn>
                        </p:par>
                        <p:par>
                          <p:cTn id="82" fill="hold">
                            <p:stCondLst>
                              <p:cond delay="1500"/>
                            </p:stCondLst>
                            <p:childTnLst>
                              <p:par>
                                <p:cTn id="83" presetID="10" presetClass="entr" presetSubtype="0" fill="hold" grpId="0" nodeType="after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fade">
                                      <p:cBhvr>
                                        <p:cTn id="85" dur="500"/>
                                        <p:tgtEl>
                                          <p:spTgt spid="4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fade">
                                      <p:cBhvr>
                                        <p:cTn id="88" dur="500"/>
                                        <p:tgtEl>
                                          <p:spTgt spid="41"/>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57"/>
                                        </p:tgtEl>
                                        <p:attrNameLst>
                                          <p:attrName>style.visibility</p:attrName>
                                        </p:attrNameLst>
                                      </p:cBhvr>
                                      <p:to>
                                        <p:strVal val="visible"/>
                                      </p:to>
                                    </p:set>
                                    <p:animEffect transition="in" filter="fade">
                                      <p:cBhvr>
                                        <p:cTn id="91" dur="500"/>
                                        <p:tgtEl>
                                          <p:spTgt spid="57"/>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fade">
                                      <p:cBhvr>
                                        <p:cTn id="94" dur="500"/>
                                        <p:tgtEl>
                                          <p:spTgt spid="40"/>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55"/>
                                        </p:tgtEl>
                                        <p:attrNameLst>
                                          <p:attrName>style.visibility</p:attrName>
                                        </p:attrNameLst>
                                      </p:cBhvr>
                                      <p:to>
                                        <p:strVal val="visible"/>
                                      </p:to>
                                    </p:set>
                                    <p:animEffect transition="in" filter="fade">
                                      <p:cBhvr>
                                        <p:cTn id="97" dur="500"/>
                                        <p:tgtEl>
                                          <p:spTgt spid="5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2"/>
                                        </p:tgtEl>
                                        <p:attrNameLst>
                                          <p:attrName>style.visibility</p:attrName>
                                        </p:attrNameLst>
                                      </p:cBhvr>
                                      <p:to>
                                        <p:strVal val="visible"/>
                                      </p:to>
                                    </p:set>
                                    <p:animEffect transition="in" filter="fade">
                                      <p:cBhvr>
                                        <p:cTn id="100" dur="500"/>
                                        <p:tgtEl>
                                          <p:spTgt spid="42"/>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56"/>
                                        </p:tgtEl>
                                        <p:attrNameLst>
                                          <p:attrName>style.visibility</p:attrName>
                                        </p:attrNameLst>
                                      </p:cBhvr>
                                      <p:to>
                                        <p:strVal val="visible"/>
                                      </p:to>
                                    </p:set>
                                    <p:animEffect transition="in" filter="fade">
                                      <p:cBhvr>
                                        <p:cTn id="103" dur="500"/>
                                        <p:tgtEl>
                                          <p:spTgt spid="56"/>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fade">
                                      <p:cBhvr>
                                        <p:cTn id="106" dur="500"/>
                                        <p:tgtEl>
                                          <p:spTgt spid="43"/>
                                        </p:tgtEl>
                                      </p:cBhvr>
                                    </p:animEffect>
                                  </p:childTnLst>
                                </p:cTn>
                              </p:par>
                              <p:par>
                                <p:cTn id="107" presetID="10" presetClass="entr" presetSubtype="0" fill="hold" nodeType="withEffect">
                                  <p:stCondLst>
                                    <p:cond delay="0"/>
                                  </p:stCondLst>
                                  <p:childTnLst>
                                    <p:set>
                                      <p:cBhvr>
                                        <p:cTn id="108" dur="1" fill="hold">
                                          <p:stCondLst>
                                            <p:cond delay="0"/>
                                          </p:stCondLst>
                                        </p:cTn>
                                        <p:tgtEl>
                                          <p:spTgt spid="1042"/>
                                        </p:tgtEl>
                                        <p:attrNameLst>
                                          <p:attrName>style.visibility</p:attrName>
                                        </p:attrNameLst>
                                      </p:cBhvr>
                                      <p:to>
                                        <p:strVal val="visible"/>
                                      </p:to>
                                    </p:set>
                                    <p:animEffect transition="in" filter="fade">
                                      <p:cBhvr>
                                        <p:cTn id="109" dur="500"/>
                                        <p:tgtEl>
                                          <p:spTgt spid="1042"/>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58"/>
                                        </p:tgtEl>
                                        <p:attrNameLst>
                                          <p:attrName>style.visibility</p:attrName>
                                        </p:attrNameLst>
                                      </p:cBhvr>
                                      <p:to>
                                        <p:strVal val="visible"/>
                                      </p:to>
                                    </p:set>
                                    <p:animEffect transition="in" filter="fade">
                                      <p:cBhvr>
                                        <p:cTn id="112" dur="500"/>
                                        <p:tgtEl>
                                          <p:spTgt spid="58"/>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28"/>
                                        </p:tgtEl>
                                        <p:attrNameLst>
                                          <p:attrName>style.visibility</p:attrName>
                                        </p:attrNameLst>
                                      </p:cBhvr>
                                      <p:to>
                                        <p:strVal val="visible"/>
                                      </p:to>
                                    </p:set>
                                    <p:animEffect transition="in" filter="fade">
                                      <p:cBhvr>
                                        <p:cTn id="1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5" grpId="0" animBg="1"/>
      <p:bldP spid="56" grpId="0" animBg="1"/>
      <p:bldP spid="57" grpId="0" animBg="1"/>
      <p:bldP spid="58" grpId="0" animBg="1"/>
      <p:bldP spid="59" grpId="0" animBg="1"/>
      <p:bldP spid="60" grpId="0" animBg="1"/>
      <p:bldP spid="16" grpId="0" animBg="1"/>
      <p:bldP spid="18" grpId="0" animBg="1"/>
      <p:bldP spid="49" grpId="0" animBg="1"/>
      <p:bldP spid="10" grpId="0" animBg="1"/>
      <p:bldP spid="45" grpId="0" animBg="1"/>
      <p:bldP spid="12" grpId="0" animBg="1"/>
      <p:bldP spid="47" grpId="0" animBg="1"/>
      <p:bldP spid="37" grpId="0" animBg="1"/>
      <p:bldP spid="38" grpId="0" animBg="1"/>
      <p:bldP spid="39" grpId="0" animBg="1"/>
      <p:bldP spid="40" grpId="0" animBg="1"/>
      <p:bldP spid="41" grpId="0" animBg="1"/>
      <p:bldP spid="42" grpId="0" animBg="1"/>
      <p:bldP spid="43" grpId="0" animBg="1"/>
      <p:bldP spid="44" grpId="0" animBg="1"/>
      <p:bldP spid="22" grpId="0" animBg="1"/>
      <p:bldP spid="26" grpId="0" animBg="1"/>
      <p:bldP spid="27" grpId="0" animBg="1"/>
      <p:bldP spid="28" grpId="0" animBg="1"/>
      <p:bldP spid="29" grpId="0" animBg="1"/>
      <p:bldP spid="32" grpId="0" animBg="1"/>
      <p:bldP spid="33"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4" name="Forme libre : forme 73">
            <a:extLst>
              <a:ext uri="{FF2B5EF4-FFF2-40B4-BE49-F238E27FC236}">
                <a16:creationId xmlns:a16="http://schemas.microsoft.com/office/drawing/2014/main" id="{AF388F3B-D040-4710-B0AE-97651B3CBD48}"/>
              </a:ext>
            </a:extLst>
          </p:cNvPr>
          <p:cNvSpPr/>
          <p:nvPr/>
        </p:nvSpPr>
        <p:spPr>
          <a:xfrm>
            <a:off x="2208930" y="1633292"/>
            <a:ext cx="1398831" cy="252096"/>
          </a:xfrm>
          <a:custGeom>
            <a:avLst/>
            <a:gdLst>
              <a:gd name="connsiteX0" fmla="*/ 0 w 1135117"/>
              <a:gd name="connsiteY0" fmla="*/ 14473 h 403356"/>
              <a:gd name="connsiteX1" fmla="*/ 294289 w 1135117"/>
              <a:gd name="connsiteY1" fmla="*/ 24984 h 403356"/>
              <a:gd name="connsiteX2" fmla="*/ 493986 w 1135117"/>
              <a:gd name="connsiteY2" fmla="*/ 245701 h 403356"/>
              <a:gd name="connsiteX3" fmla="*/ 1135117 w 1135117"/>
              <a:gd name="connsiteY3" fmla="*/ 403356 h 403356"/>
            </a:gdLst>
            <a:ahLst/>
            <a:cxnLst>
              <a:cxn ang="0">
                <a:pos x="connsiteX0" y="connsiteY0"/>
              </a:cxn>
              <a:cxn ang="0">
                <a:pos x="connsiteX1" y="connsiteY1"/>
              </a:cxn>
              <a:cxn ang="0">
                <a:pos x="connsiteX2" y="connsiteY2"/>
              </a:cxn>
              <a:cxn ang="0">
                <a:pos x="connsiteX3" y="connsiteY3"/>
              </a:cxn>
            </a:cxnLst>
            <a:rect l="l" t="t" r="r" b="b"/>
            <a:pathLst>
              <a:path w="1135117" h="403356">
                <a:moveTo>
                  <a:pt x="0" y="14473"/>
                </a:moveTo>
                <a:cubicBezTo>
                  <a:pt x="105979" y="459"/>
                  <a:pt x="211958" y="-13554"/>
                  <a:pt x="294289" y="24984"/>
                </a:cubicBezTo>
                <a:cubicBezTo>
                  <a:pt x="376620" y="63522"/>
                  <a:pt x="353848" y="182639"/>
                  <a:pt x="493986" y="245701"/>
                </a:cubicBezTo>
                <a:cubicBezTo>
                  <a:pt x="634124" y="308763"/>
                  <a:pt x="884620" y="356059"/>
                  <a:pt x="1135117" y="403356"/>
                </a:cubicBezTo>
              </a:path>
            </a:pathLst>
          </a:custGeom>
          <a:ln w="28575">
            <a:solidFill>
              <a:schemeClr val="accent2">
                <a:lumMod val="75000"/>
              </a:schemeClr>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19" name="Espace réservé du numéro de diapositive 1">
            <a:extLst>
              <a:ext uri="{FF2B5EF4-FFF2-40B4-BE49-F238E27FC236}">
                <a16:creationId xmlns:a16="http://schemas.microsoft.com/office/drawing/2014/main" id="{AF91A27D-7FDC-45FE-AF40-F5DC9977C026}"/>
              </a:ext>
            </a:extLst>
          </p:cNvPr>
          <p:cNvSpPr>
            <a:spLocks noGrp="1"/>
          </p:cNvSpPr>
          <p:nvPr>
            <p:ph type="sldNum" sz="quarter" idx="12"/>
          </p:nvPr>
        </p:nvSpPr>
        <p:spPr>
          <a:xfrm>
            <a:off x="11760000" y="6371351"/>
            <a:ext cx="432000" cy="432000"/>
          </a:xfrm>
        </p:spPr>
        <p:txBody>
          <a:bodyPr/>
          <a:lstStyle/>
          <a:p>
            <a:fld id="{D17C1B05-8444-EA4A-B9F9-11CD3616A168}" type="slidenum">
              <a:rPr lang="fr-FR" smtClean="0"/>
              <a:pPr/>
              <a:t>12</a:t>
            </a:fld>
            <a:endParaRPr lang="fr-FR"/>
          </a:p>
        </p:txBody>
      </p:sp>
      <p:sp>
        <p:nvSpPr>
          <p:cNvPr id="20" name="Titre 1">
            <a:extLst>
              <a:ext uri="{FF2B5EF4-FFF2-40B4-BE49-F238E27FC236}">
                <a16:creationId xmlns:a16="http://schemas.microsoft.com/office/drawing/2014/main" id="{37090452-A931-46A4-A3B5-C4E961563E60}"/>
              </a:ext>
            </a:extLst>
          </p:cNvPr>
          <p:cNvSpPr txBox="1">
            <a:spLocks/>
          </p:cNvSpPr>
          <p:nvPr/>
        </p:nvSpPr>
        <p:spPr>
          <a:xfrm>
            <a:off x="180000" y="180000"/>
            <a:ext cx="9712966"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dirty="0"/>
              <a:t>Exprimer les exigences du "client"</a:t>
            </a:r>
            <a:endParaRPr lang="fr-FR" sz="4800" spc="-300" dirty="0"/>
          </a:p>
        </p:txBody>
      </p:sp>
      <p:sp>
        <p:nvSpPr>
          <p:cNvPr id="21" name="Espace réservé du pied de page 5">
            <a:extLst>
              <a:ext uri="{FF2B5EF4-FFF2-40B4-BE49-F238E27FC236}">
                <a16:creationId xmlns:a16="http://schemas.microsoft.com/office/drawing/2014/main" id="{25BBA345-7DF4-4082-9D82-37E614E96DC6}"/>
              </a:ext>
            </a:extLst>
          </p:cNvPr>
          <p:cNvSpPr txBox="1">
            <a:spLocks/>
          </p:cNvSpPr>
          <p:nvPr/>
        </p:nvSpPr>
        <p:spPr>
          <a:xfrm>
            <a:off x="122846" y="6520540"/>
            <a:ext cx="6164159" cy="29506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dirty="0">
                <a:solidFill>
                  <a:prstClr val="black">
                    <a:lumMod val="75000"/>
                    <a:lumOff val="25000"/>
                  </a:prstClr>
                </a:solidFill>
                <a:latin typeface="Candara"/>
              </a:rPr>
              <a:t>Sciences de l’Ingénieur :  l'approche Design au service du projet de Première</a:t>
            </a:r>
          </a:p>
        </p:txBody>
      </p:sp>
      <p:sp>
        <p:nvSpPr>
          <p:cNvPr id="30" name="Rectangle : coins arrondis 29">
            <a:extLst>
              <a:ext uri="{FF2B5EF4-FFF2-40B4-BE49-F238E27FC236}">
                <a16:creationId xmlns:a16="http://schemas.microsoft.com/office/drawing/2014/main" id="{739424C0-1061-48C9-8C59-F6F1525698C6}"/>
              </a:ext>
            </a:extLst>
          </p:cNvPr>
          <p:cNvSpPr/>
          <p:nvPr/>
        </p:nvSpPr>
        <p:spPr>
          <a:xfrm>
            <a:off x="11160000" y="145614"/>
            <a:ext cx="900000" cy="900000"/>
          </a:xfrm>
          <a:prstGeom prst="roundRect">
            <a:avLst>
              <a:gd name="adj" fmla="val 10000"/>
            </a:avLst>
          </a:prstGeom>
          <a:blipFill rotWithShape="0">
            <a:blip r:embed="rId4">
              <a:duotone>
                <a:schemeClr val="accent2">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8800"/>
                      </a14:imgEffect>
                      <a14:imgEffect>
                        <a14:saturation sat="300000"/>
                      </a14:imgEffect>
                      <a14:imgEffect>
                        <a14:brightnessContrast contrast="-40000"/>
                      </a14:imgEffect>
                    </a14:imgLayer>
                  </a14:imgProps>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pic>
        <p:nvPicPr>
          <p:cNvPr id="1042" name="Image 1041">
            <a:extLst>
              <a:ext uri="{FF2B5EF4-FFF2-40B4-BE49-F238E27FC236}">
                <a16:creationId xmlns:a16="http://schemas.microsoft.com/office/drawing/2014/main" id="{2A3FBFDB-8048-46A1-ACB4-0A9C195B5FB2}"/>
              </a:ext>
            </a:extLst>
          </p:cNvPr>
          <p:cNvPicPr>
            <a:picLocks noChangeAspect="1"/>
          </p:cNvPicPr>
          <p:nvPr/>
        </p:nvPicPr>
        <p:blipFill rotWithShape="1">
          <a:blip r:embed="rId6">
            <a:extLst>
              <a:ext uri="{BEBA8EAE-BF5A-486C-A8C5-ECC9F3942E4B}">
                <a14:imgProps xmlns:a14="http://schemas.microsoft.com/office/drawing/2010/main">
                  <a14:imgLayer r:embed="rId7">
                    <a14:imgEffect>
                      <a14:artisticPencilSketch/>
                    </a14:imgEffect>
                    <a14:imgEffect>
                      <a14:sharpenSoften amount="50000"/>
                    </a14:imgEffect>
                    <a14:imgEffect>
                      <a14:brightnessContrast contrast="-40000"/>
                    </a14:imgEffect>
                  </a14:imgLayer>
                </a14:imgProps>
              </a:ext>
            </a:extLst>
          </a:blip>
          <a:srcRect l="21455" t="11753" r="50318" b="51897"/>
          <a:stretch/>
        </p:blipFill>
        <p:spPr>
          <a:xfrm rot="5400000">
            <a:off x="3935250" y="2061721"/>
            <a:ext cx="1778515" cy="2433493"/>
          </a:xfrm>
          <a:prstGeom prst="rect">
            <a:avLst/>
          </a:prstGeom>
        </p:spPr>
      </p:pic>
      <p:grpSp>
        <p:nvGrpSpPr>
          <p:cNvPr id="4" name="Groupe 3">
            <a:extLst>
              <a:ext uri="{FF2B5EF4-FFF2-40B4-BE49-F238E27FC236}">
                <a16:creationId xmlns:a16="http://schemas.microsoft.com/office/drawing/2014/main" id="{4405774D-C070-4225-9F9C-1BD28F97CA12}"/>
              </a:ext>
            </a:extLst>
          </p:cNvPr>
          <p:cNvGrpSpPr/>
          <p:nvPr/>
        </p:nvGrpSpPr>
        <p:grpSpPr>
          <a:xfrm>
            <a:off x="5570019" y="4437663"/>
            <a:ext cx="4347340" cy="1569870"/>
            <a:chOff x="5570019" y="4437663"/>
            <a:chExt cx="4347340" cy="1569870"/>
          </a:xfrm>
        </p:grpSpPr>
        <p:sp>
          <p:nvSpPr>
            <p:cNvPr id="61" name="Forme libre : forme 60">
              <a:extLst>
                <a:ext uri="{FF2B5EF4-FFF2-40B4-BE49-F238E27FC236}">
                  <a16:creationId xmlns:a16="http://schemas.microsoft.com/office/drawing/2014/main" id="{E11A2522-0CEB-4699-AD8F-486CC73DC0A5}"/>
                </a:ext>
              </a:extLst>
            </p:cNvPr>
            <p:cNvSpPr/>
            <p:nvPr/>
          </p:nvSpPr>
          <p:spPr>
            <a:xfrm>
              <a:off x="7116210" y="4907504"/>
              <a:ext cx="1043027" cy="204074"/>
            </a:xfrm>
            <a:custGeom>
              <a:avLst/>
              <a:gdLst>
                <a:gd name="connsiteX0" fmla="*/ 0 w 861848"/>
                <a:gd name="connsiteY0" fmla="*/ 357351 h 373817"/>
                <a:gd name="connsiteX1" fmla="*/ 325820 w 861848"/>
                <a:gd name="connsiteY1" fmla="*/ 346841 h 373817"/>
                <a:gd name="connsiteX2" fmla="*/ 462455 w 861848"/>
                <a:gd name="connsiteY2" fmla="*/ 105103 h 373817"/>
                <a:gd name="connsiteX3" fmla="*/ 861848 w 861848"/>
                <a:gd name="connsiteY3" fmla="*/ 0 h 373817"/>
              </a:gdLst>
              <a:ahLst/>
              <a:cxnLst>
                <a:cxn ang="0">
                  <a:pos x="connsiteX0" y="connsiteY0"/>
                </a:cxn>
                <a:cxn ang="0">
                  <a:pos x="connsiteX1" y="connsiteY1"/>
                </a:cxn>
                <a:cxn ang="0">
                  <a:pos x="connsiteX2" y="connsiteY2"/>
                </a:cxn>
                <a:cxn ang="0">
                  <a:pos x="connsiteX3" y="connsiteY3"/>
                </a:cxn>
              </a:cxnLst>
              <a:rect l="l" t="t" r="r" b="b"/>
              <a:pathLst>
                <a:path w="861848" h="373817">
                  <a:moveTo>
                    <a:pt x="0" y="357351"/>
                  </a:moveTo>
                  <a:cubicBezTo>
                    <a:pt x="124372" y="373116"/>
                    <a:pt x="248744" y="388882"/>
                    <a:pt x="325820" y="346841"/>
                  </a:cubicBezTo>
                  <a:cubicBezTo>
                    <a:pt x="402896" y="304800"/>
                    <a:pt x="373117" y="162910"/>
                    <a:pt x="462455" y="105103"/>
                  </a:cubicBezTo>
                  <a:cubicBezTo>
                    <a:pt x="551793" y="47296"/>
                    <a:pt x="706820" y="23648"/>
                    <a:pt x="861848" y="0"/>
                  </a:cubicBezTo>
                </a:path>
              </a:pathLst>
            </a:custGeom>
            <a:ln w="28575">
              <a:solidFill>
                <a:schemeClr val="accent2">
                  <a:lumMod val="75000"/>
                </a:schemeClr>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63" name="Forme libre : forme 62">
              <a:extLst>
                <a:ext uri="{FF2B5EF4-FFF2-40B4-BE49-F238E27FC236}">
                  <a16:creationId xmlns:a16="http://schemas.microsoft.com/office/drawing/2014/main" id="{86A41CC6-6831-4943-AB2B-570B7D49E218}"/>
                </a:ext>
              </a:extLst>
            </p:cNvPr>
            <p:cNvSpPr/>
            <p:nvPr/>
          </p:nvSpPr>
          <p:spPr>
            <a:xfrm>
              <a:off x="7116210" y="5122679"/>
              <a:ext cx="1398831" cy="252096"/>
            </a:xfrm>
            <a:custGeom>
              <a:avLst/>
              <a:gdLst>
                <a:gd name="connsiteX0" fmla="*/ 0 w 1135117"/>
                <a:gd name="connsiteY0" fmla="*/ 14473 h 403356"/>
                <a:gd name="connsiteX1" fmla="*/ 294289 w 1135117"/>
                <a:gd name="connsiteY1" fmla="*/ 24984 h 403356"/>
                <a:gd name="connsiteX2" fmla="*/ 493986 w 1135117"/>
                <a:gd name="connsiteY2" fmla="*/ 245701 h 403356"/>
                <a:gd name="connsiteX3" fmla="*/ 1135117 w 1135117"/>
                <a:gd name="connsiteY3" fmla="*/ 403356 h 403356"/>
              </a:gdLst>
              <a:ahLst/>
              <a:cxnLst>
                <a:cxn ang="0">
                  <a:pos x="connsiteX0" y="connsiteY0"/>
                </a:cxn>
                <a:cxn ang="0">
                  <a:pos x="connsiteX1" y="connsiteY1"/>
                </a:cxn>
                <a:cxn ang="0">
                  <a:pos x="connsiteX2" y="connsiteY2"/>
                </a:cxn>
                <a:cxn ang="0">
                  <a:pos x="connsiteX3" y="connsiteY3"/>
                </a:cxn>
              </a:cxnLst>
              <a:rect l="l" t="t" r="r" b="b"/>
              <a:pathLst>
                <a:path w="1135117" h="403356">
                  <a:moveTo>
                    <a:pt x="0" y="14473"/>
                  </a:moveTo>
                  <a:cubicBezTo>
                    <a:pt x="105979" y="459"/>
                    <a:pt x="211958" y="-13554"/>
                    <a:pt x="294289" y="24984"/>
                  </a:cubicBezTo>
                  <a:cubicBezTo>
                    <a:pt x="376620" y="63522"/>
                    <a:pt x="353848" y="182639"/>
                    <a:pt x="493986" y="245701"/>
                  </a:cubicBezTo>
                  <a:cubicBezTo>
                    <a:pt x="634124" y="308763"/>
                    <a:pt x="884620" y="356059"/>
                    <a:pt x="1135117" y="403356"/>
                  </a:cubicBezTo>
                </a:path>
              </a:pathLst>
            </a:custGeom>
            <a:ln w="28575">
              <a:solidFill>
                <a:schemeClr val="accent2">
                  <a:lumMod val="75000"/>
                </a:schemeClr>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64" name="Forme libre : forme 63">
              <a:extLst>
                <a:ext uri="{FF2B5EF4-FFF2-40B4-BE49-F238E27FC236}">
                  <a16:creationId xmlns:a16="http://schemas.microsoft.com/office/drawing/2014/main" id="{E2331279-6B4C-445C-A67E-1C63DA53CD6E}"/>
                </a:ext>
              </a:extLst>
            </p:cNvPr>
            <p:cNvSpPr/>
            <p:nvPr/>
          </p:nvSpPr>
          <p:spPr>
            <a:xfrm>
              <a:off x="7095189" y="4590897"/>
              <a:ext cx="1043027" cy="527580"/>
            </a:xfrm>
            <a:custGeom>
              <a:avLst/>
              <a:gdLst>
                <a:gd name="connsiteX0" fmla="*/ 0 w 861848"/>
                <a:gd name="connsiteY0" fmla="*/ 357351 h 373817"/>
                <a:gd name="connsiteX1" fmla="*/ 325820 w 861848"/>
                <a:gd name="connsiteY1" fmla="*/ 346841 h 373817"/>
                <a:gd name="connsiteX2" fmla="*/ 462455 w 861848"/>
                <a:gd name="connsiteY2" fmla="*/ 105103 h 373817"/>
                <a:gd name="connsiteX3" fmla="*/ 861848 w 861848"/>
                <a:gd name="connsiteY3" fmla="*/ 0 h 373817"/>
              </a:gdLst>
              <a:ahLst/>
              <a:cxnLst>
                <a:cxn ang="0">
                  <a:pos x="connsiteX0" y="connsiteY0"/>
                </a:cxn>
                <a:cxn ang="0">
                  <a:pos x="connsiteX1" y="connsiteY1"/>
                </a:cxn>
                <a:cxn ang="0">
                  <a:pos x="connsiteX2" y="connsiteY2"/>
                </a:cxn>
                <a:cxn ang="0">
                  <a:pos x="connsiteX3" y="connsiteY3"/>
                </a:cxn>
              </a:cxnLst>
              <a:rect l="l" t="t" r="r" b="b"/>
              <a:pathLst>
                <a:path w="861848" h="373817">
                  <a:moveTo>
                    <a:pt x="0" y="357351"/>
                  </a:moveTo>
                  <a:cubicBezTo>
                    <a:pt x="124372" y="373116"/>
                    <a:pt x="248744" y="388882"/>
                    <a:pt x="325820" y="346841"/>
                  </a:cubicBezTo>
                  <a:cubicBezTo>
                    <a:pt x="402896" y="304800"/>
                    <a:pt x="373117" y="162910"/>
                    <a:pt x="462455" y="105103"/>
                  </a:cubicBezTo>
                  <a:cubicBezTo>
                    <a:pt x="551793" y="47296"/>
                    <a:pt x="706820" y="23648"/>
                    <a:pt x="861848" y="0"/>
                  </a:cubicBezTo>
                </a:path>
              </a:pathLst>
            </a:custGeom>
            <a:ln w="28575">
              <a:solidFill>
                <a:schemeClr val="accent2">
                  <a:lumMod val="75000"/>
                </a:schemeClr>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65" name="Forme libre : forme 64">
              <a:extLst>
                <a:ext uri="{FF2B5EF4-FFF2-40B4-BE49-F238E27FC236}">
                  <a16:creationId xmlns:a16="http://schemas.microsoft.com/office/drawing/2014/main" id="{362C400F-15F3-46D9-A41A-BC746A5920EC}"/>
                </a:ext>
              </a:extLst>
            </p:cNvPr>
            <p:cNvSpPr/>
            <p:nvPr/>
          </p:nvSpPr>
          <p:spPr>
            <a:xfrm flipV="1">
              <a:off x="7095189" y="5123880"/>
              <a:ext cx="1043027" cy="711937"/>
            </a:xfrm>
            <a:custGeom>
              <a:avLst/>
              <a:gdLst>
                <a:gd name="connsiteX0" fmla="*/ 0 w 861848"/>
                <a:gd name="connsiteY0" fmla="*/ 357351 h 373817"/>
                <a:gd name="connsiteX1" fmla="*/ 325820 w 861848"/>
                <a:gd name="connsiteY1" fmla="*/ 346841 h 373817"/>
                <a:gd name="connsiteX2" fmla="*/ 462455 w 861848"/>
                <a:gd name="connsiteY2" fmla="*/ 105103 h 373817"/>
                <a:gd name="connsiteX3" fmla="*/ 861848 w 861848"/>
                <a:gd name="connsiteY3" fmla="*/ 0 h 373817"/>
              </a:gdLst>
              <a:ahLst/>
              <a:cxnLst>
                <a:cxn ang="0">
                  <a:pos x="connsiteX0" y="connsiteY0"/>
                </a:cxn>
                <a:cxn ang="0">
                  <a:pos x="connsiteX1" y="connsiteY1"/>
                </a:cxn>
                <a:cxn ang="0">
                  <a:pos x="connsiteX2" y="connsiteY2"/>
                </a:cxn>
                <a:cxn ang="0">
                  <a:pos x="connsiteX3" y="connsiteY3"/>
                </a:cxn>
              </a:cxnLst>
              <a:rect l="l" t="t" r="r" b="b"/>
              <a:pathLst>
                <a:path w="861848" h="373817">
                  <a:moveTo>
                    <a:pt x="0" y="357351"/>
                  </a:moveTo>
                  <a:cubicBezTo>
                    <a:pt x="124372" y="373116"/>
                    <a:pt x="248744" y="388882"/>
                    <a:pt x="325820" y="346841"/>
                  </a:cubicBezTo>
                  <a:cubicBezTo>
                    <a:pt x="402896" y="304800"/>
                    <a:pt x="373117" y="162910"/>
                    <a:pt x="462455" y="105103"/>
                  </a:cubicBezTo>
                  <a:cubicBezTo>
                    <a:pt x="551793" y="47296"/>
                    <a:pt x="706820" y="23648"/>
                    <a:pt x="861848" y="0"/>
                  </a:cubicBezTo>
                </a:path>
              </a:pathLst>
            </a:custGeom>
            <a:ln w="28575">
              <a:solidFill>
                <a:schemeClr val="accent2">
                  <a:lumMod val="75000"/>
                </a:schemeClr>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66" name="ZoneTexte 65">
              <a:extLst>
                <a:ext uri="{FF2B5EF4-FFF2-40B4-BE49-F238E27FC236}">
                  <a16:creationId xmlns:a16="http://schemas.microsoft.com/office/drawing/2014/main" id="{BD46C243-F55C-4853-B06F-8B75513050E9}"/>
                </a:ext>
              </a:extLst>
            </p:cNvPr>
            <p:cNvSpPr txBox="1"/>
            <p:nvPr/>
          </p:nvSpPr>
          <p:spPr>
            <a:xfrm>
              <a:off x="8009359" y="4437663"/>
              <a:ext cx="1908000" cy="255389"/>
            </a:xfrm>
            <a:prstGeom prst="flowChartAlternateProcess">
              <a:avLst/>
            </a:prstGeom>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500" dirty="0">
                  <a:effectLst/>
                </a:rPr>
                <a:t>Interrupteur on/off</a:t>
              </a:r>
            </a:p>
          </p:txBody>
        </p:sp>
        <p:sp>
          <p:nvSpPr>
            <p:cNvPr id="67" name="Organigramme : Alternative 66">
              <a:extLst>
                <a:ext uri="{FF2B5EF4-FFF2-40B4-BE49-F238E27FC236}">
                  <a16:creationId xmlns:a16="http://schemas.microsoft.com/office/drawing/2014/main" id="{6FD2FC98-5470-452C-B464-E1A9071D2841}"/>
                </a:ext>
              </a:extLst>
            </p:cNvPr>
            <p:cNvSpPr/>
            <p:nvPr/>
          </p:nvSpPr>
          <p:spPr>
            <a:xfrm>
              <a:off x="5570019" y="4846405"/>
              <a:ext cx="1744625" cy="587370"/>
            </a:xfrm>
            <a:prstGeom prst="flowChartAlternateProcess">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Pilotage avec un Boitier</a:t>
              </a:r>
            </a:p>
          </p:txBody>
        </p:sp>
        <p:sp>
          <p:nvSpPr>
            <p:cNvPr id="68" name="ZoneTexte 67">
              <a:extLst>
                <a:ext uri="{FF2B5EF4-FFF2-40B4-BE49-F238E27FC236}">
                  <a16:creationId xmlns:a16="http://schemas.microsoft.com/office/drawing/2014/main" id="{4C74CD56-4320-44C2-9FE5-1635A48F7DDE}"/>
                </a:ext>
              </a:extLst>
            </p:cNvPr>
            <p:cNvSpPr txBox="1"/>
            <p:nvPr/>
          </p:nvSpPr>
          <p:spPr>
            <a:xfrm>
              <a:off x="8009359" y="4786115"/>
              <a:ext cx="1908000" cy="255389"/>
            </a:xfrm>
            <a:prstGeom prst="flowChartAlternateProcess">
              <a:avLst/>
            </a:prstGeom>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500" dirty="0">
                  <a:effectLst/>
                </a:rPr>
                <a:t>Geste vif/secouer</a:t>
              </a:r>
            </a:p>
          </p:txBody>
        </p:sp>
        <p:sp>
          <p:nvSpPr>
            <p:cNvPr id="69" name="ZoneTexte 68">
              <a:extLst>
                <a:ext uri="{FF2B5EF4-FFF2-40B4-BE49-F238E27FC236}">
                  <a16:creationId xmlns:a16="http://schemas.microsoft.com/office/drawing/2014/main" id="{C9B636BF-B6BB-4BAB-AA49-7B29A7E1F7E5}"/>
                </a:ext>
              </a:extLst>
            </p:cNvPr>
            <p:cNvSpPr txBox="1"/>
            <p:nvPr/>
          </p:nvSpPr>
          <p:spPr>
            <a:xfrm>
              <a:off x="8009359" y="5134567"/>
              <a:ext cx="1908000" cy="255389"/>
            </a:xfrm>
            <a:prstGeom prst="flowChartAlternateProcess">
              <a:avLst/>
            </a:prstGeom>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500" dirty="0">
                  <a:effectLst/>
                </a:rPr>
                <a:t>Orientation du boitier</a:t>
              </a:r>
            </a:p>
          </p:txBody>
        </p:sp>
        <p:sp>
          <p:nvSpPr>
            <p:cNvPr id="70" name="ZoneTexte 69">
              <a:extLst>
                <a:ext uri="{FF2B5EF4-FFF2-40B4-BE49-F238E27FC236}">
                  <a16:creationId xmlns:a16="http://schemas.microsoft.com/office/drawing/2014/main" id="{A518D109-116B-45B6-AA08-F1F78D07E28E}"/>
                </a:ext>
              </a:extLst>
            </p:cNvPr>
            <p:cNvSpPr txBox="1"/>
            <p:nvPr/>
          </p:nvSpPr>
          <p:spPr>
            <a:xfrm>
              <a:off x="8009359" y="5496755"/>
              <a:ext cx="1908000" cy="510778"/>
            </a:xfrm>
            <a:prstGeom prst="flowChartAlternateProcess">
              <a:avLst/>
            </a:prstGeom>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500" dirty="0">
                  <a:effectLst/>
                </a:rPr>
                <a:t>Localisation dans la maison</a:t>
              </a:r>
            </a:p>
          </p:txBody>
        </p:sp>
      </p:grpSp>
      <p:sp>
        <p:nvSpPr>
          <p:cNvPr id="71" name="ZoneTexte 70">
            <a:extLst>
              <a:ext uri="{FF2B5EF4-FFF2-40B4-BE49-F238E27FC236}">
                <a16:creationId xmlns:a16="http://schemas.microsoft.com/office/drawing/2014/main" id="{4F459BC6-762D-47E5-9BC2-9FA00190187A}"/>
              </a:ext>
            </a:extLst>
          </p:cNvPr>
          <p:cNvSpPr txBox="1"/>
          <p:nvPr/>
        </p:nvSpPr>
        <p:spPr>
          <a:xfrm>
            <a:off x="3100346" y="1646274"/>
            <a:ext cx="1908000" cy="255389"/>
          </a:xfrm>
          <a:prstGeom prst="flowChartAlternateProcess">
            <a:avLst/>
          </a:prstGeom>
          <a:ln w="28575">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500" dirty="0">
                <a:solidFill>
                  <a:srgbClr val="C00000"/>
                </a:solidFill>
                <a:effectLst/>
              </a:rPr>
              <a:t>Orientation du boitier</a:t>
            </a:r>
          </a:p>
        </p:txBody>
      </p:sp>
      <p:pic>
        <p:nvPicPr>
          <p:cNvPr id="72" name="Picture 13" descr="LAMPAN Lampe de table, blanc, 29 cm - IKEA">
            <a:extLst>
              <a:ext uri="{FF2B5EF4-FFF2-40B4-BE49-F238E27FC236}">
                <a16:creationId xmlns:a16="http://schemas.microsoft.com/office/drawing/2014/main" id="{8C22723E-0C09-4929-A127-BF390EA5A124}"/>
              </a:ext>
            </a:extLst>
          </p:cNvPr>
          <p:cNvPicPr>
            <a:picLocks noChangeAspect="1" noChangeArrowheads="1"/>
          </p:cNvPicPr>
          <p:nvPr/>
        </p:nvPicPr>
        <p:blipFill>
          <a:blip r:embed="rId8" cstate="print">
            <a:duotone>
              <a:prstClr val="black"/>
              <a:schemeClr val="tx2">
                <a:tint val="45000"/>
                <a:satMod val="400000"/>
              </a:schemeClr>
            </a:duotone>
          </a:blip>
          <a:srcRect/>
          <a:stretch>
            <a:fillRect/>
          </a:stretch>
        </p:blipFill>
        <p:spPr bwMode="auto">
          <a:xfrm>
            <a:off x="6443564" y="2305461"/>
            <a:ext cx="1928670" cy="1928670"/>
          </a:xfrm>
          <a:prstGeom prst="rect">
            <a:avLst/>
          </a:prstGeom>
          <a:ln>
            <a:noFill/>
          </a:ln>
          <a:effectLst>
            <a:softEdge rad="112500"/>
          </a:effectLst>
        </p:spPr>
      </p:pic>
      <p:pic>
        <p:nvPicPr>
          <p:cNvPr id="73" name="Picture 13" descr="LAMPAN Lampe de table, blanc, 29 cm - IKEA">
            <a:extLst>
              <a:ext uri="{FF2B5EF4-FFF2-40B4-BE49-F238E27FC236}">
                <a16:creationId xmlns:a16="http://schemas.microsoft.com/office/drawing/2014/main" id="{CE177442-AF9F-492F-8BA1-2C77999F4315}"/>
              </a:ext>
            </a:extLst>
          </p:cNvPr>
          <p:cNvPicPr>
            <a:picLocks noChangeAspect="1" noChangeArrowheads="1"/>
          </p:cNvPicPr>
          <p:nvPr/>
        </p:nvPicPr>
        <p:blipFill>
          <a:blip r:embed="rId8" cstate="print"/>
          <a:srcRect/>
          <a:stretch>
            <a:fillRect/>
          </a:stretch>
        </p:blipFill>
        <p:spPr bwMode="auto">
          <a:xfrm>
            <a:off x="6443564" y="2303402"/>
            <a:ext cx="1928670" cy="1928670"/>
          </a:xfrm>
          <a:prstGeom prst="rect">
            <a:avLst/>
          </a:prstGeom>
          <a:ln>
            <a:noFill/>
          </a:ln>
          <a:effectLst>
            <a:softEdge rad="112500"/>
          </a:effectLst>
        </p:spPr>
      </p:pic>
      <p:sp>
        <p:nvSpPr>
          <p:cNvPr id="75" name="Organigramme : Alternative 74">
            <a:extLst>
              <a:ext uri="{FF2B5EF4-FFF2-40B4-BE49-F238E27FC236}">
                <a16:creationId xmlns:a16="http://schemas.microsoft.com/office/drawing/2014/main" id="{8B2F0A08-FFA1-477A-B8AC-8666E1B63F68}"/>
              </a:ext>
            </a:extLst>
          </p:cNvPr>
          <p:cNvSpPr/>
          <p:nvPr/>
        </p:nvSpPr>
        <p:spPr>
          <a:xfrm>
            <a:off x="662739" y="1357018"/>
            <a:ext cx="1744625" cy="587370"/>
          </a:xfrm>
          <a:prstGeom prst="flowChartAlternateProcess">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Pilotage avec un Boitier</a:t>
            </a:r>
          </a:p>
        </p:txBody>
      </p:sp>
      <p:pic>
        <p:nvPicPr>
          <p:cNvPr id="27" name="Image 26">
            <a:extLst>
              <a:ext uri="{FF2B5EF4-FFF2-40B4-BE49-F238E27FC236}">
                <a16:creationId xmlns:a16="http://schemas.microsoft.com/office/drawing/2014/main" id="{722A102C-5DA8-4966-ACEB-A3007BA012A1}"/>
              </a:ext>
            </a:extLst>
          </p:cNvPr>
          <p:cNvPicPr>
            <a:picLocks noChangeAspect="1"/>
          </p:cNvPicPr>
          <p:nvPr/>
        </p:nvPicPr>
        <p:blipFill rotWithShape="1">
          <a:blip r:embed="rId9">
            <a:extLst>
              <a:ext uri="{BEBA8EAE-BF5A-486C-A8C5-ECC9F3942E4B}">
                <a14:imgProps xmlns:a14="http://schemas.microsoft.com/office/drawing/2010/main">
                  <a14:imgLayer r:embed="rId7">
                    <a14:imgEffect>
                      <a14:artisticPencilSketch/>
                    </a14:imgEffect>
                  </a14:imgLayer>
                </a14:imgProps>
              </a:ext>
            </a:extLst>
          </a:blip>
          <a:srcRect l="21455" t="11753" r="12766" b="51897"/>
          <a:stretch/>
        </p:blipFill>
        <p:spPr>
          <a:xfrm>
            <a:off x="10053772" y="4628747"/>
            <a:ext cx="1796104" cy="1054575"/>
          </a:xfrm>
          <a:prstGeom prst="rect">
            <a:avLst/>
          </a:prstGeom>
        </p:spPr>
      </p:pic>
      <p:sp>
        <p:nvSpPr>
          <p:cNvPr id="7" name="Rectangle 6">
            <a:extLst>
              <a:ext uri="{FF2B5EF4-FFF2-40B4-BE49-F238E27FC236}">
                <a16:creationId xmlns:a16="http://schemas.microsoft.com/office/drawing/2014/main" id="{FE088E43-A2AC-4984-8812-3AF514D58B84}"/>
              </a:ext>
            </a:extLst>
          </p:cNvPr>
          <p:cNvSpPr/>
          <p:nvPr/>
        </p:nvSpPr>
        <p:spPr>
          <a:xfrm>
            <a:off x="1566002" y="4551815"/>
            <a:ext cx="9071518" cy="1200329"/>
          </a:xfrm>
          <a:prstGeom prst="rect">
            <a:avLst/>
          </a:prstGeom>
        </p:spPr>
        <p:txBody>
          <a:bodyPr wrap="square">
            <a:spAutoFit/>
          </a:bodyPr>
          <a:lstStyle/>
          <a:p>
            <a:pPr algn="ctr"/>
            <a:r>
              <a:rPr lang="fr-FR" sz="2400" b="1" dirty="0">
                <a:solidFill>
                  <a:srgbClr val="C00000"/>
                </a:solidFill>
                <a:latin typeface="3ds" panose="02000503020000020004" pitchFamily="2" charset="0"/>
              </a:rPr>
              <a:t>Challenge</a:t>
            </a:r>
          </a:p>
          <a:p>
            <a:pPr algn="ctr"/>
            <a:r>
              <a:rPr lang="fr-FR" sz="2400" b="1" i="1" dirty="0">
                <a:latin typeface="3ds" panose="02000503020000020004" pitchFamily="2" charset="0"/>
              </a:rPr>
              <a:t>Créer un boitier permettant d'actionner une lampe à distance </a:t>
            </a:r>
            <a:br>
              <a:rPr lang="fr-FR" sz="2400" b="1" i="1" dirty="0">
                <a:latin typeface="3ds" panose="02000503020000020004" pitchFamily="2" charset="0"/>
              </a:rPr>
            </a:br>
            <a:r>
              <a:rPr lang="fr-FR" sz="2400" b="1" i="1" dirty="0">
                <a:latin typeface="3ds" panose="02000503020000020004" pitchFamily="2" charset="0"/>
              </a:rPr>
              <a:t>par un simple changement d'orientation de celui-ci.</a:t>
            </a:r>
          </a:p>
        </p:txBody>
      </p:sp>
    </p:spTree>
    <p:extLst>
      <p:ext uri="{BB962C8B-B14F-4D97-AF65-F5344CB8AC3E}">
        <p14:creationId xmlns:p14="http://schemas.microsoft.com/office/powerpoint/2010/main" val="28107555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75E-6 -2.59259E-6 L -0.40261 -0.50856 " pathEditMode="relative" rAng="0" ptsTypes="AA">
                                      <p:cBhvr>
                                        <p:cTn id="6" dur="1000" fill="hold"/>
                                        <p:tgtEl>
                                          <p:spTgt spid="4"/>
                                        </p:tgtEl>
                                        <p:attrNameLst>
                                          <p:attrName>ppt_x</p:attrName>
                                          <p:attrName>ppt_y</p:attrName>
                                        </p:attrNameLst>
                                      </p:cBhvr>
                                      <p:rCtr x="-20130" y="-25440"/>
                                    </p:animMotion>
                                  </p:childTnLst>
                                </p:cTn>
                              </p:par>
                              <p:par>
                                <p:cTn id="7" presetID="42" presetClass="path" presetSubtype="0" accel="50000" decel="50000" fill="hold" nodeType="withEffect">
                                  <p:stCondLst>
                                    <p:cond delay="0"/>
                                  </p:stCondLst>
                                  <p:childTnLst>
                                    <p:animMotion origin="layout" path="M 2.91667E-6 -1.85185E-6 L -0.29649 -0.49884 " pathEditMode="relative" rAng="0" ptsTypes="AA">
                                      <p:cBhvr>
                                        <p:cTn id="8" dur="1000" fill="hold"/>
                                        <p:tgtEl>
                                          <p:spTgt spid="27"/>
                                        </p:tgtEl>
                                        <p:attrNameLst>
                                          <p:attrName>ppt_x</p:attrName>
                                          <p:attrName>ppt_y</p:attrName>
                                        </p:attrNameLst>
                                      </p:cBhvr>
                                      <p:rCtr x="-14831" y="-24954"/>
                                    </p:animMotion>
                                  </p:childTnLst>
                                </p:cTn>
                              </p:par>
                            </p:childTnLst>
                          </p:cTn>
                        </p:par>
                        <p:par>
                          <p:cTn id="9" fill="hold">
                            <p:stCondLst>
                              <p:cond delay="1000"/>
                            </p:stCondLst>
                            <p:childTnLst>
                              <p:par>
                                <p:cTn id="10" presetID="10" presetClass="entr" presetSubtype="0" fill="hold" grpId="2" nodeType="after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0" presetClass="exit" presetSubtype="0" fill="hold" nodeType="with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6" presetClass="emph" presetSubtype="0" fill="hold" grpId="0" nodeType="withEffect">
                                  <p:stCondLst>
                                    <p:cond delay="0"/>
                                  </p:stCondLst>
                                  <p:childTnLst>
                                    <p:animScale>
                                      <p:cBhvr>
                                        <p:cTn id="21" dur="1000" fill="hold"/>
                                        <p:tgtEl>
                                          <p:spTgt spid="71"/>
                                        </p:tgtEl>
                                      </p:cBhvr>
                                      <p:by x="150000" y="150000"/>
                                    </p:animScale>
                                  </p:childTnLst>
                                </p:cTn>
                              </p:par>
                              <p:par>
                                <p:cTn id="22" presetID="42" presetClass="path" presetSubtype="0" accel="50000" decel="50000" fill="hold" grpId="1" nodeType="withEffect">
                                  <p:stCondLst>
                                    <p:cond delay="0"/>
                                  </p:stCondLst>
                                  <p:childTnLst>
                                    <p:animMotion origin="layout" path="M -2.08333E-6 -4.81481E-6 L 0.06159 0.01274 " pathEditMode="relative" rAng="0" ptsTypes="AA">
                                      <p:cBhvr>
                                        <p:cTn id="23" dur="1000" fill="hold"/>
                                        <p:tgtEl>
                                          <p:spTgt spid="71"/>
                                        </p:tgtEl>
                                        <p:attrNameLst>
                                          <p:attrName>ppt_x</p:attrName>
                                          <p:attrName>ppt_y</p:attrName>
                                        </p:attrNameLst>
                                      </p:cBhvr>
                                      <p:rCtr x="3073" y="625"/>
                                    </p:animMotion>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42"/>
                                        </p:tgtEl>
                                        <p:attrNameLst>
                                          <p:attrName>style.visibility</p:attrName>
                                        </p:attrNameLst>
                                      </p:cBhvr>
                                      <p:to>
                                        <p:strVal val="visible"/>
                                      </p:to>
                                    </p:set>
                                    <p:animEffect transition="in" filter="fade">
                                      <p:cBhvr>
                                        <p:cTn id="27" dur="500"/>
                                        <p:tgtEl>
                                          <p:spTgt spid="1042"/>
                                        </p:tgtEl>
                                      </p:cBhvr>
                                    </p:animEffect>
                                  </p:childTnLst>
                                </p:cTn>
                              </p:par>
                              <p:par>
                                <p:cTn id="28" presetID="10" presetClass="entr" presetSubtype="0" fill="hold" nodeType="with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fade">
                                      <p:cBhvr>
                                        <p:cTn id="30" dur="500"/>
                                        <p:tgtEl>
                                          <p:spTgt spid="72"/>
                                        </p:tgtEl>
                                      </p:cBhvr>
                                    </p:animEffect>
                                  </p:childTnLst>
                                </p:cTn>
                              </p:par>
                            </p:childTnLst>
                          </p:cTn>
                        </p:par>
                        <p:par>
                          <p:cTn id="31" fill="hold">
                            <p:stCondLst>
                              <p:cond delay="2500"/>
                            </p:stCondLst>
                            <p:childTnLst>
                              <p:par>
                                <p:cTn id="32" presetID="8" presetClass="emph" presetSubtype="0" fill="hold" nodeType="afterEffect">
                                  <p:stCondLst>
                                    <p:cond delay="1500"/>
                                  </p:stCondLst>
                                  <p:childTnLst>
                                    <p:animRot by="-5400000">
                                      <p:cBhvr>
                                        <p:cTn id="33" dur="500" fill="hold"/>
                                        <p:tgtEl>
                                          <p:spTgt spid="1042"/>
                                        </p:tgtEl>
                                        <p:attrNameLst>
                                          <p:attrName>r</p:attrName>
                                        </p:attrNameLst>
                                      </p:cBhvr>
                                    </p:animRot>
                                  </p:childTnLst>
                                </p:cTn>
                              </p:par>
                              <p:par>
                                <p:cTn id="34" presetID="10" presetClass="entr" presetSubtype="0" fill="hold" nodeType="withEffect">
                                  <p:stCondLst>
                                    <p:cond delay="1900"/>
                                  </p:stCondLst>
                                  <p:childTnLst>
                                    <p:set>
                                      <p:cBhvr>
                                        <p:cTn id="35" dur="1" fill="hold">
                                          <p:stCondLst>
                                            <p:cond delay="0"/>
                                          </p:stCondLst>
                                        </p:cTn>
                                        <p:tgtEl>
                                          <p:spTgt spid="73"/>
                                        </p:tgtEl>
                                        <p:attrNameLst>
                                          <p:attrName>style.visibility</p:attrName>
                                        </p:attrNameLst>
                                      </p:cBhvr>
                                      <p:to>
                                        <p:strVal val="visible"/>
                                      </p:to>
                                    </p:set>
                                    <p:animEffect transition="in" filter="fade">
                                      <p:cBhvr>
                                        <p:cTn id="36" dur="500"/>
                                        <p:tgtEl>
                                          <p:spTgt spid="73"/>
                                        </p:tgtEl>
                                      </p:cBhvr>
                                    </p:animEffect>
                                  </p:childTnLst>
                                </p:cTn>
                              </p:par>
                            </p:childTnLst>
                          </p:cTn>
                        </p:par>
                        <p:par>
                          <p:cTn id="37" fill="hold">
                            <p:stCondLst>
                              <p:cond delay="4900"/>
                            </p:stCondLst>
                            <p:childTnLst>
                              <p:par>
                                <p:cTn id="38" presetID="8" presetClass="emph" presetSubtype="0" fill="hold" nodeType="afterEffect">
                                  <p:stCondLst>
                                    <p:cond delay="700"/>
                                  </p:stCondLst>
                                  <p:childTnLst>
                                    <p:animRot by="5400000">
                                      <p:cBhvr>
                                        <p:cTn id="39" dur="500" fill="hold"/>
                                        <p:tgtEl>
                                          <p:spTgt spid="1042"/>
                                        </p:tgtEl>
                                        <p:attrNameLst>
                                          <p:attrName>r</p:attrName>
                                        </p:attrNameLst>
                                      </p:cBhvr>
                                    </p:animRot>
                                  </p:childTnLst>
                                </p:cTn>
                              </p:par>
                              <p:par>
                                <p:cTn id="40" presetID="10" presetClass="exit" presetSubtype="0" fill="hold" nodeType="withEffect">
                                  <p:stCondLst>
                                    <p:cond delay="1100"/>
                                  </p:stCondLst>
                                  <p:childTnLst>
                                    <p:animEffect transition="out" filter="fade">
                                      <p:cBhvr>
                                        <p:cTn id="41" dur="500"/>
                                        <p:tgtEl>
                                          <p:spTgt spid="73"/>
                                        </p:tgtEl>
                                      </p:cBhvr>
                                    </p:animEffect>
                                    <p:set>
                                      <p:cBhvr>
                                        <p:cTn id="42" dur="1" fill="hold">
                                          <p:stCondLst>
                                            <p:cond delay="499"/>
                                          </p:stCondLst>
                                        </p:cTn>
                                        <p:tgtEl>
                                          <p:spTgt spid="73"/>
                                        </p:tgtEl>
                                        <p:attrNameLst>
                                          <p:attrName>style.visibility</p:attrName>
                                        </p:attrNameLst>
                                      </p:cBhvr>
                                      <p:to>
                                        <p:strVal val="hidden"/>
                                      </p:to>
                                    </p:set>
                                  </p:childTnLst>
                                </p:cTn>
                              </p:par>
                            </p:childTnLst>
                          </p:cTn>
                        </p:par>
                        <p:par>
                          <p:cTn id="43" fill="hold">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1" grpId="0" animBg="1"/>
      <p:bldP spid="71" grpId="1" animBg="1"/>
      <p:bldP spid="71" grpId="2" animBg="1"/>
      <p:bldP spid="75"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orme libre : forme 22">
            <a:extLst>
              <a:ext uri="{FF2B5EF4-FFF2-40B4-BE49-F238E27FC236}">
                <a16:creationId xmlns:a16="http://schemas.microsoft.com/office/drawing/2014/main" id="{ED1D87C6-5148-437E-B02E-083DDF1FE242}"/>
              </a:ext>
            </a:extLst>
          </p:cNvPr>
          <p:cNvSpPr/>
          <p:nvPr/>
        </p:nvSpPr>
        <p:spPr>
          <a:xfrm>
            <a:off x="5786101" y="4407877"/>
            <a:ext cx="227837" cy="405580"/>
          </a:xfrm>
          <a:custGeom>
            <a:avLst/>
            <a:gdLst>
              <a:gd name="connsiteX0" fmla="*/ 28545 w 227837"/>
              <a:gd name="connsiteY0" fmla="*/ 0 h 405580"/>
              <a:gd name="connsiteX1" fmla="*/ 16822 w 227837"/>
              <a:gd name="connsiteY1" fmla="*/ 351692 h 405580"/>
              <a:gd name="connsiteX2" fmla="*/ 227837 w 227837"/>
              <a:gd name="connsiteY2" fmla="*/ 398585 h 405580"/>
            </a:gdLst>
            <a:ahLst/>
            <a:cxnLst>
              <a:cxn ang="0">
                <a:pos x="connsiteX0" y="connsiteY0"/>
              </a:cxn>
              <a:cxn ang="0">
                <a:pos x="connsiteX1" y="connsiteY1"/>
              </a:cxn>
              <a:cxn ang="0">
                <a:pos x="connsiteX2" y="connsiteY2"/>
              </a:cxn>
            </a:cxnLst>
            <a:rect l="l" t="t" r="r" b="b"/>
            <a:pathLst>
              <a:path w="227837" h="405580">
                <a:moveTo>
                  <a:pt x="28545" y="0"/>
                </a:moveTo>
                <a:cubicBezTo>
                  <a:pt x="6076" y="142630"/>
                  <a:pt x="-16393" y="285261"/>
                  <a:pt x="16822" y="351692"/>
                </a:cubicBezTo>
                <a:cubicBezTo>
                  <a:pt x="50037" y="418123"/>
                  <a:pt x="138937" y="408354"/>
                  <a:pt x="227837" y="398585"/>
                </a:cubicBezTo>
              </a:path>
            </a:pathLst>
          </a:custGeom>
          <a:ln w="28575">
            <a:solidFill>
              <a:srgbClr val="E35D8B"/>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p>
        </p:txBody>
      </p:sp>
      <p:sp>
        <p:nvSpPr>
          <p:cNvPr id="47" name="Forme libre : forme 46">
            <a:extLst>
              <a:ext uri="{FF2B5EF4-FFF2-40B4-BE49-F238E27FC236}">
                <a16:creationId xmlns:a16="http://schemas.microsoft.com/office/drawing/2014/main" id="{05F8C92F-04C1-4C3C-A525-CE9FF7F4D358}"/>
              </a:ext>
            </a:extLst>
          </p:cNvPr>
          <p:cNvSpPr/>
          <p:nvPr/>
        </p:nvSpPr>
        <p:spPr>
          <a:xfrm>
            <a:off x="5682232" y="4419600"/>
            <a:ext cx="390322" cy="867508"/>
          </a:xfrm>
          <a:custGeom>
            <a:avLst/>
            <a:gdLst>
              <a:gd name="connsiteX0" fmla="*/ 108968 w 390322"/>
              <a:gd name="connsiteY0" fmla="*/ 0 h 867508"/>
              <a:gd name="connsiteX1" fmla="*/ 15183 w 390322"/>
              <a:gd name="connsiteY1" fmla="*/ 703385 h 867508"/>
              <a:gd name="connsiteX2" fmla="*/ 390322 w 390322"/>
              <a:gd name="connsiteY2" fmla="*/ 867508 h 867508"/>
            </a:gdLst>
            <a:ahLst/>
            <a:cxnLst>
              <a:cxn ang="0">
                <a:pos x="connsiteX0" y="connsiteY0"/>
              </a:cxn>
              <a:cxn ang="0">
                <a:pos x="connsiteX1" y="connsiteY1"/>
              </a:cxn>
              <a:cxn ang="0">
                <a:pos x="connsiteX2" y="connsiteY2"/>
              </a:cxn>
            </a:cxnLst>
            <a:rect l="l" t="t" r="r" b="b"/>
            <a:pathLst>
              <a:path w="390322" h="867508">
                <a:moveTo>
                  <a:pt x="108968" y="0"/>
                </a:moveTo>
                <a:cubicBezTo>
                  <a:pt x="38629" y="279400"/>
                  <a:pt x="-31709" y="558800"/>
                  <a:pt x="15183" y="703385"/>
                </a:cubicBezTo>
                <a:cubicBezTo>
                  <a:pt x="62075" y="847970"/>
                  <a:pt x="226198" y="857739"/>
                  <a:pt x="390322" y="867508"/>
                </a:cubicBezTo>
              </a:path>
            </a:pathLst>
          </a:custGeom>
          <a:ln w="28575">
            <a:solidFill>
              <a:srgbClr val="E35D8B"/>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p>
        </p:txBody>
      </p:sp>
      <p:sp>
        <p:nvSpPr>
          <p:cNvPr id="48" name="Forme libre : forme 47">
            <a:extLst>
              <a:ext uri="{FF2B5EF4-FFF2-40B4-BE49-F238E27FC236}">
                <a16:creationId xmlns:a16="http://schemas.microsoft.com/office/drawing/2014/main" id="{A1B209FC-D592-4E21-A6C4-8E275E99840B}"/>
              </a:ext>
            </a:extLst>
          </p:cNvPr>
          <p:cNvSpPr/>
          <p:nvPr/>
        </p:nvSpPr>
        <p:spPr>
          <a:xfrm>
            <a:off x="5501472" y="4384431"/>
            <a:ext cx="559359" cy="1440970"/>
          </a:xfrm>
          <a:custGeom>
            <a:avLst/>
            <a:gdLst>
              <a:gd name="connsiteX0" fmla="*/ 278005 w 559359"/>
              <a:gd name="connsiteY0" fmla="*/ 0 h 1440970"/>
              <a:gd name="connsiteX1" fmla="*/ 8374 w 559359"/>
              <a:gd name="connsiteY1" fmla="*/ 1230923 h 1440970"/>
              <a:gd name="connsiteX2" fmla="*/ 559359 w 559359"/>
              <a:gd name="connsiteY2" fmla="*/ 1430215 h 1440970"/>
            </a:gdLst>
            <a:ahLst/>
            <a:cxnLst>
              <a:cxn ang="0">
                <a:pos x="connsiteX0" y="connsiteY0"/>
              </a:cxn>
              <a:cxn ang="0">
                <a:pos x="connsiteX1" y="connsiteY1"/>
              </a:cxn>
              <a:cxn ang="0">
                <a:pos x="connsiteX2" y="connsiteY2"/>
              </a:cxn>
            </a:cxnLst>
            <a:rect l="l" t="t" r="r" b="b"/>
            <a:pathLst>
              <a:path w="559359" h="1440970">
                <a:moveTo>
                  <a:pt x="278005" y="0"/>
                </a:moveTo>
                <a:cubicBezTo>
                  <a:pt x="119743" y="496277"/>
                  <a:pt x="-38518" y="992554"/>
                  <a:pt x="8374" y="1230923"/>
                </a:cubicBezTo>
                <a:cubicBezTo>
                  <a:pt x="55266" y="1469292"/>
                  <a:pt x="307312" y="1449753"/>
                  <a:pt x="559359" y="1430215"/>
                </a:cubicBezTo>
              </a:path>
            </a:pathLst>
          </a:custGeom>
          <a:ln w="28575">
            <a:solidFill>
              <a:srgbClr val="E35D8B"/>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p>
        </p:txBody>
      </p:sp>
      <p:sp>
        <p:nvSpPr>
          <p:cNvPr id="49" name="Forme libre : forme 48">
            <a:extLst>
              <a:ext uri="{FF2B5EF4-FFF2-40B4-BE49-F238E27FC236}">
                <a16:creationId xmlns:a16="http://schemas.microsoft.com/office/drawing/2014/main" id="{71B4DCC6-990D-406B-8CFC-8FCB282E4BCD}"/>
              </a:ext>
            </a:extLst>
          </p:cNvPr>
          <p:cNvSpPr/>
          <p:nvPr/>
        </p:nvSpPr>
        <p:spPr>
          <a:xfrm>
            <a:off x="5303387" y="4396154"/>
            <a:ext cx="804336" cy="1833254"/>
          </a:xfrm>
          <a:custGeom>
            <a:avLst/>
            <a:gdLst>
              <a:gd name="connsiteX0" fmla="*/ 440920 w 804336"/>
              <a:gd name="connsiteY0" fmla="*/ 0 h 1833254"/>
              <a:gd name="connsiteX1" fmla="*/ 18890 w 804336"/>
              <a:gd name="connsiteY1" fmla="*/ 1230923 h 1833254"/>
              <a:gd name="connsiteX2" fmla="*/ 147843 w 804336"/>
              <a:gd name="connsiteY2" fmla="*/ 1652954 h 1833254"/>
              <a:gd name="connsiteX3" fmla="*/ 804336 w 804336"/>
              <a:gd name="connsiteY3" fmla="*/ 1828800 h 1833254"/>
            </a:gdLst>
            <a:ahLst/>
            <a:cxnLst>
              <a:cxn ang="0">
                <a:pos x="connsiteX0" y="connsiteY0"/>
              </a:cxn>
              <a:cxn ang="0">
                <a:pos x="connsiteX1" y="connsiteY1"/>
              </a:cxn>
              <a:cxn ang="0">
                <a:pos x="connsiteX2" y="connsiteY2"/>
              </a:cxn>
              <a:cxn ang="0">
                <a:pos x="connsiteX3" y="connsiteY3"/>
              </a:cxn>
            </a:cxnLst>
            <a:rect l="l" t="t" r="r" b="b"/>
            <a:pathLst>
              <a:path w="804336" h="1833254">
                <a:moveTo>
                  <a:pt x="440920" y="0"/>
                </a:moveTo>
                <a:cubicBezTo>
                  <a:pt x="254328" y="477715"/>
                  <a:pt x="67736" y="955431"/>
                  <a:pt x="18890" y="1230923"/>
                </a:cubicBezTo>
                <a:cubicBezTo>
                  <a:pt x="-29956" y="1506415"/>
                  <a:pt x="16935" y="1553308"/>
                  <a:pt x="147843" y="1652954"/>
                </a:cubicBezTo>
                <a:cubicBezTo>
                  <a:pt x="278751" y="1752600"/>
                  <a:pt x="642167" y="1856154"/>
                  <a:pt x="804336" y="1828800"/>
                </a:cubicBezTo>
              </a:path>
            </a:pathLst>
          </a:custGeom>
          <a:ln w="28575">
            <a:solidFill>
              <a:srgbClr val="E35D8B"/>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p>
        </p:txBody>
      </p:sp>
      <p:sp>
        <p:nvSpPr>
          <p:cNvPr id="12" name="Forme libre : forme 11">
            <a:extLst>
              <a:ext uri="{FF2B5EF4-FFF2-40B4-BE49-F238E27FC236}">
                <a16:creationId xmlns:a16="http://schemas.microsoft.com/office/drawing/2014/main" id="{022CFF4E-219E-4B1C-A42C-AB6157D54927}"/>
              </a:ext>
            </a:extLst>
          </p:cNvPr>
          <p:cNvSpPr/>
          <p:nvPr/>
        </p:nvSpPr>
        <p:spPr>
          <a:xfrm>
            <a:off x="6963508" y="1406769"/>
            <a:ext cx="973015" cy="189346"/>
          </a:xfrm>
          <a:custGeom>
            <a:avLst/>
            <a:gdLst>
              <a:gd name="connsiteX0" fmla="*/ 0 w 973015"/>
              <a:gd name="connsiteY0" fmla="*/ 164123 h 189346"/>
              <a:gd name="connsiteX1" fmla="*/ 422030 w 973015"/>
              <a:gd name="connsiteY1" fmla="*/ 175846 h 189346"/>
              <a:gd name="connsiteX2" fmla="*/ 973015 w 973015"/>
              <a:gd name="connsiteY2" fmla="*/ 0 h 189346"/>
            </a:gdLst>
            <a:ahLst/>
            <a:cxnLst>
              <a:cxn ang="0">
                <a:pos x="connsiteX0" y="connsiteY0"/>
              </a:cxn>
              <a:cxn ang="0">
                <a:pos x="connsiteX1" y="connsiteY1"/>
              </a:cxn>
              <a:cxn ang="0">
                <a:pos x="connsiteX2" y="connsiteY2"/>
              </a:cxn>
            </a:cxnLst>
            <a:rect l="l" t="t" r="r" b="b"/>
            <a:pathLst>
              <a:path w="973015" h="189346">
                <a:moveTo>
                  <a:pt x="0" y="164123"/>
                </a:moveTo>
                <a:cubicBezTo>
                  <a:pt x="129930" y="183661"/>
                  <a:pt x="259861" y="203200"/>
                  <a:pt x="422030" y="175846"/>
                </a:cubicBezTo>
                <a:cubicBezTo>
                  <a:pt x="584199" y="148492"/>
                  <a:pt x="778607" y="74246"/>
                  <a:pt x="973015" y="0"/>
                </a:cubicBezTo>
              </a:path>
            </a:pathLst>
          </a:custGeom>
          <a:ln w="57150">
            <a:solidFill>
              <a:schemeClr val="accent5">
                <a:lumMod val="25000"/>
                <a:lumOff val="7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fr-FR"/>
          </a:p>
        </p:txBody>
      </p:sp>
      <p:sp>
        <p:nvSpPr>
          <p:cNvPr id="11" name="Forme libre : forme 10">
            <a:extLst>
              <a:ext uri="{FF2B5EF4-FFF2-40B4-BE49-F238E27FC236}">
                <a16:creationId xmlns:a16="http://schemas.microsoft.com/office/drawing/2014/main" id="{468AA0A6-884E-43DF-BDEF-6E06C35283F7}"/>
              </a:ext>
            </a:extLst>
          </p:cNvPr>
          <p:cNvSpPr/>
          <p:nvPr/>
        </p:nvSpPr>
        <p:spPr>
          <a:xfrm>
            <a:off x="6740769" y="1922585"/>
            <a:ext cx="1043354" cy="785446"/>
          </a:xfrm>
          <a:custGeom>
            <a:avLst/>
            <a:gdLst>
              <a:gd name="connsiteX0" fmla="*/ 0 w 1043354"/>
              <a:gd name="connsiteY0" fmla="*/ 0 h 785446"/>
              <a:gd name="connsiteX1" fmla="*/ 422031 w 1043354"/>
              <a:gd name="connsiteY1" fmla="*/ 457200 h 785446"/>
              <a:gd name="connsiteX2" fmla="*/ 1043354 w 1043354"/>
              <a:gd name="connsiteY2" fmla="*/ 785446 h 785446"/>
            </a:gdLst>
            <a:ahLst/>
            <a:cxnLst>
              <a:cxn ang="0">
                <a:pos x="connsiteX0" y="connsiteY0"/>
              </a:cxn>
              <a:cxn ang="0">
                <a:pos x="connsiteX1" y="connsiteY1"/>
              </a:cxn>
              <a:cxn ang="0">
                <a:pos x="connsiteX2" y="connsiteY2"/>
              </a:cxn>
            </a:cxnLst>
            <a:rect l="l" t="t" r="r" b="b"/>
            <a:pathLst>
              <a:path w="1043354" h="785446">
                <a:moveTo>
                  <a:pt x="0" y="0"/>
                </a:moveTo>
                <a:cubicBezTo>
                  <a:pt x="124069" y="163146"/>
                  <a:pt x="248139" y="326292"/>
                  <a:pt x="422031" y="457200"/>
                </a:cubicBezTo>
                <a:cubicBezTo>
                  <a:pt x="595923" y="588108"/>
                  <a:pt x="819638" y="686777"/>
                  <a:pt x="1043354" y="785446"/>
                </a:cubicBezTo>
              </a:path>
            </a:pathLst>
          </a:custGeom>
          <a:ln w="57150">
            <a:solidFill>
              <a:schemeClr val="accent6">
                <a:lumMod val="60000"/>
                <a:lumOff val="40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fr-FR"/>
          </a:p>
        </p:txBody>
      </p:sp>
      <p:sp>
        <p:nvSpPr>
          <p:cNvPr id="10" name="Forme libre : forme 9">
            <a:extLst>
              <a:ext uri="{FF2B5EF4-FFF2-40B4-BE49-F238E27FC236}">
                <a16:creationId xmlns:a16="http://schemas.microsoft.com/office/drawing/2014/main" id="{050C084C-4E72-4E12-B5E4-033A555BBB1C}"/>
              </a:ext>
            </a:extLst>
          </p:cNvPr>
          <p:cNvSpPr/>
          <p:nvPr/>
        </p:nvSpPr>
        <p:spPr>
          <a:xfrm>
            <a:off x="5950030" y="1946031"/>
            <a:ext cx="239755" cy="996461"/>
          </a:xfrm>
          <a:custGeom>
            <a:avLst/>
            <a:gdLst>
              <a:gd name="connsiteX0" fmla="*/ 99078 w 239755"/>
              <a:gd name="connsiteY0" fmla="*/ 0 h 996461"/>
              <a:gd name="connsiteX1" fmla="*/ 5293 w 239755"/>
              <a:gd name="connsiteY1" fmla="*/ 539261 h 996461"/>
              <a:gd name="connsiteX2" fmla="*/ 239755 w 239755"/>
              <a:gd name="connsiteY2" fmla="*/ 996461 h 996461"/>
            </a:gdLst>
            <a:ahLst/>
            <a:cxnLst>
              <a:cxn ang="0">
                <a:pos x="connsiteX0" y="connsiteY0"/>
              </a:cxn>
              <a:cxn ang="0">
                <a:pos x="connsiteX1" y="connsiteY1"/>
              </a:cxn>
              <a:cxn ang="0">
                <a:pos x="connsiteX2" y="connsiteY2"/>
              </a:cxn>
            </a:cxnLst>
            <a:rect l="l" t="t" r="r" b="b"/>
            <a:pathLst>
              <a:path w="239755" h="996461">
                <a:moveTo>
                  <a:pt x="99078" y="0"/>
                </a:moveTo>
                <a:cubicBezTo>
                  <a:pt x="40462" y="186592"/>
                  <a:pt x="-18153" y="373184"/>
                  <a:pt x="5293" y="539261"/>
                </a:cubicBezTo>
                <a:cubicBezTo>
                  <a:pt x="28739" y="705338"/>
                  <a:pt x="134247" y="850899"/>
                  <a:pt x="239755" y="996461"/>
                </a:cubicBezTo>
              </a:path>
            </a:pathLst>
          </a:custGeom>
          <a:ln w="57150">
            <a:solidFill>
              <a:schemeClr val="accent2">
                <a:lumMod val="60000"/>
                <a:lumOff val="40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fr-FR"/>
          </a:p>
        </p:txBody>
      </p:sp>
      <p:sp>
        <p:nvSpPr>
          <p:cNvPr id="9" name="Forme libre : forme 8">
            <a:extLst>
              <a:ext uri="{FF2B5EF4-FFF2-40B4-BE49-F238E27FC236}">
                <a16:creationId xmlns:a16="http://schemas.microsoft.com/office/drawing/2014/main" id="{8AA5F23E-1120-48FA-B114-0A5744B83944}"/>
              </a:ext>
            </a:extLst>
          </p:cNvPr>
          <p:cNvSpPr/>
          <p:nvPr/>
        </p:nvSpPr>
        <p:spPr>
          <a:xfrm>
            <a:off x="4900246" y="1934308"/>
            <a:ext cx="656492" cy="797169"/>
          </a:xfrm>
          <a:custGeom>
            <a:avLst/>
            <a:gdLst>
              <a:gd name="connsiteX0" fmla="*/ 656492 w 656492"/>
              <a:gd name="connsiteY0" fmla="*/ 0 h 797169"/>
              <a:gd name="connsiteX1" fmla="*/ 398585 w 656492"/>
              <a:gd name="connsiteY1" fmla="*/ 492369 h 797169"/>
              <a:gd name="connsiteX2" fmla="*/ 0 w 656492"/>
              <a:gd name="connsiteY2" fmla="*/ 797169 h 797169"/>
            </a:gdLst>
            <a:ahLst/>
            <a:cxnLst>
              <a:cxn ang="0">
                <a:pos x="connsiteX0" y="connsiteY0"/>
              </a:cxn>
              <a:cxn ang="0">
                <a:pos x="connsiteX1" y="connsiteY1"/>
              </a:cxn>
              <a:cxn ang="0">
                <a:pos x="connsiteX2" y="connsiteY2"/>
              </a:cxn>
            </a:cxnLst>
            <a:rect l="l" t="t" r="r" b="b"/>
            <a:pathLst>
              <a:path w="656492" h="797169">
                <a:moveTo>
                  <a:pt x="656492" y="0"/>
                </a:moveTo>
                <a:cubicBezTo>
                  <a:pt x="582246" y="179754"/>
                  <a:pt x="508000" y="359508"/>
                  <a:pt x="398585" y="492369"/>
                </a:cubicBezTo>
                <a:cubicBezTo>
                  <a:pt x="289170" y="625230"/>
                  <a:pt x="144585" y="711199"/>
                  <a:pt x="0" y="797169"/>
                </a:cubicBezTo>
              </a:path>
            </a:pathLst>
          </a:custGeom>
          <a:ln w="57150">
            <a:solidFill>
              <a:srgbClr val="4EC9E7"/>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fr-FR"/>
          </a:p>
        </p:txBody>
      </p:sp>
      <p:sp>
        <p:nvSpPr>
          <p:cNvPr id="8" name="Forme libre : forme 7">
            <a:extLst>
              <a:ext uri="{FF2B5EF4-FFF2-40B4-BE49-F238E27FC236}">
                <a16:creationId xmlns:a16="http://schemas.microsoft.com/office/drawing/2014/main" id="{20E9FAAB-5BBA-4108-97C1-A38F8584D399}"/>
              </a:ext>
            </a:extLst>
          </p:cNvPr>
          <p:cNvSpPr/>
          <p:nvPr/>
        </p:nvSpPr>
        <p:spPr>
          <a:xfrm>
            <a:off x="4419600" y="1500554"/>
            <a:ext cx="832338" cy="258520"/>
          </a:xfrm>
          <a:custGeom>
            <a:avLst/>
            <a:gdLst>
              <a:gd name="connsiteX0" fmla="*/ 832338 w 832338"/>
              <a:gd name="connsiteY0" fmla="*/ 199292 h 258520"/>
              <a:gd name="connsiteX1" fmla="*/ 410308 w 832338"/>
              <a:gd name="connsiteY1" fmla="*/ 246184 h 258520"/>
              <a:gd name="connsiteX2" fmla="*/ 0 w 832338"/>
              <a:gd name="connsiteY2" fmla="*/ 0 h 258520"/>
            </a:gdLst>
            <a:ahLst/>
            <a:cxnLst>
              <a:cxn ang="0">
                <a:pos x="connsiteX0" y="connsiteY0"/>
              </a:cxn>
              <a:cxn ang="0">
                <a:pos x="connsiteX1" y="connsiteY1"/>
              </a:cxn>
              <a:cxn ang="0">
                <a:pos x="connsiteX2" y="connsiteY2"/>
              </a:cxn>
            </a:cxnLst>
            <a:rect l="l" t="t" r="r" b="b"/>
            <a:pathLst>
              <a:path w="832338" h="258520">
                <a:moveTo>
                  <a:pt x="832338" y="199292"/>
                </a:moveTo>
                <a:cubicBezTo>
                  <a:pt x="690684" y="239345"/>
                  <a:pt x="549031" y="279399"/>
                  <a:pt x="410308" y="246184"/>
                </a:cubicBezTo>
                <a:cubicBezTo>
                  <a:pt x="271585" y="212969"/>
                  <a:pt x="135792" y="106484"/>
                  <a:pt x="0" y="0"/>
                </a:cubicBezTo>
              </a:path>
            </a:pathLst>
          </a:custGeom>
          <a:ln w="57150">
            <a:solidFill>
              <a:srgbClr val="002060"/>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fr-FR"/>
          </a:p>
        </p:txBody>
      </p:sp>
      <p:sp>
        <p:nvSpPr>
          <p:cNvPr id="7" name="Espace réservé du numéro de diapositive 6"/>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sp>
        <p:nvSpPr>
          <p:cNvPr id="14" name="Espace réservé du pied de page 5">
            <a:extLst>
              <a:ext uri="{FF2B5EF4-FFF2-40B4-BE49-F238E27FC236}">
                <a16:creationId xmlns:a16="http://schemas.microsoft.com/office/drawing/2014/main" id="{DD088FCD-9081-445D-8D66-41B582743A5D}"/>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Sciences de l’Ingénieur :  l'approche Design au service du projet de Première</a:t>
            </a:r>
          </a:p>
        </p:txBody>
      </p:sp>
      <p:pic>
        <p:nvPicPr>
          <p:cNvPr id="2050" name="Picture 2" descr="Carrés, 3D, Forme, Symbole, Icône, Inscrivez Vous, Plat">
            <a:extLst>
              <a:ext uri="{FF2B5EF4-FFF2-40B4-BE49-F238E27FC236}">
                <a16:creationId xmlns:a16="http://schemas.microsoft.com/office/drawing/2014/main" id="{3CD7F7F5-EFBA-4E11-AB7E-715389003986}"/>
              </a:ext>
            </a:extLst>
          </p:cNvPr>
          <p:cNvPicPr>
            <a:picLocks noChangeAspect="1" noChangeArrowheads="1"/>
          </p:cNvPicPr>
          <p:nvPr/>
        </p:nvPicPr>
        <p:blipFill rotWithShape="1">
          <a:blip r:embed="rId3">
            <a:clrChange>
              <a:clrFrom>
                <a:srgbClr val="479ED6"/>
              </a:clrFrom>
              <a:clrTo>
                <a:srgbClr val="479ED6">
                  <a:alpha val="0"/>
                </a:srgbClr>
              </a:clrTo>
            </a:clrChange>
            <a:biLevel thresh="75000"/>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rcRect l="28690" t="27142" r="35774" b="11040"/>
          <a:stretch/>
        </p:blipFill>
        <p:spPr bwMode="auto">
          <a:xfrm>
            <a:off x="5486288" y="2835711"/>
            <a:ext cx="1624706" cy="1589805"/>
          </a:xfrm>
          <a:prstGeom prst="roundRect">
            <a:avLst>
              <a:gd name="adj" fmla="val 4167"/>
            </a:avLst>
          </a:prstGeom>
          <a:solidFill>
            <a:srgbClr val="FFFFFF"/>
          </a:solidFill>
          <a:ln w="76200" cap="sq">
            <a:solidFill>
              <a:schemeClr val="accent2">
                <a:lumMod val="60000"/>
                <a:lumOff val="4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052" name="Picture 4" descr="Sphère, Forme, 3D, Modèle, Monde, Boule, L'Éducation">
            <a:extLst>
              <a:ext uri="{FF2B5EF4-FFF2-40B4-BE49-F238E27FC236}">
                <a16:creationId xmlns:a16="http://schemas.microsoft.com/office/drawing/2014/main" id="{D0E84DB9-D570-4E9B-AFA3-C0CDAA16181B}"/>
              </a:ext>
            </a:extLst>
          </p:cNvPr>
          <p:cNvPicPr>
            <a:picLocks noChangeAspect="1" noChangeArrowheads="1"/>
          </p:cNvPicPr>
          <p:nvPr/>
        </p:nvPicPr>
        <p:blipFill rotWithShape="1">
          <a:blip r:embed="rId5">
            <a:clrChange>
              <a:clrFrom>
                <a:srgbClr val="2DB9FF"/>
              </a:clrFrom>
              <a:clrTo>
                <a:srgbClr val="2DB9FF">
                  <a:alpha val="0"/>
                </a:srgbClr>
              </a:clrTo>
            </a:clrChange>
            <a:biLevel thresh="75000"/>
            <a:extLst>
              <a:ext uri="{BEBA8EAE-BF5A-486C-A8C5-ECC9F3942E4B}">
                <a14:imgProps xmlns:a14="http://schemas.microsoft.com/office/drawing/2010/main">
                  <a14:imgLayer r:embed="rId6">
                    <a14:imgEffect>
                      <a14:artisticPencilSketch/>
                    </a14:imgEffect>
                  </a14:imgLayer>
                </a14:imgProps>
              </a:ext>
              <a:ext uri="{28A0092B-C50C-407E-A947-70E740481C1C}">
                <a14:useLocalDpi xmlns:a14="http://schemas.microsoft.com/office/drawing/2010/main" val="0"/>
              </a:ext>
            </a:extLst>
          </a:blip>
          <a:srcRect l="28572" t="15352" r="30607" b="15352"/>
          <a:stretch/>
        </p:blipFill>
        <p:spPr bwMode="auto">
          <a:xfrm>
            <a:off x="3540788" y="2627421"/>
            <a:ext cx="1511145" cy="1442950"/>
          </a:xfrm>
          <a:prstGeom prst="roundRect">
            <a:avLst>
              <a:gd name="adj" fmla="val 4167"/>
            </a:avLst>
          </a:prstGeom>
          <a:solidFill>
            <a:srgbClr val="FFFFFF"/>
          </a:solidFill>
          <a:ln w="76200" cap="sq">
            <a:solidFill>
              <a:schemeClr val="accent1">
                <a:lumMod val="75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056" name="Picture 8" descr="Cône, Forme, 3D, Pin, Inscrivez Vous, Symbole, Blanc">
            <a:extLst>
              <a:ext uri="{FF2B5EF4-FFF2-40B4-BE49-F238E27FC236}">
                <a16:creationId xmlns:a16="http://schemas.microsoft.com/office/drawing/2014/main" id="{5B5F5B9B-CD0C-4683-9713-6FE80E418307}"/>
              </a:ext>
            </a:extLst>
          </p:cNvPr>
          <p:cNvPicPr>
            <a:picLocks noChangeAspect="1" noChangeArrowheads="1"/>
          </p:cNvPicPr>
          <p:nvPr/>
        </p:nvPicPr>
        <p:blipFill rotWithShape="1">
          <a:blip r:embed="rId7">
            <a:clrChange>
              <a:clrFrom>
                <a:srgbClr val="479ED6"/>
              </a:clrFrom>
              <a:clrTo>
                <a:srgbClr val="479ED6">
                  <a:alpha val="0"/>
                </a:srgbClr>
              </a:clrTo>
            </a:clrChange>
            <a:biLevel thresh="75000"/>
            <a:extLst>
              <a:ext uri="{BEBA8EAE-BF5A-486C-A8C5-ECC9F3942E4B}">
                <a14:imgProps xmlns:a14="http://schemas.microsoft.com/office/drawing/2010/main">
                  <a14:imgLayer r:embed="rId8">
                    <a14:imgEffect>
                      <a14:artisticPencilSketch/>
                    </a14:imgEffect>
                  </a14:imgLayer>
                </a14:imgProps>
              </a:ext>
              <a:ext uri="{28A0092B-C50C-407E-A947-70E740481C1C}">
                <a14:useLocalDpi xmlns:a14="http://schemas.microsoft.com/office/drawing/2010/main" val="0"/>
              </a:ext>
            </a:extLst>
          </a:blip>
          <a:srcRect l="29721" t="13874" r="34743" b="22264"/>
          <a:stretch/>
        </p:blipFill>
        <p:spPr bwMode="auto">
          <a:xfrm>
            <a:off x="2977659" y="796852"/>
            <a:ext cx="1511145" cy="1527575"/>
          </a:xfrm>
          <a:prstGeom prst="roundRect">
            <a:avLst>
              <a:gd name="adj" fmla="val 4167"/>
            </a:avLst>
          </a:prstGeom>
          <a:solidFill>
            <a:srgbClr val="FFFFFF"/>
          </a:solidFill>
          <a:ln w="76200" cap="sq">
            <a:solidFill>
              <a:srgbClr val="00206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058" name="Picture 10" descr="Anneau, Roue, Forme, Vintage, Cycle, Vélo, Engins">
            <a:extLst>
              <a:ext uri="{FF2B5EF4-FFF2-40B4-BE49-F238E27FC236}">
                <a16:creationId xmlns:a16="http://schemas.microsoft.com/office/drawing/2014/main" id="{8CF1D662-475A-4DB8-B49D-37B451960574}"/>
              </a:ext>
            </a:extLst>
          </p:cNvPr>
          <p:cNvPicPr>
            <a:picLocks noChangeAspect="1" noChangeArrowheads="1"/>
          </p:cNvPicPr>
          <p:nvPr/>
        </p:nvPicPr>
        <p:blipFill rotWithShape="1">
          <a:blip r:embed="rId9">
            <a:clrChange>
              <a:clrFrom>
                <a:srgbClr val="479ED6"/>
              </a:clrFrom>
              <a:clrTo>
                <a:srgbClr val="479ED6">
                  <a:alpha val="0"/>
                </a:srgbClr>
              </a:clrTo>
            </a:clrChange>
            <a:biLevel thresh="75000"/>
            <a:extLst>
              <a:ext uri="{BEBA8EAE-BF5A-486C-A8C5-ECC9F3942E4B}">
                <a14:imgProps xmlns:a14="http://schemas.microsoft.com/office/drawing/2010/main">
                  <a14:imgLayer r:embed="rId10">
                    <a14:imgEffect>
                      <a14:artisticPencilSketch/>
                    </a14:imgEffect>
                  </a14:imgLayer>
                </a14:imgProps>
              </a:ext>
              <a:ext uri="{28A0092B-C50C-407E-A947-70E740481C1C}">
                <a14:useLocalDpi xmlns:a14="http://schemas.microsoft.com/office/drawing/2010/main" val="0"/>
              </a:ext>
            </a:extLst>
          </a:blip>
          <a:srcRect l="28233" t="35604" r="29269" b="14450"/>
          <a:stretch/>
        </p:blipFill>
        <p:spPr bwMode="auto">
          <a:xfrm>
            <a:off x="7676262" y="716394"/>
            <a:ext cx="1943018" cy="1284477"/>
          </a:xfrm>
          <a:prstGeom prst="roundRect">
            <a:avLst>
              <a:gd name="adj" fmla="val 4167"/>
            </a:avLst>
          </a:prstGeom>
          <a:solidFill>
            <a:srgbClr val="FFFFFF"/>
          </a:solidFill>
          <a:ln w="76200" cap="sq">
            <a:solidFill>
              <a:schemeClr val="accent5">
                <a:lumMod val="25000"/>
                <a:lumOff val="75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060" name="Picture 12" descr="Red, Bleu, Forme, 3D, Papier, Couleur, Sur Le Terrain">
            <a:extLst>
              <a:ext uri="{FF2B5EF4-FFF2-40B4-BE49-F238E27FC236}">
                <a16:creationId xmlns:a16="http://schemas.microsoft.com/office/drawing/2014/main" id="{9B931824-72A9-457F-9E42-C25FAFC47D2A}"/>
              </a:ext>
            </a:extLst>
          </p:cNvPr>
          <p:cNvPicPr>
            <a:picLocks noChangeAspect="1" noChangeArrowheads="1"/>
          </p:cNvPicPr>
          <p:nvPr/>
        </p:nvPicPr>
        <p:blipFill rotWithShape="1">
          <a:blip r:embed="rId11">
            <a:clrChange>
              <a:clrFrom>
                <a:srgbClr val="1088FF"/>
              </a:clrFrom>
              <a:clrTo>
                <a:srgbClr val="1088FF">
                  <a:alpha val="0"/>
                </a:srgbClr>
              </a:clrTo>
            </a:clrChange>
            <a:biLevel thresh="50000"/>
            <a:extLst>
              <a:ext uri="{BEBA8EAE-BF5A-486C-A8C5-ECC9F3942E4B}">
                <a14:imgProps xmlns:a14="http://schemas.microsoft.com/office/drawing/2010/main">
                  <a14:imgLayer r:embed="rId12">
                    <a14:imgEffect>
                      <a14:artisticPencilSketch/>
                    </a14:imgEffect>
                  </a14:imgLayer>
                </a14:imgProps>
              </a:ext>
              <a:ext uri="{28A0092B-C50C-407E-A947-70E740481C1C}">
                <a14:useLocalDpi xmlns:a14="http://schemas.microsoft.com/office/drawing/2010/main" val="0"/>
              </a:ext>
            </a:extLst>
          </a:blip>
          <a:srcRect l="35959" t="20452" r="35716" b="23332"/>
          <a:stretch/>
        </p:blipFill>
        <p:spPr bwMode="auto">
          <a:xfrm>
            <a:off x="7536574" y="2369536"/>
            <a:ext cx="1424057" cy="1589805"/>
          </a:xfrm>
          <a:prstGeom prst="roundRect">
            <a:avLst>
              <a:gd name="adj" fmla="val 4167"/>
            </a:avLst>
          </a:prstGeom>
          <a:solidFill>
            <a:srgbClr val="FFFFFF"/>
          </a:solidFill>
          <a:ln w="76200" cap="sq">
            <a:solidFill>
              <a:schemeClr val="accent6">
                <a:lumMod val="60000"/>
                <a:lumOff val="4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Organigramme : Alternative 5">
            <a:extLst>
              <a:ext uri="{FF2B5EF4-FFF2-40B4-BE49-F238E27FC236}">
                <a16:creationId xmlns:a16="http://schemas.microsoft.com/office/drawing/2014/main" id="{E35C9A62-F456-4FEA-AD5A-973F6CA64996}"/>
              </a:ext>
            </a:extLst>
          </p:cNvPr>
          <p:cNvSpPr/>
          <p:nvPr/>
        </p:nvSpPr>
        <p:spPr>
          <a:xfrm>
            <a:off x="5144286" y="1108954"/>
            <a:ext cx="2029643" cy="946788"/>
          </a:xfrm>
          <a:prstGeom prst="flowChartAlternateProcess">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fr-FR" b="1" dirty="0"/>
              <a:t>FORME SIMPLE ET CONVIVIALE</a:t>
            </a:r>
          </a:p>
        </p:txBody>
      </p:sp>
      <p:sp>
        <p:nvSpPr>
          <p:cNvPr id="30" name="ZoneTexte 29">
            <a:extLst>
              <a:ext uri="{FF2B5EF4-FFF2-40B4-BE49-F238E27FC236}">
                <a16:creationId xmlns:a16="http://schemas.microsoft.com/office/drawing/2014/main" id="{BF031041-9D9E-40BB-85E9-79EEEAEC87F0}"/>
              </a:ext>
            </a:extLst>
          </p:cNvPr>
          <p:cNvSpPr txBox="1"/>
          <p:nvPr/>
        </p:nvSpPr>
        <p:spPr>
          <a:xfrm>
            <a:off x="5960565" y="4667787"/>
            <a:ext cx="2234798" cy="238363"/>
          </a:xfrm>
          <a:prstGeom prst="flowChartAlternateProcess">
            <a:avLst/>
          </a:prstGeom>
          <a:ln w="28575">
            <a:solidFill>
              <a:srgbClr val="E35D8B"/>
            </a:solidFill>
          </a:ln>
        </p:spPr>
        <p:style>
          <a:lnRef idx="2">
            <a:schemeClr val="accent1"/>
          </a:lnRef>
          <a:fillRef idx="1">
            <a:schemeClr val="lt1"/>
          </a:fillRef>
          <a:effectRef idx="0">
            <a:schemeClr val="accent1"/>
          </a:effectRef>
          <a:fontRef idx="minor">
            <a:schemeClr val="dk1"/>
          </a:fontRef>
        </p:style>
        <p:txBody>
          <a:bodyPr wrap="square" tIns="0" bIns="0"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400" dirty="0">
                <a:effectLst/>
              </a:rPr>
              <a:t>Ergonomique</a:t>
            </a:r>
          </a:p>
        </p:txBody>
      </p:sp>
      <p:sp>
        <p:nvSpPr>
          <p:cNvPr id="31" name="ZoneTexte 30">
            <a:extLst>
              <a:ext uri="{FF2B5EF4-FFF2-40B4-BE49-F238E27FC236}">
                <a16:creationId xmlns:a16="http://schemas.microsoft.com/office/drawing/2014/main" id="{AD6FB230-3CB4-477A-914B-29E091A6CE2B}"/>
              </a:ext>
            </a:extLst>
          </p:cNvPr>
          <p:cNvSpPr txBox="1"/>
          <p:nvPr/>
        </p:nvSpPr>
        <p:spPr>
          <a:xfrm>
            <a:off x="5960565" y="4985293"/>
            <a:ext cx="2234798" cy="476726"/>
          </a:xfrm>
          <a:prstGeom prst="flowChartAlternateProcess">
            <a:avLst/>
          </a:prstGeom>
          <a:ln w="28575">
            <a:solidFill>
              <a:srgbClr val="E35D8B"/>
            </a:solidFill>
          </a:ln>
        </p:spPr>
        <p:style>
          <a:lnRef idx="2">
            <a:schemeClr val="accent1"/>
          </a:lnRef>
          <a:fillRef idx="1">
            <a:schemeClr val="lt1"/>
          </a:fillRef>
          <a:effectRef idx="0">
            <a:schemeClr val="accent1"/>
          </a:effectRef>
          <a:fontRef idx="minor">
            <a:schemeClr val="dk1"/>
          </a:fontRef>
        </p:style>
        <p:txBody>
          <a:bodyPr wrap="square" tIns="0" bIns="0"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400" dirty="0">
                <a:effectLst/>
              </a:rPr>
              <a:t>Six orientations </a:t>
            </a:r>
            <a:br>
              <a:rPr lang="fr-FR" sz="1400" dirty="0">
                <a:effectLst/>
              </a:rPr>
            </a:br>
            <a:r>
              <a:rPr lang="fr-FR" sz="1400" dirty="0">
                <a:effectLst/>
              </a:rPr>
              <a:t>stables</a:t>
            </a:r>
          </a:p>
        </p:txBody>
      </p:sp>
      <p:sp>
        <p:nvSpPr>
          <p:cNvPr id="36" name="ZoneTexte 35">
            <a:extLst>
              <a:ext uri="{FF2B5EF4-FFF2-40B4-BE49-F238E27FC236}">
                <a16:creationId xmlns:a16="http://schemas.microsoft.com/office/drawing/2014/main" id="{B1BF3267-E0FC-43C2-8624-96ED98C97978}"/>
              </a:ext>
            </a:extLst>
          </p:cNvPr>
          <p:cNvSpPr txBox="1"/>
          <p:nvPr/>
        </p:nvSpPr>
        <p:spPr>
          <a:xfrm>
            <a:off x="5971356" y="5530556"/>
            <a:ext cx="2234798" cy="476726"/>
          </a:xfrm>
          <a:prstGeom prst="flowChartAlternateProcess">
            <a:avLst/>
          </a:prstGeom>
          <a:ln w="28575">
            <a:solidFill>
              <a:srgbClr val="E35D8B"/>
            </a:solidFill>
          </a:ln>
        </p:spPr>
        <p:style>
          <a:lnRef idx="2">
            <a:schemeClr val="accent1"/>
          </a:lnRef>
          <a:fillRef idx="1">
            <a:schemeClr val="lt1"/>
          </a:fillRef>
          <a:effectRef idx="0">
            <a:schemeClr val="accent1"/>
          </a:effectRef>
          <a:fontRef idx="minor">
            <a:schemeClr val="dk1"/>
          </a:fontRef>
        </p:style>
        <p:txBody>
          <a:bodyPr wrap="square" tIns="0" bIns="0"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400" dirty="0">
                <a:effectLst/>
              </a:rPr>
              <a:t>Embarquement matériel communiquant possible</a:t>
            </a:r>
          </a:p>
        </p:txBody>
      </p:sp>
      <p:sp>
        <p:nvSpPr>
          <p:cNvPr id="37" name="ZoneTexte 36">
            <a:extLst>
              <a:ext uri="{FF2B5EF4-FFF2-40B4-BE49-F238E27FC236}">
                <a16:creationId xmlns:a16="http://schemas.microsoft.com/office/drawing/2014/main" id="{69430EF8-2BCC-49F0-A0D4-7F23728BE7D2}"/>
              </a:ext>
            </a:extLst>
          </p:cNvPr>
          <p:cNvSpPr txBox="1"/>
          <p:nvPr/>
        </p:nvSpPr>
        <p:spPr>
          <a:xfrm>
            <a:off x="5985402" y="6077814"/>
            <a:ext cx="2220751" cy="238363"/>
          </a:xfrm>
          <a:prstGeom prst="flowChartAlternateProcess">
            <a:avLst/>
          </a:prstGeom>
          <a:ln w="28575">
            <a:solidFill>
              <a:srgbClr val="E35D8B"/>
            </a:solidFill>
          </a:ln>
        </p:spPr>
        <p:style>
          <a:lnRef idx="2">
            <a:schemeClr val="accent1"/>
          </a:lnRef>
          <a:fillRef idx="1">
            <a:schemeClr val="lt1"/>
          </a:fillRef>
          <a:effectRef idx="0">
            <a:schemeClr val="accent1"/>
          </a:effectRef>
          <a:fontRef idx="minor">
            <a:schemeClr val="dk1"/>
          </a:fontRef>
        </p:style>
        <p:txBody>
          <a:bodyPr wrap="square" tIns="0" bIns="0"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400" dirty="0">
                <a:effectLst/>
              </a:rPr>
              <a:t>Évolutif</a:t>
            </a:r>
          </a:p>
        </p:txBody>
      </p:sp>
      <p:sp>
        <p:nvSpPr>
          <p:cNvPr id="58" name="Rectangle : coins arrondis 57">
            <a:extLst>
              <a:ext uri="{FF2B5EF4-FFF2-40B4-BE49-F238E27FC236}">
                <a16:creationId xmlns:a16="http://schemas.microsoft.com/office/drawing/2014/main" id="{ED5D1457-553F-4611-89D0-DA21BC99EB9E}"/>
              </a:ext>
            </a:extLst>
          </p:cNvPr>
          <p:cNvSpPr/>
          <p:nvPr/>
        </p:nvSpPr>
        <p:spPr>
          <a:xfrm>
            <a:off x="11160000" y="145614"/>
            <a:ext cx="900000" cy="900000"/>
          </a:xfrm>
          <a:prstGeom prst="roundRect">
            <a:avLst>
              <a:gd name="adj" fmla="val 10000"/>
            </a:avLst>
          </a:prstGeom>
          <a:blipFill rotWithShape="0">
            <a:blip r:embed="rId13">
              <a:duotone>
                <a:schemeClr val="accent2">
                  <a:shade val="45000"/>
                  <a:satMod val="135000"/>
                </a:schemeClr>
                <a:prstClr val="white"/>
              </a:duotone>
              <a:extLst>
                <a:ext uri="{BEBA8EAE-BF5A-486C-A8C5-ECC9F3942E4B}">
                  <a14:imgProps xmlns:a14="http://schemas.microsoft.com/office/drawing/2010/main">
                    <a14:imgLayer r:embed="rId14">
                      <a14:imgEffect>
                        <a14:sharpenSoften amount="50000"/>
                      </a14:imgEffect>
                      <a14:imgEffect>
                        <a14:colorTemperature colorTemp="8800"/>
                      </a14:imgEffect>
                      <a14:imgEffect>
                        <a14:saturation sat="300000"/>
                      </a14:imgEffect>
                      <a14:imgEffect>
                        <a14:brightnessContrast contrast="-40000"/>
                      </a14:imgEffect>
                    </a14:imgLayer>
                  </a14:imgProps>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59" name="Titre 1">
            <a:extLst>
              <a:ext uri="{FF2B5EF4-FFF2-40B4-BE49-F238E27FC236}">
                <a16:creationId xmlns:a16="http://schemas.microsoft.com/office/drawing/2014/main" id="{CE8FF76F-2DA1-4F0F-9E8A-8F8087E83748}"/>
              </a:ext>
            </a:extLst>
          </p:cNvPr>
          <p:cNvSpPr txBox="1">
            <a:spLocks/>
          </p:cNvSpPr>
          <p:nvPr/>
        </p:nvSpPr>
        <p:spPr>
          <a:xfrm>
            <a:off x="180000" y="180000"/>
            <a:ext cx="9712966"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dirty="0"/>
              <a:t>Exprimer les exigences du "client"</a:t>
            </a:r>
            <a:endParaRPr lang="fr-FR" sz="4800" spc="-300" dirty="0"/>
          </a:p>
        </p:txBody>
      </p:sp>
      <p:sp>
        <p:nvSpPr>
          <p:cNvPr id="25" name="Forme libre : forme 24">
            <a:extLst>
              <a:ext uri="{FF2B5EF4-FFF2-40B4-BE49-F238E27FC236}">
                <a16:creationId xmlns:a16="http://schemas.microsoft.com/office/drawing/2014/main" id="{46CA337C-BA4C-45B5-9586-46C210DA7444}"/>
              </a:ext>
            </a:extLst>
          </p:cNvPr>
          <p:cNvSpPr/>
          <p:nvPr/>
        </p:nvSpPr>
        <p:spPr>
          <a:xfrm>
            <a:off x="1910862" y="1406769"/>
            <a:ext cx="1078523" cy="686723"/>
          </a:xfrm>
          <a:custGeom>
            <a:avLst/>
            <a:gdLst>
              <a:gd name="connsiteX0" fmla="*/ 1078523 w 1078523"/>
              <a:gd name="connsiteY0" fmla="*/ 0 h 686723"/>
              <a:gd name="connsiteX1" fmla="*/ 621323 w 1078523"/>
              <a:gd name="connsiteY1" fmla="*/ 656493 h 686723"/>
              <a:gd name="connsiteX2" fmla="*/ 0 w 1078523"/>
              <a:gd name="connsiteY2" fmla="*/ 515816 h 686723"/>
            </a:gdLst>
            <a:ahLst/>
            <a:cxnLst>
              <a:cxn ang="0">
                <a:pos x="connsiteX0" y="connsiteY0"/>
              </a:cxn>
              <a:cxn ang="0">
                <a:pos x="connsiteX1" y="connsiteY1"/>
              </a:cxn>
              <a:cxn ang="0">
                <a:pos x="connsiteX2" y="connsiteY2"/>
              </a:cxn>
            </a:cxnLst>
            <a:rect l="l" t="t" r="r" b="b"/>
            <a:pathLst>
              <a:path w="1078523" h="686723">
                <a:moveTo>
                  <a:pt x="1078523" y="0"/>
                </a:moveTo>
                <a:cubicBezTo>
                  <a:pt x="939800" y="285262"/>
                  <a:pt x="801077" y="570524"/>
                  <a:pt x="621323" y="656493"/>
                </a:cubicBezTo>
                <a:cubicBezTo>
                  <a:pt x="441569" y="742462"/>
                  <a:pt x="220784" y="629139"/>
                  <a:pt x="0" y="515816"/>
                </a:cubicBezTo>
              </a:path>
            </a:pathLst>
          </a:custGeom>
          <a:ln w="28575">
            <a:solidFill>
              <a:srgbClr val="00206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26" name="ZoneTexte 25">
            <a:extLst>
              <a:ext uri="{FF2B5EF4-FFF2-40B4-BE49-F238E27FC236}">
                <a16:creationId xmlns:a16="http://schemas.microsoft.com/office/drawing/2014/main" id="{45A52602-6F56-4BCB-B956-F0251068CE9C}"/>
              </a:ext>
            </a:extLst>
          </p:cNvPr>
          <p:cNvSpPr txBox="1"/>
          <p:nvPr/>
        </p:nvSpPr>
        <p:spPr>
          <a:xfrm>
            <a:off x="370142" y="1470193"/>
            <a:ext cx="2103319" cy="476726"/>
          </a:xfrm>
          <a:prstGeom prst="flowChartAlternateProcess">
            <a:avLst/>
          </a:prstGeom>
          <a:ln w="28575">
            <a:solidFill>
              <a:srgbClr val="002060"/>
            </a:solidFill>
          </a:ln>
        </p:spPr>
        <p:style>
          <a:lnRef idx="2">
            <a:schemeClr val="accent1"/>
          </a:lnRef>
          <a:fillRef idx="1">
            <a:schemeClr val="lt1"/>
          </a:fillRef>
          <a:effectRef idx="0">
            <a:schemeClr val="accent1"/>
          </a:effectRef>
          <a:fontRef idx="minor">
            <a:schemeClr val="dk1"/>
          </a:fontRef>
        </p:style>
        <p:txBody>
          <a:bodyPr wrap="square" tIns="0" bIns="0"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400" dirty="0">
                <a:effectLst/>
              </a:rPr>
              <a:t>Une seule orientation</a:t>
            </a:r>
            <a:br>
              <a:rPr lang="fr-FR" sz="1400" dirty="0">
                <a:effectLst/>
              </a:rPr>
            </a:br>
            <a:r>
              <a:rPr lang="fr-FR" sz="1400" dirty="0">
                <a:effectLst/>
              </a:rPr>
              <a:t>stable</a:t>
            </a:r>
          </a:p>
        </p:txBody>
      </p:sp>
      <p:sp>
        <p:nvSpPr>
          <p:cNvPr id="27" name="Forme libre : forme 26">
            <a:extLst>
              <a:ext uri="{FF2B5EF4-FFF2-40B4-BE49-F238E27FC236}">
                <a16:creationId xmlns:a16="http://schemas.microsoft.com/office/drawing/2014/main" id="{94918F54-4C6B-4D52-8C60-37F50246D5CF}"/>
              </a:ext>
            </a:extLst>
          </p:cNvPr>
          <p:cNvSpPr/>
          <p:nvPr/>
        </p:nvSpPr>
        <p:spPr>
          <a:xfrm>
            <a:off x="2614246" y="4044462"/>
            <a:ext cx="1101969" cy="483950"/>
          </a:xfrm>
          <a:custGeom>
            <a:avLst/>
            <a:gdLst>
              <a:gd name="connsiteX0" fmla="*/ 1101969 w 1101969"/>
              <a:gd name="connsiteY0" fmla="*/ 0 h 483950"/>
              <a:gd name="connsiteX1" fmla="*/ 703385 w 1101969"/>
              <a:gd name="connsiteY1" fmla="*/ 433753 h 483950"/>
              <a:gd name="connsiteX2" fmla="*/ 0 w 1101969"/>
              <a:gd name="connsiteY2" fmla="*/ 457200 h 483950"/>
            </a:gdLst>
            <a:ahLst/>
            <a:cxnLst>
              <a:cxn ang="0">
                <a:pos x="connsiteX0" y="connsiteY0"/>
              </a:cxn>
              <a:cxn ang="0">
                <a:pos x="connsiteX1" y="connsiteY1"/>
              </a:cxn>
              <a:cxn ang="0">
                <a:pos x="connsiteX2" y="connsiteY2"/>
              </a:cxn>
            </a:cxnLst>
            <a:rect l="l" t="t" r="r" b="b"/>
            <a:pathLst>
              <a:path w="1101969" h="483950">
                <a:moveTo>
                  <a:pt x="1101969" y="0"/>
                </a:moveTo>
                <a:cubicBezTo>
                  <a:pt x="994507" y="178776"/>
                  <a:pt x="887046" y="357553"/>
                  <a:pt x="703385" y="433753"/>
                </a:cubicBezTo>
                <a:cubicBezTo>
                  <a:pt x="519723" y="509953"/>
                  <a:pt x="259861" y="483576"/>
                  <a:pt x="0" y="457200"/>
                </a:cubicBezTo>
              </a:path>
            </a:pathLst>
          </a:custGeom>
          <a:ln w="28575">
            <a:solidFill>
              <a:srgbClr val="1D8C9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8" name="ZoneTexte 27">
            <a:extLst>
              <a:ext uri="{FF2B5EF4-FFF2-40B4-BE49-F238E27FC236}">
                <a16:creationId xmlns:a16="http://schemas.microsoft.com/office/drawing/2014/main" id="{C9233A78-04B3-45BD-884C-CC54A8686A4B}"/>
              </a:ext>
            </a:extLst>
          </p:cNvPr>
          <p:cNvSpPr txBox="1"/>
          <p:nvPr/>
        </p:nvSpPr>
        <p:spPr>
          <a:xfrm>
            <a:off x="527539" y="4390305"/>
            <a:ext cx="2247934" cy="238363"/>
          </a:xfrm>
          <a:prstGeom prst="flowChartAlternateProcess">
            <a:avLst/>
          </a:prstGeom>
          <a:ln w="28575">
            <a:solidFill>
              <a:srgbClr val="1D8C9E"/>
            </a:solidFill>
          </a:ln>
        </p:spPr>
        <p:style>
          <a:lnRef idx="2">
            <a:schemeClr val="accent1"/>
          </a:lnRef>
          <a:fillRef idx="1">
            <a:schemeClr val="lt1"/>
          </a:fillRef>
          <a:effectRef idx="0">
            <a:schemeClr val="accent1"/>
          </a:effectRef>
          <a:fontRef idx="minor">
            <a:schemeClr val="dk1"/>
          </a:fontRef>
        </p:style>
        <p:txBody>
          <a:bodyPr wrap="square" tIns="0" bIns="0"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400" dirty="0">
                <a:effectLst/>
              </a:rPr>
              <a:t>Pas d'orientation stable</a:t>
            </a:r>
          </a:p>
        </p:txBody>
      </p:sp>
      <p:sp>
        <p:nvSpPr>
          <p:cNvPr id="29" name="Forme libre : forme 28">
            <a:extLst>
              <a:ext uri="{FF2B5EF4-FFF2-40B4-BE49-F238E27FC236}">
                <a16:creationId xmlns:a16="http://schemas.microsoft.com/office/drawing/2014/main" id="{E4990483-F84A-43BE-A902-21F24A291657}"/>
              </a:ext>
            </a:extLst>
          </p:cNvPr>
          <p:cNvSpPr/>
          <p:nvPr/>
        </p:nvSpPr>
        <p:spPr>
          <a:xfrm>
            <a:off x="9601200" y="1384746"/>
            <a:ext cx="715108" cy="960113"/>
          </a:xfrm>
          <a:custGeom>
            <a:avLst/>
            <a:gdLst>
              <a:gd name="connsiteX0" fmla="*/ 0 w 715108"/>
              <a:gd name="connsiteY0" fmla="*/ 22021 h 960113"/>
              <a:gd name="connsiteX1" fmla="*/ 128954 w 715108"/>
              <a:gd name="connsiteY1" fmla="*/ 68913 h 960113"/>
              <a:gd name="connsiteX2" fmla="*/ 304800 w 715108"/>
              <a:gd name="connsiteY2" fmla="*/ 596452 h 960113"/>
              <a:gd name="connsiteX3" fmla="*/ 363415 w 715108"/>
              <a:gd name="connsiteY3" fmla="*/ 901252 h 960113"/>
              <a:gd name="connsiteX4" fmla="*/ 715108 w 715108"/>
              <a:gd name="connsiteY4" fmla="*/ 959867 h 960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108" h="960113">
                <a:moveTo>
                  <a:pt x="0" y="22021"/>
                </a:moveTo>
                <a:cubicBezTo>
                  <a:pt x="39077" y="-2402"/>
                  <a:pt x="78154" y="-26825"/>
                  <a:pt x="128954" y="68913"/>
                </a:cubicBezTo>
                <a:cubicBezTo>
                  <a:pt x="179754" y="164651"/>
                  <a:pt x="265723" y="457729"/>
                  <a:pt x="304800" y="596452"/>
                </a:cubicBezTo>
                <a:cubicBezTo>
                  <a:pt x="343877" y="735175"/>
                  <a:pt x="295030" y="840683"/>
                  <a:pt x="363415" y="901252"/>
                </a:cubicBezTo>
                <a:cubicBezTo>
                  <a:pt x="431800" y="961821"/>
                  <a:pt x="573454" y="960844"/>
                  <a:pt x="715108" y="959867"/>
                </a:cubicBezTo>
              </a:path>
            </a:pathLst>
          </a:custGeom>
          <a:ln w="28575">
            <a:solidFill>
              <a:srgbClr val="BEB0F7"/>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fr-FR"/>
          </a:p>
        </p:txBody>
      </p:sp>
      <p:sp>
        <p:nvSpPr>
          <p:cNvPr id="32" name="ZoneTexte 31">
            <a:extLst>
              <a:ext uri="{FF2B5EF4-FFF2-40B4-BE49-F238E27FC236}">
                <a16:creationId xmlns:a16="http://schemas.microsoft.com/office/drawing/2014/main" id="{D513576E-60BC-4002-AC0F-3EBB7F7A8EE7}"/>
              </a:ext>
            </a:extLst>
          </p:cNvPr>
          <p:cNvSpPr txBox="1"/>
          <p:nvPr/>
        </p:nvSpPr>
        <p:spPr>
          <a:xfrm>
            <a:off x="10100282" y="2044552"/>
            <a:ext cx="1908000" cy="715089"/>
          </a:xfrm>
          <a:prstGeom prst="flowChartAlternateProcess">
            <a:avLst/>
          </a:prstGeom>
          <a:ln w="28575">
            <a:solidFill>
              <a:srgbClr val="BEB0F7"/>
            </a:solid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400" dirty="0">
                <a:effectLst/>
              </a:rPr>
              <a:t>Difficulté d'embarquer le matériel communiquant</a:t>
            </a:r>
          </a:p>
        </p:txBody>
      </p:sp>
      <p:sp>
        <p:nvSpPr>
          <p:cNvPr id="33" name="Forme libre : forme 32">
            <a:extLst>
              <a:ext uri="{FF2B5EF4-FFF2-40B4-BE49-F238E27FC236}">
                <a16:creationId xmlns:a16="http://schemas.microsoft.com/office/drawing/2014/main" id="{74D7A50E-D5E6-48BD-A20B-5E28F8F13E2D}"/>
              </a:ext>
            </a:extLst>
          </p:cNvPr>
          <p:cNvSpPr/>
          <p:nvPr/>
        </p:nvSpPr>
        <p:spPr>
          <a:xfrm>
            <a:off x="8792308" y="3950677"/>
            <a:ext cx="820615" cy="167404"/>
          </a:xfrm>
          <a:custGeom>
            <a:avLst/>
            <a:gdLst>
              <a:gd name="connsiteX0" fmla="*/ 0 w 820615"/>
              <a:gd name="connsiteY0" fmla="*/ 0 h 167404"/>
              <a:gd name="connsiteX1" fmla="*/ 386861 w 820615"/>
              <a:gd name="connsiteY1" fmla="*/ 164123 h 167404"/>
              <a:gd name="connsiteX2" fmla="*/ 820615 w 820615"/>
              <a:gd name="connsiteY2" fmla="*/ 93785 h 167404"/>
            </a:gdLst>
            <a:ahLst/>
            <a:cxnLst>
              <a:cxn ang="0">
                <a:pos x="connsiteX0" y="connsiteY0"/>
              </a:cxn>
              <a:cxn ang="0">
                <a:pos x="connsiteX1" y="connsiteY1"/>
              </a:cxn>
              <a:cxn ang="0">
                <a:pos x="connsiteX2" y="connsiteY2"/>
              </a:cxn>
            </a:cxnLst>
            <a:rect l="l" t="t" r="r" b="b"/>
            <a:pathLst>
              <a:path w="820615" h="167404">
                <a:moveTo>
                  <a:pt x="0" y="0"/>
                </a:moveTo>
                <a:cubicBezTo>
                  <a:pt x="125046" y="74246"/>
                  <a:pt x="250092" y="148492"/>
                  <a:pt x="386861" y="164123"/>
                </a:cubicBezTo>
                <a:cubicBezTo>
                  <a:pt x="523630" y="179754"/>
                  <a:pt x="672122" y="136769"/>
                  <a:pt x="820615" y="93785"/>
                </a:cubicBezTo>
              </a:path>
            </a:pathLst>
          </a:custGeom>
          <a:ln w="28575">
            <a:solidFill>
              <a:srgbClr val="DA8562"/>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p>
        </p:txBody>
      </p:sp>
      <p:sp>
        <p:nvSpPr>
          <p:cNvPr id="34" name="ZoneTexte 33">
            <a:extLst>
              <a:ext uri="{FF2B5EF4-FFF2-40B4-BE49-F238E27FC236}">
                <a16:creationId xmlns:a16="http://schemas.microsoft.com/office/drawing/2014/main" id="{B8F8A999-4A7E-4D16-B748-0AEA7E1964A6}"/>
              </a:ext>
            </a:extLst>
          </p:cNvPr>
          <p:cNvSpPr txBox="1"/>
          <p:nvPr/>
        </p:nvSpPr>
        <p:spPr>
          <a:xfrm>
            <a:off x="9568421" y="3925280"/>
            <a:ext cx="2222828" cy="238363"/>
          </a:xfrm>
          <a:prstGeom prst="flowChartAlternateProcess">
            <a:avLst/>
          </a:prstGeom>
          <a:ln w="28575">
            <a:solidFill>
              <a:srgbClr val="DA8562"/>
            </a:solidFill>
          </a:ln>
        </p:spPr>
        <p:style>
          <a:lnRef idx="2">
            <a:schemeClr val="accent1"/>
          </a:lnRef>
          <a:fillRef idx="1">
            <a:schemeClr val="lt1"/>
          </a:fillRef>
          <a:effectRef idx="0">
            <a:schemeClr val="accent1"/>
          </a:effectRef>
          <a:fontRef idx="minor">
            <a:schemeClr val="dk1"/>
          </a:fontRef>
        </p:style>
        <p:txBody>
          <a:bodyPr wrap="square" tIns="0" bIns="0"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400" dirty="0">
                <a:effectLst/>
              </a:rPr>
              <a:t>Peu évolutif</a:t>
            </a:r>
          </a:p>
        </p:txBody>
      </p:sp>
    </p:spTree>
    <p:extLst>
      <p:ext uri="{BB962C8B-B14F-4D97-AF65-F5344CB8AC3E}">
        <p14:creationId xmlns:p14="http://schemas.microsoft.com/office/powerpoint/2010/main" val="63780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056"/>
                                        </p:tgtEl>
                                        <p:attrNameLst>
                                          <p:attrName>style.visibility</p:attrName>
                                        </p:attrNameLst>
                                      </p:cBhvr>
                                      <p:to>
                                        <p:strVal val="visible"/>
                                      </p:to>
                                    </p:set>
                                    <p:animEffect transition="in" filter="fade">
                                      <p:cBhvr>
                                        <p:cTn id="10" dur="500"/>
                                        <p:tgtEl>
                                          <p:spTgt spid="205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2058"/>
                                        </p:tgtEl>
                                        <p:attrNameLst>
                                          <p:attrName>style.visibility</p:attrName>
                                        </p:attrNameLst>
                                      </p:cBhvr>
                                      <p:to>
                                        <p:strVal val="visible"/>
                                      </p:to>
                                    </p:set>
                                    <p:animEffect transition="in" filter="fade">
                                      <p:cBhvr>
                                        <p:cTn id="17" dur="500"/>
                                        <p:tgtEl>
                                          <p:spTgt spid="2058"/>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500"/>
                                        <p:tgtEl>
                                          <p:spTgt spid="2052"/>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2060"/>
                                        </p:tgtEl>
                                        <p:attrNameLst>
                                          <p:attrName>style.visibility</p:attrName>
                                        </p:attrNameLst>
                                      </p:cBhvr>
                                      <p:to>
                                        <p:strVal val="visible"/>
                                      </p:to>
                                    </p:set>
                                    <p:animEffect transition="in" filter="fade">
                                      <p:cBhvr>
                                        <p:cTn id="31" dur="500"/>
                                        <p:tgtEl>
                                          <p:spTgt spid="2060"/>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fade">
                                      <p:cBhvr>
                                        <p:cTn id="38" dur="500"/>
                                        <p:tgtEl>
                                          <p:spTgt spid="205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500"/>
                                        <p:tgtEl>
                                          <p:spTgt spid="3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500"/>
                                        <p:tgtEl>
                                          <p:spTgt spid="3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fade">
                                      <p:cBhvr>
                                        <p:cTn id="78" dur="500"/>
                                        <p:tgtEl>
                                          <p:spTgt spid="4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fade">
                                      <p:cBhvr>
                                        <p:cTn id="81" dur="500"/>
                                        <p:tgtEl>
                                          <p:spTgt spid="3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fade">
                                      <p:cBhvr>
                                        <p:cTn id="87" dur="500"/>
                                        <p:tgtEl>
                                          <p:spTgt spid="3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9"/>
                                        </p:tgtEl>
                                        <p:attrNameLst>
                                          <p:attrName>style.visibility</p:attrName>
                                        </p:attrNameLst>
                                      </p:cBhvr>
                                      <p:to>
                                        <p:strVal val="visible"/>
                                      </p:to>
                                    </p:set>
                                    <p:animEffect transition="in" filter="fade">
                                      <p:cBhvr>
                                        <p:cTn id="90" dur="500"/>
                                        <p:tgtEl>
                                          <p:spTgt spid="49"/>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7"/>
                                        </p:tgtEl>
                                        <p:attrNameLst>
                                          <p:attrName>style.visibility</p:attrName>
                                        </p:attrNameLst>
                                      </p:cBhvr>
                                      <p:to>
                                        <p:strVal val="visible"/>
                                      </p:to>
                                    </p:set>
                                    <p:animEffect transition="in" filter="fade">
                                      <p:cBhvr>
                                        <p:cTn id="9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7" grpId="0" animBg="1"/>
      <p:bldP spid="48" grpId="0" animBg="1"/>
      <p:bldP spid="49" grpId="0" animBg="1"/>
      <p:bldP spid="12" grpId="0" animBg="1"/>
      <p:bldP spid="11" grpId="0" animBg="1"/>
      <p:bldP spid="10" grpId="0" animBg="1"/>
      <p:bldP spid="9" grpId="0" animBg="1"/>
      <p:bldP spid="8" grpId="0" animBg="1"/>
      <p:bldP spid="30" grpId="0" animBg="1"/>
      <p:bldP spid="31" grpId="0" animBg="1"/>
      <p:bldP spid="36" grpId="0" animBg="1"/>
      <p:bldP spid="37" grpId="0" animBg="1"/>
      <p:bldP spid="25" grpId="0" animBg="1"/>
      <p:bldP spid="26" grpId="0" animBg="1"/>
      <p:bldP spid="27" grpId="0" animBg="1"/>
      <p:bldP spid="28" grpId="0" animBg="1"/>
      <p:bldP spid="29" grpId="0" animBg="1"/>
      <p:bldP spid="32" grpId="0" animBg="1"/>
      <p:bldP spid="33" grpId="0" animBg="1"/>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sp>
        <p:nvSpPr>
          <p:cNvPr id="14" name="Espace réservé du pied de page 5">
            <a:extLst>
              <a:ext uri="{FF2B5EF4-FFF2-40B4-BE49-F238E27FC236}">
                <a16:creationId xmlns:a16="http://schemas.microsoft.com/office/drawing/2014/main" id="{DD088FCD-9081-445D-8D66-41B582743A5D}"/>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Sciences de l’Ingénieur :  l'approche Design au service du projet de Première</a:t>
            </a:r>
          </a:p>
        </p:txBody>
      </p:sp>
      <p:sp>
        <p:nvSpPr>
          <p:cNvPr id="17" name="Rectangle 16">
            <a:extLst>
              <a:ext uri="{FF2B5EF4-FFF2-40B4-BE49-F238E27FC236}">
                <a16:creationId xmlns:a16="http://schemas.microsoft.com/office/drawing/2014/main" id="{C713C2E6-F261-44C3-87D6-955C8878F0DE}"/>
              </a:ext>
            </a:extLst>
          </p:cNvPr>
          <p:cNvSpPr/>
          <p:nvPr/>
        </p:nvSpPr>
        <p:spPr>
          <a:xfrm>
            <a:off x="1762882" y="1363433"/>
            <a:ext cx="9071518" cy="1077218"/>
          </a:xfrm>
          <a:prstGeom prst="rect">
            <a:avLst/>
          </a:prstGeom>
        </p:spPr>
        <p:txBody>
          <a:bodyPr wrap="square">
            <a:spAutoFit/>
          </a:bodyPr>
          <a:lstStyle/>
          <a:p>
            <a:pPr algn="ctr"/>
            <a:r>
              <a:rPr lang="fr-FR" sz="3200" b="1" dirty="0">
                <a:solidFill>
                  <a:srgbClr val="C00000"/>
                </a:solidFill>
                <a:latin typeface="3ds" panose="02000503020000020004" pitchFamily="2" charset="0"/>
              </a:rPr>
              <a:t>Challenge</a:t>
            </a:r>
          </a:p>
          <a:p>
            <a:pPr algn="ctr"/>
            <a:r>
              <a:rPr lang="fr-FR" sz="3200" b="1" i="1" dirty="0">
                <a:latin typeface="3ds" panose="02000503020000020004" pitchFamily="2" charset="0"/>
              </a:rPr>
              <a:t>Créer le </a:t>
            </a:r>
            <a:r>
              <a:rPr lang="fr-FR" sz="3200" b="1" i="1" cap="small" dirty="0" err="1">
                <a:latin typeface="3ds" panose="02000503020000020004" pitchFamily="2" charset="0"/>
              </a:rPr>
              <a:t>DomoCub</a:t>
            </a:r>
            <a:r>
              <a:rPr lang="fr-FR" sz="3200" b="1" i="1" cap="small" dirty="0">
                <a:latin typeface="3ds" panose="02000503020000020004" pitchFamily="2" charset="0"/>
              </a:rPr>
              <a:t>   </a:t>
            </a:r>
            <a:r>
              <a:rPr lang="fr-FR" sz="3200" b="1" i="1" dirty="0">
                <a:latin typeface="3ds" panose="02000503020000020004" pitchFamily="2" charset="0"/>
              </a:rPr>
              <a:t>ou</a:t>
            </a:r>
            <a:r>
              <a:rPr lang="fr-FR" sz="3200" b="1" i="1" cap="small" dirty="0">
                <a:latin typeface="3ds" panose="02000503020000020004" pitchFamily="2" charset="0"/>
              </a:rPr>
              <a:t>   Dom</a:t>
            </a:r>
            <a:r>
              <a:rPr lang="fr-FR" sz="3200" b="1" i="1" cap="small" baseline="30000" dirty="0">
                <a:latin typeface="3ds" panose="02000503020000020004" pitchFamily="2" charset="0"/>
              </a:rPr>
              <a:t> 3</a:t>
            </a:r>
            <a:r>
              <a:rPr lang="fr-FR" sz="3200" b="1" i="1" dirty="0">
                <a:latin typeface="3ds" panose="02000503020000020004" pitchFamily="2" charset="0"/>
              </a:rPr>
              <a:t> !</a:t>
            </a:r>
          </a:p>
        </p:txBody>
      </p:sp>
      <p:sp>
        <p:nvSpPr>
          <p:cNvPr id="18" name="Rectangle : coins arrondis 17">
            <a:extLst>
              <a:ext uri="{FF2B5EF4-FFF2-40B4-BE49-F238E27FC236}">
                <a16:creationId xmlns:a16="http://schemas.microsoft.com/office/drawing/2014/main" id="{A2A7204A-EF1F-48A2-8E53-F3B715A26CE9}"/>
              </a:ext>
            </a:extLst>
          </p:cNvPr>
          <p:cNvSpPr/>
          <p:nvPr/>
        </p:nvSpPr>
        <p:spPr>
          <a:xfrm>
            <a:off x="11160000" y="145614"/>
            <a:ext cx="900000" cy="900000"/>
          </a:xfrm>
          <a:prstGeom prst="roundRect">
            <a:avLst>
              <a:gd name="adj" fmla="val 10000"/>
            </a:avLst>
          </a:prstGeom>
          <a:blipFill rotWithShape="0">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8800"/>
                      </a14:imgEffect>
                      <a14:imgEffect>
                        <a14:saturation sat="300000"/>
                      </a14:imgEffect>
                      <a14:imgEffect>
                        <a14:brightnessContrast contrast="-40000"/>
                      </a14:imgEffect>
                    </a14:imgLayer>
                  </a14:imgProps>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19" name="Titre 1">
            <a:extLst>
              <a:ext uri="{FF2B5EF4-FFF2-40B4-BE49-F238E27FC236}">
                <a16:creationId xmlns:a16="http://schemas.microsoft.com/office/drawing/2014/main" id="{D8D7818A-623E-4D56-9011-F57DE51AD59D}"/>
              </a:ext>
            </a:extLst>
          </p:cNvPr>
          <p:cNvSpPr txBox="1">
            <a:spLocks/>
          </p:cNvSpPr>
          <p:nvPr/>
        </p:nvSpPr>
        <p:spPr>
          <a:xfrm>
            <a:off x="180000" y="180000"/>
            <a:ext cx="9712966"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dirty="0"/>
              <a:t>Exprimer les exigences du "client"</a:t>
            </a:r>
            <a:endParaRPr lang="fr-FR" sz="4800" spc="-300" dirty="0"/>
          </a:p>
        </p:txBody>
      </p:sp>
      <p:grpSp>
        <p:nvGrpSpPr>
          <p:cNvPr id="3" name="Groupe 2">
            <a:extLst>
              <a:ext uri="{FF2B5EF4-FFF2-40B4-BE49-F238E27FC236}">
                <a16:creationId xmlns:a16="http://schemas.microsoft.com/office/drawing/2014/main" id="{4FC91B0E-14FB-424C-8B98-A6F1868BDFE8}"/>
              </a:ext>
            </a:extLst>
          </p:cNvPr>
          <p:cNvGrpSpPr/>
          <p:nvPr/>
        </p:nvGrpSpPr>
        <p:grpSpPr>
          <a:xfrm>
            <a:off x="5303387" y="2835711"/>
            <a:ext cx="2902767" cy="3480466"/>
            <a:chOff x="5303387" y="2835711"/>
            <a:chExt cx="2902767" cy="3480466"/>
          </a:xfrm>
        </p:grpSpPr>
        <p:sp>
          <p:nvSpPr>
            <p:cNvPr id="33" name="Forme libre : forme 32">
              <a:extLst>
                <a:ext uri="{FF2B5EF4-FFF2-40B4-BE49-F238E27FC236}">
                  <a16:creationId xmlns:a16="http://schemas.microsoft.com/office/drawing/2014/main" id="{CEA92A37-9F1D-47C7-BC00-75E71E6DCB01}"/>
                </a:ext>
              </a:extLst>
            </p:cNvPr>
            <p:cNvSpPr/>
            <p:nvPr/>
          </p:nvSpPr>
          <p:spPr>
            <a:xfrm>
              <a:off x="5786101" y="4407877"/>
              <a:ext cx="227837" cy="405580"/>
            </a:xfrm>
            <a:custGeom>
              <a:avLst/>
              <a:gdLst>
                <a:gd name="connsiteX0" fmla="*/ 28545 w 227837"/>
                <a:gd name="connsiteY0" fmla="*/ 0 h 405580"/>
                <a:gd name="connsiteX1" fmla="*/ 16822 w 227837"/>
                <a:gd name="connsiteY1" fmla="*/ 351692 h 405580"/>
                <a:gd name="connsiteX2" fmla="*/ 227837 w 227837"/>
                <a:gd name="connsiteY2" fmla="*/ 398585 h 405580"/>
              </a:gdLst>
              <a:ahLst/>
              <a:cxnLst>
                <a:cxn ang="0">
                  <a:pos x="connsiteX0" y="connsiteY0"/>
                </a:cxn>
                <a:cxn ang="0">
                  <a:pos x="connsiteX1" y="connsiteY1"/>
                </a:cxn>
                <a:cxn ang="0">
                  <a:pos x="connsiteX2" y="connsiteY2"/>
                </a:cxn>
              </a:cxnLst>
              <a:rect l="l" t="t" r="r" b="b"/>
              <a:pathLst>
                <a:path w="227837" h="405580">
                  <a:moveTo>
                    <a:pt x="28545" y="0"/>
                  </a:moveTo>
                  <a:cubicBezTo>
                    <a:pt x="6076" y="142630"/>
                    <a:pt x="-16393" y="285261"/>
                    <a:pt x="16822" y="351692"/>
                  </a:cubicBezTo>
                  <a:cubicBezTo>
                    <a:pt x="50037" y="418123"/>
                    <a:pt x="138937" y="408354"/>
                    <a:pt x="227837" y="398585"/>
                  </a:cubicBezTo>
                </a:path>
              </a:pathLst>
            </a:custGeom>
            <a:ln w="28575">
              <a:solidFill>
                <a:srgbClr val="E35D8B"/>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p>
          </p:txBody>
        </p:sp>
        <p:sp>
          <p:nvSpPr>
            <p:cNvPr id="34" name="Forme libre : forme 33">
              <a:extLst>
                <a:ext uri="{FF2B5EF4-FFF2-40B4-BE49-F238E27FC236}">
                  <a16:creationId xmlns:a16="http://schemas.microsoft.com/office/drawing/2014/main" id="{81BA2A16-7014-42E2-ACE1-75A37CE14C8F}"/>
                </a:ext>
              </a:extLst>
            </p:cNvPr>
            <p:cNvSpPr/>
            <p:nvPr/>
          </p:nvSpPr>
          <p:spPr>
            <a:xfrm>
              <a:off x="5682232" y="4419600"/>
              <a:ext cx="390322" cy="867508"/>
            </a:xfrm>
            <a:custGeom>
              <a:avLst/>
              <a:gdLst>
                <a:gd name="connsiteX0" fmla="*/ 108968 w 390322"/>
                <a:gd name="connsiteY0" fmla="*/ 0 h 867508"/>
                <a:gd name="connsiteX1" fmla="*/ 15183 w 390322"/>
                <a:gd name="connsiteY1" fmla="*/ 703385 h 867508"/>
                <a:gd name="connsiteX2" fmla="*/ 390322 w 390322"/>
                <a:gd name="connsiteY2" fmla="*/ 867508 h 867508"/>
              </a:gdLst>
              <a:ahLst/>
              <a:cxnLst>
                <a:cxn ang="0">
                  <a:pos x="connsiteX0" y="connsiteY0"/>
                </a:cxn>
                <a:cxn ang="0">
                  <a:pos x="connsiteX1" y="connsiteY1"/>
                </a:cxn>
                <a:cxn ang="0">
                  <a:pos x="connsiteX2" y="connsiteY2"/>
                </a:cxn>
              </a:cxnLst>
              <a:rect l="l" t="t" r="r" b="b"/>
              <a:pathLst>
                <a:path w="390322" h="867508">
                  <a:moveTo>
                    <a:pt x="108968" y="0"/>
                  </a:moveTo>
                  <a:cubicBezTo>
                    <a:pt x="38629" y="279400"/>
                    <a:pt x="-31709" y="558800"/>
                    <a:pt x="15183" y="703385"/>
                  </a:cubicBezTo>
                  <a:cubicBezTo>
                    <a:pt x="62075" y="847970"/>
                    <a:pt x="226198" y="857739"/>
                    <a:pt x="390322" y="867508"/>
                  </a:cubicBezTo>
                </a:path>
              </a:pathLst>
            </a:custGeom>
            <a:ln w="28575">
              <a:solidFill>
                <a:srgbClr val="E35D8B"/>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p>
          </p:txBody>
        </p:sp>
        <p:sp>
          <p:nvSpPr>
            <p:cNvPr id="35" name="Forme libre : forme 34">
              <a:extLst>
                <a:ext uri="{FF2B5EF4-FFF2-40B4-BE49-F238E27FC236}">
                  <a16:creationId xmlns:a16="http://schemas.microsoft.com/office/drawing/2014/main" id="{66AC557E-FB7F-401C-943E-BE7E033895C4}"/>
                </a:ext>
              </a:extLst>
            </p:cNvPr>
            <p:cNvSpPr/>
            <p:nvPr/>
          </p:nvSpPr>
          <p:spPr>
            <a:xfrm>
              <a:off x="5501472" y="4384431"/>
              <a:ext cx="559359" cy="1440970"/>
            </a:xfrm>
            <a:custGeom>
              <a:avLst/>
              <a:gdLst>
                <a:gd name="connsiteX0" fmla="*/ 278005 w 559359"/>
                <a:gd name="connsiteY0" fmla="*/ 0 h 1440970"/>
                <a:gd name="connsiteX1" fmla="*/ 8374 w 559359"/>
                <a:gd name="connsiteY1" fmla="*/ 1230923 h 1440970"/>
                <a:gd name="connsiteX2" fmla="*/ 559359 w 559359"/>
                <a:gd name="connsiteY2" fmla="*/ 1430215 h 1440970"/>
              </a:gdLst>
              <a:ahLst/>
              <a:cxnLst>
                <a:cxn ang="0">
                  <a:pos x="connsiteX0" y="connsiteY0"/>
                </a:cxn>
                <a:cxn ang="0">
                  <a:pos x="connsiteX1" y="connsiteY1"/>
                </a:cxn>
                <a:cxn ang="0">
                  <a:pos x="connsiteX2" y="connsiteY2"/>
                </a:cxn>
              </a:cxnLst>
              <a:rect l="l" t="t" r="r" b="b"/>
              <a:pathLst>
                <a:path w="559359" h="1440970">
                  <a:moveTo>
                    <a:pt x="278005" y="0"/>
                  </a:moveTo>
                  <a:cubicBezTo>
                    <a:pt x="119743" y="496277"/>
                    <a:pt x="-38518" y="992554"/>
                    <a:pt x="8374" y="1230923"/>
                  </a:cubicBezTo>
                  <a:cubicBezTo>
                    <a:pt x="55266" y="1469292"/>
                    <a:pt x="307312" y="1449753"/>
                    <a:pt x="559359" y="1430215"/>
                  </a:cubicBezTo>
                </a:path>
              </a:pathLst>
            </a:custGeom>
            <a:ln w="28575">
              <a:solidFill>
                <a:srgbClr val="E35D8B"/>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p>
          </p:txBody>
        </p:sp>
        <p:sp>
          <p:nvSpPr>
            <p:cNvPr id="38" name="Forme libre : forme 37">
              <a:extLst>
                <a:ext uri="{FF2B5EF4-FFF2-40B4-BE49-F238E27FC236}">
                  <a16:creationId xmlns:a16="http://schemas.microsoft.com/office/drawing/2014/main" id="{7F61332D-6F0E-4C99-93A8-23A65AD6BA2F}"/>
                </a:ext>
              </a:extLst>
            </p:cNvPr>
            <p:cNvSpPr/>
            <p:nvPr/>
          </p:nvSpPr>
          <p:spPr>
            <a:xfrm>
              <a:off x="5303387" y="4396154"/>
              <a:ext cx="804336" cy="1833254"/>
            </a:xfrm>
            <a:custGeom>
              <a:avLst/>
              <a:gdLst>
                <a:gd name="connsiteX0" fmla="*/ 440920 w 804336"/>
                <a:gd name="connsiteY0" fmla="*/ 0 h 1833254"/>
                <a:gd name="connsiteX1" fmla="*/ 18890 w 804336"/>
                <a:gd name="connsiteY1" fmla="*/ 1230923 h 1833254"/>
                <a:gd name="connsiteX2" fmla="*/ 147843 w 804336"/>
                <a:gd name="connsiteY2" fmla="*/ 1652954 h 1833254"/>
                <a:gd name="connsiteX3" fmla="*/ 804336 w 804336"/>
                <a:gd name="connsiteY3" fmla="*/ 1828800 h 1833254"/>
              </a:gdLst>
              <a:ahLst/>
              <a:cxnLst>
                <a:cxn ang="0">
                  <a:pos x="connsiteX0" y="connsiteY0"/>
                </a:cxn>
                <a:cxn ang="0">
                  <a:pos x="connsiteX1" y="connsiteY1"/>
                </a:cxn>
                <a:cxn ang="0">
                  <a:pos x="connsiteX2" y="connsiteY2"/>
                </a:cxn>
                <a:cxn ang="0">
                  <a:pos x="connsiteX3" y="connsiteY3"/>
                </a:cxn>
              </a:cxnLst>
              <a:rect l="l" t="t" r="r" b="b"/>
              <a:pathLst>
                <a:path w="804336" h="1833254">
                  <a:moveTo>
                    <a:pt x="440920" y="0"/>
                  </a:moveTo>
                  <a:cubicBezTo>
                    <a:pt x="254328" y="477715"/>
                    <a:pt x="67736" y="955431"/>
                    <a:pt x="18890" y="1230923"/>
                  </a:cubicBezTo>
                  <a:cubicBezTo>
                    <a:pt x="-29956" y="1506415"/>
                    <a:pt x="16935" y="1553308"/>
                    <a:pt x="147843" y="1652954"/>
                  </a:cubicBezTo>
                  <a:cubicBezTo>
                    <a:pt x="278751" y="1752600"/>
                    <a:pt x="642167" y="1856154"/>
                    <a:pt x="804336" y="1828800"/>
                  </a:cubicBezTo>
                </a:path>
              </a:pathLst>
            </a:custGeom>
            <a:ln w="28575">
              <a:solidFill>
                <a:srgbClr val="E35D8B"/>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p>
          </p:txBody>
        </p:sp>
        <p:pic>
          <p:nvPicPr>
            <p:cNvPr id="39" name="Picture 2" descr="Carrés, 3D, Forme, Symbole, Icône, Inscrivez Vous, Plat">
              <a:extLst>
                <a:ext uri="{FF2B5EF4-FFF2-40B4-BE49-F238E27FC236}">
                  <a16:creationId xmlns:a16="http://schemas.microsoft.com/office/drawing/2014/main" id="{B204FFFC-DE4C-4B0A-83B6-9740899E6103}"/>
                </a:ext>
              </a:extLst>
            </p:cNvPr>
            <p:cNvPicPr>
              <a:picLocks noChangeAspect="1" noChangeArrowheads="1"/>
            </p:cNvPicPr>
            <p:nvPr/>
          </p:nvPicPr>
          <p:blipFill rotWithShape="1">
            <a:blip r:embed="rId5">
              <a:clrChange>
                <a:clrFrom>
                  <a:srgbClr val="479ED6"/>
                </a:clrFrom>
                <a:clrTo>
                  <a:srgbClr val="479ED6">
                    <a:alpha val="0"/>
                  </a:srgbClr>
                </a:clrTo>
              </a:clrChange>
              <a:grayscl/>
              <a:extLst>
                <a:ext uri="{28A0092B-C50C-407E-A947-70E740481C1C}">
                  <a14:useLocalDpi xmlns:a14="http://schemas.microsoft.com/office/drawing/2010/main" val="0"/>
                </a:ext>
              </a:extLst>
            </a:blip>
            <a:srcRect l="28690" t="27142" r="35774" b="11040"/>
            <a:stretch/>
          </p:blipFill>
          <p:spPr bwMode="auto">
            <a:xfrm>
              <a:off x="5486288" y="2835711"/>
              <a:ext cx="1624706" cy="1589805"/>
            </a:xfrm>
            <a:prstGeom prst="roundRect">
              <a:avLst>
                <a:gd name="adj" fmla="val 4167"/>
              </a:avLst>
            </a:prstGeom>
            <a:solidFill>
              <a:srgbClr val="FFFFFF"/>
            </a:solidFill>
            <a:ln w="76200" cap="sq">
              <a:solidFill>
                <a:schemeClr val="accent2">
                  <a:lumMod val="60000"/>
                  <a:lumOff val="4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0" name="ZoneTexte 39">
              <a:extLst>
                <a:ext uri="{FF2B5EF4-FFF2-40B4-BE49-F238E27FC236}">
                  <a16:creationId xmlns:a16="http://schemas.microsoft.com/office/drawing/2014/main" id="{E2B1617D-458D-4942-AAB5-822A411292F7}"/>
                </a:ext>
              </a:extLst>
            </p:cNvPr>
            <p:cNvSpPr txBox="1"/>
            <p:nvPr/>
          </p:nvSpPr>
          <p:spPr>
            <a:xfrm>
              <a:off x="5960565" y="4667787"/>
              <a:ext cx="2234798" cy="238363"/>
            </a:xfrm>
            <a:prstGeom prst="flowChartAlternateProcess">
              <a:avLst/>
            </a:prstGeom>
            <a:ln w="28575">
              <a:solidFill>
                <a:srgbClr val="E35D8B"/>
              </a:solidFill>
            </a:ln>
          </p:spPr>
          <p:style>
            <a:lnRef idx="2">
              <a:schemeClr val="accent1"/>
            </a:lnRef>
            <a:fillRef idx="1">
              <a:schemeClr val="lt1"/>
            </a:fillRef>
            <a:effectRef idx="0">
              <a:schemeClr val="accent1"/>
            </a:effectRef>
            <a:fontRef idx="minor">
              <a:schemeClr val="dk1"/>
            </a:fontRef>
          </p:style>
          <p:txBody>
            <a:bodyPr wrap="square" tIns="0" bIns="0"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400" dirty="0">
                  <a:effectLst/>
                </a:rPr>
                <a:t>Ergonomique</a:t>
              </a:r>
            </a:p>
          </p:txBody>
        </p:sp>
        <p:sp>
          <p:nvSpPr>
            <p:cNvPr id="41" name="ZoneTexte 40">
              <a:extLst>
                <a:ext uri="{FF2B5EF4-FFF2-40B4-BE49-F238E27FC236}">
                  <a16:creationId xmlns:a16="http://schemas.microsoft.com/office/drawing/2014/main" id="{15B99773-5D80-41CD-89D4-76A0FA5DF64D}"/>
                </a:ext>
              </a:extLst>
            </p:cNvPr>
            <p:cNvSpPr txBox="1"/>
            <p:nvPr/>
          </p:nvSpPr>
          <p:spPr>
            <a:xfrm>
              <a:off x="5960565" y="4985293"/>
              <a:ext cx="2234798" cy="476726"/>
            </a:xfrm>
            <a:prstGeom prst="flowChartAlternateProcess">
              <a:avLst/>
            </a:prstGeom>
            <a:ln w="28575">
              <a:solidFill>
                <a:srgbClr val="E35D8B"/>
              </a:solidFill>
            </a:ln>
          </p:spPr>
          <p:style>
            <a:lnRef idx="2">
              <a:schemeClr val="accent1"/>
            </a:lnRef>
            <a:fillRef idx="1">
              <a:schemeClr val="lt1"/>
            </a:fillRef>
            <a:effectRef idx="0">
              <a:schemeClr val="accent1"/>
            </a:effectRef>
            <a:fontRef idx="minor">
              <a:schemeClr val="dk1"/>
            </a:fontRef>
          </p:style>
          <p:txBody>
            <a:bodyPr wrap="square" tIns="0" bIns="0"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400" dirty="0">
                  <a:effectLst/>
                </a:rPr>
                <a:t>Six orientations </a:t>
              </a:r>
              <a:br>
                <a:rPr lang="fr-FR" sz="1400" dirty="0">
                  <a:effectLst/>
                </a:rPr>
              </a:br>
              <a:r>
                <a:rPr lang="fr-FR" sz="1400" dirty="0">
                  <a:effectLst/>
                </a:rPr>
                <a:t>stables</a:t>
              </a:r>
            </a:p>
          </p:txBody>
        </p:sp>
        <p:sp>
          <p:nvSpPr>
            <p:cNvPr id="42" name="ZoneTexte 41">
              <a:extLst>
                <a:ext uri="{FF2B5EF4-FFF2-40B4-BE49-F238E27FC236}">
                  <a16:creationId xmlns:a16="http://schemas.microsoft.com/office/drawing/2014/main" id="{09EB2E0A-CC37-416A-8BEE-A308399734BC}"/>
                </a:ext>
              </a:extLst>
            </p:cNvPr>
            <p:cNvSpPr txBox="1"/>
            <p:nvPr/>
          </p:nvSpPr>
          <p:spPr>
            <a:xfrm>
              <a:off x="5971356" y="5530556"/>
              <a:ext cx="2234798" cy="476726"/>
            </a:xfrm>
            <a:prstGeom prst="flowChartAlternateProcess">
              <a:avLst/>
            </a:prstGeom>
            <a:ln w="28575">
              <a:solidFill>
                <a:srgbClr val="E35D8B"/>
              </a:solidFill>
            </a:ln>
          </p:spPr>
          <p:style>
            <a:lnRef idx="2">
              <a:schemeClr val="accent1"/>
            </a:lnRef>
            <a:fillRef idx="1">
              <a:schemeClr val="lt1"/>
            </a:fillRef>
            <a:effectRef idx="0">
              <a:schemeClr val="accent1"/>
            </a:effectRef>
            <a:fontRef idx="minor">
              <a:schemeClr val="dk1"/>
            </a:fontRef>
          </p:style>
          <p:txBody>
            <a:bodyPr wrap="square" tIns="0" bIns="0"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400" dirty="0">
                  <a:effectLst/>
                </a:rPr>
                <a:t>Embarquement matériel communiquant possible</a:t>
              </a:r>
            </a:p>
          </p:txBody>
        </p:sp>
        <p:sp>
          <p:nvSpPr>
            <p:cNvPr id="43" name="ZoneTexte 42">
              <a:extLst>
                <a:ext uri="{FF2B5EF4-FFF2-40B4-BE49-F238E27FC236}">
                  <a16:creationId xmlns:a16="http://schemas.microsoft.com/office/drawing/2014/main" id="{0E195961-C3CB-4975-ABA3-12EBBA496319}"/>
                </a:ext>
              </a:extLst>
            </p:cNvPr>
            <p:cNvSpPr txBox="1"/>
            <p:nvPr/>
          </p:nvSpPr>
          <p:spPr>
            <a:xfrm>
              <a:off x="5985402" y="6077814"/>
              <a:ext cx="2220751" cy="238363"/>
            </a:xfrm>
            <a:prstGeom prst="flowChartAlternateProcess">
              <a:avLst/>
            </a:prstGeom>
            <a:ln w="28575">
              <a:solidFill>
                <a:srgbClr val="E35D8B"/>
              </a:solidFill>
            </a:ln>
          </p:spPr>
          <p:style>
            <a:lnRef idx="2">
              <a:schemeClr val="accent1"/>
            </a:lnRef>
            <a:fillRef idx="1">
              <a:schemeClr val="lt1"/>
            </a:fillRef>
            <a:effectRef idx="0">
              <a:schemeClr val="accent1"/>
            </a:effectRef>
            <a:fontRef idx="minor">
              <a:schemeClr val="dk1"/>
            </a:fontRef>
          </p:style>
          <p:txBody>
            <a:bodyPr wrap="square" tIns="0" bIns="0"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400" dirty="0">
                  <a:effectLst/>
                </a:rPr>
                <a:t>Évolutif</a:t>
              </a:r>
            </a:p>
          </p:txBody>
        </p:sp>
      </p:grpSp>
    </p:spTree>
    <p:extLst>
      <p:ext uri="{BB962C8B-B14F-4D97-AF65-F5344CB8AC3E}">
        <p14:creationId xmlns:p14="http://schemas.microsoft.com/office/powerpoint/2010/main" val="242346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 46">
            <a:extLst>
              <a:ext uri="{FF2B5EF4-FFF2-40B4-BE49-F238E27FC236}">
                <a16:creationId xmlns:a16="http://schemas.microsoft.com/office/drawing/2014/main" id="{3943B9FB-B2C3-4FFF-914D-A1F81BFC9151}"/>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artisticPencilSketch/>
                    </a14:imgEffect>
                    <a14:imgEffect>
                      <a14:sharpenSoften amount="50000"/>
                    </a14:imgEffect>
                    <a14:imgEffect>
                      <a14:brightnessContrast contrast="-40000"/>
                    </a14:imgEffect>
                  </a14:imgLayer>
                </a14:imgProps>
              </a:ext>
            </a:extLst>
          </a:blip>
          <a:srcRect l="21455" t="11753" r="50318" b="51897"/>
          <a:stretch/>
        </p:blipFill>
        <p:spPr>
          <a:xfrm rot="5400000">
            <a:off x="1836176" y="640934"/>
            <a:ext cx="1578630" cy="2160000"/>
          </a:xfrm>
          <a:prstGeom prst="rect">
            <a:avLst/>
          </a:prstGeom>
        </p:spPr>
      </p:pic>
      <p:sp>
        <p:nvSpPr>
          <p:cNvPr id="13" name="Espace réservé du pied de page 5">
            <a:extLst>
              <a:ext uri="{FF2B5EF4-FFF2-40B4-BE49-F238E27FC236}">
                <a16:creationId xmlns:a16="http://schemas.microsoft.com/office/drawing/2014/main" id="{C6612945-C6F6-4E6E-9521-6674F205422E}"/>
              </a:ext>
            </a:extLst>
          </p:cNvPr>
          <p:cNvSpPr>
            <a:spLocks noGrp="1"/>
          </p:cNvSpPr>
          <p:nvPr>
            <p:ph type="ftr" sz="quarter" idx="12"/>
          </p:nvPr>
        </p:nvSpPr>
        <p:spPr/>
        <p:txBody>
          <a:bodyPr/>
          <a:lstStyle/>
          <a:p>
            <a:pPr lvl="0"/>
            <a:r>
              <a:rPr kumimoji="0" lang="fr-FR" sz="1200" b="0" i="0" u="none" strike="noStrike" kern="1200" cap="none" spc="0" normalizeH="0" baseline="0" noProof="0" dirty="0">
                <a:ln>
                  <a:noFill/>
                </a:ln>
                <a:solidFill>
                  <a:prstClr val="black">
                    <a:lumMod val="75000"/>
                    <a:lumOff val="25000"/>
                  </a:prstClr>
                </a:solidFill>
                <a:effectLst/>
                <a:uLnTx/>
                <a:uFillTx/>
                <a:latin typeface="Candara"/>
                <a:ea typeface="+mn-ea"/>
                <a:cs typeface="+mn-cs"/>
              </a:rPr>
              <a:t>Sciences de l’Ingénieur :  l'approche Design au service du projet de Première</a:t>
            </a:r>
          </a:p>
        </p:txBody>
      </p:sp>
      <p:sp>
        <p:nvSpPr>
          <p:cNvPr id="7" name="Espace réservé du numéro de diapositive 6">
            <a:extLst>
              <a:ext uri="{FF2B5EF4-FFF2-40B4-BE49-F238E27FC236}">
                <a16:creationId xmlns:a16="http://schemas.microsoft.com/office/drawing/2014/main" id="{B969451A-BFD2-47E0-A42F-1A583E8082DD}"/>
              </a:ext>
            </a:extLst>
          </p:cNvPr>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sp>
        <p:nvSpPr>
          <p:cNvPr id="12" name="Titre 1">
            <a:extLst>
              <a:ext uri="{FF2B5EF4-FFF2-40B4-BE49-F238E27FC236}">
                <a16:creationId xmlns:a16="http://schemas.microsoft.com/office/drawing/2014/main" id="{15B897DF-ECD5-4118-8F4E-C77F0AB0A51E}"/>
              </a:ext>
            </a:extLst>
          </p:cNvPr>
          <p:cNvSpPr txBox="1">
            <a:spLocks/>
          </p:cNvSpPr>
          <p:nvPr/>
        </p:nvSpPr>
        <p:spPr>
          <a:xfrm>
            <a:off x="180000" y="180000"/>
            <a:ext cx="11513610"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spc="-300" dirty="0"/>
              <a:t>Définir le périmètre :  les ressources à disposition</a:t>
            </a:r>
          </a:p>
        </p:txBody>
      </p:sp>
      <p:sp>
        <p:nvSpPr>
          <p:cNvPr id="26" name="Rectangle : coins arrondis 25">
            <a:extLst>
              <a:ext uri="{FF2B5EF4-FFF2-40B4-BE49-F238E27FC236}">
                <a16:creationId xmlns:a16="http://schemas.microsoft.com/office/drawing/2014/main" id="{BD9D1C7E-F133-409B-8833-BC1A11E61619}"/>
              </a:ext>
            </a:extLst>
          </p:cNvPr>
          <p:cNvSpPr>
            <a:spLocks noChangeAspect="1"/>
          </p:cNvSpPr>
          <p:nvPr/>
        </p:nvSpPr>
        <p:spPr>
          <a:xfrm>
            <a:off x="11160000" y="144000"/>
            <a:ext cx="900000" cy="900000"/>
          </a:xfrm>
          <a:prstGeom prst="roundRect">
            <a:avLst>
              <a:gd name="adj" fmla="val 10000"/>
            </a:avLst>
          </a:prstGeom>
          <a:blipFill rotWithShape="0">
            <a:blip r:embed="rId5">
              <a:duotone>
                <a:schemeClr val="accent2">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8800"/>
                      </a14:imgEffect>
                      <a14:imgEffect>
                        <a14:saturation sat="300000"/>
                      </a14:imgEffect>
                      <a14:imgEffect>
                        <a14:brightnessContrast contrast="-40000"/>
                      </a14:imgEffect>
                    </a14:imgLayer>
                  </a14:imgProps>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15131"/>
              <a:satOff val="-750"/>
              <a:lumOff val="2942"/>
              <a:alphaOff val="0"/>
            </a:schemeClr>
          </a:effectRef>
          <a:fontRef idx="minor">
            <a:schemeClr val="lt1">
              <a:hueOff val="0"/>
              <a:satOff val="0"/>
              <a:lumOff val="0"/>
              <a:alphaOff val="0"/>
            </a:schemeClr>
          </a:fontRef>
        </p:style>
      </p:sp>
      <p:pic>
        <p:nvPicPr>
          <p:cNvPr id="14" name="Image 13">
            <a:extLst>
              <a:ext uri="{FF2B5EF4-FFF2-40B4-BE49-F238E27FC236}">
                <a16:creationId xmlns:a16="http://schemas.microsoft.com/office/drawing/2014/main" id="{4C6E3359-A804-4240-9CAA-72C9758442C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969722" y="3045772"/>
            <a:ext cx="2346918" cy="1320142"/>
          </a:xfrm>
          <a:prstGeom prst="rect">
            <a:avLst/>
          </a:prstGeom>
        </p:spPr>
      </p:pic>
      <p:sp>
        <p:nvSpPr>
          <p:cNvPr id="29" name="ZoneTexte 28">
            <a:extLst>
              <a:ext uri="{FF2B5EF4-FFF2-40B4-BE49-F238E27FC236}">
                <a16:creationId xmlns:a16="http://schemas.microsoft.com/office/drawing/2014/main" id="{B08D72E8-55EF-4758-B396-04469D49324B}"/>
              </a:ext>
            </a:extLst>
          </p:cNvPr>
          <p:cNvSpPr txBox="1"/>
          <p:nvPr/>
        </p:nvSpPr>
        <p:spPr>
          <a:xfrm>
            <a:off x="210382" y="5834351"/>
            <a:ext cx="11708902"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ndara"/>
                <a:ea typeface="+mn-ea"/>
                <a:cs typeface="+mn-cs"/>
              </a:rPr>
              <a:t>Les ressources</a:t>
            </a:r>
            <a:r>
              <a:rPr kumimoji="0" lang="fr-FR" sz="2400" b="1"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Candara"/>
                <a:ea typeface="+mn-ea"/>
                <a:cs typeface="+mn-cs"/>
              </a:rPr>
              <a:t> permettent-elles de </a:t>
            </a:r>
            <a:r>
              <a:rPr kumimoji="0" lang="fr-FR"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ndara"/>
                <a:ea typeface="+mn-ea"/>
                <a:cs typeface="+mn-cs"/>
              </a:rPr>
              <a:t>répondre aux exigences du client ?</a:t>
            </a:r>
          </a:p>
        </p:txBody>
      </p:sp>
      <p:sp>
        <p:nvSpPr>
          <p:cNvPr id="31" name="ZoneTexte 30">
            <a:extLst>
              <a:ext uri="{FF2B5EF4-FFF2-40B4-BE49-F238E27FC236}">
                <a16:creationId xmlns:a16="http://schemas.microsoft.com/office/drawing/2014/main" id="{5958BD5A-DA40-489B-82FF-891E328369AA}"/>
              </a:ext>
            </a:extLst>
          </p:cNvPr>
          <p:cNvSpPr txBox="1"/>
          <p:nvPr/>
        </p:nvSpPr>
        <p:spPr>
          <a:xfrm>
            <a:off x="8912898" y="2803176"/>
            <a:ext cx="3054407" cy="369332"/>
          </a:xfrm>
          <a:prstGeom prst="rect">
            <a:avLst/>
          </a:prstGeom>
          <a:noFill/>
        </p:spPr>
        <p:txBody>
          <a:bodyPr wrap="square" rtlCol="0">
            <a:spAutoFit/>
          </a:bodyPr>
          <a:lstStyle/>
          <a:p>
            <a:r>
              <a:rPr lang="fr-FR" b="1" dirty="0"/>
              <a:t>cartes </a:t>
            </a:r>
            <a:r>
              <a:rPr lang="fr-FR" b="1" dirty="0" err="1"/>
              <a:t>micro:bit</a:t>
            </a:r>
            <a:r>
              <a:rPr lang="fr-FR" b="1" dirty="0"/>
              <a:t> </a:t>
            </a:r>
          </a:p>
        </p:txBody>
      </p:sp>
      <p:sp>
        <p:nvSpPr>
          <p:cNvPr id="32" name="ZoneTexte 31">
            <a:extLst>
              <a:ext uri="{FF2B5EF4-FFF2-40B4-BE49-F238E27FC236}">
                <a16:creationId xmlns:a16="http://schemas.microsoft.com/office/drawing/2014/main" id="{DB5ABCEF-328B-48D9-BC03-97FAFE1B3A76}"/>
              </a:ext>
            </a:extLst>
          </p:cNvPr>
          <p:cNvSpPr txBox="1"/>
          <p:nvPr/>
        </p:nvSpPr>
        <p:spPr>
          <a:xfrm>
            <a:off x="729258" y="4150013"/>
            <a:ext cx="2940724" cy="369332"/>
          </a:xfrm>
          <a:prstGeom prst="rect">
            <a:avLst/>
          </a:prstGeom>
          <a:noFill/>
        </p:spPr>
        <p:txBody>
          <a:bodyPr wrap="square" rtlCol="0">
            <a:spAutoFit/>
          </a:bodyPr>
          <a:lstStyle/>
          <a:p>
            <a:r>
              <a:rPr lang="fr-FR" b="1" dirty="0"/>
              <a:t>Programmation </a:t>
            </a:r>
          </a:p>
        </p:txBody>
      </p:sp>
      <p:sp>
        <p:nvSpPr>
          <p:cNvPr id="33" name="ZoneTexte 32">
            <a:extLst>
              <a:ext uri="{FF2B5EF4-FFF2-40B4-BE49-F238E27FC236}">
                <a16:creationId xmlns:a16="http://schemas.microsoft.com/office/drawing/2014/main" id="{E3829DA2-FB02-4043-866E-D46140C60421}"/>
              </a:ext>
            </a:extLst>
          </p:cNvPr>
          <p:cNvSpPr txBox="1"/>
          <p:nvPr/>
        </p:nvSpPr>
        <p:spPr>
          <a:xfrm>
            <a:off x="723081" y="2906690"/>
            <a:ext cx="2546211" cy="369332"/>
          </a:xfrm>
          <a:prstGeom prst="rect">
            <a:avLst/>
          </a:prstGeom>
          <a:noFill/>
        </p:spPr>
        <p:txBody>
          <a:bodyPr wrap="square" rtlCol="0">
            <a:spAutoFit/>
          </a:bodyPr>
          <a:lstStyle/>
          <a:p>
            <a:r>
              <a:rPr lang="fr-FR" b="1" dirty="0"/>
              <a:t>Logiciel de conception </a:t>
            </a:r>
          </a:p>
        </p:txBody>
      </p:sp>
      <p:sp>
        <p:nvSpPr>
          <p:cNvPr id="34" name="ZoneTexte 33">
            <a:extLst>
              <a:ext uri="{FF2B5EF4-FFF2-40B4-BE49-F238E27FC236}">
                <a16:creationId xmlns:a16="http://schemas.microsoft.com/office/drawing/2014/main" id="{4C18BA90-288A-4110-AD65-285BA779A187}"/>
              </a:ext>
            </a:extLst>
          </p:cNvPr>
          <p:cNvSpPr txBox="1"/>
          <p:nvPr/>
        </p:nvSpPr>
        <p:spPr>
          <a:xfrm>
            <a:off x="8870076" y="4260193"/>
            <a:ext cx="2546211" cy="369332"/>
          </a:xfrm>
          <a:prstGeom prst="rect">
            <a:avLst/>
          </a:prstGeom>
          <a:noFill/>
        </p:spPr>
        <p:txBody>
          <a:bodyPr wrap="square" rtlCol="0">
            <a:spAutoFit/>
          </a:bodyPr>
          <a:lstStyle/>
          <a:p>
            <a:r>
              <a:rPr lang="fr-FR" b="1" dirty="0"/>
              <a:t>Imprimante 3D</a:t>
            </a:r>
          </a:p>
        </p:txBody>
      </p:sp>
      <p:sp>
        <p:nvSpPr>
          <p:cNvPr id="30" name="ZoneTexte 29">
            <a:extLst>
              <a:ext uri="{FF2B5EF4-FFF2-40B4-BE49-F238E27FC236}">
                <a16:creationId xmlns:a16="http://schemas.microsoft.com/office/drawing/2014/main" id="{79606139-5E90-4F3B-B293-E598781B1294}"/>
              </a:ext>
            </a:extLst>
          </p:cNvPr>
          <p:cNvSpPr txBox="1"/>
          <p:nvPr/>
        </p:nvSpPr>
        <p:spPr>
          <a:xfrm>
            <a:off x="4294178" y="750542"/>
            <a:ext cx="3886338" cy="584775"/>
          </a:xfrm>
          <a:prstGeom prst="rect">
            <a:avLst/>
          </a:prstGeom>
          <a:noFill/>
        </p:spPr>
        <p:txBody>
          <a:bodyPr wrap="square" rtlCol="0">
            <a:spAutoFit/>
          </a:bodyPr>
          <a:lstStyle/>
          <a:p>
            <a:pPr algn="ctr"/>
            <a:r>
              <a:rPr lang="fr-FR" sz="3200" b="1" dirty="0">
                <a:latin typeface="3ds" panose="02000503020000020004" pitchFamily="2" charset="0"/>
              </a:rPr>
              <a:t>LE FABLAB</a:t>
            </a:r>
          </a:p>
        </p:txBody>
      </p:sp>
      <p:grpSp>
        <p:nvGrpSpPr>
          <p:cNvPr id="27" name="Groupe 26">
            <a:extLst>
              <a:ext uri="{FF2B5EF4-FFF2-40B4-BE49-F238E27FC236}">
                <a16:creationId xmlns:a16="http://schemas.microsoft.com/office/drawing/2014/main" id="{A7FF4EEB-695A-439A-9D55-6E6D48030EC1}"/>
              </a:ext>
            </a:extLst>
          </p:cNvPr>
          <p:cNvGrpSpPr/>
          <p:nvPr/>
        </p:nvGrpSpPr>
        <p:grpSpPr>
          <a:xfrm>
            <a:off x="3866092" y="750542"/>
            <a:ext cx="4788000" cy="4991480"/>
            <a:chOff x="3857991" y="1376141"/>
            <a:chExt cx="4788000" cy="4991480"/>
          </a:xfrm>
        </p:grpSpPr>
        <p:pic>
          <p:nvPicPr>
            <p:cNvPr id="36" name="Image 35">
              <a:extLst>
                <a:ext uri="{FF2B5EF4-FFF2-40B4-BE49-F238E27FC236}">
                  <a16:creationId xmlns:a16="http://schemas.microsoft.com/office/drawing/2014/main" id="{DF50523D-3FB4-493F-92A9-8BE282283D83}"/>
                </a:ext>
              </a:extLst>
            </p:cNvPr>
            <p:cNvPicPr>
              <a:picLocks noChangeAspect="1"/>
            </p:cNvPicPr>
            <p:nvPr/>
          </p:nvPicPr>
          <p:blipFill>
            <a:blip r:embed="rId8"/>
            <a:stretch>
              <a:fillRect/>
            </a:stretch>
          </p:blipFill>
          <p:spPr>
            <a:xfrm>
              <a:off x="3964874" y="1820871"/>
              <a:ext cx="4500000" cy="1599352"/>
            </a:xfrm>
            <a:prstGeom prst="rect">
              <a:avLst/>
            </a:prstGeom>
            <a:ln>
              <a:noFill/>
            </a:ln>
            <a:effectLst>
              <a:softEdge rad="112500"/>
            </a:effectLst>
          </p:spPr>
        </p:pic>
        <p:pic>
          <p:nvPicPr>
            <p:cNvPr id="37" name="Picture 20" descr="Exposition gratuite Impression 3D, l'usine du futur au Lieu du design">
              <a:extLst>
                <a:ext uri="{FF2B5EF4-FFF2-40B4-BE49-F238E27FC236}">
                  <a16:creationId xmlns:a16="http://schemas.microsoft.com/office/drawing/2014/main" id="{7BBFB811-0C5D-4AC1-9A55-05EDE7C8B34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20032"/>
            <a:stretch/>
          </p:blipFill>
          <p:spPr bwMode="auto">
            <a:xfrm>
              <a:off x="5944875" y="4853383"/>
              <a:ext cx="2562820" cy="136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8" name="Picture 18" descr="Aerospace Sustainment Directorates to play big role in AFLCMC ...">
              <a:extLst>
                <a:ext uri="{FF2B5EF4-FFF2-40B4-BE49-F238E27FC236}">
                  <a16:creationId xmlns:a16="http://schemas.microsoft.com/office/drawing/2014/main" id="{99F7DF67-3355-4385-A611-095984A740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3904" y="3334429"/>
              <a:ext cx="2275165" cy="14467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9" name="Picture 6" descr="Microbit, Programmation, Maker">
              <a:extLst>
                <a:ext uri="{FF2B5EF4-FFF2-40B4-BE49-F238E27FC236}">
                  <a16:creationId xmlns:a16="http://schemas.microsoft.com/office/drawing/2014/main" id="{86F9EC51-81AF-4488-897E-C7FE6D652E2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02724" y="3322956"/>
              <a:ext cx="2104972" cy="15787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 name="Picture 16" descr="Téléphone Mobile Python Langage De - Image gratuite sur Pixabay">
              <a:extLst>
                <a:ext uri="{FF2B5EF4-FFF2-40B4-BE49-F238E27FC236}">
                  <a16:creationId xmlns:a16="http://schemas.microsoft.com/office/drawing/2014/main" id="{71FFB050-FF63-4281-9FA8-839A14501F5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75034" y="4709017"/>
              <a:ext cx="2030589" cy="15123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1" name="Rectangle : coins arrondis 40">
              <a:extLst>
                <a:ext uri="{FF2B5EF4-FFF2-40B4-BE49-F238E27FC236}">
                  <a16:creationId xmlns:a16="http://schemas.microsoft.com/office/drawing/2014/main" id="{669CF232-F943-4EF5-8DD8-99E19918009F}"/>
                </a:ext>
              </a:extLst>
            </p:cNvPr>
            <p:cNvSpPr/>
            <p:nvPr/>
          </p:nvSpPr>
          <p:spPr>
            <a:xfrm>
              <a:off x="3857991" y="1435621"/>
              <a:ext cx="4788000" cy="4932000"/>
            </a:xfrm>
            <a:prstGeom prst="roundRect">
              <a:avLst/>
            </a:prstGeom>
            <a:noFill/>
            <a:ln w="28575">
              <a:solidFill>
                <a:srgbClr val="954856"/>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p>
          </p:txBody>
        </p:sp>
        <p:sp>
          <p:nvSpPr>
            <p:cNvPr id="42" name="ZoneTexte 41">
              <a:extLst>
                <a:ext uri="{FF2B5EF4-FFF2-40B4-BE49-F238E27FC236}">
                  <a16:creationId xmlns:a16="http://schemas.microsoft.com/office/drawing/2014/main" id="{FDE0BD88-EF60-4926-AB86-146C74A0FC23}"/>
                </a:ext>
              </a:extLst>
            </p:cNvPr>
            <p:cNvSpPr txBox="1"/>
            <p:nvPr/>
          </p:nvSpPr>
          <p:spPr>
            <a:xfrm>
              <a:off x="4286077" y="1376141"/>
              <a:ext cx="3886338" cy="584775"/>
            </a:xfrm>
            <a:prstGeom prst="rect">
              <a:avLst/>
            </a:prstGeom>
            <a:noFill/>
          </p:spPr>
          <p:txBody>
            <a:bodyPr wrap="square" rtlCol="0">
              <a:spAutoFit/>
            </a:bodyPr>
            <a:lstStyle/>
            <a:p>
              <a:pPr algn="ctr"/>
              <a:r>
                <a:rPr lang="fr-FR" sz="3200" b="1" dirty="0">
                  <a:latin typeface="3ds" panose="02000503020000020004" pitchFamily="2" charset="0"/>
                </a:rPr>
                <a:t>LE FABLAB</a:t>
              </a:r>
            </a:p>
          </p:txBody>
        </p:sp>
      </p:grpSp>
      <p:pic>
        <p:nvPicPr>
          <p:cNvPr id="44" name="Picture 2" descr="Python (langage) — Wikipédia">
            <a:extLst>
              <a:ext uri="{FF2B5EF4-FFF2-40B4-BE49-F238E27FC236}">
                <a16:creationId xmlns:a16="http://schemas.microsoft.com/office/drawing/2014/main" id="{62D5B73C-38E4-42BE-B90F-5A3F7AE94B48}"/>
              </a:ext>
            </a:extLst>
          </p:cNvPr>
          <p:cNvPicPr>
            <a:picLocks noChangeAspect="1" noChangeArrowheads="1"/>
          </p:cNvPicPr>
          <p:nvPr/>
        </p:nvPicPr>
        <p:blipFill>
          <a:blip r:embed="rId13">
            <a:duotone>
              <a:prstClr val="black"/>
              <a:schemeClr val="accent2">
                <a:tint val="45000"/>
                <a:satMod val="400000"/>
              </a:schemeClr>
            </a:duotone>
          </a:blip>
          <a:srcRect/>
          <a:stretch>
            <a:fillRect/>
          </a:stretch>
        </p:blipFill>
        <p:spPr bwMode="auto">
          <a:xfrm>
            <a:off x="877398" y="4566429"/>
            <a:ext cx="965571" cy="106004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5" name="ZoneTexte 44">
            <a:extLst>
              <a:ext uri="{FF2B5EF4-FFF2-40B4-BE49-F238E27FC236}">
                <a16:creationId xmlns:a16="http://schemas.microsoft.com/office/drawing/2014/main" id="{31D7FB53-EB8C-448D-9836-480C63A1319F}"/>
              </a:ext>
            </a:extLst>
          </p:cNvPr>
          <p:cNvSpPr txBox="1"/>
          <p:nvPr/>
        </p:nvSpPr>
        <p:spPr>
          <a:xfrm>
            <a:off x="1960012" y="4868614"/>
            <a:ext cx="1283475" cy="430888"/>
          </a:xfrm>
          <a:prstGeom prst="rect">
            <a:avLst/>
          </a:prstGeom>
          <a:noFill/>
        </p:spPr>
        <p:txBody>
          <a:bodyPr wrap="square" lIns="0" tIns="0" rIns="0" bIns="0" rtlCol="0">
            <a:spAutoFit/>
          </a:bodyPr>
          <a:lstStyle/>
          <a:p>
            <a:r>
              <a:rPr lang="fr-FR" sz="2800" b="1" dirty="0">
                <a:effectLst>
                  <a:outerShdw blurRad="38100" dist="38100" dir="2700000" algn="tl">
                    <a:srgbClr val="000000">
                      <a:alpha val="43137"/>
                    </a:srgbClr>
                  </a:outerShdw>
                </a:effectLst>
                <a:latin typeface="3ds" panose="02000503020000020004" pitchFamily="2" charset="0"/>
              </a:rPr>
              <a:t>Python </a:t>
            </a:r>
          </a:p>
        </p:txBody>
      </p:sp>
      <p:pic>
        <p:nvPicPr>
          <p:cNvPr id="46" name="Picture 2" descr="DS-solidworks-logo - Atlanpole">
            <a:extLst>
              <a:ext uri="{FF2B5EF4-FFF2-40B4-BE49-F238E27FC236}">
                <a16:creationId xmlns:a16="http://schemas.microsoft.com/office/drawing/2014/main" id="{4D56B693-0063-4834-92BB-0EE21DC7BB68}"/>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8184" t="33756" r="7179" b="33810"/>
          <a:stretch/>
        </p:blipFill>
        <p:spPr bwMode="auto">
          <a:xfrm>
            <a:off x="772391" y="3242000"/>
            <a:ext cx="2029643" cy="46927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3" descr="LAMPAN Lampe de table, blanc, 29 cm - IKEA">
            <a:extLst>
              <a:ext uri="{FF2B5EF4-FFF2-40B4-BE49-F238E27FC236}">
                <a16:creationId xmlns:a16="http://schemas.microsoft.com/office/drawing/2014/main" id="{12C125C7-82AD-4639-8C1D-FA113E4E60FE}"/>
              </a:ext>
            </a:extLst>
          </p:cNvPr>
          <p:cNvPicPr>
            <a:picLocks noChangeAspect="1" noChangeArrowheads="1"/>
          </p:cNvPicPr>
          <p:nvPr/>
        </p:nvPicPr>
        <p:blipFill>
          <a:blip r:embed="rId15" cstate="print">
            <a:duotone>
              <a:prstClr val="black"/>
              <a:schemeClr val="tx2">
                <a:tint val="45000"/>
                <a:satMod val="400000"/>
              </a:schemeClr>
            </a:duotone>
          </a:blip>
          <a:srcRect/>
          <a:stretch>
            <a:fillRect/>
          </a:stretch>
        </p:blipFill>
        <p:spPr bwMode="auto">
          <a:xfrm>
            <a:off x="8870076" y="752601"/>
            <a:ext cx="1928670" cy="1928670"/>
          </a:xfrm>
          <a:prstGeom prst="rect">
            <a:avLst/>
          </a:prstGeom>
          <a:ln>
            <a:noFill/>
          </a:ln>
          <a:effectLst>
            <a:softEdge rad="112500"/>
          </a:effectLst>
        </p:spPr>
      </p:pic>
      <p:pic>
        <p:nvPicPr>
          <p:cNvPr id="49" name="Picture 13" descr="LAMPAN Lampe de table, blanc, 29 cm - IKEA">
            <a:extLst>
              <a:ext uri="{FF2B5EF4-FFF2-40B4-BE49-F238E27FC236}">
                <a16:creationId xmlns:a16="http://schemas.microsoft.com/office/drawing/2014/main" id="{4ACAF92D-B7EF-4B3C-AE40-B0D939966346}"/>
              </a:ext>
            </a:extLst>
          </p:cNvPr>
          <p:cNvPicPr>
            <a:picLocks noChangeAspect="1" noChangeArrowheads="1"/>
          </p:cNvPicPr>
          <p:nvPr/>
        </p:nvPicPr>
        <p:blipFill>
          <a:blip r:embed="rId15" cstate="print"/>
          <a:srcRect/>
          <a:stretch>
            <a:fillRect/>
          </a:stretch>
        </p:blipFill>
        <p:spPr bwMode="auto">
          <a:xfrm>
            <a:off x="8870076" y="750542"/>
            <a:ext cx="1928670" cy="1928670"/>
          </a:xfrm>
          <a:prstGeom prst="rect">
            <a:avLst/>
          </a:prstGeom>
          <a:ln>
            <a:noFill/>
          </a:ln>
          <a:effectLst>
            <a:softEdge rad="112500"/>
          </a:effectLst>
        </p:spPr>
      </p:pic>
      <p:pic>
        <p:nvPicPr>
          <p:cNvPr id="1026" name="Picture 2" descr="Imprimante 3D, Impression 3D, 3D, Imprimante, Modèle 3D">
            <a:extLst>
              <a:ext uri="{FF2B5EF4-FFF2-40B4-BE49-F238E27FC236}">
                <a16:creationId xmlns:a16="http://schemas.microsoft.com/office/drawing/2014/main" id="{0A01D22B-78F9-43E2-87F5-0D79E144E40B}"/>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1166" t="26265" r="31348" b="26475"/>
          <a:stretch/>
        </p:blipFill>
        <p:spPr bwMode="auto">
          <a:xfrm>
            <a:off x="9517293" y="4636338"/>
            <a:ext cx="1396156" cy="9901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8" name="ZoneTexte 27">
            <a:extLst>
              <a:ext uri="{FF2B5EF4-FFF2-40B4-BE49-F238E27FC236}">
                <a16:creationId xmlns:a16="http://schemas.microsoft.com/office/drawing/2014/main" id="{D208D46C-B35C-4624-92FB-DEA2E697C810}"/>
              </a:ext>
            </a:extLst>
          </p:cNvPr>
          <p:cNvSpPr txBox="1"/>
          <p:nvPr/>
        </p:nvSpPr>
        <p:spPr>
          <a:xfrm>
            <a:off x="215581" y="5834351"/>
            <a:ext cx="11708902"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ndara"/>
                <a:ea typeface="+mn-ea"/>
                <a:cs typeface="+mn-cs"/>
              </a:rPr>
              <a:t>Fournir un prototype au client le plus vite possible !</a:t>
            </a:r>
          </a:p>
        </p:txBody>
      </p:sp>
    </p:spTree>
    <p:extLst>
      <p:ext uri="{BB962C8B-B14F-4D97-AF65-F5344CB8AC3E}">
        <p14:creationId xmlns:p14="http://schemas.microsoft.com/office/powerpoint/2010/main" val="367687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5400000">
                                      <p:cBhvr>
                                        <p:cTn id="6" dur="1000" fill="hold"/>
                                        <p:tgtEl>
                                          <p:spTgt spid="47"/>
                                        </p:tgtEl>
                                        <p:attrNameLst>
                                          <p:attrName>r</p:attrName>
                                        </p:attrNameLst>
                                      </p:cBhvr>
                                    </p:animRot>
                                  </p:childTnLst>
                                </p:cTn>
                              </p:par>
                              <p:par>
                                <p:cTn id="7" presetID="10" presetClass="entr" presetSubtype="0" fill="hold" nodeType="withEffect">
                                  <p:stCondLst>
                                    <p:cond delay="800"/>
                                  </p:stCondLst>
                                  <p:childTnLst>
                                    <p:set>
                                      <p:cBhvr>
                                        <p:cTn id="8" dur="1" fill="hold">
                                          <p:stCondLst>
                                            <p:cond delay="0"/>
                                          </p:stCondLst>
                                        </p:cTn>
                                        <p:tgtEl>
                                          <p:spTgt spid="49"/>
                                        </p:tgtEl>
                                        <p:attrNameLst>
                                          <p:attrName>style.visibility</p:attrName>
                                        </p:attrNameLst>
                                      </p:cBhvr>
                                      <p:to>
                                        <p:strVal val="visible"/>
                                      </p:to>
                                    </p:set>
                                    <p:animEffect transition="in" filter="fade">
                                      <p:cBhvr>
                                        <p:cTn id="9" dur="500"/>
                                        <p:tgtEl>
                                          <p:spTgt spid="49"/>
                                        </p:tgtEl>
                                      </p:cBhvr>
                                    </p:animEffect>
                                  </p:childTnLst>
                                </p:cTn>
                              </p:par>
                            </p:childTnLst>
                          </p:cTn>
                        </p:par>
                        <p:par>
                          <p:cTn id="10" fill="hold">
                            <p:stCondLst>
                              <p:cond delay="1300"/>
                            </p:stCondLst>
                            <p:childTnLst>
                              <p:par>
                                <p:cTn id="11" presetID="8" presetClass="emph" presetSubtype="0" fill="hold" nodeType="afterEffect">
                                  <p:stCondLst>
                                    <p:cond delay="0"/>
                                  </p:stCondLst>
                                  <p:childTnLst>
                                    <p:animRot by="5400000">
                                      <p:cBhvr>
                                        <p:cTn id="12" dur="1000" fill="hold"/>
                                        <p:tgtEl>
                                          <p:spTgt spid="47"/>
                                        </p:tgtEl>
                                        <p:attrNameLst>
                                          <p:attrName>r</p:attrName>
                                        </p:attrNameLst>
                                      </p:cBhvr>
                                    </p:animRot>
                                  </p:childTnLst>
                                </p:cTn>
                              </p:par>
                              <p:par>
                                <p:cTn id="13" presetID="10" presetClass="exit" presetSubtype="0" fill="hold" nodeType="withEffect">
                                  <p:stCondLst>
                                    <p:cond delay="800"/>
                                  </p:stCondLst>
                                  <p:childTnLst>
                                    <p:animEffect transition="out" filter="fade">
                                      <p:cBhvr>
                                        <p:cTn id="14" dur="500"/>
                                        <p:tgtEl>
                                          <p:spTgt spid="49"/>
                                        </p:tgtEl>
                                      </p:cBhvr>
                                    </p:animEffect>
                                    <p:set>
                                      <p:cBhvr>
                                        <p:cTn id="15" dur="1" fill="hold">
                                          <p:stCondLst>
                                            <p:cond delay="499"/>
                                          </p:stCondLst>
                                        </p:cTn>
                                        <p:tgtEl>
                                          <p:spTgt spid="49"/>
                                        </p:tgtEl>
                                        <p:attrNameLst>
                                          <p:attrName>style.visibility</p:attrName>
                                        </p:attrNameLst>
                                      </p:cBhvr>
                                      <p:to>
                                        <p:strVal val="hidden"/>
                                      </p:to>
                                    </p:set>
                                  </p:childTnLst>
                                </p:cTn>
                              </p:par>
                            </p:childTnLst>
                          </p:cTn>
                        </p:par>
                        <p:par>
                          <p:cTn id="16" fill="hold">
                            <p:stCondLst>
                              <p:cond delay="2600"/>
                            </p:stCondLst>
                            <p:childTnLst>
                              <p:par>
                                <p:cTn id="17" presetID="8" presetClass="emph" presetSubtype="0" fill="hold" nodeType="afterEffect">
                                  <p:stCondLst>
                                    <p:cond delay="0"/>
                                  </p:stCondLst>
                                  <p:childTnLst>
                                    <p:animRot by="-5400000">
                                      <p:cBhvr>
                                        <p:cTn id="18" dur="1000" fill="hold"/>
                                        <p:tgtEl>
                                          <p:spTgt spid="47"/>
                                        </p:tgtEl>
                                        <p:attrNameLst>
                                          <p:attrName>r</p:attrName>
                                        </p:attrNameLst>
                                      </p:cBhvr>
                                    </p:animRot>
                                  </p:childTnLst>
                                </p:cTn>
                              </p:par>
                              <p:par>
                                <p:cTn id="19" presetID="10" presetClass="entr" presetSubtype="0" fill="hold" nodeType="withEffect">
                                  <p:stCondLst>
                                    <p:cond delay="70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500"/>
                                        <p:tgtEl>
                                          <p:spTgt spid="49"/>
                                        </p:tgtEl>
                                      </p:cBhvr>
                                    </p:animEffect>
                                  </p:childTnLst>
                                </p:cTn>
                              </p:par>
                            </p:childTnLst>
                          </p:cTn>
                        </p:par>
                        <p:par>
                          <p:cTn id="22" fill="hold">
                            <p:stCondLst>
                              <p:cond delay="3800"/>
                            </p:stCondLst>
                            <p:childTnLst>
                              <p:par>
                                <p:cTn id="23" presetID="8" presetClass="emph" presetSubtype="0" fill="hold" nodeType="afterEffect">
                                  <p:stCondLst>
                                    <p:cond delay="0"/>
                                  </p:stCondLst>
                                  <p:childTnLst>
                                    <p:animRot by="5400000">
                                      <p:cBhvr>
                                        <p:cTn id="24" dur="1000" fill="hold"/>
                                        <p:tgtEl>
                                          <p:spTgt spid="47"/>
                                        </p:tgtEl>
                                        <p:attrNameLst>
                                          <p:attrName>r</p:attrName>
                                        </p:attrNameLst>
                                      </p:cBhvr>
                                    </p:animRot>
                                  </p:childTnLst>
                                </p:cTn>
                              </p:par>
                              <p:par>
                                <p:cTn id="25" presetID="10" presetClass="exit" presetSubtype="0" fill="hold" nodeType="withEffect">
                                  <p:stCondLst>
                                    <p:cond delay="500"/>
                                  </p:stCondLst>
                                  <p:childTnLst>
                                    <p:animEffect transition="out" filter="fade">
                                      <p:cBhvr>
                                        <p:cTn id="26" dur="500"/>
                                        <p:tgtEl>
                                          <p:spTgt spid="49"/>
                                        </p:tgtEl>
                                      </p:cBhvr>
                                    </p:animEffect>
                                    <p:set>
                                      <p:cBhvr>
                                        <p:cTn id="27" dur="1" fill="hold">
                                          <p:stCondLst>
                                            <p:cond delay="499"/>
                                          </p:stCondLst>
                                        </p:cTn>
                                        <p:tgtEl>
                                          <p:spTgt spid="4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par>
                                <p:cTn id="45" presetID="10" presetClass="entr" presetSubtype="0" fill="hold"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childTnLst>
                          </p:cTn>
                        </p:par>
                        <p:par>
                          <p:cTn id="52" fill="hold">
                            <p:stCondLst>
                              <p:cond delay="2500"/>
                            </p:stCondLst>
                            <p:childTnLst>
                              <p:par>
                                <p:cTn id="53" presetID="10" presetClass="entr" presetSubtype="0" fill="hold" nodeType="after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500"/>
                                        <p:tgtEl>
                                          <p:spTgt spid="46"/>
                                        </p:tgtEl>
                                      </p:cBhvr>
                                    </p:animEffect>
                                  </p:childTnLst>
                                </p:cTn>
                              </p:par>
                              <p:par>
                                <p:cTn id="56" presetID="10" presetClass="entr" presetSubtype="0" fill="hold" grpId="0" nodeType="withEffect">
                                  <p:stCondLst>
                                    <p:cond delay="50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childTnLst>
                          </p:cTn>
                        </p:par>
                        <p:par>
                          <p:cTn id="59" fill="hold">
                            <p:stCondLst>
                              <p:cond delay="3500"/>
                            </p:stCondLst>
                            <p:childTnLst>
                              <p:par>
                                <p:cTn id="60" presetID="10" presetClass="entr" presetSubtype="0" fill="hold" nodeType="afterEffect">
                                  <p:stCondLst>
                                    <p:cond delay="0"/>
                                  </p:stCondLst>
                                  <p:childTnLst>
                                    <p:set>
                                      <p:cBhvr>
                                        <p:cTn id="61" dur="1" fill="hold">
                                          <p:stCondLst>
                                            <p:cond delay="0"/>
                                          </p:stCondLst>
                                        </p:cTn>
                                        <p:tgtEl>
                                          <p:spTgt spid="1026"/>
                                        </p:tgtEl>
                                        <p:attrNameLst>
                                          <p:attrName>style.visibility</p:attrName>
                                        </p:attrNameLst>
                                      </p:cBhvr>
                                      <p:to>
                                        <p:strVal val="visible"/>
                                      </p:to>
                                    </p:set>
                                    <p:animEffect transition="in" filter="fade">
                                      <p:cBhvr>
                                        <p:cTn id="62" dur="500"/>
                                        <p:tgtEl>
                                          <p:spTgt spid="1026"/>
                                        </p:tgtEl>
                                      </p:cBhvr>
                                    </p:animEffect>
                                  </p:childTnLst>
                                </p:cTn>
                              </p:par>
                            </p:childTnLst>
                          </p:cTn>
                        </p:par>
                        <p:par>
                          <p:cTn id="63" fill="hold">
                            <p:stCondLst>
                              <p:cond delay="4000"/>
                            </p:stCondLst>
                            <p:childTnLst>
                              <p:par>
                                <p:cTn id="64" presetID="10" presetClass="entr" presetSubtype="0" fill="hold" grpId="0" nodeType="after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par>
                                <p:cTn id="67" presetID="10" presetClass="exit" presetSubtype="0" fill="hold" grpId="0" nodeType="withEffect">
                                  <p:stCondLst>
                                    <p:cond delay="0"/>
                                  </p:stCondLst>
                                  <p:childTnLst>
                                    <p:animEffect transition="out" filter="fade">
                                      <p:cBhvr>
                                        <p:cTn id="68" dur="500"/>
                                        <p:tgtEl>
                                          <p:spTgt spid="28"/>
                                        </p:tgtEl>
                                      </p:cBhvr>
                                    </p:animEffect>
                                    <p:set>
                                      <p:cBhvr>
                                        <p:cTn id="69"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P spid="32" grpId="0"/>
      <p:bldP spid="33" grpId="0"/>
      <p:bldP spid="34" grpId="0"/>
      <p:bldP spid="45" grpId="0"/>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 36">
            <a:extLst>
              <a:ext uri="{FF2B5EF4-FFF2-40B4-BE49-F238E27FC236}">
                <a16:creationId xmlns:a16="http://schemas.microsoft.com/office/drawing/2014/main" id="{87D673E7-7FA2-4DF6-B7C8-496EA8AE9E7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29780" y="1984470"/>
            <a:ext cx="7305196" cy="4109174"/>
          </a:xfrm>
          <a:prstGeom prst="rect">
            <a:avLst/>
          </a:prstGeom>
        </p:spPr>
      </p:pic>
      <p:sp>
        <p:nvSpPr>
          <p:cNvPr id="46" name="Forme libre : forme 45">
            <a:extLst>
              <a:ext uri="{FF2B5EF4-FFF2-40B4-BE49-F238E27FC236}">
                <a16:creationId xmlns:a16="http://schemas.microsoft.com/office/drawing/2014/main" id="{8846D779-9949-4FFF-9EC3-B7D0BDADCDDB}"/>
              </a:ext>
            </a:extLst>
          </p:cNvPr>
          <p:cNvSpPr/>
          <p:nvPr/>
        </p:nvSpPr>
        <p:spPr>
          <a:xfrm flipH="1" flipV="1">
            <a:off x="2695511" y="2679071"/>
            <a:ext cx="1114489" cy="573364"/>
          </a:xfrm>
          <a:custGeom>
            <a:avLst/>
            <a:gdLst>
              <a:gd name="connsiteX0" fmla="*/ 993913 w 993913"/>
              <a:gd name="connsiteY0" fmla="*/ 457200 h 457200"/>
              <a:gd name="connsiteX1" fmla="*/ 178905 w 993913"/>
              <a:gd name="connsiteY1" fmla="*/ 298174 h 457200"/>
              <a:gd name="connsiteX2" fmla="*/ 0 w 993913"/>
              <a:gd name="connsiteY2" fmla="*/ 0 h 457200"/>
            </a:gdLst>
            <a:ahLst/>
            <a:cxnLst>
              <a:cxn ang="0">
                <a:pos x="connsiteX0" y="connsiteY0"/>
              </a:cxn>
              <a:cxn ang="0">
                <a:pos x="connsiteX1" y="connsiteY1"/>
              </a:cxn>
              <a:cxn ang="0">
                <a:pos x="connsiteX2" y="connsiteY2"/>
              </a:cxn>
            </a:cxnLst>
            <a:rect l="l" t="t" r="r" b="b"/>
            <a:pathLst>
              <a:path w="993913" h="457200">
                <a:moveTo>
                  <a:pt x="993913" y="457200"/>
                </a:moveTo>
                <a:cubicBezTo>
                  <a:pt x="669235" y="415787"/>
                  <a:pt x="344557" y="374374"/>
                  <a:pt x="178905" y="298174"/>
                </a:cubicBezTo>
                <a:cubicBezTo>
                  <a:pt x="13253" y="221974"/>
                  <a:pt x="6626" y="110987"/>
                  <a:pt x="0" y="0"/>
                </a:cubicBezTo>
              </a:path>
            </a:pathLst>
          </a:custGeom>
          <a:ln w="57150">
            <a:solidFill>
              <a:srgbClr val="0070C0"/>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fr-FR" dirty="0"/>
          </a:p>
        </p:txBody>
      </p:sp>
      <p:sp>
        <p:nvSpPr>
          <p:cNvPr id="47" name="Forme libre : forme 46">
            <a:extLst>
              <a:ext uri="{FF2B5EF4-FFF2-40B4-BE49-F238E27FC236}">
                <a16:creationId xmlns:a16="http://schemas.microsoft.com/office/drawing/2014/main" id="{2BFB3131-B82E-482C-9A39-276C4AA38691}"/>
              </a:ext>
            </a:extLst>
          </p:cNvPr>
          <p:cNvSpPr/>
          <p:nvPr/>
        </p:nvSpPr>
        <p:spPr>
          <a:xfrm rot="10800000" flipH="1" flipV="1">
            <a:off x="2715368" y="2261216"/>
            <a:ext cx="1094632" cy="384817"/>
          </a:xfrm>
          <a:custGeom>
            <a:avLst/>
            <a:gdLst>
              <a:gd name="connsiteX0" fmla="*/ 0 w 1073426"/>
              <a:gd name="connsiteY0" fmla="*/ 516835 h 516835"/>
              <a:gd name="connsiteX1" fmla="*/ 815009 w 1073426"/>
              <a:gd name="connsiteY1" fmla="*/ 298174 h 516835"/>
              <a:gd name="connsiteX2" fmla="*/ 1073426 w 1073426"/>
              <a:gd name="connsiteY2" fmla="*/ 0 h 516835"/>
            </a:gdLst>
            <a:ahLst/>
            <a:cxnLst>
              <a:cxn ang="0">
                <a:pos x="connsiteX0" y="connsiteY0"/>
              </a:cxn>
              <a:cxn ang="0">
                <a:pos x="connsiteX1" y="connsiteY1"/>
              </a:cxn>
              <a:cxn ang="0">
                <a:pos x="connsiteX2" y="connsiteY2"/>
              </a:cxn>
            </a:cxnLst>
            <a:rect l="l" t="t" r="r" b="b"/>
            <a:pathLst>
              <a:path w="1073426" h="516835">
                <a:moveTo>
                  <a:pt x="0" y="516835"/>
                </a:moveTo>
                <a:cubicBezTo>
                  <a:pt x="318052" y="450574"/>
                  <a:pt x="636105" y="384313"/>
                  <a:pt x="815009" y="298174"/>
                </a:cubicBezTo>
                <a:cubicBezTo>
                  <a:pt x="993913" y="212035"/>
                  <a:pt x="1033669" y="106017"/>
                  <a:pt x="1073426" y="0"/>
                </a:cubicBezTo>
              </a:path>
            </a:pathLst>
          </a:custGeom>
          <a:ln w="57150">
            <a:solidFill>
              <a:schemeClr val="accent6">
                <a:lumMod val="7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fr-FR"/>
          </a:p>
        </p:txBody>
      </p:sp>
      <p:sp>
        <p:nvSpPr>
          <p:cNvPr id="45" name="Forme libre : forme 44">
            <a:extLst>
              <a:ext uri="{FF2B5EF4-FFF2-40B4-BE49-F238E27FC236}">
                <a16:creationId xmlns:a16="http://schemas.microsoft.com/office/drawing/2014/main" id="{226AE023-D5B8-485E-85BE-9C5EE9B9C94B}"/>
              </a:ext>
            </a:extLst>
          </p:cNvPr>
          <p:cNvSpPr/>
          <p:nvPr/>
        </p:nvSpPr>
        <p:spPr>
          <a:xfrm rot="10800000" flipV="1">
            <a:off x="4484093" y="3549522"/>
            <a:ext cx="552150" cy="422340"/>
          </a:xfrm>
          <a:custGeom>
            <a:avLst/>
            <a:gdLst>
              <a:gd name="connsiteX0" fmla="*/ 1003852 w 1003852"/>
              <a:gd name="connsiteY0" fmla="*/ 0 h 268356"/>
              <a:gd name="connsiteX1" fmla="*/ 357808 w 1003852"/>
              <a:gd name="connsiteY1" fmla="*/ 49695 h 268356"/>
              <a:gd name="connsiteX2" fmla="*/ 0 w 1003852"/>
              <a:gd name="connsiteY2" fmla="*/ 268356 h 268356"/>
            </a:gdLst>
            <a:ahLst/>
            <a:cxnLst>
              <a:cxn ang="0">
                <a:pos x="connsiteX0" y="connsiteY0"/>
              </a:cxn>
              <a:cxn ang="0">
                <a:pos x="connsiteX1" y="connsiteY1"/>
              </a:cxn>
              <a:cxn ang="0">
                <a:pos x="connsiteX2" y="connsiteY2"/>
              </a:cxn>
            </a:cxnLst>
            <a:rect l="l" t="t" r="r" b="b"/>
            <a:pathLst>
              <a:path w="1003852" h="268356">
                <a:moveTo>
                  <a:pt x="1003852" y="0"/>
                </a:moveTo>
                <a:cubicBezTo>
                  <a:pt x="764484" y="2484"/>
                  <a:pt x="525117" y="4969"/>
                  <a:pt x="357808" y="49695"/>
                </a:cubicBezTo>
                <a:cubicBezTo>
                  <a:pt x="190499" y="94421"/>
                  <a:pt x="95249" y="181388"/>
                  <a:pt x="0" y="268356"/>
                </a:cubicBezTo>
              </a:path>
            </a:pathLst>
          </a:custGeom>
          <a:ln w="38100">
            <a:solidFill>
              <a:srgbClr val="0070C0"/>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fr-FR">
              <a:solidFill>
                <a:schemeClr val="tx1"/>
              </a:solidFill>
            </a:endParaRPr>
          </a:p>
        </p:txBody>
      </p:sp>
      <p:pic>
        <p:nvPicPr>
          <p:cNvPr id="43" name="Image 42">
            <a:extLst>
              <a:ext uri="{FF2B5EF4-FFF2-40B4-BE49-F238E27FC236}">
                <a16:creationId xmlns:a16="http://schemas.microsoft.com/office/drawing/2014/main" id="{74E92C72-2231-4D6C-8109-CFCD1AA40923}"/>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PencilSketch/>
                    </a14:imgEffect>
                    <a14:imgEffect>
                      <a14:sharpenSoften amount="50000"/>
                    </a14:imgEffect>
                    <a14:imgEffect>
                      <a14:brightnessContrast contrast="-40000"/>
                    </a14:imgEffect>
                  </a14:imgLayer>
                </a14:imgProps>
              </a:ext>
            </a:extLst>
          </a:blip>
          <a:srcRect l="21455" t="11753" r="50318" b="51897"/>
          <a:stretch/>
        </p:blipFill>
        <p:spPr>
          <a:xfrm rot="5400000">
            <a:off x="1840535" y="640934"/>
            <a:ext cx="1578630" cy="21600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5" name="Forme libre : forme 64">
            <a:extLst>
              <a:ext uri="{FF2B5EF4-FFF2-40B4-BE49-F238E27FC236}">
                <a16:creationId xmlns:a16="http://schemas.microsoft.com/office/drawing/2014/main" id="{5AF3822F-AC50-497D-9975-AB5336E48CB3}"/>
              </a:ext>
            </a:extLst>
          </p:cNvPr>
          <p:cNvSpPr/>
          <p:nvPr/>
        </p:nvSpPr>
        <p:spPr>
          <a:xfrm rot="5127748" flipH="1">
            <a:off x="4664939" y="1638717"/>
            <a:ext cx="121945" cy="741381"/>
          </a:xfrm>
          <a:custGeom>
            <a:avLst/>
            <a:gdLst>
              <a:gd name="connsiteX0" fmla="*/ 0 w 1083366"/>
              <a:gd name="connsiteY0" fmla="*/ 0 h 357809"/>
              <a:gd name="connsiteX1" fmla="*/ 646044 w 1083366"/>
              <a:gd name="connsiteY1" fmla="*/ 69574 h 357809"/>
              <a:gd name="connsiteX2" fmla="*/ 1083366 w 1083366"/>
              <a:gd name="connsiteY2" fmla="*/ 357809 h 357809"/>
            </a:gdLst>
            <a:ahLst/>
            <a:cxnLst>
              <a:cxn ang="0">
                <a:pos x="connsiteX0" y="connsiteY0"/>
              </a:cxn>
              <a:cxn ang="0">
                <a:pos x="connsiteX1" y="connsiteY1"/>
              </a:cxn>
              <a:cxn ang="0">
                <a:pos x="connsiteX2" y="connsiteY2"/>
              </a:cxn>
            </a:cxnLst>
            <a:rect l="l" t="t" r="r" b="b"/>
            <a:pathLst>
              <a:path w="1083366" h="357809">
                <a:moveTo>
                  <a:pt x="0" y="0"/>
                </a:moveTo>
                <a:cubicBezTo>
                  <a:pt x="232741" y="4969"/>
                  <a:pt x="465483" y="9939"/>
                  <a:pt x="646044" y="69574"/>
                </a:cubicBezTo>
                <a:cubicBezTo>
                  <a:pt x="826605" y="129209"/>
                  <a:pt x="954985" y="243509"/>
                  <a:pt x="1083366" y="357809"/>
                </a:cubicBezTo>
              </a:path>
            </a:pathLst>
          </a:custGeom>
          <a:ln w="38100">
            <a:solidFill>
              <a:schemeClr val="accent6">
                <a:lumMod val="7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fr-FR">
              <a:solidFill>
                <a:schemeClr val="tx1"/>
              </a:solidFill>
            </a:endParaRPr>
          </a:p>
        </p:txBody>
      </p:sp>
      <p:sp>
        <p:nvSpPr>
          <p:cNvPr id="61" name="Forme libre : forme 60">
            <a:extLst>
              <a:ext uri="{FF2B5EF4-FFF2-40B4-BE49-F238E27FC236}">
                <a16:creationId xmlns:a16="http://schemas.microsoft.com/office/drawing/2014/main" id="{96291E19-6143-4CFB-B832-4AE7DDC02283}"/>
              </a:ext>
            </a:extLst>
          </p:cNvPr>
          <p:cNvSpPr/>
          <p:nvPr/>
        </p:nvSpPr>
        <p:spPr>
          <a:xfrm rot="10800000">
            <a:off x="4440500" y="3175558"/>
            <a:ext cx="552150" cy="352759"/>
          </a:xfrm>
          <a:custGeom>
            <a:avLst/>
            <a:gdLst>
              <a:gd name="connsiteX0" fmla="*/ 1003852 w 1003852"/>
              <a:gd name="connsiteY0" fmla="*/ 0 h 268356"/>
              <a:gd name="connsiteX1" fmla="*/ 357808 w 1003852"/>
              <a:gd name="connsiteY1" fmla="*/ 49695 h 268356"/>
              <a:gd name="connsiteX2" fmla="*/ 0 w 1003852"/>
              <a:gd name="connsiteY2" fmla="*/ 268356 h 268356"/>
            </a:gdLst>
            <a:ahLst/>
            <a:cxnLst>
              <a:cxn ang="0">
                <a:pos x="connsiteX0" y="connsiteY0"/>
              </a:cxn>
              <a:cxn ang="0">
                <a:pos x="connsiteX1" y="connsiteY1"/>
              </a:cxn>
              <a:cxn ang="0">
                <a:pos x="connsiteX2" y="connsiteY2"/>
              </a:cxn>
            </a:cxnLst>
            <a:rect l="l" t="t" r="r" b="b"/>
            <a:pathLst>
              <a:path w="1003852" h="268356">
                <a:moveTo>
                  <a:pt x="1003852" y="0"/>
                </a:moveTo>
                <a:cubicBezTo>
                  <a:pt x="764484" y="2484"/>
                  <a:pt x="525117" y="4969"/>
                  <a:pt x="357808" y="49695"/>
                </a:cubicBezTo>
                <a:cubicBezTo>
                  <a:pt x="190499" y="94421"/>
                  <a:pt x="95249" y="181388"/>
                  <a:pt x="0" y="268356"/>
                </a:cubicBezTo>
              </a:path>
            </a:pathLst>
          </a:custGeom>
          <a:ln w="38100">
            <a:solidFill>
              <a:srgbClr val="0070C0"/>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fr-FR">
              <a:solidFill>
                <a:schemeClr val="tx1"/>
              </a:solidFill>
            </a:endParaRPr>
          </a:p>
        </p:txBody>
      </p:sp>
      <p:sp>
        <p:nvSpPr>
          <p:cNvPr id="13" name="Espace réservé du pied de page 5">
            <a:extLst>
              <a:ext uri="{FF2B5EF4-FFF2-40B4-BE49-F238E27FC236}">
                <a16:creationId xmlns:a16="http://schemas.microsoft.com/office/drawing/2014/main" id="{C6612945-C6F6-4E6E-9521-6674F205422E}"/>
              </a:ext>
            </a:extLst>
          </p:cNvPr>
          <p:cNvSpPr>
            <a:spLocks noGrp="1"/>
          </p:cNvSpPr>
          <p:nvPr>
            <p:ph type="ftr" sz="quarter" idx="12"/>
          </p:nvPr>
        </p:nvSpPr>
        <p:spPr/>
        <p:txBody>
          <a:bodyPr/>
          <a:lstStyle/>
          <a:p>
            <a:pPr lvl="0"/>
            <a:r>
              <a:rPr kumimoji="0" lang="fr-FR" sz="1200" b="0" i="0" u="none" strike="noStrike" kern="1200" cap="none" spc="0" normalizeH="0" baseline="0" noProof="0" dirty="0">
                <a:ln>
                  <a:noFill/>
                </a:ln>
                <a:solidFill>
                  <a:prstClr val="black">
                    <a:lumMod val="75000"/>
                    <a:lumOff val="25000"/>
                  </a:prstClr>
                </a:solidFill>
                <a:effectLst/>
                <a:uLnTx/>
                <a:uFillTx/>
                <a:latin typeface="Candara"/>
                <a:ea typeface="+mn-ea"/>
                <a:cs typeface="+mn-cs"/>
              </a:rPr>
              <a:t>Sciences de l’Ingénieur :  l'approche Design au service du projet de Première</a:t>
            </a:r>
          </a:p>
        </p:txBody>
      </p:sp>
      <p:sp>
        <p:nvSpPr>
          <p:cNvPr id="7" name="Espace réservé du numéro de diapositive 6">
            <a:extLst>
              <a:ext uri="{FF2B5EF4-FFF2-40B4-BE49-F238E27FC236}">
                <a16:creationId xmlns:a16="http://schemas.microsoft.com/office/drawing/2014/main" id="{B969451A-BFD2-47E0-A42F-1A583E8082DD}"/>
              </a:ext>
            </a:extLst>
          </p:cNvPr>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sp>
        <p:nvSpPr>
          <p:cNvPr id="12" name="Titre 1">
            <a:extLst>
              <a:ext uri="{FF2B5EF4-FFF2-40B4-BE49-F238E27FC236}">
                <a16:creationId xmlns:a16="http://schemas.microsoft.com/office/drawing/2014/main" id="{15B897DF-ECD5-4118-8F4E-C77F0AB0A51E}"/>
              </a:ext>
            </a:extLst>
          </p:cNvPr>
          <p:cNvSpPr txBox="1">
            <a:spLocks/>
          </p:cNvSpPr>
          <p:nvPr/>
        </p:nvSpPr>
        <p:spPr>
          <a:xfrm>
            <a:off x="180000" y="180000"/>
            <a:ext cx="11513610"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spc="-300" dirty="0"/>
              <a:t>Définir le périmètre :  les ressources à disposition</a:t>
            </a:r>
          </a:p>
        </p:txBody>
      </p:sp>
      <p:sp>
        <p:nvSpPr>
          <p:cNvPr id="26" name="Rectangle : coins arrondis 25">
            <a:extLst>
              <a:ext uri="{FF2B5EF4-FFF2-40B4-BE49-F238E27FC236}">
                <a16:creationId xmlns:a16="http://schemas.microsoft.com/office/drawing/2014/main" id="{BD9D1C7E-F133-409B-8833-BC1A11E61619}"/>
              </a:ext>
            </a:extLst>
          </p:cNvPr>
          <p:cNvSpPr>
            <a:spLocks noChangeAspect="1"/>
          </p:cNvSpPr>
          <p:nvPr/>
        </p:nvSpPr>
        <p:spPr>
          <a:xfrm>
            <a:off x="11160000" y="144000"/>
            <a:ext cx="900000" cy="900000"/>
          </a:xfrm>
          <a:prstGeom prst="roundRect">
            <a:avLst>
              <a:gd name="adj" fmla="val 10000"/>
            </a:avLst>
          </a:prstGeom>
          <a:blipFill rotWithShape="0">
            <a:blip r:embed="rId6">
              <a:duotone>
                <a:schemeClr val="accent2">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8800"/>
                      </a14:imgEffect>
                      <a14:imgEffect>
                        <a14:saturation sat="300000"/>
                      </a14:imgEffect>
                      <a14:imgEffect>
                        <a14:brightnessContrast contrast="-40000"/>
                      </a14:imgEffect>
                    </a14:imgLayer>
                  </a14:imgProps>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15131"/>
              <a:satOff val="-750"/>
              <a:lumOff val="2942"/>
              <a:alphaOff val="0"/>
            </a:schemeClr>
          </a:effectRef>
          <a:fontRef idx="minor">
            <a:schemeClr val="lt1">
              <a:hueOff val="0"/>
              <a:satOff val="0"/>
              <a:lumOff val="0"/>
              <a:alphaOff val="0"/>
            </a:schemeClr>
          </a:fontRef>
        </p:style>
      </p:sp>
      <p:sp>
        <p:nvSpPr>
          <p:cNvPr id="10" name="Forme libre : forme 9">
            <a:extLst>
              <a:ext uri="{FF2B5EF4-FFF2-40B4-BE49-F238E27FC236}">
                <a16:creationId xmlns:a16="http://schemas.microsoft.com/office/drawing/2014/main" id="{0C004DCB-4F36-4F41-8072-8E1A7543BE0D}"/>
              </a:ext>
            </a:extLst>
          </p:cNvPr>
          <p:cNvSpPr/>
          <p:nvPr/>
        </p:nvSpPr>
        <p:spPr>
          <a:xfrm>
            <a:off x="9666925" y="3985330"/>
            <a:ext cx="2119739" cy="1313685"/>
          </a:xfrm>
          <a:custGeom>
            <a:avLst/>
            <a:gdLst>
              <a:gd name="connsiteX0" fmla="*/ 0 w 2119739"/>
              <a:gd name="connsiteY0" fmla="*/ 697459 h 1313685"/>
              <a:gd name="connsiteX1" fmla="*/ 964096 w 2119739"/>
              <a:gd name="connsiteY1" fmla="*/ 1720 h 1313685"/>
              <a:gd name="connsiteX2" fmla="*/ 2107096 w 2119739"/>
              <a:gd name="connsiteY2" fmla="*/ 876363 h 1313685"/>
              <a:gd name="connsiteX3" fmla="*/ 1540565 w 2119739"/>
              <a:gd name="connsiteY3" fmla="*/ 1313685 h 1313685"/>
            </a:gdLst>
            <a:ahLst/>
            <a:cxnLst>
              <a:cxn ang="0">
                <a:pos x="connsiteX0" y="connsiteY0"/>
              </a:cxn>
              <a:cxn ang="0">
                <a:pos x="connsiteX1" y="connsiteY1"/>
              </a:cxn>
              <a:cxn ang="0">
                <a:pos x="connsiteX2" y="connsiteY2"/>
              </a:cxn>
              <a:cxn ang="0">
                <a:pos x="connsiteX3" y="connsiteY3"/>
              </a:cxn>
            </a:cxnLst>
            <a:rect l="l" t="t" r="r" b="b"/>
            <a:pathLst>
              <a:path w="2119739" h="1313685">
                <a:moveTo>
                  <a:pt x="0" y="697459"/>
                </a:moveTo>
                <a:cubicBezTo>
                  <a:pt x="306456" y="334681"/>
                  <a:pt x="612913" y="-28097"/>
                  <a:pt x="964096" y="1720"/>
                </a:cubicBezTo>
                <a:cubicBezTo>
                  <a:pt x="1315279" y="31537"/>
                  <a:pt x="2011018" y="657702"/>
                  <a:pt x="2107096" y="876363"/>
                </a:cubicBezTo>
                <a:cubicBezTo>
                  <a:pt x="2203174" y="1095024"/>
                  <a:pt x="1726096" y="1265646"/>
                  <a:pt x="1540565" y="1313685"/>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ZoneTexte 30">
            <a:extLst>
              <a:ext uri="{FF2B5EF4-FFF2-40B4-BE49-F238E27FC236}">
                <a16:creationId xmlns:a16="http://schemas.microsoft.com/office/drawing/2014/main" id="{5958BD5A-DA40-489B-82FF-891E328369AA}"/>
              </a:ext>
            </a:extLst>
          </p:cNvPr>
          <p:cNvSpPr txBox="1"/>
          <p:nvPr/>
        </p:nvSpPr>
        <p:spPr>
          <a:xfrm>
            <a:off x="3203923" y="3218245"/>
            <a:ext cx="1298053" cy="648000"/>
          </a:xfrm>
          <a:prstGeom prst="flowChartAlternateProcess">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2000" dirty="0"/>
              <a:t>Un principe</a:t>
            </a:r>
          </a:p>
        </p:txBody>
      </p:sp>
      <p:sp>
        <p:nvSpPr>
          <p:cNvPr id="33" name="ZoneTexte 32">
            <a:extLst>
              <a:ext uri="{FF2B5EF4-FFF2-40B4-BE49-F238E27FC236}">
                <a16:creationId xmlns:a16="http://schemas.microsoft.com/office/drawing/2014/main" id="{E3829DA2-FB02-4043-866E-D46140C60421}"/>
              </a:ext>
            </a:extLst>
          </p:cNvPr>
          <p:cNvSpPr txBox="1"/>
          <p:nvPr/>
        </p:nvSpPr>
        <p:spPr>
          <a:xfrm>
            <a:off x="3198513" y="1675084"/>
            <a:ext cx="1350041" cy="648000"/>
          </a:xfrm>
          <a:prstGeom prst="flowChartAlternateProcess">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2000" dirty="0"/>
              <a:t>Un choix de forme</a:t>
            </a:r>
          </a:p>
        </p:txBody>
      </p:sp>
      <p:sp>
        <p:nvSpPr>
          <p:cNvPr id="30" name="Organigramme : Alternative 29">
            <a:extLst>
              <a:ext uri="{FF2B5EF4-FFF2-40B4-BE49-F238E27FC236}">
                <a16:creationId xmlns:a16="http://schemas.microsoft.com/office/drawing/2014/main" id="{4BC65230-E0A8-4D36-9976-2149A883CBF6}"/>
              </a:ext>
            </a:extLst>
          </p:cNvPr>
          <p:cNvSpPr/>
          <p:nvPr/>
        </p:nvSpPr>
        <p:spPr>
          <a:xfrm>
            <a:off x="4923617" y="1724984"/>
            <a:ext cx="1894366" cy="540000"/>
          </a:xfrm>
          <a:prstGeom prst="flowChartAlternateProcess">
            <a:avLst/>
          </a:prstGeom>
          <a:ln w="2857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600" dirty="0"/>
              <a:t>Le cube</a:t>
            </a:r>
          </a:p>
        </p:txBody>
      </p:sp>
      <p:sp>
        <p:nvSpPr>
          <p:cNvPr id="51" name="ZoneTexte 50">
            <a:extLst>
              <a:ext uri="{FF2B5EF4-FFF2-40B4-BE49-F238E27FC236}">
                <a16:creationId xmlns:a16="http://schemas.microsoft.com/office/drawing/2014/main" id="{113392CA-CD1E-47F1-BE63-43AB900CA223}"/>
              </a:ext>
            </a:extLst>
          </p:cNvPr>
          <p:cNvSpPr txBox="1"/>
          <p:nvPr/>
        </p:nvSpPr>
        <p:spPr>
          <a:xfrm>
            <a:off x="7901382" y="3659707"/>
            <a:ext cx="1908000" cy="408623"/>
          </a:xfrm>
          <a:prstGeom prst="flowChartAlternateProcess">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800" b="1" dirty="0">
                <a:effectLst/>
              </a:rPr>
              <a:t>Accéléromètre</a:t>
            </a:r>
          </a:p>
        </p:txBody>
      </p:sp>
      <p:sp>
        <p:nvSpPr>
          <p:cNvPr id="52" name="ZoneTexte 51">
            <a:extLst>
              <a:ext uri="{FF2B5EF4-FFF2-40B4-BE49-F238E27FC236}">
                <a16:creationId xmlns:a16="http://schemas.microsoft.com/office/drawing/2014/main" id="{B4B06547-8ADC-4DC2-8CDE-CFC92EAFD9FE}"/>
              </a:ext>
            </a:extLst>
          </p:cNvPr>
          <p:cNvSpPr txBox="1"/>
          <p:nvPr/>
        </p:nvSpPr>
        <p:spPr>
          <a:xfrm>
            <a:off x="7904750" y="2924787"/>
            <a:ext cx="1908000" cy="510778"/>
          </a:xfrm>
          <a:prstGeom prst="flowChartAlternateProcess">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200" dirty="0">
                <a:effectLst/>
              </a:rPr>
              <a:t>Accélération de la pesanteur</a:t>
            </a:r>
          </a:p>
        </p:txBody>
      </p:sp>
      <p:sp>
        <p:nvSpPr>
          <p:cNvPr id="3" name="Organigramme : Alternative 2">
            <a:extLst>
              <a:ext uri="{FF2B5EF4-FFF2-40B4-BE49-F238E27FC236}">
                <a16:creationId xmlns:a16="http://schemas.microsoft.com/office/drawing/2014/main" id="{190B0D5F-3A58-4C11-9264-BFBD9F420AFA}"/>
              </a:ext>
            </a:extLst>
          </p:cNvPr>
          <p:cNvSpPr/>
          <p:nvPr/>
        </p:nvSpPr>
        <p:spPr>
          <a:xfrm>
            <a:off x="4947130" y="2904768"/>
            <a:ext cx="2341406" cy="540000"/>
          </a:xfrm>
          <a:prstGeom prst="flowChartAlternateProcess">
            <a:avLst/>
          </a:prstGeom>
          <a:ln w="28575">
            <a:solidFill>
              <a:srgbClr val="0070C0"/>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fr-FR" sz="1600" dirty="0"/>
              <a:t>Grandeur physique utile</a:t>
            </a:r>
          </a:p>
        </p:txBody>
      </p:sp>
      <p:sp>
        <p:nvSpPr>
          <p:cNvPr id="66" name="ZoneTexte 65">
            <a:extLst>
              <a:ext uri="{FF2B5EF4-FFF2-40B4-BE49-F238E27FC236}">
                <a16:creationId xmlns:a16="http://schemas.microsoft.com/office/drawing/2014/main" id="{7CEFDEC1-F9E8-43F4-B2B8-B5318C2C5D36}"/>
              </a:ext>
            </a:extLst>
          </p:cNvPr>
          <p:cNvSpPr txBox="1"/>
          <p:nvPr/>
        </p:nvSpPr>
        <p:spPr>
          <a:xfrm>
            <a:off x="7901383" y="1551109"/>
            <a:ext cx="1911368" cy="306467"/>
          </a:xfrm>
          <a:prstGeom prst="flowChartAlternateProcess">
            <a:avLst/>
          </a:prstGeom>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wrap="square" lIns="0" rIns="0"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200" dirty="0">
                <a:effectLst/>
              </a:rPr>
              <a:t>Logiciel de modélisation</a:t>
            </a:r>
          </a:p>
        </p:txBody>
      </p:sp>
      <p:sp>
        <p:nvSpPr>
          <p:cNvPr id="67" name="ZoneTexte 66">
            <a:extLst>
              <a:ext uri="{FF2B5EF4-FFF2-40B4-BE49-F238E27FC236}">
                <a16:creationId xmlns:a16="http://schemas.microsoft.com/office/drawing/2014/main" id="{FD1BF612-1265-4C80-B55A-3E70D6A9B5DB}"/>
              </a:ext>
            </a:extLst>
          </p:cNvPr>
          <p:cNvSpPr txBox="1"/>
          <p:nvPr/>
        </p:nvSpPr>
        <p:spPr>
          <a:xfrm>
            <a:off x="7904751" y="2127219"/>
            <a:ext cx="1911368" cy="306467"/>
          </a:xfrm>
          <a:prstGeom prst="flowChartAlternateProcess">
            <a:avLst/>
          </a:prstGeom>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200" dirty="0">
                <a:effectLst/>
              </a:rPr>
              <a:t>Imprimante 3D</a:t>
            </a:r>
          </a:p>
        </p:txBody>
      </p:sp>
      <p:sp>
        <p:nvSpPr>
          <p:cNvPr id="44" name="ZoneTexte 43">
            <a:extLst>
              <a:ext uri="{FF2B5EF4-FFF2-40B4-BE49-F238E27FC236}">
                <a16:creationId xmlns:a16="http://schemas.microsoft.com/office/drawing/2014/main" id="{28905DEC-214B-463D-9CAB-B4F87E912506}"/>
              </a:ext>
            </a:extLst>
          </p:cNvPr>
          <p:cNvSpPr txBox="1"/>
          <p:nvPr/>
        </p:nvSpPr>
        <p:spPr>
          <a:xfrm>
            <a:off x="210382" y="5834351"/>
            <a:ext cx="11708902"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ndara"/>
                <a:ea typeface="+mn-ea"/>
                <a:cs typeface="+mn-cs"/>
              </a:rPr>
              <a:t>Les ressources</a:t>
            </a:r>
            <a:r>
              <a:rPr kumimoji="0" lang="fr-FR" sz="2400" b="1"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Candara"/>
                <a:ea typeface="+mn-ea"/>
                <a:cs typeface="+mn-cs"/>
              </a:rPr>
              <a:t> permettent-elles de </a:t>
            </a:r>
            <a:r>
              <a:rPr kumimoji="0" lang="fr-FR"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ndara"/>
                <a:ea typeface="+mn-ea"/>
                <a:cs typeface="+mn-cs"/>
              </a:rPr>
              <a:t>répondre aux exigences du client ?</a:t>
            </a:r>
          </a:p>
        </p:txBody>
      </p:sp>
      <p:sp>
        <p:nvSpPr>
          <p:cNvPr id="41" name="Organigramme : Alternative 40">
            <a:extLst>
              <a:ext uri="{FF2B5EF4-FFF2-40B4-BE49-F238E27FC236}">
                <a16:creationId xmlns:a16="http://schemas.microsoft.com/office/drawing/2014/main" id="{FD7A9D38-BC9E-4AC0-98DD-0CF3647740E3}"/>
              </a:ext>
            </a:extLst>
          </p:cNvPr>
          <p:cNvSpPr>
            <a:spLocks/>
          </p:cNvSpPr>
          <p:nvPr/>
        </p:nvSpPr>
        <p:spPr>
          <a:xfrm>
            <a:off x="4947130" y="3594019"/>
            <a:ext cx="2350943" cy="540000"/>
          </a:xfrm>
          <a:prstGeom prst="flowChartAlternateProcess">
            <a:avLst/>
          </a:prstGeom>
          <a:ln w="28575">
            <a:solidFill>
              <a:srgbClr val="0070C0"/>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fr-FR" sz="1600" dirty="0"/>
              <a:t>Capteur embarqué</a:t>
            </a:r>
          </a:p>
        </p:txBody>
      </p:sp>
      <p:sp>
        <p:nvSpPr>
          <p:cNvPr id="2" name="Organigramme : Alternative 1">
            <a:extLst>
              <a:ext uri="{FF2B5EF4-FFF2-40B4-BE49-F238E27FC236}">
                <a16:creationId xmlns:a16="http://schemas.microsoft.com/office/drawing/2014/main" id="{B7DA2712-184F-4184-9F0D-1B43F339F3A5}"/>
              </a:ext>
            </a:extLst>
          </p:cNvPr>
          <p:cNvSpPr/>
          <p:nvPr/>
        </p:nvSpPr>
        <p:spPr>
          <a:xfrm>
            <a:off x="7901382" y="3664091"/>
            <a:ext cx="1908000" cy="410400"/>
          </a:xfrm>
          <a:prstGeom prst="flowChartAlternateProcess">
            <a:avLst/>
          </a:prstGeom>
          <a:noFill/>
          <a:ln w="76200">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cxnSp>
        <p:nvCxnSpPr>
          <p:cNvPr id="5" name="Connecteur droit avec flèche 4">
            <a:extLst>
              <a:ext uri="{FF2B5EF4-FFF2-40B4-BE49-F238E27FC236}">
                <a16:creationId xmlns:a16="http://schemas.microsoft.com/office/drawing/2014/main" id="{E29B7DA9-1EC5-41DD-B29B-AA1F105DA724}"/>
              </a:ext>
            </a:extLst>
          </p:cNvPr>
          <p:cNvCxnSpPr>
            <a:cxnSpLocks/>
            <a:stCxn id="30" idx="3"/>
            <a:endCxn id="66" idx="1"/>
          </p:cNvCxnSpPr>
          <p:nvPr/>
        </p:nvCxnSpPr>
        <p:spPr>
          <a:xfrm flipV="1">
            <a:off x="6817983" y="1704343"/>
            <a:ext cx="1083400" cy="290641"/>
          </a:xfrm>
          <a:prstGeom prst="straightConnector1">
            <a:avLst/>
          </a:prstGeom>
          <a:ln w="28575">
            <a:solidFill>
              <a:schemeClr val="accent6">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035BC05F-EC27-45A0-8D43-B4EC17831790}"/>
              </a:ext>
            </a:extLst>
          </p:cNvPr>
          <p:cNvCxnSpPr>
            <a:cxnSpLocks/>
            <a:stCxn id="30" idx="3"/>
            <a:endCxn id="67" idx="1"/>
          </p:cNvCxnSpPr>
          <p:nvPr/>
        </p:nvCxnSpPr>
        <p:spPr>
          <a:xfrm>
            <a:off x="6817983" y="1994984"/>
            <a:ext cx="1086768" cy="285469"/>
          </a:xfrm>
          <a:prstGeom prst="straightConnector1">
            <a:avLst/>
          </a:prstGeom>
          <a:ln w="28575">
            <a:solidFill>
              <a:schemeClr val="accent6">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E23EDD56-38CE-4C22-9F5C-ADF3EF17C583}"/>
              </a:ext>
            </a:extLst>
          </p:cNvPr>
          <p:cNvCxnSpPr>
            <a:cxnSpLocks/>
            <a:stCxn id="3" idx="3"/>
            <a:endCxn id="52" idx="1"/>
          </p:cNvCxnSpPr>
          <p:nvPr/>
        </p:nvCxnSpPr>
        <p:spPr>
          <a:xfrm>
            <a:off x="7288536" y="3174768"/>
            <a:ext cx="616214" cy="5408"/>
          </a:xfrm>
          <a:prstGeom prst="straightConnector1">
            <a:avLst/>
          </a:prstGeom>
          <a:ln w="28575">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1D5ADEED-BBBE-4C6F-A058-2DA5CB20FCA5}"/>
              </a:ext>
            </a:extLst>
          </p:cNvPr>
          <p:cNvCxnSpPr>
            <a:cxnSpLocks/>
            <a:stCxn id="41" idx="3"/>
            <a:endCxn id="51" idx="1"/>
          </p:cNvCxnSpPr>
          <p:nvPr/>
        </p:nvCxnSpPr>
        <p:spPr>
          <a:xfrm>
            <a:off x="7298073" y="3864019"/>
            <a:ext cx="603309" cy="0"/>
          </a:xfrm>
          <a:prstGeom prst="straightConnector1">
            <a:avLst/>
          </a:prstGeom>
          <a:ln w="28575">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
        <p:nvSpPr>
          <p:cNvPr id="56" name="ZoneTexte 55">
            <a:extLst>
              <a:ext uri="{FF2B5EF4-FFF2-40B4-BE49-F238E27FC236}">
                <a16:creationId xmlns:a16="http://schemas.microsoft.com/office/drawing/2014/main" id="{10E29D06-FED8-4109-87C0-6D7036DBAB06}"/>
              </a:ext>
            </a:extLst>
          </p:cNvPr>
          <p:cNvSpPr txBox="1"/>
          <p:nvPr/>
        </p:nvSpPr>
        <p:spPr>
          <a:xfrm>
            <a:off x="4294178" y="750542"/>
            <a:ext cx="3886338" cy="584775"/>
          </a:xfrm>
          <a:prstGeom prst="rect">
            <a:avLst/>
          </a:prstGeom>
          <a:noFill/>
        </p:spPr>
        <p:txBody>
          <a:bodyPr wrap="square" rtlCol="0">
            <a:spAutoFit/>
          </a:bodyPr>
          <a:lstStyle/>
          <a:p>
            <a:pPr algn="ctr"/>
            <a:r>
              <a:rPr lang="fr-FR" sz="3200" b="1" dirty="0">
                <a:latin typeface="3ds" panose="02000503020000020004" pitchFamily="2" charset="0"/>
              </a:rPr>
              <a:t>LE FABLAB</a:t>
            </a:r>
          </a:p>
        </p:txBody>
      </p:sp>
    </p:spTree>
    <p:extLst>
      <p:ext uri="{BB962C8B-B14F-4D97-AF65-F5344CB8AC3E}">
        <p14:creationId xmlns:p14="http://schemas.microsoft.com/office/powerpoint/2010/main" val="82133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5E-6 4.07407E-6 L -0.08243 0.15671 " pathEditMode="relative" rAng="0" ptsTypes="AA">
                                      <p:cBhvr>
                                        <p:cTn id="6" dur="1000" fill="hold"/>
                                        <p:tgtEl>
                                          <p:spTgt spid="43"/>
                                        </p:tgtEl>
                                        <p:attrNameLst>
                                          <p:attrName>ppt_x</p:attrName>
                                          <p:attrName>ppt_y</p:attrName>
                                        </p:attrNameLst>
                                      </p:cBhvr>
                                      <p:rCtr x="-4128" y="7824"/>
                                    </p:animMotion>
                                  </p:childTnLst>
                                </p:cTn>
                              </p:par>
                            </p:childTnLst>
                          </p:cTn>
                        </p:par>
                        <p:par>
                          <p:cTn id="7" fill="hold">
                            <p:stCondLst>
                              <p:cond delay="1000"/>
                            </p:stCondLst>
                            <p:childTnLst>
                              <p:par>
                                <p:cTn id="8" presetID="8" presetClass="emph" presetSubtype="0" fill="hold" nodeType="afterEffect">
                                  <p:stCondLst>
                                    <p:cond delay="0"/>
                                  </p:stCondLst>
                                  <p:childTnLst>
                                    <p:animRot by="-5400000">
                                      <p:cBhvr>
                                        <p:cTn id="9" dur="1000" fill="hold"/>
                                        <p:tgtEl>
                                          <p:spTgt spid="43"/>
                                        </p:tgtEl>
                                        <p:attrNameLst>
                                          <p:attrName>r</p:attrName>
                                        </p:attrNameLst>
                                      </p:cBhvr>
                                    </p:animRot>
                                  </p:childTnLst>
                                </p:cTn>
                              </p:par>
                            </p:childTnLst>
                          </p:cTn>
                        </p:par>
                        <p:par>
                          <p:cTn id="10" fill="hold">
                            <p:stCondLst>
                              <p:cond delay="2000"/>
                            </p:stCondLst>
                            <p:childTnLst>
                              <p:par>
                                <p:cTn id="11" presetID="8" presetClass="emph" presetSubtype="0" fill="hold" nodeType="afterEffect">
                                  <p:stCondLst>
                                    <p:cond delay="0"/>
                                  </p:stCondLst>
                                  <p:childTnLst>
                                    <p:animRot by="5400000">
                                      <p:cBhvr>
                                        <p:cTn id="12" dur="1000" fill="hold"/>
                                        <p:tgtEl>
                                          <p:spTgt spid="43"/>
                                        </p:tgtEl>
                                        <p:attrNameLst>
                                          <p:attrName>r</p:attrName>
                                        </p:attrNameLst>
                                      </p:cBhvr>
                                    </p:animRot>
                                  </p:childTnLst>
                                </p:cTn>
                              </p:par>
                            </p:childTnLst>
                          </p:cTn>
                        </p:par>
                        <p:par>
                          <p:cTn id="13" fill="hold">
                            <p:stCondLst>
                              <p:cond delay="3000"/>
                            </p:stCondLst>
                            <p:childTnLst>
                              <p:par>
                                <p:cTn id="14" presetID="10" presetClass="entr" presetSubtype="0" fill="hold" grpId="0" nodeType="after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500"/>
                                        <p:tgtEl>
                                          <p:spTgt spid="6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fade">
                                      <p:cBhvr>
                                        <p:cTn id="34" dur="500"/>
                                        <p:tgtEl>
                                          <p:spTgt spid="6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fade">
                                      <p:cBhvr>
                                        <p:cTn id="37" dur="500"/>
                                        <p:tgtEl>
                                          <p:spTgt spid="6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fade">
                                      <p:cBhvr>
                                        <p:cTn id="48" dur="500"/>
                                        <p:tgtEl>
                                          <p:spTgt spid="6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cTn>
                              </p:par>
                              <p:par>
                                <p:cTn id="52" presetID="10" presetClass="entr" presetSubtype="0"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fade">
                                      <p:cBhvr>
                                        <p:cTn id="57" dur="500"/>
                                        <p:tgtEl>
                                          <p:spTgt spid="5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fade">
                                      <p:cBhvr>
                                        <p:cTn id="65" dur="500"/>
                                        <p:tgtEl>
                                          <p:spTgt spid="41"/>
                                        </p:tgtEl>
                                      </p:cBhvr>
                                    </p:animEffect>
                                  </p:childTnLst>
                                </p:cTn>
                              </p:par>
                              <p:par>
                                <p:cTn id="66" presetID="10" presetClass="entr" presetSubtype="0" fill="hold"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fade">
                                      <p:cBhvr>
                                        <p:cTn id="71" dur="500"/>
                                        <p:tgtEl>
                                          <p:spTgt spid="5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fade">
                                      <p:cBhvr>
                                        <p:cTn id="76" dur="500"/>
                                        <p:tgtEl>
                                          <p:spTgt spid="3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
                                        </p:tgtEl>
                                        <p:attrNameLst>
                                          <p:attrName>style.visibility</p:attrName>
                                        </p:attrNameLst>
                                      </p:cBhvr>
                                      <p:to>
                                        <p:strVal val="visible"/>
                                      </p:to>
                                    </p:set>
                                    <p:animEffect transition="in" filter="fade">
                                      <p:cBhvr>
                                        <p:cTn id="81" dur="500"/>
                                        <p:tgtEl>
                                          <p:spTgt spid="2"/>
                                        </p:tgtEl>
                                      </p:cBhvr>
                                    </p:animEffect>
                                  </p:childTnLst>
                                </p:cTn>
                              </p:par>
                              <p:par>
                                <p:cTn id="82" presetID="32" presetClass="emph" presetSubtype="0" fill="hold" grpId="1" nodeType="withEffect">
                                  <p:stCondLst>
                                    <p:cond delay="0"/>
                                  </p:stCondLst>
                                  <p:childTnLst>
                                    <p:animRot by="120000">
                                      <p:cBhvr>
                                        <p:cTn id="83" dur="100" fill="hold">
                                          <p:stCondLst>
                                            <p:cond delay="0"/>
                                          </p:stCondLst>
                                        </p:cTn>
                                        <p:tgtEl>
                                          <p:spTgt spid="2"/>
                                        </p:tgtEl>
                                        <p:attrNameLst>
                                          <p:attrName>r</p:attrName>
                                        </p:attrNameLst>
                                      </p:cBhvr>
                                    </p:animRot>
                                    <p:animRot by="-240000">
                                      <p:cBhvr>
                                        <p:cTn id="84" dur="200" fill="hold">
                                          <p:stCondLst>
                                            <p:cond delay="200"/>
                                          </p:stCondLst>
                                        </p:cTn>
                                        <p:tgtEl>
                                          <p:spTgt spid="2"/>
                                        </p:tgtEl>
                                        <p:attrNameLst>
                                          <p:attrName>r</p:attrName>
                                        </p:attrNameLst>
                                      </p:cBhvr>
                                    </p:animRot>
                                    <p:animRot by="240000">
                                      <p:cBhvr>
                                        <p:cTn id="85" dur="200" fill="hold">
                                          <p:stCondLst>
                                            <p:cond delay="400"/>
                                          </p:stCondLst>
                                        </p:cTn>
                                        <p:tgtEl>
                                          <p:spTgt spid="2"/>
                                        </p:tgtEl>
                                        <p:attrNameLst>
                                          <p:attrName>r</p:attrName>
                                        </p:attrNameLst>
                                      </p:cBhvr>
                                    </p:animRot>
                                    <p:animRot by="-240000">
                                      <p:cBhvr>
                                        <p:cTn id="86" dur="200" fill="hold">
                                          <p:stCondLst>
                                            <p:cond delay="600"/>
                                          </p:stCondLst>
                                        </p:cTn>
                                        <p:tgtEl>
                                          <p:spTgt spid="2"/>
                                        </p:tgtEl>
                                        <p:attrNameLst>
                                          <p:attrName>r</p:attrName>
                                        </p:attrNameLst>
                                      </p:cBhvr>
                                    </p:animRot>
                                    <p:animRot by="120000">
                                      <p:cBhvr>
                                        <p:cTn id="87"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5" grpId="0" animBg="1"/>
      <p:bldP spid="65" grpId="0" animBg="1"/>
      <p:bldP spid="61" grpId="0" animBg="1"/>
      <p:bldP spid="31" grpId="0" animBg="1"/>
      <p:bldP spid="33" grpId="0" animBg="1"/>
      <p:bldP spid="30" grpId="0" animBg="1"/>
      <p:bldP spid="51" grpId="0" animBg="1"/>
      <p:bldP spid="52" grpId="0" animBg="1"/>
      <p:bldP spid="3" grpId="0" animBg="1"/>
      <p:bldP spid="66" grpId="0" animBg="1"/>
      <p:bldP spid="67" grpId="0" animBg="1"/>
      <p:bldP spid="41" grpId="0" animBg="1"/>
      <p:bldP spid="2" grpId="0" animBg="1"/>
      <p:bldP spid="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pied de page 5">
            <a:extLst>
              <a:ext uri="{FF2B5EF4-FFF2-40B4-BE49-F238E27FC236}">
                <a16:creationId xmlns:a16="http://schemas.microsoft.com/office/drawing/2014/main" id="{9D21E71D-94B5-4100-ABA9-C772C90D599D}"/>
              </a:ext>
            </a:extLst>
          </p:cNvPr>
          <p:cNvSpPr>
            <a:spLocks noGrp="1"/>
          </p:cNvSpPr>
          <p:nvPr>
            <p:ph type="ftr" sz="quarter" idx="12"/>
          </p:nvPr>
        </p:nvSpPr>
        <p:spPr/>
        <p:txBody>
          <a:bodyPr/>
          <a:lstStyle/>
          <a:p>
            <a:pPr lvl="0"/>
            <a:r>
              <a:rPr kumimoji="0" lang="fr-FR" sz="1200" b="0" i="0" u="none" strike="noStrike" kern="1200" cap="none" spc="0" normalizeH="0" baseline="0" noProof="0" dirty="0">
                <a:ln>
                  <a:noFill/>
                </a:ln>
                <a:solidFill>
                  <a:prstClr val="black">
                    <a:lumMod val="75000"/>
                    <a:lumOff val="25000"/>
                  </a:prstClr>
                </a:solidFill>
                <a:effectLst/>
                <a:uLnTx/>
                <a:uFillTx/>
                <a:latin typeface="Candara"/>
                <a:ea typeface="+mn-ea"/>
                <a:cs typeface="+mn-cs"/>
              </a:rPr>
              <a:t>Sciences de l’Ingénieur :  l'approche Design au service du projet de Première</a:t>
            </a:r>
          </a:p>
        </p:txBody>
      </p:sp>
      <p:sp>
        <p:nvSpPr>
          <p:cNvPr id="7" name="Espace réservé du numéro de diapositive 6"/>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mc:AlternateContent xmlns:mc="http://schemas.openxmlformats.org/markup-compatibility/2006" xmlns:a14="http://schemas.microsoft.com/office/drawing/2010/main">
        <mc:Choice Requires="a14">
          <p:graphicFrame>
            <p:nvGraphicFramePr>
              <p:cNvPr id="16" name="Diagramme 15"/>
              <p:cNvGraphicFramePr/>
              <p:nvPr>
                <p:extLst>
                  <p:ext uri="{D42A27DB-BD31-4B8C-83A1-F6EECF244321}">
                    <p14:modId xmlns:p14="http://schemas.microsoft.com/office/powerpoint/2010/main" val="2008504265"/>
                  </p:ext>
                </p:extLst>
              </p:nvPr>
            </p:nvGraphicFramePr>
            <p:xfrm>
              <a:off x="3073518" y="3933931"/>
              <a:ext cx="6729701" cy="2132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16" name="Diagramme 15"/>
              <p:cNvGraphicFramePr/>
              <p:nvPr>
                <p:extLst>
                  <p:ext uri="{D42A27DB-BD31-4B8C-83A1-F6EECF244321}">
                    <p14:modId xmlns:p14="http://schemas.microsoft.com/office/powerpoint/2010/main" val="2008504265"/>
                  </p:ext>
                </p:extLst>
              </p:nvPr>
            </p:nvGraphicFramePr>
            <p:xfrm>
              <a:off x="3073518" y="3933931"/>
              <a:ext cx="6729701" cy="213224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sp>
        <p:nvSpPr>
          <p:cNvPr id="12" name="Rectangle : coins arrondis 11">
            <a:extLst>
              <a:ext uri="{FF2B5EF4-FFF2-40B4-BE49-F238E27FC236}">
                <a16:creationId xmlns:a16="http://schemas.microsoft.com/office/drawing/2014/main" id="{F43DF06E-8366-4B90-810A-F22F4B6DC0BB}"/>
              </a:ext>
            </a:extLst>
          </p:cNvPr>
          <p:cNvSpPr>
            <a:spLocks noChangeAspect="1"/>
          </p:cNvSpPr>
          <p:nvPr/>
        </p:nvSpPr>
        <p:spPr>
          <a:xfrm>
            <a:off x="11160000" y="144000"/>
            <a:ext cx="900000" cy="900000"/>
          </a:xfrm>
          <a:prstGeom prst="roundRect">
            <a:avLst>
              <a:gd name="adj" fmla="val 10000"/>
            </a:avLst>
          </a:prstGeom>
          <a:blipFill rotWithShape="0">
            <a:blip r:embed="rId12">
              <a:duotone>
                <a:schemeClr val="accent2">
                  <a:shade val="45000"/>
                  <a:satMod val="135000"/>
                </a:schemeClr>
                <a:prstClr val="white"/>
              </a:duotone>
              <a:extLst>
                <a:ext uri="{BEBA8EAE-BF5A-486C-A8C5-ECC9F3942E4B}">
                  <a14:imgProps xmlns:a14="http://schemas.microsoft.com/office/drawing/2010/main">
                    <a14:imgLayer r:embed="rId13">
                      <a14:imgEffect>
                        <a14:sharpenSoften amount="50000"/>
                      </a14:imgEffect>
                      <a14:imgEffect>
                        <a14:colorTemperature colorTemp="8800"/>
                      </a14:imgEffect>
                      <a14:imgEffect>
                        <a14:saturation sat="300000"/>
                      </a14:imgEffect>
                      <a14:imgEffect>
                        <a14:brightnessContrast contrast="-40000"/>
                      </a14:imgEffect>
                    </a14:imgLayer>
                  </a14:imgProps>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15131"/>
              <a:satOff val="-750"/>
              <a:lumOff val="2942"/>
              <a:alphaOff val="0"/>
            </a:schemeClr>
          </a:effectRef>
          <a:fontRef idx="minor">
            <a:schemeClr val="lt1">
              <a:hueOff val="0"/>
              <a:satOff val="0"/>
              <a:lumOff val="0"/>
              <a:alphaOff val="0"/>
            </a:schemeClr>
          </a:fontRef>
        </p:style>
      </p:sp>
      <p:sp>
        <p:nvSpPr>
          <p:cNvPr id="13" name="Titre 1">
            <a:extLst>
              <a:ext uri="{FF2B5EF4-FFF2-40B4-BE49-F238E27FC236}">
                <a16:creationId xmlns:a16="http://schemas.microsoft.com/office/drawing/2014/main" id="{5DAEFB7C-DBA1-4CF5-A975-10890086B784}"/>
              </a:ext>
            </a:extLst>
          </p:cNvPr>
          <p:cNvSpPr txBox="1">
            <a:spLocks/>
          </p:cNvSpPr>
          <p:nvPr/>
        </p:nvSpPr>
        <p:spPr>
          <a:xfrm>
            <a:off x="180000" y="180000"/>
            <a:ext cx="11513610"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spc="-300" dirty="0"/>
              <a:t>Définir le périmètre :  les ressources à disposition</a:t>
            </a:r>
          </a:p>
        </p:txBody>
      </p:sp>
      <p:sp>
        <p:nvSpPr>
          <p:cNvPr id="17" name="ZoneTexte 16">
            <a:extLst>
              <a:ext uri="{FF2B5EF4-FFF2-40B4-BE49-F238E27FC236}">
                <a16:creationId xmlns:a16="http://schemas.microsoft.com/office/drawing/2014/main" id="{BC723C00-DEE1-4C9E-828F-EA184BDC80F0}"/>
              </a:ext>
            </a:extLst>
          </p:cNvPr>
          <p:cNvSpPr txBox="1"/>
          <p:nvPr/>
        </p:nvSpPr>
        <p:spPr>
          <a:xfrm>
            <a:off x="484934" y="744763"/>
            <a:ext cx="95836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black"/>
                </a:solidFill>
                <a:latin typeface="Candara"/>
              </a:rPr>
              <a:t>Fonctionnement d’un accéléromètre et validation de la carte </a:t>
            </a:r>
            <a:r>
              <a:rPr lang="fr-FR" sz="2400" b="1" dirty="0" err="1">
                <a:solidFill>
                  <a:prstClr val="black"/>
                </a:solidFill>
                <a:latin typeface="Candara"/>
              </a:rPr>
              <a:t>micro:bit</a:t>
            </a:r>
            <a:endParaRPr kumimoji="0" lang="fr-FR" sz="2400" b="1" i="0" u="none" strike="noStrike" kern="1200" cap="none" spc="0" normalizeH="0" baseline="0" noProof="0" dirty="0">
              <a:ln>
                <a:noFill/>
              </a:ln>
              <a:solidFill>
                <a:prstClr val="black"/>
              </a:solidFill>
              <a:effectLst/>
              <a:uLnTx/>
              <a:uFillTx/>
              <a:latin typeface="Candara"/>
            </a:endParaRPr>
          </a:p>
        </p:txBody>
      </p:sp>
      <p:grpSp>
        <p:nvGrpSpPr>
          <p:cNvPr id="8" name="Groupe 7">
            <a:extLst>
              <a:ext uri="{FF2B5EF4-FFF2-40B4-BE49-F238E27FC236}">
                <a16:creationId xmlns:a16="http://schemas.microsoft.com/office/drawing/2014/main" id="{B3015C5D-CB93-42EE-B278-B6F8689A9825}"/>
              </a:ext>
            </a:extLst>
          </p:cNvPr>
          <p:cNvGrpSpPr/>
          <p:nvPr/>
        </p:nvGrpSpPr>
        <p:grpSpPr>
          <a:xfrm>
            <a:off x="7123813" y="1206428"/>
            <a:ext cx="2521131" cy="2403128"/>
            <a:chOff x="6325157" y="1206428"/>
            <a:chExt cx="2521131" cy="2403128"/>
          </a:xfrm>
        </p:grpSpPr>
        <p:pic>
          <p:nvPicPr>
            <p:cNvPr id="11" name="Picture 5"/>
            <p:cNvPicPr>
              <a:picLocks noChangeAspect="1" noChangeArrowheads="1"/>
            </p:cNvPicPr>
            <p:nvPr/>
          </p:nvPicPr>
          <p:blipFill>
            <a:blip r:embed="rId14" cstate="print">
              <a:clrChange>
                <a:clrFrom>
                  <a:srgbClr val="FFFFFF"/>
                </a:clrFrom>
                <a:clrTo>
                  <a:srgbClr val="FFFFFF">
                    <a:alpha val="0"/>
                  </a:srgbClr>
                </a:clrTo>
              </a:clrChange>
            </a:blip>
            <a:srcRect l="2218" r="59834" b="16498"/>
            <a:stretch>
              <a:fillRect/>
            </a:stretch>
          </p:blipFill>
          <p:spPr bwMode="auto">
            <a:xfrm>
              <a:off x="6325157" y="1206428"/>
              <a:ext cx="2521131" cy="2403128"/>
            </a:xfrm>
            <a:prstGeom prst="rect">
              <a:avLst/>
            </a:prstGeom>
            <a:noFill/>
            <a:ln w="9525">
              <a:noFill/>
              <a:miter lim="800000"/>
              <a:headEnd/>
              <a:tailEnd/>
            </a:ln>
          </p:spPr>
        </p:pic>
        <p:cxnSp>
          <p:nvCxnSpPr>
            <p:cNvPr id="3" name="Connecteur droit avec flèche 2">
              <a:extLst>
                <a:ext uri="{FF2B5EF4-FFF2-40B4-BE49-F238E27FC236}">
                  <a16:creationId xmlns:a16="http://schemas.microsoft.com/office/drawing/2014/main" id="{B4069A9A-7D5E-453A-B6DC-4F84E791C4D5}"/>
                </a:ext>
              </a:extLst>
            </p:cNvPr>
            <p:cNvCxnSpPr/>
            <p:nvPr/>
          </p:nvCxnSpPr>
          <p:spPr>
            <a:xfrm>
              <a:off x="7589044" y="2469356"/>
              <a:ext cx="423862" cy="633413"/>
            </a:xfrm>
            <a:prstGeom prst="straightConnector1">
              <a:avLst/>
            </a:prstGeom>
            <a:ln w="381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15CDE456-D535-4335-B7C6-1884C338E162}"/>
                </a:ext>
              </a:extLst>
            </p:cNvPr>
            <p:cNvCxnSpPr>
              <a:cxnSpLocks/>
            </p:cNvCxnSpPr>
            <p:nvPr/>
          </p:nvCxnSpPr>
          <p:spPr>
            <a:xfrm flipH="1">
              <a:off x="7589044" y="3102769"/>
              <a:ext cx="423862" cy="259556"/>
            </a:xfrm>
            <a:prstGeom prst="straightConnector1">
              <a:avLst/>
            </a:prstGeom>
            <a:ln w="381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grpSp>
      <p:pic>
        <p:nvPicPr>
          <p:cNvPr id="2050" name="Picture 2" descr="▷ Micro:bit - kit de démarrage - MCHobby - Vente de Raspberry Pi ...">
            <a:extLst>
              <a:ext uri="{FF2B5EF4-FFF2-40B4-BE49-F238E27FC236}">
                <a16:creationId xmlns:a16="http://schemas.microsoft.com/office/drawing/2014/main" id="{B822422F-3CBD-497D-BE84-E9409E4B0DE8}"/>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11225" b="13600"/>
          <a:stretch/>
        </p:blipFill>
        <p:spPr bwMode="auto">
          <a:xfrm>
            <a:off x="180000" y="1206427"/>
            <a:ext cx="3314082" cy="249136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99BD81EA-F6DA-46DD-8202-1C80077D5EEB}"/>
              </a:ext>
            </a:extLst>
          </p:cNvPr>
          <p:cNvPicPr>
            <a:picLocks noChangeAspect="1"/>
          </p:cNvPicPr>
          <p:nvPr/>
        </p:nvPicPr>
        <p:blipFill rotWithShape="1">
          <a:blip r:embed="rId16"/>
          <a:srcRect l="63753"/>
          <a:stretch/>
        </p:blipFill>
        <p:spPr>
          <a:xfrm>
            <a:off x="4561268" y="1237611"/>
            <a:ext cx="2382906" cy="2340761"/>
          </a:xfrm>
          <a:prstGeom prst="rect">
            <a:avLst/>
          </a:prstGeom>
        </p:spPr>
      </p:pic>
      <p:sp>
        <p:nvSpPr>
          <p:cNvPr id="5" name="Ellipse 4">
            <a:extLst>
              <a:ext uri="{FF2B5EF4-FFF2-40B4-BE49-F238E27FC236}">
                <a16:creationId xmlns:a16="http://schemas.microsoft.com/office/drawing/2014/main" id="{C144DDC6-9FE4-44A6-9DEE-9BEDF09CFDEA}"/>
              </a:ext>
            </a:extLst>
          </p:cNvPr>
          <p:cNvSpPr/>
          <p:nvPr/>
        </p:nvSpPr>
        <p:spPr>
          <a:xfrm>
            <a:off x="380331" y="2786062"/>
            <a:ext cx="492448" cy="4616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orme libre : forme 19">
            <a:extLst>
              <a:ext uri="{FF2B5EF4-FFF2-40B4-BE49-F238E27FC236}">
                <a16:creationId xmlns:a16="http://schemas.microsoft.com/office/drawing/2014/main" id="{C9BC6B38-B724-426B-849D-4FBAB70A1A3D}"/>
              </a:ext>
            </a:extLst>
          </p:cNvPr>
          <p:cNvSpPr/>
          <p:nvPr/>
        </p:nvSpPr>
        <p:spPr>
          <a:xfrm>
            <a:off x="864158" y="2137365"/>
            <a:ext cx="3638352" cy="786705"/>
          </a:xfrm>
          <a:custGeom>
            <a:avLst/>
            <a:gdLst>
              <a:gd name="connsiteX0" fmla="*/ 0 w 3004457"/>
              <a:gd name="connsiteY0" fmla="*/ 786705 h 786705"/>
              <a:gd name="connsiteX1" fmla="*/ 1376624 w 3004457"/>
              <a:gd name="connsiteY1" fmla="*/ 43127 h 786705"/>
              <a:gd name="connsiteX2" fmla="*/ 3004457 w 3004457"/>
              <a:gd name="connsiteY2" fmla="*/ 153659 h 786705"/>
            </a:gdLst>
            <a:ahLst/>
            <a:cxnLst>
              <a:cxn ang="0">
                <a:pos x="connsiteX0" y="connsiteY0"/>
              </a:cxn>
              <a:cxn ang="0">
                <a:pos x="connsiteX1" y="connsiteY1"/>
              </a:cxn>
              <a:cxn ang="0">
                <a:pos x="connsiteX2" y="connsiteY2"/>
              </a:cxn>
            </a:cxnLst>
            <a:rect l="l" t="t" r="r" b="b"/>
            <a:pathLst>
              <a:path w="3004457" h="786705">
                <a:moveTo>
                  <a:pt x="0" y="786705"/>
                </a:moveTo>
                <a:cubicBezTo>
                  <a:pt x="437940" y="467670"/>
                  <a:pt x="875881" y="148635"/>
                  <a:pt x="1376624" y="43127"/>
                </a:cubicBezTo>
                <a:cubicBezTo>
                  <a:pt x="1877367" y="-62381"/>
                  <a:pt x="2440912" y="45639"/>
                  <a:pt x="3004457" y="153659"/>
                </a:cubicBezTo>
              </a:path>
            </a:pathLst>
          </a:custGeom>
          <a:ln w="57150">
            <a:solidFill>
              <a:srgbClr val="FF0000"/>
            </a:solidFill>
            <a:headEnd type="none" w="med" len="med"/>
            <a:tailEnd type="stealth" w="lg" len="lg"/>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P spid="5"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pied de page 5">
            <a:extLst>
              <a:ext uri="{FF2B5EF4-FFF2-40B4-BE49-F238E27FC236}">
                <a16:creationId xmlns:a16="http://schemas.microsoft.com/office/drawing/2014/main" id="{9D21E71D-94B5-4100-ABA9-C772C90D599D}"/>
              </a:ext>
            </a:extLst>
          </p:cNvPr>
          <p:cNvSpPr>
            <a:spLocks noGrp="1"/>
          </p:cNvSpPr>
          <p:nvPr>
            <p:ph type="ftr" sz="quarter" idx="12"/>
          </p:nvPr>
        </p:nvSpPr>
        <p:spPr/>
        <p:txBody>
          <a:bodyPr/>
          <a:lstStyle/>
          <a:p>
            <a:pPr lvl="0"/>
            <a:r>
              <a:rPr kumimoji="0" lang="fr-FR" sz="1200" b="0" i="0" u="none" strike="noStrike" kern="1200" cap="none" spc="0" normalizeH="0" baseline="0" noProof="0" dirty="0">
                <a:ln>
                  <a:noFill/>
                </a:ln>
                <a:solidFill>
                  <a:prstClr val="black">
                    <a:lumMod val="75000"/>
                    <a:lumOff val="25000"/>
                  </a:prstClr>
                </a:solidFill>
                <a:effectLst/>
                <a:uLnTx/>
                <a:uFillTx/>
                <a:latin typeface="Candara"/>
                <a:ea typeface="+mn-ea"/>
                <a:cs typeface="+mn-cs"/>
              </a:rPr>
              <a:t>Sciences de l’Ingénieur :  l'approche Design au service du projet de Première</a:t>
            </a:r>
          </a:p>
        </p:txBody>
      </p:sp>
      <p:sp>
        <p:nvSpPr>
          <p:cNvPr id="7" name="Espace réservé du numéro de diapositive 6"/>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sp>
        <p:nvSpPr>
          <p:cNvPr id="4" name="Forme libre : forme 3">
            <a:extLst>
              <a:ext uri="{FF2B5EF4-FFF2-40B4-BE49-F238E27FC236}">
                <a16:creationId xmlns:a16="http://schemas.microsoft.com/office/drawing/2014/main" id="{AD7EDB19-E424-493D-AD4A-FA5CDF8FAA56}"/>
              </a:ext>
            </a:extLst>
          </p:cNvPr>
          <p:cNvSpPr/>
          <p:nvPr/>
        </p:nvSpPr>
        <p:spPr>
          <a:xfrm>
            <a:off x="2380099" y="1525247"/>
            <a:ext cx="964539" cy="1377914"/>
          </a:xfrm>
          <a:custGeom>
            <a:avLst/>
            <a:gdLst>
              <a:gd name="connsiteX0" fmla="*/ 0 w 1377913"/>
              <a:gd name="connsiteY0" fmla="*/ 0 h 964539"/>
              <a:gd name="connsiteX1" fmla="*/ 895644 w 1377913"/>
              <a:gd name="connsiteY1" fmla="*/ 0 h 964539"/>
              <a:gd name="connsiteX2" fmla="*/ 1377913 w 1377913"/>
              <a:gd name="connsiteY2" fmla="*/ 482270 h 964539"/>
              <a:gd name="connsiteX3" fmla="*/ 895644 w 1377913"/>
              <a:gd name="connsiteY3" fmla="*/ 964539 h 964539"/>
              <a:gd name="connsiteX4" fmla="*/ 0 w 1377913"/>
              <a:gd name="connsiteY4" fmla="*/ 964539 h 964539"/>
              <a:gd name="connsiteX5" fmla="*/ 482270 w 1377913"/>
              <a:gd name="connsiteY5" fmla="*/ 482270 h 964539"/>
              <a:gd name="connsiteX6" fmla="*/ 0 w 1377913"/>
              <a:gd name="connsiteY6" fmla="*/ 0 h 964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7913" h="964539">
                <a:moveTo>
                  <a:pt x="1377913" y="0"/>
                </a:moveTo>
                <a:lnTo>
                  <a:pt x="1377913" y="626951"/>
                </a:lnTo>
                <a:lnTo>
                  <a:pt x="688956" y="964539"/>
                </a:lnTo>
                <a:lnTo>
                  <a:pt x="0" y="626951"/>
                </a:lnTo>
                <a:lnTo>
                  <a:pt x="0" y="0"/>
                </a:lnTo>
                <a:lnTo>
                  <a:pt x="688956" y="337589"/>
                </a:lnTo>
                <a:lnTo>
                  <a:pt x="1377913" y="0"/>
                </a:lnTo>
                <a:close/>
              </a:path>
            </a:pathLst>
          </a:custGeom>
          <a:scene3d>
            <a:camera prst="orthographicFront"/>
            <a:lightRig rig="flat" dir="t"/>
          </a:scene3d>
          <a:sp3d prstMaterial="plastic">
            <a:bevelT w="120900" h="88900"/>
            <a:bevelB w="88900" h="31750" prst="angle"/>
          </a:sp3d>
        </p:spPr>
        <p:style>
          <a:lnRef idx="1">
            <a:schemeClr val="accent5">
              <a:shade val="80000"/>
              <a:hueOff val="0"/>
              <a:satOff val="0"/>
              <a:lumOff val="0"/>
              <a:alphaOff val="0"/>
            </a:schemeClr>
          </a:lnRef>
          <a:fillRef idx="3">
            <a:schemeClr val="accent5">
              <a:shade val="80000"/>
              <a:hueOff val="0"/>
              <a:satOff val="0"/>
              <a:lumOff val="0"/>
              <a:alphaOff val="0"/>
            </a:schemeClr>
          </a:fillRef>
          <a:effectRef idx="2">
            <a:schemeClr val="accent5">
              <a:shade val="80000"/>
              <a:hueOff val="0"/>
              <a:satOff val="0"/>
              <a:lumOff val="0"/>
              <a:alphaOff val="0"/>
            </a:schemeClr>
          </a:effectRef>
          <a:fontRef idx="minor">
            <a:schemeClr val="lt1"/>
          </a:fontRef>
        </p:style>
        <p:txBody>
          <a:bodyPr spcFirstLastPara="0" vert="horz" wrap="square" lIns="17146" tIns="499416" rIns="17144" bIns="499414" numCol="1" spcCol="1270" anchor="ctr" anchorCtr="0">
            <a:noAutofit/>
          </a:bodyPr>
          <a:lstStyle/>
          <a:p>
            <a:pPr marL="0" lvl="0" indent="0" algn="ctr" defTabSz="1200150">
              <a:lnSpc>
                <a:spcPct val="90000"/>
              </a:lnSpc>
              <a:spcBef>
                <a:spcPct val="0"/>
              </a:spcBef>
              <a:spcAft>
                <a:spcPct val="35000"/>
              </a:spcAft>
              <a:buNone/>
            </a:pPr>
            <a:endParaRPr lang="fr-FR" sz="2700" b="1" kern="1200" dirty="0">
              <a:effectLst>
                <a:outerShdw blurRad="38100" dist="38100" dir="2700000" algn="tl">
                  <a:srgbClr val="000000">
                    <a:alpha val="43137"/>
                  </a:srgbClr>
                </a:outerShdw>
              </a:effectLst>
            </a:endParaRPr>
          </a:p>
        </p:txBody>
      </p:sp>
      <p:sp>
        <p:nvSpPr>
          <p:cNvPr id="8" name="Forme libre : forme 7">
            <a:extLst>
              <a:ext uri="{FF2B5EF4-FFF2-40B4-BE49-F238E27FC236}">
                <a16:creationId xmlns:a16="http://schemas.microsoft.com/office/drawing/2014/main" id="{201B7764-3CE1-4A0A-9105-0AAA568AD622}"/>
              </a:ext>
            </a:extLst>
          </p:cNvPr>
          <p:cNvSpPr/>
          <p:nvPr/>
        </p:nvSpPr>
        <p:spPr>
          <a:xfrm>
            <a:off x="3344637" y="1525249"/>
            <a:ext cx="7302285" cy="895644"/>
          </a:xfrm>
          <a:custGeom>
            <a:avLst/>
            <a:gdLst>
              <a:gd name="connsiteX0" fmla="*/ 149277 w 895643"/>
              <a:gd name="connsiteY0" fmla="*/ 0 h 7302284"/>
              <a:gd name="connsiteX1" fmla="*/ 746366 w 895643"/>
              <a:gd name="connsiteY1" fmla="*/ 0 h 7302284"/>
              <a:gd name="connsiteX2" fmla="*/ 895643 w 895643"/>
              <a:gd name="connsiteY2" fmla="*/ 149277 h 7302284"/>
              <a:gd name="connsiteX3" fmla="*/ 895643 w 895643"/>
              <a:gd name="connsiteY3" fmla="*/ 7302284 h 7302284"/>
              <a:gd name="connsiteX4" fmla="*/ 895643 w 895643"/>
              <a:gd name="connsiteY4" fmla="*/ 7302284 h 7302284"/>
              <a:gd name="connsiteX5" fmla="*/ 0 w 895643"/>
              <a:gd name="connsiteY5" fmla="*/ 7302284 h 7302284"/>
              <a:gd name="connsiteX6" fmla="*/ 0 w 895643"/>
              <a:gd name="connsiteY6" fmla="*/ 7302284 h 7302284"/>
              <a:gd name="connsiteX7" fmla="*/ 0 w 895643"/>
              <a:gd name="connsiteY7" fmla="*/ 149277 h 7302284"/>
              <a:gd name="connsiteX8" fmla="*/ 149277 w 895643"/>
              <a:gd name="connsiteY8" fmla="*/ 0 h 7302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643" h="7302284">
                <a:moveTo>
                  <a:pt x="895643" y="1217076"/>
                </a:moveTo>
                <a:lnTo>
                  <a:pt x="895643" y="6085208"/>
                </a:lnTo>
                <a:cubicBezTo>
                  <a:pt x="895643" y="6757375"/>
                  <a:pt x="887446" y="7302280"/>
                  <a:pt x="877334" y="7302280"/>
                </a:cubicBezTo>
                <a:lnTo>
                  <a:pt x="0" y="7302280"/>
                </a:lnTo>
                <a:lnTo>
                  <a:pt x="0" y="7302280"/>
                </a:lnTo>
                <a:lnTo>
                  <a:pt x="0" y="4"/>
                </a:lnTo>
                <a:lnTo>
                  <a:pt x="0" y="4"/>
                </a:lnTo>
                <a:lnTo>
                  <a:pt x="877334" y="4"/>
                </a:lnTo>
                <a:cubicBezTo>
                  <a:pt x="887446" y="4"/>
                  <a:pt x="895643" y="544909"/>
                  <a:pt x="895643" y="1217076"/>
                </a:cubicBezTo>
                <a:close/>
              </a:path>
            </a:pathLst>
          </a:custGeom>
          <a:scene3d>
            <a:camera prst="orthographicFront"/>
            <a:lightRig rig="flat" dir="t"/>
          </a:scene3d>
          <a:sp3d extrusionH="12700" prstMaterial="plastic">
            <a:bevelT w="50800" h="50800"/>
          </a:sp3d>
        </p:spPr>
        <p:style>
          <a:lnRef idx="1">
            <a:schemeClr val="accent5">
              <a:shade val="80000"/>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5129" tIns="55787" rIns="55787" bIns="55788" numCol="1" spcCol="1270" anchor="ctr" anchorCtr="0">
            <a:noAutofit/>
          </a:bodyPr>
          <a:lstStyle/>
          <a:p>
            <a:pPr marL="171450" lvl="1" indent="-171450" algn="l" defTabSz="844550">
              <a:lnSpc>
                <a:spcPct val="90000"/>
              </a:lnSpc>
              <a:spcBef>
                <a:spcPct val="0"/>
              </a:spcBef>
              <a:spcAft>
                <a:spcPct val="15000"/>
              </a:spcAft>
              <a:buChar char="•"/>
            </a:pPr>
            <a:r>
              <a:rPr lang="fr-FR" sz="1900" b="1" kern="1200" dirty="0"/>
              <a:t>La carte possède un accéléromètre 3 axes</a:t>
            </a:r>
          </a:p>
        </p:txBody>
      </p:sp>
      <p:sp>
        <p:nvSpPr>
          <p:cNvPr id="11" name="Forme libre : forme 10">
            <a:extLst>
              <a:ext uri="{FF2B5EF4-FFF2-40B4-BE49-F238E27FC236}">
                <a16:creationId xmlns:a16="http://schemas.microsoft.com/office/drawing/2014/main" id="{6D501FD2-FEA6-47A4-81DC-72CB758A394F}"/>
              </a:ext>
            </a:extLst>
          </p:cNvPr>
          <p:cNvSpPr/>
          <p:nvPr/>
        </p:nvSpPr>
        <p:spPr>
          <a:xfrm>
            <a:off x="2380099" y="2705944"/>
            <a:ext cx="964539" cy="1377913"/>
          </a:xfrm>
          <a:custGeom>
            <a:avLst/>
            <a:gdLst>
              <a:gd name="connsiteX0" fmla="*/ 0 w 1377913"/>
              <a:gd name="connsiteY0" fmla="*/ 0 h 964539"/>
              <a:gd name="connsiteX1" fmla="*/ 895644 w 1377913"/>
              <a:gd name="connsiteY1" fmla="*/ 0 h 964539"/>
              <a:gd name="connsiteX2" fmla="*/ 1377913 w 1377913"/>
              <a:gd name="connsiteY2" fmla="*/ 482270 h 964539"/>
              <a:gd name="connsiteX3" fmla="*/ 895644 w 1377913"/>
              <a:gd name="connsiteY3" fmla="*/ 964539 h 964539"/>
              <a:gd name="connsiteX4" fmla="*/ 0 w 1377913"/>
              <a:gd name="connsiteY4" fmla="*/ 964539 h 964539"/>
              <a:gd name="connsiteX5" fmla="*/ 482270 w 1377913"/>
              <a:gd name="connsiteY5" fmla="*/ 482270 h 964539"/>
              <a:gd name="connsiteX6" fmla="*/ 0 w 1377913"/>
              <a:gd name="connsiteY6" fmla="*/ 0 h 964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7913" h="964539">
                <a:moveTo>
                  <a:pt x="1377913" y="0"/>
                </a:moveTo>
                <a:lnTo>
                  <a:pt x="1377913" y="626951"/>
                </a:lnTo>
                <a:lnTo>
                  <a:pt x="688956" y="964539"/>
                </a:lnTo>
                <a:lnTo>
                  <a:pt x="0" y="626951"/>
                </a:lnTo>
                <a:lnTo>
                  <a:pt x="0" y="0"/>
                </a:lnTo>
                <a:lnTo>
                  <a:pt x="688956" y="337589"/>
                </a:lnTo>
                <a:lnTo>
                  <a:pt x="1377913" y="0"/>
                </a:lnTo>
                <a:close/>
              </a:path>
            </a:pathLst>
          </a:custGeom>
          <a:scene3d>
            <a:camera prst="orthographicFront"/>
            <a:lightRig rig="flat" dir="t"/>
          </a:scene3d>
          <a:sp3d prstMaterial="plastic">
            <a:bevelT w="120900" h="88900"/>
            <a:bevelB w="88900" h="31750" prst="angle"/>
          </a:sp3d>
        </p:spPr>
        <p:style>
          <a:lnRef idx="1">
            <a:schemeClr val="accent5">
              <a:shade val="80000"/>
              <a:hueOff val="-174052"/>
              <a:satOff val="-31693"/>
              <a:lumOff val="22640"/>
              <a:alphaOff val="0"/>
            </a:schemeClr>
          </a:lnRef>
          <a:fillRef idx="3">
            <a:schemeClr val="accent5">
              <a:shade val="80000"/>
              <a:hueOff val="-174052"/>
              <a:satOff val="-31693"/>
              <a:lumOff val="22640"/>
              <a:alphaOff val="0"/>
            </a:schemeClr>
          </a:fillRef>
          <a:effectRef idx="2">
            <a:schemeClr val="accent5">
              <a:shade val="80000"/>
              <a:hueOff val="-174052"/>
              <a:satOff val="-31693"/>
              <a:lumOff val="22640"/>
              <a:alphaOff val="0"/>
            </a:schemeClr>
          </a:effectRef>
          <a:fontRef idx="minor">
            <a:schemeClr val="lt1"/>
          </a:fontRef>
        </p:style>
        <p:txBody>
          <a:bodyPr spcFirstLastPara="0" vert="horz" wrap="square" lIns="17146" tIns="499415" rIns="17144" bIns="499414" numCol="1" spcCol="1270" anchor="ctr" anchorCtr="0">
            <a:noAutofit/>
          </a:bodyPr>
          <a:lstStyle/>
          <a:p>
            <a:pPr marL="0" lvl="0" indent="0" algn="ctr" defTabSz="1200150">
              <a:lnSpc>
                <a:spcPct val="90000"/>
              </a:lnSpc>
              <a:spcBef>
                <a:spcPct val="0"/>
              </a:spcBef>
              <a:spcAft>
                <a:spcPct val="35000"/>
              </a:spcAft>
              <a:buNone/>
            </a:pPr>
            <a:endParaRPr lang="fr-FR" sz="2700" b="1" kern="1200" dirty="0">
              <a:effectLst>
                <a:outerShdw blurRad="38100" dist="38100" dir="2700000" algn="tl">
                  <a:srgbClr val="000000">
                    <a:alpha val="43137"/>
                  </a:srgbClr>
                </a:outerShdw>
              </a:effectLst>
            </a:endParaRPr>
          </a:p>
        </p:txBody>
      </p:sp>
      <p:sp>
        <p:nvSpPr>
          <p:cNvPr id="16" name="Forme libre : forme 15">
            <a:extLst>
              <a:ext uri="{FF2B5EF4-FFF2-40B4-BE49-F238E27FC236}">
                <a16:creationId xmlns:a16="http://schemas.microsoft.com/office/drawing/2014/main" id="{6460CE09-E2A2-4BC6-A13F-1D58E8B1149C}"/>
              </a:ext>
            </a:extLst>
          </p:cNvPr>
          <p:cNvSpPr/>
          <p:nvPr/>
        </p:nvSpPr>
        <p:spPr>
          <a:xfrm>
            <a:off x="3344637" y="2705944"/>
            <a:ext cx="7302285" cy="895644"/>
          </a:xfrm>
          <a:custGeom>
            <a:avLst/>
            <a:gdLst>
              <a:gd name="connsiteX0" fmla="*/ 149277 w 895643"/>
              <a:gd name="connsiteY0" fmla="*/ 0 h 7302284"/>
              <a:gd name="connsiteX1" fmla="*/ 746366 w 895643"/>
              <a:gd name="connsiteY1" fmla="*/ 0 h 7302284"/>
              <a:gd name="connsiteX2" fmla="*/ 895643 w 895643"/>
              <a:gd name="connsiteY2" fmla="*/ 149277 h 7302284"/>
              <a:gd name="connsiteX3" fmla="*/ 895643 w 895643"/>
              <a:gd name="connsiteY3" fmla="*/ 7302284 h 7302284"/>
              <a:gd name="connsiteX4" fmla="*/ 895643 w 895643"/>
              <a:gd name="connsiteY4" fmla="*/ 7302284 h 7302284"/>
              <a:gd name="connsiteX5" fmla="*/ 0 w 895643"/>
              <a:gd name="connsiteY5" fmla="*/ 7302284 h 7302284"/>
              <a:gd name="connsiteX6" fmla="*/ 0 w 895643"/>
              <a:gd name="connsiteY6" fmla="*/ 7302284 h 7302284"/>
              <a:gd name="connsiteX7" fmla="*/ 0 w 895643"/>
              <a:gd name="connsiteY7" fmla="*/ 149277 h 7302284"/>
              <a:gd name="connsiteX8" fmla="*/ 149277 w 895643"/>
              <a:gd name="connsiteY8" fmla="*/ 0 h 7302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643" h="7302284">
                <a:moveTo>
                  <a:pt x="895643" y="1217076"/>
                </a:moveTo>
                <a:lnTo>
                  <a:pt x="895643" y="6085208"/>
                </a:lnTo>
                <a:cubicBezTo>
                  <a:pt x="895643" y="6757375"/>
                  <a:pt x="887446" y="7302280"/>
                  <a:pt x="877334" y="7302280"/>
                </a:cubicBezTo>
                <a:lnTo>
                  <a:pt x="0" y="7302280"/>
                </a:lnTo>
                <a:lnTo>
                  <a:pt x="0" y="7302280"/>
                </a:lnTo>
                <a:lnTo>
                  <a:pt x="0" y="4"/>
                </a:lnTo>
                <a:lnTo>
                  <a:pt x="0" y="4"/>
                </a:lnTo>
                <a:lnTo>
                  <a:pt x="877334" y="4"/>
                </a:lnTo>
                <a:cubicBezTo>
                  <a:pt x="887446" y="4"/>
                  <a:pt x="895643" y="544909"/>
                  <a:pt x="895643" y="1217076"/>
                </a:cubicBezTo>
                <a:close/>
              </a:path>
            </a:pathLst>
          </a:custGeom>
          <a:scene3d>
            <a:camera prst="orthographicFront"/>
            <a:lightRig rig="flat" dir="t"/>
          </a:scene3d>
          <a:sp3d extrusionH="12700" prstMaterial="plastic">
            <a:bevelT w="50800" h="50800"/>
          </a:sp3d>
        </p:spPr>
        <p:style>
          <a:lnRef idx="1">
            <a:schemeClr val="accent5">
              <a:shade val="80000"/>
              <a:hueOff val="-174052"/>
              <a:satOff val="-31693"/>
              <a:lumOff val="2264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5129" tIns="55787" rIns="55787" bIns="55788" numCol="1" spcCol="1270" anchor="ctr" anchorCtr="0">
            <a:noAutofit/>
          </a:bodyPr>
          <a:lstStyle/>
          <a:p>
            <a:pPr marL="171450" lvl="1" indent="-171450" defTabSz="844550">
              <a:lnSpc>
                <a:spcPct val="90000"/>
              </a:lnSpc>
              <a:spcBef>
                <a:spcPct val="0"/>
              </a:spcBef>
              <a:spcAft>
                <a:spcPct val="15000"/>
              </a:spcAft>
              <a:buFontTx/>
              <a:buChar char="•"/>
            </a:pPr>
            <a:r>
              <a:rPr lang="fr-FR" sz="1900" b="1" kern="1200" dirty="0"/>
              <a:t>La direction de l’accélération de la pesanteur est portée par un </a:t>
            </a:r>
            <a:r>
              <a:rPr lang="fr-FR" sz="1900" b="1" dirty="0"/>
              <a:t>axe</a:t>
            </a:r>
          </a:p>
          <a:p>
            <a:pPr marL="171450" lvl="1" indent="-171450" defTabSz="844550">
              <a:lnSpc>
                <a:spcPct val="90000"/>
              </a:lnSpc>
              <a:spcBef>
                <a:spcPct val="0"/>
              </a:spcBef>
              <a:spcAft>
                <a:spcPct val="15000"/>
              </a:spcAft>
              <a:buFontTx/>
              <a:buChar char="•"/>
            </a:pPr>
            <a:r>
              <a:rPr lang="fr-FR" sz="1900" b="1" kern="1200" dirty="0"/>
              <a:t>Donc on peut connaître l'orientation de la carte</a:t>
            </a:r>
          </a:p>
        </p:txBody>
      </p:sp>
      <p:sp>
        <p:nvSpPr>
          <p:cNvPr id="17" name="Forme libre : forme 16">
            <a:extLst>
              <a:ext uri="{FF2B5EF4-FFF2-40B4-BE49-F238E27FC236}">
                <a16:creationId xmlns:a16="http://schemas.microsoft.com/office/drawing/2014/main" id="{7C225A83-A964-4B12-AF8F-CCA9C04066F4}"/>
              </a:ext>
            </a:extLst>
          </p:cNvPr>
          <p:cNvSpPr/>
          <p:nvPr/>
        </p:nvSpPr>
        <p:spPr>
          <a:xfrm>
            <a:off x="2380099" y="3886639"/>
            <a:ext cx="964539" cy="1377913"/>
          </a:xfrm>
          <a:custGeom>
            <a:avLst/>
            <a:gdLst>
              <a:gd name="connsiteX0" fmla="*/ 0 w 1377913"/>
              <a:gd name="connsiteY0" fmla="*/ 0 h 964539"/>
              <a:gd name="connsiteX1" fmla="*/ 895644 w 1377913"/>
              <a:gd name="connsiteY1" fmla="*/ 0 h 964539"/>
              <a:gd name="connsiteX2" fmla="*/ 1377913 w 1377913"/>
              <a:gd name="connsiteY2" fmla="*/ 482270 h 964539"/>
              <a:gd name="connsiteX3" fmla="*/ 895644 w 1377913"/>
              <a:gd name="connsiteY3" fmla="*/ 964539 h 964539"/>
              <a:gd name="connsiteX4" fmla="*/ 0 w 1377913"/>
              <a:gd name="connsiteY4" fmla="*/ 964539 h 964539"/>
              <a:gd name="connsiteX5" fmla="*/ 482270 w 1377913"/>
              <a:gd name="connsiteY5" fmla="*/ 482270 h 964539"/>
              <a:gd name="connsiteX6" fmla="*/ 0 w 1377913"/>
              <a:gd name="connsiteY6" fmla="*/ 0 h 964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7913" h="964539">
                <a:moveTo>
                  <a:pt x="1377913" y="0"/>
                </a:moveTo>
                <a:lnTo>
                  <a:pt x="1377913" y="626951"/>
                </a:lnTo>
                <a:lnTo>
                  <a:pt x="688956" y="964539"/>
                </a:lnTo>
                <a:lnTo>
                  <a:pt x="0" y="626951"/>
                </a:lnTo>
                <a:lnTo>
                  <a:pt x="0" y="0"/>
                </a:lnTo>
                <a:lnTo>
                  <a:pt x="688956" y="337589"/>
                </a:lnTo>
                <a:lnTo>
                  <a:pt x="1377913" y="0"/>
                </a:lnTo>
                <a:close/>
              </a:path>
            </a:pathLst>
          </a:custGeom>
          <a:scene3d>
            <a:camera prst="orthographicFront"/>
            <a:lightRig rig="flat" dir="t"/>
          </a:scene3d>
          <a:sp3d prstMaterial="plastic">
            <a:bevelT w="120900" h="88900"/>
            <a:bevelB w="88900" h="31750" prst="angle"/>
          </a:sp3d>
        </p:spPr>
        <p:style>
          <a:lnRef idx="1">
            <a:schemeClr val="accent5">
              <a:shade val="80000"/>
              <a:hueOff val="-348105"/>
              <a:satOff val="-63386"/>
              <a:lumOff val="45280"/>
              <a:alphaOff val="0"/>
            </a:schemeClr>
          </a:lnRef>
          <a:fillRef idx="3">
            <a:schemeClr val="accent5">
              <a:shade val="80000"/>
              <a:hueOff val="-348105"/>
              <a:satOff val="-63386"/>
              <a:lumOff val="45280"/>
              <a:alphaOff val="0"/>
            </a:schemeClr>
          </a:fillRef>
          <a:effectRef idx="2">
            <a:schemeClr val="accent5">
              <a:shade val="80000"/>
              <a:hueOff val="-348105"/>
              <a:satOff val="-63386"/>
              <a:lumOff val="45280"/>
              <a:alphaOff val="0"/>
            </a:schemeClr>
          </a:effectRef>
          <a:fontRef idx="minor">
            <a:schemeClr val="lt1"/>
          </a:fontRef>
        </p:style>
        <p:txBody>
          <a:bodyPr spcFirstLastPara="0" vert="horz" wrap="square" lIns="17146" tIns="499415" rIns="17144" bIns="499414" numCol="1" spcCol="1270" anchor="ctr" anchorCtr="0">
            <a:noAutofit/>
          </a:bodyPr>
          <a:lstStyle/>
          <a:p>
            <a:pPr marL="0" lvl="0" indent="0" algn="ctr" defTabSz="1200150">
              <a:lnSpc>
                <a:spcPct val="90000"/>
              </a:lnSpc>
              <a:spcBef>
                <a:spcPct val="0"/>
              </a:spcBef>
              <a:spcAft>
                <a:spcPct val="35000"/>
              </a:spcAft>
              <a:buNone/>
            </a:pPr>
            <a:endParaRPr lang="fr-FR" sz="2700" b="1" kern="1200" dirty="0">
              <a:effectLst>
                <a:outerShdw blurRad="38100" dist="38100" dir="2700000" algn="tl">
                  <a:srgbClr val="000000">
                    <a:alpha val="43137"/>
                  </a:srgbClr>
                </a:outerShdw>
              </a:effectLst>
            </a:endParaRPr>
          </a:p>
        </p:txBody>
      </p:sp>
      <p:sp>
        <p:nvSpPr>
          <p:cNvPr id="27" name="Forme libre : forme 26">
            <a:extLst>
              <a:ext uri="{FF2B5EF4-FFF2-40B4-BE49-F238E27FC236}">
                <a16:creationId xmlns:a16="http://schemas.microsoft.com/office/drawing/2014/main" id="{DB8A3DEB-19BC-4EB1-8C35-7144C03C103D}"/>
              </a:ext>
            </a:extLst>
          </p:cNvPr>
          <p:cNvSpPr/>
          <p:nvPr/>
        </p:nvSpPr>
        <p:spPr>
          <a:xfrm>
            <a:off x="3344637" y="3886640"/>
            <a:ext cx="7302285" cy="895644"/>
          </a:xfrm>
          <a:custGeom>
            <a:avLst/>
            <a:gdLst>
              <a:gd name="connsiteX0" fmla="*/ 149277 w 895643"/>
              <a:gd name="connsiteY0" fmla="*/ 0 h 7302284"/>
              <a:gd name="connsiteX1" fmla="*/ 746366 w 895643"/>
              <a:gd name="connsiteY1" fmla="*/ 0 h 7302284"/>
              <a:gd name="connsiteX2" fmla="*/ 895643 w 895643"/>
              <a:gd name="connsiteY2" fmla="*/ 149277 h 7302284"/>
              <a:gd name="connsiteX3" fmla="*/ 895643 w 895643"/>
              <a:gd name="connsiteY3" fmla="*/ 7302284 h 7302284"/>
              <a:gd name="connsiteX4" fmla="*/ 895643 w 895643"/>
              <a:gd name="connsiteY4" fmla="*/ 7302284 h 7302284"/>
              <a:gd name="connsiteX5" fmla="*/ 0 w 895643"/>
              <a:gd name="connsiteY5" fmla="*/ 7302284 h 7302284"/>
              <a:gd name="connsiteX6" fmla="*/ 0 w 895643"/>
              <a:gd name="connsiteY6" fmla="*/ 7302284 h 7302284"/>
              <a:gd name="connsiteX7" fmla="*/ 0 w 895643"/>
              <a:gd name="connsiteY7" fmla="*/ 149277 h 7302284"/>
              <a:gd name="connsiteX8" fmla="*/ 149277 w 895643"/>
              <a:gd name="connsiteY8" fmla="*/ 0 h 7302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643" h="7302284">
                <a:moveTo>
                  <a:pt x="895643" y="1217076"/>
                </a:moveTo>
                <a:lnTo>
                  <a:pt x="895643" y="6085208"/>
                </a:lnTo>
                <a:cubicBezTo>
                  <a:pt x="895643" y="6757375"/>
                  <a:pt x="887446" y="7302280"/>
                  <a:pt x="877334" y="7302280"/>
                </a:cubicBezTo>
                <a:lnTo>
                  <a:pt x="0" y="7302280"/>
                </a:lnTo>
                <a:lnTo>
                  <a:pt x="0" y="7302280"/>
                </a:lnTo>
                <a:lnTo>
                  <a:pt x="0" y="4"/>
                </a:lnTo>
                <a:lnTo>
                  <a:pt x="0" y="4"/>
                </a:lnTo>
                <a:lnTo>
                  <a:pt x="877334" y="4"/>
                </a:lnTo>
                <a:cubicBezTo>
                  <a:pt x="887446" y="4"/>
                  <a:pt x="895643" y="544909"/>
                  <a:pt x="895643" y="1217076"/>
                </a:cubicBezTo>
                <a:close/>
              </a:path>
            </a:pathLst>
          </a:custGeom>
          <a:scene3d>
            <a:camera prst="orthographicFront"/>
            <a:lightRig rig="flat" dir="t"/>
          </a:scene3d>
          <a:sp3d extrusionH="12700" prstMaterial="plastic">
            <a:bevelT w="50800" h="50800"/>
          </a:sp3d>
        </p:spPr>
        <p:style>
          <a:lnRef idx="1">
            <a:schemeClr val="accent5">
              <a:shade val="80000"/>
              <a:hueOff val="-348105"/>
              <a:satOff val="-63386"/>
              <a:lumOff val="4528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0689" tIns="58962" rIns="58962" bIns="58963" numCol="1" spcCol="1270" anchor="ctr" anchorCtr="0">
            <a:noAutofit/>
          </a:bodyPr>
          <a:lstStyle/>
          <a:p>
            <a:pPr marL="228600" lvl="1" indent="-228600" algn="l" defTabSz="1066800">
              <a:lnSpc>
                <a:spcPct val="90000"/>
              </a:lnSpc>
              <a:spcBef>
                <a:spcPct val="0"/>
              </a:spcBef>
              <a:spcAft>
                <a:spcPct val="15000"/>
              </a:spcAft>
              <a:buChar char="•"/>
            </a:pPr>
            <a:r>
              <a:rPr lang="fr-FR" sz="2400" b="1" kern="1200" dirty="0"/>
              <a:t>Exigence n°1 </a:t>
            </a:r>
            <a:r>
              <a:rPr lang="fr-FR" sz="1900" b="1" kern="1200" dirty="0"/>
              <a:t>: détecter au minimum deux orientations du cube</a:t>
            </a:r>
          </a:p>
        </p:txBody>
      </p:sp>
      <p:pic>
        <p:nvPicPr>
          <p:cNvPr id="31746" name="Picture 2" descr="Icône valide de vecteur - Telecharger Vectoriel Gratuit, Clipart ..."/>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0504209" y="3827383"/>
            <a:ext cx="865119" cy="865119"/>
          </a:xfrm>
          <a:prstGeom prst="rect">
            <a:avLst/>
          </a:prstGeom>
          <a:noFill/>
        </p:spPr>
      </p:pic>
      <p:sp>
        <p:nvSpPr>
          <p:cNvPr id="9" name="Rectangle : coins arrondis 8">
            <a:extLst>
              <a:ext uri="{FF2B5EF4-FFF2-40B4-BE49-F238E27FC236}">
                <a16:creationId xmlns:a16="http://schemas.microsoft.com/office/drawing/2014/main" id="{B6BF9DE0-9B88-4BBD-9E85-EA6B478AFEBE}"/>
              </a:ext>
            </a:extLst>
          </p:cNvPr>
          <p:cNvSpPr>
            <a:spLocks noChangeAspect="1"/>
          </p:cNvSpPr>
          <p:nvPr/>
        </p:nvSpPr>
        <p:spPr>
          <a:xfrm>
            <a:off x="11160000" y="144000"/>
            <a:ext cx="900000" cy="900000"/>
          </a:xfrm>
          <a:prstGeom prst="roundRect">
            <a:avLst>
              <a:gd name="adj" fmla="val 10000"/>
            </a:avLst>
          </a:prstGeom>
          <a:blipFill rotWithShape="0">
            <a:blip r:embed="rId4">
              <a:duotone>
                <a:schemeClr val="accent2">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8800"/>
                      </a14:imgEffect>
                      <a14:imgEffect>
                        <a14:saturation sat="300000"/>
                      </a14:imgEffect>
                      <a14:imgEffect>
                        <a14:brightnessContrast contrast="-40000"/>
                      </a14:imgEffect>
                    </a14:imgLayer>
                  </a14:imgProps>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15131"/>
              <a:satOff val="-750"/>
              <a:lumOff val="2942"/>
              <a:alphaOff val="0"/>
            </a:schemeClr>
          </a:effectRef>
          <a:fontRef idx="minor">
            <a:schemeClr val="lt1">
              <a:hueOff val="0"/>
              <a:satOff val="0"/>
              <a:lumOff val="0"/>
              <a:alphaOff val="0"/>
            </a:schemeClr>
          </a:fontRef>
        </p:style>
      </p:sp>
      <p:sp>
        <p:nvSpPr>
          <p:cNvPr id="10" name="ZoneTexte 9">
            <a:extLst>
              <a:ext uri="{FF2B5EF4-FFF2-40B4-BE49-F238E27FC236}">
                <a16:creationId xmlns:a16="http://schemas.microsoft.com/office/drawing/2014/main" id="{B4BDD6AA-B64D-48A1-8E2B-83050E539D0D}"/>
              </a:ext>
            </a:extLst>
          </p:cNvPr>
          <p:cNvSpPr txBox="1"/>
          <p:nvPr/>
        </p:nvSpPr>
        <p:spPr>
          <a:xfrm>
            <a:off x="210382" y="5746799"/>
            <a:ext cx="11708902"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ndara"/>
                <a:ea typeface="+mn-ea"/>
                <a:cs typeface="+mn-cs"/>
              </a:rPr>
              <a:t>La carte </a:t>
            </a:r>
            <a:r>
              <a:rPr kumimoji="0" lang="fr-FR"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Candara"/>
                <a:ea typeface="+mn-ea"/>
                <a:cs typeface="+mn-cs"/>
              </a:rPr>
              <a:t>micro:bit</a:t>
            </a:r>
            <a:r>
              <a:rPr kumimoji="0" lang="fr-FR" sz="2400" b="1"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Candara"/>
                <a:ea typeface="+mn-ea"/>
                <a:cs typeface="+mn-cs"/>
              </a:rPr>
              <a:t> permet de </a:t>
            </a:r>
            <a:r>
              <a:rPr kumimoji="0" lang="fr-FR"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ndara"/>
                <a:ea typeface="+mn-ea"/>
                <a:cs typeface="+mn-cs"/>
              </a:rPr>
              <a:t>répondre aux exigences du client.</a:t>
            </a:r>
          </a:p>
        </p:txBody>
      </p:sp>
      <p:grpSp>
        <p:nvGrpSpPr>
          <p:cNvPr id="26" name="Groupe 25">
            <a:extLst>
              <a:ext uri="{FF2B5EF4-FFF2-40B4-BE49-F238E27FC236}">
                <a16:creationId xmlns:a16="http://schemas.microsoft.com/office/drawing/2014/main" id="{15AA6FD3-59E2-4B87-943E-2428AE9A3C9F}"/>
              </a:ext>
            </a:extLst>
          </p:cNvPr>
          <p:cNvGrpSpPr/>
          <p:nvPr/>
        </p:nvGrpSpPr>
        <p:grpSpPr>
          <a:xfrm>
            <a:off x="548398" y="2894050"/>
            <a:ext cx="1289708" cy="1444038"/>
            <a:chOff x="6894536" y="921476"/>
            <a:chExt cx="1289708" cy="1444038"/>
          </a:xfrm>
        </p:grpSpPr>
        <p:pic>
          <p:nvPicPr>
            <p:cNvPr id="1026" name="Picture 2">
              <a:extLst>
                <a:ext uri="{FF2B5EF4-FFF2-40B4-BE49-F238E27FC236}">
                  <a16:creationId xmlns:a16="http://schemas.microsoft.com/office/drawing/2014/main" id="{62DCD813-8CB3-4C9C-8AE5-AA357FAFA6D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800"/>
            <a:stretch/>
          </p:blipFill>
          <p:spPr bwMode="auto">
            <a:xfrm>
              <a:off x="6894536" y="921476"/>
              <a:ext cx="1289708" cy="1080000"/>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Connecteur droit avec flèche 19">
              <a:extLst>
                <a:ext uri="{FF2B5EF4-FFF2-40B4-BE49-F238E27FC236}">
                  <a16:creationId xmlns:a16="http://schemas.microsoft.com/office/drawing/2014/main" id="{A66312B3-69DA-4A6E-AB96-12E50AA6BB05}"/>
                </a:ext>
              </a:extLst>
            </p:cNvPr>
            <p:cNvCxnSpPr>
              <a:cxnSpLocks/>
            </p:cNvCxnSpPr>
            <p:nvPr/>
          </p:nvCxnSpPr>
          <p:spPr>
            <a:xfrm>
              <a:off x="7537684" y="1503278"/>
              <a:ext cx="1706" cy="760251"/>
            </a:xfrm>
            <a:prstGeom prst="straightConnector1">
              <a:avLst/>
            </a:prstGeom>
            <a:ln w="19050" cap="flat" cmpd="sng" algn="ctr">
              <a:solidFill>
                <a:srgbClr val="FF0000"/>
              </a:solidFill>
              <a:prstDash val="solid"/>
              <a:round/>
              <a:headEnd type="none" w="med" len="med"/>
              <a:tailEnd type="stealth" w="lg" len="lg"/>
            </a:ln>
          </p:spPr>
          <p:style>
            <a:lnRef idx="0">
              <a:scrgbClr r="0" g="0" b="0"/>
            </a:lnRef>
            <a:fillRef idx="0">
              <a:scrgbClr r="0" g="0" b="0"/>
            </a:fillRef>
            <a:effectRef idx="0">
              <a:scrgbClr r="0" g="0" b="0"/>
            </a:effectRef>
            <a:fontRef idx="minor">
              <a:schemeClr val="tx1"/>
            </a:fontRef>
          </p:style>
        </p:cxnSp>
        <p:sp>
          <p:nvSpPr>
            <p:cNvPr id="21" name="ZoneTexte 20">
              <a:extLst>
                <a:ext uri="{FF2B5EF4-FFF2-40B4-BE49-F238E27FC236}">
                  <a16:creationId xmlns:a16="http://schemas.microsoft.com/office/drawing/2014/main" id="{B0A57FFF-8748-4E94-9E94-C249FB667924}"/>
                </a:ext>
              </a:extLst>
            </p:cNvPr>
            <p:cNvSpPr txBox="1"/>
            <p:nvPr/>
          </p:nvSpPr>
          <p:spPr>
            <a:xfrm>
              <a:off x="7537684" y="1996182"/>
              <a:ext cx="316776" cy="369332"/>
            </a:xfrm>
            <a:prstGeom prst="rect">
              <a:avLst/>
            </a:prstGeom>
            <a:noFill/>
          </p:spPr>
          <p:txBody>
            <a:bodyPr wrap="square" rtlCol="0">
              <a:spAutoFit/>
            </a:bodyPr>
            <a:lstStyle/>
            <a:p>
              <a:r>
                <a:rPr lang="fr-FR" dirty="0"/>
                <a:t>Y</a:t>
              </a:r>
            </a:p>
          </p:txBody>
        </p:sp>
      </p:grpSp>
      <p:grpSp>
        <p:nvGrpSpPr>
          <p:cNvPr id="25" name="Groupe 24">
            <a:extLst>
              <a:ext uri="{FF2B5EF4-FFF2-40B4-BE49-F238E27FC236}">
                <a16:creationId xmlns:a16="http://schemas.microsoft.com/office/drawing/2014/main" id="{48E4CED4-D594-4FEA-A1D9-BF4F730E8A9C}"/>
              </a:ext>
            </a:extLst>
          </p:cNvPr>
          <p:cNvGrpSpPr/>
          <p:nvPr/>
        </p:nvGrpSpPr>
        <p:grpSpPr>
          <a:xfrm>
            <a:off x="653252" y="1094731"/>
            <a:ext cx="1080000" cy="1651707"/>
            <a:chOff x="9415759" y="287541"/>
            <a:chExt cx="1080000" cy="1651707"/>
          </a:xfrm>
        </p:grpSpPr>
        <p:pic>
          <p:nvPicPr>
            <p:cNvPr id="13" name="Picture 2">
              <a:extLst>
                <a:ext uri="{FF2B5EF4-FFF2-40B4-BE49-F238E27FC236}">
                  <a16:creationId xmlns:a16="http://schemas.microsoft.com/office/drawing/2014/main" id="{5E59707E-E101-4CFE-A3B7-6CC72696F4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800"/>
            <a:stretch/>
          </p:blipFill>
          <p:spPr bwMode="auto">
            <a:xfrm rot="16200000">
              <a:off x="9310903" y="754392"/>
              <a:ext cx="1289712" cy="1080000"/>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Connecteur droit avec flèche 22">
              <a:extLst>
                <a:ext uri="{FF2B5EF4-FFF2-40B4-BE49-F238E27FC236}">
                  <a16:creationId xmlns:a16="http://schemas.microsoft.com/office/drawing/2014/main" id="{3A07F2A0-CC1C-4B9E-873B-3B88EA54A0C7}"/>
                </a:ext>
              </a:extLst>
            </p:cNvPr>
            <p:cNvCxnSpPr>
              <a:cxnSpLocks/>
            </p:cNvCxnSpPr>
            <p:nvPr/>
          </p:nvCxnSpPr>
          <p:spPr>
            <a:xfrm flipV="1">
              <a:off x="9951252" y="420645"/>
              <a:ext cx="0" cy="873747"/>
            </a:xfrm>
            <a:prstGeom prst="straightConnector1">
              <a:avLst/>
            </a:prstGeom>
            <a:ln w="19050" cap="flat" cmpd="sng" algn="ctr">
              <a:solidFill>
                <a:srgbClr val="FF0000"/>
              </a:solidFill>
              <a:prstDash val="solid"/>
              <a:round/>
              <a:headEnd type="none" w="med" len="med"/>
              <a:tailEnd type="stealth" w="lg" len="lg"/>
            </a:ln>
          </p:spPr>
          <p:style>
            <a:lnRef idx="0">
              <a:scrgbClr r="0" g="0" b="0"/>
            </a:lnRef>
            <a:fillRef idx="0">
              <a:scrgbClr r="0" g="0" b="0"/>
            </a:fillRef>
            <a:effectRef idx="0">
              <a:scrgbClr r="0" g="0" b="0"/>
            </a:effectRef>
            <a:fontRef idx="minor">
              <a:schemeClr val="tx1"/>
            </a:fontRef>
          </p:style>
        </p:cxnSp>
        <p:sp>
          <p:nvSpPr>
            <p:cNvPr id="24" name="ZoneTexte 23">
              <a:extLst>
                <a:ext uri="{FF2B5EF4-FFF2-40B4-BE49-F238E27FC236}">
                  <a16:creationId xmlns:a16="http://schemas.microsoft.com/office/drawing/2014/main" id="{065B7F21-0BB6-4375-92B8-B38D4798111D}"/>
                </a:ext>
              </a:extLst>
            </p:cNvPr>
            <p:cNvSpPr txBox="1"/>
            <p:nvPr/>
          </p:nvSpPr>
          <p:spPr>
            <a:xfrm>
              <a:off x="9634476" y="287541"/>
              <a:ext cx="316776" cy="369332"/>
            </a:xfrm>
            <a:prstGeom prst="rect">
              <a:avLst/>
            </a:prstGeom>
            <a:noFill/>
          </p:spPr>
          <p:txBody>
            <a:bodyPr wrap="square" rtlCol="0">
              <a:spAutoFit/>
            </a:bodyPr>
            <a:lstStyle/>
            <a:p>
              <a:r>
                <a:rPr lang="fr-FR" dirty="0"/>
                <a:t>X</a:t>
              </a:r>
            </a:p>
          </p:txBody>
        </p:sp>
      </p:grpSp>
      <p:sp>
        <p:nvSpPr>
          <p:cNvPr id="22" name="ZoneTexte 21">
            <a:extLst>
              <a:ext uri="{FF2B5EF4-FFF2-40B4-BE49-F238E27FC236}">
                <a16:creationId xmlns:a16="http://schemas.microsoft.com/office/drawing/2014/main" id="{FE4113D3-9853-4658-9156-C016A4143752}"/>
              </a:ext>
            </a:extLst>
          </p:cNvPr>
          <p:cNvSpPr txBox="1"/>
          <p:nvPr/>
        </p:nvSpPr>
        <p:spPr>
          <a:xfrm>
            <a:off x="484934" y="744763"/>
            <a:ext cx="95836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black"/>
                </a:solidFill>
                <a:latin typeface="Candara"/>
              </a:rPr>
              <a:t>Fonctionnement d’un accéléromètre et validation de la carte </a:t>
            </a:r>
            <a:r>
              <a:rPr lang="fr-FR" sz="2400" b="1" dirty="0" err="1">
                <a:solidFill>
                  <a:prstClr val="black"/>
                </a:solidFill>
                <a:latin typeface="Candara"/>
              </a:rPr>
              <a:t>micro:bit</a:t>
            </a:r>
            <a:endParaRPr kumimoji="0" lang="fr-FR" sz="2400" b="1" i="0" u="none" strike="noStrike" kern="1200" cap="none" spc="0" normalizeH="0" baseline="0" noProof="0" dirty="0">
              <a:ln>
                <a:noFill/>
              </a:ln>
              <a:solidFill>
                <a:prstClr val="black"/>
              </a:solidFill>
              <a:effectLst/>
              <a:uLnTx/>
              <a:uFillTx/>
              <a:latin typeface="Candara"/>
            </a:endParaRPr>
          </a:p>
        </p:txBody>
      </p:sp>
      <p:sp>
        <p:nvSpPr>
          <p:cNvPr id="30" name="Titre 1">
            <a:extLst>
              <a:ext uri="{FF2B5EF4-FFF2-40B4-BE49-F238E27FC236}">
                <a16:creationId xmlns:a16="http://schemas.microsoft.com/office/drawing/2014/main" id="{3E4944F9-82C3-4E66-9E96-F23168D8A866}"/>
              </a:ext>
            </a:extLst>
          </p:cNvPr>
          <p:cNvSpPr txBox="1">
            <a:spLocks/>
          </p:cNvSpPr>
          <p:nvPr/>
        </p:nvSpPr>
        <p:spPr>
          <a:xfrm>
            <a:off x="180000" y="180000"/>
            <a:ext cx="11513610"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spc="-300" dirty="0"/>
              <a:t>Définir le périmètre :  les ressources à disposition</a:t>
            </a:r>
          </a:p>
        </p:txBody>
      </p:sp>
      <p:grpSp>
        <p:nvGrpSpPr>
          <p:cNvPr id="12" name="Groupe 11">
            <a:extLst>
              <a:ext uri="{FF2B5EF4-FFF2-40B4-BE49-F238E27FC236}">
                <a16:creationId xmlns:a16="http://schemas.microsoft.com/office/drawing/2014/main" id="{B2896993-4418-4CB5-8852-428CF8463B7F}"/>
              </a:ext>
            </a:extLst>
          </p:cNvPr>
          <p:cNvGrpSpPr/>
          <p:nvPr/>
        </p:nvGrpSpPr>
        <p:grpSpPr>
          <a:xfrm>
            <a:off x="8440905" y="1120872"/>
            <a:ext cx="2206017" cy="1957868"/>
            <a:chOff x="8440905" y="1120872"/>
            <a:chExt cx="2206017" cy="1957868"/>
          </a:xfrm>
        </p:grpSpPr>
        <p:grpSp>
          <p:nvGrpSpPr>
            <p:cNvPr id="2" name="Groupe 1">
              <a:extLst>
                <a:ext uri="{FF2B5EF4-FFF2-40B4-BE49-F238E27FC236}">
                  <a16:creationId xmlns:a16="http://schemas.microsoft.com/office/drawing/2014/main" id="{57617BA5-3CC8-438C-9B72-68A7CB39934A}"/>
                </a:ext>
              </a:extLst>
            </p:cNvPr>
            <p:cNvGrpSpPr/>
            <p:nvPr/>
          </p:nvGrpSpPr>
          <p:grpSpPr>
            <a:xfrm>
              <a:off x="8440905" y="1120872"/>
              <a:ext cx="1856877" cy="1957868"/>
              <a:chOff x="8440905" y="1120872"/>
              <a:chExt cx="1856877" cy="1957868"/>
            </a:xfrm>
          </p:grpSpPr>
          <p:cxnSp>
            <p:nvCxnSpPr>
              <p:cNvPr id="31" name="Connecteur droit avec flèche 30">
                <a:extLst>
                  <a:ext uri="{FF2B5EF4-FFF2-40B4-BE49-F238E27FC236}">
                    <a16:creationId xmlns:a16="http://schemas.microsoft.com/office/drawing/2014/main" id="{71CA8487-6777-4458-9B6D-D42C884118B6}"/>
                  </a:ext>
                </a:extLst>
              </p:cNvPr>
              <p:cNvCxnSpPr>
                <a:cxnSpLocks/>
              </p:cNvCxnSpPr>
              <p:nvPr/>
            </p:nvCxnSpPr>
            <p:spPr>
              <a:xfrm>
                <a:off x="9391669" y="1893061"/>
                <a:ext cx="0" cy="984800"/>
              </a:xfrm>
              <a:prstGeom prst="straightConnector1">
                <a:avLst/>
              </a:prstGeom>
              <a:ln w="19050" cap="flat" cmpd="sng" algn="ctr">
                <a:solidFill>
                  <a:srgbClr val="FF0000"/>
                </a:solidFill>
                <a:prstDash val="solid"/>
                <a:round/>
                <a:headEnd type="none" w="med" len="med"/>
                <a:tailEnd type="stealth" w="lg" len="lg"/>
              </a:ln>
            </p:spPr>
            <p:style>
              <a:lnRef idx="0">
                <a:scrgbClr r="0" g="0" b="0"/>
              </a:lnRef>
              <a:fillRef idx="0">
                <a:scrgbClr r="0" g="0" b="0"/>
              </a:fillRef>
              <a:effectRef idx="0">
                <a:scrgbClr r="0" g="0" b="0"/>
              </a:effectRef>
              <a:fontRef idx="minor">
                <a:schemeClr val="tx1"/>
              </a:fontRef>
            </p:style>
          </p:cxnSp>
          <p:pic>
            <p:nvPicPr>
              <p:cNvPr id="32" name="Picture 2">
                <a:extLst>
                  <a:ext uri="{FF2B5EF4-FFF2-40B4-BE49-F238E27FC236}">
                    <a16:creationId xmlns:a16="http://schemas.microsoft.com/office/drawing/2014/main" id="{E688FB91-E471-4F4F-939E-68484D90D84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800"/>
              <a:stretch/>
            </p:blipFill>
            <p:spPr bwMode="auto">
              <a:xfrm>
                <a:off x="8440905" y="1120872"/>
                <a:ext cx="1856877" cy="1554947"/>
              </a:xfrm>
              <a:prstGeom prst="rect">
                <a:avLst/>
              </a:prstGeom>
              <a:noFill/>
              <a:scene3d>
                <a:camera prst="isometricTopUp"/>
                <a:lightRig rig="threePt" dir="t"/>
              </a:scene3d>
              <a:extLst>
                <a:ext uri="{909E8E84-426E-40DD-AFC4-6F175D3DCCD1}">
                  <a14:hiddenFill xmlns:a14="http://schemas.microsoft.com/office/drawing/2010/main">
                    <a:solidFill>
                      <a:srgbClr val="FFFFFF"/>
                    </a:solidFill>
                  </a14:hiddenFill>
                </a:ext>
              </a:extLst>
            </p:spPr>
          </p:pic>
          <p:sp>
            <p:nvSpPr>
              <p:cNvPr id="33" name="ZoneTexte 32">
                <a:extLst>
                  <a:ext uri="{FF2B5EF4-FFF2-40B4-BE49-F238E27FC236}">
                    <a16:creationId xmlns:a16="http://schemas.microsoft.com/office/drawing/2014/main" id="{81EE74C3-BAC3-4042-8B39-5BB52828327A}"/>
                  </a:ext>
                </a:extLst>
              </p:cNvPr>
              <p:cNvSpPr txBox="1"/>
              <p:nvPr/>
            </p:nvSpPr>
            <p:spPr>
              <a:xfrm>
                <a:off x="9391669" y="2546989"/>
                <a:ext cx="456083" cy="531751"/>
              </a:xfrm>
              <a:prstGeom prst="rect">
                <a:avLst/>
              </a:prstGeom>
              <a:noFill/>
            </p:spPr>
            <p:txBody>
              <a:bodyPr wrap="square" rtlCol="0">
                <a:spAutoFit/>
              </a:bodyPr>
              <a:lstStyle/>
              <a:p>
                <a:r>
                  <a:rPr lang="fr-FR" dirty="0"/>
                  <a:t>Z</a:t>
                </a:r>
              </a:p>
            </p:txBody>
          </p:sp>
        </p:grpSp>
        <p:cxnSp>
          <p:nvCxnSpPr>
            <p:cNvPr id="34" name="Connecteur droit avec flèche 33">
              <a:extLst>
                <a:ext uri="{FF2B5EF4-FFF2-40B4-BE49-F238E27FC236}">
                  <a16:creationId xmlns:a16="http://schemas.microsoft.com/office/drawing/2014/main" id="{974BE49B-CB7B-4E3B-8735-E0DEA9D47D6E}"/>
                </a:ext>
              </a:extLst>
            </p:cNvPr>
            <p:cNvCxnSpPr>
              <a:cxnSpLocks/>
            </p:cNvCxnSpPr>
            <p:nvPr/>
          </p:nvCxnSpPr>
          <p:spPr>
            <a:xfrm>
              <a:off x="9391668" y="1885431"/>
              <a:ext cx="906113" cy="532576"/>
            </a:xfrm>
            <a:prstGeom prst="straightConnector1">
              <a:avLst/>
            </a:prstGeom>
            <a:ln w="19050" cap="flat" cmpd="sng" algn="ctr">
              <a:solidFill>
                <a:srgbClr val="FF0000"/>
              </a:solidFill>
              <a:prstDash val="solid"/>
              <a:round/>
              <a:headEnd type="none" w="med" len="med"/>
              <a:tailEnd type="stealth" w="lg" len="lg"/>
            </a:ln>
          </p:spPr>
          <p:style>
            <a:lnRef idx="0">
              <a:scrgbClr r="0" g="0" b="0"/>
            </a:lnRef>
            <a:fillRef idx="0">
              <a:scrgbClr r="0" g="0" b="0"/>
            </a:fillRef>
            <a:effectRef idx="0">
              <a:scrgbClr r="0" g="0" b="0"/>
            </a:effectRef>
            <a:fontRef idx="minor">
              <a:schemeClr val="tx1"/>
            </a:fontRef>
          </p:style>
        </p:cxnSp>
        <p:sp>
          <p:nvSpPr>
            <p:cNvPr id="35" name="ZoneTexte 34">
              <a:extLst>
                <a:ext uri="{FF2B5EF4-FFF2-40B4-BE49-F238E27FC236}">
                  <a16:creationId xmlns:a16="http://schemas.microsoft.com/office/drawing/2014/main" id="{0A4EA7A3-375B-48C4-AFDC-C6E90D4EF342}"/>
                </a:ext>
              </a:extLst>
            </p:cNvPr>
            <p:cNvSpPr txBox="1"/>
            <p:nvPr/>
          </p:nvSpPr>
          <p:spPr>
            <a:xfrm>
              <a:off x="10190839" y="2073597"/>
              <a:ext cx="456083" cy="531751"/>
            </a:xfrm>
            <a:prstGeom prst="rect">
              <a:avLst/>
            </a:prstGeom>
            <a:noFill/>
          </p:spPr>
          <p:txBody>
            <a:bodyPr wrap="square" rtlCol="0">
              <a:spAutoFit/>
            </a:bodyPr>
            <a:lstStyle/>
            <a:p>
              <a:r>
                <a:rPr lang="fr-FR" dirty="0"/>
                <a:t>Y</a:t>
              </a:r>
            </a:p>
          </p:txBody>
        </p:sp>
        <p:cxnSp>
          <p:nvCxnSpPr>
            <p:cNvPr id="37" name="Connecteur droit avec flèche 36">
              <a:extLst>
                <a:ext uri="{FF2B5EF4-FFF2-40B4-BE49-F238E27FC236}">
                  <a16:creationId xmlns:a16="http://schemas.microsoft.com/office/drawing/2014/main" id="{4FD7A8C2-DC18-4E59-99C2-B93CA2EADDE0}"/>
                </a:ext>
              </a:extLst>
            </p:cNvPr>
            <p:cNvCxnSpPr>
              <a:cxnSpLocks/>
            </p:cNvCxnSpPr>
            <p:nvPr/>
          </p:nvCxnSpPr>
          <p:spPr>
            <a:xfrm flipV="1">
              <a:off x="9402675" y="1418104"/>
              <a:ext cx="796465" cy="464321"/>
            </a:xfrm>
            <a:prstGeom prst="straightConnector1">
              <a:avLst/>
            </a:prstGeom>
            <a:ln w="19050" cap="flat" cmpd="sng" algn="ctr">
              <a:solidFill>
                <a:srgbClr val="FF0000"/>
              </a:solidFill>
              <a:prstDash val="solid"/>
              <a:round/>
              <a:headEnd type="none" w="med" len="med"/>
              <a:tailEnd type="stealth" w="lg" len="lg"/>
            </a:ln>
          </p:spPr>
          <p:style>
            <a:lnRef idx="0">
              <a:scrgbClr r="0" g="0" b="0"/>
            </a:lnRef>
            <a:fillRef idx="0">
              <a:scrgbClr r="0" g="0" b="0"/>
            </a:fillRef>
            <a:effectRef idx="0">
              <a:scrgbClr r="0" g="0" b="0"/>
            </a:effectRef>
            <a:fontRef idx="minor">
              <a:schemeClr val="tx1"/>
            </a:fontRef>
          </p:style>
        </p:cxnSp>
        <p:sp>
          <p:nvSpPr>
            <p:cNvPr id="38" name="ZoneTexte 37">
              <a:extLst>
                <a:ext uri="{FF2B5EF4-FFF2-40B4-BE49-F238E27FC236}">
                  <a16:creationId xmlns:a16="http://schemas.microsoft.com/office/drawing/2014/main" id="{4112A1CB-982C-423F-AFF4-450527A8A8CB}"/>
                </a:ext>
              </a:extLst>
            </p:cNvPr>
            <p:cNvSpPr txBox="1"/>
            <p:nvPr/>
          </p:nvSpPr>
          <p:spPr>
            <a:xfrm>
              <a:off x="10119061" y="1176725"/>
              <a:ext cx="456083" cy="531751"/>
            </a:xfrm>
            <a:prstGeom prst="rect">
              <a:avLst/>
            </a:prstGeom>
            <a:noFill/>
          </p:spPr>
          <p:txBody>
            <a:bodyPr wrap="square" rtlCol="0">
              <a:spAutoFit/>
            </a:bodyPr>
            <a:lstStyle/>
            <a:p>
              <a:r>
                <a:rPr lang="fr-FR" dirty="0"/>
                <a:t>X</a:t>
              </a:r>
            </a:p>
          </p:txBody>
        </p:sp>
        <p:cxnSp>
          <p:nvCxnSpPr>
            <p:cNvPr id="41" name="Connecteur droit avec flèche 40">
              <a:extLst>
                <a:ext uri="{FF2B5EF4-FFF2-40B4-BE49-F238E27FC236}">
                  <a16:creationId xmlns:a16="http://schemas.microsoft.com/office/drawing/2014/main" id="{678DC09C-26EF-4192-9C2F-EE307476E32F}"/>
                </a:ext>
              </a:extLst>
            </p:cNvPr>
            <p:cNvCxnSpPr>
              <a:cxnSpLocks/>
            </p:cNvCxnSpPr>
            <p:nvPr/>
          </p:nvCxnSpPr>
          <p:spPr>
            <a:xfrm>
              <a:off x="9391668" y="1893059"/>
              <a:ext cx="0" cy="612000"/>
            </a:xfrm>
            <a:prstGeom prst="straightConnector1">
              <a:avLst/>
            </a:prstGeom>
            <a:ln w="19050" cap="flat" cmpd="sng" algn="ctr">
              <a:solidFill>
                <a:srgbClr val="FF0000"/>
              </a:solidFill>
              <a:prstDash val="dash"/>
              <a:round/>
              <a:headEnd type="none" w="med" len="med"/>
              <a:tailEnd type="none" w="lg" len="lg"/>
            </a:ln>
          </p:spPr>
          <p:style>
            <a:lnRef idx="0">
              <a:scrgbClr r="0" g="0" b="0"/>
            </a:lnRef>
            <a:fillRef idx="0">
              <a:scrgbClr r="0" g="0" b="0"/>
            </a:fillRef>
            <a:effectRef idx="0">
              <a:scrgbClr r="0" g="0" b="0"/>
            </a:effectRef>
            <a:fontRef idx="minor">
              <a:schemeClr val="tx1"/>
            </a:fontRef>
          </p:style>
        </p:cxnSp>
      </p:grpSp>
      <p:grpSp>
        <p:nvGrpSpPr>
          <p:cNvPr id="39" name="Groupe 38">
            <a:extLst>
              <a:ext uri="{FF2B5EF4-FFF2-40B4-BE49-F238E27FC236}">
                <a16:creationId xmlns:a16="http://schemas.microsoft.com/office/drawing/2014/main" id="{B8C03415-6D8C-4E60-8F97-8F8979469043}"/>
              </a:ext>
            </a:extLst>
          </p:cNvPr>
          <p:cNvGrpSpPr/>
          <p:nvPr/>
        </p:nvGrpSpPr>
        <p:grpSpPr>
          <a:xfrm>
            <a:off x="532892" y="4264660"/>
            <a:ext cx="1289708" cy="1501623"/>
            <a:chOff x="532892" y="4264660"/>
            <a:chExt cx="1289708" cy="1501623"/>
          </a:xfrm>
        </p:grpSpPr>
        <p:grpSp>
          <p:nvGrpSpPr>
            <p:cNvPr id="6" name="Groupe 5">
              <a:extLst>
                <a:ext uri="{FF2B5EF4-FFF2-40B4-BE49-F238E27FC236}">
                  <a16:creationId xmlns:a16="http://schemas.microsoft.com/office/drawing/2014/main" id="{2414E310-01AF-4783-9187-890E884CC8CA}"/>
                </a:ext>
              </a:extLst>
            </p:cNvPr>
            <p:cNvGrpSpPr/>
            <p:nvPr/>
          </p:nvGrpSpPr>
          <p:grpSpPr>
            <a:xfrm>
              <a:off x="532892" y="4264660"/>
              <a:ext cx="1289708" cy="1501623"/>
              <a:chOff x="582031" y="3071574"/>
              <a:chExt cx="1289708" cy="1501623"/>
            </a:xfrm>
          </p:grpSpPr>
          <p:cxnSp>
            <p:nvCxnSpPr>
              <p:cNvPr id="3" name="Connecteur droit avec flèche 2">
                <a:extLst>
                  <a:ext uri="{FF2B5EF4-FFF2-40B4-BE49-F238E27FC236}">
                    <a16:creationId xmlns:a16="http://schemas.microsoft.com/office/drawing/2014/main" id="{D342A1B7-0096-48F3-B074-CA52CFB29215}"/>
                  </a:ext>
                </a:extLst>
              </p:cNvPr>
              <p:cNvCxnSpPr>
                <a:cxnSpLocks/>
              </p:cNvCxnSpPr>
              <p:nvPr/>
            </p:nvCxnSpPr>
            <p:spPr>
              <a:xfrm>
                <a:off x="1242391" y="3607904"/>
                <a:ext cx="0" cy="788250"/>
              </a:xfrm>
              <a:prstGeom prst="straightConnector1">
                <a:avLst/>
              </a:prstGeom>
              <a:ln w="19050" cap="flat" cmpd="sng" algn="ctr">
                <a:solidFill>
                  <a:srgbClr val="FF0000"/>
                </a:solidFill>
                <a:prstDash val="solid"/>
                <a:round/>
                <a:headEnd type="none" w="med" len="med"/>
                <a:tailEnd type="stealth" w="lg" len="lg"/>
              </a:ln>
            </p:spPr>
            <p:style>
              <a:lnRef idx="0">
                <a:scrgbClr r="0" g="0" b="0"/>
              </a:lnRef>
              <a:fillRef idx="0">
                <a:scrgbClr r="0" g="0" b="0"/>
              </a:fillRef>
              <a:effectRef idx="0">
                <a:scrgbClr r="0" g="0" b="0"/>
              </a:effectRef>
              <a:fontRef idx="minor">
                <a:schemeClr val="tx1"/>
              </a:fontRef>
            </p:style>
          </p:cxnSp>
          <p:pic>
            <p:nvPicPr>
              <p:cNvPr id="14" name="Picture 2">
                <a:extLst>
                  <a:ext uri="{FF2B5EF4-FFF2-40B4-BE49-F238E27FC236}">
                    <a16:creationId xmlns:a16="http://schemas.microsoft.com/office/drawing/2014/main" id="{2EC1600D-9EC0-4BE5-BDB2-C01683D38E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800"/>
              <a:stretch/>
            </p:blipFill>
            <p:spPr bwMode="auto">
              <a:xfrm>
                <a:off x="582031" y="3071574"/>
                <a:ext cx="1289708" cy="1080000"/>
              </a:xfrm>
              <a:prstGeom prst="rect">
                <a:avLst/>
              </a:prstGeom>
              <a:noFill/>
              <a:scene3d>
                <a:camera prst="isometricTopUp"/>
                <a:lightRig rig="threePt" dir="t"/>
              </a:scene3d>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960B6C80-29E4-4435-8819-E35F86FB9040}"/>
                  </a:ext>
                </a:extLst>
              </p:cNvPr>
              <p:cNvSpPr txBox="1"/>
              <p:nvPr/>
            </p:nvSpPr>
            <p:spPr>
              <a:xfrm>
                <a:off x="1242391" y="4203865"/>
                <a:ext cx="316776" cy="369332"/>
              </a:xfrm>
              <a:prstGeom prst="rect">
                <a:avLst/>
              </a:prstGeom>
              <a:noFill/>
            </p:spPr>
            <p:txBody>
              <a:bodyPr wrap="square" rtlCol="0">
                <a:spAutoFit/>
              </a:bodyPr>
              <a:lstStyle/>
              <a:p>
                <a:r>
                  <a:rPr lang="fr-FR" dirty="0"/>
                  <a:t>Z</a:t>
                </a:r>
              </a:p>
            </p:txBody>
          </p:sp>
        </p:grpSp>
        <p:cxnSp>
          <p:nvCxnSpPr>
            <p:cNvPr id="42" name="Connecteur droit avec flèche 41">
              <a:extLst>
                <a:ext uri="{FF2B5EF4-FFF2-40B4-BE49-F238E27FC236}">
                  <a16:creationId xmlns:a16="http://schemas.microsoft.com/office/drawing/2014/main" id="{3EFF594F-E373-4803-9629-91C7C54D4BBF}"/>
                </a:ext>
              </a:extLst>
            </p:cNvPr>
            <p:cNvCxnSpPr>
              <a:cxnSpLocks/>
            </p:cNvCxnSpPr>
            <p:nvPr/>
          </p:nvCxnSpPr>
          <p:spPr>
            <a:xfrm>
              <a:off x="1193252" y="4782284"/>
              <a:ext cx="0" cy="468000"/>
            </a:xfrm>
            <a:prstGeom prst="straightConnector1">
              <a:avLst/>
            </a:prstGeom>
            <a:ln w="19050" cap="flat" cmpd="sng" algn="ctr">
              <a:solidFill>
                <a:srgbClr val="FF0000"/>
              </a:solidFill>
              <a:prstDash val="dash"/>
              <a:round/>
              <a:headEnd type="none" w="med" len="med"/>
              <a:tailEnd type="none" w="lg" len="lg"/>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245530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nodeType="withEffect">
                                  <p:stCondLst>
                                    <p:cond delay="1000"/>
                                  </p:stCondLst>
                                  <p:childTnLst>
                                    <p:set>
                                      <p:cBhvr>
                                        <p:cTn id="40" dur="1" fill="hold">
                                          <p:stCondLst>
                                            <p:cond delay="0"/>
                                          </p:stCondLst>
                                        </p:cTn>
                                        <p:tgtEl>
                                          <p:spTgt spid="31746"/>
                                        </p:tgtEl>
                                        <p:attrNameLst>
                                          <p:attrName>style.visibility</p:attrName>
                                        </p:attrNameLst>
                                      </p:cBhvr>
                                      <p:to>
                                        <p:strVal val="visible"/>
                                      </p:to>
                                    </p:set>
                                    <p:animEffect transition="in" filter="fade">
                                      <p:cBhvr>
                                        <p:cTn id="41" dur="500"/>
                                        <p:tgtEl>
                                          <p:spTgt spid="31746"/>
                                        </p:tgtEl>
                                      </p:cBhvr>
                                    </p:animEffect>
                                  </p:childTnLst>
                                </p:cTn>
                              </p:par>
                              <p:par>
                                <p:cTn id="42" presetID="10" presetClass="entr" presetSubtype="0" fill="hold" grpId="0" nodeType="withEffect">
                                  <p:stCondLst>
                                    <p:cond delay="100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1" grpId="0" animBg="1"/>
      <p:bldP spid="16" grpId="0" animBg="1"/>
      <p:bldP spid="17" grpId="0" animBg="1"/>
      <p:bldP spid="27"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sp>
        <p:nvSpPr>
          <p:cNvPr id="14" name="Espace réservé du pied de page 5">
            <a:extLst>
              <a:ext uri="{FF2B5EF4-FFF2-40B4-BE49-F238E27FC236}">
                <a16:creationId xmlns:a16="http://schemas.microsoft.com/office/drawing/2014/main" id="{DD088FCD-9081-445D-8D66-41B582743A5D}"/>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Sciences de l’Ingénieur :  l'approche Design au service du projet de Première</a:t>
            </a:r>
          </a:p>
        </p:txBody>
      </p:sp>
      <p:sp>
        <p:nvSpPr>
          <p:cNvPr id="42" name="Rectangle : coins arrondis 41">
            <a:extLst>
              <a:ext uri="{FF2B5EF4-FFF2-40B4-BE49-F238E27FC236}">
                <a16:creationId xmlns:a16="http://schemas.microsoft.com/office/drawing/2014/main" id="{8B2776D1-4C3F-46FD-9288-19EC4D3C8D76}"/>
              </a:ext>
            </a:extLst>
          </p:cNvPr>
          <p:cNvSpPr>
            <a:spLocks noChangeAspect="1"/>
          </p:cNvSpPr>
          <p:nvPr/>
        </p:nvSpPr>
        <p:spPr>
          <a:xfrm>
            <a:off x="11160000" y="144000"/>
            <a:ext cx="900000" cy="900000"/>
          </a:xfrm>
          <a:prstGeom prst="roundRect">
            <a:avLst>
              <a:gd name="adj" fmla="val 10000"/>
            </a:avLst>
          </a:prstGeom>
          <a:blipFill rotWithShape="0">
            <a:blip r:embed="rId3">
              <a:duotone>
                <a:srgbClr val="E80554">
                  <a:shade val="45000"/>
                  <a:satMod val="135000"/>
                </a:srgbClr>
                <a:prstClr val="white"/>
              </a:duotone>
              <a:extLst>
                <a:ext uri="{BEBA8EAE-BF5A-486C-A8C5-ECC9F3942E4B}">
                  <a14:imgProps xmlns:a14="http://schemas.microsoft.com/office/drawing/2010/main">
                    <a14:imgLayer r:embed="rId4">
                      <a14:imgEffect>
                        <a14:sharpenSoften amount="50000"/>
                      </a14:imgEffect>
                      <a14:imgEffect>
                        <a14:colorTemperature colorTemp="8800"/>
                      </a14:imgEffect>
                      <a14:imgEffect>
                        <a14:saturation sat="300000"/>
                      </a14:imgEffect>
                      <a14:imgEffect>
                        <a14:brightnessContrast contrast="-40000"/>
                      </a14:imgEffect>
                    </a14:imgLayer>
                  </a14:imgProps>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30261"/>
              <a:satOff val="-1501"/>
              <a:lumOff val="5885"/>
              <a:alphaOff val="0"/>
            </a:schemeClr>
          </a:effectRef>
          <a:fontRef idx="minor">
            <a:schemeClr val="lt1">
              <a:hueOff val="0"/>
              <a:satOff val="0"/>
              <a:lumOff val="0"/>
              <a:alphaOff val="0"/>
            </a:schemeClr>
          </a:fontRef>
        </p:style>
      </p:sp>
      <p:sp>
        <p:nvSpPr>
          <p:cNvPr id="46" name="Titre 1">
            <a:extLst>
              <a:ext uri="{FF2B5EF4-FFF2-40B4-BE49-F238E27FC236}">
                <a16:creationId xmlns:a16="http://schemas.microsoft.com/office/drawing/2014/main" id="{3693BA6F-3566-4B47-AD3D-1D6DE95302AD}"/>
              </a:ext>
            </a:extLst>
          </p:cNvPr>
          <p:cNvSpPr txBox="1">
            <a:spLocks/>
          </p:cNvSpPr>
          <p:nvPr/>
        </p:nvSpPr>
        <p:spPr>
          <a:xfrm>
            <a:off x="180000" y="180000"/>
            <a:ext cx="11513610"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spc="-300" dirty="0"/>
              <a:t>Définir le périmètre :  le Dom</a:t>
            </a:r>
            <a:r>
              <a:rPr lang="fr-FR" sz="4800" spc="-300" baseline="30000" dirty="0"/>
              <a:t>3</a:t>
            </a:r>
            <a:r>
              <a:rPr lang="fr-FR" sz="4800" spc="-300" dirty="0"/>
              <a:t> en résumé !</a:t>
            </a:r>
          </a:p>
        </p:txBody>
      </p:sp>
      <p:sp>
        <p:nvSpPr>
          <p:cNvPr id="49" name="Rectangle 48"/>
          <p:cNvSpPr/>
          <p:nvPr/>
        </p:nvSpPr>
        <p:spPr>
          <a:xfrm>
            <a:off x="950922" y="2018243"/>
            <a:ext cx="2819400" cy="3390900"/>
          </a:xfrm>
          <a:prstGeom prst="rect">
            <a:avLst/>
          </a:prstGeom>
          <a:solidFill>
            <a:schemeClr val="accent5">
              <a:lumMod val="10000"/>
              <a:lumOff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0" name="ZoneTexte 49"/>
          <p:cNvSpPr txBox="1"/>
          <p:nvPr/>
        </p:nvSpPr>
        <p:spPr>
          <a:xfrm>
            <a:off x="1243022" y="2018243"/>
            <a:ext cx="1943100" cy="400110"/>
          </a:xfrm>
          <a:prstGeom prst="rect">
            <a:avLst/>
          </a:prstGeom>
          <a:noFill/>
        </p:spPr>
        <p:txBody>
          <a:bodyPr wrap="square" rtlCol="0">
            <a:spAutoFit/>
          </a:bodyPr>
          <a:lstStyle/>
          <a:p>
            <a:pPr algn="ctr"/>
            <a:r>
              <a:rPr lang="fr-FR" sz="2000" b="1" dirty="0">
                <a:effectLst>
                  <a:outerShdw blurRad="38100" dist="38100" dir="2700000" algn="tl">
                    <a:srgbClr val="000000">
                      <a:alpha val="43137"/>
                    </a:srgbClr>
                  </a:outerShdw>
                </a:effectLst>
              </a:rPr>
              <a:t>Cube</a:t>
            </a:r>
          </a:p>
        </p:txBody>
      </p:sp>
      <p:cxnSp>
        <p:nvCxnSpPr>
          <p:cNvPr id="55" name="Connecteur droit 54"/>
          <p:cNvCxnSpPr/>
          <p:nvPr/>
        </p:nvCxnSpPr>
        <p:spPr>
          <a:xfrm>
            <a:off x="950922" y="2387575"/>
            <a:ext cx="2819400" cy="0"/>
          </a:xfrm>
          <a:prstGeom prst="line">
            <a:avLst/>
          </a:prstGeom>
        </p:spPr>
        <p:style>
          <a:lnRef idx="1">
            <a:schemeClr val="dk1"/>
          </a:lnRef>
          <a:fillRef idx="0">
            <a:schemeClr val="dk1"/>
          </a:fillRef>
          <a:effectRef idx="0">
            <a:schemeClr val="dk1"/>
          </a:effectRef>
          <a:fontRef idx="minor">
            <a:schemeClr val="tx1"/>
          </a:fontRef>
        </p:style>
      </p:cxnSp>
      <p:sp>
        <p:nvSpPr>
          <p:cNvPr id="56" name="Rectangle 55"/>
          <p:cNvSpPr/>
          <p:nvPr/>
        </p:nvSpPr>
        <p:spPr>
          <a:xfrm>
            <a:off x="1382216" y="4047068"/>
            <a:ext cx="1676906" cy="996950"/>
          </a:xfrm>
          <a:prstGeom prst="rect">
            <a:avLst/>
          </a:prstGeom>
          <a:solidFill>
            <a:schemeClr val="accent5">
              <a:lumMod val="25000"/>
              <a:lumOff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fr-FR" b="1" dirty="0">
                <a:solidFill>
                  <a:schemeClr val="tx1"/>
                </a:solidFill>
                <a:effectLst>
                  <a:outerShdw blurRad="38100" dist="38100" dir="2700000" algn="tl">
                    <a:srgbClr val="000000">
                      <a:alpha val="43137"/>
                    </a:srgbClr>
                  </a:outerShdw>
                </a:effectLst>
              </a:rPr>
              <a:t>Carte </a:t>
            </a:r>
            <a:r>
              <a:rPr lang="fr-FR" b="1" dirty="0" err="1">
                <a:solidFill>
                  <a:schemeClr val="tx1"/>
                </a:solidFill>
                <a:effectLst>
                  <a:outerShdw blurRad="38100" dist="38100" dir="2700000" algn="tl">
                    <a:srgbClr val="000000">
                      <a:alpha val="43137"/>
                    </a:srgbClr>
                  </a:outerShdw>
                </a:effectLst>
              </a:rPr>
              <a:t>micro:bit</a:t>
            </a:r>
            <a:r>
              <a:rPr lang="fr-FR" b="1" dirty="0">
                <a:solidFill>
                  <a:schemeClr val="tx1"/>
                </a:solidFill>
                <a:effectLst>
                  <a:outerShdw blurRad="38100" dist="38100" dir="2700000" algn="tl">
                    <a:srgbClr val="000000">
                      <a:alpha val="43137"/>
                    </a:srgbClr>
                  </a:outerShdw>
                </a:effectLst>
              </a:rPr>
              <a:t> </a:t>
            </a:r>
          </a:p>
        </p:txBody>
      </p:sp>
      <p:sp>
        <p:nvSpPr>
          <p:cNvPr id="57" name="Rectangle 56"/>
          <p:cNvSpPr/>
          <p:nvPr/>
        </p:nvSpPr>
        <p:spPr>
          <a:xfrm>
            <a:off x="1382216" y="2621553"/>
            <a:ext cx="1676906" cy="996950"/>
          </a:xfrm>
          <a:prstGeom prst="rect">
            <a:avLst/>
          </a:prstGeom>
          <a:solidFill>
            <a:schemeClr val="accent5">
              <a:lumMod val="25000"/>
              <a:lumOff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fr-FR" b="1" dirty="0">
                <a:solidFill>
                  <a:schemeClr val="tx1"/>
                </a:solidFill>
                <a:effectLst>
                  <a:outerShdw blurRad="38100" dist="38100" dir="2700000" algn="tl">
                    <a:srgbClr val="000000">
                      <a:alpha val="43137"/>
                    </a:srgbClr>
                  </a:outerShdw>
                </a:effectLst>
              </a:rPr>
              <a:t>Alimentation </a:t>
            </a:r>
            <a:r>
              <a:rPr lang="fr-FR" b="1" dirty="0" err="1">
                <a:solidFill>
                  <a:schemeClr val="tx1"/>
                </a:solidFill>
                <a:effectLst>
                  <a:outerShdw blurRad="38100" dist="38100" dir="2700000" algn="tl">
                    <a:srgbClr val="000000">
                      <a:alpha val="43137"/>
                    </a:srgbClr>
                  </a:outerShdw>
                </a:effectLst>
              </a:rPr>
              <a:t>mi:power</a:t>
            </a:r>
            <a:r>
              <a:rPr lang="fr-FR" b="1" dirty="0">
                <a:solidFill>
                  <a:schemeClr val="tx1"/>
                </a:solidFill>
                <a:effectLst>
                  <a:outerShdw blurRad="38100" dist="38100" dir="2700000" algn="tl">
                    <a:srgbClr val="000000">
                      <a:alpha val="43137"/>
                    </a:srgbClr>
                  </a:outerShdw>
                </a:effectLst>
              </a:rPr>
              <a:t/>
            </a:r>
            <a:br>
              <a:rPr lang="fr-FR" b="1" dirty="0">
                <a:solidFill>
                  <a:schemeClr val="tx1"/>
                </a:solidFill>
                <a:effectLst>
                  <a:outerShdw blurRad="38100" dist="38100" dir="2700000" algn="tl">
                    <a:srgbClr val="000000">
                      <a:alpha val="43137"/>
                    </a:srgbClr>
                  </a:outerShdw>
                </a:effectLst>
              </a:rPr>
            </a:br>
            <a:r>
              <a:rPr lang="fr-FR" b="1" dirty="0">
                <a:solidFill>
                  <a:schemeClr val="tx1"/>
                </a:solidFill>
                <a:effectLst>
                  <a:outerShdw blurRad="38100" dist="38100" dir="2700000" algn="tl">
                    <a:srgbClr val="000000">
                      <a:alpha val="43137"/>
                    </a:srgbClr>
                  </a:outerShdw>
                </a:effectLst>
              </a:rPr>
              <a:t>Pile 3V </a:t>
            </a:r>
          </a:p>
        </p:txBody>
      </p:sp>
      <p:grpSp>
        <p:nvGrpSpPr>
          <p:cNvPr id="62" name="Groupe 61"/>
          <p:cNvGrpSpPr/>
          <p:nvPr/>
        </p:nvGrpSpPr>
        <p:grpSpPr>
          <a:xfrm rot="16200000">
            <a:off x="739130" y="3669325"/>
            <a:ext cx="298265" cy="295446"/>
            <a:chOff x="4851400" y="2775010"/>
            <a:chExt cx="381000" cy="387290"/>
          </a:xfrm>
        </p:grpSpPr>
        <p:sp>
          <p:nvSpPr>
            <p:cNvPr id="59" name="Rectangle 58"/>
            <p:cNvSpPr/>
            <p:nvPr/>
          </p:nvSpPr>
          <p:spPr>
            <a:xfrm>
              <a:off x="4851400" y="2775010"/>
              <a:ext cx="381000" cy="38729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cxnSp>
          <p:nvCxnSpPr>
            <p:cNvPr id="61" name="Connecteur droit avec flèche 60"/>
            <p:cNvCxnSpPr>
              <a:stCxn id="59" idx="0"/>
              <a:endCxn id="59" idx="2"/>
            </p:cNvCxnSpPr>
            <p:nvPr/>
          </p:nvCxnSpPr>
          <p:spPr>
            <a:xfrm>
              <a:off x="5041900" y="2775010"/>
              <a:ext cx="0" cy="38729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grpSp>
      <p:cxnSp>
        <p:nvCxnSpPr>
          <p:cNvPr id="65" name="Connecteur droit 64"/>
          <p:cNvCxnSpPr>
            <a:stCxn id="59" idx="0"/>
          </p:cNvCxnSpPr>
          <p:nvPr/>
        </p:nvCxnSpPr>
        <p:spPr>
          <a:xfrm flipH="1">
            <a:off x="122846" y="3817048"/>
            <a:ext cx="617694" cy="0"/>
          </a:xfrm>
          <a:prstGeom prst="line">
            <a:avLst/>
          </a:prstGeom>
          <a:ln w="19050"/>
        </p:spPr>
        <p:style>
          <a:lnRef idx="1">
            <a:schemeClr val="dk1"/>
          </a:lnRef>
          <a:fillRef idx="0">
            <a:schemeClr val="dk1"/>
          </a:fillRef>
          <a:effectRef idx="0">
            <a:schemeClr val="dk1"/>
          </a:effectRef>
          <a:fontRef idx="minor">
            <a:schemeClr val="tx1"/>
          </a:fontRef>
        </p:style>
      </p:cxnSp>
      <p:sp>
        <p:nvSpPr>
          <p:cNvPr id="66" name="ZoneTexte 65"/>
          <p:cNvSpPr txBox="1"/>
          <p:nvPr/>
        </p:nvSpPr>
        <p:spPr>
          <a:xfrm>
            <a:off x="-47014" y="3337014"/>
            <a:ext cx="1419871" cy="369332"/>
          </a:xfrm>
          <a:prstGeom prst="rect">
            <a:avLst/>
          </a:prstGeom>
          <a:noFill/>
        </p:spPr>
        <p:txBody>
          <a:bodyPr wrap="square" rtlCol="0">
            <a:spAutoFit/>
          </a:bodyPr>
          <a:lstStyle/>
          <a:p>
            <a:pPr algn="ctr"/>
            <a:r>
              <a:rPr lang="fr-FR" b="1" dirty="0">
                <a:effectLst>
                  <a:outerShdw blurRad="38100" dist="38100" dir="2700000" algn="tl">
                    <a:srgbClr val="000000">
                      <a:alpha val="43137"/>
                    </a:srgbClr>
                  </a:outerShdw>
                </a:effectLst>
              </a:rPr>
              <a:t>Orientation</a:t>
            </a:r>
          </a:p>
        </p:txBody>
      </p:sp>
      <p:grpSp>
        <p:nvGrpSpPr>
          <p:cNvPr id="67" name="Groupe 66"/>
          <p:cNvGrpSpPr/>
          <p:nvPr/>
        </p:nvGrpSpPr>
        <p:grpSpPr>
          <a:xfrm>
            <a:off x="2125672" y="3521680"/>
            <a:ext cx="190500" cy="193645"/>
            <a:chOff x="4851400" y="2775010"/>
            <a:chExt cx="381000" cy="387290"/>
          </a:xfrm>
        </p:grpSpPr>
        <p:sp>
          <p:nvSpPr>
            <p:cNvPr id="68" name="Rectangle 67"/>
            <p:cNvSpPr/>
            <p:nvPr/>
          </p:nvSpPr>
          <p:spPr>
            <a:xfrm>
              <a:off x="4851400" y="2775010"/>
              <a:ext cx="381000" cy="38729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cxnSp>
          <p:nvCxnSpPr>
            <p:cNvPr id="69" name="Connecteur droit avec flèche 68"/>
            <p:cNvCxnSpPr>
              <a:stCxn id="68" idx="0"/>
              <a:endCxn id="68" idx="2"/>
            </p:cNvCxnSpPr>
            <p:nvPr/>
          </p:nvCxnSpPr>
          <p:spPr>
            <a:xfrm>
              <a:off x="5041900" y="2775010"/>
              <a:ext cx="0" cy="38729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grpSp>
      <p:grpSp>
        <p:nvGrpSpPr>
          <p:cNvPr id="70" name="Groupe 69"/>
          <p:cNvGrpSpPr/>
          <p:nvPr/>
        </p:nvGrpSpPr>
        <p:grpSpPr>
          <a:xfrm>
            <a:off x="2125672" y="3902680"/>
            <a:ext cx="190500" cy="193645"/>
            <a:chOff x="4851400" y="2775010"/>
            <a:chExt cx="381000" cy="387290"/>
          </a:xfrm>
        </p:grpSpPr>
        <p:sp>
          <p:nvSpPr>
            <p:cNvPr id="71" name="Rectangle 70"/>
            <p:cNvSpPr/>
            <p:nvPr/>
          </p:nvSpPr>
          <p:spPr>
            <a:xfrm>
              <a:off x="4851400" y="2775010"/>
              <a:ext cx="381000" cy="38729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cxnSp>
          <p:nvCxnSpPr>
            <p:cNvPr id="72" name="Connecteur droit avec flèche 71"/>
            <p:cNvCxnSpPr>
              <a:stCxn id="71" idx="0"/>
              <a:endCxn id="71" idx="2"/>
            </p:cNvCxnSpPr>
            <p:nvPr/>
          </p:nvCxnSpPr>
          <p:spPr>
            <a:xfrm>
              <a:off x="5041900" y="2775010"/>
              <a:ext cx="0" cy="38729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grpSp>
      <p:cxnSp>
        <p:nvCxnSpPr>
          <p:cNvPr id="74" name="Connecteur droit 73"/>
          <p:cNvCxnSpPr>
            <a:stCxn id="68" idx="2"/>
            <a:endCxn id="71" idx="0"/>
          </p:cNvCxnSpPr>
          <p:nvPr/>
        </p:nvCxnSpPr>
        <p:spPr>
          <a:xfrm>
            <a:off x="2220922" y="3715325"/>
            <a:ext cx="0" cy="187355"/>
          </a:xfrm>
          <a:prstGeom prst="line">
            <a:avLst/>
          </a:prstGeom>
          <a:ln w="19050"/>
        </p:spPr>
        <p:style>
          <a:lnRef idx="1">
            <a:schemeClr val="dk1"/>
          </a:lnRef>
          <a:fillRef idx="0">
            <a:schemeClr val="dk1"/>
          </a:fillRef>
          <a:effectRef idx="0">
            <a:schemeClr val="dk1"/>
          </a:effectRef>
          <a:fontRef idx="minor">
            <a:schemeClr val="tx1"/>
          </a:fontRef>
        </p:style>
      </p:cxnSp>
      <p:sp>
        <p:nvSpPr>
          <p:cNvPr id="75" name="ZoneTexte 74"/>
          <p:cNvSpPr txBox="1"/>
          <p:nvPr/>
        </p:nvSpPr>
        <p:spPr>
          <a:xfrm>
            <a:off x="2165696" y="3670495"/>
            <a:ext cx="1554421" cy="276999"/>
          </a:xfrm>
          <a:prstGeom prst="rect">
            <a:avLst/>
          </a:prstGeom>
          <a:noFill/>
        </p:spPr>
        <p:txBody>
          <a:bodyPr wrap="square" rtlCol="0">
            <a:spAutoFit/>
          </a:bodyPr>
          <a:lstStyle/>
          <a:p>
            <a:r>
              <a:rPr lang="fr-FR" sz="1200" b="1" dirty="0">
                <a:effectLst>
                  <a:outerShdw blurRad="38100" dist="38100" dir="2700000" algn="tl">
                    <a:srgbClr val="000000">
                      <a:alpha val="43137"/>
                    </a:srgbClr>
                  </a:outerShdw>
                </a:effectLst>
              </a:rPr>
              <a:t>Tension continue 3V</a:t>
            </a:r>
          </a:p>
        </p:txBody>
      </p:sp>
      <p:grpSp>
        <p:nvGrpSpPr>
          <p:cNvPr id="80" name="Groupe 79"/>
          <p:cNvGrpSpPr/>
          <p:nvPr/>
        </p:nvGrpSpPr>
        <p:grpSpPr>
          <a:xfrm rot="16200000">
            <a:off x="1244595" y="4447148"/>
            <a:ext cx="190500" cy="193645"/>
            <a:chOff x="4851400" y="2775010"/>
            <a:chExt cx="381000" cy="387290"/>
          </a:xfrm>
        </p:grpSpPr>
        <p:sp>
          <p:nvSpPr>
            <p:cNvPr id="81" name="Rectangle 80"/>
            <p:cNvSpPr/>
            <p:nvPr/>
          </p:nvSpPr>
          <p:spPr>
            <a:xfrm>
              <a:off x="4851400" y="2775010"/>
              <a:ext cx="381000" cy="38729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cxnSp>
          <p:nvCxnSpPr>
            <p:cNvPr id="84" name="Connecteur droit avec flèche 83"/>
            <p:cNvCxnSpPr>
              <a:stCxn id="81" idx="0"/>
              <a:endCxn id="81" idx="2"/>
            </p:cNvCxnSpPr>
            <p:nvPr/>
          </p:nvCxnSpPr>
          <p:spPr>
            <a:xfrm>
              <a:off x="5041900" y="2775010"/>
              <a:ext cx="0" cy="38729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grpSp>
      <p:cxnSp>
        <p:nvCxnSpPr>
          <p:cNvPr id="88" name="Connecteur droit 87"/>
          <p:cNvCxnSpPr>
            <a:stCxn id="81" idx="0"/>
          </p:cNvCxnSpPr>
          <p:nvPr/>
        </p:nvCxnSpPr>
        <p:spPr>
          <a:xfrm flipH="1" flipV="1">
            <a:off x="1109672" y="4543970"/>
            <a:ext cx="133351" cy="1"/>
          </a:xfrm>
          <a:prstGeom prst="line">
            <a:avLst/>
          </a:prstGeom>
          <a:ln w="19050"/>
        </p:spPr>
        <p:style>
          <a:lnRef idx="1">
            <a:schemeClr val="dk1"/>
          </a:lnRef>
          <a:fillRef idx="0">
            <a:schemeClr val="dk1"/>
          </a:fillRef>
          <a:effectRef idx="0">
            <a:schemeClr val="dk1"/>
          </a:effectRef>
          <a:fontRef idx="minor">
            <a:schemeClr val="tx1"/>
          </a:fontRef>
        </p:style>
      </p:cxnSp>
      <p:cxnSp>
        <p:nvCxnSpPr>
          <p:cNvPr id="90" name="Connecteur droit 89"/>
          <p:cNvCxnSpPr/>
          <p:nvPr/>
        </p:nvCxnSpPr>
        <p:spPr>
          <a:xfrm flipH="1" flipV="1">
            <a:off x="1109672" y="3809003"/>
            <a:ext cx="1" cy="734967"/>
          </a:xfrm>
          <a:prstGeom prst="line">
            <a:avLst/>
          </a:prstGeom>
          <a:ln w="19050"/>
        </p:spPr>
        <p:style>
          <a:lnRef idx="1">
            <a:schemeClr val="dk1"/>
          </a:lnRef>
          <a:fillRef idx="0">
            <a:schemeClr val="dk1"/>
          </a:fillRef>
          <a:effectRef idx="0">
            <a:schemeClr val="dk1"/>
          </a:effectRef>
          <a:fontRef idx="minor">
            <a:schemeClr val="tx1"/>
          </a:fontRef>
        </p:style>
      </p:cxnSp>
      <p:cxnSp>
        <p:nvCxnSpPr>
          <p:cNvPr id="93" name="Connecteur droit 92"/>
          <p:cNvCxnSpPr/>
          <p:nvPr/>
        </p:nvCxnSpPr>
        <p:spPr>
          <a:xfrm flipH="1">
            <a:off x="958066" y="3813764"/>
            <a:ext cx="158749" cy="1"/>
          </a:xfrm>
          <a:prstGeom prst="line">
            <a:avLst/>
          </a:prstGeom>
          <a:ln w="19050"/>
        </p:spPr>
        <p:style>
          <a:lnRef idx="1">
            <a:schemeClr val="dk1"/>
          </a:lnRef>
          <a:fillRef idx="0">
            <a:schemeClr val="dk1"/>
          </a:fillRef>
          <a:effectRef idx="0">
            <a:schemeClr val="dk1"/>
          </a:effectRef>
          <a:fontRef idx="minor">
            <a:schemeClr val="tx1"/>
          </a:fontRef>
        </p:style>
      </p:cxnSp>
      <p:sp>
        <p:nvSpPr>
          <p:cNvPr id="95" name="ZoneTexte 94"/>
          <p:cNvSpPr txBox="1"/>
          <p:nvPr/>
        </p:nvSpPr>
        <p:spPr>
          <a:xfrm rot="5400000">
            <a:off x="814396" y="4033996"/>
            <a:ext cx="793750" cy="276999"/>
          </a:xfrm>
          <a:prstGeom prst="rect">
            <a:avLst/>
          </a:prstGeom>
          <a:noFill/>
        </p:spPr>
        <p:txBody>
          <a:bodyPr wrap="square" rtlCol="0">
            <a:spAutoFit/>
          </a:bodyPr>
          <a:lstStyle/>
          <a:p>
            <a:r>
              <a:rPr lang="fr-FR" sz="1200" b="1" dirty="0">
                <a:effectLst>
                  <a:outerShdw blurRad="38100" dist="38100" dir="2700000" algn="tl">
                    <a:srgbClr val="000000">
                      <a:alpha val="43137"/>
                    </a:srgbClr>
                  </a:outerShdw>
                </a:effectLst>
              </a:rPr>
              <a:t>Rotation</a:t>
            </a:r>
          </a:p>
        </p:txBody>
      </p:sp>
      <p:grpSp>
        <p:nvGrpSpPr>
          <p:cNvPr id="98" name="Groupe 97"/>
          <p:cNvGrpSpPr/>
          <p:nvPr/>
        </p:nvGrpSpPr>
        <p:grpSpPr>
          <a:xfrm rot="10800000">
            <a:off x="3317866" y="1870520"/>
            <a:ext cx="298265" cy="295446"/>
            <a:chOff x="4851400" y="2775010"/>
            <a:chExt cx="381000" cy="387290"/>
          </a:xfrm>
        </p:grpSpPr>
        <p:sp>
          <p:nvSpPr>
            <p:cNvPr id="99" name="Rectangle 98"/>
            <p:cNvSpPr/>
            <p:nvPr/>
          </p:nvSpPr>
          <p:spPr>
            <a:xfrm>
              <a:off x="4851400" y="2775010"/>
              <a:ext cx="381000" cy="38729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cxnSp>
          <p:nvCxnSpPr>
            <p:cNvPr id="100" name="Connecteur droit avec flèche 99"/>
            <p:cNvCxnSpPr>
              <a:stCxn id="99" idx="0"/>
              <a:endCxn id="99" idx="2"/>
            </p:cNvCxnSpPr>
            <p:nvPr/>
          </p:nvCxnSpPr>
          <p:spPr>
            <a:xfrm>
              <a:off x="5041900" y="2775010"/>
              <a:ext cx="0" cy="38729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grpSp>
      <p:cxnSp>
        <p:nvCxnSpPr>
          <p:cNvPr id="101" name="Connecteur droit 100"/>
          <p:cNvCxnSpPr/>
          <p:nvPr/>
        </p:nvCxnSpPr>
        <p:spPr>
          <a:xfrm>
            <a:off x="3466999" y="1473324"/>
            <a:ext cx="0" cy="397196"/>
          </a:xfrm>
          <a:prstGeom prst="line">
            <a:avLst/>
          </a:prstGeom>
          <a:ln w="19050"/>
        </p:spPr>
        <p:style>
          <a:lnRef idx="1">
            <a:schemeClr val="dk1"/>
          </a:lnRef>
          <a:fillRef idx="0">
            <a:schemeClr val="dk1"/>
          </a:fillRef>
          <a:effectRef idx="0">
            <a:schemeClr val="dk1"/>
          </a:effectRef>
          <a:fontRef idx="minor">
            <a:schemeClr val="tx1"/>
          </a:fontRef>
        </p:style>
      </p:cxnSp>
      <p:sp>
        <p:nvSpPr>
          <p:cNvPr id="103" name="ZoneTexte 102"/>
          <p:cNvSpPr txBox="1"/>
          <p:nvPr/>
        </p:nvSpPr>
        <p:spPr>
          <a:xfrm>
            <a:off x="2079876" y="1334824"/>
            <a:ext cx="1536255" cy="276999"/>
          </a:xfrm>
          <a:prstGeom prst="rect">
            <a:avLst/>
          </a:prstGeom>
          <a:noFill/>
        </p:spPr>
        <p:txBody>
          <a:bodyPr wrap="square" rtlCol="0">
            <a:spAutoFit/>
          </a:bodyPr>
          <a:lstStyle/>
          <a:p>
            <a:r>
              <a:rPr lang="fr-FR" sz="1200" b="1" dirty="0">
                <a:effectLst>
                  <a:outerShdw blurRad="38100" dist="38100" dir="2700000" algn="tl">
                    <a:srgbClr val="000000">
                      <a:alpha val="43137"/>
                    </a:srgbClr>
                  </a:outerShdw>
                </a:effectLst>
              </a:rPr>
              <a:t>Signal radio 2,4 GHz</a:t>
            </a:r>
          </a:p>
        </p:txBody>
      </p:sp>
      <p:sp>
        <p:nvSpPr>
          <p:cNvPr id="105" name="Rectangle 104"/>
          <p:cNvSpPr/>
          <p:nvPr/>
        </p:nvSpPr>
        <p:spPr>
          <a:xfrm>
            <a:off x="4165238" y="1987465"/>
            <a:ext cx="6948000" cy="3848628"/>
          </a:xfrm>
          <a:prstGeom prst="rect">
            <a:avLst/>
          </a:prstGeom>
          <a:solidFill>
            <a:schemeClr val="accent5">
              <a:lumMod val="10000"/>
              <a:lumOff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06" name="Connecteur droit 105"/>
          <p:cNvCxnSpPr>
            <a:cxnSpLocks/>
          </p:cNvCxnSpPr>
          <p:nvPr/>
        </p:nvCxnSpPr>
        <p:spPr>
          <a:xfrm>
            <a:off x="4165238" y="2333289"/>
            <a:ext cx="6948000" cy="0"/>
          </a:xfrm>
          <a:prstGeom prst="line">
            <a:avLst/>
          </a:prstGeom>
        </p:spPr>
        <p:style>
          <a:lnRef idx="1">
            <a:schemeClr val="dk1"/>
          </a:lnRef>
          <a:fillRef idx="0">
            <a:schemeClr val="dk1"/>
          </a:fillRef>
          <a:effectRef idx="0">
            <a:schemeClr val="dk1"/>
          </a:effectRef>
          <a:fontRef idx="minor">
            <a:schemeClr val="tx1"/>
          </a:fontRef>
        </p:style>
      </p:cxnSp>
      <p:sp>
        <p:nvSpPr>
          <p:cNvPr id="108" name="ZoneTexte 107"/>
          <p:cNvSpPr txBox="1"/>
          <p:nvPr/>
        </p:nvSpPr>
        <p:spPr>
          <a:xfrm>
            <a:off x="6839622" y="1987465"/>
            <a:ext cx="1943100" cy="400110"/>
          </a:xfrm>
          <a:prstGeom prst="rect">
            <a:avLst/>
          </a:prstGeom>
          <a:noFill/>
        </p:spPr>
        <p:txBody>
          <a:bodyPr wrap="square" rtlCol="0">
            <a:spAutoFit/>
          </a:bodyPr>
          <a:lstStyle/>
          <a:p>
            <a:pPr algn="ctr"/>
            <a:r>
              <a:rPr lang="fr-FR" sz="2000" b="1" dirty="0">
                <a:effectLst>
                  <a:outerShdw blurRad="38100" dist="38100" dir="2700000" algn="tl">
                    <a:srgbClr val="000000">
                      <a:alpha val="43137"/>
                    </a:srgbClr>
                  </a:outerShdw>
                </a:effectLst>
              </a:rPr>
              <a:t>Lampe</a:t>
            </a:r>
          </a:p>
        </p:txBody>
      </p:sp>
      <p:sp>
        <p:nvSpPr>
          <p:cNvPr id="111" name="Rectangle 110"/>
          <p:cNvSpPr/>
          <p:nvPr/>
        </p:nvSpPr>
        <p:spPr>
          <a:xfrm>
            <a:off x="6575200" y="2838539"/>
            <a:ext cx="1676906" cy="996950"/>
          </a:xfrm>
          <a:prstGeom prst="rect">
            <a:avLst/>
          </a:prstGeom>
          <a:solidFill>
            <a:schemeClr val="accent5">
              <a:lumMod val="25000"/>
              <a:lumOff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fr-FR" sz="1400" b="1" dirty="0">
                <a:solidFill>
                  <a:schemeClr val="tx1"/>
                </a:solidFill>
                <a:effectLst>
                  <a:outerShdw blurRad="38100" dist="38100" dir="2700000" algn="tl">
                    <a:srgbClr val="000000">
                      <a:alpha val="43137"/>
                    </a:srgbClr>
                  </a:outerShdw>
                </a:effectLst>
              </a:rPr>
              <a:t>Convertisseur Continu / Continu</a:t>
            </a:r>
          </a:p>
        </p:txBody>
      </p:sp>
      <p:sp>
        <p:nvSpPr>
          <p:cNvPr id="112" name="Rectangle 111"/>
          <p:cNvSpPr/>
          <p:nvPr/>
        </p:nvSpPr>
        <p:spPr>
          <a:xfrm>
            <a:off x="4267129" y="2838539"/>
            <a:ext cx="1676906" cy="996950"/>
          </a:xfrm>
          <a:prstGeom prst="rect">
            <a:avLst/>
          </a:prstGeom>
          <a:solidFill>
            <a:schemeClr val="accent5">
              <a:lumMod val="25000"/>
              <a:lumOff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fr-FR" b="1" dirty="0">
                <a:solidFill>
                  <a:schemeClr val="tx1"/>
                </a:solidFill>
                <a:effectLst>
                  <a:outerShdw blurRad="38100" dist="38100" dir="2700000" algn="tl">
                    <a:srgbClr val="000000">
                      <a:alpha val="43137"/>
                    </a:srgbClr>
                  </a:outerShdw>
                </a:effectLst>
              </a:rPr>
              <a:t>Carte </a:t>
            </a:r>
            <a:r>
              <a:rPr lang="fr-FR" b="1" dirty="0" err="1">
                <a:solidFill>
                  <a:schemeClr val="tx1"/>
                </a:solidFill>
                <a:effectLst>
                  <a:outerShdw blurRad="38100" dist="38100" dir="2700000" algn="tl">
                    <a:srgbClr val="000000">
                      <a:alpha val="43137"/>
                    </a:srgbClr>
                  </a:outerShdw>
                </a:effectLst>
              </a:rPr>
              <a:t>micro:bit</a:t>
            </a:r>
            <a:r>
              <a:rPr lang="fr-FR" b="1" dirty="0">
                <a:solidFill>
                  <a:schemeClr val="tx1"/>
                </a:solidFill>
                <a:effectLst>
                  <a:outerShdw blurRad="38100" dist="38100" dir="2700000" algn="tl">
                    <a:srgbClr val="000000">
                      <a:alpha val="43137"/>
                    </a:srgbClr>
                  </a:outerShdw>
                </a:effectLst>
              </a:rPr>
              <a:t> </a:t>
            </a:r>
          </a:p>
        </p:txBody>
      </p:sp>
      <p:grpSp>
        <p:nvGrpSpPr>
          <p:cNvPr id="113" name="Groupe 112"/>
          <p:cNvGrpSpPr/>
          <p:nvPr/>
        </p:nvGrpSpPr>
        <p:grpSpPr>
          <a:xfrm>
            <a:off x="4389402" y="2720450"/>
            <a:ext cx="190500" cy="193645"/>
            <a:chOff x="4851400" y="2775010"/>
            <a:chExt cx="381000" cy="387290"/>
          </a:xfrm>
        </p:grpSpPr>
        <p:sp>
          <p:nvSpPr>
            <p:cNvPr id="114" name="Rectangle 113"/>
            <p:cNvSpPr/>
            <p:nvPr/>
          </p:nvSpPr>
          <p:spPr>
            <a:xfrm>
              <a:off x="4851400" y="2775010"/>
              <a:ext cx="381000" cy="38729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cxnSp>
          <p:nvCxnSpPr>
            <p:cNvPr id="115" name="Connecteur droit avec flèche 114"/>
            <p:cNvCxnSpPr>
              <a:stCxn id="114" idx="0"/>
              <a:endCxn id="114" idx="2"/>
            </p:cNvCxnSpPr>
            <p:nvPr/>
          </p:nvCxnSpPr>
          <p:spPr>
            <a:xfrm>
              <a:off x="5041900" y="2775010"/>
              <a:ext cx="0" cy="38729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grpSp>
      <p:grpSp>
        <p:nvGrpSpPr>
          <p:cNvPr id="116" name="Groupe 115"/>
          <p:cNvGrpSpPr/>
          <p:nvPr/>
        </p:nvGrpSpPr>
        <p:grpSpPr>
          <a:xfrm>
            <a:off x="4335966" y="1875197"/>
            <a:ext cx="298265" cy="295446"/>
            <a:chOff x="4851400" y="2775010"/>
            <a:chExt cx="381000" cy="387290"/>
          </a:xfrm>
        </p:grpSpPr>
        <p:sp>
          <p:nvSpPr>
            <p:cNvPr id="117" name="Rectangle 116"/>
            <p:cNvSpPr/>
            <p:nvPr/>
          </p:nvSpPr>
          <p:spPr>
            <a:xfrm>
              <a:off x="4851400" y="2775010"/>
              <a:ext cx="381000" cy="38729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cxnSp>
          <p:nvCxnSpPr>
            <p:cNvPr id="118" name="Connecteur droit avec flèche 117"/>
            <p:cNvCxnSpPr>
              <a:stCxn id="117" idx="0"/>
              <a:endCxn id="117" idx="2"/>
            </p:cNvCxnSpPr>
            <p:nvPr/>
          </p:nvCxnSpPr>
          <p:spPr>
            <a:xfrm>
              <a:off x="5041900" y="2775010"/>
              <a:ext cx="0" cy="38729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grpSp>
      <p:cxnSp>
        <p:nvCxnSpPr>
          <p:cNvPr id="119" name="Connecteur droit 118"/>
          <p:cNvCxnSpPr/>
          <p:nvPr/>
        </p:nvCxnSpPr>
        <p:spPr>
          <a:xfrm>
            <a:off x="4485099" y="1473324"/>
            <a:ext cx="0" cy="397196"/>
          </a:xfrm>
          <a:prstGeom prst="line">
            <a:avLst/>
          </a:prstGeom>
          <a:ln w="19050"/>
        </p:spPr>
        <p:style>
          <a:lnRef idx="1">
            <a:schemeClr val="dk1"/>
          </a:lnRef>
          <a:fillRef idx="0">
            <a:schemeClr val="dk1"/>
          </a:fillRef>
          <a:effectRef idx="0">
            <a:schemeClr val="dk1"/>
          </a:effectRef>
          <a:fontRef idx="minor">
            <a:schemeClr val="tx1"/>
          </a:fontRef>
        </p:style>
      </p:cxnSp>
      <p:sp>
        <p:nvSpPr>
          <p:cNvPr id="120" name="ZoneTexte 119"/>
          <p:cNvSpPr txBox="1"/>
          <p:nvPr/>
        </p:nvSpPr>
        <p:spPr>
          <a:xfrm>
            <a:off x="4492844" y="1334824"/>
            <a:ext cx="1536255" cy="276999"/>
          </a:xfrm>
          <a:prstGeom prst="rect">
            <a:avLst/>
          </a:prstGeom>
          <a:noFill/>
        </p:spPr>
        <p:txBody>
          <a:bodyPr wrap="square" rtlCol="0">
            <a:spAutoFit/>
          </a:bodyPr>
          <a:lstStyle/>
          <a:p>
            <a:r>
              <a:rPr lang="fr-FR" sz="1200" b="1" dirty="0">
                <a:effectLst>
                  <a:outerShdw blurRad="38100" dist="38100" dir="2700000" algn="tl">
                    <a:srgbClr val="000000">
                      <a:alpha val="43137"/>
                    </a:srgbClr>
                  </a:outerShdw>
                </a:effectLst>
              </a:rPr>
              <a:t>Signal radio 2,4 GHz</a:t>
            </a:r>
          </a:p>
        </p:txBody>
      </p:sp>
      <p:cxnSp>
        <p:nvCxnSpPr>
          <p:cNvPr id="121" name="Connecteur droit 120"/>
          <p:cNvCxnSpPr/>
          <p:nvPr/>
        </p:nvCxnSpPr>
        <p:spPr>
          <a:xfrm flipH="1">
            <a:off x="3478012" y="1473324"/>
            <a:ext cx="1008000" cy="0"/>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23" name="Connecteur droit 122"/>
          <p:cNvCxnSpPr>
            <a:stCxn id="117" idx="2"/>
            <a:endCxn id="114" idx="0"/>
          </p:cNvCxnSpPr>
          <p:nvPr/>
        </p:nvCxnSpPr>
        <p:spPr>
          <a:xfrm flipH="1">
            <a:off x="4484652" y="2170643"/>
            <a:ext cx="447" cy="549807"/>
          </a:xfrm>
          <a:prstGeom prst="line">
            <a:avLst/>
          </a:prstGeom>
          <a:ln w="19050"/>
        </p:spPr>
        <p:style>
          <a:lnRef idx="1">
            <a:schemeClr val="dk1"/>
          </a:lnRef>
          <a:fillRef idx="0">
            <a:schemeClr val="dk1"/>
          </a:fillRef>
          <a:effectRef idx="0">
            <a:schemeClr val="dk1"/>
          </a:effectRef>
          <a:fontRef idx="minor">
            <a:schemeClr val="tx1"/>
          </a:fontRef>
        </p:style>
      </p:cxnSp>
      <p:sp>
        <p:nvSpPr>
          <p:cNvPr id="126" name="Rectangle 125"/>
          <p:cNvSpPr/>
          <p:nvPr/>
        </p:nvSpPr>
        <p:spPr>
          <a:xfrm>
            <a:off x="6575200" y="4412193"/>
            <a:ext cx="1676906" cy="996950"/>
          </a:xfrm>
          <a:prstGeom prst="rect">
            <a:avLst/>
          </a:prstGeom>
          <a:solidFill>
            <a:schemeClr val="accent5">
              <a:lumMod val="25000"/>
              <a:lumOff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fr-FR" sz="1400" b="1" dirty="0">
                <a:solidFill>
                  <a:schemeClr val="tx1"/>
                </a:solidFill>
                <a:effectLst>
                  <a:outerShdw blurRad="38100" dist="38100" dir="2700000" algn="tl">
                    <a:srgbClr val="000000">
                      <a:alpha val="43137"/>
                    </a:srgbClr>
                  </a:outerShdw>
                </a:effectLst>
              </a:rPr>
              <a:t>Convertisseur Alternatif/Continu 230V/12V/3V</a:t>
            </a:r>
          </a:p>
        </p:txBody>
      </p:sp>
      <p:sp>
        <p:nvSpPr>
          <p:cNvPr id="127" name="Rectangle 126"/>
          <p:cNvSpPr/>
          <p:nvPr/>
        </p:nvSpPr>
        <p:spPr>
          <a:xfrm>
            <a:off x="8899685" y="2838539"/>
            <a:ext cx="1676906" cy="996950"/>
          </a:xfrm>
          <a:prstGeom prst="rect">
            <a:avLst/>
          </a:prstGeom>
          <a:solidFill>
            <a:schemeClr val="accent5">
              <a:lumMod val="25000"/>
              <a:lumOff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fr-FR" sz="1400" b="1" dirty="0">
                <a:solidFill>
                  <a:schemeClr val="tx1"/>
                </a:solidFill>
                <a:effectLst>
                  <a:outerShdw blurRad="38100" dist="38100" dir="2700000" algn="tl">
                    <a:srgbClr val="000000">
                      <a:alpha val="43137"/>
                    </a:srgbClr>
                  </a:outerShdw>
                </a:effectLst>
              </a:rPr>
              <a:t>Ampoule </a:t>
            </a:r>
            <a:r>
              <a:rPr lang="fr-FR" sz="1400" b="1" dirty="0" err="1">
                <a:solidFill>
                  <a:schemeClr val="tx1"/>
                </a:solidFill>
                <a:effectLst>
                  <a:outerShdw blurRad="38100" dist="38100" dir="2700000" algn="tl">
                    <a:srgbClr val="000000">
                      <a:alpha val="43137"/>
                    </a:srgbClr>
                  </a:outerShdw>
                </a:effectLst>
              </a:rPr>
              <a:t>Led</a:t>
            </a:r>
            <a:r>
              <a:rPr lang="fr-FR" sz="1400" b="1" dirty="0">
                <a:solidFill>
                  <a:schemeClr val="tx1"/>
                </a:solidFill>
                <a:effectLst>
                  <a:outerShdw blurRad="38100" dist="38100" dir="2700000" algn="tl">
                    <a:srgbClr val="000000">
                      <a:alpha val="43137"/>
                    </a:srgbClr>
                  </a:outerShdw>
                </a:effectLst>
              </a:rPr>
              <a:t>  12V/6W</a:t>
            </a:r>
          </a:p>
        </p:txBody>
      </p:sp>
      <p:cxnSp>
        <p:nvCxnSpPr>
          <p:cNvPr id="131" name="Connecteur droit 130"/>
          <p:cNvCxnSpPr/>
          <p:nvPr/>
        </p:nvCxnSpPr>
        <p:spPr>
          <a:xfrm flipH="1">
            <a:off x="7503861" y="5983817"/>
            <a:ext cx="448" cy="277578"/>
          </a:xfrm>
          <a:prstGeom prst="line">
            <a:avLst/>
          </a:prstGeom>
          <a:ln w="19050"/>
        </p:spPr>
        <p:style>
          <a:lnRef idx="1">
            <a:schemeClr val="dk1"/>
          </a:lnRef>
          <a:fillRef idx="0">
            <a:schemeClr val="dk1"/>
          </a:fillRef>
          <a:effectRef idx="0">
            <a:schemeClr val="dk1"/>
          </a:effectRef>
          <a:fontRef idx="minor">
            <a:schemeClr val="tx1"/>
          </a:fontRef>
        </p:style>
      </p:cxnSp>
      <p:cxnSp>
        <p:nvCxnSpPr>
          <p:cNvPr id="133" name="Connecteur droit 132"/>
          <p:cNvCxnSpPr/>
          <p:nvPr/>
        </p:nvCxnSpPr>
        <p:spPr>
          <a:xfrm flipH="1">
            <a:off x="7504309" y="6264662"/>
            <a:ext cx="617694" cy="0"/>
          </a:xfrm>
          <a:prstGeom prst="line">
            <a:avLst/>
          </a:prstGeom>
          <a:ln w="19050"/>
        </p:spPr>
        <p:style>
          <a:lnRef idx="1">
            <a:schemeClr val="dk1"/>
          </a:lnRef>
          <a:fillRef idx="0">
            <a:schemeClr val="dk1"/>
          </a:fillRef>
          <a:effectRef idx="0">
            <a:schemeClr val="dk1"/>
          </a:effectRef>
          <a:fontRef idx="minor">
            <a:schemeClr val="tx1"/>
          </a:fontRef>
        </p:style>
      </p:cxnSp>
      <p:sp>
        <p:nvSpPr>
          <p:cNvPr id="134" name="ZoneTexte 133"/>
          <p:cNvSpPr txBox="1"/>
          <p:nvPr/>
        </p:nvSpPr>
        <p:spPr>
          <a:xfrm>
            <a:off x="7185140" y="5927229"/>
            <a:ext cx="3625428" cy="369332"/>
          </a:xfrm>
          <a:prstGeom prst="rect">
            <a:avLst/>
          </a:prstGeom>
          <a:noFill/>
        </p:spPr>
        <p:txBody>
          <a:bodyPr wrap="square" rtlCol="0">
            <a:spAutoFit/>
          </a:bodyPr>
          <a:lstStyle/>
          <a:p>
            <a:pPr algn="ctr"/>
            <a:r>
              <a:rPr lang="fr-FR" b="1" dirty="0">
                <a:effectLst>
                  <a:outerShdw blurRad="38100" dist="38100" dir="2700000" algn="tl">
                    <a:srgbClr val="000000">
                      <a:alpha val="43137"/>
                    </a:srgbClr>
                  </a:outerShdw>
                </a:effectLst>
              </a:rPr>
              <a:t>Réseau électrique 230V/50Hz</a:t>
            </a:r>
          </a:p>
        </p:txBody>
      </p:sp>
      <p:grpSp>
        <p:nvGrpSpPr>
          <p:cNvPr id="143" name="Groupe 142"/>
          <p:cNvGrpSpPr/>
          <p:nvPr/>
        </p:nvGrpSpPr>
        <p:grpSpPr>
          <a:xfrm rot="16200000">
            <a:off x="5837027" y="3240191"/>
            <a:ext cx="190500" cy="193645"/>
            <a:chOff x="4851400" y="2775010"/>
            <a:chExt cx="381000" cy="387290"/>
          </a:xfrm>
        </p:grpSpPr>
        <p:sp>
          <p:nvSpPr>
            <p:cNvPr id="144" name="Rectangle 143"/>
            <p:cNvSpPr/>
            <p:nvPr/>
          </p:nvSpPr>
          <p:spPr>
            <a:xfrm>
              <a:off x="4851400" y="2775010"/>
              <a:ext cx="381000" cy="38729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cxnSp>
          <p:nvCxnSpPr>
            <p:cNvPr id="145" name="Connecteur droit avec flèche 144"/>
            <p:cNvCxnSpPr>
              <a:stCxn id="144" idx="0"/>
              <a:endCxn id="144" idx="2"/>
            </p:cNvCxnSpPr>
            <p:nvPr/>
          </p:nvCxnSpPr>
          <p:spPr>
            <a:xfrm>
              <a:off x="5041900" y="2775010"/>
              <a:ext cx="0" cy="38729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grpSp>
      <p:grpSp>
        <p:nvGrpSpPr>
          <p:cNvPr id="146" name="Groupe 145"/>
          <p:cNvGrpSpPr/>
          <p:nvPr/>
        </p:nvGrpSpPr>
        <p:grpSpPr>
          <a:xfrm rot="16200000">
            <a:off x="6479950" y="3238589"/>
            <a:ext cx="190500" cy="193645"/>
            <a:chOff x="4851400" y="2775010"/>
            <a:chExt cx="381000" cy="387290"/>
          </a:xfrm>
        </p:grpSpPr>
        <p:sp>
          <p:nvSpPr>
            <p:cNvPr id="147" name="Rectangle 146"/>
            <p:cNvSpPr/>
            <p:nvPr/>
          </p:nvSpPr>
          <p:spPr>
            <a:xfrm>
              <a:off x="4851400" y="2775010"/>
              <a:ext cx="381000" cy="38729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cxnSp>
          <p:nvCxnSpPr>
            <p:cNvPr id="148" name="Connecteur droit avec flèche 147"/>
            <p:cNvCxnSpPr>
              <a:stCxn id="147" idx="0"/>
              <a:endCxn id="147" idx="2"/>
            </p:cNvCxnSpPr>
            <p:nvPr/>
          </p:nvCxnSpPr>
          <p:spPr>
            <a:xfrm>
              <a:off x="5041900" y="2775010"/>
              <a:ext cx="0" cy="38729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grpSp>
      <p:grpSp>
        <p:nvGrpSpPr>
          <p:cNvPr id="149" name="Groupe 148"/>
          <p:cNvGrpSpPr/>
          <p:nvPr/>
        </p:nvGrpSpPr>
        <p:grpSpPr>
          <a:xfrm rot="16200000">
            <a:off x="8156856" y="3200488"/>
            <a:ext cx="190500" cy="193645"/>
            <a:chOff x="4851400" y="2775010"/>
            <a:chExt cx="381000" cy="387290"/>
          </a:xfrm>
        </p:grpSpPr>
        <p:sp>
          <p:nvSpPr>
            <p:cNvPr id="150" name="Rectangle 149"/>
            <p:cNvSpPr/>
            <p:nvPr/>
          </p:nvSpPr>
          <p:spPr>
            <a:xfrm>
              <a:off x="4851400" y="2775010"/>
              <a:ext cx="381000" cy="38729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cxnSp>
          <p:nvCxnSpPr>
            <p:cNvPr id="151" name="Connecteur droit avec flèche 150"/>
            <p:cNvCxnSpPr>
              <a:stCxn id="150" idx="0"/>
              <a:endCxn id="150" idx="2"/>
            </p:cNvCxnSpPr>
            <p:nvPr/>
          </p:nvCxnSpPr>
          <p:spPr>
            <a:xfrm>
              <a:off x="5041900" y="2775010"/>
              <a:ext cx="0" cy="38729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grpSp>
      <p:grpSp>
        <p:nvGrpSpPr>
          <p:cNvPr id="152" name="Groupe 151"/>
          <p:cNvGrpSpPr/>
          <p:nvPr/>
        </p:nvGrpSpPr>
        <p:grpSpPr>
          <a:xfrm rot="16200000">
            <a:off x="8804435" y="3200488"/>
            <a:ext cx="190500" cy="193645"/>
            <a:chOff x="4851400" y="2775010"/>
            <a:chExt cx="381000" cy="387290"/>
          </a:xfrm>
        </p:grpSpPr>
        <p:sp>
          <p:nvSpPr>
            <p:cNvPr id="153" name="Rectangle 152"/>
            <p:cNvSpPr/>
            <p:nvPr/>
          </p:nvSpPr>
          <p:spPr>
            <a:xfrm>
              <a:off x="4851400" y="2775010"/>
              <a:ext cx="381000" cy="38729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cxnSp>
          <p:nvCxnSpPr>
            <p:cNvPr id="154" name="Connecteur droit avec flèche 153"/>
            <p:cNvCxnSpPr>
              <a:stCxn id="153" idx="0"/>
              <a:endCxn id="153" idx="2"/>
            </p:cNvCxnSpPr>
            <p:nvPr/>
          </p:nvCxnSpPr>
          <p:spPr>
            <a:xfrm>
              <a:off x="5041900" y="2775010"/>
              <a:ext cx="0" cy="38729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grpSp>
      <p:grpSp>
        <p:nvGrpSpPr>
          <p:cNvPr id="155" name="Groupe 154"/>
          <p:cNvGrpSpPr/>
          <p:nvPr/>
        </p:nvGrpSpPr>
        <p:grpSpPr>
          <a:xfrm rot="16200000">
            <a:off x="10469862" y="3253206"/>
            <a:ext cx="190500" cy="193645"/>
            <a:chOff x="4851400" y="2775010"/>
            <a:chExt cx="381000" cy="387290"/>
          </a:xfrm>
        </p:grpSpPr>
        <p:sp>
          <p:nvSpPr>
            <p:cNvPr id="156" name="Rectangle 155"/>
            <p:cNvSpPr/>
            <p:nvPr/>
          </p:nvSpPr>
          <p:spPr>
            <a:xfrm>
              <a:off x="4851400" y="2775010"/>
              <a:ext cx="381000" cy="38729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cxnSp>
          <p:nvCxnSpPr>
            <p:cNvPr id="157" name="Connecteur droit avec flèche 156"/>
            <p:cNvCxnSpPr>
              <a:stCxn id="156" idx="0"/>
              <a:endCxn id="156" idx="2"/>
            </p:cNvCxnSpPr>
            <p:nvPr/>
          </p:nvCxnSpPr>
          <p:spPr>
            <a:xfrm>
              <a:off x="5041900" y="2775010"/>
              <a:ext cx="0" cy="38729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grpSp>
      <p:grpSp>
        <p:nvGrpSpPr>
          <p:cNvPr id="158" name="Groupe 157"/>
          <p:cNvGrpSpPr/>
          <p:nvPr/>
        </p:nvGrpSpPr>
        <p:grpSpPr>
          <a:xfrm rot="16200000">
            <a:off x="10956968" y="3208936"/>
            <a:ext cx="298265" cy="295446"/>
            <a:chOff x="4851400" y="2775010"/>
            <a:chExt cx="381000" cy="387290"/>
          </a:xfrm>
        </p:grpSpPr>
        <p:sp>
          <p:nvSpPr>
            <p:cNvPr id="159" name="Rectangle 158"/>
            <p:cNvSpPr/>
            <p:nvPr/>
          </p:nvSpPr>
          <p:spPr>
            <a:xfrm>
              <a:off x="4851400" y="2775010"/>
              <a:ext cx="381000" cy="38729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cxnSp>
          <p:nvCxnSpPr>
            <p:cNvPr id="160" name="Connecteur droit avec flèche 159"/>
            <p:cNvCxnSpPr>
              <a:stCxn id="159" idx="0"/>
              <a:endCxn id="159" idx="2"/>
            </p:cNvCxnSpPr>
            <p:nvPr/>
          </p:nvCxnSpPr>
          <p:spPr>
            <a:xfrm>
              <a:off x="5041900" y="2775010"/>
              <a:ext cx="0" cy="38729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grpSp>
      <p:cxnSp>
        <p:nvCxnSpPr>
          <p:cNvPr id="164" name="Connecteur droit 163"/>
          <p:cNvCxnSpPr/>
          <p:nvPr/>
        </p:nvCxnSpPr>
        <p:spPr>
          <a:xfrm flipH="1" flipV="1">
            <a:off x="6043696" y="3335411"/>
            <a:ext cx="424049" cy="1"/>
          </a:xfrm>
          <a:prstGeom prst="line">
            <a:avLst/>
          </a:prstGeom>
          <a:ln w="19050"/>
        </p:spPr>
        <p:style>
          <a:lnRef idx="1">
            <a:schemeClr val="dk1"/>
          </a:lnRef>
          <a:fillRef idx="0">
            <a:schemeClr val="dk1"/>
          </a:fillRef>
          <a:effectRef idx="0">
            <a:schemeClr val="dk1"/>
          </a:effectRef>
          <a:fontRef idx="minor">
            <a:schemeClr val="tx1"/>
          </a:fontRef>
        </p:style>
      </p:cxnSp>
      <p:cxnSp>
        <p:nvCxnSpPr>
          <p:cNvPr id="166" name="Connecteur droit 165"/>
          <p:cNvCxnSpPr/>
          <p:nvPr/>
        </p:nvCxnSpPr>
        <p:spPr>
          <a:xfrm flipH="1" flipV="1">
            <a:off x="8359798" y="3297311"/>
            <a:ext cx="468000" cy="1"/>
          </a:xfrm>
          <a:prstGeom prst="line">
            <a:avLst/>
          </a:prstGeom>
          <a:ln w="19050"/>
        </p:spPr>
        <p:style>
          <a:lnRef idx="1">
            <a:schemeClr val="dk1"/>
          </a:lnRef>
          <a:fillRef idx="0">
            <a:schemeClr val="dk1"/>
          </a:fillRef>
          <a:effectRef idx="0">
            <a:schemeClr val="dk1"/>
          </a:effectRef>
          <a:fontRef idx="minor">
            <a:schemeClr val="tx1"/>
          </a:fontRef>
        </p:style>
      </p:cxnSp>
      <p:grpSp>
        <p:nvGrpSpPr>
          <p:cNvPr id="169" name="Groupe 168"/>
          <p:cNvGrpSpPr/>
          <p:nvPr/>
        </p:nvGrpSpPr>
        <p:grpSpPr>
          <a:xfrm flipV="1">
            <a:off x="6838800" y="4265647"/>
            <a:ext cx="190500" cy="193645"/>
            <a:chOff x="4851400" y="2775010"/>
            <a:chExt cx="381000" cy="387290"/>
          </a:xfrm>
        </p:grpSpPr>
        <p:sp>
          <p:nvSpPr>
            <p:cNvPr id="170" name="Rectangle 169"/>
            <p:cNvSpPr/>
            <p:nvPr/>
          </p:nvSpPr>
          <p:spPr>
            <a:xfrm>
              <a:off x="4851400" y="2775010"/>
              <a:ext cx="381000" cy="38729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cxnSp>
          <p:nvCxnSpPr>
            <p:cNvPr id="171" name="Connecteur droit avec flèche 170"/>
            <p:cNvCxnSpPr>
              <a:stCxn id="170" idx="0"/>
              <a:endCxn id="170" idx="2"/>
            </p:cNvCxnSpPr>
            <p:nvPr/>
          </p:nvCxnSpPr>
          <p:spPr>
            <a:xfrm>
              <a:off x="5041900" y="2775010"/>
              <a:ext cx="0" cy="38729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grpSp>
      <p:grpSp>
        <p:nvGrpSpPr>
          <p:cNvPr id="172" name="Groupe 171"/>
          <p:cNvGrpSpPr/>
          <p:nvPr/>
        </p:nvGrpSpPr>
        <p:grpSpPr>
          <a:xfrm rot="10800000">
            <a:off x="5655474" y="3741270"/>
            <a:ext cx="190500" cy="193645"/>
            <a:chOff x="4851400" y="2775010"/>
            <a:chExt cx="381000" cy="387290"/>
          </a:xfrm>
        </p:grpSpPr>
        <p:sp>
          <p:nvSpPr>
            <p:cNvPr id="173" name="Rectangle 172"/>
            <p:cNvSpPr/>
            <p:nvPr/>
          </p:nvSpPr>
          <p:spPr>
            <a:xfrm>
              <a:off x="4851400" y="2775010"/>
              <a:ext cx="381000" cy="38729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cxnSp>
          <p:nvCxnSpPr>
            <p:cNvPr id="174" name="Connecteur droit avec flèche 173"/>
            <p:cNvCxnSpPr>
              <a:stCxn id="173" idx="0"/>
              <a:endCxn id="173" idx="2"/>
            </p:cNvCxnSpPr>
            <p:nvPr/>
          </p:nvCxnSpPr>
          <p:spPr>
            <a:xfrm>
              <a:off x="5041900" y="2775010"/>
              <a:ext cx="0" cy="38729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grpSp>
      <p:sp>
        <p:nvSpPr>
          <p:cNvPr id="175" name="ZoneTexte 174"/>
          <p:cNvSpPr txBox="1"/>
          <p:nvPr/>
        </p:nvSpPr>
        <p:spPr>
          <a:xfrm>
            <a:off x="7132179" y="3925078"/>
            <a:ext cx="2136249" cy="307777"/>
          </a:xfrm>
          <a:prstGeom prst="rect">
            <a:avLst/>
          </a:prstGeom>
          <a:noFill/>
        </p:spPr>
        <p:txBody>
          <a:bodyPr wrap="square" rtlCol="0">
            <a:spAutoFit/>
          </a:bodyPr>
          <a:lstStyle/>
          <a:p>
            <a:pPr algn="ctr"/>
            <a:r>
              <a:rPr lang="fr-FR" sz="1400" b="1" dirty="0">
                <a:effectLst>
                  <a:outerShdw blurRad="38100" dist="38100" dir="2700000" algn="tl">
                    <a:srgbClr val="000000">
                      <a:alpha val="43137"/>
                    </a:srgbClr>
                  </a:outerShdw>
                </a:effectLst>
              </a:rPr>
              <a:t>Tension 12V continu</a:t>
            </a:r>
          </a:p>
        </p:txBody>
      </p:sp>
      <p:cxnSp>
        <p:nvCxnSpPr>
          <p:cNvPr id="176" name="Connecteur droit 175"/>
          <p:cNvCxnSpPr>
            <a:cxnSpLocks/>
          </p:cNvCxnSpPr>
          <p:nvPr/>
        </p:nvCxnSpPr>
        <p:spPr>
          <a:xfrm flipH="1">
            <a:off x="5750723" y="4091563"/>
            <a:ext cx="118572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79" name="Connecteur droit 178"/>
          <p:cNvCxnSpPr>
            <a:cxnSpLocks/>
          </p:cNvCxnSpPr>
          <p:nvPr/>
        </p:nvCxnSpPr>
        <p:spPr>
          <a:xfrm flipH="1">
            <a:off x="6933151" y="4080382"/>
            <a:ext cx="899" cy="180000"/>
          </a:xfrm>
          <a:prstGeom prst="line">
            <a:avLst/>
          </a:prstGeom>
          <a:ln w="19050"/>
        </p:spPr>
        <p:style>
          <a:lnRef idx="1">
            <a:schemeClr val="dk1"/>
          </a:lnRef>
          <a:fillRef idx="0">
            <a:schemeClr val="dk1"/>
          </a:fillRef>
          <a:effectRef idx="0">
            <a:schemeClr val="dk1"/>
          </a:effectRef>
          <a:fontRef idx="minor">
            <a:schemeClr val="tx1"/>
          </a:fontRef>
        </p:style>
      </p:cxnSp>
      <p:sp>
        <p:nvSpPr>
          <p:cNvPr id="182" name="ZoneTexte 181"/>
          <p:cNvSpPr txBox="1"/>
          <p:nvPr/>
        </p:nvSpPr>
        <p:spPr>
          <a:xfrm>
            <a:off x="5352383" y="4051758"/>
            <a:ext cx="1832757" cy="276999"/>
          </a:xfrm>
          <a:prstGeom prst="rect">
            <a:avLst/>
          </a:prstGeom>
          <a:noFill/>
        </p:spPr>
        <p:txBody>
          <a:bodyPr wrap="square" rtlCol="0">
            <a:spAutoFit/>
          </a:bodyPr>
          <a:lstStyle/>
          <a:p>
            <a:pPr algn="ctr"/>
            <a:r>
              <a:rPr lang="fr-FR" sz="1200" b="1" dirty="0">
                <a:effectLst>
                  <a:outerShdw blurRad="38100" dist="38100" dir="2700000" algn="tl">
                    <a:srgbClr val="000000">
                      <a:alpha val="43137"/>
                    </a:srgbClr>
                  </a:outerShdw>
                </a:effectLst>
              </a:rPr>
              <a:t>Alimentation 3V</a:t>
            </a:r>
          </a:p>
        </p:txBody>
      </p:sp>
      <p:sp>
        <p:nvSpPr>
          <p:cNvPr id="183" name="ZoneTexte 182"/>
          <p:cNvSpPr txBox="1"/>
          <p:nvPr/>
        </p:nvSpPr>
        <p:spPr>
          <a:xfrm>
            <a:off x="5341954" y="3333525"/>
            <a:ext cx="1832757" cy="646331"/>
          </a:xfrm>
          <a:prstGeom prst="rect">
            <a:avLst/>
          </a:prstGeom>
          <a:noFill/>
        </p:spPr>
        <p:txBody>
          <a:bodyPr wrap="square" rtlCol="0">
            <a:spAutoFit/>
          </a:bodyPr>
          <a:lstStyle/>
          <a:p>
            <a:pPr algn="ctr"/>
            <a:r>
              <a:rPr lang="fr-FR" sz="1200" b="1" dirty="0">
                <a:effectLst>
                  <a:outerShdw blurRad="38100" dist="38100" dir="2700000" algn="tl">
                    <a:srgbClr val="000000">
                      <a:alpha val="43137"/>
                    </a:srgbClr>
                  </a:outerShdw>
                </a:effectLst>
              </a:rPr>
              <a:t>Signal</a:t>
            </a:r>
            <a:br>
              <a:rPr lang="fr-FR" sz="1200" b="1" dirty="0">
                <a:effectLst>
                  <a:outerShdw blurRad="38100" dist="38100" dir="2700000" algn="tl">
                    <a:srgbClr val="000000">
                      <a:alpha val="43137"/>
                    </a:srgbClr>
                  </a:outerShdw>
                </a:effectLst>
              </a:rPr>
            </a:br>
            <a:r>
              <a:rPr lang="fr-FR" sz="1200" b="1" dirty="0">
                <a:effectLst>
                  <a:outerShdw blurRad="38100" dist="38100" dir="2700000" algn="tl">
                    <a:srgbClr val="000000">
                      <a:alpha val="43137"/>
                    </a:srgbClr>
                  </a:outerShdw>
                </a:effectLst>
              </a:rPr>
              <a:t> électrique</a:t>
            </a:r>
          </a:p>
          <a:p>
            <a:pPr algn="ctr"/>
            <a:r>
              <a:rPr lang="fr-FR" sz="1200" b="1" dirty="0">
                <a:effectLst>
                  <a:outerShdw blurRad="38100" dist="38100" dir="2700000" algn="tl">
                    <a:srgbClr val="000000">
                      <a:alpha val="43137"/>
                    </a:srgbClr>
                  </a:outerShdw>
                </a:effectLst>
              </a:rPr>
              <a:t>Sortie 1</a:t>
            </a:r>
          </a:p>
        </p:txBody>
      </p:sp>
      <p:sp>
        <p:nvSpPr>
          <p:cNvPr id="184" name="ZoneTexte 183"/>
          <p:cNvSpPr txBox="1"/>
          <p:nvPr/>
        </p:nvSpPr>
        <p:spPr>
          <a:xfrm>
            <a:off x="7642360" y="3350029"/>
            <a:ext cx="1832757" cy="461665"/>
          </a:xfrm>
          <a:prstGeom prst="rect">
            <a:avLst/>
          </a:prstGeom>
          <a:noFill/>
        </p:spPr>
        <p:txBody>
          <a:bodyPr wrap="square" rtlCol="0">
            <a:spAutoFit/>
          </a:bodyPr>
          <a:lstStyle/>
          <a:p>
            <a:pPr algn="ctr"/>
            <a:r>
              <a:rPr lang="fr-FR" sz="1200" b="1" dirty="0">
                <a:effectLst>
                  <a:outerShdw blurRad="38100" dist="38100" dir="2700000" algn="tl">
                    <a:srgbClr val="000000">
                      <a:alpha val="43137"/>
                    </a:srgbClr>
                  </a:outerShdw>
                </a:effectLst>
              </a:rPr>
              <a:t>Tension</a:t>
            </a:r>
          </a:p>
          <a:p>
            <a:pPr algn="ctr"/>
            <a:r>
              <a:rPr lang="fr-FR" sz="1200" b="1" dirty="0">
                <a:effectLst>
                  <a:outerShdw blurRad="38100" dist="38100" dir="2700000" algn="tl">
                    <a:srgbClr val="000000">
                      <a:alpha val="43137"/>
                    </a:srgbClr>
                  </a:outerShdw>
                </a:effectLst>
              </a:rPr>
              <a:t>0V ou 12V </a:t>
            </a:r>
          </a:p>
        </p:txBody>
      </p:sp>
      <p:cxnSp>
        <p:nvCxnSpPr>
          <p:cNvPr id="185" name="Connecteur droit 184"/>
          <p:cNvCxnSpPr>
            <a:cxnSpLocks/>
          </p:cNvCxnSpPr>
          <p:nvPr/>
        </p:nvCxnSpPr>
        <p:spPr>
          <a:xfrm>
            <a:off x="10661935" y="3354431"/>
            <a:ext cx="2880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7" name="Connecteur droit 186"/>
          <p:cNvCxnSpPr>
            <a:cxnSpLocks/>
          </p:cNvCxnSpPr>
          <p:nvPr/>
        </p:nvCxnSpPr>
        <p:spPr>
          <a:xfrm>
            <a:off x="11261952" y="3357214"/>
            <a:ext cx="383294" cy="4677"/>
          </a:xfrm>
          <a:prstGeom prst="line">
            <a:avLst/>
          </a:prstGeom>
          <a:ln w="19050"/>
        </p:spPr>
        <p:style>
          <a:lnRef idx="1">
            <a:schemeClr val="dk1"/>
          </a:lnRef>
          <a:fillRef idx="0">
            <a:schemeClr val="dk1"/>
          </a:fillRef>
          <a:effectRef idx="0">
            <a:schemeClr val="dk1"/>
          </a:effectRef>
          <a:fontRef idx="minor">
            <a:schemeClr val="tx1"/>
          </a:fontRef>
        </p:style>
      </p:cxnSp>
      <p:sp>
        <p:nvSpPr>
          <p:cNvPr id="188" name="ZoneTexte 187"/>
          <p:cNvSpPr txBox="1"/>
          <p:nvPr/>
        </p:nvSpPr>
        <p:spPr>
          <a:xfrm>
            <a:off x="10820008" y="3499434"/>
            <a:ext cx="1536255" cy="338554"/>
          </a:xfrm>
          <a:prstGeom prst="rect">
            <a:avLst/>
          </a:prstGeom>
          <a:noFill/>
        </p:spPr>
        <p:txBody>
          <a:bodyPr wrap="square" rtlCol="0">
            <a:spAutoFit/>
          </a:bodyPr>
          <a:lstStyle/>
          <a:p>
            <a:r>
              <a:rPr lang="fr-FR" sz="1600" b="1" dirty="0">
                <a:effectLst>
                  <a:outerShdw blurRad="38100" dist="38100" dir="2700000" algn="tl">
                    <a:srgbClr val="000000">
                      <a:alpha val="43137"/>
                    </a:srgbClr>
                  </a:outerShdw>
                </a:effectLst>
              </a:rPr>
              <a:t>Flux lumineux</a:t>
            </a:r>
          </a:p>
        </p:txBody>
      </p:sp>
      <p:pic>
        <p:nvPicPr>
          <p:cNvPr id="3" name="Image 2">
            <a:extLst>
              <a:ext uri="{FF2B5EF4-FFF2-40B4-BE49-F238E27FC236}">
                <a16:creationId xmlns:a16="http://schemas.microsoft.com/office/drawing/2014/main" id="{C6E9046B-64D3-44ED-8189-DF8A1C7BD828}"/>
              </a:ext>
            </a:extLst>
          </p:cNvPr>
          <p:cNvPicPr>
            <a:picLocks noChangeAspect="1"/>
          </p:cNvPicPr>
          <p:nvPr/>
        </p:nvPicPr>
        <p:blipFill rotWithShape="1">
          <a:blip r:embed="rId5">
            <a:clrChange>
              <a:clrFrom>
                <a:srgbClr val="FFFFFF"/>
              </a:clrFrom>
              <a:clrTo>
                <a:srgbClr val="FFFFFF">
                  <a:alpha val="0"/>
                </a:srgbClr>
              </a:clrTo>
            </a:clrChange>
          </a:blip>
          <a:srcRect l="20040" t="18680" r="22077" b="14201"/>
          <a:stretch/>
        </p:blipFill>
        <p:spPr>
          <a:xfrm>
            <a:off x="2849624" y="2709817"/>
            <a:ext cx="995264" cy="930696"/>
          </a:xfrm>
          <a:prstGeom prst="rect">
            <a:avLst/>
          </a:prstGeom>
        </p:spPr>
      </p:pic>
      <p:pic>
        <p:nvPicPr>
          <p:cNvPr id="109" name="Picture 4">
            <a:extLst>
              <a:ext uri="{FF2B5EF4-FFF2-40B4-BE49-F238E27FC236}">
                <a16:creationId xmlns:a16="http://schemas.microsoft.com/office/drawing/2014/main" id="{7D74052F-1A02-46C9-AABD-80A4426B523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8863" y="4333642"/>
            <a:ext cx="1453553" cy="966351"/>
          </a:xfrm>
          <a:prstGeom prst="rect">
            <a:avLst/>
          </a:prstGeom>
          <a:extLst>
            <a:ext uri="{909E8E84-426E-40DD-AFC4-6F175D3DCCD1}">
              <a14:hiddenFill xmlns:a14="http://schemas.microsoft.com/office/drawing/2010/main">
                <a:solidFill>
                  <a:srgbClr val="FFFFFF"/>
                </a:solidFill>
              </a14:hiddenFill>
            </a:ext>
          </a:extLst>
        </p:spPr>
      </p:pic>
      <p:pic>
        <p:nvPicPr>
          <p:cNvPr id="122" name="Picture 2" descr="Adaptateur transformateur alimentation 12v 1a - Achat / Vente pas cher">
            <a:extLst>
              <a:ext uri="{FF2B5EF4-FFF2-40B4-BE49-F238E27FC236}">
                <a16:creationId xmlns:a16="http://schemas.microsoft.com/office/drawing/2014/main" id="{A94F06AE-AE53-459C-982B-167419143518}"/>
              </a:ext>
            </a:extLst>
          </p:cNvPr>
          <p:cNvPicPr>
            <a:picLocks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flipV="1">
            <a:off x="5989966" y="4965569"/>
            <a:ext cx="1459478" cy="14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8A0EDFF5-6E64-4DE1-95B4-A81D5916B32D}"/>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saturation sat="33000"/>
                    </a14:imgEffect>
                  </a14:imgLayer>
                </a14:imgProps>
              </a:ext>
            </a:extLst>
          </a:blip>
          <a:stretch>
            <a:fillRect/>
          </a:stretch>
        </p:blipFill>
        <p:spPr>
          <a:xfrm>
            <a:off x="6056442" y="2143831"/>
            <a:ext cx="1446073" cy="1007615"/>
          </a:xfrm>
          <a:prstGeom prst="rect">
            <a:avLst/>
          </a:prstGeom>
        </p:spPr>
      </p:pic>
      <p:pic>
        <p:nvPicPr>
          <p:cNvPr id="1026" name="Picture 2" descr="CARTE MICRO:BIT™ - Pierron">
            <a:extLst>
              <a:ext uri="{FF2B5EF4-FFF2-40B4-BE49-F238E27FC236}">
                <a16:creationId xmlns:a16="http://schemas.microsoft.com/office/drawing/2014/main" id="{061925DF-846E-4C0D-BCFD-3A21285F79F3}"/>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t="17158" b="15968"/>
          <a:stretch/>
        </p:blipFill>
        <p:spPr bwMode="auto">
          <a:xfrm>
            <a:off x="4218974" y="3265279"/>
            <a:ext cx="1453553" cy="972048"/>
          </a:xfrm>
          <a:prstGeom prst="rect">
            <a:avLst/>
          </a:prstGeom>
          <a:noFill/>
          <a:extLst>
            <a:ext uri="{909E8E84-426E-40DD-AFC4-6F175D3DCCD1}">
              <a14:hiddenFill xmlns:a14="http://schemas.microsoft.com/office/drawing/2010/main">
                <a:solidFill>
                  <a:srgbClr val="FFFFFF"/>
                </a:solidFill>
              </a14:hiddenFill>
            </a:ext>
          </a:extLst>
        </p:spPr>
      </p:pic>
      <p:sp>
        <p:nvSpPr>
          <p:cNvPr id="124" name="Rectangle : coins arrondis 123">
            <a:extLst>
              <a:ext uri="{FF2B5EF4-FFF2-40B4-BE49-F238E27FC236}">
                <a16:creationId xmlns:a16="http://schemas.microsoft.com/office/drawing/2014/main" id="{2DC81CCB-A068-4C84-80BB-5E924C499690}"/>
              </a:ext>
            </a:extLst>
          </p:cNvPr>
          <p:cNvSpPr>
            <a:spLocks noChangeAspect="1"/>
          </p:cNvSpPr>
          <p:nvPr/>
        </p:nvSpPr>
        <p:spPr>
          <a:xfrm>
            <a:off x="9956636" y="1214500"/>
            <a:ext cx="1540384" cy="1469204"/>
          </a:xfrm>
          <a:prstGeom prst="roundRect">
            <a:avLst>
              <a:gd name="adj" fmla="val 10000"/>
            </a:avLst>
          </a:prstGeom>
          <a:blipFill rotWithShape="0">
            <a:blip r:embed="rId11"/>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5">
              <a:tint val="50000"/>
              <a:alpha val="90000"/>
              <a:hueOff val="-3187"/>
              <a:satOff val="-525"/>
              <a:lumOff val="16298"/>
              <a:alphaOff val="-40000"/>
            </a:schemeClr>
          </a:effectRef>
          <a:fontRef idx="minor">
            <a:schemeClr val="lt1">
              <a:hueOff val="0"/>
              <a:satOff val="0"/>
              <a:lumOff val="0"/>
              <a:alphaOff val="0"/>
            </a:schemeClr>
          </a:fontRef>
        </p:style>
      </p:sp>
      <p:pic>
        <p:nvPicPr>
          <p:cNvPr id="125" name="Picture 2" descr="Carrés, 3D, Forme, Symbole, Icône, Inscrivez Vous, Plat">
            <a:extLst>
              <a:ext uri="{FF2B5EF4-FFF2-40B4-BE49-F238E27FC236}">
                <a16:creationId xmlns:a16="http://schemas.microsoft.com/office/drawing/2014/main" id="{AAE09BEC-F01A-432A-87AE-828F227ADDEF}"/>
              </a:ext>
            </a:extLst>
          </p:cNvPr>
          <p:cNvPicPr>
            <a:picLocks noChangeAspect="1" noChangeArrowheads="1"/>
          </p:cNvPicPr>
          <p:nvPr/>
        </p:nvPicPr>
        <p:blipFill rotWithShape="1">
          <a:blip r:embed="rId12">
            <a:clrChange>
              <a:clrFrom>
                <a:srgbClr val="479ED6"/>
              </a:clrFrom>
              <a:clrTo>
                <a:srgbClr val="479ED6">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l="28690" t="27142" r="35774" b="11040"/>
          <a:stretch/>
        </p:blipFill>
        <p:spPr bwMode="auto">
          <a:xfrm>
            <a:off x="230248" y="1210072"/>
            <a:ext cx="1650179" cy="1614732"/>
          </a:xfrm>
          <a:prstGeom prst="rect">
            <a:avLst/>
          </a:prstGeom>
          <a:ln>
            <a:noFill/>
          </a:ln>
          <a:effectLst/>
          <a:extLst>
            <a:ext uri="{909E8E84-426E-40DD-AFC4-6F175D3DCCD1}">
              <a14:hiddenFill xmlns:a14="http://schemas.microsoft.com/office/drawing/2010/main">
                <a:solidFill>
                  <a:srgbClr val="FFFFFF"/>
                </a:solidFill>
              </a14:hiddenFill>
            </a:ext>
          </a:extLst>
        </p:spPr>
      </p:pic>
      <p:grpSp>
        <p:nvGrpSpPr>
          <p:cNvPr id="12" name="Groupe 11">
            <a:extLst>
              <a:ext uri="{FF2B5EF4-FFF2-40B4-BE49-F238E27FC236}">
                <a16:creationId xmlns:a16="http://schemas.microsoft.com/office/drawing/2014/main" id="{E42872E6-9DD5-40AE-9993-85996E659D53}"/>
              </a:ext>
            </a:extLst>
          </p:cNvPr>
          <p:cNvGrpSpPr>
            <a:grpSpLocks noChangeAspect="1"/>
          </p:cNvGrpSpPr>
          <p:nvPr/>
        </p:nvGrpSpPr>
        <p:grpSpPr>
          <a:xfrm>
            <a:off x="9165497" y="3356953"/>
            <a:ext cx="1181083" cy="1181083"/>
            <a:chOff x="8990261" y="3666722"/>
            <a:chExt cx="1770911" cy="1770911"/>
          </a:xfrm>
        </p:grpSpPr>
        <p:grpSp>
          <p:nvGrpSpPr>
            <p:cNvPr id="11" name="Groupe 10">
              <a:extLst>
                <a:ext uri="{FF2B5EF4-FFF2-40B4-BE49-F238E27FC236}">
                  <a16:creationId xmlns:a16="http://schemas.microsoft.com/office/drawing/2014/main" id="{BF7930DC-88B5-45DD-923C-D1ED57437E2C}"/>
                </a:ext>
              </a:extLst>
            </p:cNvPr>
            <p:cNvGrpSpPr/>
            <p:nvPr/>
          </p:nvGrpSpPr>
          <p:grpSpPr>
            <a:xfrm>
              <a:off x="9536906" y="3977329"/>
              <a:ext cx="392381" cy="1325119"/>
              <a:chOff x="9536906" y="3977329"/>
              <a:chExt cx="392381" cy="1325119"/>
            </a:xfrm>
          </p:grpSpPr>
          <p:sp>
            <p:nvSpPr>
              <p:cNvPr id="10" name="Rectangle 9">
                <a:extLst>
                  <a:ext uri="{FF2B5EF4-FFF2-40B4-BE49-F238E27FC236}">
                    <a16:creationId xmlns:a16="http://schemas.microsoft.com/office/drawing/2014/main" id="{F680C5A2-3623-4ECA-803D-604AE1ABF2AD}"/>
                  </a:ext>
                </a:extLst>
              </p:cNvPr>
              <p:cNvSpPr/>
              <p:nvPr/>
            </p:nvSpPr>
            <p:spPr>
              <a:xfrm>
                <a:off x="9616128" y="4655344"/>
                <a:ext cx="242539"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Rectangle 131">
                <a:extLst>
                  <a:ext uri="{FF2B5EF4-FFF2-40B4-BE49-F238E27FC236}">
                    <a16:creationId xmlns:a16="http://schemas.microsoft.com/office/drawing/2014/main" id="{D3DA5CE9-1134-4DBF-806D-0DAF512233F5}"/>
                  </a:ext>
                </a:extLst>
              </p:cNvPr>
              <p:cNvSpPr/>
              <p:nvPr/>
            </p:nvSpPr>
            <p:spPr>
              <a:xfrm>
                <a:off x="9536906" y="3977329"/>
                <a:ext cx="242540" cy="586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 name="Rectangle 138">
                <a:extLst>
                  <a:ext uri="{FF2B5EF4-FFF2-40B4-BE49-F238E27FC236}">
                    <a16:creationId xmlns:a16="http://schemas.microsoft.com/office/drawing/2014/main" id="{1D25A705-9288-44A1-8ACA-1216F428D61E}"/>
                  </a:ext>
                </a:extLst>
              </p:cNvPr>
              <p:cNvSpPr/>
              <p:nvPr/>
            </p:nvSpPr>
            <p:spPr>
              <a:xfrm>
                <a:off x="9686748" y="4926806"/>
                <a:ext cx="242539" cy="70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 name="Rectangle 164">
                <a:extLst>
                  <a:ext uri="{FF2B5EF4-FFF2-40B4-BE49-F238E27FC236}">
                    <a16:creationId xmlns:a16="http://schemas.microsoft.com/office/drawing/2014/main" id="{A555A3F3-5753-41CD-8BAE-6330B308CD99}"/>
                  </a:ext>
                </a:extLst>
              </p:cNvPr>
              <p:cNvSpPr/>
              <p:nvPr/>
            </p:nvSpPr>
            <p:spPr>
              <a:xfrm>
                <a:off x="9703594" y="4970142"/>
                <a:ext cx="225692" cy="33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8" name="Rectangle 167">
                <a:extLst>
                  <a:ext uri="{FF2B5EF4-FFF2-40B4-BE49-F238E27FC236}">
                    <a16:creationId xmlns:a16="http://schemas.microsoft.com/office/drawing/2014/main" id="{7BD99A8B-163D-41CD-A7B7-25894B2D618E}"/>
                  </a:ext>
                </a:extLst>
              </p:cNvPr>
              <p:cNvSpPr/>
              <p:nvPr/>
            </p:nvSpPr>
            <p:spPr>
              <a:xfrm>
                <a:off x="9633177" y="4916176"/>
                <a:ext cx="5357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7" name="Rectangle 176">
                <a:extLst>
                  <a:ext uri="{FF2B5EF4-FFF2-40B4-BE49-F238E27FC236}">
                    <a16:creationId xmlns:a16="http://schemas.microsoft.com/office/drawing/2014/main" id="{E6AD9A4D-C2EF-43EF-A934-04CCE3974990}"/>
                  </a:ext>
                </a:extLst>
              </p:cNvPr>
              <p:cNvSpPr/>
              <p:nvPr/>
            </p:nvSpPr>
            <p:spPr>
              <a:xfrm>
                <a:off x="9658176" y="4930591"/>
                <a:ext cx="5357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8" name="Rectangle 177">
                <a:extLst>
                  <a:ext uri="{FF2B5EF4-FFF2-40B4-BE49-F238E27FC236}">
                    <a16:creationId xmlns:a16="http://schemas.microsoft.com/office/drawing/2014/main" id="{F46C5B78-4694-4401-94BA-C1AEC2AFEA10}"/>
                  </a:ext>
                </a:extLst>
              </p:cNvPr>
              <p:cNvSpPr/>
              <p:nvPr/>
            </p:nvSpPr>
            <p:spPr>
              <a:xfrm>
                <a:off x="9589685" y="4543242"/>
                <a:ext cx="147925" cy="914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028" name="Picture 4" descr="Ampoules LED - IKEA - IKEA">
              <a:extLst>
                <a:ext uri="{FF2B5EF4-FFF2-40B4-BE49-F238E27FC236}">
                  <a16:creationId xmlns:a16="http://schemas.microsoft.com/office/drawing/2014/main" id="{D3636F16-0103-4DE4-A02A-CC59131C6D2B}"/>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90261" y="3666722"/>
              <a:ext cx="1770911" cy="1770911"/>
            </a:xfrm>
            <a:prstGeom prst="rect">
              <a:avLst/>
            </a:prstGeom>
            <a:noFill/>
            <a:extLst>
              <a:ext uri="{909E8E84-426E-40DD-AFC4-6F175D3DCCD1}">
                <a14:hiddenFill xmlns:a14="http://schemas.microsoft.com/office/drawing/2010/main">
                  <a:solidFill>
                    <a:srgbClr val="FFFFFF"/>
                  </a:solidFill>
                </a14:hiddenFill>
              </a:ext>
            </a:extLst>
          </p:spPr>
        </p:pic>
      </p:grpSp>
      <p:sp>
        <p:nvSpPr>
          <p:cNvPr id="180" name="Rectangle : coins arrondis 179">
            <a:extLst>
              <a:ext uri="{FF2B5EF4-FFF2-40B4-BE49-F238E27FC236}">
                <a16:creationId xmlns:a16="http://schemas.microsoft.com/office/drawing/2014/main" id="{04030153-7330-438D-B43B-D6638CE5E50A}"/>
              </a:ext>
            </a:extLst>
          </p:cNvPr>
          <p:cNvSpPr>
            <a:spLocks noChangeAspect="1"/>
          </p:cNvSpPr>
          <p:nvPr/>
        </p:nvSpPr>
        <p:spPr>
          <a:xfrm>
            <a:off x="3283461" y="897596"/>
            <a:ext cx="419104" cy="519478"/>
          </a:xfrm>
          <a:prstGeom prst="roundRect">
            <a:avLst>
              <a:gd name="adj" fmla="val 10000"/>
            </a:avLst>
          </a:prstGeom>
          <a:blipFill rotWithShape="0">
            <a:blip r:embed="rId14"/>
            <a:stretch>
              <a:fillRect/>
            </a:stretch>
          </a:blipFill>
        </p:spPr>
        <p:style>
          <a:lnRef idx="2">
            <a:schemeClr val="lt1">
              <a:hueOff val="0"/>
              <a:satOff val="0"/>
              <a:lumOff val="0"/>
              <a:alphaOff val="0"/>
            </a:schemeClr>
          </a:lnRef>
          <a:fillRef idx="1">
            <a:scrgbClr r="0" g="0" b="0"/>
          </a:fillRef>
          <a:effectRef idx="0">
            <a:schemeClr val="accent5">
              <a:tint val="50000"/>
              <a:alpha val="90000"/>
              <a:hueOff val="0"/>
              <a:satOff val="0"/>
              <a:lumOff val="0"/>
              <a:alphaOff val="0"/>
            </a:schemeClr>
          </a:effectRef>
          <a:fontRef idx="minor">
            <a:schemeClr val="lt1">
              <a:hueOff val="0"/>
              <a:satOff val="0"/>
              <a:lumOff val="0"/>
              <a:alphaOff val="0"/>
            </a:schemeClr>
          </a:fontRef>
        </p:style>
      </p:sp>
      <p:sp>
        <p:nvSpPr>
          <p:cNvPr id="186" name="Rectangle : coins arrondis 185">
            <a:extLst>
              <a:ext uri="{FF2B5EF4-FFF2-40B4-BE49-F238E27FC236}">
                <a16:creationId xmlns:a16="http://schemas.microsoft.com/office/drawing/2014/main" id="{E77224CA-8981-4241-ABB3-F887B499DFDD}"/>
              </a:ext>
            </a:extLst>
          </p:cNvPr>
          <p:cNvSpPr>
            <a:spLocks noChangeAspect="1"/>
          </p:cNvSpPr>
          <p:nvPr/>
        </p:nvSpPr>
        <p:spPr>
          <a:xfrm>
            <a:off x="4258219" y="897596"/>
            <a:ext cx="419104" cy="519478"/>
          </a:xfrm>
          <a:prstGeom prst="roundRect">
            <a:avLst>
              <a:gd name="adj" fmla="val 10000"/>
            </a:avLst>
          </a:prstGeom>
          <a:blipFill rotWithShape="0">
            <a:blip r:embed="rId14"/>
            <a:stretch>
              <a:fillRect/>
            </a:stretch>
          </a:blipFill>
        </p:spPr>
        <p:style>
          <a:lnRef idx="2">
            <a:schemeClr val="lt1">
              <a:hueOff val="0"/>
              <a:satOff val="0"/>
              <a:lumOff val="0"/>
              <a:alphaOff val="0"/>
            </a:schemeClr>
          </a:lnRef>
          <a:fillRef idx="1">
            <a:scrgbClr r="0" g="0" b="0"/>
          </a:fillRef>
          <a:effectRef idx="0">
            <a:schemeClr val="accent5">
              <a:tint val="50000"/>
              <a:alpha val="90000"/>
              <a:hueOff val="0"/>
              <a:satOff val="0"/>
              <a:lumOff val="0"/>
              <a:alphaOff val="0"/>
            </a:schemeClr>
          </a:effectRef>
          <a:fontRef idx="minor">
            <a:schemeClr val="lt1">
              <a:hueOff val="0"/>
              <a:satOff val="0"/>
              <a:lumOff val="0"/>
              <a:alphaOff val="0"/>
            </a:schemeClr>
          </a:fontRef>
        </p:style>
      </p:sp>
      <p:grpSp>
        <p:nvGrpSpPr>
          <p:cNvPr id="128" name="Groupe 127"/>
          <p:cNvGrpSpPr/>
          <p:nvPr/>
        </p:nvGrpSpPr>
        <p:grpSpPr>
          <a:xfrm rot="10800000">
            <a:off x="7354728" y="5688370"/>
            <a:ext cx="298265" cy="295446"/>
            <a:chOff x="4851400" y="2775010"/>
            <a:chExt cx="381000" cy="387290"/>
          </a:xfrm>
        </p:grpSpPr>
        <p:sp>
          <p:nvSpPr>
            <p:cNvPr id="129" name="Rectangle 128"/>
            <p:cNvSpPr/>
            <p:nvPr/>
          </p:nvSpPr>
          <p:spPr>
            <a:xfrm>
              <a:off x="4851400" y="2775010"/>
              <a:ext cx="381000" cy="38729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cxnSp>
          <p:nvCxnSpPr>
            <p:cNvPr id="130" name="Connecteur droit avec flèche 129"/>
            <p:cNvCxnSpPr>
              <a:stCxn id="129" idx="0"/>
              <a:endCxn id="129" idx="2"/>
            </p:cNvCxnSpPr>
            <p:nvPr/>
          </p:nvCxnSpPr>
          <p:spPr>
            <a:xfrm>
              <a:off x="5041900" y="2775010"/>
              <a:ext cx="0" cy="38729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grpSp>
      <p:grpSp>
        <p:nvGrpSpPr>
          <p:cNvPr id="135" name="Groupe 134"/>
          <p:cNvGrpSpPr/>
          <p:nvPr/>
        </p:nvGrpSpPr>
        <p:grpSpPr>
          <a:xfrm flipV="1">
            <a:off x="7408611" y="5312320"/>
            <a:ext cx="190500" cy="193645"/>
            <a:chOff x="4851400" y="2775010"/>
            <a:chExt cx="381000" cy="387290"/>
          </a:xfrm>
        </p:grpSpPr>
        <p:sp>
          <p:nvSpPr>
            <p:cNvPr id="136" name="Rectangle 135"/>
            <p:cNvSpPr/>
            <p:nvPr/>
          </p:nvSpPr>
          <p:spPr>
            <a:xfrm>
              <a:off x="4851400" y="2775010"/>
              <a:ext cx="381000" cy="38729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cxnSp>
          <p:nvCxnSpPr>
            <p:cNvPr id="137" name="Connecteur droit avec flèche 136"/>
            <p:cNvCxnSpPr>
              <a:stCxn id="136" idx="0"/>
              <a:endCxn id="136" idx="2"/>
            </p:cNvCxnSpPr>
            <p:nvPr/>
          </p:nvCxnSpPr>
          <p:spPr>
            <a:xfrm>
              <a:off x="5041900" y="2775010"/>
              <a:ext cx="0" cy="38729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grpSp>
      <p:cxnSp>
        <p:nvCxnSpPr>
          <p:cNvPr id="138" name="Connecteur droit 137"/>
          <p:cNvCxnSpPr>
            <a:endCxn id="129" idx="2"/>
          </p:cNvCxnSpPr>
          <p:nvPr/>
        </p:nvCxnSpPr>
        <p:spPr>
          <a:xfrm flipH="1">
            <a:off x="7503860" y="5505965"/>
            <a:ext cx="897" cy="182405"/>
          </a:xfrm>
          <a:prstGeom prst="line">
            <a:avLst/>
          </a:prstGeom>
          <a:ln w="19050"/>
        </p:spPr>
        <p:style>
          <a:lnRef idx="1">
            <a:schemeClr val="dk1"/>
          </a:lnRef>
          <a:fillRef idx="0">
            <a:schemeClr val="dk1"/>
          </a:fillRef>
          <a:effectRef idx="0">
            <a:schemeClr val="dk1"/>
          </a:effectRef>
          <a:fontRef idx="minor">
            <a:schemeClr val="tx1"/>
          </a:fontRef>
        </p:style>
      </p:cxnSp>
      <p:grpSp>
        <p:nvGrpSpPr>
          <p:cNvPr id="140" name="Groupe 139"/>
          <p:cNvGrpSpPr/>
          <p:nvPr/>
        </p:nvGrpSpPr>
        <p:grpSpPr>
          <a:xfrm flipV="1">
            <a:off x="7313360" y="4255075"/>
            <a:ext cx="190500" cy="193645"/>
            <a:chOff x="4851400" y="2775010"/>
            <a:chExt cx="381000" cy="387290"/>
          </a:xfrm>
        </p:grpSpPr>
        <p:sp>
          <p:nvSpPr>
            <p:cNvPr id="141" name="Rectangle 140"/>
            <p:cNvSpPr/>
            <p:nvPr/>
          </p:nvSpPr>
          <p:spPr>
            <a:xfrm>
              <a:off x="4851400" y="2775010"/>
              <a:ext cx="381000" cy="38729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cxnSp>
          <p:nvCxnSpPr>
            <p:cNvPr id="142" name="Connecteur droit avec flèche 141"/>
            <p:cNvCxnSpPr>
              <a:stCxn id="141" idx="0"/>
              <a:endCxn id="141" idx="2"/>
            </p:cNvCxnSpPr>
            <p:nvPr/>
          </p:nvCxnSpPr>
          <p:spPr>
            <a:xfrm>
              <a:off x="5041900" y="2775010"/>
              <a:ext cx="0" cy="38729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grpSp>
      <p:grpSp>
        <p:nvGrpSpPr>
          <p:cNvPr id="161" name="Groupe 160"/>
          <p:cNvGrpSpPr/>
          <p:nvPr/>
        </p:nvGrpSpPr>
        <p:grpSpPr>
          <a:xfrm flipV="1">
            <a:off x="7313360" y="3775620"/>
            <a:ext cx="190500" cy="193645"/>
            <a:chOff x="4851400" y="2775010"/>
            <a:chExt cx="381000" cy="387290"/>
          </a:xfrm>
        </p:grpSpPr>
        <p:sp>
          <p:nvSpPr>
            <p:cNvPr id="162" name="Rectangle 161"/>
            <p:cNvSpPr/>
            <p:nvPr/>
          </p:nvSpPr>
          <p:spPr>
            <a:xfrm>
              <a:off x="4851400" y="2775010"/>
              <a:ext cx="381000" cy="38729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cxnSp>
          <p:nvCxnSpPr>
            <p:cNvPr id="163" name="Connecteur droit avec flèche 162"/>
            <p:cNvCxnSpPr>
              <a:stCxn id="162" idx="0"/>
              <a:endCxn id="162" idx="2"/>
            </p:cNvCxnSpPr>
            <p:nvPr/>
          </p:nvCxnSpPr>
          <p:spPr>
            <a:xfrm>
              <a:off x="5041900" y="2775010"/>
              <a:ext cx="0" cy="38729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grpSp>
      <p:cxnSp>
        <p:nvCxnSpPr>
          <p:cNvPr id="167" name="Connecteur droit 166"/>
          <p:cNvCxnSpPr>
            <a:endCxn id="141" idx="2"/>
          </p:cNvCxnSpPr>
          <p:nvPr/>
        </p:nvCxnSpPr>
        <p:spPr>
          <a:xfrm flipH="1">
            <a:off x="7408610" y="3961402"/>
            <a:ext cx="3267" cy="293673"/>
          </a:xfrm>
          <a:prstGeom prst="line">
            <a:avLst/>
          </a:prstGeom>
          <a:ln w="19050"/>
        </p:spPr>
        <p:style>
          <a:lnRef idx="1">
            <a:schemeClr val="dk1"/>
          </a:lnRef>
          <a:fillRef idx="0">
            <a:schemeClr val="dk1"/>
          </a:fillRef>
          <a:effectRef idx="0">
            <a:schemeClr val="dk1"/>
          </a:effectRef>
          <a:fontRef idx="minor">
            <a:schemeClr val="tx1"/>
          </a:fontRef>
        </p:style>
      </p:cxnSp>
      <p:cxnSp>
        <p:nvCxnSpPr>
          <p:cNvPr id="189" name="Connecteur droit 188">
            <a:extLst>
              <a:ext uri="{FF2B5EF4-FFF2-40B4-BE49-F238E27FC236}">
                <a16:creationId xmlns:a16="http://schemas.microsoft.com/office/drawing/2014/main" id="{C9C45946-9647-4D95-BBBD-9C8A458B5B2C}"/>
              </a:ext>
            </a:extLst>
          </p:cNvPr>
          <p:cNvCxnSpPr>
            <a:cxnSpLocks/>
          </p:cNvCxnSpPr>
          <p:nvPr/>
        </p:nvCxnSpPr>
        <p:spPr>
          <a:xfrm flipH="1">
            <a:off x="5749838" y="3919026"/>
            <a:ext cx="899" cy="18000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1502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
                                        <p:tgtEl>
                                          <p:spTgt spid="66"/>
                                        </p:tgtEl>
                                      </p:cBhvr>
                                    </p:animEffect>
                                  </p:childTnLst>
                                </p:cTn>
                              </p:par>
                              <p:par>
                                <p:cTn id="8" presetID="10" presetClass="entr" presetSubtype="0"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200"/>
                                        <p:tgtEl>
                                          <p:spTgt spid="65"/>
                                        </p:tgtEl>
                                      </p:cBhvr>
                                    </p:animEffect>
                                  </p:childTnLst>
                                </p:cTn>
                              </p:par>
                              <p:par>
                                <p:cTn id="11" presetID="10"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200"/>
                                        <p:tgtEl>
                                          <p:spTgt spid="62"/>
                                        </p:tgtEl>
                                      </p:cBhvr>
                                    </p:animEffect>
                                  </p:childTnLst>
                                </p:cTn>
                              </p:par>
                              <p:par>
                                <p:cTn id="14" presetID="10" presetClass="entr" presetSubtype="0" fill="hold" nodeType="withEffect">
                                  <p:stCondLst>
                                    <p:cond delay="0"/>
                                  </p:stCondLst>
                                  <p:childTnLst>
                                    <p:set>
                                      <p:cBhvr>
                                        <p:cTn id="15" dur="1" fill="hold">
                                          <p:stCondLst>
                                            <p:cond delay="0"/>
                                          </p:stCondLst>
                                        </p:cTn>
                                        <p:tgtEl>
                                          <p:spTgt spid="93"/>
                                        </p:tgtEl>
                                        <p:attrNameLst>
                                          <p:attrName>style.visibility</p:attrName>
                                        </p:attrNameLst>
                                      </p:cBhvr>
                                      <p:to>
                                        <p:strVal val="visible"/>
                                      </p:to>
                                    </p:set>
                                    <p:animEffect transition="in" filter="fade">
                                      <p:cBhvr>
                                        <p:cTn id="16" dur="200"/>
                                        <p:tgtEl>
                                          <p:spTgt spid="93"/>
                                        </p:tgtEl>
                                      </p:cBhvr>
                                    </p:animEffect>
                                  </p:childTnLst>
                                </p:cTn>
                              </p:par>
                              <p:par>
                                <p:cTn id="17" presetID="10" presetClass="entr" presetSubtype="0" fill="hold" nodeType="with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fade">
                                      <p:cBhvr>
                                        <p:cTn id="19" dur="200"/>
                                        <p:tgtEl>
                                          <p:spTgt spid="9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200"/>
                                        <p:tgtEl>
                                          <p:spTgt spid="95"/>
                                        </p:tgtEl>
                                      </p:cBhvr>
                                    </p:animEffect>
                                  </p:childTnLst>
                                </p:cTn>
                              </p:par>
                              <p:par>
                                <p:cTn id="23" presetID="10" presetClass="entr" presetSubtype="0" fill="hold" nodeType="withEffect">
                                  <p:stCondLst>
                                    <p:cond delay="0"/>
                                  </p:stCondLst>
                                  <p:childTnLst>
                                    <p:set>
                                      <p:cBhvr>
                                        <p:cTn id="24" dur="1" fill="hold">
                                          <p:stCondLst>
                                            <p:cond delay="0"/>
                                          </p:stCondLst>
                                        </p:cTn>
                                        <p:tgtEl>
                                          <p:spTgt spid="88"/>
                                        </p:tgtEl>
                                        <p:attrNameLst>
                                          <p:attrName>style.visibility</p:attrName>
                                        </p:attrNameLst>
                                      </p:cBhvr>
                                      <p:to>
                                        <p:strVal val="visible"/>
                                      </p:to>
                                    </p:set>
                                    <p:animEffect transition="in" filter="fade">
                                      <p:cBhvr>
                                        <p:cTn id="25" dur="200"/>
                                        <p:tgtEl>
                                          <p:spTgt spid="88"/>
                                        </p:tgtEl>
                                      </p:cBhvr>
                                    </p:animEffect>
                                  </p:childTnLst>
                                </p:cTn>
                              </p:par>
                              <p:par>
                                <p:cTn id="26" presetID="10" presetClass="entr" presetSubtype="0" fill="hold" nodeType="with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fade">
                                      <p:cBhvr>
                                        <p:cTn id="28" dur="200"/>
                                        <p:tgtEl>
                                          <p:spTgt spid="8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8"/>
                                        </p:tgtEl>
                                        <p:attrNameLst>
                                          <p:attrName>style.visibility</p:attrName>
                                        </p:attrNameLst>
                                      </p:cBhvr>
                                      <p:to>
                                        <p:strVal val="visible"/>
                                      </p:to>
                                    </p:set>
                                    <p:animEffect transition="in" filter="fade">
                                      <p:cBhvr>
                                        <p:cTn id="33" dur="200"/>
                                        <p:tgtEl>
                                          <p:spTgt spid="98"/>
                                        </p:tgtEl>
                                      </p:cBhvr>
                                    </p:animEffect>
                                  </p:childTnLst>
                                </p:cTn>
                              </p:par>
                              <p:par>
                                <p:cTn id="34" presetID="10" presetClass="entr" presetSubtype="0" fill="hold" nodeType="withEffect">
                                  <p:stCondLst>
                                    <p:cond delay="0"/>
                                  </p:stCondLst>
                                  <p:childTnLst>
                                    <p:set>
                                      <p:cBhvr>
                                        <p:cTn id="35" dur="1" fill="hold">
                                          <p:stCondLst>
                                            <p:cond delay="0"/>
                                          </p:stCondLst>
                                        </p:cTn>
                                        <p:tgtEl>
                                          <p:spTgt spid="101"/>
                                        </p:tgtEl>
                                        <p:attrNameLst>
                                          <p:attrName>style.visibility</p:attrName>
                                        </p:attrNameLst>
                                      </p:cBhvr>
                                      <p:to>
                                        <p:strVal val="visible"/>
                                      </p:to>
                                    </p:set>
                                    <p:animEffect transition="in" filter="fade">
                                      <p:cBhvr>
                                        <p:cTn id="36" dur="200"/>
                                        <p:tgtEl>
                                          <p:spTgt spid="10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3"/>
                                        </p:tgtEl>
                                        <p:attrNameLst>
                                          <p:attrName>style.visibility</p:attrName>
                                        </p:attrNameLst>
                                      </p:cBhvr>
                                      <p:to>
                                        <p:strVal val="visible"/>
                                      </p:to>
                                    </p:set>
                                    <p:animEffect transition="in" filter="fade">
                                      <p:cBhvr>
                                        <p:cTn id="39" dur="200"/>
                                        <p:tgtEl>
                                          <p:spTgt spid="103"/>
                                        </p:tgtEl>
                                      </p:cBhvr>
                                    </p:animEffect>
                                  </p:childTnLst>
                                </p:cTn>
                              </p:par>
                              <p:par>
                                <p:cTn id="40" presetID="10" presetClass="entr" presetSubtype="0" fill="hold" nodeType="withEffect">
                                  <p:stCondLst>
                                    <p:cond delay="0"/>
                                  </p:stCondLst>
                                  <p:childTnLst>
                                    <p:set>
                                      <p:cBhvr>
                                        <p:cTn id="41" dur="1" fill="hold">
                                          <p:stCondLst>
                                            <p:cond delay="0"/>
                                          </p:stCondLst>
                                        </p:cTn>
                                        <p:tgtEl>
                                          <p:spTgt spid="180"/>
                                        </p:tgtEl>
                                        <p:attrNameLst>
                                          <p:attrName>style.visibility</p:attrName>
                                        </p:attrNameLst>
                                      </p:cBhvr>
                                      <p:to>
                                        <p:strVal val="visible"/>
                                      </p:to>
                                    </p:set>
                                    <p:animEffect transition="in" filter="fade">
                                      <p:cBhvr>
                                        <p:cTn id="42" dur="200"/>
                                        <p:tgtEl>
                                          <p:spTgt spid="180"/>
                                        </p:tgtEl>
                                      </p:cBhvr>
                                    </p:animEffect>
                                  </p:childTnLst>
                                </p:cTn>
                              </p:par>
                              <p:par>
                                <p:cTn id="43" presetID="10" presetClass="entr" presetSubtype="0" fill="hold" nodeType="withEffect">
                                  <p:stCondLst>
                                    <p:cond delay="0"/>
                                  </p:stCondLst>
                                  <p:childTnLst>
                                    <p:set>
                                      <p:cBhvr>
                                        <p:cTn id="44" dur="1" fill="hold">
                                          <p:stCondLst>
                                            <p:cond delay="0"/>
                                          </p:stCondLst>
                                        </p:cTn>
                                        <p:tgtEl>
                                          <p:spTgt spid="121"/>
                                        </p:tgtEl>
                                        <p:attrNameLst>
                                          <p:attrName>style.visibility</p:attrName>
                                        </p:attrNameLst>
                                      </p:cBhvr>
                                      <p:to>
                                        <p:strVal val="visible"/>
                                      </p:to>
                                    </p:set>
                                    <p:animEffect transition="in" filter="fade">
                                      <p:cBhvr>
                                        <p:cTn id="45" dur="200"/>
                                        <p:tgtEl>
                                          <p:spTgt spid="121"/>
                                        </p:tgtEl>
                                      </p:cBhvr>
                                    </p:animEffect>
                                  </p:childTnLst>
                                </p:cTn>
                              </p:par>
                              <p:par>
                                <p:cTn id="46" presetID="10" presetClass="entr" presetSubtype="0" fill="hold" nodeType="withEffect">
                                  <p:stCondLst>
                                    <p:cond delay="0"/>
                                  </p:stCondLst>
                                  <p:childTnLst>
                                    <p:set>
                                      <p:cBhvr>
                                        <p:cTn id="47" dur="1" fill="hold">
                                          <p:stCondLst>
                                            <p:cond delay="0"/>
                                          </p:stCondLst>
                                        </p:cTn>
                                        <p:tgtEl>
                                          <p:spTgt spid="186"/>
                                        </p:tgtEl>
                                        <p:attrNameLst>
                                          <p:attrName>style.visibility</p:attrName>
                                        </p:attrNameLst>
                                      </p:cBhvr>
                                      <p:to>
                                        <p:strVal val="visible"/>
                                      </p:to>
                                    </p:set>
                                    <p:animEffect transition="in" filter="fade">
                                      <p:cBhvr>
                                        <p:cTn id="48" dur="200"/>
                                        <p:tgtEl>
                                          <p:spTgt spid="18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20"/>
                                        </p:tgtEl>
                                        <p:attrNameLst>
                                          <p:attrName>style.visibility</p:attrName>
                                        </p:attrNameLst>
                                      </p:cBhvr>
                                      <p:to>
                                        <p:strVal val="visible"/>
                                      </p:to>
                                    </p:set>
                                    <p:animEffect transition="in" filter="fade">
                                      <p:cBhvr>
                                        <p:cTn id="51" dur="200"/>
                                        <p:tgtEl>
                                          <p:spTgt spid="120"/>
                                        </p:tgtEl>
                                      </p:cBhvr>
                                    </p:animEffect>
                                  </p:childTnLst>
                                </p:cTn>
                              </p:par>
                              <p:par>
                                <p:cTn id="52" presetID="10" presetClass="entr" presetSubtype="0" fill="hold" nodeType="withEffect">
                                  <p:stCondLst>
                                    <p:cond delay="0"/>
                                  </p:stCondLst>
                                  <p:childTnLst>
                                    <p:set>
                                      <p:cBhvr>
                                        <p:cTn id="53" dur="1" fill="hold">
                                          <p:stCondLst>
                                            <p:cond delay="0"/>
                                          </p:stCondLst>
                                        </p:cTn>
                                        <p:tgtEl>
                                          <p:spTgt spid="119"/>
                                        </p:tgtEl>
                                        <p:attrNameLst>
                                          <p:attrName>style.visibility</p:attrName>
                                        </p:attrNameLst>
                                      </p:cBhvr>
                                      <p:to>
                                        <p:strVal val="visible"/>
                                      </p:to>
                                    </p:set>
                                    <p:animEffect transition="in" filter="fade">
                                      <p:cBhvr>
                                        <p:cTn id="54" dur="200"/>
                                        <p:tgtEl>
                                          <p:spTgt spid="119"/>
                                        </p:tgtEl>
                                      </p:cBhvr>
                                    </p:animEffect>
                                  </p:childTnLst>
                                </p:cTn>
                              </p:par>
                              <p:par>
                                <p:cTn id="55" presetID="10" presetClass="entr" presetSubtype="0" fill="hold" nodeType="withEffect">
                                  <p:stCondLst>
                                    <p:cond delay="0"/>
                                  </p:stCondLst>
                                  <p:childTnLst>
                                    <p:set>
                                      <p:cBhvr>
                                        <p:cTn id="56" dur="1" fill="hold">
                                          <p:stCondLst>
                                            <p:cond delay="0"/>
                                          </p:stCondLst>
                                        </p:cTn>
                                        <p:tgtEl>
                                          <p:spTgt spid="116"/>
                                        </p:tgtEl>
                                        <p:attrNameLst>
                                          <p:attrName>style.visibility</p:attrName>
                                        </p:attrNameLst>
                                      </p:cBhvr>
                                      <p:to>
                                        <p:strVal val="visible"/>
                                      </p:to>
                                    </p:set>
                                    <p:animEffect transition="in" filter="fade">
                                      <p:cBhvr>
                                        <p:cTn id="57" dur="200"/>
                                        <p:tgtEl>
                                          <p:spTgt spid="116"/>
                                        </p:tgtEl>
                                      </p:cBhvr>
                                    </p:animEffect>
                                  </p:childTnLst>
                                </p:cTn>
                              </p:par>
                              <p:par>
                                <p:cTn id="58" presetID="10" presetClass="entr" presetSubtype="0" fill="hold" nodeType="withEffect">
                                  <p:stCondLst>
                                    <p:cond delay="0"/>
                                  </p:stCondLst>
                                  <p:childTnLst>
                                    <p:set>
                                      <p:cBhvr>
                                        <p:cTn id="59" dur="1" fill="hold">
                                          <p:stCondLst>
                                            <p:cond delay="0"/>
                                          </p:stCondLst>
                                        </p:cTn>
                                        <p:tgtEl>
                                          <p:spTgt spid="123"/>
                                        </p:tgtEl>
                                        <p:attrNameLst>
                                          <p:attrName>style.visibility</p:attrName>
                                        </p:attrNameLst>
                                      </p:cBhvr>
                                      <p:to>
                                        <p:strVal val="visible"/>
                                      </p:to>
                                    </p:set>
                                    <p:animEffect transition="in" filter="fade">
                                      <p:cBhvr>
                                        <p:cTn id="60" dur="200"/>
                                        <p:tgtEl>
                                          <p:spTgt spid="123"/>
                                        </p:tgtEl>
                                      </p:cBhvr>
                                    </p:animEffect>
                                  </p:childTnLst>
                                </p:cTn>
                              </p:par>
                              <p:par>
                                <p:cTn id="61" presetID="10" presetClass="entr" presetSubtype="0" fill="hold" nodeType="withEffect">
                                  <p:stCondLst>
                                    <p:cond delay="0"/>
                                  </p:stCondLst>
                                  <p:childTnLst>
                                    <p:set>
                                      <p:cBhvr>
                                        <p:cTn id="62" dur="1" fill="hold">
                                          <p:stCondLst>
                                            <p:cond delay="0"/>
                                          </p:stCondLst>
                                        </p:cTn>
                                        <p:tgtEl>
                                          <p:spTgt spid="113"/>
                                        </p:tgtEl>
                                        <p:attrNameLst>
                                          <p:attrName>style.visibility</p:attrName>
                                        </p:attrNameLst>
                                      </p:cBhvr>
                                      <p:to>
                                        <p:strVal val="visible"/>
                                      </p:to>
                                    </p:set>
                                    <p:animEffect transition="in" filter="fade">
                                      <p:cBhvr>
                                        <p:cTn id="63" dur="200"/>
                                        <p:tgtEl>
                                          <p:spTgt spid="11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43"/>
                                        </p:tgtEl>
                                        <p:attrNameLst>
                                          <p:attrName>style.visibility</p:attrName>
                                        </p:attrNameLst>
                                      </p:cBhvr>
                                      <p:to>
                                        <p:strVal val="visible"/>
                                      </p:to>
                                    </p:set>
                                    <p:animEffect transition="in" filter="fade">
                                      <p:cBhvr>
                                        <p:cTn id="68" dur="200"/>
                                        <p:tgtEl>
                                          <p:spTgt spid="143"/>
                                        </p:tgtEl>
                                      </p:cBhvr>
                                    </p:animEffect>
                                  </p:childTnLst>
                                </p:cTn>
                              </p:par>
                              <p:par>
                                <p:cTn id="69" presetID="10" presetClass="entr" presetSubtype="0" fill="hold" nodeType="withEffect">
                                  <p:stCondLst>
                                    <p:cond delay="0"/>
                                  </p:stCondLst>
                                  <p:childTnLst>
                                    <p:set>
                                      <p:cBhvr>
                                        <p:cTn id="70" dur="1" fill="hold">
                                          <p:stCondLst>
                                            <p:cond delay="0"/>
                                          </p:stCondLst>
                                        </p:cTn>
                                        <p:tgtEl>
                                          <p:spTgt spid="164"/>
                                        </p:tgtEl>
                                        <p:attrNameLst>
                                          <p:attrName>style.visibility</p:attrName>
                                        </p:attrNameLst>
                                      </p:cBhvr>
                                      <p:to>
                                        <p:strVal val="visible"/>
                                      </p:to>
                                    </p:set>
                                    <p:animEffect transition="in" filter="fade">
                                      <p:cBhvr>
                                        <p:cTn id="71" dur="200"/>
                                        <p:tgtEl>
                                          <p:spTgt spid="164"/>
                                        </p:tgtEl>
                                      </p:cBhvr>
                                    </p:animEffect>
                                  </p:childTnLst>
                                </p:cTn>
                              </p:par>
                              <p:par>
                                <p:cTn id="72" presetID="10" presetClass="entr" presetSubtype="0" fill="hold" nodeType="withEffect">
                                  <p:stCondLst>
                                    <p:cond delay="0"/>
                                  </p:stCondLst>
                                  <p:childTnLst>
                                    <p:set>
                                      <p:cBhvr>
                                        <p:cTn id="73" dur="1" fill="hold">
                                          <p:stCondLst>
                                            <p:cond delay="0"/>
                                          </p:stCondLst>
                                        </p:cTn>
                                        <p:tgtEl>
                                          <p:spTgt spid="146"/>
                                        </p:tgtEl>
                                        <p:attrNameLst>
                                          <p:attrName>style.visibility</p:attrName>
                                        </p:attrNameLst>
                                      </p:cBhvr>
                                      <p:to>
                                        <p:strVal val="visible"/>
                                      </p:to>
                                    </p:set>
                                    <p:animEffect transition="in" filter="fade">
                                      <p:cBhvr>
                                        <p:cTn id="74" dur="200"/>
                                        <p:tgtEl>
                                          <p:spTgt spid="14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83"/>
                                        </p:tgtEl>
                                        <p:attrNameLst>
                                          <p:attrName>style.visibility</p:attrName>
                                        </p:attrNameLst>
                                      </p:cBhvr>
                                      <p:to>
                                        <p:strVal val="visible"/>
                                      </p:to>
                                    </p:set>
                                    <p:animEffect transition="in" filter="fade">
                                      <p:cBhvr>
                                        <p:cTn id="77" dur="200"/>
                                        <p:tgtEl>
                                          <p:spTgt spid="183"/>
                                        </p:tgtEl>
                                      </p:cBhvr>
                                    </p:animEffect>
                                  </p:childTnLst>
                                </p:cTn>
                              </p:par>
                              <p:par>
                                <p:cTn id="78" presetID="10" presetClass="entr" presetSubtype="0" fill="hold" nodeType="withEffect">
                                  <p:stCondLst>
                                    <p:cond delay="0"/>
                                  </p:stCondLst>
                                  <p:childTnLst>
                                    <p:set>
                                      <p:cBhvr>
                                        <p:cTn id="79" dur="1" fill="hold">
                                          <p:stCondLst>
                                            <p:cond delay="0"/>
                                          </p:stCondLst>
                                        </p:cTn>
                                        <p:tgtEl>
                                          <p:spTgt spid="149"/>
                                        </p:tgtEl>
                                        <p:attrNameLst>
                                          <p:attrName>style.visibility</p:attrName>
                                        </p:attrNameLst>
                                      </p:cBhvr>
                                      <p:to>
                                        <p:strVal val="visible"/>
                                      </p:to>
                                    </p:set>
                                    <p:animEffect transition="in" filter="fade">
                                      <p:cBhvr>
                                        <p:cTn id="80" dur="200"/>
                                        <p:tgtEl>
                                          <p:spTgt spid="149"/>
                                        </p:tgtEl>
                                      </p:cBhvr>
                                    </p:animEffect>
                                  </p:childTnLst>
                                </p:cTn>
                              </p:par>
                              <p:par>
                                <p:cTn id="81" presetID="10" presetClass="entr" presetSubtype="0" fill="hold" nodeType="withEffect">
                                  <p:stCondLst>
                                    <p:cond delay="0"/>
                                  </p:stCondLst>
                                  <p:childTnLst>
                                    <p:set>
                                      <p:cBhvr>
                                        <p:cTn id="82" dur="1" fill="hold">
                                          <p:stCondLst>
                                            <p:cond delay="0"/>
                                          </p:stCondLst>
                                        </p:cTn>
                                        <p:tgtEl>
                                          <p:spTgt spid="166"/>
                                        </p:tgtEl>
                                        <p:attrNameLst>
                                          <p:attrName>style.visibility</p:attrName>
                                        </p:attrNameLst>
                                      </p:cBhvr>
                                      <p:to>
                                        <p:strVal val="visible"/>
                                      </p:to>
                                    </p:set>
                                    <p:animEffect transition="in" filter="fade">
                                      <p:cBhvr>
                                        <p:cTn id="83" dur="200"/>
                                        <p:tgtEl>
                                          <p:spTgt spid="16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84"/>
                                        </p:tgtEl>
                                        <p:attrNameLst>
                                          <p:attrName>style.visibility</p:attrName>
                                        </p:attrNameLst>
                                      </p:cBhvr>
                                      <p:to>
                                        <p:strVal val="visible"/>
                                      </p:to>
                                    </p:set>
                                    <p:animEffect transition="in" filter="fade">
                                      <p:cBhvr>
                                        <p:cTn id="86" dur="200"/>
                                        <p:tgtEl>
                                          <p:spTgt spid="184"/>
                                        </p:tgtEl>
                                      </p:cBhvr>
                                    </p:animEffect>
                                  </p:childTnLst>
                                </p:cTn>
                              </p:par>
                              <p:par>
                                <p:cTn id="87" presetID="10" presetClass="entr" presetSubtype="0" fill="hold" nodeType="withEffect">
                                  <p:stCondLst>
                                    <p:cond delay="0"/>
                                  </p:stCondLst>
                                  <p:childTnLst>
                                    <p:set>
                                      <p:cBhvr>
                                        <p:cTn id="88" dur="1" fill="hold">
                                          <p:stCondLst>
                                            <p:cond delay="0"/>
                                          </p:stCondLst>
                                        </p:cTn>
                                        <p:tgtEl>
                                          <p:spTgt spid="152"/>
                                        </p:tgtEl>
                                        <p:attrNameLst>
                                          <p:attrName>style.visibility</p:attrName>
                                        </p:attrNameLst>
                                      </p:cBhvr>
                                      <p:to>
                                        <p:strVal val="visible"/>
                                      </p:to>
                                    </p:set>
                                    <p:animEffect transition="in" filter="fade">
                                      <p:cBhvr>
                                        <p:cTn id="89" dur="200"/>
                                        <p:tgtEl>
                                          <p:spTgt spid="152"/>
                                        </p:tgtEl>
                                      </p:cBhvr>
                                    </p:animEffect>
                                  </p:childTnLst>
                                </p:cTn>
                              </p:par>
                              <p:par>
                                <p:cTn id="90" presetID="10" presetClass="entr" presetSubtype="0" fill="hold" nodeType="withEffect">
                                  <p:stCondLst>
                                    <p:cond delay="0"/>
                                  </p:stCondLst>
                                  <p:childTnLst>
                                    <p:set>
                                      <p:cBhvr>
                                        <p:cTn id="91" dur="1" fill="hold">
                                          <p:stCondLst>
                                            <p:cond delay="0"/>
                                          </p:stCondLst>
                                        </p:cTn>
                                        <p:tgtEl>
                                          <p:spTgt spid="155"/>
                                        </p:tgtEl>
                                        <p:attrNameLst>
                                          <p:attrName>style.visibility</p:attrName>
                                        </p:attrNameLst>
                                      </p:cBhvr>
                                      <p:to>
                                        <p:strVal val="visible"/>
                                      </p:to>
                                    </p:set>
                                    <p:animEffect transition="in" filter="fade">
                                      <p:cBhvr>
                                        <p:cTn id="92" dur="200"/>
                                        <p:tgtEl>
                                          <p:spTgt spid="155"/>
                                        </p:tgtEl>
                                      </p:cBhvr>
                                    </p:animEffect>
                                  </p:childTnLst>
                                </p:cTn>
                              </p:par>
                              <p:par>
                                <p:cTn id="93" presetID="10" presetClass="entr" presetSubtype="0" fill="hold" nodeType="withEffect">
                                  <p:stCondLst>
                                    <p:cond delay="0"/>
                                  </p:stCondLst>
                                  <p:childTnLst>
                                    <p:set>
                                      <p:cBhvr>
                                        <p:cTn id="94" dur="1" fill="hold">
                                          <p:stCondLst>
                                            <p:cond delay="0"/>
                                          </p:stCondLst>
                                        </p:cTn>
                                        <p:tgtEl>
                                          <p:spTgt spid="185"/>
                                        </p:tgtEl>
                                        <p:attrNameLst>
                                          <p:attrName>style.visibility</p:attrName>
                                        </p:attrNameLst>
                                      </p:cBhvr>
                                      <p:to>
                                        <p:strVal val="visible"/>
                                      </p:to>
                                    </p:set>
                                    <p:animEffect transition="in" filter="fade">
                                      <p:cBhvr>
                                        <p:cTn id="95" dur="200"/>
                                        <p:tgtEl>
                                          <p:spTgt spid="185"/>
                                        </p:tgtEl>
                                      </p:cBhvr>
                                    </p:animEffect>
                                  </p:childTnLst>
                                </p:cTn>
                              </p:par>
                              <p:par>
                                <p:cTn id="96" presetID="10" presetClass="entr" presetSubtype="0" fill="hold" nodeType="withEffect">
                                  <p:stCondLst>
                                    <p:cond delay="0"/>
                                  </p:stCondLst>
                                  <p:childTnLst>
                                    <p:set>
                                      <p:cBhvr>
                                        <p:cTn id="97" dur="1" fill="hold">
                                          <p:stCondLst>
                                            <p:cond delay="0"/>
                                          </p:stCondLst>
                                        </p:cTn>
                                        <p:tgtEl>
                                          <p:spTgt spid="158"/>
                                        </p:tgtEl>
                                        <p:attrNameLst>
                                          <p:attrName>style.visibility</p:attrName>
                                        </p:attrNameLst>
                                      </p:cBhvr>
                                      <p:to>
                                        <p:strVal val="visible"/>
                                      </p:to>
                                    </p:set>
                                    <p:animEffect transition="in" filter="fade">
                                      <p:cBhvr>
                                        <p:cTn id="98" dur="200"/>
                                        <p:tgtEl>
                                          <p:spTgt spid="158"/>
                                        </p:tgtEl>
                                      </p:cBhvr>
                                    </p:animEffect>
                                  </p:childTnLst>
                                </p:cTn>
                              </p:par>
                              <p:par>
                                <p:cTn id="99" presetID="10" presetClass="entr" presetSubtype="0" fill="hold" nodeType="withEffect">
                                  <p:stCondLst>
                                    <p:cond delay="0"/>
                                  </p:stCondLst>
                                  <p:childTnLst>
                                    <p:set>
                                      <p:cBhvr>
                                        <p:cTn id="100" dur="1" fill="hold">
                                          <p:stCondLst>
                                            <p:cond delay="0"/>
                                          </p:stCondLst>
                                        </p:cTn>
                                        <p:tgtEl>
                                          <p:spTgt spid="187"/>
                                        </p:tgtEl>
                                        <p:attrNameLst>
                                          <p:attrName>style.visibility</p:attrName>
                                        </p:attrNameLst>
                                      </p:cBhvr>
                                      <p:to>
                                        <p:strVal val="visible"/>
                                      </p:to>
                                    </p:set>
                                    <p:animEffect transition="in" filter="fade">
                                      <p:cBhvr>
                                        <p:cTn id="101" dur="200"/>
                                        <p:tgtEl>
                                          <p:spTgt spid="187"/>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88"/>
                                        </p:tgtEl>
                                        <p:attrNameLst>
                                          <p:attrName>style.visibility</p:attrName>
                                        </p:attrNameLst>
                                      </p:cBhvr>
                                      <p:to>
                                        <p:strVal val="visible"/>
                                      </p:to>
                                    </p:set>
                                    <p:animEffect transition="in" filter="fade">
                                      <p:cBhvr>
                                        <p:cTn id="104" dur="200"/>
                                        <p:tgtEl>
                                          <p:spTgt spid="188"/>
                                        </p:tgtEl>
                                      </p:cBhvr>
                                    </p:animEffect>
                                  </p:childTnLst>
                                </p:cTn>
                              </p:par>
                            </p:childTnLst>
                          </p:cTn>
                        </p:par>
                      </p:childTnLst>
                    </p:cTn>
                  </p:par>
                  <p:par>
                    <p:cTn id="105" fill="hold">
                      <p:stCondLst>
                        <p:cond delay="indefinite"/>
                      </p:stCondLst>
                      <p:childTnLst>
                        <p:par>
                          <p:cTn id="106" fill="hold">
                            <p:stCondLst>
                              <p:cond delay="0"/>
                            </p:stCondLst>
                            <p:childTnLst>
                              <p:par>
                                <p:cTn id="107" presetID="26" presetClass="emph" presetSubtype="0" repeatCount="3000" fill="hold" grpId="1" nodeType="clickEffect">
                                  <p:stCondLst>
                                    <p:cond delay="0"/>
                                  </p:stCondLst>
                                  <p:childTnLst>
                                    <p:animEffect transition="out" filter="fade">
                                      <p:cBhvr>
                                        <p:cTn id="108" dur="1000" tmFilter="0, 0; .2, .5; .8, .5; 1, 0"/>
                                        <p:tgtEl>
                                          <p:spTgt spid="66"/>
                                        </p:tgtEl>
                                      </p:cBhvr>
                                    </p:animEffect>
                                    <p:animScale>
                                      <p:cBhvr>
                                        <p:cTn id="109" dur="500" autoRev="1" fill="hold"/>
                                        <p:tgtEl>
                                          <p:spTgt spid="66"/>
                                        </p:tgtEl>
                                      </p:cBhvr>
                                      <p:by x="105000" y="105000"/>
                                    </p:animScale>
                                  </p:childTnLst>
                                </p:cTn>
                              </p:par>
                              <p:par>
                                <p:cTn id="110" presetID="26" presetClass="emph" presetSubtype="0" repeatCount="3000" fill="hold" nodeType="withEffect">
                                  <p:stCondLst>
                                    <p:cond delay="0"/>
                                  </p:stCondLst>
                                  <p:childTnLst>
                                    <p:animEffect transition="out" filter="fade">
                                      <p:cBhvr>
                                        <p:cTn id="111" dur="1000" tmFilter="0, 0; .2, .5; .8, .5; 1, 0"/>
                                        <p:tgtEl>
                                          <p:spTgt spid="65"/>
                                        </p:tgtEl>
                                      </p:cBhvr>
                                    </p:animEffect>
                                    <p:animScale>
                                      <p:cBhvr>
                                        <p:cTn id="112" dur="500" autoRev="1" fill="hold"/>
                                        <p:tgtEl>
                                          <p:spTgt spid="65"/>
                                        </p:tgtEl>
                                      </p:cBhvr>
                                      <p:by x="105000" y="105000"/>
                                    </p:animScale>
                                  </p:childTnLst>
                                </p:cTn>
                              </p:par>
                              <p:par>
                                <p:cTn id="113" presetID="26" presetClass="emph" presetSubtype="0" repeatCount="3000" fill="hold" nodeType="withEffect">
                                  <p:stCondLst>
                                    <p:cond delay="0"/>
                                  </p:stCondLst>
                                  <p:childTnLst>
                                    <p:animEffect transition="out" filter="fade">
                                      <p:cBhvr>
                                        <p:cTn id="114" dur="1000" tmFilter="0, 0; .2, .5; .8, .5; 1, 0"/>
                                        <p:tgtEl>
                                          <p:spTgt spid="62"/>
                                        </p:tgtEl>
                                      </p:cBhvr>
                                    </p:animEffect>
                                    <p:animScale>
                                      <p:cBhvr>
                                        <p:cTn id="115" dur="500" autoRev="1" fill="hold"/>
                                        <p:tgtEl>
                                          <p:spTgt spid="62"/>
                                        </p:tgtEl>
                                      </p:cBhvr>
                                      <p:by x="105000" y="105000"/>
                                    </p:animScale>
                                  </p:childTnLst>
                                </p:cTn>
                              </p:par>
                              <p:par>
                                <p:cTn id="116" presetID="26" presetClass="emph" presetSubtype="0" repeatCount="3000" fill="hold" nodeType="withEffect">
                                  <p:stCondLst>
                                    <p:cond delay="0"/>
                                  </p:stCondLst>
                                  <p:childTnLst>
                                    <p:animEffect transition="out" filter="fade">
                                      <p:cBhvr>
                                        <p:cTn id="117" dur="1000" tmFilter="0, 0; .2, .5; .8, .5; 1, 0"/>
                                        <p:tgtEl>
                                          <p:spTgt spid="80"/>
                                        </p:tgtEl>
                                      </p:cBhvr>
                                    </p:animEffect>
                                    <p:animScale>
                                      <p:cBhvr>
                                        <p:cTn id="118" dur="500" autoRev="1" fill="hold"/>
                                        <p:tgtEl>
                                          <p:spTgt spid="80"/>
                                        </p:tgtEl>
                                      </p:cBhvr>
                                      <p:by x="105000" y="105000"/>
                                    </p:animScale>
                                  </p:childTnLst>
                                </p:cTn>
                              </p:par>
                              <p:par>
                                <p:cTn id="119" presetID="26" presetClass="emph" presetSubtype="0" repeatCount="3000" fill="hold" nodeType="withEffect">
                                  <p:stCondLst>
                                    <p:cond delay="0"/>
                                  </p:stCondLst>
                                  <p:childTnLst>
                                    <p:animEffect transition="out" filter="fade">
                                      <p:cBhvr>
                                        <p:cTn id="120" dur="1000" tmFilter="0, 0; .2, .5; .8, .5; 1, 0"/>
                                        <p:tgtEl>
                                          <p:spTgt spid="88"/>
                                        </p:tgtEl>
                                      </p:cBhvr>
                                    </p:animEffect>
                                    <p:animScale>
                                      <p:cBhvr>
                                        <p:cTn id="121" dur="500" autoRev="1" fill="hold"/>
                                        <p:tgtEl>
                                          <p:spTgt spid="88"/>
                                        </p:tgtEl>
                                      </p:cBhvr>
                                      <p:by x="105000" y="105000"/>
                                    </p:animScale>
                                  </p:childTnLst>
                                </p:cTn>
                              </p:par>
                              <p:par>
                                <p:cTn id="122" presetID="26" presetClass="emph" presetSubtype="0" repeatCount="3000" fill="hold" nodeType="withEffect">
                                  <p:stCondLst>
                                    <p:cond delay="0"/>
                                  </p:stCondLst>
                                  <p:childTnLst>
                                    <p:animEffect transition="out" filter="fade">
                                      <p:cBhvr>
                                        <p:cTn id="123" dur="1000" tmFilter="0, 0; .2, .5; .8, .5; 1, 0"/>
                                        <p:tgtEl>
                                          <p:spTgt spid="90"/>
                                        </p:tgtEl>
                                      </p:cBhvr>
                                    </p:animEffect>
                                    <p:animScale>
                                      <p:cBhvr>
                                        <p:cTn id="124" dur="500" autoRev="1" fill="hold"/>
                                        <p:tgtEl>
                                          <p:spTgt spid="90"/>
                                        </p:tgtEl>
                                      </p:cBhvr>
                                      <p:by x="105000" y="105000"/>
                                    </p:animScale>
                                  </p:childTnLst>
                                </p:cTn>
                              </p:par>
                              <p:par>
                                <p:cTn id="125" presetID="26" presetClass="emph" presetSubtype="0" repeatCount="3000" fill="hold" nodeType="withEffect">
                                  <p:stCondLst>
                                    <p:cond delay="0"/>
                                  </p:stCondLst>
                                  <p:childTnLst>
                                    <p:animEffect transition="out" filter="fade">
                                      <p:cBhvr>
                                        <p:cTn id="126" dur="1000" tmFilter="0, 0; .2, .5; .8, .5; 1, 0"/>
                                        <p:tgtEl>
                                          <p:spTgt spid="93"/>
                                        </p:tgtEl>
                                      </p:cBhvr>
                                    </p:animEffect>
                                    <p:animScale>
                                      <p:cBhvr>
                                        <p:cTn id="127" dur="500" autoRev="1" fill="hold"/>
                                        <p:tgtEl>
                                          <p:spTgt spid="93"/>
                                        </p:tgtEl>
                                      </p:cBhvr>
                                      <p:by x="105000" y="105000"/>
                                    </p:animScale>
                                  </p:childTnLst>
                                </p:cTn>
                              </p:par>
                              <p:par>
                                <p:cTn id="128" presetID="26" presetClass="emph" presetSubtype="0" repeatCount="3000" fill="hold" grpId="1" nodeType="withEffect">
                                  <p:stCondLst>
                                    <p:cond delay="0"/>
                                  </p:stCondLst>
                                  <p:childTnLst>
                                    <p:animEffect transition="out" filter="fade">
                                      <p:cBhvr>
                                        <p:cTn id="129" dur="1000" tmFilter="0, 0; .2, .5; .8, .5; 1, 0"/>
                                        <p:tgtEl>
                                          <p:spTgt spid="95"/>
                                        </p:tgtEl>
                                      </p:cBhvr>
                                    </p:animEffect>
                                    <p:animScale>
                                      <p:cBhvr>
                                        <p:cTn id="130" dur="500" autoRev="1" fill="hold"/>
                                        <p:tgtEl>
                                          <p:spTgt spid="95"/>
                                        </p:tgtEl>
                                      </p:cBhvr>
                                      <p:by x="105000" y="105000"/>
                                    </p:animScale>
                                  </p:childTnLst>
                                </p:cTn>
                              </p:par>
                              <p:par>
                                <p:cTn id="131" presetID="26" presetClass="emph" presetSubtype="0" repeatCount="3000" fill="hold" nodeType="withEffect">
                                  <p:stCondLst>
                                    <p:cond delay="0"/>
                                  </p:stCondLst>
                                  <p:childTnLst>
                                    <p:animEffect transition="out" filter="fade">
                                      <p:cBhvr>
                                        <p:cTn id="132" dur="1000" tmFilter="0, 0; .2, .5; .8, .5; 1, 0"/>
                                        <p:tgtEl>
                                          <p:spTgt spid="98"/>
                                        </p:tgtEl>
                                      </p:cBhvr>
                                    </p:animEffect>
                                    <p:animScale>
                                      <p:cBhvr>
                                        <p:cTn id="133" dur="500" autoRev="1" fill="hold"/>
                                        <p:tgtEl>
                                          <p:spTgt spid="98"/>
                                        </p:tgtEl>
                                      </p:cBhvr>
                                      <p:by x="105000" y="105000"/>
                                    </p:animScale>
                                  </p:childTnLst>
                                </p:cTn>
                              </p:par>
                              <p:par>
                                <p:cTn id="134" presetID="26" presetClass="emph" presetSubtype="0" repeatCount="3000" fill="hold" nodeType="withEffect">
                                  <p:stCondLst>
                                    <p:cond delay="0"/>
                                  </p:stCondLst>
                                  <p:childTnLst>
                                    <p:animEffect transition="out" filter="fade">
                                      <p:cBhvr>
                                        <p:cTn id="135" dur="1000" tmFilter="0, 0; .2, .5; .8, .5; 1, 0"/>
                                        <p:tgtEl>
                                          <p:spTgt spid="101"/>
                                        </p:tgtEl>
                                      </p:cBhvr>
                                    </p:animEffect>
                                    <p:animScale>
                                      <p:cBhvr>
                                        <p:cTn id="136" dur="500" autoRev="1" fill="hold"/>
                                        <p:tgtEl>
                                          <p:spTgt spid="101"/>
                                        </p:tgtEl>
                                      </p:cBhvr>
                                      <p:by x="105000" y="105000"/>
                                    </p:animScale>
                                  </p:childTnLst>
                                </p:cTn>
                              </p:par>
                              <p:par>
                                <p:cTn id="137" presetID="26" presetClass="emph" presetSubtype="0" repeatCount="3000" fill="hold" grpId="1" nodeType="withEffect">
                                  <p:stCondLst>
                                    <p:cond delay="0"/>
                                  </p:stCondLst>
                                  <p:childTnLst>
                                    <p:animEffect transition="out" filter="fade">
                                      <p:cBhvr>
                                        <p:cTn id="138" dur="1000" tmFilter="0, 0; .2, .5; .8, .5; 1, 0"/>
                                        <p:tgtEl>
                                          <p:spTgt spid="103"/>
                                        </p:tgtEl>
                                      </p:cBhvr>
                                    </p:animEffect>
                                    <p:animScale>
                                      <p:cBhvr>
                                        <p:cTn id="139" dur="500" autoRev="1" fill="hold"/>
                                        <p:tgtEl>
                                          <p:spTgt spid="103"/>
                                        </p:tgtEl>
                                      </p:cBhvr>
                                      <p:by x="105000" y="105000"/>
                                    </p:animScale>
                                  </p:childTnLst>
                                </p:cTn>
                              </p:par>
                              <p:par>
                                <p:cTn id="140" presetID="26" presetClass="emph" presetSubtype="0" repeatCount="3000" fill="hold" nodeType="withEffect">
                                  <p:stCondLst>
                                    <p:cond delay="0"/>
                                  </p:stCondLst>
                                  <p:childTnLst>
                                    <p:animEffect transition="out" filter="fade">
                                      <p:cBhvr>
                                        <p:cTn id="141" dur="1000" tmFilter="0, 0; .2, .5; .8, .5; 1, 0"/>
                                        <p:tgtEl>
                                          <p:spTgt spid="180"/>
                                        </p:tgtEl>
                                      </p:cBhvr>
                                    </p:animEffect>
                                    <p:animScale>
                                      <p:cBhvr>
                                        <p:cTn id="142" dur="500" autoRev="1" fill="hold"/>
                                        <p:tgtEl>
                                          <p:spTgt spid="180"/>
                                        </p:tgtEl>
                                      </p:cBhvr>
                                      <p:by x="105000" y="105000"/>
                                    </p:animScale>
                                  </p:childTnLst>
                                </p:cTn>
                              </p:par>
                              <p:par>
                                <p:cTn id="143" presetID="26" presetClass="emph" presetSubtype="0" repeatCount="3000" fill="hold" nodeType="withEffect">
                                  <p:stCondLst>
                                    <p:cond delay="0"/>
                                  </p:stCondLst>
                                  <p:childTnLst>
                                    <p:animEffect transition="out" filter="fade">
                                      <p:cBhvr>
                                        <p:cTn id="144" dur="1000" tmFilter="0, 0; .2, .5; .8, .5; 1, 0"/>
                                        <p:tgtEl>
                                          <p:spTgt spid="121"/>
                                        </p:tgtEl>
                                      </p:cBhvr>
                                    </p:animEffect>
                                    <p:animScale>
                                      <p:cBhvr>
                                        <p:cTn id="145" dur="500" autoRev="1" fill="hold"/>
                                        <p:tgtEl>
                                          <p:spTgt spid="121"/>
                                        </p:tgtEl>
                                      </p:cBhvr>
                                      <p:by x="105000" y="105000"/>
                                    </p:animScale>
                                  </p:childTnLst>
                                </p:cTn>
                              </p:par>
                              <p:par>
                                <p:cTn id="146" presetID="26" presetClass="emph" presetSubtype="0" repeatCount="3000" fill="hold" nodeType="withEffect">
                                  <p:stCondLst>
                                    <p:cond delay="0"/>
                                  </p:stCondLst>
                                  <p:childTnLst>
                                    <p:animEffect transition="out" filter="fade">
                                      <p:cBhvr>
                                        <p:cTn id="147" dur="1000" tmFilter="0, 0; .2, .5; .8, .5; 1, 0"/>
                                        <p:tgtEl>
                                          <p:spTgt spid="186"/>
                                        </p:tgtEl>
                                      </p:cBhvr>
                                    </p:animEffect>
                                    <p:animScale>
                                      <p:cBhvr>
                                        <p:cTn id="148" dur="500" autoRev="1" fill="hold"/>
                                        <p:tgtEl>
                                          <p:spTgt spid="186"/>
                                        </p:tgtEl>
                                      </p:cBhvr>
                                      <p:by x="105000" y="105000"/>
                                    </p:animScale>
                                  </p:childTnLst>
                                </p:cTn>
                              </p:par>
                              <p:par>
                                <p:cTn id="149" presetID="26" presetClass="emph" presetSubtype="0" repeatCount="3000" fill="hold" grpId="1" nodeType="withEffect">
                                  <p:stCondLst>
                                    <p:cond delay="0"/>
                                  </p:stCondLst>
                                  <p:childTnLst>
                                    <p:animEffect transition="out" filter="fade">
                                      <p:cBhvr>
                                        <p:cTn id="150" dur="1000" tmFilter="0, 0; .2, .5; .8, .5; 1, 0"/>
                                        <p:tgtEl>
                                          <p:spTgt spid="120"/>
                                        </p:tgtEl>
                                      </p:cBhvr>
                                    </p:animEffect>
                                    <p:animScale>
                                      <p:cBhvr>
                                        <p:cTn id="151" dur="500" autoRev="1" fill="hold"/>
                                        <p:tgtEl>
                                          <p:spTgt spid="120"/>
                                        </p:tgtEl>
                                      </p:cBhvr>
                                      <p:by x="105000" y="105000"/>
                                    </p:animScale>
                                  </p:childTnLst>
                                </p:cTn>
                              </p:par>
                              <p:par>
                                <p:cTn id="152" presetID="26" presetClass="emph" presetSubtype="0" repeatCount="3000" fill="hold" nodeType="withEffect">
                                  <p:stCondLst>
                                    <p:cond delay="0"/>
                                  </p:stCondLst>
                                  <p:childTnLst>
                                    <p:animEffect transition="out" filter="fade">
                                      <p:cBhvr>
                                        <p:cTn id="153" dur="1000" tmFilter="0, 0; .2, .5; .8, .5; 1, 0"/>
                                        <p:tgtEl>
                                          <p:spTgt spid="119"/>
                                        </p:tgtEl>
                                      </p:cBhvr>
                                    </p:animEffect>
                                    <p:animScale>
                                      <p:cBhvr>
                                        <p:cTn id="154" dur="500" autoRev="1" fill="hold"/>
                                        <p:tgtEl>
                                          <p:spTgt spid="119"/>
                                        </p:tgtEl>
                                      </p:cBhvr>
                                      <p:by x="105000" y="105000"/>
                                    </p:animScale>
                                  </p:childTnLst>
                                </p:cTn>
                              </p:par>
                              <p:par>
                                <p:cTn id="155" presetID="26" presetClass="emph" presetSubtype="0" repeatCount="3000" fill="hold" nodeType="withEffect">
                                  <p:stCondLst>
                                    <p:cond delay="0"/>
                                  </p:stCondLst>
                                  <p:childTnLst>
                                    <p:animEffect transition="out" filter="fade">
                                      <p:cBhvr>
                                        <p:cTn id="156" dur="1000" tmFilter="0, 0; .2, .5; .8, .5; 1, 0"/>
                                        <p:tgtEl>
                                          <p:spTgt spid="116"/>
                                        </p:tgtEl>
                                      </p:cBhvr>
                                    </p:animEffect>
                                    <p:animScale>
                                      <p:cBhvr>
                                        <p:cTn id="157" dur="500" autoRev="1" fill="hold"/>
                                        <p:tgtEl>
                                          <p:spTgt spid="116"/>
                                        </p:tgtEl>
                                      </p:cBhvr>
                                      <p:by x="105000" y="105000"/>
                                    </p:animScale>
                                  </p:childTnLst>
                                </p:cTn>
                              </p:par>
                              <p:par>
                                <p:cTn id="158" presetID="26" presetClass="emph" presetSubtype="0" repeatCount="3000" fill="hold" nodeType="withEffect">
                                  <p:stCondLst>
                                    <p:cond delay="0"/>
                                  </p:stCondLst>
                                  <p:childTnLst>
                                    <p:animEffect transition="out" filter="fade">
                                      <p:cBhvr>
                                        <p:cTn id="159" dur="1000" tmFilter="0, 0; .2, .5; .8, .5; 1, 0"/>
                                        <p:tgtEl>
                                          <p:spTgt spid="123"/>
                                        </p:tgtEl>
                                      </p:cBhvr>
                                    </p:animEffect>
                                    <p:animScale>
                                      <p:cBhvr>
                                        <p:cTn id="160" dur="500" autoRev="1" fill="hold"/>
                                        <p:tgtEl>
                                          <p:spTgt spid="123"/>
                                        </p:tgtEl>
                                      </p:cBhvr>
                                      <p:by x="105000" y="105000"/>
                                    </p:animScale>
                                  </p:childTnLst>
                                </p:cTn>
                              </p:par>
                              <p:par>
                                <p:cTn id="161" presetID="26" presetClass="emph" presetSubtype="0" repeatCount="3000" fill="hold" nodeType="withEffect">
                                  <p:stCondLst>
                                    <p:cond delay="0"/>
                                  </p:stCondLst>
                                  <p:childTnLst>
                                    <p:animEffect transition="out" filter="fade">
                                      <p:cBhvr>
                                        <p:cTn id="162" dur="1000" tmFilter="0, 0; .2, .5; .8, .5; 1, 0"/>
                                        <p:tgtEl>
                                          <p:spTgt spid="113"/>
                                        </p:tgtEl>
                                      </p:cBhvr>
                                    </p:animEffect>
                                    <p:animScale>
                                      <p:cBhvr>
                                        <p:cTn id="163" dur="500" autoRev="1" fill="hold"/>
                                        <p:tgtEl>
                                          <p:spTgt spid="113"/>
                                        </p:tgtEl>
                                      </p:cBhvr>
                                      <p:by x="105000" y="105000"/>
                                    </p:animScale>
                                  </p:childTnLst>
                                </p:cTn>
                              </p:par>
                              <p:par>
                                <p:cTn id="164" presetID="26" presetClass="emph" presetSubtype="0" repeatCount="3000" fill="hold" nodeType="withEffect">
                                  <p:stCondLst>
                                    <p:cond delay="0"/>
                                  </p:stCondLst>
                                  <p:childTnLst>
                                    <p:animEffect transition="out" filter="fade">
                                      <p:cBhvr>
                                        <p:cTn id="165" dur="1000" tmFilter="0, 0; .2, .5; .8, .5; 1, 0"/>
                                        <p:tgtEl>
                                          <p:spTgt spid="143"/>
                                        </p:tgtEl>
                                      </p:cBhvr>
                                    </p:animEffect>
                                    <p:animScale>
                                      <p:cBhvr>
                                        <p:cTn id="166" dur="500" autoRev="1" fill="hold"/>
                                        <p:tgtEl>
                                          <p:spTgt spid="143"/>
                                        </p:tgtEl>
                                      </p:cBhvr>
                                      <p:by x="105000" y="105000"/>
                                    </p:animScale>
                                  </p:childTnLst>
                                </p:cTn>
                              </p:par>
                              <p:par>
                                <p:cTn id="167" presetID="26" presetClass="emph" presetSubtype="0" repeatCount="3000" fill="hold" nodeType="withEffect">
                                  <p:stCondLst>
                                    <p:cond delay="0"/>
                                  </p:stCondLst>
                                  <p:childTnLst>
                                    <p:animEffect transition="out" filter="fade">
                                      <p:cBhvr>
                                        <p:cTn id="168" dur="1000" tmFilter="0, 0; .2, .5; .8, .5; 1, 0"/>
                                        <p:tgtEl>
                                          <p:spTgt spid="164"/>
                                        </p:tgtEl>
                                      </p:cBhvr>
                                    </p:animEffect>
                                    <p:animScale>
                                      <p:cBhvr>
                                        <p:cTn id="169" dur="500" autoRev="1" fill="hold"/>
                                        <p:tgtEl>
                                          <p:spTgt spid="164"/>
                                        </p:tgtEl>
                                      </p:cBhvr>
                                      <p:by x="105000" y="105000"/>
                                    </p:animScale>
                                  </p:childTnLst>
                                </p:cTn>
                              </p:par>
                              <p:par>
                                <p:cTn id="170" presetID="26" presetClass="emph" presetSubtype="0" repeatCount="3000" fill="hold" nodeType="withEffect">
                                  <p:stCondLst>
                                    <p:cond delay="0"/>
                                  </p:stCondLst>
                                  <p:childTnLst>
                                    <p:animEffect transition="out" filter="fade">
                                      <p:cBhvr>
                                        <p:cTn id="171" dur="1000" tmFilter="0, 0; .2, .5; .8, .5; 1, 0"/>
                                        <p:tgtEl>
                                          <p:spTgt spid="146"/>
                                        </p:tgtEl>
                                      </p:cBhvr>
                                    </p:animEffect>
                                    <p:animScale>
                                      <p:cBhvr>
                                        <p:cTn id="172" dur="500" autoRev="1" fill="hold"/>
                                        <p:tgtEl>
                                          <p:spTgt spid="146"/>
                                        </p:tgtEl>
                                      </p:cBhvr>
                                      <p:by x="105000" y="105000"/>
                                    </p:animScale>
                                  </p:childTnLst>
                                </p:cTn>
                              </p:par>
                              <p:par>
                                <p:cTn id="173" presetID="26" presetClass="emph" presetSubtype="0" repeatCount="3000" fill="hold" grpId="1" nodeType="withEffect">
                                  <p:stCondLst>
                                    <p:cond delay="0"/>
                                  </p:stCondLst>
                                  <p:childTnLst>
                                    <p:animEffect transition="out" filter="fade">
                                      <p:cBhvr>
                                        <p:cTn id="174" dur="1000" tmFilter="0, 0; .2, .5; .8, .5; 1, 0"/>
                                        <p:tgtEl>
                                          <p:spTgt spid="183"/>
                                        </p:tgtEl>
                                      </p:cBhvr>
                                    </p:animEffect>
                                    <p:animScale>
                                      <p:cBhvr>
                                        <p:cTn id="175" dur="500" autoRev="1" fill="hold"/>
                                        <p:tgtEl>
                                          <p:spTgt spid="183"/>
                                        </p:tgtEl>
                                      </p:cBhvr>
                                      <p:by x="105000" y="105000"/>
                                    </p:animScale>
                                  </p:childTnLst>
                                </p:cTn>
                              </p:par>
                              <p:par>
                                <p:cTn id="176" presetID="26" presetClass="emph" presetSubtype="0" repeatCount="3000" fill="hold" nodeType="withEffect">
                                  <p:stCondLst>
                                    <p:cond delay="0"/>
                                  </p:stCondLst>
                                  <p:childTnLst>
                                    <p:animEffect transition="out" filter="fade">
                                      <p:cBhvr>
                                        <p:cTn id="177" dur="1000" tmFilter="0, 0; .2, .5; .8, .5; 1, 0"/>
                                        <p:tgtEl>
                                          <p:spTgt spid="149"/>
                                        </p:tgtEl>
                                      </p:cBhvr>
                                    </p:animEffect>
                                    <p:animScale>
                                      <p:cBhvr>
                                        <p:cTn id="178" dur="500" autoRev="1" fill="hold"/>
                                        <p:tgtEl>
                                          <p:spTgt spid="149"/>
                                        </p:tgtEl>
                                      </p:cBhvr>
                                      <p:by x="105000" y="105000"/>
                                    </p:animScale>
                                  </p:childTnLst>
                                </p:cTn>
                              </p:par>
                              <p:par>
                                <p:cTn id="179" presetID="26" presetClass="emph" presetSubtype="0" repeatCount="3000" fill="hold" nodeType="withEffect">
                                  <p:stCondLst>
                                    <p:cond delay="0"/>
                                  </p:stCondLst>
                                  <p:childTnLst>
                                    <p:animEffect transition="out" filter="fade">
                                      <p:cBhvr>
                                        <p:cTn id="180" dur="1000" tmFilter="0, 0; .2, .5; .8, .5; 1, 0"/>
                                        <p:tgtEl>
                                          <p:spTgt spid="166"/>
                                        </p:tgtEl>
                                      </p:cBhvr>
                                    </p:animEffect>
                                    <p:animScale>
                                      <p:cBhvr>
                                        <p:cTn id="181" dur="500" autoRev="1" fill="hold"/>
                                        <p:tgtEl>
                                          <p:spTgt spid="166"/>
                                        </p:tgtEl>
                                      </p:cBhvr>
                                      <p:by x="105000" y="105000"/>
                                    </p:animScale>
                                  </p:childTnLst>
                                </p:cTn>
                              </p:par>
                              <p:par>
                                <p:cTn id="182" presetID="26" presetClass="emph" presetSubtype="0" repeatCount="3000" fill="hold" grpId="1" nodeType="withEffect">
                                  <p:stCondLst>
                                    <p:cond delay="0"/>
                                  </p:stCondLst>
                                  <p:childTnLst>
                                    <p:animEffect transition="out" filter="fade">
                                      <p:cBhvr>
                                        <p:cTn id="183" dur="1000" tmFilter="0, 0; .2, .5; .8, .5; 1, 0"/>
                                        <p:tgtEl>
                                          <p:spTgt spid="184"/>
                                        </p:tgtEl>
                                      </p:cBhvr>
                                    </p:animEffect>
                                    <p:animScale>
                                      <p:cBhvr>
                                        <p:cTn id="184" dur="500" autoRev="1" fill="hold"/>
                                        <p:tgtEl>
                                          <p:spTgt spid="184"/>
                                        </p:tgtEl>
                                      </p:cBhvr>
                                      <p:by x="105000" y="105000"/>
                                    </p:animScale>
                                  </p:childTnLst>
                                </p:cTn>
                              </p:par>
                              <p:par>
                                <p:cTn id="185" presetID="26" presetClass="emph" presetSubtype="0" repeatCount="3000" fill="hold" nodeType="withEffect">
                                  <p:stCondLst>
                                    <p:cond delay="0"/>
                                  </p:stCondLst>
                                  <p:childTnLst>
                                    <p:animEffect transition="out" filter="fade">
                                      <p:cBhvr>
                                        <p:cTn id="186" dur="1000" tmFilter="0, 0; .2, .5; .8, .5; 1, 0"/>
                                        <p:tgtEl>
                                          <p:spTgt spid="152"/>
                                        </p:tgtEl>
                                      </p:cBhvr>
                                    </p:animEffect>
                                    <p:animScale>
                                      <p:cBhvr>
                                        <p:cTn id="187" dur="500" autoRev="1" fill="hold"/>
                                        <p:tgtEl>
                                          <p:spTgt spid="152"/>
                                        </p:tgtEl>
                                      </p:cBhvr>
                                      <p:by x="105000" y="105000"/>
                                    </p:animScale>
                                  </p:childTnLst>
                                </p:cTn>
                              </p:par>
                              <p:par>
                                <p:cTn id="188" presetID="26" presetClass="emph" presetSubtype="0" repeatCount="3000" fill="hold" nodeType="withEffect">
                                  <p:stCondLst>
                                    <p:cond delay="0"/>
                                  </p:stCondLst>
                                  <p:childTnLst>
                                    <p:animEffect transition="out" filter="fade">
                                      <p:cBhvr>
                                        <p:cTn id="189" dur="1000" tmFilter="0, 0; .2, .5; .8, .5; 1, 0"/>
                                        <p:tgtEl>
                                          <p:spTgt spid="155"/>
                                        </p:tgtEl>
                                      </p:cBhvr>
                                    </p:animEffect>
                                    <p:animScale>
                                      <p:cBhvr>
                                        <p:cTn id="190" dur="500" autoRev="1" fill="hold"/>
                                        <p:tgtEl>
                                          <p:spTgt spid="155"/>
                                        </p:tgtEl>
                                      </p:cBhvr>
                                      <p:by x="105000" y="105000"/>
                                    </p:animScale>
                                  </p:childTnLst>
                                </p:cTn>
                              </p:par>
                              <p:par>
                                <p:cTn id="191" presetID="26" presetClass="emph" presetSubtype="0" repeatCount="3000" fill="hold" nodeType="withEffect">
                                  <p:stCondLst>
                                    <p:cond delay="0"/>
                                  </p:stCondLst>
                                  <p:childTnLst>
                                    <p:animEffect transition="out" filter="fade">
                                      <p:cBhvr>
                                        <p:cTn id="192" dur="1000" tmFilter="0, 0; .2, .5; .8, .5; 1, 0"/>
                                        <p:tgtEl>
                                          <p:spTgt spid="185"/>
                                        </p:tgtEl>
                                      </p:cBhvr>
                                    </p:animEffect>
                                    <p:animScale>
                                      <p:cBhvr>
                                        <p:cTn id="193" dur="500" autoRev="1" fill="hold"/>
                                        <p:tgtEl>
                                          <p:spTgt spid="185"/>
                                        </p:tgtEl>
                                      </p:cBhvr>
                                      <p:by x="105000" y="105000"/>
                                    </p:animScale>
                                  </p:childTnLst>
                                </p:cTn>
                              </p:par>
                              <p:par>
                                <p:cTn id="194" presetID="26" presetClass="emph" presetSubtype="0" repeatCount="3000" fill="hold" nodeType="withEffect">
                                  <p:stCondLst>
                                    <p:cond delay="0"/>
                                  </p:stCondLst>
                                  <p:childTnLst>
                                    <p:animEffect transition="out" filter="fade">
                                      <p:cBhvr>
                                        <p:cTn id="195" dur="1000" tmFilter="0, 0; .2, .5; .8, .5; 1, 0"/>
                                        <p:tgtEl>
                                          <p:spTgt spid="158"/>
                                        </p:tgtEl>
                                      </p:cBhvr>
                                    </p:animEffect>
                                    <p:animScale>
                                      <p:cBhvr>
                                        <p:cTn id="196" dur="500" autoRev="1" fill="hold"/>
                                        <p:tgtEl>
                                          <p:spTgt spid="158"/>
                                        </p:tgtEl>
                                      </p:cBhvr>
                                      <p:by x="105000" y="105000"/>
                                    </p:animScale>
                                  </p:childTnLst>
                                </p:cTn>
                              </p:par>
                              <p:par>
                                <p:cTn id="197" presetID="26" presetClass="emph" presetSubtype="0" repeatCount="3000" fill="hold" nodeType="withEffect">
                                  <p:stCondLst>
                                    <p:cond delay="0"/>
                                  </p:stCondLst>
                                  <p:childTnLst>
                                    <p:animEffect transition="out" filter="fade">
                                      <p:cBhvr>
                                        <p:cTn id="198" dur="1000" tmFilter="0, 0; .2, .5; .8, .5; 1, 0"/>
                                        <p:tgtEl>
                                          <p:spTgt spid="187"/>
                                        </p:tgtEl>
                                      </p:cBhvr>
                                    </p:animEffect>
                                    <p:animScale>
                                      <p:cBhvr>
                                        <p:cTn id="199" dur="500" autoRev="1" fill="hold"/>
                                        <p:tgtEl>
                                          <p:spTgt spid="187"/>
                                        </p:tgtEl>
                                      </p:cBhvr>
                                      <p:by x="105000" y="105000"/>
                                    </p:animScale>
                                  </p:childTnLst>
                                </p:cTn>
                              </p:par>
                              <p:par>
                                <p:cTn id="200" presetID="26" presetClass="emph" presetSubtype="0" repeatCount="3000" fill="hold" grpId="1" nodeType="withEffect">
                                  <p:stCondLst>
                                    <p:cond delay="0"/>
                                  </p:stCondLst>
                                  <p:childTnLst>
                                    <p:animEffect transition="out" filter="fade">
                                      <p:cBhvr>
                                        <p:cTn id="201" dur="1000" tmFilter="0, 0; .2, .5; .8, .5; 1, 0"/>
                                        <p:tgtEl>
                                          <p:spTgt spid="188"/>
                                        </p:tgtEl>
                                      </p:cBhvr>
                                    </p:animEffect>
                                    <p:animScale>
                                      <p:cBhvr>
                                        <p:cTn id="202" dur="500" autoRev="1" fill="hold"/>
                                        <p:tgtEl>
                                          <p:spTgt spid="18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6" grpId="1"/>
      <p:bldP spid="95" grpId="0"/>
      <p:bldP spid="95" grpId="1"/>
      <p:bldP spid="103" grpId="0"/>
      <p:bldP spid="103" grpId="1"/>
      <p:bldP spid="120" grpId="0"/>
      <p:bldP spid="120" grpId="1"/>
      <p:bldP spid="183" grpId="0"/>
      <p:bldP spid="183" grpId="1"/>
      <p:bldP spid="184" grpId="0"/>
      <p:bldP spid="184" grpId="1"/>
      <p:bldP spid="188" grpId="0"/>
      <p:bldP spid="18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969451A-BFD2-47E0-A42F-1A583E8082DD}"/>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sp>
        <p:nvSpPr>
          <p:cNvPr id="13" name="Espace réservé du pied de page 5">
            <a:extLst>
              <a:ext uri="{FF2B5EF4-FFF2-40B4-BE49-F238E27FC236}">
                <a16:creationId xmlns:a16="http://schemas.microsoft.com/office/drawing/2014/main" id="{DB31B353-F616-450A-82BE-8264E0155ADD}"/>
              </a:ext>
            </a:extLst>
          </p:cNvPr>
          <p:cNvSpPr>
            <a:spLocks noGrp="1"/>
          </p:cNvSpPr>
          <p:nvPr>
            <p:ph type="ftr" sz="quarter" idx="13"/>
          </p:nvPr>
        </p:nvSpPr>
        <p:spPr>
          <a:xfrm>
            <a:off x="122846" y="6520540"/>
            <a:ext cx="6164159" cy="295062"/>
          </a:xfrm>
        </p:spPr>
        <p:txBody>
          <a:bodyPr/>
          <a:lstStyle/>
          <a:p>
            <a:pPr lvl="0"/>
            <a:r>
              <a:rPr kumimoji="0" lang="fr-FR" sz="1200" b="0" i="0" u="none" strike="noStrike" kern="1200" cap="none" spc="0" normalizeH="0" baseline="0" noProof="0" dirty="0">
                <a:ln>
                  <a:noFill/>
                </a:ln>
                <a:solidFill>
                  <a:prstClr val="black">
                    <a:lumMod val="75000"/>
                    <a:lumOff val="25000"/>
                  </a:prstClr>
                </a:solidFill>
                <a:effectLst/>
                <a:uLnTx/>
                <a:uFillTx/>
                <a:latin typeface="Candara"/>
                <a:ea typeface="+mn-ea"/>
                <a:cs typeface="+mn-cs"/>
              </a:rPr>
              <a:t>Sciences de l’Ingénieur :  l'approche Design au service du projet de Première</a:t>
            </a:r>
          </a:p>
        </p:txBody>
      </p:sp>
      <p:sp>
        <p:nvSpPr>
          <p:cNvPr id="3" name="Forme libre : forme 2">
            <a:extLst>
              <a:ext uri="{FF2B5EF4-FFF2-40B4-BE49-F238E27FC236}">
                <a16:creationId xmlns:a16="http://schemas.microsoft.com/office/drawing/2014/main" id="{CBE7FD76-059E-495E-B30C-75B0A13C2CC0}"/>
              </a:ext>
            </a:extLst>
          </p:cNvPr>
          <p:cNvSpPr/>
          <p:nvPr/>
        </p:nvSpPr>
        <p:spPr>
          <a:xfrm>
            <a:off x="3383059" y="1141315"/>
            <a:ext cx="3952189" cy="3952868"/>
          </a:xfrm>
          <a:custGeom>
            <a:avLst/>
            <a:gdLst>
              <a:gd name="connsiteX0" fmla="*/ 0 w 3952189"/>
              <a:gd name="connsiteY0" fmla="*/ 1976434 h 3952868"/>
              <a:gd name="connsiteX1" fmla="*/ 1976095 w 3952189"/>
              <a:gd name="connsiteY1" fmla="*/ 0 h 3952868"/>
              <a:gd name="connsiteX2" fmla="*/ 3952190 w 3952189"/>
              <a:gd name="connsiteY2" fmla="*/ 1976434 h 3952868"/>
              <a:gd name="connsiteX3" fmla="*/ 1976095 w 3952189"/>
              <a:gd name="connsiteY3" fmla="*/ 3952868 h 3952868"/>
              <a:gd name="connsiteX4" fmla="*/ 0 w 3952189"/>
              <a:gd name="connsiteY4" fmla="*/ 1976434 h 3952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2189" h="3952868">
                <a:moveTo>
                  <a:pt x="0" y="1976434"/>
                </a:moveTo>
                <a:cubicBezTo>
                  <a:pt x="0" y="884880"/>
                  <a:pt x="884728" y="0"/>
                  <a:pt x="1976095" y="0"/>
                </a:cubicBezTo>
                <a:cubicBezTo>
                  <a:pt x="3067462" y="0"/>
                  <a:pt x="3952190" y="884880"/>
                  <a:pt x="3952190" y="1976434"/>
                </a:cubicBezTo>
                <a:cubicBezTo>
                  <a:pt x="3952190" y="3067988"/>
                  <a:pt x="3067462" y="3952868"/>
                  <a:pt x="1976095" y="3952868"/>
                </a:cubicBezTo>
                <a:cubicBezTo>
                  <a:pt x="884728" y="3952868"/>
                  <a:pt x="0" y="3067988"/>
                  <a:pt x="0" y="1976434"/>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746425" tIns="746524" rIns="746425" bIns="746524" numCol="1" spcCol="1270" anchor="ctr" anchorCtr="0">
            <a:noAutofit/>
          </a:bodyPr>
          <a:lstStyle/>
          <a:p>
            <a:pPr marL="0" lvl="0" indent="0" algn="ctr" defTabSz="1955800">
              <a:lnSpc>
                <a:spcPct val="90000"/>
              </a:lnSpc>
              <a:spcBef>
                <a:spcPct val="0"/>
              </a:spcBef>
              <a:spcAft>
                <a:spcPct val="35000"/>
              </a:spcAft>
              <a:buNone/>
            </a:pPr>
            <a:r>
              <a:rPr lang="fr-FR" sz="6600" kern="1200" dirty="0">
                <a:latin typeface="3ds" panose="02000503020000020004" pitchFamily="2" charset="0"/>
              </a:rPr>
              <a:t>Projet de 1</a:t>
            </a:r>
            <a:r>
              <a:rPr lang="fr-FR" sz="6600" kern="1200" baseline="30000" dirty="0">
                <a:latin typeface="3ds" panose="02000503020000020004" pitchFamily="2" charset="0"/>
              </a:rPr>
              <a:t>ère</a:t>
            </a:r>
            <a:endParaRPr lang="fr-FR" sz="4000" kern="1200" baseline="30000" dirty="0">
              <a:latin typeface="3ds" panose="02000503020000020004" pitchFamily="2" charset="0"/>
            </a:endParaRPr>
          </a:p>
        </p:txBody>
      </p:sp>
      <p:sp>
        <p:nvSpPr>
          <p:cNvPr id="9" name="Ellipse 8">
            <a:extLst>
              <a:ext uri="{FF2B5EF4-FFF2-40B4-BE49-F238E27FC236}">
                <a16:creationId xmlns:a16="http://schemas.microsoft.com/office/drawing/2014/main" id="{B570D8FD-0287-4136-B662-861B571751E1}"/>
              </a:ext>
            </a:extLst>
          </p:cNvPr>
          <p:cNvSpPr/>
          <p:nvPr/>
        </p:nvSpPr>
        <p:spPr>
          <a:xfrm>
            <a:off x="6067304" y="5139392"/>
            <a:ext cx="439402" cy="440071"/>
          </a:xfrm>
          <a:prstGeom prst="ellipse">
            <a:avLst/>
          </a:prstGeom>
          <a:solidFill>
            <a:schemeClr val="accent1">
              <a:lumMod val="60000"/>
              <a:lumOff val="4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14" name="Forme libre : forme 13">
            <a:extLst>
              <a:ext uri="{FF2B5EF4-FFF2-40B4-BE49-F238E27FC236}">
                <a16:creationId xmlns:a16="http://schemas.microsoft.com/office/drawing/2014/main" id="{8B529BF0-8339-427B-A8A8-3DE6348EB348}"/>
              </a:ext>
            </a:extLst>
          </p:cNvPr>
          <p:cNvSpPr/>
          <p:nvPr/>
        </p:nvSpPr>
        <p:spPr>
          <a:xfrm>
            <a:off x="1969862" y="1822002"/>
            <a:ext cx="1606818" cy="1607000"/>
          </a:xfrm>
          <a:custGeom>
            <a:avLst/>
            <a:gdLst>
              <a:gd name="connsiteX0" fmla="*/ 0 w 1606818"/>
              <a:gd name="connsiteY0" fmla="*/ 803500 h 1607000"/>
              <a:gd name="connsiteX1" fmla="*/ 803409 w 1606818"/>
              <a:gd name="connsiteY1" fmla="*/ 0 h 1607000"/>
              <a:gd name="connsiteX2" fmla="*/ 1606818 w 1606818"/>
              <a:gd name="connsiteY2" fmla="*/ 803500 h 1607000"/>
              <a:gd name="connsiteX3" fmla="*/ 803409 w 1606818"/>
              <a:gd name="connsiteY3" fmla="*/ 1607000 h 1607000"/>
              <a:gd name="connsiteX4" fmla="*/ 0 w 1606818"/>
              <a:gd name="connsiteY4" fmla="*/ 803500 h 160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818" h="1607000">
                <a:moveTo>
                  <a:pt x="0" y="803500"/>
                </a:moveTo>
                <a:cubicBezTo>
                  <a:pt x="0" y="359739"/>
                  <a:pt x="359698" y="0"/>
                  <a:pt x="803409" y="0"/>
                </a:cubicBezTo>
                <a:cubicBezTo>
                  <a:pt x="1247120" y="0"/>
                  <a:pt x="1606818" y="359739"/>
                  <a:pt x="1606818" y="803500"/>
                </a:cubicBezTo>
                <a:cubicBezTo>
                  <a:pt x="1606818" y="1247261"/>
                  <a:pt x="1247120" y="1607000"/>
                  <a:pt x="803409" y="1607000"/>
                </a:cubicBezTo>
                <a:cubicBezTo>
                  <a:pt x="359698" y="1607000"/>
                  <a:pt x="0" y="1247261"/>
                  <a:pt x="0" y="803500"/>
                </a:cubicBezTo>
                <a:close/>
              </a:path>
            </a:pathLst>
          </a:custGeom>
          <a:solidFill>
            <a:schemeClr val="accent2">
              <a:lumMod val="60000"/>
              <a:lumOff val="4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2">
              <a:hueOff val="0"/>
              <a:satOff val="0"/>
              <a:lumOff val="0"/>
              <a:alphaOff val="0"/>
            </a:schemeClr>
          </a:effectRef>
          <a:fontRef idx="minor">
            <a:schemeClr val="lt1"/>
          </a:fontRef>
        </p:style>
        <p:txBody>
          <a:bodyPr spcFirstLastPara="0" vert="horz" wrap="square" lIns="235313" tIns="235340" rIns="235313" bIns="235340" numCol="1" spcCol="1270" anchor="ctr" anchorCtr="0">
            <a:noAutofit/>
          </a:bodyPr>
          <a:lstStyle/>
          <a:p>
            <a:pPr marL="0" lvl="0" indent="0" algn="ctr" defTabSz="889000">
              <a:lnSpc>
                <a:spcPct val="90000"/>
              </a:lnSpc>
              <a:spcBef>
                <a:spcPct val="0"/>
              </a:spcBef>
              <a:spcAft>
                <a:spcPct val="35000"/>
              </a:spcAft>
              <a:buNone/>
            </a:pPr>
            <a:r>
              <a:rPr lang="fr-FR" sz="2000" kern="1200" dirty="0">
                <a:latin typeface="3ds" panose="02000503020000020004" pitchFamily="2" charset="0"/>
              </a:rPr>
              <a:t>INNOVER</a:t>
            </a:r>
          </a:p>
        </p:txBody>
      </p:sp>
      <p:sp>
        <p:nvSpPr>
          <p:cNvPr id="18" name="Ellipse 17">
            <a:extLst>
              <a:ext uri="{FF2B5EF4-FFF2-40B4-BE49-F238E27FC236}">
                <a16:creationId xmlns:a16="http://schemas.microsoft.com/office/drawing/2014/main" id="{D1128F1A-CBFE-430F-93B0-3DCD3CB9562D}"/>
              </a:ext>
            </a:extLst>
          </p:cNvPr>
          <p:cNvSpPr/>
          <p:nvPr/>
        </p:nvSpPr>
        <p:spPr>
          <a:xfrm>
            <a:off x="7023937" y="2207939"/>
            <a:ext cx="439402" cy="440071"/>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20" name="Ellipse 19">
            <a:extLst>
              <a:ext uri="{FF2B5EF4-FFF2-40B4-BE49-F238E27FC236}">
                <a16:creationId xmlns:a16="http://schemas.microsoft.com/office/drawing/2014/main" id="{FF0C2E30-71F6-4F4B-9EB5-DC5EBF056F01}"/>
              </a:ext>
            </a:extLst>
          </p:cNvPr>
          <p:cNvSpPr/>
          <p:nvPr/>
        </p:nvSpPr>
        <p:spPr>
          <a:xfrm>
            <a:off x="5171475" y="4424541"/>
            <a:ext cx="318607" cy="318574"/>
          </a:xfrm>
          <a:prstGeom prst="ellipse">
            <a:avLst/>
          </a:prstGeom>
          <a:solidFill>
            <a:schemeClr val="accent6">
              <a:lumMod val="60000"/>
              <a:lumOff val="4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3">
              <a:hueOff val="0"/>
              <a:satOff val="0"/>
              <a:lumOff val="0"/>
              <a:alphaOff val="0"/>
            </a:schemeClr>
          </a:effectRef>
          <a:fontRef idx="minor">
            <a:schemeClr val="lt1"/>
          </a:fontRef>
        </p:style>
      </p:sp>
      <p:sp>
        <p:nvSpPr>
          <p:cNvPr id="23" name="Forme libre : forme 22">
            <a:extLst>
              <a:ext uri="{FF2B5EF4-FFF2-40B4-BE49-F238E27FC236}">
                <a16:creationId xmlns:a16="http://schemas.microsoft.com/office/drawing/2014/main" id="{FF1CDACD-7FCC-490F-A4AD-DD66D5EB87D1}"/>
              </a:ext>
            </a:extLst>
          </p:cNvPr>
          <p:cNvSpPr/>
          <p:nvPr/>
        </p:nvSpPr>
        <p:spPr>
          <a:xfrm>
            <a:off x="2903907" y="3874008"/>
            <a:ext cx="1606818" cy="1607000"/>
          </a:xfrm>
          <a:custGeom>
            <a:avLst/>
            <a:gdLst>
              <a:gd name="connsiteX0" fmla="*/ 0 w 1606818"/>
              <a:gd name="connsiteY0" fmla="*/ 803500 h 1607000"/>
              <a:gd name="connsiteX1" fmla="*/ 803409 w 1606818"/>
              <a:gd name="connsiteY1" fmla="*/ 0 h 1607000"/>
              <a:gd name="connsiteX2" fmla="*/ 1606818 w 1606818"/>
              <a:gd name="connsiteY2" fmla="*/ 803500 h 1607000"/>
              <a:gd name="connsiteX3" fmla="*/ 803409 w 1606818"/>
              <a:gd name="connsiteY3" fmla="*/ 1607000 h 1607000"/>
              <a:gd name="connsiteX4" fmla="*/ 0 w 1606818"/>
              <a:gd name="connsiteY4" fmla="*/ 803500 h 160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818" h="1607000">
                <a:moveTo>
                  <a:pt x="0" y="803500"/>
                </a:moveTo>
                <a:cubicBezTo>
                  <a:pt x="0" y="359739"/>
                  <a:pt x="359698" y="0"/>
                  <a:pt x="803409" y="0"/>
                </a:cubicBezTo>
                <a:cubicBezTo>
                  <a:pt x="1247120" y="0"/>
                  <a:pt x="1606818" y="359739"/>
                  <a:pt x="1606818" y="803500"/>
                </a:cubicBezTo>
                <a:cubicBezTo>
                  <a:pt x="1606818" y="1247261"/>
                  <a:pt x="1247120" y="1607000"/>
                  <a:pt x="803409" y="1607000"/>
                </a:cubicBezTo>
                <a:cubicBezTo>
                  <a:pt x="359698" y="1607000"/>
                  <a:pt x="0" y="1247261"/>
                  <a:pt x="0" y="803500"/>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235313" tIns="235340" rIns="235313" bIns="235340" numCol="1" spcCol="1270" anchor="ctr" anchorCtr="0">
            <a:noAutofit/>
          </a:bodyPr>
          <a:lstStyle/>
          <a:p>
            <a:pPr marL="0" lvl="0" indent="0" algn="ctr" defTabSz="1066800">
              <a:lnSpc>
                <a:spcPct val="90000"/>
              </a:lnSpc>
              <a:spcBef>
                <a:spcPct val="0"/>
              </a:spcBef>
              <a:spcAft>
                <a:spcPct val="35000"/>
              </a:spcAft>
              <a:buNone/>
            </a:pPr>
            <a:r>
              <a:rPr lang="fr-FR" sz="2400" kern="1200" dirty="0">
                <a:latin typeface="3ds" panose="02000503020000020004" pitchFamily="2" charset="0"/>
              </a:rPr>
              <a:t>12 heures</a:t>
            </a:r>
          </a:p>
        </p:txBody>
      </p:sp>
      <p:sp>
        <p:nvSpPr>
          <p:cNvPr id="26" name="Ellipse 25">
            <a:extLst>
              <a:ext uri="{FF2B5EF4-FFF2-40B4-BE49-F238E27FC236}">
                <a16:creationId xmlns:a16="http://schemas.microsoft.com/office/drawing/2014/main" id="{3696F524-6A54-44F3-96DC-0357FFA0ADBA}"/>
              </a:ext>
            </a:extLst>
          </p:cNvPr>
          <p:cNvSpPr/>
          <p:nvPr/>
        </p:nvSpPr>
        <p:spPr>
          <a:xfrm>
            <a:off x="3435754" y="1536178"/>
            <a:ext cx="318607" cy="318574"/>
          </a:xfrm>
          <a:prstGeom prst="ellipse">
            <a:avLst/>
          </a:prstGeom>
          <a:solidFill>
            <a:schemeClr val="accent2">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28" name="Ellipse 27">
            <a:extLst>
              <a:ext uri="{FF2B5EF4-FFF2-40B4-BE49-F238E27FC236}">
                <a16:creationId xmlns:a16="http://schemas.microsoft.com/office/drawing/2014/main" id="{6E1C59E6-DCE4-4CFB-9597-9AD7ABEFF2E1}"/>
              </a:ext>
            </a:extLst>
          </p:cNvPr>
          <p:cNvSpPr/>
          <p:nvPr/>
        </p:nvSpPr>
        <p:spPr>
          <a:xfrm>
            <a:off x="4687484" y="1585624"/>
            <a:ext cx="318607" cy="318574"/>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29" name="Ellipse 28">
            <a:extLst>
              <a:ext uri="{FF2B5EF4-FFF2-40B4-BE49-F238E27FC236}">
                <a16:creationId xmlns:a16="http://schemas.microsoft.com/office/drawing/2014/main" id="{FC604184-83E5-44A0-8DEE-8D1F4BDA2764}"/>
              </a:ext>
            </a:extLst>
          </p:cNvPr>
          <p:cNvSpPr/>
          <p:nvPr/>
        </p:nvSpPr>
        <p:spPr>
          <a:xfrm>
            <a:off x="2299145" y="3932198"/>
            <a:ext cx="794491" cy="794670"/>
          </a:xfrm>
          <a:prstGeom prst="ellipse">
            <a:avLst/>
          </a:prstGeom>
          <a:solidFill>
            <a:schemeClr val="accent2">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sp>
      <p:sp>
        <p:nvSpPr>
          <p:cNvPr id="30" name="Forme libre : forme 29">
            <a:extLst>
              <a:ext uri="{FF2B5EF4-FFF2-40B4-BE49-F238E27FC236}">
                <a16:creationId xmlns:a16="http://schemas.microsoft.com/office/drawing/2014/main" id="{D05E79B0-2B08-43E0-A613-AF5C22208961}"/>
              </a:ext>
            </a:extLst>
          </p:cNvPr>
          <p:cNvSpPr/>
          <p:nvPr/>
        </p:nvSpPr>
        <p:spPr>
          <a:xfrm>
            <a:off x="6711601" y="3437601"/>
            <a:ext cx="1606818" cy="1607000"/>
          </a:xfrm>
          <a:custGeom>
            <a:avLst/>
            <a:gdLst>
              <a:gd name="connsiteX0" fmla="*/ 0 w 1606818"/>
              <a:gd name="connsiteY0" fmla="*/ 803500 h 1607000"/>
              <a:gd name="connsiteX1" fmla="*/ 803409 w 1606818"/>
              <a:gd name="connsiteY1" fmla="*/ 0 h 1607000"/>
              <a:gd name="connsiteX2" fmla="*/ 1606818 w 1606818"/>
              <a:gd name="connsiteY2" fmla="*/ 803500 h 1607000"/>
              <a:gd name="connsiteX3" fmla="*/ 803409 w 1606818"/>
              <a:gd name="connsiteY3" fmla="*/ 1607000 h 1607000"/>
              <a:gd name="connsiteX4" fmla="*/ 0 w 1606818"/>
              <a:gd name="connsiteY4" fmla="*/ 803500 h 160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818" h="1607000">
                <a:moveTo>
                  <a:pt x="0" y="803500"/>
                </a:moveTo>
                <a:cubicBezTo>
                  <a:pt x="0" y="359739"/>
                  <a:pt x="359698" y="0"/>
                  <a:pt x="803409" y="0"/>
                </a:cubicBezTo>
                <a:cubicBezTo>
                  <a:pt x="1247120" y="0"/>
                  <a:pt x="1606818" y="359739"/>
                  <a:pt x="1606818" y="803500"/>
                </a:cubicBezTo>
                <a:cubicBezTo>
                  <a:pt x="1606818" y="1247261"/>
                  <a:pt x="1247120" y="1607000"/>
                  <a:pt x="803409" y="1607000"/>
                </a:cubicBezTo>
                <a:cubicBezTo>
                  <a:pt x="359698" y="1607000"/>
                  <a:pt x="0" y="1247261"/>
                  <a:pt x="0" y="803500"/>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235313" tIns="235340" rIns="235313" bIns="235340" numCol="1" spcCol="1270" anchor="ctr" anchorCtr="0">
            <a:noAutofit/>
          </a:bodyPr>
          <a:lstStyle/>
          <a:p>
            <a:pPr marL="0" lvl="0" indent="0" algn="ctr" defTabSz="711200">
              <a:lnSpc>
                <a:spcPct val="90000"/>
              </a:lnSpc>
              <a:spcBef>
                <a:spcPct val="0"/>
              </a:spcBef>
              <a:spcAft>
                <a:spcPct val="35000"/>
              </a:spcAft>
              <a:buNone/>
            </a:pPr>
            <a:r>
              <a:rPr lang="fr-FR" sz="1600" kern="1200" dirty="0">
                <a:latin typeface="3ds" panose="02000503020000020004" pitchFamily="2" charset="0"/>
              </a:rPr>
              <a:t>Stratégies d'ingénierie</a:t>
            </a:r>
          </a:p>
        </p:txBody>
      </p:sp>
      <p:sp>
        <p:nvSpPr>
          <p:cNvPr id="31" name="Ellipse 30">
            <a:extLst>
              <a:ext uri="{FF2B5EF4-FFF2-40B4-BE49-F238E27FC236}">
                <a16:creationId xmlns:a16="http://schemas.microsoft.com/office/drawing/2014/main" id="{7138C49C-E5EA-4CBD-B81A-9C42D198130E}"/>
              </a:ext>
            </a:extLst>
          </p:cNvPr>
          <p:cNvSpPr/>
          <p:nvPr/>
        </p:nvSpPr>
        <p:spPr>
          <a:xfrm>
            <a:off x="7125706" y="2976809"/>
            <a:ext cx="318607" cy="318574"/>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32" name="Ellipse 31">
            <a:extLst>
              <a:ext uri="{FF2B5EF4-FFF2-40B4-BE49-F238E27FC236}">
                <a16:creationId xmlns:a16="http://schemas.microsoft.com/office/drawing/2014/main" id="{2F3F3DA7-0D29-4011-800E-96467E559634}"/>
              </a:ext>
            </a:extLst>
          </p:cNvPr>
          <p:cNvSpPr/>
          <p:nvPr/>
        </p:nvSpPr>
        <p:spPr>
          <a:xfrm>
            <a:off x="5319834" y="5196608"/>
            <a:ext cx="318607" cy="318574"/>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33" name="Forme libre : forme 32">
            <a:extLst>
              <a:ext uri="{FF2B5EF4-FFF2-40B4-BE49-F238E27FC236}">
                <a16:creationId xmlns:a16="http://schemas.microsoft.com/office/drawing/2014/main" id="{59C78AB9-824E-42B0-86EC-D5583ADFFEE8}"/>
              </a:ext>
            </a:extLst>
          </p:cNvPr>
          <p:cNvSpPr/>
          <p:nvPr/>
        </p:nvSpPr>
        <p:spPr>
          <a:xfrm>
            <a:off x="8024182" y="3999653"/>
            <a:ext cx="1606818" cy="1607000"/>
          </a:xfrm>
          <a:custGeom>
            <a:avLst/>
            <a:gdLst>
              <a:gd name="connsiteX0" fmla="*/ 0 w 1606818"/>
              <a:gd name="connsiteY0" fmla="*/ 803500 h 1607000"/>
              <a:gd name="connsiteX1" fmla="*/ 803409 w 1606818"/>
              <a:gd name="connsiteY1" fmla="*/ 0 h 1607000"/>
              <a:gd name="connsiteX2" fmla="*/ 1606818 w 1606818"/>
              <a:gd name="connsiteY2" fmla="*/ 803500 h 1607000"/>
              <a:gd name="connsiteX3" fmla="*/ 803409 w 1606818"/>
              <a:gd name="connsiteY3" fmla="*/ 1607000 h 1607000"/>
              <a:gd name="connsiteX4" fmla="*/ 0 w 1606818"/>
              <a:gd name="connsiteY4" fmla="*/ 803500 h 160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818" h="1607000">
                <a:moveTo>
                  <a:pt x="0" y="803500"/>
                </a:moveTo>
                <a:cubicBezTo>
                  <a:pt x="0" y="359739"/>
                  <a:pt x="359698" y="0"/>
                  <a:pt x="803409" y="0"/>
                </a:cubicBezTo>
                <a:cubicBezTo>
                  <a:pt x="1247120" y="0"/>
                  <a:pt x="1606818" y="359739"/>
                  <a:pt x="1606818" y="803500"/>
                </a:cubicBezTo>
                <a:cubicBezTo>
                  <a:pt x="1606818" y="1247261"/>
                  <a:pt x="1247120" y="1607000"/>
                  <a:pt x="803409" y="1607000"/>
                </a:cubicBezTo>
                <a:cubicBezTo>
                  <a:pt x="359698" y="1607000"/>
                  <a:pt x="0" y="1247261"/>
                  <a:pt x="0" y="803500"/>
                </a:cubicBezTo>
                <a:close/>
              </a:path>
            </a:pathLst>
          </a:custGeom>
          <a:solidFill>
            <a:schemeClr val="accent2">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txBody>
          <a:bodyPr spcFirstLastPara="0" vert="horz" wrap="square" lIns="235313" tIns="235340" rIns="235313" bIns="235340" numCol="1" spcCol="1270" anchor="ctr" anchorCtr="0">
            <a:noAutofit/>
          </a:bodyPr>
          <a:lstStyle/>
          <a:p>
            <a:pPr marL="0" lvl="0" indent="0" algn="ctr" defTabSz="889000">
              <a:lnSpc>
                <a:spcPct val="90000"/>
              </a:lnSpc>
              <a:spcBef>
                <a:spcPct val="0"/>
              </a:spcBef>
              <a:spcAft>
                <a:spcPct val="35000"/>
              </a:spcAft>
              <a:buNone/>
            </a:pPr>
            <a:r>
              <a:rPr lang="fr-FR" sz="2000" kern="1200" dirty="0">
                <a:latin typeface="3ds" panose="02000503020000020004" pitchFamily="2" charset="0"/>
              </a:rPr>
              <a:t>Approche design</a:t>
            </a:r>
          </a:p>
        </p:txBody>
      </p:sp>
      <p:sp>
        <p:nvSpPr>
          <p:cNvPr id="34" name="Ellipse 33">
            <a:extLst>
              <a:ext uri="{FF2B5EF4-FFF2-40B4-BE49-F238E27FC236}">
                <a16:creationId xmlns:a16="http://schemas.microsoft.com/office/drawing/2014/main" id="{2E683FF4-512F-4DDD-AB22-14997BA2A639}"/>
              </a:ext>
            </a:extLst>
          </p:cNvPr>
          <p:cNvSpPr/>
          <p:nvPr/>
        </p:nvSpPr>
        <p:spPr>
          <a:xfrm>
            <a:off x="3684641" y="3408775"/>
            <a:ext cx="318607" cy="318574"/>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35" name="Ellipse 34">
            <a:extLst>
              <a:ext uri="{FF2B5EF4-FFF2-40B4-BE49-F238E27FC236}">
                <a16:creationId xmlns:a16="http://schemas.microsoft.com/office/drawing/2014/main" id="{9E3C0E2E-B526-4C4A-A856-BD1091F95047}"/>
              </a:ext>
            </a:extLst>
          </p:cNvPr>
          <p:cNvSpPr/>
          <p:nvPr/>
        </p:nvSpPr>
        <p:spPr>
          <a:xfrm>
            <a:off x="5194175" y="1599751"/>
            <a:ext cx="439402" cy="440071"/>
          </a:xfrm>
          <a:prstGeom prst="ellipse">
            <a:avLst/>
          </a:prstGeom>
          <a:solidFill>
            <a:schemeClr val="accent6">
              <a:lumMod val="60000"/>
              <a:lumOff val="4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3">
              <a:hueOff val="0"/>
              <a:satOff val="0"/>
              <a:lumOff val="0"/>
              <a:alphaOff val="0"/>
            </a:schemeClr>
          </a:effectRef>
          <a:fontRef idx="minor">
            <a:schemeClr val="lt1"/>
          </a:fontRef>
        </p:style>
      </p:sp>
      <p:sp>
        <p:nvSpPr>
          <p:cNvPr id="36" name="Ellipse 35">
            <a:extLst>
              <a:ext uri="{FF2B5EF4-FFF2-40B4-BE49-F238E27FC236}">
                <a16:creationId xmlns:a16="http://schemas.microsoft.com/office/drawing/2014/main" id="{FD1E35F3-9FC8-44A0-9688-027B664B3E19}"/>
              </a:ext>
            </a:extLst>
          </p:cNvPr>
          <p:cNvSpPr/>
          <p:nvPr/>
        </p:nvSpPr>
        <p:spPr>
          <a:xfrm>
            <a:off x="4598306" y="4800332"/>
            <a:ext cx="318607" cy="318574"/>
          </a:xfrm>
          <a:prstGeom prst="ellipse">
            <a:avLst/>
          </a:prstGeom>
          <a:solidFill>
            <a:schemeClr val="accent1">
              <a:lumMod val="40000"/>
              <a:lumOff val="6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2">
              <a:hueOff val="0"/>
              <a:satOff val="0"/>
              <a:lumOff val="0"/>
              <a:alphaOff val="0"/>
            </a:schemeClr>
          </a:effectRef>
          <a:fontRef idx="minor">
            <a:schemeClr val="lt1"/>
          </a:fontRef>
        </p:style>
      </p:sp>
      <p:sp>
        <p:nvSpPr>
          <p:cNvPr id="37" name="Ellipse 36">
            <a:extLst>
              <a:ext uri="{FF2B5EF4-FFF2-40B4-BE49-F238E27FC236}">
                <a16:creationId xmlns:a16="http://schemas.microsoft.com/office/drawing/2014/main" id="{11D80767-B83A-48A2-92C3-0123532A3C47}"/>
              </a:ext>
            </a:extLst>
          </p:cNvPr>
          <p:cNvSpPr/>
          <p:nvPr/>
        </p:nvSpPr>
        <p:spPr>
          <a:xfrm>
            <a:off x="7589809" y="2745490"/>
            <a:ext cx="318607" cy="318574"/>
          </a:xfrm>
          <a:prstGeom prst="ellipse">
            <a:avLst/>
          </a:prstGeom>
          <a:solidFill>
            <a:schemeClr val="accent1">
              <a:lumMod val="20000"/>
              <a:lumOff val="8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3">
              <a:hueOff val="0"/>
              <a:satOff val="0"/>
              <a:lumOff val="0"/>
              <a:alphaOff val="0"/>
            </a:schemeClr>
          </a:effectRef>
          <a:fontRef idx="minor">
            <a:schemeClr val="lt1"/>
          </a:fontRef>
        </p:style>
      </p:sp>
      <p:sp>
        <p:nvSpPr>
          <p:cNvPr id="38" name="Ellipse 37">
            <a:extLst>
              <a:ext uri="{FF2B5EF4-FFF2-40B4-BE49-F238E27FC236}">
                <a16:creationId xmlns:a16="http://schemas.microsoft.com/office/drawing/2014/main" id="{9B5FDD6C-7334-474A-8A1D-E7470C694B41}"/>
              </a:ext>
            </a:extLst>
          </p:cNvPr>
          <p:cNvSpPr/>
          <p:nvPr/>
        </p:nvSpPr>
        <p:spPr>
          <a:xfrm>
            <a:off x="1996752" y="4878033"/>
            <a:ext cx="318607" cy="318574"/>
          </a:xfrm>
          <a:prstGeom prst="ellipse">
            <a:avLst/>
          </a:prstGeom>
          <a:solidFill>
            <a:schemeClr val="accent2">
              <a:lumMod val="60000"/>
              <a:lumOff val="4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2">
              <a:hueOff val="0"/>
              <a:satOff val="0"/>
              <a:lumOff val="0"/>
              <a:alphaOff val="0"/>
            </a:schemeClr>
          </a:effectRef>
          <a:fontRef idx="minor">
            <a:schemeClr val="lt1"/>
          </a:fontRef>
        </p:style>
      </p:sp>
      <p:sp>
        <p:nvSpPr>
          <p:cNvPr id="39" name="Forme libre : forme 38">
            <a:extLst>
              <a:ext uri="{FF2B5EF4-FFF2-40B4-BE49-F238E27FC236}">
                <a16:creationId xmlns:a16="http://schemas.microsoft.com/office/drawing/2014/main" id="{AB14AA35-DE71-430C-97F0-B98079DEBC70}"/>
              </a:ext>
            </a:extLst>
          </p:cNvPr>
          <p:cNvSpPr/>
          <p:nvPr/>
        </p:nvSpPr>
        <p:spPr>
          <a:xfrm>
            <a:off x="7449422" y="1124374"/>
            <a:ext cx="1606818" cy="1607000"/>
          </a:xfrm>
          <a:custGeom>
            <a:avLst/>
            <a:gdLst>
              <a:gd name="connsiteX0" fmla="*/ 0 w 1606818"/>
              <a:gd name="connsiteY0" fmla="*/ 803500 h 1607000"/>
              <a:gd name="connsiteX1" fmla="*/ 803409 w 1606818"/>
              <a:gd name="connsiteY1" fmla="*/ 0 h 1607000"/>
              <a:gd name="connsiteX2" fmla="*/ 1606818 w 1606818"/>
              <a:gd name="connsiteY2" fmla="*/ 803500 h 1607000"/>
              <a:gd name="connsiteX3" fmla="*/ 803409 w 1606818"/>
              <a:gd name="connsiteY3" fmla="*/ 1607000 h 1607000"/>
              <a:gd name="connsiteX4" fmla="*/ 0 w 1606818"/>
              <a:gd name="connsiteY4" fmla="*/ 803500 h 160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818" h="1607000">
                <a:moveTo>
                  <a:pt x="0" y="803500"/>
                </a:moveTo>
                <a:cubicBezTo>
                  <a:pt x="0" y="359739"/>
                  <a:pt x="359698" y="0"/>
                  <a:pt x="803409" y="0"/>
                </a:cubicBezTo>
                <a:cubicBezTo>
                  <a:pt x="1247120" y="0"/>
                  <a:pt x="1606818" y="359739"/>
                  <a:pt x="1606818" y="803500"/>
                </a:cubicBezTo>
                <a:cubicBezTo>
                  <a:pt x="1606818" y="1247261"/>
                  <a:pt x="1247120" y="1607000"/>
                  <a:pt x="803409" y="1607000"/>
                </a:cubicBezTo>
                <a:cubicBezTo>
                  <a:pt x="359698" y="1607000"/>
                  <a:pt x="0" y="1247261"/>
                  <a:pt x="0" y="803500"/>
                </a:cubicBezTo>
                <a:close/>
              </a:path>
            </a:pathLst>
          </a:custGeom>
          <a:solidFill>
            <a:schemeClr val="accent5">
              <a:lumMod val="50000"/>
              <a:lumOff val="5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3">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fr-FR" kern="1200" dirty="0">
                <a:latin typeface="3ds" panose="02000503020000020004" pitchFamily="2" charset="0"/>
              </a:rPr>
              <a:t>Thématiques</a:t>
            </a:r>
            <a:endParaRPr lang="fr-FR" sz="1400" kern="1200" dirty="0">
              <a:latin typeface="3ds" panose="02000503020000020004" pitchFamily="2" charset="0"/>
            </a:endParaRPr>
          </a:p>
        </p:txBody>
      </p:sp>
      <p:sp>
        <p:nvSpPr>
          <p:cNvPr id="40" name="Ellipse 39">
            <a:extLst>
              <a:ext uri="{FF2B5EF4-FFF2-40B4-BE49-F238E27FC236}">
                <a16:creationId xmlns:a16="http://schemas.microsoft.com/office/drawing/2014/main" id="{5C385B53-A9BA-49CA-AC24-BD274E126887}"/>
              </a:ext>
            </a:extLst>
          </p:cNvPr>
          <p:cNvSpPr/>
          <p:nvPr/>
        </p:nvSpPr>
        <p:spPr>
          <a:xfrm>
            <a:off x="6362091" y="1319807"/>
            <a:ext cx="318607" cy="318574"/>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53" name="Titre 1">
            <a:extLst>
              <a:ext uri="{FF2B5EF4-FFF2-40B4-BE49-F238E27FC236}">
                <a16:creationId xmlns:a16="http://schemas.microsoft.com/office/drawing/2014/main" id="{F16176D3-2952-405F-BCEE-2FFFE3D40FE3}"/>
              </a:ext>
            </a:extLst>
          </p:cNvPr>
          <p:cNvSpPr txBox="1">
            <a:spLocks/>
          </p:cNvSpPr>
          <p:nvPr/>
        </p:nvSpPr>
        <p:spPr>
          <a:xfrm>
            <a:off x="180000" y="180000"/>
            <a:ext cx="11092946"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800" b="1" i="0" u="none" strike="noStrike" kern="1200" cap="none" spc="-150" normalizeH="0" baseline="0" noProof="0" dirty="0">
                <a:ln>
                  <a:noFill/>
                </a:ln>
                <a:solidFill>
                  <a:prstClr val="black">
                    <a:lumMod val="75000"/>
                    <a:lumOff val="25000"/>
                  </a:prstClr>
                </a:solidFill>
                <a:effectLst/>
                <a:uLnTx/>
                <a:uFillTx/>
                <a:latin typeface="Corbel"/>
                <a:ea typeface="+mj-ea"/>
                <a:cs typeface="+mj-cs"/>
              </a:rPr>
              <a:t>Le projet en spécialité Sciences de l'Ingénieur</a:t>
            </a:r>
            <a:endParaRPr kumimoji="0" lang="fr-FR" sz="4800" b="1" i="0" u="none" strike="noStrike" kern="1200" cap="none" spc="-300" normalizeH="0" baseline="0" noProof="0" dirty="0">
              <a:ln>
                <a:noFill/>
              </a:ln>
              <a:solidFill>
                <a:prstClr val="black">
                  <a:lumMod val="75000"/>
                  <a:lumOff val="25000"/>
                </a:prstClr>
              </a:solidFill>
              <a:effectLst/>
              <a:uLnTx/>
              <a:uFillTx/>
              <a:latin typeface="Corbel"/>
              <a:ea typeface="+mj-ea"/>
              <a:cs typeface="+mj-cs"/>
            </a:endParaRPr>
          </a:p>
        </p:txBody>
      </p:sp>
    </p:spTree>
    <p:extLst>
      <p:ext uri="{BB962C8B-B14F-4D97-AF65-F5344CB8AC3E}">
        <p14:creationId xmlns:p14="http://schemas.microsoft.com/office/powerpoint/2010/main" val="1039967280"/>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27" presetClass="emph" presetSubtype="0" fill="remove" nodeType="withEffect">
                                  <p:stCondLst>
                                    <p:cond delay="0"/>
                                  </p:stCondLst>
                                  <p:childTnLst>
                                    <p:animClr clrSpc="rgb" dir="cw">
                                      <p:cBhvr override="childStyle">
                                        <p:cTn id="22" dur="500" autoRev="1" fill="remove"/>
                                        <p:tgtEl>
                                          <p:spTgt spid="20"/>
                                        </p:tgtEl>
                                        <p:attrNameLst>
                                          <p:attrName>style.color</p:attrName>
                                        </p:attrNameLst>
                                      </p:cBhvr>
                                      <p:to>
                                        <a:schemeClr val="bg1"/>
                                      </p:to>
                                    </p:animClr>
                                    <p:animClr clrSpc="rgb" dir="cw">
                                      <p:cBhvr>
                                        <p:cTn id="23" dur="500" autoRev="1" fill="remove"/>
                                        <p:tgtEl>
                                          <p:spTgt spid="20"/>
                                        </p:tgtEl>
                                        <p:attrNameLst>
                                          <p:attrName>fillcolor</p:attrName>
                                        </p:attrNameLst>
                                      </p:cBhvr>
                                      <p:to>
                                        <a:schemeClr val="bg1"/>
                                      </p:to>
                                    </p:animClr>
                                    <p:set>
                                      <p:cBhvr>
                                        <p:cTn id="24" dur="500" autoRev="1" fill="remove"/>
                                        <p:tgtEl>
                                          <p:spTgt spid="20"/>
                                        </p:tgtEl>
                                        <p:attrNameLst>
                                          <p:attrName>fill.type</p:attrName>
                                        </p:attrNameLst>
                                      </p:cBhvr>
                                      <p:to>
                                        <p:strVal val="solid"/>
                                      </p:to>
                                    </p:set>
                                    <p:set>
                                      <p:cBhvr>
                                        <p:cTn id="25" dur="500" autoRev="1" fill="remove"/>
                                        <p:tgtEl>
                                          <p:spTgt spid="20"/>
                                        </p:tgtEl>
                                        <p:attrNameLst>
                                          <p:attrName>fill.on</p:attrName>
                                        </p:attrNameLst>
                                      </p:cBhvr>
                                      <p:to>
                                        <p:strVal val="true"/>
                                      </p:to>
                                    </p:set>
                                  </p:childTnLst>
                                </p:cTn>
                              </p:par>
                              <p:par>
                                <p:cTn id="26" presetID="27" presetClass="emph" presetSubtype="0" fill="remove" nodeType="withEffect">
                                  <p:stCondLst>
                                    <p:cond delay="0"/>
                                  </p:stCondLst>
                                  <p:childTnLst>
                                    <p:animClr clrSpc="rgb" dir="cw">
                                      <p:cBhvr override="childStyle">
                                        <p:cTn id="27" dur="500" autoRev="1" fill="remove"/>
                                        <p:tgtEl>
                                          <p:spTgt spid="9"/>
                                        </p:tgtEl>
                                        <p:attrNameLst>
                                          <p:attrName>style.color</p:attrName>
                                        </p:attrNameLst>
                                      </p:cBhvr>
                                      <p:to>
                                        <a:schemeClr val="bg1"/>
                                      </p:to>
                                    </p:animClr>
                                    <p:animClr clrSpc="rgb" dir="cw">
                                      <p:cBhvr>
                                        <p:cTn id="28" dur="500" autoRev="1" fill="remove"/>
                                        <p:tgtEl>
                                          <p:spTgt spid="9"/>
                                        </p:tgtEl>
                                        <p:attrNameLst>
                                          <p:attrName>fillcolor</p:attrName>
                                        </p:attrNameLst>
                                      </p:cBhvr>
                                      <p:to>
                                        <a:schemeClr val="bg1"/>
                                      </p:to>
                                    </p:animClr>
                                    <p:set>
                                      <p:cBhvr>
                                        <p:cTn id="29" dur="500" autoRev="1" fill="remove"/>
                                        <p:tgtEl>
                                          <p:spTgt spid="9"/>
                                        </p:tgtEl>
                                        <p:attrNameLst>
                                          <p:attrName>fill.type</p:attrName>
                                        </p:attrNameLst>
                                      </p:cBhvr>
                                      <p:to>
                                        <p:strVal val="solid"/>
                                      </p:to>
                                    </p:set>
                                    <p:set>
                                      <p:cBhvr>
                                        <p:cTn id="30" dur="500" autoRev="1" fill="remove"/>
                                        <p:tgtEl>
                                          <p:spTgt spid="9"/>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10"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27" presetClass="emph" presetSubtype="0" fill="remove" nodeType="withEffect">
                                  <p:stCondLst>
                                    <p:cond delay="0"/>
                                  </p:stCondLst>
                                  <p:childTnLst>
                                    <p:animClr clrSpc="rgb" dir="cw">
                                      <p:cBhvr override="childStyle">
                                        <p:cTn id="43" dur="500" autoRev="1" fill="remove"/>
                                        <p:tgtEl>
                                          <p:spTgt spid="26"/>
                                        </p:tgtEl>
                                        <p:attrNameLst>
                                          <p:attrName>style.color</p:attrName>
                                        </p:attrNameLst>
                                      </p:cBhvr>
                                      <p:to>
                                        <a:schemeClr val="bg1"/>
                                      </p:to>
                                    </p:animClr>
                                    <p:animClr clrSpc="rgb" dir="cw">
                                      <p:cBhvr>
                                        <p:cTn id="44" dur="500" autoRev="1" fill="remove"/>
                                        <p:tgtEl>
                                          <p:spTgt spid="26"/>
                                        </p:tgtEl>
                                        <p:attrNameLst>
                                          <p:attrName>fillcolor</p:attrName>
                                        </p:attrNameLst>
                                      </p:cBhvr>
                                      <p:to>
                                        <a:schemeClr val="bg1"/>
                                      </p:to>
                                    </p:animClr>
                                    <p:set>
                                      <p:cBhvr>
                                        <p:cTn id="45" dur="500" autoRev="1" fill="remove"/>
                                        <p:tgtEl>
                                          <p:spTgt spid="26"/>
                                        </p:tgtEl>
                                        <p:attrNameLst>
                                          <p:attrName>fill.type</p:attrName>
                                        </p:attrNameLst>
                                      </p:cBhvr>
                                      <p:to>
                                        <p:strVal val="solid"/>
                                      </p:to>
                                    </p:set>
                                    <p:set>
                                      <p:cBhvr>
                                        <p:cTn id="46" dur="500" autoRev="1" fill="remove"/>
                                        <p:tgtEl>
                                          <p:spTgt spid="26"/>
                                        </p:tgtEl>
                                        <p:attrNameLst>
                                          <p:attrName>fill.on</p:attrName>
                                        </p:attrNameLst>
                                      </p:cBhvr>
                                      <p:to>
                                        <p:strVal val="true"/>
                                      </p:to>
                                    </p:set>
                                  </p:childTnLst>
                                </p:cTn>
                              </p:par>
                              <p:par>
                                <p:cTn id="47" presetID="27" presetClass="emph" presetSubtype="0" fill="remove" nodeType="withEffect">
                                  <p:stCondLst>
                                    <p:cond delay="0"/>
                                  </p:stCondLst>
                                  <p:childTnLst>
                                    <p:animClr clrSpc="rgb" dir="cw">
                                      <p:cBhvr override="childStyle">
                                        <p:cTn id="48" dur="500" autoRev="1" fill="remove"/>
                                        <p:tgtEl>
                                          <p:spTgt spid="18"/>
                                        </p:tgtEl>
                                        <p:attrNameLst>
                                          <p:attrName>style.color</p:attrName>
                                        </p:attrNameLst>
                                      </p:cBhvr>
                                      <p:to>
                                        <a:schemeClr val="bg1"/>
                                      </p:to>
                                    </p:animClr>
                                    <p:animClr clrSpc="rgb" dir="cw">
                                      <p:cBhvr>
                                        <p:cTn id="49" dur="500" autoRev="1" fill="remove"/>
                                        <p:tgtEl>
                                          <p:spTgt spid="18"/>
                                        </p:tgtEl>
                                        <p:attrNameLst>
                                          <p:attrName>fillcolor</p:attrName>
                                        </p:attrNameLst>
                                      </p:cBhvr>
                                      <p:to>
                                        <a:schemeClr val="bg1"/>
                                      </p:to>
                                    </p:animClr>
                                    <p:set>
                                      <p:cBhvr>
                                        <p:cTn id="50" dur="500" autoRev="1" fill="remove"/>
                                        <p:tgtEl>
                                          <p:spTgt spid="18"/>
                                        </p:tgtEl>
                                        <p:attrNameLst>
                                          <p:attrName>fill.type</p:attrName>
                                        </p:attrNameLst>
                                      </p:cBhvr>
                                      <p:to>
                                        <p:strVal val="solid"/>
                                      </p:to>
                                    </p:set>
                                    <p:set>
                                      <p:cBhvr>
                                        <p:cTn id="51" dur="500" autoRev="1" fill="remove"/>
                                        <p:tgtEl>
                                          <p:spTgt spid="18"/>
                                        </p:tgtEl>
                                        <p:attrNameLst>
                                          <p:attrName>fill.on</p:attrName>
                                        </p:attrNameLst>
                                      </p:cBhvr>
                                      <p:to>
                                        <p:strVal val="tru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par>
                                <p:cTn id="57" presetID="10"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ntr" presetSubtype="0"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par>
                                <p:cTn id="63" presetID="10" presetClass="entr" presetSubtype="0" fill="hold" nodeType="with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par>
                                <p:cTn id="66" presetID="10" presetClass="entr" presetSubtype="0" fill="hold"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cTn>
                              </p:par>
                              <p:par>
                                <p:cTn id="69" presetID="27" presetClass="emph" presetSubtype="0" fill="remove" nodeType="withEffect">
                                  <p:stCondLst>
                                    <p:cond delay="0"/>
                                  </p:stCondLst>
                                  <p:childTnLst>
                                    <p:animClr clrSpc="rgb" dir="cw">
                                      <p:cBhvr override="childStyle">
                                        <p:cTn id="70" dur="500" autoRev="1" fill="remove"/>
                                        <p:tgtEl>
                                          <p:spTgt spid="28"/>
                                        </p:tgtEl>
                                        <p:attrNameLst>
                                          <p:attrName>style.color</p:attrName>
                                        </p:attrNameLst>
                                      </p:cBhvr>
                                      <p:to>
                                        <a:schemeClr val="bg1"/>
                                      </p:to>
                                    </p:animClr>
                                    <p:animClr clrSpc="rgb" dir="cw">
                                      <p:cBhvr>
                                        <p:cTn id="71" dur="500" autoRev="1" fill="remove"/>
                                        <p:tgtEl>
                                          <p:spTgt spid="28"/>
                                        </p:tgtEl>
                                        <p:attrNameLst>
                                          <p:attrName>fillcolor</p:attrName>
                                        </p:attrNameLst>
                                      </p:cBhvr>
                                      <p:to>
                                        <a:schemeClr val="bg1"/>
                                      </p:to>
                                    </p:animClr>
                                    <p:set>
                                      <p:cBhvr>
                                        <p:cTn id="72" dur="500" autoRev="1" fill="remove"/>
                                        <p:tgtEl>
                                          <p:spTgt spid="28"/>
                                        </p:tgtEl>
                                        <p:attrNameLst>
                                          <p:attrName>fill.type</p:attrName>
                                        </p:attrNameLst>
                                      </p:cBhvr>
                                      <p:to>
                                        <p:strVal val="solid"/>
                                      </p:to>
                                    </p:set>
                                    <p:set>
                                      <p:cBhvr>
                                        <p:cTn id="73" dur="500" autoRev="1" fill="remove"/>
                                        <p:tgtEl>
                                          <p:spTgt spid="28"/>
                                        </p:tgtEl>
                                        <p:attrNameLst>
                                          <p:attrName>fill.on</p:attrName>
                                        </p:attrNameLst>
                                      </p:cBhvr>
                                      <p:to>
                                        <p:strVal val="true"/>
                                      </p:to>
                                    </p:set>
                                  </p:childTnLst>
                                </p:cTn>
                              </p:par>
                              <p:par>
                                <p:cTn id="74" presetID="27" presetClass="emph" presetSubtype="0" fill="remove" nodeType="withEffect">
                                  <p:stCondLst>
                                    <p:cond delay="0"/>
                                  </p:stCondLst>
                                  <p:childTnLst>
                                    <p:animClr clrSpc="rgb" dir="cw">
                                      <p:cBhvr override="childStyle">
                                        <p:cTn id="75" dur="500" autoRev="1" fill="remove"/>
                                        <p:tgtEl>
                                          <p:spTgt spid="29"/>
                                        </p:tgtEl>
                                        <p:attrNameLst>
                                          <p:attrName>style.color</p:attrName>
                                        </p:attrNameLst>
                                      </p:cBhvr>
                                      <p:to>
                                        <a:schemeClr val="bg1"/>
                                      </p:to>
                                    </p:animClr>
                                    <p:animClr clrSpc="rgb" dir="cw">
                                      <p:cBhvr>
                                        <p:cTn id="76" dur="500" autoRev="1" fill="remove"/>
                                        <p:tgtEl>
                                          <p:spTgt spid="29"/>
                                        </p:tgtEl>
                                        <p:attrNameLst>
                                          <p:attrName>fillcolor</p:attrName>
                                        </p:attrNameLst>
                                      </p:cBhvr>
                                      <p:to>
                                        <a:schemeClr val="bg1"/>
                                      </p:to>
                                    </p:animClr>
                                    <p:set>
                                      <p:cBhvr>
                                        <p:cTn id="77" dur="500" autoRev="1" fill="remove"/>
                                        <p:tgtEl>
                                          <p:spTgt spid="29"/>
                                        </p:tgtEl>
                                        <p:attrNameLst>
                                          <p:attrName>fill.type</p:attrName>
                                        </p:attrNameLst>
                                      </p:cBhvr>
                                      <p:to>
                                        <p:strVal val="solid"/>
                                      </p:to>
                                    </p:set>
                                    <p:set>
                                      <p:cBhvr>
                                        <p:cTn id="78" dur="500" autoRev="1" fill="remove"/>
                                        <p:tgtEl>
                                          <p:spTgt spid="29"/>
                                        </p:tgtEl>
                                        <p:attrNameLst>
                                          <p:attrName>fill.on</p:attrName>
                                        </p:attrNameLst>
                                      </p:cBhvr>
                                      <p:to>
                                        <p:strVal val="true"/>
                                      </p:to>
                                    </p:set>
                                  </p:childTnLst>
                                </p:cTn>
                              </p:par>
                              <p:par>
                                <p:cTn id="79" presetID="27" presetClass="emph" presetSubtype="0" fill="remove" nodeType="withEffect">
                                  <p:stCondLst>
                                    <p:cond delay="0"/>
                                  </p:stCondLst>
                                  <p:childTnLst>
                                    <p:animClr clrSpc="rgb" dir="cw">
                                      <p:cBhvr override="childStyle">
                                        <p:cTn id="80" dur="500" autoRev="1" fill="remove"/>
                                        <p:tgtEl>
                                          <p:spTgt spid="31"/>
                                        </p:tgtEl>
                                        <p:attrNameLst>
                                          <p:attrName>style.color</p:attrName>
                                        </p:attrNameLst>
                                      </p:cBhvr>
                                      <p:to>
                                        <a:schemeClr val="bg1"/>
                                      </p:to>
                                    </p:animClr>
                                    <p:animClr clrSpc="rgb" dir="cw">
                                      <p:cBhvr>
                                        <p:cTn id="81" dur="500" autoRev="1" fill="remove"/>
                                        <p:tgtEl>
                                          <p:spTgt spid="31"/>
                                        </p:tgtEl>
                                        <p:attrNameLst>
                                          <p:attrName>fillcolor</p:attrName>
                                        </p:attrNameLst>
                                      </p:cBhvr>
                                      <p:to>
                                        <a:schemeClr val="bg1"/>
                                      </p:to>
                                    </p:animClr>
                                    <p:set>
                                      <p:cBhvr>
                                        <p:cTn id="82" dur="500" autoRev="1" fill="remove"/>
                                        <p:tgtEl>
                                          <p:spTgt spid="31"/>
                                        </p:tgtEl>
                                        <p:attrNameLst>
                                          <p:attrName>fill.type</p:attrName>
                                        </p:attrNameLst>
                                      </p:cBhvr>
                                      <p:to>
                                        <p:strVal val="solid"/>
                                      </p:to>
                                    </p:set>
                                    <p:set>
                                      <p:cBhvr>
                                        <p:cTn id="83" dur="500" autoRev="1" fill="remove"/>
                                        <p:tgtEl>
                                          <p:spTgt spid="31"/>
                                        </p:tgtEl>
                                        <p:attrNameLst>
                                          <p:attrName>fill.on</p:attrName>
                                        </p:attrNameLst>
                                      </p:cBhvr>
                                      <p:to>
                                        <p:strVal val="true"/>
                                      </p:to>
                                    </p:set>
                                  </p:childTnLst>
                                </p:cTn>
                              </p:par>
                              <p:par>
                                <p:cTn id="84" presetID="27" presetClass="emph" presetSubtype="0" fill="remove" nodeType="withEffect">
                                  <p:stCondLst>
                                    <p:cond delay="0"/>
                                  </p:stCondLst>
                                  <p:childTnLst>
                                    <p:animClr clrSpc="rgb" dir="cw">
                                      <p:cBhvr override="childStyle">
                                        <p:cTn id="85" dur="500" autoRev="1" fill="remove"/>
                                        <p:tgtEl>
                                          <p:spTgt spid="32"/>
                                        </p:tgtEl>
                                        <p:attrNameLst>
                                          <p:attrName>style.color</p:attrName>
                                        </p:attrNameLst>
                                      </p:cBhvr>
                                      <p:to>
                                        <a:schemeClr val="bg1"/>
                                      </p:to>
                                    </p:animClr>
                                    <p:animClr clrSpc="rgb" dir="cw">
                                      <p:cBhvr>
                                        <p:cTn id="86" dur="500" autoRev="1" fill="remove"/>
                                        <p:tgtEl>
                                          <p:spTgt spid="32"/>
                                        </p:tgtEl>
                                        <p:attrNameLst>
                                          <p:attrName>fillcolor</p:attrName>
                                        </p:attrNameLst>
                                      </p:cBhvr>
                                      <p:to>
                                        <a:schemeClr val="bg1"/>
                                      </p:to>
                                    </p:animClr>
                                    <p:set>
                                      <p:cBhvr>
                                        <p:cTn id="87" dur="500" autoRev="1" fill="remove"/>
                                        <p:tgtEl>
                                          <p:spTgt spid="32"/>
                                        </p:tgtEl>
                                        <p:attrNameLst>
                                          <p:attrName>fill.type</p:attrName>
                                        </p:attrNameLst>
                                      </p:cBhvr>
                                      <p:to>
                                        <p:strVal val="solid"/>
                                      </p:to>
                                    </p:set>
                                    <p:set>
                                      <p:cBhvr>
                                        <p:cTn id="88" dur="500" autoRev="1" fill="remove"/>
                                        <p:tgtEl>
                                          <p:spTgt spid="32"/>
                                        </p:tgtEl>
                                        <p:attrNameLst>
                                          <p:attrName>fill.on</p:attrName>
                                        </p:attrNameLst>
                                      </p:cBhvr>
                                      <p:to>
                                        <p:strVal val="true"/>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fade">
                                      <p:cBhvr>
                                        <p:cTn id="93" dur="500"/>
                                        <p:tgtEl>
                                          <p:spTgt spid="33"/>
                                        </p:tgtEl>
                                      </p:cBhvr>
                                    </p:animEffect>
                                  </p:childTnLst>
                                </p:cTn>
                              </p:par>
                              <p:par>
                                <p:cTn id="94" presetID="10" presetClass="entr" presetSubtype="0" fill="hold" nodeType="with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fade">
                                      <p:cBhvr>
                                        <p:cTn id="96" dur="500"/>
                                        <p:tgtEl>
                                          <p:spTgt spid="34"/>
                                        </p:tgtEl>
                                      </p:cBhvr>
                                    </p:animEffect>
                                  </p:childTnLst>
                                </p:cTn>
                              </p:par>
                              <p:par>
                                <p:cTn id="97" presetID="10" presetClass="entr" presetSubtype="0" fill="hold" nodeType="withEffect">
                                  <p:stCondLst>
                                    <p:cond delay="0"/>
                                  </p:stCondLst>
                                  <p:childTnLst>
                                    <p:set>
                                      <p:cBhvr>
                                        <p:cTn id="98" dur="1" fill="hold">
                                          <p:stCondLst>
                                            <p:cond delay="0"/>
                                          </p:stCondLst>
                                        </p:cTn>
                                        <p:tgtEl>
                                          <p:spTgt spid="35"/>
                                        </p:tgtEl>
                                        <p:attrNameLst>
                                          <p:attrName>style.visibility</p:attrName>
                                        </p:attrNameLst>
                                      </p:cBhvr>
                                      <p:to>
                                        <p:strVal val="visible"/>
                                      </p:to>
                                    </p:set>
                                    <p:animEffect transition="in" filter="fade">
                                      <p:cBhvr>
                                        <p:cTn id="99" dur="500"/>
                                        <p:tgtEl>
                                          <p:spTgt spid="35"/>
                                        </p:tgtEl>
                                      </p:cBhvr>
                                    </p:animEffect>
                                  </p:childTnLst>
                                </p:cTn>
                              </p:par>
                              <p:par>
                                <p:cTn id="100" presetID="27" presetClass="emph" presetSubtype="0" fill="remove" nodeType="withEffect">
                                  <p:stCondLst>
                                    <p:cond delay="0"/>
                                  </p:stCondLst>
                                  <p:childTnLst>
                                    <p:animClr clrSpc="rgb" dir="cw">
                                      <p:cBhvr override="childStyle">
                                        <p:cTn id="101" dur="500" autoRev="1" fill="remove"/>
                                        <p:tgtEl>
                                          <p:spTgt spid="34"/>
                                        </p:tgtEl>
                                        <p:attrNameLst>
                                          <p:attrName>style.color</p:attrName>
                                        </p:attrNameLst>
                                      </p:cBhvr>
                                      <p:to>
                                        <a:schemeClr val="bg1"/>
                                      </p:to>
                                    </p:animClr>
                                    <p:animClr clrSpc="rgb" dir="cw">
                                      <p:cBhvr>
                                        <p:cTn id="102" dur="500" autoRev="1" fill="remove"/>
                                        <p:tgtEl>
                                          <p:spTgt spid="34"/>
                                        </p:tgtEl>
                                        <p:attrNameLst>
                                          <p:attrName>fillcolor</p:attrName>
                                        </p:attrNameLst>
                                      </p:cBhvr>
                                      <p:to>
                                        <a:schemeClr val="bg1"/>
                                      </p:to>
                                    </p:animClr>
                                    <p:set>
                                      <p:cBhvr>
                                        <p:cTn id="103" dur="500" autoRev="1" fill="remove"/>
                                        <p:tgtEl>
                                          <p:spTgt spid="34"/>
                                        </p:tgtEl>
                                        <p:attrNameLst>
                                          <p:attrName>fill.type</p:attrName>
                                        </p:attrNameLst>
                                      </p:cBhvr>
                                      <p:to>
                                        <p:strVal val="solid"/>
                                      </p:to>
                                    </p:set>
                                    <p:set>
                                      <p:cBhvr>
                                        <p:cTn id="104" dur="500" autoRev="1" fill="remove"/>
                                        <p:tgtEl>
                                          <p:spTgt spid="34"/>
                                        </p:tgtEl>
                                        <p:attrNameLst>
                                          <p:attrName>fill.on</p:attrName>
                                        </p:attrNameLst>
                                      </p:cBhvr>
                                      <p:to>
                                        <p:strVal val="true"/>
                                      </p:to>
                                    </p:set>
                                  </p:childTnLst>
                                </p:cTn>
                              </p:par>
                              <p:par>
                                <p:cTn id="105" presetID="27" presetClass="emph" presetSubtype="0" fill="remove" nodeType="withEffect">
                                  <p:stCondLst>
                                    <p:cond delay="0"/>
                                  </p:stCondLst>
                                  <p:childTnLst>
                                    <p:animClr clrSpc="rgb" dir="cw">
                                      <p:cBhvr override="childStyle">
                                        <p:cTn id="106" dur="500" autoRev="1" fill="remove"/>
                                        <p:tgtEl>
                                          <p:spTgt spid="35"/>
                                        </p:tgtEl>
                                        <p:attrNameLst>
                                          <p:attrName>style.color</p:attrName>
                                        </p:attrNameLst>
                                      </p:cBhvr>
                                      <p:to>
                                        <a:schemeClr val="bg1"/>
                                      </p:to>
                                    </p:animClr>
                                    <p:animClr clrSpc="rgb" dir="cw">
                                      <p:cBhvr>
                                        <p:cTn id="107" dur="500" autoRev="1" fill="remove"/>
                                        <p:tgtEl>
                                          <p:spTgt spid="35"/>
                                        </p:tgtEl>
                                        <p:attrNameLst>
                                          <p:attrName>fillcolor</p:attrName>
                                        </p:attrNameLst>
                                      </p:cBhvr>
                                      <p:to>
                                        <a:schemeClr val="bg1"/>
                                      </p:to>
                                    </p:animClr>
                                    <p:set>
                                      <p:cBhvr>
                                        <p:cTn id="108" dur="500" autoRev="1" fill="remove"/>
                                        <p:tgtEl>
                                          <p:spTgt spid="35"/>
                                        </p:tgtEl>
                                        <p:attrNameLst>
                                          <p:attrName>fill.type</p:attrName>
                                        </p:attrNameLst>
                                      </p:cBhvr>
                                      <p:to>
                                        <p:strVal val="solid"/>
                                      </p:to>
                                    </p:set>
                                    <p:set>
                                      <p:cBhvr>
                                        <p:cTn id="109" dur="500" autoRev="1" fill="remove"/>
                                        <p:tgtEl>
                                          <p:spTgt spid="35"/>
                                        </p:tgtEl>
                                        <p:attrNameLst>
                                          <p:attrName>fill.on</p:attrName>
                                        </p:attrNameLst>
                                      </p:cBhvr>
                                      <p:to>
                                        <p:strVal val="true"/>
                                      </p:to>
                                    </p:se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39"/>
                                        </p:tgtEl>
                                        <p:attrNameLst>
                                          <p:attrName>style.visibility</p:attrName>
                                        </p:attrNameLst>
                                      </p:cBhvr>
                                      <p:to>
                                        <p:strVal val="visible"/>
                                      </p:to>
                                    </p:set>
                                    <p:animEffect transition="in" filter="fade">
                                      <p:cBhvr>
                                        <p:cTn id="114" dur="500"/>
                                        <p:tgtEl>
                                          <p:spTgt spid="39"/>
                                        </p:tgtEl>
                                      </p:cBhvr>
                                    </p:animEffect>
                                  </p:childTnLst>
                                </p:cTn>
                              </p:par>
                              <p:par>
                                <p:cTn id="115" presetID="10" presetClass="entr" presetSubtype="0" fill="hold" nodeType="withEffect">
                                  <p:stCondLst>
                                    <p:cond delay="0"/>
                                  </p:stCondLst>
                                  <p:childTnLst>
                                    <p:set>
                                      <p:cBhvr>
                                        <p:cTn id="116" dur="1" fill="hold">
                                          <p:stCondLst>
                                            <p:cond delay="0"/>
                                          </p:stCondLst>
                                        </p:cTn>
                                        <p:tgtEl>
                                          <p:spTgt spid="36"/>
                                        </p:tgtEl>
                                        <p:attrNameLst>
                                          <p:attrName>style.visibility</p:attrName>
                                        </p:attrNameLst>
                                      </p:cBhvr>
                                      <p:to>
                                        <p:strVal val="visible"/>
                                      </p:to>
                                    </p:set>
                                    <p:animEffect transition="in" filter="fade">
                                      <p:cBhvr>
                                        <p:cTn id="117" dur="500"/>
                                        <p:tgtEl>
                                          <p:spTgt spid="36"/>
                                        </p:tgtEl>
                                      </p:cBhvr>
                                    </p:animEffect>
                                  </p:childTnLst>
                                </p:cTn>
                              </p:par>
                              <p:par>
                                <p:cTn id="118" presetID="10" presetClass="entr" presetSubtype="0" fill="hold" nodeType="withEffect">
                                  <p:stCondLst>
                                    <p:cond delay="0"/>
                                  </p:stCondLst>
                                  <p:childTnLst>
                                    <p:set>
                                      <p:cBhvr>
                                        <p:cTn id="119" dur="1" fill="hold">
                                          <p:stCondLst>
                                            <p:cond delay="0"/>
                                          </p:stCondLst>
                                        </p:cTn>
                                        <p:tgtEl>
                                          <p:spTgt spid="37"/>
                                        </p:tgtEl>
                                        <p:attrNameLst>
                                          <p:attrName>style.visibility</p:attrName>
                                        </p:attrNameLst>
                                      </p:cBhvr>
                                      <p:to>
                                        <p:strVal val="visible"/>
                                      </p:to>
                                    </p:set>
                                    <p:animEffect transition="in" filter="fade">
                                      <p:cBhvr>
                                        <p:cTn id="120" dur="500"/>
                                        <p:tgtEl>
                                          <p:spTgt spid="37"/>
                                        </p:tgtEl>
                                      </p:cBhvr>
                                    </p:animEffect>
                                  </p:childTnLst>
                                </p:cTn>
                              </p:par>
                              <p:par>
                                <p:cTn id="121" presetID="10" presetClass="entr" presetSubtype="0" fill="hold" nodeType="withEffect">
                                  <p:stCondLst>
                                    <p:cond delay="0"/>
                                  </p:stCondLst>
                                  <p:childTnLst>
                                    <p:set>
                                      <p:cBhvr>
                                        <p:cTn id="122" dur="1" fill="hold">
                                          <p:stCondLst>
                                            <p:cond delay="0"/>
                                          </p:stCondLst>
                                        </p:cTn>
                                        <p:tgtEl>
                                          <p:spTgt spid="38"/>
                                        </p:tgtEl>
                                        <p:attrNameLst>
                                          <p:attrName>style.visibility</p:attrName>
                                        </p:attrNameLst>
                                      </p:cBhvr>
                                      <p:to>
                                        <p:strVal val="visible"/>
                                      </p:to>
                                    </p:set>
                                    <p:animEffect transition="in" filter="fade">
                                      <p:cBhvr>
                                        <p:cTn id="123" dur="500"/>
                                        <p:tgtEl>
                                          <p:spTgt spid="38"/>
                                        </p:tgtEl>
                                      </p:cBhvr>
                                    </p:animEffect>
                                  </p:childTnLst>
                                </p:cTn>
                              </p:par>
                              <p:par>
                                <p:cTn id="124" presetID="10" presetClass="entr" presetSubtype="0" fill="hold" nodeType="withEffect">
                                  <p:stCondLst>
                                    <p:cond delay="0"/>
                                  </p:stCondLst>
                                  <p:childTnLst>
                                    <p:set>
                                      <p:cBhvr>
                                        <p:cTn id="125" dur="1" fill="hold">
                                          <p:stCondLst>
                                            <p:cond delay="0"/>
                                          </p:stCondLst>
                                        </p:cTn>
                                        <p:tgtEl>
                                          <p:spTgt spid="40"/>
                                        </p:tgtEl>
                                        <p:attrNameLst>
                                          <p:attrName>style.visibility</p:attrName>
                                        </p:attrNameLst>
                                      </p:cBhvr>
                                      <p:to>
                                        <p:strVal val="visible"/>
                                      </p:to>
                                    </p:set>
                                    <p:animEffect transition="in" filter="fade">
                                      <p:cBhvr>
                                        <p:cTn id="126" dur="500"/>
                                        <p:tgtEl>
                                          <p:spTgt spid="40"/>
                                        </p:tgtEl>
                                      </p:cBhvr>
                                    </p:animEffect>
                                  </p:childTnLst>
                                </p:cTn>
                              </p:par>
                              <p:par>
                                <p:cTn id="127" presetID="27" presetClass="emph" presetSubtype="0" fill="remove" nodeType="withEffect">
                                  <p:stCondLst>
                                    <p:cond delay="0"/>
                                  </p:stCondLst>
                                  <p:childTnLst>
                                    <p:animClr clrSpc="rgb" dir="cw">
                                      <p:cBhvr override="childStyle">
                                        <p:cTn id="128" dur="250" autoRev="1" fill="remove"/>
                                        <p:tgtEl>
                                          <p:spTgt spid="36"/>
                                        </p:tgtEl>
                                        <p:attrNameLst>
                                          <p:attrName>style.color</p:attrName>
                                        </p:attrNameLst>
                                      </p:cBhvr>
                                      <p:to>
                                        <a:schemeClr val="bg1"/>
                                      </p:to>
                                    </p:animClr>
                                    <p:animClr clrSpc="rgb" dir="cw">
                                      <p:cBhvr>
                                        <p:cTn id="129" dur="250" autoRev="1" fill="remove"/>
                                        <p:tgtEl>
                                          <p:spTgt spid="36"/>
                                        </p:tgtEl>
                                        <p:attrNameLst>
                                          <p:attrName>fillcolor</p:attrName>
                                        </p:attrNameLst>
                                      </p:cBhvr>
                                      <p:to>
                                        <a:schemeClr val="bg1"/>
                                      </p:to>
                                    </p:animClr>
                                    <p:set>
                                      <p:cBhvr>
                                        <p:cTn id="130" dur="250" autoRev="1" fill="remove"/>
                                        <p:tgtEl>
                                          <p:spTgt spid="36"/>
                                        </p:tgtEl>
                                        <p:attrNameLst>
                                          <p:attrName>fill.type</p:attrName>
                                        </p:attrNameLst>
                                      </p:cBhvr>
                                      <p:to>
                                        <p:strVal val="solid"/>
                                      </p:to>
                                    </p:set>
                                    <p:set>
                                      <p:cBhvr>
                                        <p:cTn id="131" dur="250" autoRev="1" fill="remove"/>
                                        <p:tgtEl>
                                          <p:spTgt spid="36"/>
                                        </p:tgtEl>
                                        <p:attrNameLst>
                                          <p:attrName>fill.on</p:attrName>
                                        </p:attrNameLst>
                                      </p:cBhvr>
                                      <p:to>
                                        <p:strVal val="true"/>
                                      </p:to>
                                    </p:set>
                                  </p:childTnLst>
                                </p:cTn>
                              </p:par>
                              <p:par>
                                <p:cTn id="132" presetID="27" presetClass="emph" presetSubtype="0" fill="remove" nodeType="withEffect">
                                  <p:stCondLst>
                                    <p:cond delay="0"/>
                                  </p:stCondLst>
                                  <p:childTnLst>
                                    <p:animClr clrSpc="rgb" dir="cw">
                                      <p:cBhvr override="childStyle">
                                        <p:cTn id="133" dur="250" autoRev="1" fill="remove"/>
                                        <p:tgtEl>
                                          <p:spTgt spid="37"/>
                                        </p:tgtEl>
                                        <p:attrNameLst>
                                          <p:attrName>style.color</p:attrName>
                                        </p:attrNameLst>
                                      </p:cBhvr>
                                      <p:to>
                                        <a:schemeClr val="bg1"/>
                                      </p:to>
                                    </p:animClr>
                                    <p:animClr clrSpc="rgb" dir="cw">
                                      <p:cBhvr>
                                        <p:cTn id="134" dur="250" autoRev="1" fill="remove"/>
                                        <p:tgtEl>
                                          <p:spTgt spid="37"/>
                                        </p:tgtEl>
                                        <p:attrNameLst>
                                          <p:attrName>fillcolor</p:attrName>
                                        </p:attrNameLst>
                                      </p:cBhvr>
                                      <p:to>
                                        <a:schemeClr val="bg1"/>
                                      </p:to>
                                    </p:animClr>
                                    <p:set>
                                      <p:cBhvr>
                                        <p:cTn id="135" dur="250" autoRev="1" fill="remove"/>
                                        <p:tgtEl>
                                          <p:spTgt spid="37"/>
                                        </p:tgtEl>
                                        <p:attrNameLst>
                                          <p:attrName>fill.type</p:attrName>
                                        </p:attrNameLst>
                                      </p:cBhvr>
                                      <p:to>
                                        <p:strVal val="solid"/>
                                      </p:to>
                                    </p:set>
                                    <p:set>
                                      <p:cBhvr>
                                        <p:cTn id="136" dur="250" autoRev="1" fill="remove"/>
                                        <p:tgtEl>
                                          <p:spTgt spid="37"/>
                                        </p:tgtEl>
                                        <p:attrNameLst>
                                          <p:attrName>fill.on</p:attrName>
                                        </p:attrNameLst>
                                      </p:cBhvr>
                                      <p:to>
                                        <p:strVal val="true"/>
                                      </p:to>
                                    </p:set>
                                  </p:childTnLst>
                                </p:cTn>
                              </p:par>
                              <p:par>
                                <p:cTn id="137" presetID="27" presetClass="emph" presetSubtype="0" fill="remove" nodeType="withEffect">
                                  <p:stCondLst>
                                    <p:cond delay="0"/>
                                  </p:stCondLst>
                                  <p:childTnLst>
                                    <p:animClr clrSpc="rgb" dir="cw">
                                      <p:cBhvr override="childStyle">
                                        <p:cTn id="138" dur="250" autoRev="1" fill="remove"/>
                                        <p:tgtEl>
                                          <p:spTgt spid="38"/>
                                        </p:tgtEl>
                                        <p:attrNameLst>
                                          <p:attrName>style.color</p:attrName>
                                        </p:attrNameLst>
                                      </p:cBhvr>
                                      <p:to>
                                        <a:schemeClr val="bg1"/>
                                      </p:to>
                                    </p:animClr>
                                    <p:animClr clrSpc="rgb" dir="cw">
                                      <p:cBhvr>
                                        <p:cTn id="139" dur="250" autoRev="1" fill="remove"/>
                                        <p:tgtEl>
                                          <p:spTgt spid="38"/>
                                        </p:tgtEl>
                                        <p:attrNameLst>
                                          <p:attrName>fillcolor</p:attrName>
                                        </p:attrNameLst>
                                      </p:cBhvr>
                                      <p:to>
                                        <a:schemeClr val="bg1"/>
                                      </p:to>
                                    </p:animClr>
                                    <p:set>
                                      <p:cBhvr>
                                        <p:cTn id="140" dur="250" autoRev="1" fill="remove"/>
                                        <p:tgtEl>
                                          <p:spTgt spid="38"/>
                                        </p:tgtEl>
                                        <p:attrNameLst>
                                          <p:attrName>fill.type</p:attrName>
                                        </p:attrNameLst>
                                      </p:cBhvr>
                                      <p:to>
                                        <p:strVal val="solid"/>
                                      </p:to>
                                    </p:set>
                                    <p:set>
                                      <p:cBhvr>
                                        <p:cTn id="141" dur="250" autoRev="1" fill="remove"/>
                                        <p:tgtEl>
                                          <p:spTgt spid="38"/>
                                        </p:tgtEl>
                                        <p:attrNameLst>
                                          <p:attrName>fill.on</p:attrName>
                                        </p:attrNameLst>
                                      </p:cBhvr>
                                      <p:to>
                                        <p:strVal val="true"/>
                                      </p:to>
                                    </p:set>
                                  </p:childTnLst>
                                </p:cTn>
                              </p:par>
                              <p:par>
                                <p:cTn id="142" presetID="27" presetClass="emph" presetSubtype="0" fill="remove" nodeType="withEffect">
                                  <p:stCondLst>
                                    <p:cond delay="0"/>
                                  </p:stCondLst>
                                  <p:childTnLst>
                                    <p:animClr clrSpc="rgb" dir="cw">
                                      <p:cBhvr override="childStyle">
                                        <p:cTn id="143" dur="250" autoRev="1" fill="remove"/>
                                        <p:tgtEl>
                                          <p:spTgt spid="40"/>
                                        </p:tgtEl>
                                        <p:attrNameLst>
                                          <p:attrName>style.color</p:attrName>
                                        </p:attrNameLst>
                                      </p:cBhvr>
                                      <p:to>
                                        <a:schemeClr val="bg1"/>
                                      </p:to>
                                    </p:animClr>
                                    <p:animClr clrSpc="rgb" dir="cw">
                                      <p:cBhvr>
                                        <p:cTn id="144" dur="250" autoRev="1" fill="remove"/>
                                        <p:tgtEl>
                                          <p:spTgt spid="40"/>
                                        </p:tgtEl>
                                        <p:attrNameLst>
                                          <p:attrName>fillcolor</p:attrName>
                                        </p:attrNameLst>
                                      </p:cBhvr>
                                      <p:to>
                                        <a:schemeClr val="bg1"/>
                                      </p:to>
                                    </p:animClr>
                                    <p:set>
                                      <p:cBhvr>
                                        <p:cTn id="145" dur="250" autoRev="1" fill="remove"/>
                                        <p:tgtEl>
                                          <p:spTgt spid="40"/>
                                        </p:tgtEl>
                                        <p:attrNameLst>
                                          <p:attrName>fill.type</p:attrName>
                                        </p:attrNameLst>
                                      </p:cBhvr>
                                      <p:to>
                                        <p:strVal val="solid"/>
                                      </p:to>
                                    </p:set>
                                    <p:set>
                                      <p:cBhvr>
                                        <p:cTn id="146" dur="250" autoRev="1" fill="remove"/>
                                        <p:tgtEl>
                                          <p:spTgt spid="4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23" grpId="0" animBg="1"/>
      <p:bldP spid="30" grpId="0" animBg="1"/>
      <p:bldP spid="33" grpId="0" animBg="1"/>
      <p:bldP spid="3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sp>
        <p:nvSpPr>
          <p:cNvPr id="5" name="Titre 1">
            <a:extLst>
              <a:ext uri="{FF2B5EF4-FFF2-40B4-BE49-F238E27FC236}">
                <a16:creationId xmlns:a16="http://schemas.microsoft.com/office/drawing/2014/main" id="{C152EB85-EDF9-4318-AD2F-51D9B1D5C7A1}"/>
              </a:ext>
            </a:extLst>
          </p:cNvPr>
          <p:cNvSpPr txBox="1">
            <a:spLocks/>
          </p:cNvSpPr>
          <p:nvPr/>
        </p:nvSpPr>
        <p:spPr>
          <a:xfrm>
            <a:off x="180000" y="180000"/>
            <a:ext cx="11513610"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spc="-300" dirty="0"/>
              <a:t>Produire des idées, développer des solutions</a:t>
            </a:r>
          </a:p>
        </p:txBody>
      </p:sp>
      <p:sp>
        <p:nvSpPr>
          <p:cNvPr id="14" name="Espace réservé du pied de page 5">
            <a:extLst>
              <a:ext uri="{FF2B5EF4-FFF2-40B4-BE49-F238E27FC236}">
                <a16:creationId xmlns:a16="http://schemas.microsoft.com/office/drawing/2014/main" id="{DD088FCD-9081-445D-8D66-41B582743A5D}"/>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Sciences de l’Ingénieur :  l'approche Design au service du projet de Première</a:t>
            </a:r>
          </a:p>
        </p:txBody>
      </p:sp>
      <p:sp>
        <p:nvSpPr>
          <p:cNvPr id="16" name="Organigramme : Alternative 15">
            <a:extLst>
              <a:ext uri="{FF2B5EF4-FFF2-40B4-BE49-F238E27FC236}">
                <a16:creationId xmlns:a16="http://schemas.microsoft.com/office/drawing/2014/main" id="{FFEC29FF-D1E3-4447-BB00-44322D57CB24}"/>
              </a:ext>
            </a:extLst>
          </p:cNvPr>
          <p:cNvSpPr/>
          <p:nvPr/>
        </p:nvSpPr>
        <p:spPr>
          <a:xfrm>
            <a:off x="334161" y="948718"/>
            <a:ext cx="2029643" cy="946788"/>
          </a:xfrm>
          <a:prstGeom prst="flowChartAlternateProcess">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fr-FR" sz="2000" b="1" dirty="0"/>
              <a:t>La conception du boitier</a:t>
            </a:r>
          </a:p>
        </p:txBody>
      </p:sp>
      <p:sp>
        <p:nvSpPr>
          <p:cNvPr id="2" name="Organigramme : Alternative 1">
            <a:extLst>
              <a:ext uri="{FF2B5EF4-FFF2-40B4-BE49-F238E27FC236}">
                <a16:creationId xmlns:a16="http://schemas.microsoft.com/office/drawing/2014/main" id="{F107F101-261B-4716-8B89-C1AD42A7E0ED}"/>
              </a:ext>
            </a:extLst>
          </p:cNvPr>
          <p:cNvSpPr/>
          <p:nvPr/>
        </p:nvSpPr>
        <p:spPr>
          <a:xfrm>
            <a:off x="2478964" y="948718"/>
            <a:ext cx="7380000" cy="504825"/>
          </a:xfrm>
          <a:prstGeom prst="flowChartAlternate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fr-FR" sz="2400" b="1" dirty="0">
                <a:latin typeface="3ds" panose="02000503020000020004" pitchFamily="2" charset="0"/>
              </a:rPr>
              <a:t>Logiciel de modélisation volumique</a:t>
            </a:r>
          </a:p>
        </p:txBody>
      </p:sp>
      <p:pic>
        <p:nvPicPr>
          <p:cNvPr id="3074" name="Picture 2" descr="DS-solidworks-logo - Atlanpole">
            <a:extLst>
              <a:ext uri="{FF2B5EF4-FFF2-40B4-BE49-F238E27FC236}">
                <a16:creationId xmlns:a16="http://schemas.microsoft.com/office/drawing/2014/main" id="{271C9780-D9C0-4B83-A2D4-CA709A1B5602}"/>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184" t="33756" r="7179" b="33810"/>
          <a:stretch/>
        </p:blipFill>
        <p:spPr bwMode="auto">
          <a:xfrm>
            <a:off x="10145178" y="5887355"/>
            <a:ext cx="2029643" cy="469273"/>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 coins arrondis 32">
            <a:extLst>
              <a:ext uri="{FF2B5EF4-FFF2-40B4-BE49-F238E27FC236}">
                <a16:creationId xmlns:a16="http://schemas.microsoft.com/office/drawing/2014/main" id="{B90B867A-A9BD-4157-B1D7-EFAB66BF4218}"/>
              </a:ext>
            </a:extLst>
          </p:cNvPr>
          <p:cNvSpPr>
            <a:spLocks noChangeAspect="1"/>
          </p:cNvSpPr>
          <p:nvPr/>
        </p:nvSpPr>
        <p:spPr>
          <a:xfrm>
            <a:off x="11160000" y="144000"/>
            <a:ext cx="900000" cy="900000"/>
          </a:xfrm>
          <a:prstGeom prst="roundRect">
            <a:avLst>
              <a:gd name="adj" fmla="val 10000"/>
            </a:avLst>
          </a:prstGeom>
          <a:blipFill rotWithShape="0">
            <a:blip r:embed="rId4">
              <a:duotone>
                <a:srgbClr val="E80554">
                  <a:shade val="45000"/>
                  <a:satMod val="135000"/>
                </a:srgbClr>
                <a:prstClr val="white"/>
              </a:duotone>
              <a:extLst>
                <a:ext uri="{BEBA8EAE-BF5A-486C-A8C5-ECC9F3942E4B}">
                  <a14:imgProps xmlns:a14="http://schemas.microsoft.com/office/drawing/2010/main">
                    <a14:imgLayer r:embed="rId5">
                      <a14:imgEffect>
                        <a14:sharpenSoften amount="50000"/>
                      </a14:imgEffect>
                      <a14:imgEffect>
                        <a14:colorTemperature colorTemp="8800"/>
                      </a14:imgEffect>
                      <a14:imgEffect>
                        <a14:saturation sat="300000"/>
                      </a14:imgEffect>
                      <a14:imgEffect>
                        <a14:brightnessContrast contrast="-40000"/>
                      </a14:imgEffect>
                    </a14:imgLayer>
                  </a14:imgProps>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30261"/>
              <a:satOff val="-1501"/>
              <a:lumOff val="5885"/>
              <a:alphaOff val="0"/>
            </a:schemeClr>
          </a:effectRef>
          <a:fontRef idx="minor">
            <a:schemeClr val="lt1">
              <a:hueOff val="0"/>
              <a:satOff val="0"/>
              <a:lumOff val="0"/>
              <a:alphaOff val="0"/>
            </a:schemeClr>
          </a:fontRef>
        </p:style>
      </p:sp>
      <p:pic>
        <p:nvPicPr>
          <p:cNvPr id="3" name="Image 2">
            <a:extLst>
              <a:ext uri="{FF2B5EF4-FFF2-40B4-BE49-F238E27FC236}">
                <a16:creationId xmlns:a16="http://schemas.microsoft.com/office/drawing/2014/main" id="{44732B16-9625-47B7-8547-6E3ECC7B2D30}"/>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Effect>
                      <a14:brightnessContrast contrast="-40000"/>
                    </a14:imgEffect>
                  </a14:imgLayer>
                </a14:imgProps>
              </a:ext>
            </a:extLst>
          </a:blip>
          <a:stretch>
            <a:fillRect/>
          </a:stretch>
        </p:blipFill>
        <p:spPr>
          <a:xfrm>
            <a:off x="2478964" y="1619518"/>
            <a:ext cx="7378425" cy="394308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09903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sp>
        <p:nvSpPr>
          <p:cNvPr id="14" name="Espace réservé du pied de page 5">
            <a:extLst>
              <a:ext uri="{FF2B5EF4-FFF2-40B4-BE49-F238E27FC236}">
                <a16:creationId xmlns:a16="http://schemas.microsoft.com/office/drawing/2014/main" id="{DD088FCD-9081-445D-8D66-41B582743A5D}"/>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Sciences de l’Ingénieur :  l'approche Design au service du projet de Première</a:t>
            </a:r>
          </a:p>
        </p:txBody>
      </p:sp>
      <p:sp>
        <p:nvSpPr>
          <p:cNvPr id="33" name="Rectangle : coins arrondis 32">
            <a:extLst>
              <a:ext uri="{FF2B5EF4-FFF2-40B4-BE49-F238E27FC236}">
                <a16:creationId xmlns:a16="http://schemas.microsoft.com/office/drawing/2014/main" id="{B90B867A-A9BD-4157-B1D7-EFAB66BF4218}"/>
              </a:ext>
            </a:extLst>
          </p:cNvPr>
          <p:cNvSpPr>
            <a:spLocks noChangeAspect="1"/>
          </p:cNvSpPr>
          <p:nvPr/>
        </p:nvSpPr>
        <p:spPr>
          <a:xfrm>
            <a:off x="11160000" y="144000"/>
            <a:ext cx="900000" cy="900000"/>
          </a:xfrm>
          <a:prstGeom prst="roundRect">
            <a:avLst>
              <a:gd name="adj" fmla="val 10000"/>
            </a:avLst>
          </a:prstGeom>
          <a:blipFill rotWithShape="0">
            <a:blip r:embed="rId3">
              <a:duotone>
                <a:srgbClr val="E80554">
                  <a:shade val="45000"/>
                  <a:satMod val="135000"/>
                </a:srgbClr>
                <a:prstClr val="white"/>
              </a:duotone>
              <a:extLst>
                <a:ext uri="{BEBA8EAE-BF5A-486C-A8C5-ECC9F3942E4B}">
                  <a14:imgProps xmlns:a14="http://schemas.microsoft.com/office/drawing/2010/main">
                    <a14:imgLayer r:embed="rId4">
                      <a14:imgEffect>
                        <a14:sharpenSoften amount="50000"/>
                      </a14:imgEffect>
                      <a14:imgEffect>
                        <a14:colorTemperature colorTemp="8800"/>
                      </a14:imgEffect>
                      <a14:imgEffect>
                        <a14:saturation sat="300000"/>
                      </a14:imgEffect>
                      <a14:imgEffect>
                        <a14:brightnessContrast contrast="-40000"/>
                      </a14:imgEffect>
                    </a14:imgLayer>
                  </a14:imgProps>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30261"/>
              <a:satOff val="-1501"/>
              <a:lumOff val="5885"/>
              <a:alphaOff val="0"/>
            </a:schemeClr>
          </a:effectRef>
          <a:fontRef idx="minor">
            <a:schemeClr val="lt1">
              <a:hueOff val="0"/>
              <a:satOff val="0"/>
              <a:lumOff val="0"/>
              <a:alphaOff val="0"/>
            </a:schemeClr>
          </a:fontRef>
        </p:style>
      </p:sp>
      <p:sp>
        <p:nvSpPr>
          <p:cNvPr id="18" name="Titre 1">
            <a:extLst>
              <a:ext uri="{FF2B5EF4-FFF2-40B4-BE49-F238E27FC236}">
                <a16:creationId xmlns:a16="http://schemas.microsoft.com/office/drawing/2014/main" id="{0986AADD-58EE-4BDD-8D50-85B25660522A}"/>
              </a:ext>
            </a:extLst>
          </p:cNvPr>
          <p:cNvSpPr txBox="1">
            <a:spLocks/>
          </p:cNvSpPr>
          <p:nvPr/>
        </p:nvSpPr>
        <p:spPr>
          <a:xfrm>
            <a:off x="180000" y="180000"/>
            <a:ext cx="11513610"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spc="-300" dirty="0"/>
              <a:t>Produire des idées, développer des solutions</a:t>
            </a:r>
          </a:p>
        </p:txBody>
      </p:sp>
      <p:pic>
        <p:nvPicPr>
          <p:cNvPr id="19" name="Picture 2" descr="DS-solidworks-logo - Atlanpole">
            <a:extLst>
              <a:ext uri="{FF2B5EF4-FFF2-40B4-BE49-F238E27FC236}">
                <a16:creationId xmlns:a16="http://schemas.microsoft.com/office/drawing/2014/main" id="{0A377995-1A67-45BB-897B-E58CE9F21C1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8184" t="33756" r="7179" b="33810"/>
          <a:stretch/>
        </p:blipFill>
        <p:spPr bwMode="auto">
          <a:xfrm>
            <a:off x="10145178" y="5887355"/>
            <a:ext cx="2029643" cy="469273"/>
          </a:xfrm>
          <a:prstGeom prst="rect">
            <a:avLst/>
          </a:prstGeom>
          <a:noFill/>
          <a:extLst>
            <a:ext uri="{909E8E84-426E-40DD-AFC4-6F175D3DCCD1}">
              <a14:hiddenFill xmlns:a14="http://schemas.microsoft.com/office/drawing/2010/main">
                <a:solidFill>
                  <a:srgbClr val="FFFFFF"/>
                </a:solidFill>
              </a14:hiddenFill>
            </a:ext>
          </a:extLst>
        </p:spPr>
      </p:pic>
      <p:sp>
        <p:nvSpPr>
          <p:cNvPr id="20" name="Organigramme : Alternative 19">
            <a:extLst>
              <a:ext uri="{FF2B5EF4-FFF2-40B4-BE49-F238E27FC236}">
                <a16:creationId xmlns:a16="http://schemas.microsoft.com/office/drawing/2014/main" id="{AFFE8BE0-E48C-4AAD-9343-0935C0F4FF49}"/>
              </a:ext>
            </a:extLst>
          </p:cNvPr>
          <p:cNvSpPr/>
          <p:nvPr/>
        </p:nvSpPr>
        <p:spPr>
          <a:xfrm>
            <a:off x="334161" y="948718"/>
            <a:ext cx="2029643" cy="946788"/>
          </a:xfrm>
          <a:prstGeom prst="flowChartAlternateProcess">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fr-FR" sz="2000" b="1" dirty="0"/>
              <a:t>La conception du boitier</a:t>
            </a:r>
          </a:p>
        </p:txBody>
      </p:sp>
      <p:pic>
        <p:nvPicPr>
          <p:cNvPr id="3" name="Image 2">
            <a:extLst>
              <a:ext uri="{FF2B5EF4-FFF2-40B4-BE49-F238E27FC236}">
                <a16:creationId xmlns:a16="http://schemas.microsoft.com/office/drawing/2014/main" id="{2428C101-E495-45CA-B4F2-BFFEE2F8285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341470" y="2251139"/>
            <a:ext cx="3106796" cy="3000124"/>
          </a:xfrm>
          <a:prstGeom prst="rect">
            <a:avLst/>
          </a:prstGeom>
        </p:spPr>
      </p:pic>
      <p:pic>
        <p:nvPicPr>
          <p:cNvPr id="5" name="Image 4">
            <a:extLst>
              <a:ext uri="{FF2B5EF4-FFF2-40B4-BE49-F238E27FC236}">
                <a16:creationId xmlns:a16="http://schemas.microsoft.com/office/drawing/2014/main" id="{FAD4D28B-B1D4-40E0-9105-C022EADA6FF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73817" y="2217014"/>
            <a:ext cx="2960447" cy="2942720"/>
          </a:xfrm>
          <a:prstGeom prst="rect">
            <a:avLst/>
          </a:prstGeom>
        </p:spPr>
      </p:pic>
      <p:pic>
        <p:nvPicPr>
          <p:cNvPr id="13" name="Image 12">
            <a:extLst>
              <a:ext uri="{FF2B5EF4-FFF2-40B4-BE49-F238E27FC236}">
                <a16:creationId xmlns:a16="http://schemas.microsoft.com/office/drawing/2014/main" id="{73A82F51-4A5C-4116-971E-7FAA39CACA23}"/>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8517070" y="2340328"/>
            <a:ext cx="2970669" cy="2516755"/>
          </a:xfrm>
          <a:prstGeom prst="rect">
            <a:avLst/>
          </a:prstGeom>
        </p:spPr>
      </p:pic>
      <p:cxnSp>
        <p:nvCxnSpPr>
          <p:cNvPr id="4" name="Connecteur droit avec flèche 3">
            <a:extLst>
              <a:ext uri="{FF2B5EF4-FFF2-40B4-BE49-F238E27FC236}">
                <a16:creationId xmlns:a16="http://schemas.microsoft.com/office/drawing/2014/main" id="{DD421CA4-9A06-4AD9-A32B-F2E77F212656}"/>
              </a:ext>
            </a:extLst>
          </p:cNvPr>
          <p:cNvCxnSpPr>
            <a:cxnSpLocks/>
            <a:stCxn id="8" idx="1"/>
            <a:endCxn id="6" idx="5"/>
          </p:cNvCxnSpPr>
          <p:nvPr/>
        </p:nvCxnSpPr>
        <p:spPr>
          <a:xfrm flipH="1" flipV="1">
            <a:off x="5250373" y="4050733"/>
            <a:ext cx="501415" cy="572596"/>
          </a:xfrm>
          <a:prstGeom prst="straightConnector1">
            <a:avLst/>
          </a:prstGeom>
          <a:ln w="57150">
            <a:solidFill>
              <a:srgbClr val="333333"/>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 name="Ellipse 5">
            <a:extLst>
              <a:ext uri="{FF2B5EF4-FFF2-40B4-BE49-F238E27FC236}">
                <a16:creationId xmlns:a16="http://schemas.microsoft.com/office/drawing/2014/main" id="{D52F1BB5-D2B7-4F5B-AA4C-693367345E7D}"/>
              </a:ext>
            </a:extLst>
          </p:cNvPr>
          <p:cNvSpPr/>
          <p:nvPr/>
        </p:nvSpPr>
        <p:spPr>
          <a:xfrm>
            <a:off x="4589554" y="3675261"/>
            <a:ext cx="774198" cy="439893"/>
          </a:xfrm>
          <a:prstGeom prst="ellipse">
            <a:avLst/>
          </a:prstGeom>
          <a:noFill/>
          <a:ln w="3810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Organigramme : Alternative 15">
            <a:extLst>
              <a:ext uri="{FF2B5EF4-FFF2-40B4-BE49-F238E27FC236}">
                <a16:creationId xmlns:a16="http://schemas.microsoft.com/office/drawing/2014/main" id="{B7764B76-88D0-41CA-8AD5-CFF80536F4FD}"/>
              </a:ext>
            </a:extLst>
          </p:cNvPr>
          <p:cNvSpPr/>
          <p:nvPr/>
        </p:nvSpPr>
        <p:spPr>
          <a:xfrm>
            <a:off x="2478964" y="948718"/>
            <a:ext cx="7380000" cy="504825"/>
          </a:xfrm>
          <a:prstGeom prst="flowChartAlternate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fr-FR" sz="2400" b="1" dirty="0">
                <a:latin typeface="3ds" panose="02000503020000020004" pitchFamily="2" charset="0"/>
              </a:rPr>
              <a:t>Logiciel de modélisation volumique</a:t>
            </a:r>
          </a:p>
        </p:txBody>
      </p:sp>
      <p:pic>
        <p:nvPicPr>
          <p:cNvPr id="8" name="Image 7">
            <a:extLst>
              <a:ext uri="{FF2B5EF4-FFF2-40B4-BE49-F238E27FC236}">
                <a16:creationId xmlns:a16="http://schemas.microsoft.com/office/drawing/2014/main" id="{6478095F-FB09-445D-B9B9-968CFF01177C}"/>
              </a:ext>
            </a:extLst>
          </p:cNvPr>
          <p:cNvPicPr>
            <a:picLocks noChangeAspect="1"/>
          </p:cNvPicPr>
          <p:nvPr/>
        </p:nvPicPr>
        <p:blipFill rotWithShape="1">
          <a:blip r:embed="rId9"/>
          <a:srcRect l="14279" t="16889" r="32085" b="37839"/>
          <a:stretch/>
        </p:blipFill>
        <p:spPr>
          <a:xfrm>
            <a:off x="5250373" y="4313129"/>
            <a:ext cx="3423877" cy="21181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3306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sp>
        <p:nvSpPr>
          <p:cNvPr id="14" name="Espace réservé du pied de page 5">
            <a:extLst>
              <a:ext uri="{FF2B5EF4-FFF2-40B4-BE49-F238E27FC236}">
                <a16:creationId xmlns:a16="http://schemas.microsoft.com/office/drawing/2014/main" id="{DD088FCD-9081-445D-8D66-41B582743A5D}"/>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Sciences de l’Ingénieur :  l'approche Design au service du projet de Première</a:t>
            </a:r>
          </a:p>
        </p:txBody>
      </p:sp>
      <p:sp>
        <p:nvSpPr>
          <p:cNvPr id="16" name="Organigramme : Alternative 15">
            <a:extLst>
              <a:ext uri="{FF2B5EF4-FFF2-40B4-BE49-F238E27FC236}">
                <a16:creationId xmlns:a16="http://schemas.microsoft.com/office/drawing/2014/main" id="{FFEC29FF-D1E3-4447-BB00-44322D57CB24}"/>
              </a:ext>
            </a:extLst>
          </p:cNvPr>
          <p:cNvSpPr/>
          <p:nvPr/>
        </p:nvSpPr>
        <p:spPr>
          <a:xfrm>
            <a:off x="334161" y="948718"/>
            <a:ext cx="2029643" cy="946788"/>
          </a:xfrm>
          <a:prstGeom prst="flowChartAlternateProcess">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fr-FR" b="1" dirty="0"/>
              <a:t>FORME SIMPLE ET CONVIVIALE</a:t>
            </a:r>
          </a:p>
        </p:txBody>
      </p:sp>
      <p:sp>
        <p:nvSpPr>
          <p:cNvPr id="33" name="Rectangle : coins arrondis 32">
            <a:extLst>
              <a:ext uri="{FF2B5EF4-FFF2-40B4-BE49-F238E27FC236}">
                <a16:creationId xmlns:a16="http://schemas.microsoft.com/office/drawing/2014/main" id="{B90B867A-A9BD-4157-B1D7-EFAB66BF4218}"/>
              </a:ext>
            </a:extLst>
          </p:cNvPr>
          <p:cNvSpPr>
            <a:spLocks noChangeAspect="1"/>
          </p:cNvSpPr>
          <p:nvPr/>
        </p:nvSpPr>
        <p:spPr>
          <a:xfrm>
            <a:off x="11160000" y="144000"/>
            <a:ext cx="900000" cy="900000"/>
          </a:xfrm>
          <a:prstGeom prst="roundRect">
            <a:avLst>
              <a:gd name="adj" fmla="val 10000"/>
            </a:avLst>
          </a:prstGeom>
          <a:blipFill rotWithShape="0">
            <a:blip r:embed="rId3">
              <a:duotone>
                <a:srgbClr val="E80554">
                  <a:shade val="45000"/>
                  <a:satMod val="135000"/>
                </a:srgbClr>
                <a:prstClr val="white"/>
              </a:duotone>
              <a:extLst>
                <a:ext uri="{BEBA8EAE-BF5A-486C-A8C5-ECC9F3942E4B}">
                  <a14:imgProps xmlns:a14="http://schemas.microsoft.com/office/drawing/2010/main">
                    <a14:imgLayer r:embed="rId4">
                      <a14:imgEffect>
                        <a14:sharpenSoften amount="50000"/>
                      </a14:imgEffect>
                      <a14:imgEffect>
                        <a14:colorTemperature colorTemp="8800"/>
                      </a14:imgEffect>
                      <a14:imgEffect>
                        <a14:saturation sat="300000"/>
                      </a14:imgEffect>
                      <a14:imgEffect>
                        <a14:brightnessContrast contrast="-40000"/>
                      </a14:imgEffect>
                    </a14:imgLayer>
                  </a14:imgProps>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30261"/>
              <a:satOff val="-1501"/>
              <a:lumOff val="5885"/>
              <a:alphaOff val="0"/>
            </a:schemeClr>
          </a:effectRef>
          <a:fontRef idx="minor">
            <a:schemeClr val="lt1">
              <a:hueOff val="0"/>
              <a:satOff val="0"/>
              <a:lumOff val="0"/>
              <a:alphaOff val="0"/>
            </a:schemeClr>
          </a:fontRef>
        </p:style>
      </p:sp>
      <p:sp>
        <p:nvSpPr>
          <p:cNvPr id="18" name="Titre 1">
            <a:extLst>
              <a:ext uri="{FF2B5EF4-FFF2-40B4-BE49-F238E27FC236}">
                <a16:creationId xmlns:a16="http://schemas.microsoft.com/office/drawing/2014/main" id="{1C94138C-01CC-4C46-BA40-B3A78A1BBCB2}"/>
              </a:ext>
            </a:extLst>
          </p:cNvPr>
          <p:cNvSpPr txBox="1">
            <a:spLocks/>
          </p:cNvSpPr>
          <p:nvPr/>
        </p:nvSpPr>
        <p:spPr>
          <a:xfrm>
            <a:off x="180000" y="180000"/>
            <a:ext cx="11513610"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spc="-300" dirty="0"/>
              <a:t>Produire des idées, développer des solutions</a:t>
            </a:r>
          </a:p>
        </p:txBody>
      </p:sp>
      <p:pic>
        <p:nvPicPr>
          <p:cNvPr id="19" name="Picture 2" descr="DS-solidworks-logo - Atlanpole">
            <a:extLst>
              <a:ext uri="{FF2B5EF4-FFF2-40B4-BE49-F238E27FC236}">
                <a16:creationId xmlns:a16="http://schemas.microsoft.com/office/drawing/2014/main" id="{42EAA49C-C5AF-481A-9FDB-B0E708D3C3C0}"/>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8184" t="33756" r="7179" b="33810"/>
          <a:stretch/>
        </p:blipFill>
        <p:spPr bwMode="auto">
          <a:xfrm>
            <a:off x="10145178" y="5887355"/>
            <a:ext cx="2029643" cy="46927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70FCBFC3-B746-434C-894E-B13DFF93455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69937" y="2695358"/>
            <a:ext cx="3429810" cy="2902858"/>
          </a:xfrm>
          <a:prstGeom prst="rect">
            <a:avLst/>
          </a:prstGeom>
        </p:spPr>
      </p:pic>
      <p:pic>
        <p:nvPicPr>
          <p:cNvPr id="5" name="Image 4">
            <a:extLst>
              <a:ext uri="{FF2B5EF4-FFF2-40B4-BE49-F238E27FC236}">
                <a16:creationId xmlns:a16="http://schemas.microsoft.com/office/drawing/2014/main" id="{8A8973D4-3966-47BA-A0DC-67FD479FBA5F}"/>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583502" y="1891981"/>
            <a:ext cx="3512601" cy="3787452"/>
          </a:xfrm>
          <a:prstGeom prst="rect">
            <a:avLst/>
          </a:prstGeom>
        </p:spPr>
      </p:pic>
      <p:sp>
        <p:nvSpPr>
          <p:cNvPr id="21" name="Ellipse 20">
            <a:extLst>
              <a:ext uri="{FF2B5EF4-FFF2-40B4-BE49-F238E27FC236}">
                <a16:creationId xmlns:a16="http://schemas.microsoft.com/office/drawing/2014/main" id="{C0571E6C-E268-487B-940F-27A6C59D3ACD}"/>
              </a:ext>
            </a:extLst>
          </p:cNvPr>
          <p:cNvSpPr/>
          <p:nvPr/>
        </p:nvSpPr>
        <p:spPr>
          <a:xfrm>
            <a:off x="4612640" y="3428550"/>
            <a:ext cx="579120" cy="504826"/>
          </a:xfrm>
          <a:prstGeom prst="ellipse">
            <a:avLst/>
          </a:prstGeom>
          <a:noFill/>
          <a:ln w="3810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0" name="Connecteur droit avec flèche 19">
            <a:extLst>
              <a:ext uri="{FF2B5EF4-FFF2-40B4-BE49-F238E27FC236}">
                <a16:creationId xmlns:a16="http://schemas.microsoft.com/office/drawing/2014/main" id="{3201A853-D9D4-4766-BCE9-278397D32345}"/>
              </a:ext>
            </a:extLst>
          </p:cNvPr>
          <p:cNvCxnSpPr>
            <a:cxnSpLocks/>
            <a:stCxn id="12" idx="0"/>
            <a:endCxn id="21" idx="4"/>
          </p:cNvCxnSpPr>
          <p:nvPr/>
        </p:nvCxnSpPr>
        <p:spPr>
          <a:xfrm flipH="1" flipV="1">
            <a:off x="4902200" y="3933376"/>
            <a:ext cx="703150" cy="1003139"/>
          </a:xfrm>
          <a:prstGeom prst="straightConnector1">
            <a:avLst/>
          </a:prstGeom>
          <a:ln w="57150">
            <a:solidFill>
              <a:srgbClr val="333333"/>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3" name="Ellipse 22">
            <a:extLst>
              <a:ext uri="{FF2B5EF4-FFF2-40B4-BE49-F238E27FC236}">
                <a16:creationId xmlns:a16="http://schemas.microsoft.com/office/drawing/2014/main" id="{0DF743B9-AB65-4886-BB33-98303AC112CA}"/>
              </a:ext>
            </a:extLst>
          </p:cNvPr>
          <p:cNvSpPr/>
          <p:nvPr/>
        </p:nvSpPr>
        <p:spPr>
          <a:xfrm>
            <a:off x="5620489" y="3879663"/>
            <a:ext cx="579120" cy="504826"/>
          </a:xfrm>
          <a:prstGeom prst="ellipse">
            <a:avLst/>
          </a:prstGeom>
          <a:noFill/>
          <a:ln w="3810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cteur droit avec flèche 23">
            <a:extLst>
              <a:ext uri="{FF2B5EF4-FFF2-40B4-BE49-F238E27FC236}">
                <a16:creationId xmlns:a16="http://schemas.microsoft.com/office/drawing/2014/main" id="{52B6AD14-6CA3-48D1-BF65-BCFC768F938E}"/>
              </a:ext>
            </a:extLst>
          </p:cNvPr>
          <p:cNvCxnSpPr>
            <a:cxnSpLocks/>
            <a:stCxn id="26" idx="1"/>
            <a:endCxn id="23" idx="5"/>
          </p:cNvCxnSpPr>
          <p:nvPr/>
        </p:nvCxnSpPr>
        <p:spPr>
          <a:xfrm flipH="1" flipV="1">
            <a:off x="6114799" y="4310559"/>
            <a:ext cx="389650" cy="309802"/>
          </a:xfrm>
          <a:prstGeom prst="straightConnector1">
            <a:avLst/>
          </a:prstGeom>
          <a:ln w="57150">
            <a:solidFill>
              <a:srgbClr val="333333"/>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2" name="Organigramme : Alternative 21">
            <a:extLst>
              <a:ext uri="{FF2B5EF4-FFF2-40B4-BE49-F238E27FC236}">
                <a16:creationId xmlns:a16="http://schemas.microsoft.com/office/drawing/2014/main" id="{566A78BB-AA38-44CB-AD35-5D700FE5C41B}"/>
              </a:ext>
            </a:extLst>
          </p:cNvPr>
          <p:cNvSpPr/>
          <p:nvPr/>
        </p:nvSpPr>
        <p:spPr>
          <a:xfrm>
            <a:off x="2478964" y="948718"/>
            <a:ext cx="7380000" cy="504825"/>
          </a:xfrm>
          <a:prstGeom prst="flowChartAlternate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fr-FR" sz="2400" b="1" dirty="0">
                <a:latin typeface="3ds" panose="02000503020000020004" pitchFamily="2" charset="0"/>
              </a:rPr>
              <a:t>Logiciel de modélisation volumique</a:t>
            </a:r>
          </a:p>
        </p:txBody>
      </p:sp>
      <p:pic>
        <p:nvPicPr>
          <p:cNvPr id="12" name="Image 11">
            <a:extLst>
              <a:ext uri="{FF2B5EF4-FFF2-40B4-BE49-F238E27FC236}">
                <a16:creationId xmlns:a16="http://schemas.microsoft.com/office/drawing/2014/main" id="{069CE106-3AE4-48AE-9429-16A44A4406F2}"/>
              </a:ext>
            </a:extLst>
          </p:cNvPr>
          <p:cNvPicPr>
            <a:picLocks noChangeAspect="1"/>
          </p:cNvPicPr>
          <p:nvPr/>
        </p:nvPicPr>
        <p:blipFill rotWithShape="1">
          <a:blip r:embed="rId8"/>
          <a:srcRect l="20805" t="19913" r="25035" b="15717"/>
          <a:stretch/>
        </p:blipFill>
        <p:spPr>
          <a:xfrm>
            <a:off x="4590990" y="4936515"/>
            <a:ext cx="2028719" cy="15262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Image 25">
            <a:extLst>
              <a:ext uri="{FF2B5EF4-FFF2-40B4-BE49-F238E27FC236}">
                <a16:creationId xmlns:a16="http://schemas.microsoft.com/office/drawing/2014/main" id="{9B86191D-FE70-47F5-A24B-92C6289989A5}"/>
              </a:ext>
            </a:extLst>
          </p:cNvPr>
          <p:cNvPicPr>
            <a:picLocks noChangeAspect="1"/>
          </p:cNvPicPr>
          <p:nvPr/>
        </p:nvPicPr>
        <p:blipFill rotWithShape="1">
          <a:blip r:embed="rId9"/>
          <a:srcRect l="20637" t="4636" r="21570" b="22243"/>
          <a:stretch/>
        </p:blipFill>
        <p:spPr>
          <a:xfrm>
            <a:off x="6190258" y="4403134"/>
            <a:ext cx="2145428" cy="14833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Image 1">
            <a:extLst>
              <a:ext uri="{FF2B5EF4-FFF2-40B4-BE49-F238E27FC236}">
                <a16:creationId xmlns:a16="http://schemas.microsoft.com/office/drawing/2014/main" id="{2707DC26-51F2-495F-B27D-7F8A4F4B5634}"/>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8340101" y="2624868"/>
            <a:ext cx="3218562" cy="3014416"/>
          </a:xfrm>
          <a:prstGeom prst="rect">
            <a:avLst/>
          </a:prstGeom>
        </p:spPr>
      </p:pic>
    </p:spTree>
    <p:extLst>
      <p:ext uri="{BB962C8B-B14F-4D97-AF65-F5344CB8AC3E}">
        <p14:creationId xmlns:p14="http://schemas.microsoft.com/office/powerpoint/2010/main" val="373662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sp>
        <p:nvSpPr>
          <p:cNvPr id="14" name="Espace réservé du pied de page 5">
            <a:extLst>
              <a:ext uri="{FF2B5EF4-FFF2-40B4-BE49-F238E27FC236}">
                <a16:creationId xmlns:a16="http://schemas.microsoft.com/office/drawing/2014/main" id="{DD088FCD-9081-445D-8D66-41B582743A5D}"/>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Sciences de l’Ingénieur :  l'approche Design au service du projet de Première</a:t>
            </a:r>
          </a:p>
        </p:txBody>
      </p:sp>
      <p:sp>
        <p:nvSpPr>
          <p:cNvPr id="3" name="ZoneTexte 2">
            <a:extLst>
              <a:ext uri="{FF2B5EF4-FFF2-40B4-BE49-F238E27FC236}">
                <a16:creationId xmlns:a16="http://schemas.microsoft.com/office/drawing/2014/main" id="{2C23510A-E305-49C7-AB17-B229235076D8}"/>
              </a:ext>
            </a:extLst>
          </p:cNvPr>
          <p:cNvSpPr txBox="1"/>
          <p:nvPr/>
        </p:nvSpPr>
        <p:spPr>
          <a:xfrm>
            <a:off x="2619375" y="4690055"/>
            <a:ext cx="7410450" cy="1569660"/>
          </a:xfrm>
          <a:prstGeom prst="rect">
            <a:avLst/>
          </a:prstGeom>
          <a:noFill/>
        </p:spPr>
        <p:txBody>
          <a:bodyPr wrap="square" rtlCol="0">
            <a:spAutoFit/>
          </a:bodyPr>
          <a:lstStyle/>
          <a:p>
            <a:pPr algn="ctr"/>
            <a:r>
              <a:rPr lang="fr-FR" sz="2400" dirty="0">
                <a:solidFill>
                  <a:srgbClr val="002060"/>
                </a:solidFill>
                <a:latin typeface="3ds" panose="02000503020000020004" pitchFamily="2" charset="0"/>
              </a:rPr>
              <a:t>Répondre à la première exigence du client </a:t>
            </a:r>
          </a:p>
          <a:p>
            <a:pPr algn="ctr"/>
            <a:endParaRPr lang="fr-FR" sz="2400" dirty="0">
              <a:solidFill>
                <a:srgbClr val="002060"/>
              </a:solidFill>
              <a:latin typeface="3ds" panose="02000503020000020004" pitchFamily="2" charset="0"/>
            </a:endParaRPr>
          </a:p>
          <a:p>
            <a:pPr algn="ctr"/>
            <a:r>
              <a:rPr lang="fr-FR" sz="2400" dirty="0">
                <a:solidFill>
                  <a:srgbClr val="002060"/>
                </a:solidFill>
                <a:latin typeface="3ds" panose="02000503020000020004" pitchFamily="2" charset="0"/>
              </a:rPr>
              <a:t>Création d’un cube domotique avec la détection de deux orientations (face rouge et noir vers le haut)</a:t>
            </a:r>
          </a:p>
        </p:txBody>
      </p:sp>
      <p:sp>
        <p:nvSpPr>
          <p:cNvPr id="4" name="Flèche : bas 3">
            <a:extLst>
              <a:ext uri="{FF2B5EF4-FFF2-40B4-BE49-F238E27FC236}">
                <a16:creationId xmlns:a16="http://schemas.microsoft.com/office/drawing/2014/main" id="{12F4694F-7E44-4A9F-8354-C6975B8B52FF}"/>
              </a:ext>
            </a:extLst>
          </p:cNvPr>
          <p:cNvSpPr/>
          <p:nvPr/>
        </p:nvSpPr>
        <p:spPr>
          <a:xfrm>
            <a:off x="6080629" y="5112004"/>
            <a:ext cx="412750" cy="394716"/>
          </a:xfrm>
          <a:prstGeom prst="downArrow">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p>
        </p:txBody>
      </p:sp>
      <p:pic>
        <p:nvPicPr>
          <p:cNvPr id="8" name="Picture 13" descr="LAMPAN Lampe de table, blanc, 29 cm - IKEA">
            <a:extLst>
              <a:ext uri="{FF2B5EF4-FFF2-40B4-BE49-F238E27FC236}">
                <a16:creationId xmlns:a16="http://schemas.microsoft.com/office/drawing/2014/main" id="{65D9874F-FCD9-4C6E-8752-7E6E3E2B1DD6}"/>
              </a:ext>
            </a:extLst>
          </p:cNvPr>
          <p:cNvPicPr>
            <a:picLocks noChangeAspect="1" noChangeArrowheads="1"/>
          </p:cNvPicPr>
          <p:nvPr/>
        </p:nvPicPr>
        <p:blipFill>
          <a:blip r:embed="rId5" cstate="print">
            <a:duotone>
              <a:prstClr val="black"/>
              <a:schemeClr val="tx2">
                <a:tint val="45000"/>
                <a:satMod val="400000"/>
              </a:schemeClr>
            </a:duotone>
          </a:blip>
          <a:srcRect/>
          <a:stretch>
            <a:fillRect/>
          </a:stretch>
        </p:blipFill>
        <p:spPr bwMode="auto">
          <a:xfrm>
            <a:off x="7565390" y="1451000"/>
            <a:ext cx="3001010" cy="3001010"/>
          </a:xfrm>
          <a:prstGeom prst="rect">
            <a:avLst/>
          </a:prstGeom>
          <a:ln>
            <a:noFill/>
          </a:ln>
          <a:effectLst>
            <a:softEdge rad="112500"/>
          </a:effectLst>
        </p:spPr>
      </p:pic>
      <p:pic>
        <p:nvPicPr>
          <p:cNvPr id="10" name="Picture 13" descr="LAMPAN Lampe de table, blanc, 29 cm - IKEA">
            <a:extLst>
              <a:ext uri="{FF2B5EF4-FFF2-40B4-BE49-F238E27FC236}">
                <a16:creationId xmlns:a16="http://schemas.microsoft.com/office/drawing/2014/main" id="{CF093AA3-9896-41A8-8D7C-2BFDE94C97F9}"/>
              </a:ext>
            </a:extLst>
          </p:cNvPr>
          <p:cNvPicPr>
            <a:picLocks noChangeAspect="1" noChangeArrowheads="1"/>
          </p:cNvPicPr>
          <p:nvPr/>
        </p:nvPicPr>
        <p:blipFill>
          <a:blip r:embed="rId5" cstate="print"/>
          <a:srcRect/>
          <a:stretch>
            <a:fillRect/>
          </a:stretch>
        </p:blipFill>
        <p:spPr bwMode="auto">
          <a:xfrm>
            <a:off x="7565390" y="1451000"/>
            <a:ext cx="3001010" cy="3001010"/>
          </a:xfrm>
          <a:prstGeom prst="rect">
            <a:avLst/>
          </a:prstGeom>
          <a:ln>
            <a:noFill/>
          </a:ln>
          <a:effectLst>
            <a:softEdge rad="112500"/>
          </a:effectLst>
        </p:spPr>
      </p:pic>
      <p:sp>
        <p:nvSpPr>
          <p:cNvPr id="11" name="Rectangle : coins arrondis 10">
            <a:extLst>
              <a:ext uri="{FF2B5EF4-FFF2-40B4-BE49-F238E27FC236}">
                <a16:creationId xmlns:a16="http://schemas.microsoft.com/office/drawing/2014/main" id="{7361DB44-BD9B-48C1-A736-CF97EFFC9A32}"/>
              </a:ext>
            </a:extLst>
          </p:cNvPr>
          <p:cNvSpPr>
            <a:spLocks noChangeAspect="1"/>
          </p:cNvSpPr>
          <p:nvPr/>
        </p:nvSpPr>
        <p:spPr>
          <a:xfrm>
            <a:off x="11160000" y="144000"/>
            <a:ext cx="900000" cy="900000"/>
          </a:xfrm>
          <a:prstGeom prst="roundRect">
            <a:avLst>
              <a:gd name="adj" fmla="val 10000"/>
            </a:avLst>
          </a:prstGeom>
          <a:blipFill rotWithShape="0">
            <a:blip r:embed="rId6">
              <a:duotone>
                <a:srgbClr val="E80554">
                  <a:shade val="45000"/>
                  <a:satMod val="135000"/>
                </a:srgbClr>
                <a:prstClr val="white"/>
              </a:duotone>
              <a:extLst>
                <a:ext uri="{BEBA8EAE-BF5A-486C-A8C5-ECC9F3942E4B}">
                  <a14:imgProps xmlns:a14="http://schemas.microsoft.com/office/drawing/2010/main">
                    <a14:imgLayer r:embed="rId7">
                      <a14:imgEffect>
                        <a14:sharpenSoften amount="50000"/>
                      </a14:imgEffect>
                      <a14:imgEffect>
                        <a14:colorTemperature colorTemp="8800"/>
                      </a14:imgEffect>
                      <a14:imgEffect>
                        <a14:saturation sat="300000"/>
                      </a14:imgEffect>
                      <a14:imgEffect>
                        <a14:brightnessContrast contrast="-40000"/>
                      </a14:imgEffect>
                    </a14:imgLayer>
                  </a14:imgProps>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30261"/>
              <a:satOff val="-1501"/>
              <a:lumOff val="5885"/>
              <a:alphaOff val="0"/>
            </a:schemeClr>
          </a:effectRef>
          <a:fontRef idx="minor">
            <a:schemeClr val="lt1">
              <a:hueOff val="0"/>
              <a:satOff val="0"/>
              <a:lumOff val="0"/>
              <a:alphaOff val="0"/>
            </a:schemeClr>
          </a:fontRef>
        </p:style>
      </p:sp>
      <p:sp>
        <p:nvSpPr>
          <p:cNvPr id="12" name="Titre 1">
            <a:extLst>
              <a:ext uri="{FF2B5EF4-FFF2-40B4-BE49-F238E27FC236}">
                <a16:creationId xmlns:a16="http://schemas.microsoft.com/office/drawing/2014/main" id="{45BA4A22-D077-49E2-A908-5780549E1D43}"/>
              </a:ext>
            </a:extLst>
          </p:cNvPr>
          <p:cNvSpPr txBox="1">
            <a:spLocks/>
          </p:cNvSpPr>
          <p:nvPr/>
        </p:nvSpPr>
        <p:spPr>
          <a:xfrm>
            <a:off x="180000" y="180000"/>
            <a:ext cx="11513610"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spc="-300" dirty="0"/>
              <a:t>Produire des idées, développer des solutions</a:t>
            </a:r>
          </a:p>
        </p:txBody>
      </p:sp>
      <p:sp>
        <p:nvSpPr>
          <p:cNvPr id="13" name="Titre 1">
            <a:extLst>
              <a:ext uri="{FF2B5EF4-FFF2-40B4-BE49-F238E27FC236}">
                <a16:creationId xmlns:a16="http://schemas.microsoft.com/office/drawing/2014/main" id="{432E9008-4679-4A0D-AA7E-362DBD529D52}"/>
              </a:ext>
            </a:extLst>
          </p:cNvPr>
          <p:cNvSpPr txBox="1">
            <a:spLocks/>
          </p:cNvSpPr>
          <p:nvPr/>
        </p:nvSpPr>
        <p:spPr>
          <a:xfrm>
            <a:off x="368546" y="723562"/>
            <a:ext cx="11513610" cy="461665"/>
          </a:xfrm>
          <a:prstGeom prst="rect">
            <a:avLst/>
          </a:prstGeom>
          <a:noFill/>
        </p:spPr>
        <p:txBody>
          <a:bodyPr wrap="square" rtlCol="0">
            <a:spAutoFit/>
          </a:bodyPr>
          <a:lstStyle>
            <a:defPPr>
              <a:defRPr lang="fr-FR"/>
            </a:defPPr>
            <a:lvl1pPr lvl="0">
              <a:defRPr sz="2400" b="1">
                <a:solidFill>
                  <a:prstClr val="black"/>
                </a:solidFill>
              </a:defRPr>
            </a:lvl1pPr>
          </a:lstStyle>
          <a:p>
            <a:r>
              <a:rPr lang="fr-FR" dirty="0"/>
              <a:t>Acquisition du changement d'orientation du cube</a:t>
            </a:r>
          </a:p>
        </p:txBody>
      </p:sp>
      <p:pic>
        <p:nvPicPr>
          <p:cNvPr id="5" name="motion6">
            <a:hlinkClick r:id="" action="ppaction://media"/>
            <a:extLst>
              <a:ext uri="{FF2B5EF4-FFF2-40B4-BE49-F238E27FC236}">
                <a16:creationId xmlns:a16="http://schemas.microsoft.com/office/drawing/2014/main" id="{392EFF4C-D0A3-4B27-BC55-888A186DA07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7739" r="5999" b="33980"/>
          <a:stretch/>
        </p:blipFill>
        <p:spPr>
          <a:xfrm>
            <a:off x="2312036" y="1441230"/>
            <a:ext cx="4324357" cy="2988000"/>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299073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00" fill="hold"/>
                                        <p:tgtEl>
                                          <p:spTgt spid="5"/>
                                        </p:tgtEl>
                                      </p:cBhvr>
                                    </p:cmd>
                                  </p:childTnLst>
                                </p:cTn>
                              </p:par>
                              <p:par>
                                <p:cTn id="7" presetID="10" presetClass="entr" presetSubtype="0" fill="hold" nodeType="withEffect">
                                  <p:stCondLst>
                                    <p:cond delay="18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10" presetClass="exit" presetSubtype="0" fill="hold" nodeType="withEffect">
                                  <p:stCondLst>
                                    <p:cond delay="380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ntr" presetSubtype="0" fill="hold" nodeType="withEffect">
                                  <p:stCondLst>
                                    <p:cond delay="58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xit" presetSubtype="0" fill="hold" nodeType="withEffect">
                                  <p:stCondLst>
                                    <p:cond delay="780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sp>
        <p:nvSpPr>
          <p:cNvPr id="10" name="Rectangle 9"/>
          <p:cNvSpPr/>
          <p:nvPr/>
        </p:nvSpPr>
        <p:spPr>
          <a:xfrm>
            <a:off x="741345" y="1203997"/>
            <a:ext cx="10536255" cy="369332"/>
          </a:xfrm>
          <a:prstGeom prst="rect">
            <a:avLst/>
          </a:prstGeom>
          <a:ln/>
        </p:spPr>
        <p:style>
          <a:lnRef idx="0">
            <a:schemeClr val="accent5"/>
          </a:lnRef>
          <a:fillRef idx="3">
            <a:schemeClr val="accent5"/>
          </a:fillRef>
          <a:effectRef idx="3">
            <a:schemeClr val="accent5"/>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chemeClr val="bg1"/>
                </a:solidFill>
                <a:effectLst/>
                <a:uLnTx/>
                <a:uFillTx/>
                <a:latin typeface="Candara"/>
                <a:ea typeface="+mn-ea"/>
                <a:cs typeface="+mn-cs"/>
              </a:rPr>
              <a:t>Les valeurs de l'accéléromètre varient de 1000 mg à -1000 mg, ce qui correspond à 9,81 m.s</a:t>
            </a:r>
            <a:r>
              <a:rPr kumimoji="0" lang="fr-FR" sz="1800" b="1" i="0" u="none" strike="noStrike" kern="1200" cap="none" spc="0" normalizeH="0" baseline="30000" noProof="0" dirty="0">
                <a:ln>
                  <a:noFill/>
                </a:ln>
                <a:solidFill>
                  <a:schemeClr val="bg1"/>
                </a:solidFill>
                <a:effectLst/>
                <a:uLnTx/>
                <a:uFillTx/>
                <a:latin typeface="Candara"/>
                <a:ea typeface="+mn-ea"/>
                <a:cs typeface="+mn-cs"/>
              </a:rPr>
              <a:t>-2</a:t>
            </a:r>
            <a:r>
              <a:rPr kumimoji="0" lang="fr-FR" sz="1800" b="1" i="0" u="none" strike="noStrike" kern="1200" cap="none" spc="0" normalizeH="0" baseline="0" noProof="0" dirty="0">
                <a:ln>
                  <a:noFill/>
                </a:ln>
                <a:solidFill>
                  <a:schemeClr val="bg1"/>
                </a:solidFill>
                <a:effectLst/>
                <a:uLnTx/>
                <a:uFillTx/>
                <a:latin typeface="Candara"/>
                <a:ea typeface="+mn-ea"/>
                <a:cs typeface="+mn-cs"/>
              </a:rPr>
              <a:t> et à -9,81 m.s</a:t>
            </a:r>
            <a:r>
              <a:rPr kumimoji="0" lang="fr-FR" sz="1800" b="1" i="0" u="none" strike="noStrike" kern="1200" cap="none" spc="0" normalizeH="0" baseline="30000" noProof="0" dirty="0">
                <a:ln>
                  <a:noFill/>
                </a:ln>
                <a:solidFill>
                  <a:schemeClr val="bg1"/>
                </a:solidFill>
                <a:effectLst/>
                <a:uLnTx/>
                <a:uFillTx/>
                <a:latin typeface="Candara"/>
                <a:ea typeface="+mn-ea"/>
                <a:cs typeface="+mn-cs"/>
              </a:rPr>
              <a:t>-2</a:t>
            </a:r>
            <a:endParaRPr kumimoji="0" lang="fr-FR" sz="1800" b="1" i="0" u="none" strike="noStrike" kern="1200" cap="none" spc="0" normalizeH="0" baseline="0" noProof="0" dirty="0">
              <a:ln>
                <a:noFill/>
              </a:ln>
              <a:solidFill>
                <a:schemeClr val="bg1"/>
              </a:solidFill>
              <a:effectLst/>
              <a:uLnTx/>
              <a:uFillTx/>
              <a:latin typeface="Candara"/>
              <a:ea typeface="+mn-ea"/>
              <a:cs typeface="+mn-cs"/>
            </a:endParaRPr>
          </a:p>
        </p:txBody>
      </p:sp>
      <p:sp>
        <p:nvSpPr>
          <p:cNvPr id="30" name="Titre 1">
            <a:extLst>
              <a:ext uri="{FF2B5EF4-FFF2-40B4-BE49-F238E27FC236}">
                <a16:creationId xmlns:a16="http://schemas.microsoft.com/office/drawing/2014/main" id="{CD6ABA5C-52F3-4D48-97D8-E682396D1799}"/>
              </a:ext>
            </a:extLst>
          </p:cNvPr>
          <p:cNvSpPr txBox="1">
            <a:spLocks/>
          </p:cNvSpPr>
          <p:nvPr/>
        </p:nvSpPr>
        <p:spPr>
          <a:xfrm>
            <a:off x="368546" y="723562"/>
            <a:ext cx="11513610" cy="461665"/>
          </a:xfrm>
          <a:prstGeom prst="rect">
            <a:avLst/>
          </a:prstGeom>
          <a:noFill/>
        </p:spPr>
        <p:txBody>
          <a:bodyPr wrap="square" rtlCol="0">
            <a:spAutoFit/>
          </a:bodyPr>
          <a:lstStyle>
            <a:defPPr>
              <a:defRPr lang="fr-FR"/>
            </a:defPPr>
            <a:lvl1pPr lvl="0">
              <a:defRPr sz="2400" b="1">
                <a:solidFill>
                  <a:prstClr val="black"/>
                </a:solidFill>
              </a:defRPr>
            </a:lvl1pPr>
          </a:lstStyle>
          <a:p>
            <a:r>
              <a:rPr lang="fr-FR" dirty="0"/>
              <a:t>Acquisition du changement d'orientation du cube</a:t>
            </a:r>
          </a:p>
        </p:txBody>
      </p:sp>
      <p:graphicFrame>
        <p:nvGraphicFramePr>
          <p:cNvPr id="5" name="Tableau 5">
            <a:extLst>
              <a:ext uri="{FF2B5EF4-FFF2-40B4-BE49-F238E27FC236}">
                <a16:creationId xmlns:a16="http://schemas.microsoft.com/office/drawing/2014/main" id="{112CCBEE-6D17-45B1-9623-D799ED779F0C}"/>
              </a:ext>
            </a:extLst>
          </p:cNvPr>
          <p:cNvGraphicFramePr>
            <a:graphicFrameLocks noGrp="1"/>
          </p:cNvGraphicFramePr>
          <p:nvPr>
            <p:extLst>
              <p:ext uri="{D42A27DB-BD31-4B8C-83A1-F6EECF244321}">
                <p14:modId xmlns:p14="http://schemas.microsoft.com/office/powerpoint/2010/main" val="947257459"/>
              </p:ext>
            </p:extLst>
          </p:nvPr>
        </p:nvGraphicFramePr>
        <p:xfrm>
          <a:off x="468011" y="1745148"/>
          <a:ext cx="11089519" cy="3287599"/>
        </p:xfrm>
        <a:graphic>
          <a:graphicData uri="http://schemas.openxmlformats.org/drawingml/2006/table">
            <a:tbl>
              <a:tblPr firstRow="1" lastRow="1" bandRow="1">
                <a:tableStyleId>{5940675A-B579-460E-94D1-54222C63F5DA}</a:tableStyleId>
              </a:tblPr>
              <a:tblGrid>
                <a:gridCol w="1584217">
                  <a:extLst>
                    <a:ext uri="{9D8B030D-6E8A-4147-A177-3AD203B41FA5}">
                      <a16:colId xmlns:a16="http://schemas.microsoft.com/office/drawing/2014/main" val="2446616545"/>
                    </a:ext>
                  </a:extLst>
                </a:gridCol>
                <a:gridCol w="1584217">
                  <a:extLst>
                    <a:ext uri="{9D8B030D-6E8A-4147-A177-3AD203B41FA5}">
                      <a16:colId xmlns:a16="http://schemas.microsoft.com/office/drawing/2014/main" val="2435527301"/>
                    </a:ext>
                  </a:extLst>
                </a:gridCol>
                <a:gridCol w="1584217">
                  <a:extLst>
                    <a:ext uri="{9D8B030D-6E8A-4147-A177-3AD203B41FA5}">
                      <a16:colId xmlns:a16="http://schemas.microsoft.com/office/drawing/2014/main" val="1470179203"/>
                    </a:ext>
                  </a:extLst>
                </a:gridCol>
                <a:gridCol w="1584217">
                  <a:extLst>
                    <a:ext uri="{9D8B030D-6E8A-4147-A177-3AD203B41FA5}">
                      <a16:colId xmlns:a16="http://schemas.microsoft.com/office/drawing/2014/main" val="4255633666"/>
                    </a:ext>
                  </a:extLst>
                </a:gridCol>
                <a:gridCol w="1584217">
                  <a:extLst>
                    <a:ext uri="{9D8B030D-6E8A-4147-A177-3AD203B41FA5}">
                      <a16:colId xmlns:a16="http://schemas.microsoft.com/office/drawing/2014/main" val="1050645793"/>
                    </a:ext>
                  </a:extLst>
                </a:gridCol>
                <a:gridCol w="1584217">
                  <a:extLst>
                    <a:ext uri="{9D8B030D-6E8A-4147-A177-3AD203B41FA5}">
                      <a16:colId xmlns:a16="http://schemas.microsoft.com/office/drawing/2014/main" val="1111546874"/>
                    </a:ext>
                  </a:extLst>
                </a:gridCol>
                <a:gridCol w="1584217">
                  <a:extLst>
                    <a:ext uri="{9D8B030D-6E8A-4147-A177-3AD203B41FA5}">
                      <a16:colId xmlns:a16="http://schemas.microsoft.com/office/drawing/2014/main" val="311742822"/>
                    </a:ext>
                  </a:extLst>
                </a:gridCol>
              </a:tblGrid>
              <a:tr h="1550080">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542578"/>
                  </a:ext>
                </a:extLst>
              </a:tr>
              <a:tr h="579173">
                <a:tc>
                  <a:txBody>
                    <a:bodyPr/>
                    <a:lstStyle/>
                    <a:p>
                      <a:pPr algn="ctr">
                        <a:lnSpc>
                          <a:spcPct val="150000"/>
                        </a:lnSpc>
                      </a:pPr>
                      <a:r>
                        <a:rPr lang="fr-FR" sz="2000" b="1" dirty="0" err="1"/>
                        <a:t>Get_x</a:t>
                      </a:r>
                      <a:r>
                        <a:rPr lang="fr-FR" sz="2000" b="1"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fr-FR" sz="2000"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fr-FR" sz="2000"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fr-FR" sz="2000" b="1" dirty="0"/>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fr-FR" sz="2000"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fr-FR" sz="2000"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fr-FR" sz="2000" b="1" dirty="0"/>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9032011"/>
                  </a:ext>
                </a:extLst>
              </a:tr>
              <a:tr h="579173">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2000" b="1" dirty="0" err="1"/>
                        <a:t>Get_y</a:t>
                      </a:r>
                      <a:r>
                        <a:rPr lang="fr-FR" sz="2000" b="1"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fr-FR" sz="2000" b="1" kern="1200" dirty="0">
                          <a:solidFill>
                            <a:schemeClr val="bg1"/>
                          </a:solidFill>
                          <a:latin typeface="+mn-lt"/>
                          <a:ea typeface="+mn-ea"/>
                          <a:cs typeface="+mn-cs"/>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lumOff val="10000"/>
                      </a:schemeClr>
                    </a:solidFill>
                  </a:tcPr>
                </a:tc>
                <a:tc>
                  <a:txBody>
                    <a:bodyPr/>
                    <a:lstStyle/>
                    <a:p>
                      <a:pPr marL="0" algn="ctr" defTabSz="914400" rtl="0" eaLnBrk="1" latinLnBrk="0" hangingPunct="1">
                        <a:lnSpc>
                          <a:spcPct val="150000"/>
                        </a:lnSpc>
                      </a:pPr>
                      <a:r>
                        <a:rPr lang="fr-FR" sz="2000" b="1" kern="1200" dirty="0">
                          <a:solidFill>
                            <a:schemeClr val="bg1"/>
                          </a:solidFill>
                          <a:latin typeface="+mn-lt"/>
                          <a:ea typeface="+mn-ea"/>
                          <a:cs typeface="+mn-cs"/>
                        </a:rPr>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lumOff val="10000"/>
                      </a:schemeClr>
                    </a:solidFill>
                  </a:tcPr>
                </a:tc>
                <a:tc>
                  <a:txBody>
                    <a:bodyPr/>
                    <a:lstStyle/>
                    <a:p>
                      <a:pPr algn="ctr">
                        <a:lnSpc>
                          <a:spcPct val="150000"/>
                        </a:lnSpc>
                      </a:pPr>
                      <a:r>
                        <a:rPr lang="fr-FR" sz="2000" b="1"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fr-FR" sz="2000"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fr-FR" sz="2000" b="1" dirty="0"/>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fr-FR" sz="2000"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0424951"/>
                  </a:ext>
                </a:extLst>
              </a:tr>
              <a:tr h="579173">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2000" b="1" dirty="0" err="1"/>
                        <a:t>Get_z</a:t>
                      </a:r>
                      <a:r>
                        <a:rPr lang="fr-FR" sz="2000" b="1"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fr-FR" sz="2000" b="1" kern="1200" dirty="0">
                          <a:solidFill>
                            <a:schemeClr val="bg1"/>
                          </a:solidFill>
                          <a:latin typeface="+mn-lt"/>
                          <a:ea typeface="+mn-ea"/>
                          <a:cs typeface="+mn-cs"/>
                        </a:rPr>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lumOff val="10000"/>
                      </a:schemeClr>
                    </a:solidFill>
                  </a:tcPr>
                </a:tc>
                <a:tc>
                  <a:txBody>
                    <a:bodyPr/>
                    <a:lstStyle/>
                    <a:p>
                      <a:pPr marL="0" algn="ctr" defTabSz="914400" rtl="0" eaLnBrk="1" latinLnBrk="0" hangingPunct="1">
                        <a:lnSpc>
                          <a:spcPct val="150000"/>
                        </a:lnSpc>
                      </a:pPr>
                      <a:r>
                        <a:rPr lang="fr-FR" sz="2000" b="1" kern="1200" dirty="0">
                          <a:solidFill>
                            <a:schemeClr val="bg1"/>
                          </a:solidFill>
                          <a:latin typeface="+mn-lt"/>
                          <a:ea typeface="+mn-ea"/>
                          <a:cs typeface="+mn-cs"/>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lumOff val="10000"/>
                      </a:schemeClr>
                    </a:solidFill>
                  </a:tcPr>
                </a:tc>
                <a:tc>
                  <a:txBody>
                    <a:bodyPr/>
                    <a:lstStyle/>
                    <a:p>
                      <a:pPr algn="ctr">
                        <a:lnSpc>
                          <a:spcPct val="150000"/>
                        </a:lnSpc>
                      </a:pPr>
                      <a:r>
                        <a:rPr lang="fr-FR" sz="2000" b="1"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fr-FR" sz="2000" b="1" dirty="0"/>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fr-FR" sz="2000"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fr-FR" sz="2000"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7856596"/>
                  </a:ext>
                </a:extLst>
              </a:tr>
            </a:tbl>
          </a:graphicData>
        </a:graphic>
      </p:graphicFrame>
      <p:sp>
        <p:nvSpPr>
          <p:cNvPr id="24" name="Rectangle : coins arrondis 23">
            <a:extLst>
              <a:ext uri="{FF2B5EF4-FFF2-40B4-BE49-F238E27FC236}">
                <a16:creationId xmlns:a16="http://schemas.microsoft.com/office/drawing/2014/main" id="{115C0218-344F-4496-8D8C-5B3AC930D3FE}"/>
              </a:ext>
            </a:extLst>
          </p:cNvPr>
          <p:cNvSpPr>
            <a:spLocks noChangeAspect="1"/>
          </p:cNvSpPr>
          <p:nvPr/>
        </p:nvSpPr>
        <p:spPr>
          <a:xfrm>
            <a:off x="11160000" y="144000"/>
            <a:ext cx="900000" cy="900000"/>
          </a:xfrm>
          <a:prstGeom prst="roundRect">
            <a:avLst>
              <a:gd name="adj" fmla="val 10000"/>
            </a:avLst>
          </a:prstGeom>
          <a:blipFill rotWithShape="0">
            <a:blip r:embed="rId3">
              <a:duotone>
                <a:srgbClr val="E80554">
                  <a:shade val="45000"/>
                  <a:satMod val="135000"/>
                </a:srgbClr>
                <a:prstClr val="white"/>
              </a:duotone>
              <a:extLst>
                <a:ext uri="{BEBA8EAE-BF5A-486C-A8C5-ECC9F3942E4B}">
                  <a14:imgProps xmlns:a14="http://schemas.microsoft.com/office/drawing/2010/main">
                    <a14:imgLayer r:embed="rId4">
                      <a14:imgEffect>
                        <a14:sharpenSoften amount="50000"/>
                      </a14:imgEffect>
                      <a14:imgEffect>
                        <a14:colorTemperature colorTemp="8800"/>
                      </a14:imgEffect>
                      <a14:imgEffect>
                        <a14:saturation sat="300000"/>
                      </a14:imgEffect>
                      <a14:imgEffect>
                        <a14:brightnessContrast contrast="-40000"/>
                      </a14:imgEffect>
                    </a14:imgLayer>
                  </a14:imgProps>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30261"/>
              <a:satOff val="-1501"/>
              <a:lumOff val="5885"/>
              <a:alphaOff val="0"/>
            </a:schemeClr>
          </a:effectRef>
          <a:fontRef idx="minor">
            <a:schemeClr val="lt1">
              <a:hueOff val="0"/>
              <a:satOff val="0"/>
              <a:lumOff val="0"/>
              <a:alphaOff val="0"/>
            </a:schemeClr>
          </a:fontRef>
        </p:style>
      </p:sp>
      <p:pic>
        <p:nvPicPr>
          <p:cNvPr id="2" name="Image 1">
            <a:extLst>
              <a:ext uri="{FF2B5EF4-FFF2-40B4-BE49-F238E27FC236}">
                <a16:creationId xmlns:a16="http://schemas.microsoft.com/office/drawing/2014/main" id="{BE88B74E-E800-4CE4-90E3-F1AAE036A1DF}"/>
              </a:ext>
            </a:extLst>
          </p:cNvPr>
          <p:cNvPicPr>
            <a:picLocks noChangeAspect="1"/>
          </p:cNvPicPr>
          <p:nvPr/>
        </p:nvPicPr>
        <p:blipFill>
          <a:blip r:embed="rId5"/>
          <a:stretch>
            <a:fillRect/>
          </a:stretch>
        </p:blipFill>
        <p:spPr>
          <a:xfrm rot="10800000">
            <a:off x="420211" y="2047438"/>
            <a:ext cx="1562854" cy="1267932"/>
          </a:xfrm>
          <a:prstGeom prst="rect">
            <a:avLst/>
          </a:prstGeom>
          <a:scene3d>
            <a:camera prst="isometricTopUp"/>
            <a:lightRig rig="threePt" dir="t"/>
          </a:scene3d>
        </p:spPr>
      </p:pic>
      <p:sp>
        <p:nvSpPr>
          <p:cNvPr id="16" name="Espace réservé du pied de page 5">
            <a:extLst>
              <a:ext uri="{FF2B5EF4-FFF2-40B4-BE49-F238E27FC236}">
                <a16:creationId xmlns:a16="http://schemas.microsoft.com/office/drawing/2014/main" id="{AAC5C060-05A8-40BA-9CFE-00B6F6E9AB89}"/>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Sciences de l’Ingénieur :  l'approche Design au service du projet de Première</a:t>
            </a:r>
          </a:p>
        </p:txBody>
      </p:sp>
      <p:sp>
        <p:nvSpPr>
          <p:cNvPr id="17" name="Titre 1">
            <a:extLst>
              <a:ext uri="{FF2B5EF4-FFF2-40B4-BE49-F238E27FC236}">
                <a16:creationId xmlns:a16="http://schemas.microsoft.com/office/drawing/2014/main" id="{C4F7AF66-3134-46C9-A6C5-F04D3965D3BE}"/>
              </a:ext>
            </a:extLst>
          </p:cNvPr>
          <p:cNvSpPr txBox="1">
            <a:spLocks/>
          </p:cNvSpPr>
          <p:nvPr/>
        </p:nvSpPr>
        <p:spPr>
          <a:xfrm>
            <a:off x="180000" y="180000"/>
            <a:ext cx="11513610"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spc="-300" dirty="0"/>
              <a:t>Produire des idées, développer des solutions</a:t>
            </a:r>
          </a:p>
        </p:txBody>
      </p:sp>
      <p:sp>
        <p:nvSpPr>
          <p:cNvPr id="25" name="ZoneTexte 24">
            <a:extLst>
              <a:ext uri="{FF2B5EF4-FFF2-40B4-BE49-F238E27FC236}">
                <a16:creationId xmlns:a16="http://schemas.microsoft.com/office/drawing/2014/main" id="{F53E3A76-568C-43BE-8B0B-D14E0604994F}"/>
              </a:ext>
            </a:extLst>
          </p:cNvPr>
          <p:cNvSpPr txBox="1"/>
          <p:nvPr/>
        </p:nvSpPr>
        <p:spPr>
          <a:xfrm>
            <a:off x="2161372" y="5386396"/>
            <a:ext cx="8251266"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square" rtlCol="0">
            <a:spAutoFit/>
          </a:bodyPr>
          <a:lstStyle/>
          <a:p>
            <a:pPr lvl="0" algn="ctr"/>
            <a:r>
              <a:rPr lang="fr-FR" sz="2000" dirty="0"/>
              <a:t>Exigence n°1</a:t>
            </a:r>
          </a:p>
          <a:p>
            <a:pPr lvl="0" algn="ctr"/>
            <a:r>
              <a:rPr lang="fr-FR" sz="2000" dirty="0"/>
              <a:t>Détecter au minimum deux orientations du cube</a:t>
            </a:r>
          </a:p>
        </p:txBody>
      </p:sp>
      <p:sp>
        <p:nvSpPr>
          <p:cNvPr id="6" name="Organigramme : Alternative 5">
            <a:extLst>
              <a:ext uri="{FF2B5EF4-FFF2-40B4-BE49-F238E27FC236}">
                <a16:creationId xmlns:a16="http://schemas.microsoft.com/office/drawing/2014/main" id="{BCE9DA54-462D-4CB2-856F-A3D8D255152E}"/>
              </a:ext>
            </a:extLst>
          </p:cNvPr>
          <p:cNvSpPr/>
          <p:nvPr/>
        </p:nvSpPr>
        <p:spPr>
          <a:xfrm>
            <a:off x="2061028" y="1768767"/>
            <a:ext cx="3145170" cy="3387492"/>
          </a:xfrm>
          <a:prstGeom prst="flowChartAlternate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1" name="Connecteur droit avec flèche 20">
            <a:extLst>
              <a:ext uri="{FF2B5EF4-FFF2-40B4-BE49-F238E27FC236}">
                <a16:creationId xmlns:a16="http://schemas.microsoft.com/office/drawing/2014/main" id="{460EF79C-DFDA-42EC-AF49-DAC993AD0152}"/>
              </a:ext>
            </a:extLst>
          </p:cNvPr>
          <p:cNvCxnSpPr>
            <a:cxnSpLocks/>
          </p:cNvCxnSpPr>
          <p:nvPr/>
        </p:nvCxnSpPr>
        <p:spPr>
          <a:xfrm flipH="1" flipV="1">
            <a:off x="1177853" y="1841601"/>
            <a:ext cx="1" cy="834563"/>
          </a:xfrm>
          <a:prstGeom prst="straightConnector1">
            <a:avLst/>
          </a:prstGeom>
          <a:ln w="19050" cap="flat" cmpd="sng" algn="ctr">
            <a:solidFill>
              <a:srgbClr val="FF0000"/>
            </a:solidFill>
            <a:prstDash val="solid"/>
            <a:round/>
            <a:headEnd type="none" w="med" len="med"/>
            <a:tailEnd type="stealth" w="lg" len="lg"/>
          </a:ln>
        </p:spPr>
        <p:style>
          <a:lnRef idx="0">
            <a:scrgbClr r="0" g="0" b="0"/>
          </a:lnRef>
          <a:fillRef idx="0">
            <a:scrgbClr r="0" g="0" b="0"/>
          </a:fillRef>
          <a:effectRef idx="0">
            <a:scrgbClr r="0" g="0" b="0"/>
          </a:effectRef>
          <a:fontRef idx="minor">
            <a:schemeClr val="tx1"/>
          </a:fontRef>
        </p:style>
      </p:cxnSp>
      <p:sp>
        <p:nvSpPr>
          <p:cNvPr id="22" name="ZoneTexte 21">
            <a:extLst>
              <a:ext uri="{FF2B5EF4-FFF2-40B4-BE49-F238E27FC236}">
                <a16:creationId xmlns:a16="http://schemas.microsoft.com/office/drawing/2014/main" id="{8ABA6834-02FD-4C4E-AEB4-5A66186605DF}"/>
              </a:ext>
            </a:extLst>
          </p:cNvPr>
          <p:cNvSpPr txBox="1"/>
          <p:nvPr/>
        </p:nvSpPr>
        <p:spPr>
          <a:xfrm>
            <a:off x="1157747" y="1777380"/>
            <a:ext cx="456083" cy="531751"/>
          </a:xfrm>
          <a:prstGeom prst="rect">
            <a:avLst/>
          </a:prstGeom>
          <a:noFill/>
        </p:spPr>
        <p:txBody>
          <a:bodyPr wrap="square" rtlCol="0">
            <a:spAutoFit/>
          </a:bodyPr>
          <a:lstStyle/>
          <a:p>
            <a:r>
              <a:rPr lang="fr-FR" dirty="0"/>
              <a:t>Z</a:t>
            </a:r>
          </a:p>
        </p:txBody>
      </p:sp>
      <p:cxnSp>
        <p:nvCxnSpPr>
          <p:cNvPr id="23" name="Connecteur droit avec flèche 22">
            <a:extLst>
              <a:ext uri="{FF2B5EF4-FFF2-40B4-BE49-F238E27FC236}">
                <a16:creationId xmlns:a16="http://schemas.microsoft.com/office/drawing/2014/main" id="{9004D17C-419F-4FA6-AFFD-9331FB6351F9}"/>
              </a:ext>
            </a:extLst>
          </p:cNvPr>
          <p:cNvCxnSpPr>
            <a:cxnSpLocks/>
          </p:cNvCxnSpPr>
          <p:nvPr/>
        </p:nvCxnSpPr>
        <p:spPr>
          <a:xfrm flipH="1" flipV="1">
            <a:off x="625738" y="2323422"/>
            <a:ext cx="552116" cy="345112"/>
          </a:xfrm>
          <a:prstGeom prst="straightConnector1">
            <a:avLst/>
          </a:prstGeom>
          <a:ln w="19050" cap="flat" cmpd="sng" algn="ctr">
            <a:solidFill>
              <a:srgbClr val="FF0000"/>
            </a:solidFill>
            <a:prstDash val="solid"/>
            <a:round/>
            <a:headEnd type="none" w="med" len="med"/>
            <a:tailEnd type="stealth" w="lg" len="lg"/>
          </a:ln>
        </p:spPr>
        <p:style>
          <a:lnRef idx="0">
            <a:scrgbClr r="0" g="0" b="0"/>
          </a:lnRef>
          <a:fillRef idx="0">
            <a:scrgbClr r="0" g="0" b="0"/>
          </a:fillRef>
          <a:effectRef idx="0">
            <a:scrgbClr r="0" g="0" b="0"/>
          </a:effectRef>
          <a:fontRef idx="minor">
            <a:schemeClr val="tx1"/>
          </a:fontRef>
        </p:style>
      </p:cxnSp>
      <p:sp>
        <p:nvSpPr>
          <p:cNvPr id="27" name="ZoneTexte 26">
            <a:extLst>
              <a:ext uri="{FF2B5EF4-FFF2-40B4-BE49-F238E27FC236}">
                <a16:creationId xmlns:a16="http://schemas.microsoft.com/office/drawing/2014/main" id="{BE863904-9E6A-48AD-AB04-99884A1B9372}"/>
              </a:ext>
            </a:extLst>
          </p:cNvPr>
          <p:cNvSpPr txBox="1"/>
          <p:nvPr/>
        </p:nvSpPr>
        <p:spPr>
          <a:xfrm>
            <a:off x="533815" y="2007364"/>
            <a:ext cx="456083" cy="531751"/>
          </a:xfrm>
          <a:prstGeom prst="rect">
            <a:avLst/>
          </a:prstGeom>
          <a:noFill/>
        </p:spPr>
        <p:txBody>
          <a:bodyPr wrap="square" rtlCol="0">
            <a:spAutoFit/>
          </a:bodyPr>
          <a:lstStyle/>
          <a:p>
            <a:r>
              <a:rPr lang="fr-FR" dirty="0"/>
              <a:t>Y</a:t>
            </a:r>
          </a:p>
        </p:txBody>
      </p:sp>
      <p:cxnSp>
        <p:nvCxnSpPr>
          <p:cNvPr id="28" name="Connecteur droit avec flèche 27">
            <a:extLst>
              <a:ext uri="{FF2B5EF4-FFF2-40B4-BE49-F238E27FC236}">
                <a16:creationId xmlns:a16="http://schemas.microsoft.com/office/drawing/2014/main" id="{844DCFBD-5ECF-4163-BB6E-289A6471D460}"/>
              </a:ext>
            </a:extLst>
          </p:cNvPr>
          <p:cNvCxnSpPr>
            <a:cxnSpLocks/>
          </p:cNvCxnSpPr>
          <p:nvPr/>
        </p:nvCxnSpPr>
        <p:spPr>
          <a:xfrm flipV="1">
            <a:off x="1188860" y="2317051"/>
            <a:ext cx="626785" cy="348478"/>
          </a:xfrm>
          <a:prstGeom prst="straightConnector1">
            <a:avLst/>
          </a:prstGeom>
          <a:ln w="19050" cap="flat" cmpd="sng" algn="ctr">
            <a:solidFill>
              <a:srgbClr val="FF0000"/>
            </a:solidFill>
            <a:prstDash val="solid"/>
            <a:round/>
            <a:headEnd type="none" w="med" len="med"/>
            <a:tailEnd type="stealth" w="lg" len="lg"/>
          </a:ln>
        </p:spPr>
        <p:style>
          <a:lnRef idx="0">
            <a:scrgbClr r="0" g="0" b="0"/>
          </a:lnRef>
          <a:fillRef idx="0">
            <a:scrgbClr r="0" g="0" b="0"/>
          </a:fillRef>
          <a:effectRef idx="0">
            <a:scrgbClr r="0" g="0" b="0"/>
          </a:effectRef>
          <a:fontRef idx="minor">
            <a:schemeClr val="tx1"/>
          </a:fontRef>
        </p:style>
      </p:cxnSp>
      <p:sp>
        <p:nvSpPr>
          <p:cNvPr id="29" name="ZoneTexte 28">
            <a:extLst>
              <a:ext uri="{FF2B5EF4-FFF2-40B4-BE49-F238E27FC236}">
                <a16:creationId xmlns:a16="http://schemas.microsoft.com/office/drawing/2014/main" id="{07F3154E-FD44-47DD-9A0A-93D71C865970}"/>
              </a:ext>
            </a:extLst>
          </p:cNvPr>
          <p:cNvSpPr txBox="1"/>
          <p:nvPr/>
        </p:nvSpPr>
        <p:spPr>
          <a:xfrm>
            <a:off x="1562948" y="2011867"/>
            <a:ext cx="456083" cy="531751"/>
          </a:xfrm>
          <a:prstGeom prst="rect">
            <a:avLst/>
          </a:prstGeom>
          <a:noFill/>
        </p:spPr>
        <p:txBody>
          <a:bodyPr wrap="square" rtlCol="0">
            <a:spAutoFit/>
          </a:bodyPr>
          <a:lstStyle/>
          <a:p>
            <a:r>
              <a:rPr lang="fr-FR" dirty="0"/>
              <a:t>X</a:t>
            </a:r>
          </a:p>
        </p:txBody>
      </p:sp>
      <p:pic>
        <p:nvPicPr>
          <p:cNvPr id="11" name="Image 10">
            <a:extLst>
              <a:ext uri="{FF2B5EF4-FFF2-40B4-BE49-F238E27FC236}">
                <a16:creationId xmlns:a16="http://schemas.microsoft.com/office/drawing/2014/main" id="{AE7AFF23-5CA7-4452-89CB-DD2D02FAB682}"/>
              </a:ext>
            </a:extLst>
          </p:cNvPr>
          <p:cNvPicPr>
            <a:picLocks noChangeAspect="1"/>
          </p:cNvPicPr>
          <p:nvPr/>
        </p:nvPicPr>
        <p:blipFill>
          <a:blip r:embed="rId6"/>
          <a:stretch>
            <a:fillRect/>
          </a:stretch>
        </p:blipFill>
        <p:spPr>
          <a:xfrm>
            <a:off x="2278838" y="2076701"/>
            <a:ext cx="1153141" cy="1080000"/>
          </a:xfrm>
          <a:prstGeom prst="rect">
            <a:avLst/>
          </a:prstGeom>
        </p:spPr>
      </p:pic>
      <p:pic>
        <p:nvPicPr>
          <p:cNvPr id="12" name="Image 11">
            <a:extLst>
              <a:ext uri="{FF2B5EF4-FFF2-40B4-BE49-F238E27FC236}">
                <a16:creationId xmlns:a16="http://schemas.microsoft.com/office/drawing/2014/main" id="{CFDCB927-BF5C-4C5F-95A8-86FD9AE6BF3B}"/>
              </a:ext>
            </a:extLst>
          </p:cNvPr>
          <p:cNvPicPr>
            <a:picLocks noChangeAspect="1"/>
          </p:cNvPicPr>
          <p:nvPr/>
        </p:nvPicPr>
        <p:blipFill>
          <a:blip r:embed="rId7"/>
          <a:stretch>
            <a:fillRect/>
          </a:stretch>
        </p:blipFill>
        <p:spPr>
          <a:xfrm>
            <a:off x="3807888" y="2076701"/>
            <a:ext cx="1153141" cy="1080000"/>
          </a:xfrm>
          <a:prstGeom prst="rect">
            <a:avLst/>
          </a:prstGeom>
        </p:spPr>
      </p:pic>
      <p:pic>
        <p:nvPicPr>
          <p:cNvPr id="13" name="Image 12">
            <a:extLst>
              <a:ext uri="{FF2B5EF4-FFF2-40B4-BE49-F238E27FC236}">
                <a16:creationId xmlns:a16="http://schemas.microsoft.com/office/drawing/2014/main" id="{95D0465B-9537-44DB-9E41-869D887D5424}"/>
              </a:ext>
            </a:extLst>
          </p:cNvPr>
          <p:cNvPicPr>
            <a:picLocks noChangeAspect="1"/>
          </p:cNvPicPr>
          <p:nvPr/>
        </p:nvPicPr>
        <p:blipFill>
          <a:blip r:embed="rId8"/>
          <a:stretch>
            <a:fillRect/>
          </a:stretch>
        </p:blipFill>
        <p:spPr>
          <a:xfrm>
            <a:off x="5405430" y="2076701"/>
            <a:ext cx="1153141" cy="1080000"/>
          </a:xfrm>
          <a:prstGeom prst="rect">
            <a:avLst/>
          </a:prstGeom>
        </p:spPr>
      </p:pic>
      <p:pic>
        <p:nvPicPr>
          <p:cNvPr id="14" name="Image 13">
            <a:extLst>
              <a:ext uri="{FF2B5EF4-FFF2-40B4-BE49-F238E27FC236}">
                <a16:creationId xmlns:a16="http://schemas.microsoft.com/office/drawing/2014/main" id="{9C4BA905-71F7-4ABD-B033-EEB685A4D775}"/>
              </a:ext>
            </a:extLst>
          </p:cNvPr>
          <p:cNvPicPr>
            <a:picLocks noChangeAspect="1"/>
          </p:cNvPicPr>
          <p:nvPr/>
        </p:nvPicPr>
        <p:blipFill>
          <a:blip r:embed="rId9"/>
          <a:stretch>
            <a:fillRect/>
          </a:stretch>
        </p:blipFill>
        <p:spPr>
          <a:xfrm>
            <a:off x="7003807" y="2076063"/>
            <a:ext cx="1153141" cy="1080000"/>
          </a:xfrm>
          <a:prstGeom prst="rect">
            <a:avLst/>
          </a:prstGeom>
        </p:spPr>
      </p:pic>
      <p:pic>
        <p:nvPicPr>
          <p:cNvPr id="18" name="Image 17">
            <a:extLst>
              <a:ext uri="{FF2B5EF4-FFF2-40B4-BE49-F238E27FC236}">
                <a16:creationId xmlns:a16="http://schemas.microsoft.com/office/drawing/2014/main" id="{30A3C2B7-CF4F-46B3-A77A-95380125BB25}"/>
              </a:ext>
            </a:extLst>
          </p:cNvPr>
          <p:cNvPicPr>
            <a:picLocks noChangeAspect="1"/>
          </p:cNvPicPr>
          <p:nvPr/>
        </p:nvPicPr>
        <p:blipFill>
          <a:blip r:embed="rId10"/>
          <a:stretch>
            <a:fillRect/>
          </a:stretch>
        </p:blipFill>
        <p:spPr>
          <a:xfrm>
            <a:off x="8591136" y="2076063"/>
            <a:ext cx="1153141" cy="1080000"/>
          </a:xfrm>
          <a:prstGeom prst="rect">
            <a:avLst/>
          </a:prstGeom>
        </p:spPr>
      </p:pic>
      <p:pic>
        <p:nvPicPr>
          <p:cNvPr id="19" name="Image 18">
            <a:extLst>
              <a:ext uri="{FF2B5EF4-FFF2-40B4-BE49-F238E27FC236}">
                <a16:creationId xmlns:a16="http://schemas.microsoft.com/office/drawing/2014/main" id="{3C84A54D-A83A-49DA-BD75-F6D00B583632}"/>
              </a:ext>
            </a:extLst>
          </p:cNvPr>
          <p:cNvPicPr>
            <a:picLocks noChangeAspect="1"/>
          </p:cNvPicPr>
          <p:nvPr/>
        </p:nvPicPr>
        <p:blipFill>
          <a:blip r:embed="rId11"/>
          <a:stretch>
            <a:fillRect/>
          </a:stretch>
        </p:blipFill>
        <p:spPr>
          <a:xfrm>
            <a:off x="10148356" y="2075283"/>
            <a:ext cx="1153141" cy="108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sp>
        <p:nvSpPr>
          <p:cNvPr id="23" name="Rectangle : coins arrondis 22">
            <a:extLst>
              <a:ext uri="{FF2B5EF4-FFF2-40B4-BE49-F238E27FC236}">
                <a16:creationId xmlns:a16="http://schemas.microsoft.com/office/drawing/2014/main" id="{DFD9CEBE-46B8-470F-8CDB-669F6CEAFBCB}"/>
              </a:ext>
            </a:extLst>
          </p:cNvPr>
          <p:cNvSpPr>
            <a:spLocks noChangeAspect="1"/>
          </p:cNvSpPr>
          <p:nvPr/>
        </p:nvSpPr>
        <p:spPr>
          <a:xfrm>
            <a:off x="11160000" y="144000"/>
            <a:ext cx="900000" cy="900000"/>
          </a:xfrm>
          <a:prstGeom prst="roundRect">
            <a:avLst>
              <a:gd name="adj" fmla="val 10000"/>
            </a:avLst>
          </a:prstGeom>
          <a:blipFill rotWithShape="0">
            <a:blip r:embed="rId3">
              <a:duotone>
                <a:srgbClr val="E80554">
                  <a:shade val="45000"/>
                  <a:satMod val="135000"/>
                </a:srgbClr>
                <a:prstClr val="white"/>
              </a:duotone>
              <a:extLst>
                <a:ext uri="{BEBA8EAE-BF5A-486C-A8C5-ECC9F3942E4B}">
                  <a14:imgProps xmlns:a14="http://schemas.microsoft.com/office/drawing/2010/main">
                    <a14:imgLayer r:embed="rId4">
                      <a14:imgEffect>
                        <a14:sharpenSoften amount="50000"/>
                      </a14:imgEffect>
                      <a14:imgEffect>
                        <a14:colorTemperature colorTemp="8800"/>
                      </a14:imgEffect>
                      <a14:imgEffect>
                        <a14:saturation sat="300000"/>
                      </a14:imgEffect>
                      <a14:imgEffect>
                        <a14:brightnessContrast contrast="-40000"/>
                      </a14:imgEffect>
                    </a14:imgLayer>
                  </a14:imgProps>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30261"/>
              <a:satOff val="-1501"/>
              <a:lumOff val="5885"/>
              <a:alphaOff val="0"/>
            </a:schemeClr>
          </a:effectRef>
          <a:fontRef idx="minor">
            <a:schemeClr val="lt1">
              <a:hueOff val="0"/>
              <a:satOff val="0"/>
              <a:lumOff val="0"/>
              <a:alphaOff val="0"/>
            </a:schemeClr>
          </a:fontRef>
        </p:style>
      </p:sp>
      <p:sp>
        <p:nvSpPr>
          <p:cNvPr id="20" name="Espace réservé du pied de page 5">
            <a:extLst>
              <a:ext uri="{FF2B5EF4-FFF2-40B4-BE49-F238E27FC236}">
                <a16:creationId xmlns:a16="http://schemas.microsoft.com/office/drawing/2014/main" id="{78461E09-09BB-470F-A92C-425160833404}"/>
              </a:ext>
            </a:extLst>
          </p:cNvPr>
          <p:cNvSpPr txBox="1">
            <a:spLocks/>
          </p:cNvSpPr>
          <p:nvPr/>
        </p:nvSpPr>
        <p:spPr>
          <a:xfrm>
            <a:off x="122846" y="6405466"/>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Sciences de l’Ingénieur :  l'approche Design au service du projet de Première</a:t>
            </a:r>
          </a:p>
        </p:txBody>
      </p:sp>
      <p:sp>
        <p:nvSpPr>
          <p:cNvPr id="22" name="Forme libre : forme 21">
            <a:extLst>
              <a:ext uri="{FF2B5EF4-FFF2-40B4-BE49-F238E27FC236}">
                <a16:creationId xmlns:a16="http://schemas.microsoft.com/office/drawing/2014/main" id="{729C178C-6CC0-4ED7-B239-32039D0BBCC3}"/>
              </a:ext>
            </a:extLst>
          </p:cNvPr>
          <p:cNvSpPr/>
          <p:nvPr/>
        </p:nvSpPr>
        <p:spPr>
          <a:xfrm>
            <a:off x="5962378" y="2680799"/>
            <a:ext cx="1240221" cy="117256"/>
          </a:xfrm>
          <a:custGeom>
            <a:avLst/>
            <a:gdLst>
              <a:gd name="connsiteX0" fmla="*/ 0 w 1240221"/>
              <a:gd name="connsiteY0" fmla="*/ 0 h 52552"/>
              <a:gd name="connsiteX1" fmla="*/ 641132 w 1240221"/>
              <a:gd name="connsiteY1" fmla="*/ 31531 h 52552"/>
              <a:gd name="connsiteX2" fmla="*/ 1240221 w 1240221"/>
              <a:gd name="connsiteY2" fmla="*/ 52552 h 52552"/>
            </a:gdLst>
            <a:ahLst/>
            <a:cxnLst>
              <a:cxn ang="0">
                <a:pos x="connsiteX0" y="connsiteY0"/>
              </a:cxn>
              <a:cxn ang="0">
                <a:pos x="connsiteX1" y="connsiteY1"/>
              </a:cxn>
              <a:cxn ang="0">
                <a:pos x="connsiteX2" y="connsiteY2"/>
              </a:cxn>
            </a:cxnLst>
            <a:rect l="l" t="t" r="r" b="b"/>
            <a:pathLst>
              <a:path w="1240221" h="52552">
                <a:moveTo>
                  <a:pt x="0" y="0"/>
                </a:moveTo>
                <a:lnTo>
                  <a:pt x="641132" y="31531"/>
                </a:lnTo>
                <a:lnTo>
                  <a:pt x="1240221" y="52552"/>
                </a:lnTo>
              </a:path>
            </a:pathLst>
          </a:custGeom>
          <a:ln w="28575">
            <a:solidFill>
              <a:schemeClr val="accent5">
                <a:lumMod val="50000"/>
                <a:lumOff val="50000"/>
              </a:schemeClr>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24" name="Forme libre : forme 23">
            <a:extLst>
              <a:ext uri="{FF2B5EF4-FFF2-40B4-BE49-F238E27FC236}">
                <a16:creationId xmlns:a16="http://schemas.microsoft.com/office/drawing/2014/main" id="{B7E4F381-C6CE-48CB-AB11-3966D60F8F29}"/>
              </a:ext>
            </a:extLst>
          </p:cNvPr>
          <p:cNvSpPr/>
          <p:nvPr/>
        </p:nvSpPr>
        <p:spPr>
          <a:xfrm flipV="1">
            <a:off x="5865521" y="4211221"/>
            <a:ext cx="1240221" cy="45719"/>
          </a:xfrm>
          <a:custGeom>
            <a:avLst/>
            <a:gdLst>
              <a:gd name="connsiteX0" fmla="*/ 0 w 1135117"/>
              <a:gd name="connsiteY0" fmla="*/ 14473 h 403356"/>
              <a:gd name="connsiteX1" fmla="*/ 294289 w 1135117"/>
              <a:gd name="connsiteY1" fmla="*/ 24984 h 403356"/>
              <a:gd name="connsiteX2" fmla="*/ 493986 w 1135117"/>
              <a:gd name="connsiteY2" fmla="*/ 245701 h 403356"/>
              <a:gd name="connsiteX3" fmla="*/ 1135117 w 1135117"/>
              <a:gd name="connsiteY3" fmla="*/ 403356 h 403356"/>
            </a:gdLst>
            <a:ahLst/>
            <a:cxnLst>
              <a:cxn ang="0">
                <a:pos x="connsiteX0" y="connsiteY0"/>
              </a:cxn>
              <a:cxn ang="0">
                <a:pos x="connsiteX1" y="connsiteY1"/>
              </a:cxn>
              <a:cxn ang="0">
                <a:pos x="connsiteX2" y="connsiteY2"/>
              </a:cxn>
              <a:cxn ang="0">
                <a:pos x="connsiteX3" y="connsiteY3"/>
              </a:cxn>
            </a:cxnLst>
            <a:rect l="l" t="t" r="r" b="b"/>
            <a:pathLst>
              <a:path w="1135117" h="403356">
                <a:moveTo>
                  <a:pt x="0" y="14473"/>
                </a:moveTo>
                <a:cubicBezTo>
                  <a:pt x="105979" y="459"/>
                  <a:pt x="211958" y="-13554"/>
                  <a:pt x="294289" y="24984"/>
                </a:cubicBezTo>
                <a:cubicBezTo>
                  <a:pt x="376620" y="63522"/>
                  <a:pt x="353848" y="182639"/>
                  <a:pt x="493986" y="245701"/>
                </a:cubicBezTo>
                <a:cubicBezTo>
                  <a:pt x="634124" y="308763"/>
                  <a:pt x="884620" y="356059"/>
                  <a:pt x="1135117" y="403356"/>
                </a:cubicBezTo>
              </a:path>
            </a:pathLst>
          </a:custGeom>
          <a:ln w="28575">
            <a:solidFill>
              <a:schemeClr val="accent2">
                <a:lumMod val="60000"/>
                <a:lumOff val="40000"/>
              </a:schemeClr>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25" name="Forme libre : forme 24">
            <a:extLst>
              <a:ext uri="{FF2B5EF4-FFF2-40B4-BE49-F238E27FC236}">
                <a16:creationId xmlns:a16="http://schemas.microsoft.com/office/drawing/2014/main" id="{E3C06135-490E-42E5-BFD8-AB2856FBE7AA}"/>
              </a:ext>
            </a:extLst>
          </p:cNvPr>
          <p:cNvSpPr/>
          <p:nvPr/>
        </p:nvSpPr>
        <p:spPr>
          <a:xfrm>
            <a:off x="3115508" y="2726518"/>
            <a:ext cx="1399779" cy="694926"/>
          </a:xfrm>
          <a:custGeom>
            <a:avLst/>
            <a:gdLst>
              <a:gd name="connsiteX0" fmla="*/ 0 w 822960"/>
              <a:gd name="connsiteY0" fmla="*/ 589280 h 636207"/>
              <a:gd name="connsiteX1" fmla="*/ 243840 w 822960"/>
              <a:gd name="connsiteY1" fmla="*/ 589280 h 636207"/>
              <a:gd name="connsiteX2" fmla="*/ 416560 w 822960"/>
              <a:gd name="connsiteY2" fmla="*/ 101600 h 636207"/>
              <a:gd name="connsiteX3" fmla="*/ 822960 w 822960"/>
              <a:gd name="connsiteY3" fmla="*/ 0 h 636207"/>
            </a:gdLst>
            <a:ahLst/>
            <a:cxnLst>
              <a:cxn ang="0">
                <a:pos x="connsiteX0" y="connsiteY0"/>
              </a:cxn>
              <a:cxn ang="0">
                <a:pos x="connsiteX1" y="connsiteY1"/>
              </a:cxn>
              <a:cxn ang="0">
                <a:pos x="connsiteX2" y="connsiteY2"/>
              </a:cxn>
              <a:cxn ang="0">
                <a:pos x="connsiteX3" y="connsiteY3"/>
              </a:cxn>
            </a:cxnLst>
            <a:rect l="l" t="t" r="r" b="b"/>
            <a:pathLst>
              <a:path w="822960" h="636207">
                <a:moveTo>
                  <a:pt x="0" y="589280"/>
                </a:moveTo>
                <a:cubicBezTo>
                  <a:pt x="87206" y="629920"/>
                  <a:pt x="174413" y="670560"/>
                  <a:pt x="243840" y="589280"/>
                </a:cubicBezTo>
                <a:cubicBezTo>
                  <a:pt x="313267" y="508000"/>
                  <a:pt x="320040" y="199813"/>
                  <a:pt x="416560" y="101600"/>
                </a:cubicBezTo>
                <a:cubicBezTo>
                  <a:pt x="513080" y="3387"/>
                  <a:pt x="668020" y="1693"/>
                  <a:pt x="822960" y="0"/>
                </a:cubicBezTo>
              </a:path>
            </a:pathLst>
          </a:custGeom>
          <a:ln w="38100">
            <a:solidFill>
              <a:schemeClr val="accent5">
                <a:lumMod val="50000"/>
                <a:lumOff val="50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fr-FR"/>
          </a:p>
        </p:txBody>
      </p:sp>
      <p:sp>
        <p:nvSpPr>
          <p:cNvPr id="26" name="Forme libre : forme 25">
            <a:extLst>
              <a:ext uri="{FF2B5EF4-FFF2-40B4-BE49-F238E27FC236}">
                <a16:creationId xmlns:a16="http://schemas.microsoft.com/office/drawing/2014/main" id="{871EF2EB-7512-408E-AC87-F9A9158B0D50}"/>
              </a:ext>
            </a:extLst>
          </p:cNvPr>
          <p:cNvSpPr/>
          <p:nvPr/>
        </p:nvSpPr>
        <p:spPr>
          <a:xfrm flipV="1">
            <a:off x="3115508" y="3442461"/>
            <a:ext cx="1399779" cy="768757"/>
          </a:xfrm>
          <a:custGeom>
            <a:avLst/>
            <a:gdLst>
              <a:gd name="connsiteX0" fmla="*/ 0 w 822960"/>
              <a:gd name="connsiteY0" fmla="*/ 589280 h 636207"/>
              <a:gd name="connsiteX1" fmla="*/ 243840 w 822960"/>
              <a:gd name="connsiteY1" fmla="*/ 589280 h 636207"/>
              <a:gd name="connsiteX2" fmla="*/ 416560 w 822960"/>
              <a:gd name="connsiteY2" fmla="*/ 101600 h 636207"/>
              <a:gd name="connsiteX3" fmla="*/ 822960 w 822960"/>
              <a:gd name="connsiteY3" fmla="*/ 0 h 636207"/>
            </a:gdLst>
            <a:ahLst/>
            <a:cxnLst>
              <a:cxn ang="0">
                <a:pos x="connsiteX0" y="connsiteY0"/>
              </a:cxn>
              <a:cxn ang="0">
                <a:pos x="connsiteX1" y="connsiteY1"/>
              </a:cxn>
              <a:cxn ang="0">
                <a:pos x="connsiteX2" y="connsiteY2"/>
              </a:cxn>
              <a:cxn ang="0">
                <a:pos x="connsiteX3" y="connsiteY3"/>
              </a:cxn>
            </a:cxnLst>
            <a:rect l="l" t="t" r="r" b="b"/>
            <a:pathLst>
              <a:path w="822960" h="636207">
                <a:moveTo>
                  <a:pt x="0" y="589280"/>
                </a:moveTo>
                <a:cubicBezTo>
                  <a:pt x="87206" y="629920"/>
                  <a:pt x="174413" y="670560"/>
                  <a:pt x="243840" y="589280"/>
                </a:cubicBezTo>
                <a:cubicBezTo>
                  <a:pt x="313267" y="508000"/>
                  <a:pt x="320040" y="199813"/>
                  <a:pt x="416560" y="101600"/>
                </a:cubicBezTo>
                <a:cubicBezTo>
                  <a:pt x="513080" y="3387"/>
                  <a:pt x="668020" y="1693"/>
                  <a:pt x="822960" y="0"/>
                </a:cubicBezTo>
              </a:path>
            </a:pathLst>
          </a:custGeom>
          <a:ln w="38100">
            <a:solidFill>
              <a:schemeClr val="accent2">
                <a:lumMod val="60000"/>
                <a:lumOff val="40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fr-FR"/>
          </a:p>
        </p:txBody>
      </p:sp>
      <p:sp>
        <p:nvSpPr>
          <p:cNvPr id="27" name="Organigramme : Alternative 26">
            <a:extLst>
              <a:ext uri="{FF2B5EF4-FFF2-40B4-BE49-F238E27FC236}">
                <a16:creationId xmlns:a16="http://schemas.microsoft.com/office/drawing/2014/main" id="{FF300C69-81C0-4382-BD59-93070EDD6B28}"/>
              </a:ext>
            </a:extLst>
          </p:cNvPr>
          <p:cNvSpPr/>
          <p:nvPr/>
        </p:nvSpPr>
        <p:spPr>
          <a:xfrm>
            <a:off x="4416307" y="2443788"/>
            <a:ext cx="1744624" cy="602744"/>
          </a:xfrm>
          <a:prstGeom prst="flowChartAlternateProcess">
            <a:avLst/>
          </a:prstGeom>
          <a:solidFill>
            <a:schemeClr val="accent5">
              <a:lumMod val="50000"/>
              <a:lumOff val="50000"/>
            </a:schemeClr>
          </a:solidFill>
          <a:ln>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Liaison radio </a:t>
            </a:r>
          </a:p>
        </p:txBody>
      </p:sp>
      <p:sp>
        <p:nvSpPr>
          <p:cNvPr id="28" name="ZoneTexte 27">
            <a:extLst>
              <a:ext uri="{FF2B5EF4-FFF2-40B4-BE49-F238E27FC236}">
                <a16:creationId xmlns:a16="http://schemas.microsoft.com/office/drawing/2014/main" id="{5775E05B-6CC6-49CA-A0AD-2DD6285CDCC8}"/>
              </a:ext>
            </a:extLst>
          </p:cNvPr>
          <p:cNvSpPr txBox="1"/>
          <p:nvPr/>
        </p:nvSpPr>
        <p:spPr>
          <a:xfrm>
            <a:off x="6810332" y="2520543"/>
            <a:ext cx="1240221" cy="510778"/>
          </a:xfrm>
          <a:prstGeom prst="flowChartAlternateProcess">
            <a:avLst/>
          </a:prstGeom>
          <a:ln>
            <a:solidFill>
              <a:schemeClr val="accent5">
                <a:lumMod val="50000"/>
                <a:lumOff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200" dirty="0"/>
              <a:t>Signal</a:t>
            </a:r>
            <a:br>
              <a:rPr lang="fr-FR" sz="1200" dirty="0"/>
            </a:br>
            <a:r>
              <a:rPr lang="fr-FR" sz="1200" dirty="0"/>
              <a:t>2,4 GHz</a:t>
            </a:r>
          </a:p>
        </p:txBody>
      </p:sp>
      <p:sp>
        <p:nvSpPr>
          <p:cNvPr id="29" name="Organigramme : Alternative 28">
            <a:extLst>
              <a:ext uri="{FF2B5EF4-FFF2-40B4-BE49-F238E27FC236}">
                <a16:creationId xmlns:a16="http://schemas.microsoft.com/office/drawing/2014/main" id="{3296D882-AFD1-4F80-9CCC-53F5CCEF9DC8}"/>
              </a:ext>
            </a:extLst>
          </p:cNvPr>
          <p:cNvSpPr/>
          <p:nvPr/>
        </p:nvSpPr>
        <p:spPr>
          <a:xfrm>
            <a:off x="4416307" y="3918046"/>
            <a:ext cx="1744623" cy="587371"/>
          </a:xfrm>
          <a:prstGeom prst="flowChartAlternateProcess">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Protocole de communication </a:t>
            </a:r>
          </a:p>
        </p:txBody>
      </p:sp>
      <p:sp>
        <p:nvSpPr>
          <p:cNvPr id="30" name="ZoneTexte 29">
            <a:extLst>
              <a:ext uri="{FF2B5EF4-FFF2-40B4-BE49-F238E27FC236}">
                <a16:creationId xmlns:a16="http://schemas.microsoft.com/office/drawing/2014/main" id="{344DCF94-6136-402E-A954-01A905BC42BD}"/>
              </a:ext>
            </a:extLst>
          </p:cNvPr>
          <p:cNvSpPr txBox="1"/>
          <p:nvPr/>
        </p:nvSpPr>
        <p:spPr>
          <a:xfrm>
            <a:off x="6810333" y="3953482"/>
            <a:ext cx="1240221" cy="510778"/>
          </a:xfrm>
          <a:prstGeom prst="flowChartAlternateProcess">
            <a:avLst/>
          </a:prstGeom>
          <a:ln>
            <a:solidFill>
              <a:schemeClr val="accent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200" dirty="0"/>
              <a:t>Trame </a:t>
            </a:r>
            <a:br>
              <a:rPr lang="fr-FR" sz="1200" dirty="0"/>
            </a:br>
            <a:r>
              <a:rPr lang="fr-FR" sz="1200" dirty="0"/>
              <a:t>Série</a:t>
            </a:r>
          </a:p>
        </p:txBody>
      </p:sp>
      <p:sp>
        <p:nvSpPr>
          <p:cNvPr id="47" name="ZoneTexte 46">
            <a:extLst>
              <a:ext uri="{FF2B5EF4-FFF2-40B4-BE49-F238E27FC236}">
                <a16:creationId xmlns:a16="http://schemas.microsoft.com/office/drawing/2014/main" id="{681EEC22-99AE-4350-B03C-34DAF9F9DCCD}"/>
              </a:ext>
            </a:extLst>
          </p:cNvPr>
          <p:cNvSpPr txBox="1"/>
          <p:nvPr/>
        </p:nvSpPr>
        <p:spPr>
          <a:xfrm>
            <a:off x="2030654" y="5136679"/>
            <a:ext cx="7626320" cy="107721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square" rtlCol="0">
            <a:spAutoFit/>
          </a:bodyPr>
          <a:lstStyle/>
          <a:p>
            <a:pPr lvl="0" algn="ctr"/>
            <a:r>
              <a:rPr lang="fr-FR" sz="2400" dirty="0"/>
              <a:t>Exigence n°2</a:t>
            </a:r>
          </a:p>
          <a:p>
            <a:pPr lvl="0" algn="ctr"/>
            <a:r>
              <a:rPr lang="fr-FR" sz="2000" dirty="0"/>
              <a:t>Réaliser une communication sans fil entre les deux cartes µP </a:t>
            </a:r>
            <a:br>
              <a:rPr lang="fr-FR" sz="2000" dirty="0"/>
            </a:br>
            <a:r>
              <a:rPr lang="fr-FR" sz="2000" dirty="0"/>
              <a:t>afin d’échanger les informations sur l'orientation du cube </a:t>
            </a:r>
          </a:p>
        </p:txBody>
      </p:sp>
      <p:sp>
        <p:nvSpPr>
          <p:cNvPr id="18" name="Titre 1">
            <a:extLst>
              <a:ext uri="{FF2B5EF4-FFF2-40B4-BE49-F238E27FC236}">
                <a16:creationId xmlns:a16="http://schemas.microsoft.com/office/drawing/2014/main" id="{4E9BF846-DFDB-442D-86A0-F37589BAA8A5}"/>
              </a:ext>
            </a:extLst>
          </p:cNvPr>
          <p:cNvSpPr txBox="1">
            <a:spLocks/>
          </p:cNvSpPr>
          <p:nvPr/>
        </p:nvSpPr>
        <p:spPr>
          <a:xfrm>
            <a:off x="180000" y="180000"/>
            <a:ext cx="11513610"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spc="-300" dirty="0"/>
              <a:t>Produire des idées, développer des solutions</a:t>
            </a:r>
          </a:p>
        </p:txBody>
      </p:sp>
      <p:sp>
        <p:nvSpPr>
          <p:cNvPr id="19" name="Titre 1">
            <a:extLst>
              <a:ext uri="{FF2B5EF4-FFF2-40B4-BE49-F238E27FC236}">
                <a16:creationId xmlns:a16="http://schemas.microsoft.com/office/drawing/2014/main" id="{9D7F9A0A-242F-409F-B75B-2F279B60B1EF}"/>
              </a:ext>
            </a:extLst>
          </p:cNvPr>
          <p:cNvSpPr txBox="1">
            <a:spLocks/>
          </p:cNvSpPr>
          <p:nvPr/>
        </p:nvSpPr>
        <p:spPr>
          <a:xfrm>
            <a:off x="368546" y="723562"/>
            <a:ext cx="11513610" cy="461665"/>
          </a:xfrm>
          <a:prstGeom prst="rect">
            <a:avLst/>
          </a:prstGeom>
          <a:noFill/>
        </p:spPr>
        <p:txBody>
          <a:bodyPr wrap="square" rtlCol="0">
            <a:spAutoFit/>
          </a:bodyPr>
          <a:lstStyle>
            <a:defPPr>
              <a:defRPr lang="fr-FR"/>
            </a:defPPr>
            <a:lvl1pPr lvl="0">
              <a:defRPr sz="2400" b="1">
                <a:solidFill>
                  <a:prstClr val="black"/>
                </a:solidFill>
              </a:defRPr>
            </a:lvl1pPr>
          </a:lstStyle>
          <a:p>
            <a:r>
              <a:rPr lang="fr-FR" dirty="0"/>
              <a:t>Communiquer le signal de commande</a:t>
            </a:r>
          </a:p>
        </p:txBody>
      </p:sp>
      <p:pic>
        <p:nvPicPr>
          <p:cNvPr id="4" name="Image 3">
            <a:extLst>
              <a:ext uri="{FF2B5EF4-FFF2-40B4-BE49-F238E27FC236}">
                <a16:creationId xmlns:a16="http://schemas.microsoft.com/office/drawing/2014/main" id="{93781FFC-A8A4-4D52-B9CC-8B0C0864A6FD}"/>
              </a:ext>
            </a:extLst>
          </p:cNvPr>
          <p:cNvPicPr>
            <a:picLocks noChangeAspect="1"/>
          </p:cNvPicPr>
          <p:nvPr/>
        </p:nvPicPr>
        <p:blipFill rotWithShape="1">
          <a:blip r:embed="rId5"/>
          <a:srcRect r="52950"/>
          <a:stretch/>
        </p:blipFill>
        <p:spPr>
          <a:xfrm>
            <a:off x="1366693" y="2538087"/>
            <a:ext cx="2147095" cy="2052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1" name="Image 30">
            <a:extLst>
              <a:ext uri="{FF2B5EF4-FFF2-40B4-BE49-F238E27FC236}">
                <a16:creationId xmlns:a16="http://schemas.microsoft.com/office/drawing/2014/main" id="{EF2ED47E-7686-4885-A9CE-318E87FA0DE1}"/>
              </a:ext>
            </a:extLst>
          </p:cNvPr>
          <p:cNvPicPr>
            <a:picLocks noChangeAspect="1"/>
          </p:cNvPicPr>
          <p:nvPr/>
        </p:nvPicPr>
        <p:blipFill rotWithShape="1">
          <a:blip r:embed="rId5"/>
          <a:srcRect l="52609"/>
          <a:stretch/>
        </p:blipFill>
        <p:spPr>
          <a:xfrm>
            <a:off x="8455976" y="2538087"/>
            <a:ext cx="2162621" cy="2052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Image 5">
            <a:extLst>
              <a:ext uri="{FF2B5EF4-FFF2-40B4-BE49-F238E27FC236}">
                <a16:creationId xmlns:a16="http://schemas.microsoft.com/office/drawing/2014/main" id="{FE913C49-C245-47CE-A453-D76813B16486}"/>
              </a:ext>
            </a:extLst>
          </p:cNvPr>
          <p:cNvPicPr>
            <a:picLocks noChangeAspect="1"/>
          </p:cNvPicPr>
          <p:nvPr/>
        </p:nvPicPr>
        <p:blipFill>
          <a:blip r:embed="rId6"/>
          <a:stretch>
            <a:fillRect/>
          </a:stretch>
        </p:blipFill>
        <p:spPr>
          <a:xfrm flipH="1">
            <a:off x="3360932" y="1334509"/>
            <a:ext cx="5240807" cy="10100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1000"/>
                                        <p:tgtEl>
                                          <p:spTgt spid="47"/>
                                        </p:tgtEl>
                                      </p:cBhvr>
                                    </p:animEffect>
                                    <p:anim calcmode="lin" valueType="num">
                                      <p:cBhvr>
                                        <p:cTn id="46" dur="1000" fill="hold"/>
                                        <p:tgtEl>
                                          <p:spTgt spid="47"/>
                                        </p:tgtEl>
                                        <p:attrNameLst>
                                          <p:attrName>ppt_x</p:attrName>
                                        </p:attrNameLst>
                                      </p:cBhvr>
                                      <p:tavLst>
                                        <p:tav tm="0">
                                          <p:val>
                                            <p:strVal val="#ppt_x"/>
                                          </p:val>
                                        </p:tav>
                                        <p:tav tm="100000">
                                          <p:val>
                                            <p:strVal val="#ppt_x"/>
                                          </p:val>
                                        </p:tav>
                                      </p:tavLst>
                                    </p:anim>
                                    <p:anim calcmode="lin" valueType="num">
                                      <p:cBhvr>
                                        <p:cTn id="4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4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sp>
        <p:nvSpPr>
          <p:cNvPr id="3" name="Organigramme : Alternative 2">
            <a:extLst>
              <a:ext uri="{FF2B5EF4-FFF2-40B4-BE49-F238E27FC236}">
                <a16:creationId xmlns:a16="http://schemas.microsoft.com/office/drawing/2014/main" id="{DF55C258-08D6-4CD5-A825-551BAE4DDB04}"/>
              </a:ext>
            </a:extLst>
          </p:cNvPr>
          <p:cNvSpPr/>
          <p:nvPr/>
        </p:nvSpPr>
        <p:spPr>
          <a:xfrm>
            <a:off x="122845" y="1610163"/>
            <a:ext cx="1199858" cy="2146097"/>
          </a:xfrm>
          <a:prstGeom prst="flowChartAlternateProcess">
            <a:avLst/>
          </a:prstGeom>
          <a:noFill/>
          <a:ln w="38100">
            <a:solidFill>
              <a:schemeClr val="tx1"/>
            </a:solidFill>
            <a:prstDash val="sysDash"/>
          </a:ln>
          <a:effectLst/>
          <a:scene3d>
            <a:camera prst="orthographicFront">
              <a:rot lat="0" lon="0" rev="0"/>
            </a:camera>
            <a:lightRig rig="contrasting" dir="t">
              <a:rot lat="0" lon="0" rev="7800000"/>
            </a:lightRig>
          </a:scene3d>
          <a:sp3d>
            <a:bevelT w="139700" h="139700"/>
          </a:sp3d>
        </p:spPr>
        <p:style>
          <a:lnRef idx="2">
            <a:schemeClr val="accent1"/>
          </a:lnRef>
          <a:fillRef idx="1">
            <a:schemeClr val="lt1"/>
          </a:fillRef>
          <a:effectRef idx="0">
            <a:schemeClr val="accent1"/>
          </a:effectRef>
          <a:fontRef idx="minor">
            <a:schemeClr val="dk1"/>
          </a:fontRef>
        </p:style>
        <p:txBody>
          <a:bodyPr rtlCol="0" anchor="ctr"/>
          <a:lstStyle/>
          <a:p>
            <a:pPr algn="ctr"/>
            <a:endParaRPr lang="fr-FR">
              <a:ln>
                <a:solidFill>
                  <a:schemeClr val="tx1"/>
                </a:solidFill>
                <a:prstDash val="lgDashDotDot"/>
              </a:ln>
            </a:endParaRPr>
          </a:p>
        </p:txBody>
      </p:sp>
      <p:cxnSp>
        <p:nvCxnSpPr>
          <p:cNvPr id="5" name="Connecteur droit avec flèche 4">
            <a:extLst>
              <a:ext uri="{FF2B5EF4-FFF2-40B4-BE49-F238E27FC236}">
                <a16:creationId xmlns:a16="http://schemas.microsoft.com/office/drawing/2014/main" id="{B57E661F-A858-47AD-B162-BD33D55FE248}"/>
              </a:ext>
            </a:extLst>
          </p:cNvPr>
          <p:cNvCxnSpPr>
            <a:cxnSpLocks/>
          </p:cNvCxnSpPr>
          <p:nvPr/>
        </p:nvCxnSpPr>
        <p:spPr>
          <a:xfrm flipV="1">
            <a:off x="1366097" y="2560427"/>
            <a:ext cx="511867" cy="7896"/>
          </a:xfrm>
          <a:prstGeom prst="straightConnector1">
            <a:avLst/>
          </a:prstGeom>
          <a:ln w="57150">
            <a:solidFill>
              <a:srgbClr val="0070C0"/>
            </a:solidFill>
            <a:tailEnd type="triangle"/>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32" name="Connecteur : en angle 31">
            <a:extLst>
              <a:ext uri="{FF2B5EF4-FFF2-40B4-BE49-F238E27FC236}">
                <a16:creationId xmlns:a16="http://schemas.microsoft.com/office/drawing/2014/main" id="{42C97EE5-A4CB-4284-8A58-B5FB1E38D220}"/>
              </a:ext>
            </a:extLst>
          </p:cNvPr>
          <p:cNvCxnSpPr>
            <a:cxnSpLocks/>
          </p:cNvCxnSpPr>
          <p:nvPr/>
        </p:nvCxnSpPr>
        <p:spPr>
          <a:xfrm>
            <a:off x="2477780" y="2559238"/>
            <a:ext cx="1922811" cy="799627"/>
          </a:xfrm>
          <a:prstGeom prst="bentConnector2">
            <a:avLst/>
          </a:prstGeom>
          <a:ln w="57150">
            <a:solidFill>
              <a:srgbClr val="0070C0"/>
            </a:solidFill>
            <a:tailEnd type="triangle"/>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accent1"/>
          </a:lnRef>
          <a:fillRef idx="0">
            <a:schemeClr val="accent1"/>
          </a:fillRef>
          <a:effectRef idx="2">
            <a:schemeClr val="accent1"/>
          </a:effectRef>
          <a:fontRef idx="minor">
            <a:schemeClr val="tx1"/>
          </a:fontRef>
        </p:style>
      </p:cxnSp>
      <p:cxnSp>
        <p:nvCxnSpPr>
          <p:cNvPr id="49" name="Connecteur : en angle 48">
            <a:extLst>
              <a:ext uri="{FF2B5EF4-FFF2-40B4-BE49-F238E27FC236}">
                <a16:creationId xmlns:a16="http://schemas.microsoft.com/office/drawing/2014/main" id="{A0B33BE9-41AF-4B79-A31A-AFF190DF0B83}"/>
              </a:ext>
            </a:extLst>
          </p:cNvPr>
          <p:cNvCxnSpPr>
            <a:cxnSpLocks/>
          </p:cNvCxnSpPr>
          <p:nvPr/>
        </p:nvCxnSpPr>
        <p:spPr>
          <a:xfrm>
            <a:off x="5638001" y="3711918"/>
            <a:ext cx="1246948" cy="1086946"/>
          </a:xfrm>
          <a:prstGeom prst="bentConnector2">
            <a:avLst/>
          </a:prstGeom>
          <a:ln w="57150">
            <a:solidFill>
              <a:schemeClr val="accent2">
                <a:lumMod val="75000"/>
              </a:schemeClr>
            </a:solidFill>
            <a:tailEnd type="triangle"/>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50" name="ZoneTexte 49">
            <a:extLst>
              <a:ext uri="{FF2B5EF4-FFF2-40B4-BE49-F238E27FC236}">
                <a16:creationId xmlns:a16="http://schemas.microsoft.com/office/drawing/2014/main" id="{B869C924-2E55-4DD2-9E15-C27181657F74}"/>
              </a:ext>
            </a:extLst>
          </p:cNvPr>
          <p:cNvSpPr txBox="1"/>
          <p:nvPr/>
        </p:nvSpPr>
        <p:spPr>
          <a:xfrm>
            <a:off x="167392" y="3386929"/>
            <a:ext cx="1285590" cy="369332"/>
          </a:xfrm>
          <a:prstGeom prst="rect">
            <a:avLst/>
          </a:prstGeom>
          <a:noFill/>
        </p:spPr>
        <p:txBody>
          <a:bodyPr wrap="square" rtlCol="0">
            <a:spAutoFit/>
          </a:bodyPr>
          <a:lstStyle/>
          <a:p>
            <a:r>
              <a:rPr lang="fr-FR" b="1" dirty="0">
                <a:solidFill>
                  <a:srgbClr val="C00000"/>
                </a:solidFill>
              </a:rPr>
              <a:t>Problème </a:t>
            </a:r>
          </a:p>
        </p:txBody>
      </p:sp>
      <p:sp>
        <p:nvSpPr>
          <p:cNvPr id="55" name="ZoneTexte 54">
            <a:extLst>
              <a:ext uri="{FF2B5EF4-FFF2-40B4-BE49-F238E27FC236}">
                <a16:creationId xmlns:a16="http://schemas.microsoft.com/office/drawing/2014/main" id="{0C6E6339-434C-4387-893B-F474478E122F}"/>
              </a:ext>
            </a:extLst>
          </p:cNvPr>
          <p:cNvSpPr txBox="1"/>
          <p:nvPr/>
        </p:nvSpPr>
        <p:spPr>
          <a:xfrm>
            <a:off x="3765842" y="2203962"/>
            <a:ext cx="1789826" cy="369332"/>
          </a:xfrm>
          <a:prstGeom prst="rect">
            <a:avLst/>
          </a:prstGeom>
          <a:noFill/>
        </p:spPr>
        <p:txBody>
          <a:bodyPr wrap="square" rtlCol="0">
            <a:spAutoFit/>
          </a:bodyPr>
          <a:lstStyle/>
          <a:p>
            <a:r>
              <a:rPr lang="fr-FR" b="1" dirty="0">
                <a:solidFill>
                  <a:srgbClr val="002060"/>
                </a:solidFill>
              </a:rPr>
              <a:t>Transcriptions</a:t>
            </a:r>
          </a:p>
        </p:txBody>
      </p:sp>
      <p:sp>
        <p:nvSpPr>
          <p:cNvPr id="56" name="ZoneTexte 55">
            <a:extLst>
              <a:ext uri="{FF2B5EF4-FFF2-40B4-BE49-F238E27FC236}">
                <a16:creationId xmlns:a16="http://schemas.microsoft.com/office/drawing/2014/main" id="{73A42EA0-34C7-4C67-9B7D-6FFD1462D0F7}"/>
              </a:ext>
            </a:extLst>
          </p:cNvPr>
          <p:cNvSpPr txBox="1"/>
          <p:nvPr/>
        </p:nvSpPr>
        <p:spPr>
          <a:xfrm>
            <a:off x="5531296" y="5388687"/>
            <a:ext cx="3155156" cy="369332"/>
          </a:xfrm>
          <a:prstGeom prst="rect">
            <a:avLst/>
          </a:prstGeom>
          <a:noFill/>
        </p:spPr>
        <p:txBody>
          <a:bodyPr wrap="square" rtlCol="0">
            <a:spAutoFit/>
          </a:bodyPr>
          <a:lstStyle/>
          <a:p>
            <a:r>
              <a:rPr lang="fr-FR" b="1" dirty="0">
                <a:solidFill>
                  <a:schemeClr val="accent6">
                    <a:lumMod val="75000"/>
                  </a:schemeClr>
                </a:solidFill>
              </a:rPr>
              <a:t>Langage de programmation </a:t>
            </a:r>
          </a:p>
        </p:txBody>
      </p:sp>
      <p:cxnSp>
        <p:nvCxnSpPr>
          <p:cNvPr id="54" name="Connecteur droit avec flèche 53">
            <a:extLst>
              <a:ext uri="{FF2B5EF4-FFF2-40B4-BE49-F238E27FC236}">
                <a16:creationId xmlns:a16="http://schemas.microsoft.com/office/drawing/2014/main" id="{26CA1C08-CA3A-4BA5-B7D8-E1FDE2DE17C6}"/>
              </a:ext>
            </a:extLst>
          </p:cNvPr>
          <p:cNvCxnSpPr>
            <a:cxnSpLocks/>
          </p:cNvCxnSpPr>
          <p:nvPr/>
        </p:nvCxnSpPr>
        <p:spPr>
          <a:xfrm>
            <a:off x="8013231" y="5098418"/>
            <a:ext cx="2480560" cy="0"/>
          </a:xfrm>
          <a:prstGeom prst="straightConnector1">
            <a:avLst/>
          </a:prstGeom>
          <a:ln w="57150">
            <a:solidFill>
              <a:schemeClr val="accent6">
                <a:lumMod val="75000"/>
              </a:schemeClr>
            </a:solidFill>
            <a:tailEnd type="triangle"/>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61" name="ZoneTexte 60">
            <a:extLst>
              <a:ext uri="{FF2B5EF4-FFF2-40B4-BE49-F238E27FC236}">
                <a16:creationId xmlns:a16="http://schemas.microsoft.com/office/drawing/2014/main" id="{7F0CE499-7C80-4220-B910-D811A58C10F7}"/>
              </a:ext>
            </a:extLst>
          </p:cNvPr>
          <p:cNvSpPr txBox="1"/>
          <p:nvPr/>
        </p:nvSpPr>
        <p:spPr>
          <a:xfrm>
            <a:off x="8013231" y="4729086"/>
            <a:ext cx="1466050" cy="369332"/>
          </a:xfrm>
          <a:prstGeom prst="rect">
            <a:avLst/>
          </a:prstGeom>
          <a:noFill/>
        </p:spPr>
        <p:txBody>
          <a:bodyPr wrap="square" rtlCol="0">
            <a:spAutoFit/>
          </a:bodyPr>
          <a:lstStyle/>
          <a:p>
            <a:r>
              <a:rPr lang="fr-FR" b="1" dirty="0">
                <a:solidFill>
                  <a:schemeClr val="accent6">
                    <a:lumMod val="75000"/>
                  </a:schemeClr>
                </a:solidFill>
              </a:rPr>
              <a:t>Compilation</a:t>
            </a:r>
          </a:p>
        </p:txBody>
      </p:sp>
      <p:pic>
        <p:nvPicPr>
          <p:cNvPr id="2054" name="Picture 6">
            <a:extLst>
              <a:ext uri="{FF2B5EF4-FFF2-40B4-BE49-F238E27FC236}">
                <a16:creationId xmlns:a16="http://schemas.microsoft.com/office/drawing/2014/main" id="{3A7FCCEC-0AF7-46EE-B616-C7002032F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9582" y="4164735"/>
            <a:ext cx="1624145" cy="17196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4" name="ZoneTexte 63">
            <a:extLst>
              <a:ext uri="{FF2B5EF4-FFF2-40B4-BE49-F238E27FC236}">
                <a16:creationId xmlns:a16="http://schemas.microsoft.com/office/drawing/2014/main" id="{8E9D1443-3817-45D7-ABBF-91474A1629BC}"/>
              </a:ext>
            </a:extLst>
          </p:cNvPr>
          <p:cNvSpPr txBox="1"/>
          <p:nvPr/>
        </p:nvSpPr>
        <p:spPr>
          <a:xfrm>
            <a:off x="10718137" y="5740762"/>
            <a:ext cx="1285590" cy="369332"/>
          </a:xfrm>
          <a:prstGeom prst="rect">
            <a:avLst/>
          </a:prstGeom>
          <a:noFill/>
        </p:spPr>
        <p:txBody>
          <a:bodyPr wrap="square" rtlCol="0">
            <a:spAutoFit/>
          </a:bodyPr>
          <a:lstStyle/>
          <a:p>
            <a:r>
              <a:rPr lang="fr-FR" b="1" dirty="0">
                <a:solidFill>
                  <a:srgbClr val="FF0000"/>
                </a:solidFill>
              </a:rPr>
              <a:t>Solution  </a:t>
            </a:r>
          </a:p>
        </p:txBody>
      </p:sp>
      <p:sp>
        <p:nvSpPr>
          <p:cNvPr id="24" name="Espace réservé du pied de page 5">
            <a:extLst>
              <a:ext uri="{FF2B5EF4-FFF2-40B4-BE49-F238E27FC236}">
                <a16:creationId xmlns:a16="http://schemas.microsoft.com/office/drawing/2014/main" id="{D642AF4E-2714-4ADA-B913-07483015C962}"/>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Sciences de l’Ingénieur :  l'approche Design au service du projet de Première</a:t>
            </a:r>
          </a:p>
        </p:txBody>
      </p:sp>
      <p:sp>
        <p:nvSpPr>
          <p:cNvPr id="28" name="Organigramme : Alternative 27">
            <a:extLst>
              <a:ext uri="{FF2B5EF4-FFF2-40B4-BE49-F238E27FC236}">
                <a16:creationId xmlns:a16="http://schemas.microsoft.com/office/drawing/2014/main" id="{2D5F8986-5463-4B02-93BB-5E8856BA5846}"/>
              </a:ext>
            </a:extLst>
          </p:cNvPr>
          <p:cNvSpPr/>
          <p:nvPr/>
        </p:nvSpPr>
        <p:spPr>
          <a:xfrm>
            <a:off x="1877964" y="2155176"/>
            <a:ext cx="1908000" cy="799627"/>
          </a:xfrm>
          <a:prstGeom prst="flowChartAlternateProcess">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bg1"/>
                </a:solidFill>
              </a:rPr>
              <a:t>Algorithme</a:t>
            </a:r>
            <a:r>
              <a:rPr lang="fr-FR" b="1" dirty="0">
                <a:solidFill>
                  <a:schemeClr val="tx1"/>
                </a:solidFill>
              </a:rPr>
              <a:t> </a:t>
            </a:r>
          </a:p>
        </p:txBody>
      </p:sp>
      <p:sp>
        <p:nvSpPr>
          <p:cNvPr id="29" name="Organigramme : Alternative 28">
            <a:extLst>
              <a:ext uri="{FF2B5EF4-FFF2-40B4-BE49-F238E27FC236}">
                <a16:creationId xmlns:a16="http://schemas.microsoft.com/office/drawing/2014/main" id="{86CA4620-52E2-44BE-8056-72BDA3DEA196}"/>
              </a:ext>
            </a:extLst>
          </p:cNvPr>
          <p:cNvSpPr/>
          <p:nvPr/>
        </p:nvSpPr>
        <p:spPr>
          <a:xfrm>
            <a:off x="3888605" y="3368592"/>
            <a:ext cx="2172282" cy="686652"/>
          </a:xfrm>
          <a:prstGeom prst="flowChartAlternateProcess">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bg1"/>
                </a:solidFill>
              </a:rPr>
              <a:t>Algorigramme </a:t>
            </a:r>
          </a:p>
        </p:txBody>
      </p:sp>
      <p:sp>
        <p:nvSpPr>
          <p:cNvPr id="30" name="Organigramme : Alternative 29">
            <a:extLst>
              <a:ext uri="{FF2B5EF4-FFF2-40B4-BE49-F238E27FC236}">
                <a16:creationId xmlns:a16="http://schemas.microsoft.com/office/drawing/2014/main" id="{607FD9F9-41AB-48A3-A411-B9829EA91079}"/>
              </a:ext>
            </a:extLst>
          </p:cNvPr>
          <p:cNvSpPr/>
          <p:nvPr/>
        </p:nvSpPr>
        <p:spPr>
          <a:xfrm>
            <a:off x="5756667" y="4813302"/>
            <a:ext cx="2256564" cy="587371"/>
          </a:xfrm>
          <a:prstGeom prst="flowChartAlternateProcess">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bg1"/>
                </a:solidFill>
              </a:rPr>
              <a:t>Programme</a:t>
            </a:r>
            <a:endParaRPr lang="fr-FR" sz="2000" b="1" dirty="0">
              <a:solidFill>
                <a:schemeClr val="bg1"/>
              </a:solidFill>
            </a:endParaRPr>
          </a:p>
        </p:txBody>
      </p:sp>
      <p:pic>
        <p:nvPicPr>
          <p:cNvPr id="2050" name="Picture 2">
            <a:extLst>
              <a:ext uri="{FF2B5EF4-FFF2-40B4-BE49-F238E27FC236}">
                <a16:creationId xmlns:a16="http://schemas.microsoft.com/office/drawing/2014/main" id="{851DC5AC-0AD5-47C5-81EB-E8386C329CEA}"/>
              </a:ext>
            </a:extLst>
          </p:cNvPr>
          <p:cNvPicPr>
            <a:picLocks noChangeAspect="1" noChangeArrowheads="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66986" y="1326305"/>
            <a:ext cx="1346715" cy="22752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Nuage Programmeur Langage De - Image gratuite sur Pixabay">
            <a:extLst>
              <a:ext uri="{FF2B5EF4-FFF2-40B4-BE49-F238E27FC236}">
                <a16:creationId xmlns:a16="http://schemas.microsoft.com/office/drawing/2014/main" id="{BE191645-33C3-4B6B-9071-D7D7C4C7C63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19239" y="2696253"/>
            <a:ext cx="2295525" cy="1990725"/>
          </a:xfrm>
          <a:prstGeom prst="rect">
            <a:avLst/>
          </a:prstGeom>
          <a:noFill/>
          <a:extLst>
            <a:ext uri="{909E8E84-426E-40DD-AFC4-6F175D3DCCD1}">
              <a14:hiddenFill xmlns:a14="http://schemas.microsoft.com/office/drawing/2010/main">
                <a:solidFill>
                  <a:srgbClr val="FFFFFF"/>
                </a:solidFill>
              </a14:hiddenFill>
            </a:ext>
          </a:extLst>
        </p:spPr>
      </p:pic>
      <p:sp>
        <p:nvSpPr>
          <p:cNvPr id="31" name="Titre 1">
            <a:extLst>
              <a:ext uri="{FF2B5EF4-FFF2-40B4-BE49-F238E27FC236}">
                <a16:creationId xmlns:a16="http://schemas.microsoft.com/office/drawing/2014/main" id="{1B803DCD-525F-4DA2-AD27-E50CD75C1777}"/>
              </a:ext>
            </a:extLst>
          </p:cNvPr>
          <p:cNvSpPr txBox="1">
            <a:spLocks/>
          </p:cNvSpPr>
          <p:nvPr/>
        </p:nvSpPr>
        <p:spPr>
          <a:xfrm>
            <a:off x="368546" y="723562"/>
            <a:ext cx="11513610" cy="461665"/>
          </a:xfrm>
          <a:prstGeom prst="rect">
            <a:avLst/>
          </a:prstGeom>
          <a:noFill/>
        </p:spPr>
        <p:txBody>
          <a:bodyPr wrap="square" rtlCol="0">
            <a:spAutoFit/>
          </a:bodyPr>
          <a:lstStyle>
            <a:defPPr>
              <a:defRPr lang="fr-FR"/>
            </a:defPPr>
            <a:lvl1pPr lvl="0">
              <a:defRPr sz="2400" b="1">
                <a:solidFill>
                  <a:prstClr val="black"/>
                </a:solidFill>
              </a:defRPr>
            </a:lvl1pPr>
          </a:lstStyle>
          <a:p>
            <a:r>
              <a:rPr lang="fr-FR" dirty="0"/>
              <a:t>Programmer : Les étapes de la construction d’un programme</a:t>
            </a:r>
          </a:p>
        </p:txBody>
      </p:sp>
      <p:sp>
        <p:nvSpPr>
          <p:cNvPr id="35" name="Rectangle : coins arrondis 34">
            <a:extLst>
              <a:ext uri="{FF2B5EF4-FFF2-40B4-BE49-F238E27FC236}">
                <a16:creationId xmlns:a16="http://schemas.microsoft.com/office/drawing/2014/main" id="{5192FCB7-E847-4B63-AA11-5E31BC092D63}"/>
              </a:ext>
            </a:extLst>
          </p:cNvPr>
          <p:cNvSpPr>
            <a:spLocks noChangeAspect="1"/>
          </p:cNvSpPr>
          <p:nvPr/>
        </p:nvSpPr>
        <p:spPr>
          <a:xfrm>
            <a:off x="11160000" y="144000"/>
            <a:ext cx="900000" cy="900000"/>
          </a:xfrm>
          <a:prstGeom prst="roundRect">
            <a:avLst>
              <a:gd name="adj" fmla="val 10000"/>
            </a:avLst>
          </a:prstGeom>
          <a:blipFill rotWithShape="0">
            <a:blip r:embed="rId6">
              <a:duotone>
                <a:srgbClr val="E80554">
                  <a:shade val="45000"/>
                  <a:satMod val="135000"/>
                </a:srgbClr>
                <a:prstClr val="white"/>
              </a:duotone>
              <a:extLst>
                <a:ext uri="{BEBA8EAE-BF5A-486C-A8C5-ECC9F3942E4B}">
                  <a14:imgProps xmlns:a14="http://schemas.microsoft.com/office/drawing/2010/main">
                    <a14:imgLayer r:embed="rId7">
                      <a14:imgEffect>
                        <a14:sharpenSoften amount="50000"/>
                      </a14:imgEffect>
                      <a14:imgEffect>
                        <a14:colorTemperature colorTemp="8800"/>
                      </a14:imgEffect>
                      <a14:imgEffect>
                        <a14:saturation sat="300000"/>
                      </a14:imgEffect>
                      <a14:imgEffect>
                        <a14:brightnessContrast contrast="-40000"/>
                      </a14:imgEffect>
                    </a14:imgLayer>
                  </a14:imgProps>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30261"/>
              <a:satOff val="-1501"/>
              <a:lumOff val="5885"/>
              <a:alphaOff val="0"/>
            </a:schemeClr>
          </a:effectRef>
          <a:fontRef idx="minor">
            <a:schemeClr val="lt1">
              <a:hueOff val="0"/>
              <a:satOff val="0"/>
              <a:lumOff val="0"/>
              <a:alphaOff val="0"/>
            </a:schemeClr>
          </a:fontRef>
        </p:style>
      </p:sp>
      <p:sp>
        <p:nvSpPr>
          <p:cNvPr id="36" name="Titre 1">
            <a:extLst>
              <a:ext uri="{FF2B5EF4-FFF2-40B4-BE49-F238E27FC236}">
                <a16:creationId xmlns:a16="http://schemas.microsoft.com/office/drawing/2014/main" id="{35337F45-8FFC-4466-AC7A-554482D9233D}"/>
              </a:ext>
            </a:extLst>
          </p:cNvPr>
          <p:cNvSpPr txBox="1">
            <a:spLocks/>
          </p:cNvSpPr>
          <p:nvPr/>
        </p:nvSpPr>
        <p:spPr>
          <a:xfrm>
            <a:off x="180000" y="180000"/>
            <a:ext cx="11513610"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spc="-300" dirty="0"/>
              <a:t>Produire des idées, développer des solutions</a:t>
            </a:r>
          </a:p>
        </p:txBody>
      </p:sp>
      <p:pic>
        <p:nvPicPr>
          <p:cNvPr id="11" name="Picture 2" descr="question mark graphics, question, question mark, help, response, symbol, icon, characters, problem, punctuation marks">
            <a:extLst>
              <a:ext uri="{FF2B5EF4-FFF2-40B4-BE49-F238E27FC236}">
                <a16:creationId xmlns:a16="http://schemas.microsoft.com/office/drawing/2014/main" id="{A34DB317-5FD8-4515-AEF6-0ADCAB6C3DE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2686" t="5463" r="25849" b="2625"/>
          <a:stretch/>
        </p:blipFill>
        <p:spPr bwMode="auto">
          <a:xfrm>
            <a:off x="229590" y="1664366"/>
            <a:ext cx="962889" cy="1719683"/>
          </a:xfrm>
          <a:prstGeom prst="rect">
            <a:avLst/>
          </a:prstGeom>
          <a:noFill/>
          <a:extLst>
            <a:ext uri="{909E8E84-426E-40DD-AFC4-6F175D3DCCD1}">
              <a14:hiddenFill xmlns:a14="http://schemas.microsoft.com/office/drawing/2010/main">
                <a:solidFill>
                  <a:srgbClr val="FFFFFF"/>
                </a:solidFill>
              </a14:hiddenFill>
            </a:ext>
          </a:extLst>
        </p:spPr>
      </p:pic>
      <p:sp>
        <p:nvSpPr>
          <p:cNvPr id="33" name="Organigramme : Alternative 32">
            <a:extLst>
              <a:ext uri="{FF2B5EF4-FFF2-40B4-BE49-F238E27FC236}">
                <a16:creationId xmlns:a16="http://schemas.microsoft.com/office/drawing/2014/main" id="{9E4ED1E7-74A3-4997-B97A-EE89FEAB7B53}"/>
              </a:ext>
            </a:extLst>
          </p:cNvPr>
          <p:cNvSpPr/>
          <p:nvPr/>
        </p:nvSpPr>
        <p:spPr>
          <a:xfrm>
            <a:off x="10493791" y="4143713"/>
            <a:ext cx="1466625" cy="1990725"/>
          </a:xfrm>
          <a:prstGeom prst="flowChartAlternateProcess">
            <a:avLst/>
          </a:prstGeom>
          <a:noFill/>
          <a:ln w="38100">
            <a:solidFill>
              <a:schemeClr val="tx1"/>
            </a:solidFill>
            <a:prstDash val="sysDash"/>
          </a:ln>
          <a:effectLst/>
          <a:scene3d>
            <a:camera prst="orthographicFront">
              <a:rot lat="0" lon="0" rev="0"/>
            </a:camera>
            <a:lightRig rig="contrasting" dir="t">
              <a:rot lat="0" lon="0" rev="7800000"/>
            </a:lightRig>
          </a:scene3d>
          <a:sp3d>
            <a:bevelT w="139700" h="139700"/>
          </a:sp3d>
        </p:spPr>
        <p:style>
          <a:lnRef idx="2">
            <a:schemeClr val="accent1"/>
          </a:lnRef>
          <a:fillRef idx="1">
            <a:schemeClr val="lt1"/>
          </a:fillRef>
          <a:effectRef idx="0">
            <a:schemeClr val="accent1"/>
          </a:effectRef>
          <a:fontRef idx="minor">
            <a:schemeClr val="dk1"/>
          </a:fontRef>
        </p:style>
        <p:txBody>
          <a:bodyPr rtlCol="0" anchor="ctr"/>
          <a:lstStyle/>
          <a:p>
            <a:pPr algn="ctr"/>
            <a:endParaRPr lang="fr-FR">
              <a:ln>
                <a:solidFill>
                  <a:schemeClr val="tx1"/>
                </a:solidFill>
                <a:prstDash val="lgDashDotDot"/>
              </a:ln>
            </a:endParaRPr>
          </a:p>
        </p:txBody>
      </p:sp>
      <p:sp>
        <p:nvSpPr>
          <p:cNvPr id="2" name="Rectangle 1">
            <a:extLst>
              <a:ext uri="{FF2B5EF4-FFF2-40B4-BE49-F238E27FC236}">
                <a16:creationId xmlns:a16="http://schemas.microsoft.com/office/drawing/2014/main" id="{EC2C3EEB-63D0-4BC6-AD26-20BC5873824D}"/>
              </a:ext>
            </a:extLst>
          </p:cNvPr>
          <p:cNvSpPr/>
          <p:nvPr/>
        </p:nvSpPr>
        <p:spPr>
          <a:xfrm>
            <a:off x="8701283" y="5122085"/>
            <a:ext cx="1595309" cy="369332"/>
          </a:xfrm>
          <a:prstGeom prst="rect">
            <a:avLst/>
          </a:prstGeom>
        </p:spPr>
        <p:txBody>
          <a:bodyPr wrap="none">
            <a:spAutoFit/>
          </a:bodyPr>
          <a:lstStyle/>
          <a:p>
            <a:r>
              <a:rPr lang="fr-FR" b="1" dirty="0">
                <a:solidFill>
                  <a:schemeClr val="accent6">
                    <a:lumMod val="75000"/>
                  </a:schemeClr>
                </a:solidFill>
              </a:rPr>
              <a:t>Interprétation</a:t>
            </a:r>
            <a:endParaRPr lang="fr-FR" dirty="0"/>
          </a:p>
        </p:txBody>
      </p:sp>
      <p:grpSp>
        <p:nvGrpSpPr>
          <p:cNvPr id="38" name="Groupe 37">
            <a:extLst>
              <a:ext uri="{FF2B5EF4-FFF2-40B4-BE49-F238E27FC236}">
                <a16:creationId xmlns:a16="http://schemas.microsoft.com/office/drawing/2014/main" id="{B143AEB1-4FFC-4A44-8DFC-FB43D4D16497}"/>
              </a:ext>
            </a:extLst>
          </p:cNvPr>
          <p:cNvGrpSpPr/>
          <p:nvPr/>
        </p:nvGrpSpPr>
        <p:grpSpPr>
          <a:xfrm>
            <a:off x="3996481" y="4346902"/>
            <a:ext cx="1283475" cy="1918211"/>
            <a:chOff x="486195" y="3232016"/>
            <a:chExt cx="907150" cy="1234951"/>
          </a:xfrm>
        </p:grpSpPr>
        <p:pic>
          <p:nvPicPr>
            <p:cNvPr id="39" name="Picture 2" descr="Python (langage) — Wikipédia">
              <a:extLst>
                <a:ext uri="{FF2B5EF4-FFF2-40B4-BE49-F238E27FC236}">
                  <a16:creationId xmlns:a16="http://schemas.microsoft.com/office/drawing/2014/main" id="{D20642ED-87D6-467B-823B-B40D69ED625E}"/>
                </a:ext>
              </a:extLst>
            </p:cNvPr>
            <p:cNvPicPr>
              <a:picLocks noChangeAspect="1" noChangeArrowheads="1"/>
            </p:cNvPicPr>
            <p:nvPr/>
          </p:nvPicPr>
          <p:blipFill>
            <a:blip r:embed="rId9">
              <a:duotone>
                <a:prstClr val="black"/>
                <a:schemeClr val="accent2">
                  <a:tint val="45000"/>
                  <a:satMod val="400000"/>
                </a:schemeClr>
              </a:duotone>
            </a:blip>
            <a:srcRect/>
            <a:stretch>
              <a:fillRect/>
            </a:stretch>
          </p:blipFill>
          <p:spPr bwMode="auto">
            <a:xfrm>
              <a:off x="486576" y="3232016"/>
              <a:ext cx="878629" cy="87862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0" name="ZoneTexte 39">
              <a:extLst>
                <a:ext uri="{FF2B5EF4-FFF2-40B4-BE49-F238E27FC236}">
                  <a16:creationId xmlns:a16="http://schemas.microsoft.com/office/drawing/2014/main" id="{F39A6369-531F-4BCE-B771-AC22DC810561}"/>
                </a:ext>
              </a:extLst>
            </p:cNvPr>
            <p:cNvSpPr txBox="1"/>
            <p:nvPr/>
          </p:nvSpPr>
          <p:spPr>
            <a:xfrm>
              <a:off x="486195" y="4189560"/>
              <a:ext cx="907150" cy="277407"/>
            </a:xfrm>
            <a:prstGeom prst="rect">
              <a:avLst/>
            </a:prstGeom>
            <a:noFill/>
          </p:spPr>
          <p:txBody>
            <a:bodyPr wrap="square" lIns="0" tIns="0" rIns="0" bIns="0" rtlCol="0">
              <a:spAutoFit/>
            </a:bodyPr>
            <a:lstStyle/>
            <a:p>
              <a:r>
                <a:rPr lang="fr-FR" sz="2800" b="1" dirty="0">
                  <a:effectLst>
                    <a:outerShdw blurRad="38100" dist="38100" dir="2700000" algn="tl">
                      <a:srgbClr val="000000">
                        <a:alpha val="43137"/>
                      </a:srgbClr>
                    </a:outerShdw>
                  </a:effectLst>
                  <a:latin typeface="3ds" panose="02000503020000020004" pitchFamily="2" charset="0"/>
                </a:rPr>
                <a:t>Python </a:t>
              </a:r>
            </a:p>
          </p:txBody>
        </p:sp>
      </p:grpSp>
      <p:sp>
        <p:nvSpPr>
          <p:cNvPr id="46" name="Organigramme : Alternative 45">
            <a:extLst>
              <a:ext uri="{FF2B5EF4-FFF2-40B4-BE49-F238E27FC236}">
                <a16:creationId xmlns:a16="http://schemas.microsoft.com/office/drawing/2014/main" id="{B83B648E-69D2-41C2-98FA-3BA52986AECD}"/>
              </a:ext>
            </a:extLst>
          </p:cNvPr>
          <p:cNvSpPr/>
          <p:nvPr/>
        </p:nvSpPr>
        <p:spPr>
          <a:xfrm>
            <a:off x="1802246" y="4199740"/>
            <a:ext cx="1744623" cy="648000"/>
          </a:xfrm>
          <a:prstGeom prst="flowChartAlternateProcess">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Langage lisible</a:t>
            </a:r>
          </a:p>
        </p:txBody>
      </p:sp>
      <p:sp>
        <p:nvSpPr>
          <p:cNvPr id="45" name="Organigramme : Alternative 44">
            <a:extLst>
              <a:ext uri="{FF2B5EF4-FFF2-40B4-BE49-F238E27FC236}">
                <a16:creationId xmlns:a16="http://schemas.microsoft.com/office/drawing/2014/main" id="{CA61BF2E-2242-488F-81DD-86E6CAAFD121}"/>
              </a:ext>
            </a:extLst>
          </p:cNvPr>
          <p:cNvSpPr/>
          <p:nvPr/>
        </p:nvSpPr>
        <p:spPr>
          <a:xfrm>
            <a:off x="1247002" y="4752673"/>
            <a:ext cx="1712444" cy="648000"/>
          </a:xfrm>
          <a:prstGeom prst="flowChartAlternateProcess">
            <a:avLst/>
          </a:prstGeom>
          <a:solidFill>
            <a:schemeClr val="accent5">
              <a:lumMod val="50000"/>
              <a:lumOff val="50000"/>
            </a:schemeClr>
          </a:solidFill>
          <a:ln>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Bibliothèques spécialisées</a:t>
            </a:r>
          </a:p>
        </p:txBody>
      </p:sp>
      <p:sp>
        <p:nvSpPr>
          <p:cNvPr id="47" name="AutoShape 6" descr="SVG &gt; en hurlant en criant - Image et icône SVG gratuite. | SVG Silh">
            <a:extLst>
              <a:ext uri="{FF2B5EF4-FFF2-40B4-BE49-F238E27FC236}">
                <a16:creationId xmlns:a16="http://schemas.microsoft.com/office/drawing/2014/main" id="{C19B7252-64DB-47C2-91B8-E01A700CE22A}"/>
              </a:ext>
            </a:extLst>
          </p:cNvPr>
          <p:cNvSpPr>
            <a:spLocks noChangeAspect="1" noChangeArrowheads="1"/>
          </p:cNvSpPr>
          <p:nvPr/>
        </p:nvSpPr>
        <p:spPr bwMode="auto">
          <a:xfrm>
            <a:off x="1654338" y="474709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4" name="Organigramme : Alternative 43">
            <a:extLst>
              <a:ext uri="{FF2B5EF4-FFF2-40B4-BE49-F238E27FC236}">
                <a16:creationId xmlns:a16="http://schemas.microsoft.com/office/drawing/2014/main" id="{9E3D95B8-2827-4E53-A8E7-AF6E631B71BE}"/>
              </a:ext>
            </a:extLst>
          </p:cNvPr>
          <p:cNvSpPr/>
          <p:nvPr/>
        </p:nvSpPr>
        <p:spPr>
          <a:xfrm>
            <a:off x="711034" y="5311811"/>
            <a:ext cx="1744625" cy="648000"/>
          </a:xfrm>
          <a:prstGeom prst="flowChartAlternateProcess">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Plusieurs possibilités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42" presetClass="entr" presetSubtype="0"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1000"/>
                                        <p:tgtEl>
                                          <p:spTgt spid="2050"/>
                                        </p:tgtEl>
                                      </p:cBhvr>
                                    </p:animEffect>
                                    <p:anim calcmode="lin" valueType="num">
                                      <p:cBhvr>
                                        <p:cTn id="28" dur="1000" fill="hold"/>
                                        <p:tgtEl>
                                          <p:spTgt spid="2050"/>
                                        </p:tgtEl>
                                        <p:attrNameLst>
                                          <p:attrName>ppt_x</p:attrName>
                                        </p:attrNameLst>
                                      </p:cBhvr>
                                      <p:tavLst>
                                        <p:tav tm="0">
                                          <p:val>
                                            <p:strVal val="#ppt_x"/>
                                          </p:val>
                                        </p:tav>
                                        <p:tav tm="100000">
                                          <p:val>
                                            <p:strVal val="#ppt_x"/>
                                          </p:val>
                                        </p:tav>
                                      </p:tavLst>
                                    </p:anim>
                                    <p:anim calcmode="lin" valueType="num">
                                      <p:cBhvr>
                                        <p:cTn id="2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par>
                                <p:cTn id="43" presetID="42"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fade">
                                      <p:cBhvr>
                                        <p:cTn id="56" dur="500"/>
                                        <p:tgtEl>
                                          <p:spTgt spid="6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childTnLst>
                                </p:cTn>
                              </p:par>
                            </p:childTnLst>
                          </p:cTn>
                        </p:par>
                        <p:par>
                          <p:cTn id="60" fill="hold">
                            <p:stCondLst>
                              <p:cond delay="1000"/>
                            </p:stCondLst>
                            <p:childTnLst>
                              <p:par>
                                <p:cTn id="61" presetID="10" presetClass="entr" presetSubtype="0" fill="hold" nodeType="afterEffect">
                                  <p:stCondLst>
                                    <p:cond delay="0"/>
                                  </p:stCondLst>
                                  <p:childTnLst>
                                    <p:set>
                                      <p:cBhvr>
                                        <p:cTn id="62" dur="1" fill="hold">
                                          <p:stCondLst>
                                            <p:cond delay="0"/>
                                          </p:stCondLst>
                                        </p:cTn>
                                        <p:tgtEl>
                                          <p:spTgt spid="2054"/>
                                        </p:tgtEl>
                                        <p:attrNameLst>
                                          <p:attrName>style.visibility</p:attrName>
                                        </p:attrNameLst>
                                      </p:cBhvr>
                                      <p:to>
                                        <p:strVal val="visible"/>
                                      </p:to>
                                    </p:set>
                                    <p:animEffect transition="in" filter="fade">
                                      <p:cBhvr>
                                        <p:cTn id="63" dur="500"/>
                                        <p:tgtEl>
                                          <p:spTgt spid="205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64"/>
                                        </p:tgtEl>
                                        <p:attrNameLst>
                                          <p:attrName>style.visibility</p:attrName>
                                        </p:attrNameLst>
                                      </p:cBhvr>
                                      <p:to>
                                        <p:strVal val="visible"/>
                                      </p:to>
                                    </p:set>
                                    <p:animEffect transition="in" filter="fade">
                                      <p:cBhvr>
                                        <p:cTn id="66" dur="500"/>
                                        <p:tgtEl>
                                          <p:spTgt spid="6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childTnLst>
                                </p:cTn>
                              </p:par>
                            </p:childTnLst>
                          </p:cTn>
                        </p:par>
                        <p:par>
                          <p:cTn id="75" fill="hold">
                            <p:stCondLst>
                              <p:cond delay="500"/>
                            </p:stCondLst>
                            <p:childTnLst>
                              <p:par>
                                <p:cTn id="76" presetID="10" presetClass="entr" presetSubtype="0" fill="hold" grpId="0" nodeType="after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childTnLst>
                          </p:cTn>
                        </p:par>
                        <p:par>
                          <p:cTn id="79" fill="hold">
                            <p:stCondLst>
                              <p:cond delay="1000"/>
                            </p:stCondLst>
                            <p:childTnLst>
                              <p:par>
                                <p:cTn id="80" presetID="10" presetClass="entr" presetSubtype="0" fill="hold" grpId="0" nodeType="after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fade">
                                      <p:cBhvr>
                                        <p:cTn id="82" dur="500"/>
                                        <p:tgtEl>
                                          <p:spTgt spid="45"/>
                                        </p:tgtEl>
                                      </p:cBhvr>
                                    </p:animEffect>
                                  </p:childTnLst>
                                </p:cTn>
                              </p:par>
                            </p:childTnLst>
                          </p:cTn>
                        </p:par>
                        <p:par>
                          <p:cTn id="83" fill="hold">
                            <p:stCondLst>
                              <p:cond delay="1500"/>
                            </p:stCondLst>
                            <p:childTnLst>
                              <p:par>
                                <p:cTn id="84" presetID="10" presetClass="entr" presetSubtype="0" fill="hold" grpId="0" nodeType="afterEffect">
                                  <p:stCondLst>
                                    <p:cond delay="0"/>
                                  </p:stCondLst>
                                  <p:childTnLst>
                                    <p:set>
                                      <p:cBhvr>
                                        <p:cTn id="85" dur="1" fill="hold">
                                          <p:stCondLst>
                                            <p:cond delay="0"/>
                                          </p:stCondLst>
                                        </p:cTn>
                                        <p:tgtEl>
                                          <p:spTgt spid="44"/>
                                        </p:tgtEl>
                                        <p:attrNameLst>
                                          <p:attrName>style.visibility</p:attrName>
                                        </p:attrNameLst>
                                      </p:cBhvr>
                                      <p:to>
                                        <p:strVal val="visible"/>
                                      </p:to>
                                    </p:set>
                                    <p:animEffect transition="in" filter="fade">
                                      <p:cBhvr>
                                        <p:cTn id="8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61" grpId="0"/>
      <p:bldP spid="64" grpId="0"/>
      <p:bldP spid="28" grpId="0" animBg="1"/>
      <p:bldP spid="29" grpId="0" animBg="1"/>
      <p:bldP spid="30" grpId="0" animBg="1"/>
      <p:bldP spid="33" grpId="0" animBg="1"/>
      <p:bldP spid="2" grpId="0"/>
      <p:bldP spid="46" grpId="0" animBg="1"/>
      <p:bldP spid="45"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3">
            <a:extLst>
              <a:ext uri="{FF2B5EF4-FFF2-40B4-BE49-F238E27FC236}">
                <a16:creationId xmlns:a16="http://schemas.microsoft.com/office/drawing/2014/main" id="{78B40B7B-2046-4FCC-AF90-1C8FD16994DB}"/>
              </a:ext>
            </a:extLst>
          </p:cNvPr>
          <p:cNvPicPr>
            <a:picLocks noChangeAspect="1" noChangeArrowheads="1"/>
          </p:cNvPicPr>
          <p:nvPr/>
        </p:nvPicPr>
        <p:blipFill rotWithShape="1">
          <a:blip r:embed="rId3">
            <a:clrChange>
              <a:clrFrom>
                <a:srgbClr val="FEFEF7"/>
              </a:clrFrom>
              <a:clrTo>
                <a:srgbClr val="FEFEF7">
                  <a:alpha val="0"/>
                </a:srgbClr>
              </a:clrTo>
            </a:clrChange>
          </a:blip>
          <a:srcRect t="35954" b="51771"/>
          <a:stretch/>
        </p:blipFill>
        <p:spPr bwMode="auto">
          <a:xfrm>
            <a:off x="7800097" y="3204432"/>
            <a:ext cx="4553632" cy="233801"/>
          </a:xfrm>
          <a:prstGeom prst="rect">
            <a:avLst/>
          </a:prstGeom>
          <a:noFill/>
          <a:ln w="9525">
            <a:noFill/>
            <a:miter lim="800000"/>
            <a:headEnd/>
            <a:tailEnd/>
          </a:ln>
        </p:spPr>
      </p:pic>
      <p:pic>
        <p:nvPicPr>
          <p:cNvPr id="73" name="Picture 3">
            <a:extLst>
              <a:ext uri="{FF2B5EF4-FFF2-40B4-BE49-F238E27FC236}">
                <a16:creationId xmlns:a16="http://schemas.microsoft.com/office/drawing/2014/main" id="{04F8B07B-6CE8-4B81-A85C-031F14F515DE}"/>
              </a:ext>
            </a:extLst>
          </p:cNvPr>
          <p:cNvPicPr>
            <a:picLocks noChangeAspect="1" noChangeArrowheads="1"/>
          </p:cNvPicPr>
          <p:nvPr/>
        </p:nvPicPr>
        <p:blipFill rotWithShape="1">
          <a:blip r:embed="rId3">
            <a:clrChange>
              <a:clrFrom>
                <a:srgbClr val="FEFEF7"/>
              </a:clrFrom>
              <a:clrTo>
                <a:srgbClr val="FEFEF7">
                  <a:alpha val="0"/>
                </a:srgbClr>
              </a:clrTo>
            </a:clrChange>
          </a:blip>
          <a:srcRect t="48626" b="40255"/>
          <a:stretch/>
        </p:blipFill>
        <p:spPr bwMode="auto">
          <a:xfrm>
            <a:off x="7800097" y="3569318"/>
            <a:ext cx="4553632" cy="211780"/>
          </a:xfrm>
          <a:prstGeom prst="rect">
            <a:avLst/>
          </a:prstGeom>
          <a:noFill/>
          <a:ln w="9525">
            <a:noFill/>
            <a:miter lim="800000"/>
            <a:headEnd/>
            <a:tailEnd/>
          </a:ln>
        </p:spPr>
      </p:pic>
      <p:pic>
        <p:nvPicPr>
          <p:cNvPr id="80" name="Picture 3">
            <a:extLst>
              <a:ext uri="{FF2B5EF4-FFF2-40B4-BE49-F238E27FC236}">
                <a16:creationId xmlns:a16="http://schemas.microsoft.com/office/drawing/2014/main" id="{27D09108-EE30-491F-98C4-5DC48ED3A03B}"/>
              </a:ext>
            </a:extLst>
          </p:cNvPr>
          <p:cNvPicPr>
            <a:picLocks noChangeAspect="1" noChangeArrowheads="1"/>
          </p:cNvPicPr>
          <p:nvPr/>
        </p:nvPicPr>
        <p:blipFill rotWithShape="1">
          <a:blip r:embed="rId3">
            <a:clrChange>
              <a:clrFrom>
                <a:srgbClr val="FEFEF7"/>
              </a:clrFrom>
              <a:clrTo>
                <a:srgbClr val="FEFEF7">
                  <a:alpha val="0"/>
                </a:srgbClr>
              </a:clrTo>
            </a:clrChange>
          </a:blip>
          <a:srcRect t="59616" b="28871"/>
          <a:stretch/>
        </p:blipFill>
        <p:spPr bwMode="auto">
          <a:xfrm>
            <a:off x="7800097" y="3931034"/>
            <a:ext cx="4553632" cy="219288"/>
          </a:xfrm>
          <a:prstGeom prst="rect">
            <a:avLst/>
          </a:prstGeom>
          <a:noFill/>
          <a:ln w="9525">
            <a:noFill/>
            <a:miter lim="800000"/>
            <a:headEnd/>
            <a:tailEnd/>
          </a:ln>
        </p:spPr>
      </p:pic>
      <p:pic>
        <p:nvPicPr>
          <p:cNvPr id="81" name="Picture 3">
            <a:extLst>
              <a:ext uri="{FF2B5EF4-FFF2-40B4-BE49-F238E27FC236}">
                <a16:creationId xmlns:a16="http://schemas.microsoft.com/office/drawing/2014/main" id="{CF525625-2165-4644-BBF7-147F2DA06010}"/>
              </a:ext>
            </a:extLst>
          </p:cNvPr>
          <p:cNvPicPr>
            <a:picLocks noChangeAspect="1" noChangeArrowheads="1"/>
          </p:cNvPicPr>
          <p:nvPr/>
        </p:nvPicPr>
        <p:blipFill rotWithShape="1">
          <a:blip r:embed="rId3">
            <a:clrChange>
              <a:clrFrom>
                <a:srgbClr val="FEFEF7"/>
              </a:clrFrom>
              <a:clrTo>
                <a:srgbClr val="FEFEF7">
                  <a:alpha val="0"/>
                </a:srgbClr>
              </a:clrTo>
            </a:clrChange>
          </a:blip>
          <a:srcRect t="71492" b="16219"/>
          <a:stretch/>
        </p:blipFill>
        <p:spPr bwMode="auto">
          <a:xfrm>
            <a:off x="7800097" y="4268995"/>
            <a:ext cx="4553632" cy="234081"/>
          </a:xfrm>
          <a:prstGeom prst="rect">
            <a:avLst/>
          </a:prstGeom>
          <a:noFill/>
          <a:ln w="9525">
            <a:noFill/>
            <a:miter lim="800000"/>
            <a:headEnd/>
            <a:tailEnd/>
          </a:ln>
        </p:spPr>
      </p:pic>
      <p:sp>
        <p:nvSpPr>
          <p:cNvPr id="7" name="Espace réservé du numéro de diapositive 6"/>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sp>
        <p:nvSpPr>
          <p:cNvPr id="10" name="Rectangle à coins arrondis 9"/>
          <p:cNvSpPr/>
          <p:nvPr/>
        </p:nvSpPr>
        <p:spPr>
          <a:xfrm>
            <a:off x="5492001" y="1515099"/>
            <a:ext cx="938151" cy="391885"/>
          </a:xfrm>
          <a:prstGeom prst="roundRect">
            <a:avLst>
              <a:gd name="adj" fmla="val 4697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ndara"/>
                <a:ea typeface="+mn-ea"/>
                <a:cs typeface="+mn-cs"/>
              </a:rPr>
              <a:t>Début</a:t>
            </a:r>
          </a:p>
        </p:txBody>
      </p:sp>
      <p:sp>
        <p:nvSpPr>
          <p:cNvPr id="11" name="Rectangle 10"/>
          <p:cNvSpPr/>
          <p:nvPr/>
        </p:nvSpPr>
        <p:spPr>
          <a:xfrm>
            <a:off x="4775361" y="2171714"/>
            <a:ext cx="2384283" cy="558140"/>
          </a:xfrm>
          <a:prstGeom prst="rect">
            <a:avLst/>
          </a:prstGeom>
          <a:ln w="28575">
            <a:solidFill>
              <a:srgbClr val="FF0000"/>
            </a:solidFill>
          </a:ln>
          <a:effectLst/>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ndara"/>
                <a:ea typeface="+mn-ea"/>
                <a:cs typeface="+mn-cs"/>
              </a:rPr>
              <a:t>Importer la bibliothèque </a:t>
            </a:r>
            <a:r>
              <a:rPr kumimoji="0" lang="fr-FR" sz="1400" b="0" i="0" u="none" strike="noStrike" kern="1200" cap="none" spc="0" normalizeH="0" baseline="0" noProof="0" dirty="0" err="1">
                <a:ln>
                  <a:noFill/>
                </a:ln>
                <a:solidFill>
                  <a:prstClr val="black"/>
                </a:solidFill>
                <a:effectLst/>
                <a:uLnTx/>
                <a:uFillTx/>
                <a:latin typeface="Candara"/>
                <a:ea typeface="+mn-ea"/>
                <a:cs typeface="+mn-cs"/>
              </a:rPr>
              <a:t>micro:bit</a:t>
            </a:r>
            <a:endParaRPr kumimoji="0" lang="fr-FR" sz="1400" b="0" i="0" u="none" strike="noStrike" kern="1200" cap="none" spc="0" normalizeH="0" baseline="0" noProof="0" dirty="0">
              <a:ln>
                <a:noFill/>
              </a:ln>
              <a:solidFill>
                <a:prstClr val="black"/>
              </a:solidFill>
              <a:effectLst/>
              <a:uLnTx/>
              <a:uFillTx/>
              <a:latin typeface="Candara"/>
              <a:ea typeface="+mn-ea"/>
              <a:cs typeface="+mn-cs"/>
            </a:endParaRPr>
          </a:p>
        </p:txBody>
      </p:sp>
      <p:sp>
        <p:nvSpPr>
          <p:cNvPr id="14" name="Rogner un rectangle avec un coin du même côté 13"/>
          <p:cNvSpPr/>
          <p:nvPr/>
        </p:nvSpPr>
        <p:spPr>
          <a:xfrm>
            <a:off x="5143043" y="2960745"/>
            <a:ext cx="1638795" cy="439387"/>
          </a:xfrm>
          <a:prstGeom prst="snip2SameRect">
            <a:avLst>
              <a:gd name="adj1" fmla="val 43651"/>
              <a:gd name="adj2" fmla="val 0"/>
            </a:avLst>
          </a:prstGeom>
          <a:ln w="28575">
            <a:solidFill>
              <a:schemeClr val="accent5">
                <a:lumMod val="50000"/>
                <a:lumOff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ndara"/>
                <a:ea typeface="+mn-ea"/>
                <a:cs typeface="+mn-cs"/>
              </a:rPr>
              <a:t>Boucle infinie</a:t>
            </a:r>
          </a:p>
        </p:txBody>
      </p:sp>
      <p:sp>
        <p:nvSpPr>
          <p:cNvPr id="15" name="Rectangle 14"/>
          <p:cNvSpPr/>
          <p:nvPr/>
        </p:nvSpPr>
        <p:spPr>
          <a:xfrm>
            <a:off x="4806438" y="3585908"/>
            <a:ext cx="2315690" cy="39188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ndara"/>
                <a:ea typeface="+mn-ea"/>
                <a:cs typeface="+mn-cs"/>
              </a:rPr>
              <a:t>Pause de 100ms</a:t>
            </a:r>
          </a:p>
        </p:txBody>
      </p:sp>
      <p:sp>
        <p:nvSpPr>
          <p:cNvPr id="16" name="Rectangle 15"/>
          <p:cNvSpPr/>
          <p:nvPr/>
        </p:nvSpPr>
        <p:spPr>
          <a:xfrm>
            <a:off x="4806438" y="4161724"/>
            <a:ext cx="2315690" cy="39188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ndara"/>
                <a:ea typeface="+mn-ea"/>
                <a:cs typeface="+mn-cs"/>
              </a:rPr>
              <a:t>(</a:t>
            </a:r>
            <a:r>
              <a:rPr kumimoji="0" lang="fr-FR" sz="1400" b="0" i="0" u="none" strike="noStrike" kern="1200" cap="none" spc="0" normalizeH="0" baseline="0" noProof="0" dirty="0" err="1">
                <a:ln>
                  <a:noFill/>
                </a:ln>
                <a:solidFill>
                  <a:prstClr val="black"/>
                </a:solidFill>
                <a:effectLst/>
                <a:uLnTx/>
                <a:uFillTx/>
                <a:latin typeface="Candara"/>
                <a:ea typeface="+mn-ea"/>
                <a:cs typeface="+mn-cs"/>
              </a:rPr>
              <a:t>acc_x</a:t>
            </a:r>
            <a:r>
              <a:rPr kumimoji="0" lang="fr-FR" sz="1400" b="0" i="0" u="none" strike="noStrike" kern="1200" cap="none" spc="0" normalizeH="0" baseline="0" noProof="0" dirty="0">
                <a:ln>
                  <a:noFill/>
                </a:ln>
                <a:solidFill>
                  <a:prstClr val="black"/>
                </a:solidFill>
                <a:effectLst/>
                <a:uLnTx/>
                <a:uFillTx/>
                <a:latin typeface="Candara"/>
                <a:ea typeface="+mn-ea"/>
                <a:cs typeface="+mn-cs"/>
              </a:rPr>
              <a:t>, </a:t>
            </a:r>
            <a:r>
              <a:rPr kumimoji="0" lang="fr-FR" sz="1400" b="0" i="0" u="none" strike="noStrike" kern="1200" cap="none" spc="0" normalizeH="0" baseline="0" noProof="0" dirty="0" err="1">
                <a:ln>
                  <a:noFill/>
                </a:ln>
                <a:solidFill>
                  <a:prstClr val="black"/>
                </a:solidFill>
                <a:effectLst/>
                <a:uLnTx/>
                <a:uFillTx/>
                <a:latin typeface="Candara"/>
                <a:ea typeface="+mn-ea"/>
                <a:cs typeface="+mn-cs"/>
              </a:rPr>
              <a:t>acc_y</a:t>
            </a:r>
            <a:r>
              <a:rPr kumimoji="0" lang="fr-FR" sz="1400" b="0" i="0" u="none" strike="noStrike" kern="1200" cap="none" spc="0" normalizeH="0" baseline="0" noProof="0" dirty="0">
                <a:ln>
                  <a:noFill/>
                </a:ln>
                <a:solidFill>
                  <a:prstClr val="black"/>
                </a:solidFill>
                <a:effectLst/>
                <a:uLnTx/>
                <a:uFillTx/>
                <a:latin typeface="Candara"/>
                <a:ea typeface="+mn-ea"/>
                <a:cs typeface="+mn-cs"/>
              </a:rPr>
              <a:t>, </a:t>
            </a:r>
            <a:r>
              <a:rPr kumimoji="0" lang="fr-FR" sz="1400" b="0" i="0" u="none" strike="noStrike" kern="1200" cap="none" spc="0" normalizeH="0" baseline="0" noProof="0" dirty="0" err="1">
                <a:ln>
                  <a:noFill/>
                </a:ln>
                <a:solidFill>
                  <a:prstClr val="black"/>
                </a:solidFill>
                <a:effectLst/>
                <a:uLnTx/>
                <a:uFillTx/>
                <a:latin typeface="Candara"/>
                <a:ea typeface="+mn-ea"/>
                <a:cs typeface="+mn-cs"/>
              </a:rPr>
              <a:t>acc_z</a:t>
            </a:r>
            <a:r>
              <a:rPr kumimoji="0" lang="fr-FR" sz="1400" b="0" i="0" u="none" strike="noStrike" kern="1200" cap="none" spc="0" normalizeH="0" baseline="0" noProof="0" dirty="0">
                <a:ln>
                  <a:noFill/>
                </a:ln>
                <a:solidFill>
                  <a:prstClr val="black"/>
                </a:solidFill>
                <a:effectLst/>
                <a:uLnTx/>
                <a:uFillTx/>
                <a:latin typeface="Candara"/>
                <a:ea typeface="+mn-ea"/>
                <a:cs typeface="+mn-cs"/>
              </a:rPr>
              <a:t>) -&gt; </a:t>
            </a:r>
            <a:r>
              <a:rPr kumimoji="0" lang="fr-FR" sz="1400" b="0" i="0" u="none" strike="noStrike" kern="1200" cap="none" spc="0" normalizeH="0" baseline="0" noProof="0" dirty="0" err="1">
                <a:ln>
                  <a:noFill/>
                </a:ln>
                <a:solidFill>
                  <a:prstClr val="black"/>
                </a:solidFill>
                <a:effectLst/>
                <a:uLnTx/>
                <a:uFillTx/>
                <a:latin typeface="Candara"/>
                <a:ea typeface="+mn-ea"/>
                <a:cs typeface="+mn-cs"/>
              </a:rPr>
              <a:t>acc</a:t>
            </a:r>
            <a:endParaRPr kumimoji="0" lang="fr-FR" sz="1400" b="0" i="0" u="none" strike="noStrike" kern="1200" cap="none" spc="0" normalizeH="0" baseline="0" noProof="0" dirty="0">
              <a:ln>
                <a:noFill/>
              </a:ln>
              <a:solidFill>
                <a:prstClr val="black"/>
              </a:solidFill>
              <a:effectLst/>
              <a:uLnTx/>
              <a:uFillTx/>
              <a:latin typeface="Candara"/>
              <a:ea typeface="+mn-ea"/>
              <a:cs typeface="+mn-cs"/>
            </a:endParaRPr>
          </a:p>
        </p:txBody>
      </p:sp>
      <p:sp>
        <p:nvSpPr>
          <p:cNvPr id="17" name="Rectangle 16"/>
          <p:cNvSpPr/>
          <p:nvPr/>
        </p:nvSpPr>
        <p:spPr>
          <a:xfrm>
            <a:off x="4806438" y="4736175"/>
            <a:ext cx="2315690" cy="39188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ndara"/>
                <a:ea typeface="+mn-ea"/>
                <a:cs typeface="+mn-cs"/>
              </a:rPr>
              <a:t>Afficher les valeurs de l’</a:t>
            </a:r>
            <a:r>
              <a:rPr kumimoji="0" lang="fr-FR" sz="1400" b="0" i="0" u="none" strike="noStrike" kern="1200" cap="none" spc="0" normalizeH="0" baseline="0" noProof="0" dirty="0" err="1">
                <a:ln>
                  <a:noFill/>
                </a:ln>
                <a:solidFill>
                  <a:prstClr val="black"/>
                </a:solidFill>
                <a:effectLst/>
                <a:uLnTx/>
                <a:uFillTx/>
                <a:latin typeface="Candara"/>
                <a:ea typeface="+mn-ea"/>
                <a:cs typeface="+mn-cs"/>
              </a:rPr>
              <a:t>acc</a:t>
            </a:r>
            <a:endParaRPr kumimoji="0" lang="fr-FR" sz="1400" b="0" i="0" u="none" strike="noStrike" kern="1200" cap="none" spc="0" normalizeH="0" baseline="0" noProof="0" dirty="0">
              <a:ln>
                <a:noFill/>
              </a:ln>
              <a:solidFill>
                <a:prstClr val="black"/>
              </a:solidFill>
              <a:effectLst/>
              <a:uLnTx/>
              <a:uFillTx/>
              <a:latin typeface="Candara"/>
              <a:ea typeface="+mn-ea"/>
              <a:cs typeface="+mn-cs"/>
            </a:endParaRPr>
          </a:p>
        </p:txBody>
      </p:sp>
      <p:sp>
        <p:nvSpPr>
          <p:cNvPr id="19" name="Rectangle à coins arrondis 18"/>
          <p:cNvSpPr/>
          <p:nvPr/>
        </p:nvSpPr>
        <p:spPr>
          <a:xfrm>
            <a:off x="5496571" y="6081152"/>
            <a:ext cx="938151" cy="391885"/>
          </a:xfrm>
          <a:prstGeom prst="roundRect">
            <a:avLst>
              <a:gd name="adj" fmla="val 4697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ndara"/>
                <a:ea typeface="+mn-ea"/>
                <a:cs typeface="+mn-cs"/>
              </a:rPr>
              <a:t>Fin</a:t>
            </a:r>
          </a:p>
        </p:txBody>
      </p:sp>
      <p:sp>
        <p:nvSpPr>
          <p:cNvPr id="20" name="Rogner un rectangle avec un coin du même côté 19"/>
          <p:cNvSpPr/>
          <p:nvPr/>
        </p:nvSpPr>
        <p:spPr>
          <a:xfrm rot="10800000">
            <a:off x="5149017" y="5329588"/>
            <a:ext cx="1638795" cy="439387"/>
          </a:xfrm>
          <a:prstGeom prst="snip2SameRect">
            <a:avLst>
              <a:gd name="adj1" fmla="val 43651"/>
              <a:gd name="adj2" fmla="val 0"/>
            </a:avLst>
          </a:prstGeom>
          <a:ln w="28575">
            <a:solidFill>
              <a:schemeClr val="accent5">
                <a:lumMod val="50000"/>
                <a:lumOff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Candara"/>
              <a:ea typeface="+mn-ea"/>
              <a:cs typeface="+mn-cs"/>
            </a:endParaRPr>
          </a:p>
        </p:txBody>
      </p:sp>
      <p:cxnSp>
        <p:nvCxnSpPr>
          <p:cNvPr id="22" name="Connecteur droit avec flèche 21"/>
          <p:cNvCxnSpPr>
            <a:cxnSpLocks/>
            <a:stCxn id="10" idx="2"/>
            <a:endCxn id="11" idx="0"/>
          </p:cNvCxnSpPr>
          <p:nvPr/>
        </p:nvCxnSpPr>
        <p:spPr>
          <a:xfrm>
            <a:off x="5961077" y="1906984"/>
            <a:ext cx="6426" cy="264730"/>
          </a:xfrm>
          <a:prstGeom prst="straightConnector1">
            <a:avLst/>
          </a:prstGeom>
          <a:ln w="28575">
            <a:tailEnd type="arrow"/>
          </a:ln>
        </p:spPr>
        <p:style>
          <a:lnRef idx="1">
            <a:schemeClr val="accent5"/>
          </a:lnRef>
          <a:fillRef idx="0">
            <a:schemeClr val="accent5"/>
          </a:fillRef>
          <a:effectRef idx="0">
            <a:schemeClr val="accent5"/>
          </a:effectRef>
          <a:fontRef idx="minor">
            <a:schemeClr val="tx1"/>
          </a:fontRef>
        </p:style>
      </p:cxnSp>
      <p:cxnSp>
        <p:nvCxnSpPr>
          <p:cNvPr id="24" name="Connecteur droit avec flèche 23"/>
          <p:cNvCxnSpPr>
            <a:cxnSpLocks/>
            <a:stCxn id="11" idx="2"/>
            <a:endCxn id="14" idx="3"/>
          </p:cNvCxnSpPr>
          <p:nvPr/>
        </p:nvCxnSpPr>
        <p:spPr>
          <a:xfrm flipH="1">
            <a:off x="5962441" y="2729854"/>
            <a:ext cx="0" cy="230891"/>
          </a:xfrm>
          <a:prstGeom prst="straightConnector1">
            <a:avLst/>
          </a:prstGeom>
          <a:ln w="28575">
            <a:tailEnd type="arrow"/>
          </a:ln>
        </p:spPr>
        <p:style>
          <a:lnRef idx="1">
            <a:schemeClr val="accent5"/>
          </a:lnRef>
          <a:fillRef idx="0">
            <a:schemeClr val="accent5"/>
          </a:fillRef>
          <a:effectRef idx="0">
            <a:schemeClr val="accent5"/>
          </a:effectRef>
          <a:fontRef idx="minor">
            <a:schemeClr val="tx1"/>
          </a:fontRef>
        </p:style>
      </p:cxnSp>
      <p:cxnSp>
        <p:nvCxnSpPr>
          <p:cNvPr id="25" name="Connecteur droit avec flèche 24"/>
          <p:cNvCxnSpPr>
            <a:cxnSpLocks/>
            <a:stCxn id="14" idx="1"/>
            <a:endCxn id="15" idx="0"/>
          </p:cNvCxnSpPr>
          <p:nvPr/>
        </p:nvCxnSpPr>
        <p:spPr>
          <a:xfrm>
            <a:off x="5962441" y="3400132"/>
            <a:ext cx="1842" cy="185776"/>
          </a:xfrm>
          <a:prstGeom prst="straightConnector1">
            <a:avLst/>
          </a:prstGeom>
          <a:ln w="28575">
            <a:tailEnd type="arrow"/>
          </a:ln>
        </p:spPr>
        <p:style>
          <a:lnRef idx="1">
            <a:schemeClr val="accent5"/>
          </a:lnRef>
          <a:fillRef idx="0">
            <a:schemeClr val="accent5"/>
          </a:fillRef>
          <a:effectRef idx="0">
            <a:schemeClr val="accent5"/>
          </a:effectRef>
          <a:fontRef idx="minor">
            <a:schemeClr val="tx1"/>
          </a:fontRef>
        </p:style>
      </p:cxnSp>
      <p:cxnSp>
        <p:nvCxnSpPr>
          <p:cNvPr id="26" name="Connecteur droit avec flèche 25"/>
          <p:cNvCxnSpPr>
            <a:cxnSpLocks/>
            <a:stCxn id="15" idx="2"/>
            <a:endCxn id="16" idx="0"/>
          </p:cNvCxnSpPr>
          <p:nvPr/>
        </p:nvCxnSpPr>
        <p:spPr>
          <a:xfrm>
            <a:off x="5964283" y="3977794"/>
            <a:ext cx="0" cy="183930"/>
          </a:xfrm>
          <a:prstGeom prst="straightConnector1">
            <a:avLst/>
          </a:prstGeom>
          <a:ln w="28575">
            <a:tailEnd type="arrow"/>
          </a:ln>
        </p:spPr>
        <p:style>
          <a:lnRef idx="1">
            <a:schemeClr val="accent5"/>
          </a:lnRef>
          <a:fillRef idx="0">
            <a:schemeClr val="accent5"/>
          </a:fillRef>
          <a:effectRef idx="0">
            <a:schemeClr val="accent5"/>
          </a:effectRef>
          <a:fontRef idx="minor">
            <a:schemeClr val="tx1"/>
          </a:fontRef>
        </p:style>
      </p:cxnSp>
      <p:cxnSp>
        <p:nvCxnSpPr>
          <p:cNvPr id="27" name="Connecteur droit avec flèche 26"/>
          <p:cNvCxnSpPr>
            <a:cxnSpLocks/>
            <a:stCxn id="16" idx="2"/>
            <a:endCxn id="17" idx="0"/>
          </p:cNvCxnSpPr>
          <p:nvPr/>
        </p:nvCxnSpPr>
        <p:spPr>
          <a:xfrm>
            <a:off x="5964283" y="4553610"/>
            <a:ext cx="0" cy="182565"/>
          </a:xfrm>
          <a:prstGeom prst="straightConnector1">
            <a:avLst/>
          </a:prstGeom>
          <a:ln w="28575">
            <a:tailEnd type="arrow"/>
          </a:ln>
        </p:spPr>
        <p:style>
          <a:lnRef idx="1">
            <a:schemeClr val="accent5"/>
          </a:lnRef>
          <a:fillRef idx="0">
            <a:schemeClr val="accent5"/>
          </a:fillRef>
          <a:effectRef idx="0">
            <a:schemeClr val="accent5"/>
          </a:effectRef>
          <a:fontRef idx="minor">
            <a:schemeClr val="tx1"/>
          </a:fontRef>
        </p:style>
      </p:cxnSp>
      <p:cxnSp>
        <p:nvCxnSpPr>
          <p:cNvPr id="28" name="Connecteur droit avec flèche 27"/>
          <p:cNvCxnSpPr>
            <a:cxnSpLocks/>
            <a:stCxn id="17" idx="2"/>
            <a:endCxn id="20" idx="1"/>
          </p:cNvCxnSpPr>
          <p:nvPr/>
        </p:nvCxnSpPr>
        <p:spPr>
          <a:xfrm>
            <a:off x="5964283" y="5128061"/>
            <a:ext cx="4131" cy="201527"/>
          </a:xfrm>
          <a:prstGeom prst="straightConnector1">
            <a:avLst/>
          </a:prstGeom>
          <a:ln w="28575">
            <a:tailEnd type="arrow"/>
          </a:ln>
        </p:spPr>
        <p:style>
          <a:lnRef idx="1">
            <a:schemeClr val="accent5"/>
          </a:lnRef>
          <a:fillRef idx="0">
            <a:schemeClr val="accent5"/>
          </a:fillRef>
          <a:effectRef idx="0">
            <a:schemeClr val="accent5"/>
          </a:effectRef>
          <a:fontRef idx="minor">
            <a:schemeClr val="tx1"/>
          </a:fontRef>
        </p:style>
      </p:cxnSp>
      <p:cxnSp>
        <p:nvCxnSpPr>
          <p:cNvPr id="30" name="Connecteur droit avec flèche 29"/>
          <p:cNvCxnSpPr>
            <a:cxnSpLocks/>
            <a:stCxn id="20" idx="3"/>
            <a:endCxn id="19" idx="0"/>
          </p:cNvCxnSpPr>
          <p:nvPr/>
        </p:nvCxnSpPr>
        <p:spPr>
          <a:xfrm flipH="1">
            <a:off x="5965647" y="5768975"/>
            <a:ext cx="2767" cy="312177"/>
          </a:xfrm>
          <a:prstGeom prst="straightConnector1">
            <a:avLst/>
          </a:prstGeom>
          <a:ln w="28575">
            <a:tailEnd type="arrow"/>
          </a:ln>
        </p:spPr>
        <p:style>
          <a:lnRef idx="1">
            <a:schemeClr val="accent5"/>
          </a:lnRef>
          <a:fillRef idx="0">
            <a:schemeClr val="accent5"/>
          </a:fillRef>
          <a:effectRef idx="0">
            <a:schemeClr val="accent5"/>
          </a:effectRef>
          <a:fontRef idx="minor">
            <a:schemeClr val="tx1"/>
          </a:fontRef>
        </p:style>
      </p:cxnSp>
      <p:cxnSp>
        <p:nvCxnSpPr>
          <p:cNvPr id="33" name="Connecteur droit avec flèche 32"/>
          <p:cNvCxnSpPr>
            <a:cxnSpLocks/>
            <a:stCxn id="11" idx="3"/>
            <a:endCxn id="56" idx="1"/>
          </p:cNvCxnSpPr>
          <p:nvPr/>
        </p:nvCxnSpPr>
        <p:spPr>
          <a:xfrm>
            <a:off x="7159644" y="2450784"/>
            <a:ext cx="640453" cy="187237"/>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38" name="Connecteur droit avec flèche 37"/>
          <p:cNvCxnSpPr>
            <a:cxnSpLocks/>
            <a:stCxn id="14" idx="0"/>
            <a:endCxn id="68" idx="1"/>
          </p:cNvCxnSpPr>
          <p:nvPr/>
        </p:nvCxnSpPr>
        <p:spPr>
          <a:xfrm>
            <a:off x="6781838" y="3180439"/>
            <a:ext cx="1010523" cy="133907"/>
          </a:xfrm>
          <a:prstGeom prst="straightConnector1">
            <a:avLst/>
          </a:prstGeom>
          <a:ln w="28575">
            <a:solidFill>
              <a:schemeClr val="accent5">
                <a:lumMod val="50000"/>
                <a:lumOff val="50000"/>
              </a:schemeClr>
            </a:solidFill>
            <a:tailEnd type="arrow"/>
          </a:ln>
        </p:spPr>
        <p:style>
          <a:lnRef idx="1">
            <a:schemeClr val="dk1"/>
          </a:lnRef>
          <a:fillRef idx="0">
            <a:schemeClr val="dk1"/>
          </a:fillRef>
          <a:effectRef idx="0">
            <a:schemeClr val="dk1"/>
          </a:effectRef>
          <a:fontRef idx="minor">
            <a:schemeClr val="tx1"/>
          </a:fontRef>
        </p:style>
      </p:cxnSp>
      <p:pic>
        <p:nvPicPr>
          <p:cNvPr id="55299" name="Picture 3"/>
          <p:cNvPicPr>
            <a:picLocks noChangeAspect="1" noChangeArrowheads="1"/>
          </p:cNvPicPr>
          <p:nvPr/>
        </p:nvPicPr>
        <p:blipFill rotWithShape="1">
          <a:blip r:embed="rId3">
            <a:clrChange>
              <a:clrFrom>
                <a:srgbClr val="FEFEF7"/>
              </a:clrFrom>
              <a:clrTo>
                <a:srgbClr val="FEFEF7">
                  <a:alpha val="0"/>
                </a:srgbClr>
              </a:clrTo>
            </a:clrChange>
          </a:blip>
          <a:srcRect b="88552"/>
          <a:stretch/>
        </p:blipFill>
        <p:spPr bwMode="auto">
          <a:xfrm>
            <a:off x="7800097" y="2514856"/>
            <a:ext cx="4553632" cy="218051"/>
          </a:xfrm>
          <a:prstGeom prst="rect">
            <a:avLst/>
          </a:prstGeom>
          <a:noFill/>
          <a:ln w="9525">
            <a:noFill/>
            <a:miter lim="800000"/>
            <a:headEnd/>
            <a:tailEnd/>
          </a:ln>
        </p:spPr>
      </p:pic>
      <p:sp>
        <p:nvSpPr>
          <p:cNvPr id="51" name="Rectangle 50">
            <a:extLst>
              <a:ext uri="{FF2B5EF4-FFF2-40B4-BE49-F238E27FC236}">
                <a16:creationId xmlns:a16="http://schemas.microsoft.com/office/drawing/2014/main" id="{7267D985-9470-46DC-94F8-663F7EB35C4D}"/>
              </a:ext>
            </a:extLst>
          </p:cNvPr>
          <p:cNvSpPr/>
          <p:nvPr/>
        </p:nvSpPr>
        <p:spPr>
          <a:xfrm>
            <a:off x="151943" y="1573576"/>
            <a:ext cx="3732913" cy="4349765"/>
          </a:xfrm>
          <a:prstGeom prst="rect">
            <a:avLst/>
          </a:prstGeom>
          <a:ln w="38100">
            <a:noFill/>
          </a:ln>
        </p:spPr>
        <p:style>
          <a:lnRef idx="2">
            <a:schemeClr val="accent1"/>
          </a:lnRef>
          <a:fillRef idx="1">
            <a:schemeClr val="lt1"/>
          </a:fillRef>
          <a:effectRef idx="0">
            <a:schemeClr val="accent1"/>
          </a:effectRef>
          <a:fontRef idx="minor">
            <a:schemeClr val="dk1"/>
          </a:fontRef>
        </p:style>
        <p:txBody>
          <a:bodyPr rtlCol="0" anchor="ctr"/>
          <a:lstStyle/>
          <a:p>
            <a:pPr lvl="0">
              <a:defRPr/>
            </a:pPr>
            <a:r>
              <a:rPr lang="fr-FR" b="1" i="1" dirty="0">
                <a:solidFill>
                  <a:prstClr val="black"/>
                </a:solidFill>
              </a:rPr>
              <a:t>DEBUT</a:t>
            </a:r>
          </a:p>
          <a:p>
            <a:pPr lvl="0">
              <a:defRPr/>
            </a:pPr>
            <a:r>
              <a:rPr lang="fr-FR" i="1" dirty="0">
                <a:solidFill>
                  <a:prstClr val="black"/>
                </a:solidFill>
              </a:rPr>
              <a:t>      Importer la bibliothèque </a:t>
            </a:r>
            <a:r>
              <a:rPr lang="fr-FR" i="1" dirty="0" err="1">
                <a:solidFill>
                  <a:prstClr val="black"/>
                </a:solidFill>
              </a:rPr>
              <a:t>micro:bit</a:t>
            </a:r>
            <a:endParaRPr lang="fr-FR" i="1" dirty="0">
              <a:solidFill>
                <a:prstClr val="black"/>
              </a:solidFill>
            </a:endParaRPr>
          </a:p>
          <a:p>
            <a:pPr lvl="0">
              <a:defRPr/>
            </a:pPr>
            <a:r>
              <a:rPr lang="fr-FR" i="1" dirty="0">
                <a:solidFill>
                  <a:prstClr val="black"/>
                </a:solidFill>
              </a:rPr>
              <a:t>      </a:t>
            </a:r>
          </a:p>
          <a:p>
            <a:pPr lvl="0">
              <a:tabLst>
                <a:tab pos="273050" algn="l"/>
              </a:tabLst>
              <a:defRPr/>
            </a:pPr>
            <a:r>
              <a:rPr lang="fr-FR" i="1" dirty="0">
                <a:solidFill>
                  <a:prstClr val="black"/>
                </a:solidFill>
              </a:rPr>
              <a:t>	</a:t>
            </a:r>
          </a:p>
          <a:p>
            <a:pPr lvl="0">
              <a:tabLst>
                <a:tab pos="273050" algn="l"/>
              </a:tabLst>
              <a:defRPr/>
            </a:pPr>
            <a:r>
              <a:rPr lang="fr-FR" b="1" i="1" dirty="0">
                <a:solidFill>
                  <a:prstClr val="black"/>
                </a:solidFill>
              </a:rPr>
              <a:t>	TANT QUE</a:t>
            </a:r>
            <a:r>
              <a:rPr lang="fr-FR" i="1" dirty="0">
                <a:solidFill>
                  <a:prstClr val="black"/>
                </a:solidFill>
              </a:rPr>
              <a:t> vrai</a:t>
            </a:r>
          </a:p>
          <a:p>
            <a:pPr lvl="0">
              <a:tabLst>
                <a:tab pos="273050" algn="l"/>
              </a:tabLst>
              <a:defRPr/>
            </a:pPr>
            <a:endParaRPr lang="fr-FR" i="1" dirty="0">
              <a:solidFill>
                <a:prstClr val="black"/>
              </a:solidFill>
            </a:endParaRPr>
          </a:p>
          <a:p>
            <a:pPr lvl="0">
              <a:tabLst>
                <a:tab pos="534988" algn="l"/>
              </a:tabLst>
              <a:defRPr/>
            </a:pPr>
            <a:r>
              <a:rPr lang="fr-FR" i="1" dirty="0">
                <a:solidFill>
                  <a:prstClr val="black"/>
                </a:solidFill>
              </a:rPr>
              <a:t>	pause 100ms</a:t>
            </a:r>
          </a:p>
          <a:p>
            <a:pPr lvl="0">
              <a:tabLst>
                <a:tab pos="534988" algn="l"/>
              </a:tabLst>
              <a:defRPr/>
            </a:pPr>
            <a:r>
              <a:rPr lang="fr-FR" i="1" dirty="0">
                <a:solidFill>
                  <a:prstClr val="black"/>
                </a:solidFill>
              </a:rPr>
              <a:t>	acc </a:t>
            </a:r>
            <a:r>
              <a:rPr lang="fr-FR" sz="1200" i="1" dirty="0">
                <a:solidFill>
                  <a:prstClr val="black"/>
                </a:solidFill>
                <a:sym typeface="Wingdings" pitchFamily="2" charset="2"/>
              </a:rPr>
              <a:t></a:t>
            </a:r>
            <a:r>
              <a:rPr lang="fr-FR" i="1" dirty="0">
                <a:solidFill>
                  <a:prstClr val="black"/>
                </a:solidFill>
                <a:sym typeface="Wingdings" pitchFamily="2" charset="2"/>
              </a:rPr>
              <a:t> </a:t>
            </a:r>
            <a:r>
              <a:rPr lang="fr-FR" i="1" dirty="0" err="1">
                <a:solidFill>
                  <a:prstClr val="black"/>
                </a:solidFill>
                <a:sym typeface="Wingdings" pitchFamily="2" charset="2"/>
              </a:rPr>
              <a:t>acc_x</a:t>
            </a:r>
            <a:r>
              <a:rPr lang="fr-FR" i="1" dirty="0">
                <a:solidFill>
                  <a:prstClr val="black"/>
                </a:solidFill>
                <a:sym typeface="Wingdings" pitchFamily="2" charset="2"/>
              </a:rPr>
              <a:t>, </a:t>
            </a:r>
            <a:r>
              <a:rPr lang="fr-FR" i="1" dirty="0" err="1">
                <a:solidFill>
                  <a:prstClr val="black"/>
                </a:solidFill>
                <a:sym typeface="Wingdings" pitchFamily="2" charset="2"/>
              </a:rPr>
              <a:t>acc_y</a:t>
            </a:r>
            <a:r>
              <a:rPr lang="fr-FR" i="1" dirty="0">
                <a:solidFill>
                  <a:prstClr val="black"/>
                </a:solidFill>
                <a:sym typeface="Wingdings" pitchFamily="2" charset="2"/>
              </a:rPr>
              <a:t>, </a:t>
            </a:r>
            <a:r>
              <a:rPr lang="fr-FR" i="1" dirty="0" err="1">
                <a:solidFill>
                  <a:prstClr val="black"/>
                </a:solidFill>
                <a:sym typeface="Wingdings" pitchFamily="2" charset="2"/>
              </a:rPr>
              <a:t>acc_z</a:t>
            </a:r>
            <a:r>
              <a:rPr lang="fr-FR" i="1" dirty="0">
                <a:solidFill>
                  <a:prstClr val="black"/>
                </a:solidFill>
                <a:sym typeface="Wingdings" pitchFamily="2" charset="2"/>
              </a:rPr>
              <a:t> </a:t>
            </a:r>
          </a:p>
          <a:p>
            <a:pPr lvl="0">
              <a:tabLst>
                <a:tab pos="534988" algn="l"/>
              </a:tabLst>
              <a:defRPr/>
            </a:pPr>
            <a:r>
              <a:rPr lang="fr-FR" i="1" dirty="0">
                <a:solidFill>
                  <a:prstClr val="black"/>
                </a:solidFill>
              </a:rPr>
              <a:t>	Affichage les valeurs de l’ acc</a:t>
            </a:r>
          </a:p>
          <a:p>
            <a:pPr lvl="0">
              <a:tabLst>
                <a:tab pos="534988" algn="l"/>
              </a:tabLst>
              <a:defRPr/>
            </a:pPr>
            <a:r>
              <a:rPr lang="fr-FR" i="1" dirty="0">
                <a:solidFill>
                  <a:prstClr val="black"/>
                </a:solidFill>
              </a:rPr>
              <a:t>	</a:t>
            </a:r>
          </a:p>
          <a:p>
            <a:pPr lvl="0">
              <a:tabLst>
                <a:tab pos="534988" algn="l"/>
              </a:tabLst>
              <a:defRPr/>
            </a:pPr>
            <a:endParaRPr lang="fr-FR" i="1" dirty="0">
              <a:solidFill>
                <a:prstClr val="black"/>
              </a:solidFill>
            </a:endParaRPr>
          </a:p>
          <a:p>
            <a:pPr lvl="0">
              <a:tabLst>
                <a:tab pos="534988" algn="l"/>
              </a:tabLst>
              <a:defRPr/>
            </a:pPr>
            <a:r>
              <a:rPr lang="fr-FR" b="1" i="1" dirty="0">
                <a:solidFill>
                  <a:prstClr val="black"/>
                </a:solidFill>
              </a:rPr>
              <a:t>       FIN TANT QUE</a:t>
            </a:r>
          </a:p>
          <a:p>
            <a:pPr lvl="0">
              <a:tabLst>
                <a:tab pos="534988" algn="l"/>
              </a:tabLst>
              <a:defRPr/>
            </a:pPr>
            <a:r>
              <a:rPr lang="fr-FR" b="1" i="1" dirty="0">
                <a:solidFill>
                  <a:prstClr val="black"/>
                </a:solidFill>
              </a:rPr>
              <a:t>FIN </a:t>
            </a:r>
          </a:p>
          <a:p>
            <a:pPr algn="ctr"/>
            <a:endParaRPr lang="fr-FR" dirty="0">
              <a:solidFill>
                <a:schemeClr val="tx1"/>
              </a:solidFill>
            </a:endParaRPr>
          </a:p>
        </p:txBody>
      </p:sp>
      <p:sp>
        <p:nvSpPr>
          <p:cNvPr id="53" name="Rectangle 52">
            <a:extLst>
              <a:ext uri="{FF2B5EF4-FFF2-40B4-BE49-F238E27FC236}">
                <a16:creationId xmlns:a16="http://schemas.microsoft.com/office/drawing/2014/main" id="{B81294A6-0B27-47CC-AA60-7C54F8A8B5F0}"/>
              </a:ext>
            </a:extLst>
          </p:cNvPr>
          <p:cNvSpPr/>
          <p:nvPr/>
        </p:nvSpPr>
        <p:spPr>
          <a:xfrm>
            <a:off x="461265" y="2080784"/>
            <a:ext cx="3278259" cy="301471"/>
          </a:xfrm>
          <a:prstGeom prst="rect">
            <a:avLst/>
          </a:prstGeom>
          <a:noFill/>
          <a:ln w="38100">
            <a:solidFill>
              <a:srgbClr val="FF0000"/>
            </a:solidFill>
          </a:ln>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cxnSp>
        <p:nvCxnSpPr>
          <p:cNvPr id="55" name="Connecteur droit avec flèche 54">
            <a:extLst>
              <a:ext uri="{FF2B5EF4-FFF2-40B4-BE49-F238E27FC236}">
                <a16:creationId xmlns:a16="http://schemas.microsoft.com/office/drawing/2014/main" id="{AD384373-FA9F-4709-A60B-ECCB6A2EE9DD}"/>
              </a:ext>
            </a:extLst>
          </p:cNvPr>
          <p:cNvCxnSpPr>
            <a:cxnSpLocks/>
            <a:stCxn id="53" idx="3"/>
            <a:endCxn id="11" idx="1"/>
          </p:cNvCxnSpPr>
          <p:nvPr/>
        </p:nvCxnSpPr>
        <p:spPr>
          <a:xfrm>
            <a:off x="3739524" y="2231520"/>
            <a:ext cx="1035837" cy="219264"/>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56" name="Rectangle 55">
            <a:extLst>
              <a:ext uri="{FF2B5EF4-FFF2-40B4-BE49-F238E27FC236}">
                <a16:creationId xmlns:a16="http://schemas.microsoft.com/office/drawing/2014/main" id="{7A5416B6-8CE3-45A8-B991-1BF0AECF159E}"/>
              </a:ext>
            </a:extLst>
          </p:cNvPr>
          <p:cNvSpPr/>
          <p:nvPr/>
        </p:nvSpPr>
        <p:spPr>
          <a:xfrm>
            <a:off x="7800097" y="2481987"/>
            <a:ext cx="2564275" cy="312068"/>
          </a:xfrm>
          <a:prstGeom prst="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a:extLst>
              <a:ext uri="{FF2B5EF4-FFF2-40B4-BE49-F238E27FC236}">
                <a16:creationId xmlns:a16="http://schemas.microsoft.com/office/drawing/2014/main" id="{A279CD58-E23F-43DA-A2DD-0A5445AF1333}"/>
              </a:ext>
            </a:extLst>
          </p:cNvPr>
          <p:cNvSpPr/>
          <p:nvPr/>
        </p:nvSpPr>
        <p:spPr>
          <a:xfrm>
            <a:off x="461265" y="2906111"/>
            <a:ext cx="1592618" cy="333728"/>
          </a:xfrm>
          <a:prstGeom prst="rect">
            <a:avLst/>
          </a:prstGeom>
          <a:noFill/>
          <a:ln w="28575">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Rectangle 65">
            <a:extLst>
              <a:ext uri="{FF2B5EF4-FFF2-40B4-BE49-F238E27FC236}">
                <a16:creationId xmlns:a16="http://schemas.microsoft.com/office/drawing/2014/main" id="{CEF0D7AE-83A6-4117-822D-ECDA86AB21DD}"/>
              </a:ext>
            </a:extLst>
          </p:cNvPr>
          <p:cNvSpPr/>
          <p:nvPr/>
        </p:nvSpPr>
        <p:spPr>
          <a:xfrm>
            <a:off x="437685" y="4805558"/>
            <a:ext cx="1592618" cy="333728"/>
          </a:xfrm>
          <a:prstGeom prst="rect">
            <a:avLst/>
          </a:prstGeom>
          <a:noFill/>
          <a:ln w="28575">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a:extLst>
              <a:ext uri="{FF2B5EF4-FFF2-40B4-BE49-F238E27FC236}">
                <a16:creationId xmlns:a16="http://schemas.microsoft.com/office/drawing/2014/main" id="{7C7D4896-1CEA-4E5D-B714-4869A7ED79E9}"/>
              </a:ext>
            </a:extLst>
          </p:cNvPr>
          <p:cNvSpPr/>
          <p:nvPr/>
        </p:nvSpPr>
        <p:spPr>
          <a:xfrm>
            <a:off x="7792361" y="3210283"/>
            <a:ext cx="1592618" cy="208126"/>
          </a:xfrm>
          <a:prstGeom prst="rect">
            <a:avLst/>
          </a:prstGeom>
          <a:noFill/>
          <a:ln w="28575">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9" name="Connecteur droit avec flèche 68">
            <a:extLst>
              <a:ext uri="{FF2B5EF4-FFF2-40B4-BE49-F238E27FC236}">
                <a16:creationId xmlns:a16="http://schemas.microsoft.com/office/drawing/2014/main" id="{CF877F3E-A77F-4DBB-9067-75BF7F236767}"/>
              </a:ext>
            </a:extLst>
          </p:cNvPr>
          <p:cNvCxnSpPr>
            <a:cxnSpLocks/>
            <a:stCxn id="66" idx="3"/>
            <a:endCxn id="20" idx="0"/>
          </p:cNvCxnSpPr>
          <p:nvPr/>
        </p:nvCxnSpPr>
        <p:spPr>
          <a:xfrm>
            <a:off x="2030303" y="4972422"/>
            <a:ext cx="3118714" cy="576859"/>
          </a:xfrm>
          <a:prstGeom prst="straightConnector1">
            <a:avLst/>
          </a:prstGeom>
          <a:ln w="28575">
            <a:solidFill>
              <a:schemeClr val="accent5">
                <a:lumMod val="50000"/>
                <a:lumOff val="50000"/>
              </a:schemeClr>
            </a:solidFill>
            <a:tailEnd type="arrow"/>
          </a:ln>
        </p:spPr>
        <p:style>
          <a:lnRef idx="1">
            <a:schemeClr val="dk1"/>
          </a:lnRef>
          <a:fillRef idx="0">
            <a:schemeClr val="dk1"/>
          </a:fillRef>
          <a:effectRef idx="0">
            <a:schemeClr val="dk1"/>
          </a:effectRef>
          <a:fontRef idx="minor">
            <a:schemeClr val="tx1"/>
          </a:fontRef>
        </p:style>
      </p:cxnSp>
      <p:cxnSp>
        <p:nvCxnSpPr>
          <p:cNvPr id="71" name="Connecteur droit avec flèche 70">
            <a:extLst>
              <a:ext uri="{FF2B5EF4-FFF2-40B4-BE49-F238E27FC236}">
                <a16:creationId xmlns:a16="http://schemas.microsoft.com/office/drawing/2014/main" id="{D1CD8E37-1B8B-4661-A321-E2C40B053D14}"/>
              </a:ext>
            </a:extLst>
          </p:cNvPr>
          <p:cNvCxnSpPr>
            <a:cxnSpLocks/>
            <a:stCxn id="63" idx="3"/>
            <a:endCxn id="14" idx="2"/>
          </p:cNvCxnSpPr>
          <p:nvPr/>
        </p:nvCxnSpPr>
        <p:spPr>
          <a:xfrm>
            <a:off x="2053883" y="3072975"/>
            <a:ext cx="3089160" cy="107464"/>
          </a:xfrm>
          <a:prstGeom prst="straightConnector1">
            <a:avLst/>
          </a:prstGeom>
          <a:ln w="28575">
            <a:solidFill>
              <a:schemeClr val="accent5">
                <a:lumMod val="50000"/>
                <a:lumOff val="50000"/>
              </a:schemeClr>
            </a:solidFill>
            <a:tailEnd type="arrow"/>
          </a:ln>
        </p:spPr>
        <p:style>
          <a:lnRef idx="1">
            <a:schemeClr val="dk1"/>
          </a:lnRef>
          <a:fillRef idx="0">
            <a:schemeClr val="dk1"/>
          </a:fillRef>
          <a:effectRef idx="0">
            <a:schemeClr val="dk1"/>
          </a:effectRef>
          <a:fontRef idx="minor">
            <a:schemeClr val="tx1"/>
          </a:fontRef>
        </p:style>
      </p:cxnSp>
      <p:sp>
        <p:nvSpPr>
          <p:cNvPr id="44" name="Espace réservé du pied de page 5">
            <a:extLst>
              <a:ext uri="{FF2B5EF4-FFF2-40B4-BE49-F238E27FC236}">
                <a16:creationId xmlns:a16="http://schemas.microsoft.com/office/drawing/2014/main" id="{53DF8B60-F7AE-4AE7-B2EE-3876880C2963}"/>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Sciences de l’Ingénieur :  l'approche Design au service du projet de Première</a:t>
            </a:r>
          </a:p>
        </p:txBody>
      </p:sp>
      <p:sp>
        <p:nvSpPr>
          <p:cNvPr id="54" name="Titre 1">
            <a:extLst>
              <a:ext uri="{FF2B5EF4-FFF2-40B4-BE49-F238E27FC236}">
                <a16:creationId xmlns:a16="http://schemas.microsoft.com/office/drawing/2014/main" id="{BD946D3E-9CD3-426D-866A-BE9484444264}"/>
              </a:ext>
            </a:extLst>
          </p:cNvPr>
          <p:cNvSpPr txBox="1">
            <a:spLocks/>
          </p:cNvSpPr>
          <p:nvPr/>
        </p:nvSpPr>
        <p:spPr>
          <a:xfrm>
            <a:off x="368546" y="723562"/>
            <a:ext cx="11513610" cy="461665"/>
          </a:xfrm>
          <a:prstGeom prst="rect">
            <a:avLst/>
          </a:prstGeom>
          <a:noFill/>
        </p:spPr>
        <p:txBody>
          <a:bodyPr wrap="square" rtlCol="0">
            <a:spAutoFit/>
          </a:bodyPr>
          <a:lstStyle>
            <a:defPPr>
              <a:defRPr lang="fr-FR"/>
            </a:defPPr>
            <a:lvl1pPr lvl="0">
              <a:defRPr sz="2400" b="1">
                <a:solidFill>
                  <a:prstClr val="black"/>
                </a:solidFill>
              </a:defRPr>
            </a:lvl1pPr>
          </a:lstStyle>
          <a:p>
            <a:r>
              <a:rPr lang="fr-FR" dirty="0"/>
              <a:t>Programmer la carte </a:t>
            </a:r>
            <a:r>
              <a:rPr lang="fr-FR" dirty="0" err="1"/>
              <a:t>micro:bit</a:t>
            </a:r>
            <a:r>
              <a:rPr lang="fr-FR" dirty="0"/>
              <a:t> pour détecter l'orientation</a:t>
            </a:r>
          </a:p>
        </p:txBody>
      </p:sp>
      <p:sp>
        <p:nvSpPr>
          <p:cNvPr id="57" name="Rectangle : coins arrondis 56">
            <a:extLst>
              <a:ext uri="{FF2B5EF4-FFF2-40B4-BE49-F238E27FC236}">
                <a16:creationId xmlns:a16="http://schemas.microsoft.com/office/drawing/2014/main" id="{7764E80B-C9E6-414C-99FE-DEC2F2F58EFB}"/>
              </a:ext>
            </a:extLst>
          </p:cNvPr>
          <p:cNvSpPr>
            <a:spLocks noChangeAspect="1"/>
          </p:cNvSpPr>
          <p:nvPr/>
        </p:nvSpPr>
        <p:spPr>
          <a:xfrm>
            <a:off x="11160000" y="144000"/>
            <a:ext cx="900000" cy="900000"/>
          </a:xfrm>
          <a:prstGeom prst="roundRect">
            <a:avLst>
              <a:gd name="adj" fmla="val 10000"/>
            </a:avLst>
          </a:prstGeom>
          <a:blipFill rotWithShape="0">
            <a:blip r:embed="rId4">
              <a:duotone>
                <a:srgbClr val="E80554">
                  <a:shade val="45000"/>
                  <a:satMod val="135000"/>
                </a:srgbClr>
                <a:prstClr val="white"/>
              </a:duotone>
              <a:extLst>
                <a:ext uri="{BEBA8EAE-BF5A-486C-A8C5-ECC9F3942E4B}">
                  <a14:imgProps xmlns:a14="http://schemas.microsoft.com/office/drawing/2010/main">
                    <a14:imgLayer r:embed="rId5">
                      <a14:imgEffect>
                        <a14:sharpenSoften amount="50000"/>
                      </a14:imgEffect>
                      <a14:imgEffect>
                        <a14:colorTemperature colorTemp="8800"/>
                      </a14:imgEffect>
                      <a14:imgEffect>
                        <a14:saturation sat="300000"/>
                      </a14:imgEffect>
                      <a14:imgEffect>
                        <a14:brightnessContrast contrast="-40000"/>
                      </a14:imgEffect>
                    </a14:imgLayer>
                  </a14:imgProps>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30261"/>
              <a:satOff val="-1501"/>
              <a:lumOff val="5885"/>
              <a:alphaOff val="0"/>
            </a:schemeClr>
          </a:effectRef>
          <a:fontRef idx="minor">
            <a:schemeClr val="lt1">
              <a:hueOff val="0"/>
              <a:satOff val="0"/>
              <a:lumOff val="0"/>
              <a:alphaOff val="0"/>
            </a:schemeClr>
          </a:fontRef>
        </p:style>
      </p:sp>
      <p:sp>
        <p:nvSpPr>
          <p:cNvPr id="58" name="Titre 1">
            <a:extLst>
              <a:ext uri="{FF2B5EF4-FFF2-40B4-BE49-F238E27FC236}">
                <a16:creationId xmlns:a16="http://schemas.microsoft.com/office/drawing/2014/main" id="{3D348A82-C479-4901-8567-00A050BAB374}"/>
              </a:ext>
            </a:extLst>
          </p:cNvPr>
          <p:cNvSpPr txBox="1">
            <a:spLocks/>
          </p:cNvSpPr>
          <p:nvPr/>
        </p:nvSpPr>
        <p:spPr>
          <a:xfrm>
            <a:off x="180000" y="180000"/>
            <a:ext cx="11513610"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spc="-300" dirty="0"/>
              <a:t>Produire des idées, développer des solutions</a:t>
            </a:r>
          </a:p>
        </p:txBody>
      </p:sp>
      <p:sp>
        <p:nvSpPr>
          <p:cNvPr id="59" name="Rectangle 58">
            <a:extLst>
              <a:ext uri="{FF2B5EF4-FFF2-40B4-BE49-F238E27FC236}">
                <a16:creationId xmlns:a16="http://schemas.microsoft.com/office/drawing/2014/main" id="{9F12D9D8-F96F-4246-AF9C-360FCDAAAEE2}"/>
              </a:ext>
            </a:extLst>
          </p:cNvPr>
          <p:cNvSpPr/>
          <p:nvPr/>
        </p:nvSpPr>
        <p:spPr>
          <a:xfrm>
            <a:off x="8159586" y="3942196"/>
            <a:ext cx="4014000" cy="208126"/>
          </a:xfrm>
          <a:prstGeom prst="rect">
            <a:avLst/>
          </a:prstGeom>
          <a:no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a:extLst>
              <a:ext uri="{FF2B5EF4-FFF2-40B4-BE49-F238E27FC236}">
                <a16:creationId xmlns:a16="http://schemas.microsoft.com/office/drawing/2014/main" id="{715259A1-3273-4FD1-921C-8048F277CEBE}"/>
              </a:ext>
            </a:extLst>
          </p:cNvPr>
          <p:cNvSpPr/>
          <p:nvPr/>
        </p:nvSpPr>
        <p:spPr>
          <a:xfrm>
            <a:off x="8159587" y="4285222"/>
            <a:ext cx="1416213" cy="208126"/>
          </a:xfrm>
          <a:prstGeom prst="rect">
            <a:avLst/>
          </a:prstGeom>
          <a:no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a:extLst>
              <a:ext uri="{FF2B5EF4-FFF2-40B4-BE49-F238E27FC236}">
                <a16:creationId xmlns:a16="http://schemas.microsoft.com/office/drawing/2014/main" id="{A42F28FD-B98B-4F3E-9706-8BB35625BCAC}"/>
              </a:ext>
            </a:extLst>
          </p:cNvPr>
          <p:cNvSpPr/>
          <p:nvPr/>
        </p:nvSpPr>
        <p:spPr>
          <a:xfrm>
            <a:off x="589118" y="3785571"/>
            <a:ext cx="2948753" cy="229154"/>
          </a:xfrm>
          <a:prstGeom prst="rect">
            <a:avLst/>
          </a:prstGeom>
          <a:no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5" name="Connecteur droit avec flèche 64">
            <a:extLst>
              <a:ext uri="{FF2B5EF4-FFF2-40B4-BE49-F238E27FC236}">
                <a16:creationId xmlns:a16="http://schemas.microsoft.com/office/drawing/2014/main" id="{5C5CC7DE-F1FE-40B5-8C9D-F930B408387D}"/>
              </a:ext>
            </a:extLst>
          </p:cNvPr>
          <p:cNvCxnSpPr>
            <a:cxnSpLocks/>
            <a:stCxn id="64" idx="3"/>
            <a:endCxn id="16" idx="1"/>
          </p:cNvCxnSpPr>
          <p:nvPr/>
        </p:nvCxnSpPr>
        <p:spPr>
          <a:xfrm>
            <a:off x="3537871" y="3900148"/>
            <a:ext cx="1268567" cy="457519"/>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67" name="Connecteur droit avec flèche 66">
            <a:extLst>
              <a:ext uri="{FF2B5EF4-FFF2-40B4-BE49-F238E27FC236}">
                <a16:creationId xmlns:a16="http://schemas.microsoft.com/office/drawing/2014/main" id="{7B50C691-E987-44B5-BF61-9F78D19F7851}"/>
              </a:ext>
            </a:extLst>
          </p:cNvPr>
          <p:cNvCxnSpPr>
            <a:cxnSpLocks/>
            <a:stCxn id="74" idx="3"/>
            <a:endCxn id="17" idx="1"/>
          </p:cNvCxnSpPr>
          <p:nvPr/>
        </p:nvCxnSpPr>
        <p:spPr>
          <a:xfrm>
            <a:off x="3537871" y="4167125"/>
            <a:ext cx="1268567" cy="764993"/>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46" name="Connecteur droit avec flèche 45"/>
          <p:cNvCxnSpPr>
            <a:cxnSpLocks/>
            <a:stCxn id="16" idx="3"/>
            <a:endCxn id="59" idx="1"/>
          </p:cNvCxnSpPr>
          <p:nvPr/>
        </p:nvCxnSpPr>
        <p:spPr>
          <a:xfrm flipV="1">
            <a:off x="7122128" y="4046259"/>
            <a:ext cx="1037458" cy="311408"/>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48" name="Connecteur droit avec flèche 47"/>
          <p:cNvCxnSpPr>
            <a:cxnSpLocks/>
            <a:stCxn id="17" idx="3"/>
            <a:endCxn id="60" idx="1"/>
          </p:cNvCxnSpPr>
          <p:nvPr/>
        </p:nvCxnSpPr>
        <p:spPr>
          <a:xfrm flipV="1">
            <a:off x="7122128" y="4389285"/>
            <a:ext cx="1037459" cy="542833"/>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74" name="Rectangle 73">
            <a:extLst>
              <a:ext uri="{FF2B5EF4-FFF2-40B4-BE49-F238E27FC236}">
                <a16:creationId xmlns:a16="http://schemas.microsoft.com/office/drawing/2014/main" id="{2C13C956-4A73-4745-8B4E-C29C398C2EEC}"/>
              </a:ext>
            </a:extLst>
          </p:cNvPr>
          <p:cNvSpPr/>
          <p:nvPr/>
        </p:nvSpPr>
        <p:spPr>
          <a:xfrm>
            <a:off x="589118" y="4052548"/>
            <a:ext cx="2948753" cy="229154"/>
          </a:xfrm>
          <a:prstGeom prst="rect">
            <a:avLst/>
          </a:prstGeom>
          <a:no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a:extLst>
              <a:ext uri="{FF2B5EF4-FFF2-40B4-BE49-F238E27FC236}">
                <a16:creationId xmlns:a16="http://schemas.microsoft.com/office/drawing/2014/main" id="{F8B762B8-E35F-40EA-8BE4-746784F81A24}"/>
              </a:ext>
            </a:extLst>
          </p:cNvPr>
          <p:cNvSpPr/>
          <p:nvPr/>
        </p:nvSpPr>
        <p:spPr>
          <a:xfrm>
            <a:off x="589118" y="3508149"/>
            <a:ext cx="2948753" cy="229154"/>
          </a:xfrm>
          <a:prstGeom prst="rect">
            <a:avLst/>
          </a:prstGeom>
          <a:no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7" name="Connecteur droit avec flèche 76">
            <a:extLst>
              <a:ext uri="{FF2B5EF4-FFF2-40B4-BE49-F238E27FC236}">
                <a16:creationId xmlns:a16="http://schemas.microsoft.com/office/drawing/2014/main" id="{7A0403BE-AA50-4E3B-8DC3-27E67A927EB6}"/>
              </a:ext>
            </a:extLst>
          </p:cNvPr>
          <p:cNvCxnSpPr>
            <a:cxnSpLocks/>
            <a:stCxn id="76" idx="3"/>
            <a:endCxn id="15" idx="1"/>
          </p:cNvCxnSpPr>
          <p:nvPr/>
        </p:nvCxnSpPr>
        <p:spPr>
          <a:xfrm>
            <a:off x="3537871" y="3622726"/>
            <a:ext cx="1268567" cy="159125"/>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78" name="Rectangle 77">
            <a:extLst>
              <a:ext uri="{FF2B5EF4-FFF2-40B4-BE49-F238E27FC236}">
                <a16:creationId xmlns:a16="http://schemas.microsoft.com/office/drawing/2014/main" id="{EEDD69C8-8FB4-437F-9CFC-7F622D42EF0D}"/>
              </a:ext>
            </a:extLst>
          </p:cNvPr>
          <p:cNvSpPr/>
          <p:nvPr/>
        </p:nvSpPr>
        <p:spPr>
          <a:xfrm>
            <a:off x="8159587" y="3572971"/>
            <a:ext cx="1416213" cy="208126"/>
          </a:xfrm>
          <a:prstGeom prst="rect">
            <a:avLst/>
          </a:prstGeom>
          <a:no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9" name="Connecteur droit avec flèche 78">
            <a:extLst>
              <a:ext uri="{FF2B5EF4-FFF2-40B4-BE49-F238E27FC236}">
                <a16:creationId xmlns:a16="http://schemas.microsoft.com/office/drawing/2014/main" id="{A17289C1-0A24-4257-98E4-755FA82DE59F}"/>
              </a:ext>
            </a:extLst>
          </p:cNvPr>
          <p:cNvCxnSpPr>
            <a:cxnSpLocks/>
            <a:stCxn id="15" idx="3"/>
            <a:endCxn id="78" idx="1"/>
          </p:cNvCxnSpPr>
          <p:nvPr/>
        </p:nvCxnSpPr>
        <p:spPr>
          <a:xfrm flipV="1">
            <a:off x="7122128" y="3677034"/>
            <a:ext cx="1037459" cy="104817"/>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4398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500"/>
                                        <p:tgtEl>
                                          <p:spTgt spid="5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500"/>
                                        <p:tgtEl>
                                          <p:spTgt spid="56"/>
                                        </p:tgtEl>
                                      </p:cBhvr>
                                    </p:animEffect>
                                  </p:childTnLst>
                                </p:cTn>
                              </p:par>
                              <p:par>
                                <p:cTn id="30" presetID="10" presetClass="entr" presetSubtype="0" fill="hold" nodeType="withEffect">
                                  <p:stCondLst>
                                    <p:cond delay="0"/>
                                  </p:stCondLst>
                                  <p:childTnLst>
                                    <p:set>
                                      <p:cBhvr>
                                        <p:cTn id="31" dur="1" fill="hold">
                                          <p:stCondLst>
                                            <p:cond delay="0"/>
                                          </p:stCondLst>
                                        </p:cTn>
                                        <p:tgtEl>
                                          <p:spTgt spid="55299"/>
                                        </p:tgtEl>
                                        <p:attrNameLst>
                                          <p:attrName>style.visibility</p:attrName>
                                        </p:attrNameLst>
                                      </p:cBhvr>
                                      <p:to>
                                        <p:strVal val="visible"/>
                                      </p:to>
                                    </p:set>
                                    <p:animEffect transition="in" filter="fade">
                                      <p:cBhvr>
                                        <p:cTn id="32" dur="500"/>
                                        <p:tgtEl>
                                          <p:spTgt spid="5529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fade">
                                      <p:cBhvr>
                                        <p:cTn id="37" dur="500"/>
                                        <p:tgtEl>
                                          <p:spTgt spid="6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fade">
                                      <p:cBhvr>
                                        <p:cTn id="40" dur="500"/>
                                        <p:tgtEl>
                                          <p:spTgt spid="66"/>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71"/>
                                        </p:tgtEl>
                                        <p:attrNameLst>
                                          <p:attrName>style.visibility</p:attrName>
                                        </p:attrNameLst>
                                      </p:cBhvr>
                                      <p:to>
                                        <p:strVal val="visible"/>
                                      </p:to>
                                    </p:set>
                                    <p:animEffect transition="in" filter="fade">
                                      <p:cBhvr>
                                        <p:cTn id="44" dur="500"/>
                                        <p:tgtEl>
                                          <p:spTgt spid="71"/>
                                        </p:tgtEl>
                                      </p:cBhvr>
                                    </p:animEffect>
                                  </p:childTnLst>
                                </p:cTn>
                              </p:par>
                              <p:par>
                                <p:cTn id="45" presetID="10" presetClass="entr" presetSubtype="0"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500"/>
                                        <p:tgtEl>
                                          <p:spTgt spid="69"/>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par>
                          <p:cTn id="58" fill="hold">
                            <p:stCondLst>
                              <p:cond delay="1500"/>
                            </p:stCondLst>
                            <p:childTnLst>
                              <p:par>
                                <p:cTn id="59" presetID="10" presetClass="entr" presetSubtype="0" fill="hold" nodeType="after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500"/>
                                        <p:tgtEl>
                                          <p:spTgt spid="38"/>
                                        </p:tgtEl>
                                      </p:cBhvr>
                                    </p:animEffect>
                                  </p:childTnLst>
                                </p:cTn>
                              </p:par>
                            </p:childTnLst>
                          </p:cTn>
                        </p:par>
                        <p:par>
                          <p:cTn id="62" fill="hold">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68"/>
                                        </p:tgtEl>
                                        <p:attrNameLst>
                                          <p:attrName>style.visibility</p:attrName>
                                        </p:attrNameLst>
                                      </p:cBhvr>
                                      <p:to>
                                        <p:strVal val="visible"/>
                                      </p:to>
                                    </p:set>
                                    <p:animEffect transition="in" filter="fade">
                                      <p:cBhvr>
                                        <p:cTn id="65" dur="500"/>
                                        <p:tgtEl>
                                          <p:spTgt spid="68"/>
                                        </p:tgtEl>
                                      </p:cBhvr>
                                    </p:animEffect>
                                  </p:childTnLst>
                                </p:cTn>
                              </p:par>
                              <p:par>
                                <p:cTn id="66" presetID="10" presetClass="entr" presetSubtype="0" fill="hold" nodeType="withEffect">
                                  <p:stCondLst>
                                    <p:cond delay="0"/>
                                  </p:stCondLst>
                                  <p:childTnLst>
                                    <p:set>
                                      <p:cBhvr>
                                        <p:cTn id="67" dur="1" fill="hold">
                                          <p:stCondLst>
                                            <p:cond delay="0"/>
                                          </p:stCondLst>
                                        </p:cTn>
                                        <p:tgtEl>
                                          <p:spTgt spid="72"/>
                                        </p:tgtEl>
                                        <p:attrNameLst>
                                          <p:attrName>style.visibility</p:attrName>
                                        </p:attrNameLst>
                                      </p:cBhvr>
                                      <p:to>
                                        <p:strVal val="visible"/>
                                      </p:to>
                                    </p:set>
                                    <p:animEffect transition="in" filter="fade">
                                      <p:cBhvr>
                                        <p:cTn id="68" dur="500"/>
                                        <p:tgtEl>
                                          <p:spTgt spid="7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6"/>
                                        </p:tgtEl>
                                        <p:attrNameLst>
                                          <p:attrName>style.visibility</p:attrName>
                                        </p:attrNameLst>
                                      </p:cBhvr>
                                      <p:to>
                                        <p:strVal val="visible"/>
                                      </p:to>
                                    </p:set>
                                    <p:animEffect transition="in" filter="fade">
                                      <p:cBhvr>
                                        <p:cTn id="73" dur="500"/>
                                        <p:tgtEl>
                                          <p:spTgt spid="76"/>
                                        </p:tgtEl>
                                      </p:cBhvr>
                                    </p:animEffect>
                                  </p:childTnLst>
                                </p:cTn>
                              </p:par>
                              <p:par>
                                <p:cTn id="74" presetID="10" presetClass="entr" presetSubtype="0" fill="hold" nodeType="withEffect">
                                  <p:stCondLst>
                                    <p:cond delay="0"/>
                                  </p:stCondLst>
                                  <p:childTnLst>
                                    <p:set>
                                      <p:cBhvr>
                                        <p:cTn id="75" dur="1" fill="hold">
                                          <p:stCondLst>
                                            <p:cond delay="0"/>
                                          </p:stCondLst>
                                        </p:cTn>
                                        <p:tgtEl>
                                          <p:spTgt spid="77"/>
                                        </p:tgtEl>
                                        <p:attrNameLst>
                                          <p:attrName>style.visibility</p:attrName>
                                        </p:attrNameLst>
                                      </p:cBhvr>
                                      <p:to>
                                        <p:strVal val="visible"/>
                                      </p:to>
                                    </p:set>
                                    <p:animEffect transition="in" filter="fade">
                                      <p:cBhvr>
                                        <p:cTn id="76" dur="500"/>
                                        <p:tgtEl>
                                          <p:spTgt spid="7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500"/>
                                        <p:tgtEl>
                                          <p:spTgt spid="15"/>
                                        </p:tgtEl>
                                      </p:cBhvr>
                                    </p:animEffect>
                                  </p:childTnLst>
                                </p:cTn>
                              </p:par>
                              <p:par>
                                <p:cTn id="80" presetID="10" presetClass="entr" presetSubtype="0" fill="hold" nodeType="with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500"/>
                                        <p:tgtEl>
                                          <p:spTgt spid="25"/>
                                        </p:tgtEl>
                                      </p:cBhvr>
                                    </p:animEffect>
                                  </p:childTnLst>
                                </p:cTn>
                              </p:par>
                            </p:childTnLst>
                          </p:cTn>
                        </p:par>
                        <p:par>
                          <p:cTn id="83" fill="hold">
                            <p:stCondLst>
                              <p:cond delay="500"/>
                            </p:stCondLst>
                            <p:childTnLst>
                              <p:par>
                                <p:cTn id="84" presetID="10" presetClass="entr" presetSubtype="0" fill="hold" nodeType="afterEffect">
                                  <p:stCondLst>
                                    <p:cond delay="0"/>
                                  </p:stCondLst>
                                  <p:childTnLst>
                                    <p:set>
                                      <p:cBhvr>
                                        <p:cTn id="85" dur="1" fill="hold">
                                          <p:stCondLst>
                                            <p:cond delay="0"/>
                                          </p:stCondLst>
                                        </p:cTn>
                                        <p:tgtEl>
                                          <p:spTgt spid="79"/>
                                        </p:tgtEl>
                                        <p:attrNameLst>
                                          <p:attrName>style.visibility</p:attrName>
                                        </p:attrNameLst>
                                      </p:cBhvr>
                                      <p:to>
                                        <p:strVal val="visible"/>
                                      </p:to>
                                    </p:set>
                                    <p:animEffect transition="in" filter="fade">
                                      <p:cBhvr>
                                        <p:cTn id="86" dur="500"/>
                                        <p:tgtEl>
                                          <p:spTgt spid="79"/>
                                        </p:tgtEl>
                                      </p:cBhvr>
                                    </p:animEffect>
                                  </p:childTnLst>
                                </p:cTn>
                              </p:par>
                              <p:par>
                                <p:cTn id="87" presetID="10" presetClass="entr" presetSubtype="0" fill="hold" nodeType="withEffect">
                                  <p:stCondLst>
                                    <p:cond delay="0"/>
                                  </p:stCondLst>
                                  <p:childTnLst>
                                    <p:set>
                                      <p:cBhvr>
                                        <p:cTn id="88" dur="1" fill="hold">
                                          <p:stCondLst>
                                            <p:cond delay="0"/>
                                          </p:stCondLst>
                                        </p:cTn>
                                        <p:tgtEl>
                                          <p:spTgt spid="73"/>
                                        </p:tgtEl>
                                        <p:attrNameLst>
                                          <p:attrName>style.visibility</p:attrName>
                                        </p:attrNameLst>
                                      </p:cBhvr>
                                      <p:to>
                                        <p:strVal val="visible"/>
                                      </p:to>
                                    </p:set>
                                    <p:animEffect transition="in" filter="fade">
                                      <p:cBhvr>
                                        <p:cTn id="89" dur="500"/>
                                        <p:tgtEl>
                                          <p:spTgt spid="73"/>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78"/>
                                        </p:tgtEl>
                                        <p:attrNameLst>
                                          <p:attrName>style.visibility</p:attrName>
                                        </p:attrNameLst>
                                      </p:cBhvr>
                                      <p:to>
                                        <p:strVal val="visible"/>
                                      </p:to>
                                    </p:set>
                                    <p:animEffect transition="in" filter="fade">
                                      <p:cBhvr>
                                        <p:cTn id="92" dur="500"/>
                                        <p:tgtEl>
                                          <p:spTgt spid="78"/>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64"/>
                                        </p:tgtEl>
                                        <p:attrNameLst>
                                          <p:attrName>style.visibility</p:attrName>
                                        </p:attrNameLst>
                                      </p:cBhvr>
                                      <p:to>
                                        <p:strVal val="visible"/>
                                      </p:to>
                                    </p:set>
                                    <p:animEffect transition="in" filter="fade">
                                      <p:cBhvr>
                                        <p:cTn id="97" dur="500"/>
                                        <p:tgtEl>
                                          <p:spTgt spid="64"/>
                                        </p:tgtEl>
                                      </p:cBhvr>
                                    </p:animEffect>
                                  </p:childTnLst>
                                </p:cTn>
                              </p:par>
                              <p:par>
                                <p:cTn id="98" presetID="10" presetClass="entr" presetSubtype="0" fill="hold" nodeType="withEffect">
                                  <p:stCondLst>
                                    <p:cond delay="0"/>
                                  </p:stCondLst>
                                  <p:childTnLst>
                                    <p:set>
                                      <p:cBhvr>
                                        <p:cTn id="99" dur="1" fill="hold">
                                          <p:stCondLst>
                                            <p:cond delay="0"/>
                                          </p:stCondLst>
                                        </p:cTn>
                                        <p:tgtEl>
                                          <p:spTgt spid="65"/>
                                        </p:tgtEl>
                                        <p:attrNameLst>
                                          <p:attrName>style.visibility</p:attrName>
                                        </p:attrNameLst>
                                      </p:cBhvr>
                                      <p:to>
                                        <p:strVal val="visible"/>
                                      </p:to>
                                    </p:set>
                                    <p:animEffect transition="in" filter="fade">
                                      <p:cBhvr>
                                        <p:cTn id="100" dur="500"/>
                                        <p:tgtEl>
                                          <p:spTgt spid="65"/>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6"/>
                                        </p:tgtEl>
                                        <p:attrNameLst>
                                          <p:attrName>style.visibility</p:attrName>
                                        </p:attrNameLst>
                                      </p:cBhvr>
                                      <p:to>
                                        <p:strVal val="visible"/>
                                      </p:to>
                                    </p:set>
                                    <p:animEffect transition="in" filter="fade">
                                      <p:cBhvr>
                                        <p:cTn id="103" dur="500"/>
                                        <p:tgtEl>
                                          <p:spTgt spid="16"/>
                                        </p:tgtEl>
                                      </p:cBhvr>
                                    </p:animEffect>
                                  </p:childTnLst>
                                </p:cTn>
                              </p:par>
                              <p:par>
                                <p:cTn id="104" presetID="10" presetClass="entr" presetSubtype="0" fill="hold" nodeType="with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fade">
                                      <p:cBhvr>
                                        <p:cTn id="106" dur="500"/>
                                        <p:tgtEl>
                                          <p:spTgt spid="26"/>
                                        </p:tgtEl>
                                      </p:cBhvr>
                                    </p:animEffect>
                                  </p:childTnLst>
                                </p:cTn>
                              </p:par>
                            </p:childTnLst>
                          </p:cTn>
                        </p:par>
                        <p:par>
                          <p:cTn id="107" fill="hold">
                            <p:stCondLst>
                              <p:cond delay="500"/>
                            </p:stCondLst>
                            <p:childTnLst>
                              <p:par>
                                <p:cTn id="108" presetID="10" presetClass="entr" presetSubtype="0" fill="hold" nodeType="afterEffect">
                                  <p:stCondLst>
                                    <p:cond delay="0"/>
                                  </p:stCondLst>
                                  <p:childTnLst>
                                    <p:set>
                                      <p:cBhvr>
                                        <p:cTn id="109" dur="1" fill="hold">
                                          <p:stCondLst>
                                            <p:cond delay="0"/>
                                          </p:stCondLst>
                                        </p:cTn>
                                        <p:tgtEl>
                                          <p:spTgt spid="46"/>
                                        </p:tgtEl>
                                        <p:attrNameLst>
                                          <p:attrName>style.visibility</p:attrName>
                                        </p:attrNameLst>
                                      </p:cBhvr>
                                      <p:to>
                                        <p:strVal val="visible"/>
                                      </p:to>
                                    </p:set>
                                    <p:animEffect transition="in" filter="fade">
                                      <p:cBhvr>
                                        <p:cTn id="110" dur="500"/>
                                        <p:tgtEl>
                                          <p:spTgt spid="46"/>
                                        </p:tgtEl>
                                      </p:cBhvr>
                                    </p:animEffect>
                                  </p:childTnLst>
                                </p:cTn>
                              </p:par>
                              <p:par>
                                <p:cTn id="111" presetID="10" presetClass="entr" presetSubtype="0" fill="hold" nodeType="withEffect">
                                  <p:stCondLst>
                                    <p:cond delay="0"/>
                                  </p:stCondLst>
                                  <p:childTnLst>
                                    <p:set>
                                      <p:cBhvr>
                                        <p:cTn id="112" dur="1" fill="hold">
                                          <p:stCondLst>
                                            <p:cond delay="0"/>
                                          </p:stCondLst>
                                        </p:cTn>
                                        <p:tgtEl>
                                          <p:spTgt spid="80"/>
                                        </p:tgtEl>
                                        <p:attrNameLst>
                                          <p:attrName>style.visibility</p:attrName>
                                        </p:attrNameLst>
                                      </p:cBhvr>
                                      <p:to>
                                        <p:strVal val="visible"/>
                                      </p:to>
                                    </p:set>
                                    <p:animEffect transition="in" filter="fade">
                                      <p:cBhvr>
                                        <p:cTn id="113" dur="500"/>
                                        <p:tgtEl>
                                          <p:spTgt spid="80"/>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59"/>
                                        </p:tgtEl>
                                        <p:attrNameLst>
                                          <p:attrName>style.visibility</p:attrName>
                                        </p:attrNameLst>
                                      </p:cBhvr>
                                      <p:to>
                                        <p:strVal val="visible"/>
                                      </p:to>
                                    </p:set>
                                    <p:animEffect transition="in" filter="fade">
                                      <p:cBhvr>
                                        <p:cTn id="116" dur="500"/>
                                        <p:tgtEl>
                                          <p:spTgt spid="59"/>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74"/>
                                        </p:tgtEl>
                                        <p:attrNameLst>
                                          <p:attrName>style.visibility</p:attrName>
                                        </p:attrNameLst>
                                      </p:cBhvr>
                                      <p:to>
                                        <p:strVal val="visible"/>
                                      </p:to>
                                    </p:set>
                                    <p:animEffect transition="in" filter="fade">
                                      <p:cBhvr>
                                        <p:cTn id="121" dur="500"/>
                                        <p:tgtEl>
                                          <p:spTgt spid="74"/>
                                        </p:tgtEl>
                                      </p:cBhvr>
                                    </p:animEffect>
                                  </p:childTnLst>
                                </p:cTn>
                              </p:par>
                              <p:par>
                                <p:cTn id="122" presetID="10" presetClass="entr" presetSubtype="0" fill="hold" nodeType="withEffect">
                                  <p:stCondLst>
                                    <p:cond delay="0"/>
                                  </p:stCondLst>
                                  <p:childTnLst>
                                    <p:set>
                                      <p:cBhvr>
                                        <p:cTn id="123" dur="1" fill="hold">
                                          <p:stCondLst>
                                            <p:cond delay="0"/>
                                          </p:stCondLst>
                                        </p:cTn>
                                        <p:tgtEl>
                                          <p:spTgt spid="67"/>
                                        </p:tgtEl>
                                        <p:attrNameLst>
                                          <p:attrName>style.visibility</p:attrName>
                                        </p:attrNameLst>
                                      </p:cBhvr>
                                      <p:to>
                                        <p:strVal val="visible"/>
                                      </p:to>
                                    </p:set>
                                    <p:animEffect transition="in" filter="fade">
                                      <p:cBhvr>
                                        <p:cTn id="124" dur="500"/>
                                        <p:tgtEl>
                                          <p:spTgt spid="67"/>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7"/>
                                        </p:tgtEl>
                                        <p:attrNameLst>
                                          <p:attrName>style.visibility</p:attrName>
                                        </p:attrNameLst>
                                      </p:cBhvr>
                                      <p:to>
                                        <p:strVal val="visible"/>
                                      </p:to>
                                    </p:set>
                                    <p:animEffect transition="in" filter="fade">
                                      <p:cBhvr>
                                        <p:cTn id="127" dur="500"/>
                                        <p:tgtEl>
                                          <p:spTgt spid="17"/>
                                        </p:tgtEl>
                                      </p:cBhvr>
                                    </p:animEffect>
                                  </p:childTnLst>
                                </p:cTn>
                              </p:par>
                              <p:par>
                                <p:cTn id="128" presetID="10" presetClass="entr" presetSubtype="0" fill="hold" nodeType="withEffect">
                                  <p:stCondLst>
                                    <p:cond delay="0"/>
                                  </p:stCondLst>
                                  <p:childTnLst>
                                    <p:set>
                                      <p:cBhvr>
                                        <p:cTn id="129" dur="1" fill="hold">
                                          <p:stCondLst>
                                            <p:cond delay="0"/>
                                          </p:stCondLst>
                                        </p:cTn>
                                        <p:tgtEl>
                                          <p:spTgt spid="27"/>
                                        </p:tgtEl>
                                        <p:attrNameLst>
                                          <p:attrName>style.visibility</p:attrName>
                                        </p:attrNameLst>
                                      </p:cBhvr>
                                      <p:to>
                                        <p:strVal val="visible"/>
                                      </p:to>
                                    </p:set>
                                    <p:animEffect transition="in" filter="fade">
                                      <p:cBhvr>
                                        <p:cTn id="130" dur="500"/>
                                        <p:tgtEl>
                                          <p:spTgt spid="27"/>
                                        </p:tgtEl>
                                      </p:cBhvr>
                                    </p:animEffect>
                                  </p:childTnLst>
                                </p:cTn>
                              </p:par>
                            </p:childTnLst>
                          </p:cTn>
                        </p:par>
                        <p:par>
                          <p:cTn id="131" fill="hold">
                            <p:stCondLst>
                              <p:cond delay="500"/>
                            </p:stCondLst>
                            <p:childTnLst>
                              <p:par>
                                <p:cTn id="132" presetID="10" presetClass="entr" presetSubtype="0" fill="hold" nodeType="afterEffect">
                                  <p:stCondLst>
                                    <p:cond delay="0"/>
                                  </p:stCondLst>
                                  <p:childTnLst>
                                    <p:set>
                                      <p:cBhvr>
                                        <p:cTn id="133" dur="1" fill="hold">
                                          <p:stCondLst>
                                            <p:cond delay="0"/>
                                          </p:stCondLst>
                                        </p:cTn>
                                        <p:tgtEl>
                                          <p:spTgt spid="48"/>
                                        </p:tgtEl>
                                        <p:attrNameLst>
                                          <p:attrName>style.visibility</p:attrName>
                                        </p:attrNameLst>
                                      </p:cBhvr>
                                      <p:to>
                                        <p:strVal val="visible"/>
                                      </p:to>
                                    </p:set>
                                    <p:animEffect transition="in" filter="fade">
                                      <p:cBhvr>
                                        <p:cTn id="134" dur="500"/>
                                        <p:tgtEl>
                                          <p:spTgt spid="48"/>
                                        </p:tgtEl>
                                      </p:cBhvr>
                                    </p:animEffect>
                                  </p:childTnLst>
                                </p:cTn>
                              </p:par>
                              <p:par>
                                <p:cTn id="135" presetID="10" presetClass="entr" presetSubtype="0" fill="hold" nodeType="withEffect">
                                  <p:stCondLst>
                                    <p:cond delay="0"/>
                                  </p:stCondLst>
                                  <p:childTnLst>
                                    <p:set>
                                      <p:cBhvr>
                                        <p:cTn id="136" dur="1" fill="hold">
                                          <p:stCondLst>
                                            <p:cond delay="0"/>
                                          </p:stCondLst>
                                        </p:cTn>
                                        <p:tgtEl>
                                          <p:spTgt spid="81"/>
                                        </p:tgtEl>
                                        <p:attrNameLst>
                                          <p:attrName>style.visibility</p:attrName>
                                        </p:attrNameLst>
                                      </p:cBhvr>
                                      <p:to>
                                        <p:strVal val="visible"/>
                                      </p:to>
                                    </p:set>
                                    <p:animEffect transition="in" filter="fade">
                                      <p:cBhvr>
                                        <p:cTn id="137" dur="500"/>
                                        <p:tgtEl>
                                          <p:spTgt spid="81"/>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60"/>
                                        </p:tgtEl>
                                        <p:attrNameLst>
                                          <p:attrName>style.visibility</p:attrName>
                                        </p:attrNameLst>
                                      </p:cBhvr>
                                      <p:to>
                                        <p:strVal val="visible"/>
                                      </p:to>
                                    </p:set>
                                    <p:animEffect transition="in" filter="fade">
                                      <p:cBhvr>
                                        <p:cTn id="140" dur="500"/>
                                        <p:tgtEl>
                                          <p:spTgt spid="60"/>
                                        </p:tgtEl>
                                      </p:cBhvr>
                                    </p:animEffect>
                                  </p:childTnLst>
                                </p:cTn>
                              </p:par>
                              <p:par>
                                <p:cTn id="141" presetID="10" presetClass="entr" presetSubtype="0" fill="hold" nodeType="withEffect">
                                  <p:stCondLst>
                                    <p:cond delay="0"/>
                                  </p:stCondLst>
                                  <p:childTnLst>
                                    <p:set>
                                      <p:cBhvr>
                                        <p:cTn id="142" dur="1" fill="hold">
                                          <p:stCondLst>
                                            <p:cond delay="0"/>
                                          </p:stCondLst>
                                        </p:cTn>
                                        <p:tgtEl>
                                          <p:spTgt spid="28"/>
                                        </p:tgtEl>
                                        <p:attrNameLst>
                                          <p:attrName>style.visibility</p:attrName>
                                        </p:attrNameLst>
                                      </p:cBhvr>
                                      <p:to>
                                        <p:strVal val="visible"/>
                                      </p:to>
                                    </p:set>
                                    <p:animEffect transition="in" filter="fade">
                                      <p:cBhvr>
                                        <p:cTn id="143" dur="500"/>
                                        <p:tgtEl>
                                          <p:spTgt spid="28"/>
                                        </p:tgtEl>
                                      </p:cBhvr>
                                    </p:animEffect>
                                  </p:childTnLst>
                                </p:cTn>
                              </p:par>
                            </p:childTnLst>
                          </p:cTn>
                        </p:par>
                        <p:par>
                          <p:cTn id="144" fill="hold">
                            <p:stCondLst>
                              <p:cond delay="1000"/>
                            </p:stCondLst>
                            <p:childTnLst>
                              <p:par>
                                <p:cTn id="145" presetID="10" presetClass="entr" presetSubtype="0" fill="hold" nodeType="afterEffect">
                                  <p:stCondLst>
                                    <p:cond delay="0"/>
                                  </p:stCondLst>
                                  <p:childTnLst>
                                    <p:set>
                                      <p:cBhvr>
                                        <p:cTn id="146" dur="1" fill="hold">
                                          <p:stCondLst>
                                            <p:cond delay="0"/>
                                          </p:stCondLst>
                                        </p:cTn>
                                        <p:tgtEl>
                                          <p:spTgt spid="30"/>
                                        </p:tgtEl>
                                        <p:attrNameLst>
                                          <p:attrName>style.visibility</p:attrName>
                                        </p:attrNameLst>
                                      </p:cBhvr>
                                      <p:to>
                                        <p:strVal val="visible"/>
                                      </p:to>
                                    </p:set>
                                    <p:animEffect transition="in" filter="fade">
                                      <p:cBhvr>
                                        <p:cTn id="147" dur="500"/>
                                        <p:tgtEl>
                                          <p:spTgt spid="30"/>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19"/>
                                        </p:tgtEl>
                                        <p:attrNameLst>
                                          <p:attrName>style.visibility</p:attrName>
                                        </p:attrNameLst>
                                      </p:cBhvr>
                                      <p:to>
                                        <p:strVal val="visible"/>
                                      </p:to>
                                    </p:set>
                                    <p:animEffect transition="in" filter="fade">
                                      <p:cBhvr>
                                        <p:cTn id="1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P spid="16" grpId="0" animBg="1"/>
      <p:bldP spid="17" grpId="0" animBg="1"/>
      <p:bldP spid="19" grpId="0" animBg="1"/>
      <p:bldP spid="20" grpId="0" animBg="1"/>
      <p:bldP spid="53" grpId="0" animBg="1"/>
      <p:bldP spid="56" grpId="0" animBg="1"/>
      <p:bldP spid="63" grpId="0" animBg="1"/>
      <p:bldP spid="66" grpId="0" animBg="1"/>
      <p:bldP spid="68" grpId="0" animBg="1"/>
      <p:bldP spid="59" grpId="0" animBg="1"/>
      <p:bldP spid="60" grpId="0" animBg="1"/>
      <p:bldP spid="64" grpId="0" animBg="1"/>
      <p:bldP spid="74" grpId="0" animBg="1"/>
      <p:bldP spid="76" grpId="0" animBg="1"/>
      <p:bldP spid="7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pic>
        <p:nvPicPr>
          <p:cNvPr id="2" name="Position cube">
            <a:hlinkClick r:id="" action="ppaction://media"/>
            <a:extLst>
              <a:ext uri="{FF2B5EF4-FFF2-40B4-BE49-F238E27FC236}">
                <a16:creationId xmlns:a16="http://schemas.microsoft.com/office/drawing/2014/main" id="{E77DBCAE-E8C9-4000-9217-E7BBA4E9D55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7476" t="37372" r="7583" b="18033"/>
          <a:stretch/>
        </p:blipFill>
        <p:spPr>
          <a:xfrm>
            <a:off x="384055" y="1166865"/>
            <a:ext cx="11439399" cy="3872986"/>
          </a:xfrm>
          <a:prstGeom prst="roundRect">
            <a:avLst>
              <a:gd name="adj" fmla="val 5299"/>
            </a:avLst>
          </a:prstGeom>
          <a:ln>
            <a:noFill/>
          </a:ln>
          <a:effectLst/>
          <a:scene3d>
            <a:camera prst="orthographicFront"/>
            <a:lightRig rig="balanced" dir="t"/>
          </a:scene3d>
          <a:sp3d prstMaterial="plastic">
            <a:bevelT/>
            <a:contourClr>
              <a:srgbClr val="FFFFFF"/>
            </a:contourClr>
          </a:sp3d>
        </p:spPr>
      </p:pic>
      <p:sp>
        <p:nvSpPr>
          <p:cNvPr id="12" name="Espace réservé du pied de page 5">
            <a:extLst>
              <a:ext uri="{FF2B5EF4-FFF2-40B4-BE49-F238E27FC236}">
                <a16:creationId xmlns:a16="http://schemas.microsoft.com/office/drawing/2014/main" id="{D3F4B978-3AD8-4967-B518-4544D3411F0F}"/>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Sciences de l’Ingénieur :  l'approche Design au service du projet de Première</a:t>
            </a:r>
          </a:p>
        </p:txBody>
      </p:sp>
      <p:sp>
        <p:nvSpPr>
          <p:cNvPr id="23" name="ZoneTexte 22">
            <a:extLst>
              <a:ext uri="{FF2B5EF4-FFF2-40B4-BE49-F238E27FC236}">
                <a16:creationId xmlns:a16="http://schemas.microsoft.com/office/drawing/2014/main" id="{2EBD8373-F8AF-4C4D-BD87-97D6ED1BA620}"/>
              </a:ext>
            </a:extLst>
          </p:cNvPr>
          <p:cNvSpPr txBox="1"/>
          <p:nvPr/>
        </p:nvSpPr>
        <p:spPr>
          <a:xfrm>
            <a:off x="2204032" y="5337871"/>
            <a:ext cx="7842638" cy="7571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square" rtlCol="0">
            <a:spAutoFit/>
          </a:bodyPr>
          <a:lstStyle/>
          <a:p>
            <a:pPr marL="0" lvl="1" algn="ctr" defTabSz="1066800">
              <a:lnSpc>
                <a:spcPct val="90000"/>
              </a:lnSpc>
              <a:spcBef>
                <a:spcPct val="0"/>
              </a:spcBef>
              <a:spcAft>
                <a:spcPct val="15000"/>
              </a:spcAft>
            </a:pPr>
            <a:r>
              <a:rPr lang="fr-FR" sz="2400" dirty="0"/>
              <a:t>Exigence n°1</a:t>
            </a:r>
          </a:p>
          <a:p>
            <a:pPr marL="0" lvl="1" algn="ctr" defTabSz="1066800">
              <a:lnSpc>
                <a:spcPct val="90000"/>
              </a:lnSpc>
              <a:spcBef>
                <a:spcPct val="0"/>
              </a:spcBef>
              <a:spcAft>
                <a:spcPct val="15000"/>
              </a:spcAft>
            </a:pPr>
            <a:r>
              <a:rPr lang="fr-FR" sz="2000" dirty="0"/>
              <a:t>Détecter au minimum deux orientations du cube</a:t>
            </a:r>
            <a:endParaRPr lang="fr-FR" sz="2400" dirty="0"/>
          </a:p>
        </p:txBody>
      </p:sp>
      <p:sp>
        <p:nvSpPr>
          <p:cNvPr id="11" name="Rectangle : coins arrondis 10">
            <a:extLst>
              <a:ext uri="{FF2B5EF4-FFF2-40B4-BE49-F238E27FC236}">
                <a16:creationId xmlns:a16="http://schemas.microsoft.com/office/drawing/2014/main" id="{431209CA-D37F-46CE-AFC5-900B5E4C06BC}"/>
              </a:ext>
            </a:extLst>
          </p:cNvPr>
          <p:cNvSpPr>
            <a:spLocks noChangeAspect="1"/>
          </p:cNvSpPr>
          <p:nvPr/>
        </p:nvSpPr>
        <p:spPr>
          <a:xfrm>
            <a:off x="11210656" y="144000"/>
            <a:ext cx="900000" cy="900000"/>
          </a:xfrm>
          <a:prstGeom prst="roundRect">
            <a:avLst>
              <a:gd name="adj" fmla="val 10000"/>
            </a:avLst>
          </a:prstGeom>
          <a:blipFill rotWithShape="0">
            <a:blip r:embed="rId6">
              <a:duotone>
                <a:schemeClr val="accent2">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8800"/>
                      </a14:imgEffect>
                      <a14:imgEffect>
                        <a14:saturation sat="300000"/>
                      </a14:imgEffect>
                      <a14:imgEffect>
                        <a14:brightnessContrast contrast="-40000"/>
                      </a14:imgEffect>
                    </a14:imgLayer>
                  </a14:imgProps>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45392"/>
              <a:satOff val="-2251"/>
              <a:lumOff val="8827"/>
              <a:alphaOff val="0"/>
            </a:schemeClr>
          </a:effectRef>
          <a:fontRef idx="minor">
            <a:schemeClr val="lt1">
              <a:hueOff val="0"/>
              <a:satOff val="0"/>
              <a:lumOff val="0"/>
              <a:alphaOff val="0"/>
            </a:schemeClr>
          </a:fontRef>
        </p:style>
      </p:sp>
      <p:sp>
        <p:nvSpPr>
          <p:cNvPr id="13" name="Titre 1">
            <a:extLst>
              <a:ext uri="{FF2B5EF4-FFF2-40B4-BE49-F238E27FC236}">
                <a16:creationId xmlns:a16="http://schemas.microsoft.com/office/drawing/2014/main" id="{3B78A22B-4807-4086-AE42-FA1F9251E1A5}"/>
              </a:ext>
            </a:extLst>
          </p:cNvPr>
          <p:cNvSpPr txBox="1">
            <a:spLocks/>
          </p:cNvSpPr>
          <p:nvPr/>
        </p:nvSpPr>
        <p:spPr>
          <a:xfrm>
            <a:off x="180000" y="180000"/>
            <a:ext cx="11513610"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spc="-300" dirty="0"/>
              <a:t>Tester, expérimenter, fournir des solutions</a:t>
            </a:r>
          </a:p>
        </p:txBody>
      </p:sp>
      <p:sp>
        <p:nvSpPr>
          <p:cNvPr id="15" name="Titre 1">
            <a:extLst>
              <a:ext uri="{FF2B5EF4-FFF2-40B4-BE49-F238E27FC236}">
                <a16:creationId xmlns:a16="http://schemas.microsoft.com/office/drawing/2014/main" id="{33464B1B-A42B-48BC-AFBD-953ED894B9E0}"/>
              </a:ext>
            </a:extLst>
          </p:cNvPr>
          <p:cNvSpPr txBox="1">
            <a:spLocks/>
          </p:cNvSpPr>
          <p:nvPr/>
        </p:nvSpPr>
        <p:spPr>
          <a:xfrm>
            <a:off x="368546" y="723562"/>
            <a:ext cx="11513610" cy="461665"/>
          </a:xfrm>
          <a:prstGeom prst="rect">
            <a:avLst/>
          </a:prstGeom>
          <a:noFill/>
        </p:spPr>
        <p:txBody>
          <a:bodyPr wrap="square" rtlCol="0">
            <a:spAutoFit/>
          </a:bodyPr>
          <a:lstStyle>
            <a:defPPr>
              <a:defRPr lang="fr-FR"/>
            </a:defPPr>
            <a:lvl1pPr lvl="0">
              <a:defRPr sz="2400" b="1">
                <a:solidFill>
                  <a:prstClr val="black"/>
                </a:solidFill>
              </a:defRPr>
            </a:lvl1pPr>
          </a:lstStyle>
          <a:p>
            <a:r>
              <a:rPr lang="fr-FR" dirty="0"/>
              <a:t>Tester la carte </a:t>
            </a:r>
            <a:r>
              <a:rPr lang="fr-FR" dirty="0" err="1"/>
              <a:t>micro:bit</a:t>
            </a:r>
            <a:r>
              <a:rPr lang="fr-FR" dirty="0"/>
              <a:t> pour détecter l'orientation</a:t>
            </a:r>
          </a:p>
        </p:txBody>
      </p:sp>
      <p:pic>
        <p:nvPicPr>
          <p:cNvPr id="19" name="Picture 2" descr="Icône valide de vecteur - Telecharger Vectoriel Gratuit, Clipart ...">
            <a:extLst>
              <a:ext uri="{FF2B5EF4-FFF2-40B4-BE49-F238E27FC236}">
                <a16:creationId xmlns:a16="http://schemas.microsoft.com/office/drawing/2014/main" id="{DE6D2061-981E-4A67-AABE-376F677228D4}"/>
              </a:ext>
            </a:extLst>
          </p:cNvPr>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0046670" y="5292197"/>
            <a:ext cx="865119" cy="86511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2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par>
                                <p:cTn id="18" presetID="2" presetClass="mediacall" presetSubtype="0" fill="hold" nodeType="withEffect">
                                  <p:stCondLst>
                                    <p:cond delay="0"/>
                                  </p:stCondLst>
                                  <p:childTnLst>
                                    <p:cmd type="call" cmd="togglePause">
                                      <p:cBhvr>
                                        <p:cTn id="19" dur="1" fill="hold"/>
                                        <p:tgtEl>
                                          <p:spTgt spid="2"/>
                                        </p:tgtEl>
                                      </p:cBhvr>
                                    </p:cmd>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childTnLst>
        </p:cTn>
      </p:par>
    </p:tnLst>
    <p:bldLst>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rte in Motion 2.1">
            <a:hlinkClick r:id="" action="ppaction://media"/>
            <a:extLst>
              <a:ext uri="{FF2B5EF4-FFF2-40B4-BE49-F238E27FC236}">
                <a16:creationId xmlns:a16="http://schemas.microsoft.com/office/drawing/2014/main" id="{CB4AB64D-958C-4A3A-8D0E-5E77ECE6711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9693" r="44033"/>
          <a:stretch/>
        </p:blipFill>
        <p:spPr>
          <a:xfrm>
            <a:off x="182528" y="833280"/>
            <a:ext cx="3255186" cy="3897367"/>
          </a:xfrm>
          <a:prstGeom prst="rect">
            <a:avLst/>
          </a:prstGeom>
        </p:spPr>
      </p:pic>
      <p:sp>
        <p:nvSpPr>
          <p:cNvPr id="3" name="Rectangle 2">
            <a:extLst>
              <a:ext uri="{FF2B5EF4-FFF2-40B4-BE49-F238E27FC236}">
                <a16:creationId xmlns:a16="http://schemas.microsoft.com/office/drawing/2014/main" id="{B68F37DA-666C-4CE2-B8A6-5AF26455F213}"/>
              </a:ext>
            </a:extLst>
          </p:cNvPr>
          <p:cNvSpPr/>
          <p:nvPr/>
        </p:nvSpPr>
        <p:spPr>
          <a:xfrm>
            <a:off x="4581524" y="1152813"/>
            <a:ext cx="6723083" cy="369332"/>
          </a:xfrm>
          <a:prstGeom prst="rect">
            <a:avLst/>
          </a:prstGeom>
        </p:spPr>
        <p:txBody>
          <a:bodyPr wrap="square">
            <a:spAutoFit/>
          </a:bodyPr>
          <a:lstStyle/>
          <a:p>
            <a:pPr algn="ctr">
              <a:defRPr sz="1800" b="1" i="0" u="none" strike="noStrike" kern="1200" baseline="0">
                <a:solidFill>
                  <a:sysClr val="windowText" lastClr="000000"/>
                </a:solidFill>
                <a:latin typeface="+mn-lt"/>
                <a:ea typeface="+mn-ea"/>
                <a:cs typeface="+mn-cs"/>
              </a:defRPr>
            </a:pPr>
            <a:r>
              <a:rPr lang="fr-FR" dirty="0"/>
              <a:t>Valeurs de l'accéléromètre en fonction de l'orientation de la carte</a:t>
            </a:r>
          </a:p>
        </p:txBody>
      </p:sp>
      <p:sp>
        <p:nvSpPr>
          <p:cNvPr id="7" name="Espace réservé du numéro de diapositive 6"/>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sp>
        <p:nvSpPr>
          <p:cNvPr id="32" name="Espace réservé du pied de page 5">
            <a:extLst>
              <a:ext uri="{FF2B5EF4-FFF2-40B4-BE49-F238E27FC236}">
                <a16:creationId xmlns:a16="http://schemas.microsoft.com/office/drawing/2014/main" id="{BD96246D-FC81-4684-AAA5-3999A3D0A2C1}"/>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Sciences de l’Ingénieur :  l'approche Design au service du projet de Première</a:t>
            </a:r>
          </a:p>
        </p:txBody>
      </p:sp>
      <p:sp>
        <p:nvSpPr>
          <p:cNvPr id="28" name="Rectangle : coins arrondis 27">
            <a:extLst>
              <a:ext uri="{FF2B5EF4-FFF2-40B4-BE49-F238E27FC236}">
                <a16:creationId xmlns:a16="http://schemas.microsoft.com/office/drawing/2014/main" id="{70C37E54-AC5B-4F71-A6CC-5D717C46E98E}"/>
              </a:ext>
            </a:extLst>
          </p:cNvPr>
          <p:cNvSpPr>
            <a:spLocks noChangeAspect="1"/>
          </p:cNvSpPr>
          <p:nvPr/>
        </p:nvSpPr>
        <p:spPr>
          <a:xfrm>
            <a:off x="11210656" y="144000"/>
            <a:ext cx="900000" cy="900000"/>
          </a:xfrm>
          <a:prstGeom prst="roundRect">
            <a:avLst>
              <a:gd name="adj" fmla="val 10000"/>
            </a:avLst>
          </a:prstGeom>
          <a:blipFill rotWithShape="0">
            <a:blip r:embed="rId6">
              <a:duotone>
                <a:schemeClr val="accent2">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8800"/>
                      </a14:imgEffect>
                      <a14:imgEffect>
                        <a14:saturation sat="300000"/>
                      </a14:imgEffect>
                      <a14:imgEffect>
                        <a14:brightnessContrast contrast="-40000"/>
                      </a14:imgEffect>
                    </a14:imgLayer>
                  </a14:imgProps>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45392"/>
              <a:satOff val="-2251"/>
              <a:lumOff val="8827"/>
              <a:alphaOff val="0"/>
            </a:schemeClr>
          </a:effectRef>
          <a:fontRef idx="minor">
            <a:schemeClr val="lt1">
              <a:hueOff val="0"/>
              <a:satOff val="0"/>
              <a:lumOff val="0"/>
              <a:alphaOff val="0"/>
            </a:schemeClr>
          </a:fontRef>
        </p:style>
      </p:sp>
      <p:sp>
        <p:nvSpPr>
          <p:cNvPr id="33" name="Titre 1">
            <a:extLst>
              <a:ext uri="{FF2B5EF4-FFF2-40B4-BE49-F238E27FC236}">
                <a16:creationId xmlns:a16="http://schemas.microsoft.com/office/drawing/2014/main" id="{EE4B76AB-2FDD-46EB-BE40-2C6BE05B4C02}"/>
              </a:ext>
            </a:extLst>
          </p:cNvPr>
          <p:cNvSpPr txBox="1">
            <a:spLocks/>
          </p:cNvSpPr>
          <p:nvPr/>
        </p:nvSpPr>
        <p:spPr>
          <a:xfrm>
            <a:off x="180000" y="180000"/>
            <a:ext cx="11513610"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spc="-300" dirty="0"/>
              <a:t>Tester, expérimenter, fournir des solutions</a:t>
            </a:r>
          </a:p>
        </p:txBody>
      </p:sp>
      <p:sp>
        <p:nvSpPr>
          <p:cNvPr id="34" name="Titre 1">
            <a:extLst>
              <a:ext uri="{FF2B5EF4-FFF2-40B4-BE49-F238E27FC236}">
                <a16:creationId xmlns:a16="http://schemas.microsoft.com/office/drawing/2014/main" id="{FD52F360-F165-4AD8-A4D2-E587CA26AA49}"/>
              </a:ext>
            </a:extLst>
          </p:cNvPr>
          <p:cNvSpPr txBox="1">
            <a:spLocks/>
          </p:cNvSpPr>
          <p:nvPr/>
        </p:nvSpPr>
        <p:spPr>
          <a:xfrm>
            <a:off x="368546" y="723562"/>
            <a:ext cx="11513610" cy="461665"/>
          </a:xfrm>
          <a:prstGeom prst="rect">
            <a:avLst/>
          </a:prstGeom>
          <a:noFill/>
        </p:spPr>
        <p:txBody>
          <a:bodyPr wrap="square" rtlCol="0">
            <a:spAutoFit/>
          </a:bodyPr>
          <a:lstStyle>
            <a:defPPr>
              <a:defRPr lang="fr-FR"/>
            </a:defPPr>
            <a:lvl1pPr lvl="0">
              <a:defRPr sz="2400" b="1">
                <a:solidFill>
                  <a:prstClr val="black"/>
                </a:solidFill>
              </a:defRPr>
            </a:lvl1pPr>
          </a:lstStyle>
          <a:p>
            <a:r>
              <a:rPr lang="fr-FR" dirty="0"/>
              <a:t>Tester la carte </a:t>
            </a:r>
            <a:r>
              <a:rPr lang="fr-FR" dirty="0" err="1"/>
              <a:t>micro:bit</a:t>
            </a:r>
            <a:r>
              <a:rPr lang="fr-FR" dirty="0"/>
              <a:t>, émetteur</a:t>
            </a:r>
          </a:p>
        </p:txBody>
      </p:sp>
      <p:grpSp>
        <p:nvGrpSpPr>
          <p:cNvPr id="48" name="Groupe 47">
            <a:extLst>
              <a:ext uri="{FF2B5EF4-FFF2-40B4-BE49-F238E27FC236}">
                <a16:creationId xmlns:a16="http://schemas.microsoft.com/office/drawing/2014/main" id="{62CE7D65-CCD6-4A1A-A1ED-A71811942F81}"/>
              </a:ext>
            </a:extLst>
          </p:cNvPr>
          <p:cNvGrpSpPr/>
          <p:nvPr/>
        </p:nvGrpSpPr>
        <p:grpSpPr>
          <a:xfrm>
            <a:off x="1497921" y="1521359"/>
            <a:ext cx="1746579" cy="2305659"/>
            <a:chOff x="4115655" y="669308"/>
            <a:chExt cx="2169976" cy="2864583"/>
          </a:xfrm>
        </p:grpSpPr>
        <p:sp>
          <p:nvSpPr>
            <p:cNvPr id="49" name="ZoneTexte 48">
              <a:extLst>
                <a:ext uri="{FF2B5EF4-FFF2-40B4-BE49-F238E27FC236}">
                  <a16:creationId xmlns:a16="http://schemas.microsoft.com/office/drawing/2014/main" id="{FC796C69-4F16-4A32-996C-36893EF99BE9}"/>
                </a:ext>
              </a:extLst>
            </p:cNvPr>
            <p:cNvSpPr txBox="1"/>
            <p:nvPr/>
          </p:nvSpPr>
          <p:spPr>
            <a:xfrm>
              <a:off x="5968855" y="3085982"/>
              <a:ext cx="316776" cy="369332"/>
            </a:xfrm>
            <a:prstGeom prst="rect">
              <a:avLst/>
            </a:prstGeom>
            <a:noFill/>
          </p:spPr>
          <p:txBody>
            <a:bodyPr wrap="square" rtlCol="0">
              <a:spAutoFit/>
            </a:bodyPr>
            <a:lstStyle/>
            <a:p>
              <a:r>
                <a:rPr lang="fr-FR" b="1" dirty="0"/>
                <a:t>X</a:t>
              </a:r>
            </a:p>
          </p:txBody>
        </p:sp>
        <p:sp>
          <p:nvSpPr>
            <p:cNvPr id="50" name="ZoneTexte 49">
              <a:extLst>
                <a:ext uri="{FF2B5EF4-FFF2-40B4-BE49-F238E27FC236}">
                  <a16:creationId xmlns:a16="http://schemas.microsoft.com/office/drawing/2014/main" id="{89FAA588-AA3E-4676-A8D0-61AA969286D5}"/>
                </a:ext>
              </a:extLst>
            </p:cNvPr>
            <p:cNvSpPr txBox="1"/>
            <p:nvPr/>
          </p:nvSpPr>
          <p:spPr>
            <a:xfrm>
              <a:off x="5530716" y="1301620"/>
              <a:ext cx="316776" cy="369332"/>
            </a:xfrm>
            <a:prstGeom prst="rect">
              <a:avLst/>
            </a:prstGeom>
            <a:noFill/>
          </p:spPr>
          <p:txBody>
            <a:bodyPr wrap="square" rtlCol="0">
              <a:spAutoFit/>
            </a:bodyPr>
            <a:lstStyle/>
            <a:p>
              <a:r>
                <a:rPr lang="fr-FR" b="1" dirty="0"/>
                <a:t>Y</a:t>
              </a:r>
            </a:p>
          </p:txBody>
        </p:sp>
        <p:cxnSp>
          <p:nvCxnSpPr>
            <p:cNvPr id="51" name="Connecteur droit avec flèche 50">
              <a:extLst>
                <a:ext uri="{FF2B5EF4-FFF2-40B4-BE49-F238E27FC236}">
                  <a16:creationId xmlns:a16="http://schemas.microsoft.com/office/drawing/2014/main" id="{145E2423-6212-42A2-8518-AF56F00996A0}"/>
                </a:ext>
              </a:extLst>
            </p:cNvPr>
            <p:cNvCxnSpPr>
              <a:cxnSpLocks/>
            </p:cNvCxnSpPr>
            <p:nvPr/>
          </p:nvCxnSpPr>
          <p:spPr>
            <a:xfrm flipV="1">
              <a:off x="4506222" y="1655975"/>
              <a:ext cx="1459502" cy="903450"/>
            </a:xfrm>
            <a:prstGeom prst="straightConnector1">
              <a:avLst/>
            </a:prstGeom>
            <a:ln w="28575">
              <a:solidFill>
                <a:srgbClr val="0070C0"/>
              </a:solidFill>
              <a:headEnd type="none" w="med" len="med"/>
              <a:tailEnd type="stealth" w="lg" len="lg"/>
            </a:ln>
          </p:spPr>
          <p:style>
            <a:lnRef idx="3">
              <a:schemeClr val="accent4"/>
            </a:lnRef>
            <a:fillRef idx="0">
              <a:schemeClr val="accent4"/>
            </a:fillRef>
            <a:effectRef idx="2">
              <a:schemeClr val="accent4"/>
            </a:effectRef>
            <a:fontRef idx="minor">
              <a:schemeClr val="tx1"/>
            </a:fontRef>
          </p:style>
        </p:cxnSp>
        <p:sp>
          <p:nvSpPr>
            <p:cNvPr id="52" name="ZoneTexte 51">
              <a:extLst>
                <a:ext uri="{FF2B5EF4-FFF2-40B4-BE49-F238E27FC236}">
                  <a16:creationId xmlns:a16="http://schemas.microsoft.com/office/drawing/2014/main" id="{07C6BFAF-C78C-4D5E-939B-E827456A5D0B}"/>
                </a:ext>
              </a:extLst>
            </p:cNvPr>
            <p:cNvSpPr txBox="1"/>
            <p:nvPr/>
          </p:nvSpPr>
          <p:spPr>
            <a:xfrm>
              <a:off x="4115655" y="669308"/>
              <a:ext cx="316776" cy="369331"/>
            </a:xfrm>
            <a:prstGeom prst="rect">
              <a:avLst/>
            </a:prstGeom>
            <a:noFill/>
          </p:spPr>
          <p:txBody>
            <a:bodyPr wrap="square" rtlCol="0">
              <a:spAutoFit/>
            </a:bodyPr>
            <a:lstStyle/>
            <a:p>
              <a:r>
                <a:rPr lang="fr-FR" b="1" dirty="0"/>
                <a:t>Z</a:t>
              </a:r>
            </a:p>
          </p:txBody>
        </p:sp>
        <p:cxnSp>
          <p:nvCxnSpPr>
            <p:cNvPr id="54" name="Connecteur droit avec flèche 53">
              <a:extLst>
                <a:ext uri="{FF2B5EF4-FFF2-40B4-BE49-F238E27FC236}">
                  <a16:creationId xmlns:a16="http://schemas.microsoft.com/office/drawing/2014/main" id="{E2AC4971-E05F-45CC-AC77-B84F4D25AAC1}"/>
                </a:ext>
              </a:extLst>
            </p:cNvPr>
            <p:cNvCxnSpPr>
              <a:cxnSpLocks/>
            </p:cNvCxnSpPr>
            <p:nvPr/>
          </p:nvCxnSpPr>
          <p:spPr>
            <a:xfrm flipV="1">
              <a:off x="4518801" y="747199"/>
              <a:ext cx="0" cy="1808731"/>
            </a:xfrm>
            <a:prstGeom prst="straightConnector1">
              <a:avLst/>
            </a:prstGeom>
            <a:ln w="28575">
              <a:solidFill>
                <a:srgbClr val="FF0000"/>
              </a:solidFill>
              <a:headEnd type="none" w="med" len="med"/>
              <a:tailEnd type="stealth" w="lg" len="lg"/>
            </a:ln>
          </p:spPr>
          <p:style>
            <a:lnRef idx="3">
              <a:schemeClr val="accent4"/>
            </a:lnRef>
            <a:fillRef idx="0">
              <a:schemeClr val="accent4"/>
            </a:fillRef>
            <a:effectRef idx="2">
              <a:schemeClr val="accent4"/>
            </a:effectRef>
            <a:fontRef idx="minor">
              <a:schemeClr val="tx1"/>
            </a:fontRef>
          </p:style>
        </p:cxnSp>
        <p:cxnSp>
          <p:nvCxnSpPr>
            <p:cNvPr id="58" name="Connecteur droit avec flèche 57">
              <a:extLst>
                <a:ext uri="{FF2B5EF4-FFF2-40B4-BE49-F238E27FC236}">
                  <a16:creationId xmlns:a16="http://schemas.microsoft.com/office/drawing/2014/main" id="{A6D2EBB9-4249-44C3-86A8-7F03F60E0CCB}"/>
                </a:ext>
              </a:extLst>
            </p:cNvPr>
            <p:cNvCxnSpPr>
              <a:cxnSpLocks/>
            </p:cNvCxnSpPr>
            <p:nvPr/>
          </p:nvCxnSpPr>
          <p:spPr>
            <a:xfrm>
              <a:off x="4506222" y="2561276"/>
              <a:ext cx="1577267" cy="972615"/>
            </a:xfrm>
            <a:prstGeom prst="straightConnector1">
              <a:avLst/>
            </a:prstGeom>
            <a:ln w="28575">
              <a:solidFill>
                <a:schemeClr val="accent6">
                  <a:lumMod val="60000"/>
                  <a:lumOff val="40000"/>
                </a:schemeClr>
              </a:solidFill>
              <a:headEnd type="none" w="med" len="med"/>
              <a:tailEnd type="stealth" w="lg" len="lg"/>
            </a:ln>
          </p:spPr>
          <p:style>
            <a:lnRef idx="3">
              <a:schemeClr val="accent4"/>
            </a:lnRef>
            <a:fillRef idx="0">
              <a:schemeClr val="accent4"/>
            </a:fillRef>
            <a:effectRef idx="2">
              <a:schemeClr val="accent4"/>
            </a:effectRef>
            <a:fontRef idx="minor">
              <a:schemeClr val="tx1"/>
            </a:fontRef>
          </p:style>
        </p:cxnSp>
      </p:grpSp>
      <p:graphicFrame>
        <p:nvGraphicFramePr>
          <p:cNvPr id="84" name="Graphique 83">
            <a:extLst>
              <a:ext uri="{FF2B5EF4-FFF2-40B4-BE49-F238E27FC236}">
                <a16:creationId xmlns:a16="http://schemas.microsoft.com/office/drawing/2014/main" id="{0DAE1CF6-F2A1-47CE-B46E-96B2AEA8F8BE}"/>
              </a:ext>
            </a:extLst>
          </p:cNvPr>
          <p:cNvGraphicFramePr>
            <a:graphicFrameLocks/>
          </p:cNvGraphicFramePr>
          <p:nvPr>
            <p:extLst>
              <p:ext uri="{D42A27DB-BD31-4B8C-83A1-F6EECF244321}">
                <p14:modId xmlns:p14="http://schemas.microsoft.com/office/powerpoint/2010/main" val="1008835692"/>
              </p:ext>
            </p:extLst>
          </p:nvPr>
        </p:nvGraphicFramePr>
        <p:xfrm>
          <a:off x="3497665" y="1380918"/>
          <a:ext cx="8475260" cy="4946063"/>
        </p:xfrm>
        <a:graphic>
          <a:graphicData uri="http://schemas.openxmlformats.org/drawingml/2006/chart">
            <c:chart xmlns:c="http://schemas.openxmlformats.org/drawingml/2006/chart" xmlns:r="http://schemas.openxmlformats.org/officeDocument/2006/relationships" r:id="rId8"/>
          </a:graphicData>
        </a:graphic>
      </p:graphicFrame>
      <p:grpSp>
        <p:nvGrpSpPr>
          <p:cNvPr id="85" name="Groupe 84">
            <a:extLst>
              <a:ext uri="{FF2B5EF4-FFF2-40B4-BE49-F238E27FC236}">
                <a16:creationId xmlns:a16="http://schemas.microsoft.com/office/drawing/2014/main" id="{61D4AF72-7633-4A79-A34A-EF11515BEEF3}"/>
              </a:ext>
            </a:extLst>
          </p:cNvPr>
          <p:cNvGrpSpPr/>
          <p:nvPr/>
        </p:nvGrpSpPr>
        <p:grpSpPr>
          <a:xfrm>
            <a:off x="1807960" y="2024270"/>
            <a:ext cx="1434379" cy="2653425"/>
            <a:chOff x="4503537" y="1294132"/>
            <a:chExt cx="1782094" cy="3296652"/>
          </a:xfrm>
        </p:grpSpPr>
        <p:sp>
          <p:nvSpPr>
            <p:cNvPr id="86" name="ZoneTexte 85">
              <a:extLst>
                <a:ext uri="{FF2B5EF4-FFF2-40B4-BE49-F238E27FC236}">
                  <a16:creationId xmlns:a16="http://schemas.microsoft.com/office/drawing/2014/main" id="{D250D4B3-5847-44B6-AD0F-5CD12E242428}"/>
                </a:ext>
              </a:extLst>
            </p:cNvPr>
            <p:cNvSpPr txBox="1"/>
            <p:nvPr/>
          </p:nvSpPr>
          <p:spPr>
            <a:xfrm>
              <a:off x="5968855" y="3085982"/>
              <a:ext cx="316776" cy="369332"/>
            </a:xfrm>
            <a:prstGeom prst="rect">
              <a:avLst/>
            </a:prstGeom>
            <a:noFill/>
          </p:spPr>
          <p:txBody>
            <a:bodyPr wrap="square" rtlCol="0">
              <a:spAutoFit/>
            </a:bodyPr>
            <a:lstStyle/>
            <a:p>
              <a:r>
                <a:rPr lang="fr-FR" b="1" dirty="0"/>
                <a:t>X</a:t>
              </a:r>
            </a:p>
          </p:txBody>
        </p:sp>
        <p:sp>
          <p:nvSpPr>
            <p:cNvPr id="87" name="ZoneTexte 86">
              <a:extLst>
                <a:ext uri="{FF2B5EF4-FFF2-40B4-BE49-F238E27FC236}">
                  <a16:creationId xmlns:a16="http://schemas.microsoft.com/office/drawing/2014/main" id="{2AC9F0B0-489C-4F3E-B636-F44BF0CECCD0}"/>
                </a:ext>
              </a:extLst>
            </p:cNvPr>
            <p:cNvSpPr txBox="1"/>
            <p:nvPr/>
          </p:nvSpPr>
          <p:spPr>
            <a:xfrm>
              <a:off x="4521486" y="4075508"/>
              <a:ext cx="316776" cy="369332"/>
            </a:xfrm>
            <a:prstGeom prst="rect">
              <a:avLst/>
            </a:prstGeom>
            <a:noFill/>
          </p:spPr>
          <p:txBody>
            <a:bodyPr wrap="square" rtlCol="0">
              <a:spAutoFit/>
            </a:bodyPr>
            <a:lstStyle/>
            <a:p>
              <a:r>
                <a:rPr lang="fr-FR" b="1" dirty="0"/>
                <a:t>Y</a:t>
              </a:r>
            </a:p>
          </p:txBody>
        </p:sp>
        <p:cxnSp>
          <p:nvCxnSpPr>
            <p:cNvPr id="88" name="Connecteur droit avec flèche 87">
              <a:extLst>
                <a:ext uri="{FF2B5EF4-FFF2-40B4-BE49-F238E27FC236}">
                  <a16:creationId xmlns:a16="http://schemas.microsoft.com/office/drawing/2014/main" id="{9E47FD22-6494-4204-95D6-F5054B04FADF}"/>
                </a:ext>
              </a:extLst>
            </p:cNvPr>
            <p:cNvCxnSpPr>
              <a:cxnSpLocks/>
            </p:cNvCxnSpPr>
            <p:nvPr/>
          </p:nvCxnSpPr>
          <p:spPr>
            <a:xfrm flipH="1">
              <a:off x="4503537" y="2559426"/>
              <a:ext cx="0" cy="2031358"/>
            </a:xfrm>
            <a:prstGeom prst="straightConnector1">
              <a:avLst/>
            </a:prstGeom>
            <a:ln w="28575">
              <a:solidFill>
                <a:srgbClr val="0070C0"/>
              </a:solidFill>
              <a:headEnd type="none" w="med" len="med"/>
              <a:tailEnd type="stealth" w="lg" len="lg"/>
            </a:ln>
          </p:spPr>
          <p:style>
            <a:lnRef idx="3">
              <a:schemeClr val="accent4"/>
            </a:lnRef>
            <a:fillRef idx="0">
              <a:schemeClr val="accent4"/>
            </a:fillRef>
            <a:effectRef idx="2">
              <a:schemeClr val="accent4"/>
            </a:effectRef>
            <a:fontRef idx="minor">
              <a:schemeClr val="tx1"/>
            </a:fontRef>
          </p:style>
        </p:cxnSp>
        <p:sp>
          <p:nvSpPr>
            <p:cNvPr id="89" name="ZoneTexte 88">
              <a:extLst>
                <a:ext uri="{FF2B5EF4-FFF2-40B4-BE49-F238E27FC236}">
                  <a16:creationId xmlns:a16="http://schemas.microsoft.com/office/drawing/2014/main" id="{0EAC16E0-4599-483D-B8C5-799D24FB6583}"/>
                </a:ext>
              </a:extLst>
            </p:cNvPr>
            <p:cNvSpPr txBox="1"/>
            <p:nvPr/>
          </p:nvSpPr>
          <p:spPr>
            <a:xfrm>
              <a:off x="5504023" y="1294132"/>
              <a:ext cx="316776" cy="369331"/>
            </a:xfrm>
            <a:prstGeom prst="rect">
              <a:avLst/>
            </a:prstGeom>
            <a:noFill/>
          </p:spPr>
          <p:txBody>
            <a:bodyPr wrap="square" rtlCol="0">
              <a:spAutoFit/>
            </a:bodyPr>
            <a:lstStyle/>
            <a:p>
              <a:r>
                <a:rPr lang="fr-FR" b="1" dirty="0"/>
                <a:t>Z</a:t>
              </a:r>
            </a:p>
          </p:txBody>
        </p:sp>
        <p:cxnSp>
          <p:nvCxnSpPr>
            <p:cNvPr id="90" name="Connecteur droit avec flèche 89">
              <a:extLst>
                <a:ext uri="{FF2B5EF4-FFF2-40B4-BE49-F238E27FC236}">
                  <a16:creationId xmlns:a16="http://schemas.microsoft.com/office/drawing/2014/main" id="{78F1DC34-B7EB-4C7A-9A05-88FD1948F29F}"/>
                </a:ext>
              </a:extLst>
            </p:cNvPr>
            <p:cNvCxnSpPr>
              <a:cxnSpLocks/>
            </p:cNvCxnSpPr>
            <p:nvPr/>
          </p:nvCxnSpPr>
          <p:spPr>
            <a:xfrm flipV="1">
              <a:off x="4518801" y="1670951"/>
              <a:ext cx="1449608" cy="894538"/>
            </a:xfrm>
            <a:prstGeom prst="straightConnector1">
              <a:avLst/>
            </a:prstGeom>
            <a:ln w="28575">
              <a:solidFill>
                <a:srgbClr val="FF0000"/>
              </a:solidFill>
              <a:headEnd type="none" w="med" len="med"/>
              <a:tailEnd type="stealth" w="lg" len="lg"/>
            </a:ln>
          </p:spPr>
          <p:style>
            <a:lnRef idx="3">
              <a:schemeClr val="accent4"/>
            </a:lnRef>
            <a:fillRef idx="0">
              <a:schemeClr val="accent4"/>
            </a:fillRef>
            <a:effectRef idx="2">
              <a:schemeClr val="accent4"/>
            </a:effectRef>
            <a:fontRef idx="minor">
              <a:schemeClr val="tx1"/>
            </a:fontRef>
          </p:style>
        </p:cxnSp>
        <p:cxnSp>
          <p:nvCxnSpPr>
            <p:cNvPr id="91" name="Connecteur droit avec flèche 90">
              <a:extLst>
                <a:ext uri="{FF2B5EF4-FFF2-40B4-BE49-F238E27FC236}">
                  <a16:creationId xmlns:a16="http://schemas.microsoft.com/office/drawing/2014/main" id="{C1611CE4-D7C3-4AB0-B7A3-0A4919F811C4}"/>
                </a:ext>
              </a:extLst>
            </p:cNvPr>
            <p:cNvCxnSpPr>
              <a:cxnSpLocks/>
            </p:cNvCxnSpPr>
            <p:nvPr/>
          </p:nvCxnSpPr>
          <p:spPr>
            <a:xfrm>
              <a:off x="4506222" y="2561276"/>
              <a:ext cx="1577267" cy="972615"/>
            </a:xfrm>
            <a:prstGeom prst="straightConnector1">
              <a:avLst/>
            </a:prstGeom>
            <a:ln w="28575">
              <a:solidFill>
                <a:schemeClr val="accent6">
                  <a:lumMod val="60000"/>
                  <a:lumOff val="40000"/>
                </a:schemeClr>
              </a:solidFill>
              <a:headEnd type="none" w="med" len="med"/>
              <a:tailEnd type="stealth" w="lg" len="lg"/>
            </a:ln>
          </p:spPr>
          <p:style>
            <a:lnRef idx="3">
              <a:schemeClr val="accent4"/>
            </a:lnRef>
            <a:fillRef idx="0">
              <a:schemeClr val="accent4"/>
            </a:fillRef>
            <a:effectRef idx="2">
              <a:schemeClr val="accent4"/>
            </a:effectRef>
            <a:fontRef idx="minor">
              <a:schemeClr val="tx1"/>
            </a:fontRef>
          </p:style>
        </p:cxnSp>
      </p:grpSp>
      <p:pic>
        <p:nvPicPr>
          <p:cNvPr id="17" name="Image 16">
            <a:extLst>
              <a:ext uri="{FF2B5EF4-FFF2-40B4-BE49-F238E27FC236}">
                <a16:creationId xmlns:a16="http://schemas.microsoft.com/office/drawing/2014/main" id="{099C5D99-162E-4EC6-94B3-B3B307B3D9F8}"/>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6094643" y="4156319"/>
            <a:ext cx="1484746" cy="1800000"/>
          </a:xfrm>
          <a:prstGeom prst="rect">
            <a:avLst/>
          </a:prstGeom>
        </p:spPr>
      </p:pic>
      <p:pic>
        <p:nvPicPr>
          <p:cNvPr id="18" name="Image 17">
            <a:extLst>
              <a:ext uri="{FF2B5EF4-FFF2-40B4-BE49-F238E27FC236}">
                <a16:creationId xmlns:a16="http://schemas.microsoft.com/office/drawing/2014/main" id="{8991BADF-F684-44CA-A69E-C60E3A42DDC8}"/>
              </a:ext>
            </a:extLst>
          </p:cNvPr>
          <p:cNvPicPr>
            <a:picLocks noChangeAspect="1"/>
          </p:cNvPicPr>
          <p:nvPr/>
        </p:nvPicPr>
        <p:blipFill rotWithShape="1">
          <a:blip r:embed="rId10">
            <a:clrChange>
              <a:clrFrom>
                <a:srgbClr val="FEFEFD"/>
              </a:clrFrom>
              <a:clrTo>
                <a:srgbClr val="FEFEFD">
                  <a:alpha val="0"/>
                </a:srgbClr>
              </a:clrTo>
            </a:clrChange>
          </a:blip>
          <a:srcRect b="12017"/>
          <a:stretch/>
        </p:blipFill>
        <p:spPr>
          <a:xfrm>
            <a:off x="4198859" y="2035904"/>
            <a:ext cx="1484746" cy="1583693"/>
          </a:xfrm>
          <a:prstGeom prst="rect">
            <a:avLst/>
          </a:prstGeom>
        </p:spPr>
      </p:pic>
      <p:pic>
        <p:nvPicPr>
          <p:cNvPr id="92" name="Image 91">
            <a:extLst>
              <a:ext uri="{FF2B5EF4-FFF2-40B4-BE49-F238E27FC236}">
                <a16:creationId xmlns:a16="http://schemas.microsoft.com/office/drawing/2014/main" id="{AE6F368E-CE14-4998-B5D6-12B0B73F3FFE}"/>
              </a:ext>
            </a:extLst>
          </p:cNvPr>
          <p:cNvPicPr>
            <a:picLocks noChangeAspect="1"/>
          </p:cNvPicPr>
          <p:nvPr/>
        </p:nvPicPr>
        <p:blipFill rotWithShape="1">
          <a:blip r:embed="rId10">
            <a:clrChange>
              <a:clrFrom>
                <a:srgbClr val="FEFEFD"/>
              </a:clrFrom>
              <a:clrTo>
                <a:srgbClr val="FEFEFD">
                  <a:alpha val="0"/>
                </a:srgbClr>
              </a:clrTo>
            </a:clrChange>
          </a:blip>
          <a:srcRect b="12017"/>
          <a:stretch/>
        </p:blipFill>
        <p:spPr>
          <a:xfrm>
            <a:off x="7735295" y="2035903"/>
            <a:ext cx="1484746" cy="1583693"/>
          </a:xfrm>
          <a:prstGeom prst="rect">
            <a:avLst/>
          </a:prstGeom>
        </p:spPr>
      </p:pic>
      <p:sp>
        <p:nvSpPr>
          <p:cNvPr id="29" name="ZoneTexte 28">
            <a:extLst>
              <a:ext uri="{FF2B5EF4-FFF2-40B4-BE49-F238E27FC236}">
                <a16:creationId xmlns:a16="http://schemas.microsoft.com/office/drawing/2014/main" id="{0B5CB55D-6B9C-4C67-818E-7959363C8D6D}"/>
              </a:ext>
            </a:extLst>
          </p:cNvPr>
          <p:cNvSpPr txBox="1"/>
          <p:nvPr/>
        </p:nvSpPr>
        <p:spPr>
          <a:xfrm>
            <a:off x="2161914" y="4924206"/>
            <a:ext cx="7865458" cy="107721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square" rtlCol="0">
            <a:spAutoFit/>
          </a:bodyPr>
          <a:lstStyle/>
          <a:p>
            <a:pPr lvl="0" algn="ctr"/>
            <a:r>
              <a:rPr lang="fr-FR" sz="2400" dirty="0"/>
              <a:t>Exigence n°2</a:t>
            </a:r>
          </a:p>
          <a:p>
            <a:pPr lvl="0" algn="ctr"/>
            <a:r>
              <a:rPr lang="fr-FR" sz="2000" dirty="0"/>
              <a:t>Réaliser une communication sans fil entre les deux cartes µP </a:t>
            </a:r>
            <a:br>
              <a:rPr lang="fr-FR" sz="2000" dirty="0"/>
            </a:br>
            <a:r>
              <a:rPr lang="fr-FR" sz="2000" dirty="0"/>
              <a:t>afin d’échanger les informations sur l'orientation du cube </a:t>
            </a:r>
            <a:endParaRPr lang="fr-FR" sz="2400" dirty="0"/>
          </a:p>
        </p:txBody>
      </p:sp>
      <p:pic>
        <p:nvPicPr>
          <p:cNvPr id="30" name="Picture 2" descr="Icône valide de vecteur - Telecharger Vectoriel Gratuit, Clipart ...">
            <a:extLst>
              <a:ext uri="{FF2B5EF4-FFF2-40B4-BE49-F238E27FC236}">
                <a16:creationId xmlns:a16="http://schemas.microsoft.com/office/drawing/2014/main" id="{164DFC94-D527-4A79-AB42-B8857C2926C3}"/>
              </a:ext>
            </a:extLst>
          </p:cNvPr>
          <p:cNvPicPr>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10027372" y="5158490"/>
            <a:ext cx="865119" cy="865119"/>
          </a:xfrm>
          <a:prstGeom prst="rect">
            <a:avLst/>
          </a:prstGeom>
          <a:noFill/>
        </p:spPr>
      </p:pic>
      <p:pic>
        <p:nvPicPr>
          <p:cNvPr id="5" name="Image 4">
            <a:extLst>
              <a:ext uri="{FF2B5EF4-FFF2-40B4-BE49-F238E27FC236}">
                <a16:creationId xmlns:a16="http://schemas.microsoft.com/office/drawing/2014/main" id="{06B32F1E-EB80-4174-B4CE-0C91411C5D9A}"/>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Lst>
          </a:blip>
          <a:srcRect l="8996" t="18869" r="28017" b="63181"/>
          <a:stretch/>
        </p:blipFill>
        <p:spPr>
          <a:xfrm>
            <a:off x="4043152" y="2302312"/>
            <a:ext cx="6723084" cy="173315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42576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34" fill="hold"/>
                                        <p:tgtEl>
                                          <p:spTgt spid="2"/>
                                        </p:tgtEl>
                                      </p:cBhvr>
                                    </p:cmd>
                                  </p:childTnLst>
                                </p:cTn>
                              </p:par>
                              <p:par>
                                <p:cTn id="7" presetID="2" presetClass="mediacall" presetSubtype="0" fill="hold" nodeType="withEffect">
                                  <p:stCondLst>
                                    <p:cond delay="2000"/>
                                  </p:stCondLst>
                                  <p:childTnLst>
                                    <p:cmd type="call" cmd="togglePause">
                                      <p:cBhvr>
                                        <p:cTn id="8" dur="1" fill="hold"/>
                                        <p:tgtEl>
                                          <p:spTgt spid="2"/>
                                        </p:tgtEl>
                                      </p:cBhvr>
                                    </p:cmd>
                                  </p:childTnLst>
                                </p:cTn>
                              </p:par>
                              <p:par>
                                <p:cTn id="9" presetID="10" presetClass="entr" presetSubtype="0" fill="hold" nodeType="withEffect">
                                  <p:stCondLst>
                                    <p:cond delay="2000"/>
                                  </p:stCondLst>
                                  <p:childTnLst>
                                    <p:set>
                                      <p:cBhvr>
                                        <p:cTn id="10" dur="1" fill="hold">
                                          <p:stCondLst>
                                            <p:cond delay="0"/>
                                          </p:stCondLst>
                                        </p:cTn>
                                        <p:tgtEl>
                                          <p:spTgt spid="85"/>
                                        </p:tgtEl>
                                        <p:attrNameLst>
                                          <p:attrName>style.visibility</p:attrName>
                                        </p:attrNameLst>
                                      </p:cBhvr>
                                      <p:to>
                                        <p:strVal val="visible"/>
                                      </p:to>
                                    </p:set>
                                    <p:animEffect transition="in" filter="fade">
                                      <p:cBhvr>
                                        <p:cTn id="11" dur="500"/>
                                        <p:tgtEl>
                                          <p:spTgt spid="85"/>
                                        </p:tgtEl>
                                      </p:cBhvr>
                                    </p:animEffect>
                                  </p:childTnLst>
                                </p:cTn>
                              </p:par>
                              <p:par>
                                <p:cTn id="12" presetID="10" presetClass="entr" presetSubtype="0" fill="hold" nodeType="withEffect">
                                  <p:stCondLst>
                                    <p:cond delay="200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par>
                                <p:cTn id="19" presetID="10" presetClass="exit" presetSubtype="0" fill="hold" nodeType="withEffect">
                                  <p:stCondLst>
                                    <p:cond delay="0"/>
                                  </p:stCondLst>
                                  <p:childTnLst>
                                    <p:animEffect transition="out" filter="fade">
                                      <p:cBhvr>
                                        <p:cTn id="20" dur="500"/>
                                        <p:tgtEl>
                                          <p:spTgt spid="85"/>
                                        </p:tgtEl>
                                      </p:cBhvr>
                                    </p:animEffect>
                                    <p:set>
                                      <p:cBhvr>
                                        <p:cTn id="21" dur="1" fill="hold">
                                          <p:stCondLst>
                                            <p:cond delay="499"/>
                                          </p:stCondLst>
                                        </p:cTn>
                                        <p:tgtEl>
                                          <p:spTgt spid="85"/>
                                        </p:tgtEl>
                                        <p:attrNameLst>
                                          <p:attrName>style.visibility</p:attrName>
                                        </p:attrNameLst>
                                      </p:cBhvr>
                                      <p:to>
                                        <p:strVal val="hidden"/>
                                      </p:to>
                                    </p:set>
                                  </p:childTnLst>
                                </p:cTn>
                              </p:par>
                              <p:par>
                                <p:cTn id="22" presetID="10" presetClass="entr" presetSubtype="0" fill="hold" nodeType="withEffect">
                                  <p:stCondLst>
                                    <p:cond delay="200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500"/>
                                        <p:tgtEl>
                                          <p:spTgt spid="48"/>
                                        </p:tgtEl>
                                      </p:cBhvr>
                                    </p:animEffect>
                                  </p:childTnLst>
                                </p:cTn>
                              </p:par>
                              <p:par>
                                <p:cTn id="25" presetID="10" presetClass="entr" presetSubtype="0" fill="hold" nodeType="withEffect">
                                  <p:stCondLst>
                                    <p:cond delay="20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4134" fill="hold"/>
                                        <p:tgtEl>
                                          <p:spTgt spid="2"/>
                                        </p:tgtEl>
                                      </p:cBhvr>
                                    </p:cmd>
                                  </p:childTnLst>
                                </p:cTn>
                              </p:par>
                              <p:par>
                                <p:cTn id="32" presetID="10" presetClass="exit" presetSubtype="0" fill="hold" nodeType="withEffect">
                                  <p:stCondLst>
                                    <p:cond delay="0"/>
                                  </p:stCondLst>
                                  <p:childTnLst>
                                    <p:animEffect transition="out" filter="fade">
                                      <p:cBhvr>
                                        <p:cTn id="33" dur="500"/>
                                        <p:tgtEl>
                                          <p:spTgt spid="48"/>
                                        </p:tgtEl>
                                      </p:cBhvr>
                                    </p:animEffect>
                                    <p:set>
                                      <p:cBhvr>
                                        <p:cTn id="34" dur="1" fill="hold">
                                          <p:stCondLst>
                                            <p:cond delay="499"/>
                                          </p:stCondLst>
                                        </p:cTn>
                                        <p:tgtEl>
                                          <p:spTgt spid="48"/>
                                        </p:tgtEl>
                                        <p:attrNameLst>
                                          <p:attrName>style.visibility</p:attrName>
                                        </p:attrNameLst>
                                      </p:cBhvr>
                                      <p:to>
                                        <p:strVal val="hidden"/>
                                      </p:to>
                                    </p:set>
                                  </p:childTnLst>
                                </p:cTn>
                              </p:par>
                              <p:par>
                                <p:cTn id="35" presetID="2" presetClass="mediacall" presetSubtype="0" fill="hold" nodeType="withEffect">
                                  <p:stCondLst>
                                    <p:cond delay="2000"/>
                                  </p:stCondLst>
                                  <p:childTnLst>
                                    <p:cmd type="call" cmd="togglePause">
                                      <p:cBhvr>
                                        <p:cTn id="36" dur="1" fill="hold"/>
                                        <p:tgtEl>
                                          <p:spTgt spid="2"/>
                                        </p:tgtEl>
                                      </p:cBhvr>
                                    </p:cmd>
                                  </p:childTnLst>
                                </p:cTn>
                              </p:par>
                              <p:par>
                                <p:cTn id="37" presetID="10" presetClass="entr" presetSubtype="0" fill="hold" nodeType="withEffect">
                                  <p:stCondLst>
                                    <p:cond delay="2000"/>
                                  </p:stCondLst>
                                  <p:childTnLst>
                                    <p:set>
                                      <p:cBhvr>
                                        <p:cTn id="38" dur="1" fill="hold">
                                          <p:stCondLst>
                                            <p:cond delay="0"/>
                                          </p:stCondLst>
                                        </p:cTn>
                                        <p:tgtEl>
                                          <p:spTgt spid="85"/>
                                        </p:tgtEl>
                                        <p:attrNameLst>
                                          <p:attrName>style.visibility</p:attrName>
                                        </p:attrNameLst>
                                      </p:cBhvr>
                                      <p:to>
                                        <p:strVal val="visible"/>
                                      </p:to>
                                    </p:set>
                                    <p:animEffect transition="in" filter="fade">
                                      <p:cBhvr>
                                        <p:cTn id="39" dur="500"/>
                                        <p:tgtEl>
                                          <p:spTgt spid="85"/>
                                        </p:tgtEl>
                                      </p:cBhvr>
                                    </p:animEffect>
                                  </p:childTnLst>
                                </p:cTn>
                              </p:par>
                              <p:par>
                                <p:cTn id="40" presetID="10" presetClass="entr" presetSubtype="0" fill="hold" nodeType="withEffect">
                                  <p:stCondLst>
                                    <p:cond delay="2000"/>
                                  </p:stCondLst>
                                  <p:childTnLst>
                                    <p:set>
                                      <p:cBhvr>
                                        <p:cTn id="41" dur="1" fill="hold">
                                          <p:stCondLst>
                                            <p:cond delay="0"/>
                                          </p:stCondLst>
                                        </p:cTn>
                                        <p:tgtEl>
                                          <p:spTgt spid="92"/>
                                        </p:tgtEl>
                                        <p:attrNameLst>
                                          <p:attrName>style.visibility</p:attrName>
                                        </p:attrNameLst>
                                      </p:cBhvr>
                                      <p:to>
                                        <p:strVal val="visible"/>
                                      </p:to>
                                    </p:set>
                                    <p:animEffect transition="in" filter="fade">
                                      <p:cBhvr>
                                        <p:cTn id="42" dur="500"/>
                                        <p:tgtEl>
                                          <p:spTgt spid="9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par>
                                <p:cTn id="48" presetID="10" presetClass="exit" presetSubtype="0" fill="hold" nodeType="withEffect">
                                  <p:stCondLst>
                                    <p:cond delay="0"/>
                                  </p:stCondLst>
                                  <p:childTnLst>
                                    <p:animEffect transition="out" filter="fade">
                                      <p:cBhvr>
                                        <p:cTn id="49" dur="500"/>
                                        <p:tgtEl>
                                          <p:spTgt spid="18"/>
                                        </p:tgtEl>
                                      </p:cBhvr>
                                    </p:animEffect>
                                    <p:set>
                                      <p:cBhvr>
                                        <p:cTn id="50" dur="1" fill="hold">
                                          <p:stCondLst>
                                            <p:cond delay="499"/>
                                          </p:stCondLst>
                                        </p:cTn>
                                        <p:tgtEl>
                                          <p:spTgt spid="18"/>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7"/>
                                        </p:tgtEl>
                                      </p:cBhvr>
                                    </p:animEffect>
                                    <p:set>
                                      <p:cBhvr>
                                        <p:cTn id="53" dur="1" fill="hold">
                                          <p:stCondLst>
                                            <p:cond delay="499"/>
                                          </p:stCondLst>
                                        </p:cTn>
                                        <p:tgtEl>
                                          <p:spTgt spid="17"/>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92"/>
                                        </p:tgtEl>
                                      </p:cBhvr>
                                    </p:animEffect>
                                    <p:set>
                                      <p:cBhvr>
                                        <p:cTn id="56" dur="1" fill="hold">
                                          <p:stCondLst>
                                            <p:cond delay="499"/>
                                          </p:stCondLst>
                                        </p:cTn>
                                        <p:tgtEl>
                                          <p:spTgt spid="92"/>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84"/>
                                        </p:tgtEl>
                                      </p:cBhvr>
                                    </p:animEffect>
                                    <p:set>
                                      <p:cBhvr>
                                        <p:cTn id="59" dur="1" fill="hold">
                                          <p:stCondLst>
                                            <p:cond delay="499"/>
                                          </p:stCondLst>
                                        </p:cTn>
                                        <p:tgtEl>
                                          <p:spTgt spid="84"/>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500"/>
                                        <p:tgtEl>
                                          <p:spTgt spid="3"/>
                                        </p:tgtEl>
                                      </p:cBhvr>
                                    </p:animEffect>
                                    <p:set>
                                      <p:cBhvr>
                                        <p:cTn id="62" dur="1" fill="hold">
                                          <p:stCondLst>
                                            <p:cond delay="499"/>
                                          </p:stCondLst>
                                        </p:cTn>
                                        <p:tgtEl>
                                          <p:spTgt spid="3"/>
                                        </p:tgtEl>
                                        <p:attrNameLst>
                                          <p:attrName>style.visibility</p:attrName>
                                        </p:attrNameLst>
                                      </p:cBhvr>
                                      <p:to>
                                        <p:strVal val="hidden"/>
                                      </p:to>
                                    </p:set>
                                  </p:childTnLst>
                                </p:cTn>
                              </p:par>
                            </p:childTnLst>
                          </p:cTn>
                        </p:par>
                        <p:par>
                          <p:cTn id="63" fill="hold">
                            <p:stCondLst>
                              <p:cond delay="500"/>
                            </p:stCondLst>
                            <p:childTnLst>
                              <p:par>
                                <p:cTn id="64" presetID="42" presetClass="entr" presetSubtype="0" fill="hold" grpId="0" nodeType="after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1000"/>
                                        <p:tgtEl>
                                          <p:spTgt spid="29"/>
                                        </p:tgtEl>
                                      </p:cBhvr>
                                    </p:animEffect>
                                    <p:anim calcmode="lin" valueType="num">
                                      <p:cBhvr>
                                        <p:cTn id="67" dur="1000" fill="hold"/>
                                        <p:tgtEl>
                                          <p:spTgt spid="29"/>
                                        </p:tgtEl>
                                        <p:attrNameLst>
                                          <p:attrName>ppt_x</p:attrName>
                                        </p:attrNameLst>
                                      </p:cBhvr>
                                      <p:tavLst>
                                        <p:tav tm="0">
                                          <p:val>
                                            <p:strVal val="#ppt_x"/>
                                          </p:val>
                                        </p:tav>
                                        <p:tav tm="100000">
                                          <p:val>
                                            <p:strVal val="#ppt_x"/>
                                          </p:val>
                                        </p:tav>
                                      </p:tavLst>
                                    </p:anim>
                                    <p:anim calcmode="lin" valueType="num">
                                      <p:cBhvr>
                                        <p:cTn id="68" dur="1000" fill="hold"/>
                                        <p:tgtEl>
                                          <p:spTgt spid="29"/>
                                        </p:tgtEl>
                                        <p:attrNameLst>
                                          <p:attrName>ppt_y</p:attrName>
                                        </p:attrNameLst>
                                      </p:cBhvr>
                                      <p:tavLst>
                                        <p:tav tm="0">
                                          <p:val>
                                            <p:strVal val="#ppt_y+.1"/>
                                          </p:val>
                                        </p:tav>
                                        <p:tav tm="100000">
                                          <p:val>
                                            <p:strVal val="#ppt_y"/>
                                          </p:val>
                                        </p:tav>
                                      </p:tavLst>
                                    </p:anim>
                                  </p:childTnLst>
                                </p:cTn>
                              </p:par>
                            </p:childTnLst>
                          </p:cTn>
                        </p:par>
                        <p:par>
                          <p:cTn id="69" fill="hold">
                            <p:stCondLst>
                              <p:cond delay="1500"/>
                            </p:stCondLst>
                            <p:childTnLst>
                              <p:par>
                                <p:cTn id="70" presetID="10" presetClass="entr" presetSubtype="0" fill="hold" nodeType="after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3" fill="hold" display="0">
                  <p:stCondLst>
                    <p:cond delay="indefinite"/>
                  </p:stCondLst>
                </p:cTn>
                <p:tgtEl>
                  <p:spTgt spid="2"/>
                </p:tgtEl>
              </p:cMediaNode>
            </p:video>
          </p:childTnLst>
        </p:cTn>
      </p:par>
    </p:tnLst>
    <p:bldLst>
      <p:bldP spid="3" grpId="0"/>
      <p:bldGraphic spid="84" grpId="0">
        <p:bldAsOne/>
      </p:bldGraphic>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969451A-BFD2-47E0-A42F-1A583E8082DD}"/>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sp>
        <p:nvSpPr>
          <p:cNvPr id="53" name="Titre 1">
            <a:extLst>
              <a:ext uri="{FF2B5EF4-FFF2-40B4-BE49-F238E27FC236}">
                <a16:creationId xmlns:a16="http://schemas.microsoft.com/office/drawing/2014/main" id="{F16176D3-2952-405F-BCEE-2FFFE3D40FE3}"/>
              </a:ext>
            </a:extLst>
          </p:cNvPr>
          <p:cNvSpPr txBox="1">
            <a:spLocks/>
          </p:cNvSpPr>
          <p:nvPr/>
        </p:nvSpPr>
        <p:spPr>
          <a:xfrm>
            <a:off x="180000" y="180000"/>
            <a:ext cx="11092946"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800" b="1" i="0" u="none" strike="noStrike" kern="1200" cap="none" spc="-150" normalizeH="0" baseline="0" noProof="0" dirty="0">
                <a:ln>
                  <a:noFill/>
                </a:ln>
                <a:solidFill>
                  <a:prstClr val="black">
                    <a:lumMod val="75000"/>
                    <a:lumOff val="25000"/>
                  </a:prstClr>
                </a:solidFill>
                <a:effectLst/>
                <a:uLnTx/>
                <a:uFillTx/>
                <a:latin typeface="Corbel"/>
                <a:ea typeface="+mj-ea"/>
                <a:cs typeface="+mj-cs"/>
              </a:rPr>
              <a:t>Le projet en première</a:t>
            </a:r>
            <a:r>
              <a:rPr kumimoji="0" lang="fr-FR" sz="4800" b="1" i="0" u="none" strike="noStrike" kern="1200" cap="none" spc="-150" normalizeH="0" noProof="0" dirty="0">
                <a:ln>
                  <a:noFill/>
                </a:ln>
                <a:solidFill>
                  <a:prstClr val="black">
                    <a:lumMod val="75000"/>
                    <a:lumOff val="25000"/>
                  </a:prstClr>
                </a:solidFill>
                <a:effectLst/>
                <a:uLnTx/>
                <a:uFillTx/>
                <a:latin typeface="Corbel"/>
                <a:ea typeface="+mj-ea"/>
                <a:cs typeface="+mj-cs"/>
              </a:rPr>
              <a:t>, c'est quoi ?</a:t>
            </a:r>
            <a:endParaRPr kumimoji="0" lang="fr-FR" sz="4800" b="1" i="0" u="none" strike="noStrike" kern="1200" cap="none" spc="-300" normalizeH="0" baseline="0" noProof="0" dirty="0">
              <a:ln>
                <a:noFill/>
              </a:ln>
              <a:solidFill>
                <a:prstClr val="black">
                  <a:lumMod val="75000"/>
                  <a:lumOff val="25000"/>
                </a:prstClr>
              </a:solidFill>
              <a:effectLst/>
              <a:uLnTx/>
              <a:uFillTx/>
              <a:latin typeface="Corbel"/>
              <a:ea typeface="+mj-ea"/>
              <a:cs typeface="+mj-cs"/>
            </a:endParaRPr>
          </a:p>
        </p:txBody>
      </p:sp>
      <p:sp>
        <p:nvSpPr>
          <p:cNvPr id="49" name="Espace réservé du pied de page 5">
            <a:extLst>
              <a:ext uri="{FF2B5EF4-FFF2-40B4-BE49-F238E27FC236}">
                <a16:creationId xmlns:a16="http://schemas.microsoft.com/office/drawing/2014/main" id="{E50EBD0D-2BA7-4A39-8C84-EADBD7208926}"/>
              </a:ext>
            </a:extLst>
          </p:cNvPr>
          <p:cNvSpPr>
            <a:spLocks noGrp="1"/>
          </p:cNvSpPr>
          <p:nvPr>
            <p:ph type="ftr" sz="quarter" idx="13"/>
          </p:nvPr>
        </p:nvSpPr>
        <p:spPr>
          <a:xfrm>
            <a:off x="122846" y="6520540"/>
            <a:ext cx="6164159" cy="295062"/>
          </a:xfrm>
        </p:spPr>
        <p:txBody>
          <a:bodyPr/>
          <a:lstStyle/>
          <a:p>
            <a:pPr lvl="0"/>
            <a:r>
              <a:rPr kumimoji="0" lang="fr-FR" sz="1200" b="0" i="0" u="none" strike="noStrike" kern="1200" cap="none" spc="0" normalizeH="0" baseline="0" noProof="0" dirty="0">
                <a:ln>
                  <a:noFill/>
                </a:ln>
                <a:solidFill>
                  <a:prstClr val="black">
                    <a:lumMod val="75000"/>
                    <a:lumOff val="25000"/>
                  </a:prstClr>
                </a:solidFill>
                <a:effectLst/>
                <a:uLnTx/>
                <a:uFillTx/>
                <a:latin typeface="Candara"/>
                <a:ea typeface="+mn-ea"/>
                <a:cs typeface="+mn-cs"/>
              </a:rPr>
              <a:t>Sciences de l’Ingénieur :  l'approche Design au service du projet de Première</a:t>
            </a:r>
          </a:p>
        </p:txBody>
      </p:sp>
      <p:graphicFrame>
        <p:nvGraphicFramePr>
          <p:cNvPr id="15" name="Tableau 26">
            <a:extLst>
              <a:ext uri="{FF2B5EF4-FFF2-40B4-BE49-F238E27FC236}">
                <a16:creationId xmlns:a16="http://schemas.microsoft.com/office/drawing/2014/main" id="{BDE56D2A-4795-45AA-81CC-93E4292E941E}"/>
              </a:ext>
            </a:extLst>
          </p:cNvPr>
          <p:cNvGraphicFramePr>
            <a:graphicFrameLocks noGrp="1"/>
          </p:cNvGraphicFramePr>
          <p:nvPr>
            <p:extLst>
              <p:ext uri="{D42A27DB-BD31-4B8C-83A1-F6EECF244321}">
                <p14:modId xmlns:p14="http://schemas.microsoft.com/office/powerpoint/2010/main" val="1860379649"/>
              </p:ext>
            </p:extLst>
          </p:nvPr>
        </p:nvGraphicFramePr>
        <p:xfrm>
          <a:off x="844506" y="1161903"/>
          <a:ext cx="7967897" cy="3291840"/>
        </p:xfrm>
        <a:graphic>
          <a:graphicData uri="http://schemas.openxmlformats.org/drawingml/2006/table">
            <a:tbl>
              <a:tblPr firstRow="1" bandRow="1">
                <a:tableStyleId>{5C22544A-7EE6-4342-B048-85BDC9FD1C3A}</a:tableStyleId>
              </a:tblPr>
              <a:tblGrid>
                <a:gridCol w="2640904">
                  <a:extLst>
                    <a:ext uri="{9D8B030D-6E8A-4147-A177-3AD203B41FA5}">
                      <a16:colId xmlns:a16="http://schemas.microsoft.com/office/drawing/2014/main" val="4252615930"/>
                    </a:ext>
                  </a:extLst>
                </a:gridCol>
                <a:gridCol w="5326993">
                  <a:extLst>
                    <a:ext uri="{9D8B030D-6E8A-4147-A177-3AD203B41FA5}">
                      <a16:colId xmlns:a16="http://schemas.microsoft.com/office/drawing/2014/main" val="1227774651"/>
                    </a:ext>
                  </a:extLst>
                </a:gridCol>
              </a:tblGrid>
              <a:tr h="224770">
                <a:tc>
                  <a:txBody>
                    <a:bodyPr/>
                    <a:lstStyle/>
                    <a:p>
                      <a:pPr algn="ctr"/>
                      <a:r>
                        <a:rPr lang="fr-FR" sz="1200" dirty="0"/>
                        <a:t>Compétences</a:t>
                      </a:r>
                    </a:p>
                  </a:txBody>
                  <a:tcPr/>
                </a:tc>
                <a:tc>
                  <a:txBody>
                    <a:bodyPr/>
                    <a:lstStyle/>
                    <a:p>
                      <a:pPr algn="ctr"/>
                      <a:r>
                        <a:rPr lang="fr-FR" sz="1200" dirty="0"/>
                        <a:t>Connaissances</a:t>
                      </a:r>
                    </a:p>
                  </a:txBody>
                  <a:tcPr/>
                </a:tc>
                <a:extLst>
                  <a:ext uri="{0D108BD9-81ED-4DB2-BD59-A6C34878D82A}">
                    <a16:rowId xmlns:a16="http://schemas.microsoft.com/office/drawing/2014/main" val="2204117064"/>
                  </a:ext>
                </a:extLst>
              </a:tr>
              <a:tr h="370840">
                <a:tc>
                  <a:txBody>
                    <a:bodyPr/>
                    <a:lstStyle/>
                    <a:p>
                      <a:r>
                        <a:rPr lang="fr-FR" sz="1200" b="0" i="0" dirty="0">
                          <a:solidFill>
                            <a:srgbClr val="000000"/>
                          </a:solidFill>
                          <a:effectLst/>
                          <a:latin typeface="Arial" panose="020B0604020202020204" pitchFamily="34" charset="0"/>
                        </a:rPr>
                        <a:t>Élaborer une démarche globale d'innovation</a:t>
                      </a:r>
                      <a:endParaRPr lang="fr-FR" sz="2000" dirty="0">
                        <a:effectLst/>
                      </a:endParaRPr>
                    </a:p>
                  </a:txBody>
                  <a:tcPr anchor="ctr"/>
                </a:tc>
                <a:tc>
                  <a:txBody>
                    <a:bodyPr/>
                    <a:lstStyle/>
                    <a:p>
                      <a:r>
                        <a:rPr lang="fr-FR" sz="1200" b="0" i="0" dirty="0">
                          <a:solidFill>
                            <a:srgbClr val="000000"/>
                          </a:solidFill>
                          <a:effectLst/>
                          <a:latin typeface="Arial" panose="020B0604020202020204" pitchFamily="34" charset="0"/>
                        </a:rPr>
                        <a:t>Méthodes agiles</a:t>
                      </a:r>
                      <a:br>
                        <a:rPr lang="fr-FR" sz="1200" b="0" i="0" dirty="0">
                          <a:solidFill>
                            <a:srgbClr val="000000"/>
                          </a:solidFill>
                          <a:effectLst/>
                          <a:latin typeface="Arial" panose="020B0604020202020204" pitchFamily="34" charset="0"/>
                        </a:rPr>
                      </a:br>
                      <a:r>
                        <a:rPr lang="fr-FR" sz="1200" b="0" i="0" dirty="0">
                          <a:solidFill>
                            <a:srgbClr val="000000"/>
                          </a:solidFill>
                          <a:effectLst/>
                          <a:latin typeface="Arial" panose="020B0604020202020204" pitchFamily="34" charset="0"/>
                        </a:rPr>
                        <a:t>Approche </a:t>
                      </a:r>
                      <a:r>
                        <a:rPr lang="fr-FR" sz="1200" b="0" i="1" dirty="0">
                          <a:solidFill>
                            <a:srgbClr val="000000"/>
                          </a:solidFill>
                          <a:effectLst/>
                          <a:latin typeface="Arial" panose="020B0604020202020204" pitchFamily="34" charset="0"/>
                        </a:rPr>
                        <a:t>design</a:t>
                      </a:r>
                      <a:endParaRPr lang="fr-FR" sz="2000" dirty="0">
                        <a:effectLst/>
                      </a:endParaRPr>
                    </a:p>
                  </a:txBody>
                  <a:tcPr anchor="ctr"/>
                </a:tc>
                <a:extLst>
                  <a:ext uri="{0D108BD9-81ED-4DB2-BD59-A6C34878D82A}">
                    <a16:rowId xmlns:a16="http://schemas.microsoft.com/office/drawing/2014/main" val="2375456691"/>
                  </a:ext>
                </a:extLst>
              </a:tr>
              <a:tr h="370840">
                <a:tc>
                  <a:txBody>
                    <a:bodyPr/>
                    <a:lstStyle/>
                    <a:p>
                      <a:r>
                        <a:rPr lang="fr-FR" sz="1200" b="0" i="0" dirty="0">
                          <a:solidFill>
                            <a:srgbClr val="000000"/>
                          </a:solidFill>
                          <a:effectLst/>
                          <a:latin typeface="Arial" panose="020B0604020202020204" pitchFamily="34" charset="0"/>
                        </a:rPr>
                        <a:t>Imaginer une solution originale, appropriée et esthétique</a:t>
                      </a:r>
                      <a:endParaRPr lang="fr-FR" sz="2000" dirty="0">
                        <a:effectLst/>
                      </a:endParaRPr>
                    </a:p>
                  </a:txBody>
                  <a:tcPr anchor="ctr"/>
                </a:tc>
                <a:tc>
                  <a:txBody>
                    <a:bodyPr/>
                    <a:lstStyle/>
                    <a:p>
                      <a:r>
                        <a:rPr lang="fr-FR" sz="1200" b="0" i="0" dirty="0">
                          <a:solidFill>
                            <a:srgbClr val="000000"/>
                          </a:solidFill>
                          <a:effectLst/>
                          <a:latin typeface="Arial" panose="020B0604020202020204" pitchFamily="34" charset="0"/>
                        </a:rPr>
                        <a:t>Cartes heuristiques</a:t>
                      </a:r>
                      <a:br>
                        <a:rPr lang="fr-FR" sz="1200" b="0" i="0" dirty="0">
                          <a:solidFill>
                            <a:srgbClr val="000000"/>
                          </a:solidFill>
                          <a:effectLst/>
                          <a:latin typeface="Arial" panose="020B0604020202020204" pitchFamily="34" charset="0"/>
                        </a:rPr>
                      </a:br>
                      <a:r>
                        <a:rPr lang="fr-FR" sz="1200" b="0" i="0" dirty="0">
                          <a:solidFill>
                            <a:srgbClr val="000000"/>
                          </a:solidFill>
                          <a:effectLst/>
                          <a:latin typeface="Arial" panose="020B0604020202020204" pitchFamily="34" charset="0"/>
                        </a:rPr>
                        <a:t>Méthodes de </a:t>
                      </a:r>
                      <a:r>
                        <a:rPr lang="fr-FR" sz="1200" b="0" i="1" dirty="0">
                          <a:solidFill>
                            <a:srgbClr val="000000"/>
                          </a:solidFill>
                          <a:effectLst/>
                          <a:latin typeface="Arial" panose="020B0604020202020204" pitchFamily="34" charset="0"/>
                        </a:rPr>
                        <a:t>brainstorming</a:t>
                      </a:r>
                      <a:r>
                        <a:rPr lang="fr-FR" sz="1200" b="0" i="0" dirty="0">
                          <a:solidFill>
                            <a:srgbClr val="000000"/>
                          </a:solidFill>
                          <a:effectLst/>
                          <a:latin typeface="Arial" panose="020B0604020202020204" pitchFamily="34" charset="0"/>
                        </a:rPr>
                        <a:t>, d’analogies, de détournement d’usage</a:t>
                      </a:r>
                      <a:br>
                        <a:rPr lang="fr-FR" sz="1200" b="0" i="0" dirty="0">
                          <a:solidFill>
                            <a:srgbClr val="000000"/>
                          </a:solidFill>
                          <a:effectLst/>
                          <a:latin typeface="Arial" panose="020B0604020202020204" pitchFamily="34" charset="0"/>
                        </a:rPr>
                      </a:br>
                      <a:r>
                        <a:rPr lang="fr-FR" sz="1200" b="0" i="0" dirty="0">
                          <a:solidFill>
                            <a:srgbClr val="000000"/>
                          </a:solidFill>
                          <a:effectLst/>
                          <a:latin typeface="Arial" panose="020B0604020202020204" pitchFamily="34" charset="0"/>
                        </a:rPr>
                        <a:t>Scénarios d’usage et expériences utilisateurs</a:t>
                      </a:r>
                      <a:br>
                        <a:rPr lang="fr-FR" sz="1200" b="0" i="0" dirty="0">
                          <a:solidFill>
                            <a:srgbClr val="000000"/>
                          </a:solidFill>
                          <a:effectLst/>
                          <a:latin typeface="Arial" panose="020B0604020202020204" pitchFamily="34" charset="0"/>
                        </a:rPr>
                      </a:br>
                      <a:r>
                        <a:rPr lang="fr-FR" sz="1200" b="0" i="0" dirty="0">
                          <a:solidFill>
                            <a:srgbClr val="000000"/>
                          </a:solidFill>
                          <a:effectLst/>
                          <a:latin typeface="Arial" panose="020B0604020202020204" pitchFamily="34" charset="0"/>
                        </a:rPr>
                        <a:t>Design d’interface et d’interaction</a:t>
                      </a:r>
                      <a:br>
                        <a:rPr lang="fr-FR" sz="1200" b="0" i="0" dirty="0">
                          <a:solidFill>
                            <a:srgbClr val="000000"/>
                          </a:solidFill>
                          <a:effectLst/>
                          <a:latin typeface="Arial" panose="020B0604020202020204" pitchFamily="34" charset="0"/>
                        </a:rPr>
                      </a:br>
                      <a:r>
                        <a:rPr lang="fr-FR" sz="1200" b="0" i="0" dirty="0">
                          <a:solidFill>
                            <a:srgbClr val="000000"/>
                          </a:solidFill>
                          <a:effectLst/>
                          <a:latin typeface="Arial" panose="020B0604020202020204" pitchFamily="34" charset="0"/>
                        </a:rPr>
                        <a:t>Éléments d’ergonomie</a:t>
                      </a:r>
                      <a:endParaRPr lang="fr-FR" sz="2000" dirty="0">
                        <a:effectLst/>
                      </a:endParaRPr>
                    </a:p>
                  </a:txBody>
                  <a:tcPr anchor="ctr"/>
                </a:tc>
                <a:extLst>
                  <a:ext uri="{0D108BD9-81ED-4DB2-BD59-A6C34878D82A}">
                    <a16:rowId xmlns:a16="http://schemas.microsoft.com/office/drawing/2014/main" val="1432657325"/>
                  </a:ext>
                </a:extLst>
              </a:tr>
              <a:tr h="370840">
                <a:tc>
                  <a:txBody>
                    <a:bodyPr/>
                    <a:lstStyle/>
                    <a:p>
                      <a:r>
                        <a:rPr lang="fr-FR" sz="1200" b="0" i="0" dirty="0">
                          <a:solidFill>
                            <a:srgbClr val="000000"/>
                          </a:solidFill>
                          <a:effectLst/>
                          <a:latin typeface="Arial" panose="020B0604020202020204" pitchFamily="34" charset="0"/>
                        </a:rPr>
                        <a:t>Représenter une solution</a:t>
                      </a:r>
                      <a:br>
                        <a:rPr lang="fr-FR" sz="1200" b="0" i="0" dirty="0">
                          <a:solidFill>
                            <a:srgbClr val="000000"/>
                          </a:solidFill>
                          <a:effectLst/>
                          <a:latin typeface="Arial" panose="020B0604020202020204" pitchFamily="34" charset="0"/>
                        </a:rPr>
                      </a:br>
                      <a:r>
                        <a:rPr lang="fr-FR" sz="1200" b="0" i="0" dirty="0">
                          <a:solidFill>
                            <a:srgbClr val="000000"/>
                          </a:solidFill>
                          <a:effectLst/>
                          <a:latin typeface="Arial" panose="020B0604020202020204" pitchFamily="34" charset="0"/>
                        </a:rPr>
                        <a:t>originale</a:t>
                      </a:r>
                      <a:endParaRPr lang="fr-FR" sz="2000" dirty="0">
                        <a:effectLst/>
                      </a:endParaRPr>
                    </a:p>
                  </a:txBody>
                  <a:tcPr anchor="ctr"/>
                </a:tc>
                <a:tc>
                  <a:txBody>
                    <a:bodyPr/>
                    <a:lstStyle/>
                    <a:p>
                      <a:r>
                        <a:rPr lang="fr-FR" sz="1200" b="0" i="0" dirty="0">
                          <a:solidFill>
                            <a:srgbClr val="000000"/>
                          </a:solidFill>
                          <a:effectLst/>
                          <a:latin typeface="Arial" panose="020B0604020202020204" pitchFamily="34" charset="0"/>
                        </a:rPr>
                        <a:t>Outil numérique graphique</a:t>
                      </a:r>
                      <a:br>
                        <a:rPr lang="fr-FR" sz="1200" b="0" i="0" dirty="0">
                          <a:solidFill>
                            <a:srgbClr val="000000"/>
                          </a:solidFill>
                          <a:effectLst/>
                          <a:latin typeface="Arial" panose="020B0604020202020204" pitchFamily="34" charset="0"/>
                        </a:rPr>
                      </a:br>
                      <a:r>
                        <a:rPr lang="fr-FR" sz="1200" b="0" i="0" dirty="0">
                          <a:solidFill>
                            <a:srgbClr val="000000"/>
                          </a:solidFill>
                          <a:effectLst/>
                          <a:latin typeface="Arial" panose="020B0604020202020204" pitchFamily="34" charset="0"/>
                        </a:rPr>
                        <a:t>Modeleur volumique </a:t>
                      </a:r>
                      <a:endParaRPr lang="fr-FR" sz="2000" dirty="0">
                        <a:effectLst/>
                      </a:endParaRPr>
                    </a:p>
                  </a:txBody>
                  <a:tcPr anchor="ctr"/>
                </a:tc>
                <a:extLst>
                  <a:ext uri="{0D108BD9-81ED-4DB2-BD59-A6C34878D82A}">
                    <a16:rowId xmlns:a16="http://schemas.microsoft.com/office/drawing/2014/main" val="1401178624"/>
                  </a:ext>
                </a:extLst>
              </a:tr>
              <a:tr h="370840">
                <a:tc>
                  <a:txBody>
                    <a:bodyPr/>
                    <a:lstStyle/>
                    <a:p>
                      <a:r>
                        <a:rPr lang="fr-FR" sz="1200" b="0" i="0" dirty="0">
                          <a:solidFill>
                            <a:srgbClr val="000000"/>
                          </a:solidFill>
                          <a:effectLst/>
                          <a:latin typeface="Arial" panose="020B0604020202020204" pitchFamily="34" charset="0"/>
                        </a:rPr>
                        <a:t>Matérialiser une solution</a:t>
                      </a:r>
                      <a:br>
                        <a:rPr lang="fr-FR" sz="1200" b="0" i="0" dirty="0">
                          <a:solidFill>
                            <a:srgbClr val="000000"/>
                          </a:solidFill>
                          <a:effectLst/>
                          <a:latin typeface="Arial" panose="020B0604020202020204" pitchFamily="34" charset="0"/>
                        </a:rPr>
                      </a:br>
                      <a:r>
                        <a:rPr lang="fr-FR" sz="1200" b="0" i="0" dirty="0">
                          <a:solidFill>
                            <a:srgbClr val="000000"/>
                          </a:solidFill>
                          <a:effectLst/>
                          <a:latin typeface="Arial" panose="020B0604020202020204" pitchFamily="34" charset="0"/>
                        </a:rPr>
                        <a:t>virtuelle</a:t>
                      </a:r>
                      <a:endParaRPr lang="fr-FR" sz="2000" dirty="0">
                        <a:effectLst/>
                      </a:endParaRPr>
                    </a:p>
                  </a:txBody>
                  <a:tcPr anchor="ctr"/>
                </a:tc>
                <a:tc>
                  <a:txBody>
                    <a:bodyPr/>
                    <a:lstStyle/>
                    <a:p>
                      <a:r>
                        <a:rPr lang="fr-FR" sz="1200" b="0" i="0" dirty="0">
                          <a:solidFill>
                            <a:srgbClr val="000000"/>
                          </a:solidFill>
                          <a:effectLst/>
                          <a:latin typeface="Arial" panose="020B0604020202020204" pitchFamily="34" charset="0"/>
                        </a:rPr>
                        <a:t>Mise en œuvre d’outils de prototypage rapide</a:t>
                      </a:r>
                      <a:br>
                        <a:rPr lang="fr-FR" sz="1200" b="0" i="0" dirty="0">
                          <a:solidFill>
                            <a:srgbClr val="000000"/>
                          </a:solidFill>
                          <a:effectLst/>
                          <a:latin typeface="Arial" panose="020B0604020202020204" pitchFamily="34" charset="0"/>
                        </a:rPr>
                      </a:br>
                      <a:r>
                        <a:rPr lang="fr-FR" sz="1200" b="0" i="0" dirty="0">
                          <a:solidFill>
                            <a:srgbClr val="000000"/>
                          </a:solidFill>
                          <a:effectLst/>
                          <a:latin typeface="Arial" panose="020B0604020202020204" pitchFamily="34" charset="0"/>
                        </a:rPr>
                        <a:t>Prototypage de la commande</a:t>
                      </a:r>
                      <a:endParaRPr lang="fr-FR" sz="2000" dirty="0">
                        <a:effectLst/>
                      </a:endParaRPr>
                    </a:p>
                  </a:txBody>
                  <a:tcPr anchor="ctr"/>
                </a:tc>
                <a:extLst>
                  <a:ext uri="{0D108BD9-81ED-4DB2-BD59-A6C34878D82A}">
                    <a16:rowId xmlns:a16="http://schemas.microsoft.com/office/drawing/2014/main" val="1445185203"/>
                  </a:ext>
                </a:extLst>
              </a:tr>
              <a:tr h="370840">
                <a:tc>
                  <a:txBody>
                    <a:bodyPr/>
                    <a:lstStyle/>
                    <a:p>
                      <a:r>
                        <a:rPr lang="fr-FR" sz="1200" b="0" i="0" dirty="0">
                          <a:solidFill>
                            <a:srgbClr val="000000"/>
                          </a:solidFill>
                          <a:effectLst/>
                          <a:latin typeface="Arial" panose="020B0604020202020204" pitchFamily="34" charset="0"/>
                        </a:rPr>
                        <a:t>Évaluer une solution</a:t>
                      </a:r>
                      <a:endParaRPr lang="fr-FR" sz="2000" dirty="0">
                        <a:effectLst/>
                      </a:endParaRPr>
                    </a:p>
                  </a:txBody>
                  <a:tcPr anchor="ctr"/>
                </a:tc>
                <a:tc>
                  <a:txBody>
                    <a:bodyPr/>
                    <a:lstStyle/>
                    <a:p>
                      <a:r>
                        <a:rPr lang="fr-FR" sz="1200" b="0" i="0" dirty="0">
                          <a:solidFill>
                            <a:srgbClr val="000000"/>
                          </a:solidFill>
                          <a:effectLst/>
                          <a:latin typeface="Arial" panose="020B0604020202020204" pitchFamily="34" charset="0"/>
                        </a:rPr>
                        <a:t>Mesures et tests des performances de tout ou partie de la solution innovante</a:t>
                      </a:r>
                      <a:br>
                        <a:rPr lang="fr-FR" sz="1200" b="0" i="0" dirty="0">
                          <a:solidFill>
                            <a:srgbClr val="000000"/>
                          </a:solidFill>
                          <a:effectLst/>
                          <a:latin typeface="Arial" panose="020B0604020202020204" pitchFamily="34" charset="0"/>
                        </a:rPr>
                      </a:br>
                      <a:r>
                        <a:rPr lang="fr-FR" sz="1200" b="0" i="0" dirty="0">
                          <a:solidFill>
                            <a:srgbClr val="000000"/>
                          </a:solidFill>
                          <a:effectLst/>
                          <a:latin typeface="Arial" panose="020B0604020202020204" pitchFamily="34" charset="0"/>
                        </a:rPr>
                        <a:t>Amélioration continue</a:t>
                      </a:r>
                      <a:endParaRPr lang="fr-FR" sz="2000" dirty="0">
                        <a:effectLst/>
                      </a:endParaRPr>
                    </a:p>
                  </a:txBody>
                  <a:tcPr anchor="ctr"/>
                </a:tc>
                <a:extLst>
                  <a:ext uri="{0D108BD9-81ED-4DB2-BD59-A6C34878D82A}">
                    <a16:rowId xmlns:a16="http://schemas.microsoft.com/office/drawing/2014/main" val="3865124147"/>
                  </a:ext>
                </a:extLst>
              </a:tr>
            </a:tbl>
          </a:graphicData>
        </a:graphic>
      </p:graphicFrame>
      <p:graphicFrame>
        <p:nvGraphicFramePr>
          <p:cNvPr id="2" name="Tableau 2">
            <a:extLst>
              <a:ext uri="{FF2B5EF4-FFF2-40B4-BE49-F238E27FC236}">
                <a16:creationId xmlns:a16="http://schemas.microsoft.com/office/drawing/2014/main" id="{0CBF5711-35E1-42FD-B320-5C32D1C32280}"/>
              </a:ext>
            </a:extLst>
          </p:cNvPr>
          <p:cNvGraphicFramePr>
            <a:graphicFrameLocks noGrp="1"/>
          </p:cNvGraphicFramePr>
          <p:nvPr>
            <p:extLst>
              <p:ext uri="{D42A27DB-BD31-4B8C-83A1-F6EECF244321}">
                <p14:modId xmlns:p14="http://schemas.microsoft.com/office/powerpoint/2010/main" val="4292630760"/>
              </p:ext>
            </p:extLst>
          </p:nvPr>
        </p:nvGraphicFramePr>
        <p:xfrm>
          <a:off x="844506" y="4527194"/>
          <a:ext cx="7967897" cy="1554480"/>
        </p:xfrm>
        <a:graphic>
          <a:graphicData uri="http://schemas.openxmlformats.org/drawingml/2006/table">
            <a:tbl>
              <a:tblPr firstRow="1" bandRow="1">
                <a:tableStyleId>{5C22544A-7EE6-4342-B048-85BDC9FD1C3A}</a:tableStyleId>
              </a:tblPr>
              <a:tblGrid>
                <a:gridCol w="2642272">
                  <a:extLst>
                    <a:ext uri="{9D8B030D-6E8A-4147-A177-3AD203B41FA5}">
                      <a16:colId xmlns:a16="http://schemas.microsoft.com/office/drawing/2014/main" val="871275954"/>
                    </a:ext>
                  </a:extLst>
                </a:gridCol>
                <a:gridCol w="5325625">
                  <a:extLst>
                    <a:ext uri="{9D8B030D-6E8A-4147-A177-3AD203B41FA5}">
                      <a16:colId xmlns:a16="http://schemas.microsoft.com/office/drawing/2014/main" val="3515898946"/>
                    </a:ext>
                  </a:extLst>
                </a:gridCol>
              </a:tblGrid>
              <a:tr h="235730">
                <a:tc>
                  <a:txBody>
                    <a:bodyPr/>
                    <a:lstStyle/>
                    <a:p>
                      <a:pPr algn="ctr"/>
                      <a:r>
                        <a:rPr lang="fr-FR" sz="1200" dirty="0"/>
                        <a:t>Compétences</a:t>
                      </a:r>
                    </a:p>
                  </a:txBody>
                  <a:tcPr/>
                </a:tc>
                <a:tc>
                  <a:txBody>
                    <a:bodyPr/>
                    <a:lstStyle/>
                    <a:p>
                      <a:pPr algn="ctr"/>
                      <a:r>
                        <a:rPr lang="fr-FR" sz="1200" dirty="0"/>
                        <a:t>Connaissances</a:t>
                      </a:r>
                    </a:p>
                  </a:txBody>
                  <a:tcPr/>
                </a:tc>
                <a:extLst>
                  <a:ext uri="{0D108BD9-81ED-4DB2-BD59-A6C34878D82A}">
                    <a16:rowId xmlns:a16="http://schemas.microsoft.com/office/drawing/2014/main" val="2185910760"/>
                  </a:ext>
                </a:extLst>
              </a:tr>
              <a:tr h="370840">
                <a:tc>
                  <a:txBody>
                    <a:bodyPr/>
                    <a:lstStyle/>
                    <a:p>
                      <a:r>
                        <a:rPr lang="fr-FR" sz="1200" b="0" i="0" dirty="0">
                          <a:solidFill>
                            <a:srgbClr val="000000"/>
                          </a:solidFill>
                          <a:effectLst/>
                          <a:latin typeface="Arial" panose="020B0604020202020204" pitchFamily="34" charset="0"/>
                        </a:rPr>
                        <a:t>Traduire le comportement</a:t>
                      </a:r>
                      <a:br>
                        <a:rPr lang="fr-FR" sz="1200" b="0" i="0" dirty="0">
                          <a:solidFill>
                            <a:srgbClr val="000000"/>
                          </a:solidFill>
                          <a:effectLst/>
                          <a:latin typeface="Arial" panose="020B0604020202020204" pitchFamily="34" charset="0"/>
                        </a:rPr>
                      </a:br>
                      <a:r>
                        <a:rPr lang="fr-FR" sz="1200" b="0" i="0" dirty="0">
                          <a:solidFill>
                            <a:srgbClr val="000000"/>
                          </a:solidFill>
                          <a:effectLst/>
                          <a:latin typeface="Arial" panose="020B0604020202020204" pitchFamily="34" charset="0"/>
                        </a:rPr>
                        <a:t>attendu ou observé d’un objet</a:t>
                      </a:r>
                      <a:endParaRPr lang="fr-FR" sz="2000" dirty="0">
                        <a:effectLst/>
                      </a:endParaRPr>
                    </a:p>
                  </a:txBody>
                  <a:tcPr anchor="ctr"/>
                </a:tc>
                <a:tc>
                  <a:txBody>
                    <a:bodyPr/>
                    <a:lstStyle/>
                    <a:p>
                      <a:r>
                        <a:rPr lang="fr-FR" sz="1200" b="0" i="0" dirty="0">
                          <a:solidFill>
                            <a:srgbClr val="000000"/>
                          </a:solidFill>
                          <a:effectLst/>
                          <a:latin typeface="Arial" panose="020B0604020202020204" pitchFamily="34" charset="0"/>
                        </a:rPr>
                        <a:t>Comportement séquentiel</a:t>
                      </a:r>
                      <a:br>
                        <a:rPr lang="fr-FR" sz="1200" b="0" i="0" dirty="0">
                          <a:solidFill>
                            <a:srgbClr val="000000"/>
                          </a:solidFill>
                          <a:effectLst/>
                          <a:latin typeface="Arial" panose="020B0604020202020204" pitchFamily="34" charset="0"/>
                        </a:rPr>
                      </a:br>
                      <a:r>
                        <a:rPr lang="fr-FR" sz="1200" b="0" i="0" dirty="0">
                          <a:solidFill>
                            <a:srgbClr val="000000"/>
                          </a:solidFill>
                          <a:effectLst/>
                          <a:latin typeface="Arial" panose="020B0604020202020204" pitchFamily="34" charset="0"/>
                        </a:rPr>
                        <a:t>Structures algorithmiques (variables, fonctions, structures séquentielles, itératives, répétitives, conditionnelles)</a:t>
                      </a:r>
                      <a:br>
                        <a:rPr lang="fr-FR" sz="1200" b="0" i="0" dirty="0">
                          <a:solidFill>
                            <a:srgbClr val="000000"/>
                          </a:solidFill>
                          <a:effectLst/>
                          <a:latin typeface="Arial" panose="020B0604020202020204" pitchFamily="34" charset="0"/>
                        </a:rPr>
                      </a:br>
                      <a:r>
                        <a:rPr lang="fr-FR" sz="1200" b="0" i="0" dirty="0">
                          <a:solidFill>
                            <a:srgbClr val="000000"/>
                          </a:solidFill>
                          <a:effectLst/>
                          <a:latin typeface="Arial" panose="020B0604020202020204" pitchFamily="34" charset="0"/>
                        </a:rPr>
                        <a:t>Diagramme d’états-transitions</a:t>
                      </a:r>
                      <a:endParaRPr lang="fr-FR" sz="2000" dirty="0">
                        <a:effectLst/>
                      </a:endParaRPr>
                    </a:p>
                  </a:txBody>
                  <a:tcPr anchor="ctr"/>
                </a:tc>
                <a:extLst>
                  <a:ext uri="{0D108BD9-81ED-4DB2-BD59-A6C34878D82A}">
                    <a16:rowId xmlns:a16="http://schemas.microsoft.com/office/drawing/2014/main" val="2467283144"/>
                  </a:ext>
                </a:extLst>
              </a:tr>
              <a:tr h="370840">
                <a:tc>
                  <a:txBody>
                    <a:bodyPr/>
                    <a:lstStyle/>
                    <a:p>
                      <a:r>
                        <a:rPr lang="fr-FR" sz="1200" b="0" i="0">
                          <a:solidFill>
                            <a:srgbClr val="000000"/>
                          </a:solidFill>
                          <a:effectLst/>
                          <a:latin typeface="Arial" panose="020B0604020202020204" pitchFamily="34" charset="0"/>
                        </a:rPr>
                        <a:t>Traduire un algorithme en un</a:t>
                      </a:r>
                      <a:br>
                        <a:rPr lang="fr-FR" sz="1200" b="0" i="0">
                          <a:solidFill>
                            <a:srgbClr val="000000"/>
                          </a:solidFill>
                          <a:effectLst/>
                          <a:latin typeface="Arial" panose="020B0604020202020204" pitchFamily="34" charset="0"/>
                        </a:rPr>
                      </a:br>
                      <a:r>
                        <a:rPr lang="fr-FR" sz="1200" b="0" i="0">
                          <a:solidFill>
                            <a:srgbClr val="000000"/>
                          </a:solidFill>
                          <a:effectLst/>
                          <a:latin typeface="Arial" panose="020B0604020202020204" pitchFamily="34" charset="0"/>
                        </a:rPr>
                        <a:t>programme exécutable</a:t>
                      </a:r>
                      <a:endParaRPr lang="fr-FR" sz="2000">
                        <a:effectLst/>
                      </a:endParaRPr>
                    </a:p>
                  </a:txBody>
                  <a:tcPr anchor="ctr"/>
                </a:tc>
                <a:tc>
                  <a:txBody>
                    <a:bodyPr/>
                    <a:lstStyle/>
                    <a:p>
                      <a:r>
                        <a:rPr lang="fr-FR" sz="1200" b="0" i="0" dirty="0">
                          <a:solidFill>
                            <a:srgbClr val="000000"/>
                          </a:solidFill>
                          <a:effectLst/>
                          <a:latin typeface="Arial" panose="020B0604020202020204" pitchFamily="34" charset="0"/>
                        </a:rPr>
                        <a:t>Langage de programmation </a:t>
                      </a:r>
                      <a:endParaRPr lang="fr-FR" sz="2000" dirty="0">
                        <a:effectLst/>
                      </a:endParaRPr>
                    </a:p>
                  </a:txBody>
                  <a:tcPr anchor="ctr"/>
                </a:tc>
                <a:extLst>
                  <a:ext uri="{0D108BD9-81ED-4DB2-BD59-A6C34878D82A}">
                    <a16:rowId xmlns:a16="http://schemas.microsoft.com/office/drawing/2014/main" val="3629391119"/>
                  </a:ext>
                </a:extLst>
              </a:tr>
            </a:tbl>
          </a:graphicData>
        </a:graphic>
      </p:graphicFrame>
      <p:sp>
        <p:nvSpPr>
          <p:cNvPr id="4" name="Rectangle : coins arrondis 3">
            <a:extLst>
              <a:ext uri="{FF2B5EF4-FFF2-40B4-BE49-F238E27FC236}">
                <a16:creationId xmlns:a16="http://schemas.microsoft.com/office/drawing/2014/main" id="{EB054654-2D45-4C77-87E7-D5BE626EBB54}"/>
              </a:ext>
            </a:extLst>
          </p:cNvPr>
          <p:cNvSpPr/>
          <p:nvPr/>
        </p:nvSpPr>
        <p:spPr>
          <a:xfrm>
            <a:off x="411978" y="1161903"/>
            <a:ext cx="361741" cy="32918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sz="2000" b="1" dirty="0"/>
              <a:t>INNOVER</a:t>
            </a:r>
          </a:p>
        </p:txBody>
      </p:sp>
      <p:sp>
        <p:nvSpPr>
          <p:cNvPr id="19" name="Rectangle : coins arrondis 18">
            <a:extLst>
              <a:ext uri="{FF2B5EF4-FFF2-40B4-BE49-F238E27FC236}">
                <a16:creationId xmlns:a16="http://schemas.microsoft.com/office/drawing/2014/main" id="{76AE4988-716C-444D-8254-605E4A0A4C62}"/>
              </a:ext>
            </a:extLst>
          </p:cNvPr>
          <p:cNvSpPr/>
          <p:nvPr/>
        </p:nvSpPr>
        <p:spPr>
          <a:xfrm>
            <a:off x="411977" y="4527194"/>
            <a:ext cx="361741" cy="15544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sz="2000" b="1" dirty="0"/>
              <a:t>R</a:t>
            </a:r>
            <a:r>
              <a:rPr lang="fr-FR" sz="2000" b="1" dirty="0">
                <a:latin typeface="Corbel" panose="020B0503020204020204" pitchFamily="34" charset="0"/>
              </a:rPr>
              <a:t>ÉSOUDRE</a:t>
            </a:r>
            <a:endParaRPr lang="fr-FR" sz="2000" b="1" dirty="0"/>
          </a:p>
        </p:txBody>
      </p:sp>
      <p:sp>
        <p:nvSpPr>
          <p:cNvPr id="5" name="Rectangle : coins arrondis 4">
            <a:extLst>
              <a:ext uri="{FF2B5EF4-FFF2-40B4-BE49-F238E27FC236}">
                <a16:creationId xmlns:a16="http://schemas.microsoft.com/office/drawing/2014/main" id="{C7ED54BE-6861-4630-808B-00EF8CFD56E1}"/>
              </a:ext>
            </a:extLst>
          </p:cNvPr>
          <p:cNvSpPr/>
          <p:nvPr/>
        </p:nvSpPr>
        <p:spPr>
          <a:xfrm>
            <a:off x="3396343" y="2280975"/>
            <a:ext cx="3406391" cy="221064"/>
          </a:xfrm>
          <a:prstGeom prst="roundRect">
            <a:avLst/>
          </a:prstGeom>
          <a:no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21" name="Rectangle : coins arrondis 20">
            <a:extLst>
              <a:ext uri="{FF2B5EF4-FFF2-40B4-BE49-F238E27FC236}">
                <a16:creationId xmlns:a16="http://schemas.microsoft.com/office/drawing/2014/main" id="{C232E274-3EF5-47FC-BE39-8D717862C5E2}"/>
              </a:ext>
            </a:extLst>
          </p:cNvPr>
          <p:cNvSpPr/>
          <p:nvPr/>
        </p:nvSpPr>
        <p:spPr>
          <a:xfrm>
            <a:off x="3396343" y="2940905"/>
            <a:ext cx="3406391" cy="847324"/>
          </a:xfrm>
          <a:prstGeom prst="roundRect">
            <a:avLst/>
          </a:prstGeom>
          <a:no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22" name="Rectangle : coins arrondis 21">
            <a:extLst>
              <a:ext uri="{FF2B5EF4-FFF2-40B4-BE49-F238E27FC236}">
                <a16:creationId xmlns:a16="http://schemas.microsoft.com/office/drawing/2014/main" id="{860F86E6-0155-4BDD-98CB-22872F80C040}"/>
              </a:ext>
            </a:extLst>
          </p:cNvPr>
          <p:cNvSpPr/>
          <p:nvPr/>
        </p:nvSpPr>
        <p:spPr>
          <a:xfrm>
            <a:off x="3396343" y="5726241"/>
            <a:ext cx="3406391" cy="221064"/>
          </a:xfrm>
          <a:prstGeom prst="roundRect">
            <a:avLst/>
          </a:prstGeom>
          <a:no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pic>
        <p:nvPicPr>
          <p:cNvPr id="6" name="Image 5">
            <a:extLst>
              <a:ext uri="{FF2B5EF4-FFF2-40B4-BE49-F238E27FC236}">
                <a16:creationId xmlns:a16="http://schemas.microsoft.com/office/drawing/2014/main" id="{4CADD222-89EC-4316-A8A9-00612937E504}"/>
              </a:ext>
            </a:extLst>
          </p:cNvPr>
          <p:cNvPicPr>
            <a:picLocks noChangeAspect="1"/>
          </p:cNvPicPr>
          <p:nvPr/>
        </p:nvPicPr>
        <p:blipFill>
          <a:blip r:embed="rId3"/>
          <a:stretch>
            <a:fillRect/>
          </a:stretch>
        </p:blipFill>
        <p:spPr>
          <a:xfrm>
            <a:off x="9647563" y="182230"/>
            <a:ext cx="2328437" cy="1404000"/>
          </a:xfrm>
          <a:prstGeom prst="rect">
            <a:avLst/>
          </a:prstGeom>
        </p:spPr>
      </p:pic>
    </p:spTree>
    <p:extLst>
      <p:ext uri="{BB962C8B-B14F-4D97-AF65-F5344CB8AC3E}">
        <p14:creationId xmlns:p14="http://schemas.microsoft.com/office/powerpoint/2010/main" val="343936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AA465074-117D-44E8-A5B0-AEC779822E47}"/>
              </a:ext>
            </a:extLst>
          </p:cNvPr>
          <p:cNvSpPr>
            <a:spLocks noGrp="1"/>
          </p:cNvSpPr>
          <p:nvPr>
            <p:ph type="sldNum" sz="quarter" idx="13"/>
          </p:nvPr>
        </p:nvSpPr>
        <p:spPr/>
        <p:txBody>
          <a:bodyPr/>
          <a:lstStyle/>
          <a:p>
            <a:pPr rtl="0"/>
            <a:fld id="{19B51A1E-902D-48AF-9020-955120F399B6}" type="slidenum">
              <a:rPr lang="fr-FR" noProof="0" smtClean="0"/>
              <a:pPr rtl="0"/>
              <a:t>30</a:t>
            </a:fld>
            <a:endParaRPr lang="fr-FR" noProof="0"/>
          </a:p>
        </p:txBody>
      </p:sp>
      <p:sp>
        <p:nvSpPr>
          <p:cNvPr id="9" name="Rectangle : coins arrondis 8">
            <a:extLst>
              <a:ext uri="{FF2B5EF4-FFF2-40B4-BE49-F238E27FC236}">
                <a16:creationId xmlns:a16="http://schemas.microsoft.com/office/drawing/2014/main" id="{E1DCE087-8A29-416D-9448-23BA691B8820}"/>
              </a:ext>
            </a:extLst>
          </p:cNvPr>
          <p:cNvSpPr>
            <a:spLocks noChangeAspect="1"/>
          </p:cNvSpPr>
          <p:nvPr/>
        </p:nvSpPr>
        <p:spPr>
          <a:xfrm>
            <a:off x="11210656" y="144000"/>
            <a:ext cx="900000" cy="900000"/>
          </a:xfrm>
          <a:prstGeom prst="roundRect">
            <a:avLst>
              <a:gd name="adj" fmla="val 10000"/>
            </a:avLst>
          </a:prstGeom>
          <a:blipFill rotWithShape="0">
            <a:blip r:embed="rId5">
              <a:duotone>
                <a:schemeClr val="accent2">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8800"/>
                      </a14:imgEffect>
                      <a14:imgEffect>
                        <a14:saturation sat="300000"/>
                      </a14:imgEffect>
                      <a14:imgEffect>
                        <a14:brightnessContrast contrast="-40000"/>
                      </a14:imgEffect>
                    </a14:imgLayer>
                  </a14:imgProps>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45392"/>
              <a:satOff val="-2251"/>
              <a:lumOff val="8827"/>
              <a:alphaOff val="0"/>
            </a:schemeClr>
          </a:effectRef>
          <a:fontRef idx="minor">
            <a:schemeClr val="lt1">
              <a:hueOff val="0"/>
              <a:satOff val="0"/>
              <a:lumOff val="0"/>
              <a:alphaOff val="0"/>
            </a:schemeClr>
          </a:fontRef>
        </p:style>
      </p:sp>
      <p:sp>
        <p:nvSpPr>
          <p:cNvPr id="10" name="Titre 1">
            <a:extLst>
              <a:ext uri="{FF2B5EF4-FFF2-40B4-BE49-F238E27FC236}">
                <a16:creationId xmlns:a16="http://schemas.microsoft.com/office/drawing/2014/main" id="{717E860C-721A-4385-855F-E224C8196265}"/>
              </a:ext>
            </a:extLst>
          </p:cNvPr>
          <p:cNvSpPr txBox="1">
            <a:spLocks/>
          </p:cNvSpPr>
          <p:nvPr/>
        </p:nvSpPr>
        <p:spPr>
          <a:xfrm>
            <a:off x="180000" y="180000"/>
            <a:ext cx="11513610"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spc="-300" dirty="0"/>
              <a:t>Tester, expérimenter, fournir des solutions</a:t>
            </a:r>
          </a:p>
        </p:txBody>
      </p:sp>
      <p:sp>
        <p:nvSpPr>
          <p:cNvPr id="11" name="Titre 1">
            <a:extLst>
              <a:ext uri="{FF2B5EF4-FFF2-40B4-BE49-F238E27FC236}">
                <a16:creationId xmlns:a16="http://schemas.microsoft.com/office/drawing/2014/main" id="{24401A16-F7A6-496B-B882-E89F643F931B}"/>
              </a:ext>
            </a:extLst>
          </p:cNvPr>
          <p:cNvSpPr txBox="1">
            <a:spLocks/>
          </p:cNvSpPr>
          <p:nvPr/>
        </p:nvSpPr>
        <p:spPr>
          <a:xfrm>
            <a:off x="368546" y="723562"/>
            <a:ext cx="11513610" cy="461665"/>
          </a:xfrm>
          <a:prstGeom prst="rect">
            <a:avLst/>
          </a:prstGeom>
          <a:noFill/>
        </p:spPr>
        <p:txBody>
          <a:bodyPr wrap="square" rtlCol="0">
            <a:spAutoFit/>
          </a:bodyPr>
          <a:lstStyle>
            <a:defPPr>
              <a:defRPr lang="fr-FR"/>
            </a:defPPr>
            <a:lvl1pPr lvl="0">
              <a:defRPr sz="2400" b="1">
                <a:solidFill>
                  <a:prstClr val="black"/>
                </a:solidFill>
              </a:defRPr>
            </a:lvl1pPr>
          </a:lstStyle>
          <a:p>
            <a:r>
              <a:rPr lang="fr-FR" dirty="0"/>
              <a:t>Le prototypage</a:t>
            </a:r>
          </a:p>
        </p:txBody>
      </p:sp>
      <p:pic>
        <p:nvPicPr>
          <p:cNvPr id="12" name="Image 11">
            <a:extLst>
              <a:ext uri="{FF2B5EF4-FFF2-40B4-BE49-F238E27FC236}">
                <a16:creationId xmlns:a16="http://schemas.microsoft.com/office/drawing/2014/main" id="{A7122626-CD05-42DC-BA84-DCB653C031CE}"/>
              </a:ext>
            </a:extLst>
          </p:cNvPr>
          <p:cNvPicPr>
            <a:picLocks noChangeAspect="1"/>
          </p:cNvPicPr>
          <p:nvPr/>
        </p:nvPicPr>
        <p:blipFill>
          <a:blip r:embed="rId7"/>
          <a:stretch>
            <a:fillRect/>
          </a:stretch>
        </p:blipFill>
        <p:spPr>
          <a:xfrm>
            <a:off x="218875" y="1382437"/>
            <a:ext cx="5958588" cy="3744000"/>
          </a:xfrm>
          <a:prstGeom prst="roundRect">
            <a:avLst>
              <a:gd name="adj" fmla="val 5299"/>
            </a:avLst>
          </a:prstGeom>
          <a:ln>
            <a:noFill/>
          </a:ln>
          <a:effectLst/>
          <a:scene3d>
            <a:camera prst="orthographicFront"/>
            <a:lightRig rig="balanced" dir="t"/>
          </a:scene3d>
          <a:sp3d prstMaterial="plastic">
            <a:bevelT/>
            <a:contourClr>
              <a:srgbClr val="FFFFFF"/>
            </a:contourClr>
          </a:sp3d>
        </p:spPr>
      </p:pic>
      <p:pic>
        <p:nvPicPr>
          <p:cNvPr id="4" name="Print3D-4">
            <a:hlinkClick r:id="" action="ppaction://media"/>
            <a:extLst>
              <a:ext uri="{FF2B5EF4-FFF2-40B4-BE49-F238E27FC236}">
                <a16:creationId xmlns:a16="http://schemas.microsoft.com/office/drawing/2014/main" id="{25BCB7DA-597F-457E-9B6D-D3287CEA311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6446" t="4921" r="26577" b="16067"/>
          <a:stretch/>
        </p:blipFill>
        <p:spPr>
          <a:xfrm>
            <a:off x="6303523" y="1382437"/>
            <a:ext cx="5642237" cy="3744000"/>
          </a:xfrm>
          <a:prstGeom prst="roundRect">
            <a:avLst>
              <a:gd name="adj" fmla="val 5299"/>
            </a:avLst>
          </a:prstGeom>
          <a:ln>
            <a:noFill/>
          </a:ln>
          <a:effectLst/>
          <a:scene3d>
            <a:camera prst="orthographicFront"/>
            <a:lightRig rig="balanced" dir="t"/>
          </a:scene3d>
          <a:sp3d prstMaterial="plastic">
            <a:bevelT/>
            <a:contourClr>
              <a:srgbClr val="FFFFFF"/>
            </a:contourClr>
          </a:sp3d>
        </p:spPr>
      </p:pic>
      <p:pic>
        <p:nvPicPr>
          <p:cNvPr id="13" name="Image 12">
            <a:extLst>
              <a:ext uri="{FF2B5EF4-FFF2-40B4-BE49-F238E27FC236}">
                <a16:creationId xmlns:a16="http://schemas.microsoft.com/office/drawing/2014/main" id="{9B66FA7A-7685-43DE-B5DE-C196BE39EA9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3644232" y="1907351"/>
            <a:ext cx="4488491" cy="4680000"/>
          </a:xfrm>
          <a:prstGeom prst="rect">
            <a:avLst/>
          </a:prstGeom>
        </p:spPr>
      </p:pic>
      <p:sp>
        <p:nvSpPr>
          <p:cNvPr id="14" name="Espace réservé du pied de page 5">
            <a:extLst>
              <a:ext uri="{FF2B5EF4-FFF2-40B4-BE49-F238E27FC236}">
                <a16:creationId xmlns:a16="http://schemas.microsoft.com/office/drawing/2014/main" id="{BE32B15F-B87C-4557-A760-D5F2C9EB3E53}"/>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Sciences de l’Ingénieur :  l'approche Design au service du projet de Première</a:t>
            </a:r>
          </a:p>
        </p:txBody>
      </p:sp>
    </p:spTree>
    <p:extLst>
      <p:ext uri="{BB962C8B-B14F-4D97-AF65-F5344CB8AC3E}">
        <p14:creationId xmlns:p14="http://schemas.microsoft.com/office/powerpoint/2010/main" val="789080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100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ntr" presetSubtype="0" fill="hold"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1500"/>
                            </p:stCondLst>
                            <p:childTnLst>
                              <p:par>
                                <p:cTn id="15" presetID="1" presetClass="mediacall" presetSubtype="0" fill="hold" nodeType="afterEffect">
                                  <p:stCondLst>
                                    <p:cond delay="0"/>
                                  </p:stCondLst>
                                  <p:childTnLst>
                                    <p:cmd type="call" cmd="playFrom(0.0)">
                                      <p:cBhvr>
                                        <p:cTn id="16" dur="113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AA465074-117D-44E8-A5B0-AEC779822E47}"/>
              </a:ext>
            </a:extLst>
          </p:cNvPr>
          <p:cNvSpPr>
            <a:spLocks noGrp="1"/>
          </p:cNvSpPr>
          <p:nvPr>
            <p:ph type="sldNum" sz="quarter" idx="13"/>
          </p:nvPr>
        </p:nvSpPr>
        <p:spPr/>
        <p:txBody>
          <a:bodyPr/>
          <a:lstStyle/>
          <a:p>
            <a:pPr rtl="0"/>
            <a:fld id="{19B51A1E-902D-48AF-9020-955120F399B6}" type="slidenum">
              <a:rPr lang="fr-FR" noProof="0" smtClean="0"/>
              <a:pPr rtl="0"/>
              <a:t>31</a:t>
            </a:fld>
            <a:endParaRPr lang="fr-FR" noProof="0"/>
          </a:p>
        </p:txBody>
      </p:sp>
      <p:pic>
        <p:nvPicPr>
          <p:cNvPr id="4" name="Cube2">
            <a:hlinkClick r:id="" action="ppaction://media"/>
            <a:extLst>
              <a:ext uri="{FF2B5EF4-FFF2-40B4-BE49-F238E27FC236}">
                <a16:creationId xmlns:a16="http://schemas.microsoft.com/office/drawing/2014/main" id="{7D05689B-539D-4231-A497-3C932A2DD1C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52958" y="1815117"/>
            <a:ext cx="6153267" cy="3458511"/>
          </a:xfrm>
          <a:prstGeom prst="roundRect">
            <a:avLst>
              <a:gd name="adj" fmla="val 5299"/>
            </a:avLst>
          </a:prstGeom>
          <a:ln>
            <a:noFill/>
          </a:ln>
          <a:effectLst/>
          <a:scene3d>
            <a:camera prst="orthographicFront"/>
            <a:lightRig rig="balanced" dir="t"/>
          </a:scene3d>
          <a:sp3d prstMaterial="plastic">
            <a:bevelT/>
            <a:contourClr>
              <a:srgbClr val="FFFFFF"/>
            </a:contourClr>
          </a:sp3d>
        </p:spPr>
      </p:pic>
      <p:sp>
        <p:nvSpPr>
          <p:cNvPr id="9" name="Rectangle : coins arrondis 8">
            <a:extLst>
              <a:ext uri="{FF2B5EF4-FFF2-40B4-BE49-F238E27FC236}">
                <a16:creationId xmlns:a16="http://schemas.microsoft.com/office/drawing/2014/main" id="{E1DCE087-8A29-416D-9448-23BA691B8820}"/>
              </a:ext>
            </a:extLst>
          </p:cNvPr>
          <p:cNvSpPr>
            <a:spLocks noChangeAspect="1"/>
          </p:cNvSpPr>
          <p:nvPr/>
        </p:nvSpPr>
        <p:spPr>
          <a:xfrm>
            <a:off x="11210656" y="144000"/>
            <a:ext cx="900000" cy="900000"/>
          </a:xfrm>
          <a:prstGeom prst="roundRect">
            <a:avLst>
              <a:gd name="adj" fmla="val 10000"/>
            </a:avLst>
          </a:prstGeom>
          <a:blipFill rotWithShape="0">
            <a:blip r:embed="rId6">
              <a:duotone>
                <a:schemeClr val="accent2">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8800"/>
                      </a14:imgEffect>
                      <a14:imgEffect>
                        <a14:saturation sat="300000"/>
                      </a14:imgEffect>
                      <a14:imgEffect>
                        <a14:brightnessContrast contrast="-40000"/>
                      </a14:imgEffect>
                    </a14:imgLayer>
                  </a14:imgProps>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45392"/>
              <a:satOff val="-2251"/>
              <a:lumOff val="8827"/>
              <a:alphaOff val="0"/>
            </a:schemeClr>
          </a:effectRef>
          <a:fontRef idx="minor">
            <a:schemeClr val="lt1">
              <a:hueOff val="0"/>
              <a:satOff val="0"/>
              <a:lumOff val="0"/>
              <a:alphaOff val="0"/>
            </a:schemeClr>
          </a:fontRef>
        </p:style>
      </p:sp>
      <p:sp>
        <p:nvSpPr>
          <p:cNvPr id="10" name="Titre 1">
            <a:extLst>
              <a:ext uri="{FF2B5EF4-FFF2-40B4-BE49-F238E27FC236}">
                <a16:creationId xmlns:a16="http://schemas.microsoft.com/office/drawing/2014/main" id="{717E860C-721A-4385-855F-E224C8196265}"/>
              </a:ext>
            </a:extLst>
          </p:cNvPr>
          <p:cNvSpPr txBox="1">
            <a:spLocks/>
          </p:cNvSpPr>
          <p:nvPr/>
        </p:nvSpPr>
        <p:spPr>
          <a:xfrm>
            <a:off x="180000" y="180000"/>
            <a:ext cx="11513610"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spc="-300" dirty="0"/>
              <a:t>Tester, expérimenter, fournir des solutions</a:t>
            </a:r>
          </a:p>
        </p:txBody>
      </p:sp>
      <p:sp>
        <p:nvSpPr>
          <p:cNvPr id="11" name="Titre 1">
            <a:extLst>
              <a:ext uri="{FF2B5EF4-FFF2-40B4-BE49-F238E27FC236}">
                <a16:creationId xmlns:a16="http://schemas.microsoft.com/office/drawing/2014/main" id="{24401A16-F7A6-496B-B882-E89F643F931B}"/>
              </a:ext>
            </a:extLst>
          </p:cNvPr>
          <p:cNvSpPr txBox="1">
            <a:spLocks/>
          </p:cNvSpPr>
          <p:nvPr/>
        </p:nvSpPr>
        <p:spPr>
          <a:xfrm>
            <a:off x="368546" y="723562"/>
            <a:ext cx="11513610" cy="461665"/>
          </a:xfrm>
          <a:prstGeom prst="rect">
            <a:avLst/>
          </a:prstGeom>
          <a:noFill/>
        </p:spPr>
        <p:txBody>
          <a:bodyPr wrap="square" rtlCol="0">
            <a:spAutoFit/>
          </a:bodyPr>
          <a:lstStyle>
            <a:defPPr>
              <a:defRPr lang="fr-FR"/>
            </a:defPPr>
            <a:lvl1pPr lvl="0">
              <a:defRPr sz="2400" b="1">
                <a:solidFill>
                  <a:prstClr val="black"/>
                </a:solidFill>
              </a:defRPr>
            </a:lvl1pPr>
          </a:lstStyle>
          <a:p>
            <a:r>
              <a:rPr lang="fr-FR" dirty="0"/>
              <a:t>Le prototypage</a:t>
            </a:r>
          </a:p>
        </p:txBody>
      </p:sp>
      <p:pic>
        <p:nvPicPr>
          <p:cNvPr id="18" name="Image 17">
            <a:extLst>
              <a:ext uri="{FF2B5EF4-FFF2-40B4-BE49-F238E27FC236}">
                <a16:creationId xmlns:a16="http://schemas.microsoft.com/office/drawing/2014/main" id="{7E2E025E-8DE5-40C4-973C-C493A4E6DC36}"/>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465167" y="1177417"/>
            <a:ext cx="4488491" cy="4680000"/>
          </a:xfrm>
          <a:prstGeom prst="rect">
            <a:avLst/>
          </a:prstGeom>
        </p:spPr>
      </p:pic>
      <p:pic>
        <p:nvPicPr>
          <p:cNvPr id="19" name="Image 18">
            <a:extLst>
              <a:ext uri="{FF2B5EF4-FFF2-40B4-BE49-F238E27FC236}">
                <a16:creationId xmlns:a16="http://schemas.microsoft.com/office/drawing/2014/main" id="{37F83CFF-4C7F-4492-A2FB-CD117CF6281C}"/>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64467" y="1177417"/>
            <a:ext cx="4488491" cy="4680000"/>
          </a:xfrm>
          <a:prstGeom prst="rect">
            <a:avLst/>
          </a:prstGeom>
        </p:spPr>
      </p:pic>
      <p:pic>
        <p:nvPicPr>
          <p:cNvPr id="20" name="Image 19">
            <a:extLst>
              <a:ext uri="{FF2B5EF4-FFF2-40B4-BE49-F238E27FC236}">
                <a16:creationId xmlns:a16="http://schemas.microsoft.com/office/drawing/2014/main" id="{C2516B27-DF5F-427E-8DDC-4AEF64EF3766}"/>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464467" y="1177417"/>
            <a:ext cx="4488491" cy="4680000"/>
          </a:xfrm>
          <a:prstGeom prst="rect">
            <a:avLst/>
          </a:prstGeom>
        </p:spPr>
      </p:pic>
      <p:pic>
        <p:nvPicPr>
          <p:cNvPr id="21" name="Image 20">
            <a:extLst>
              <a:ext uri="{FF2B5EF4-FFF2-40B4-BE49-F238E27FC236}">
                <a16:creationId xmlns:a16="http://schemas.microsoft.com/office/drawing/2014/main" id="{D5EA8E39-8382-4F32-A16B-F81592B215F1}"/>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464467" y="1177417"/>
            <a:ext cx="4488491" cy="4680000"/>
          </a:xfrm>
          <a:prstGeom prst="rect">
            <a:avLst/>
          </a:prstGeom>
        </p:spPr>
      </p:pic>
      <p:pic>
        <p:nvPicPr>
          <p:cNvPr id="22" name="Image 21">
            <a:extLst>
              <a:ext uri="{FF2B5EF4-FFF2-40B4-BE49-F238E27FC236}">
                <a16:creationId xmlns:a16="http://schemas.microsoft.com/office/drawing/2014/main" id="{C4B08620-A13D-4C85-B093-4F5D5651ADA6}"/>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464467" y="1176031"/>
            <a:ext cx="4488491" cy="4680000"/>
          </a:xfrm>
          <a:prstGeom prst="rect">
            <a:avLst/>
          </a:prstGeom>
        </p:spPr>
      </p:pic>
      <p:sp>
        <p:nvSpPr>
          <p:cNvPr id="13" name="Espace réservé du pied de page 5">
            <a:extLst>
              <a:ext uri="{FF2B5EF4-FFF2-40B4-BE49-F238E27FC236}">
                <a16:creationId xmlns:a16="http://schemas.microsoft.com/office/drawing/2014/main" id="{FD4DC9D3-4788-4823-8939-EF0C1A6499E1}"/>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Sciences de l’Ingénieur :  l'approche Design au service du projet de Première</a:t>
            </a:r>
          </a:p>
        </p:txBody>
      </p:sp>
    </p:spTree>
    <p:extLst>
      <p:ext uri="{BB962C8B-B14F-4D97-AF65-F5344CB8AC3E}">
        <p14:creationId xmlns:p14="http://schemas.microsoft.com/office/powerpoint/2010/main" val="198290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967" fill="hold"/>
                                        <p:tgtEl>
                                          <p:spTgt spid="4"/>
                                        </p:tgtEl>
                                      </p:cBhvr>
                                    </p:cmd>
                                  </p:childTnLst>
                                </p:cTn>
                              </p:par>
                              <p:par>
                                <p:cTn id="7" presetID="10" presetClass="entr" presetSubtype="0" fill="hold" nodeType="withEffect">
                                  <p:stCondLst>
                                    <p:cond delay="800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500"/>
                                        <p:tgtEl>
                                          <p:spTgt spid="19"/>
                                        </p:tgtEl>
                                      </p:cBhvr>
                                    </p:animEffect>
                                  </p:childTnLst>
                                </p:cTn>
                              </p:par>
                              <p:par>
                                <p:cTn id="10" presetID="10" presetClass="entr" presetSubtype="0" fill="hold" nodeType="withEffect">
                                  <p:stCondLst>
                                    <p:cond delay="100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1500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nodeType="withEffect">
                                  <p:stCondLst>
                                    <p:cond delay="1800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sp>
        <p:nvSpPr>
          <p:cNvPr id="13" name="ZoneTexte 12"/>
          <p:cNvSpPr txBox="1"/>
          <p:nvPr/>
        </p:nvSpPr>
        <p:spPr>
          <a:xfrm>
            <a:off x="3519653" y="3155579"/>
            <a:ext cx="125464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rbel" panose="020B0503020204020204" pitchFamily="34" charset="0"/>
              </a:rPr>
              <a:t>É</a:t>
            </a:r>
            <a:r>
              <a:rPr kumimoji="0" lang="fr-FR"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a:ea typeface="+mn-ea"/>
                <a:cs typeface="+mn-cs"/>
              </a:rPr>
              <a:t>metteur</a:t>
            </a:r>
          </a:p>
        </p:txBody>
      </p:sp>
      <p:sp>
        <p:nvSpPr>
          <p:cNvPr id="14" name="ZoneTexte 13"/>
          <p:cNvSpPr txBox="1"/>
          <p:nvPr/>
        </p:nvSpPr>
        <p:spPr>
          <a:xfrm>
            <a:off x="6249533" y="3156164"/>
            <a:ext cx="125464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a:ea typeface="+mn-ea"/>
                <a:cs typeface="+mn-cs"/>
              </a:rPr>
              <a:t>Récepteur </a:t>
            </a:r>
          </a:p>
        </p:txBody>
      </p:sp>
      <p:sp>
        <p:nvSpPr>
          <p:cNvPr id="19" name="Espace réservé du pied de page 5">
            <a:extLst>
              <a:ext uri="{FF2B5EF4-FFF2-40B4-BE49-F238E27FC236}">
                <a16:creationId xmlns:a16="http://schemas.microsoft.com/office/drawing/2014/main" id="{4A52E42E-9609-4A02-A1AD-D0B81040E644}"/>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Sciences de l’Ingénieur :  l'approche Design au service du projet de Première</a:t>
            </a:r>
          </a:p>
        </p:txBody>
      </p:sp>
      <p:pic>
        <p:nvPicPr>
          <p:cNvPr id="17" name="Image 16">
            <a:extLst>
              <a:ext uri="{FF2B5EF4-FFF2-40B4-BE49-F238E27FC236}">
                <a16:creationId xmlns:a16="http://schemas.microsoft.com/office/drawing/2014/main" id="{5AD5B0EF-1C9D-4D53-B04D-7685328C5864}"/>
              </a:ext>
            </a:extLst>
          </p:cNvPr>
          <p:cNvPicPr>
            <a:picLocks noChangeAspect="1"/>
          </p:cNvPicPr>
          <p:nvPr/>
        </p:nvPicPr>
        <p:blipFill rotWithShape="1">
          <a:blip r:embed="rId5"/>
          <a:srcRect l="4664" t="11364" r="19181" b="6031"/>
          <a:stretch/>
        </p:blipFill>
        <p:spPr>
          <a:xfrm>
            <a:off x="3349932" y="1295956"/>
            <a:ext cx="4263417" cy="1917271"/>
          </a:xfrm>
          <a:prstGeom prst="rect">
            <a:avLst/>
          </a:prstGeom>
        </p:spPr>
      </p:pic>
      <p:sp>
        <p:nvSpPr>
          <p:cNvPr id="26" name="ZoneTexte 25">
            <a:extLst>
              <a:ext uri="{FF2B5EF4-FFF2-40B4-BE49-F238E27FC236}">
                <a16:creationId xmlns:a16="http://schemas.microsoft.com/office/drawing/2014/main" id="{17B445F5-87A9-4796-A187-4DA5061F9FEA}"/>
              </a:ext>
            </a:extLst>
          </p:cNvPr>
          <p:cNvSpPr txBox="1"/>
          <p:nvPr/>
        </p:nvSpPr>
        <p:spPr>
          <a:xfrm>
            <a:off x="102770" y="5818087"/>
            <a:ext cx="10739251" cy="46166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square" rtlCol="0">
            <a:spAutoFit/>
          </a:bodyPr>
          <a:lstStyle/>
          <a:p>
            <a:pPr lvl="0"/>
            <a:r>
              <a:rPr lang="fr-FR" sz="2400" dirty="0"/>
              <a:t>Exigence n°4 </a:t>
            </a:r>
            <a:r>
              <a:rPr lang="fr-FR" sz="2400" dirty="0" smtClean="0"/>
              <a:t>- </a:t>
            </a:r>
            <a:r>
              <a:rPr lang="fr-FR" sz="2000" dirty="0"/>
              <a:t>Éteindre la lampe si le cube est en orientation face Noire vers le haut </a:t>
            </a:r>
            <a:endParaRPr lang="fr-FR" sz="2400" dirty="0"/>
          </a:p>
        </p:txBody>
      </p:sp>
      <p:sp>
        <p:nvSpPr>
          <p:cNvPr id="27" name="ZoneTexte 26">
            <a:extLst>
              <a:ext uri="{FF2B5EF4-FFF2-40B4-BE49-F238E27FC236}">
                <a16:creationId xmlns:a16="http://schemas.microsoft.com/office/drawing/2014/main" id="{25DE6FE0-D9E9-4513-8F19-20FB7E00462E}"/>
              </a:ext>
            </a:extLst>
          </p:cNvPr>
          <p:cNvSpPr txBox="1"/>
          <p:nvPr/>
        </p:nvSpPr>
        <p:spPr>
          <a:xfrm>
            <a:off x="76089" y="5335889"/>
            <a:ext cx="10765932" cy="4247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square" rtlCol="0">
            <a:spAutoFit/>
          </a:bodyPr>
          <a:lstStyle/>
          <a:p>
            <a:pPr marL="0" lvl="1" defTabSz="1066800">
              <a:lnSpc>
                <a:spcPct val="90000"/>
              </a:lnSpc>
              <a:spcBef>
                <a:spcPct val="0"/>
              </a:spcBef>
              <a:spcAft>
                <a:spcPct val="15000"/>
              </a:spcAft>
            </a:pPr>
            <a:r>
              <a:rPr lang="fr-FR" sz="2400" dirty="0"/>
              <a:t>Exigence n°3 </a:t>
            </a:r>
            <a:r>
              <a:rPr lang="fr-FR" sz="2400" dirty="0" smtClean="0"/>
              <a:t>- </a:t>
            </a:r>
            <a:r>
              <a:rPr lang="fr-FR" sz="2000" dirty="0"/>
              <a:t>Allumer la lampe si le cube est en orientation face Rouge vers le haut</a:t>
            </a:r>
            <a:endParaRPr lang="fr-FR" sz="2400" dirty="0"/>
          </a:p>
        </p:txBody>
      </p:sp>
      <p:sp>
        <p:nvSpPr>
          <p:cNvPr id="28" name="Rectangle : coins arrondis 27">
            <a:extLst>
              <a:ext uri="{FF2B5EF4-FFF2-40B4-BE49-F238E27FC236}">
                <a16:creationId xmlns:a16="http://schemas.microsoft.com/office/drawing/2014/main" id="{89599058-9922-46B5-A938-92A6C27FB8AF}"/>
              </a:ext>
            </a:extLst>
          </p:cNvPr>
          <p:cNvSpPr>
            <a:spLocks noChangeAspect="1"/>
          </p:cNvSpPr>
          <p:nvPr/>
        </p:nvSpPr>
        <p:spPr>
          <a:xfrm>
            <a:off x="11210656" y="144000"/>
            <a:ext cx="900000" cy="900000"/>
          </a:xfrm>
          <a:prstGeom prst="roundRect">
            <a:avLst>
              <a:gd name="adj" fmla="val 10000"/>
            </a:avLst>
          </a:prstGeom>
          <a:blipFill rotWithShape="0">
            <a:blip r:embed="rId6">
              <a:duotone>
                <a:schemeClr val="accent2">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8800"/>
                      </a14:imgEffect>
                      <a14:imgEffect>
                        <a14:saturation sat="300000"/>
                      </a14:imgEffect>
                      <a14:imgEffect>
                        <a14:brightnessContrast contrast="-40000"/>
                      </a14:imgEffect>
                    </a14:imgLayer>
                  </a14:imgProps>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45392"/>
              <a:satOff val="-2251"/>
              <a:lumOff val="8827"/>
              <a:alphaOff val="0"/>
            </a:schemeClr>
          </a:effectRef>
          <a:fontRef idx="minor">
            <a:schemeClr val="lt1">
              <a:hueOff val="0"/>
              <a:satOff val="0"/>
              <a:lumOff val="0"/>
              <a:alphaOff val="0"/>
            </a:schemeClr>
          </a:fontRef>
        </p:style>
      </p:sp>
      <p:sp>
        <p:nvSpPr>
          <p:cNvPr id="29" name="Titre 1">
            <a:extLst>
              <a:ext uri="{FF2B5EF4-FFF2-40B4-BE49-F238E27FC236}">
                <a16:creationId xmlns:a16="http://schemas.microsoft.com/office/drawing/2014/main" id="{B0867BFA-3B70-4F6A-9612-7EFDA618F9DF}"/>
              </a:ext>
            </a:extLst>
          </p:cNvPr>
          <p:cNvSpPr txBox="1">
            <a:spLocks/>
          </p:cNvSpPr>
          <p:nvPr/>
        </p:nvSpPr>
        <p:spPr>
          <a:xfrm>
            <a:off x="180000" y="180000"/>
            <a:ext cx="11513610"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spc="-300" dirty="0"/>
              <a:t>Tester, expérimenter, fournir des solutions</a:t>
            </a:r>
          </a:p>
        </p:txBody>
      </p:sp>
      <p:sp>
        <p:nvSpPr>
          <p:cNvPr id="30" name="Titre 1">
            <a:extLst>
              <a:ext uri="{FF2B5EF4-FFF2-40B4-BE49-F238E27FC236}">
                <a16:creationId xmlns:a16="http://schemas.microsoft.com/office/drawing/2014/main" id="{EA11A211-B648-4DB2-A605-3D1EADF83959}"/>
              </a:ext>
            </a:extLst>
          </p:cNvPr>
          <p:cNvSpPr txBox="1">
            <a:spLocks/>
          </p:cNvSpPr>
          <p:nvPr/>
        </p:nvSpPr>
        <p:spPr>
          <a:xfrm>
            <a:off x="368546" y="723562"/>
            <a:ext cx="11513610" cy="461665"/>
          </a:xfrm>
          <a:prstGeom prst="rect">
            <a:avLst/>
          </a:prstGeom>
          <a:noFill/>
        </p:spPr>
        <p:txBody>
          <a:bodyPr wrap="square" rtlCol="0">
            <a:spAutoFit/>
          </a:bodyPr>
          <a:lstStyle>
            <a:defPPr>
              <a:defRPr lang="fr-FR"/>
            </a:defPPr>
            <a:lvl1pPr lvl="0">
              <a:defRPr sz="2400" b="1">
                <a:solidFill>
                  <a:prstClr val="black"/>
                </a:solidFill>
              </a:defRPr>
            </a:lvl1pPr>
          </a:lstStyle>
          <a:p>
            <a:r>
              <a:rPr lang="fr-FR" dirty="0"/>
              <a:t>Programmer la carte </a:t>
            </a:r>
            <a:r>
              <a:rPr lang="fr-FR" dirty="0" err="1"/>
              <a:t>micro:bit</a:t>
            </a:r>
            <a:r>
              <a:rPr lang="fr-FR" dirty="0"/>
              <a:t> pour actionner la lampe</a:t>
            </a:r>
          </a:p>
        </p:txBody>
      </p:sp>
      <p:pic>
        <p:nvPicPr>
          <p:cNvPr id="15" name="Picture 13" descr="LAMPAN Lampe de table, blanc, 29 cm - IKEA">
            <a:extLst>
              <a:ext uri="{FF2B5EF4-FFF2-40B4-BE49-F238E27FC236}">
                <a16:creationId xmlns:a16="http://schemas.microsoft.com/office/drawing/2014/main" id="{D9DA5650-CCAA-4EBD-8530-9800E9D446F2}"/>
              </a:ext>
            </a:extLst>
          </p:cNvPr>
          <p:cNvPicPr>
            <a:picLocks noChangeAspect="1" noChangeArrowheads="1"/>
          </p:cNvPicPr>
          <p:nvPr/>
        </p:nvPicPr>
        <p:blipFill>
          <a:blip r:embed="rId8" cstate="print">
            <a:duotone>
              <a:prstClr val="black"/>
              <a:schemeClr val="tx2">
                <a:tint val="45000"/>
                <a:satMod val="400000"/>
              </a:schemeClr>
            </a:duotone>
          </a:blip>
          <a:srcRect/>
          <a:stretch>
            <a:fillRect/>
          </a:stretch>
        </p:blipFill>
        <p:spPr bwMode="auto">
          <a:xfrm>
            <a:off x="6096000" y="3492410"/>
            <a:ext cx="1711960" cy="1711960"/>
          </a:xfrm>
          <a:prstGeom prst="rect">
            <a:avLst/>
          </a:prstGeom>
          <a:ln>
            <a:noFill/>
          </a:ln>
          <a:effectLst>
            <a:softEdge rad="112500"/>
          </a:effectLst>
        </p:spPr>
      </p:pic>
      <p:pic>
        <p:nvPicPr>
          <p:cNvPr id="16" name="Picture 13" descr="LAMPAN Lampe de table, blanc, 29 cm - IKEA">
            <a:extLst>
              <a:ext uri="{FF2B5EF4-FFF2-40B4-BE49-F238E27FC236}">
                <a16:creationId xmlns:a16="http://schemas.microsoft.com/office/drawing/2014/main" id="{6843555B-9DCE-4CC4-9D95-7D7E17859F70}"/>
              </a:ext>
            </a:extLst>
          </p:cNvPr>
          <p:cNvPicPr>
            <a:picLocks noChangeAspect="1" noChangeArrowheads="1"/>
          </p:cNvPicPr>
          <p:nvPr/>
        </p:nvPicPr>
        <p:blipFill>
          <a:blip r:embed="rId8" cstate="print"/>
          <a:srcRect/>
          <a:stretch>
            <a:fillRect/>
          </a:stretch>
        </p:blipFill>
        <p:spPr bwMode="auto">
          <a:xfrm>
            <a:off x="6096000" y="3492410"/>
            <a:ext cx="1711960" cy="1711960"/>
          </a:xfrm>
          <a:prstGeom prst="rect">
            <a:avLst/>
          </a:prstGeom>
          <a:ln>
            <a:noFill/>
          </a:ln>
          <a:effectLst>
            <a:softEdge rad="112500"/>
          </a:effectLst>
        </p:spPr>
      </p:pic>
      <p:pic>
        <p:nvPicPr>
          <p:cNvPr id="20" name="Picture 2" descr="Icône valide de vecteur - Telecharger Vectoriel Gratuit, Clipart ...">
            <a:extLst>
              <a:ext uri="{FF2B5EF4-FFF2-40B4-BE49-F238E27FC236}">
                <a16:creationId xmlns:a16="http://schemas.microsoft.com/office/drawing/2014/main" id="{23114299-7753-4B0B-8EDC-85501758E6A8}"/>
              </a:ext>
            </a:extLst>
          </p:cNvPr>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10842021" y="5115695"/>
            <a:ext cx="865119" cy="865119"/>
          </a:xfrm>
          <a:prstGeom prst="rect">
            <a:avLst/>
          </a:prstGeom>
          <a:noFill/>
        </p:spPr>
      </p:pic>
      <p:pic>
        <p:nvPicPr>
          <p:cNvPr id="21" name="Picture 2" descr="Icône valide de vecteur - Telecharger Vectoriel Gratuit, Clipart ...">
            <a:extLst>
              <a:ext uri="{FF2B5EF4-FFF2-40B4-BE49-F238E27FC236}">
                <a16:creationId xmlns:a16="http://schemas.microsoft.com/office/drawing/2014/main" id="{FE755355-B8F7-49BA-B6C5-C8FB54A079D5}"/>
              </a:ext>
            </a:extLst>
          </p:cNvPr>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10848981" y="5616359"/>
            <a:ext cx="865119" cy="865119"/>
          </a:xfrm>
          <a:prstGeom prst="rect">
            <a:avLst/>
          </a:prstGeom>
          <a:noFill/>
        </p:spPr>
      </p:pic>
      <p:pic>
        <p:nvPicPr>
          <p:cNvPr id="22" name="motion6">
            <a:hlinkClick r:id="" action="ppaction://media"/>
            <a:extLst>
              <a:ext uri="{FF2B5EF4-FFF2-40B4-BE49-F238E27FC236}">
                <a16:creationId xmlns:a16="http://schemas.microsoft.com/office/drawing/2014/main" id="{EDC00A8C-E1C5-4305-93BB-4C891C90BDE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l="17739" r="5999" b="33980"/>
          <a:stretch/>
        </p:blipFill>
        <p:spPr>
          <a:xfrm>
            <a:off x="2948656" y="3454015"/>
            <a:ext cx="2396633" cy="1656000"/>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00" fill="hold"/>
                                        <p:tgtEl>
                                          <p:spTgt spid="22"/>
                                        </p:tgtEl>
                                      </p:cBhvr>
                                    </p:cmd>
                                  </p:childTnLst>
                                </p:cTn>
                              </p:par>
                              <p:par>
                                <p:cTn id="7" presetID="10" presetClass="entr" presetSubtype="0" fill="hold" nodeType="withEffect">
                                  <p:stCondLst>
                                    <p:cond delay="180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childTnLst>
                                </p:cTn>
                              </p:par>
                              <p:par>
                                <p:cTn id="10" presetID="42" presetClass="entr" presetSubtype="0" fill="hold" grpId="0" nodeType="withEffect">
                                  <p:stCondLst>
                                    <p:cond delay="180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250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xit" presetSubtype="0" fill="hold" nodeType="withEffect">
                                  <p:stCondLst>
                                    <p:cond delay="3800"/>
                                  </p:stCondLst>
                                  <p:childTnLst>
                                    <p:animEffect transition="out" filter="fade">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par>
                                <p:cTn id="21" presetID="42" presetClass="entr" presetSubtype="0" fill="hold" grpId="0" nodeType="withEffect">
                                  <p:stCondLst>
                                    <p:cond delay="380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anim calcmode="lin" valueType="num">
                                      <p:cBhvr>
                                        <p:cTn id="24" dur="1000" fill="hold"/>
                                        <p:tgtEl>
                                          <p:spTgt spid="26"/>
                                        </p:tgtEl>
                                        <p:attrNameLst>
                                          <p:attrName>ppt_x</p:attrName>
                                        </p:attrNameLst>
                                      </p:cBhvr>
                                      <p:tavLst>
                                        <p:tav tm="0">
                                          <p:val>
                                            <p:strVal val="#ppt_x"/>
                                          </p:val>
                                        </p:tav>
                                        <p:tav tm="100000">
                                          <p:val>
                                            <p:strVal val="#ppt_x"/>
                                          </p:val>
                                        </p:tav>
                                      </p:tavLst>
                                    </p:anim>
                                    <p:anim calcmode="lin" valueType="num">
                                      <p:cBhvr>
                                        <p:cTn id="25" dur="1000" fill="hold"/>
                                        <p:tgtEl>
                                          <p:spTgt spid="26"/>
                                        </p:tgtEl>
                                        <p:attrNameLst>
                                          <p:attrName>ppt_y</p:attrName>
                                        </p:attrNameLst>
                                      </p:cBhvr>
                                      <p:tavLst>
                                        <p:tav tm="0">
                                          <p:val>
                                            <p:strVal val="#ppt_y+.1"/>
                                          </p:val>
                                        </p:tav>
                                        <p:tav tm="100000">
                                          <p:val>
                                            <p:strVal val="#ppt_y"/>
                                          </p:val>
                                        </p:tav>
                                      </p:tavLst>
                                    </p:anim>
                                  </p:childTnLst>
                                </p:cTn>
                              </p:par>
                              <p:par>
                                <p:cTn id="26" presetID="10" presetClass="entr" presetSubtype="0" fill="hold" nodeType="withEffect">
                                  <p:stCondLst>
                                    <p:cond delay="450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58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xit" presetSubtype="0" fill="hold" nodeType="withEffect">
                                  <p:stCondLst>
                                    <p:cond delay="780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22"/>
                </p:tgtEl>
              </p:cMediaNode>
            </p:video>
          </p:childTnLst>
        </p:cTn>
      </p:par>
    </p:tnLst>
    <p:bldLst>
      <p:bldP spid="26" grpId="0" animBg="1"/>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clrChange>
              <a:clrFrom>
                <a:srgbClr val="FEFEF7"/>
              </a:clrFrom>
              <a:clrTo>
                <a:srgbClr val="FEFEF7">
                  <a:alpha val="0"/>
                </a:srgbClr>
              </a:clrTo>
            </a:clrChange>
          </a:blip>
          <a:srcRect l="755"/>
          <a:stretch/>
        </p:blipFill>
        <p:spPr bwMode="auto">
          <a:xfrm>
            <a:off x="7940601" y="1874023"/>
            <a:ext cx="4225532" cy="3648075"/>
          </a:xfrm>
          <a:prstGeom prst="rect">
            <a:avLst/>
          </a:prstGeom>
          <a:noFill/>
          <a:ln w="9525">
            <a:noFill/>
            <a:miter lim="800000"/>
            <a:headEnd/>
            <a:tailEnd/>
          </a:ln>
        </p:spPr>
      </p:pic>
      <p:sp>
        <p:nvSpPr>
          <p:cNvPr id="7" name="Espace réservé du numéro de diapositive 6"/>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sp>
        <p:nvSpPr>
          <p:cNvPr id="11" name="Rectangle à coins arrondis 10"/>
          <p:cNvSpPr/>
          <p:nvPr/>
        </p:nvSpPr>
        <p:spPr>
          <a:xfrm>
            <a:off x="5387869" y="1309057"/>
            <a:ext cx="938151" cy="391885"/>
          </a:xfrm>
          <a:prstGeom prst="roundRect">
            <a:avLst>
              <a:gd name="adj" fmla="val 4697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ndara"/>
                <a:ea typeface="+mn-ea"/>
                <a:cs typeface="+mn-cs"/>
              </a:rPr>
              <a:t>Début</a:t>
            </a:r>
          </a:p>
        </p:txBody>
      </p:sp>
      <p:sp>
        <p:nvSpPr>
          <p:cNvPr id="12" name="Rectangle 11"/>
          <p:cNvSpPr/>
          <p:nvPr/>
        </p:nvSpPr>
        <p:spPr>
          <a:xfrm>
            <a:off x="4528231" y="1864498"/>
            <a:ext cx="2642261" cy="730333"/>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ndara"/>
                <a:ea typeface="+mn-ea"/>
                <a:cs typeface="+mn-cs"/>
              </a:rPr>
              <a:t>Importer les bibliothèques et le module radio, allumer le module radio </a:t>
            </a:r>
            <a:r>
              <a:rPr kumimoji="0" lang="fr-FR" sz="1400" b="0" i="0" u="none" strike="noStrike" kern="1200" cap="none" spc="0" normalizeH="0" baseline="0" noProof="0" dirty="0" err="1">
                <a:ln>
                  <a:noFill/>
                </a:ln>
                <a:solidFill>
                  <a:prstClr val="black"/>
                </a:solidFill>
                <a:effectLst/>
                <a:uLnTx/>
                <a:uFillTx/>
                <a:latin typeface="Candara"/>
                <a:ea typeface="+mn-ea"/>
                <a:cs typeface="+mn-cs"/>
              </a:rPr>
              <a:t>micro:bit</a:t>
            </a:r>
            <a:endParaRPr kumimoji="0" lang="fr-FR" sz="1400" b="0" i="0" u="none" strike="noStrike" kern="1200" cap="none" spc="0" normalizeH="0" baseline="0" noProof="0" dirty="0">
              <a:ln>
                <a:noFill/>
              </a:ln>
              <a:solidFill>
                <a:prstClr val="black"/>
              </a:solidFill>
              <a:effectLst/>
              <a:uLnTx/>
              <a:uFillTx/>
              <a:latin typeface="Candara"/>
              <a:ea typeface="+mn-ea"/>
              <a:cs typeface="+mn-cs"/>
            </a:endParaRPr>
          </a:p>
        </p:txBody>
      </p:sp>
      <p:sp>
        <p:nvSpPr>
          <p:cNvPr id="14" name="Rogner un rectangle avec un coin du même côté 13"/>
          <p:cNvSpPr/>
          <p:nvPr/>
        </p:nvSpPr>
        <p:spPr>
          <a:xfrm>
            <a:off x="5059652" y="2697259"/>
            <a:ext cx="1638795" cy="439387"/>
          </a:xfrm>
          <a:prstGeom prst="snip2SameRect">
            <a:avLst>
              <a:gd name="adj1" fmla="val 43651"/>
              <a:gd name="adj2" fmla="val 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ndara"/>
                <a:ea typeface="+mn-ea"/>
                <a:cs typeface="+mn-cs"/>
              </a:rPr>
              <a:t>Boucle infinie</a:t>
            </a:r>
          </a:p>
        </p:txBody>
      </p:sp>
      <p:sp>
        <p:nvSpPr>
          <p:cNvPr id="15" name="Rectangle 14"/>
          <p:cNvSpPr/>
          <p:nvPr/>
        </p:nvSpPr>
        <p:spPr>
          <a:xfrm>
            <a:off x="4717778" y="3308839"/>
            <a:ext cx="2315690" cy="39188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ndara"/>
                <a:ea typeface="+mn-ea"/>
                <a:cs typeface="+mn-cs"/>
              </a:rPr>
              <a:t>Pause de 20ms</a:t>
            </a:r>
          </a:p>
        </p:txBody>
      </p:sp>
      <p:sp>
        <p:nvSpPr>
          <p:cNvPr id="17" name="Rectangle 16"/>
          <p:cNvSpPr/>
          <p:nvPr/>
        </p:nvSpPr>
        <p:spPr>
          <a:xfrm>
            <a:off x="4691517" y="3872918"/>
            <a:ext cx="2315690" cy="39188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ndara"/>
                <a:ea typeface="+mn-ea"/>
                <a:cs typeface="+mn-cs"/>
              </a:rPr>
              <a:t>Réception du message radio</a:t>
            </a:r>
          </a:p>
        </p:txBody>
      </p:sp>
      <p:sp>
        <p:nvSpPr>
          <p:cNvPr id="18" name="Rectangle 17"/>
          <p:cNvSpPr/>
          <p:nvPr/>
        </p:nvSpPr>
        <p:spPr>
          <a:xfrm>
            <a:off x="5056877" y="5260984"/>
            <a:ext cx="1467656" cy="39188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1400" dirty="0">
                <a:solidFill>
                  <a:prstClr val="black"/>
                </a:solidFill>
                <a:latin typeface="Candara"/>
              </a:rPr>
              <a:t>Allumer la lampe</a:t>
            </a:r>
          </a:p>
        </p:txBody>
      </p:sp>
      <p:sp>
        <p:nvSpPr>
          <p:cNvPr id="19" name="Rectangle à coins arrondis 18"/>
          <p:cNvSpPr/>
          <p:nvPr/>
        </p:nvSpPr>
        <p:spPr>
          <a:xfrm>
            <a:off x="5404034" y="6308923"/>
            <a:ext cx="938151" cy="391885"/>
          </a:xfrm>
          <a:prstGeom prst="roundRect">
            <a:avLst>
              <a:gd name="adj" fmla="val 4697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ndara"/>
                <a:ea typeface="+mn-ea"/>
                <a:cs typeface="+mn-cs"/>
              </a:rPr>
              <a:t>Fin</a:t>
            </a:r>
          </a:p>
        </p:txBody>
      </p:sp>
      <p:sp>
        <p:nvSpPr>
          <p:cNvPr id="20" name="Rogner un rectangle avec un coin du même côté 19"/>
          <p:cNvSpPr/>
          <p:nvPr/>
        </p:nvSpPr>
        <p:spPr>
          <a:xfrm rot="10800000">
            <a:off x="5059650" y="5854196"/>
            <a:ext cx="1638795" cy="319980"/>
          </a:xfrm>
          <a:prstGeom prst="snip2SameRect">
            <a:avLst>
              <a:gd name="adj1" fmla="val 43651"/>
              <a:gd name="adj2" fmla="val 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Candara"/>
              <a:ea typeface="+mn-ea"/>
              <a:cs typeface="+mn-cs"/>
            </a:endParaRPr>
          </a:p>
        </p:txBody>
      </p:sp>
      <p:cxnSp>
        <p:nvCxnSpPr>
          <p:cNvPr id="21" name="Connecteur droit avec flèche 20"/>
          <p:cNvCxnSpPr/>
          <p:nvPr/>
        </p:nvCxnSpPr>
        <p:spPr>
          <a:xfrm>
            <a:off x="5867176" y="1711598"/>
            <a:ext cx="0" cy="172193"/>
          </a:xfrm>
          <a:prstGeom prst="straightConnector1">
            <a:avLst/>
          </a:prstGeom>
          <a:ln w="28575">
            <a:tailEnd type="arrow"/>
          </a:ln>
        </p:spPr>
        <p:style>
          <a:lnRef idx="1">
            <a:schemeClr val="accent5"/>
          </a:lnRef>
          <a:fillRef idx="0">
            <a:schemeClr val="accent5"/>
          </a:fillRef>
          <a:effectRef idx="0">
            <a:schemeClr val="accent5"/>
          </a:effectRef>
          <a:fontRef idx="minor">
            <a:schemeClr val="tx1"/>
          </a:fontRef>
        </p:style>
      </p:cxnSp>
      <p:cxnSp>
        <p:nvCxnSpPr>
          <p:cNvPr id="23" name="Connecteur droit avec flèche 22"/>
          <p:cNvCxnSpPr/>
          <p:nvPr/>
        </p:nvCxnSpPr>
        <p:spPr>
          <a:xfrm>
            <a:off x="5867176" y="2575537"/>
            <a:ext cx="0" cy="172193"/>
          </a:xfrm>
          <a:prstGeom prst="straightConnector1">
            <a:avLst/>
          </a:prstGeom>
          <a:ln w="28575">
            <a:tailEnd type="arrow"/>
          </a:ln>
        </p:spPr>
        <p:style>
          <a:lnRef idx="1">
            <a:schemeClr val="accent5"/>
          </a:lnRef>
          <a:fillRef idx="0">
            <a:schemeClr val="accent5"/>
          </a:fillRef>
          <a:effectRef idx="0">
            <a:schemeClr val="accent5"/>
          </a:effectRef>
          <a:fontRef idx="minor">
            <a:schemeClr val="tx1"/>
          </a:fontRef>
        </p:style>
      </p:cxnSp>
      <p:cxnSp>
        <p:nvCxnSpPr>
          <p:cNvPr id="24" name="Connecteur droit avec flèche 23"/>
          <p:cNvCxnSpPr/>
          <p:nvPr/>
        </p:nvCxnSpPr>
        <p:spPr>
          <a:xfrm>
            <a:off x="5867176" y="3136646"/>
            <a:ext cx="0" cy="172193"/>
          </a:xfrm>
          <a:prstGeom prst="straightConnector1">
            <a:avLst/>
          </a:prstGeom>
          <a:ln w="28575">
            <a:tailEnd type="arrow"/>
          </a:ln>
        </p:spPr>
        <p:style>
          <a:lnRef idx="1">
            <a:schemeClr val="accent5"/>
          </a:lnRef>
          <a:fillRef idx="0">
            <a:schemeClr val="accent5"/>
          </a:fillRef>
          <a:effectRef idx="0">
            <a:schemeClr val="accent5"/>
          </a:effectRef>
          <a:fontRef idx="minor">
            <a:schemeClr val="tx1"/>
          </a:fontRef>
        </p:style>
      </p:cxnSp>
      <p:cxnSp>
        <p:nvCxnSpPr>
          <p:cNvPr id="25" name="Connecteur droit avec flèche 24"/>
          <p:cNvCxnSpPr/>
          <p:nvPr/>
        </p:nvCxnSpPr>
        <p:spPr>
          <a:xfrm>
            <a:off x="5867176" y="3700725"/>
            <a:ext cx="0" cy="172193"/>
          </a:xfrm>
          <a:prstGeom prst="straightConnector1">
            <a:avLst/>
          </a:prstGeom>
          <a:ln w="28575">
            <a:tailEnd type="arrow"/>
          </a:ln>
        </p:spPr>
        <p:style>
          <a:lnRef idx="1">
            <a:schemeClr val="accent5"/>
          </a:lnRef>
          <a:fillRef idx="0">
            <a:schemeClr val="accent5"/>
          </a:fillRef>
          <a:effectRef idx="0">
            <a:schemeClr val="accent5"/>
          </a:effectRef>
          <a:fontRef idx="minor">
            <a:schemeClr val="tx1"/>
          </a:fontRef>
        </p:style>
      </p:cxnSp>
      <p:cxnSp>
        <p:nvCxnSpPr>
          <p:cNvPr id="26" name="Connecteur droit avec flèche 25"/>
          <p:cNvCxnSpPr/>
          <p:nvPr/>
        </p:nvCxnSpPr>
        <p:spPr>
          <a:xfrm>
            <a:off x="5867176" y="4264804"/>
            <a:ext cx="0" cy="172193"/>
          </a:xfrm>
          <a:prstGeom prst="straightConnector1">
            <a:avLst/>
          </a:prstGeom>
          <a:ln w="28575">
            <a:tailEnd type="arrow"/>
          </a:ln>
        </p:spPr>
        <p:style>
          <a:lnRef idx="1">
            <a:schemeClr val="accent5"/>
          </a:lnRef>
          <a:fillRef idx="0">
            <a:schemeClr val="accent5"/>
          </a:fillRef>
          <a:effectRef idx="0">
            <a:schemeClr val="accent5"/>
          </a:effectRef>
          <a:fontRef idx="minor">
            <a:schemeClr val="tx1"/>
          </a:fontRef>
        </p:style>
      </p:cxnSp>
      <p:cxnSp>
        <p:nvCxnSpPr>
          <p:cNvPr id="27" name="Connecteur droit avec flèche 26"/>
          <p:cNvCxnSpPr/>
          <p:nvPr/>
        </p:nvCxnSpPr>
        <p:spPr>
          <a:xfrm>
            <a:off x="5867176" y="4834820"/>
            <a:ext cx="0" cy="172193"/>
          </a:xfrm>
          <a:prstGeom prst="straightConnector1">
            <a:avLst/>
          </a:prstGeom>
          <a:ln w="28575">
            <a:tailEnd type="arrow"/>
          </a:ln>
        </p:spPr>
        <p:style>
          <a:lnRef idx="1">
            <a:schemeClr val="accent5"/>
          </a:lnRef>
          <a:fillRef idx="0">
            <a:schemeClr val="accent5"/>
          </a:fillRef>
          <a:effectRef idx="0">
            <a:schemeClr val="accent5"/>
          </a:effectRef>
          <a:fontRef idx="minor">
            <a:schemeClr val="tx1"/>
          </a:fontRef>
        </p:style>
      </p:cxnSp>
      <p:cxnSp>
        <p:nvCxnSpPr>
          <p:cNvPr id="28" name="Connecteur droit avec flèche 27"/>
          <p:cNvCxnSpPr/>
          <p:nvPr/>
        </p:nvCxnSpPr>
        <p:spPr>
          <a:xfrm>
            <a:off x="5867176" y="5616606"/>
            <a:ext cx="0" cy="320139"/>
          </a:xfrm>
          <a:prstGeom prst="straightConnector1">
            <a:avLst/>
          </a:prstGeom>
          <a:ln w="28575">
            <a:tailEnd type="arrow"/>
          </a:ln>
        </p:spPr>
        <p:style>
          <a:lnRef idx="1">
            <a:schemeClr val="accent5"/>
          </a:lnRef>
          <a:fillRef idx="0">
            <a:schemeClr val="accent5"/>
          </a:fillRef>
          <a:effectRef idx="0">
            <a:schemeClr val="accent5"/>
          </a:effectRef>
          <a:fontRef idx="minor">
            <a:schemeClr val="tx1"/>
          </a:fontRef>
        </p:style>
      </p:cxnSp>
      <p:cxnSp>
        <p:nvCxnSpPr>
          <p:cNvPr id="29" name="Connecteur droit avec flèche 28"/>
          <p:cNvCxnSpPr/>
          <p:nvPr/>
        </p:nvCxnSpPr>
        <p:spPr>
          <a:xfrm>
            <a:off x="5867176" y="6187201"/>
            <a:ext cx="0" cy="172193"/>
          </a:xfrm>
          <a:prstGeom prst="straightConnector1">
            <a:avLst/>
          </a:prstGeom>
          <a:ln w="28575">
            <a:tailEnd type="arrow"/>
          </a:ln>
        </p:spPr>
        <p:style>
          <a:lnRef idx="1">
            <a:schemeClr val="accent5"/>
          </a:lnRef>
          <a:fillRef idx="0">
            <a:schemeClr val="accent5"/>
          </a:fillRef>
          <a:effectRef idx="0">
            <a:schemeClr val="accent5"/>
          </a:effectRef>
          <a:fontRef idx="minor">
            <a:schemeClr val="tx1"/>
          </a:fontRef>
        </p:style>
      </p:cxnSp>
      <p:sp>
        <p:nvSpPr>
          <p:cNvPr id="31" name="ZoneTexte 30"/>
          <p:cNvSpPr txBox="1"/>
          <p:nvPr/>
        </p:nvSpPr>
        <p:spPr>
          <a:xfrm>
            <a:off x="409016" y="1594303"/>
            <a:ext cx="4366161"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prstClr val="black"/>
                </a:solidFill>
                <a:effectLst/>
                <a:uLnTx/>
                <a:uFillTx/>
                <a:latin typeface="Candara"/>
                <a:ea typeface="+mn-ea"/>
                <a:cs typeface="+mn-cs"/>
              </a:rPr>
              <a:t>DEBUT</a:t>
            </a:r>
          </a:p>
          <a:p>
            <a:pPr marL="0" marR="0" lvl="0" indent="0" algn="l" defTabSz="914400" rtl="0" eaLnBrk="1" fontAlgn="auto" latinLnBrk="0" hangingPunct="1">
              <a:lnSpc>
                <a:spcPct val="100000"/>
              </a:lnSpc>
              <a:spcBef>
                <a:spcPts val="0"/>
              </a:spcBef>
              <a:spcAft>
                <a:spcPts val="0"/>
              </a:spcAft>
              <a:buClrTx/>
              <a:buSzTx/>
              <a:buFontTx/>
              <a:buNone/>
              <a:tabLst>
                <a:tab pos="273050" algn="l"/>
              </a:tabLst>
              <a:defRPr/>
            </a:pPr>
            <a:r>
              <a:rPr kumimoji="0" lang="fr-FR" sz="1800" b="0" i="1" u="none" strike="noStrike" kern="1200" cap="none" spc="0" normalizeH="0" baseline="0" noProof="0" dirty="0">
                <a:ln>
                  <a:noFill/>
                </a:ln>
                <a:solidFill>
                  <a:prstClr val="black"/>
                </a:solidFill>
                <a:effectLst/>
                <a:uLnTx/>
                <a:uFillTx/>
                <a:latin typeface="Candara"/>
                <a:ea typeface="+mn-ea"/>
                <a:cs typeface="+mn-cs"/>
              </a:rPr>
              <a:t>	</a:t>
            </a:r>
            <a:r>
              <a:rPr kumimoji="0" lang="fr-FR" sz="1800" b="1" i="1" u="none" strike="noStrike" kern="1200" cap="none" spc="0" normalizeH="0" baseline="0" noProof="0" dirty="0">
                <a:ln>
                  <a:noFill/>
                </a:ln>
                <a:solidFill>
                  <a:prstClr val="black"/>
                </a:solidFill>
                <a:effectLst/>
                <a:uLnTx/>
                <a:uFillTx/>
                <a:latin typeface="Candara"/>
                <a:ea typeface="+mn-ea"/>
                <a:cs typeface="+mn-cs"/>
              </a:rPr>
              <a:t>TANT QUE</a:t>
            </a:r>
            <a:r>
              <a:rPr kumimoji="0" lang="fr-FR" sz="1800" b="0" i="1" u="none" strike="noStrike" kern="1200" cap="none" spc="0" normalizeH="0" baseline="0" noProof="0" dirty="0">
                <a:ln>
                  <a:noFill/>
                </a:ln>
                <a:solidFill>
                  <a:prstClr val="black"/>
                </a:solidFill>
                <a:effectLst/>
                <a:uLnTx/>
                <a:uFillTx/>
                <a:latin typeface="Candara"/>
                <a:ea typeface="+mn-ea"/>
                <a:cs typeface="+mn-cs"/>
              </a:rPr>
              <a:t> vrai</a:t>
            </a:r>
          </a:p>
          <a:p>
            <a:pPr marL="0" marR="0" lvl="0" indent="0" algn="l" defTabSz="914400" rtl="0" eaLnBrk="1" fontAlgn="auto" latinLnBrk="0" hangingPunct="1">
              <a:lnSpc>
                <a:spcPct val="100000"/>
              </a:lnSpc>
              <a:spcBef>
                <a:spcPts val="0"/>
              </a:spcBef>
              <a:spcAft>
                <a:spcPts val="0"/>
              </a:spcAft>
              <a:buClrTx/>
              <a:buSzTx/>
              <a:buFontTx/>
              <a:buNone/>
              <a:tabLst>
                <a:tab pos="534988" algn="l"/>
              </a:tabLst>
              <a:defRPr/>
            </a:pPr>
            <a:r>
              <a:rPr kumimoji="0" lang="fr-FR" sz="1800" b="0" i="1" u="none" strike="noStrike" kern="1200" cap="none" spc="0" normalizeH="0" baseline="0" noProof="0" dirty="0">
                <a:ln>
                  <a:noFill/>
                </a:ln>
                <a:solidFill>
                  <a:prstClr val="black"/>
                </a:solidFill>
                <a:effectLst/>
                <a:uLnTx/>
                <a:uFillTx/>
                <a:latin typeface="Candara"/>
                <a:ea typeface="+mn-ea"/>
                <a:cs typeface="+mn-cs"/>
              </a:rPr>
              <a:t>	pause 20ms</a:t>
            </a:r>
          </a:p>
          <a:p>
            <a:pPr marL="0" marR="0" lvl="0" indent="0" algn="l" defTabSz="914400" rtl="0" eaLnBrk="1" fontAlgn="auto" latinLnBrk="0" hangingPunct="1">
              <a:lnSpc>
                <a:spcPct val="100000"/>
              </a:lnSpc>
              <a:spcBef>
                <a:spcPts val="0"/>
              </a:spcBef>
              <a:spcAft>
                <a:spcPts val="0"/>
              </a:spcAft>
              <a:buClrTx/>
              <a:buSzTx/>
              <a:buFontTx/>
              <a:buNone/>
              <a:tabLst>
                <a:tab pos="534988" algn="l"/>
              </a:tabLst>
              <a:defRPr/>
            </a:pPr>
            <a:r>
              <a:rPr kumimoji="0" lang="fr-FR" sz="1800" b="0" i="1" u="none" strike="noStrike" kern="1200" cap="none" spc="0" normalizeH="0" baseline="0" noProof="0" dirty="0">
                <a:ln>
                  <a:noFill/>
                </a:ln>
                <a:solidFill>
                  <a:prstClr val="black"/>
                </a:solidFill>
                <a:effectLst/>
                <a:uLnTx/>
                <a:uFillTx/>
                <a:latin typeface="Candara"/>
                <a:ea typeface="+mn-ea"/>
                <a:cs typeface="+mn-cs"/>
              </a:rPr>
              <a:t>	</a:t>
            </a:r>
            <a:r>
              <a:rPr kumimoji="0" lang="fr-FR" sz="1800" b="0" i="1" u="none" strike="noStrike" kern="1200" cap="none" spc="0" normalizeH="0" baseline="0" noProof="0" dirty="0" err="1">
                <a:ln>
                  <a:noFill/>
                </a:ln>
                <a:solidFill>
                  <a:prstClr val="black"/>
                </a:solidFill>
                <a:effectLst/>
                <a:uLnTx/>
                <a:uFillTx/>
                <a:latin typeface="Candara"/>
                <a:ea typeface="+mn-ea"/>
                <a:cs typeface="+mn-cs"/>
              </a:rPr>
              <a:t>acc</a:t>
            </a:r>
            <a:r>
              <a:rPr kumimoji="0" lang="fr-FR" sz="1800" b="0" i="1" u="none" strike="noStrike" kern="1200" cap="none" spc="0" normalizeH="0" baseline="0" noProof="0" dirty="0">
                <a:ln>
                  <a:noFill/>
                </a:ln>
                <a:solidFill>
                  <a:prstClr val="black"/>
                </a:solidFill>
                <a:effectLst/>
                <a:uLnTx/>
                <a:uFillTx/>
                <a:latin typeface="Candara"/>
                <a:ea typeface="+mn-ea"/>
                <a:cs typeface="+mn-cs"/>
              </a:rPr>
              <a:t> </a:t>
            </a:r>
            <a:r>
              <a:rPr kumimoji="0" lang="fr-FR" sz="1200" b="0" i="1" u="none" strike="noStrike" kern="1200" cap="none" spc="0" normalizeH="0" baseline="0" noProof="0" dirty="0">
                <a:ln>
                  <a:noFill/>
                </a:ln>
                <a:solidFill>
                  <a:prstClr val="black"/>
                </a:solidFill>
                <a:effectLst/>
                <a:uLnTx/>
                <a:uFillTx/>
                <a:latin typeface="Candara"/>
                <a:ea typeface="+mn-ea"/>
                <a:cs typeface="+mn-cs"/>
                <a:sym typeface="Wingdings" pitchFamily="2" charset="2"/>
              </a:rPr>
              <a:t></a:t>
            </a:r>
            <a:r>
              <a:rPr kumimoji="0" lang="fr-FR" sz="1800" b="0" i="1" u="none" strike="noStrike" kern="1200" cap="none" spc="0" normalizeH="0" baseline="0" noProof="0" dirty="0">
                <a:ln>
                  <a:noFill/>
                </a:ln>
                <a:solidFill>
                  <a:prstClr val="black"/>
                </a:solidFill>
                <a:effectLst/>
                <a:uLnTx/>
                <a:uFillTx/>
                <a:latin typeface="Candara"/>
                <a:ea typeface="+mn-ea"/>
                <a:cs typeface="+mn-cs"/>
                <a:sym typeface="Wingdings" pitchFamily="2" charset="2"/>
              </a:rPr>
              <a:t> </a:t>
            </a:r>
            <a:r>
              <a:rPr kumimoji="0" lang="fr-FR" sz="1800" b="0" i="1" u="none" strike="noStrike" kern="1200" cap="none" spc="0" normalizeH="0" baseline="0" noProof="0" dirty="0" err="1">
                <a:ln>
                  <a:noFill/>
                </a:ln>
                <a:solidFill>
                  <a:prstClr val="black"/>
                </a:solidFill>
                <a:effectLst/>
                <a:uLnTx/>
                <a:uFillTx/>
                <a:latin typeface="Candara"/>
                <a:ea typeface="+mn-ea"/>
                <a:cs typeface="+mn-cs"/>
                <a:sym typeface="Wingdings" pitchFamily="2" charset="2"/>
              </a:rPr>
              <a:t>message_radio</a:t>
            </a:r>
            <a:endParaRPr kumimoji="0" lang="fr-FR" sz="1800" b="0" i="1" u="none" strike="noStrike" kern="1200" cap="none" spc="0" normalizeH="0" baseline="0" noProof="0" dirty="0">
              <a:ln>
                <a:noFill/>
              </a:ln>
              <a:solidFill>
                <a:prstClr val="black"/>
              </a:solidFill>
              <a:effectLst/>
              <a:uLnTx/>
              <a:uFillTx/>
              <a:latin typeface="Candara"/>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tab pos="534988" algn="l"/>
              </a:tabLst>
              <a:defRPr/>
            </a:pPr>
            <a:r>
              <a:rPr kumimoji="0" lang="fr-FR" sz="1800" b="0" i="1" u="none" strike="noStrike" kern="1200" cap="none" spc="0" normalizeH="0" baseline="0" noProof="0" dirty="0">
                <a:ln>
                  <a:noFill/>
                </a:ln>
                <a:solidFill>
                  <a:prstClr val="black"/>
                </a:solidFill>
                <a:effectLst/>
                <a:uLnTx/>
                <a:uFillTx/>
                <a:latin typeface="Candara"/>
                <a:ea typeface="+mn-ea"/>
                <a:cs typeface="+mn-cs"/>
                <a:sym typeface="Wingdings" pitchFamily="2" charset="2"/>
              </a:rPr>
              <a:t>	</a:t>
            </a:r>
            <a:r>
              <a:rPr kumimoji="0" lang="fr-FR" sz="1800" b="0" i="1" u="none" strike="noStrike" kern="1200" cap="none" spc="0" normalizeH="0" baseline="0" noProof="0" dirty="0" err="1">
                <a:ln>
                  <a:noFill/>
                </a:ln>
                <a:solidFill>
                  <a:prstClr val="black"/>
                </a:solidFill>
                <a:effectLst/>
                <a:uLnTx/>
                <a:uFillTx/>
                <a:latin typeface="Candara"/>
                <a:ea typeface="+mn-ea"/>
                <a:cs typeface="+mn-cs"/>
                <a:sym typeface="Wingdings" pitchFamily="2" charset="2"/>
              </a:rPr>
              <a:t>acc_y</a:t>
            </a:r>
            <a:r>
              <a:rPr kumimoji="0" lang="fr-FR" sz="1800" b="0" i="1" u="none" strike="noStrike" kern="1200" cap="none" spc="0" normalizeH="0" baseline="0" noProof="0" dirty="0">
                <a:ln>
                  <a:noFill/>
                </a:ln>
                <a:solidFill>
                  <a:prstClr val="black"/>
                </a:solidFill>
                <a:effectLst/>
                <a:uLnTx/>
                <a:uFillTx/>
                <a:latin typeface="Candara"/>
                <a:ea typeface="+mn-ea"/>
                <a:cs typeface="+mn-cs"/>
                <a:sym typeface="Wingdings" pitchFamily="2" charset="2"/>
              </a:rPr>
              <a:t> </a:t>
            </a:r>
            <a:r>
              <a:rPr kumimoji="0" lang="fr-FR" sz="1200" b="0" i="1" u="none" strike="noStrike" kern="1200" cap="none" spc="0" normalizeH="0" baseline="0" noProof="0" dirty="0">
                <a:ln>
                  <a:noFill/>
                </a:ln>
                <a:solidFill>
                  <a:prstClr val="black"/>
                </a:solidFill>
                <a:effectLst/>
                <a:uLnTx/>
                <a:uFillTx/>
                <a:latin typeface="Candara"/>
                <a:ea typeface="+mn-ea"/>
                <a:cs typeface="+mn-cs"/>
                <a:sym typeface="Wingdings" pitchFamily="2" charset="2"/>
              </a:rPr>
              <a:t></a:t>
            </a:r>
            <a:r>
              <a:rPr kumimoji="0" lang="fr-FR" sz="1800" b="0" i="1" u="none" strike="noStrike" kern="1200" cap="none" spc="0" normalizeH="0" baseline="0" noProof="0" dirty="0">
                <a:ln>
                  <a:noFill/>
                </a:ln>
                <a:solidFill>
                  <a:prstClr val="black"/>
                </a:solidFill>
                <a:effectLst/>
                <a:uLnTx/>
                <a:uFillTx/>
                <a:latin typeface="Candara"/>
                <a:ea typeface="+mn-ea"/>
                <a:cs typeface="+mn-cs"/>
                <a:sym typeface="Wingdings" pitchFamily="2" charset="2"/>
              </a:rPr>
              <a:t> valeur entière de </a:t>
            </a:r>
            <a:r>
              <a:rPr kumimoji="0" lang="fr-FR" sz="1800" b="0" i="1" u="none" strike="noStrike" kern="1200" cap="none" spc="0" normalizeH="0" baseline="0" noProof="0" dirty="0" err="1">
                <a:ln>
                  <a:noFill/>
                </a:ln>
                <a:solidFill>
                  <a:prstClr val="black"/>
                </a:solidFill>
                <a:effectLst/>
                <a:uLnTx/>
                <a:uFillTx/>
                <a:latin typeface="Candara"/>
                <a:ea typeface="+mn-ea"/>
                <a:cs typeface="+mn-cs"/>
                <a:sym typeface="Wingdings" pitchFamily="2" charset="2"/>
              </a:rPr>
              <a:t>acc</a:t>
            </a:r>
            <a:r>
              <a:rPr kumimoji="0" lang="fr-FR" sz="1800" b="0" i="1" u="none" strike="noStrike" kern="1200" cap="none" spc="0" normalizeH="0" baseline="0" noProof="0" dirty="0">
                <a:ln>
                  <a:noFill/>
                </a:ln>
                <a:solidFill>
                  <a:prstClr val="black"/>
                </a:solidFill>
                <a:effectLst/>
                <a:uLnTx/>
                <a:uFillTx/>
                <a:latin typeface="Candar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tab pos="534988" algn="l"/>
              </a:tabLst>
              <a:defRPr/>
            </a:pPr>
            <a:r>
              <a:rPr kumimoji="0" lang="fr-FR" sz="1800" b="0" i="1" u="none" strike="noStrike" kern="1200" cap="none" spc="0" normalizeH="0" baseline="0" noProof="0" dirty="0">
                <a:ln>
                  <a:noFill/>
                </a:ln>
                <a:solidFill>
                  <a:prstClr val="black"/>
                </a:solidFill>
                <a:effectLst/>
                <a:uLnTx/>
                <a:uFillTx/>
                <a:latin typeface="Candar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tab pos="534988" algn="l"/>
              </a:tabLst>
              <a:defRPr/>
            </a:pPr>
            <a:r>
              <a:rPr kumimoji="0" lang="fr-FR" sz="1800" b="0" i="1" u="none" strike="noStrike" kern="1200" cap="none" spc="0" normalizeH="0" baseline="0" noProof="0" dirty="0">
                <a:ln>
                  <a:noFill/>
                </a:ln>
                <a:solidFill>
                  <a:prstClr val="black"/>
                </a:solidFill>
                <a:effectLst/>
                <a:uLnTx/>
                <a:uFillTx/>
                <a:latin typeface="Candara"/>
                <a:ea typeface="+mn-ea"/>
                <a:cs typeface="+mn-cs"/>
              </a:rPr>
              <a:t>	</a:t>
            </a:r>
            <a:r>
              <a:rPr kumimoji="0" lang="fr-FR" sz="1800" b="1" i="1" u="none" strike="noStrike" kern="1200" cap="none" spc="0" normalizeH="0" baseline="0" noProof="0" dirty="0">
                <a:ln>
                  <a:noFill/>
                </a:ln>
                <a:solidFill>
                  <a:prstClr val="black"/>
                </a:solidFill>
                <a:effectLst/>
                <a:uLnTx/>
                <a:uFillTx/>
                <a:latin typeface="Candara"/>
                <a:ea typeface="+mn-ea"/>
                <a:cs typeface="+mn-cs"/>
              </a:rPr>
              <a:t>SI</a:t>
            </a:r>
            <a:r>
              <a:rPr kumimoji="0" lang="fr-FR" sz="1800" b="0" i="1" u="none" strike="noStrike" kern="1200" cap="none" spc="0" normalizeH="0" baseline="0" noProof="0" dirty="0">
                <a:ln>
                  <a:noFill/>
                </a:ln>
                <a:solidFill>
                  <a:prstClr val="black"/>
                </a:solidFill>
                <a:effectLst/>
                <a:uLnTx/>
                <a:uFillTx/>
                <a:latin typeface="Candara"/>
                <a:ea typeface="+mn-ea"/>
                <a:cs typeface="+mn-cs"/>
              </a:rPr>
              <a:t>   800mg &lt;</a:t>
            </a:r>
            <a:r>
              <a:rPr kumimoji="0" lang="fr-FR" sz="1800" b="0" i="1" u="none" strike="noStrike" kern="1200" cap="none" spc="0" normalizeH="0" baseline="0" noProof="0" dirty="0" err="1">
                <a:ln>
                  <a:noFill/>
                </a:ln>
                <a:solidFill>
                  <a:prstClr val="black"/>
                </a:solidFill>
                <a:effectLst/>
                <a:uLnTx/>
                <a:uFillTx/>
                <a:latin typeface="Candara"/>
                <a:ea typeface="+mn-ea"/>
                <a:cs typeface="+mn-cs"/>
              </a:rPr>
              <a:t>acc_y</a:t>
            </a:r>
            <a:r>
              <a:rPr kumimoji="0" lang="fr-FR" sz="1800" b="0" i="1" u="none" strike="noStrike" kern="1200" cap="none" spc="0" normalizeH="0" baseline="0" noProof="0" dirty="0">
                <a:ln>
                  <a:noFill/>
                </a:ln>
                <a:solidFill>
                  <a:prstClr val="black"/>
                </a:solidFill>
                <a:effectLst/>
                <a:uLnTx/>
                <a:uFillTx/>
                <a:latin typeface="Candara"/>
                <a:ea typeface="+mn-ea"/>
                <a:cs typeface="+mn-cs"/>
              </a:rPr>
              <a:t> &lt; 1200mg</a:t>
            </a:r>
          </a:p>
          <a:p>
            <a:pPr marL="0" marR="0" lvl="0" indent="0" algn="l" defTabSz="914400" rtl="0" eaLnBrk="1" fontAlgn="auto" latinLnBrk="0" hangingPunct="1">
              <a:lnSpc>
                <a:spcPct val="100000"/>
              </a:lnSpc>
              <a:spcBef>
                <a:spcPts val="0"/>
              </a:spcBef>
              <a:spcAft>
                <a:spcPts val="0"/>
              </a:spcAft>
              <a:buClrTx/>
              <a:buSzTx/>
              <a:buFontTx/>
              <a:buNone/>
              <a:tabLst>
                <a:tab pos="808038" algn="l"/>
                <a:tab pos="985838" algn="l"/>
              </a:tabLst>
              <a:defRPr/>
            </a:pPr>
            <a:r>
              <a:rPr kumimoji="0" lang="fr-FR" sz="1800" b="0" i="1" u="none" strike="noStrike" kern="1200" cap="none" spc="0" normalizeH="0" baseline="0" noProof="0" dirty="0">
                <a:ln>
                  <a:noFill/>
                </a:ln>
                <a:solidFill>
                  <a:prstClr val="black"/>
                </a:solidFill>
                <a:effectLst/>
                <a:uLnTx/>
                <a:uFillTx/>
                <a:latin typeface="Candara"/>
                <a:ea typeface="+mn-ea"/>
                <a:cs typeface="+mn-cs"/>
              </a:rPr>
              <a:t>		Mettre la sortie numérique 1 à 1</a:t>
            </a:r>
          </a:p>
          <a:p>
            <a:pPr marL="0" marR="0" lvl="0" indent="0" algn="l" defTabSz="914400" rtl="0" eaLnBrk="1" fontAlgn="auto" latinLnBrk="0" hangingPunct="1">
              <a:lnSpc>
                <a:spcPct val="100000"/>
              </a:lnSpc>
              <a:spcBef>
                <a:spcPts val="0"/>
              </a:spcBef>
              <a:spcAft>
                <a:spcPts val="0"/>
              </a:spcAft>
              <a:buClrTx/>
              <a:buSzTx/>
              <a:buFontTx/>
              <a:buNone/>
              <a:tabLst>
                <a:tab pos="808038" algn="l"/>
                <a:tab pos="985838" algn="l"/>
              </a:tabLst>
              <a:defRPr/>
            </a:pPr>
            <a:r>
              <a:rPr kumimoji="0" lang="fr-FR" sz="1800" b="0" i="1" u="none" strike="noStrike" kern="1200" cap="none" spc="0" normalizeH="0" baseline="0" noProof="0" dirty="0">
                <a:ln>
                  <a:noFill/>
                </a:ln>
                <a:solidFill>
                  <a:prstClr val="black"/>
                </a:solidFill>
                <a:effectLst/>
                <a:uLnTx/>
                <a:uFillTx/>
                <a:latin typeface="Candara"/>
                <a:ea typeface="+mn-ea"/>
                <a:cs typeface="+mn-cs"/>
              </a:rPr>
              <a:t>		pause 100ms</a:t>
            </a:r>
          </a:p>
          <a:p>
            <a:pPr marL="0" marR="0" lvl="0" indent="0" algn="l" defTabSz="914400" rtl="0" eaLnBrk="1" fontAlgn="auto" latinLnBrk="0" hangingPunct="1">
              <a:lnSpc>
                <a:spcPct val="100000"/>
              </a:lnSpc>
              <a:spcBef>
                <a:spcPts val="0"/>
              </a:spcBef>
              <a:spcAft>
                <a:spcPts val="0"/>
              </a:spcAft>
              <a:buClrTx/>
              <a:buSzTx/>
              <a:buFontTx/>
              <a:buNone/>
              <a:tabLst>
                <a:tab pos="534988" algn="l"/>
                <a:tab pos="1258888" algn="l"/>
              </a:tabLst>
              <a:defRPr/>
            </a:pPr>
            <a:r>
              <a:rPr kumimoji="0" lang="fr-FR" sz="1800" b="0" i="1" u="none" strike="noStrike" kern="1200" cap="none" spc="0" normalizeH="0" baseline="0" noProof="0" dirty="0">
                <a:ln>
                  <a:noFill/>
                </a:ln>
                <a:solidFill>
                  <a:prstClr val="black"/>
                </a:solidFill>
                <a:effectLst/>
                <a:uLnTx/>
                <a:uFillTx/>
                <a:latin typeface="Candara"/>
                <a:ea typeface="+mn-ea"/>
                <a:cs typeface="+mn-cs"/>
              </a:rPr>
              <a:t>	</a:t>
            </a:r>
            <a:r>
              <a:rPr kumimoji="0" lang="fr-FR" sz="1800" b="1" i="1" u="none" strike="noStrike" kern="1200" cap="none" spc="0" normalizeH="0" baseline="0" noProof="0" dirty="0">
                <a:ln>
                  <a:noFill/>
                </a:ln>
                <a:solidFill>
                  <a:prstClr val="black"/>
                </a:solidFill>
                <a:effectLst/>
                <a:uLnTx/>
                <a:uFillTx/>
                <a:latin typeface="Candara"/>
                <a:ea typeface="+mn-ea"/>
                <a:cs typeface="+mn-cs"/>
              </a:rPr>
              <a:t>SINON</a:t>
            </a:r>
          </a:p>
          <a:p>
            <a:pPr marL="0" marR="0" lvl="0" indent="0" algn="l" defTabSz="914400" rtl="0" eaLnBrk="1" fontAlgn="auto" latinLnBrk="0" hangingPunct="1">
              <a:lnSpc>
                <a:spcPct val="100000"/>
              </a:lnSpc>
              <a:spcBef>
                <a:spcPts val="0"/>
              </a:spcBef>
              <a:spcAft>
                <a:spcPts val="0"/>
              </a:spcAft>
              <a:buClrTx/>
              <a:buSzTx/>
              <a:buFontTx/>
              <a:buNone/>
              <a:tabLst>
                <a:tab pos="534988" algn="l"/>
              </a:tabLst>
              <a:defRPr/>
            </a:pPr>
            <a:r>
              <a:rPr kumimoji="0" lang="fr-FR" sz="1800" b="0" i="1" u="none" strike="noStrike" kern="1200" cap="none" spc="0" normalizeH="0" baseline="0" noProof="0" dirty="0">
                <a:ln>
                  <a:noFill/>
                </a:ln>
                <a:solidFill>
                  <a:prstClr val="black"/>
                </a:solidFill>
                <a:effectLst/>
                <a:uLnTx/>
                <a:uFillTx/>
                <a:latin typeface="Candara"/>
                <a:ea typeface="+mn-ea"/>
                <a:cs typeface="+mn-cs"/>
              </a:rPr>
              <a:t>		 Mettre la sortie numérique 1 à 0</a:t>
            </a:r>
          </a:p>
          <a:p>
            <a:pPr marL="0" marR="0" lvl="0" indent="0" algn="l" defTabSz="914400" rtl="0" eaLnBrk="1" fontAlgn="auto" latinLnBrk="0" hangingPunct="1">
              <a:lnSpc>
                <a:spcPct val="100000"/>
              </a:lnSpc>
              <a:spcBef>
                <a:spcPts val="0"/>
              </a:spcBef>
              <a:spcAft>
                <a:spcPts val="0"/>
              </a:spcAft>
              <a:buClrTx/>
              <a:buSzTx/>
              <a:buFontTx/>
              <a:buNone/>
              <a:tabLst>
                <a:tab pos="273050" algn="l"/>
              </a:tabLst>
              <a:defRPr/>
            </a:pPr>
            <a:r>
              <a:rPr kumimoji="0" lang="fr-FR" sz="1800" b="0" i="1" u="none" strike="noStrike" kern="1200" cap="none" spc="0" normalizeH="0" baseline="0" noProof="0" dirty="0">
                <a:ln>
                  <a:noFill/>
                </a:ln>
                <a:solidFill>
                  <a:prstClr val="black"/>
                </a:solidFill>
                <a:effectLst/>
                <a:uLnTx/>
                <a:uFillTx/>
                <a:latin typeface="Candara"/>
                <a:ea typeface="+mn-ea"/>
                <a:cs typeface="+mn-cs"/>
              </a:rPr>
              <a:t>	</a:t>
            </a:r>
            <a:r>
              <a:rPr kumimoji="0" lang="fr-FR" sz="1800" b="1" i="1" u="none" strike="noStrike" kern="1200" cap="none" spc="0" normalizeH="0" baseline="0" noProof="0" dirty="0">
                <a:ln>
                  <a:noFill/>
                </a:ln>
                <a:solidFill>
                  <a:prstClr val="black"/>
                </a:solidFill>
                <a:effectLst/>
                <a:uLnTx/>
                <a:uFillTx/>
                <a:latin typeface="Candara"/>
                <a:ea typeface="+mn-ea"/>
                <a:cs typeface="+mn-cs"/>
              </a:rPr>
              <a:t>FIN TANT QUE</a:t>
            </a:r>
          </a:p>
          <a:p>
            <a:pPr marL="0" marR="0" lvl="0" indent="0" algn="l" defTabSz="914400" rtl="0" eaLnBrk="1" fontAlgn="auto" latinLnBrk="0" hangingPunct="1">
              <a:lnSpc>
                <a:spcPct val="100000"/>
              </a:lnSpc>
              <a:spcBef>
                <a:spcPts val="0"/>
              </a:spcBef>
              <a:spcAft>
                <a:spcPts val="0"/>
              </a:spcAft>
              <a:buClrTx/>
              <a:buSzTx/>
              <a:buFontTx/>
              <a:buNone/>
              <a:tabLst>
                <a:tab pos="534988" algn="l"/>
              </a:tabLst>
              <a:defRPr/>
            </a:pPr>
            <a:r>
              <a:rPr kumimoji="0" lang="fr-FR" sz="1800" b="1" i="1" u="none" strike="noStrike" kern="1200" cap="none" spc="0" normalizeH="0" baseline="0" noProof="0" dirty="0">
                <a:ln>
                  <a:noFill/>
                </a:ln>
                <a:solidFill>
                  <a:prstClr val="black"/>
                </a:solidFill>
                <a:effectLst/>
                <a:uLnTx/>
                <a:uFillTx/>
                <a:latin typeface="Candara"/>
                <a:ea typeface="+mn-ea"/>
                <a:cs typeface="+mn-cs"/>
              </a:rPr>
              <a:t>FIN </a:t>
            </a:r>
          </a:p>
        </p:txBody>
      </p:sp>
      <p:sp>
        <p:nvSpPr>
          <p:cNvPr id="35" name="Organigramme : Décision 34"/>
          <p:cNvSpPr/>
          <p:nvPr/>
        </p:nvSpPr>
        <p:spPr>
          <a:xfrm>
            <a:off x="5178939" y="4436997"/>
            <a:ext cx="1376474" cy="758036"/>
          </a:xfrm>
          <a:prstGeom prst="flowChartDecision">
            <a:avLst/>
          </a:prstGeom>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1000" dirty="0"/>
              <a:t>Face détectée </a:t>
            </a:r>
          </a:p>
        </p:txBody>
      </p:sp>
      <p:cxnSp>
        <p:nvCxnSpPr>
          <p:cNvPr id="36" name="Connecteur droit avec flèche 35"/>
          <p:cNvCxnSpPr/>
          <p:nvPr/>
        </p:nvCxnSpPr>
        <p:spPr>
          <a:xfrm>
            <a:off x="5877076" y="5165329"/>
            <a:ext cx="0" cy="172193"/>
          </a:xfrm>
          <a:prstGeom prst="straightConnector1">
            <a:avLst/>
          </a:prstGeom>
          <a:ln w="28575">
            <a:tailEnd type="arrow"/>
          </a:ln>
        </p:spPr>
        <p:style>
          <a:lnRef idx="1">
            <a:schemeClr val="accent5"/>
          </a:lnRef>
          <a:fillRef idx="0">
            <a:schemeClr val="accent5"/>
          </a:fillRef>
          <a:effectRef idx="0">
            <a:schemeClr val="accent5"/>
          </a:effectRef>
          <a:fontRef idx="minor">
            <a:schemeClr val="tx1"/>
          </a:fontRef>
        </p:style>
      </p:cxnSp>
      <p:sp>
        <p:nvSpPr>
          <p:cNvPr id="37" name="Ellipse 36"/>
          <p:cNvSpPr/>
          <p:nvPr/>
        </p:nvSpPr>
        <p:spPr>
          <a:xfrm>
            <a:off x="6526997" y="4771321"/>
            <a:ext cx="117217" cy="92276"/>
          </a:xfrm>
          <a:prstGeom prst="ellipse">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cxnSp>
        <p:nvCxnSpPr>
          <p:cNvPr id="39" name="Connecteur droit 38"/>
          <p:cNvCxnSpPr>
            <a:cxnSpLocks/>
            <a:stCxn id="37" idx="6"/>
          </p:cNvCxnSpPr>
          <p:nvPr/>
        </p:nvCxnSpPr>
        <p:spPr>
          <a:xfrm>
            <a:off x="6644214" y="4817459"/>
            <a:ext cx="72327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41" name="Rectangle 40"/>
          <p:cNvSpPr/>
          <p:nvPr/>
        </p:nvSpPr>
        <p:spPr>
          <a:xfrm>
            <a:off x="6605876" y="5261680"/>
            <a:ext cx="1544129" cy="39188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1400" dirty="0">
                <a:solidFill>
                  <a:prstClr val="black"/>
                </a:solidFill>
                <a:latin typeface="Candara"/>
              </a:rPr>
              <a:t>Eteindre la lampe</a:t>
            </a:r>
          </a:p>
        </p:txBody>
      </p:sp>
      <p:cxnSp>
        <p:nvCxnSpPr>
          <p:cNvPr id="43" name="Connecteur droit 42"/>
          <p:cNvCxnSpPr>
            <a:cxnSpLocks/>
            <a:endCxn id="54" idx="0"/>
          </p:cNvCxnSpPr>
          <p:nvPr/>
        </p:nvCxnSpPr>
        <p:spPr>
          <a:xfrm>
            <a:off x="7367485" y="4817459"/>
            <a:ext cx="0" cy="444923"/>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46" name="Connecteur droit 45"/>
          <p:cNvCxnSpPr>
            <a:cxnSpLocks/>
            <a:stCxn id="54" idx="2"/>
          </p:cNvCxnSpPr>
          <p:nvPr/>
        </p:nvCxnSpPr>
        <p:spPr>
          <a:xfrm flipH="1">
            <a:off x="7364345" y="5654782"/>
            <a:ext cx="0" cy="80008"/>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48" name="Connecteur droit 47"/>
          <p:cNvCxnSpPr>
            <a:cxnSpLocks/>
          </p:cNvCxnSpPr>
          <p:nvPr/>
        </p:nvCxnSpPr>
        <p:spPr>
          <a:xfrm>
            <a:off x="5864376" y="5734790"/>
            <a:ext cx="1503109"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40" name="Rectangle : coins arrondis 39">
            <a:extLst>
              <a:ext uri="{FF2B5EF4-FFF2-40B4-BE49-F238E27FC236}">
                <a16:creationId xmlns:a16="http://schemas.microsoft.com/office/drawing/2014/main" id="{E91DEDEA-180D-45F2-9482-0B026537DD76}"/>
              </a:ext>
            </a:extLst>
          </p:cNvPr>
          <p:cNvSpPr>
            <a:spLocks noChangeAspect="1"/>
          </p:cNvSpPr>
          <p:nvPr/>
        </p:nvSpPr>
        <p:spPr>
          <a:xfrm>
            <a:off x="11160000" y="144000"/>
            <a:ext cx="900000" cy="900000"/>
          </a:xfrm>
          <a:prstGeom prst="roundRect">
            <a:avLst>
              <a:gd name="adj" fmla="val 10000"/>
            </a:avLst>
          </a:prstGeom>
          <a:blipFill rotWithShape="0">
            <a:blip r:embed="rId4">
              <a:duotone>
                <a:schemeClr val="accent2">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8800"/>
                      </a14:imgEffect>
                      <a14:imgEffect>
                        <a14:saturation sat="300000"/>
                      </a14:imgEffect>
                      <a14:imgEffect>
                        <a14:brightnessContrast contrast="-40000"/>
                      </a14:imgEffect>
                    </a14:imgLayer>
                  </a14:imgProps>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45392"/>
              <a:satOff val="-2251"/>
              <a:lumOff val="8827"/>
              <a:alphaOff val="0"/>
            </a:schemeClr>
          </a:effectRef>
          <a:fontRef idx="minor">
            <a:schemeClr val="lt1">
              <a:hueOff val="0"/>
              <a:satOff val="0"/>
              <a:lumOff val="0"/>
              <a:alphaOff val="0"/>
            </a:schemeClr>
          </a:fontRef>
        </p:style>
      </p:sp>
      <p:sp>
        <p:nvSpPr>
          <p:cNvPr id="38" name="Espace réservé du pied de page 5">
            <a:extLst>
              <a:ext uri="{FF2B5EF4-FFF2-40B4-BE49-F238E27FC236}">
                <a16:creationId xmlns:a16="http://schemas.microsoft.com/office/drawing/2014/main" id="{9111E4ED-ED94-441A-8B77-6822A37101A9}"/>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Sciences de l’Ingénieur :  l'approche Design au service du projet de Première</a:t>
            </a:r>
          </a:p>
        </p:txBody>
      </p:sp>
      <p:sp>
        <p:nvSpPr>
          <p:cNvPr id="42" name="Titre 1">
            <a:extLst>
              <a:ext uri="{FF2B5EF4-FFF2-40B4-BE49-F238E27FC236}">
                <a16:creationId xmlns:a16="http://schemas.microsoft.com/office/drawing/2014/main" id="{F2A50DC7-6EF7-40C4-B29A-F92F01DF3099}"/>
              </a:ext>
            </a:extLst>
          </p:cNvPr>
          <p:cNvSpPr txBox="1">
            <a:spLocks/>
          </p:cNvSpPr>
          <p:nvPr/>
        </p:nvSpPr>
        <p:spPr>
          <a:xfrm>
            <a:off x="180000" y="180000"/>
            <a:ext cx="11513610"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spc="-300" dirty="0"/>
              <a:t>Tester, expérimenter, fournir des solutions</a:t>
            </a:r>
          </a:p>
        </p:txBody>
      </p:sp>
      <p:sp>
        <p:nvSpPr>
          <p:cNvPr id="44" name="Titre 1">
            <a:extLst>
              <a:ext uri="{FF2B5EF4-FFF2-40B4-BE49-F238E27FC236}">
                <a16:creationId xmlns:a16="http://schemas.microsoft.com/office/drawing/2014/main" id="{A4208DE0-E4E8-432E-8108-9F78BC9D1FBD}"/>
              </a:ext>
            </a:extLst>
          </p:cNvPr>
          <p:cNvSpPr txBox="1">
            <a:spLocks/>
          </p:cNvSpPr>
          <p:nvPr/>
        </p:nvSpPr>
        <p:spPr>
          <a:xfrm>
            <a:off x="368546" y="723562"/>
            <a:ext cx="11513610" cy="461665"/>
          </a:xfrm>
          <a:prstGeom prst="rect">
            <a:avLst/>
          </a:prstGeom>
          <a:noFill/>
        </p:spPr>
        <p:txBody>
          <a:bodyPr wrap="square" rtlCol="0">
            <a:spAutoFit/>
          </a:bodyPr>
          <a:lstStyle>
            <a:defPPr>
              <a:defRPr lang="fr-FR"/>
            </a:defPPr>
            <a:lvl1pPr lvl="0">
              <a:defRPr sz="2400" b="1">
                <a:solidFill>
                  <a:prstClr val="black"/>
                </a:solidFill>
              </a:defRPr>
            </a:lvl1pPr>
          </a:lstStyle>
          <a:p>
            <a:r>
              <a:rPr lang="fr-FR" dirty="0"/>
              <a:t>Programmer la carte </a:t>
            </a:r>
            <a:r>
              <a:rPr lang="fr-FR" dirty="0" err="1"/>
              <a:t>micro:bit</a:t>
            </a:r>
            <a:r>
              <a:rPr lang="fr-FR" dirty="0"/>
              <a:t> pour actionner la lampe</a:t>
            </a:r>
          </a:p>
        </p:txBody>
      </p:sp>
      <p:sp>
        <p:nvSpPr>
          <p:cNvPr id="2" name="Rectangle 1">
            <a:extLst>
              <a:ext uri="{FF2B5EF4-FFF2-40B4-BE49-F238E27FC236}">
                <a16:creationId xmlns:a16="http://schemas.microsoft.com/office/drawing/2014/main" id="{FF8D3A30-AB42-4914-9778-B997EF5D8FB5}"/>
              </a:ext>
            </a:extLst>
          </p:cNvPr>
          <p:cNvSpPr/>
          <p:nvPr/>
        </p:nvSpPr>
        <p:spPr>
          <a:xfrm>
            <a:off x="9250821" y="4822248"/>
            <a:ext cx="2539393" cy="288000"/>
          </a:xfrm>
          <a:prstGeom prst="rect">
            <a:avLst/>
          </a:prstGeom>
          <a:noFill/>
          <a:ln>
            <a:solidFill>
              <a:srgbClr val="FF00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D9FF5D7F-E80F-4F0C-8197-7773BEBDA24B}"/>
              </a:ext>
            </a:extLst>
          </p:cNvPr>
          <p:cNvSpPr/>
          <p:nvPr/>
        </p:nvSpPr>
        <p:spPr>
          <a:xfrm>
            <a:off x="1416376" y="4379435"/>
            <a:ext cx="3048796" cy="324000"/>
          </a:xfrm>
          <a:prstGeom prst="rect">
            <a:avLst/>
          </a:prstGeom>
          <a:noFill/>
          <a:ln>
            <a:solidFill>
              <a:srgbClr val="FF00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6973FBAB-67B8-420B-AB38-0FCA10DD4166}"/>
              </a:ext>
            </a:extLst>
          </p:cNvPr>
          <p:cNvSpPr/>
          <p:nvPr/>
        </p:nvSpPr>
        <p:spPr>
          <a:xfrm>
            <a:off x="1416376" y="3567874"/>
            <a:ext cx="3048795" cy="322785"/>
          </a:xfrm>
          <a:prstGeom prst="rect">
            <a:avLst/>
          </a:prstGeom>
          <a:noFill/>
          <a:ln>
            <a:solidFill>
              <a:srgbClr val="38B1C7"/>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6AE4D123-6711-4322-8046-0A33835F97A8}"/>
              </a:ext>
            </a:extLst>
          </p:cNvPr>
          <p:cNvSpPr/>
          <p:nvPr/>
        </p:nvSpPr>
        <p:spPr>
          <a:xfrm>
            <a:off x="9254647" y="4086568"/>
            <a:ext cx="2535567" cy="288000"/>
          </a:xfrm>
          <a:prstGeom prst="rect">
            <a:avLst/>
          </a:prstGeom>
          <a:noFill/>
          <a:ln>
            <a:solidFill>
              <a:srgbClr val="38B1C7"/>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0E1FAE10-6C25-4ABF-A25E-D77517780342}"/>
              </a:ext>
            </a:extLst>
          </p:cNvPr>
          <p:cNvSpPr/>
          <p:nvPr/>
        </p:nvSpPr>
        <p:spPr>
          <a:xfrm>
            <a:off x="881149" y="3199935"/>
            <a:ext cx="481200" cy="391886"/>
          </a:xfrm>
          <a:prstGeom prst="ellipse">
            <a:avLst/>
          </a:prstGeom>
          <a:noFill/>
          <a:ln>
            <a:solidFill>
              <a:srgbClr val="7030A0"/>
            </a:solidFill>
          </a:ln>
          <a:effectLst>
            <a:glow rad="101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55" name="Ellipse 54">
            <a:extLst>
              <a:ext uri="{FF2B5EF4-FFF2-40B4-BE49-F238E27FC236}">
                <a16:creationId xmlns:a16="http://schemas.microsoft.com/office/drawing/2014/main" id="{34F9BE02-8831-4C71-80FB-D628BF7596D8}"/>
              </a:ext>
            </a:extLst>
          </p:cNvPr>
          <p:cNvSpPr/>
          <p:nvPr/>
        </p:nvSpPr>
        <p:spPr>
          <a:xfrm>
            <a:off x="5096177" y="4408383"/>
            <a:ext cx="1596003" cy="795640"/>
          </a:xfrm>
          <a:prstGeom prst="ellipse">
            <a:avLst/>
          </a:prstGeom>
          <a:noFill/>
          <a:ln>
            <a:solidFill>
              <a:srgbClr val="7030A0"/>
            </a:solidFill>
          </a:ln>
          <a:effectLst>
            <a:glow rad="101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56" name="Ellipse 55">
            <a:extLst>
              <a:ext uri="{FF2B5EF4-FFF2-40B4-BE49-F238E27FC236}">
                <a16:creationId xmlns:a16="http://schemas.microsoft.com/office/drawing/2014/main" id="{4F3C27C7-93E9-4EFE-AF5C-D1F529F0E9CD}"/>
              </a:ext>
            </a:extLst>
          </p:cNvPr>
          <p:cNvSpPr/>
          <p:nvPr/>
        </p:nvSpPr>
        <p:spPr>
          <a:xfrm>
            <a:off x="938525" y="4042579"/>
            <a:ext cx="798500" cy="394417"/>
          </a:xfrm>
          <a:prstGeom prst="ellipse">
            <a:avLst/>
          </a:prstGeom>
          <a:noFill/>
          <a:ln>
            <a:solidFill>
              <a:srgbClr val="7030A0"/>
            </a:solidFill>
          </a:ln>
          <a:effectLst>
            <a:glow rad="101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57" name="Ellipse 56">
            <a:extLst>
              <a:ext uri="{FF2B5EF4-FFF2-40B4-BE49-F238E27FC236}">
                <a16:creationId xmlns:a16="http://schemas.microsoft.com/office/drawing/2014/main" id="{F5D209F5-B769-44F7-991B-906B374B56B5}"/>
              </a:ext>
            </a:extLst>
          </p:cNvPr>
          <p:cNvSpPr/>
          <p:nvPr/>
        </p:nvSpPr>
        <p:spPr>
          <a:xfrm>
            <a:off x="8302757" y="3780337"/>
            <a:ext cx="466478" cy="391886"/>
          </a:xfrm>
          <a:prstGeom prst="ellipse">
            <a:avLst/>
          </a:prstGeom>
          <a:noFill/>
          <a:ln>
            <a:solidFill>
              <a:srgbClr val="7030A0"/>
            </a:solidFill>
          </a:ln>
          <a:effectLst>
            <a:glow rad="101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58" name="Ellipse 57">
            <a:extLst>
              <a:ext uri="{FF2B5EF4-FFF2-40B4-BE49-F238E27FC236}">
                <a16:creationId xmlns:a16="http://schemas.microsoft.com/office/drawing/2014/main" id="{A718D715-932E-450A-AE0B-A9E9686BDC5D}"/>
              </a:ext>
            </a:extLst>
          </p:cNvPr>
          <p:cNvSpPr/>
          <p:nvPr/>
        </p:nvSpPr>
        <p:spPr>
          <a:xfrm>
            <a:off x="8308123" y="4533236"/>
            <a:ext cx="707360" cy="388191"/>
          </a:xfrm>
          <a:prstGeom prst="ellipse">
            <a:avLst/>
          </a:prstGeom>
          <a:noFill/>
          <a:ln>
            <a:solidFill>
              <a:srgbClr val="7030A0"/>
            </a:solidFill>
          </a:ln>
          <a:effectLst>
            <a:glow rad="101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45" name="Rectangle 44">
            <a:extLst>
              <a:ext uri="{FF2B5EF4-FFF2-40B4-BE49-F238E27FC236}">
                <a16:creationId xmlns:a16="http://schemas.microsoft.com/office/drawing/2014/main" id="{25ACB218-2955-4A2F-AD52-27499AD37459}"/>
              </a:ext>
            </a:extLst>
          </p:cNvPr>
          <p:cNvSpPr/>
          <p:nvPr/>
        </p:nvSpPr>
        <p:spPr>
          <a:xfrm>
            <a:off x="998625" y="2440608"/>
            <a:ext cx="3048795" cy="607407"/>
          </a:xfrm>
          <a:prstGeom prst="rect">
            <a:avLst/>
          </a:prstGeom>
          <a:noFill/>
          <a:ln>
            <a:solidFill>
              <a:srgbClr val="38B1C7"/>
            </a:solidFill>
          </a:ln>
          <a:effectLst>
            <a:glow rad="101600">
              <a:schemeClr val="accent5">
                <a:lumMod val="25000"/>
                <a:lumOff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752B0DA3-6FF4-445B-AF05-D8D973F4C7C1}"/>
              </a:ext>
            </a:extLst>
          </p:cNvPr>
          <p:cNvSpPr/>
          <p:nvPr/>
        </p:nvSpPr>
        <p:spPr>
          <a:xfrm>
            <a:off x="8341255" y="3356465"/>
            <a:ext cx="3048795" cy="487880"/>
          </a:xfrm>
          <a:prstGeom prst="rect">
            <a:avLst/>
          </a:prstGeom>
          <a:noFill/>
          <a:ln>
            <a:solidFill>
              <a:srgbClr val="38B1C7"/>
            </a:solidFill>
          </a:ln>
          <a:effectLst>
            <a:glow rad="101600">
              <a:schemeClr val="accent5">
                <a:lumMod val="25000"/>
                <a:lumOff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a:extLst>
              <a:ext uri="{FF2B5EF4-FFF2-40B4-BE49-F238E27FC236}">
                <a16:creationId xmlns:a16="http://schemas.microsoft.com/office/drawing/2014/main" id="{3FE2789C-C9EE-49E7-B9C4-1A80A91ADC64}"/>
              </a:ext>
            </a:extLst>
          </p:cNvPr>
          <p:cNvSpPr/>
          <p:nvPr/>
        </p:nvSpPr>
        <p:spPr>
          <a:xfrm>
            <a:off x="4690321" y="3873185"/>
            <a:ext cx="2315686" cy="392400"/>
          </a:xfrm>
          <a:prstGeom prst="rect">
            <a:avLst/>
          </a:prstGeom>
          <a:noFill/>
          <a:ln>
            <a:solidFill>
              <a:srgbClr val="38B1C7"/>
            </a:solidFill>
          </a:ln>
          <a:effectLst>
            <a:glow rad="101600">
              <a:schemeClr val="accent5">
                <a:lumMod val="25000"/>
                <a:lumOff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63166123-5AD3-421D-AA49-0A46F0242DDD}"/>
              </a:ext>
            </a:extLst>
          </p:cNvPr>
          <p:cNvSpPr/>
          <p:nvPr/>
        </p:nvSpPr>
        <p:spPr>
          <a:xfrm>
            <a:off x="5059342" y="5262837"/>
            <a:ext cx="1467655" cy="391886"/>
          </a:xfrm>
          <a:prstGeom prst="rect">
            <a:avLst/>
          </a:prstGeom>
          <a:noFill/>
          <a:ln>
            <a:solidFill>
              <a:srgbClr val="38B1C7"/>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a:extLst>
              <a:ext uri="{FF2B5EF4-FFF2-40B4-BE49-F238E27FC236}">
                <a16:creationId xmlns:a16="http://schemas.microsoft.com/office/drawing/2014/main" id="{E121DD3A-B8EE-4D42-BBCB-E0E861A7B3FA}"/>
              </a:ext>
            </a:extLst>
          </p:cNvPr>
          <p:cNvSpPr/>
          <p:nvPr/>
        </p:nvSpPr>
        <p:spPr>
          <a:xfrm>
            <a:off x="6603954" y="5262382"/>
            <a:ext cx="1545929" cy="392400"/>
          </a:xfrm>
          <a:prstGeom prst="rect">
            <a:avLst/>
          </a:prstGeom>
          <a:noFill/>
          <a:ln>
            <a:solidFill>
              <a:srgbClr val="FF00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a:extLst>
              <a:ext uri="{FF2B5EF4-FFF2-40B4-BE49-F238E27FC236}">
                <a16:creationId xmlns:a16="http://schemas.microsoft.com/office/drawing/2014/main" id="{ADBBCEFC-7D78-4254-B445-A3A099DDC65E}"/>
              </a:ext>
            </a:extLst>
          </p:cNvPr>
          <p:cNvSpPr/>
          <p:nvPr/>
        </p:nvSpPr>
        <p:spPr>
          <a:xfrm>
            <a:off x="998625" y="3241594"/>
            <a:ext cx="3554210" cy="1412374"/>
          </a:xfrm>
          <a:prstGeom prst="rect">
            <a:avLst/>
          </a:prstGeom>
          <a:noFill/>
          <a:ln>
            <a:solidFill>
              <a:srgbClr val="38B1C7"/>
            </a:solidFill>
          </a:ln>
          <a:effectLst>
            <a:glow rad="101600">
              <a:schemeClr val="accent5">
                <a:lumMod val="25000"/>
                <a:lumOff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a:extLst>
              <a:ext uri="{FF2B5EF4-FFF2-40B4-BE49-F238E27FC236}">
                <a16:creationId xmlns:a16="http://schemas.microsoft.com/office/drawing/2014/main" id="{1850C9FF-E063-4EF1-8367-89F13F1210DF}"/>
              </a:ext>
            </a:extLst>
          </p:cNvPr>
          <p:cNvSpPr/>
          <p:nvPr/>
        </p:nvSpPr>
        <p:spPr>
          <a:xfrm>
            <a:off x="8341255" y="3844344"/>
            <a:ext cx="3718745" cy="1535447"/>
          </a:xfrm>
          <a:prstGeom prst="rect">
            <a:avLst/>
          </a:prstGeom>
          <a:noFill/>
          <a:ln>
            <a:solidFill>
              <a:srgbClr val="38B1C7"/>
            </a:solidFill>
          </a:ln>
          <a:effectLst>
            <a:glow rad="101600">
              <a:schemeClr val="accent5">
                <a:lumMod val="25000"/>
                <a:lumOff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60">
            <a:extLst>
              <a:ext uri="{FF2B5EF4-FFF2-40B4-BE49-F238E27FC236}">
                <a16:creationId xmlns:a16="http://schemas.microsoft.com/office/drawing/2014/main" id="{B95BA93F-09FD-4BE9-8DAD-E38DADE6A8EE}"/>
              </a:ext>
            </a:extLst>
          </p:cNvPr>
          <p:cNvSpPr/>
          <p:nvPr/>
        </p:nvSpPr>
        <p:spPr>
          <a:xfrm>
            <a:off x="5007833" y="4355347"/>
            <a:ext cx="3205020" cy="1476632"/>
          </a:xfrm>
          <a:prstGeom prst="rect">
            <a:avLst/>
          </a:prstGeom>
          <a:noFill/>
          <a:ln>
            <a:solidFill>
              <a:srgbClr val="38B1C7"/>
            </a:solidFill>
          </a:ln>
          <a:effectLst>
            <a:glow rad="101600">
              <a:schemeClr val="accent5">
                <a:lumMod val="25000"/>
                <a:lumOff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a:extLst>
              <a:ext uri="{FF2B5EF4-FFF2-40B4-BE49-F238E27FC236}">
                <a16:creationId xmlns:a16="http://schemas.microsoft.com/office/drawing/2014/main" id="{9664A975-7962-4D34-BB3A-73133C4B5044}"/>
              </a:ext>
            </a:extLst>
          </p:cNvPr>
          <p:cNvPicPr>
            <a:picLocks noChangeAspect="1"/>
          </p:cNvPicPr>
          <p:nvPr/>
        </p:nvPicPr>
        <p:blipFill rotWithShape="1">
          <a:blip r:embed="rId6"/>
          <a:srcRect r="43390"/>
          <a:stretch/>
        </p:blipFill>
        <p:spPr>
          <a:xfrm>
            <a:off x="10407944" y="1478209"/>
            <a:ext cx="1805814" cy="25166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2" name="Ellipse 21">
            <a:extLst>
              <a:ext uri="{FF2B5EF4-FFF2-40B4-BE49-F238E27FC236}">
                <a16:creationId xmlns:a16="http://schemas.microsoft.com/office/drawing/2014/main" id="{472617B9-9FE8-427C-A0E8-55C683E43147}"/>
              </a:ext>
            </a:extLst>
          </p:cNvPr>
          <p:cNvSpPr/>
          <p:nvPr/>
        </p:nvSpPr>
        <p:spPr>
          <a:xfrm>
            <a:off x="11087430" y="3212566"/>
            <a:ext cx="466478" cy="830843"/>
          </a:xfrm>
          <a:prstGeom prst="ellipse">
            <a:avLst/>
          </a:prstGeom>
          <a:noFill/>
          <a:ln>
            <a:solidFill>
              <a:srgbClr val="38B1C7"/>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llipse 62">
            <a:extLst>
              <a:ext uri="{FF2B5EF4-FFF2-40B4-BE49-F238E27FC236}">
                <a16:creationId xmlns:a16="http://schemas.microsoft.com/office/drawing/2014/main" id="{5445DE39-6A8E-46A3-9B50-D6C9258ECC95}"/>
              </a:ext>
            </a:extLst>
          </p:cNvPr>
          <p:cNvSpPr/>
          <p:nvPr/>
        </p:nvSpPr>
        <p:spPr>
          <a:xfrm>
            <a:off x="11092126" y="3221706"/>
            <a:ext cx="466478" cy="830843"/>
          </a:xfrm>
          <a:prstGeom prst="ellipse">
            <a:avLst/>
          </a:prstGeom>
          <a:noFill/>
          <a:ln>
            <a:solidFill>
              <a:srgbClr val="FF00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45"/>
                                        </p:tgtEl>
                                      </p:cBhvr>
                                    </p:animEffect>
                                    <p:set>
                                      <p:cBhvr>
                                        <p:cTn id="18" dur="1" fill="hold">
                                          <p:stCondLst>
                                            <p:cond delay="499"/>
                                          </p:stCondLst>
                                        </p:cTn>
                                        <p:tgtEl>
                                          <p:spTgt spid="45"/>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51"/>
                                        </p:tgtEl>
                                      </p:cBhvr>
                                    </p:animEffect>
                                    <p:set>
                                      <p:cBhvr>
                                        <p:cTn id="21" dur="1" fill="hold">
                                          <p:stCondLst>
                                            <p:cond delay="499"/>
                                          </p:stCondLst>
                                        </p:cTn>
                                        <p:tgtEl>
                                          <p:spTgt spid="51"/>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52"/>
                                        </p:tgtEl>
                                      </p:cBhvr>
                                    </p:animEffect>
                                    <p:set>
                                      <p:cBhvr>
                                        <p:cTn id="24" dur="1" fill="hold">
                                          <p:stCondLst>
                                            <p:cond delay="499"/>
                                          </p:stCondLst>
                                        </p:cTn>
                                        <p:tgtEl>
                                          <p:spTgt spid="52"/>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500"/>
                                        <p:tgtEl>
                                          <p:spTgt spid="6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fade">
                                      <p:cBhvr>
                                        <p:cTn id="33" dur="500"/>
                                        <p:tgtEl>
                                          <p:spTgt spid="6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59"/>
                                        </p:tgtEl>
                                      </p:cBhvr>
                                    </p:animEffect>
                                    <p:set>
                                      <p:cBhvr>
                                        <p:cTn id="38" dur="1" fill="hold">
                                          <p:stCondLst>
                                            <p:cond delay="499"/>
                                          </p:stCondLst>
                                        </p:cTn>
                                        <p:tgtEl>
                                          <p:spTgt spid="59"/>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61"/>
                                        </p:tgtEl>
                                      </p:cBhvr>
                                    </p:animEffect>
                                    <p:set>
                                      <p:cBhvr>
                                        <p:cTn id="41" dur="1" fill="hold">
                                          <p:stCondLst>
                                            <p:cond delay="499"/>
                                          </p:stCondLst>
                                        </p:cTn>
                                        <p:tgtEl>
                                          <p:spTgt spid="61"/>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60"/>
                                        </p:tgtEl>
                                      </p:cBhvr>
                                    </p:animEffect>
                                    <p:set>
                                      <p:cBhvr>
                                        <p:cTn id="44" dur="1" fill="hold">
                                          <p:stCondLst>
                                            <p:cond delay="499"/>
                                          </p:stCondLst>
                                        </p:cTn>
                                        <p:tgtEl>
                                          <p:spTgt spid="60"/>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fade">
                                      <p:cBhvr>
                                        <p:cTn id="55" dur="500"/>
                                        <p:tgtEl>
                                          <p:spTgt spid="5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500"/>
                                        <p:tgtEl>
                                          <p:spTgt spid="4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fade">
                                      <p:cBhvr>
                                        <p:cTn id="63" dur="500"/>
                                        <p:tgtEl>
                                          <p:spTgt spid="5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0"/>
                                        </p:tgtEl>
                                        <p:attrNameLst>
                                          <p:attrName>style.visibility</p:attrName>
                                        </p:attrNameLst>
                                      </p:cBhvr>
                                      <p:to>
                                        <p:strVal val="visible"/>
                                      </p:to>
                                    </p:set>
                                    <p:animEffect transition="in" filter="fade">
                                      <p:cBhvr>
                                        <p:cTn id="66" dur="500"/>
                                        <p:tgtEl>
                                          <p:spTgt spid="50"/>
                                        </p:tgtEl>
                                      </p:cBhvr>
                                    </p:animEffect>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childTnLst>
                          </p:cTn>
                        </p:par>
                        <p:par>
                          <p:cTn id="71" fill="hold">
                            <p:stCondLst>
                              <p:cond delay="1000"/>
                            </p:stCondLst>
                            <p:childTnLst>
                              <p:par>
                                <p:cTn id="72" presetID="10" presetClass="entr" presetSubtype="0" fill="hold" grpId="0" nodeType="after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500"/>
                                        <p:tgtEl>
                                          <p:spTgt spid="2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fade">
                                      <p:cBhvr>
                                        <p:cTn id="79" dur="500"/>
                                        <p:tgtEl>
                                          <p:spTgt spid="5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58"/>
                                        </p:tgtEl>
                                        <p:attrNameLst>
                                          <p:attrName>style.visibility</p:attrName>
                                        </p:attrNameLst>
                                      </p:cBhvr>
                                      <p:to>
                                        <p:strVal val="visible"/>
                                      </p:to>
                                    </p:set>
                                    <p:animEffect transition="in" filter="fade">
                                      <p:cBhvr>
                                        <p:cTn id="82" dur="500"/>
                                        <p:tgtEl>
                                          <p:spTgt spid="5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7"/>
                                        </p:tgtEl>
                                        <p:attrNameLst>
                                          <p:attrName>style.visibility</p:attrName>
                                        </p:attrNameLst>
                                      </p:cBhvr>
                                      <p:to>
                                        <p:strVal val="visible"/>
                                      </p:to>
                                    </p:set>
                                    <p:animEffect transition="in" filter="fade">
                                      <p:cBhvr>
                                        <p:cTn id="87" dur="500"/>
                                        <p:tgtEl>
                                          <p:spTgt spid="4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
                                        </p:tgtEl>
                                        <p:attrNameLst>
                                          <p:attrName>style.visibility</p:attrName>
                                        </p:attrNameLst>
                                      </p:cBhvr>
                                      <p:to>
                                        <p:strVal val="visible"/>
                                      </p:to>
                                    </p:set>
                                    <p:animEffect transition="in" filter="fade">
                                      <p:cBhvr>
                                        <p:cTn id="90" dur="500"/>
                                        <p:tgtEl>
                                          <p:spTgt spid="2"/>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4"/>
                                        </p:tgtEl>
                                        <p:attrNameLst>
                                          <p:attrName>style.visibility</p:attrName>
                                        </p:attrNameLst>
                                      </p:cBhvr>
                                      <p:to>
                                        <p:strVal val="visible"/>
                                      </p:to>
                                    </p:set>
                                    <p:animEffect transition="in" filter="fade">
                                      <p:cBhvr>
                                        <p:cTn id="93" dur="500"/>
                                        <p:tgtEl>
                                          <p:spTgt spid="54"/>
                                        </p:tgtEl>
                                      </p:cBhvr>
                                    </p:animEffect>
                                  </p:childTnLst>
                                </p:cTn>
                              </p:par>
                              <p:par>
                                <p:cTn id="94" presetID="10" presetClass="exit" presetSubtype="0" fill="hold" grpId="1" nodeType="withEffect">
                                  <p:stCondLst>
                                    <p:cond delay="0"/>
                                  </p:stCondLst>
                                  <p:childTnLst>
                                    <p:animEffect transition="out" filter="fade">
                                      <p:cBhvr>
                                        <p:cTn id="95" dur="500"/>
                                        <p:tgtEl>
                                          <p:spTgt spid="22"/>
                                        </p:tgtEl>
                                      </p:cBhvr>
                                    </p:animEffect>
                                    <p:set>
                                      <p:cBhvr>
                                        <p:cTn id="96" dur="1" fill="hold">
                                          <p:stCondLst>
                                            <p:cond delay="499"/>
                                          </p:stCondLst>
                                        </p:cTn>
                                        <p:tgtEl>
                                          <p:spTgt spid="22"/>
                                        </p:tgtEl>
                                        <p:attrNameLst>
                                          <p:attrName>style.visibility</p:attrName>
                                        </p:attrNameLst>
                                      </p:cBhvr>
                                      <p:to>
                                        <p:strVal val="hidden"/>
                                      </p:to>
                                    </p:set>
                                  </p:childTnLst>
                                </p:cTn>
                              </p:par>
                            </p:childTnLst>
                          </p:cTn>
                        </p:par>
                        <p:par>
                          <p:cTn id="97" fill="hold">
                            <p:stCondLst>
                              <p:cond delay="500"/>
                            </p:stCondLst>
                            <p:childTnLst>
                              <p:par>
                                <p:cTn id="98" presetID="10" presetClass="entr" presetSubtype="0" fill="hold" grpId="0" nodeType="afterEffect">
                                  <p:stCondLst>
                                    <p:cond delay="0"/>
                                  </p:stCondLst>
                                  <p:childTnLst>
                                    <p:set>
                                      <p:cBhvr>
                                        <p:cTn id="99" dur="1" fill="hold">
                                          <p:stCondLst>
                                            <p:cond delay="0"/>
                                          </p:stCondLst>
                                        </p:cTn>
                                        <p:tgtEl>
                                          <p:spTgt spid="63"/>
                                        </p:tgtEl>
                                        <p:attrNameLst>
                                          <p:attrName>style.visibility</p:attrName>
                                        </p:attrNameLst>
                                      </p:cBhvr>
                                      <p:to>
                                        <p:strVal val="visible"/>
                                      </p:to>
                                    </p:set>
                                    <p:animEffect transition="in" filter="fade">
                                      <p:cBhvr>
                                        <p:cTn id="10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7" grpId="0" animBg="1"/>
      <p:bldP spid="49" grpId="0" animBg="1"/>
      <p:bldP spid="50" grpId="0" animBg="1"/>
      <p:bldP spid="8" grpId="0" animBg="1"/>
      <p:bldP spid="55" grpId="0" animBg="1"/>
      <p:bldP spid="56" grpId="0" animBg="1"/>
      <p:bldP spid="57" grpId="0" animBg="1"/>
      <p:bldP spid="58" grpId="0" animBg="1"/>
      <p:bldP spid="45" grpId="0" animBg="1"/>
      <p:bldP spid="45" grpId="1" animBg="1"/>
      <p:bldP spid="51" grpId="0" animBg="1"/>
      <p:bldP spid="51" grpId="1" animBg="1"/>
      <p:bldP spid="52" grpId="0" animBg="1"/>
      <p:bldP spid="52" grpId="1" animBg="1"/>
      <p:bldP spid="53" grpId="0" animBg="1"/>
      <p:bldP spid="54" grpId="0" animBg="1"/>
      <p:bldP spid="59" grpId="0" animBg="1"/>
      <p:bldP spid="59" grpId="1" animBg="1"/>
      <p:bldP spid="60" grpId="0" animBg="1"/>
      <p:bldP spid="60" grpId="1" animBg="1"/>
      <p:bldP spid="61" grpId="0" animBg="1"/>
      <p:bldP spid="61" grpId="1" animBg="1"/>
      <p:bldP spid="22" grpId="0" animBg="1"/>
      <p:bldP spid="22" grpId="1" animBg="1"/>
      <p:bldP spid="6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AA465074-117D-44E8-A5B0-AEC779822E47}"/>
              </a:ext>
            </a:extLst>
          </p:cNvPr>
          <p:cNvSpPr>
            <a:spLocks noGrp="1"/>
          </p:cNvSpPr>
          <p:nvPr>
            <p:ph type="sldNum" sz="quarter" idx="13"/>
          </p:nvPr>
        </p:nvSpPr>
        <p:spPr/>
        <p:txBody>
          <a:bodyPr/>
          <a:lstStyle/>
          <a:p>
            <a:pPr rtl="0"/>
            <a:fld id="{19B51A1E-902D-48AF-9020-955120F399B6}" type="slidenum">
              <a:rPr lang="fr-FR" noProof="0" smtClean="0"/>
              <a:pPr rtl="0"/>
              <a:t>34</a:t>
            </a:fld>
            <a:endParaRPr lang="fr-FR" noProof="0"/>
          </a:p>
        </p:txBody>
      </p:sp>
      <p:pic>
        <p:nvPicPr>
          <p:cNvPr id="5" name="Cube1">
            <a:hlinkClick r:id="" action="ppaction://media"/>
            <a:extLst>
              <a:ext uri="{FF2B5EF4-FFF2-40B4-BE49-F238E27FC236}">
                <a16:creationId xmlns:a16="http://schemas.microsoft.com/office/drawing/2014/main" id="{A8295F5F-6397-47C3-BE18-1BB9AAD83D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28825" y="1192395"/>
            <a:ext cx="8134350" cy="4572000"/>
          </a:xfrm>
          <a:prstGeom prst="roundRect">
            <a:avLst>
              <a:gd name="adj" fmla="val 5299"/>
            </a:avLst>
          </a:prstGeom>
          <a:ln>
            <a:noFill/>
          </a:ln>
          <a:effectLst/>
          <a:scene3d>
            <a:camera prst="orthographicFront"/>
            <a:lightRig rig="balanced" dir="t"/>
          </a:scene3d>
          <a:sp3d prstMaterial="plastic">
            <a:bevelT/>
            <a:contourClr>
              <a:srgbClr val="FFFFFF"/>
            </a:contourClr>
          </a:sp3d>
        </p:spPr>
      </p:pic>
      <p:sp>
        <p:nvSpPr>
          <p:cNvPr id="7" name="Rectangle : coins arrondis 6">
            <a:extLst>
              <a:ext uri="{FF2B5EF4-FFF2-40B4-BE49-F238E27FC236}">
                <a16:creationId xmlns:a16="http://schemas.microsoft.com/office/drawing/2014/main" id="{C8FD6E7A-42C0-4BCC-9906-408BCCA8B884}"/>
              </a:ext>
            </a:extLst>
          </p:cNvPr>
          <p:cNvSpPr>
            <a:spLocks noChangeAspect="1"/>
          </p:cNvSpPr>
          <p:nvPr/>
        </p:nvSpPr>
        <p:spPr>
          <a:xfrm>
            <a:off x="11210656" y="144000"/>
            <a:ext cx="900000" cy="900000"/>
          </a:xfrm>
          <a:prstGeom prst="roundRect">
            <a:avLst>
              <a:gd name="adj" fmla="val 10000"/>
            </a:avLst>
          </a:prstGeom>
          <a:blipFill rotWithShape="0">
            <a:blip r:embed="rId6">
              <a:duotone>
                <a:schemeClr val="accent2">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8800"/>
                      </a14:imgEffect>
                      <a14:imgEffect>
                        <a14:saturation sat="300000"/>
                      </a14:imgEffect>
                      <a14:imgEffect>
                        <a14:brightnessContrast contrast="-40000"/>
                      </a14:imgEffect>
                    </a14:imgLayer>
                  </a14:imgProps>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45392"/>
              <a:satOff val="-2251"/>
              <a:lumOff val="8827"/>
              <a:alphaOff val="0"/>
            </a:schemeClr>
          </a:effectRef>
          <a:fontRef idx="minor">
            <a:schemeClr val="lt1">
              <a:hueOff val="0"/>
              <a:satOff val="0"/>
              <a:lumOff val="0"/>
              <a:alphaOff val="0"/>
            </a:schemeClr>
          </a:fontRef>
        </p:style>
      </p:sp>
      <p:sp>
        <p:nvSpPr>
          <p:cNvPr id="8" name="Titre 1">
            <a:extLst>
              <a:ext uri="{FF2B5EF4-FFF2-40B4-BE49-F238E27FC236}">
                <a16:creationId xmlns:a16="http://schemas.microsoft.com/office/drawing/2014/main" id="{1CD005CB-BC87-4FBA-A44C-9A9F8445A643}"/>
              </a:ext>
            </a:extLst>
          </p:cNvPr>
          <p:cNvSpPr txBox="1">
            <a:spLocks/>
          </p:cNvSpPr>
          <p:nvPr/>
        </p:nvSpPr>
        <p:spPr>
          <a:xfrm>
            <a:off x="180000" y="180000"/>
            <a:ext cx="11513610"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spc="-300" dirty="0"/>
              <a:t>Tester, expérimenter, fournir des solutions</a:t>
            </a:r>
          </a:p>
        </p:txBody>
      </p:sp>
      <p:sp>
        <p:nvSpPr>
          <p:cNvPr id="9" name="Titre 1">
            <a:extLst>
              <a:ext uri="{FF2B5EF4-FFF2-40B4-BE49-F238E27FC236}">
                <a16:creationId xmlns:a16="http://schemas.microsoft.com/office/drawing/2014/main" id="{ADAA2218-B70E-4DAF-8B6F-27722104C63C}"/>
              </a:ext>
            </a:extLst>
          </p:cNvPr>
          <p:cNvSpPr txBox="1">
            <a:spLocks/>
          </p:cNvSpPr>
          <p:nvPr/>
        </p:nvSpPr>
        <p:spPr>
          <a:xfrm>
            <a:off x="368546" y="723562"/>
            <a:ext cx="11513610" cy="461665"/>
          </a:xfrm>
          <a:prstGeom prst="rect">
            <a:avLst/>
          </a:prstGeom>
          <a:noFill/>
        </p:spPr>
        <p:txBody>
          <a:bodyPr wrap="square" rtlCol="0">
            <a:spAutoFit/>
          </a:bodyPr>
          <a:lstStyle>
            <a:defPPr>
              <a:defRPr lang="fr-FR"/>
            </a:defPPr>
            <a:lvl1pPr lvl="0">
              <a:defRPr sz="2400" b="1">
                <a:solidFill>
                  <a:prstClr val="black"/>
                </a:solidFill>
              </a:defRPr>
            </a:lvl1pPr>
          </a:lstStyle>
          <a:p>
            <a:r>
              <a:rPr lang="fr-FR" dirty="0"/>
              <a:t>Le premier prototype</a:t>
            </a:r>
          </a:p>
        </p:txBody>
      </p:sp>
      <p:sp>
        <p:nvSpPr>
          <p:cNvPr id="10" name="Espace réservé du pied de page 5">
            <a:extLst>
              <a:ext uri="{FF2B5EF4-FFF2-40B4-BE49-F238E27FC236}">
                <a16:creationId xmlns:a16="http://schemas.microsoft.com/office/drawing/2014/main" id="{291568F0-5FAC-4185-997C-15F34E2A95B5}"/>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Sciences de l’Ingénieur :  l'approche Design au service du projet de Première</a:t>
            </a:r>
          </a:p>
        </p:txBody>
      </p:sp>
      <p:sp>
        <p:nvSpPr>
          <p:cNvPr id="4" name="Rectangle 3">
            <a:extLst>
              <a:ext uri="{FF2B5EF4-FFF2-40B4-BE49-F238E27FC236}">
                <a16:creationId xmlns:a16="http://schemas.microsoft.com/office/drawing/2014/main" id="{7643DA61-B23E-46CD-A408-6024A3F250F5}"/>
              </a:ext>
            </a:extLst>
          </p:cNvPr>
          <p:cNvSpPr/>
          <p:nvPr/>
        </p:nvSpPr>
        <p:spPr>
          <a:xfrm rot="20717258">
            <a:off x="1192398" y="2741304"/>
            <a:ext cx="9865907" cy="1754326"/>
          </a:xfrm>
          <a:prstGeom prst="rect">
            <a:avLst/>
          </a:prstGeom>
          <a:noFill/>
        </p:spPr>
        <p:txBody>
          <a:bodyPr wrap="none" lIns="91440" tIns="45720" rIns="91440" bIns="45720">
            <a:spAutoFit/>
          </a:bodyPr>
          <a:lstStyle/>
          <a:p>
            <a:pPr algn="ctr"/>
            <a:r>
              <a:rPr lang="fr-FR" sz="5400" b="1" cap="none" spc="0" dirty="0">
                <a:ln w="0">
                  <a:solidFill>
                    <a:srgbClr val="FF0000"/>
                  </a:solidFill>
                </a:ln>
                <a:solidFill>
                  <a:srgbClr val="FF0000"/>
                </a:solidFill>
                <a:effectLst>
                  <a:outerShdw blurRad="38100" dist="19050" dir="2700000" algn="tl" rotWithShape="0">
                    <a:schemeClr val="dk1">
                      <a:alpha val="40000"/>
                    </a:schemeClr>
                  </a:outerShdw>
                </a:effectLst>
                <a:latin typeface="3ds" panose="02000503020000020004" pitchFamily="2" charset="0"/>
              </a:rPr>
              <a:t>Toutes les exigences du client </a:t>
            </a:r>
            <a:br>
              <a:rPr lang="fr-FR" sz="5400" b="1" cap="none" spc="0" dirty="0">
                <a:ln w="0">
                  <a:solidFill>
                    <a:srgbClr val="FF0000"/>
                  </a:solidFill>
                </a:ln>
                <a:solidFill>
                  <a:srgbClr val="FF0000"/>
                </a:solidFill>
                <a:effectLst>
                  <a:outerShdw blurRad="38100" dist="19050" dir="2700000" algn="tl" rotWithShape="0">
                    <a:schemeClr val="dk1">
                      <a:alpha val="40000"/>
                    </a:schemeClr>
                  </a:outerShdw>
                </a:effectLst>
                <a:latin typeface="3ds" panose="02000503020000020004" pitchFamily="2" charset="0"/>
              </a:rPr>
            </a:br>
            <a:r>
              <a:rPr lang="fr-FR" sz="5400" b="1" cap="none" spc="0" dirty="0">
                <a:ln w="0">
                  <a:solidFill>
                    <a:srgbClr val="FF0000"/>
                  </a:solidFill>
                </a:ln>
                <a:solidFill>
                  <a:srgbClr val="FF0000"/>
                </a:solidFill>
                <a:effectLst>
                  <a:outerShdw blurRad="38100" dist="19050" dir="2700000" algn="tl" rotWithShape="0">
                    <a:schemeClr val="dk1">
                      <a:alpha val="40000"/>
                    </a:schemeClr>
                  </a:outerShdw>
                </a:effectLst>
                <a:latin typeface="3ds" panose="02000503020000020004" pitchFamily="2" charset="0"/>
              </a:rPr>
              <a:t>sont respectées</a:t>
            </a:r>
          </a:p>
        </p:txBody>
      </p:sp>
    </p:spTree>
    <p:extLst>
      <p:ext uri="{BB962C8B-B14F-4D97-AF65-F5344CB8AC3E}">
        <p14:creationId xmlns:p14="http://schemas.microsoft.com/office/powerpoint/2010/main" val="360846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834" fill="hold"/>
                                        <p:tgtEl>
                                          <p:spTgt spid="5"/>
                                        </p:tgtEl>
                                      </p:cBhvr>
                                    </p:cmd>
                                  </p:childTnLst>
                                </p:cTn>
                              </p:par>
                              <p:par>
                                <p:cTn id="7" presetID="10" presetClass="entr" presetSubtype="0" fill="hold" grpId="1" nodeType="withEffect">
                                  <p:stCondLst>
                                    <p:cond delay="4000"/>
                                  </p:stCondLst>
                                  <p:iterate type="lt">
                                    <p:tmPct val="0"/>
                                  </p:iterate>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27" presetClass="emph" presetSubtype="0" fill="remove" grpId="0" nodeType="withEffect">
                                  <p:stCondLst>
                                    <p:cond delay="4000"/>
                                  </p:stCondLst>
                                  <p:iterate type="lt">
                                    <p:tmPct val="0"/>
                                  </p:iterate>
                                  <p:childTnLst>
                                    <p:animClr clrSpc="rgb" dir="cw">
                                      <p:cBhvr override="childStyle">
                                        <p:cTn id="11" dur="750" autoRev="1" fill="remove"/>
                                        <p:tgtEl>
                                          <p:spTgt spid="4"/>
                                        </p:tgtEl>
                                        <p:attrNameLst>
                                          <p:attrName>style.color</p:attrName>
                                        </p:attrNameLst>
                                      </p:cBhvr>
                                      <p:to>
                                        <a:schemeClr val="bg1"/>
                                      </p:to>
                                    </p:animClr>
                                    <p:animClr clrSpc="rgb" dir="cw">
                                      <p:cBhvr>
                                        <p:cTn id="12" dur="750" autoRev="1" fill="remove"/>
                                        <p:tgtEl>
                                          <p:spTgt spid="4"/>
                                        </p:tgtEl>
                                        <p:attrNameLst>
                                          <p:attrName>fillcolor</p:attrName>
                                        </p:attrNameLst>
                                      </p:cBhvr>
                                      <p:to>
                                        <a:schemeClr val="bg1"/>
                                      </p:to>
                                    </p:animClr>
                                    <p:set>
                                      <p:cBhvr>
                                        <p:cTn id="13" dur="750" autoRev="1" fill="remove"/>
                                        <p:tgtEl>
                                          <p:spTgt spid="4"/>
                                        </p:tgtEl>
                                        <p:attrNameLst>
                                          <p:attrName>fill.type</p:attrName>
                                        </p:attrNameLst>
                                      </p:cBhvr>
                                      <p:to>
                                        <p:strVal val="solid"/>
                                      </p:to>
                                    </p:set>
                                    <p:set>
                                      <p:cBhvr>
                                        <p:cTn id="14" dur="7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childTnLst>
        </p:cTn>
      </p:par>
    </p:tnLst>
    <p:bldLst>
      <p:bldP spid="4" grpId="0"/>
      <p:bldP spid="4"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graphicFrame>
        <p:nvGraphicFramePr>
          <p:cNvPr id="11" name="Diagramme 10"/>
          <p:cNvGraphicFramePr/>
          <p:nvPr>
            <p:extLst>
              <p:ext uri="{D42A27DB-BD31-4B8C-83A1-F6EECF244321}">
                <p14:modId xmlns:p14="http://schemas.microsoft.com/office/powerpoint/2010/main" val="1580822064"/>
              </p:ext>
            </p:extLst>
          </p:nvPr>
        </p:nvGraphicFramePr>
        <p:xfrm>
          <a:off x="241994" y="2717048"/>
          <a:ext cx="3106847" cy="1495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Flèche en arc 11"/>
          <p:cNvSpPr/>
          <p:nvPr/>
        </p:nvSpPr>
        <p:spPr>
          <a:xfrm flipH="1">
            <a:off x="5030190" y="704180"/>
            <a:ext cx="3716976" cy="4025735"/>
          </a:xfrm>
          <a:prstGeom prst="circularArrow">
            <a:avLst>
              <a:gd name="adj1" fmla="val 6921"/>
              <a:gd name="adj2" fmla="val 811913"/>
              <a:gd name="adj3" fmla="val 20457688"/>
              <a:gd name="adj4" fmla="val 10800000"/>
              <a:gd name="adj5" fmla="val 10157"/>
            </a:avLst>
          </a:prstGeom>
          <a:ln/>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ndara"/>
              <a:ea typeface="+mn-ea"/>
              <a:cs typeface="+mn-cs"/>
            </a:endParaRPr>
          </a:p>
        </p:txBody>
      </p:sp>
      <p:sp>
        <p:nvSpPr>
          <p:cNvPr id="14" name="Arc plein 13"/>
          <p:cNvSpPr/>
          <p:nvPr/>
        </p:nvSpPr>
        <p:spPr>
          <a:xfrm flipV="1">
            <a:off x="4673930" y="1043598"/>
            <a:ext cx="3823855" cy="3146961"/>
          </a:xfrm>
          <a:prstGeom prst="blockArc">
            <a:avLst>
              <a:gd name="adj1" fmla="val 16234560"/>
              <a:gd name="adj2" fmla="val 21501629"/>
              <a:gd name="adj3" fmla="val 7997"/>
            </a:avLst>
          </a:prstGeom>
          <a:ln/>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ndara"/>
              <a:ea typeface="+mn-ea"/>
              <a:cs typeface="+mn-cs"/>
            </a:endParaRPr>
          </a:p>
        </p:txBody>
      </p:sp>
      <p:sp>
        <p:nvSpPr>
          <p:cNvPr id="15" name="Rectangle 14"/>
          <p:cNvSpPr/>
          <p:nvPr/>
        </p:nvSpPr>
        <p:spPr>
          <a:xfrm>
            <a:off x="3444834" y="3941177"/>
            <a:ext cx="3170712" cy="249382"/>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pic>
        <p:nvPicPr>
          <p:cNvPr id="2050" name="Picture 2" descr="Relation client : 4 clés pour fédérer vos clients autour de votre ..."/>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717006" y="1351239"/>
            <a:ext cx="1584000" cy="1584000"/>
          </a:xfrm>
          <a:prstGeom prst="rect">
            <a:avLst/>
          </a:prstGeom>
          <a:noFill/>
        </p:spPr>
      </p:pic>
      <p:sp>
        <p:nvSpPr>
          <p:cNvPr id="17" name="ZoneTexte 16"/>
          <p:cNvSpPr txBox="1"/>
          <p:nvPr/>
        </p:nvSpPr>
        <p:spPr>
          <a:xfrm>
            <a:off x="717006" y="1239286"/>
            <a:ext cx="17575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ndara"/>
                <a:ea typeface="+mn-ea"/>
                <a:cs typeface="+mn-cs"/>
              </a:rPr>
              <a:t>Client</a:t>
            </a:r>
          </a:p>
        </p:txBody>
      </p:sp>
      <p:pic>
        <p:nvPicPr>
          <p:cNvPr id="2052" name="Picture 4" descr="Développement d'applications applications mobiles avec l'équipe de ..."/>
          <p:cNvPicPr>
            <a:picLocks noChangeAspect="1" noChangeArrowheads="1"/>
          </p:cNvPicPr>
          <p:nvPr/>
        </p:nvPicPr>
        <p:blipFill rotWithShape="1">
          <a:blip r:embed="rId9">
            <a:clrChange>
              <a:clrFrom>
                <a:srgbClr val="E9F6FE"/>
              </a:clrFrom>
              <a:clrTo>
                <a:srgbClr val="E9F6FE">
                  <a:alpha val="0"/>
                </a:srgbClr>
              </a:clrTo>
            </a:clrChange>
          </a:blip>
          <a:srcRect l="8364" t="17264" r="9218" b="13049"/>
          <a:stretch/>
        </p:blipFill>
        <p:spPr bwMode="auto">
          <a:xfrm>
            <a:off x="3743325" y="2857500"/>
            <a:ext cx="1978440" cy="1145259"/>
          </a:xfrm>
          <a:prstGeom prst="rect">
            <a:avLst/>
          </a:prstGeom>
          <a:noFill/>
        </p:spPr>
      </p:pic>
      <p:sp>
        <p:nvSpPr>
          <p:cNvPr id="18" name="ZoneTexte 17"/>
          <p:cNvSpPr txBox="1"/>
          <p:nvPr/>
        </p:nvSpPr>
        <p:spPr>
          <a:xfrm>
            <a:off x="900546" y="4277458"/>
            <a:ext cx="17575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ndara"/>
                <a:ea typeface="+mn-ea"/>
                <a:cs typeface="+mn-cs"/>
              </a:rPr>
              <a:t>Exigences</a:t>
            </a:r>
          </a:p>
        </p:txBody>
      </p:sp>
      <p:sp>
        <p:nvSpPr>
          <p:cNvPr id="19" name="ZoneTexte 18"/>
          <p:cNvSpPr txBox="1"/>
          <p:nvPr/>
        </p:nvSpPr>
        <p:spPr>
          <a:xfrm>
            <a:off x="3647744" y="4167802"/>
            <a:ext cx="175754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orbel" panose="020B0503020204020204" pitchFamily="34" charset="0"/>
              </a:rPr>
              <a:t>É</a:t>
            </a:r>
            <a:r>
              <a:rPr kumimoji="0" lang="fr-FR" sz="1800" b="1" i="0" u="none" strike="noStrike" kern="1200" cap="none" spc="0" normalizeH="0" baseline="0" noProof="0" dirty="0">
                <a:ln>
                  <a:noFill/>
                </a:ln>
                <a:solidFill>
                  <a:prstClr val="black"/>
                </a:solidFill>
                <a:effectLst/>
                <a:uLnTx/>
                <a:uFillTx/>
                <a:latin typeface="Candara"/>
                <a:ea typeface="+mn-ea"/>
                <a:cs typeface="+mn-cs"/>
              </a:rPr>
              <a:t>quipes de développement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ndara"/>
                <a:ea typeface="+mn-ea"/>
                <a:cs typeface="+mn-cs"/>
              </a:rPr>
              <a:t>(élèves)</a:t>
            </a:r>
          </a:p>
        </p:txBody>
      </p:sp>
      <p:pic>
        <p:nvPicPr>
          <p:cNvPr id="2054" name="Picture 6" descr="Tour | Stormboard"/>
          <p:cNvPicPr>
            <a:picLocks noChangeAspect="1" noChangeArrowheads="1"/>
          </p:cNvPicPr>
          <p:nvPr/>
        </p:nvPicPr>
        <p:blipFill>
          <a:blip r:embed="rId10"/>
          <a:srcRect/>
          <a:stretch>
            <a:fillRect/>
          </a:stretch>
        </p:blipFill>
        <p:spPr bwMode="auto">
          <a:xfrm>
            <a:off x="5989121" y="961036"/>
            <a:ext cx="1777340" cy="1756012"/>
          </a:xfrm>
          <a:prstGeom prst="rect">
            <a:avLst/>
          </a:prstGeom>
          <a:noFill/>
        </p:spPr>
      </p:pic>
      <p:sp>
        <p:nvSpPr>
          <p:cNvPr id="20" name="ZoneTexte 19"/>
          <p:cNvSpPr txBox="1"/>
          <p:nvPr/>
        </p:nvSpPr>
        <p:spPr>
          <a:xfrm>
            <a:off x="5989121" y="2445388"/>
            <a:ext cx="1757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ndara"/>
                <a:ea typeface="+mn-ea"/>
                <a:cs typeface="+mn-cs"/>
              </a:rPr>
              <a:t>Réunion chaque semaine (x2)</a:t>
            </a:r>
          </a:p>
        </p:txBody>
      </p:sp>
      <p:sp>
        <p:nvSpPr>
          <p:cNvPr id="21" name="Flèche droite 20"/>
          <p:cNvSpPr/>
          <p:nvPr/>
        </p:nvSpPr>
        <p:spPr>
          <a:xfrm>
            <a:off x="3444835" y="3834302"/>
            <a:ext cx="5302332" cy="454257"/>
          </a:xfrm>
          <a:prstGeom prst="rightArrow">
            <a:avLst/>
          </a:prstGeom>
          <a:gradFill flip="none"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path path="circle">
              <a:fillToRect l="50000" t="50000" r="50000" b="50000"/>
            </a:path>
            <a:tileRect/>
          </a:gradFill>
          <a:ln/>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pic>
        <p:nvPicPr>
          <p:cNvPr id="2056" name="Picture 8" descr="Livraison à domicile"/>
          <p:cNvPicPr>
            <a:picLocks noChangeAspect="1" noChangeArrowheads="1"/>
          </p:cNvPicPr>
          <p:nvPr/>
        </p:nvPicPr>
        <p:blipFill>
          <a:blip r:embed="rId11"/>
          <a:srcRect l="20862" t="28811" r="21190" b="33557"/>
          <a:stretch>
            <a:fillRect/>
          </a:stretch>
        </p:blipFill>
        <p:spPr bwMode="auto">
          <a:xfrm>
            <a:off x="8787187" y="3674348"/>
            <a:ext cx="1005747" cy="653141"/>
          </a:xfrm>
          <a:prstGeom prst="rect">
            <a:avLst/>
          </a:prstGeom>
          <a:noFill/>
        </p:spPr>
      </p:pic>
      <p:pic>
        <p:nvPicPr>
          <p:cNvPr id="22" name="Picture 2" descr="Relation client : 4 clés pour fédérer vos clients autour de votre ..."/>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9695013" y="3416068"/>
            <a:ext cx="991064" cy="991064"/>
          </a:xfrm>
          <a:prstGeom prst="rect">
            <a:avLst/>
          </a:prstGeom>
          <a:noFill/>
        </p:spPr>
      </p:pic>
      <p:sp>
        <p:nvSpPr>
          <p:cNvPr id="23" name="ZoneTexte 22"/>
          <p:cNvSpPr txBox="1"/>
          <p:nvPr/>
        </p:nvSpPr>
        <p:spPr>
          <a:xfrm>
            <a:off x="8608937" y="4224293"/>
            <a:ext cx="248886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ndara"/>
                <a:ea typeface="+mn-ea"/>
                <a:cs typeface="+mn-cs"/>
              </a:rPr>
              <a:t>Livraison du prototype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ndara"/>
                <a:ea typeface="+mn-ea"/>
                <a:cs typeface="+mn-cs"/>
              </a:rPr>
              <a:t>Retour du client</a:t>
            </a:r>
          </a:p>
        </p:txBody>
      </p:sp>
      <p:sp>
        <p:nvSpPr>
          <p:cNvPr id="25" name="Flèche en arc 24"/>
          <p:cNvSpPr/>
          <p:nvPr/>
        </p:nvSpPr>
        <p:spPr>
          <a:xfrm rot="16200000" flipH="1" flipV="1">
            <a:off x="9690148" y="3805488"/>
            <a:ext cx="2529923" cy="2488868"/>
          </a:xfrm>
          <a:prstGeom prst="circularArrow">
            <a:avLst>
              <a:gd name="adj1" fmla="val 8823"/>
              <a:gd name="adj2" fmla="val 981880"/>
              <a:gd name="adj3" fmla="val 20574377"/>
              <a:gd name="adj4" fmla="val 10887782"/>
              <a:gd name="adj5" fmla="val 12723"/>
            </a:avLst>
          </a:prstGeom>
          <a:gradFill flip="none"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path path="circle">
              <a:fillToRect l="50000" t="50000" r="50000" b="50000"/>
            </a:path>
            <a:tileRect/>
          </a:gra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solidFill>
                <a:srgbClr val="FFFFFF"/>
              </a:solidFill>
              <a:latin typeface="Candara"/>
            </a:endParaRPr>
          </a:p>
        </p:txBody>
      </p:sp>
      <p:graphicFrame>
        <p:nvGraphicFramePr>
          <p:cNvPr id="28" name="Diagramme 27"/>
          <p:cNvGraphicFramePr/>
          <p:nvPr>
            <p:extLst>
              <p:ext uri="{D42A27DB-BD31-4B8C-83A1-F6EECF244321}">
                <p14:modId xmlns:p14="http://schemas.microsoft.com/office/powerpoint/2010/main" val="491608381"/>
              </p:ext>
            </p:extLst>
          </p:nvPr>
        </p:nvGraphicFramePr>
        <p:xfrm>
          <a:off x="5869919" y="5452348"/>
          <a:ext cx="5089482" cy="102632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9" name="ZoneTexte 28"/>
          <p:cNvSpPr txBox="1"/>
          <p:nvPr/>
        </p:nvSpPr>
        <p:spPr>
          <a:xfrm>
            <a:off x="6985508" y="5083825"/>
            <a:ext cx="302455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ndara"/>
                <a:ea typeface="+mn-ea"/>
                <a:cs typeface="+mn-cs"/>
              </a:rPr>
              <a:t>Nouvelle exigence</a:t>
            </a:r>
          </a:p>
        </p:txBody>
      </p:sp>
      <p:sp>
        <p:nvSpPr>
          <p:cNvPr id="27" name="Espace réservé du pied de page 5">
            <a:extLst>
              <a:ext uri="{FF2B5EF4-FFF2-40B4-BE49-F238E27FC236}">
                <a16:creationId xmlns:a16="http://schemas.microsoft.com/office/drawing/2014/main" id="{54FA9F75-5A42-45DF-A0A0-0E66DA4ED270}"/>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Sciences de l’Ingénieur :  l'approche Design au service du projet de Première</a:t>
            </a:r>
          </a:p>
        </p:txBody>
      </p:sp>
      <p:sp>
        <p:nvSpPr>
          <p:cNvPr id="30" name="Rectangle : coins arrondis 29">
            <a:extLst>
              <a:ext uri="{FF2B5EF4-FFF2-40B4-BE49-F238E27FC236}">
                <a16:creationId xmlns:a16="http://schemas.microsoft.com/office/drawing/2014/main" id="{179AE695-A10B-444E-9BAB-C1B82EB27711}"/>
              </a:ext>
            </a:extLst>
          </p:cNvPr>
          <p:cNvSpPr>
            <a:spLocks noChangeAspect="1"/>
          </p:cNvSpPr>
          <p:nvPr/>
        </p:nvSpPr>
        <p:spPr>
          <a:xfrm>
            <a:off x="11160000" y="144000"/>
            <a:ext cx="900000" cy="900000"/>
          </a:xfrm>
          <a:prstGeom prst="roundRect">
            <a:avLst>
              <a:gd name="adj" fmla="val 10000"/>
            </a:avLst>
          </a:prstGeom>
          <a:blipFill rotWithShape="0">
            <a:blip r:embed="rId17">
              <a:duotone>
                <a:schemeClr val="accent2">
                  <a:shade val="45000"/>
                  <a:satMod val="135000"/>
                </a:schemeClr>
                <a:prstClr val="white"/>
              </a:duotone>
              <a:extLst>
                <a:ext uri="{BEBA8EAE-BF5A-486C-A8C5-ECC9F3942E4B}">
                  <a14:imgProps xmlns:a14="http://schemas.microsoft.com/office/drawing/2010/main">
                    <a14:imgLayer r:embed="rId18">
                      <a14:imgEffect>
                        <a14:sharpenSoften amount="50000"/>
                      </a14:imgEffect>
                      <a14:imgEffect>
                        <a14:colorTemperature colorTemp="8800"/>
                      </a14:imgEffect>
                      <a14:imgEffect>
                        <a14:saturation sat="300000"/>
                      </a14:imgEffect>
                      <a14:imgEffect>
                        <a14:brightnessContrast contrast="-40000"/>
                      </a14:imgEffect>
                    </a14:imgLayer>
                  </a14:imgProps>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60523"/>
              <a:satOff val="-3002"/>
              <a:lumOff val="11770"/>
              <a:alphaOff val="0"/>
            </a:schemeClr>
          </a:effectRef>
          <a:fontRef idx="minor">
            <a:schemeClr val="lt1">
              <a:hueOff val="0"/>
              <a:satOff val="0"/>
              <a:lumOff val="0"/>
              <a:alphaOff val="0"/>
            </a:schemeClr>
          </a:fontRef>
        </p:style>
      </p:sp>
      <p:sp>
        <p:nvSpPr>
          <p:cNvPr id="31" name="Titre 1">
            <a:extLst>
              <a:ext uri="{FF2B5EF4-FFF2-40B4-BE49-F238E27FC236}">
                <a16:creationId xmlns:a16="http://schemas.microsoft.com/office/drawing/2014/main" id="{A5A17AE1-D072-4226-B0E7-1EB4DD4EBD01}"/>
              </a:ext>
            </a:extLst>
          </p:cNvPr>
          <p:cNvSpPr txBox="1">
            <a:spLocks/>
          </p:cNvSpPr>
          <p:nvPr/>
        </p:nvSpPr>
        <p:spPr>
          <a:xfrm>
            <a:off x="180000" y="180000"/>
            <a:ext cx="11513610"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spc="-300" dirty="0"/>
              <a:t>Présenter la solution au client</a:t>
            </a:r>
          </a:p>
        </p:txBody>
      </p:sp>
      <p:sp>
        <p:nvSpPr>
          <p:cNvPr id="32" name="Titre 1">
            <a:extLst>
              <a:ext uri="{FF2B5EF4-FFF2-40B4-BE49-F238E27FC236}">
                <a16:creationId xmlns:a16="http://schemas.microsoft.com/office/drawing/2014/main" id="{51965D8E-5BC1-47FC-A549-E86787F3CCC5}"/>
              </a:ext>
            </a:extLst>
          </p:cNvPr>
          <p:cNvSpPr txBox="1">
            <a:spLocks/>
          </p:cNvSpPr>
          <p:nvPr/>
        </p:nvSpPr>
        <p:spPr>
          <a:xfrm>
            <a:off x="368546" y="723562"/>
            <a:ext cx="11513610" cy="461665"/>
          </a:xfrm>
          <a:prstGeom prst="rect">
            <a:avLst/>
          </a:prstGeom>
          <a:noFill/>
        </p:spPr>
        <p:txBody>
          <a:bodyPr wrap="square" rtlCol="0">
            <a:spAutoFit/>
          </a:bodyPr>
          <a:lstStyle>
            <a:defPPr>
              <a:defRPr lang="fr-FR"/>
            </a:defPPr>
            <a:lvl1pPr lvl="0">
              <a:defRPr sz="2400" b="1">
                <a:solidFill>
                  <a:prstClr val="black"/>
                </a:solidFill>
              </a:defRPr>
            </a:lvl1pPr>
          </a:lstStyle>
          <a:p>
            <a:r>
              <a:rPr lang="fr-FR" dirty="0"/>
              <a:t>Retour du client et amélioration à sa demande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nodeType="withEffect">
                                  <p:stCondLst>
                                    <p:cond delay="0"/>
                                  </p:stCondLst>
                                  <p:childTnLst>
                                    <p:set>
                                      <p:cBhvr>
                                        <p:cTn id="19" dur="1" fill="hold">
                                          <p:stCondLst>
                                            <p:cond delay="0"/>
                                          </p:stCondLst>
                                        </p:cTn>
                                        <p:tgtEl>
                                          <p:spTgt spid="2054"/>
                                        </p:tgtEl>
                                        <p:attrNameLst>
                                          <p:attrName>style.visibility</p:attrName>
                                        </p:attrNameLst>
                                      </p:cBhvr>
                                      <p:to>
                                        <p:strVal val="visible"/>
                                      </p:to>
                                    </p:set>
                                    <p:animEffect transition="in" filter="fade">
                                      <p:cBhvr>
                                        <p:cTn id="20" dur="500"/>
                                        <p:tgtEl>
                                          <p:spTgt spid="205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nodeType="withEffect">
                                  <p:stCondLst>
                                    <p:cond delay="0"/>
                                  </p:stCondLst>
                                  <p:childTnLst>
                                    <p:set>
                                      <p:cBhvr>
                                        <p:cTn id="35" dur="1" fill="hold">
                                          <p:stCondLst>
                                            <p:cond delay="0"/>
                                          </p:stCondLst>
                                        </p:cTn>
                                        <p:tgtEl>
                                          <p:spTgt spid="2056"/>
                                        </p:tgtEl>
                                        <p:attrNameLst>
                                          <p:attrName>style.visibility</p:attrName>
                                        </p:attrNameLst>
                                      </p:cBhvr>
                                      <p:to>
                                        <p:strVal val="visible"/>
                                      </p:to>
                                    </p:set>
                                    <p:animEffect transition="in" filter="fade">
                                      <p:cBhvr>
                                        <p:cTn id="36" dur="500"/>
                                        <p:tgtEl>
                                          <p:spTgt spid="2056"/>
                                        </p:tgtEl>
                                      </p:cBhvr>
                                    </p:animEffect>
                                  </p:childTnLst>
                                </p:cTn>
                              </p:par>
                              <p:par>
                                <p:cTn id="37" presetID="10" presetClass="entr" presetSubtype="0" fill="hold" nodeType="withEffect">
                                  <p:stCondLst>
                                    <p:cond delay="0"/>
                                  </p:stCondLst>
                                  <p:childTnLst>
                                    <p:set>
                                      <p:cBhvr>
                                        <p:cTn id="38" dur="1" fill="hold">
                                          <p:stCondLst>
                                            <p:cond delay="0"/>
                                          </p:stCondLst>
                                        </p:cTn>
                                        <p:tgtEl>
                                          <p:spTgt spid="23">
                                            <p:txEl>
                                              <p:pRg st="0" end="0"/>
                                            </p:txEl>
                                          </p:spTgt>
                                        </p:tgtEl>
                                        <p:attrNameLst>
                                          <p:attrName>style.visibility</p:attrName>
                                        </p:attrNameLst>
                                      </p:cBhvr>
                                      <p:to>
                                        <p:strVal val="visible"/>
                                      </p:to>
                                    </p:set>
                                    <p:animEffect transition="in" filter="fade">
                                      <p:cBhvr>
                                        <p:cTn id="39" dur="500"/>
                                        <p:tgtEl>
                                          <p:spTgt spid="2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3">
                                            <p:txEl>
                                              <p:pRg st="1" end="1"/>
                                            </p:txEl>
                                          </p:spTgt>
                                        </p:tgtEl>
                                        <p:attrNameLst>
                                          <p:attrName>style.visibility</p:attrName>
                                        </p:attrNameLst>
                                      </p:cBhvr>
                                      <p:to>
                                        <p:strVal val="visible"/>
                                      </p:to>
                                    </p:set>
                                    <p:animEffect transition="in" filter="fade">
                                      <p:cBhvr>
                                        <p:cTn id="44" dur="500"/>
                                        <p:tgtEl>
                                          <p:spTgt spid="23">
                                            <p:txEl>
                                              <p:pRg st="1" end="1"/>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par>
                          <p:cTn id="52" fill="hold">
                            <p:stCondLst>
                              <p:cond delay="1000"/>
                            </p:stCondLst>
                            <p:childTnLst>
                              <p:par>
                                <p:cTn id="53" presetID="10" presetClass="entr" presetSubtype="0"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12" grpId="0" animBg="1"/>
      <p:bldP spid="14" grpId="0" animBg="1"/>
      <p:bldP spid="15" grpId="0" animBg="1"/>
      <p:bldP spid="18" grpId="0"/>
      <p:bldP spid="20" grpId="0"/>
      <p:bldP spid="21" grpId="0" animBg="1"/>
      <p:bldP spid="25" grpId="0" animBg="1"/>
      <p:bldGraphic spid="28" grpId="0">
        <p:bldAsOne/>
      </p:bldGraphic>
      <p:bldP spid="2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sp>
        <p:nvSpPr>
          <p:cNvPr id="23" name="ZoneTexte 22"/>
          <p:cNvSpPr txBox="1"/>
          <p:nvPr/>
        </p:nvSpPr>
        <p:spPr>
          <a:xfrm>
            <a:off x="8747166" y="4304645"/>
            <a:ext cx="20349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ndara"/>
                <a:ea typeface="+mn-ea"/>
                <a:cs typeface="+mn-cs"/>
              </a:rPr>
              <a:t>Livraison du prototype final</a:t>
            </a:r>
          </a:p>
        </p:txBody>
      </p:sp>
      <p:sp>
        <p:nvSpPr>
          <p:cNvPr id="29" name="ZoneTexte 28"/>
          <p:cNvSpPr txBox="1"/>
          <p:nvPr/>
        </p:nvSpPr>
        <p:spPr>
          <a:xfrm>
            <a:off x="242151" y="4248145"/>
            <a:ext cx="302455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ndara"/>
                <a:ea typeface="+mn-ea"/>
                <a:cs typeface="+mn-cs"/>
              </a:rPr>
              <a:t>Nouvelles exigences</a:t>
            </a:r>
          </a:p>
        </p:txBody>
      </p:sp>
      <p:sp>
        <p:nvSpPr>
          <p:cNvPr id="26" name="Espace réservé du pied de page 5">
            <a:extLst>
              <a:ext uri="{FF2B5EF4-FFF2-40B4-BE49-F238E27FC236}">
                <a16:creationId xmlns:a16="http://schemas.microsoft.com/office/drawing/2014/main" id="{B2BFDF38-F622-4FBD-9A7C-BF61F17D0E1E}"/>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Sciences de l’Ingénieur :  l'approche Design au service du projet de Première</a:t>
            </a:r>
          </a:p>
        </p:txBody>
      </p:sp>
      <p:sp>
        <p:nvSpPr>
          <p:cNvPr id="24" name="Rectangle : coins arrondis 23">
            <a:extLst>
              <a:ext uri="{FF2B5EF4-FFF2-40B4-BE49-F238E27FC236}">
                <a16:creationId xmlns:a16="http://schemas.microsoft.com/office/drawing/2014/main" id="{F363E6CB-33FE-4C78-B1E5-CE5388943ED1}"/>
              </a:ext>
            </a:extLst>
          </p:cNvPr>
          <p:cNvSpPr>
            <a:spLocks noChangeAspect="1"/>
          </p:cNvSpPr>
          <p:nvPr/>
        </p:nvSpPr>
        <p:spPr>
          <a:xfrm>
            <a:off x="11160000" y="144000"/>
            <a:ext cx="900000" cy="900000"/>
          </a:xfrm>
          <a:prstGeom prst="roundRect">
            <a:avLst>
              <a:gd name="adj" fmla="val 10000"/>
            </a:avLst>
          </a:prstGeom>
          <a:blipFill rotWithShape="0">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8800"/>
                      </a14:imgEffect>
                      <a14:imgEffect>
                        <a14:saturation sat="300000"/>
                      </a14:imgEffect>
                      <a14:imgEffect>
                        <a14:brightnessContrast contrast="-40000"/>
                      </a14:imgEffect>
                    </a14:imgLayer>
                  </a14:imgProps>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60523"/>
              <a:satOff val="-3002"/>
              <a:lumOff val="11770"/>
              <a:alphaOff val="0"/>
            </a:schemeClr>
          </a:effectRef>
          <a:fontRef idx="minor">
            <a:schemeClr val="lt1">
              <a:hueOff val="0"/>
              <a:satOff val="0"/>
              <a:lumOff val="0"/>
              <a:alphaOff val="0"/>
            </a:schemeClr>
          </a:fontRef>
        </p:style>
      </p:sp>
      <p:sp>
        <p:nvSpPr>
          <p:cNvPr id="27" name="Titre 1">
            <a:extLst>
              <a:ext uri="{FF2B5EF4-FFF2-40B4-BE49-F238E27FC236}">
                <a16:creationId xmlns:a16="http://schemas.microsoft.com/office/drawing/2014/main" id="{731CD1EB-298E-4299-907A-1D1745AFE4DA}"/>
              </a:ext>
            </a:extLst>
          </p:cNvPr>
          <p:cNvSpPr txBox="1">
            <a:spLocks/>
          </p:cNvSpPr>
          <p:nvPr/>
        </p:nvSpPr>
        <p:spPr>
          <a:xfrm>
            <a:off x="180000" y="180000"/>
            <a:ext cx="11513610"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spc="-300" dirty="0"/>
              <a:t>Présenter la solution au client</a:t>
            </a:r>
          </a:p>
        </p:txBody>
      </p:sp>
      <p:sp>
        <p:nvSpPr>
          <p:cNvPr id="30" name="Flèche en arc 11">
            <a:extLst>
              <a:ext uri="{FF2B5EF4-FFF2-40B4-BE49-F238E27FC236}">
                <a16:creationId xmlns:a16="http://schemas.microsoft.com/office/drawing/2014/main" id="{A2604822-7B53-4771-B5D6-E3E894FA4C77}"/>
              </a:ext>
            </a:extLst>
          </p:cNvPr>
          <p:cNvSpPr/>
          <p:nvPr/>
        </p:nvSpPr>
        <p:spPr>
          <a:xfrm flipH="1">
            <a:off x="5030190" y="704180"/>
            <a:ext cx="3716976" cy="4025735"/>
          </a:xfrm>
          <a:prstGeom prst="circularArrow">
            <a:avLst>
              <a:gd name="adj1" fmla="val 6921"/>
              <a:gd name="adj2" fmla="val 811913"/>
              <a:gd name="adj3" fmla="val 20457688"/>
              <a:gd name="adj4" fmla="val 10800000"/>
              <a:gd name="adj5" fmla="val 10157"/>
            </a:avLst>
          </a:prstGeom>
          <a:ln/>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ndara"/>
              <a:ea typeface="+mn-ea"/>
              <a:cs typeface="+mn-cs"/>
            </a:endParaRPr>
          </a:p>
        </p:txBody>
      </p:sp>
      <p:sp>
        <p:nvSpPr>
          <p:cNvPr id="31" name="Arc plein 30">
            <a:extLst>
              <a:ext uri="{FF2B5EF4-FFF2-40B4-BE49-F238E27FC236}">
                <a16:creationId xmlns:a16="http://schemas.microsoft.com/office/drawing/2014/main" id="{A3746378-596B-4A89-81F8-A7C9E54F8B8E}"/>
              </a:ext>
            </a:extLst>
          </p:cNvPr>
          <p:cNvSpPr/>
          <p:nvPr/>
        </p:nvSpPr>
        <p:spPr>
          <a:xfrm flipV="1">
            <a:off x="4673930" y="1043598"/>
            <a:ext cx="3823855" cy="3146961"/>
          </a:xfrm>
          <a:prstGeom prst="blockArc">
            <a:avLst>
              <a:gd name="adj1" fmla="val 16234560"/>
              <a:gd name="adj2" fmla="val 21501629"/>
              <a:gd name="adj3" fmla="val 7997"/>
            </a:avLst>
          </a:prstGeom>
          <a:ln/>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ndara"/>
              <a:ea typeface="+mn-ea"/>
              <a:cs typeface="+mn-cs"/>
            </a:endParaRPr>
          </a:p>
        </p:txBody>
      </p:sp>
      <p:sp>
        <p:nvSpPr>
          <p:cNvPr id="32" name="Rectangle 31">
            <a:extLst>
              <a:ext uri="{FF2B5EF4-FFF2-40B4-BE49-F238E27FC236}">
                <a16:creationId xmlns:a16="http://schemas.microsoft.com/office/drawing/2014/main" id="{222D446E-BA6C-4FA4-9FCD-5BE62F326E08}"/>
              </a:ext>
            </a:extLst>
          </p:cNvPr>
          <p:cNvSpPr/>
          <p:nvPr/>
        </p:nvSpPr>
        <p:spPr>
          <a:xfrm>
            <a:off x="3444834" y="3941177"/>
            <a:ext cx="3170712" cy="249382"/>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sp>
        <p:nvSpPr>
          <p:cNvPr id="34" name="ZoneTexte 33">
            <a:extLst>
              <a:ext uri="{FF2B5EF4-FFF2-40B4-BE49-F238E27FC236}">
                <a16:creationId xmlns:a16="http://schemas.microsoft.com/office/drawing/2014/main" id="{999ABF8C-9416-4720-BB17-F63F5095288E}"/>
              </a:ext>
            </a:extLst>
          </p:cNvPr>
          <p:cNvSpPr txBox="1"/>
          <p:nvPr/>
        </p:nvSpPr>
        <p:spPr>
          <a:xfrm>
            <a:off x="3647744" y="4167802"/>
            <a:ext cx="1757548" cy="923330"/>
          </a:xfrm>
          <a:prstGeom prst="rect">
            <a:avLst/>
          </a:prstGeom>
          <a:noFill/>
        </p:spPr>
        <p:txBody>
          <a:bodyPr wrap="square" rtlCol="0">
            <a:spAutoFit/>
          </a:bodyPr>
          <a:lstStyle/>
          <a:p>
            <a:pPr lvl="0" algn="ctr">
              <a:defRPr/>
            </a:pPr>
            <a:r>
              <a:rPr lang="fr-FR" b="1" dirty="0">
                <a:solidFill>
                  <a:prstClr val="black"/>
                </a:solidFill>
                <a:latin typeface="Corbel" panose="020B0503020204020204" pitchFamily="34" charset="0"/>
              </a:rPr>
              <a:t>É</a:t>
            </a:r>
            <a:r>
              <a:rPr kumimoji="0" lang="fr-FR" sz="1800" b="1" i="0" u="none" strike="noStrike" kern="1200" cap="none" spc="0" normalizeH="0" baseline="0" noProof="0" dirty="0" err="1">
                <a:ln>
                  <a:noFill/>
                </a:ln>
                <a:solidFill>
                  <a:prstClr val="black"/>
                </a:solidFill>
                <a:effectLst/>
                <a:uLnTx/>
                <a:uFillTx/>
                <a:latin typeface="Candara"/>
                <a:ea typeface="+mn-ea"/>
                <a:cs typeface="+mn-cs"/>
              </a:rPr>
              <a:t>quipes</a:t>
            </a:r>
            <a:r>
              <a:rPr kumimoji="0" lang="fr-FR" sz="1800" b="1" i="0" u="none" strike="noStrike" kern="1200" cap="none" spc="0" normalizeH="0" baseline="0" noProof="0" dirty="0">
                <a:ln>
                  <a:noFill/>
                </a:ln>
                <a:solidFill>
                  <a:prstClr val="black"/>
                </a:solidFill>
                <a:effectLst/>
                <a:uLnTx/>
                <a:uFillTx/>
                <a:latin typeface="Candara"/>
                <a:ea typeface="+mn-ea"/>
                <a:cs typeface="+mn-cs"/>
              </a:rPr>
              <a:t> de développement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ndara"/>
                <a:ea typeface="+mn-ea"/>
                <a:cs typeface="+mn-cs"/>
              </a:rPr>
              <a:t>(élèves)</a:t>
            </a:r>
          </a:p>
        </p:txBody>
      </p:sp>
      <p:sp>
        <p:nvSpPr>
          <p:cNvPr id="35" name="ZoneTexte 34">
            <a:extLst>
              <a:ext uri="{FF2B5EF4-FFF2-40B4-BE49-F238E27FC236}">
                <a16:creationId xmlns:a16="http://schemas.microsoft.com/office/drawing/2014/main" id="{05FFF465-2115-4431-B3A3-046423FD26DC}"/>
              </a:ext>
            </a:extLst>
          </p:cNvPr>
          <p:cNvSpPr txBox="1"/>
          <p:nvPr/>
        </p:nvSpPr>
        <p:spPr>
          <a:xfrm>
            <a:off x="5989121" y="2445388"/>
            <a:ext cx="1757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ndara"/>
                <a:ea typeface="+mn-ea"/>
                <a:cs typeface="+mn-cs"/>
              </a:rPr>
              <a:t>Réunion chaque semaine (x3)</a:t>
            </a:r>
          </a:p>
        </p:txBody>
      </p:sp>
      <p:sp>
        <p:nvSpPr>
          <p:cNvPr id="36" name="Flèche droite 20">
            <a:extLst>
              <a:ext uri="{FF2B5EF4-FFF2-40B4-BE49-F238E27FC236}">
                <a16:creationId xmlns:a16="http://schemas.microsoft.com/office/drawing/2014/main" id="{C7FD0B97-6EF4-4465-AB8F-B85E0860C7AC}"/>
              </a:ext>
            </a:extLst>
          </p:cNvPr>
          <p:cNvSpPr/>
          <p:nvPr/>
        </p:nvSpPr>
        <p:spPr>
          <a:xfrm>
            <a:off x="3444835" y="3834302"/>
            <a:ext cx="5302332" cy="454257"/>
          </a:xfrm>
          <a:prstGeom prst="rightArrow">
            <a:avLst/>
          </a:prstGeom>
          <a:gradFill flip="none"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path path="circle">
              <a:fillToRect l="50000" t="50000" r="50000" b="50000"/>
            </a:path>
            <a:tileRect/>
          </a:gradFill>
          <a:ln/>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pic>
        <p:nvPicPr>
          <p:cNvPr id="37" name="Picture 8" descr="Livraison à domicile">
            <a:extLst>
              <a:ext uri="{FF2B5EF4-FFF2-40B4-BE49-F238E27FC236}">
                <a16:creationId xmlns:a16="http://schemas.microsoft.com/office/drawing/2014/main" id="{4C5F64A8-E0EF-476B-AEFA-83A783EFE7C2}"/>
              </a:ext>
            </a:extLst>
          </p:cNvPr>
          <p:cNvPicPr>
            <a:picLocks noChangeAspect="1" noChangeArrowheads="1"/>
          </p:cNvPicPr>
          <p:nvPr/>
        </p:nvPicPr>
        <p:blipFill>
          <a:blip r:embed="rId5"/>
          <a:srcRect l="20862" t="28811" r="21190" b="33557"/>
          <a:stretch>
            <a:fillRect/>
          </a:stretch>
        </p:blipFill>
        <p:spPr bwMode="auto">
          <a:xfrm>
            <a:off x="8787187" y="3674348"/>
            <a:ext cx="1005747" cy="653141"/>
          </a:xfrm>
          <a:prstGeom prst="rect">
            <a:avLst/>
          </a:prstGeom>
          <a:noFill/>
        </p:spPr>
      </p:pic>
      <p:pic>
        <p:nvPicPr>
          <p:cNvPr id="38" name="Picture 2" descr="Relation client : 4 clés pour fédérer vos clients autour de votre ...">
            <a:extLst>
              <a:ext uri="{FF2B5EF4-FFF2-40B4-BE49-F238E27FC236}">
                <a16:creationId xmlns:a16="http://schemas.microsoft.com/office/drawing/2014/main" id="{03B552AE-A91D-49AD-A96E-3E1146CB15C7}"/>
              </a:ext>
            </a:extLst>
          </p:cNvPr>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9695013" y="3416068"/>
            <a:ext cx="991064" cy="991064"/>
          </a:xfrm>
          <a:prstGeom prst="rect">
            <a:avLst/>
          </a:prstGeom>
          <a:noFill/>
        </p:spPr>
      </p:pic>
      <p:pic>
        <p:nvPicPr>
          <p:cNvPr id="39" name="Picture 2" descr="Relation client : 4 clés pour fédérer vos clients autour de votre ...">
            <a:extLst>
              <a:ext uri="{FF2B5EF4-FFF2-40B4-BE49-F238E27FC236}">
                <a16:creationId xmlns:a16="http://schemas.microsoft.com/office/drawing/2014/main" id="{B0E35203-0014-4EC4-A7A9-C9B137329C40}"/>
              </a:ext>
            </a:extLst>
          </p:cNvPr>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717006" y="1351239"/>
            <a:ext cx="1584000" cy="1584000"/>
          </a:xfrm>
          <a:prstGeom prst="rect">
            <a:avLst/>
          </a:prstGeom>
          <a:noFill/>
        </p:spPr>
      </p:pic>
      <p:sp>
        <p:nvSpPr>
          <p:cNvPr id="40" name="ZoneTexte 39">
            <a:extLst>
              <a:ext uri="{FF2B5EF4-FFF2-40B4-BE49-F238E27FC236}">
                <a16:creationId xmlns:a16="http://schemas.microsoft.com/office/drawing/2014/main" id="{74DF71FD-81F6-4477-A999-0CC82F273E4C}"/>
              </a:ext>
            </a:extLst>
          </p:cNvPr>
          <p:cNvSpPr txBox="1"/>
          <p:nvPr/>
        </p:nvSpPr>
        <p:spPr>
          <a:xfrm>
            <a:off x="717006" y="1239286"/>
            <a:ext cx="17575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ndara"/>
                <a:ea typeface="+mn-ea"/>
                <a:cs typeface="+mn-cs"/>
              </a:rPr>
              <a:t>Client</a:t>
            </a:r>
          </a:p>
        </p:txBody>
      </p:sp>
      <p:pic>
        <p:nvPicPr>
          <p:cNvPr id="41" name="Picture 6" descr="Tour | Stormboard">
            <a:extLst>
              <a:ext uri="{FF2B5EF4-FFF2-40B4-BE49-F238E27FC236}">
                <a16:creationId xmlns:a16="http://schemas.microsoft.com/office/drawing/2014/main" id="{A52E998A-FFB4-4BE3-8E7C-A90958F51281}"/>
              </a:ext>
            </a:extLst>
          </p:cNvPr>
          <p:cNvPicPr>
            <a:picLocks noChangeAspect="1" noChangeArrowheads="1"/>
          </p:cNvPicPr>
          <p:nvPr/>
        </p:nvPicPr>
        <p:blipFill>
          <a:blip r:embed="rId7"/>
          <a:srcRect/>
          <a:stretch>
            <a:fillRect/>
          </a:stretch>
        </p:blipFill>
        <p:spPr bwMode="auto">
          <a:xfrm>
            <a:off x="5989121" y="961036"/>
            <a:ext cx="1777340" cy="1756012"/>
          </a:xfrm>
          <a:prstGeom prst="rect">
            <a:avLst/>
          </a:prstGeom>
          <a:noFill/>
        </p:spPr>
      </p:pic>
      <p:graphicFrame>
        <p:nvGraphicFramePr>
          <p:cNvPr id="43" name="Diagramme 42">
            <a:extLst>
              <a:ext uri="{FF2B5EF4-FFF2-40B4-BE49-F238E27FC236}">
                <a16:creationId xmlns:a16="http://schemas.microsoft.com/office/drawing/2014/main" id="{E39FDB66-6BC1-4DA8-BDD9-A5AC457B83FA}"/>
              </a:ext>
            </a:extLst>
          </p:cNvPr>
          <p:cNvGraphicFramePr/>
          <p:nvPr>
            <p:extLst>
              <p:ext uri="{D42A27DB-BD31-4B8C-83A1-F6EECF244321}">
                <p14:modId xmlns:p14="http://schemas.microsoft.com/office/powerpoint/2010/main" val="1953209118"/>
              </p:ext>
            </p:extLst>
          </p:nvPr>
        </p:nvGraphicFramePr>
        <p:xfrm>
          <a:off x="241994" y="2717048"/>
          <a:ext cx="3106847" cy="149560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4" name="Titre 1">
            <a:extLst>
              <a:ext uri="{FF2B5EF4-FFF2-40B4-BE49-F238E27FC236}">
                <a16:creationId xmlns:a16="http://schemas.microsoft.com/office/drawing/2014/main" id="{6097899F-BF86-4916-95FB-545A02FEBB5D}"/>
              </a:ext>
            </a:extLst>
          </p:cNvPr>
          <p:cNvSpPr txBox="1">
            <a:spLocks/>
          </p:cNvSpPr>
          <p:nvPr/>
        </p:nvSpPr>
        <p:spPr>
          <a:xfrm>
            <a:off x="368546" y="723562"/>
            <a:ext cx="11513610" cy="461665"/>
          </a:xfrm>
          <a:prstGeom prst="rect">
            <a:avLst/>
          </a:prstGeom>
          <a:noFill/>
        </p:spPr>
        <p:txBody>
          <a:bodyPr wrap="square" rtlCol="0">
            <a:spAutoFit/>
          </a:bodyPr>
          <a:lstStyle>
            <a:defPPr>
              <a:defRPr lang="fr-FR"/>
            </a:defPPr>
            <a:lvl1pPr lvl="0">
              <a:defRPr sz="2400" b="1">
                <a:solidFill>
                  <a:prstClr val="black"/>
                </a:solidFill>
              </a:defRPr>
            </a:lvl1pPr>
          </a:lstStyle>
          <a:p>
            <a:r>
              <a:rPr lang="fr-FR" dirty="0"/>
              <a:t>Retour du client et amélioration à sa demande</a:t>
            </a:r>
          </a:p>
        </p:txBody>
      </p:sp>
      <p:pic>
        <p:nvPicPr>
          <p:cNvPr id="45" name="Picture 2" descr="Relation client : 4 clés pour fédérer vos clients autour de votre ...">
            <a:extLst>
              <a:ext uri="{FF2B5EF4-FFF2-40B4-BE49-F238E27FC236}">
                <a16:creationId xmlns:a16="http://schemas.microsoft.com/office/drawing/2014/main" id="{EFE76767-1A88-46E4-8DA8-C20DF80B96EB}"/>
              </a:ext>
            </a:extLst>
          </p:cNvPr>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4963287" y="4828336"/>
            <a:ext cx="1548849" cy="1572459"/>
          </a:xfrm>
          <a:prstGeom prst="rect">
            <a:avLst/>
          </a:prstGeom>
          <a:noFill/>
        </p:spPr>
      </p:pic>
      <p:pic>
        <p:nvPicPr>
          <p:cNvPr id="46" name="Picture 6" descr="Producto básico, real y aumentado y los efectos que produce en el ...">
            <a:extLst>
              <a:ext uri="{FF2B5EF4-FFF2-40B4-BE49-F238E27FC236}">
                <a16:creationId xmlns:a16="http://schemas.microsoft.com/office/drawing/2014/main" id="{C7F6B7C9-A8DC-4D1F-A96B-6BDD452EB961}"/>
              </a:ext>
            </a:extLst>
          </p:cNvPr>
          <p:cNvPicPr>
            <a:picLocks noChangeAspect="1" noChangeArrowheads="1"/>
          </p:cNvPicPr>
          <p:nvPr/>
        </p:nvPicPr>
        <p:blipFill rotWithShape="1">
          <a:blip r:embed="rId13"/>
          <a:srcRect b="19450"/>
          <a:stretch/>
        </p:blipFill>
        <p:spPr bwMode="auto">
          <a:xfrm>
            <a:off x="8810110" y="4994782"/>
            <a:ext cx="2513183" cy="1352287"/>
          </a:xfrm>
          <a:prstGeom prst="rect">
            <a:avLst/>
          </a:prstGeom>
          <a:ln>
            <a:noFill/>
          </a:ln>
          <a:effectLst>
            <a:softEdge rad="112500"/>
          </a:effectLst>
        </p:spPr>
      </p:pic>
      <p:sp>
        <p:nvSpPr>
          <p:cNvPr id="47" name="Flèche droite à entaille 27">
            <a:extLst>
              <a:ext uri="{FF2B5EF4-FFF2-40B4-BE49-F238E27FC236}">
                <a16:creationId xmlns:a16="http://schemas.microsoft.com/office/drawing/2014/main" id="{17156696-1AB9-4EA8-A9FE-AD5932D74013}"/>
              </a:ext>
            </a:extLst>
          </p:cNvPr>
          <p:cNvSpPr/>
          <p:nvPr/>
        </p:nvSpPr>
        <p:spPr>
          <a:xfrm>
            <a:off x="6551399" y="5462867"/>
            <a:ext cx="2221997" cy="455840"/>
          </a:xfrm>
          <a:prstGeom prst="notchedRightArrow">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p>
        </p:txBody>
      </p:sp>
      <p:sp>
        <p:nvSpPr>
          <p:cNvPr id="48" name="ZoneTexte 47">
            <a:extLst>
              <a:ext uri="{FF2B5EF4-FFF2-40B4-BE49-F238E27FC236}">
                <a16:creationId xmlns:a16="http://schemas.microsoft.com/office/drawing/2014/main" id="{D609C8A4-6671-4006-A08D-49EDC5B47313}"/>
              </a:ext>
            </a:extLst>
          </p:cNvPr>
          <p:cNvSpPr txBox="1"/>
          <p:nvPr/>
        </p:nvSpPr>
        <p:spPr>
          <a:xfrm>
            <a:off x="5913914" y="5136438"/>
            <a:ext cx="349696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a:ea typeface="+mn-ea"/>
                <a:cs typeface="+mn-cs"/>
              </a:rPr>
              <a:t>Satisfaction du client</a:t>
            </a:r>
          </a:p>
        </p:txBody>
      </p:sp>
      <p:pic>
        <p:nvPicPr>
          <p:cNvPr id="28" name="Picture 4" descr="Développement d'applications applications mobiles avec l'équipe de ...">
            <a:extLst>
              <a:ext uri="{FF2B5EF4-FFF2-40B4-BE49-F238E27FC236}">
                <a16:creationId xmlns:a16="http://schemas.microsoft.com/office/drawing/2014/main" id="{3BE97903-D7B9-4859-AEC2-773CF7681046}"/>
              </a:ext>
            </a:extLst>
          </p:cNvPr>
          <p:cNvPicPr>
            <a:picLocks noChangeAspect="1" noChangeArrowheads="1"/>
          </p:cNvPicPr>
          <p:nvPr/>
        </p:nvPicPr>
        <p:blipFill rotWithShape="1">
          <a:blip r:embed="rId14">
            <a:clrChange>
              <a:clrFrom>
                <a:srgbClr val="E9F6FE"/>
              </a:clrFrom>
              <a:clrTo>
                <a:srgbClr val="E9F6FE">
                  <a:alpha val="0"/>
                </a:srgbClr>
              </a:clrTo>
            </a:clrChange>
          </a:blip>
          <a:srcRect l="8364" t="17264" r="9218" b="13049"/>
          <a:stretch/>
        </p:blipFill>
        <p:spPr bwMode="auto">
          <a:xfrm>
            <a:off x="3743325" y="2857500"/>
            <a:ext cx="1978440" cy="114525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10"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fade">
                                      <p:cBhvr>
                                        <p:cTn id="44" dur="500"/>
                                        <p:tgtEl>
                                          <p:spTgt spid="4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500"/>
                                        <p:tgtEl>
                                          <p:spTgt spid="4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p:bldP spid="30" grpId="0" animBg="1"/>
      <p:bldP spid="31" grpId="0" animBg="1"/>
      <p:bldP spid="32" grpId="0" animBg="1"/>
      <p:bldP spid="35" grpId="0"/>
      <p:bldP spid="36" grpId="0" animBg="1"/>
      <p:bldGraphic spid="43" grpId="0">
        <p:bldAsOne/>
      </p:bldGraphic>
      <p:bldP spid="47" grpId="0" animBg="1"/>
      <p:bldP spid="4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55A09B03-9E2A-4FC1-9F03-905929E977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60394" y="3252434"/>
            <a:ext cx="2543361" cy="2651878"/>
          </a:xfrm>
          <a:prstGeom prst="rect">
            <a:avLst/>
          </a:prstGeom>
        </p:spPr>
      </p:pic>
      <p:sp>
        <p:nvSpPr>
          <p:cNvPr id="3" name="Espace réservé du numéro de diapositive 2">
            <a:extLst>
              <a:ext uri="{FF2B5EF4-FFF2-40B4-BE49-F238E27FC236}">
                <a16:creationId xmlns:a16="http://schemas.microsoft.com/office/drawing/2014/main" id="{441056ED-9355-4E6F-BACA-1984E496595A}"/>
              </a:ext>
            </a:extLst>
          </p:cNvPr>
          <p:cNvSpPr>
            <a:spLocks noGrp="1"/>
          </p:cNvSpPr>
          <p:nvPr>
            <p:ph type="sldNum" sz="quarter" idx="13"/>
          </p:nvPr>
        </p:nvSpPr>
        <p:spPr/>
        <p:txBody>
          <a:bodyPr/>
          <a:lstStyle/>
          <a:p>
            <a:pPr rtl="0"/>
            <a:fld id="{19B51A1E-902D-48AF-9020-955120F399B6}" type="slidenum">
              <a:rPr lang="fr-FR" noProof="0" smtClean="0"/>
              <a:pPr rtl="0"/>
              <a:t>37</a:t>
            </a:fld>
            <a:endParaRPr lang="fr-FR" noProof="0"/>
          </a:p>
        </p:txBody>
      </p:sp>
      <p:sp>
        <p:nvSpPr>
          <p:cNvPr id="5" name="Espace réservé du numéro de diapositive 1">
            <a:extLst>
              <a:ext uri="{FF2B5EF4-FFF2-40B4-BE49-F238E27FC236}">
                <a16:creationId xmlns:a16="http://schemas.microsoft.com/office/drawing/2014/main" id="{F2568858-2AA1-4E7B-83CA-F9541BF81C17}"/>
              </a:ext>
            </a:extLst>
          </p:cNvPr>
          <p:cNvSpPr txBox="1">
            <a:spLocks/>
          </p:cNvSpPr>
          <p:nvPr/>
        </p:nvSpPr>
        <p:spPr>
          <a:xfrm>
            <a:off x="11760000" y="6371351"/>
            <a:ext cx="432000" cy="432000"/>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7C1B05-8444-EA4A-B9F9-11CD3616A168}" type="slidenum">
              <a:rPr lang="fr-FR" smtClean="0"/>
              <a:pPr/>
              <a:t>37</a:t>
            </a:fld>
            <a:endParaRPr lang="fr-FR"/>
          </a:p>
        </p:txBody>
      </p:sp>
      <p:sp>
        <p:nvSpPr>
          <p:cNvPr id="8" name="Espace réservé du numéro de diapositive 1">
            <a:extLst>
              <a:ext uri="{FF2B5EF4-FFF2-40B4-BE49-F238E27FC236}">
                <a16:creationId xmlns:a16="http://schemas.microsoft.com/office/drawing/2014/main" id="{5797F652-75D1-4CDD-9F4B-54F48D97F603}"/>
              </a:ext>
            </a:extLst>
          </p:cNvPr>
          <p:cNvSpPr txBox="1">
            <a:spLocks/>
          </p:cNvSpPr>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defPPr>
              <a:defRPr lang="fr-FR"/>
            </a:defPPr>
            <a:lvl1pPr marL="0" algn="ctr"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7C1B05-8444-EA4A-B9F9-11CD3616A168}" type="slidenum">
              <a:rPr lang="fr-FR" smtClean="0"/>
              <a:pPr/>
              <a:t>37</a:t>
            </a:fld>
            <a:endParaRPr lang="fr-FR"/>
          </a:p>
        </p:txBody>
      </p:sp>
      <p:sp>
        <p:nvSpPr>
          <p:cNvPr id="28" name="Ellipse 27">
            <a:extLst>
              <a:ext uri="{FF2B5EF4-FFF2-40B4-BE49-F238E27FC236}">
                <a16:creationId xmlns:a16="http://schemas.microsoft.com/office/drawing/2014/main" id="{ACA2A03F-421C-48EC-9B4B-3A70314AADB8}"/>
              </a:ext>
            </a:extLst>
          </p:cNvPr>
          <p:cNvSpPr/>
          <p:nvPr/>
        </p:nvSpPr>
        <p:spPr>
          <a:xfrm>
            <a:off x="682478" y="840542"/>
            <a:ext cx="2142782" cy="1136567"/>
          </a:xfrm>
          <a:prstGeom prst="ellipse">
            <a:avLst/>
          </a:prstGeom>
          <a:solidFill>
            <a:schemeClr val="accent5">
              <a:lumMod val="25000"/>
              <a:lumOff val="75000"/>
            </a:schemeClr>
          </a:solidFill>
          <a:ln>
            <a:solidFill>
              <a:schemeClr val="accent5">
                <a:lumMod val="75000"/>
              </a:schemeClr>
            </a:solid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tx1"/>
                </a:solidFill>
                <a:latin typeface="Calibri" panose="020F0502020204030204" pitchFamily="34" charset="0"/>
              </a:rPr>
              <a:t>Innover</a:t>
            </a:r>
          </a:p>
        </p:txBody>
      </p:sp>
      <p:sp>
        <p:nvSpPr>
          <p:cNvPr id="23" name="Espace réservé du pied de page 5">
            <a:extLst>
              <a:ext uri="{FF2B5EF4-FFF2-40B4-BE49-F238E27FC236}">
                <a16:creationId xmlns:a16="http://schemas.microsoft.com/office/drawing/2014/main" id="{445E84F4-22FC-43D5-ABF5-1FD63310EEBB}"/>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Sciences de l’Ingénieur :  l'approche Design au service du projet de Première</a:t>
            </a:r>
          </a:p>
        </p:txBody>
      </p:sp>
      <p:sp>
        <p:nvSpPr>
          <p:cNvPr id="29" name="Titre 1">
            <a:extLst>
              <a:ext uri="{FF2B5EF4-FFF2-40B4-BE49-F238E27FC236}">
                <a16:creationId xmlns:a16="http://schemas.microsoft.com/office/drawing/2014/main" id="{B3C1A8A8-6998-48A1-85B8-2B4ACBDF6D7D}"/>
              </a:ext>
            </a:extLst>
          </p:cNvPr>
          <p:cNvSpPr txBox="1">
            <a:spLocks/>
          </p:cNvSpPr>
          <p:nvPr/>
        </p:nvSpPr>
        <p:spPr>
          <a:xfrm>
            <a:off x="180000" y="180000"/>
            <a:ext cx="11513610"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spc="-300" dirty="0"/>
              <a:t>Synthèse : </a:t>
            </a:r>
            <a:r>
              <a:rPr lang="fr-FR" spc="-300" dirty="0"/>
              <a:t>la démarche des sciences de l'ingénieur </a:t>
            </a:r>
            <a:endParaRPr lang="fr-FR" sz="4800" spc="-300" dirty="0"/>
          </a:p>
        </p:txBody>
      </p:sp>
      <p:sp>
        <p:nvSpPr>
          <p:cNvPr id="43" name="Ellipse 42">
            <a:extLst>
              <a:ext uri="{FF2B5EF4-FFF2-40B4-BE49-F238E27FC236}">
                <a16:creationId xmlns:a16="http://schemas.microsoft.com/office/drawing/2014/main" id="{A191EB93-4114-4E6B-9D62-F562357A4B36}"/>
              </a:ext>
            </a:extLst>
          </p:cNvPr>
          <p:cNvSpPr/>
          <p:nvPr/>
        </p:nvSpPr>
        <p:spPr>
          <a:xfrm>
            <a:off x="6708817" y="3226917"/>
            <a:ext cx="3688233" cy="2651877"/>
          </a:xfrm>
          <a:prstGeom prst="ellipse">
            <a:avLst/>
          </a:prstGeom>
          <a:noFill/>
          <a:ln w="1016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p>
        </p:txBody>
      </p:sp>
      <p:sp>
        <p:nvSpPr>
          <p:cNvPr id="44" name="Ellipse 43">
            <a:extLst>
              <a:ext uri="{FF2B5EF4-FFF2-40B4-BE49-F238E27FC236}">
                <a16:creationId xmlns:a16="http://schemas.microsoft.com/office/drawing/2014/main" id="{7851BF57-BAA7-4C19-9456-44602C151FDB}"/>
              </a:ext>
            </a:extLst>
          </p:cNvPr>
          <p:cNvSpPr/>
          <p:nvPr/>
        </p:nvSpPr>
        <p:spPr>
          <a:xfrm>
            <a:off x="5655847" y="4205259"/>
            <a:ext cx="1472870" cy="800419"/>
          </a:xfrm>
          <a:prstGeom prst="ellipse">
            <a:avLst/>
          </a:prstGeom>
          <a:solidFill>
            <a:schemeClr val="bg1">
              <a:lumMod val="50000"/>
            </a:schemeClr>
          </a:solidFill>
          <a:ln>
            <a:solidFill>
              <a:schemeClr val="tx1">
                <a:lumMod val="65000"/>
                <a:lumOff val="35000"/>
              </a:schemeClr>
            </a:solid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Calibri" panose="020F0502020204030204" pitchFamily="34" charset="0"/>
              </a:rPr>
              <a:t>Système réel</a:t>
            </a:r>
          </a:p>
        </p:txBody>
      </p:sp>
      <p:sp>
        <p:nvSpPr>
          <p:cNvPr id="45" name="Ellipse 44">
            <a:extLst>
              <a:ext uri="{FF2B5EF4-FFF2-40B4-BE49-F238E27FC236}">
                <a16:creationId xmlns:a16="http://schemas.microsoft.com/office/drawing/2014/main" id="{671F3A46-58CA-4E06-900D-BD4B2B4A7B48}"/>
              </a:ext>
            </a:extLst>
          </p:cNvPr>
          <p:cNvSpPr/>
          <p:nvPr/>
        </p:nvSpPr>
        <p:spPr>
          <a:xfrm>
            <a:off x="7722434" y="2691139"/>
            <a:ext cx="1687469" cy="749545"/>
          </a:xfrm>
          <a:prstGeom prst="ellipse">
            <a:avLst/>
          </a:prstGeom>
          <a:solidFill>
            <a:schemeClr val="bg1">
              <a:lumMod val="50000"/>
            </a:schemeClr>
          </a:solidFill>
          <a:ln>
            <a:solidFill>
              <a:schemeClr val="tx1">
                <a:lumMod val="65000"/>
                <a:lumOff val="35000"/>
              </a:schemeClr>
            </a:solid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Calibri" panose="020F0502020204030204" pitchFamily="34" charset="0"/>
              </a:rPr>
              <a:t>Cahier des charges </a:t>
            </a:r>
          </a:p>
        </p:txBody>
      </p:sp>
      <p:sp>
        <p:nvSpPr>
          <p:cNvPr id="46" name="Ellipse 45">
            <a:extLst>
              <a:ext uri="{FF2B5EF4-FFF2-40B4-BE49-F238E27FC236}">
                <a16:creationId xmlns:a16="http://schemas.microsoft.com/office/drawing/2014/main" id="{0535E96C-7FF5-483B-AB41-DE77BC35A07C}"/>
              </a:ext>
            </a:extLst>
          </p:cNvPr>
          <p:cNvSpPr/>
          <p:nvPr/>
        </p:nvSpPr>
        <p:spPr>
          <a:xfrm>
            <a:off x="9763182" y="4152645"/>
            <a:ext cx="1769528" cy="800419"/>
          </a:xfrm>
          <a:prstGeom prst="ellipse">
            <a:avLst/>
          </a:prstGeom>
          <a:solidFill>
            <a:schemeClr val="bg1">
              <a:lumMod val="50000"/>
            </a:schemeClr>
          </a:solidFill>
          <a:ln>
            <a:solidFill>
              <a:schemeClr val="tx1">
                <a:lumMod val="65000"/>
                <a:lumOff val="35000"/>
              </a:schemeClr>
            </a:solid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Calibri" panose="020F0502020204030204" pitchFamily="34" charset="0"/>
              </a:rPr>
              <a:t>Modèle numérique</a:t>
            </a:r>
          </a:p>
        </p:txBody>
      </p:sp>
      <p:sp>
        <p:nvSpPr>
          <p:cNvPr id="47" name="Ellipse 46">
            <a:extLst>
              <a:ext uri="{FF2B5EF4-FFF2-40B4-BE49-F238E27FC236}">
                <a16:creationId xmlns:a16="http://schemas.microsoft.com/office/drawing/2014/main" id="{50B2F5FC-1713-4C3E-9497-7DADB57A3487}"/>
              </a:ext>
            </a:extLst>
          </p:cNvPr>
          <p:cNvSpPr/>
          <p:nvPr/>
        </p:nvSpPr>
        <p:spPr>
          <a:xfrm>
            <a:off x="5068957" y="4842693"/>
            <a:ext cx="2357694" cy="1066349"/>
          </a:xfrm>
          <a:prstGeom prst="ellipse">
            <a:avLst/>
          </a:prstGeom>
          <a:solidFill>
            <a:schemeClr val="accent6">
              <a:lumMod val="40000"/>
              <a:lumOff val="60000"/>
            </a:schemeClr>
          </a:solidFill>
          <a:ln>
            <a:solidFill>
              <a:schemeClr val="accent6">
                <a:lumMod val="75000"/>
              </a:schemeClr>
            </a:solid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latin typeface="Calibri" panose="020F0502020204030204" pitchFamily="34" charset="0"/>
              </a:rPr>
              <a:t>Expérimenter et simuler</a:t>
            </a:r>
          </a:p>
        </p:txBody>
      </p:sp>
      <p:sp>
        <p:nvSpPr>
          <p:cNvPr id="48" name="Ellipse 47">
            <a:extLst>
              <a:ext uri="{FF2B5EF4-FFF2-40B4-BE49-F238E27FC236}">
                <a16:creationId xmlns:a16="http://schemas.microsoft.com/office/drawing/2014/main" id="{18183E33-7BFB-4542-990B-6FBA643EE37B}"/>
              </a:ext>
            </a:extLst>
          </p:cNvPr>
          <p:cNvSpPr/>
          <p:nvPr/>
        </p:nvSpPr>
        <p:spPr>
          <a:xfrm>
            <a:off x="7738991" y="2048538"/>
            <a:ext cx="1635287" cy="758932"/>
          </a:xfrm>
          <a:prstGeom prst="ellipse">
            <a:avLst/>
          </a:prstGeom>
          <a:solidFill>
            <a:schemeClr val="accent1">
              <a:lumMod val="60000"/>
              <a:lumOff val="40000"/>
            </a:schemeClr>
          </a:solidFill>
          <a:ln>
            <a:solidFill>
              <a:schemeClr val="accent1">
                <a:lumMod val="75000"/>
              </a:schemeClr>
            </a:solid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latin typeface="Calibri" panose="020F0502020204030204" pitchFamily="34" charset="0"/>
              </a:rPr>
              <a:t>Analyser</a:t>
            </a:r>
          </a:p>
        </p:txBody>
      </p:sp>
      <p:sp>
        <p:nvSpPr>
          <p:cNvPr id="50" name="Ellipse 49">
            <a:extLst>
              <a:ext uri="{FF2B5EF4-FFF2-40B4-BE49-F238E27FC236}">
                <a16:creationId xmlns:a16="http://schemas.microsoft.com/office/drawing/2014/main" id="{E593C40D-7F43-44C1-8CF0-9CD04483D0CC}"/>
              </a:ext>
            </a:extLst>
          </p:cNvPr>
          <p:cNvSpPr/>
          <p:nvPr/>
        </p:nvSpPr>
        <p:spPr>
          <a:xfrm>
            <a:off x="9951518" y="4824336"/>
            <a:ext cx="1808482" cy="1084706"/>
          </a:xfrm>
          <a:prstGeom prst="ellipse">
            <a:avLst/>
          </a:prstGeom>
          <a:solidFill>
            <a:schemeClr val="accent2">
              <a:lumMod val="60000"/>
              <a:lumOff val="40000"/>
            </a:schemeClr>
          </a:solidFill>
          <a:ln>
            <a:solidFill>
              <a:schemeClr val="accent2">
                <a:lumMod val="75000"/>
              </a:schemeClr>
            </a:solid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b="1" dirty="0">
                <a:solidFill>
                  <a:schemeClr val="tx1"/>
                </a:solidFill>
                <a:latin typeface="Calibri" panose="020F0502020204030204" pitchFamily="34" charset="0"/>
              </a:rPr>
              <a:t>Modéliser et résoudre</a:t>
            </a:r>
          </a:p>
        </p:txBody>
      </p:sp>
      <p:grpSp>
        <p:nvGrpSpPr>
          <p:cNvPr id="51" name="Groupe 50">
            <a:extLst>
              <a:ext uri="{FF2B5EF4-FFF2-40B4-BE49-F238E27FC236}">
                <a16:creationId xmlns:a16="http://schemas.microsoft.com/office/drawing/2014/main" id="{BCE4B763-E527-48F1-8E15-CBF12C13AC26}"/>
              </a:ext>
            </a:extLst>
          </p:cNvPr>
          <p:cNvGrpSpPr>
            <a:grpSpLocks noChangeAspect="1"/>
          </p:cNvGrpSpPr>
          <p:nvPr/>
        </p:nvGrpSpPr>
        <p:grpSpPr>
          <a:xfrm>
            <a:off x="217619" y="1691195"/>
            <a:ext cx="1757063" cy="2666601"/>
            <a:chOff x="8317315" y="818804"/>
            <a:chExt cx="3452004" cy="5238924"/>
          </a:xfrm>
        </p:grpSpPr>
        <p:pic>
          <p:nvPicPr>
            <p:cNvPr id="52" name="Picture 14" descr="Processus de design thinking selon la d.school.">
              <a:extLst>
                <a:ext uri="{FF2B5EF4-FFF2-40B4-BE49-F238E27FC236}">
                  <a16:creationId xmlns:a16="http://schemas.microsoft.com/office/drawing/2014/main" id="{BBE96B7E-A446-407A-A3B8-DD32A7091F60}"/>
                </a:ext>
              </a:extLst>
            </p:cNvPr>
            <p:cNvPicPr>
              <a:picLocks noChangeAspect="1" noChangeArrowheads="1"/>
            </p:cNvPicPr>
            <p:nvPr/>
          </p:nvPicPr>
          <p:blipFill>
            <a:blip r:embed="rId4">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5">
                      <a14:imgEffect>
                        <a14:sharpenSoften amount="50000"/>
                      </a14:imgEffect>
                      <a14:imgEffect>
                        <a14:saturation sat="33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149857" y="818804"/>
              <a:ext cx="2619462" cy="5238924"/>
            </a:xfrm>
            <a:prstGeom prst="rect">
              <a:avLst/>
            </a:prstGeom>
            <a:noFill/>
            <a:extLst>
              <a:ext uri="{909E8E84-426E-40DD-AFC4-6F175D3DCCD1}">
                <a14:hiddenFill xmlns:a14="http://schemas.microsoft.com/office/drawing/2010/main">
                  <a:solidFill>
                    <a:srgbClr val="FFFFFF"/>
                  </a:solidFill>
                </a14:hiddenFill>
              </a:ext>
            </a:extLst>
          </p:spPr>
        </p:pic>
        <p:sp>
          <p:nvSpPr>
            <p:cNvPr id="53" name="Flèche : courbe vers la droite 52">
              <a:extLst>
                <a:ext uri="{FF2B5EF4-FFF2-40B4-BE49-F238E27FC236}">
                  <a16:creationId xmlns:a16="http://schemas.microsoft.com/office/drawing/2014/main" id="{8068BE99-202D-4715-B59C-8C993F2FF50E}"/>
                </a:ext>
              </a:extLst>
            </p:cNvPr>
            <p:cNvSpPr/>
            <p:nvPr/>
          </p:nvSpPr>
          <p:spPr>
            <a:xfrm flipV="1">
              <a:off x="8317315" y="2200060"/>
              <a:ext cx="1318219" cy="3449975"/>
            </a:xfrm>
            <a:prstGeom prst="curvedRightArrow">
              <a:avLst>
                <a:gd name="adj1" fmla="val 23745"/>
                <a:gd name="adj2" fmla="val 51867"/>
                <a:gd name="adj3" fmla="val 25000"/>
              </a:avLst>
            </a:prstGeom>
            <a:solidFill>
              <a:srgbClr val="9A4A58"/>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solidFill>
                  <a:schemeClr val="tx1"/>
                </a:solidFill>
              </a:endParaRPr>
            </a:p>
          </p:txBody>
        </p:sp>
      </p:grpSp>
      <p:pic>
        <p:nvPicPr>
          <p:cNvPr id="20" name="Image 19">
            <a:extLst>
              <a:ext uri="{FF2B5EF4-FFF2-40B4-BE49-F238E27FC236}">
                <a16:creationId xmlns:a16="http://schemas.microsoft.com/office/drawing/2014/main" id="{22E077A3-6E6F-4857-8102-C6755D627126}"/>
              </a:ext>
            </a:extLst>
          </p:cNvPr>
          <p:cNvPicPr>
            <a:picLocks noChangeAspect="1"/>
          </p:cNvPicPr>
          <p:nvPr/>
        </p:nvPicPr>
        <p:blipFill>
          <a:blip r:embed="rId6"/>
          <a:stretch>
            <a:fillRect/>
          </a:stretch>
        </p:blipFill>
        <p:spPr>
          <a:xfrm>
            <a:off x="9647563" y="182230"/>
            <a:ext cx="2328437" cy="1404000"/>
          </a:xfrm>
          <a:prstGeom prst="rect">
            <a:avLst/>
          </a:prstGeom>
        </p:spPr>
      </p:pic>
      <p:sp>
        <p:nvSpPr>
          <p:cNvPr id="21" name="Forme libre : forme 20">
            <a:extLst>
              <a:ext uri="{FF2B5EF4-FFF2-40B4-BE49-F238E27FC236}">
                <a16:creationId xmlns:a16="http://schemas.microsoft.com/office/drawing/2014/main" id="{7D6781DF-2884-44B3-8ED3-5511A653C29B}"/>
              </a:ext>
            </a:extLst>
          </p:cNvPr>
          <p:cNvSpPr/>
          <p:nvPr/>
        </p:nvSpPr>
        <p:spPr>
          <a:xfrm>
            <a:off x="1648839" y="1670492"/>
            <a:ext cx="1606818" cy="758932"/>
          </a:xfrm>
          <a:custGeom>
            <a:avLst/>
            <a:gdLst>
              <a:gd name="connsiteX0" fmla="*/ 0 w 1606818"/>
              <a:gd name="connsiteY0" fmla="*/ 803500 h 1607000"/>
              <a:gd name="connsiteX1" fmla="*/ 803409 w 1606818"/>
              <a:gd name="connsiteY1" fmla="*/ 0 h 1607000"/>
              <a:gd name="connsiteX2" fmla="*/ 1606818 w 1606818"/>
              <a:gd name="connsiteY2" fmla="*/ 803500 h 1607000"/>
              <a:gd name="connsiteX3" fmla="*/ 803409 w 1606818"/>
              <a:gd name="connsiteY3" fmla="*/ 1607000 h 1607000"/>
              <a:gd name="connsiteX4" fmla="*/ 0 w 1606818"/>
              <a:gd name="connsiteY4" fmla="*/ 803500 h 160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818" h="1607000">
                <a:moveTo>
                  <a:pt x="0" y="803500"/>
                </a:moveTo>
                <a:cubicBezTo>
                  <a:pt x="0" y="359739"/>
                  <a:pt x="359698" y="0"/>
                  <a:pt x="803409" y="0"/>
                </a:cubicBezTo>
                <a:cubicBezTo>
                  <a:pt x="1247120" y="0"/>
                  <a:pt x="1606818" y="359739"/>
                  <a:pt x="1606818" y="803500"/>
                </a:cubicBezTo>
                <a:cubicBezTo>
                  <a:pt x="1606818" y="1247261"/>
                  <a:pt x="1247120" y="1607000"/>
                  <a:pt x="803409" y="1607000"/>
                </a:cubicBezTo>
                <a:cubicBezTo>
                  <a:pt x="359698" y="1607000"/>
                  <a:pt x="0" y="1247261"/>
                  <a:pt x="0" y="803500"/>
                </a:cubicBezTo>
                <a:close/>
              </a:path>
            </a:pathLst>
          </a:custGeom>
          <a:solidFill>
            <a:schemeClr val="accent2">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txBody>
          <a:bodyPr spcFirstLastPara="0" vert="horz" wrap="square" lIns="235313" tIns="235340" rIns="235313" bIns="235340" numCol="1" spcCol="1270" anchor="ctr" anchorCtr="0">
            <a:noAutofit/>
          </a:bodyPr>
          <a:lstStyle/>
          <a:p>
            <a:pPr marL="0" lvl="0" indent="0" algn="ctr" defTabSz="889000">
              <a:lnSpc>
                <a:spcPct val="90000"/>
              </a:lnSpc>
              <a:spcBef>
                <a:spcPct val="0"/>
              </a:spcBef>
              <a:spcAft>
                <a:spcPct val="35000"/>
              </a:spcAft>
              <a:buNone/>
            </a:pPr>
            <a:r>
              <a:rPr lang="fr-FR" sz="2000" kern="1200" dirty="0">
                <a:latin typeface="3ds" panose="02000503020000020004" pitchFamily="2" charset="0"/>
              </a:rPr>
              <a:t>Approche design</a:t>
            </a:r>
          </a:p>
        </p:txBody>
      </p:sp>
    </p:spTree>
    <p:extLst>
      <p:ext uri="{BB962C8B-B14F-4D97-AF65-F5344CB8AC3E}">
        <p14:creationId xmlns:p14="http://schemas.microsoft.com/office/powerpoint/2010/main" val="12724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5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Ellipse 93">
            <a:extLst>
              <a:ext uri="{FF2B5EF4-FFF2-40B4-BE49-F238E27FC236}">
                <a16:creationId xmlns:a16="http://schemas.microsoft.com/office/drawing/2014/main" id="{DC95F923-B315-4E28-92DB-CEFFD4C4AEAD}"/>
              </a:ext>
            </a:extLst>
          </p:cNvPr>
          <p:cNvSpPr/>
          <p:nvPr/>
        </p:nvSpPr>
        <p:spPr>
          <a:xfrm>
            <a:off x="7722434" y="2691139"/>
            <a:ext cx="1687469" cy="749545"/>
          </a:xfrm>
          <a:prstGeom prst="ellipse">
            <a:avLst/>
          </a:prstGeom>
          <a:solidFill>
            <a:schemeClr val="bg1">
              <a:lumMod val="50000"/>
            </a:schemeClr>
          </a:solidFill>
          <a:ln>
            <a:solidFill>
              <a:schemeClr val="tx1">
                <a:lumMod val="65000"/>
                <a:lumOff val="35000"/>
              </a:schemeClr>
            </a:solid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Calibri" panose="020F0502020204030204" pitchFamily="34" charset="0"/>
              </a:rPr>
              <a:t>Cahier des charges </a:t>
            </a:r>
          </a:p>
        </p:txBody>
      </p:sp>
      <p:pic>
        <p:nvPicPr>
          <p:cNvPr id="13" name="Image 12">
            <a:extLst>
              <a:ext uri="{FF2B5EF4-FFF2-40B4-BE49-F238E27FC236}">
                <a16:creationId xmlns:a16="http://schemas.microsoft.com/office/drawing/2014/main" id="{C72D83C2-0915-4BBD-BA9F-B922E9A5D62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72941" y="3701363"/>
            <a:ext cx="3850566" cy="192528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Espace réservé du numéro de diapositive 2">
            <a:extLst>
              <a:ext uri="{FF2B5EF4-FFF2-40B4-BE49-F238E27FC236}">
                <a16:creationId xmlns:a16="http://schemas.microsoft.com/office/drawing/2014/main" id="{441056ED-9355-4E6F-BACA-1984E496595A}"/>
              </a:ext>
            </a:extLst>
          </p:cNvPr>
          <p:cNvSpPr>
            <a:spLocks noGrp="1"/>
          </p:cNvSpPr>
          <p:nvPr>
            <p:ph type="sldNum" sz="quarter" idx="13"/>
          </p:nvPr>
        </p:nvSpPr>
        <p:spPr/>
        <p:txBody>
          <a:bodyPr/>
          <a:lstStyle/>
          <a:p>
            <a:pPr rtl="0"/>
            <a:fld id="{19B51A1E-902D-48AF-9020-955120F399B6}" type="slidenum">
              <a:rPr lang="fr-FR" noProof="0" smtClean="0"/>
              <a:pPr rtl="0"/>
              <a:t>38</a:t>
            </a:fld>
            <a:endParaRPr lang="fr-FR" noProof="0"/>
          </a:p>
        </p:txBody>
      </p:sp>
      <p:sp>
        <p:nvSpPr>
          <p:cNvPr id="5" name="Espace réservé du numéro de diapositive 1">
            <a:extLst>
              <a:ext uri="{FF2B5EF4-FFF2-40B4-BE49-F238E27FC236}">
                <a16:creationId xmlns:a16="http://schemas.microsoft.com/office/drawing/2014/main" id="{F2568858-2AA1-4E7B-83CA-F9541BF81C17}"/>
              </a:ext>
            </a:extLst>
          </p:cNvPr>
          <p:cNvSpPr txBox="1">
            <a:spLocks/>
          </p:cNvSpPr>
          <p:nvPr/>
        </p:nvSpPr>
        <p:spPr>
          <a:xfrm>
            <a:off x="11760000" y="6371351"/>
            <a:ext cx="432000" cy="432000"/>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7C1B05-8444-EA4A-B9F9-11CD3616A168}" type="slidenum">
              <a:rPr lang="fr-FR" smtClean="0"/>
              <a:pPr/>
              <a:t>38</a:t>
            </a:fld>
            <a:endParaRPr lang="fr-FR"/>
          </a:p>
        </p:txBody>
      </p:sp>
      <p:sp>
        <p:nvSpPr>
          <p:cNvPr id="8" name="Espace réservé du numéro de diapositive 1">
            <a:extLst>
              <a:ext uri="{FF2B5EF4-FFF2-40B4-BE49-F238E27FC236}">
                <a16:creationId xmlns:a16="http://schemas.microsoft.com/office/drawing/2014/main" id="{5797F652-75D1-4CDD-9F4B-54F48D97F603}"/>
              </a:ext>
            </a:extLst>
          </p:cNvPr>
          <p:cNvSpPr txBox="1">
            <a:spLocks/>
          </p:cNvSpPr>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defPPr>
              <a:defRPr lang="fr-FR"/>
            </a:defPPr>
            <a:lvl1pPr marL="0" algn="ctr"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7C1B05-8444-EA4A-B9F9-11CD3616A168}" type="slidenum">
              <a:rPr lang="fr-FR" smtClean="0"/>
              <a:pPr/>
              <a:t>38</a:t>
            </a:fld>
            <a:endParaRPr lang="fr-FR"/>
          </a:p>
        </p:txBody>
      </p:sp>
      <p:sp>
        <p:nvSpPr>
          <p:cNvPr id="28" name="Ellipse 27">
            <a:extLst>
              <a:ext uri="{FF2B5EF4-FFF2-40B4-BE49-F238E27FC236}">
                <a16:creationId xmlns:a16="http://schemas.microsoft.com/office/drawing/2014/main" id="{ACA2A03F-421C-48EC-9B4B-3A70314AADB8}"/>
              </a:ext>
            </a:extLst>
          </p:cNvPr>
          <p:cNvSpPr/>
          <p:nvPr/>
        </p:nvSpPr>
        <p:spPr>
          <a:xfrm>
            <a:off x="682478" y="840542"/>
            <a:ext cx="2142782" cy="1136567"/>
          </a:xfrm>
          <a:prstGeom prst="ellipse">
            <a:avLst/>
          </a:prstGeom>
          <a:solidFill>
            <a:schemeClr val="accent5">
              <a:lumMod val="25000"/>
              <a:lumOff val="75000"/>
            </a:schemeClr>
          </a:solidFill>
          <a:ln>
            <a:solidFill>
              <a:schemeClr val="accent5">
                <a:lumMod val="75000"/>
              </a:schemeClr>
            </a:solid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tx1"/>
                </a:solidFill>
                <a:latin typeface="Calibri" panose="020F0502020204030204" pitchFamily="34" charset="0"/>
              </a:rPr>
              <a:t>Innover</a:t>
            </a:r>
          </a:p>
        </p:txBody>
      </p:sp>
      <p:sp>
        <p:nvSpPr>
          <p:cNvPr id="23" name="Espace réservé du pied de page 5">
            <a:extLst>
              <a:ext uri="{FF2B5EF4-FFF2-40B4-BE49-F238E27FC236}">
                <a16:creationId xmlns:a16="http://schemas.microsoft.com/office/drawing/2014/main" id="{445E84F4-22FC-43D5-ABF5-1FD63310EEBB}"/>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Sciences de l’Ingénieur :  l'approche Design au service du projet de Première</a:t>
            </a:r>
          </a:p>
        </p:txBody>
      </p:sp>
      <p:sp>
        <p:nvSpPr>
          <p:cNvPr id="29" name="Titre 1">
            <a:extLst>
              <a:ext uri="{FF2B5EF4-FFF2-40B4-BE49-F238E27FC236}">
                <a16:creationId xmlns:a16="http://schemas.microsoft.com/office/drawing/2014/main" id="{B3C1A8A8-6998-48A1-85B8-2B4ACBDF6D7D}"/>
              </a:ext>
            </a:extLst>
          </p:cNvPr>
          <p:cNvSpPr txBox="1">
            <a:spLocks/>
          </p:cNvSpPr>
          <p:nvPr/>
        </p:nvSpPr>
        <p:spPr>
          <a:xfrm>
            <a:off x="180000" y="180000"/>
            <a:ext cx="11513610"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spc="-300" dirty="0"/>
              <a:t>Synthèse : </a:t>
            </a:r>
            <a:r>
              <a:rPr lang="fr-FR" spc="-300" dirty="0"/>
              <a:t>la démarche des sciences de l'ingénieur </a:t>
            </a:r>
            <a:endParaRPr lang="fr-FR" sz="4800" spc="-300" dirty="0"/>
          </a:p>
        </p:txBody>
      </p:sp>
      <p:pic>
        <p:nvPicPr>
          <p:cNvPr id="77" name="Image 76">
            <a:extLst>
              <a:ext uri="{FF2B5EF4-FFF2-40B4-BE49-F238E27FC236}">
                <a16:creationId xmlns:a16="http://schemas.microsoft.com/office/drawing/2014/main" id="{FE4DA2AE-9EA5-4645-9AB3-D05FDA1E481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81256" y="2607548"/>
            <a:ext cx="1737805" cy="301909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9" name="Picture 13" descr="LAMPAN Lampe de table, blanc, 29 cm - IKEA">
            <a:extLst>
              <a:ext uri="{FF2B5EF4-FFF2-40B4-BE49-F238E27FC236}">
                <a16:creationId xmlns:a16="http://schemas.microsoft.com/office/drawing/2014/main" id="{BBFEF165-6474-4C94-B636-21F784B18D87}"/>
              </a:ext>
            </a:extLst>
          </p:cNvPr>
          <p:cNvPicPr>
            <a:picLocks noChangeAspect="1" noChangeArrowheads="1"/>
          </p:cNvPicPr>
          <p:nvPr/>
        </p:nvPicPr>
        <p:blipFill>
          <a:blip r:embed="rId5" cstate="print">
            <a:duotone>
              <a:prstClr val="black"/>
              <a:schemeClr val="tx2">
                <a:tint val="45000"/>
                <a:satMod val="400000"/>
              </a:schemeClr>
            </a:duotone>
          </a:blip>
          <a:srcRect/>
          <a:stretch>
            <a:fillRect/>
          </a:stretch>
        </p:blipFill>
        <p:spPr bwMode="auto">
          <a:xfrm>
            <a:off x="8200924" y="3819541"/>
            <a:ext cx="1728000" cy="1728000"/>
          </a:xfrm>
          <a:prstGeom prst="rect">
            <a:avLst/>
          </a:prstGeom>
          <a:ln>
            <a:noFill/>
          </a:ln>
          <a:effectLst>
            <a:softEdge rad="112500"/>
          </a:effectLst>
        </p:spPr>
      </p:pic>
      <p:pic>
        <p:nvPicPr>
          <p:cNvPr id="80" name="Picture 13" descr="LAMPAN Lampe de table, blanc, 29 cm - IKEA">
            <a:extLst>
              <a:ext uri="{FF2B5EF4-FFF2-40B4-BE49-F238E27FC236}">
                <a16:creationId xmlns:a16="http://schemas.microsoft.com/office/drawing/2014/main" id="{D29E5852-2D1C-46EA-9788-01E42C8557ED}"/>
              </a:ext>
            </a:extLst>
          </p:cNvPr>
          <p:cNvPicPr>
            <a:picLocks noChangeAspect="1" noChangeArrowheads="1"/>
          </p:cNvPicPr>
          <p:nvPr/>
        </p:nvPicPr>
        <p:blipFill>
          <a:blip r:embed="rId5" cstate="print"/>
          <a:srcRect/>
          <a:stretch>
            <a:fillRect/>
          </a:stretch>
        </p:blipFill>
        <p:spPr bwMode="auto">
          <a:xfrm>
            <a:off x="8200924" y="3817482"/>
            <a:ext cx="1728000" cy="1728000"/>
          </a:xfrm>
          <a:prstGeom prst="rect">
            <a:avLst/>
          </a:prstGeom>
          <a:ln>
            <a:noFill/>
          </a:ln>
          <a:effectLst>
            <a:softEdge rad="112500"/>
          </a:effectLst>
        </p:spPr>
      </p:pic>
      <p:pic>
        <p:nvPicPr>
          <p:cNvPr id="91" name="Picture 2" descr="Carrés, 3D, Forme, Symbole, Icône, Inscrivez Vous, Plat">
            <a:extLst>
              <a:ext uri="{FF2B5EF4-FFF2-40B4-BE49-F238E27FC236}">
                <a16:creationId xmlns:a16="http://schemas.microsoft.com/office/drawing/2014/main" id="{72E5B836-B510-4660-8E35-DFA8BEAB8BE2}"/>
              </a:ext>
            </a:extLst>
          </p:cNvPr>
          <p:cNvPicPr>
            <a:picLocks noChangeAspect="1" noChangeArrowheads="1"/>
          </p:cNvPicPr>
          <p:nvPr/>
        </p:nvPicPr>
        <p:blipFill rotWithShape="1">
          <a:blip r:embed="rId6">
            <a:clrChange>
              <a:clrFrom>
                <a:srgbClr val="479ED6"/>
              </a:clrFrom>
              <a:clrTo>
                <a:srgbClr val="479ED6">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l="28690" t="27142" r="35774" b="11040"/>
          <a:stretch/>
        </p:blipFill>
        <p:spPr bwMode="auto">
          <a:xfrm>
            <a:off x="10167862" y="4036841"/>
            <a:ext cx="1624706" cy="158980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2" name="Rectangle 91">
            <a:extLst>
              <a:ext uri="{FF2B5EF4-FFF2-40B4-BE49-F238E27FC236}">
                <a16:creationId xmlns:a16="http://schemas.microsoft.com/office/drawing/2014/main" id="{CF0DE804-B640-424E-A89F-F6D5C1F9E653}"/>
              </a:ext>
            </a:extLst>
          </p:cNvPr>
          <p:cNvSpPr/>
          <p:nvPr/>
        </p:nvSpPr>
        <p:spPr>
          <a:xfrm>
            <a:off x="3018825" y="906365"/>
            <a:ext cx="5249715" cy="1569660"/>
          </a:xfrm>
          <a:prstGeom prst="rect">
            <a:avLst/>
          </a:prstGeom>
        </p:spPr>
        <p:txBody>
          <a:bodyPr wrap="square">
            <a:spAutoFit/>
          </a:bodyPr>
          <a:lstStyle/>
          <a:p>
            <a:pPr algn="ctr"/>
            <a:r>
              <a:rPr lang="fr-FR" sz="2400" b="1" dirty="0">
                <a:solidFill>
                  <a:srgbClr val="C00000"/>
                </a:solidFill>
                <a:latin typeface="3ds" panose="02000503020000020004" pitchFamily="2" charset="0"/>
              </a:rPr>
              <a:t>Cahier des charges</a:t>
            </a:r>
          </a:p>
          <a:p>
            <a:pPr algn="ctr"/>
            <a:r>
              <a:rPr lang="fr-FR" sz="2400" b="1" i="1" dirty="0">
                <a:latin typeface="3ds" panose="02000503020000020004" pitchFamily="2" charset="0"/>
              </a:rPr>
              <a:t>Créer un cube qui, quand on le fait basculer d'une face à l'autre, allume ou éteint la lampe à distance.</a:t>
            </a:r>
          </a:p>
        </p:txBody>
      </p:sp>
      <p:sp>
        <p:nvSpPr>
          <p:cNvPr id="93" name="Ellipse 92">
            <a:extLst>
              <a:ext uri="{FF2B5EF4-FFF2-40B4-BE49-F238E27FC236}">
                <a16:creationId xmlns:a16="http://schemas.microsoft.com/office/drawing/2014/main" id="{E9E3B862-FA64-4941-8C48-32F852BDE86C}"/>
              </a:ext>
            </a:extLst>
          </p:cNvPr>
          <p:cNvSpPr/>
          <p:nvPr/>
        </p:nvSpPr>
        <p:spPr>
          <a:xfrm>
            <a:off x="7738991" y="2048538"/>
            <a:ext cx="1635287" cy="758932"/>
          </a:xfrm>
          <a:prstGeom prst="ellipse">
            <a:avLst/>
          </a:prstGeom>
          <a:solidFill>
            <a:schemeClr val="accent1">
              <a:lumMod val="60000"/>
              <a:lumOff val="40000"/>
            </a:schemeClr>
          </a:solidFill>
          <a:ln>
            <a:solidFill>
              <a:schemeClr val="accent1">
                <a:lumMod val="75000"/>
              </a:schemeClr>
            </a:solid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latin typeface="Calibri" panose="020F0502020204030204" pitchFamily="34" charset="0"/>
              </a:rPr>
              <a:t>Analyser</a:t>
            </a:r>
          </a:p>
        </p:txBody>
      </p:sp>
      <p:pic>
        <p:nvPicPr>
          <p:cNvPr id="78" name="Image 77">
            <a:extLst>
              <a:ext uri="{FF2B5EF4-FFF2-40B4-BE49-F238E27FC236}">
                <a16:creationId xmlns:a16="http://schemas.microsoft.com/office/drawing/2014/main" id="{54D6B4D3-768F-4E1B-8BCF-3D8C7215F7F4}"/>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artisticPencilSketch/>
                    </a14:imgEffect>
                    <a14:imgEffect>
                      <a14:sharpenSoften amount="50000"/>
                    </a14:imgEffect>
                    <a14:imgEffect>
                      <a14:brightnessContrast contrast="-40000"/>
                    </a14:imgEffect>
                  </a14:imgLayer>
                </a14:imgProps>
              </a:ext>
            </a:extLst>
          </a:blip>
          <a:srcRect l="21455" t="11753" r="50318" b="51897"/>
          <a:stretch/>
        </p:blipFill>
        <p:spPr>
          <a:xfrm rot="5400000">
            <a:off x="6520871" y="3757606"/>
            <a:ext cx="1270072" cy="1737805"/>
          </a:xfrm>
          <a:prstGeom prst="rect">
            <a:avLst/>
          </a:prstGeom>
        </p:spPr>
      </p:pic>
      <p:grpSp>
        <p:nvGrpSpPr>
          <p:cNvPr id="95" name="Groupe 94">
            <a:extLst>
              <a:ext uri="{FF2B5EF4-FFF2-40B4-BE49-F238E27FC236}">
                <a16:creationId xmlns:a16="http://schemas.microsoft.com/office/drawing/2014/main" id="{CE450763-0640-4DD8-A5F8-070F7A8C3436}"/>
              </a:ext>
            </a:extLst>
          </p:cNvPr>
          <p:cNvGrpSpPr>
            <a:grpSpLocks noChangeAspect="1"/>
          </p:cNvGrpSpPr>
          <p:nvPr/>
        </p:nvGrpSpPr>
        <p:grpSpPr>
          <a:xfrm>
            <a:off x="217619" y="1691195"/>
            <a:ext cx="1757063" cy="2666601"/>
            <a:chOff x="8317315" y="818804"/>
            <a:chExt cx="3452004" cy="5238924"/>
          </a:xfrm>
        </p:grpSpPr>
        <p:pic>
          <p:nvPicPr>
            <p:cNvPr id="96" name="Picture 14" descr="Processus de design thinking selon la d.school.">
              <a:extLst>
                <a:ext uri="{FF2B5EF4-FFF2-40B4-BE49-F238E27FC236}">
                  <a16:creationId xmlns:a16="http://schemas.microsoft.com/office/drawing/2014/main" id="{45BE0E88-8956-457D-B319-232D558A6ECD}"/>
                </a:ext>
              </a:extLst>
            </p:cNvPr>
            <p:cNvPicPr>
              <a:picLocks noChangeAspect="1" noChangeArrowheads="1"/>
            </p:cNvPicPr>
            <p:nvPr/>
          </p:nvPicPr>
          <p:blipFill>
            <a:blip r:embed="rId9">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10">
                      <a14:imgEffect>
                        <a14:sharpenSoften amount="50000"/>
                      </a14:imgEffect>
                      <a14:imgEffect>
                        <a14:saturation sat="33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149857" y="818804"/>
              <a:ext cx="2619462" cy="5238924"/>
            </a:xfrm>
            <a:prstGeom prst="rect">
              <a:avLst/>
            </a:prstGeom>
            <a:noFill/>
            <a:extLst>
              <a:ext uri="{909E8E84-426E-40DD-AFC4-6F175D3DCCD1}">
                <a14:hiddenFill xmlns:a14="http://schemas.microsoft.com/office/drawing/2010/main">
                  <a:solidFill>
                    <a:srgbClr val="FFFFFF"/>
                  </a:solidFill>
                </a14:hiddenFill>
              </a:ext>
            </a:extLst>
          </p:spPr>
        </p:pic>
        <p:sp>
          <p:nvSpPr>
            <p:cNvPr id="97" name="Flèche : courbe vers la droite 96">
              <a:extLst>
                <a:ext uri="{FF2B5EF4-FFF2-40B4-BE49-F238E27FC236}">
                  <a16:creationId xmlns:a16="http://schemas.microsoft.com/office/drawing/2014/main" id="{5860FA77-79EB-48B6-AF95-8C8012F37AFC}"/>
                </a:ext>
              </a:extLst>
            </p:cNvPr>
            <p:cNvSpPr/>
            <p:nvPr/>
          </p:nvSpPr>
          <p:spPr>
            <a:xfrm flipV="1">
              <a:off x="8317315" y="2200060"/>
              <a:ext cx="1318219" cy="3449975"/>
            </a:xfrm>
            <a:prstGeom prst="curvedRightArrow">
              <a:avLst>
                <a:gd name="adj1" fmla="val 23745"/>
                <a:gd name="adj2" fmla="val 51867"/>
                <a:gd name="adj3" fmla="val 25000"/>
              </a:avLst>
            </a:prstGeom>
            <a:solidFill>
              <a:srgbClr val="9A4A58"/>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solidFill>
                  <a:schemeClr val="tx1"/>
                </a:solidFill>
              </a:endParaRPr>
            </a:p>
          </p:txBody>
        </p:sp>
      </p:grpSp>
      <p:pic>
        <p:nvPicPr>
          <p:cNvPr id="21" name="Image 20">
            <a:extLst>
              <a:ext uri="{FF2B5EF4-FFF2-40B4-BE49-F238E27FC236}">
                <a16:creationId xmlns:a16="http://schemas.microsoft.com/office/drawing/2014/main" id="{20CAE2EB-C583-4DB3-A98E-36C27AD4A4AC}"/>
              </a:ext>
            </a:extLst>
          </p:cNvPr>
          <p:cNvPicPr>
            <a:picLocks noChangeAspect="1"/>
          </p:cNvPicPr>
          <p:nvPr/>
        </p:nvPicPr>
        <p:blipFill>
          <a:blip r:embed="rId11"/>
          <a:stretch>
            <a:fillRect/>
          </a:stretch>
        </p:blipFill>
        <p:spPr>
          <a:xfrm>
            <a:off x="9647563" y="182230"/>
            <a:ext cx="2328437" cy="1404000"/>
          </a:xfrm>
          <a:prstGeom prst="rect">
            <a:avLst/>
          </a:prstGeom>
        </p:spPr>
      </p:pic>
    </p:spTree>
    <p:extLst>
      <p:ext uri="{BB962C8B-B14F-4D97-AF65-F5344CB8AC3E}">
        <p14:creationId xmlns:p14="http://schemas.microsoft.com/office/powerpoint/2010/main" val="402928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500"/>
                                        <p:tgtEl>
                                          <p:spTgt spid="78"/>
                                        </p:tgtEl>
                                      </p:cBhvr>
                                    </p:animEffect>
                                  </p:childTnLst>
                                </p:cTn>
                              </p:par>
                              <p:par>
                                <p:cTn id="15" presetID="10" presetClass="entr" presetSubtype="0" fill="hold" nodeType="with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500"/>
                                        <p:tgtEl>
                                          <p:spTgt spid="79"/>
                                        </p:tgtEl>
                                      </p:cBhvr>
                                    </p:animEffect>
                                  </p:childTnLst>
                                </p:cTn>
                              </p:par>
                            </p:childTnLst>
                          </p:cTn>
                        </p:par>
                        <p:par>
                          <p:cTn id="18" fill="hold">
                            <p:stCondLst>
                              <p:cond delay="1000"/>
                            </p:stCondLst>
                            <p:childTnLst>
                              <p:par>
                                <p:cTn id="19" presetID="8" presetClass="emph" presetSubtype="0" fill="hold" nodeType="afterEffect">
                                  <p:stCondLst>
                                    <p:cond delay="0"/>
                                  </p:stCondLst>
                                  <p:childTnLst>
                                    <p:animRot by="-5400000">
                                      <p:cBhvr>
                                        <p:cTn id="20" dur="500" fill="hold"/>
                                        <p:tgtEl>
                                          <p:spTgt spid="78"/>
                                        </p:tgtEl>
                                        <p:attrNameLst>
                                          <p:attrName>r</p:attrName>
                                        </p:attrNameLst>
                                      </p:cBhvr>
                                    </p:animRot>
                                  </p:childTnLst>
                                </p:cTn>
                              </p:par>
                              <p:par>
                                <p:cTn id="21" presetID="10" presetClass="entr" presetSubtype="0" fill="hold" nodeType="withEffect">
                                  <p:stCondLst>
                                    <p:cond delay="300"/>
                                  </p:stCondLst>
                                  <p:childTnLst>
                                    <p:set>
                                      <p:cBhvr>
                                        <p:cTn id="22" dur="1" fill="hold">
                                          <p:stCondLst>
                                            <p:cond delay="0"/>
                                          </p:stCondLst>
                                        </p:cTn>
                                        <p:tgtEl>
                                          <p:spTgt spid="80"/>
                                        </p:tgtEl>
                                        <p:attrNameLst>
                                          <p:attrName>style.visibility</p:attrName>
                                        </p:attrNameLst>
                                      </p:cBhvr>
                                      <p:to>
                                        <p:strVal val="visible"/>
                                      </p:to>
                                    </p:set>
                                    <p:animEffect transition="in" filter="fade">
                                      <p:cBhvr>
                                        <p:cTn id="23" dur="500"/>
                                        <p:tgtEl>
                                          <p:spTgt spid="80"/>
                                        </p:tgtEl>
                                      </p:cBhvr>
                                    </p:animEffect>
                                  </p:childTnLst>
                                </p:cTn>
                              </p:par>
                            </p:childTnLst>
                          </p:cTn>
                        </p:par>
                        <p:par>
                          <p:cTn id="24" fill="hold">
                            <p:stCondLst>
                              <p:cond delay="1800"/>
                            </p:stCondLst>
                            <p:childTnLst>
                              <p:par>
                                <p:cTn id="25" presetID="8" presetClass="emph" presetSubtype="0" fill="hold" nodeType="afterEffect">
                                  <p:stCondLst>
                                    <p:cond delay="0"/>
                                  </p:stCondLst>
                                  <p:childTnLst>
                                    <p:animRot by="5400000">
                                      <p:cBhvr>
                                        <p:cTn id="26" dur="500" fill="hold"/>
                                        <p:tgtEl>
                                          <p:spTgt spid="78"/>
                                        </p:tgtEl>
                                        <p:attrNameLst>
                                          <p:attrName>r</p:attrName>
                                        </p:attrNameLst>
                                      </p:cBhvr>
                                    </p:animRot>
                                  </p:childTnLst>
                                </p:cTn>
                              </p:par>
                              <p:par>
                                <p:cTn id="27" presetID="10" presetClass="exit" presetSubtype="0" fill="hold" nodeType="withEffect">
                                  <p:stCondLst>
                                    <p:cond delay="300"/>
                                  </p:stCondLst>
                                  <p:childTnLst>
                                    <p:animEffect transition="out" filter="fade">
                                      <p:cBhvr>
                                        <p:cTn id="28" dur="500"/>
                                        <p:tgtEl>
                                          <p:spTgt spid="80"/>
                                        </p:tgtEl>
                                      </p:cBhvr>
                                    </p:animEffect>
                                    <p:set>
                                      <p:cBhvr>
                                        <p:cTn id="29" dur="1" fill="hold">
                                          <p:stCondLst>
                                            <p:cond delay="499"/>
                                          </p:stCondLst>
                                        </p:cTn>
                                        <p:tgtEl>
                                          <p:spTgt spid="80"/>
                                        </p:tgtEl>
                                        <p:attrNameLst>
                                          <p:attrName>style.visibility</p:attrName>
                                        </p:attrNameLst>
                                      </p:cBhvr>
                                      <p:to>
                                        <p:strVal val="hidden"/>
                                      </p:to>
                                    </p:set>
                                  </p:childTnLst>
                                </p:cTn>
                              </p:par>
                              <p:par>
                                <p:cTn id="30" presetID="10" presetClass="entr" presetSubtype="0" fill="hold" nodeType="withEffect">
                                  <p:stCondLst>
                                    <p:cond delay="300"/>
                                  </p:stCondLst>
                                  <p:childTnLst>
                                    <p:set>
                                      <p:cBhvr>
                                        <p:cTn id="31" dur="1" fill="hold">
                                          <p:stCondLst>
                                            <p:cond delay="0"/>
                                          </p:stCondLst>
                                        </p:cTn>
                                        <p:tgtEl>
                                          <p:spTgt spid="91"/>
                                        </p:tgtEl>
                                        <p:attrNameLst>
                                          <p:attrName>style.visibility</p:attrName>
                                        </p:attrNameLst>
                                      </p:cBhvr>
                                      <p:to>
                                        <p:strVal val="visible"/>
                                      </p:to>
                                    </p:set>
                                    <p:animEffect transition="in" filter="fade">
                                      <p:cBhvr>
                                        <p:cTn id="32" dur="500"/>
                                        <p:tgtEl>
                                          <p:spTgt spid="91"/>
                                        </p:tgtEl>
                                      </p:cBhvr>
                                    </p:animEffect>
                                  </p:childTnLst>
                                </p:cTn>
                              </p:par>
                            </p:childTnLst>
                          </p:cTn>
                        </p:par>
                        <p:par>
                          <p:cTn id="33" fill="hold">
                            <p:stCondLst>
                              <p:cond delay="2600"/>
                            </p:stCondLst>
                            <p:childTnLst>
                              <p:par>
                                <p:cTn id="34" presetID="10" presetClass="entr" presetSubtype="0" fill="hold" grpId="0" nodeType="afterEffect">
                                  <p:stCondLst>
                                    <p:cond delay="0"/>
                                  </p:stCondLst>
                                  <p:childTnLst>
                                    <p:set>
                                      <p:cBhvr>
                                        <p:cTn id="35" dur="1" fill="hold">
                                          <p:stCondLst>
                                            <p:cond delay="0"/>
                                          </p:stCondLst>
                                        </p:cTn>
                                        <p:tgtEl>
                                          <p:spTgt spid="92"/>
                                        </p:tgtEl>
                                        <p:attrNameLst>
                                          <p:attrName>style.visibility</p:attrName>
                                        </p:attrNameLst>
                                      </p:cBhvr>
                                      <p:to>
                                        <p:strVal val="visible"/>
                                      </p:to>
                                    </p:set>
                                    <p:animEffect transition="in" filter="fade">
                                      <p:cBhvr>
                                        <p:cTn id="36"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C74B92E1-FBC4-4D77-AECE-F1AE04A0C9D4}"/>
              </a:ext>
            </a:extLst>
          </p:cNvPr>
          <p:cNvPicPr>
            <a:picLocks/>
          </p:cNvPicPr>
          <p:nvPr/>
        </p:nvPicPr>
        <p:blipFill>
          <a:blip r:embed="rId7">
            <a:clrChange>
              <a:clrFrom>
                <a:srgbClr val="FFFFFF"/>
              </a:clrFrom>
              <a:clrTo>
                <a:srgbClr val="FFFFFF">
                  <a:alpha val="0"/>
                </a:srgbClr>
              </a:clrTo>
            </a:clrChange>
          </a:blip>
          <a:stretch>
            <a:fillRect/>
          </a:stretch>
        </p:blipFill>
        <p:spPr>
          <a:xfrm>
            <a:off x="4757258" y="933665"/>
            <a:ext cx="3186408" cy="140558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Espace réservé du numéro de diapositive 2">
            <a:extLst>
              <a:ext uri="{FF2B5EF4-FFF2-40B4-BE49-F238E27FC236}">
                <a16:creationId xmlns:a16="http://schemas.microsoft.com/office/drawing/2014/main" id="{441056ED-9355-4E6F-BACA-1984E496595A}"/>
              </a:ext>
            </a:extLst>
          </p:cNvPr>
          <p:cNvSpPr>
            <a:spLocks noGrp="1"/>
          </p:cNvSpPr>
          <p:nvPr>
            <p:ph type="sldNum" sz="quarter" idx="13"/>
          </p:nvPr>
        </p:nvSpPr>
        <p:spPr/>
        <p:txBody>
          <a:bodyPr/>
          <a:lstStyle/>
          <a:p>
            <a:pPr rtl="0"/>
            <a:fld id="{19B51A1E-902D-48AF-9020-955120F399B6}" type="slidenum">
              <a:rPr lang="fr-FR" noProof="0" smtClean="0"/>
              <a:pPr rtl="0"/>
              <a:t>39</a:t>
            </a:fld>
            <a:endParaRPr lang="fr-FR" noProof="0"/>
          </a:p>
        </p:txBody>
      </p:sp>
      <p:sp>
        <p:nvSpPr>
          <p:cNvPr id="5" name="Espace réservé du numéro de diapositive 1">
            <a:extLst>
              <a:ext uri="{FF2B5EF4-FFF2-40B4-BE49-F238E27FC236}">
                <a16:creationId xmlns:a16="http://schemas.microsoft.com/office/drawing/2014/main" id="{F2568858-2AA1-4E7B-83CA-F9541BF81C17}"/>
              </a:ext>
            </a:extLst>
          </p:cNvPr>
          <p:cNvSpPr txBox="1">
            <a:spLocks/>
          </p:cNvSpPr>
          <p:nvPr/>
        </p:nvSpPr>
        <p:spPr>
          <a:xfrm>
            <a:off x="11760000" y="6371351"/>
            <a:ext cx="432000" cy="432000"/>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7C1B05-8444-EA4A-B9F9-11CD3616A168}" type="slidenum">
              <a:rPr lang="fr-FR" smtClean="0"/>
              <a:pPr/>
              <a:t>39</a:t>
            </a:fld>
            <a:endParaRPr lang="fr-FR"/>
          </a:p>
        </p:txBody>
      </p:sp>
      <p:sp>
        <p:nvSpPr>
          <p:cNvPr id="8" name="Espace réservé du numéro de diapositive 1">
            <a:extLst>
              <a:ext uri="{FF2B5EF4-FFF2-40B4-BE49-F238E27FC236}">
                <a16:creationId xmlns:a16="http://schemas.microsoft.com/office/drawing/2014/main" id="{5797F652-75D1-4CDD-9F4B-54F48D97F603}"/>
              </a:ext>
            </a:extLst>
          </p:cNvPr>
          <p:cNvSpPr txBox="1">
            <a:spLocks/>
          </p:cNvSpPr>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defPPr>
              <a:defRPr lang="fr-FR"/>
            </a:defPPr>
            <a:lvl1pPr marL="0" algn="ctr"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7C1B05-8444-EA4A-B9F9-11CD3616A168}" type="slidenum">
              <a:rPr lang="fr-FR" smtClean="0"/>
              <a:pPr/>
              <a:t>39</a:t>
            </a:fld>
            <a:endParaRPr lang="fr-FR"/>
          </a:p>
        </p:txBody>
      </p:sp>
      <p:sp>
        <p:nvSpPr>
          <p:cNvPr id="28" name="Ellipse 27">
            <a:extLst>
              <a:ext uri="{FF2B5EF4-FFF2-40B4-BE49-F238E27FC236}">
                <a16:creationId xmlns:a16="http://schemas.microsoft.com/office/drawing/2014/main" id="{ACA2A03F-421C-48EC-9B4B-3A70314AADB8}"/>
              </a:ext>
            </a:extLst>
          </p:cNvPr>
          <p:cNvSpPr/>
          <p:nvPr/>
        </p:nvSpPr>
        <p:spPr>
          <a:xfrm>
            <a:off x="682478" y="840542"/>
            <a:ext cx="2142782" cy="1136567"/>
          </a:xfrm>
          <a:prstGeom prst="ellipse">
            <a:avLst/>
          </a:prstGeom>
          <a:solidFill>
            <a:schemeClr val="accent5">
              <a:lumMod val="25000"/>
              <a:lumOff val="75000"/>
            </a:schemeClr>
          </a:solidFill>
          <a:ln>
            <a:solidFill>
              <a:schemeClr val="accent5">
                <a:lumMod val="75000"/>
              </a:schemeClr>
            </a:solid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tx1"/>
                </a:solidFill>
                <a:latin typeface="Calibri" panose="020F0502020204030204" pitchFamily="34" charset="0"/>
              </a:rPr>
              <a:t>Innover</a:t>
            </a:r>
          </a:p>
        </p:txBody>
      </p:sp>
      <p:sp>
        <p:nvSpPr>
          <p:cNvPr id="23" name="Espace réservé du pied de page 5">
            <a:extLst>
              <a:ext uri="{FF2B5EF4-FFF2-40B4-BE49-F238E27FC236}">
                <a16:creationId xmlns:a16="http://schemas.microsoft.com/office/drawing/2014/main" id="{445E84F4-22FC-43D5-ABF5-1FD63310EEBB}"/>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Sciences de l’Ingénieur :  l'approche Design au service du projet de Première</a:t>
            </a:r>
          </a:p>
        </p:txBody>
      </p:sp>
      <p:sp>
        <p:nvSpPr>
          <p:cNvPr id="29" name="Titre 1">
            <a:extLst>
              <a:ext uri="{FF2B5EF4-FFF2-40B4-BE49-F238E27FC236}">
                <a16:creationId xmlns:a16="http://schemas.microsoft.com/office/drawing/2014/main" id="{B3C1A8A8-6998-48A1-85B8-2B4ACBDF6D7D}"/>
              </a:ext>
            </a:extLst>
          </p:cNvPr>
          <p:cNvSpPr txBox="1">
            <a:spLocks/>
          </p:cNvSpPr>
          <p:nvPr/>
        </p:nvSpPr>
        <p:spPr>
          <a:xfrm>
            <a:off x="180000" y="180000"/>
            <a:ext cx="11513610"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spc="-300" dirty="0"/>
              <a:t>Synthèse : </a:t>
            </a:r>
            <a:r>
              <a:rPr lang="fr-FR" spc="-300" dirty="0"/>
              <a:t>la démarche des sciences de l'ingénieur </a:t>
            </a:r>
            <a:endParaRPr lang="fr-FR" sz="4800" spc="-300" dirty="0"/>
          </a:p>
        </p:txBody>
      </p:sp>
      <p:grpSp>
        <p:nvGrpSpPr>
          <p:cNvPr id="2" name="Groupe 1">
            <a:extLst>
              <a:ext uri="{FF2B5EF4-FFF2-40B4-BE49-F238E27FC236}">
                <a16:creationId xmlns:a16="http://schemas.microsoft.com/office/drawing/2014/main" id="{484FB34F-40CE-4710-BFF0-DD7409902F18}"/>
              </a:ext>
            </a:extLst>
          </p:cNvPr>
          <p:cNvGrpSpPr>
            <a:grpSpLocks noChangeAspect="1"/>
          </p:cNvGrpSpPr>
          <p:nvPr/>
        </p:nvGrpSpPr>
        <p:grpSpPr>
          <a:xfrm>
            <a:off x="217619" y="1691195"/>
            <a:ext cx="1757063" cy="2666601"/>
            <a:chOff x="8317315" y="818804"/>
            <a:chExt cx="3452004" cy="5238924"/>
          </a:xfrm>
        </p:grpSpPr>
        <p:pic>
          <p:nvPicPr>
            <p:cNvPr id="22" name="Picture 14" descr="Processus de design thinking selon la d.school.">
              <a:extLst>
                <a:ext uri="{FF2B5EF4-FFF2-40B4-BE49-F238E27FC236}">
                  <a16:creationId xmlns:a16="http://schemas.microsoft.com/office/drawing/2014/main" id="{643F0F78-A525-40F1-B109-BEDE40813C4E}"/>
                </a:ext>
              </a:extLst>
            </p:cNvPr>
            <p:cNvPicPr>
              <a:picLocks noChangeAspect="1" noChangeArrowheads="1"/>
            </p:cNvPicPr>
            <p:nvPr/>
          </p:nvPicPr>
          <p:blipFill>
            <a:blip r:embed="rId8">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9">
                      <a14:imgEffect>
                        <a14:sharpenSoften amount="50000"/>
                      </a14:imgEffect>
                      <a14:imgEffect>
                        <a14:saturation sat="33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149857" y="818804"/>
              <a:ext cx="2619462" cy="5238924"/>
            </a:xfrm>
            <a:prstGeom prst="rect">
              <a:avLst/>
            </a:prstGeom>
            <a:noFill/>
            <a:extLst>
              <a:ext uri="{909E8E84-426E-40DD-AFC4-6F175D3DCCD1}">
                <a14:hiddenFill xmlns:a14="http://schemas.microsoft.com/office/drawing/2010/main">
                  <a:solidFill>
                    <a:srgbClr val="FFFFFF"/>
                  </a:solidFill>
                </a14:hiddenFill>
              </a:ext>
            </a:extLst>
          </p:spPr>
        </p:pic>
        <p:sp>
          <p:nvSpPr>
            <p:cNvPr id="24" name="Flèche : courbe vers la droite 23">
              <a:extLst>
                <a:ext uri="{FF2B5EF4-FFF2-40B4-BE49-F238E27FC236}">
                  <a16:creationId xmlns:a16="http://schemas.microsoft.com/office/drawing/2014/main" id="{F0209959-0F4E-45FF-B2DC-04B08801BE21}"/>
                </a:ext>
              </a:extLst>
            </p:cNvPr>
            <p:cNvSpPr/>
            <p:nvPr/>
          </p:nvSpPr>
          <p:spPr>
            <a:xfrm flipV="1">
              <a:off x="8317315" y="2200060"/>
              <a:ext cx="1318219" cy="3449975"/>
            </a:xfrm>
            <a:prstGeom prst="curvedRightArrow">
              <a:avLst>
                <a:gd name="adj1" fmla="val 23745"/>
                <a:gd name="adj2" fmla="val 51867"/>
                <a:gd name="adj3" fmla="val 25000"/>
              </a:avLst>
            </a:prstGeom>
            <a:solidFill>
              <a:srgbClr val="9A4A58"/>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solidFill>
                  <a:schemeClr val="tx1"/>
                </a:solidFill>
              </a:endParaRPr>
            </a:p>
          </p:txBody>
        </p:sp>
      </p:grpSp>
      <p:sp>
        <p:nvSpPr>
          <p:cNvPr id="34" name="Ellipse 33">
            <a:extLst>
              <a:ext uri="{FF2B5EF4-FFF2-40B4-BE49-F238E27FC236}">
                <a16:creationId xmlns:a16="http://schemas.microsoft.com/office/drawing/2014/main" id="{AEF0FA71-BD3C-45A5-8EFC-A8243880CD7E}"/>
              </a:ext>
            </a:extLst>
          </p:cNvPr>
          <p:cNvSpPr/>
          <p:nvPr/>
        </p:nvSpPr>
        <p:spPr>
          <a:xfrm>
            <a:off x="5655847" y="4205259"/>
            <a:ext cx="1472870" cy="800419"/>
          </a:xfrm>
          <a:prstGeom prst="ellipse">
            <a:avLst/>
          </a:prstGeom>
          <a:solidFill>
            <a:schemeClr val="bg1">
              <a:lumMod val="50000"/>
            </a:schemeClr>
          </a:solidFill>
          <a:ln>
            <a:solidFill>
              <a:schemeClr val="tx1">
                <a:lumMod val="65000"/>
                <a:lumOff val="35000"/>
              </a:schemeClr>
            </a:solid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Calibri" panose="020F0502020204030204" pitchFamily="34" charset="0"/>
              </a:rPr>
              <a:t>Système réel</a:t>
            </a:r>
          </a:p>
        </p:txBody>
      </p:sp>
      <p:sp>
        <p:nvSpPr>
          <p:cNvPr id="37" name="Ellipse 36">
            <a:extLst>
              <a:ext uri="{FF2B5EF4-FFF2-40B4-BE49-F238E27FC236}">
                <a16:creationId xmlns:a16="http://schemas.microsoft.com/office/drawing/2014/main" id="{95BFFF04-76FF-44B0-9541-E1782786CBCC}"/>
              </a:ext>
            </a:extLst>
          </p:cNvPr>
          <p:cNvSpPr/>
          <p:nvPr/>
        </p:nvSpPr>
        <p:spPr>
          <a:xfrm>
            <a:off x="5068957" y="4842693"/>
            <a:ext cx="2357694" cy="1066349"/>
          </a:xfrm>
          <a:prstGeom prst="ellipse">
            <a:avLst/>
          </a:prstGeom>
          <a:solidFill>
            <a:schemeClr val="accent6">
              <a:lumMod val="40000"/>
              <a:lumOff val="60000"/>
            </a:schemeClr>
          </a:solidFill>
          <a:ln>
            <a:solidFill>
              <a:schemeClr val="accent6">
                <a:lumMod val="75000"/>
              </a:schemeClr>
            </a:solid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latin typeface="Calibri" panose="020F0502020204030204" pitchFamily="34" charset="0"/>
              </a:rPr>
              <a:t>Expérimenter et simuler</a:t>
            </a:r>
          </a:p>
        </p:txBody>
      </p:sp>
      <p:pic>
        <p:nvPicPr>
          <p:cNvPr id="40" name="Picture 3">
            <a:extLst>
              <a:ext uri="{FF2B5EF4-FFF2-40B4-BE49-F238E27FC236}">
                <a16:creationId xmlns:a16="http://schemas.microsoft.com/office/drawing/2014/main" id="{94FE7F8D-D145-449A-9A8C-494F57F6DAEC}"/>
              </a:ext>
            </a:extLst>
          </p:cNvPr>
          <p:cNvPicPr>
            <a:picLocks noChangeAspect="1" noChangeArrowheads="1"/>
          </p:cNvPicPr>
          <p:nvPr/>
        </p:nvPicPr>
        <p:blipFill rotWithShape="1">
          <a:blip r:embed="rId10">
            <a:clrChange>
              <a:clrFrom>
                <a:srgbClr val="FEFEF7"/>
              </a:clrFrom>
              <a:clrTo>
                <a:srgbClr val="FEFEF7">
                  <a:alpha val="0"/>
                </a:srgbClr>
              </a:clrTo>
            </a:clrChange>
          </a:blip>
          <a:srcRect l="-3445" t="-11042"/>
          <a:stretch/>
        </p:blipFill>
        <p:spPr bwMode="auto">
          <a:xfrm>
            <a:off x="6699809" y="2482234"/>
            <a:ext cx="4409723" cy="1980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3" name="Cube1">
            <a:hlinkClick r:id="" action="ppaction://media"/>
            <a:extLst>
              <a:ext uri="{FF2B5EF4-FFF2-40B4-BE49-F238E27FC236}">
                <a16:creationId xmlns:a16="http://schemas.microsoft.com/office/drawing/2014/main" id="{4591DE29-7DE6-4175-82B6-55250254BF8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l="50451" r="7293"/>
          <a:stretch/>
        </p:blipFill>
        <p:spPr>
          <a:xfrm>
            <a:off x="9040247" y="2261147"/>
            <a:ext cx="2934134" cy="3902887"/>
          </a:xfrm>
          <a:prstGeom prst="roundRect">
            <a:avLst>
              <a:gd name="adj" fmla="val 5299"/>
            </a:avLst>
          </a:prstGeom>
          <a:ln>
            <a:noFill/>
          </a:ln>
          <a:effectLst/>
          <a:scene3d>
            <a:camera prst="orthographicFront"/>
            <a:lightRig rig="balanced" dir="t"/>
          </a:scene3d>
          <a:sp3d prstMaterial="plastic">
            <a:bevelT/>
            <a:contourClr>
              <a:srgbClr val="FFFFFF"/>
            </a:contourClr>
          </a:sp3d>
        </p:spPr>
      </p:pic>
      <p:sp>
        <p:nvSpPr>
          <p:cNvPr id="45" name="Rectangle 44">
            <a:extLst>
              <a:ext uri="{FF2B5EF4-FFF2-40B4-BE49-F238E27FC236}">
                <a16:creationId xmlns:a16="http://schemas.microsoft.com/office/drawing/2014/main" id="{87B03D8E-0A12-42C8-A3BB-C26D215AFA22}"/>
              </a:ext>
            </a:extLst>
          </p:cNvPr>
          <p:cNvSpPr/>
          <p:nvPr/>
        </p:nvSpPr>
        <p:spPr>
          <a:xfrm>
            <a:off x="0" y="4523628"/>
            <a:ext cx="5231088" cy="1938992"/>
          </a:xfrm>
          <a:prstGeom prst="rect">
            <a:avLst/>
          </a:prstGeom>
        </p:spPr>
        <p:txBody>
          <a:bodyPr wrap="square">
            <a:spAutoFit/>
          </a:bodyPr>
          <a:lstStyle/>
          <a:p>
            <a:pPr algn="ctr"/>
            <a:r>
              <a:rPr lang="fr-FR" sz="2400" b="1" dirty="0">
                <a:solidFill>
                  <a:srgbClr val="C00000"/>
                </a:solidFill>
                <a:latin typeface="3ds" panose="02000503020000020004" pitchFamily="2" charset="0"/>
              </a:rPr>
              <a:t>Système réel</a:t>
            </a:r>
          </a:p>
          <a:p>
            <a:pPr algn="ctr"/>
            <a:r>
              <a:rPr lang="fr-FR" sz="2400" b="1" i="1" dirty="0">
                <a:latin typeface="3ds" panose="02000503020000020004" pitchFamily="2" charset="0"/>
              </a:rPr>
              <a:t>Quand on fait basculer le cube face rouge en haut, la lampe s'allume à distance, puis s'éteint lorsqu'on le bascule sur une autre face.</a:t>
            </a:r>
          </a:p>
        </p:txBody>
      </p:sp>
      <p:pic>
        <p:nvPicPr>
          <p:cNvPr id="32" name="Image 31">
            <a:extLst>
              <a:ext uri="{FF2B5EF4-FFF2-40B4-BE49-F238E27FC236}">
                <a16:creationId xmlns:a16="http://schemas.microsoft.com/office/drawing/2014/main" id="{96C5FB71-7E6A-4E2A-B921-14043C5427D5}"/>
              </a:ext>
            </a:extLst>
          </p:cNvPr>
          <p:cNvPicPr>
            <a:picLocks noChangeAspect="1"/>
          </p:cNvPicPr>
          <p:nvPr/>
        </p:nvPicPr>
        <p:blipFill>
          <a:blip r:embed="rId12"/>
          <a:stretch>
            <a:fillRect/>
          </a:stretch>
        </p:blipFill>
        <p:spPr>
          <a:xfrm>
            <a:off x="9647563" y="182230"/>
            <a:ext cx="2328437" cy="1404000"/>
          </a:xfrm>
          <a:prstGeom prst="rect">
            <a:avLst/>
          </a:prstGeom>
        </p:spPr>
      </p:pic>
      <p:pic>
        <p:nvPicPr>
          <p:cNvPr id="33" name="Picture 13" descr="LAMPAN Lampe de table, blanc, 29 cm - IKEA">
            <a:extLst>
              <a:ext uri="{FF2B5EF4-FFF2-40B4-BE49-F238E27FC236}">
                <a16:creationId xmlns:a16="http://schemas.microsoft.com/office/drawing/2014/main" id="{24CF832D-4BE4-4485-B83E-13E1E4B6B992}"/>
              </a:ext>
            </a:extLst>
          </p:cNvPr>
          <p:cNvPicPr>
            <a:picLocks noChangeAspect="1" noChangeArrowheads="1"/>
          </p:cNvPicPr>
          <p:nvPr/>
        </p:nvPicPr>
        <p:blipFill>
          <a:blip r:embed="rId13" cstate="print">
            <a:duotone>
              <a:prstClr val="black"/>
              <a:schemeClr val="tx2">
                <a:tint val="45000"/>
                <a:satMod val="400000"/>
              </a:schemeClr>
            </a:duotone>
          </a:blip>
          <a:srcRect/>
          <a:stretch>
            <a:fillRect/>
          </a:stretch>
        </p:blipFill>
        <p:spPr bwMode="auto">
          <a:xfrm>
            <a:off x="6557989" y="925724"/>
            <a:ext cx="1410374" cy="1410374"/>
          </a:xfrm>
          <a:prstGeom prst="rect">
            <a:avLst/>
          </a:prstGeom>
          <a:ln>
            <a:noFill/>
          </a:ln>
          <a:effectLst>
            <a:softEdge rad="112500"/>
          </a:effectLst>
        </p:spPr>
      </p:pic>
      <p:pic>
        <p:nvPicPr>
          <p:cNvPr id="35" name="Picture 13" descr="LAMPAN Lampe de table, blanc, 29 cm - IKEA">
            <a:extLst>
              <a:ext uri="{FF2B5EF4-FFF2-40B4-BE49-F238E27FC236}">
                <a16:creationId xmlns:a16="http://schemas.microsoft.com/office/drawing/2014/main" id="{738A3EF1-1A09-466D-B01D-042BB5E89D23}"/>
              </a:ext>
            </a:extLst>
          </p:cNvPr>
          <p:cNvPicPr>
            <a:picLocks noChangeAspect="1" noChangeArrowheads="1"/>
          </p:cNvPicPr>
          <p:nvPr/>
        </p:nvPicPr>
        <p:blipFill>
          <a:blip r:embed="rId13" cstate="print"/>
          <a:srcRect/>
          <a:stretch>
            <a:fillRect/>
          </a:stretch>
        </p:blipFill>
        <p:spPr bwMode="auto">
          <a:xfrm>
            <a:off x="6557989" y="925724"/>
            <a:ext cx="1410374" cy="1410374"/>
          </a:xfrm>
          <a:prstGeom prst="rect">
            <a:avLst/>
          </a:prstGeom>
          <a:ln>
            <a:noFill/>
          </a:ln>
          <a:effectLst>
            <a:softEdge rad="112500"/>
          </a:effectLst>
        </p:spPr>
      </p:pic>
      <p:pic>
        <p:nvPicPr>
          <p:cNvPr id="25" name="motion6">
            <a:hlinkClick r:id="" action="ppaction://media"/>
            <a:extLst>
              <a:ext uri="{FF2B5EF4-FFF2-40B4-BE49-F238E27FC236}">
                <a16:creationId xmlns:a16="http://schemas.microsoft.com/office/drawing/2014/main" id="{2C468F70-BAD0-4467-BCC3-5295C5EB1AC3}"/>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4"/>
          <a:srcRect l="17739" r="5999" b="33980"/>
          <a:stretch/>
        </p:blipFill>
        <p:spPr>
          <a:xfrm>
            <a:off x="4805019" y="1018911"/>
            <a:ext cx="1771424" cy="1224000"/>
          </a:xfrm>
          <a:prstGeom prst="roundRect">
            <a:avLst>
              <a:gd name="adj" fmla="val 5299"/>
            </a:avLst>
          </a:prstGeom>
          <a:ln>
            <a:noFill/>
          </a:ln>
          <a:effectLst/>
          <a:scene3d>
            <a:camera prst="orthographicFront"/>
            <a:lightRig rig="balanced" dir="t"/>
          </a:scene3d>
          <a:sp3d prstMaterial="plastic">
            <a:bevelT/>
            <a:contourClr>
              <a:srgbClr val="FFFFFF"/>
            </a:contourClr>
          </a:sp3d>
        </p:spPr>
      </p:pic>
      <p:pic>
        <p:nvPicPr>
          <p:cNvPr id="26" name="Image 25">
            <a:extLst>
              <a:ext uri="{FF2B5EF4-FFF2-40B4-BE49-F238E27FC236}">
                <a16:creationId xmlns:a16="http://schemas.microsoft.com/office/drawing/2014/main" id="{8E28DE85-8C5F-4F58-885E-C11888C14B1A}"/>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3241412" y="935253"/>
            <a:ext cx="1346547" cy="1404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7" name="Image 26">
            <a:extLst>
              <a:ext uri="{FF2B5EF4-FFF2-40B4-BE49-F238E27FC236}">
                <a16:creationId xmlns:a16="http://schemas.microsoft.com/office/drawing/2014/main" id="{809A46C9-A15B-4885-80A4-2EBA3B44D343}"/>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3238484" y="2487020"/>
            <a:ext cx="3300895" cy="1980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8175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1" presetClass="mediacall" presetSubtype="0" fill="hold" nodeType="withEffect">
                                  <p:stCondLst>
                                    <p:cond delay="0"/>
                                  </p:stCondLst>
                                  <p:childTnLst>
                                    <p:cmd type="call" cmd="playFrom(0.0)">
                                      <p:cBhvr>
                                        <p:cTn id="19" dur="11200" fill="hold"/>
                                        <p:tgtEl>
                                          <p:spTgt spid="25"/>
                                        </p:tgtEl>
                                      </p:cBhvr>
                                    </p:cmd>
                                  </p:childTnLst>
                                </p:cTn>
                              </p:par>
                              <p:par>
                                <p:cTn id="20" presetID="10" presetClass="entr" presetSubtype="0" fill="hold" nodeType="withEffect">
                                  <p:stCondLst>
                                    <p:cond delay="180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nodeType="withEffect">
                                  <p:stCondLst>
                                    <p:cond delay="180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180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par>
                                <p:cTn id="29" presetID="10" presetClass="exit" presetSubtype="0" fill="hold" nodeType="withEffect">
                                  <p:stCondLst>
                                    <p:cond delay="3800"/>
                                  </p:stCondLst>
                                  <p:childTnLst>
                                    <p:animEffect transition="out" filter="fade">
                                      <p:cBhvr>
                                        <p:cTn id="30" dur="500"/>
                                        <p:tgtEl>
                                          <p:spTgt spid="35"/>
                                        </p:tgtEl>
                                      </p:cBhvr>
                                    </p:animEffect>
                                    <p:set>
                                      <p:cBhvr>
                                        <p:cTn id="31" dur="1" fill="hold">
                                          <p:stCondLst>
                                            <p:cond delay="499"/>
                                          </p:stCondLst>
                                        </p:cTn>
                                        <p:tgtEl>
                                          <p:spTgt spid="35"/>
                                        </p:tgtEl>
                                        <p:attrNameLst>
                                          <p:attrName>style.visibility</p:attrName>
                                        </p:attrNameLst>
                                      </p:cBhvr>
                                      <p:to>
                                        <p:strVal val="hidden"/>
                                      </p:to>
                                    </p:set>
                                  </p:childTnLst>
                                </p:cTn>
                              </p:par>
                              <p:par>
                                <p:cTn id="32" presetID="10" presetClass="entr" presetSubtype="0" fill="hold" nodeType="withEffect">
                                  <p:stCondLst>
                                    <p:cond delay="380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par>
                                <p:cTn id="35" presetID="10" presetClass="entr" presetSubtype="0" fill="hold" nodeType="withEffect">
                                  <p:stCondLst>
                                    <p:cond delay="580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nodeType="withEffect">
                                  <p:stCondLst>
                                    <p:cond delay="580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 presetClass="mediacall" presetSubtype="0" fill="hold" nodeType="withEffect">
                                  <p:stCondLst>
                                    <p:cond delay="5800"/>
                                  </p:stCondLst>
                                  <p:childTnLst>
                                    <p:cmd type="call" cmd="playFrom(0.0)">
                                      <p:cBhvr>
                                        <p:cTn id="42" dur="30834" fill="hold"/>
                                        <p:tgtEl>
                                          <p:spTgt spid="43"/>
                                        </p:tgtEl>
                                      </p:cBhvr>
                                    </p:cmd>
                                  </p:childTnLst>
                                </p:cTn>
                              </p:par>
                              <p:par>
                                <p:cTn id="43" presetID="10" presetClass="exit" presetSubtype="0" fill="hold" nodeType="withEffect">
                                  <p:stCondLst>
                                    <p:cond delay="7800"/>
                                  </p:stCondLst>
                                  <p:childTnLst>
                                    <p:animEffect transition="out" filter="fade">
                                      <p:cBhvr>
                                        <p:cTn id="44" dur="500"/>
                                        <p:tgtEl>
                                          <p:spTgt spid="35"/>
                                        </p:tgtEl>
                                      </p:cBhvr>
                                    </p:animEffect>
                                    <p:set>
                                      <p:cBhvr>
                                        <p:cTn id="45"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43"/>
                </p:tgtEl>
              </p:cMediaNode>
            </p:video>
            <p:video>
              <p:cMediaNode vol="80000">
                <p:cTn id="47" fill="hold" display="0">
                  <p:stCondLst>
                    <p:cond delay="indefinite"/>
                  </p:stCondLst>
                </p:cTn>
                <p:tgtEl>
                  <p:spTgt spid="25"/>
                </p:tgtEl>
              </p:cMediaNode>
            </p:video>
          </p:childTnLst>
        </p:cTn>
      </p:par>
    </p:tnLst>
    <p:bldLst>
      <p:bldP spid="4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AF9F507-7FB0-4E47-B907-50FDF68EBC4C}"/>
              </a:ext>
            </a:extLst>
          </p:cNvPr>
          <p:cNvSpPr>
            <a:spLocks noGrp="1"/>
          </p:cNvSpPr>
          <p:nvPr>
            <p:ph type="sldNum" sz="quarter" idx="12"/>
          </p:nvPr>
        </p:nvSpPr>
        <p:spPr/>
        <p:txBody>
          <a:bodyPr/>
          <a:lstStyle/>
          <a:p>
            <a:fld id="{D17C1B05-8444-EA4A-B9F9-11CD3616A168}" type="slidenum">
              <a:rPr lang="fr-FR" smtClean="0"/>
              <a:pPr/>
              <a:t>4</a:t>
            </a:fld>
            <a:endParaRPr lang="fr-FR"/>
          </a:p>
        </p:txBody>
      </p:sp>
      <p:grpSp>
        <p:nvGrpSpPr>
          <p:cNvPr id="4" name="Groupe 3">
            <a:extLst>
              <a:ext uri="{FF2B5EF4-FFF2-40B4-BE49-F238E27FC236}">
                <a16:creationId xmlns:a16="http://schemas.microsoft.com/office/drawing/2014/main" id="{833A7ADB-D2F3-4817-8C9D-C145F0216E3D}"/>
              </a:ext>
            </a:extLst>
          </p:cNvPr>
          <p:cNvGrpSpPr/>
          <p:nvPr/>
        </p:nvGrpSpPr>
        <p:grpSpPr>
          <a:xfrm>
            <a:off x="832340" y="3197380"/>
            <a:ext cx="4414200" cy="641443"/>
            <a:chOff x="399494" y="1158984"/>
            <a:chExt cx="9454755" cy="621989"/>
          </a:xfrm>
        </p:grpSpPr>
        <p:sp>
          <p:nvSpPr>
            <p:cNvPr id="11" name="Rectangle 10">
              <a:extLst>
                <a:ext uri="{FF2B5EF4-FFF2-40B4-BE49-F238E27FC236}">
                  <a16:creationId xmlns:a16="http://schemas.microsoft.com/office/drawing/2014/main" id="{0748B732-3651-419D-A461-4CB082C71617}"/>
                </a:ext>
              </a:extLst>
            </p:cNvPr>
            <p:cNvSpPr/>
            <p:nvPr/>
          </p:nvSpPr>
          <p:spPr>
            <a:xfrm>
              <a:off x="399494" y="1158984"/>
              <a:ext cx="9454755" cy="621989"/>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6DBCB413-8D53-4BB1-AAF0-5462166C86A4}"/>
                </a:ext>
              </a:extLst>
            </p:cNvPr>
            <p:cNvSpPr/>
            <p:nvPr/>
          </p:nvSpPr>
          <p:spPr>
            <a:xfrm>
              <a:off x="500063" y="1166359"/>
              <a:ext cx="9262652" cy="369332"/>
            </a:xfrm>
            <a:prstGeom prst="rect">
              <a:avLst/>
            </a:prstGeom>
          </p:spPr>
          <p:txBody>
            <a:bodyPr wrap="square">
              <a:spAutoFit/>
            </a:bodyPr>
            <a:lstStyle/>
            <a:p>
              <a:pPr lvl="0"/>
              <a:r>
                <a:rPr lang="fr-FR" b="1" dirty="0">
                  <a:solidFill>
                    <a:srgbClr val="000099"/>
                  </a:solidFill>
                  <a:latin typeface="Corbel" panose="020B0503020204020204" pitchFamily="34" charset="0"/>
                </a:rPr>
                <a:t>Les territoires et les produits intelligents, la mobilité des personnes et des biens</a:t>
              </a:r>
              <a:endParaRPr lang="fr-FR" dirty="0">
                <a:solidFill>
                  <a:srgbClr val="000099"/>
                </a:solidFill>
                <a:latin typeface="Corbel" panose="020B0503020204020204" pitchFamily="34" charset="0"/>
              </a:endParaRPr>
            </a:p>
          </p:txBody>
        </p:sp>
      </p:grpSp>
      <p:pic>
        <p:nvPicPr>
          <p:cNvPr id="15" name="Image 14">
            <a:extLst>
              <a:ext uri="{FF2B5EF4-FFF2-40B4-BE49-F238E27FC236}">
                <a16:creationId xmlns:a16="http://schemas.microsoft.com/office/drawing/2014/main" id="{DECC83AB-7980-4EED-8DC1-E8601A52E6D2}"/>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tretch>
            <a:fillRect/>
          </a:stretch>
        </p:blipFill>
        <p:spPr>
          <a:xfrm>
            <a:off x="2398522" y="1651035"/>
            <a:ext cx="1952776" cy="1441446"/>
          </a:xfrm>
          <a:prstGeom prst="rect">
            <a:avLst/>
          </a:prstGeom>
        </p:spPr>
      </p:pic>
      <p:pic>
        <p:nvPicPr>
          <p:cNvPr id="17" name="Image 16">
            <a:extLst>
              <a:ext uri="{FF2B5EF4-FFF2-40B4-BE49-F238E27FC236}">
                <a16:creationId xmlns:a16="http://schemas.microsoft.com/office/drawing/2014/main" id="{494EBF9B-CC13-44D8-AAFD-F52385A4242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67105" y="1651035"/>
            <a:ext cx="981175" cy="1440000"/>
          </a:xfrm>
          <a:prstGeom prst="rect">
            <a:avLst/>
          </a:prstGeom>
        </p:spPr>
      </p:pic>
      <p:pic>
        <p:nvPicPr>
          <p:cNvPr id="20" name="Image 19">
            <a:extLst>
              <a:ext uri="{FF2B5EF4-FFF2-40B4-BE49-F238E27FC236}">
                <a16:creationId xmlns:a16="http://schemas.microsoft.com/office/drawing/2014/main" id="{9AE113F7-D5D6-4E86-AB38-E02CE8E66E7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24895" y="1651035"/>
            <a:ext cx="1177976" cy="1440000"/>
          </a:xfrm>
          <a:prstGeom prst="rect">
            <a:avLst/>
          </a:prstGeom>
        </p:spPr>
      </p:pic>
      <p:sp>
        <p:nvSpPr>
          <p:cNvPr id="34" name="ZoneTexte 33">
            <a:extLst>
              <a:ext uri="{FF2B5EF4-FFF2-40B4-BE49-F238E27FC236}">
                <a16:creationId xmlns:a16="http://schemas.microsoft.com/office/drawing/2014/main" id="{5F995679-6542-4D65-A16A-CDB546AAAC9F}"/>
              </a:ext>
            </a:extLst>
          </p:cNvPr>
          <p:cNvSpPr txBox="1"/>
          <p:nvPr/>
        </p:nvSpPr>
        <p:spPr>
          <a:xfrm>
            <a:off x="476188" y="3851911"/>
            <a:ext cx="5441665" cy="1477328"/>
          </a:xfrm>
          <a:prstGeom prst="rect">
            <a:avLst/>
          </a:prstGeom>
          <a:noFill/>
        </p:spPr>
        <p:txBody>
          <a:bodyPr wrap="square" rtlCol="0">
            <a:spAutoFit/>
          </a:bodyPr>
          <a:lstStyle/>
          <a:p>
            <a:pPr marL="444500" lvl="0" indent="-187325">
              <a:buFont typeface="Arial" panose="020B0604020202020204" pitchFamily="34" charset="0"/>
              <a:buChar char="•"/>
            </a:pPr>
            <a:r>
              <a:rPr lang="fr-FR" dirty="0">
                <a:solidFill>
                  <a:srgbClr val="000099"/>
                </a:solidFill>
                <a:latin typeface="+mj-lt"/>
              </a:rPr>
              <a:t>les structures et les enveloppes ; </a:t>
            </a:r>
          </a:p>
          <a:p>
            <a:pPr marL="444500" lvl="0" indent="-187325">
              <a:buFont typeface="Arial" panose="020B0604020202020204" pitchFamily="34" charset="0"/>
              <a:buChar char="•"/>
            </a:pPr>
            <a:r>
              <a:rPr lang="fr-FR" dirty="0">
                <a:solidFill>
                  <a:srgbClr val="000099"/>
                </a:solidFill>
                <a:latin typeface="+mj-lt"/>
              </a:rPr>
              <a:t>les réseaux de communication et d’énergie ;</a:t>
            </a:r>
          </a:p>
          <a:p>
            <a:pPr marL="444500" lvl="0" indent="-187325">
              <a:buFont typeface="Arial" panose="020B0604020202020204" pitchFamily="34" charset="0"/>
              <a:buChar char="•"/>
            </a:pPr>
            <a:r>
              <a:rPr lang="fr-FR" dirty="0">
                <a:solidFill>
                  <a:srgbClr val="000099"/>
                </a:solidFill>
                <a:latin typeface="+mj-lt"/>
              </a:rPr>
              <a:t>les objets connectés, l’internet des objets ;</a:t>
            </a:r>
          </a:p>
          <a:p>
            <a:pPr marL="444500" lvl="0" indent="-187325">
              <a:buFont typeface="Arial" panose="020B0604020202020204" pitchFamily="34" charset="0"/>
              <a:buChar char="•"/>
            </a:pPr>
            <a:r>
              <a:rPr lang="fr-FR" dirty="0">
                <a:solidFill>
                  <a:srgbClr val="000099"/>
                </a:solidFill>
                <a:latin typeface="+mj-lt"/>
              </a:rPr>
              <a:t>les mobilités des personnes et des biens.</a:t>
            </a:r>
          </a:p>
          <a:p>
            <a:endParaRPr lang="fr-FR" dirty="0">
              <a:latin typeface="+mj-lt"/>
            </a:endParaRPr>
          </a:p>
        </p:txBody>
      </p:sp>
      <p:sp>
        <p:nvSpPr>
          <p:cNvPr id="12" name="Espace réservé du pied de page 5">
            <a:extLst>
              <a:ext uri="{FF2B5EF4-FFF2-40B4-BE49-F238E27FC236}">
                <a16:creationId xmlns:a16="http://schemas.microsoft.com/office/drawing/2014/main" id="{95A34C79-8BB2-49BF-AE1E-F051E4F24993}"/>
              </a:ext>
            </a:extLst>
          </p:cNvPr>
          <p:cNvSpPr txBox="1">
            <a:spLocks/>
          </p:cNvSpPr>
          <p:nvPr/>
        </p:nvSpPr>
        <p:spPr>
          <a:xfrm>
            <a:off x="122846" y="6520540"/>
            <a:ext cx="6164159" cy="29506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dirty="0">
                <a:solidFill>
                  <a:prstClr val="black">
                    <a:lumMod val="75000"/>
                    <a:lumOff val="25000"/>
                  </a:prstClr>
                </a:solidFill>
                <a:latin typeface="Candara"/>
              </a:rPr>
              <a:t>Sciences de l’Ingénieur :  l'approche Design au service du projet de Première</a:t>
            </a:r>
          </a:p>
        </p:txBody>
      </p:sp>
      <p:sp>
        <p:nvSpPr>
          <p:cNvPr id="16" name="Titre 1">
            <a:extLst>
              <a:ext uri="{FF2B5EF4-FFF2-40B4-BE49-F238E27FC236}">
                <a16:creationId xmlns:a16="http://schemas.microsoft.com/office/drawing/2014/main" id="{FA76F57C-23F5-4483-B224-C5D00B6CA200}"/>
              </a:ext>
            </a:extLst>
          </p:cNvPr>
          <p:cNvSpPr txBox="1">
            <a:spLocks/>
          </p:cNvSpPr>
          <p:nvPr/>
        </p:nvSpPr>
        <p:spPr>
          <a:xfrm>
            <a:off x="180000" y="180000"/>
            <a:ext cx="5876877" cy="1050839"/>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800" b="1" i="0" u="none" strike="noStrike" kern="1200" cap="none" spc="-150" normalizeH="0" baseline="0" noProof="0" dirty="0">
                <a:ln>
                  <a:noFill/>
                </a:ln>
                <a:solidFill>
                  <a:prstClr val="black">
                    <a:lumMod val="75000"/>
                    <a:lumOff val="25000"/>
                  </a:prstClr>
                </a:solidFill>
                <a:effectLst/>
                <a:uLnTx/>
                <a:uFillTx/>
                <a:latin typeface="Corbel"/>
                <a:ea typeface="+mj-ea"/>
                <a:cs typeface="+mj-cs"/>
              </a:rPr>
              <a:t>Le projet en première</a:t>
            </a:r>
            <a:r>
              <a:rPr kumimoji="0" lang="fr-FR" sz="4800" b="1" i="0" u="none" strike="noStrike" kern="1200" cap="none" spc="-150" normalizeH="0" noProof="0" dirty="0">
                <a:ln>
                  <a:noFill/>
                </a:ln>
                <a:solidFill>
                  <a:prstClr val="black">
                    <a:lumMod val="75000"/>
                    <a:lumOff val="25000"/>
                  </a:prstClr>
                </a:solidFill>
                <a:effectLst/>
                <a:uLnTx/>
                <a:uFillTx/>
                <a:latin typeface="Corbel"/>
                <a:ea typeface="+mj-ea"/>
                <a:cs typeface="+mj-cs"/>
              </a:rPr>
              <a:t>, autour d'un thème.</a:t>
            </a:r>
            <a:endParaRPr kumimoji="0" lang="fr-FR" sz="4800" b="1" i="0" u="none" strike="noStrike" kern="1200" cap="none" spc="-300" normalizeH="0" baseline="0" noProof="0" dirty="0">
              <a:ln>
                <a:noFill/>
              </a:ln>
              <a:solidFill>
                <a:prstClr val="black">
                  <a:lumMod val="75000"/>
                  <a:lumOff val="25000"/>
                </a:prstClr>
              </a:solidFill>
              <a:effectLst/>
              <a:uLnTx/>
              <a:uFillTx/>
              <a:latin typeface="Corbel"/>
              <a:ea typeface="+mj-ea"/>
              <a:cs typeface="+mj-cs"/>
            </a:endParaRPr>
          </a:p>
        </p:txBody>
      </p:sp>
      <p:pic>
        <p:nvPicPr>
          <p:cNvPr id="13" name="Image 12">
            <a:extLst>
              <a:ext uri="{FF2B5EF4-FFF2-40B4-BE49-F238E27FC236}">
                <a16:creationId xmlns:a16="http://schemas.microsoft.com/office/drawing/2014/main" id="{A6C79A2F-EC4F-4F47-B9F6-C27699F50613}"/>
              </a:ext>
            </a:extLst>
          </p:cNvPr>
          <p:cNvPicPr>
            <a:picLocks noChangeAspect="1"/>
          </p:cNvPicPr>
          <p:nvPr/>
        </p:nvPicPr>
        <p:blipFill>
          <a:blip r:embed="rId8"/>
          <a:stretch>
            <a:fillRect/>
          </a:stretch>
        </p:blipFill>
        <p:spPr>
          <a:xfrm>
            <a:off x="9647563" y="182230"/>
            <a:ext cx="2328437" cy="1404000"/>
          </a:xfrm>
          <a:prstGeom prst="rect">
            <a:avLst/>
          </a:prstGeom>
        </p:spPr>
      </p:pic>
    </p:spTree>
    <p:extLst>
      <p:ext uri="{BB962C8B-B14F-4D97-AF65-F5344CB8AC3E}">
        <p14:creationId xmlns:p14="http://schemas.microsoft.com/office/powerpoint/2010/main" val="20043326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441056ED-9355-4E6F-BACA-1984E496595A}"/>
              </a:ext>
            </a:extLst>
          </p:cNvPr>
          <p:cNvSpPr>
            <a:spLocks noGrp="1"/>
          </p:cNvSpPr>
          <p:nvPr>
            <p:ph type="sldNum" sz="quarter" idx="13"/>
          </p:nvPr>
        </p:nvSpPr>
        <p:spPr/>
        <p:txBody>
          <a:bodyPr/>
          <a:lstStyle/>
          <a:p>
            <a:pPr rtl="0"/>
            <a:fld id="{19B51A1E-902D-48AF-9020-955120F399B6}" type="slidenum">
              <a:rPr lang="fr-FR" noProof="0" smtClean="0"/>
              <a:pPr rtl="0"/>
              <a:t>40</a:t>
            </a:fld>
            <a:endParaRPr lang="fr-FR" noProof="0"/>
          </a:p>
        </p:txBody>
      </p:sp>
      <p:sp>
        <p:nvSpPr>
          <p:cNvPr id="5" name="Espace réservé du numéro de diapositive 1">
            <a:extLst>
              <a:ext uri="{FF2B5EF4-FFF2-40B4-BE49-F238E27FC236}">
                <a16:creationId xmlns:a16="http://schemas.microsoft.com/office/drawing/2014/main" id="{F2568858-2AA1-4E7B-83CA-F9541BF81C17}"/>
              </a:ext>
            </a:extLst>
          </p:cNvPr>
          <p:cNvSpPr txBox="1">
            <a:spLocks/>
          </p:cNvSpPr>
          <p:nvPr/>
        </p:nvSpPr>
        <p:spPr>
          <a:xfrm>
            <a:off x="11760000" y="6371351"/>
            <a:ext cx="432000" cy="432000"/>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7C1B05-8444-EA4A-B9F9-11CD3616A168}" type="slidenum">
              <a:rPr lang="fr-FR" smtClean="0"/>
              <a:pPr/>
              <a:t>40</a:t>
            </a:fld>
            <a:endParaRPr lang="fr-FR"/>
          </a:p>
        </p:txBody>
      </p:sp>
      <p:sp>
        <p:nvSpPr>
          <p:cNvPr id="8" name="Espace réservé du numéro de diapositive 1">
            <a:extLst>
              <a:ext uri="{FF2B5EF4-FFF2-40B4-BE49-F238E27FC236}">
                <a16:creationId xmlns:a16="http://schemas.microsoft.com/office/drawing/2014/main" id="{5797F652-75D1-4CDD-9F4B-54F48D97F603}"/>
              </a:ext>
            </a:extLst>
          </p:cNvPr>
          <p:cNvSpPr txBox="1">
            <a:spLocks/>
          </p:cNvSpPr>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defPPr>
              <a:defRPr lang="fr-FR"/>
            </a:defPPr>
            <a:lvl1pPr marL="0" algn="ctr"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7C1B05-8444-EA4A-B9F9-11CD3616A168}" type="slidenum">
              <a:rPr lang="fr-FR" smtClean="0"/>
              <a:pPr/>
              <a:t>40</a:t>
            </a:fld>
            <a:endParaRPr lang="fr-FR"/>
          </a:p>
        </p:txBody>
      </p:sp>
      <p:sp>
        <p:nvSpPr>
          <p:cNvPr id="28" name="Ellipse 27">
            <a:extLst>
              <a:ext uri="{FF2B5EF4-FFF2-40B4-BE49-F238E27FC236}">
                <a16:creationId xmlns:a16="http://schemas.microsoft.com/office/drawing/2014/main" id="{ACA2A03F-421C-48EC-9B4B-3A70314AADB8}"/>
              </a:ext>
            </a:extLst>
          </p:cNvPr>
          <p:cNvSpPr/>
          <p:nvPr/>
        </p:nvSpPr>
        <p:spPr>
          <a:xfrm>
            <a:off x="682478" y="840542"/>
            <a:ext cx="2142782" cy="1136567"/>
          </a:xfrm>
          <a:prstGeom prst="ellipse">
            <a:avLst/>
          </a:prstGeom>
          <a:solidFill>
            <a:schemeClr val="accent5">
              <a:lumMod val="25000"/>
              <a:lumOff val="75000"/>
            </a:schemeClr>
          </a:solidFill>
          <a:ln>
            <a:solidFill>
              <a:schemeClr val="accent5">
                <a:lumMod val="75000"/>
              </a:schemeClr>
            </a:solid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tx1"/>
                </a:solidFill>
                <a:latin typeface="Calibri" panose="020F0502020204030204" pitchFamily="34" charset="0"/>
              </a:rPr>
              <a:t>Innover</a:t>
            </a:r>
          </a:p>
        </p:txBody>
      </p:sp>
      <p:sp>
        <p:nvSpPr>
          <p:cNvPr id="23" name="Espace réservé du pied de page 5">
            <a:extLst>
              <a:ext uri="{FF2B5EF4-FFF2-40B4-BE49-F238E27FC236}">
                <a16:creationId xmlns:a16="http://schemas.microsoft.com/office/drawing/2014/main" id="{445E84F4-22FC-43D5-ABF5-1FD63310EEBB}"/>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Sciences de l’Ingénieur :  l'approche Design au service du projet de Première</a:t>
            </a:r>
          </a:p>
        </p:txBody>
      </p:sp>
      <p:sp>
        <p:nvSpPr>
          <p:cNvPr id="29" name="Titre 1">
            <a:extLst>
              <a:ext uri="{FF2B5EF4-FFF2-40B4-BE49-F238E27FC236}">
                <a16:creationId xmlns:a16="http://schemas.microsoft.com/office/drawing/2014/main" id="{B3C1A8A8-6998-48A1-85B8-2B4ACBDF6D7D}"/>
              </a:ext>
            </a:extLst>
          </p:cNvPr>
          <p:cNvSpPr txBox="1">
            <a:spLocks/>
          </p:cNvSpPr>
          <p:nvPr/>
        </p:nvSpPr>
        <p:spPr>
          <a:xfrm>
            <a:off x="180000" y="180000"/>
            <a:ext cx="11513610"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spc="-300" dirty="0"/>
              <a:t>Synthèse : </a:t>
            </a:r>
            <a:r>
              <a:rPr lang="fr-FR" spc="-300" dirty="0"/>
              <a:t>la démarche des sciences de l'ingénieur </a:t>
            </a:r>
            <a:endParaRPr lang="fr-FR" sz="4800" spc="-300" dirty="0"/>
          </a:p>
        </p:txBody>
      </p:sp>
      <p:grpSp>
        <p:nvGrpSpPr>
          <p:cNvPr id="2" name="Groupe 1">
            <a:extLst>
              <a:ext uri="{FF2B5EF4-FFF2-40B4-BE49-F238E27FC236}">
                <a16:creationId xmlns:a16="http://schemas.microsoft.com/office/drawing/2014/main" id="{484FB34F-40CE-4710-BFF0-DD7409902F18}"/>
              </a:ext>
            </a:extLst>
          </p:cNvPr>
          <p:cNvGrpSpPr>
            <a:grpSpLocks noChangeAspect="1"/>
          </p:cNvGrpSpPr>
          <p:nvPr/>
        </p:nvGrpSpPr>
        <p:grpSpPr>
          <a:xfrm>
            <a:off x="217619" y="1691195"/>
            <a:ext cx="1757063" cy="2666601"/>
            <a:chOff x="8317315" y="818804"/>
            <a:chExt cx="3452004" cy="5238924"/>
          </a:xfrm>
        </p:grpSpPr>
        <p:pic>
          <p:nvPicPr>
            <p:cNvPr id="22" name="Picture 14" descr="Processus de design thinking selon la d.school.">
              <a:extLst>
                <a:ext uri="{FF2B5EF4-FFF2-40B4-BE49-F238E27FC236}">
                  <a16:creationId xmlns:a16="http://schemas.microsoft.com/office/drawing/2014/main" id="{643F0F78-A525-40F1-B109-BEDE40813C4E}"/>
                </a:ext>
              </a:extLst>
            </p:cNvPr>
            <p:cNvPicPr>
              <a:picLocks noChangeAspect="1" noChangeArrowheads="1"/>
            </p:cNvPicPr>
            <p:nvPr/>
          </p:nvPicPr>
          <p:blipFill>
            <a:blip r:embed="rId3">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4">
                      <a14:imgEffect>
                        <a14:sharpenSoften amount="50000"/>
                      </a14:imgEffect>
                      <a14:imgEffect>
                        <a14:saturation sat="33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149857" y="818804"/>
              <a:ext cx="2619462" cy="5238924"/>
            </a:xfrm>
            <a:prstGeom prst="rect">
              <a:avLst/>
            </a:prstGeom>
            <a:noFill/>
            <a:extLst>
              <a:ext uri="{909E8E84-426E-40DD-AFC4-6F175D3DCCD1}">
                <a14:hiddenFill xmlns:a14="http://schemas.microsoft.com/office/drawing/2010/main">
                  <a:solidFill>
                    <a:srgbClr val="FFFFFF"/>
                  </a:solidFill>
                </a14:hiddenFill>
              </a:ext>
            </a:extLst>
          </p:spPr>
        </p:pic>
        <p:sp>
          <p:nvSpPr>
            <p:cNvPr id="24" name="Flèche : courbe vers la droite 23">
              <a:extLst>
                <a:ext uri="{FF2B5EF4-FFF2-40B4-BE49-F238E27FC236}">
                  <a16:creationId xmlns:a16="http://schemas.microsoft.com/office/drawing/2014/main" id="{F0209959-0F4E-45FF-B2DC-04B08801BE21}"/>
                </a:ext>
              </a:extLst>
            </p:cNvPr>
            <p:cNvSpPr/>
            <p:nvPr/>
          </p:nvSpPr>
          <p:spPr>
            <a:xfrm flipV="1">
              <a:off x="8317315" y="2200060"/>
              <a:ext cx="1318219" cy="3449975"/>
            </a:xfrm>
            <a:prstGeom prst="curvedRightArrow">
              <a:avLst>
                <a:gd name="adj1" fmla="val 23745"/>
                <a:gd name="adj2" fmla="val 51867"/>
                <a:gd name="adj3" fmla="val 25000"/>
              </a:avLst>
            </a:prstGeom>
            <a:solidFill>
              <a:srgbClr val="9A4A58"/>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solidFill>
                  <a:schemeClr val="tx1"/>
                </a:solidFill>
              </a:endParaRPr>
            </a:p>
          </p:txBody>
        </p:sp>
      </p:grpSp>
      <p:sp>
        <p:nvSpPr>
          <p:cNvPr id="32" name="Ellipse 31">
            <a:extLst>
              <a:ext uri="{FF2B5EF4-FFF2-40B4-BE49-F238E27FC236}">
                <a16:creationId xmlns:a16="http://schemas.microsoft.com/office/drawing/2014/main" id="{93A25E4F-7AAF-4594-95BF-AA433D8B7F1F}"/>
              </a:ext>
            </a:extLst>
          </p:cNvPr>
          <p:cNvSpPr/>
          <p:nvPr/>
        </p:nvSpPr>
        <p:spPr>
          <a:xfrm>
            <a:off x="6708817" y="3226917"/>
            <a:ext cx="3688233" cy="2651877"/>
          </a:xfrm>
          <a:prstGeom prst="ellipse">
            <a:avLst/>
          </a:prstGeom>
          <a:noFill/>
          <a:ln w="1016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p>
        </p:txBody>
      </p:sp>
      <p:sp>
        <p:nvSpPr>
          <p:cNvPr id="33" name="Ellipse 32">
            <a:extLst>
              <a:ext uri="{FF2B5EF4-FFF2-40B4-BE49-F238E27FC236}">
                <a16:creationId xmlns:a16="http://schemas.microsoft.com/office/drawing/2014/main" id="{58E78DC4-FF2F-4D32-9EDA-4C378AC7C254}"/>
              </a:ext>
            </a:extLst>
          </p:cNvPr>
          <p:cNvSpPr/>
          <p:nvPr/>
        </p:nvSpPr>
        <p:spPr>
          <a:xfrm>
            <a:off x="5655847" y="4205259"/>
            <a:ext cx="1472870" cy="800419"/>
          </a:xfrm>
          <a:prstGeom prst="ellipse">
            <a:avLst/>
          </a:prstGeom>
          <a:solidFill>
            <a:schemeClr val="bg1">
              <a:lumMod val="50000"/>
            </a:schemeClr>
          </a:solidFill>
          <a:ln>
            <a:solidFill>
              <a:schemeClr val="tx1">
                <a:lumMod val="65000"/>
                <a:lumOff val="35000"/>
              </a:schemeClr>
            </a:solid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Calibri" panose="020F0502020204030204" pitchFamily="34" charset="0"/>
              </a:rPr>
              <a:t>Système réel</a:t>
            </a:r>
          </a:p>
        </p:txBody>
      </p:sp>
      <p:sp>
        <p:nvSpPr>
          <p:cNvPr id="4" name="Arc 3">
            <a:extLst>
              <a:ext uri="{FF2B5EF4-FFF2-40B4-BE49-F238E27FC236}">
                <a16:creationId xmlns:a16="http://schemas.microsoft.com/office/drawing/2014/main" id="{8B237040-A8C3-440A-B723-28D3FF7DB81A}"/>
              </a:ext>
            </a:extLst>
          </p:cNvPr>
          <p:cNvSpPr/>
          <p:nvPr/>
        </p:nvSpPr>
        <p:spPr>
          <a:xfrm>
            <a:off x="6707050" y="3233630"/>
            <a:ext cx="3690000" cy="2653200"/>
          </a:xfrm>
          <a:prstGeom prst="arc">
            <a:avLst>
              <a:gd name="adj1" fmla="val 16200000"/>
              <a:gd name="adj2" fmla="val 8695869"/>
            </a:avLst>
          </a:prstGeom>
          <a:ln w="1206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34" name="Image 33">
            <a:extLst>
              <a:ext uri="{FF2B5EF4-FFF2-40B4-BE49-F238E27FC236}">
                <a16:creationId xmlns:a16="http://schemas.microsoft.com/office/drawing/2014/main" id="{ACB9B57C-E1CE-4716-8A67-B6C4B6366C9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360394" y="3252434"/>
            <a:ext cx="2543361" cy="2651878"/>
          </a:xfrm>
          <a:prstGeom prst="rect">
            <a:avLst/>
          </a:prstGeom>
        </p:spPr>
      </p:pic>
      <p:sp>
        <p:nvSpPr>
          <p:cNvPr id="35" name="Ellipse 34">
            <a:extLst>
              <a:ext uri="{FF2B5EF4-FFF2-40B4-BE49-F238E27FC236}">
                <a16:creationId xmlns:a16="http://schemas.microsoft.com/office/drawing/2014/main" id="{9DBDAA86-43AB-4767-9E49-E4C23B4A7984}"/>
              </a:ext>
            </a:extLst>
          </p:cNvPr>
          <p:cNvSpPr/>
          <p:nvPr/>
        </p:nvSpPr>
        <p:spPr>
          <a:xfrm>
            <a:off x="7722434" y="2691139"/>
            <a:ext cx="1687469" cy="749545"/>
          </a:xfrm>
          <a:prstGeom prst="ellipse">
            <a:avLst/>
          </a:prstGeom>
          <a:solidFill>
            <a:schemeClr val="bg1">
              <a:lumMod val="50000"/>
            </a:schemeClr>
          </a:solidFill>
          <a:ln>
            <a:solidFill>
              <a:schemeClr val="tx1">
                <a:lumMod val="65000"/>
                <a:lumOff val="35000"/>
              </a:schemeClr>
            </a:solid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Calibri" panose="020F0502020204030204" pitchFamily="34" charset="0"/>
              </a:rPr>
              <a:t>Cahier des charges </a:t>
            </a:r>
          </a:p>
        </p:txBody>
      </p:sp>
      <p:sp>
        <p:nvSpPr>
          <p:cNvPr id="38" name="Ellipse 37">
            <a:extLst>
              <a:ext uri="{FF2B5EF4-FFF2-40B4-BE49-F238E27FC236}">
                <a16:creationId xmlns:a16="http://schemas.microsoft.com/office/drawing/2014/main" id="{F2255785-334F-4F5B-BBF3-6DCFCCC9DADC}"/>
              </a:ext>
            </a:extLst>
          </p:cNvPr>
          <p:cNvSpPr/>
          <p:nvPr/>
        </p:nvSpPr>
        <p:spPr>
          <a:xfrm>
            <a:off x="5068957" y="4842693"/>
            <a:ext cx="2357694" cy="1066349"/>
          </a:xfrm>
          <a:prstGeom prst="ellipse">
            <a:avLst/>
          </a:prstGeom>
          <a:solidFill>
            <a:schemeClr val="accent6">
              <a:lumMod val="40000"/>
              <a:lumOff val="60000"/>
            </a:schemeClr>
          </a:solidFill>
          <a:ln>
            <a:solidFill>
              <a:schemeClr val="accent6">
                <a:lumMod val="75000"/>
              </a:schemeClr>
            </a:solid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latin typeface="Calibri" panose="020F0502020204030204" pitchFamily="34" charset="0"/>
              </a:rPr>
              <a:t>Expérimenter et simuler</a:t>
            </a:r>
          </a:p>
        </p:txBody>
      </p:sp>
      <p:sp>
        <p:nvSpPr>
          <p:cNvPr id="39" name="Ellipse 38">
            <a:extLst>
              <a:ext uri="{FF2B5EF4-FFF2-40B4-BE49-F238E27FC236}">
                <a16:creationId xmlns:a16="http://schemas.microsoft.com/office/drawing/2014/main" id="{A7AFB677-40C1-4C98-B2AE-A6B54FB6BC0A}"/>
              </a:ext>
            </a:extLst>
          </p:cNvPr>
          <p:cNvSpPr/>
          <p:nvPr/>
        </p:nvSpPr>
        <p:spPr>
          <a:xfrm>
            <a:off x="7738991" y="2048538"/>
            <a:ext cx="1635287" cy="758932"/>
          </a:xfrm>
          <a:prstGeom prst="ellipse">
            <a:avLst/>
          </a:prstGeom>
          <a:solidFill>
            <a:schemeClr val="accent1">
              <a:lumMod val="60000"/>
              <a:lumOff val="40000"/>
            </a:schemeClr>
          </a:solidFill>
          <a:ln>
            <a:solidFill>
              <a:schemeClr val="accent1">
                <a:lumMod val="75000"/>
              </a:schemeClr>
            </a:solid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latin typeface="Calibri" panose="020F0502020204030204" pitchFamily="34" charset="0"/>
              </a:rPr>
              <a:t>Analyser</a:t>
            </a:r>
          </a:p>
        </p:txBody>
      </p:sp>
      <p:sp>
        <p:nvSpPr>
          <p:cNvPr id="36" name="Ellipse 35">
            <a:extLst>
              <a:ext uri="{FF2B5EF4-FFF2-40B4-BE49-F238E27FC236}">
                <a16:creationId xmlns:a16="http://schemas.microsoft.com/office/drawing/2014/main" id="{74CF128D-C5D8-478A-9C62-7C3B7CDA6CF9}"/>
              </a:ext>
            </a:extLst>
          </p:cNvPr>
          <p:cNvSpPr/>
          <p:nvPr/>
        </p:nvSpPr>
        <p:spPr>
          <a:xfrm>
            <a:off x="9763182" y="4152645"/>
            <a:ext cx="1769528" cy="800419"/>
          </a:xfrm>
          <a:prstGeom prst="ellipse">
            <a:avLst/>
          </a:prstGeom>
          <a:solidFill>
            <a:schemeClr val="bg1">
              <a:lumMod val="50000"/>
            </a:schemeClr>
          </a:solidFill>
          <a:ln>
            <a:solidFill>
              <a:schemeClr val="tx1">
                <a:lumMod val="65000"/>
                <a:lumOff val="35000"/>
              </a:schemeClr>
            </a:solid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Calibri" panose="020F0502020204030204" pitchFamily="34" charset="0"/>
              </a:rPr>
              <a:t>Modèle numérique</a:t>
            </a:r>
          </a:p>
        </p:txBody>
      </p:sp>
      <p:sp>
        <p:nvSpPr>
          <p:cNvPr id="42" name="Ellipse 41">
            <a:extLst>
              <a:ext uri="{FF2B5EF4-FFF2-40B4-BE49-F238E27FC236}">
                <a16:creationId xmlns:a16="http://schemas.microsoft.com/office/drawing/2014/main" id="{47DC4B36-834F-4753-AAE5-48C77F8972C7}"/>
              </a:ext>
            </a:extLst>
          </p:cNvPr>
          <p:cNvSpPr/>
          <p:nvPr/>
        </p:nvSpPr>
        <p:spPr>
          <a:xfrm>
            <a:off x="9951518" y="4824336"/>
            <a:ext cx="1808482" cy="1084706"/>
          </a:xfrm>
          <a:prstGeom prst="ellipse">
            <a:avLst/>
          </a:prstGeom>
          <a:solidFill>
            <a:schemeClr val="accent2">
              <a:lumMod val="60000"/>
              <a:lumOff val="40000"/>
            </a:schemeClr>
          </a:solidFill>
          <a:ln>
            <a:solidFill>
              <a:schemeClr val="accent2">
                <a:lumMod val="75000"/>
              </a:schemeClr>
            </a:solid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b="1" dirty="0">
                <a:solidFill>
                  <a:schemeClr val="tx1"/>
                </a:solidFill>
                <a:latin typeface="Calibri" panose="020F0502020204030204" pitchFamily="34" charset="0"/>
              </a:rPr>
              <a:t>Modéliser et résoudre</a:t>
            </a:r>
          </a:p>
        </p:txBody>
      </p:sp>
      <p:sp>
        <p:nvSpPr>
          <p:cNvPr id="47" name="Arc 46">
            <a:extLst>
              <a:ext uri="{FF2B5EF4-FFF2-40B4-BE49-F238E27FC236}">
                <a16:creationId xmlns:a16="http://schemas.microsoft.com/office/drawing/2014/main" id="{A4ECE76B-C13F-41C7-9C82-399BFFCD24A4}"/>
              </a:ext>
            </a:extLst>
          </p:cNvPr>
          <p:cNvSpPr/>
          <p:nvPr/>
        </p:nvSpPr>
        <p:spPr>
          <a:xfrm>
            <a:off x="6710400" y="3225600"/>
            <a:ext cx="3690000" cy="2653200"/>
          </a:xfrm>
          <a:prstGeom prst="arc">
            <a:avLst>
              <a:gd name="adj1" fmla="val 11224831"/>
              <a:gd name="adj2" fmla="val 14842486"/>
            </a:avLst>
          </a:prstGeom>
          <a:ln w="120650">
            <a:solidFill>
              <a:srgbClr val="FF0000"/>
            </a:solidFill>
            <a:headEnd type="stealth" w="med" len="med"/>
            <a:tailEnd type="stealth"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8" name="Rectangle 47">
            <a:extLst>
              <a:ext uri="{FF2B5EF4-FFF2-40B4-BE49-F238E27FC236}">
                <a16:creationId xmlns:a16="http://schemas.microsoft.com/office/drawing/2014/main" id="{3D36ABB5-9FB0-4220-81B8-3353AC2D9AA3}"/>
              </a:ext>
            </a:extLst>
          </p:cNvPr>
          <p:cNvSpPr/>
          <p:nvPr/>
        </p:nvSpPr>
        <p:spPr>
          <a:xfrm>
            <a:off x="4309687" y="3290830"/>
            <a:ext cx="4653310" cy="461665"/>
          </a:xfrm>
          <a:prstGeom prst="rect">
            <a:avLst/>
          </a:prstGeom>
        </p:spPr>
        <p:txBody>
          <a:bodyPr wrap="square">
            <a:spAutoFit/>
          </a:bodyPr>
          <a:lstStyle/>
          <a:p>
            <a:pPr algn="ctr"/>
            <a:r>
              <a:rPr lang="fr-FR" sz="2400" b="1" dirty="0">
                <a:solidFill>
                  <a:srgbClr val="C00000"/>
                </a:solidFill>
                <a:latin typeface="3ds" panose="02000503020000020004" pitchFamily="2" charset="0"/>
              </a:rPr>
              <a:t>Écart</a:t>
            </a:r>
          </a:p>
        </p:txBody>
      </p:sp>
      <p:pic>
        <p:nvPicPr>
          <p:cNvPr id="49" name="Image 48">
            <a:extLst>
              <a:ext uri="{FF2B5EF4-FFF2-40B4-BE49-F238E27FC236}">
                <a16:creationId xmlns:a16="http://schemas.microsoft.com/office/drawing/2014/main" id="{B9FEEA3B-2AE2-4161-9F9F-884F1AD3CE34}"/>
              </a:ext>
            </a:extLst>
          </p:cNvPr>
          <p:cNvPicPr>
            <a:picLocks noChangeAspect="1"/>
          </p:cNvPicPr>
          <p:nvPr/>
        </p:nvPicPr>
        <p:blipFill>
          <a:blip r:embed="rId6">
            <a:duotone>
              <a:prstClr val="black"/>
              <a:schemeClr val="accent2">
                <a:tint val="45000"/>
                <a:satMod val="400000"/>
              </a:schemeClr>
            </a:duotone>
            <a:extLst>
              <a:ext uri="{837473B0-CC2E-450A-ABE3-18F120FF3D39}">
                <a1611:picAttrSrcUrl xmlns="" xmlns:a1611="http://schemas.microsoft.com/office/drawing/2016/11/main" r:id="rId7"/>
              </a:ext>
            </a:extLst>
          </a:blip>
          <a:stretch>
            <a:fillRect/>
          </a:stretch>
        </p:blipFill>
        <p:spPr>
          <a:xfrm>
            <a:off x="3969665" y="2737796"/>
            <a:ext cx="1620000" cy="1620000"/>
          </a:xfrm>
          <a:prstGeom prst="rect">
            <a:avLst/>
          </a:prstGeom>
        </p:spPr>
      </p:pic>
      <p:sp>
        <p:nvSpPr>
          <p:cNvPr id="50" name="Rectangle 49">
            <a:extLst>
              <a:ext uri="{FF2B5EF4-FFF2-40B4-BE49-F238E27FC236}">
                <a16:creationId xmlns:a16="http://schemas.microsoft.com/office/drawing/2014/main" id="{910170A3-00B6-496C-BCE1-DF1E2CC882D2}"/>
              </a:ext>
            </a:extLst>
          </p:cNvPr>
          <p:cNvSpPr/>
          <p:nvPr/>
        </p:nvSpPr>
        <p:spPr>
          <a:xfrm>
            <a:off x="8753814" y="3173678"/>
            <a:ext cx="3006186" cy="1200329"/>
          </a:xfrm>
          <a:prstGeom prst="rect">
            <a:avLst/>
          </a:prstGeom>
        </p:spPr>
        <p:txBody>
          <a:bodyPr wrap="square">
            <a:spAutoFit/>
          </a:bodyPr>
          <a:lstStyle/>
          <a:p>
            <a:pPr algn="ctr"/>
            <a:r>
              <a:rPr lang="fr-FR" sz="7200" b="1" i="1" cap="small" dirty="0">
                <a:latin typeface="3ds" panose="02000503020000020004" pitchFamily="2" charset="0"/>
              </a:rPr>
              <a:t>Dom</a:t>
            </a:r>
            <a:r>
              <a:rPr lang="fr-FR" sz="7200" b="1" i="1" cap="small" baseline="30000" dirty="0">
                <a:latin typeface="3ds" panose="02000503020000020004" pitchFamily="2" charset="0"/>
              </a:rPr>
              <a:t> 3</a:t>
            </a:r>
            <a:r>
              <a:rPr lang="fr-FR" sz="7200" b="1" i="1" dirty="0">
                <a:latin typeface="3ds" panose="02000503020000020004" pitchFamily="2" charset="0"/>
              </a:rPr>
              <a:t> !</a:t>
            </a:r>
          </a:p>
        </p:txBody>
      </p:sp>
      <p:pic>
        <p:nvPicPr>
          <p:cNvPr id="27" name="Image 26">
            <a:extLst>
              <a:ext uri="{FF2B5EF4-FFF2-40B4-BE49-F238E27FC236}">
                <a16:creationId xmlns:a16="http://schemas.microsoft.com/office/drawing/2014/main" id="{E4C9F538-9DC2-40ED-B8B2-98E23374B98D}"/>
              </a:ext>
            </a:extLst>
          </p:cNvPr>
          <p:cNvPicPr>
            <a:picLocks noChangeAspect="1"/>
          </p:cNvPicPr>
          <p:nvPr/>
        </p:nvPicPr>
        <p:blipFill>
          <a:blip r:embed="rId8"/>
          <a:stretch>
            <a:fillRect/>
          </a:stretch>
        </p:blipFill>
        <p:spPr>
          <a:xfrm>
            <a:off x="9647563" y="182230"/>
            <a:ext cx="2328437" cy="1404000"/>
          </a:xfrm>
          <a:prstGeom prst="rect">
            <a:avLst/>
          </a:prstGeom>
        </p:spPr>
      </p:pic>
      <p:sp>
        <p:nvSpPr>
          <p:cNvPr id="30" name="Rectangle 29">
            <a:extLst>
              <a:ext uri="{FF2B5EF4-FFF2-40B4-BE49-F238E27FC236}">
                <a16:creationId xmlns:a16="http://schemas.microsoft.com/office/drawing/2014/main" id="{CE78593E-9166-4595-AF07-5C19A6945A99}"/>
              </a:ext>
            </a:extLst>
          </p:cNvPr>
          <p:cNvSpPr/>
          <p:nvPr/>
        </p:nvSpPr>
        <p:spPr>
          <a:xfrm>
            <a:off x="3018825" y="906365"/>
            <a:ext cx="5249715" cy="1569660"/>
          </a:xfrm>
          <a:prstGeom prst="rect">
            <a:avLst/>
          </a:prstGeom>
        </p:spPr>
        <p:txBody>
          <a:bodyPr wrap="square">
            <a:spAutoFit/>
          </a:bodyPr>
          <a:lstStyle/>
          <a:p>
            <a:pPr algn="ctr"/>
            <a:r>
              <a:rPr lang="fr-FR" sz="2400" b="1" dirty="0">
                <a:solidFill>
                  <a:schemeClr val="bg2">
                    <a:lumMod val="25000"/>
                  </a:schemeClr>
                </a:solidFill>
                <a:latin typeface="3ds" panose="02000503020000020004" pitchFamily="2" charset="0"/>
              </a:rPr>
              <a:t>Cahier des charges</a:t>
            </a:r>
          </a:p>
          <a:p>
            <a:pPr algn="ctr"/>
            <a:r>
              <a:rPr lang="fr-FR" sz="2400" i="1" dirty="0">
                <a:latin typeface="3ds" panose="02000503020000020004" pitchFamily="2" charset="0"/>
              </a:rPr>
              <a:t>Créer un cube qui, quand on le fait basculer d'une face à l'autre, allume ou éteint la lampe à distance.</a:t>
            </a:r>
          </a:p>
        </p:txBody>
      </p:sp>
      <p:sp>
        <p:nvSpPr>
          <p:cNvPr id="31" name="Rectangle 30">
            <a:extLst>
              <a:ext uri="{FF2B5EF4-FFF2-40B4-BE49-F238E27FC236}">
                <a16:creationId xmlns:a16="http://schemas.microsoft.com/office/drawing/2014/main" id="{4E4C62DA-E34D-41B4-AC30-EFC269966F16}"/>
              </a:ext>
            </a:extLst>
          </p:cNvPr>
          <p:cNvSpPr/>
          <p:nvPr/>
        </p:nvSpPr>
        <p:spPr>
          <a:xfrm>
            <a:off x="0" y="4523628"/>
            <a:ext cx="5231088" cy="1938992"/>
          </a:xfrm>
          <a:prstGeom prst="rect">
            <a:avLst/>
          </a:prstGeom>
        </p:spPr>
        <p:txBody>
          <a:bodyPr wrap="square">
            <a:spAutoFit/>
          </a:bodyPr>
          <a:lstStyle/>
          <a:p>
            <a:pPr algn="ctr"/>
            <a:r>
              <a:rPr lang="fr-FR" sz="2400" b="1" dirty="0">
                <a:solidFill>
                  <a:schemeClr val="bg2">
                    <a:lumMod val="25000"/>
                  </a:schemeClr>
                </a:solidFill>
                <a:latin typeface="3ds" panose="02000503020000020004" pitchFamily="2" charset="0"/>
              </a:rPr>
              <a:t>Système réel</a:t>
            </a:r>
          </a:p>
          <a:p>
            <a:pPr algn="ctr"/>
            <a:r>
              <a:rPr lang="fr-FR" sz="2400" i="1" dirty="0">
                <a:latin typeface="3ds" panose="02000503020000020004" pitchFamily="2" charset="0"/>
              </a:rPr>
              <a:t>Quand on fait basculer le cube </a:t>
            </a:r>
            <a:br>
              <a:rPr lang="fr-FR" sz="2400" i="1" dirty="0">
                <a:latin typeface="3ds" panose="02000503020000020004" pitchFamily="2" charset="0"/>
              </a:rPr>
            </a:br>
            <a:r>
              <a:rPr lang="fr-FR" sz="2400" i="1" dirty="0">
                <a:latin typeface="3ds" panose="02000503020000020004" pitchFamily="2" charset="0"/>
              </a:rPr>
              <a:t>face rouge en haut, la lampe s'allume à distance, puis s'éteint lorsqu'on le bascule sur une autre face.</a:t>
            </a:r>
          </a:p>
        </p:txBody>
      </p:sp>
      <p:sp>
        <p:nvSpPr>
          <p:cNvPr id="6" name="Organigramme : Alternative 5">
            <a:extLst>
              <a:ext uri="{FF2B5EF4-FFF2-40B4-BE49-F238E27FC236}">
                <a16:creationId xmlns:a16="http://schemas.microsoft.com/office/drawing/2014/main" id="{6319FF97-9CAC-4BFC-8889-46CAA35C23FD}"/>
              </a:ext>
            </a:extLst>
          </p:cNvPr>
          <p:cNvSpPr/>
          <p:nvPr/>
        </p:nvSpPr>
        <p:spPr>
          <a:xfrm>
            <a:off x="4374575" y="1691061"/>
            <a:ext cx="2674813" cy="367384"/>
          </a:xfrm>
          <a:prstGeom prst="flowChartAlternateProcess">
            <a:avLst/>
          </a:prstGeom>
          <a:ln w="19050">
            <a:solidFill>
              <a:srgbClr val="FF0000"/>
            </a:solidFill>
          </a:ln>
        </p:spPr>
        <p:txBody>
          <a:bodyPr wrap="square">
            <a:spAutoFit/>
          </a:bodyPr>
          <a:lstStyle/>
          <a:p>
            <a:endParaRPr lang="fr-FR" sz="2400" dirty="0">
              <a:solidFill>
                <a:srgbClr val="C00000"/>
              </a:solidFill>
            </a:endParaRPr>
          </a:p>
        </p:txBody>
      </p:sp>
      <p:sp>
        <p:nvSpPr>
          <p:cNvPr id="37" name="Organigramme : Alternative 36">
            <a:extLst>
              <a:ext uri="{FF2B5EF4-FFF2-40B4-BE49-F238E27FC236}">
                <a16:creationId xmlns:a16="http://schemas.microsoft.com/office/drawing/2014/main" id="{6C0321BA-88AF-49DE-AA0F-4DAC80C8B414}"/>
              </a:ext>
            </a:extLst>
          </p:cNvPr>
          <p:cNvSpPr/>
          <p:nvPr/>
        </p:nvSpPr>
        <p:spPr>
          <a:xfrm>
            <a:off x="89513" y="5309432"/>
            <a:ext cx="2534240" cy="367384"/>
          </a:xfrm>
          <a:prstGeom prst="flowChartAlternateProcess">
            <a:avLst/>
          </a:prstGeom>
          <a:ln w="19050">
            <a:solidFill>
              <a:srgbClr val="FF0000"/>
            </a:solidFill>
          </a:ln>
        </p:spPr>
        <p:txBody>
          <a:bodyPr wrap="square">
            <a:spAutoFit/>
          </a:bodyPr>
          <a:lstStyle/>
          <a:p>
            <a:endParaRPr lang="fr-FR" sz="2400" dirty="0">
              <a:solidFill>
                <a:srgbClr val="C00000"/>
              </a:solidFill>
            </a:endParaRPr>
          </a:p>
        </p:txBody>
      </p:sp>
    </p:spTree>
    <p:extLst>
      <p:ext uri="{BB962C8B-B14F-4D97-AF65-F5344CB8AC3E}">
        <p14:creationId xmlns:p14="http://schemas.microsoft.com/office/powerpoint/2010/main" val="51389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6"/>
                                        </p:tgtEl>
                                      </p:cBhvr>
                                    </p:animEffect>
                                    <p:set>
                                      <p:cBhvr>
                                        <p:cTn id="7" dur="1" fill="hold">
                                          <p:stCondLst>
                                            <p:cond delay="499"/>
                                          </p:stCondLst>
                                        </p:cTn>
                                        <p:tgtEl>
                                          <p:spTgt spid="3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2"/>
                                        </p:tgtEl>
                                      </p:cBhvr>
                                    </p:animEffect>
                                    <p:set>
                                      <p:cBhvr>
                                        <p:cTn id="10" dur="1" fill="hold">
                                          <p:stCondLst>
                                            <p:cond delay="499"/>
                                          </p:stCondLst>
                                        </p:cTn>
                                        <p:tgtEl>
                                          <p:spTgt spid="42"/>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par>
                                <p:cTn id="20" presetID="10" presetClass="entr" presetSubtype="0" fill="hold" grpId="0" nodeType="withEffect" nodePh="1">
                                  <p:stCondLst>
                                    <p:cond delay="0"/>
                                  </p:stCondLst>
                                  <p:endCondLst>
                                    <p:cond evt="begin" delay="0">
                                      <p:tn val="20"/>
                                    </p:cond>
                                  </p:end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500"/>
                                        <p:tgtEl>
                                          <p:spTgt spid="49"/>
                                        </p:tgtEl>
                                      </p:cBhvr>
                                    </p:animEffect>
                                  </p:childTnLst>
                                </p:cTn>
                              </p:par>
                            </p:childTnLst>
                          </p:cTn>
                        </p:par>
                        <p:par>
                          <p:cTn id="31" fill="hold">
                            <p:stCondLst>
                              <p:cond delay="500"/>
                            </p:stCondLst>
                            <p:childTnLst>
                              <p:par>
                                <p:cTn id="32" presetID="31" presetClass="entr" presetSubtype="0" fill="hold" grpId="0" nodeType="afterEffect">
                                  <p:stCondLst>
                                    <p:cond delay="0"/>
                                  </p:stCondLst>
                                  <p:childTnLst>
                                    <p:set>
                                      <p:cBhvr>
                                        <p:cTn id="33" dur="1" fill="hold">
                                          <p:stCondLst>
                                            <p:cond delay="0"/>
                                          </p:stCondLst>
                                        </p:cTn>
                                        <p:tgtEl>
                                          <p:spTgt spid="50"/>
                                        </p:tgtEl>
                                        <p:attrNameLst>
                                          <p:attrName>style.visibility</p:attrName>
                                        </p:attrNameLst>
                                      </p:cBhvr>
                                      <p:to>
                                        <p:strVal val="visible"/>
                                      </p:to>
                                    </p:set>
                                    <p:anim calcmode="lin" valueType="num">
                                      <p:cBhvr>
                                        <p:cTn id="34" dur="1000" fill="hold"/>
                                        <p:tgtEl>
                                          <p:spTgt spid="50"/>
                                        </p:tgtEl>
                                        <p:attrNameLst>
                                          <p:attrName>ppt_w</p:attrName>
                                        </p:attrNameLst>
                                      </p:cBhvr>
                                      <p:tavLst>
                                        <p:tav tm="0">
                                          <p:val>
                                            <p:fltVal val="0"/>
                                          </p:val>
                                        </p:tav>
                                        <p:tav tm="100000">
                                          <p:val>
                                            <p:strVal val="#ppt_w"/>
                                          </p:val>
                                        </p:tav>
                                      </p:tavLst>
                                    </p:anim>
                                    <p:anim calcmode="lin" valueType="num">
                                      <p:cBhvr>
                                        <p:cTn id="35" dur="1000" fill="hold"/>
                                        <p:tgtEl>
                                          <p:spTgt spid="50"/>
                                        </p:tgtEl>
                                        <p:attrNameLst>
                                          <p:attrName>ppt_h</p:attrName>
                                        </p:attrNameLst>
                                      </p:cBhvr>
                                      <p:tavLst>
                                        <p:tav tm="0">
                                          <p:val>
                                            <p:fltVal val="0"/>
                                          </p:val>
                                        </p:tav>
                                        <p:tav tm="100000">
                                          <p:val>
                                            <p:strVal val="#ppt_h"/>
                                          </p:val>
                                        </p:tav>
                                      </p:tavLst>
                                    </p:anim>
                                    <p:anim calcmode="lin" valueType="num">
                                      <p:cBhvr>
                                        <p:cTn id="36" dur="1000" fill="hold"/>
                                        <p:tgtEl>
                                          <p:spTgt spid="50"/>
                                        </p:tgtEl>
                                        <p:attrNameLst>
                                          <p:attrName>style.rotation</p:attrName>
                                        </p:attrNameLst>
                                      </p:cBhvr>
                                      <p:tavLst>
                                        <p:tav tm="0">
                                          <p:val>
                                            <p:fltVal val="90"/>
                                          </p:val>
                                        </p:tav>
                                        <p:tav tm="100000">
                                          <p:val>
                                            <p:fltVal val="0"/>
                                          </p:val>
                                        </p:tav>
                                      </p:tavLst>
                                    </p:anim>
                                    <p:animEffect transition="in" filter="fade">
                                      <p:cBhvr>
                                        <p:cTn id="37"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6" grpId="0" animBg="1"/>
      <p:bldP spid="42" grpId="0" animBg="1"/>
      <p:bldP spid="47" grpId="0" animBg="1"/>
      <p:bldP spid="48" grpId="0"/>
      <p:bldP spid="50" grpId="0"/>
      <p:bldP spid="6" grpId="0" animBg="1"/>
      <p:bldP spid="3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AF9F507-7FB0-4E47-B907-50FDF68EBC4C}"/>
              </a:ext>
            </a:extLst>
          </p:cNvPr>
          <p:cNvSpPr>
            <a:spLocks noGrp="1"/>
          </p:cNvSpPr>
          <p:nvPr>
            <p:ph type="sldNum" sz="quarter" idx="12"/>
          </p:nvPr>
        </p:nvSpPr>
        <p:spPr/>
        <p:txBody>
          <a:bodyPr/>
          <a:lstStyle/>
          <a:p>
            <a:fld id="{D17C1B05-8444-EA4A-B9F9-11CD3616A168}" type="slidenum">
              <a:rPr lang="fr-FR" smtClean="0"/>
              <a:pPr/>
              <a:t>41</a:t>
            </a:fld>
            <a:endParaRPr lang="fr-FR"/>
          </a:p>
        </p:txBody>
      </p:sp>
      <p:sp>
        <p:nvSpPr>
          <p:cNvPr id="24" name="Espace réservé du numéro de diapositive 1">
            <a:extLst>
              <a:ext uri="{FF2B5EF4-FFF2-40B4-BE49-F238E27FC236}">
                <a16:creationId xmlns:a16="http://schemas.microsoft.com/office/drawing/2014/main" id="{73757BE2-C86B-41AA-806F-308DF755854F}"/>
              </a:ext>
            </a:extLst>
          </p:cNvPr>
          <p:cNvSpPr txBox="1">
            <a:spLocks/>
          </p:cNvSpPr>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defPPr>
              <a:defRPr lang="fr-FR"/>
            </a:defPPr>
            <a:lvl1pPr marL="0" algn="ctr"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7C1B05-8444-EA4A-B9F9-11CD3616A168}" type="slidenum">
              <a:rPr lang="fr-FR" smtClean="0"/>
              <a:pPr/>
              <a:t>41</a:t>
            </a:fld>
            <a:endParaRPr lang="fr-FR"/>
          </a:p>
        </p:txBody>
      </p:sp>
      <p:sp>
        <p:nvSpPr>
          <p:cNvPr id="20" name="Titre 1">
            <a:extLst>
              <a:ext uri="{FF2B5EF4-FFF2-40B4-BE49-F238E27FC236}">
                <a16:creationId xmlns:a16="http://schemas.microsoft.com/office/drawing/2014/main" id="{EC4720AB-E4C2-4B10-A11B-DDB4B7E7DDDC}"/>
              </a:ext>
            </a:extLst>
          </p:cNvPr>
          <p:cNvSpPr txBox="1">
            <a:spLocks/>
          </p:cNvSpPr>
          <p:nvPr/>
        </p:nvSpPr>
        <p:spPr>
          <a:xfrm>
            <a:off x="180000" y="180000"/>
            <a:ext cx="9712966"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endParaRPr lang="fr-FR" sz="4800" dirty="0"/>
          </a:p>
          <a:p>
            <a:r>
              <a:rPr lang="fr-FR" sz="4800" dirty="0"/>
              <a:t>Un Quiz ! </a:t>
            </a:r>
            <a:r>
              <a:rPr lang="fr-FR" sz="2800" dirty="0"/>
              <a:t>L'approche design au service du projet de Première</a:t>
            </a:r>
            <a:endParaRPr lang="fr-FR" sz="4800" dirty="0"/>
          </a:p>
          <a:p>
            <a:endParaRPr lang="fr-FR" sz="4800" spc="-300" dirty="0"/>
          </a:p>
        </p:txBody>
      </p:sp>
      <p:pic>
        <p:nvPicPr>
          <p:cNvPr id="1028" name="Picture 4" descr="Question, Jeu Questionnaire, Pensez, La Pensée, Réponse">
            <a:extLst>
              <a:ext uri="{FF2B5EF4-FFF2-40B4-BE49-F238E27FC236}">
                <a16:creationId xmlns:a16="http://schemas.microsoft.com/office/drawing/2014/main" id="{972C7212-A61E-4599-BA21-2FEF61FC4B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0766" y="1394855"/>
            <a:ext cx="5480980" cy="34484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Quiz ! 2">
            <a:extLst>
              <a:ext uri="{FF2B5EF4-FFF2-40B4-BE49-F238E27FC236}">
                <a16:creationId xmlns:a16="http://schemas.microsoft.com/office/drawing/2014/main" id="{E02E116A-ABAF-4DCE-B142-BE9F7BC331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480" y="1081970"/>
            <a:ext cx="4932520" cy="30703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Espace réservé du pied de page 5">
            <a:extLst>
              <a:ext uri="{FF2B5EF4-FFF2-40B4-BE49-F238E27FC236}">
                <a16:creationId xmlns:a16="http://schemas.microsoft.com/office/drawing/2014/main" id="{5FA58635-00FA-4799-AF3D-E3B97DC8A0F0}"/>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Sciences de l’Ingénieur :  l'approche Design au service du projet de Première</a:t>
            </a:r>
          </a:p>
        </p:txBody>
      </p:sp>
    </p:spTree>
    <p:extLst>
      <p:ext uri="{BB962C8B-B14F-4D97-AF65-F5344CB8AC3E}">
        <p14:creationId xmlns:p14="http://schemas.microsoft.com/office/powerpoint/2010/main" val="181778653"/>
      </p:ext>
    </p:extLst>
  </p:cSld>
  <p:clrMapOvr>
    <a:overrideClrMapping bg1="lt1" tx1="dk1" bg2="lt2" tx2="dk2" accent1="accent1" accent2="accent2" accent3="accent3" accent4="accent4" accent5="accent5" accent6="accent6" hlink="hlink" folHlink="folHlink"/>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97AED744-7A62-49C1-8AAD-E55B19E30502}"/>
              </a:ext>
            </a:extLst>
          </p:cNvPr>
          <p:cNvPicPr>
            <a:picLocks noChangeAspect="1"/>
          </p:cNvPicPr>
          <p:nvPr/>
        </p:nvPicPr>
        <p:blipFill rotWithShape="1">
          <a:blip r:embed="rId4">
            <a:clrChange>
              <a:clrFrom>
                <a:srgbClr val="FEFEFD"/>
              </a:clrFrom>
              <a:clrTo>
                <a:srgbClr val="FEFEFD">
                  <a:alpha val="0"/>
                </a:srgbClr>
              </a:clrTo>
            </a:clrChange>
          </a:blip>
          <a:srcRect b="12017"/>
          <a:stretch/>
        </p:blipFill>
        <p:spPr>
          <a:xfrm>
            <a:off x="2049562" y="553047"/>
            <a:ext cx="2834406" cy="3023297"/>
          </a:xfrm>
          <a:prstGeom prst="rect">
            <a:avLst/>
          </a:prstGeom>
        </p:spPr>
      </p:pic>
      <p:pic>
        <p:nvPicPr>
          <p:cNvPr id="7" name="Image 6">
            <a:extLst>
              <a:ext uri="{FF2B5EF4-FFF2-40B4-BE49-F238E27FC236}">
                <a16:creationId xmlns:a16="http://schemas.microsoft.com/office/drawing/2014/main" id="{8D662FC3-2463-45B1-B0B8-9894486B9F49}"/>
              </a:ext>
            </a:extLst>
          </p:cNvPr>
          <p:cNvPicPr>
            <a:picLocks noChangeAspect="1"/>
          </p:cNvPicPr>
          <p:nvPr/>
        </p:nvPicPr>
        <p:blipFill>
          <a:blip r:embed="rId5"/>
          <a:stretch>
            <a:fillRect/>
          </a:stretch>
        </p:blipFill>
        <p:spPr>
          <a:xfrm>
            <a:off x="5254391" y="2602577"/>
            <a:ext cx="6251033" cy="3749601"/>
          </a:xfrm>
          <a:prstGeom prst="rect">
            <a:avLst/>
          </a:prstGeom>
        </p:spPr>
      </p:pic>
      <p:sp>
        <p:nvSpPr>
          <p:cNvPr id="25" name="ZoneTexte 24">
            <a:extLst>
              <a:ext uri="{FF2B5EF4-FFF2-40B4-BE49-F238E27FC236}">
                <a16:creationId xmlns:a16="http://schemas.microsoft.com/office/drawing/2014/main" id="{35D94744-5018-4C57-86B7-ACAF2426E889}"/>
              </a:ext>
            </a:extLst>
          </p:cNvPr>
          <p:cNvSpPr txBox="1">
            <a:spLocks/>
          </p:cNvSpPr>
          <p:nvPr/>
        </p:nvSpPr>
        <p:spPr>
          <a:xfrm>
            <a:off x="720000" y="1440000"/>
            <a:ext cx="936000" cy="865584"/>
          </a:xfrm>
          <a:prstGeom prst="octagon">
            <a:avLst/>
          </a:prstGeom>
          <a:solidFill>
            <a:srgbClr val="00B0F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3"/>
          </a:lnRef>
          <a:fillRef idx="3">
            <a:schemeClr val="accent3"/>
          </a:fillRef>
          <a:effectRef idx="3">
            <a:schemeClr val="accent3"/>
          </a:effectRef>
          <a:fontRef idx="minor">
            <a:schemeClr val="lt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50" normalizeH="0" baseline="0" noProof="0" dirty="0">
                <a:ln w="0"/>
                <a:solidFill>
                  <a:srgbClr val="F2F2F2"/>
                </a:solidFill>
                <a:effectLst>
                  <a:innerShdw blurRad="63500" dist="50800" dir="13500000">
                    <a:srgbClr val="000000">
                      <a:alpha val="50000"/>
                    </a:srgbClr>
                  </a:innerShdw>
                </a:effectLst>
                <a:uLnTx/>
                <a:uFillTx/>
                <a:latin typeface="3ds" panose="02000503020000020004" pitchFamily="2" charset="0"/>
                <a:ea typeface="+mn-ea"/>
                <a:cs typeface="+mn-cs"/>
              </a:rPr>
              <a:t>0</a:t>
            </a:r>
          </a:p>
        </p:txBody>
      </p:sp>
      <p:sp>
        <p:nvSpPr>
          <p:cNvPr id="24" name="ZoneTexte 23">
            <a:extLst>
              <a:ext uri="{FF2B5EF4-FFF2-40B4-BE49-F238E27FC236}">
                <a16:creationId xmlns:a16="http://schemas.microsoft.com/office/drawing/2014/main" id="{C41EF038-F4E6-415C-A044-2D76E47AE7CD}"/>
              </a:ext>
            </a:extLst>
          </p:cNvPr>
          <p:cNvSpPr txBox="1">
            <a:spLocks/>
          </p:cNvSpPr>
          <p:nvPr/>
        </p:nvSpPr>
        <p:spPr>
          <a:xfrm>
            <a:off x="720000" y="1440000"/>
            <a:ext cx="936000" cy="865584"/>
          </a:xfrm>
          <a:prstGeom prst="octagon">
            <a:avLst/>
          </a:prstGeom>
          <a:solidFill>
            <a:srgbClr val="00B0F0"/>
          </a:solidFill>
          <a:ln>
            <a:noFill/>
          </a:ln>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3"/>
          </a:lnRef>
          <a:fillRef idx="3">
            <a:schemeClr val="accent3"/>
          </a:fillRef>
          <a:effectRef idx="3">
            <a:schemeClr val="accent3"/>
          </a:effectRef>
          <a:fontRef idx="minor">
            <a:schemeClr val="lt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50" normalizeH="0" baseline="0" noProof="0" dirty="0">
                <a:ln w="0"/>
                <a:solidFill>
                  <a:srgbClr val="F2F2F2"/>
                </a:solidFill>
                <a:effectLst>
                  <a:innerShdw blurRad="63500" dist="50800" dir="13500000">
                    <a:srgbClr val="000000">
                      <a:alpha val="50000"/>
                    </a:srgbClr>
                  </a:innerShdw>
                </a:effectLst>
                <a:uLnTx/>
                <a:uFillTx/>
                <a:latin typeface="3ds" panose="02000503020000020004" pitchFamily="2" charset="0"/>
                <a:ea typeface="+mn-ea"/>
                <a:cs typeface="+mn-cs"/>
              </a:rPr>
              <a:t>1</a:t>
            </a:r>
          </a:p>
        </p:txBody>
      </p:sp>
      <p:sp>
        <p:nvSpPr>
          <p:cNvPr id="23" name="ZoneTexte 22">
            <a:extLst>
              <a:ext uri="{FF2B5EF4-FFF2-40B4-BE49-F238E27FC236}">
                <a16:creationId xmlns:a16="http://schemas.microsoft.com/office/drawing/2014/main" id="{5E379935-0A78-41B9-9A93-F3772D156EDD}"/>
              </a:ext>
            </a:extLst>
          </p:cNvPr>
          <p:cNvSpPr txBox="1">
            <a:spLocks/>
          </p:cNvSpPr>
          <p:nvPr/>
        </p:nvSpPr>
        <p:spPr>
          <a:xfrm>
            <a:off x="720000" y="1440000"/>
            <a:ext cx="936000" cy="865584"/>
          </a:xfrm>
          <a:prstGeom prst="octagon">
            <a:avLst/>
          </a:prstGeom>
          <a:solidFill>
            <a:srgbClr val="00B0F0"/>
          </a:solidFill>
          <a:ln>
            <a:noFill/>
          </a:ln>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3"/>
          </a:lnRef>
          <a:fillRef idx="3">
            <a:schemeClr val="accent3"/>
          </a:fillRef>
          <a:effectRef idx="3">
            <a:schemeClr val="accent3"/>
          </a:effectRef>
          <a:fontRef idx="minor">
            <a:schemeClr val="lt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50" normalizeH="0" baseline="0" noProof="0" dirty="0">
                <a:ln w="0"/>
                <a:solidFill>
                  <a:srgbClr val="F2F2F2"/>
                </a:solidFill>
                <a:effectLst>
                  <a:innerShdw blurRad="63500" dist="50800" dir="13500000">
                    <a:srgbClr val="000000">
                      <a:alpha val="50000"/>
                    </a:srgbClr>
                  </a:innerShdw>
                </a:effectLst>
                <a:uLnTx/>
                <a:uFillTx/>
                <a:latin typeface="3ds" panose="02000503020000020004" pitchFamily="2" charset="0"/>
                <a:ea typeface="+mn-ea"/>
                <a:cs typeface="+mn-cs"/>
              </a:rPr>
              <a:t>2</a:t>
            </a:r>
          </a:p>
        </p:txBody>
      </p:sp>
      <p:sp>
        <p:nvSpPr>
          <p:cNvPr id="21" name="ZoneTexte 20">
            <a:extLst>
              <a:ext uri="{FF2B5EF4-FFF2-40B4-BE49-F238E27FC236}">
                <a16:creationId xmlns:a16="http://schemas.microsoft.com/office/drawing/2014/main" id="{28D1B34D-56F5-457C-986E-AE723D5B4A61}"/>
              </a:ext>
            </a:extLst>
          </p:cNvPr>
          <p:cNvSpPr txBox="1">
            <a:spLocks/>
          </p:cNvSpPr>
          <p:nvPr/>
        </p:nvSpPr>
        <p:spPr>
          <a:xfrm>
            <a:off x="720000" y="1440000"/>
            <a:ext cx="936000" cy="865584"/>
          </a:xfrm>
          <a:prstGeom prst="octagon">
            <a:avLst/>
          </a:prstGeom>
          <a:solidFill>
            <a:srgbClr val="00B0F0"/>
          </a:solidFill>
          <a:ln>
            <a:noFill/>
          </a:ln>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3"/>
          </a:lnRef>
          <a:fillRef idx="3">
            <a:schemeClr val="accent3"/>
          </a:fillRef>
          <a:effectRef idx="3">
            <a:schemeClr val="accent3"/>
          </a:effectRef>
          <a:fontRef idx="minor">
            <a:schemeClr val="lt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50" normalizeH="0" baseline="0" noProof="0" dirty="0">
                <a:ln w="0"/>
                <a:solidFill>
                  <a:srgbClr val="F2F2F2"/>
                </a:solidFill>
                <a:effectLst>
                  <a:innerShdw blurRad="63500" dist="50800" dir="13500000">
                    <a:srgbClr val="000000">
                      <a:alpha val="50000"/>
                    </a:srgbClr>
                  </a:innerShdw>
                </a:effectLst>
                <a:uLnTx/>
                <a:uFillTx/>
                <a:latin typeface="3ds" panose="02000503020000020004" pitchFamily="2" charset="0"/>
                <a:ea typeface="+mn-ea"/>
                <a:cs typeface="+mn-cs"/>
              </a:rPr>
              <a:t>3</a:t>
            </a:r>
          </a:p>
        </p:txBody>
      </p:sp>
      <p:sp>
        <p:nvSpPr>
          <p:cNvPr id="20" name="ZoneTexte 19">
            <a:extLst>
              <a:ext uri="{FF2B5EF4-FFF2-40B4-BE49-F238E27FC236}">
                <a16:creationId xmlns:a16="http://schemas.microsoft.com/office/drawing/2014/main" id="{6F1A1E38-87BA-44EA-8F43-9B2A650E702F}"/>
              </a:ext>
            </a:extLst>
          </p:cNvPr>
          <p:cNvSpPr txBox="1">
            <a:spLocks/>
          </p:cNvSpPr>
          <p:nvPr/>
        </p:nvSpPr>
        <p:spPr>
          <a:xfrm>
            <a:off x="720000" y="1440000"/>
            <a:ext cx="936000" cy="865584"/>
          </a:xfrm>
          <a:prstGeom prst="octagon">
            <a:avLst/>
          </a:prstGeom>
          <a:solidFill>
            <a:srgbClr val="00B0F0"/>
          </a:solidFill>
          <a:ln>
            <a:noFill/>
          </a:ln>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3"/>
          </a:lnRef>
          <a:fillRef idx="3">
            <a:schemeClr val="accent3"/>
          </a:fillRef>
          <a:effectRef idx="3">
            <a:schemeClr val="accent3"/>
          </a:effectRef>
          <a:fontRef idx="minor">
            <a:schemeClr val="lt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50" normalizeH="0" baseline="0" noProof="0" dirty="0">
                <a:ln w="0"/>
                <a:solidFill>
                  <a:srgbClr val="F2F2F2"/>
                </a:solidFill>
                <a:effectLst>
                  <a:innerShdw blurRad="63500" dist="50800" dir="13500000">
                    <a:srgbClr val="000000">
                      <a:alpha val="50000"/>
                    </a:srgbClr>
                  </a:innerShdw>
                </a:effectLst>
                <a:uLnTx/>
                <a:uFillTx/>
                <a:latin typeface="3ds" panose="02000503020000020004" pitchFamily="2" charset="0"/>
                <a:ea typeface="+mn-ea"/>
                <a:cs typeface="+mn-cs"/>
              </a:rPr>
              <a:t>4</a:t>
            </a:r>
          </a:p>
        </p:txBody>
      </p:sp>
      <p:sp>
        <p:nvSpPr>
          <p:cNvPr id="19" name="ZoneTexte 18">
            <a:extLst>
              <a:ext uri="{FF2B5EF4-FFF2-40B4-BE49-F238E27FC236}">
                <a16:creationId xmlns:a16="http://schemas.microsoft.com/office/drawing/2014/main" id="{34C16007-AB73-4BB4-A77E-AA6E93A016C1}"/>
              </a:ext>
            </a:extLst>
          </p:cNvPr>
          <p:cNvSpPr txBox="1">
            <a:spLocks/>
          </p:cNvSpPr>
          <p:nvPr/>
        </p:nvSpPr>
        <p:spPr>
          <a:xfrm>
            <a:off x="720000" y="1440000"/>
            <a:ext cx="936000" cy="865584"/>
          </a:xfrm>
          <a:prstGeom prst="octagon">
            <a:avLst/>
          </a:prstGeom>
          <a:solidFill>
            <a:srgbClr val="00B0F0"/>
          </a:solidFill>
          <a:ln>
            <a:noFill/>
          </a:ln>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3"/>
          </a:lnRef>
          <a:fillRef idx="3">
            <a:schemeClr val="accent3"/>
          </a:fillRef>
          <a:effectRef idx="3">
            <a:schemeClr val="accent3"/>
          </a:effectRef>
          <a:fontRef idx="minor">
            <a:schemeClr val="lt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50" normalizeH="0" baseline="0" noProof="0" dirty="0">
                <a:ln w="0"/>
                <a:solidFill>
                  <a:srgbClr val="F2F2F2"/>
                </a:solidFill>
                <a:effectLst>
                  <a:innerShdw blurRad="63500" dist="50800" dir="13500000">
                    <a:srgbClr val="000000">
                      <a:alpha val="50000"/>
                    </a:srgbClr>
                  </a:innerShdw>
                </a:effectLst>
                <a:uLnTx/>
                <a:uFillTx/>
                <a:latin typeface="3ds" panose="02000503020000020004" pitchFamily="2" charset="0"/>
                <a:ea typeface="+mn-ea"/>
                <a:cs typeface="+mn-cs"/>
              </a:rPr>
              <a:t>5</a:t>
            </a:r>
          </a:p>
        </p:txBody>
      </p:sp>
      <p:sp>
        <p:nvSpPr>
          <p:cNvPr id="2" name="Espace réservé du numéro de diapositive 1">
            <a:extLst>
              <a:ext uri="{FF2B5EF4-FFF2-40B4-BE49-F238E27FC236}">
                <a16:creationId xmlns:a16="http://schemas.microsoft.com/office/drawing/2014/main" id="{4AF9F507-7FB0-4E47-B907-50FDF68EBC4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17C1B05-8444-EA4A-B9F9-11CD3616A168}"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sp>
        <p:nvSpPr>
          <p:cNvPr id="32" name="Titre 1">
            <a:extLst>
              <a:ext uri="{FF2B5EF4-FFF2-40B4-BE49-F238E27FC236}">
                <a16:creationId xmlns:a16="http://schemas.microsoft.com/office/drawing/2014/main" id="{B1F14E19-35D9-40B2-B6F4-3F4E3C76494B}"/>
              </a:ext>
            </a:extLst>
          </p:cNvPr>
          <p:cNvSpPr txBox="1">
            <a:spLocks/>
          </p:cNvSpPr>
          <p:nvPr/>
        </p:nvSpPr>
        <p:spPr>
          <a:xfrm>
            <a:off x="180000" y="180000"/>
            <a:ext cx="12027438"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2800" b="1" i="0" u="none" strike="noStrike" kern="1200" cap="none" spc="-150" normalizeH="0" baseline="0" noProof="0" dirty="0">
              <a:ln>
                <a:noFill/>
              </a:ln>
              <a:solidFill>
                <a:prstClr val="black">
                  <a:lumMod val="75000"/>
                  <a:lumOff val="25000"/>
                </a:prstClr>
              </a:solidFill>
              <a:effectLst/>
              <a:uLnTx/>
              <a:uFillTx/>
              <a:latin typeface="Corbel"/>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150" normalizeH="0" baseline="0" noProof="0" dirty="0">
                <a:ln>
                  <a:noFill/>
                </a:ln>
                <a:solidFill>
                  <a:prstClr val="black">
                    <a:lumMod val="75000"/>
                    <a:lumOff val="25000"/>
                  </a:prstClr>
                </a:solidFill>
                <a:effectLst/>
                <a:uLnTx/>
                <a:uFillTx/>
                <a:latin typeface="Corbel"/>
                <a:ea typeface="+mj-ea"/>
                <a:cs typeface="+mj-cs"/>
              </a:rPr>
              <a:t>Les valeurs de l’accéléromètre varient de </a:t>
            </a:r>
            <a:r>
              <a:rPr kumimoji="0" lang="fr-FR" sz="2800" b="1" i="0" u="none" strike="noStrike" kern="1200" cap="none" spc="-150" normalizeH="0" baseline="0" noProof="0" dirty="0" smtClean="0">
                <a:ln>
                  <a:noFill/>
                </a:ln>
                <a:solidFill>
                  <a:prstClr val="black">
                    <a:lumMod val="75000"/>
                    <a:lumOff val="25000"/>
                  </a:prstClr>
                </a:solidFill>
                <a:effectLst/>
                <a:uLnTx/>
                <a:uFillTx/>
                <a:latin typeface="Corbel"/>
                <a:ea typeface="+mj-ea"/>
                <a:cs typeface="+mj-cs"/>
              </a:rPr>
              <a:t>1 000 </a:t>
            </a:r>
            <a:r>
              <a:rPr kumimoji="0" lang="fr-FR" sz="2800" b="1" i="0" u="none" strike="noStrike" kern="1200" cap="none" spc="-150" normalizeH="0" baseline="0" noProof="0" dirty="0">
                <a:ln>
                  <a:noFill/>
                </a:ln>
                <a:solidFill>
                  <a:prstClr val="black">
                    <a:lumMod val="75000"/>
                    <a:lumOff val="25000"/>
                  </a:prstClr>
                </a:solidFill>
                <a:effectLst/>
                <a:uLnTx/>
                <a:uFillTx/>
                <a:latin typeface="Corbel"/>
                <a:ea typeface="+mj-ea"/>
                <a:cs typeface="+mj-cs"/>
              </a:rPr>
              <a:t>mg à -</a:t>
            </a:r>
            <a:r>
              <a:rPr kumimoji="0" lang="fr-FR" sz="2800" b="1" i="0" u="none" strike="noStrike" kern="1200" cap="none" spc="-150" normalizeH="0" baseline="0" noProof="0" dirty="0" smtClean="0">
                <a:ln>
                  <a:noFill/>
                </a:ln>
                <a:solidFill>
                  <a:prstClr val="black">
                    <a:lumMod val="75000"/>
                    <a:lumOff val="25000"/>
                  </a:prstClr>
                </a:solidFill>
                <a:effectLst/>
                <a:uLnTx/>
                <a:uFillTx/>
                <a:latin typeface="Corbel"/>
                <a:ea typeface="+mj-ea"/>
                <a:cs typeface="+mj-cs"/>
              </a:rPr>
              <a:t>1 000 </a:t>
            </a:r>
            <a:r>
              <a:rPr kumimoji="0" lang="fr-FR" sz="2800" b="1" i="0" u="none" strike="noStrike" kern="1200" cap="none" spc="-150" normalizeH="0" baseline="0" noProof="0" dirty="0">
                <a:ln>
                  <a:noFill/>
                </a:ln>
                <a:solidFill>
                  <a:prstClr val="black">
                    <a:lumMod val="75000"/>
                    <a:lumOff val="25000"/>
                  </a:prstClr>
                </a:solidFill>
                <a:effectLst/>
                <a:uLnTx/>
                <a:uFillTx/>
                <a:latin typeface="Corbel"/>
                <a:ea typeface="+mj-ea"/>
                <a:cs typeface="+mj-cs"/>
              </a:rPr>
              <a:t>mg. </a:t>
            </a:r>
            <a:br>
              <a:rPr kumimoji="0" lang="fr-FR" sz="2800" b="1" i="0" u="none" strike="noStrike" kern="1200" cap="none" spc="-150" normalizeH="0" baseline="0" noProof="0" dirty="0">
                <a:ln>
                  <a:noFill/>
                </a:ln>
                <a:solidFill>
                  <a:prstClr val="black">
                    <a:lumMod val="75000"/>
                    <a:lumOff val="25000"/>
                  </a:prstClr>
                </a:solidFill>
                <a:effectLst/>
                <a:uLnTx/>
                <a:uFillTx/>
                <a:latin typeface="Corbel"/>
                <a:ea typeface="+mj-ea"/>
                <a:cs typeface="+mj-cs"/>
              </a:rPr>
            </a:br>
            <a:r>
              <a:rPr kumimoji="0" lang="fr-FR" sz="2800" b="1" i="0" u="none" strike="noStrike" kern="1200" cap="none" spc="-150" normalizeH="0" baseline="0" noProof="0" dirty="0">
                <a:ln>
                  <a:noFill/>
                </a:ln>
                <a:solidFill>
                  <a:prstClr val="black">
                    <a:lumMod val="75000"/>
                    <a:lumOff val="25000"/>
                  </a:prstClr>
                </a:solidFill>
                <a:effectLst/>
                <a:uLnTx/>
                <a:uFillTx/>
                <a:latin typeface="Corbel"/>
                <a:ea typeface="+mj-ea"/>
                <a:cs typeface="+mj-cs"/>
              </a:rPr>
              <a:t>Que lirait l'accéléromètre dans le cas de la figure ci-dessous ?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2800" b="1" i="0" u="none" strike="noStrike" kern="1200" cap="none" spc="-300" normalizeH="0" baseline="0" noProof="0" dirty="0">
              <a:ln>
                <a:noFill/>
              </a:ln>
              <a:solidFill>
                <a:prstClr val="black">
                  <a:lumMod val="75000"/>
                  <a:lumOff val="25000"/>
                </a:prstClr>
              </a:solidFill>
              <a:effectLst/>
              <a:uLnTx/>
              <a:uFillTx/>
              <a:latin typeface="Corbel"/>
              <a:ea typeface="+mj-ea"/>
              <a:cs typeface="+mj-cs"/>
            </a:endParaRPr>
          </a:p>
        </p:txBody>
      </p:sp>
      <p:sp>
        <p:nvSpPr>
          <p:cNvPr id="4" name="Rectangle 3">
            <a:extLst>
              <a:ext uri="{FF2B5EF4-FFF2-40B4-BE49-F238E27FC236}">
                <a16:creationId xmlns:a16="http://schemas.microsoft.com/office/drawing/2014/main" id="{3223E025-FCCC-493B-A2AD-B15BC6C57FA9}"/>
              </a:ext>
            </a:extLst>
          </p:cNvPr>
          <p:cNvSpPr/>
          <p:nvPr/>
        </p:nvSpPr>
        <p:spPr>
          <a:xfrm>
            <a:off x="550987" y="3494497"/>
            <a:ext cx="512465" cy="47227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sp>
        <p:nvSpPr>
          <p:cNvPr id="29" name="Rectangle 28">
            <a:extLst>
              <a:ext uri="{FF2B5EF4-FFF2-40B4-BE49-F238E27FC236}">
                <a16:creationId xmlns:a16="http://schemas.microsoft.com/office/drawing/2014/main" id="{16CC6A4A-658C-445F-B520-92AE959F3D7E}"/>
              </a:ext>
            </a:extLst>
          </p:cNvPr>
          <p:cNvSpPr/>
          <p:nvPr/>
        </p:nvSpPr>
        <p:spPr>
          <a:xfrm>
            <a:off x="550985" y="5437442"/>
            <a:ext cx="512465" cy="47227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sp>
        <p:nvSpPr>
          <p:cNvPr id="33" name="Rectangle 32">
            <a:extLst>
              <a:ext uri="{FF2B5EF4-FFF2-40B4-BE49-F238E27FC236}">
                <a16:creationId xmlns:a16="http://schemas.microsoft.com/office/drawing/2014/main" id="{844BC17C-5793-4C19-B309-2BE853D89FE5}"/>
              </a:ext>
            </a:extLst>
          </p:cNvPr>
          <p:cNvSpPr/>
          <p:nvPr/>
        </p:nvSpPr>
        <p:spPr>
          <a:xfrm>
            <a:off x="550986" y="4511375"/>
            <a:ext cx="512465" cy="47227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sp>
        <p:nvSpPr>
          <p:cNvPr id="13" name="ZoneTexte 12">
            <a:extLst>
              <a:ext uri="{FF2B5EF4-FFF2-40B4-BE49-F238E27FC236}">
                <a16:creationId xmlns:a16="http://schemas.microsoft.com/office/drawing/2014/main" id="{AC973ADC-1B5A-4352-B6CF-731B29A930EF}"/>
              </a:ext>
            </a:extLst>
          </p:cNvPr>
          <p:cNvSpPr txBox="1"/>
          <p:nvPr/>
        </p:nvSpPr>
        <p:spPr>
          <a:xfrm>
            <a:off x="1228055" y="3512354"/>
            <a:ext cx="59385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rgbClr val="FFFFFF"/>
                </a:solidFill>
                <a:effectLst/>
                <a:uLnTx/>
                <a:uFillTx/>
                <a:latin typeface="Candara"/>
                <a:ea typeface="+mn-ea"/>
                <a:cs typeface="+mn-cs"/>
              </a:rPr>
              <a:t>à </a:t>
            </a:r>
            <a:r>
              <a:rPr kumimoji="0" lang="fr-FR" sz="2400" i="0" u="none" strike="noStrike" kern="1200" cap="none" spc="0" normalizeH="0" baseline="0" noProof="0" dirty="0">
                <a:ln>
                  <a:noFill/>
                </a:ln>
                <a:solidFill>
                  <a:prstClr val="black"/>
                </a:solidFill>
                <a:effectLst/>
                <a:uLnTx/>
                <a:uFillTx/>
                <a:latin typeface="Candara"/>
                <a:ea typeface="+mn-ea"/>
                <a:cs typeface="+mn-cs"/>
              </a:rPr>
              <a:t>1000 sur X</a:t>
            </a:r>
            <a:endParaRPr kumimoji="0" lang="fr-FR" sz="24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6" name="ZoneTexte 35">
            <a:extLst>
              <a:ext uri="{FF2B5EF4-FFF2-40B4-BE49-F238E27FC236}">
                <a16:creationId xmlns:a16="http://schemas.microsoft.com/office/drawing/2014/main" id="{6BAE6828-5A36-44D5-90C4-32687412575A}"/>
              </a:ext>
            </a:extLst>
          </p:cNvPr>
          <p:cNvSpPr txBox="1"/>
          <p:nvPr/>
        </p:nvSpPr>
        <p:spPr>
          <a:xfrm>
            <a:off x="1188000" y="4516678"/>
            <a:ext cx="59385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rgbClr val="FFFFFF"/>
                </a:solidFill>
                <a:effectLst/>
                <a:uLnTx/>
                <a:uFillTx/>
                <a:latin typeface="Candara"/>
                <a:ea typeface="+mn-ea"/>
                <a:cs typeface="+mn-cs"/>
              </a:rPr>
              <a:t>À </a:t>
            </a:r>
            <a:r>
              <a:rPr kumimoji="0" lang="fr-FR" sz="2400" i="0" u="none" strike="noStrike" kern="1200" cap="none" spc="0" normalizeH="0" baseline="0" noProof="0" dirty="0">
                <a:ln>
                  <a:noFill/>
                </a:ln>
                <a:solidFill>
                  <a:prstClr val="black"/>
                </a:solidFill>
                <a:effectLst/>
                <a:uLnTx/>
                <a:uFillTx/>
                <a:latin typeface="Candara"/>
                <a:ea typeface="+mn-ea"/>
                <a:cs typeface="+mn-cs"/>
              </a:rPr>
              <a:t>1000 sur Y</a:t>
            </a:r>
            <a:r>
              <a:rPr kumimoji="0" lang="fr-FR" sz="2400" i="0" u="none" strike="noStrike" kern="1200" cap="none" spc="0" normalizeH="0" baseline="0" noProof="0" dirty="0">
                <a:ln>
                  <a:noFill/>
                </a:ln>
                <a:solidFill>
                  <a:srgbClr val="FFFFFF"/>
                </a:solidFill>
                <a:effectLst/>
                <a:uLnTx/>
                <a:uFillTx/>
                <a:latin typeface="Candara"/>
                <a:ea typeface="+mn-ea"/>
                <a:cs typeface="+mn-cs"/>
              </a:rPr>
              <a:t> -9.81m.s</a:t>
            </a:r>
            <a:r>
              <a:rPr kumimoji="0" lang="fr-FR" sz="2400" i="0" u="none" strike="noStrike" kern="1200" cap="none" spc="0" normalizeH="0" baseline="30000" noProof="0" dirty="0">
                <a:ln>
                  <a:noFill/>
                </a:ln>
                <a:solidFill>
                  <a:srgbClr val="FFFFFF"/>
                </a:solidFill>
                <a:effectLst/>
                <a:uLnTx/>
                <a:uFillTx/>
                <a:latin typeface="Candara"/>
                <a:ea typeface="+mn-ea"/>
                <a:cs typeface="+mn-cs"/>
              </a:rPr>
              <a:t>-2</a:t>
            </a:r>
            <a:endParaRPr kumimoji="0" lang="fr-FR" sz="24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7" name="ZoneTexte 36">
            <a:extLst>
              <a:ext uri="{FF2B5EF4-FFF2-40B4-BE49-F238E27FC236}">
                <a16:creationId xmlns:a16="http://schemas.microsoft.com/office/drawing/2014/main" id="{A5881FF3-471A-4682-8FC5-027DA4B27498}"/>
              </a:ext>
            </a:extLst>
          </p:cNvPr>
          <p:cNvSpPr txBox="1"/>
          <p:nvPr/>
        </p:nvSpPr>
        <p:spPr>
          <a:xfrm>
            <a:off x="1188000" y="5426111"/>
            <a:ext cx="5938580" cy="461665"/>
          </a:xfrm>
          <a:prstGeom prst="rect">
            <a:avLst/>
          </a:prstGeom>
          <a:noFill/>
        </p:spPr>
        <p:txBody>
          <a:bodyPr wrap="square" rtlCol="0">
            <a:spAutoFit/>
          </a:bodyPr>
          <a:lstStyle/>
          <a:p>
            <a:pPr lvl="0">
              <a:defRPr/>
            </a:pPr>
            <a:r>
              <a:rPr kumimoji="0" lang="fr-FR" sz="2400" i="0" u="none" strike="noStrike" kern="1200" cap="none" spc="0" normalizeH="0" baseline="0" noProof="0" dirty="0">
                <a:ln>
                  <a:noFill/>
                </a:ln>
                <a:solidFill>
                  <a:srgbClr val="FFFFFF"/>
                </a:solidFill>
                <a:effectLst/>
                <a:uLnTx/>
                <a:uFillTx/>
                <a:latin typeface="Candara"/>
                <a:ea typeface="+mn-ea"/>
                <a:cs typeface="+mn-cs"/>
              </a:rPr>
              <a:t>à </a:t>
            </a:r>
            <a:r>
              <a:rPr kumimoji="0" lang="fr-FR" sz="2400" i="0" u="none" strike="noStrike" kern="1200" cap="none" spc="0" normalizeH="0" baseline="0" noProof="0" dirty="0">
                <a:ln>
                  <a:noFill/>
                </a:ln>
                <a:solidFill>
                  <a:prstClr val="black"/>
                </a:solidFill>
                <a:effectLst/>
                <a:uLnTx/>
                <a:uFillTx/>
                <a:latin typeface="Candara"/>
                <a:ea typeface="+mn-ea"/>
                <a:cs typeface="+mn-cs"/>
              </a:rPr>
              <a:t>-1000 sur Z</a:t>
            </a:r>
            <a:endParaRPr kumimoji="0" lang="fr-FR" sz="24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Graphique 15" descr="Coche">
            <a:extLst>
              <a:ext uri="{FF2B5EF4-FFF2-40B4-BE49-F238E27FC236}">
                <a16:creationId xmlns:a16="http://schemas.microsoft.com/office/drawing/2014/main" id="{2C289A77-207A-4909-93F5-E004A099E8C6}"/>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432124" y="4227790"/>
            <a:ext cx="914400" cy="914400"/>
          </a:xfrm>
          <a:prstGeom prst="rect">
            <a:avLst/>
          </a:prstGeom>
        </p:spPr>
      </p:pic>
      <p:sp>
        <p:nvSpPr>
          <p:cNvPr id="30" name="Espace réservé du pied de page 5">
            <a:extLst>
              <a:ext uri="{FF2B5EF4-FFF2-40B4-BE49-F238E27FC236}">
                <a16:creationId xmlns:a16="http://schemas.microsoft.com/office/drawing/2014/main" id="{E3017118-AAE4-4446-810A-37B61B8725A8}"/>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Sciences de l’Ingénieur :  l'approche Design au service du projet de Première</a:t>
            </a:r>
          </a:p>
        </p:txBody>
      </p:sp>
      <p:graphicFrame>
        <p:nvGraphicFramePr>
          <p:cNvPr id="5" name="Tableau 4">
            <a:extLst>
              <a:ext uri="{FF2B5EF4-FFF2-40B4-BE49-F238E27FC236}">
                <a16:creationId xmlns:a16="http://schemas.microsoft.com/office/drawing/2014/main" id="{7CDAED16-560C-436C-8581-9DAA1F278D86}"/>
              </a:ext>
            </a:extLst>
          </p:cNvPr>
          <p:cNvGraphicFramePr>
            <a:graphicFrameLocks noGrp="1"/>
          </p:cNvGraphicFramePr>
          <p:nvPr>
            <p:extLst>
              <p:ext uri="{D42A27DB-BD31-4B8C-83A1-F6EECF244321}">
                <p14:modId xmlns:p14="http://schemas.microsoft.com/office/powerpoint/2010/main" val="984418637"/>
              </p:ext>
            </p:extLst>
          </p:nvPr>
        </p:nvGraphicFramePr>
        <p:xfrm>
          <a:off x="5641438" y="1080523"/>
          <a:ext cx="3273196" cy="1234440"/>
        </p:xfrm>
        <a:graphic>
          <a:graphicData uri="http://schemas.openxmlformats.org/drawingml/2006/table">
            <a:tbl>
              <a:tblPr firstRow="1" lastRow="1" bandRow="1">
                <a:tableStyleId>{5940675A-B579-460E-94D1-54222C63F5DA}</a:tableStyleId>
              </a:tblPr>
              <a:tblGrid>
                <a:gridCol w="818299">
                  <a:extLst>
                    <a:ext uri="{9D8B030D-6E8A-4147-A177-3AD203B41FA5}">
                      <a16:colId xmlns:a16="http://schemas.microsoft.com/office/drawing/2014/main" val="1585242036"/>
                    </a:ext>
                  </a:extLst>
                </a:gridCol>
                <a:gridCol w="818299">
                  <a:extLst>
                    <a:ext uri="{9D8B030D-6E8A-4147-A177-3AD203B41FA5}">
                      <a16:colId xmlns:a16="http://schemas.microsoft.com/office/drawing/2014/main" val="1915292215"/>
                    </a:ext>
                  </a:extLst>
                </a:gridCol>
                <a:gridCol w="818299">
                  <a:extLst>
                    <a:ext uri="{9D8B030D-6E8A-4147-A177-3AD203B41FA5}">
                      <a16:colId xmlns:a16="http://schemas.microsoft.com/office/drawing/2014/main" val="2556609340"/>
                    </a:ext>
                  </a:extLst>
                </a:gridCol>
                <a:gridCol w="818299">
                  <a:extLst>
                    <a:ext uri="{9D8B030D-6E8A-4147-A177-3AD203B41FA5}">
                      <a16:colId xmlns:a16="http://schemas.microsoft.com/office/drawing/2014/main" val="235185720"/>
                    </a:ext>
                  </a:extLst>
                </a:gridCol>
              </a:tblGrid>
              <a:tr h="403779">
                <a:tc>
                  <a:txBody>
                    <a:bodyPr/>
                    <a:lstStyle/>
                    <a:p>
                      <a:pPr algn="ctr">
                        <a:lnSpc>
                          <a:spcPct val="150000"/>
                        </a:lnSpc>
                      </a:pPr>
                      <a:r>
                        <a:rPr lang="fr-FR" sz="1400" b="1" dirty="0" err="1"/>
                        <a:t>Get_x</a:t>
                      </a:r>
                      <a:r>
                        <a:rPr lang="fr-FR" sz="1400" b="1"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fr-FR" sz="1400" b="1"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fr-FR" sz="1400" b="1"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fr-FR" sz="1400" b="1" dirty="0">
                          <a:solidFill>
                            <a:schemeClr val="tx1"/>
                          </a:solidFill>
                        </a:rPr>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7643088"/>
                  </a:ext>
                </a:extLst>
              </a:tr>
              <a:tr h="403779">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1400" b="1" dirty="0" err="1"/>
                        <a:t>Get_y</a:t>
                      </a:r>
                      <a:r>
                        <a:rPr lang="fr-FR" sz="1400" b="1"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fr-FR" sz="1400" b="1" kern="1200" dirty="0">
                          <a:solidFill>
                            <a:schemeClr val="tx1"/>
                          </a:solidFill>
                          <a:latin typeface="+mn-lt"/>
                          <a:ea typeface="+mn-ea"/>
                          <a:cs typeface="+mn-cs"/>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lnSpc>
                          <a:spcPct val="150000"/>
                        </a:lnSpc>
                      </a:pPr>
                      <a:r>
                        <a:rPr lang="fr-FR" sz="1400" b="1" kern="1200" dirty="0">
                          <a:solidFill>
                            <a:schemeClr val="tx1"/>
                          </a:solidFill>
                          <a:latin typeface="+mn-lt"/>
                          <a:ea typeface="+mn-ea"/>
                          <a:cs typeface="+mn-cs"/>
                        </a:rPr>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lnSpc>
                          <a:spcPct val="150000"/>
                        </a:lnSpc>
                      </a:pPr>
                      <a:r>
                        <a:rPr lang="fr-FR" sz="1400" b="1" kern="1200" dirty="0">
                          <a:solidFill>
                            <a:schemeClr val="tx1"/>
                          </a:solidFill>
                          <a:latin typeface="+mn-lt"/>
                          <a:ea typeface="+mn-ea"/>
                          <a:cs typeface="+mn-cs"/>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48234245"/>
                  </a:ext>
                </a:extLst>
              </a:tr>
              <a:tr h="403779">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1400" b="1" dirty="0" err="1"/>
                        <a:t>Get_z</a:t>
                      </a:r>
                      <a:r>
                        <a:rPr lang="fr-FR" sz="1400" b="1"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fr-FR" sz="1400" b="1" kern="1200" dirty="0">
                          <a:solidFill>
                            <a:schemeClr val="tx1"/>
                          </a:solidFill>
                          <a:latin typeface="+mn-lt"/>
                          <a:ea typeface="+mn-ea"/>
                          <a:cs typeface="+mn-cs"/>
                        </a:rPr>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lnSpc>
                          <a:spcPct val="150000"/>
                        </a:lnSpc>
                      </a:pPr>
                      <a:r>
                        <a:rPr lang="fr-FR" sz="1400" b="1" kern="1200" dirty="0">
                          <a:solidFill>
                            <a:schemeClr val="tx1"/>
                          </a:solidFill>
                          <a:latin typeface="+mn-lt"/>
                          <a:ea typeface="+mn-ea"/>
                          <a:cs typeface="+mn-cs"/>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lnSpc>
                          <a:spcPct val="150000"/>
                        </a:lnSpc>
                      </a:pPr>
                      <a:r>
                        <a:rPr lang="fr-FR" sz="1400" b="1" kern="1200" dirty="0">
                          <a:solidFill>
                            <a:schemeClr val="tx1"/>
                          </a:solidFill>
                          <a:latin typeface="+mn-lt"/>
                          <a:ea typeface="+mn-ea"/>
                          <a:cs typeface="+mn-cs"/>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37405099"/>
                  </a:ext>
                </a:extLst>
              </a:tr>
            </a:tbl>
          </a:graphicData>
        </a:graphic>
      </p:graphicFrame>
      <p:pic>
        <p:nvPicPr>
          <p:cNvPr id="26" name="Image 25">
            <a:extLst>
              <a:ext uri="{FF2B5EF4-FFF2-40B4-BE49-F238E27FC236}">
                <a16:creationId xmlns:a16="http://schemas.microsoft.com/office/drawing/2014/main" id="{0950366B-15F6-46F0-B4B5-48D3854582B4}"/>
              </a:ext>
            </a:extLst>
          </p:cNvPr>
          <p:cNvPicPr>
            <a:picLocks noChangeAspect="1"/>
          </p:cNvPicPr>
          <p:nvPr/>
        </p:nvPicPr>
        <p:blipFill rotWithShape="1">
          <a:blip r:embed="rId4">
            <a:clrChange>
              <a:clrFrom>
                <a:srgbClr val="FEFEFD"/>
              </a:clrFrom>
              <a:clrTo>
                <a:srgbClr val="FEFEFD">
                  <a:alpha val="0"/>
                </a:srgbClr>
              </a:clrTo>
            </a:clrChange>
          </a:blip>
          <a:srcRect b="12017"/>
          <a:stretch/>
        </p:blipFill>
        <p:spPr>
          <a:xfrm>
            <a:off x="5820439" y="3207226"/>
            <a:ext cx="1069796" cy="1141090"/>
          </a:xfrm>
          <a:prstGeom prst="rect">
            <a:avLst/>
          </a:prstGeom>
        </p:spPr>
      </p:pic>
      <p:pic>
        <p:nvPicPr>
          <p:cNvPr id="27" name="Image 26">
            <a:extLst>
              <a:ext uri="{FF2B5EF4-FFF2-40B4-BE49-F238E27FC236}">
                <a16:creationId xmlns:a16="http://schemas.microsoft.com/office/drawing/2014/main" id="{02E4DA79-8FDC-4DC6-93D8-90EEF8C8612D}"/>
              </a:ext>
            </a:extLst>
          </p:cNvPr>
          <p:cNvPicPr>
            <a:picLocks noChangeAspect="1"/>
          </p:cNvPicPr>
          <p:nvPr/>
        </p:nvPicPr>
        <p:blipFill rotWithShape="1">
          <a:blip r:embed="rId4">
            <a:clrChange>
              <a:clrFrom>
                <a:srgbClr val="FEFEFD"/>
              </a:clrFrom>
              <a:clrTo>
                <a:srgbClr val="FEFEFD">
                  <a:alpha val="0"/>
                </a:srgbClr>
              </a:clrTo>
            </a:clrChange>
          </a:blip>
          <a:srcRect b="12017"/>
          <a:stretch/>
        </p:blipFill>
        <p:spPr>
          <a:xfrm>
            <a:off x="8482359" y="3211394"/>
            <a:ext cx="1069796" cy="1141090"/>
          </a:xfrm>
          <a:prstGeom prst="rect">
            <a:avLst/>
          </a:prstGeom>
        </p:spPr>
      </p:pic>
    </p:spTree>
    <p:extLst>
      <p:ext uri="{BB962C8B-B14F-4D97-AF65-F5344CB8AC3E}">
        <p14:creationId xmlns:p14="http://schemas.microsoft.com/office/powerpoint/2010/main" val="2029414718"/>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1"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1"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grpId="1"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anim calcmode="lin" valueType="num">
                                      <p:cBhvr>
                                        <p:cTn id="28" dur="500" fill="hold"/>
                                        <p:tgtEl>
                                          <p:spTgt spid="24"/>
                                        </p:tgtEl>
                                        <p:attrNameLst>
                                          <p:attrName>ppt_x</p:attrName>
                                        </p:attrNameLst>
                                      </p:cBhvr>
                                      <p:tavLst>
                                        <p:tav tm="0">
                                          <p:val>
                                            <p:strVal val="#ppt_x"/>
                                          </p:val>
                                        </p:tav>
                                        <p:tav tm="100000">
                                          <p:val>
                                            <p:strVal val="#ppt_x"/>
                                          </p:val>
                                        </p:tav>
                                      </p:tavLst>
                                    </p:anim>
                                    <p:anim calcmode="lin" valueType="num">
                                      <p:cBhvr>
                                        <p:cTn id="29" dur="5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grpId="1"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anim calcmode="lin" valueType="num">
                                      <p:cBhvr>
                                        <p:cTn id="33" dur="500" fill="hold"/>
                                        <p:tgtEl>
                                          <p:spTgt spid="25"/>
                                        </p:tgtEl>
                                        <p:attrNameLst>
                                          <p:attrName>ppt_x</p:attrName>
                                        </p:attrNameLst>
                                      </p:cBhvr>
                                      <p:tavLst>
                                        <p:tav tm="0">
                                          <p:val>
                                            <p:strVal val="#ppt_x"/>
                                          </p:val>
                                        </p:tav>
                                        <p:tav tm="100000">
                                          <p:val>
                                            <p:strVal val="#ppt_x"/>
                                          </p:val>
                                        </p:tav>
                                      </p:tavLst>
                                    </p:anim>
                                    <p:anim calcmode="lin" valueType="num">
                                      <p:cBhvr>
                                        <p:cTn id="3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1" presetClass="exit" presetSubtype="1" fill="hold" grpId="0" nodeType="clickEffect">
                                  <p:stCondLst>
                                    <p:cond delay="0"/>
                                  </p:stCondLst>
                                  <p:childTnLst>
                                    <p:animEffect transition="out" filter="wheel(1)">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childTnLst>
                          </p:cTn>
                        </p:par>
                        <p:par>
                          <p:cTn id="40" fill="hold">
                            <p:stCondLst>
                              <p:cond delay="500"/>
                            </p:stCondLst>
                            <p:childTnLst>
                              <p:par>
                                <p:cTn id="41" presetID="21" presetClass="exit" presetSubtype="1" fill="hold" grpId="0" nodeType="afterEffect">
                                  <p:stCondLst>
                                    <p:cond delay="500"/>
                                  </p:stCondLst>
                                  <p:childTnLst>
                                    <p:animEffect transition="out" filter="wheel(1)">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childTnLst>
                          </p:cTn>
                        </p:par>
                        <p:par>
                          <p:cTn id="44" fill="hold">
                            <p:stCondLst>
                              <p:cond delay="1500"/>
                            </p:stCondLst>
                            <p:childTnLst>
                              <p:par>
                                <p:cTn id="45" presetID="21" presetClass="exit" presetSubtype="1" fill="hold" grpId="0" nodeType="afterEffect">
                                  <p:stCondLst>
                                    <p:cond delay="500"/>
                                  </p:stCondLst>
                                  <p:childTnLst>
                                    <p:animEffect transition="out" filter="wheel(1)">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par>
                          <p:cTn id="48" fill="hold">
                            <p:stCondLst>
                              <p:cond delay="2500"/>
                            </p:stCondLst>
                            <p:childTnLst>
                              <p:par>
                                <p:cTn id="49" presetID="21" presetClass="exit" presetSubtype="1" fill="hold" grpId="0" nodeType="afterEffect">
                                  <p:stCondLst>
                                    <p:cond delay="500"/>
                                  </p:stCondLst>
                                  <p:childTnLst>
                                    <p:animEffect transition="out" filter="wheel(1)">
                                      <p:cBhvr>
                                        <p:cTn id="50" dur="500"/>
                                        <p:tgtEl>
                                          <p:spTgt spid="23"/>
                                        </p:tgtEl>
                                      </p:cBhvr>
                                    </p:animEffect>
                                    <p:set>
                                      <p:cBhvr>
                                        <p:cTn id="51" dur="1" fill="hold">
                                          <p:stCondLst>
                                            <p:cond delay="499"/>
                                          </p:stCondLst>
                                        </p:cTn>
                                        <p:tgtEl>
                                          <p:spTgt spid="23"/>
                                        </p:tgtEl>
                                        <p:attrNameLst>
                                          <p:attrName>style.visibility</p:attrName>
                                        </p:attrNameLst>
                                      </p:cBhvr>
                                      <p:to>
                                        <p:strVal val="hidden"/>
                                      </p:to>
                                    </p:set>
                                  </p:childTnLst>
                                </p:cTn>
                              </p:par>
                            </p:childTnLst>
                          </p:cTn>
                        </p:par>
                        <p:par>
                          <p:cTn id="52" fill="hold">
                            <p:stCondLst>
                              <p:cond delay="3500"/>
                            </p:stCondLst>
                            <p:childTnLst>
                              <p:par>
                                <p:cTn id="53" presetID="21" presetClass="exit" presetSubtype="1" fill="hold" grpId="0" nodeType="afterEffect">
                                  <p:stCondLst>
                                    <p:cond delay="500"/>
                                  </p:stCondLst>
                                  <p:childTnLst>
                                    <p:animEffect transition="out" filter="wheel(1)">
                                      <p:cBhvr>
                                        <p:cTn id="54" dur="500"/>
                                        <p:tgtEl>
                                          <p:spTgt spid="24"/>
                                        </p:tgtEl>
                                      </p:cBhvr>
                                    </p:animEffect>
                                    <p:set>
                                      <p:cBhvr>
                                        <p:cTn id="55" dur="1" fill="hold">
                                          <p:stCondLst>
                                            <p:cond delay="499"/>
                                          </p:stCondLst>
                                        </p:cTn>
                                        <p:tgtEl>
                                          <p:spTgt spid="24"/>
                                        </p:tgtEl>
                                        <p:attrNameLst>
                                          <p:attrName>style.visibility</p:attrName>
                                        </p:attrNameLst>
                                      </p:cBhvr>
                                      <p:to>
                                        <p:strVal val="hidden"/>
                                      </p:to>
                                    </p:set>
                                  </p:childTnLst>
                                </p:cTn>
                              </p:par>
                            </p:childTnLst>
                          </p:cTn>
                        </p:par>
                        <p:par>
                          <p:cTn id="56" fill="hold">
                            <p:stCondLst>
                              <p:cond delay="4500"/>
                            </p:stCondLst>
                            <p:childTnLst>
                              <p:par>
                                <p:cTn id="57" presetID="26" presetClass="emph" presetSubtype="0" fill="hold" grpId="0" nodeType="afterEffect">
                                  <p:stCondLst>
                                    <p:cond delay="0"/>
                                  </p:stCondLst>
                                  <p:childTnLst>
                                    <p:animEffect transition="out" filter="fade">
                                      <p:cBhvr>
                                        <p:cTn id="58" dur="1500" tmFilter="0, 0; .2, .5; .8, .5; 1, 0"/>
                                        <p:tgtEl>
                                          <p:spTgt spid="25"/>
                                        </p:tgtEl>
                                      </p:cBhvr>
                                    </p:animEffect>
                                    <p:animScale>
                                      <p:cBhvr>
                                        <p:cTn id="59" dur="750" autoRev="1" fill="hold"/>
                                        <p:tgtEl>
                                          <p:spTgt spid="25"/>
                                        </p:tgtEl>
                                      </p:cBhvr>
                                      <p:by x="105000" y="105000"/>
                                    </p:animScale>
                                  </p:childTnLst>
                                </p:cTn>
                              </p:par>
                              <p:par>
                                <p:cTn id="60" presetID="10" presetClass="entr" presetSubtype="0" fill="hold" nodeType="withEffect">
                                  <p:stCondLst>
                                    <p:cond delay="100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par>
                                <p:cTn id="63" presetID="10" presetClass="exit" presetSubtype="0" fill="hold" grpId="2" nodeType="withEffect">
                                  <p:stCondLst>
                                    <p:cond delay="1000"/>
                                  </p:stCondLst>
                                  <p:childTnLst>
                                    <p:animEffect transition="out" filter="fade">
                                      <p:cBhvr>
                                        <p:cTn id="64" dur="500"/>
                                        <p:tgtEl>
                                          <p:spTgt spid="25"/>
                                        </p:tgtEl>
                                      </p:cBhvr>
                                    </p:animEffect>
                                    <p:set>
                                      <p:cBhvr>
                                        <p:cTn id="65" dur="1" fill="hold">
                                          <p:stCondLst>
                                            <p:cond delay="499"/>
                                          </p:stCondLst>
                                        </p:cTn>
                                        <p:tgtEl>
                                          <p:spTgt spid="25"/>
                                        </p:tgtEl>
                                        <p:attrNameLst>
                                          <p:attrName>style.visibility</p:attrName>
                                        </p:attrNameLst>
                                      </p:cBhvr>
                                      <p:to>
                                        <p:strVal val="hidden"/>
                                      </p:to>
                                    </p:set>
                                  </p:childTnLst>
                                </p:cTn>
                              </p:par>
                              <p:par>
                                <p:cTn id="66" presetID="10" presetClass="entr" presetSubtype="0" fill="hold" nodeType="withEffect">
                                  <p:stCondLst>
                                    <p:cond delay="100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500"/>
                                        <p:tgtEl>
                                          <p:spTgt spid="7"/>
                                        </p:tgtEl>
                                      </p:cBhvr>
                                    </p:animEffect>
                                  </p:childTnLst>
                                </p:cTn>
                              </p:par>
                              <p:par>
                                <p:cTn id="69" presetID="10" presetClass="entr" presetSubtype="0" fill="hold" nodeType="withEffect">
                                  <p:stCondLst>
                                    <p:cond delay="100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par>
                                <p:cTn id="72" presetID="10" presetClass="entr" presetSubtype="0" fill="hold" nodeType="withEffect">
                                  <p:stCondLst>
                                    <p:cond delay="100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5" grpId="2" animBg="1"/>
      <p:bldP spid="24" grpId="0" animBg="1"/>
      <p:bldP spid="24" grpId="1" animBg="1"/>
      <p:bldP spid="23" grpId="0" animBg="1"/>
      <p:bldP spid="23" grpId="1" animBg="1"/>
      <p:bldP spid="21" grpId="0" animBg="1"/>
      <p:bldP spid="21" grpId="1" animBg="1"/>
      <p:bldP spid="20" grpId="0" animBg="1"/>
      <p:bldP spid="20" grpId="1" animBg="1"/>
      <p:bldP spid="19" grpId="0" animBg="1"/>
      <p:bldP spid="19"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a:extLst>
              <a:ext uri="{FF2B5EF4-FFF2-40B4-BE49-F238E27FC236}">
                <a16:creationId xmlns:a16="http://schemas.microsoft.com/office/drawing/2014/main" id="{35D94744-5018-4C57-86B7-ACAF2426E889}"/>
              </a:ext>
            </a:extLst>
          </p:cNvPr>
          <p:cNvSpPr txBox="1">
            <a:spLocks/>
          </p:cNvSpPr>
          <p:nvPr/>
        </p:nvSpPr>
        <p:spPr>
          <a:xfrm>
            <a:off x="720000" y="1440000"/>
            <a:ext cx="936000" cy="865584"/>
          </a:xfrm>
          <a:prstGeom prst="octagon">
            <a:avLst/>
          </a:prstGeom>
          <a:solidFill>
            <a:srgbClr val="00B0F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3"/>
          </a:lnRef>
          <a:fillRef idx="3">
            <a:schemeClr val="accent3"/>
          </a:fillRef>
          <a:effectRef idx="3">
            <a:schemeClr val="accent3"/>
          </a:effectRef>
          <a:fontRef idx="minor">
            <a:schemeClr val="lt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50" normalizeH="0" baseline="0" noProof="0" dirty="0">
                <a:ln w="0"/>
                <a:solidFill>
                  <a:srgbClr val="F2F2F2"/>
                </a:solidFill>
                <a:effectLst>
                  <a:innerShdw blurRad="63500" dist="50800" dir="13500000">
                    <a:srgbClr val="000000">
                      <a:alpha val="50000"/>
                    </a:srgbClr>
                  </a:innerShdw>
                </a:effectLst>
                <a:uLnTx/>
                <a:uFillTx/>
                <a:latin typeface="3ds" panose="02000503020000020004" pitchFamily="2" charset="0"/>
                <a:ea typeface="+mn-ea"/>
                <a:cs typeface="+mn-cs"/>
              </a:rPr>
              <a:t>0</a:t>
            </a:r>
          </a:p>
        </p:txBody>
      </p:sp>
      <p:sp>
        <p:nvSpPr>
          <p:cNvPr id="24" name="ZoneTexte 23">
            <a:extLst>
              <a:ext uri="{FF2B5EF4-FFF2-40B4-BE49-F238E27FC236}">
                <a16:creationId xmlns:a16="http://schemas.microsoft.com/office/drawing/2014/main" id="{C41EF038-F4E6-415C-A044-2D76E47AE7CD}"/>
              </a:ext>
            </a:extLst>
          </p:cNvPr>
          <p:cNvSpPr txBox="1">
            <a:spLocks/>
          </p:cNvSpPr>
          <p:nvPr/>
        </p:nvSpPr>
        <p:spPr>
          <a:xfrm>
            <a:off x="720000" y="1440000"/>
            <a:ext cx="936000" cy="865584"/>
          </a:xfrm>
          <a:prstGeom prst="octagon">
            <a:avLst/>
          </a:prstGeom>
          <a:solidFill>
            <a:srgbClr val="00B0F0"/>
          </a:solidFill>
          <a:ln>
            <a:noFill/>
          </a:ln>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3"/>
          </a:lnRef>
          <a:fillRef idx="3">
            <a:schemeClr val="accent3"/>
          </a:fillRef>
          <a:effectRef idx="3">
            <a:schemeClr val="accent3"/>
          </a:effectRef>
          <a:fontRef idx="minor">
            <a:schemeClr val="lt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50" normalizeH="0" baseline="0" noProof="0" dirty="0">
                <a:ln w="0"/>
                <a:solidFill>
                  <a:srgbClr val="F2F2F2"/>
                </a:solidFill>
                <a:effectLst>
                  <a:innerShdw blurRad="63500" dist="50800" dir="13500000">
                    <a:srgbClr val="000000">
                      <a:alpha val="50000"/>
                    </a:srgbClr>
                  </a:innerShdw>
                </a:effectLst>
                <a:uLnTx/>
                <a:uFillTx/>
                <a:latin typeface="3ds" panose="02000503020000020004" pitchFamily="2" charset="0"/>
                <a:ea typeface="+mn-ea"/>
                <a:cs typeface="+mn-cs"/>
              </a:rPr>
              <a:t>1</a:t>
            </a:r>
          </a:p>
        </p:txBody>
      </p:sp>
      <p:sp>
        <p:nvSpPr>
          <p:cNvPr id="23" name="ZoneTexte 22">
            <a:extLst>
              <a:ext uri="{FF2B5EF4-FFF2-40B4-BE49-F238E27FC236}">
                <a16:creationId xmlns:a16="http://schemas.microsoft.com/office/drawing/2014/main" id="{5E379935-0A78-41B9-9A93-F3772D156EDD}"/>
              </a:ext>
            </a:extLst>
          </p:cNvPr>
          <p:cNvSpPr txBox="1">
            <a:spLocks/>
          </p:cNvSpPr>
          <p:nvPr/>
        </p:nvSpPr>
        <p:spPr>
          <a:xfrm>
            <a:off x="720000" y="1440000"/>
            <a:ext cx="936000" cy="865584"/>
          </a:xfrm>
          <a:prstGeom prst="octagon">
            <a:avLst/>
          </a:prstGeom>
          <a:solidFill>
            <a:srgbClr val="00B0F0"/>
          </a:solidFill>
          <a:ln>
            <a:noFill/>
          </a:ln>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3"/>
          </a:lnRef>
          <a:fillRef idx="3">
            <a:schemeClr val="accent3"/>
          </a:fillRef>
          <a:effectRef idx="3">
            <a:schemeClr val="accent3"/>
          </a:effectRef>
          <a:fontRef idx="minor">
            <a:schemeClr val="lt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50" normalizeH="0" baseline="0" noProof="0" dirty="0">
                <a:ln w="0"/>
                <a:solidFill>
                  <a:srgbClr val="F2F2F2"/>
                </a:solidFill>
                <a:effectLst>
                  <a:innerShdw blurRad="63500" dist="50800" dir="13500000">
                    <a:srgbClr val="000000">
                      <a:alpha val="50000"/>
                    </a:srgbClr>
                  </a:innerShdw>
                </a:effectLst>
                <a:uLnTx/>
                <a:uFillTx/>
                <a:latin typeface="3ds" panose="02000503020000020004" pitchFamily="2" charset="0"/>
                <a:ea typeface="+mn-ea"/>
                <a:cs typeface="+mn-cs"/>
              </a:rPr>
              <a:t>2</a:t>
            </a:r>
          </a:p>
        </p:txBody>
      </p:sp>
      <p:sp>
        <p:nvSpPr>
          <p:cNvPr id="21" name="ZoneTexte 20">
            <a:extLst>
              <a:ext uri="{FF2B5EF4-FFF2-40B4-BE49-F238E27FC236}">
                <a16:creationId xmlns:a16="http://schemas.microsoft.com/office/drawing/2014/main" id="{28D1B34D-56F5-457C-986E-AE723D5B4A61}"/>
              </a:ext>
            </a:extLst>
          </p:cNvPr>
          <p:cNvSpPr txBox="1">
            <a:spLocks/>
          </p:cNvSpPr>
          <p:nvPr/>
        </p:nvSpPr>
        <p:spPr>
          <a:xfrm>
            <a:off x="720000" y="1440000"/>
            <a:ext cx="936000" cy="865584"/>
          </a:xfrm>
          <a:prstGeom prst="octagon">
            <a:avLst/>
          </a:prstGeom>
          <a:solidFill>
            <a:srgbClr val="00B0F0"/>
          </a:solidFill>
          <a:ln>
            <a:noFill/>
          </a:ln>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3"/>
          </a:lnRef>
          <a:fillRef idx="3">
            <a:schemeClr val="accent3"/>
          </a:fillRef>
          <a:effectRef idx="3">
            <a:schemeClr val="accent3"/>
          </a:effectRef>
          <a:fontRef idx="minor">
            <a:schemeClr val="lt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50" normalizeH="0" baseline="0" noProof="0" dirty="0">
                <a:ln w="0"/>
                <a:solidFill>
                  <a:srgbClr val="F2F2F2"/>
                </a:solidFill>
                <a:effectLst>
                  <a:innerShdw blurRad="63500" dist="50800" dir="13500000">
                    <a:srgbClr val="000000">
                      <a:alpha val="50000"/>
                    </a:srgbClr>
                  </a:innerShdw>
                </a:effectLst>
                <a:uLnTx/>
                <a:uFillTx/>
                <a:latin typeface="3ds" panose="02000503020000020004" pitchFamily="2" charset="0"/>
                <a:ea typeface="+mn-ea"/>
                <a:cs typeface="+mn-cs"/>
              </a:rPr>
              <a:t>3</a:t>
            </a:r>
          </a:p>
        </p:txBody>
      </p:sp>
      <p:sp>
        <p:nvSpPr>
          <p:cNvPr id="20" name="ZoneTexte 19">
            <a:extLst>
              <a:ext uri="{FF2B5EF4-FFF2-40B4-BE49-F238E27FC236}">
                <a16:creationId xmlns:a16="http://schemas.microsoft.com/office/drawing/2014/main" id="{6F1A1E38-87BA-44EA-8F43-9B2A650E702F}"/>
              </a:ext>
            </a:extLst>
          </p:cNvPr>
          <p:cNvSpPr txBox="1">
            <a:spLocks/>
          </p:cNvSpPr>
          <p:nvPr/>
        </p:nvSpPr>
        <p:spPr>
          <a:xfrm>
            <a:off x="720000" y="1440000"/>
            <a:ext cx="936000" cy="865584"/>
          </a:xfrm>
          <a:prstGeom prst="octagon">
            <a:avLst/>
          </a:prstGeom>
          <a:solidFill>
            <a:srgbClr val="00B0F0"/>
          </a:solidFill>
          <a:ln>
            <a:noFill/>
          </a:ln>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3"/>
          </a:lnRef>
          <a:fillRef idx="3">
            <a:schemeClr val="accent3"/>
          </a:fillRef>
          <a:effectRef idx="3">
            <a:schemeClr val="accent3"/>
          </a:effectRef>
          <a:fontRef idx="minor">
            <a:schemeClr val="lt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50" normalizeH="0" baseline="0" noProof="0" dirty="0">
                <a:ln w="0"/>
                <a:solidFill>
                  <a:srgbClr val="F2F2F2"/>
                </a:solidFill>
                <a:effectLst>
                  <a:innerShdw blurRad="63500" dist="50800" dir="13500000">
                    <a:srgbClr val="000000">
                      <a:alpha val="50000"/>
                    </a:srgbClr>
                  </a:innerShdw>
                </a:effectLst>
                <a:uLnTx/>
                <a:uFillTx/>
                <a:latin typeface="3ds" panose="02000503020000020004" pitchFamily="2" charset="0"/>
                <a:ea typeface="+mn-ea"/>
                <a:cs typeface="+mn-cs"/>
              </a:rPr>
              <a:t>4</a:t>
            </a:r>
          </a:p>
        </p:txBody>
      </p:sp>
      <p:sp>
        <p:nvSpPr>
          <p:cNvPr id="19" name="ZoneTexte 18">
            <a:extLst>
              <a:ext uri="{FF2B5EF4-FFF2-40B4-BE49-F238E27FC236}">
                <a16:creationId xmlns:a16="http://schemas.microsoft.com/office/drawing/2014/main" id="{34C16007-AB73-4BB4-A77E-AA6E93A016C1}"/>
              </a:ext>
            </a:extLst>
          </p:cNvPr>
          <p:cNvSpPr txBox="1">
            <a:spLocks/>
          </p:cNvSpPr>
          <p:nvPr/>
        </p:nvSpPr>
        <p:spPr>
          <a:xfrm>
            <a:off x="720000" y="1440000"/>
            <a:ext cx="936000" cy="865584"/>
          </a:xfrm>
          <a:prstGeom prst="octagon">
            <a:avLst/>
          </a:prstGeom>
          <a:solidFill>
            <a:srgbClr val="00B0F0"/>
          </a:solidFill>
          <a:ln>
            <a:noFill/>
          </a:ln>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3"/>
          </a:lnRef>
          <a:fillRef idx="3">
            <a:schemeClr val="accent3"/>
          </a:fillRef>
          <a:effectRef idx="3">
            <a:schemeClr val="accent3"/>
          </a:effectRef>
          <a:fontRef idx="minor">
            <a:schemeClr val="lt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50" normalizeH="0" baseline="0" noProof="0" dirty="0">
                <a:ln w="0"/>
                <a:solidFill>
                  <a:srgbClr val="F2F2F2"/>
                </a:solidFill>
                <a:effectLst>
                  <a:innerShdw blurRad="63500" dist="50800" dir="13500000">
                    <a:srgbClr val="000000">
                      <a:alpha val="50000"/>
                    </a:srgbClr>
                  </a:innerShdw>
                </a:effectLst>
                <a:uLnTx/>
                <a:uFillTx/>
                <a:latin typeface="3ds" panose="02000503020000020004" pitchFamily="2" charset="0"/>
                <a:ea typeface="+mn-ea"/>
                <a:cs typeface="+mn-cs"/>
              </a:rPr>
              <a:t>5</a:t>
            </a:r>
          </a:p>
        </p:txBody>
      </p:sp>
      <p:sp>
        <p:nvSpPr>
          <p:cNvPr id="2" name="Espace réservé du numéro de diapositive 1">
            <a:extLst>
              <a:ext uri="{FF2B5EF4-FFF2-40B4-BE49-F238E27FC236}">
                <a16:creationId xmlns:a16="http://schemas.microsoft.com/office/drawing/2014/main" id="{4AF9F507-7FB0-4E47-B907-50FDF68EBC4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17C1B05-8444-EA4A-B9F9-11CD3616A168}"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sp>
        <p:nvSpPr>
          <p:cNvPr id="32" name="Titre 1">
            <a:extLst>
              <a:ext uri="{FF2B5EF4-FFF2-40B4-BE49-F238E27FC236}">
                <a16:creationId xmlns:a16="http://schemas.microsoft.com/office/drawing/2014/main" id="{B1F14E19-35D9-40B2-B6F4-3F4E3C76494B}"/>
              </a:ext>
            </a:extLst>
          </p:cNvPr>
          <p:cNvSpPr txBox="1">
            <a:spLocks/>
          </p:cNvSpPr>
          <p:nvPr/>
        </p:nvSpPr>
        <p:spPr>
          <a:xfrm>
            <a:off x="180000" y="180000"/>
            <a:ext cx="12027438"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2800" b="1" i="0" u="none" strike="noStrike" kern="1200" cap="none" spc="-150" normalizeH="0" baseline="0" noProof="0" dirty="0">
              <a:ln>
                <a:noFill/>
              </a:ln>
              <a:solidFill>
                <a:prstClr val="black">
                  <a:lumMod val="75000"/>
                  <a:lumOff val="25000"/>
                </a:prstClr>
              </a:solidFill>
              <a:effectLst/>
              <a:uLnTx/>
              <a:uFillTx/>
              <a:latin typeface="Corbel"/>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150" normalizeH="0" baseline="0" noProof="0" dirty="0">
                <a:ln>
                  <a:noFill/>
                </a:ln>
                <a:solidFill>
                  <a:prstClr val="black">
                    <a:lumMod val="75000"/>
                    <a:lumOff val="25000"/>
                  </a:prstClr>
                </a:solidFill>
                <a:effectLst/>
                <a:uLnTx/>
                <a:uFillTx/>
                <a:latin typeface="Corbel"/>
                <a:ea typeface="+mj-ea"/>
                <a:cs typeface="+mj-cs"/>
              </a:rPr>
              <a:t>Dans le programme de l’émetteur, à quoi correspond la ligne de code                                         ?</a:t>
            </a:r>
          </a:p>
          <a:p>
            <a:pPr marL="0" marR="0" lvl="0" indent="0" algn="l" defTabSz="914400" rtl="0" eaLnBrk="1" fontAlgn="auto" latinLnBrk="0" hangingPunct="1">
              <a:lnSpc>
                <a:spcPct val="90000"/>
              </a:lnSpc>
              <a:spcBef>
                <a:spcPct val="0"/>
              </a:spcBef>
              <a:spcAft>
                <a:spcPts val="0"/>
              </a:spcAft>
              <a:buClrTx/>
              <a:buSzTx/>
              <a:buFontTx/>
              <a:buNone/>
              <a:tabLst/>
              <a:defRPr/>
            </a:pPr>
            <a:r>
              <a:rPr lang="fr-FR" sz="2800" dirty="0">
                <a:solidFill>
                  <a:prstClr val="black">
                    <a:lumMod val="75000"/>
                    <a:lumOff val="25000"/>
                  </a:prstClr>
                </a:solidFill>
                <a:latin typeface="Corbel"/>
              </a:rPr>
              <a:t>	</a:t>
            </a:r>
            <a:endParaRPr kumimoji="0" lang="fr-FR" sz="2800" b="1" i="0" u="none" strike="noStrike" kern="1200" cap="none" spc="-300" normalizeH="0" baseline="0" noProof="0" dirty="0">
              <a:ln>
                <a:noFill/>
              </a:ln>
              <a:solidFill>
                <a:prstClr val="black">
                  <a:lumMod val="75000"/>
                  <a:lumOff val="25000"/>
                </a:prstClr>
              </a:solidFill>
              <a:effectLst/>
              <a:uLnTx/>
              <a:uFillTx/>
              <a:latin typeface="Corbel"/>
              <a:ea typeface="+mj-ea"/>
              <a:cs typeface="+mj-cs"/>
            </a:endParaRPr>
          </a:p>
        </p:txBody>
      </p:sp>
      <p:sp>
        <p:nvSpPr>
          <p:cNvPr id="4" name="Rectangle 3">
            <a:extLst>
              <a:ext uri="{FF2B5EF4-FFF2-40B4-BE49-F238E27FC236}">
                <a16:creationId xmlns:a16="http://schemas.microsoft.com/office/drawing/2014/main" id="{3223E025-FCCC-493B-A2AD-B15BC6C57FA9}"/>
              </a:ext>
            </a:extLst>
          </p:cNvPr>
          <p:cNvSpPr/>
          <p:nvPr/>
        </p:nvSpPr>
        <p:spPr>
          <a:xfrm>
            <a:off x="550987" y="3067777"/>
            <a:ext cx="512465" cy="47227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sp>
        <p:nvSpPr>
          <p:cNvPr id="29" name="Rectangle 28">
            <a:extLst>
              <a:ext uri="{FF2B5EF4-FFF2-40B4-BE49-F238E27FC236}">
                <a16:creationId xmlns:a16="http://schemas.microsoft.com/office/drawing/2014/main" id="{16CC6A4A-658C-445F-B520-92AE959F3D7E}"/>
              </a:ext>
            </a:extLst>
          </p:cNvPr>
          <p:cNvSpPr/>
          <p:nvPr/>
        </p:nvSpPr>
        <p:spPr>
          <a:xfrm>
            <a:off x="550985" y="5010722"/>
            <a:ext cx="512465" cy="47227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sp>
        <p:nvSpPr>
          <p:cNvPr id="33" name="Rectangle 32">
            <a:extLst>
              <a:ext uri="{FF2B5EF4-FFF2-40B4-BE49-F238E27FC236}">
                <a16:creationId xmlns:a16="http://schemas.microsoft.com/office/drawing/2014/main" id="{844BC17C-5793-4C19-B309-2BE853D89FE5}"/>
              </a:ext>
            </a:extLst>
          </p:cNvPr>
          <p:cNvSpPr/>
          <p:nvPr/>
        </p:nvSpPr>
        <p:spPr>
          <a:xfrm>
            <a:off x="550986" y="4084655"/>
            <a:ext cx="512465" cy="47227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sp>
        <p:nvSpPr>
          <p:cNvPr id="13" name="ZoneTexte 12">
            <a:extLst>
              <a:ext uri="{FF2B5EF4-FFF2-40B4-BE49-F238E27FC236}">
                <a16:creationId xmlns:a16="http://schemas.microsoft.com/office/drawing/2014/main" id="{AC973ADC-1B5A-4352-B6CF-731B29A930EF}"/>
              </a:ext>
            </a:extLst>
          </p:cNvPr>
          <p:cNvSpPr txBox="1"/>
          <p:nvPr/>
        </p:nvSpPr>
        <p:spPr>
          <a:xfrm>
            <a:off x="1228055" y="3184391"/>
            <a:ext cx="59385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Créer une boucle infinie</a:t>
            </a:r>
          </a:p>
        </p:txBody>
      </p:sp>
      <p:sp>
        <p:nvSpPr>
          <p:cNvPr id="36" name="ZoneTexte 35">
            <a:extLst>
              <a:ext uri="{FF2B5EF4-FFF2-40B4-BE49-F238E27FC236}">
                <a16:creationId xmlns:a16="http://schemas.microsoft.com/office/drawing/2014/main" id="{6BAE6828-5A36-44D5-90C4-32687412575A}"/>
              </a:ext>
            </a:extLst>
          </p:cNvPr>
          <p:cNvSpPr txBox="1"/>
          <p:nvPr/>
        </p:nvSpPr>
        <p:spPr>
          <a:xfrm>
            <a:off x="1228055" y="4089958"/>
            <a:ext cx="59385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Créer une structure conditionnelle</a:t>
            </a:r>
          </a:p>
        </p:txBody>
      </p:sp>
      <p:sp>
        <p:nvSpPr>
          <p:cNvPr id="37" name="ZoneTexte 36">
            <a:extLst>
              <a:ext uri="{FF2B5EF4-FFF2-40B4-BE49-F238E27FC236}">
                <a16:creationId xmlns:a16="http://schemas.microsoft.com/office/drawing/2014/main" id="{A5881FF3-471A-4682-8FC5-027DA4B27498}"/>
              </a:ext>
            </a:extLst>
          </p:cNvPr>
          <p:cNvSpPr txBox="1"/>
          <p:nvPr/>
        </p:nvSpPr>
        <p:spPr>
          <a:xfrm>
            <a:off x="1228055" y="5010722"/>
            <a:ext cx="59385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Affecter une variable </a:t>
            </a:r>
          </a:p>
        </p:txBody>
      </p:sp>
      <p:pic>
        <p:nvPicPr>
          <p:cNvPr id="16" name="Graphique 15" descr="Coche">
            <a:extLst>
              <a:ext uri="{FF2B5EF4-FFF2-40B4-BE49-F238E27FC236}">
                <a16:creationId xmlns:a16="http://schemas.microsoft.com/office/drawing/2014/main" id="{2C289A77-207A-4909-93F5-E004A099E8C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16432" y="2749486"/>
            <a:ext cx="914400" cy="914400"/>
          </a:xfrm>
          <a:prstGeom prst="rect">
            <a:avLst/>
          </a:prstGeom>
        </p:spPr>
      </p:pic>
      <p:sp>
        <p:nvSpPr>
          <p:cNvPr id="31" name="Espace réservé du pied de page 5">
            <a:extLst>
              <a:ext uri="{FF2B5EF4-FFF2-40B4-BE49-F238E27FC236}">
                <a16:creationId xmlns:a16="http://schemas.microsoft.com/office/drawing/2014/main" id="{30A27188-A9F8-4F7E-B521-7E8A3E5F9CAF}"/>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Sciences de l’Ingénieur :  l'approche Design au service du projet de Première</a:t>
            </a:r>
          </a:p>
        </p:txBody>
      </p:sp>
      <p:grpSp>
        <p:nvGrpSpPr>
          <p:cNvPr id="34" name="Groupe 33">
            <a:extLst>
              <a:ext uri="{FF2B5EF4-FFF2-40B4-BE49-F238E27FC236}">
                <a16:creationId xmlns:a16="http://schemas.microsoft.com/office/drawing/2014/main" id="{67D8737E-8D4E-4B2F-B634-30B21034CC35}"/>
              </a:ext>
            </a:extLst>
          </p:cNvPr>
          <p:cNvGrpSpPr/>
          <p:nvPr/>
        </p:nvGrpSpPr>
        <p:grpSpPr>
          <a:xfrm>
            <a:off x="6772855" y="3264498"/>
            <a:ext cx="1455435" cy="2112583"/>
            <a:chOff x="486195" y="3232016"/>
            <a:chExt cx="907150" cy="1234951"/>
          </a:xfrm>
        </p:grpSpPr>
        <p:pic>
          <p:nvPicPr>
            <p:cNvPr id="35" name="Picture 2" descr="Python (langage) — Wikipédia">
              <a:extLst>
                <a:ext uri="{FF2B5EF4-FFF2-40B4-BE49-F238E27FC236}">
                  <a16:creationId xmlns:a16="http://schemas.microsoft.com/office/drawing/2014/main" id="{B0ACE510-9DD4-4569-B1C2-DC3F6213846B}"/>
                </a:ext>
              </a:extLst>
            </p:cNvPr>
            <p:cNvPicPr>
              <a:picLocks noChangeAspect="1" noChangeArrowheads="1"/>
            </p:cNvPicPr>
            <p:nvPr/>
          </p:nvPicPr>
          <p:blipFill>
            <a:blip r:embed="rId5">
              <a:duotone>
                <a:prstClr val="black"/>
                <a:schemeClr val="accent2">
                  <a:tint val="45000"/>
                  <a:satMod val="400000"/>
                </a:schemeClr>
              </a:duotone>
            </a:blip>
            <a:srcRect/>
            <a:stretch>
              <a:fillRect/>
            </a:stretch>
          </p:blipFill>
          <p:spPr bwMode="auto">
            <a:xfrm>
              <a:off x="486576" y="3232016"/>
              <a:ext cx="878629" cy="87862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8" name="ZoneTexte 37">
              <a:extLst>
                <a:ext uri="{FF2B5EF4-FFF2-40B4-BE49-F238E27FC236}">
                  <a16:creationId xmlns:a16="http://schemas.microsoft.com/office/drawing/2014/main" id="{2CF2D934-9862-4C01-834C-1ADA2D7AFBF5}"/>
                </a:ext>
              </a:extLst>
            </p:cNvPr>
            <p:cNvSpPr txBox="1"/>
            <p:nvPr/>
          </p:nvSpPr>
          <p:spPr>
            <a:xfrm>
              <a:off x="486195" y="4189560"/>
              <a:ext cx="907150" cy="277407"/>
            </a:xfrm>
            <a:prstGeom prst="rect">
              <a:avLst/>
            </a:prstGeom>
            <a:noFill/>
          </p:spPr>
          <p:txBody>
            <a:bodyPr wrap="square" lIns="0" tIns="0" rIns="0" bIns="0" rtlCol="0">
              <a:spAutoFit/>
            </a:bodyPr>
            <a:lstStyle/>
            <a:p>
              <a:r>
                <a:rPr lang="fr-FR" sz="2800" b="1" dirty="0">
                  <a:effectLst>
                    <a:outerShdw blurRad="38100" dist="38100" dir="2700000" algn="tl">
                      <a:srgbClr val="000000">
                        <a:alpha val="43137"/>
                      </a:srgbClr>
                    </a:outerShdw>
                  </a:effectLst>
                  <a:latin typeface="3ds" panose="02000503020000020004" pitchFamily="2" charset="0"/>
                </a:rPr>
                <a:t>Python </a:t>
              </a:r>
            </a:p>
          </p:txBody>
        </p:sp>
      </p:grpSp>
      <p:sp>
        <p:nvSpPr>
          <p:cNvPr id="28" name="Rectangle 27">
            <a:extLst>
              <a:ext uri="{FF2B5EF4-FFF2-40B4-BE49-F238E27FC236}">
                <a16:creationId xmlns:a16="http://schemas.microsoft.com/office/drawing/2014/main" id="{B864E954-AAD0-4225-82DA-E163D0B50BE0}"/>
              </a:ext>
            </a:extLst>
          </p:cNvPr>
          <p:cNvSpPr/>
          <p:nvPr/>
        </p:nvSpPr>
        <p:spPr>
          <a:xfrm>
            <a:off x="2358124" y="1462987"/>
            <a:ext cx="1442787" cy="264730"/>
          </a:xfrm>
          <a:prstGeom prst="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9" name="Picture 3">
            <a:extLst>
              <a:ext uri="{FF2B5EF4-FFF2-40B4-BE49-F238E27FC236}">
                <a16:creationId xmlns:a16="http://schemas.microsoft.com/office/drawing/2014/main" id="{08F36145-195A-4295-8505-365FC3FC0E91}"/>
              </a:ext>
            </a:extLst>
          </p:cNvPr>
          <p:cNvPicPr>
            <a:picLocks noChangeAspect="1" noChangeArrowheads="1"/>
          </p:cNvPicPr>
          <p:nvPr/>
        </p:nvPicPr>
        <p:blipFill rotWithShape="1">
          <a:blip r:embed="rId6">
            <a:clrChange>
              <a:clrFrom>
                <a:srgbClr val="FEFEF7"/>
              </a:clrFrom>
              <a:clrTo>
                <a:srgbClr val="FEFEF7">
                  <a:alpha val="0"/>
                </a:srgbClr>
              </a:clrTo>
            </a:clrChange>
          </a:blip>
          <a:srcRect l="597" t="35954" r="72437" b="51771"/>
          <a:stretch/>
        </p:blipFill>
        <p:spPr bwMode="auto">
          <a:xfrm>
            <a:off x="9472613" y="293463"/>
            <a:ext cx="2121728" cy="403967"/>
          </a:xfrm>
          <a:prstGeom prst="rect">
            <a:avLst/>
          </a:prstGeom>
          <a:noFill/>
          <a:ln w="9525">
            <a:noFill/>
            <a:miter lim="800000"/>
            <a:headEnd/>
            <a:tailEnd/>
          </a:ln>
        </p:spPr>
      </p:pic>
      <p:sp>
        <p:nvSpPr>
          <p:cNvPr id="40" name="Rectangle à coins arrondis 9">
            <a:extLst>
              <a:ext uri="{FF2B5EF4-FFF2-40B4-BE49-F238E27FC236}">
                <a16:creationId xmlns:a16="http://schemas.microsoft.com/office/drawing/2014/main" id="{2F2DC6D2-EDC4-4FB2-ACEF-34214FD6D6AD}"/>
              </a:ext>
            </a:extLst>
          </p:cNvPr>
          <p:cNvSpPr/>
          <p:nvPr/>
        </p:nvSpPr>
        <p:spPr>
          <a:xfrm>
            <a:off x="9606801" y="1117662"/>
            <a:ext cx="938151" cy="391885"/>
          </a:xfrm>
          <a:prstGeom prst="roundRect">
            <a:avLst>
              <a:gd name="adj" fmla="val 4697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ndara"/>
                <a:ea typeface="+mn-ea"/>
                <a:cs typeface="+mn-cs"/>
              </a:rPr>
              <a:t>Début</a:t>
            </a:r>
          </a:p>
        </p:txBody>
      </p:sp>
      <p:sp>
        <p:nvSpPr>
          <p:cNvPr id="41" name="Rectangle 40">
            <a:extLst>
              <a:ext uri="{FF2B5EF4-FFF2-40B4-BE49-F238E27FC236}">
                <a16:creationId xmlns:a16="http://schemas.microsoft.com/office/drawing/2014/main" id="{7C110810-958A-4701-958A-AD238BABCFD6}"/>
              </a:ext>
            </a:extLst>
          </p:cNvPr>
          <p:cNvSpPr/>
          <p:nvPr/>
        </p:nvSpPr>
        <p:spPr>
          <a:xfrm>
            <a:off x="8890161" y="1774277"/>
            <a:ext cx="2384283" cy="558140"/>
          </a:xfrm>
          <a:prstGeom prst="rect">
            <a:avLst/>
          </a:prstGeom>
          <a:ln w="28575">
            <a:solidFill>
              <a:schemeClr val="tx1"/>
            </a:solidFill>
          </a:ln>
          <a:effectLst/>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ndara"/>
                <a:ea typeface="+mn-ea"/>
                <a:cs typeface="+mn-cs"/>
              </a:rPr>
              <a:t>Importer la bibliothèque </a:t>
            </a:r>
            <a:r>
              <a:rPr kumimoji="0" lang="fr-FR" sz="1400" b="0" i="0" u="none" strike="noStrike" kern="1200" cap="none" spc="0" normalizeH="0" baseline="0" noProof="0" dirty="0" err="1">
                <a:ln>
                  <a:noFill/>
                </a:ln>
                <a:solidFill>
                  <a:prstClr val="black"/>
                </a:solidFill>
                <a:effectLst/>
                <a:uLnTx/>
                <a:uFillTx/>
                <a:latin typeface="Candara"/>
                <a:ea typeface="+mn-ea"/>
                <a:cs typeface="+mn-cs"/>
              </a:rPr>
              <a:t>micro:bit</a:t>
            </a:r>
            <a:endParaRPr kumimoji="0" lang="fr-FR" sz="1400" b="0" i="0" u="none" strike="noStrike" kern="1200" cap="none" spc="0" normalizeH="0" baseline="0" noProof="0" dirty="0">
              <a:ln>
                <a:noFill/>
              </a:ln>
              <a:solidFill>
                <a:prstClr val="black"/>
              </a:solidFill>
              <a:effectLst/>
              <a:uLnTx/>
              <a:uFillTx/>
              <a:latin typeface="Candara"/>
              <a:ea typeface="+mn-ea"/>
              <a:cs typeface="+mn-cs"/>
            </a:endParaRPr>
          </a:p>
        </p:txBody>
      </p:sp>
      <p:sp>
        <p:nvSpPr>
          <p:cNvPr id="42" name="Rogner un rectangle avec un coin du même côté 13">
            <a:extLst>
              <a:ext uri="{FF2B5EF4-FFF2-40B4-BE49-F238E27FC236}">
                <a16:creationId xmlns:a16="http://schemas.microsoft.com/office/drawing/2014/main" id="{A9CC1349-1FCE-4495-9479-874B23E873EA}"/>
              </a:ext>
            </a:extLst>
          </p:cNvPr>
          <p:cNvSpPr/>
          <p:nvPr/>
        </p:nvSpPr>
        <p:spPr>
          <a:xfrm>
            <a:off x="9257843" y="2563308"/>
            <a:ext cx="1638795" cy="439387"/>
          </a:xfrm>
          <a:prstGeom prst="snip2SameRect">
            <a:avLst>
              <a:gd name="adj1" fmla="val 43651"/>
              <a:gd name="adj2" fmla="val 0"/>
            </a:avLst>
          </a:prstGeom>
          <a:ln w="28575">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ndara"/>
                <a:ea typeface="+mn-ea"/>
                <a:cs typeface="+mn-cs"/>
              </a:rPr>
              <a:t>Boucle infinie</a:t>
            </a:r>
          </a:p>
        </p:txBody>
      </p:sp>
      <p:sp>
        <p:nvSpPr>
          <p:cNvPr id="43" name="Rectangle 42">
            <a:extLst>
              <a:ext uri="{FF2B5EF4-FFF2-40B4-BE49-F238E27FC236}">
                <a16:creationId xmlns:a16="http://schemas.microsoft.com/office/drawing/2014/main" id="{330E099F-B930-486F-9EB2-F310F45F3982}"/>
              </a:ext>
            </a:extLst>
          </p:cNvPr>
          <p:cNvSpPr/>
          <p:nvPr/>
        </p:nvSpPr>
        <p:spPr>
          <a:xfrm>
            <a:off x="8921238" y="3188471"/>
            <a:ext cx="2315690" cy="39188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ndara"/>
                <a:ea typeface="+mn-ea"/>
                <a:cs typeface="+mn-cs"/>
              </a:rPr>
              <a:t>Pause de 100ms</a:t>
            </a:r>
          </a:p>
        </p:txBody>
      </p:sp>
      <p:sp>
        <p:nvSpPr>
          <p:cNvPr id="44" name="Rectangle 43">
            <a:extLst>
              <a:ext uri="{FF2B5EF4-FFF2-40B4-BE49-F238E27FC236}">
                <a16:creationId xmlns:a16="http://schemas.microsoft.com/office/drawing/2014/main" id="{EC229B4B-24DD-4526-AE1B-76534E98A5C4}"/>
              </a:ext>
            </a:extLst>
          </p:cNvPr>
          <p:cNvSpPr/>
          <p:nvPr/>
        </p:nvSpPr>
        <p:spPr>
          <a:xfrm>
            <a:off x="8921238" y="3764287"/>
            <a:ext cx="2315690" cy="39188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ndara"/>
                <a:ea typeface="+mn-ea"/>
                <a:cs typeface="+mn-cs"/>
              </a:rPr>
              <a:t>(</a:t>
            </a:r>
            <a:r>
              <a:rPr kumimoji="0" lang="fr-FR" sz="1400" b="0" i="0" u="none" strike="noStrike" kern="1200" cap="none" spc="0" normalizeH="0" baseline="0" noProof="0" dirty="0" err="1">
                <a:ln>
                  <a:noFill/>
                </a:ln>
                <a:solidFill>
                  <a:prstClr val="black"/>
                </a:solidFill>
                <a:effectLst/>
                <a:uLnTx/>
                <a:uFillTx/>
                <a:latin typeface="Candara"/>
                <a:ea typeface="+mn-ea"/>
                <a:cs typeface="+mn-cs"/>
              </a:rPr>
              <a:t>acc_x</a:t>
            </a:r>
            <a:r>
              <a:rPr kumimoji="0" lang="fr-FR" sz="1400" b="0" i="0" u="none" strike="noStrike" kern="1200" cap="none" spc="0" normalizeH="0" baseline="0" noProof="0" dirty="0">
                <a:ln>
                  <a:noFill/>
                </a:ln>
                <a:solidFill>
                  <a:prstClr val="black"/>
                </a:solidFill>
                <a:effectLst/>
                <a:uLnTx/>
                <a:uFillTx/>
                <a:latin typeface="Candara"/>
                <a:ea typeface="+mn-ea"/>
                <a:cs typeface="+mn-cs"/>
              </a:rPr>
              <a:t>, </a:t>
            </a:r>
            <a:r>
              <a:rPr kumimoji="0" lang="fr-FR" sz="1400" b="0" i="0" u="none" strike="noStrike" kern="1200" cap="none" spc="0" normalizeH="0" baseline="0" noProof="0" dirty="0" err="1">
                <a:ln>
                  <a:noFill/>
                </a:ln>
                <a:solidFill>
                  <a:prstClr val="black"/>
                </a:solidFill>
                <a:effectLst/>
                <a:uLnTx/>
                <a:uFillTx/>
                <a:latin typeface="Candara"/>
                <a:ea typeface="+mn-ea"/>
                <a:cs typeface="+mn-cs"/>
              </a:rPr>
              <a:t>acc_y</a:t>
            </a:r>
            <a:r>
              <a:rPr kumimoji="0" lang="fr-FR" sz="1400" b="0" i="0" u="none" strike="noStrike" kern="1200" cap="none" spc="0" normalizeH="0" baseline="0" noProof="0" dirty="0">
                <a:ln>
                  <a:noFill/>
                </a:ln>
                <a:solidFill>
                  <a:prstClr val="black"/>
                </a:solidFill>
                <a:effectLst/>
                <a:uLnTx/>
                <a:uFillTx/>
                <a:latin typeface="Candara"/>
                <a:ea typeface="+mn-ea"/>
                <a:cs typeface="+mn-cs"/>
              </a:rPr>
              <a:t>, </a:t>
            </a:r>
            <a:r>
              <a:rPr kumimoji="0" lang="fr-FR" sz="1400" b="0" i="0" u="none" strike="noStrike" kern="1200" cap="none" spc="0" normalizeH="0" baseline="0" noProof="0" dirty="0" err="1">
                <a:ln>
                  <a:noFill/>
                </a:ln>
                <a:solidFill>
                  <a:prstClr val="black"/>
                </a:solidFill>
                <a:effectLst/>
                <a:uLnTx/>
                <a:uFillTx/>
                <a:latin typeface="Candara"/>
                <a:ea typeface="+mn-ea"/>
                <a:cs typeface="+mn-cs"/>
              </a:rPr>
              <a:t>acc_z</a:t>
            </a:r>
            <a:r>
              <a:rPr kumimoji="0" lang="fr-FR" sz="1400" b="0" i="0" u="none" strike="noStrike" kern="1200" cap="none" spc="0" normalizeH="0" baseline="0" noProof="0" dirty="0">
                <a:ln>
                  <a:noFill/>
                </a:ln>
                <a:solidFill>
                  <a:prstClr val="black"/>
                </a:solidFill>
                <a:effectLst/>
                <a:uLnTx/>
                <a:uFillTx/>
                <a:latin typeface="Candara"/>
                <a:ea typeface="+mn-ea"/>
                <a:cs typeface="+mn-cs"/>
              </a:rPr>
              <a:t>) -&gt; </a:t>
            </a:r>
            <a:r>
              <a:rPr kumimoji="0" lang="fr-FR" sz="1400" b="0" i="0" u="none" strike="noStrike" kern="1200" cap="none" spc="0" normalizeH="0" baseline="0" noProof="0" dirty="0" err="1">
                <a:ln>
                  <a:noFill/>
                </a:ln>
                <a:solidFill>
                  <a:prstClr val="black"/>
                </a:solidFill>
                <a:effectLst/>
                <a:uLnTx/>
                <a:uFillTx/>
                <a:latin typeface="Candara"/>
                <a:ea typeface="+mn-ea"/>
                <a:cs typeface="+mn-cs"/>
              </a:rPr>
              <a:t>acc</a:t>
            </a:r>
            <a:endParaRPr kumimoji="0" lang="fr-FR" sz="1400" b="0" i="0" u="none" strike="noStrike" kern="1200" cap="none" spc="0" normalizeH="0" baseline="0" noProof="0" dirty="0">
              <a:ln>
                <a:noFill/>
              </a:ln>
              <a:solidFill>
                <a:prstClr val="black"/>
              </a:solidFill>
              <a:effectLst/>
              <a:uLnTx/>
              <a:uFillTx/>
              <a:latin typeface="Candara"/>
              <a:ea typeface="+mn-ea"/>
              <a:cs typeface="+mn-cs"/>
            </a:endParaRPr>
          </a:p>
        </p:txBody>
      </p:sp>
      <p:sp>
        <p:nvSpPr>
          <p:cNvPr id="45" name="Rectangle 44">
            <a:extLst>
              <a:ext uri="{FF2B5EF4-FFF2-40B4-BE49-F238E27FC236}">
                <a16:creationId xmlns:a16="http://schemas.microsoft.com/office/drawing/2014/main" id="{BBAA9889-A2D0-46C7-A43A-EBF37E77E91C}"/>
              </a:ext>
            </a:extLst>
          </p:cNvPr>
          <p:cNvSpPr/>
          <p:nvPr/>
        </p:nvSpPr>
        <p:spPr>
          <a:xfrm>
            <a:off x="8921238" y="4338738"/>
            <a:ext cx="2315690" cy="39188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ndara"/>
                <a:ea typeface="+mn-ea"/>
                <a:cs typeface="+mn-cs"/>
              </a:rPr>
              <a:t>Afficher les valeurs de l’</a:t>
            </a:r>
            <a:r>
              <a:rPr kumimoji="0" lang="fr-FR" sz="1400" b="0" i="0" u="none" strike="noStrike" kern="1200" cap="none" spc="0" normalizeH="0" baseline="0" noProof="0" dirty="0" err="1">
                <a:ln>
                  <a:noFill/>
                </a:ln>
                <a:solidFill>
                  <a:prstClr val="black"/>
                </a:solidFill>
                <a:effectLst/>
                <a:uLnTx/>
                <a:uFillTx/>
                <a:latin typeface="Candara"/>
                <a:ea typeface="+mn-ea"/>
                <a:cs typeface="+mn-cs"/>
              </a:rPr>
              <a:t>acc</a:t>
            </a:r>
            <a:endParaRPr kumimoji="0" lang="fr-FR" sz="1400" b="0" i="0" u="none" strike="noStrike" kern="1200" cap="none" spc="0" normalizeH="0" baseline="0" noProof="0" dirty="0">
              <a:ln>
                <a:noFill/>
              </a:ln>
              <a:solidFill>
                <a:prstClr val="black"/>
              </a:solidFill>
              <a:effectLst/>
              <a:uLnTx/>
              <a:uFillTx/>
              <a:latin typeface="Candara"/>
              <a:ea typeface="+mn-ea"/>
              <a:cs typeface="+mn-cs"/>
            </a:endParaRPr>
          </a:p>
        </p:txBody>
      </p:sp>
      <p:sp>
        <p:nvSpPr>
          <p:cNvPr id="46" name="Rectangle à coins arrondis 18">
            <a:extLst>
              <a:ext uri="{FF2B5EF4-FFF2-40B4-BE49-F238E27FC236}">
                <a16:creationId xmlns:a16="http://schemas.microsoft.com/office/drawing/2014/main" id="{42386C20-1CFC-4F8D-8E7E-7818D5726437}"/>
              </a:ext>
            </a:extLst>
          </p:cNvPr>
          <p:cNvSpPr/>
          <p:nvPr/>
        </p:nvSpPr>
        <p:spPr>
          <a:xfrm>
            <a:off x="9611371" y="5683715"/>
            <a:ext cx="938151" cy="391885"/>
          </a:xfrm>
          <a:prstGeom prst="roundRect">
            <a:avLst>
              <a:gd name="adj" fmla="val 4697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ndara"/>
                <a:ea typeface="+mn-ea"/>
                <a:cs typeface="+mn-cs"/>
              </a:rPr>
              <a:t>Fin</a:t>
            </a:r>
          </a:p>
        </p:txBody>
      </p:sp>
      <p:sp>
        <p:nvSpPr>
          <p:cNvPr id="47" name="Rogner un rectangle avec un coin du même côté 19">
            <a:extLst>
              <a:ext uri="{FF2B5EF4-FFF2-40B4-BE49-F238E27FC236}">
                <a16:creationId xmlns:a16="http://schemas.microsoft.com/office/drawing/2014/main" id="{ED25509E-1CE6-4CA4-BA78-EBC82ED01EC4}"/>
              </a:ext>
            </a:extLst>
          </p:cNvPr>
          <p:cNvSpPr/>
          <p:nvPr/>
        </p:nvSpPr>
        <p:spPr>
          <a:xfrm rot="10800000">
            <a:off x="9263817" y="4932151"/>
            <a:ext cx="1638795" cy="439387"/>
          </a:xfrm>
          <a:prstGeom prst="snip2SameRect">
            <a:avLst>
              <a:gd name="adj1" fmla="val 43651"/>
              <a:gd name="adj2" fmla="val 0"/>
            </a:avLst>
          </a:prstGeom>
          <a:ln w="28575">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Candara"/>
              <a:ea typeface="+mn-ea"/>
              <a:cs typeface="+mn-cs"/>
            </a:endParaRPr>
          </a:p>
        </p:txBody>
      </p:sp>
      <p:cxnSp>
        <p:nvCxnSpPr>
          <p:cNvPr id="48" name="Connecteur droit avec flèche 47">
            <a:extLst>
              <a:ext uri="{FF2B5EF4-FFF2-40B4-BE49-F238E27FC236}">
                <a16:creationId xmlns:a16="http://schemas.microsoft.com/office/drawing/2014/main" id="{8CB525F3-21F1-4E77-99F9-9D5FAC130190}"/>
              </a:ext>
            </a:extLst>
          </p:cNvPr>
          <p:cNvCxnSpPr>
            <a:cxnSpLocks/>
            <a:stCxn id="40" idx="2"/>
            <a:endCxn id="41" idx="0"/>
          </p:cNvCxnSpPr>
          <p:nvPr/>
        </p:nvCxnSpPr>
        <p:spPr>
          <a:xfrm>
            <a:off x="10075877" y="1509547"/>
            <a:ext cx="6426" cy="264730"/>
          </a:xfrm>
          <a:prstGeom prst="straightConnector1">
            <a:avLst/>
          </a:prstGeom>
          <a:ln w="28575">
            <a:tailEnd type="arrow"/>
          </a:ln>
        </p:spPr>
        <p:style>
          <a:lnRef idx="1">
            <a:schemeClr val="accent5"/>
          </a:lnRef>
          <a:fillRef idx="0">
            <a:schemeClr val="accent5"/>
          </a:fillRef>
          <a:effectRef idx="0">
            <a:schemeClr val="accent5"/>
          </a:effectRef>
          <a:fontRef idx="minor">
            <a:schemeClr val="tx1"/>
          </a:fontRef>
        </p:style>
      </p:cxnSp>
      <p:cxnSp>
        <p:nvCxnSpPr>
          <p:cNvPr id="49" name="Connecteur droit avec flèche 48">
            <a:extLst>
              <a:ext uri="{FF2B5EF4-FFF2-40B4-BE49-F238E27FC236}">
                <a16:creationId xmlns:a16="http://schemas.microsoft.com/office/drawing/2014/main" id="{A149820F-1731-41A2-8D90-41DBFA5ECCFB}"/>
              </a:ext>
            </a:extLst>
          </p:cNvPr>
          <p:cNvCxnSpPr>
            <a:cxnSpLocks/>
            <a:stCxn id="41" idx="2"/>
            <a:endCxn id="42" idx="3"/>
          </p:cNvCxnSpPr>
          <p:nvPr/>
        </p:nvCxnSpPr>
        <p:spPr>
          <a:xfrm flipH="1">
            <a:off x="10077241" y="2332417"/>
            <a:ext cx="0" cy="230891"/>
          </a:xfrm>
          <a:prstGeom prst="straightConnector1">
            <a:avLst/>
          </a:prstGeom>
          <a:ln w="28575">
            <a:tailEnd type="arrow"/>
          </a:ln>
        </p:spPr>
        <p:style>
          <a:lnRef idx="1">
            <a:schemeClr val="accent5"/>
          </a:lnRef>
          <a:fillRef idx="0">
            <a:schemeClr val="accent5"/>
          </a:fillRef>
          <a:effectRef idx="0">
            <a:schemeClr val="accent5"/>
          </a:effectRef>
          <a:fontRef idx="minor">
            <a:schemeClr val="tx1"/>
          </a:fontRef>
        </p:style>
      </p:cxnSp>
      <p:cxnSp>
        <p:nvCxnSpPr>
          <p:cNvPr id="50" name="Connecteur droit avec flèche 49">
            <a:extLst>
              <a:ext uri="{FF2B5EF4-FFF2-40B4-BE49-F238E27FC236}">
                <a16:creationId xmlns:a16="http://schemas.microsoft.com/office/drawing/2014/main" id="{D77B88C5-9FCD-4101-89A9-29E6C72670C1}"/>
              </a:ext>
            </a:extLst>
          </p:cNvPr>
          <p:cNvCxnSpPr>
            <a:cxnSpLocks/>
            <a:stCxn id="42" idx="1"/>
            <a:endCxn id="43" idx="0"/>
          </p:cNvCxnSpPr>
          <p:nvPr/>
        </p:nvCxnSpPr>
        <p:spPr>
          <a:xfrm>
            <a:off x="10077241" y="3002695"/>
            <a:ext cx="1842" cy="185776"/>
          </a:xfrm>
          <a:prstGeom prst="straightConnector1">
            <a:avLst/>
          </a:prstGeom>
          <a:ln w="28575">
            <a:tailEnd type="arrow"/>
          </a:ln>
        </p:spPr>
        <p:style>
          <a:lnRef idx="1">
            <a:schemeClr val="accent5"/>
          </a:lnRef>
          <a:fillRef idx="0">
            <a:schemeClr val="accent5"/>
          </a:fillRef>
          <a:effectRef idx="0">
            <a:schemeClr val="accent5"/>
          </a:effectRef>
          <a:fontRef idx="minor">
            <a:schemeClr val="tx1"/>
          </a:fontRef>
        </p:style>
      </p:cxnSp>
      <p:cxnSp>
        <p:nvCxnSpPr>
          <p:cNvPr id="51" name="Connecteur droit avec flèche 50">
            <a:extLst>
              <a:ext uri="{FF2B5EF4-FFF2-40B4-BE49-F238E27FC236}">
                <a16:creationId xmlns:a16="http://schemas.microsoft.com/office/drawing/2014/main" id="{C08261B5-2318-4E55-A8BD-082AC854724A}"/>
              </a:ext>
            </a:extLst>
          </p:cNvPr>
          <p:cNvCxnSpPr>
            <a:cxnSpLocks/>
            <a:stCxn id="43" idx="2"/>
            <a:endCxn id="44" idx="0"/>
          </p:cNvCxnSpPr>
          <p:nvPr/>
        </p:nvCxnSpPr>
        <p:spPr>
          <a:xfrm>
            <a:off x="10079083" y="3580357"/>
            <a:ext cx="0" cy="183930"/>
          </a:xfrm>
          <a:prstGeom prst="straightConnector1">
            <a:avLst/>
          </a:prstGeom>
          <a:ln w="28575">
            <a:tailEnd type="arrow"/>
          </a:ln>
        </p:spPr>
        <p:style>
          <a:lnRef idx="1">
            <a:schemeClr val="accent5"/>
          </a:lnRef>
          <a:fillRef idx="0">
            <a:schemeClr val="accent5"/>
          </a:fillRef>
          <a:effectRef idx="0">
            <a:schemeClr val="accent5"/>
          </a:effectRef>
          <a:fontRef idx="minor">
            <a:schemeClr val="tx1"/>
          </a:fontRef>
        </p:style>
      </p:cxnSp>
      <p:cxnSp>
        <p:nvCxnSpPr>
          <p:cNvPr id="52" name="Connecteur droit avec flèche 51">
            <a:extLst>
              <a:ext uri="{FF2B5EF4-FFF2-40B4-BE49-F238E27FC236}">
                <a16:creationId xmlns:a16="http://schemas.microsoft.com/office/drawing/2014/main" id="{F0B56527-2EA9-4F1C-A611-631C1117C2C7}"/>
              </a:ext>
            </a:extLst>
          </p:cNvPr>
          <p:cNvCxnSpPr>
            <a:cxnSpLocks/>
            <a:stCxn id="44" idx="2"/>
            <a:endCxn id="45" idx="0"/>
          </p:cNvCxnSpPr>
          <p:nvPr/>
        </p:nvCxnSpPr>
        <p:spPr>
          <a:xfrm>
            <a:off x="10079083" y="4156173"/>
            <a:ext cx="0" cy="182565"/>
          </a:xfrm>
          <a:prstGeom prst="straightConnector1">
            <a:avLst/>
          </a:prstGeom>
          <a:ln w="28575">
            <a:tailEnd type="arrow"/>
          </a:ln>
        </p:spPr>
        <p:style>
          <a:lnRef idx="1">
            <a:schemeClr val="accent5"/>
          </a:lnRef>
          <a:fillRef idx="0">
            <a:schemeClr val="accent5"/>
          </a:fillRef>
          <a:effectRef idx="0">
            <a:schemeClr val="accent5"/>
          </a:effectRef>
          <a:fontRef idx="minor">
            <a:schemeClr val="tx1"/>
          </a:fontRef>
        </p:style>
      </p:cxnSp>
      <p:cxnSp>
        <p:nvCxnSpPr>
          <p:cNvPr id="53" name="Connecteur droit avec flèche 52">
            <a:extLst>
              <a:ext uri="{FF2B5EF4-FFF2-40B4-BE49-F238E27FC236}">
                <a16:creationId xmlns:a16="http://schemas.microsoft.com/office/drawing/2014/main" id="{D0EB8F37-02F9-4B2B-BCC7-FCE24FA257B6}"/>
              </a:ext>
            </a:extLst>
          </p:cNvPr>
          <p:cNvCxnSpPr>
            <a:cxnSpLocks/>
            <a:stCxn id="45" idx="2"/>
            <a:endCxn id="47" idx="1"/>
          </p:cNvCxnSpPr>
          <p:nvPr/>
        </p:nvCxnSpPr>
        <p:spPr>
          <a:xfrm>
            <a:off x="10079083" y="4730624"/>
            <a:ext cx="4131" cy="201527"/>
          </a:xfrm>
          <a:prstGeom prst="straightConnector1">
            <a:avLst/>
          </a:prstGeom>
          <a:ln w="28575">
            <a:tailEnd type="arrow"/>
          </a:ln>
        </p:spPr>
        <p:style>
          <a:lnRef idx="1">
            <a:schemeClr val="accent5"/>
          </a:lnRef>
          <a:fillRef idx="0">
            <a:schemeClr val="accent5"/>
          </a:fillRef>
          <a:effectRef idx="0">
            <a:schemeClr val="accent5"/>
          </a:effectRef>
          <a:fontRef idx="minor">
            <a:schemeClr val="tx1"/>
          </a:fontRef>
        </p:style>
      </p:cxnSp>
      <p:cxnSp>
        <p:nvCxnSpPr>
          <p:cNvPr id="54" name="Connecteur droit avec flèche 53">
            <a:extLst>
              <a:ext uri="{FF2B5EF4-FFF2-40B4-BE49-F238E27FC236}">
                <a16:creationId xmlns:a16="http://schemas.microsoft.com/office/drawing/2014/main" id="{CECF263D-FAC6-4AD0-A51C-2B2E9C4238DA}"/>
              </a:ext>
            </a:extLst>
          </p:cNvPr>
          <p:cNvCxnSpPr>
            <a:cxnSpLocks/>
            <a:stCxn id="47" idx="3"/>
            <a:endCxn id="46" idx="0"/>
          </p:cNvCxnSpPr>
          <p:nvPr/>
        </p:nvCxnSpPr>
        <p:spPr>
          <a:xfrm flipH="1">
            <a:off x="10080447" y="5371538"/>
            <a:ext cx="2767" cy="312177"/>
          </a:xfrm>
          <a:prstGeom prst="straightConnector1">
            <a:avLst/>
          </a:prstGeom>
          <a:ln w="28575">
            <a:tailEnd type="arrow"/>
          </a:ln>
        </p:spPr>
        <p:style>
          <a:lnRef idx="1">
            <a:schemeClr val="accent5"/>
          </a:lnRef>
          <a:fillRef idx="0">
            <a:schemeClr val="accent5"/>
          </a:fillRef>
          <a:effectRef idx="0">
            <a:schemeClr val="accent5"/>
          </a:effectRef>
          <a:fontRef idx="minor">
            <a:schemeClr val="tx1"/>
          </a:fontRef>
        </p:style>
      </p:cxnSp>
      <p:grpSp>
        <p:nvGrpSpPr>
          <p:cNvPr id="3" name="Groupe 2">
            <a:extLst>
              <a:ext uri="{FF2B5EF4-FFF2-40B4-BE49-F238E27FC236}">
                <a16:creationId xmlns:a16="http://schemas.microsoft.com/office/drawing/2014/main" id="{ACCF757E-6DC0-4793-A7C6-2B55AE591938}"/>
              </a:ext>
            </a:extLst>
          </p:cNvPr>
          <p:cNvGrpSpPr/>
          <p:nvPr/>
        </p:nvGrpSpPr>
        <p:grpSpPr>
          <a:xfrm>
            <a:off x="2358124" y="1262748"/>
            <a:ext cx="4967434" cy="1268435"/>
            <a:chOff x="7709077" y="2623085"/>
            <a:chExt cx="4967434" cy="1268435"/>
          </a:xfrm>
        </p:grpSpPr>
        <p:pic>
          <p:nvPicPr>
            <p:cNvPr id="30" name="Picture 3">
              <a:extLst>
                <a:ext uri="{FF2B5EF4-FFF2-40B4-BE49-F238E27FC236}">
                  <a16:creationId xmlns:a16="http://schemas.microsoft.com/office/drawing/2014/main" id="{1A978A36-EFA1-481C-80EE-E671DB36559C}"/>
                </a:ext>
              </a:extLst>
            </p:cNvPr>
            <p:cNvPicPr>
              <a:picLocks noChangeAspect="1" noChangeArrowheads="1"/>
            </p:cNvPicPr>
            <p:nvPr/>
          </p:nvPicPr>
          <p:blipFill rotWithShape="1">
            <a:blip r:embed="rId6">
              <a:clrChange>
                <a:clrFrom>
                  <a:srgbClr val="FEFEF7"/>
                </a:clrFrom>
                <a:clrTo>
                  <a:srgbClr val="FEFEF7">
                    <a:alpha val="0"/>
                  </a:srgbClr>
                </a:clrTo>
              </a:clrChange>
            </a:blip>
            <a:srcRect l="731" r="3087" b="89227"/>
            <a:stretch/>
          </p:blipFill>
          <p:spPr bwMode="auto">
            <a:xfrm>
              <a:off x="7709077" y="2623085"/>
              <a:ext cx="4928201" cy="230891"/>
            </a:xfrm>
            <a:prstGeom prst="rect">
              <a:avLst/>
            </a:prstGeom>
            <a:noFill/>
            <a:ln w="9525">
              <a:noFill/>
              <a:miter lim="800000"/>
              <a:headEnd/>
              <a:tailEnd/>
            </a:ln>
          </p:spPr>
        </p:pic>
        <p:pic>
          <p:nvPicPr>
            <p:cNvPr id="55" name="Picture 3">
              <a:extLst>
                <a:ext uri="{FF2B5EF4-FFF2-40B4-BE49-F238E27FC236}">
                  <a16:creationId xmlns:a16="http://schemas.microsoft.com/office/drawing/2014/main" id="{8D87B646-AB38-4D86-8271-AFDD96268A7A}"/>
                </a:ext>
              </a:extLst>
            </p:cNvPr>
            <p:cNvPicPr>
              <a:picLocks noChangeAspect="1" noChangeArrowheads="1"/>
            </p:cNvPicPr>
            <p:nvPr/>
          </p:nvPicPr>
          <p:blipFill rotWithShape="1">
            <a:blip r:embed="rId6">
              <a:clrChange>
                <a:clrFrom>
                  <a:srgbClr val="FEFEF7"/>
                </a:clrFrom>
                <a:clrTo>
                  <a:srgbClr val="FEFEF7">
                    <a:alpha val="0"/>
                  </a:srgbClr>
                </a:clrTo>
              </a:clrChange>
            </a:blip>
            <a:srcRect l="731" t="35291" r="3087" b="14892"/>
            <a:stretch/>
          </p:blipFill>
          <p:spPr bwMode="auto">
            <a:xfrm>
              <a:off x="7748310" y="2823843"/>
              <a:ext cx="4928201" cy="1067677"/>
            </a:xfrm>
            <a:prstGeom prst="rect">
              <a:avLst/>
            </a:prstGeom>
            <a:noFill/>
            <a:ln w="9525">
              <a:noFill/>
              <a:miter lim="800000"/>
              <a:headEnd/>
              <a:tailEnd/>
            </a:ln>
          </p:spPr>
        </p:pic>
      </p:grpSp>
    </p:spTree>
    <p:extLst>
      <p:ext uri="{BB962C8B-B14F-4D97-AF65-F5344CB8AC3E}">
        <p14:creationId xmlns:p14="http://schemas.microsoft.com/office/powerpoint/2010/main" val="28974450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1"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1"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grpId="1"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anim calcmode="lin" valueType="num">
                                      <p:cBhvr>
                                        <p:cTn id="28" dur="500" fill="hold"/>
                                        <p:tgtEl>
                                          <p:spTgt spid="24"/>
                                        </p:tgtEl>
                                        <p:attrNameLst>
                                          <p:attrName>ppt_x</p:attrName>
                                        </p:attrNameLst>
                                      </p:cBhvr>
                                      <p:tavLst>
                                        <p:tav tm="0">
                                          <p:val>
                                            <p:strVal val="#ppt_x"/>
                                          </p:val>
                                        </p:tav>
                                        <p:tav tm="100000">
                                          <p:val>
                                            <p:strVal val="#ppt_x"/>
                                          </p:val>
                                        </p:tav>
                                      </p:tavLst>
                                    </p:anim>
                                    <p:anim calcmode="lin" valueType="num">
                                      <p:cBhvr>
                                        <p:cTn id="29" dur="5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grpId="1"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anim calcmode="lin" valueType="num">
                                      <p:cBhvr>
                                        <p:cTn id="33" dur="500" fill="hold"/>
                                        <p:tgtEl>
                                          <p:spTgt spid="25"/>
                                        </p:tgtEl>
                                        <p:attrNameLst>
                                          <p:attrName>ppt_x</p:attrName>
                                        </p:attrNameLst>
                                      </p:cBhvr>
                                      <p:tavLst>
                                        <p:tav tm="0">
                                          <p:val>
                                            <p:strVal val="#ppt_x"/>
                                          </p:val>
                                        </p:tav>
                                        <p:tav tm="100000">
                                          <p:val>
                                            <p:strVal val="#ppt_x"/>
                                          </p:val>
                                        </p:tav>
                                      </p:tavLst>
                                    </p:anim>
                                    <p:anim calcmode="lin" valueType="num">
                                      <p:cBhvr>
                                        <p:cTn id="3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1" presetClass="exit" presetSubtype="1" fill="hold" grpId="0" nodeType="clickEffect">
                                  <p:stCondLst>
                                    <p:cond delay="0"/>
                                  </p:stCondLst>
                                  <p:childTnLst>
                                    <p:animEffect transition="out" filter="wheel(1)">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childTnLst>
                          </p:cTn>
                        </p:par>
                        <p:par>
                          <p:cTn id="40" fill="hold">
                            <p:stCondLst>
                              <p:cond delay="500"/>
                            </p:stCondLst>
                            <p:childTnLst>
                              <p:par>
                                <p:cTn id="41" presetID="21" presetClass="exit" presetSubtype="1" fill="hold" grpId="0" nodeType="afterEffect">
                                  <p:stCondLst>
                                    <p:cond delay="500"/>
                                  </p:stCondLst>
                                  <p:childTnLst>
                                    <p:animEffect transition="out" filter="wheel(1)">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childTnLst>
                          </p:cTn>
                        </p:par>
                        <p:par>
                          <p:cTn id="44" fill="hold">
                            <p:stCondLst>
                              <p:cond delay="1500"/>
                            </p:stCondLst>
                            <p:childTnLst>
                              <p:par>
                                <p:cTn id="45" presetID="21" presetClass="exit" presetSubtype="1" fill="hold" grpId="0" nodeType="afterEffect">
                                  <p:stCondLst>
                                    <p:cond delay="500"/>
                                  </p:stCondLst>
                                  <p:childTnLst>
                                    <p:animEffect transition="out" filter="wheel(1)">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par>
                          <p:cTn id="48" fill="hold">
                            <p:stCondLst>
                              <p:cond delay="2500"/>
                            </p:stCondLst>
                            <p:childTnLst>
                              <p:par>
                                <p:cTn id="49" presetID="21" presetClass="exit" presetSubtype="1" fill="hold" grpId="0" nodeType="afterEffect">
                                  <p:stCondLst>
                                    <p:cond delay="500"/>
                                  </p:stCondLst>
                                  <p:childTnLst>
                                    <p:animEffect transition="out" filter="wheel(1)">
                                      <p:cBhvr>
                                        <p:cTn id="50" dur="500"/>
                                        <p:tgtEl>
                                          <p:spTgt spid="23"/>
                                        </p:tgtEl>
                                      </p:cBhvr>
                                    </p:animEffect>
                                    <p:set>
                                      <p:cBhvr>
                                        <p:cTn id="51" dur="1" fill="hold">
                                          <p:stCondLst>
                                            <p:cond delay="499"/>
                                          </p:stCondLst>
                                        </p:cTn>
                                        <p:tgtEl>
                                          <p:spTgt spid="23"/>
                                        </p:tgtEl>
                                        <p:attrNameLst>
                                          <p:attrName>style.visibility</p:attrName>
                                        </p:attrNameLst>
                                      </p:cBhvr>
                                      <p:to>
                                        <p:strVal val="hidden"/>
                                      </p:to>
                                    </p:set>
                                  </p:childTnLst>
                                </p:cTn>
                              </p:par>
                            </p:childTnLst>
                          </p:cTn>
                        </p:par>
                        <p:par>
                          <p:cTn id="52" fill="hold">
                            <p:stCondLst>
                              <p:cond delay="3500"/>
                            </p:stCondLst>
                            <p:childTnLst>
                              <p:par>
                                <p:cTn id="53" presetID="21" presetClass="exit" presetSubtype="1" fill="hold" grpId="0" nodeType="afterEffect">
                                  <p:stCondLst>
                                    <p:cond delay="500"/>
                                  </p:stCondLst>
                                  <p:childTnLst>
                                    <p:animEffect transition="out" filter="wheel(1)">
                                      <p:cBhvr>
                                        <p:cTn id="54" dur="500"/>
                                        <p:tgtEl>
                                          <p:spTgt spid="24"/>
                                        </p:tgtEl>
                                      </p:cBhvr>
                                    </p:animEffect>
                                    <p:set>
                                      <p:cBhvr>
                                        <p:cTn id="55" dur="1" fill="hold">
                                          <p:stCondLst>
                                            <p:cond delay="499"/>
                                          </p:stCondLst>
                                        </p:cTn>
                                        <p:tgtEl>
                                          <p:spTgt spid="24"/>
                                        </p:tgtEl>
                                        <p:attrNameLst>
                                          <p:attrName>style.visibility</p:attrName>
                                        </p:attrNameLst>
                                      </p:cBhvr>
                                      <p:to>
                                        <p:strVal val="hidden"/>
                                      </p:to>
                                    </p:set>
                                  </p:childTnLst>
                                </p:cTn>
                              </p:par>
                            </p:childTnLst>
                          </p:cTn>
                        </p:par>
                        <p:par>
                          <p:cTn id="56" fill="hold">
                            <p:stCondLst>
                              <p:cond delay="4500"/>
                            </p:stCondLst>
                            <p:childTnLst>
                              <p:par>
                                <p:cTn id="57" presetID="26" presetClass="emph" presetSubtype="0" fill="hold" grpId="0" nodeType="afterEffect">
                                  <p:stCondLst>
                                    <p:cond delay="0"/>
                                  </p:stCondLst>
                                  <p:childTnLst>
                                    <p:animEffect transition="out" filter="fade">
                                      <p:cBhvr>
                                        <p:cTn id="58" dur="1500" tmFilter="0, 0; .2, .5; .8, .5; 1, 0"/>
                                        <p:tgtEl>
                                          <p:spTgt spid="25"/>
                                        </p:tgtEl>
                                      </p:cBhvr>
                                    </p:animEffect>
                                    <p:animScale>
                                      <p:cBhvr>
                                        <p:cTn id="59" dur="750" autoRev="1" fill="hold"/>
                                        <p:tgtEl>
                                          <p:spTgt spid="25"/>
                                        </p:tgtEl>
                                      </p:cBhvr>
                                      <p:by x="105000" y="105000"/>
                                    </p:animScale>
                                  </p:childTnLst>
                                </p:cTn>
                              </p:par>
                              <p:par>
                                <p:cTn id="60" presetID="10" presetClass="entr" presetSubtype="0" fill="hold" nodeType="withEffect">
                                  <p:stCondLst>
                                    <p:cond delay="100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par>
                                <p:cTn id="63" presetID="10" presetClass="exit" presetSubtype="0" fill="hold" grpId="2" nodeType="withEffect">
                                  <p:stCondLst>
                                    <p:cond delay="1000"/>
                                  </p:stCondLst>
                                  <p:childTnLst>
                                    <p:animEffect transition="out" filter="fade">
                                      <p:cBhvr>
                                        <p:cTn id="64" dur="500"/>
                                        <p:tgtEl>
                                          <p:spTgt spid="25"/>
                                        </p:tgtEl>
                                      </p:cBhvr>
                                    </p:animEffect>
                                    <p:set>
                                      <p:cBhvr>
                                        <p:cTn id="65" dur="1" fill="hold">
                                          <p:stCondLst>
                                            <p:cond delay="499"/>
                                          </p:stCondLst>
                                        </p:cTn>
                                        <p:tgtEl>
                                          <p:spTgt spid="25"/>
                                        </p:tgtEl>
                                        <p:attrNameLst>
                                          <p:attrName>style.visibility</p:attrName>
                                        </p:attrNameLst>
                                      </p:cBhvr>
                                      <p:to>
                                        <p:strVal val="hidden"/>
                                      </p:to>
                                    </p:set>
                                  </p:childTnLst>
                                </p:cTn>
                              </p:par>
                              <p:par>
                                <p:cTn id="66" presetID="10" presetClass="entr" presetSubtype="0" fill="hold" grpId="0" nodeType="withEffect">
                                  <p:stCondLst>
                                    <p:cond delay="100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cTn>
                              </p:par>
                              <p:par>
                                <p:cTn id="69" presetID="10" presetClass="entr" presetSubtype="0" fill="hold" grpId="0" nodeType="withEffect">
                                  <p:stCondLst>
                                    <p:cond delay="1000"/>
                                  </p:stCondLst>
                                  <p:childTnLst>
                                    <p:set>
                                      <p:cBhvr>
                                        <p:cTn id="70" dur="1" fill="hold">
                                          <p:stCondLst>
                                            <p:cond delay="0"/>
                                          </p:stCondLst>
                                        </p:cTn>
                                        <p:tgtEl>
                                          <p:spTgt spid="41"/>
                                        </p:tgtEl>
                                        <p:attrNameLst>
                                          <p:attrName>style.visibility</p:attrName>
                                        </p:attrNameLst>
                                      </p:cBhvr>
                                      <p:to>
                                        <p:strVal val="visible"/>
                                      </p:to>
                                    </p:set>
                                    <p:animEffect transition="in" filter="fade">
                                      <p:cBhvr>
                                        <p:cTn id="71" dur="500"/>
                                        <p:tgtEl>
                                          <p:spTgt spid="41"/>
                                        </p:tgtEl>
                                      </p:cBhvr>
                                    </p:animEffect>
                                  </p:childTnLst>
                                </p:cTn>
                              </p:par>
                              <p:par>
                                <p:cTn id="72" presetID="10" presetClass="entr" presetSubtype="0" fill="hold" nodeType="withEffect">
                                  <p:stCondLst>
                                    <p:cond delay="1000"/>
                                  </p:stCondLst>
                                  <p:childTnLst>
                                    <p:set>
                                      <p:cBhvr>
                                        <p:cTn id="73" dur="1" fill="hold">
                                          <p:stCondLst>
                                            <p:cond delay="0"/>
                                          </p:stCondLst>
                                        </p:cTn>
                                        <p:tgtEl>
                                          <p:spTgt spid="48"/>
                                        </p:tgtEl>
                                        <p:attrNameLst>
                                          <p:attrName>style.visibility</p:attrName>
                                        </p:attrNameLst>
                                      </p:cBhvr>
                                      <p:to>
                                        <p:strVal val="visible"/>
                                      </p:to>
                                    </p:set>
                                    <p:animEffect transition="in" filter="fade">
                                      <p:cBhvr>
                                        <p:cTn id="74" dur="500"/>
                                        <p:tgtEl>
                                          <p:spTgt spid="48"/>
                                        </p:tgtEl>
                                      </p:cBhvr>
                                    </p:animEffect>
                                  </p:childTnLst>
                                </p:cTn>
                              </p:par>
                              <p:par>
                                <p:cTn id="75" presetID="10" presetClass="entr" presetSubtype="0" fill="hold" grpId="0" nodeType="withEffect">
                                  <p:stCondLst>
                                    <p:cond delay="100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par>
                                <p:cTn id="78" presetID="10" presetClass="entr" presetSubtype="0" fill="hold" grpId="0" nodeType="withEffect">
                                  <p:stCondLst>
                                    <p:cond delay="1000"/>
                                  </p:stCondLst>
                                  <p:childTnLst>
                                    <p:set>
                                      <p:cBhvr>
                                        <p:cTn id="79" dur="1" fill="hold">
                                          <p:stCondLst>
                                            <p:cond delay="0"/>
                                          </p:stCondLst>
                                        </p:cTn>
                                        <p:tgtEl>
                                          <p:spTgt spid="42"/>
                                        </p:tgtEl>
                                        <p:attrNameLst>
                                          <p:attrName>style.visibility</p:attrName>
                                        </p:attrNameLst>
                                      </p:cBhvr>
                                      <p:to>
                                        <p:strVal val="visible"/>
                                      </p:to>
                                    </p:set>
                                    <p:animEffect transition="in" filter="fade">
                                      <p:cBhvr>
                                        <p:cTn id="80" dur="500"/>
                                        <p:tgtEl>
                                          <p:spTgt spid="42"/>
                                        </p:tgtEl>
                                      </p:cBhvr>
                                    </p:animEffect>
                                  </p:childTnLst>
                                </p:cTn>
                              </p:par>
                              <p:par>
                                <p:cTn id="81" presetID="10" presetClass="entr" presetSubtype="0" fill="hold" grpId="0" nodeType="withEffect">
                                  <p:stCondLst>
                                    <p:cond delay="1000"/>
                                  </p:stCondLst>
                                  <p:childTnLst>
                                    <p:set>
                                      <p:cBhvr>
                                        <p:cTn id="82" dur="1" fill="hold">
                                          <p:stCondLst>
                                            <p:cond delay="0"/>
                                          </p:stCondLst>
                                        </p:cTn>
                                        <p:tgtEl>
                                          <p:spTgt spid="47"/>
                                        </p:tgtEl>
                                        <p:attrNameLst>
                                          <p:attrName>style.visibility</p:attrName>
                                        </p:attrNameLst>
                                      </p:cBhvr>
                                      <p:to>
                                        <p:strVal val="visible"/>
                                      </p:to>
                                    </p:set>
                                    <p:animEffect transition="in" filter="fade">
                                      <p:cBhvr>
                                        <p:cTn id="83" dur="500"/>
                                        <p:tgtEl>
                                          <p:spTgt spid="47"/>
                                        </p:tgtEl>
                                      </p:cBhvr>
                                    </p:animEffect>
                                  </p:childTnLst>
                                </p:cTn>
                              </p:par>
                              <p:par>
                                <p:cTn id="84" presetID="10" presetClass="entr" presetSubtype="0" fill="hold" nodeType="withEffect">
                                  <p:stCondLst>
                                    <p:cond delay="1000"/>
                                  </p:stCondLst>
                                  <p:childTnLst>
                                    <p:set>
                                      <p:cBhvr>
                                        <p:cTn id="85" dur="1" fill="hold">
                                          <p:stCondLst>
                                            <p:cond delay="0"/>
                                          </p:stCondLst>
                                        </p:cTn>
                                        <p:tgtEl>
                                          <p:spTgt spid="49"/>
                                        </p:tgtEl>
                                        <p:attrNameLst>
                                          <p:attrName>style.visibility</p:attrName>
                                        </p:attrNameLst>
                                      </p:cBhvr>
                                      <p:to>
                                        <p:strVal val="visible"/>
                                      </p:to>
                                    </p:set>
                                    <p:animEffect transition="in" filter="fade">
                                      <p:cBhvr>
                                        <p:cTn id="86" dur="500"/>
                                        <p:tgtEl>
                                          <p:spTgt spid="49"/>
                                        </p:tgtEl>
                                      </p:cBhvr>
                                    </p:animEffect>
                                  </p:childTnLst>
                                </p:cTn>
                              </p:par>
                              <p:par>
                                <p:cTn id="87" presetID="10" presetClass="entr" presetSubtype="0" fill="hold" grpId="0" nodeType="withEffect">
                                  <p:stCondLst>
                                    <p:cond delay="1000"/>
                                  </p:stCondLst>
                                  <p:childTnLst>
                                    <p:set>
                                      <p:cBhvr>
                                        <p:cTn id="88" dur="1" fill="hold">
                                          <p:stCondLst>
                                            <p:cond delay="0"/>
                                          </p:stCondLst>
                                        </p:cTn>
                                        <p:tgtEl>
                                          <p:spTgt spid="43"/>
                                        </p:tgtEl>
                                        <p:attrNameLst>
                                          <p:attrName>style.visibility</p:attrName>
                                        </p:attrNameLst>
                                      </p:cBhvr>
                                      <p:to>
                                        <p:strVal val="visible"/>
                                      </p:to>
                                    </p:set>
                                    <p:animEffect transition="in" filter="fade">
                                      <p:cBhvr>
                                        <p:cTn id="89" dur="500"/>
                                        <p:tgtEl>
                                          <p:spTgt spid="43"/>
                                        </p:tgtEl>
                                      </p:cBhvr>
                                    </p:animEffect>
                                  </p:childTnLst>
                                </p:cTn>
                              </p:par>
                              <p:par>
                                <p:cTn id="90" presetID="10" presetClass="entr" presetSubtype="0" fill="hold" nodeType="withEffect">
                                  <p:stCondLst>
                                    <p:cond delay="1000"/>
                                  </p:stCondLst>
                                  <p:childTnLst>
                                    <p:set>
                                      <p:cBhvr>
                                        <p:cTn id="91" dur="1" fill="hold">
                                          <p:stCondLst>
                                            <p:cond delay="0"/>
                                          </p:stCondLst>
                                        </p:cTn>
                                        <p:tgtEl>
                                          <p:spTgt spid="50"/>
                                        </p:tgtEl>
                                        <p:attrNameLst>
                                          <p:attrName>style.visibility</p:attrName>
                                        </p:attrNameLst>
                                      </p:cBhvr>
                                      <p:to>
                                        <p:strVal val="visible"/>
                                      </p:to>
                                    </p:set>
                                    <p:animEffect transition="in" filter="fade">
                                      <p:cBhvr>
                                        <p:cTn id="92" dur="500"/>
                                        <p:tgtEl>
                                          <p:spTgt spid="50"/>
                                        </p:tgtEl>
                                      </p:cBhvr>
                                    </p:animEffect>
                                  </p:childTnLst>
                                </p:cTn>
                              </p:par>
                              <p:par>
                                <p:cTn id="93" presetID="10" presetClass="entr" presetSubtype="0" fill="hold" grpId="0" nodeType="withEffect">
                                  <p:stCondLst>
                                    <p:cond delay="1000"/>
                                  </p:stCondLst>
                                  <p:childTnLst>
                                    <p:set>
                                      <p:cBhvr>
                                        <p:cTn id="94" dur="1" fill="hold">
                                          <p:stCondLst>
                                            <p:cond delay="0"/>
                                          </p:stCondLst>
                                        </p:cTn>
                                        <p:tgtEl>
                                          <p:spTgt spid="44"/>
                                        </p:tgtEl>
                                        <p:attrNameLst>
                                          <p:attrName>style.visibility</p:attrName>
                                        </p:attrNameLst>
                                      </p:cBhvr>
                                      <p:to>
                                        <p:strVal val="visible"/>
                                      </p:to>
                                    </p:set>
                                    <p:animEffect transition="in" filter="fade">
                                      <p:cBhvr>
                                        <p:cTn id="95" dur="500"/>
                                        <p:tgtEl>
                                          <p:spTgt spid="44"/>
                                        </p:tgtEl>
                                      </p:cBhvr>
                                    </p:animEffect>
                                  </p:childTnLst>
                                </p:cTn>
                              </p:par>
                              <p:par>
                                <p:cTn id="96" presetID="10" presetClass="entr" presetSubtype="0" fill="hold" nodeType="withEffect">
                                  <p:stCondLst>
                                    <p:cond delay="1000"/>
                                  </p:stCondLst>
                                  <p:childTnLst>
                                    <p:set>
                                      <p:cBhvr>
                                        <p:cTn id="97" dur="1" fill="hold">
                                          <p:stCondLst>
                                            <p:cond delay="0"/>
                                          </p:stCondLst>
                                        </p:cTn>
                                        <p:tgtEl>
                                          <p:spTgt spid="51"/>
                                        </p:tgtEl>
                                        <p:attrNameLst>
                                          <p:attrName>style.visibility</p:attrName>
                                        </p:attrNameLst>
                                      </p:cBhvr>
                                      <p:to>
                                        <p:strVal val="visible"/>
                                      </p:to>
                                    </p:set>
                                    <p:animEffect transition="in" filter="fade">
                                      <p:cBhvr>
                                        <p:cTn id="98" dur="500"/>
                                        <p:tgtEl>
                                          <p:spTgt spid="51"/>
                                        </p:tgtEl>
                                      </p:cBhvr>
                                    </p:animEffect>
                                  </p:childTnLst>
                                </p:cTn>
                              </p:par>
                              <p:par>
                                <p:cTn id="99" presetID="10" presetClass="entr" presetSubtype="0" fill="hold" grpId="0" nodeType="withEffect">
                                  <p:stCondLst>
                                    <p:cond delay="1000"/>
                                  </p:stCondLst>
                                  <p:childTnLst>
                                    <p:set>
                                      <p:cBhvr>
                                        <p:cTn id="100" dur="1" fill="hold">
                                          <p:stCondLst>
                                            <p:cond delay="0"/>
                                          </p:stCondLst>
                                        </p:cTn>
                                        <p:tgtEl>
                                          <p:spTgt spid="45"/>
                                        </p:tgtEl>
                                        <p:attrNameLst>
                                          <p:attrName>style.visibility</p:attrName>
                                        </p:attrNameLst>
                                      </p:cBhvr>
                                      <p:to>
                                        <p:strVal val="visible"/>
                                      </p:to>
                                    </p:set>
                                    <p:animEffect transition="in" filter="fade">
                                      <p:cBhvr>
                                        <p:cTn id="101" dur="500"/>
                                        <p:tgtEl>
                                          <p:spTgt spid="45"/>
                                        </p:tgtEl>
                                      </p:cBhvr>
                                    </p:animEffect>
                                  </p:childTnLst>
                                </p:cTn>
                              </p:par>
                              <p:par>
                                <p:cTn id="102" presetID="10" presetClass="entr" presetSubtype="0" fill="hold" nodeType="withEffect">
                                  <p:stCondLst>
                                    <p:cond delay="1000"/>
                                  </p:stCondLst>
                                  <p:childTnLst>
                                    <p:set>
                                      <p:cBhvr>
                                        <p:cTn id="103" dur="1" fill="hold">
                                          <p:stCondLst>
                                            <p:cond delay="0"/>
                                          </p:stCondLst>
                                        </p:cTn>
                                        <p:tgtEl>
                                          <p:spTgt spid="52"/>
                                        </p:tgtEl>
                                        <p:attrNameLst>
                                          <p:attrName>style.visibility</p:attrName>
                                        </p:attrNameLst>
                                      </p:cBhvr>
                                      <p:to>
                                        <p:strVal val="visible"/>
                                      </p:to>
                                    </p:set>
                                    <p:animEffect transition="in" filter="fade">
                                      <p:cBhvr>
                                        <p:cTn id="104" dur="500"/>
                                        <p:tgtEl>
                                          <p:spTgt spid="52"/>
                                        </p:tgtEl>
                                      </p:cBhvr>
                                    </p:animEffect>
                                  </p:childTnLst>
                                </p:cTn>
                              </p:par>
                              <p:par>
                                <p:cTn id="105" presetID="10" presetClass="entr" presetSubtype="0" fill="hold" nodeType="withEffect">
                                  <p:stCondLst>
                                    <p:cond delay="1000"/>
                                  </p:stCondLst>
                                  <p:childTnLst>
                                    <p:set>
                                      <p:cBhvr>
                                        <p:cTn id="106" dur="1" fill="hold">
                                          <p:stCondLst>
                                            <p:cond delay="0"/>
                                          </p:stCondLst>
                                        </p:cTn>
                                        <p:tgtEl>
                                          <p:spTgt spid="53"/>
                                        </p:tgtEl>
                                        <p:attrNameLst>
                                          <p:attrName>style.visibility</p:attrName>
                                        </p:attrNameLst>
                                      </p:cBhvr>
                                      <p:to>
                                        <p:strVal val="visible"/>
                                      </p:to>
                                    </p:set>
                                    <p:animEffect transition="in" filter="fade">
                                      <p:cBhvr>
                                        <p:cTn id="107" dur="500"/>
                                        <p:tgtEl>
                                          <p:spTgt spid="53"/>
                                        </p:tgtEl>
                                      </p:cBhvr>
                                    </p:animEffect>
                                  </p:childTnLst>
                                </p:cTn>
                              </p:par>
                              <p:par>
                                <p:cTn id="108" presetID="10" presetClass="entr" presetSubtype="0" fill="hold" nodeType="withEffect">
                                  <p:stCondLst>
                                    <p:cond delay="1000"/>
                                  </p:stCondLst>
                                  <p:childTnLst>
                                    <p:set>
                                      <p:cBhvr>
                                        <p:cTn id="109" dur="1" fill="hold">
                                          <p:stCondLst>
                                            <p:cond delay="0"/>
                                          </p:stCondLst>
                                        </p:cTn>
                                        <p:tgtEl>
                                          <p:spTgt spid="54"/>
                                        </p:tgtEl>
                                        <p:attrNameLst>
                                          <p:attrName>style.visibility</p:attrName>
                                        </p:attrNameLst>
                                      </p:cBhvr>
                                      <p:to>
                                        <p:strVal val="visible"/>
                                      </p:to>
                                    </p:set>
                                    <p:animEffect transition="in" filter="fade">
                                      <p:cBhvr>
                                        <p:cTn id="110" dur="500"/>
                                        <p:tgtEl>
                                          <p:spTgt spid="54"/>
                                        </p:tgtEl>
                                      </p:cBhvr>
                                    </p:animEffect>
                                  </p:childTnLst>
                                </p:cTn>
                              </p:par>
                              <p:par>
                                <p:cTn id="111" presetID="10" presetClass="entr" presetSubtype="0" fill="hold" grpId="0" nodeType="withEffect">
                                  <p:stCondLst>
                                    <p:cond delay="1000"/>
                                  </p:stCondLst>
                                  <p:childTnLst>
                                    <p:set>
                                      <p:cBhvr>
                                        <p:cTn id="112" dur="1" fill="hold">
                                          <p:stCondLst>
                                            <p:cond delay="0"/>
                                          </p:stCondLst>
                                        </p:cTn>
                                        <p:tgtEl>
                                          <p:spTgt spid="46"/>
                                        </p:tgtEl>
                                        <p:attrNameLst>
                                          <p:attrName>style.visibility</p:attrName>
                                        </p:attrNameLst>
                                      </p:cBhvr>
                                      <p:to>
                                        <p:strVal val="visible"/>
                                      </p:to>
                                    </p:set>
                                    <p:animEffect transition="in" filter="fade">
                                      <p:cBhvr>
                                        <p:cTn id="113" dur="500"/>
                                        <p:tgtEl>
                                          <p:spTgt spid="46"/>
                                        </p:tgtEl>
                                      </p:cBhvr>
                                    </p:animEffect>
                                  </p:childTnLst>
                                </p:cTn>
                              </p:par>
                              <p:par>
                                <p:cTn id="114" presetID="10" presetClass="entr" presetSubtype="0" fill="hold" nodeType="withEffect">
                                  <p:stCondLst>
                                    <p:cond delay="1000"/>
                                  </p:stCondLst>
                                  <p:childTnLst>
                                    <p:set>
                                      <p:cBhvr>
                                        <p:cTn id="115" dur="1" fill="hold">
                                          <p:stCondLst>
                                            <p:cond delay="0"/>
                                          </p:stCondLst>
                                        </p:cTn>
                                        <p:tgtEl>
                                          <p:spTgt spid="34"/>
                                        </p:tgtEl>
                                        <p:attrNameLst>
                                          <p:attrName>style.visibility</p:attrName>
                                        </p:attrNameLst>
                                      </p:cBhvr>
                                      <p:to>
                                        <p:strVal val="visible"/>
                                      </p:to>
                                    </p:set>
                                    <p:animEffect transition="in" filter="fade">
                                      <p:cBhvr>
                                        <p:cTn id="1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5" grpId="2" animBg="1"/>
      <p:bldP spid="24" grpId="0" animBg="1"/>
      <p:bldP spid="24" grpId="1" animBg="1"/>
      <p:bldP spid="23" grpId="0" animBg="1"/>
      <p:bldP spid="23" grpId="1" animBg="1"/>
      <p:bldP spid="21" grpId="0" animBg="1"/>
      <p:bldP spid="21" grpId="1" animBg="1"/>
      <p:bldP spid="20" grpId="0" animBg="1"/>
      <p:bldP spid="20" grpId="1" animBg="1"/>
      <p:bldP spid="19" grpId="0" animBg="1"/>
      <p:bldP spid="19" grpId="1" animBg="1"/>
      <p:bldP spid="28" grpId="0" animBg="1"/>
      <p:bldP spid="40" grpId="0" animBg="1"/>
      <p:bldP spid="41" grpId="0" animBg="1"/>
      <p:bldP spid="42" grpId="0" animBg="1"/>
      <p:bldP spid="43" grpId="0" animBg="1"/>
      <p:bldP spid="44" grpId="0" animBg="1"/>
      <p:bldP spid="45" grpId="0" animBg="1"/>
      <p:bldP spid="46" grpId="0" animBg="1"/>
      <p:bldP spid="4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a:extLst>
              <a:ext uri="{FF2B5EF4-FFF2-40B4-BE49-F238E27FC236}">
                <a16:creationId xmlns:a16="http://schemas.microsoft.com/office/drawing/2014/main" id="{35D94744-5018-4C57-86B7-ACAF2426E889}"/>
              </a:ext>
            </a:extLst>
          </p:cNvPr>
          <p:cNvSpPr txBox="1">
            <a:spLocks/>
          </p:cNvSpPr>
          <p:nvPr/>
        </p:nvSpPr>
        <p:spPr>
          <a:xfrm>
            <a:off x="720000" y="1440000"/>
            <a:ext cx="936000" cy="865584"/>
          </a:xfrm>
          <a:prstGeom prst="octagon">
            <a:avLst/>
          </a:prstGeom>
          <a:solidFill>
            <a:srgbClr val="00B0F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3"/>
          </a:lnRef>
          <a:fillRef idx="3">
            <a:schemeClr val="accent3"/>
          </a:fillRef>
          <a:effectRef idx="3">
            <a:schemeClr val="accent3"/>
          </a:effectRef>
          <a:fontRef idx="minor">
            <a:schemeClr val="lt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50" normalizeH="0" baseline="0" noProof="0" dirty="0">
                <a:ln w="0"/>
                <a:solidFill>
                  <a:srgbClr val="F2F2F2"/>
                </a:solidFill>
                <a:effectLst>
                  <a:innerShdw blurRad="63500" dist="50800" dir="13500000">
                    <a:srgbClr val="000000">
                      <a:alpha val="50000"/>
                    </a:srgbClr>
                  </a:innerShdw>
                </a:effectLst>
                <a:uLnTx/>
                <a:uFillTx/>
                <a:latin typeface="3ds" panose="02000503020000020004" pitchFamily="2" charset="0"/>
                <a:ea typeface="+mn-ea"/>
                <a:cs typeface="+mn-cs"/>
              </a:rPr>
              <a:t>0</a:t>
            </a:r>
          </a:p>
        </p:txBody>
      </p:sp>
      <p:sp>
        <p:nvSpPr>
          <p:cNvPr id="24" name="ZoneTexte 23">
            <a:extLst>
              <a:ext uri="{FF2B5EF4-FFF2-40B4-BE49-F238E27FC236}">
                <a16:creationId xmlns:a16="http://schemas.microsoft.com/office/drawing/2014/main" id="{C41EF038-F4E6-415C-A044-2D76E47AE7CD}"/>
              </a:ext>
            </a:extLst>
          </p:cNvPr>
          <p:cNvSpPr txBox="1">
            <a:spLocks/>
          </p:cNvSpPr>
          <p:nvPr/>
        </p:nvSpPr>
        <p:spPr>
          <a:xfrm>
            <a:off x="720000" y="1440000"/>
            <a:ext cx="936000" cy="865584"/>
          </a:xfrm>
          <a:prstGeom prst="octagon">
            <a:avLst/>
          </a:prstGeom>
          <a:solidFill>
            <a:srgbClr val="00B0F0"/>
          </a:solidFill>
          <a:ln>
            <a:noFill/>
          </a:ln>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3"/>
          </a:lnRef>
          <a:fillRef idx="3">
            <a:schemeClr val="accent3"/>
          </a:fillRef>
          <a:effectRef idx="3">
            <a:schemeClr val="accent3"/>
          </a:effectRef>
          <a:fontRef idx="minor">
            <a:schemeClr val="lt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50" normalizeH="0" baseline="0" noProof="0" dirty="0">
                <a:ln w="0"/>
                <a:solidFill>
                  <a:srgbClr val="F2F2F2"/>
                </a:solidFill>
                <a:effectLst>
                  <a:innerShdw blurRad="63500" dist="50800" dir="13500000">
                    <a:srgbClr val="000000">
                      <a:alpha val="50000"/>
                    </a:srgbClr>
                  </a:innerShdw>
                </a:effectLst>
                <a:uLnTx/>
                <a:uFillTx/>
                <a:latin typeface="3ds" panose="02000503020000020004" pitchFamily="2" charset="0"/>
                <a:ea typeface="+mn-ea"/>
                <a:cs typeface="+mn-cs"/>
              </a:rPr>
              <a:t>1</a:t>
            </a:r>
          </a:p>
        </p:txBody>
      </p:sp>
      <p:sp>
        <p:nvSpPr>
          <p:cNvPr id="23" name="ZoneTexte 22">
            <a:extLst>
              <a:ext uri="{FF2B5EF4-FFF2-40B4-BE49-F238E27FC236}">
                <a16:creationId xmlns:a16="http://schemas.microsoft.com/office/drawing/2014/main" id="{5E379935-0A78-41B9-9A93-F3772D156EDD}"/>
              </a:ext>
            </a:extLst>
          </p:cNvPr>
          <p:cNvSpPr txBox="1">
            <a:spLocks/>
          </p:cNvSpPr>
          <p:nvPr/>
        </p:nvSpPr>
        <p:spPr>
          <a:xfrm>
            <a:off x="720000" y="1440000"/>
            <a:ext cx="936000" cy="865584"/>
          </a:xfrm>
          <a:prstGeom prst="octagon">
            <a:avLst/>
          </a:prstGeom>
          <a:solidFill>
            <a:srgbClr val="00B0F0"/>
          </a:solidFill>
          <a:ln>
            <a:noFill/>
          </a:ln>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3"/>
          </a:lnRef>
          <a:fillRef idx="3">
            <a:schemeClr val="accent3"/>
          </a:fillRef>
          <a:effectRef idx="3">
            <a:schemeClr val="accent3"/>
          </a:effectRef>
          <a:fontRef idx="minor">
            <a:schemeClr val="lt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50" normalizeH="0" baseline="0" noProof="0" dirty="0">
                <a:ln w="0"/>
                <a:solidFill>
                  <a:srgbClr val="F2F2F2"/>
                </a:solidFill>
                <a:effectLst>
                  <a:innerShdw blurRad="63500" dist="50800" dir="13500000">
                    <a:srgbClr val="000000">
                      <a:alpha val="50000"/>
                    </a:srgbClr>
                  </a:innerShdw>
                </a:effectLst>
                <a:uLnTx/>
                <a:uFillTx/>
                <a:latin typeface="3ds" panose="02000503020000020004" pitchFamily="2" charset="0"/>
                <a:ea typeface="+mn-ea"/>
                <a:cs typeface="+mn-cs"/>
              </a:rPr>
              <a:t>2</a:t>
            </a:r>
          </a:p>
        </p:txBody>
      </p:sp>
      <p:sp>
        <p:nvSpPr>
          <p:cNvPr id="21" name="ZoneTexte 20">
            <a:extLst>
              <a:ext uri="{FF2B5EF4-FFF2-40B4-BE49-F238E27FC236}">
                <a16:creationId xmlns:a16="http://schemas.microsoft.com/office/drawing/2014/main" id="{28D1B34D-56F5-457C-986E-AE723D5B4A61}"/>
              </a:ext>
            </a:extLst>
          </p:cNvPr>
          <p:cNvSpPr txBox="1">
            <a:spLocks/>
          </p:cNvSpPr>
          <p:nvPr/>
        </p:nvSpPr>
        <p:spPr>
          <a:xfrm>
            <a:off x="720000" y="1440000"/>
            <a:ext cx="936000" cy="865584"/>
          </a:xfrm>
          <a:prstGeom prst="octagon">
            <a:avLst/>
          </a:prstGeom>
          <a:solidFill>
            <a:srgbClr val="00B0F0"/>
          </a:solidFill>
          <a:ln>
            <a:noFill/>
          </a:ln>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3"/>
          </a:lnRef>
          <a:fillRef idx="3">
            <a:schemeClr val="accent3"/>
          </a:fillRef>
          <a:effectRef idx="3">
            <a:schemeClr val="accent3"/>
          </a:effectRef>
          <a:fontRef idx="minor">
            <a:schemeClr val="lt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50" normalizeH="0" baseline="0" noProof="0" dirty="0">
                <a:ln w="0"/>
                <a:solidFill>
                  <a:srgbClr val="F2F2F2"/>
                </a:solidFill>
                <a:effectLst>
                  <a:innerShdw blurRad="63500" dist="50800" dir="13500000">
                    <a:srgbClr val="000000">
                      <a:alpha val="50000"/>
                    </a:srgbClr>
                  </a:innerShdw>
                </a:effectLst>
                <a:uLnTx/>
                <a:uFillTx/>
                <a:latin typeface="3ds" panose="02000503020000020004" pitchFamily="2" charset="0"/>
                <a:ea typeface="+mn-ea"/>
                <a:cs typeface="+mn-cs"/>
              </a:rPr>
              <a:t>3</a:t>
            </a:r>
          </a:p>
        </p:txBody>
      </p:sp>
      <p:sp>
        <p:nvSpPr>
          <p:cNvPr id="20" name="ZoneTexte 19">
            <a:extLst>
              <a:ext uri="{FF2B5EF4-FFF2-40B4-BE49-F238E27FC236}">
                <a16:creationId xmlns:a16="http://schemas.microsoft.com/office/drawing/2014/main" id="{6F1A1E38-87BA-44EA-8F43-9B2A650E702F}"/>
              </a:ext>
            </a:extLst>
          </p:cNvPr>
          <p:cNvSpPr txBox="1">
            <a:spLocks/>
          </p:cNvSpPr>
          <p:nvPr/>
        </p:nvSpPr>
        <p:spPr>
          <a:xfrm>
            <a:off x="720000" y="1440000"/>
            <a:ext cx="936000" cy="865584"/>
          </a:xfrm>
          <a:prstGeom prst="octagon">
            <a:avLst/>
          </a:prstGeom>
          <a:solidFill>
            <a:srgbClr val="00B0F0"/>
          </a:solidFill>
          <a:ln>
            <a:noFill/>
          </a:ln>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3"/>
          </a:lnRef>
          <a:fillRef idx="3">
            <a:schemeClr val="accent3"/>
          </a:fillRef>
          <a:effectRef idx="3">
            <a:schemeClr val="accent3"/>
          </a:effectRef>
          <a:fontRef idx="minor">
            <a:schemeClr val="lt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50" normalizeH="0" baseline="0" noProof="0" dirty="0">
                <a:ln w="0"/>
                <a:solidFill>
                  <a:srgbClr val="F2F2F2"/>
                </a:solidFill>
                <a:effectLst>
                  <a:innerShdw blurRad="63500" dist="50800" dir="13500000">
                    <a:srgbClr val="000000">
                      <a:alpha val="50000"/>
                    </a:srgbClr>
                  </a:innerShdw>
                </a:effectLst>
                <a:uLnTx/>
                <a:uFillTx/>
                <a:latin typeface="3ds" panose="02000503020000020004" pitchFamily="2" charset="0"/>
                <a:ea typeface="+mn-ea"/>
                <a:cs typeface="+mn-cs"/>
              </a:rPr>
              <a:t>4</a:t>
            </a:r>
          </a:p>
        </p:txBody>
      </p:sp>
      <p:sp>
        <p:nvSpPr>
          <p:cNvPr id="19" name="ZoneTexte 18">
            <a:extLst>
              <a:ext uri="{FF2B5EF4-FFF2-40B4-BE49-F238E27FC236}">
                <a16:creationId xmlns:a16="http://schemas.microsoft.com/office/drawing/2014/main" id="{34C16007-AB73-4BB4-A77E-AA6E93A016C1}"/>
              </a:ext>
            </a:extLst>
          </p:cNvPr>
          <p:cNvSpPr txBox="1">
            <a:spLocks/>
          </p:cNvSpPr>
          <p:nvPr/>
        </p:nvSpPr>
        <p:spPr>
          <a:xfrm>
            <a:off x="720000" y="1440000"/>
            <a:ext cx="936000" cy="865584"/>
          </a:xfrm>
          <a:prstGeom prst="octagon">
            <a:avLst/>
          </a:prstGeom>
          <a:solidFill>
            <a:srgbClr val="00B0F0"/>
          </a:solidFill>
          <a:ln>
            <a:noFill/>
          </a:ln>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3"/>
          </a:lnRef>
          <a:fillRef idx="3">
            <a:schemeClr val="accent3"/>
          </a:fillRef>
          <a:effectRef idx="3">
            <a:schemeClr val="accent3"/>
          </a:effectRef>
          <a:fontRef idx="minor">
            <a:schemeClr val="lt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50" normalizeH="0" baseline="0" noProof="0" dirty="0">
                <a:ln w="0"/>
                <a:solidFill>
                  <a:srgbClr val="F2F2F2"/>
                </a:solidFill>
                <a:effectLst>
                  <a:innerShdw blurRad="63500" dist="50800" dir="13500000">
                    <a:srgbClr val="000000">
                      <a:alpha val="50000"/>
                    </a:srgbClr>
                  </a:innerShdw>
                </a:effectLst>
                <a:uLnTx/>
                <a:uFillTx/>
                <a:latin typeface="3ds" panose="02000503020000020004" pitchFamily="2" charset="0"/>
                <a:ea typeface="+mn-ea"/>
                <a:cs typeface="+mn-cs"/>
              </a:rPr>
              <a:t>5</a:t>
            </a:r>
          </a:p>
        </p:txBody>
      </p:sp>
      <p:sp>
        <p:nvSpPr>
          <p:cNvPr id="2" name="Espace réservé du numéro de diapositive 1">
            <a:extLst>
              <a:ext uri="{FF2B5EF4-FFF2-40B4-BE49-F238E27FC236}">
                <a16:creationId xmlns:a16="http://schemas.microsoft.com/office/drawing/2014/main" id="{4AF9F507-7FB0-4E47-B907-50FDF68EBC4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17C1B05-8444-EA4A-B9F9-11CD3616A168}"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sp>
        <p:nvSpPr>
          <p:cNvPr id="32" name="Titre 1">
            <a:extLst>
              <a:ext uri="{FF2B5EF4-FFF2-40B4-BE49-F238E27FC236}">
                <a16:creationId xmlns:a16="http://schemas.microsoft.com/office/drawing/2014/main" id="{B1F14E19-35D9-40B2-B6F4-3F4E3C76494B}"/>
              </a:ext>
            </a:extLst>
          </p:cNvPr>
          <p:cNvSpPr txBox="1">
            <a:spLocks/>
          </p:cNvSpPr>
          <p:nvPr/>
        </p:nvSpPr>
        <p:spPr>
          <a:xfrm>
            <a:off x="180000" y="180000"/>
            <a:ext cx="12027438"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2800" b="1" i="0" u="none" strike="noStrike" kern="1200" cap="none" spc="-150" normalizeH="0" baseline="0" noProof="0" dirty="0">
              <a:ln>
                <a:noFill/>
              </a:ln>
              <a:solidFill>
                <a:prstClr val="black">
                  <a:lumMod val="75000"/>
                  <a:lumOff val="25000"/>
                </a:prstClr>
              </a:solidFill>
              <a:effectLst/>
              <a:uLnTx/>
              <a:uFillTx/>
              <a:latin typeface="Corbel"/>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150" normalizeH="0" baseline="0" noProof="0" dirty="0">
                <a:ln>
                  <a:noFill/>
                </a:ln>
                <a:solidFill>
                  <a:prstClr val="black">
                    <a:lumMod val="75000"/>
                    <a:lumOff val="25000"/>
                  </a:prstClr>
                </a:solidFill>
                <a:effectLst/>
                <a:uLnTx/>
                <a:uFillTx/>
                <a:latin typeface="Corbel"/>
                <a:ea typeface="+mj-ea"/>
                <a:cs typeface="+mj-cs"/>
              </a:rPr>
              <a:t>Avec l'approche design, quelle est la nouvelle exigence du client ?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2800" b="1" i="0" u="none" strike="noStrike" kern="1200" cap="none" spc="-300" normalizeH="0" baseline="0" noProof="0" dirty="0">
              <a:ln>
                <a:noFill/>
              </a:ln>
              <a:solidFill>
                <a:prstClr val="black">
                  <a:lumMod val="75000"/>
                  <a:lumOff val="25000"/>
                </a:prstClr>
              </a:solidFill>
              <a:effectLst/>
              <a:uLnTx/>
              <a:uFillTx/>
              <a:latin typeface="Corbel"/>
              <a:ea typeface="+mj-ea"/>
              <a:cs typeface="+mj-cs"/>
            </a:endParaRPr>
          </a:p>
        </p:txBody>
      </p:sp>
      <p:sp>
        <p:nvSpPr>
          <p:cNvPr id="4" name="Rectangle 3">
            <a:extLst>
              <a:ext uri="{FF2B5EF4-FFF2-40B4-BE49-F238E27FC236}">
                <a16:creationId xmlns:a16="http://schemas.microsoft.com/office/drawing/2014/main" id="{3223E025-FCCC-493B-A2AD-B15BC6C57FA9}"/>
              </a:ext>
            </a:extLst>
          </p:cNvPr>
          <p:cNvSpPr/>
          <p:nvPr/>
        </p:nvSpPr>
        <p:spPr>
          <a:xfrm>
            <a:off x="550987" y="3067777"/>
            <a:ext cx="512465" cy="47227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sp>
        <p:nvSpPr>
          <p:cNvPr id="29" name="Rectangle 28">
            <a:extLst>
              <a:ext uri="{FF2B5EF4-FFF2-40B4-BE49-F238E27FC236}">
                <a16:creationId xmlns:a16="http://schemas.microsoft.com/office/drawing/2014/main" id="{16CC6A4A-658C-445F-B520-92AE959F3D7E}"/>
              </a:ext>
            </a:extLst>
          </p:cNvPr>
          <p:cNvSpPr/>
          <p:nvPr/>
        </p:nvSpPr>
        <p:spPr>
          <a:xfrm>
            <a:off x="550985" y="5010722"/>
            <a:ext cx="512465" cy="47227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sp>
        <p:nvSpPr>
          <p:cNvPr id="33" name="Rectangle 32">
            <a:extLst>
              <a:ext uri="{FF2B5EF4-FFF2-40B4-BE49-F238E27FC236}">
                <a16:creationId xmlns:a16="http://schemas.microsoft.com/office/drawing/2014/main" id="{844BC17C-5793-4C19-B309-2BE853D89FE5}"/>
              </a:ext>
            </a:extLst>
          </p:cNvPr>
          <p:cNvSpPr/>
          <p:nvPr/>
        </p:nvSpPr>
        <p:spPr>
          <a:xfrm>
            <a:off x="550986" y="4084655"/>
            <a:ext cx="512465" cy="47227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sp>
        <p:nvSpPr>
          <p:cNvPr id="13" name="ZoneTexte 12">
            <a:extLst>
              <a:ext uri="{FF2B5EF4-FFF2-40B4-BE49-F238E27FC236}">
                <a16:creationId xmlns:a16="http://schemas.microsoft.com/office/drawing/2014/main" id="{AC973ADC-1B5A-4352-B6CF-731B29A930EF}"/>
              </a:ext>
            </a:extLst>
          </p:cNvPr>
          <p:cNvSpPr txBox="1"/>
          <p:nvPr/>
        </p:nvSpPr>
        <p:spPr>
          <a:xfrm>
            <a:off x="1228055" y="3184391"/>
            <a:ext cx="59385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Faire varier la luminosité de la lampe  </a:t>
            </a:r>
          </a:p>
        </p:txBody>
      </p:sp>
      <p:sp>
        <p:nvSpPr>
          <p:cNvPr id="36" name="ZoneTexte 35">
            <a:extLst>
              <a:ext uri="{FF2B5EF4-FFF2-40B4-BE49-F238E27FC236}">
                <a16:creationId xmlns:a16="http://schemas.microsoft.com/office/drawing/2014/main" id="{6BAE6828-5A36-44D5-90C4-32687412575A}"/>
              </a:ext>
            </a:extLst>
          </p:cNvPr>
          <p:cNvSpPr txBox="1"/>
          <p:nvPr/>
        </p:nvSpPr>
        <p:spPr>
          <a:xfrm>
            <a:off x="1228055" y="4089958"/>
            <a:ext cx="95571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Quel que soit le changement de face, l’état de la lampe doit changer</a:t>
            </a:r>
            <a:r>
              <a:rPr kumimoji="0" lang="fr-FR" sz="24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a:t>
            </a:r>
          </a:p>
        </p:txBody>
      </p:sp>
      <p:sp>
        <p:nvSpPr>
          <p:cNvPr id="37" name="ZoneTexte 36">
            <a:extLst>
              <a:ext uri="{FF2B5EF4-FFF2-40B4-BE49-F238E27FC236}">
                <a16:creationId xmlns:a16="http://schemas.microsoft.com/office/drawing/2014/main" id="{A5881FF3-471A-4682-8FC5-027DA4B27498}"/>
              </a:ext>
            </a:extLst>
          </p:cNvPr>
          <p:cNvSpPr txBox="1"/>
          <p:nvPr/>
        </p:nvSpPr>
        <p:spPr>
          <a:xfrm>
            <a:off x="1228055" y="5010722"/>
            <a:ext cx="59385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Jouer au dé avec le cube</a:t>
            </a:r>
          </a:p>
        </p:txBody>
      </p:sp>
      <p:pic>
        <p:nvPicPr>
          <p:cNvPr id="16" name="Graphique 15" descr="Coche">
            <a:extLst>
              <a:ext uri="{FF2B5EF4-FFF2-40B4-BE49-F238E27FC236}">
                <a16:creationId xmlns:a16="http://schemas.microsoft.com/office/drawing/2014/main" id="{2C289A77-207A-4909-93F5-E004A099E8C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16432" y="3772366"/>
            <a:ext cx="914400" cy="914400"/>
          </a:xfrm>
          <a:prstGeom prst="rect">
            <a:avLst/>
          </a:prstGeom>
        </p:spPr>
      </p:pic>
      <p:sp>
        <p:nvSpPr>
          <p:cNvPr id="39" name="Espace réservé du pied de page 5">
            <a:extLst>
              <a:ext uri="{FF2B5EF4-FFF2-40B4-BE49-F238E27FC236}">
                <a16:creationId xmlns:a16="http://schemas.microsoft.com/office/drawing/2014/main" id="{EFC21475-B3CB-4350-A027-F6B05E64CBDC}"/>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Sciences de l’Ingénieur :  l'approche Design au service du projet de Première</a:t>
            </a:r>
          </a:p>
        </p:txBody>
      </p:sp>
      <p:pic>
        <p:nvPicPr>
          <p:cNvPr id="35" name="Image 34">
            <a:extLst>
              <a:ext uri="{FF2B5EF4-FFF2-40B4-BE49-F238E27FC236}">
                <a16:creationId xmlns:a16="http://schemas.microsoft.com/office/drawing/2014/main" id="{27E48520-EA3A-44CC-8A7A-5BCB69F0B22A}"/>
              </a:ext>
            </a:extLst>
          </p:cNvPr>
          <p:cNvPicPr>
            <a:picLocks noChangeAspect="1"/>
          </p:cNvPicPr>
          <p:nvPr/>
        </p:nvPicPr>
        <p:blipFill>
          <a:blip r:embed="rId5"/>
          <a:stretch>
            <a:fillRect/>
          </a:stretch>
        </p:blipFill>
        <p:spPr>
          <a:xfrm>
            <a:off x="7560001" y="873760"/>
            <a:ext cx="3295250" cy="3086240"/>
          </a:xfrm>
          <a:prstGeom prst="rect">
            <a:avLst/>
          </a:prstGeom>
        </p:spPr>
      </p:pic>
      <p:pic>
        <p:nvPicPr>
          <p:cNvPr id="38" name="Image 37">
            <a:extLst>
              <a:ext uri="{FF2B5EF4-FFF2-40B4-BE49-F238E27FC236}">
                <a16:creationId xmlns:a16="http://schemas.microsoft.com/office/drawing/2014/main" id="{C17B7BC2-1E68-4F8E-B2E0-380B9C56C1D4}"/>
              </a:ext>
            </a:extLst>
          </p:cNvPr>
          <p:cNvPicPr>
            <a:picLocks noChangeAspect="1"/>
          </p:cNvPicPr>
          <p:nvPr/>
        </p:nvPicPr>
        <p:blipFill>
          <a:blip r:embed="rId6"/>
          <a:stretch>
            <a:fillRect/>
          </a:stretch>
        </p:blipFill>
        <p:spPr>
          <a:xfrm>
            <a:off x="7560001" y="873760"/>
            <a:ext cx="3295250" cy="3086240"/>
          </a:xfrm>
          <a:prstGeom prst="rect">
            <a:avLst/>
          </a:prstGeom>
        </p:spPr>
      </p:pic>
      <p:pic>
        <p:nvPicPr>
          <p:cNvPr id="40" name="Image 39">
            <a:extLst>
              <a:ext uri="{FF2B5EF4-FFF2-40B4-BE49-F238E27FC236}">
                <a16:creationId xmlns:a16="http://schemas.microsoft.com/office/drawing/2014/main" id="{3E581A46-EDD0-409F-A75D-E3C7F4CFA7B5}"/>
              </a:ext>
            </a:extLst>
          </p:cNvPr>
          <p:cNvPicPr>
            <a:picLocks noChangeAspect="1"/>
          </p:cNvPicPr>
          <p:nvPr/>
        </p:nvPicPr>
        <p:blipFill>
          <a:blip r:embed="rId7"/>
          <a:stretch>
            <a:fillRect/>
          </a:stretch>
        </p:blipFill>
        <p:spPr>
          <a:xfrm>
            <a:off x="7560001" y="873760"/>
            <a:ext cx="3295250" cy="3086240"/>
          </a:xfrm>
          <a:prstGeom prst="rect">
            <a:avLst/>
          </a:prstGeom>
        </p:spPr>
      </p:pic>
      <p:pic>
        <p:nvPicPr>
          <p:cNvPr id="41" name="Image 40">
            <a:extLst>
              <a:ext uri="{FF2B5EF4-FFF2-40B4-BE49-F238E27FC236}">
                <a16:creationId xmlns:a16="http://schemas.microsoft.com/office/drawing/2014/main" id="{FEC17AFA-3912-483E-BDEC-0DD8454E53B6}"/>
              </a:ext>
            </a:extLst>
          </p:cNvPr>
          <p:cNvPicPr>
            <a:picLocks noChangeAspect="1"/>
          </p:cNvPicPr>
          <p:nvPr/>
        </p:nvPicPr>
        <p:blipFill>
          <a:blip r:embed="rId8"/>
          <a:stretch>
            <a:fillRect/>
          </a:stretch>
        </p:blipFill>
        <p:spPr>
          <a:xfrm>
            <a:off x="7560001" y="873760"/>
            <a:ext cx="3295250" cy="3086240"/>
          </a:xfrm>
          <a:prstGeom prst="rect">
            <a:avLst/>
          </a:prstGeom>
        </p:spPr>
      </p:pic>
      <p:pic>
        <p:nvPicPr>
          <p:cNvPr id="42" name="Image 41">
            <a:extLst>
              <a:ext uri="{FF2B5EF4-FFF2-40B4-BE49-F238E27FC236}">
                <a16:creationId xmlns:a16="http://schemas.microsoft.com/office/drawing/2014/main" id="{C2CACF7C-0EAA-4989-8ED4-9FC6DB1BF7C2}"/>
              </a:ext>
            </a:extLst>
          </p:cNvPr>
          <p:cNvPicPr>
            <a:picLocks noChangeAspect="1"/>
          </p:cNvPicPr>
          <p:nvPr/>
        </p:nvPicPr>
        <p:blipFill>
          <a:blip r:embed="rId9"/>
          <a:stretch>
            <a:fillRect/>
          </a:stretch>
        </p:blipFill>
        <p:spPr>
          <a:xfrm>
            <a:off x="7560001" y="873760"/>
            <a:ext cx="3295250" cy="3086240"/>
          </a:xfrm>
          <a:prstGeom prst="rect">
            <a:avLst/>
          </a:prstGeom>
        </p:spPr>
      </p:pic>
      <p:pic>
        <p:nvPicPr>
          <p:cNvPr id="43" name="Image 42">
            <a:extLst>
              <a:ext uri="{FF2B5EF4-FFF2-40B4-BE49-F238E27FC236}">
                <a16:creationId xmlns:a16="http://schemas.microsoft.com/office/drawing/2014/main" id="{1A5C67AF-4002-4E66-A3B5-247445F348A4}"/>
              </a:ext>
            </a:extLst>
          </p:cNvPr>
          <p:cNvPicPr>
            <a:picLocks noChangeAspect="1"/>
          </p:cNvPicPr>
          <p:nvPr/>
        </p:nvPicPr>
        <p:blipFill>
          <a:blip r:embed="rId10"/>
          <a:stretch>
            <a:fillRect/>
          </a:stretch>
        </p:blipFill>
        <p:spPr>
          <a:xfrm>
            <a:off x="7560001" y="873760"/>
            <a:ext cx="3295250" cy="3086240"/>
          </a:xfrm>
          <a:prstGeom prst="rect">
            <a:avLst/>
          </a:prstGeom>
        </p:spPr>
      </p:pic>
      <p:pic>
        <p:nvPicPr>
          <p:cNvPr id="44" name="Image 43">
            <a:extLst>
              <a:ext uri="{FF2B5EF4-FFF2-40B4-BE49-F238E27FC236}">
                <a16:creationId xmlns:a16="http://schemas.microsoft.com/office/drawing/2014/main" id="{2A895E9B-BFC9-4E60-B440-1741F889F5ED}"/>
              </a:ext>
            </a:extLst>
          </p:cNvPr>
          <p:cNvPicPr>
            <a:picLocks noChangeAspect="1"/>
          </p:cNvPicPr>
          <p:nvPr/>
        </p:nvPicPr>
        <p:blipFill>
          <a:blip r:embed="rId5"/>
          <a:stretch>
            <a:fillRect/>
          </a:stretch>
        </p:blipFill>
        <p:spPr>
          <a:xfrm>
            <a:off x="7560000" y="873760"/>
            <a:ext cx="3295250" cy="3086240"/>
          </a:xfrm>
          <a:prstGeom prst="rect">
            <a:avLst/>
          </a:prstGeom>
        </p:spPr>
      </p:pic>
    </p:spTree>
    <p:extLst>
      <p:ext uri="{BB962C8B-B14F-4D97-AF65-F5344CB8AC3E}">
        <p14:creationId xmlns:p14="http://schemas.microsoft.com/office/powerpoint/2010/main" val="24215234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1"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1"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grpId="1"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anim calcmode="lin" valueType="num">
                                      <p:cBhvr>
                                        <p:cTn id="28" dur="500" fill="hold"/>
                                        <p:tgtEl>
                                          <p:spTgt spid="24"/>
                                        </p:tgtEl>
                                        <p:attrNameLst>
                                          <p:attrName>ppt_x</p:attrName>
                                        </p:attrNameLst>
                                      </p:cBhvr>
                                      <p:tavLst>
                                        <p:tav tm="0">
                                          <p:val>
                                            <p:strVal val="#ppt_x"/>
                                          </p:val>
                                        </p:tav>
                                        <p:tav tm="100000">
                                          <p:val>
                                            <p:strVal val="#ppt_x"/>
                                          </p:val>
                                        </p:tav>
                                      </p:tavLst>
                                    </p:anim>
                                    <p:anim calcmode="lin" valueType="num">
                                      <p:cBhvr>
                                        <p:cTn id="29" dur="5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grpId="1"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anim calcmode="lin" valueType="num">
                                      <p:cBhvr>
                                        <p:cTn id="33" dur="500" fill="hold"/>
                                        <p:tgtEl>
                                          <p:spTgt spid="25"/>
                                        </p:tgtEl>
                                        <p:attrNameLst>
                                          <p:attrName>ppt_x</p:attrName>
                                        </p:attrNameLst>
                                      </p:cBhvr>
                                      <p:tavLst>
                                        <p:tav tm="0">
                                          <p:val>
                                            <p:strVal val="#ppt_x"/>
                                          </p:val>
                                        </p:tav>
                                        <p:tav tm="100000">
                                          <p:val>
                                            <p:strVal val="#ppt_x"/>
                                          </p:val>
                                        </p:tav>
                                      </p:tavLst>
                                    </p:anim>
                                    <p:anim calcmode="lin" valueType="num">
                                      <p:cBhvr>
                                        <p:cTn id="3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1" presetClass="exit" presetSubtype="1" fill="hold" grpId="0" nodeType="clickEffect">
                                  <p:stCondLst>
                                    <p:cond delay="0"/>
                                  </p:stCondLst>
                                  <p:childTnLst>
                                    <p:animEffect transition="out" filter="wheel(1)">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childTnLst>
                          </p:cTn>
                        </p:par>
                        <p:par>
                          <p:cTn id="40" fill="hold">
                            <p:stCondLst>
                              <p:cond delay="500"/>
                            </p:stCondLst>
                            <p:childTnLst>
                              <p:par>
                                <p:cTn id="41" presetID="21" presetClass="exit" presetSubtype="1" fill="hold" grpId="0" nodeType="afterEffect">
                                  <p:stCondLst>
                                    <p:cond delay="500"/>
                                  </p:stCondLst>
                                  <p:childTnLst>
                                    <p:animEffect transition="out" filter="wheel(1)">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childTnLst>
                          </p:cTn>
                        </p:par>
                        <p:par>
                          <p:cTn id="44" fill="hold">
                            <p:stCondLst>
                              <p:cond delay="1500"/>
                            </p:stCondLst>
                            <p:childTnLst>
                              <p:par>
                                <p:cTn id="45" presetID="21" presetClass="exit" presetSubtype="1" fill="hold" grpId="0" nodeType="afterEffect">
                                  <p:stCondLst>
                                    <p:cond delay="500"/>
                                  </p:stCondLst>
                                  <p:childTnLst>
                                    <p:animEffect transition="out" filter="wheel(1)">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par>
                          <p:cTn id="48" fill="hold">
                            <p:stCondLst>
                              <p:cond delay="2500"/>
                            </p:stCondLst>
                            <p:childTnLst>
                              <p:par>
                                <p:cTn id="49" presetID="21" presetClass="exit" presetSubtype="1" fill="hold" grpId="0" nodeType="afterEffect">
                                  <p:stCondLst>
                                    <p:cond delay="500"/>
                                  </p:stCondLst>
                                  <p:childTnLst>
                                    <p:animEffect transition="out" filter="wheel(1)">
                                      <p:cBhvr>
                                        <p:cTn id="50" dur="500"/>
                                        <p:tgtEl>
                                          <p:spTgt spid="23"/>
                                        </p:tgtEl>
                                      </p:cBhvr>
                                    </p:animEffect>
                                    <p:set>
                                      <p:cBhvr>
                                        <p:cTn id="51" dur="1" fill="hold">
                                          <p:stCondLst>
                                            <p:cond delay="499"/>
                                          </p:stCondLst>
                                        </p:cTn>
                                        <p:tgtEl>
                                          <p:spTgt spid="23"/>
                                        </p:tgtEl>
                                        <p:attrNameLst>
                                          <p:attrName>style.visibility</p:attrName>
                                        </p:attrNameLst>
                                      </p:cBhvr>
                                      <p:to>
                                        <p:strVal val="hidden"/>
                                      </p:to>
                                    </p:set>
                                  </p:childTnLst>
                                </p:cTn>
                              </p:par>
                            </p:childTnLst>
                          </p:cTn>
                        </p:par>
                        <p:par>
                          <p:cTn id="52" fill="hold">
                            <p:stCondLst>
                              <p:cond delay="3500"/>
                            </p:stCondLst>
                            <p:childTnLst>
                              <p:par>
                                <p:cTn id="53" presetID="21" presetClass="exit" presetSubtype="1" fill="hold" grpId="0" nodeType="afterEffect">
                                  <p:stCondLst>
                                    <p:cond delay="500"/>
                                  </p:stCondLst>
                                  <p:childTnLst>
                                    <p:animEffect transition="out" filter="wheel(1)">
                                      <p:cBhvr>
                                        <p:cTn id="54" dur="500"/>
                                        <p:tgtEl>
                                          <p:spTgt spid="24"/>
                                        </p:tgtEl>
                                      </p:cBhvr>
                                    </p:animEffect>
                                    <p:set>
                                      <p:cBhvr>
                                        <p:cTn id="55" dur="1" fill="hold">
                                          <p:stCondLst>
                                            <p:cond delay="499"/>
                                          </p:stCondLst>
                                        </p:cTn>
                                        <p:tgtEl>
                                          <p:spTgt spid="24"/>
                                        </p:tgtEl>
                                        <p:attrNameLst>
                                          <p:attrName>style.visibility</p:attrName>
                                        </p:attrNameLst>
                                      </p:cBhvr>
                                      <p:to>
                                        <p:strVal val="hidden"/>
                                      </p:to>
                                    </p:set>
                                  </p:childTnLst>
                                </p:cTn>
                              </p:par>
                            </p:childTnLst>
                          </p:cTn>
                        </p:par>
                        <p:par>
                          <p:cTn id="56" fill="hold">
                            <p:stCondLst>
                              <p:cond delay="4500"/>
                            </p:stCondLst>
                            <p:childTnLst>
                              <p:par>
                                <p:cTn id="57" presetID="26" presetClass="emph" presetSubtype="0" fill="hold" grpId="0" nodeType="afterEffect">
                                  <p:stCondLst>
                                    <p:cond delay="0"/>
                                  </p:stCondLst>
                                  <p:childTnLst>
                                    <p:animEffect transition="out" filter="fade">
                                      <p:cBhvr>
                                        <p:cTn id="58" dur="1500" tmFilter="0, 0; .2, .5; .8, .5; 1, 0"/>
                                        <p:tgtEl>
                                          <p:spTgt spid="25"/>
                                        </p:tgtEl>
                                      </p:cBhvr>
                                    </p:animEffect>
                                    <p:animScale>
                                      <p:cBhvr>
                                        <p:cTn id="59" dur="750" autoRev="1" fill="hold"/>
                                        <p:tgtEl>
                                          <p:spTgt spid="25"/>
                                        </p:tgtEl>
                                      </p:cBhvr>
                                      <p:by x="105000" y="105000"/>
                                    </p:animScale>
                                  </p:childTnLst>
                                </p:cTn>
                              </p:par>
                              <p:par>
                                <p:cTn id="60" presetID="10" presetClass="entr" presetSubtype="0" fill="hold" nodeType="withEffect">
                                  <p:stCondLst>
                                    <p:cond delay="100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par>
                                <p:cTn id="63" presetID="10" presetClass="exit" presetSubtype="0" fill="hold" grpId="2" nodeType="withEffect">
                                  <p:stCondLst>
                                    <p:cond delay="1000"/>
                                  </p:stCondLst>
                                  <p:childTnLst>
                                    <p:animEffect transition="out" filter="fade">
                                      <p:cBhvr>
                                        <p:cTn id="64" dur="500"/>
                                        <p:tgtEl>
                                          <p:spTgt spid="25"/>
                                        </p:tgtEl>
                                      </p:cBhvr>
                                    </p:animEffect>
                                    <p:set>
                                      <p:cBhvr>
                                        <p:cTn id="65" dur="1" fill="hold">
                                          <p:stCondLst>
                                            <p:cond delay="499"/>
                                          </p:stCondLst>
                                        </p:cTn>
                                        <p:tgtEl>
                                          <p:spTgt spid="25"/>
                                        </p:tgtEl>
                                        <p:attrNameLst>
                                          <p:attrName>style.visibility</p:attrName>
                                        </p:attrNameLst>
                                      </p:cBhvr>
                                      <p:to>
                                        <p:strVal val="hidden"/>
                                      </p:to>
                                    </p:set>
                                  </p:childTnLst>
                                </p:cTn>
                              </p:par>
                            </p:childTnLst>
                          </p:cTn>
                        </p:par>
                        <p:par>
                          <p:cTn id="66" fill="hold">
                            <p:stCondLst>
                              <p:cond delay="6000"/>
                            </p:stCondLst>
                            <p:childTnLst>
                              <p:par>
                                <p:cTn id="67" presetID="10" presetClass="entr" presetSubtype="0" fill="hold" nodeType="afterEffect">
                                  <p:stCondLst>
                                    <p:cond delay="50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500"/>
                                        <p:tgtEl>
                                          <p:spTgt spid="38"/>
                                        </p:tgtEl>
                                      </p:cBhvr>
                                    </p:animEffect>
                                  </p:childTnLst>
                                </p:cTn>
                              </p:par>
                            </p:childTnLst>
                          </p:cTn>
                        </p:par>
                        <p:par>
                          <p:cTn id="70" fill="hold">
                            <p:stCondLst>
                              <p:cond delay="7000"/>
                            </p:stCondLst>
                            <p:childTnLst>
                              <p:par>
                                <p:cTn id="71" presetID="10" presetClass="entr" presetSubtype="0" fill="hold" nodeType="afterEffect">
                                  <p:stCondLst>
                                    <p:cond delay="50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500"/>
                                        <p:tgtEl>
                                          <p:spTgt spid="40"/>
                                        </p:tgtEl>
                                      </p:cBhvr>
                                    </p:animEffect>
                                  </p:childTnLst>
                                </p:cTn>
                              </p:par>
                            </p:childTnLst>
                          </p:cTn>
                        </p:par>
                        <p:par>
                          <p:cTn id="74" fill="hold">
                            <p:stCondLst>
                              <p:cond delay="8000"/>
                            </p:stCondLst>
                            <p:childTnLst>
                              <p:par>
                                <p:cTn id="75" presetID="10" presetClass="entr" presetSubtype="0" fill="hold" nodeType="afterEffect">
                                  <p:stCondLst>
                                    <p:cond delay="500"/>
                                  </p:stCondLst>
                                  <p:childTnLst>
                                    <p:set>
                                      <p:cBhvr>
                                        <p:cTn id="76" dur="1" fill="hold">
                                          <p:stCondLst>
                                            <p:cond delay="0"/>
                                          </p:stCondLst>
                                        </p:cTn>
                                        <p:tgtEl>
                                          <p:spTgt spid="41"/>
                                        </p:tgtEl>
                                        <p:attrNameLst>
                                          <p:attrName>style.visibility</p:attrName>
                                        </p:attrNameLst>
                                      </p:cBhvr>
                                      <p:to>
                                        <p:strVal val="visible"/>
                                      </p:to>
                                    </p:set>
                                    <p:animEffect transition="in" filter="fade">
                                      <p:cBhvr>
                                        <p:cTn id="77" dur="500"/>
                                        <p:tgtEl>
                                          <p:spTgt spid="41"/>
                                        </p:tgtEl>
                                      </p:cBhvr>
                                    </p:animEffect>
                                  </p:childTnLst>
                                </p:cTn>
                              </p:par>
                            </p:childTnLst>
                          </p:cTn>
                        </p:par>
                        <p:par>
                          <p:cTn id="78" fill="hold">
                            <p:stCondLst>
                              <p:cond delay="9000"/>
                            </p:stCondLst>
                            <p:childTnLst>
                              <p:par>
                                <p:cTn id="79" presetID="10" presetClass="entr" presetSubtype="0" fill="hold" nodeType="afterEffect">
                                  <p:stCondLst>
                                    <p:cond delay="50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500"/>
                                        <p:tgtEl>
                                          <p:spTgt spid="42"/>
                                        </p:tgtEl>
                                      </p:cBhvr>
                                    </p:animEffect>
                                  </p:childTnLst>
                                </p:cTn>
                              </p:par>
                            </p:childTnLst>
                          </p:cTn>
                        </p:par>
                        <p:par>
                          <p:cTn id="82" fill="hold">
                            <p:stCondLst>
                              <p:cond delay="10000"/>
                            </p:stCondLst>
                            <p:childTnLst>
                              <p:par>
                                <p:cTn id="83" presetID="10" presetClass="entr" presetSubtype="0" fill="hold" nodeType="afterEffect">
                                  <p:stCondLst>
                                    <p:cond delay="500"/>
                                  </p:stCondLst>
                                  <p:childTnLst>
                                    <p:set>
                                      <p:cBhvr>
                                        <p:cTn id="84" dur="1" fill="hold">
                                          <p:stCondLst>
                                            <p:cond delay="0"/>
                                          </p:stCondLst>
                                        </p:cTn>
                                        <p:tgtEl>
                                          <p:spTgt spid="43"/>
                                        </p:tgtEl>
                                        <p:attrNameLst>
                                          <p:attrName>style.visibility</p:attrName>
                                        </p:attrNameLst>
                                      </p:cBhvr>
                                      <p:to>
                                        <p:strVal val="visible"/>
                                      </p:to>
                                    </p:set>
                                    <p:animEffect transition="in" filter="fade">
                                      <p:cBhvr>
                                        <p:cTn id="85" dur="500"/>
                                        <p:tgtEl>
                                          <p:spTgt spid="43"/>
                                        </p:tgtEl>
                                      </p:cBhvr>
                                    </p:animEffect>
                                  </p:childTnLst>
                                </p:cTn>
                              </p:par>
                            </p:childTnLst>
                          </p:cTn>
                        </p:par>
                        <p:par>
                          <p:cTn id="86" fill="hold">
                            <p:stCondLst>
                              <p:cond delay="11000"/>
                            </p:stCondLst>
                            <p:childTnLst>
                              <p:par>
                                <p:cTn id="87" presetID="10" presetClass="entr" presetSubtype="0" fill="hold" nodeType="afterEffect">
                                  <p:stCondLst>
                                    <p:cond delay="500"/>
                                  </p:stCondLst>
                                  <p:childTnLst>
                                    <p:set>
                                      <p:cBhvr>
                                        <p:cTn id="88" dur="1" fill="hold">
                                          <p:stCondLst>
                                            <p:cond delay="0"/>
                                          </p:stCondLst>
                                        </p:cTn>
                                        <p:tgtEl>
                                          <p:spTgt spid="44"/>
                                        </p:tgtEl>
                                        <p:attrNameLst>
                                          <p:attrName>style.visibility</p:attrName>
                                        </p:attrNameLst>
                                      </p:cBhvr>
                                      <p:to>
                                        <p:strVal val="visible"/>
                                      </p:to>
                                    </p:set>
                                    <p:animEffect transition="in" filter="fade">
                                      <p:cBhvr>
                                        <p:cTn id="8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5" grpId="2" animBg="1"/>
      <p:bldP spid="24" grpId="0" animBg="1"/>
      <p:bldP spid="24" grpId="1" animBg="1"/>
      <p:bldP spid="23" grpId="0" animBg="1"/>
      <p:bldP spid="23" grpId="1" animBg="1"/>
      <p:bldP spid="21" grpId="0" animBg="1"/>
      <p:bldP spid="21" grpId="1" animBg="1"/>
      <p:bldP spid="20" grpId="0" animBg="1"/>
      <p:bldP spid="20" grpId="1" animBg="1"/>
      <p:bldP spid="19" grpId="0" animBg="1"/>
      <p:bldP spid="19"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6D9AB3D-99B8-4FD8-B3DB-085E9D0C7146}"/>
              </a:ext>
            </a:extLst>
          </p:cNvPr>
          <p:cNvPicPr>
            <a:picLocks noChangeAspect="1"/>
          </p:cNvPicPr>
          <p:nvPr/>
        </p:nvPicPr>
        <p:blipFill>
          <a:blip r:embed="rId3"/>
          <a:stretch>
            <a:fillRect/>
          </a:stretch>
        </p:blipFill>
        <p:spPr>
          <a:xfrm>
            <a:off x="2938276" y="619400"/>
            <a:ext cx="8201025" cy="3190875"/>
          </a:xfrm>
          <a:prstGeom prst="rect">
            <a:avLst/>
          </a:prstGeom>
        </p:spPr>
      </p:pic>
      <p:sp>
        <p:nvSpPr>
          <p:cNvPr id="25" name="ZoneTexte 24">
            <a:extLst>
              <a:ext uri="{FF2B5EF4-FFF2-40B4-BE49-F238E27FC236}">
                <a16:creationId xmlns:a16="http://schemas.microsoft.com/office/drawing/2014/main" id="{35D94744-5018-4C57-86B7-ACAF2426E889}"/>
              </a:ext>
            </a:extLst>
          </p:cNvPr>
          <p:cNvSpPr txBox="1">
            <a:spLocks/>
          </p:cNvSpPr>
          <p:nvPr/>
        </p:nvSpPr>
        <p:spPr>
          <a:xfrm>
            <a:off x="720000" y="1440000"/>
            <a:ext cx="936000" cy="865584"/>
          </a:xfrm>
          <a:prstGeom prst="octagon">
            <a:avLst/>
          </a:prstGeom>
          <a:solidFill>
            <a:srgbClr val="00B0F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3"/>
          </a:lnRef>
          <a:fillRef idx="3">
            <a:schemeClr val="accent3"/>
          </a:fillRef>
          <a:effectRef idx="3">
            <a:schemeClr val="accent3"/>
          </a:effectRef>
          <a:fontRef idx="minor">
            <a:schemeClr val="lt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50" normalizeH="0" baseline="0" noProof="0" dirty="0">
                <a:ln w="0"/>
                <a:solidFill>
                  <a:srgbClr val="F2F2F2"/>
                </a:solidFill>
                <a:effectLst>
                  <a:innerShdw blurRad="63500" dist="50800" dir="13500000">
                    <a:srgbClr val="000000">
                      <a:alpha val="50000"/>
                    </a:srgbClr>
                  </a:innerShdw>
                </a:effectLst>
                <a:uLnTx/>
                <a:uFillTx/>
                <a:latin typeface="3ds" panose="02000503020000020004" pitchFamily="2" charset="0"/>
                <a:ea typeface="+mn-ea"/>
                <a:cs typeface="+mn-cs"/>
              </a:rPr>
              <a:t>0</a:t>
            </a:r>
          </a:p>
        </p:txBody>
      </p:sp>
      <p:sp>
        <p:nvSpPr>
          <p:cNvPr id="24" name="ZoneTexte 23">
            <a:extLst>
              <a:ext uri="{FF2B5EF4-FFF2-40B4-BE49-F238E27FC236}">
                <a16:creationId xmlns:a16="http://schemas.microsoft.com/office/drawing/2014/main" id="{C41EF038-F4E6-415C-A044-2D76E47AE7CD}"/>
              </a:ext>
            </a:extLst>
          </p:cNvPr>
          <p:cNvSpPr txBox="1">
            <a:spLocks/>
          </p:cNvSpPr>
          <p:nvPr/>
        </p:nvSpPr>
        <p:spPr>
          <a:xfrm>
            <a:off x="720000" y="1440000"/>
            <a:ext cx="936000" cy="865584"/>
          </a:xfrm>
          <a:prstGeom prst="octagon">
            <a:avLst/>
          </a:prstGeom>
          <a:solidFill>
            <a:srgbClr val="00B0F0"/>
          </a:solidFill>
          <a:ln>
            <a:noFill/>
          </a:ln>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3"/>
          </a:lnRef>
          <a:fillRef idx="3">
            <a:schemeClr val="accent3"/>
          </a:fillRef>
          <a:effectRef idx="3">
            <a:schemeClr val="accent3"/>
          </a:effectRef>
          <a:fontRef idx="minor">
            <a:schemeClr val="lt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50" normalizeH="0" baseline="0" noProof="0" dirty="0">
                <a:ln w="0"/>
                <a:solidFill>
                  <a:srgbClr val="F2F2F2"/>
                </a:solidFill>
                <a:effectLst>
                  <a:innerShdw blurRad="63500" dist="50800" dir="13500000">
                    <a:srgbClr val="000000">
                      <a:alpha val="50000"/>
                    </a:srgbClr>
                  </a:innerShdw>
                </a:effectLst>
                <a:uLnTx/>
                <a:uFillTx/>
                <a:latin typeface="3ds" panose="02000503020000020004" pitchFamily="2" charset="0"/>
                <a:ea typeface="+mn-ea"/>
                <a:cs typeface="+mn-cs"/>
              </a:rPr>
              <a:t>1</a:t>
            </a:r>
          </a:p>
        </p:txBody>
      </p:sp>
      <p:sp>
        <p:nvSpPr>
          <p:cNvPr id="23" name="ZoneTexte 22">
            <a:extLst>
              <a:ext uri="{FF2B5EF4-FFF2-40B4-BE49-F238E27FC236}">
                <a16:creationId xmlns:a16="http://schemas.microsoft.com/office/drawing/2014/main" id="{5E379935-0A78-41B9-9A93-F3772D156EDD}"/>
              </a:ext>
            </a:extLst>
          </p:cNvPr>
          <p:cNvSpPr txBox="1">
            <a:spLocks/>
          </p:cNvSpPr>
          <p:nvPr/>
        </p:nvSpPr>
        <p:spPr>
          <a:xfrm>
            <a:off x="720000" y="1440000"/>
            <a:ext cx="936000" cy="865584"/>
          </a:xfrm>
          <a:prstGeom prst="octagon">
            <a:avLst/>
          </a:prstGeom>
          <a:solidFill>
            <a:srgbClr val="00B0F0"/>
          </a:solidFill>
          <a:ln>
            <a:noFill/>
          </a:ln>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3"/>
          </a:lnRef>
          <a:fillRef idx="3">
            <a:schemeClr val="accent3"/>
          </a:fillRef>
          <a:effectRef idx="3">
            <a:schemeClr val="accent3"/>
          </a:effectRef>
          <a:fontRef idx="minor">
            <a:schemeClr val="lt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50" normalizeH="0" baseline="0" noProof="0" dirty="0">
                <a:ln w="0"/>
                <a:solidFill>
                  <a:srgbClr val="F2F2F2"/>
                </a:solidFill>
                <a:effectLst>
                  <a:innerShdw blurRad="63500" dist="50800" dir="13500000">
                    <a:srgbClr val="000000">
                      <a:alpha val="50000"/>
                    </a:srgbClr>
                  </a:innerShdw>
                </a:effectLst>
                <a:uLnTx/>
                <a:uFillTx/>
                <a:latin typeface="3ds" panose="02000503020000020004" pitchFamily="2" charset="0"/>
                <a:ea typeface="+mn-ea"/>
                <a:cs typeface="+mn-cs"/>
              </a:rPr>
              <a:t>2</a:t>
            </a:r>
          </a:p>
        </p:txBody>
      </p:sp>
      <p:sp>
        <p:nvSpPr>
          <p:cNvPr id="21" name="ZoneTexte 20">
            <a:extLst>
              <a:ext uri="{FF2B5EF4-FFF2-40B4-BE49-F238E27FC236}">
                <a16:creationId xmlns:a16="http://schemas.microsoft.com/office/drawing/2014/main" id="{28D1B34D-56F5-457C-986E-AE723D5B4A61}"/>
              </a:ext>
            </a:extLst>
          </p:cNvPr>
          <p:cNvSpPr txBox="1">
            <a:spLocks/>
          </p:cNvSpPr>
          <p:nvPr/>
        </p:nvSpPr>
        <p:spPr>
          <a:xfrm>
            <a:off x="720000" y="1440000"/>
            <a:ext cx="936000" cy="865584"/>
          </a:xfrm>
          <a:prstGeom prst="octagon">
            <a:avLst/>
          </a:prstGeom>
          <a:solidFill>
            <a:srgbClr val="00B0F0"/>
          </a:solidFill>
          <a:ln>
            <a:noFill/>
          </a:ln>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3"/>
          </a:lnRef>
          <a:fillRef idx="3">
            <a:schemeClr val="accent3"/>
          </a:fillRef>
          <a:effectRef idx="3">
            <a:schemeClr val="accent3"/>
          </a:effectRef>
          <a:fontRef idx="minor">
            <a:schemeClr val="lt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50" normalizeH="0" baseline="0" noProof="0" dirty="0">
                <a:ln w="0"/>
                <a:solidFill>
                  <a:srgbClr val="F2F2F2"/>
                </a:solidFill>
                <a:effectLst>
                  <a:innerShdw blurRad="63500" dist="50800" dir="13500000">
                    <a:srgbClr val="000000">
                      <a:alpha val="50000"/>
                    </a:srgbClr>
                  </a:innerShdw>
                </a:effectLst>
                <a:uLnTx/>
                <a:uFillTx/>
                <a:latin typeface="3ds" panose="02000503020000020004" pitchFamily="2" charset="0"/>
                <a:ea typeface="+mn-ea"/>
                <a:cs typeface="+mn-cs"/>
              </a:rPr>
              <a:t>3</a:t>
            </a:r>
          </a:p>
        </p:txBody>
      </p:sp>
      <p:sp>
        <p:nvSpPr>
          <p:cNvPr id="20" name="ZoneTexte 19">
            <a:extLst>
              <a:ext uri="{FF2B5EF4-FFF2-40B4-BE49-F238E27FC236}">
                <a16:creationId xmlns:a16="http://schemas.microsoft.com/office/drawing/2014/main" id="{6F1A1E38-87BA-44EA-8F43-9B2A650E702F}"/>
              </a:ext>
            </a:extLst>
          </p:cNvPr>
          <p:cNvSpPr txBox="1">
            <a:spLocks/>
          </p:cNvSpPr>
          <p:nvPr/>
        </p:nvSpPr>
        <p:spPr>
          <a:xfrm>
            <a:off x="720000" y="1440000"/>
            <a:ext cx="936000" cy="865584"/>
          </a:xfrm>
          <a:prstGeom prst="octagon">
            <a:avLst/>
          </a:prstGeom>
          <a:solidFill>
            <a:srgbClr val="00B0F0"/>
          </a:solidFill>
          <a:ln>
            <a:noFill/>
          </a:ln>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3"/>
          </a:lnRef>
          <a:fillRef idx="3">
            <a:schemeClr val="accent3"/>
          </a:fillRef>
          <a:effectRef idx="3">
            <a:schemeClr val="accent3"/>
          </a:effectRef>
          <a:fontRef idx="minor">
            <a:schemeClr val="lt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50" normalizeH="0" baseline="0" noProof="0" dirty="0">
                <a:ln w="0"/>
                <a:solidFill>
                  <a:srgbClr val="F2F2F2"/>
                </a:solidFill>
                <a:effectLst>
                  <a:innerShdw blurRad="63500" dist="50800" dir="13500000">
                    <a:srgbClr val="000000">
                      <a:alpha val="50000"/>
                    </a:srgbClr>
                  </a:innerShdw>
                </a:effectLst>
                <a:uLnTx/>
                <a:uFillTx/>
                <a:latin typeface="3ds" panose="02000503020000020004" pitchFamily="2" charset="0"/>
                <a:ea typeface="+mn-ea"/>
                <a:cs typeface="+mn-cs"/>
              </a:rPr>
              <a:t>4</a:t>
            </a:r>
          </a:p>
        </p:txBody>
      </p:sp>
      <p:sp>
        <p:nvSpPr>
          <p:cNvPr id="19" name="ZoneTexte 18">
            <a:extLst>
              <a:ext uri="{FF2B5EF4-FFF2-40B4-BE49-F238E27FC236}">
                <a16:creationId xmlns:a16="http://schemas.microsoft.com/office/drawing/2014/main" id="{34C16007-AB73-4BB4-A77E-AA6E93A016C1}"/>
              </a:ext>
            </a:extLst>
          </p:cNvPr>
          <p:cNvSpPr txBox="1">
            <a:spLocks/>
          </p:cNvSpPr>
          <p:nvPr/>
        </p:nvSpPr>
        <p:spPr>
          <a:xfrm>
            <a:off x="720000" y="1440000"/>
            <a:ext cx="936000" cy="865584"/>
          </a:xfrm>
          <a:prstGeom prst="octagon">
            <a:avLst/>
          </a:prstGeom>
          <a:solidFill>
            <a:srgbClr val="00B0F0"/>
          </a:solidFill>
          <a:ln>
            <a:noFill/>
          </a:ln>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3"/>
          </a:lnRef>
          <a:fillRef idx="3">
            <a:schemeClr val="accent3"/>
          </a:fillRef>
          <a:effectRef idx="3">
            <a:schemeClr val="accent3"/>
          </a:effectRef>
          <a:fontRef idx="minor">
            <a:schemeClr val="lt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50" normalizeH="0" baseline="0" noProof="0" dirty="0">
                <a:ln w="0"/>
                <a:solidFill>
                  <a:srgbClr val="F2F2F2"/>
                </a:solidFill>
                <a:effectLst>
                  <a:innerShdw blurRad="63500" dist="50800" dir="13500000">
                    <a:srgbClr val="000000">
                      <a:alpha val="50000"/>
                    </a:srgbClr>
                  </a:innerShdw>
                </a:effectLst>
                <a:uLnTx/>
                <a:uFillTx/>
                <a:latin typeface="3ds" panose="02000503020000020004" pitchFamily="2" charset="0"/>
                <a:ea typeface="+mn-ea"/>
                <a:cs typeface="+mn-cs"/>
              </a:rPr>
              <a:t>5</a:t>
            </a:r>
          </a:p>
        </p:txBody>
      </p:sp>
      <p:sp>
        <p:nvSpPr>
          <p:cNvPr id="2" name="Espace réservé du numéro de diapositive 1">
            <a:extLst>
              <a:ext uri="{FF2B5EF4-FFF2-40B4-BE49-F238E27FC236}">
                <a16:creationId xmlns:a16="http://schemas.microsoft.com/office/drawing/2014/main" id="{4AF9F507-7FB0-4E47-B907-50FDF68EBC4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17C1B05-8444-EA4A-B9F9-11CD3616A168}"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sp>
        <p:nvSpPr>
          <p:cNvPr id="32" name="Titre 1">
            <a:extLst>
              <a:ext uri="{FF2B5EF4-FFF2-40B4-BE49-F238E27FC236}">
                <a16:creationId xmlns:a16="http://schemas.microsoft.com/office/drawing/2014/main" id="{B1F14E19-35D9-40B2-B6F4-3F4E3C76494B}"/>
              </a:ext>
            </a:extLst>
          </p:cNvPr>
          <p:cNvSpPr txBox="1">
            <a:spLocks/>
          </p:cNvSpPr>
          <p:nvPr/>
        </p:nvSpPr>
        <p:spPr>
          <a:xfrm>
            <a:off x="180000" y="180000"/>
            <a:ext cx="12027438"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2800" b="1" i="0" u="none" strike="noStrike" kern="1200" cap="none" spc="-150" normalizeH="0" baseline="0" noProof="0" dirty="0">
              <a:ln>
                <a:noFill/>
              </a:ln>
              <a:solidFill>
                <a:prstClr val="black">
                  <a:lumMod val="75000"/>
                  <a:lumOff val="25000"/>
                </a:prstClr>
              </a:solidFill>
              <a:effectLst/>
              <a:uLnTx/>
              <a:uFillTx/>
              <a:latin typeface="Corbel"/>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150" normalizeH="0" baseline="0" noProof="0" dirty="0">
                <a:ln>
                  <a:noFill/>
                </a:ln>
                <a:solidFill>
                  <a:prstClr val="black">
                    <a:lumMod val="75000"/>
                    <a:lumOff val="25000"/>
                  </a:prstClr>
                </a:solidFill>
                <a:effectLst/>
                <a:uLnTx/>
                <a:uFillTx/>
                <a:latin typeface="Corbel"/>
                <a:ea typeface="+mj-ea"/>
                <a:cs typeface="+mj-cs"/>
              </a:rPr>
              <a:t>Sur quoi la méthode agile est-elle basée ?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2800" b="1" i="0" u="none" strike="noStrike" kern="1200" cap="none" spc="-300" normalizeH="0" baseline="0" noProof="0" dirty="0">
              <a:ln>
                <a:noFill/>
              </a:ln>
              <a:solidFill>
                <a:prstClr val="black">
                  <a:lumMod val="75000"/>
                  <a:lumOff val="25000"/>
                </a:prstClr>
              </a:solidFill>
              <a:effectLst/>
              <a:uLnTx/>
              <a:uFillTx/>
              <a:latin typeface="Corbel"/>
              <a:ea typeface="+mj-ea"/>
              <a:cs typeface="+mj-cs"/>
            </a:endParaRPr>
          </a:p>
        </p:txBody>
      </p:sp>
      <p:sp>
        <p:nvSpPr>
          <p:cNvPr id="4" name="Rectangle 3">
            <a:extLst>
              <a:ext uri="{FF2B5EF4-FFF2-40B4-BE49-F238E27FC236}">
                <a16:creationId xmlns:a16="http://schemas.microsoft.com/office/drawing/2014/main" id="{3223E025-FCCC-493B-A2AD-B15BC6C57FA9}"/>
              </a:ext>
            </a:extLst>
          </p:cNvPr>
          <p:cNvSpPr/>
          <p:nvPr/>
        </p:nvSpPr>
        <p:spPr>
          <a:xfrm>
            <a:off x="550984" y="3768080"/>
            <a:ext cx="512465" cy="47227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sp>
        <p:nvSpPr>
          <p:cNvPr id="29" name="Rectangle 28">
            <a:extLst>
              <a:ext uri="{FF2B5EF4-FFF2-40B4-BE49-F238E27FC236}">
                <a16:creationId xmlns:a16="http://schemas.microsoft.com/office/drawing/2014/main" id="{16CC6A4A-658C-445F-B520-92AE959F3D7E}"/>
              </a:ext>
            </a:extLst>
          </p:cNvPr>
          <p:cNvSpPr/>
          <p:nvPr/>
        </p:nvSpPr>
        <p:spPr>
          <a:xfrm>
            <a:off x="550983" y="5726038"/>
            <a:ext cx="512465" cy="47227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sp>
        <p:nvSpPr>
          <p:cNvPr id="33" name="Rectangle 32">
            <a:extLst>
              <a:ext uri="{FF2B5EF4-FFF2-40B4-BE49-F238E27FC236}">
                <a16:creationId xmlns:a16="http://schemas.microsoft.com/office/drawing/2014/main" id="{844BC17C-5793-4C19-B309-2BE853D89FE5}"/>
              </a:ext>
            </a:extLst>
          </p:cNvPr>
          <p:cNvSpPr/>
          <p:nvPr/>
        </p:nvSpPr>
        <p:spPr>
          <a:xfrm>
            <a:off x="550986" y="4707674"/>
            <a:ext cx="512465" cy="47227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sp>
        <p:nvSpPr>
          <p:cNvPr id="13" name="ZoneTexte 12">
            <a:extLst>
              <a:ext uri="{FF2B5EF4-FFF2-40B4-BE49-F238E27FC236}">
                <a16:creationId xmlns:a16="http://schemas.microsoft.com/office/drawing/2014/main" id="{AC973ADC-1B5A-4352-B6CF-731B29A930EF}"/>
              </a:ext>
            </a:extLst>
          </p:cNvPr>
          <p:cNvSpPr txBox="1"/>
          <p:nvPr/>
        </p:nvSpPr>
        <p:spPr>
          <a:xfrm>
            <a:off x="1330832" y="3757983"/>
            <a:ext cx="77997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prstClr val="black"/>
                </a:solidFill>
                <a:effectLst/>
                <a:uLnTx/>
                <a:uFillTx/>
                <a:latin typeface="Corbel"/>
                <a:ea typeface="+mn-ea"/>
                <a:cs typeface="Calibri" panose="020F0502020204030204" pitchFamily="34" charset="0"/>
              </a:rPr>
              <a:t>Le besoin initial du cahier des charges </a:t>
            </a:r>
          </a:p>
        </p:txBody>
      </p:sp>
      <p:sp>
        <p:nvSpPr>
          <p:cNvPr id="36" name="ZoneTexte 35">
            <a:extLst>
              <a:ext uri="{FF2B5EF4-FFF2-40B4-BE49-F238E27FC236}">
                <a16:creationId xmlns:a16="http://schemas.microsoft.com/office/drawing/2014/main" id="{6BAE6828-5A36-44D5-90C4-32687412575A}"/>
              </a:ext>
            </a:extLst>
          </p:cNvPr>
          <p:cNvSpPr txBox="1"/>
          <p:nvPr/>
        </p:nvSpPr>
        <p:spPr>
          <a:xfrm>
            <a:off x="1330832" y="4772467"/>
            <a:ext cx="59385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prstClr val="black"/>
                </a:solidFill>
                <a:effectLst/>
                <a:uLnTx/>
                <a:uFillTx/>
                <a:latin typeface="Corbel"/>
                <a:ea typeface="+mn-ea"/>
                <a:cs typeface="+mn-cs"/>
              </a:rPr>
              <a:t>L'évolution des besoins du client</a:t>
            </a:r>
            <a:r>
              <a:rPr kumimoji="0" lang="fr-FR" sz="1800" i="0" u="none" strike="noStrike" kern="1200" cap="none" spc="0" normalizeH="0" baseline="0" noProof="0" dirty="0">
                <a:ln>
                  <a:noFill/>
                </a:ln>
                <a:solidFill>
                  <a:prstClr val="black"/>
                </a:solidFill>
                <a:effectLst/>
                <a:uLnTx/>
                <a:uFillTx/>
                <a:latin typeface="Candara"/>
                <a:ea typeface="+mn-ea"/>
                <a:cs typeface="+mn-cs"/>
              </a:rPr>
              <a:t>.</a:t>
            </a:r>
            <a:endParaRPr kumimoji="0" lang="fr-FR" sz="24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7" name="ZoneTexte 36">
            <a:extLst>
              <a:ext uri="{FF2B5EF4-FFF2-40B4-BE49-F238E27FC236}">
                <a16:creationId xmlns:a16="http://schemas.microsoft.com/office/drawing/2014/main" id="{A5881FF3-471A-4682-8FC5-027DA4B27498}"/>
              </a:ext>
            </a:extLst>
          </p:cNvPr>
          <p:cNvSpPr txBox="1"/>
          <p:nvPr/>
        </p:nvSpPr>
        <p:spPr>
          <a:xfrm>
            <a:off x="1322053" y="5741702"/>
            <a:ext cx="59385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prstClr val="black"/>
                </a:solidFill>
                <a:effectLst/>
                <a:uLnTx/>
                <a:uFillTx/>
                <a:latin typeface="Corbel"/>
                <a:ea typeface="+mn-ea"/>
                <a:cs typeface="Calibri" panose="020F0502020204030204" pitchFamily="34" charset="0"/>
              </a:rPr>
              <a:t>La conception du produit final </a:t>
            </a:r>
          </a:p>
        </p:txBody>
      </p:sp>
      <p:pic>
        <p:nvPicPr>
          <p:cNvPr id="16" name="Graphique 15" descr="Coche">
            <a:extLst>
              <a:ext uri="{FF2B5EF4-FFF2-40B4-BE49-F238E27FC236}">
                <a16:creationId xmlns:a16="http://schemas.microsoft.com/office/drawing/2014/main" id="{2C289A77-207A-4909-93F5-E004A099E8C6}"/>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16432" y="4386807"/>
            <a:ext cx="914400" cy="914400"/>
          </a:xfrm>
          <a:prstGeom prst="rect">
            <a:avLst/>
          </a:prstGeom>
        </p:spPr>
      </p:pic>
      <p:sp>
        <p:nvSpPr>
          <p:cNvPr id="44" name="Espace réservé du pied de page 5">
            <a:extLst>
              <a:ext uri="{FF2B5EF4-FFF2-40B4-BE49-F238E27FC236}">
                <a16:creationId xmlns:a16="http://schemas.microsoft.com/office/drawing/2014/main" id="{3A7627E3-0AF6-4329-83FC-0732F4307DE6}"/>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Sciences de l’Ingénieur :  l'approche Design au service du projet de Première</a:t>
            </a:r>
          </a:p>
        </p:txBody>
      </p:sp>
      <p:pic>
        <p:nvPicPr>
          <p:cNvPr id="7" name="Image 6">
            <a:extLst>
              <a:ext uri="{FF2B5EF4-FFF2-40B4-BE49-F238E27FC236}">
                <a16:creationId xmlns:a16="http://schemas.microsoft.com/office/drawing/2014/main" id="{0ED7CD25-D61B-4F6E-9565-A27DE5FA81AA}"/>
              </a:ext>
            </a:extLst>
          </p:cNvPr>
          <p:cNvPicPr>
            <a:picLocks noChangeAspect="1"/>
          </p:cNvPicPr>
          <p:nvPr/>
        </p:nvPicPr>
        <p:blipFill rotWithShape="1">
          <a:blip r:embed="rId6"/>
          <a:srcRect t="45298" r="17388"/>
          <a:stretch/>
        </p:blipFill>
        <p:spPr>
          <a:xfrm>
            <a:off x="7292700" y="4528885"/>
            <a:ext cx="3568467" cy="992569"/>
          </a:xfrm>
          <a:prstGeom prst="rect">
            <a:avLst/>
          </a:prstGeom>
        </p:spPr>
      </p:pic>
      <p:sp>
        <p:nvSpPr>
          <p:cNvPr id="38" name="Flèche en arc 24">
            <a:extLst>
              <a:ext uri="{FF2B5EF4-FFF2-40B4-BE49-F238E27FC236}">
                <a16:creationId xmlns:a16="http://schemas.microsoft.com/office/drawing/2014/main" id="{5DF443CB-2F88-472B-A304-4F13126ED940}"/>
              </a:ext>
            </a:extLst>
          </p:cNvPr>
          <p:cNvSpPr/>
          <p:nvPr/>
        </p:nvSpPr>
        <p:spPr>
          <a:xfrm rot="16200000" flipH="1" flipV="1">
            <a:off x="9596206" y="2791812"/>
            <a:ext cx="2529923" cy="2488868"/>
          </a:xfrm>
          <a:prstGeom prst="circularArrow">
            <a:avLst>
              <a:gd name="adj1" fmla="val 5914"/>
              <a:gd name="adj2" fmla="val 981880"/>
              <a:gd name="adj3" fmla="val 20556330"/>
              <a:gd name="adj4" fmla="val 10887782"/>
              <a:gd name="adj5" fmla="val 8755"/>
            </a:avLst>
          </a:prstGeom>
          <a:gradFill flip="none"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path path="circle">
              <a:fillToRect l="50000" t="50000" r="50000" b="50000"/>
            </a:path>
            <a:tileRect/>
          </a:gra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solidFill>
                <a:srgbClr val="FFFFFF"/>
              </a:solidFill>
              <a:latin typeface="Candara"/>
            </a:endParaRPr>
          </a:p>
        </p:txBody>
      </p:sp>
    </p:spTree>
    <p:extLst>
      <p:ext uri="{BB962C8B-B14F-4D97-AF65-F5344CB8AC3E}">
        <p14:creationId xmlns:p14="http://schemas.microsoft.com/office/powerpoint/2010/main" val="17231322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1"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1"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grpId="1"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anim calcmode="lin" valueType="num">
                                      <p:cBhvr>
                                        <p:cTn id="28" dur="500" fill="hold"/>
                                        <p:tgtEl>
                                          <p:spTgt spid="24"/>
                                        </p:tgtEl>
                                        <p:attrNameLst>
                                          <p:attrName>ppt_x</p:attrName>
                                        </p:attrNameLst>
                                      </p:cBhvr>
                                      <p:tavLst>
                                        <p:tav tm="0">
                                          <p:val>
                                            <p:strVal val="#ppt_x"/>
                                          </p:val>
                                        </p:tav>
                                        <p:tav tm="100000">
                                          <p:val>
                                            <p:strVal val="#ppt_x"/>
                                          </p:val>
                                        </p:tav>
                                      </p:tavLst>
                                    </p:anim>
                                    <p:anim calcmode="lin" valueType="num">
                                      <p:cBhvr>
                                        <p:cTn id="29" dur="5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grpId="1"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anim calcmode="lin" valueType="num">
                                      <p:cBhvr>
                                        <p:cTn id="33" dur="500" fill="hold"/>
                                        <p:tgtEl>
                                          <p:spTgt spid="25"/>
                                        </p:tgtEl>
                                        <p:attrNameLst>
                                          <p:attrName>ppt_x</p:attrName>
                                        </p:attrNameLst>
                                      </p:cBhvr>
                                      <p:tavLst>
                                        <p:tav tm="0">
                                          <p:val>
                                            <p:strVal val="#ppt_x"/>
                                          </p:val>
                                        </p:tav>
                                        <p:tav tm="100000">
                                          <p:val>
                                            <p:strVal val="#ppt_x"/>
                                          </p:val>
                                        </p:tav>
                                      </p:tavLst>
                                    </p:anim>
                                    <p:anim calcmode="lin" valueType="num">
                                      <p:cBhvr>
                                        <p:cTn id="3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1" presetClass="exit" presetSubtype="1" fill="hold" grpId="0" nodeType="clickEffect">
                                  <p:stCondLst>
                                    <p:cond delay="0"/>
                                  </p:stCondLst>
                                  <p:childTnLst>
                                    <p:animEffect transition="out" filter="wheel(1)">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childTnLst>
                          </p:cTn>
                        </p:par>
                        <p:par>
                          <p:cTn id="40" fill="hold">
                            <p:stCondLst>
                              <p:cond delay="500"/>
                            </p:stCondLst>
                            <p:childTnLst>
                              <p:par>
                                <p:cTn id="41" presetID="21" presetClass="exit" presetSubtype="1" fill="hold" grpId="0" nodeType="afterEffect">
                                  <p:stCondLst>
                                    <p:cond delay="500"/>
                                  </p:stCondLst>
                                  <p:childTnLst>
                                    <p:animEffect transition="out" filter="wheel(1)">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childTnLst>
                          </p:cTn>
                        </p:par>
                        <p:par>
                          <p:cTn id="44" fill="hold">
                            <p:stCondLst>
                              <p:cond delay="1500"/>
                            </p:stCondLst>
                            <p:childTnLst>
                              <p:par>
                                <p:cTn id="45" presetID="21" presetClass="exit" presetSubtype="1" fill="hold" grpId="0" nodeType="afterEffect">
                                  <p:stCondLst>
                                    <p:cond delay="500"/>
                                  </p:stCondLst>
                                  <p:childTnLst>
                                    <p:animEffect transition="out" filter="wheel(1)">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par>
                          <p:cTn id="48" fill="hold">
                            <p:stCondLst>
                              <p:cond delay="2500"/>
                            </p:stCondLst>
                            <p:childTnLst>
                              <p:par>
                                <p:cTn id="49" presetID="21" presetClass="exit" presetSubtype="1" fill="hold" grpId="0" nodeType="afterEffect">
                                  <p:stCondLst>
                                    <p:cond delay="500"/>
                                  </p:stCondLst>
                                  <p:childTnLst>
                                    <p:animEffect transition="out" filter="wheel(1)">
                                      <p:cBhvr>
                                        <p:cTn id="50" dur="500"/>
                                        <p:tgtEl>
                                          <p:spTgt spid="23"/>
                                        </p:tgtEl>
                                      </p:cBhvr>
                                    </p:animEffect>
                                    <p:set>
                                      <p:cBhvr>
                                        <p:cTn id="51" dur="1" fill="hold">
                                          <p:stCondLst>
                                            <p:cond delay="499"/>
                                          </p:stCondLst>
                                        </p:cTn>
                                        <p:tgtEl>
                                          <p:spTgt spid="23"/>
                                        </p:tgtEl>
                                        <p:attrNameLst>
                                          <p:attrName>style.visibility</p:attrName>
                                        </p:attrNameLst>
                                      </p:cBhvr>
                                      <p:to>
                                        <p:strVal val="hidden"/>
                                      </p:to>
                                    </p:set>
                                  </p:childTnLst>
                                </p:cTn>
                              </p:par>
                            </p:childTnLst>
                          </p:cTn>
                        </p:par>
                        <p:par>
                          <p:cTn id="52" fill="hold">
                            <p:stCondLst>
                              <p:cond delay="3500"/>
                            </p:stCondLst>
                            <p:childTnLst>
                              <p:par>
                                <p:cTn id="53" presetID="21" presetClass="exit" presetSubtype="1" fill="hold" grpId="0" nodeType="afterEffect">
                                  <p:stCondLst>
                                    <p:cond delay="500"/>
                                  </p:stCondLst>
                                  <p:childTnLst>
                                    <p:animEffect transition="out" filter="wheel(1)">
                                      <p:cBhvr>
                                        <p:cTn id="54" dur="500"/>
                                        <p:tgtEl>
                                          <p:spTgt spid="24"/>
                                        </p:tgtEl>
                                      </p:cBhvr>
                                    </p:animEffect>
                                    <p:set>
                                      <p:cBhvr>
                                        <p:cTn id="55" dur="1" fill="hold">
                                          <p:stCondLst>
                                            <p:cond delay="499"/>
                                          </p:stCondLst>
                                        </p:cTn>
                                        <p:tgtEl>
                                          <p:spTgt spid="24"/>
                                        </p:tgtEl>
                                        <p:attrNameLst>
                                          <p:attrName>style.visibility</p:attrName>
                                        </p:attrNameLst>
                                      </p:cBhvr>
                                      <p:to>
                                        <p:strVal val="hidden"/>
                                      </p:to>
                                    </p:set>
                                  </p:childTnLst>
                                </p:cTn>
                              </p:par>
                            </p:childTnLst>
                          </p:cTn>
                        </p:par>
                        <p:par>
                          <p:cTn id="56" fill="hold">
                            <p:stCondLst>
                              <p:cond delay="4500"/>
                            </p:stCondLst>
                            <p:childTnLst>
                              <p:par>
                                <p:cTn id="57" presetID="26" presetClass="emph" presetSubtype="0" fill="hold" grpId="0" nodeType="afterEffect">
                                  <p:stCondLst>
                                    <p:cond delay="0"/>
                                  </p:stCondLst>
                                  <p:childTnLst>
                                    <p:animEffect transition="out" filter="fade">
                                      <p:cBhvr>
                                        <p:cTn id="58" dur="1500" tmFilter="0, 0; .2, .5; .8, .5; 1, 0"/>
                                        <p:tgtEl>
                                          <p:spTgt spid="25"/>
                                        </p:tgtEl>
                                      </p:cBhvr>
                                    </p:animEffect>
                                    <p:animScale>
                                      <p:cBhvr>
                                        <p:cTn id="59" dur="750" autoRev="1" fill="hold"/>
                                        <p:tgtEl>
                                          <p:spTgt spid="25"/>
                                        </p:tgtEl>
                                      </p:cBhvr>
                                      <p:by x="105000" y="105000"/>
                                    </p:animScale>
                                  </p:childTnLst>
                                </p:cTn>
                              </p:par>
                              <p:par>
                                <p:cTn id="60" presetID="10" presetClass="entr" presetSubtype="0" fill="hold" nodeType="withEffect">
                                  <p:stCondLst>
                                    <p:cond delay="100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par>
                                <p:cTn id="63" presetID="10" presetClass="exit" presetSubtype="0" fill="hold" grpId="2" nodeType="withEffect">
                                  <p:stCondLst>
                                    <p:cond delay="1000"/>
                                  </p:stCondLst>
                                  <p:childTnLst>
                                    <p:animEffect transition="out" filter="fade">
                                      <p:cBhvr>
                                        <p:cTn id="64" dur="500"/>
                                        <p:tgtEl>
                                          <p:spTgt spid="25"/>
                                        </p:tgtEl>
                                      </p:cBhvr>
                                    </p:animEffect>
                                    <p:set>
                                      <p:cBhvr>
                                        <p:cTn id="65" dur="1" fill="hold">
                                          <p:stCondLst>
                                            <p:cond delay="499"/>
                                          </p:stCondLst>
                                        </p:cTn>
                                        <p:tgtEl>
                                          <p:spTgt spid="25"/>
                                        </p:tgtEl>
                                        <p:attrNameLst>
                                          <p:attrName>style.visibility</p:attrName>
                                        </p:attrNameLst>
                                      </p:cBhvr>
                                      <p:to>
                                        <p:strVal val="hidden"/>
                                      </p:to>
                                    </p:set>
                                  </p:childTnLst>
                                </p:cTn>
                              </p:par>
                              <p:par>
                                <p:cTn id="66" presetID="10" presetClass="entr" presetSubtype="0" fill="hold" grpId="0" nodeType="withEffect">
                                  <p:stCondLst>
                                    <p:cond delay="100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500"/>
                                        <p:tgtEl>
                                          <p:spTgt spid="38"/>
                                        </p:tgtEl>
                                      </p:cBhvr>
                                    </p:animEffect>
                                  </p:childTnLst>
                                </p:cTn>
                              </p:par>
                              <p:par>
                                <p:cTn id="69" presetID="10" presetClass="entr" presetSubtype="0" fill="hold" nodeType="withEffect">
                                  <p:stCondLst>
                                    <p:cond delay="100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5" grpId="2" animBg="1"/>
      <p:bldP spid="24" grpId="0" animBg="1"/>
      <p:bldP spid="24" grpId="1" animBg="1"/>
      <p:bldP spid="23" grpId="0" animBg="1"/>
      <p:bldP spid="23" grpId="1" animBg="1"/>
      <p:bldP spid="21" grpId="0" animBg="1"/>
      <p:bldP spid="21" grpId="1" animBg="1"/>
      <p:bldP spid="20" grpId="0" animBg="1"/>
      <p:bldP spid="20" grpId="1" animBg="1"/>
      <p:bldP spid="19" grpId="0" animBg="1"/>
      <p:bldP spid="19" grpId="1" animBg="1"/>
      <p:bldP spid="3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ZoneTexte 35">
            <a:extLst>
              <a:ext uri="{FF2B5EF4-FFF2-40B4-BE49-F238E27FC236}">
                <a16:creationId xmlns:a16="http://schemas.microsoft.com/office/drawing/2014/main" id="{EDAC81B9-A159-41A1-A568-FCE8C3F50250}"/>
              </a:ext>
            </a:extLst>
          </p:cNvPr>
          <p:cNvSpPr txBox="1"/>
          <p:nvPr/>
        </p:nvSpPr>
        <p:spPr>
          <a:xfrm>
            <a:off x="2230089" y="3888418"/>
            <a:ext cx="2601402" cy="1063368"/>
          </a:xfrm>
          <a:prstGeom prst="rect">
            <a:avLst/>
          </a:prstGeom>
          <a:noFill/>
        </p:spPr>
        <p:txBody>
          <a:bodyPr wrap="square" rtlCol="0">
            <a:spAutoFit/>
          </a:bodyPr>
          <a:lstStyle/>
          <a:p>
            <a:pPr lvl="0">
              <a:lnSpc>
                <a:spcPts val="2600"/>
              </a:lnSpc>
              <a:defRPr/>
            </a:pPr>
            <a:r>
              <a:rPr lang="fr-FR" sz="1600" dirty="0">
                <a:solidFill>
                  <a:prstClr val="black"/>
                </a:solidFill>
                <a:latin typeface="Calibri" panose="020F0502020204030204" pitchFamily="34" charset="0"/>
                <a:cs typeface="Calibri" panose="020F0502020204030204" pitchFamily="34" charset="0"/>
              </a:rPr>
              <a:t>Créer une boucle infinie</a:t>
            </a:r>
          </a:p>
          <a:p>
            <a:pPr lvl="0">
              <a:lnSpc>
                <a:spcPts val="2600"/>
              </a:lnSpc>
              <a:defRPr/>
            </a:pPr>
            <a:r>
              <a:rPr lang="fr-FR" sz="1600" dirty="0">
                <a:solidFill>
                  <a:prstClr val="black"/>
                </a:solidFill>
                <a:latin typeface="Calibri" panose="020F0502020204030204" pitchFamily="34" charset="0"/>
                <a:cs typeface="Calibri" panose="020F0502020204030204" pitchFamily="34" charset="0"/>
              </a:rPr>
              <a:t>Déclarer une variable </a:t>
            </a:r>
          </a:p>
          <a:p>
            <a:pPr lvl="0">
              <a:lnSpc>
                <a:spcPts val="2600"/>
              </a:lnSpc>
              <a:defRPr/>
            </a:pPr>
            <a:r>
              <a:rPr lang="fr-FR" sz="1600" dirty="0">
                <a:solidFill>
                  <a:prstClr val="black"/>
                </a:solidFill>
                <a:latin typeface="Calibri" panose="020F0502020204030204" pitchFamily="34" charset="0"/>
                <a:cs typeface="Calibri" panose="020F0502020204030204" pitchFamily="34" charset="0"/>
              </a:rPr>
              <a:t>Affecter une variable </a:t>
            </a:r>
          </a:p>
        </p:txBody>
      </p:sp>
      <p:pic>
        <p:nvPicPr>
          <p:cNvPr id="1026" name="Picture 2" descr="Tasse, Victoire, Gagnant, Prix, Or, Vainqueur, Honneur">
            <a:extLst>
              <a:ext uri="{FF2B5EF4-FFF2-40B4-BE49-F238E27FC236}">
                <a16:creationId xmlns:a16="http://schemas.microsoft.com/office/drawing/2014/main" id="{7885C20A-3571-40FB-A4AB-73B7764A88F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9970" y="1236084"/>
            <a:ext cx="5630506" cy="5630506"/>
          </a:xfrm>
          <a:prstGeom prst="rect">
            <a:avLst/>
          </a:prstGeom>
          <a:noFill/>
          <a:extLst>
            <a:ext uri="{909E8E84-426E-40DD-AFC4-6F175D3DCCD1}">
              <a14:hiddenFill xmlns:a14="http://schemas.microsoft.com/office/drawing/2010/main">
                <a:solidFill>
                  <a:srgbClr val="FFFFFF"/>
                </a:solidFill>
              </a14:hiddenFill>
            </a:ext>
          </a:extLst>
        </p:spPr>
      </p:pic>
      <p:sp>
        <p:nvSpPr>
          <p:cNvPr id="19" name="Espace réservé du numéro de diapositive 1">
            <a:extLst>
              <a:ext uri="{FF2B5EF4-FFF2-40B4-BE49-F238E27FC236}">
                <a16:creationId xmlns:a16="http://schemas.microsoft.com/office/drawing/2014/main" id="{AF91A27D-7FDC-45FE-AF40-F5DC9977C026}"/>
              </a:ext>
            </a:extLst>
          </p:cNvPr>
          <p:cNvSpPr>
            <a:spLocks noGrp="1"/>
          </p:cNvSpPr>
          <p:nvPr>
            <p:ph type="sldNum" sz="quarter" idx="12"/>
          </p:nvPr>
        </p:nvSpPr>
        <p:spPr>
          <a:xfrm>
            <a:off x="11760000" y="6371351"/>
            <a:ext cx="432000" cy="432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17C1B05-8444-EA4A-B9F9-11CD3616A168}"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sp>
        <p:nvSpPr>
          <p:cNvPr id="39" name="Titre 1">
            <a:extLst>
              <a:ext uri="{FF2B5EF4-FFF2-40B4-BE49-F238E27FC236}">
                <a16:creationId xmlns:a16="http://schemas.microsoft.com/office/drawing/2014/main" id="{DDDB4AA4-C35B-4C76-AEB4-6EF921C9A7CE}"/>
              </a:ext>
            </a:extLst>
          </p:cNvPr>
          <p:cNvSpPr txBox="1">
            <a:spLocks/>
          </p:cNvSpPr>
          <p:nvPr/>
        </p:nvSpPr>
        <p:spPr>
          <a:xfrm>
            <a:off x="180000" y="180000"/>
            <a:ext cx="9712966"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endParaRPr lang="fr-FR" sz="4800" dirty="0"/>
          </a:p>
          <a:p>
            <a:r>
              <a:rPr lang="fr-FR" sz="4800" dirty="0"/>
              <a:t>Un Quiz ! </a:t>
            </a:r>
            <a:r>
              <a:rPr lang="fr-FR" sz="2800" dirty="0"/>
              <a:t>La démarche des sciences de l’ingénieur </a:t>
            </a:r>
            <a:endParaRPr lang="fr-FR" sz="4800" dirty="0"/>
          </a:p>
          <a:p>
            <a:endParaRPr lang="fr-FR" sz="4800" spc="-300" dirty="0"/>
          </a:p>
        </p:txBody>
      </p:sp>
      <p:pic>
        <p:nvPicPr>
          <p:cNvPr id="40" name="Picture 2" descr="Quiz ! 2">
            <a:extLst>
              <a:ext uri="{FF2B5EF4-FFF2-40B4-BE49-F238E27FC236}">
                <a16:creationId xmlns:a16="http://schemas.microsoft.com/office/drawing/2014/main" id="{0B2990E6-105D-454B-AFD1-98CC205180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2068" y="171528"/>
            <a:ext cx="1813932" cy="11291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0FC6F7B6-524F-4589-8FDE-CEC84139479E}"/>
              </a:ext>
            </a:extLst>
          </p:cNvPr>
          <p:cNvSpPr/>
          <p:nvPr/>
        </p:nvSpPr>
        <p:spPr>
          <a:xfrm>
            <a:off x="2004367" y="2219108"/>
            <a:ext cx="180000" cy="18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sp>
        <p:nvSpPr>
          <p:cNvPr id="45" name="Rectangle 44">
            <a:extLst>
              <a:ext uri="{FF2B5EF4-FFF2-40B4-BE49-F238E27FC236}">
                <a16:creationId xmlns:a16="http://schemas.microsoft.com/office/drawing/2014/main" id="{4734C021-8EE5-4E7A-9C61-C810A91FD088}"/>
              </a:ext>
            </a:extLst>
          </p:cNvPr>
          <p:cNvSpPr/>
          <p:nvPr/>
        </p:nvSpPr>
        <p:spPr>
          <a:xfrm>
            <a:off x="2004367" y="2540529"/>
            <a:ext cx="180000" cy="18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pic>
        <p:nvPicPr>
          <p:cNvPr id="46" name="Graphique 45" descr="Coche">
            <a:extLst>
              <a:ext uri="{FF2B5EF4-FFF2-40B4-BE49-F238E27FC236}">
                <a16:creationId xmlns:a16="http://schemas.microsoft.com/office/drawing/2014/main" id="{ACAED483-FB7D-468E-827B-86E62A06BBE6}"/>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958645" y="2434328"/>
            <a:ext cx="360000" cy="360000"/>
          </a:xfrm>
          <a:prstGeom prst="rect">
            <a:avLst/>
          </a:prstGeom>
        </p:spPr>
      </p:pic>
      <p:sp>
        <p:nvSpPr>
          <p:cNvPr id="47" name="Rectangle 46">
            <a:extLst>
              <a:ext uri="{FF2B5EF4-FFF2-40B4-BE49-F238E27FC236}">
                <a16:creationId xmlns:a16="http://schemas.microsoft.com/office/drawing/2014/main" id="{16E02170-DDAC-447D-B5CE-DF550500D36A}"/>
              </a:ext>
            </a:extLst>
          </p:cNvPr>
          <p:cNvSpPr/>
          <p:nvPr/>
        </p:nvSpPr>
        <p:spPr>
          <a:xfrm>
            <a:off x="2004367" y="2875771"/>
            <a:ext cx="180000" cy="18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sp>
        <p:nvSpPr>
          <p:cNvPr id="3" name="ZoneTexte 2">
            <a:extLst>
              <a:ext uri="{FF2B5EF4-FFF2-40B4-BE49-F238E27FC236}">
                <a16:creationId xmlns:a16="http://schemas.microsoft.com/office/drawing/2014/main" id="{3A07DCAA-4EE3-41E9-A8DB-554FB46171D3}"/>
              </a:ext>
            </a:extLst>
          </p:cNvPr>
          <p:cNvSpPr txBox="1"/>
          <p:nvPr/>
        </p:nvSpPr>
        <p:spPr>
          <a:xfrm>
            <a:off x="1926186" y="1781892"/>
            <a:ext cx="2073517" cy="369332"/>
          </a:xfrm>
          <a:prstGeom prst="rect">
            <a:avLst/>
          </a:prstGeom>
          <a:noFill/>
        </p:spPr>
        <p:txBody>
          <a:bodyPr wrap="square" rtlCol="0">
            <a:spAutoFit/>
          </a:bodyPr>
          <a:lstStyle/>
          <a:p>
            <a:r>
              <a:rPr lang="fr-FR" b="1" dirty="0"/>
              <a:t>Question 1</a:t>
            </a:r>
          </a:p>
        </p:txBody>
      </p:sp>
      <p:sp>
        <p:nvSpPr>
          <p:cNvPr id="49" name="Rectangle 48">
            <a:extLst>
              <a:ext uri="{FF2B5EF4-FFF2-40B4-BE49-F238E27FC236}">
                <a16:creationId xmlns:a16="http://schemas.microsoft.com/office/drawing/2014/main" id="{EF75C63B-4184-4065-8D21-0178A49C9D65}"/>
              </a:ext>
            </a:extLst>
          </p:cNvPr>
          <p:cNvSpPr/>
          <p:nvPr/>
        </p:nvSpPr>
        <p:spPr>
          <a:xfrm>
            <a:off x="2004367" y="4022235"/>
            <a:ext cx="180000" cy="18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sp>
        <p:nvSpPr>
          <p:cNvPr id="50" name="Rectangle 49">
            <a:extLst>
              <a:ext uri="{FF2B5EF4-FFF2-40B4-BE49-F238E27FC236}">
                <a16:creationId xmlns:a16="http://schemas.microsoft.com/office/drawing/2014/main" id="{729B6D3B-A0EC-4333-9CCF-A51BCCC089CA}"/>
              </a:ext>
            </a:extLst>
          </p:cNvPr>
          <p:cNvSpPr/>
          <p:nvPr/>
        </p:nvSpPr>
        <p:spPr>
          <a:xfrm>
            <a:off x="2004367" y="4343656"/>
            <a:ext cx="180000" cy="18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sp>
        <p:nvSpPr>
          <p:cNvPr id="52" name="Rectangle 51">
            <a:extLst>
              <a:ext uri="{FF2B5EF4-FFF2-40B4-BE49-F238E27FC236}">
                <a16:creationId xmlns:a16="http://schemas.microsoft.com/office/drawing/2014/main" id="{EB68FC2A-29F7-4830-A38B-EA4729421BF0}"/>
              </a:ext>
            </a:extLst>
          </p:cNvPr>
          <p:cNvSpPr/>
          <p:nvPr/>
        </p:nvSpPr>
        <p:spPr>
          <a:xfrm>
            <a:off x="2004367" y="4678898"/>
            <a:ext cx="180000" cy="18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sp>
        <p:nvSpPr>
          <p:cNvPr id="54" name="ZoneTexte 53">
            <a:extLst>
              <a:ext uri="{FF2B5EF4-FFF2-40B4-BE49-F238E27FC236}">
                <a16:creationId xmlns:a16="http://schemas.microsoft.com/office/drawing/2014/main" id="{7FB8C1B6-FBB1-4393-9104-EB7B5580C09A}"/>
              </a:ext>
            </a:extLst>
          </p:cNvPr>
          <p:cNvSpPr txBox="1"/>
          <p:nvPr/>
        </p:nvSpPr>
        <p:spPr>
          <a:xfrm>
            <a:off x="1926186" y="3585019"/>
            <a:ext cx="2073517" cy="369332"/>
          </a:xfrm>
          <a:prstGeom prst="rect">
            <a:avLst/>
          </a:prstGeom>
          <a:noFill/>
        </p:spPr>
        <p:txBody>
          <a:bodyPr wrap="square" rtlCol="0">
            <a:spAutoFit/>
          </a:bodyPr>
          <a:lstStyle/>
          <a:p>
            <a:r>
              <a:rPr lang="fr-FR" b="1" dirty="0"/>
              <a:t>Question 2</a:t>
            </a:r>
          </a:p>
        </p:txBody>
      </p:sp>
      <p:pic>
        <p:nvPicPr>
          <p:cNvPr id="51" name="Graphique 50" descr="Coche">
            <a:extLst>
              <a:ext uri="{FF2B5EF4-FFF2-40B4-BE49-F238E27FC236}">
                <a16:creationId xmlns:a16="http://schemas.microsoft.com/office/drawing/2014/main" id="{28039188-910C-4C91-A3E7-75248D5C1C9E}"/>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958645" y="4236185"/>
            <a:ext cx="360000" cy="360000"/>
          </a:xfrm>
          <a:prstGeom prst="rect">
            <a:avLst/>
          </a:prstGeom>
        </p:spPr>
      </p:pic>
      <p:sp>
        <p:nvSpPr>
          <p:cNvPr id="67" name="Rectangle 66">
            <a:extLst>
              <a:ext uri="{FF2B5EF4-FFF2-40B4-BE49-F238E27FC236}">
                <a16:creationId xmlns:a16="http://schemas.microsoft.com/office/drawing/2014/main" id="{5F9AD3BC-6DFD-469A-A3DE-F9A9FDC13E51}"/>
              </a:ext>
            </a:extLst>
          </p:cNvPr>
          <p:cNvSpPr/>
          <p:nvPr/>
        </p:nvSpPr>
        <p:spPr>
          <a:xfrm>
            <a:off x="6516999" y="2219108"/>
            <a:ext cx="180000" cy="18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sp>
        <p:nvSpPr>
          <p:cNvPr id="68" name="Rectangle 67">
            <a:extLst>
              <a:ext uri="{FF2B5EF4-FFF2-40B4-BE49-F238E27FC236}">
                <a16:creationId xmlns:a16="http://schemas.microsoft.com/office/drawing/2014/main" id="{20F22B32-16AB-4C08-8772-E80476492237}"/>
              </a:ext>
            </a:extLst>
          </p:cNvPr>
          <p:cNvSpPr/>
          <p:nvPr/>
        </p:nvSpPr>
        <p:spPr>
          <a:xfrm>
            <a:off x="6516999" y="2540529"/>
            <a:ext cx="180000" cy="18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pic>
        <p:nvPicPr>
          <p:cNvPr id="69" name="Graphique 68" descr="Coche">
            <a:extLst>
              <a:ext uri="{FF2B5EF4-FFF2-40B4-BE49-F238E27FC236}">
                <a16:creationId xmlns:a16="http://schemas.microsoft.com/office/drawing/2014/main" id="{F4B65132-B0C3-40F7-B89D-D66CEB19EE95}"/>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471277" y="2423533"/>
            <a:ext cx="360000" cy="360000"/>
          </a:xfrm>
          <a:prstGeom prst="rect">
            <a:avLst/>
          </a:prstGeom>
        </p:spPr>
      </p:pic>
      <p:sp>
        <p:nvSpPr>
          <p:cNvPr id="70" name="Rectangle 69">
            <a:extLst>
              <a:ext uri="{FF2B5EF4-FFF2-40B4-BE49-F238E27FC236}">
                <a16:creationId xmlns:a16="http://schemas.microsoft.com/office/drawing/2014/main" id="{B2293253-29CE-4AB9-A3E0-FE24802CB406}"/>
              </a:ext>
            </a:extLst>
          </p:cNvPr>
          <p:cNvSpPr/>
          <p:nvPr/>
        </p:nvSpPr>
        <p:spPr>
          <a:xfrm>
            <a:off x="6516999" y="2875771"/>
            <a:ext cx="180000" cy="18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sp>
        <p:nvSpPr>
          <p:cNvPr id="72" name="ZoneTexte 71">
            <a:extLst>
              <a:ext uri="{FF2B5EF4-FFF2-40B4-BE49-F238E27FC236}">
                <a16:creationId xmlns:a16="http://schemas.microsoft.com/office/drawing/2014/main" id="{3DBFCB4A-6005-492C-AB29-AF80A74A89E0}"/>
              </a:ext>
            </a:extLst>
          </p:cNvPr>
          <p:cNvSpPr txBox="1"/>
          <p:nvPr/>
        </p:nvSpPr>
        <p:spPr>
          <a:xfrm>
            <a:off x="6438818" y="1781892"/>
            <a:ext cx="2073517" cy="369332"/>
          </a:xfrm>
          <a:prstGeom prst="rect">
            <a:avLst/>
          </a:prstGeom>
          <a:noFill/>
        </p:spPr>
        <p:txBody>
          <a:bodyPr wrap="square" rtlCol="0">
            <a:spAutoFit/>
          </a:bodyPr>
          <a:lstStyle/>
          <a:p>
            <a:r>
              <a:rPr lang="fr-FR" b="1" dirty="0"/>
              <a:t>Question 3</a:t>
            </a:r>
          </a:p>
        </p:txBody>
      </p:sp>
      <p:sp>
        <p:nvSpPr>
          <p:cNvPr id="73" name="Rectangle 72">
            <a:extLst>
              <a:ext uri="{FF2B5EF4-FFF2-40B4-BE49-F238E27FC236}">
                <a16:creationId xmlns:a16="http://schemas.microsoft.com/office/drawing/2014/main" id="{1F3C57CC-B07C-4D39-A702-E6AD6C4980DA}"/>
              </a:ext>
            </a:extLst>
          </p:cNvPr>
          <p:cNvSpPr/>
          <p:nvPr/>
        </p:nvSpPr>
        <p:spPr>
          <a:xfrm>
            <a:off x="6516999" y="4025083"/>
            <a:ext cx="180000" cy="18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sp>
        <p:nvSpPr>
          <p:cNvPr id="74" name="Rectangle 73">
            <a:extLst>
              <a:ext uri="{FF2B5EF4-FFF2-40B4-BE49-F238E27FC236}">
                <a16:creationId xmlns:a16="http://schemas.microsoft.com/office/drawing/2014/main" id="{6AC50C69-2E4A-4B57-B0FB-D27E02608D4D}"/>
              </a:ext>
            </a:extLst>
          </p:cNvPr>
          <p:cNvSpPr/>
          <p:nvPr/>
        </p:nvSpPr>
        <p:spPr>
          <a:xfrm>
            <a:off x="6516999" y="4346504"/>
            <a:ext cx="180000" cy="18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sp>
        <p:nvSpPr>
          <p:cNvPr id="76" name="Rectangle 75">
            <a:extLst>
              <a:ext uri="{FF2B5EF4-FFF2-40B4-BE49-F238E27FC236}">
                <a16:creationId xmlns:a16="http://schemas.microsoft.com/office/drawing/2014/main" id="{CFBCC0F5-406D-432B-AA06-15DBB527E356}"/>
              </a:ext>
            </a:extLst>
          </p:cNvPr>
          <p:cNvSpPr/>
          <p:nvPr/>
        </p:nvSpPr>
        <p:spPr>
          <a:xfrm>
            <a:off x="6516999" y="4634121"/>
            <a:ext cx="180000" cy="18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sp>
        <p:nvSpPr>
          <p:cNvPr id="78" name="ZoneTexte 77">
            <a:extLst>
              <a:ext uri="{FF2B5EF4-FFF2-40B4-BE49-F238E27FC236}">
                <a16:creationId xmlns:a16="http://schemas.microsoft.com/office/drawing/2014/main" id="{D3A739BC-328B-47BB-9358-F6119EEDB8C1}"/>
              </a:ext>
            </a:extLst>
          </p:cNvPr>
          <p:cNvSpPr txBox="1"/>
          <p:nvPr/>
        </p:nvSpPr>
        <p:spPr>
          <a:xfrm>
            <a:off x="6438818" y="3587867"/>
            <a:ext cx="2073517" cy="369332"/>
          </a:xfrm>
          <a:prstGeom prst="rect">
            <a:avLst/>
          </a:prstGeom>
          <a:noFill/>
        </p:spPr>
        <p:txBody>
          <a:bodyPr wrap="square" rtlCol="0">
            <a:spAutoFit/>
          </a:bodyPr>
          <a:lstStyle/>
          <a:p>
            <a:r>
              <a:rPr lang="fr-FR" b="1" dirty="0"/>
              <a:t>Question 4</a:t>
            </a:r>
          </a:p>
        </p:txBody>
      </p:sp>
      <p:pic>
        <p:nvPicPr>
          <p:cNvPr id="75" name="Graphique 74" descr="Coche">
            <a:extLst>
              <a:ext uri="{FF2B5EF4-FFF2-40B4-BE49-F238E27FC236}">
                <a16:creationId xmlns:a16="http://schemas.microsoft.com/office/drawing/2014/main" id="{6E9DA902-2FC8-4EE7-B4B0-B84DCAC60D8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471277" y="3905658"/>
            <a:ext cx="360000" cy="360000"/>
          </a:xfrm>
          <a:prstGeom prst="rect">
            <a:avLst/>
          </a:prstGeom>
        </p:spPr>
      </p:pic>
      <p:sp>
        <p:nvSpPr>
          <p:cNvPr id="34" name="Espace réservé du pied de page 5">
            <a:extLst>
              <a:ext uri="{FF2B5EF4-FFF2-40B4-BE49-F238E27FC236}">
                <a16:creationId xmlns:a16="http://schemas.microsoft.com/office/drawing/2014/main" id="{1FD090DB-D67D-4364-83CE-813132A33B0D}"/>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Sciences de l’Ingénieur :  l'approche Design au service du projet de Première</a:t>
            </a:r>
          </a:p>
        </p:txBody>
      </p:sp>
      <p:sp>
        <p:nvSpPr>
          <p:cNvPr id="33" name="ZoneTexte 32">
            <a:extLst>
              <a:ext uri="{FF2B5EF4-FFF2-40B4-BE49-F238E27FC236}">
                <a16:creationId xmlns:a16="http://schemas.microsoft.com/office/drawing/2014/main" id="{BBB986BE-7BDD-40D5-A11B-0A899023830B}"/>
              </a:ext>
            </a:extLst>
          </p:cNvPr>
          <p:cNvSpPr txBox="1"/>
          <p:nvPr/>
        </p:nvSpPr>
        <p:spPr>
          <a:xfrm>
            <a:off x="2230089" y="2093333"/>
            <a:ext cx="2601402" cy="1063368"/>
          </a:xfrm>
          <a:prstGeom prst="rect">
            <a:avLst/>
          </a:prstGeom>
          <a:noFill/>
        </p:spPr>
        <p:txBody>
          <a:bodyPr wrap="square" rtlCol="0">
            <a:spAutoFit/>
          </a:bodyPr>
          <a:lstStyle/>
          <a:p>
            <a:pPr lvl="0">
              <a:lnSpc>
                <a:spcPts val="2600"/>
              </a:lnSpc>
              <a:defRPr/>
            </a:pPr>
            <a:r>
              <a:rPr lang="fr-FR" sz="1600" dirty="0">
                <a:solidFill>
                  <a:prstClr val="black"/>
                </a:solidFill>
                <a:latin typeface="Calibri" panose="020F0502020204030204" pitchFamily="34" charset="0"/>
                <a:cs typeface="Calibri" panose="020F0502020204030204" pitchFamily="34" charset="0"/>
              </a:rPr>
              <a:t>1000 sur X</a:t>
            </a:r>
            <a:endParaRPr lang="fr-FR" sz="1600" baseline="30000" dirty="0">
              <a:solidFill>
                <a:prstClr val="black"/>
              </a:solidFill>
              <a:latin typeface="Calibri" panose="020F0502020204030204" pitchFamily="34" charset="0"/>
              <a:cs typeface="Calibri" panose="020F0502020204030204" pitchFamily="34" charset="0"/>
            </a:endParaRPr>
          </a:p>
          <a:p>
            <a:pPr lvl="0">
              <a:lnSpc>
                <a:spcPts val="2600"/>
              </a:lnSpc>
              <a:defRPr/>
            </a:pPr>
            <a:r>
              <a:rPr lang="fr-FR" sz="1600" dirty="0">
                <a:solidFill>
                  <a:prstClr val="black"/>
                </a:solidFill>
                <a:latin typeface="Calibri" panose="020F0502020204030204" pitchFamily="34" charset="0"/>
                <a:cs typeface="Calibri" panose="020F0502020204030204" pitchFamily="34" charset="0"/>
              </a:rPr>
              <a:t>1000 sur Y</a:t>
            </a:r>
          </a:p>
          <a:p>
            <a:pPr lvl="0">
              <a:lnSpc>
                <a:spcPts val="2600"/>
              </a:lnSpc>
              <a:defRPr/>
            </a:pPr>
            <a:r>
              <a:rPr lang="fr-FR" sz="1600" dirty="0">
                <a:solidFill>
                  <a:prstClr val="black"/>
                </a:solidFill>
                <a:latin typeface="Calibri" panose="020F0502020204030204" pitchFamily="34" charset="0"/>
                <a:cs typeface="Calibri" panose="020F0502020204030204" pitchFamily="34" charset="0"/>
              </a:rPr>
              <a:t>-1000 sur Z</a:t>
            </a:r>
            <a:endParaRPr lang="fr-FR" sz="1600" baseline="30000" dirty="0">
              <a:solidFill>
                <a:prstClr val="black"/>
              </a:solidFill>
              <a:latin typeface="Calibri" panose="020F0502020204030204" pitchFamily="34" charset="0"/>
              <a:cs typeface="Calibri" panose="020F0502020204030204" pitchFamily="34" charset="0"/>
            </a:endParaRPr>
          </a:p>
        </p:txBody>
      </p:sp>
      <p:sp>
        <p:nvSpPr>
          <p:cNvPr id="37" name="ZoneTexte 36">
            <a:extLst>
              <a:ext uri="{FF2B5EF4-FFF2-40B4-BE49-F238E27FC236}">
                <a16:creationId xmlns:a16="http://schemas.microsoft.com/office/drawing/2014/main" id="{6812AE30-2C14-4792-99B1-8CAD02BA3A4F}"/>
              </a:ext>
            </a:extLst>
          </p:cNvPr>
          <p:cNvSpPr txBox="1"/>
          <p:nvPr/>
        </p:nvSpPr>
        <p:spPr>
          <a:xfrm>
            <a:off x="6742722" y="2093333"/>
            <a:ext cx="5438462" cy="1063368"/>
          </a:xfrm>
          <a:prstGeom prst="rect">
            <a:avLst/>
          </a:prstGeom>
          <a:noFill/>
        </p:spPr>
        <p:txBody>
          <a:bodyPr wrap="square" rtlCol="0">
            <a:spAutoFit/>
          </a:bodyPr>
          <a:lstStyle/>
          <a:p>
            <a:pPr lvl="0">
              <a:lnSpc>
                <a:spcPts val="2600"/>
              </a:lnSpc>
              <a:defRPr/>
            </a:pPr>
            <a:r>
              <a:rPr lang="fr-FR" sz="1600" dirty="0">
                <a:solidFill>
                  <a:prstClr val="black"/>
                </a:solidFill>
                <a:latin typeface="Calibri" panose="020F0502020204030204" pitchFamily="34" charset="0"/>
                <a:cs typeface="Calibri" panose="020F0502020204030204" pitchFamily="34" charset="0"/>
              </a:rPr>
              <a:t>Faire varier la luminosité de la lampe  </a:t>
            </a:r>
          </a:p>
          <a:p>
            <a:pPr lvl="0">
              <a:lnSpc>
                <a:spcPts val="2600"/>
              </a:lnSpc>
              <a:defRPr/>
            </a:pPr>
            <a:r>
              <a:rPr lang="fr-FR" sz="1600" dirty="0">
                <a:solidFill>
                  <a:prstClr val="black"/>
                </a:solidFill>
                <a:latin typeface="Calibri" panose="020F0502020204030204" pitchFamily="34" charset="0"/>
                <a:cs typeface="Calibri" panose="020F0502020204030204" pitchFamily="34" charset="0"/>
              </a:rPr>
              <a:t>Quel que soit le changement de face, l’état de la lampe change</a:t>
            </a:r>
          </a:p>
          <a:p>
            <a:pPr lvl="0">
              <a:lnSpc>
                <a:spcPts val="2600"/>
              </a:lnSpc>
              <a:defRPr/>
            </a:pPr>
            <a:r>
              <a:rPr lang="fr-FR" sz="1600" dirty="0">
                <a:solidFill>
                  <a:prstClr val="black"/>
                </a:solidFill>
                <a:latin typeface="Calibri" panose="020F0502020204030204" pitchFamily="34" charset="0"/>
                <a:cs typeface="Calibri" panose="020F0502020204030204" pitchFamily="34" charset="0"/>
              </a:rPr>
              <a:t>Jouer au dé avec le cube</a:t>
            </a:r>
          </a:p>
        </p:txBody>
      </p:sp>
      <p:sp>
        <p:nvSpPr>
          <p:cNvPr id="38" name="ZoneTexte 37">
            <a:extLst>
              <a:ext uri="{FF2B5EF4-FFF2-40B4-BE49-F238E27FC236}">
                <a16:creationId xmlns:a16="http://schemas.microsoft.com/office/drawing/2014/main" id="{6F90D8A4-2AAA-4520-B343-0656954A2EC4}"/>
              </a:ext>
            </a:extLst>
          </p:cNvPr>
          <p:cNvSpPr txBox="1"/>
          <p:nvPr/>
        </p:nvSpPr>
        <p:spPr>
          <a:xfrm>
            <a:off x="6742721" y="3899308"/>
            <a:ext cx="5233279" cy="1063368"/>
          </a:xfrm>
          <a:prstGeom prst="rect">
            <a:avLst/>
          </a:prstGeom>
          <a:noFill/>
        </p:spPr>
        <p:txBody>
          <a:bodyPr wrap="square" rtlCol="0">
            <a:spAutoFit/>
          </a:bodyPr>
          <a:lstStyle/>
          <a:p>
            <a:pPr lvl="0">
              <a:lnSpc>
                <a:spcPts val="2600"/>
              </a:lnSpc>
              <a:defRPr/>
            </a:pPr>
            <a:r>
              <a:rPr lang="fr-FR" sz="1600" dirty="0">
                <a:solidFill>
                  <a:prstClr val="black"/>
                </a:solidFill>
                <a:latin typeface="Calibri" panose="020F0502020204030204" pitchFamily="34" charset="0"/>
                <a:cs typeface="Calibri" panose="020F0502020204030204" pitchFamily="34" charset="0"/>
              </a:rPr>
              <a:t>Le besoin initial du cahier des charges </a:t>
            </a:r>
          </a:p>
          <a:p>
            <a:pPr lvl="0">
              <a:lnSpc>
                <a:spcPts val="2600"/>
              </a:lnSpc>
              <a:defRPr/>
            </a:pPr>
            <a:r>
              <a:rPr lang="fr-FR" sz="1600" dirty="0">
                <a:solidFill>
                  <a:prstClr val="black"/>
                </a:solidFill>
                <a:latin typeface="Calibri" panose="020F0502020204030204" pitchFamily="34" charset="0"/>
                <a:cs typeface="Calibri" panose="020F0502020204030204" pitchFamily="34" charset="0"/>
              </a:rPr>
              <a:t>L'évolution des besoins du client.</a:t>
            </a:r>
          </a:p>
          <a:p>
            <a:pPr lvl="0">
              <a:lnSpc>
                <a:spcPts val="2600"/>
              </a:lnSpc>
              <a:defRPr/>
            </a:pPr>
            <a:r>
              <a:rPr lang="fr-FR" sz="1600" dirty="0">
                <a:solidFill>
                  <a:prstClr val="black"/>
                </a:solidFill>
                <a:latin typeface="Calibri" panose="020F0502020204030204" pitchFamily="34" charset="0"/>
                <a:cs typeface="Calibri" panose="020F0502020204030204" pitchFamily="34" charset="0"/>
              </a:rPr>
              <a:t>La conception du produit final </a:t>
            </a:r>
          </a:p>
        </p:txBody>
      </p:sp>
    </p:spTree>
    <p:extLst>
      <p:ext uri="{BB962C8B-B14F-4D97-AF65-F5344CB8AC3E}">
        <p14:creationId xmlns:p14="http://schemas.microsoft.com/office/powerpoint/2010/main" val="3584223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e 24">
            <a:extLst>
              <a:ext uri="{FF2B5EF4-FFF2-40B4-BE49-F238E27FC236}">
                <a16:creationId xmlns:a16="http://schemas.microsoft.com/office/drawing/2014/main" id="{1F4E24B1-92BE-44E1-BA18-25921D938CFA}"/>
              </a:ext>
            </a:extLst>
          </p:cNvPr>
          <p:cNvGrpSpPr/>
          <p:nvPr/>
        </p:nvGrpSpPr>
        <p:grpSpPr>
          <a:xfrm>
            <a:off x="476660" y="1390059"/>
            <a:ext cx="10280809" cy="1403131"/>
            <a:chOff x="1334805" y="2591580"/>
            <a:chExt cx="7710607" cy="1052348"/>
          </a:xfrm>
        </p:grpSpPr>
        <p:grpSp>
          <p:nvGrpSpPr>
            <p:cNvPr id="26" name="Groupe 25">
              <a:extLst>
                <a:ext uri="{FF2B5EF4-FFF2-40B4-BE49-F238E27FC236}">
                  <a16:creationId xmlns:a16="http://schemas.microsoft.com/office/drawing/2014/main" id="{7BD1846D-2A54-4118-ADD7-382388DF2633}"/>
                </a:ext>
              </a:extLst>
            </p:cNvPr>
            <p:cNvGrpSpPr/>
            <p:nvPr/>
          </p:nvGrpSpPr>
          <p:grpSpPr>
            <a:xfrm>
              <a:off x="1334805" y="2591580"/>
              <a:ext cx="7710607" cy="1052348"/>
              <a:chOff x="1334805" y="2591580"/>
              <a:chExt cx="7710607" cy="1052348"/>
            </a:xfrm>
          </p:grpSpPr>
          <p:sp>
            <p:nvSpPr>
              <p:cNvPr id="28" name="Rectangle 27">
                <a:extLst>
                  <a:ext uri="{FF2B5EF4-FFF2-40B4-BE49-F238E27FC236}">
                    <a16:creationId xmlns:a16="http://schemas.microsoft.com/office/drawing/2014/main" id="{B86802AE-A666-449F-88A2-76248A60846E}"/>
                  </a:ext>
                </a:extLst>
              </p:cNvPr>
              <p:cNvSpPr/>
              <p:nvPr/>
            </p:nvSpPr>
            <p:spPr>
              <a:xfrm>
                <a:off x="1334805" y="2591580"/>
                <a:ext cx="2296370" cy="105234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400" b="1" i="0" u="none" strike="noStrike" kern="1200" cap="none" spc="0" normalizeH="0" baseline="0" noProof="0" dirty="0">
                    <a:ln>
                      <a:noFill/>
                    </a:ln>
                    <a:solidFill>
                      <a:srgbClr val="FFFFFF"/>
                    </a:solidFill>
                    <a:effectLst/>
                    <a:uLnTx/>
                    <a:uFillTx/>
                    <a:latin typeface="Candara"/>
                    <a:ea typeface="+mn-ea"/>
                    <a:cs typeface="+mn-cs"/>
                  </a:rPr>
                  <a:t>I2D</a:t>
                </a:r>
              </a:p>
            </p:txBody>
          </p:sp>
          <p:sp>
            <p:nvSpPr>
              <p:cNvPr id="31" name="Rectangle 30">
                <a:extLst>
                  <a:ext uri="{FF2B5EF4-FFF2-40B4-BE49-F238E27FC236}">
                    <a16:creationId xmlns:a16="http://schemas.microsoft.com/office/drawing/2014/main" id="{59626C9C-BAF9-4210-857A-8D78B5913F36}"/>
                  </a:ext>
                </a:extLst>
              </p:cNvPr>
              <p:cNvSpPr/>
              <p:nvPr/>
            </p:nvSpPr>
            <p:spPr>
              <a:xfrm>
                <a:off x="4189333" y="2978811"/>
                <a:ext cx="4856079" cy="273361"/>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133"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Ingénierie et Développement Durable </a:t>
                </a:r>
                <a:r>
                  <a:rPr kumimoji="0" lang="fr-FR" sz="2133" b="0" i="0" u="none" strike="noStrike" kern="1200" cap="none" spc="0" normalizeH="0" baseline="0" noProof="0" dirty="0">
                    <a:ln>
                      <a:noFill/>
                    </a:ln>
                    <a:solidFill>
                      <a:srgbClr val="FFFFFF"/>
                    </a:solidFill>
                    <a:effectLst/>
                    <a:uLnTx/>
                    <a:uFillTx/>
                    <a:latin typeface="Candara"/>
                    <a:ea typeface="+mn-ea"/>
                    <a:cs typeface="+mn-cs"/>
                  </a:rPr>
                  <a:t> (I2D)</a:t>
                </a:r>
              </a:p>
            </p:txBody>
          </p:sp>
        </p:grpSp>
        <p:cxnSp>
          <p:nvCxnSpPr>
            <p:cNvPr id="27" name="Connecteur droit 26">
              <a:extLst>
                <a:ext uri="{FF2B5EF4-FFF2-40B4-BE49-F238E27FC236}">
                  <a16:creationId xmlns:a16="http://schemas.microsoft.com/office/drawing/2014/main" id="{AD514EE9-0D1B-4121-A35D-A18F87A6FEFE}"/>
                </a:ext>
              </a:extLst>
            </p:cNvPr>
            <p:cNvCxnSpPr>
              <a:cxnSpLocks/>
              <a:stCxn id="31" idx="1"/>
              <a:endCxn id="28" idx="3"/>
            </p:cNvCxnSpPr>
            <p:nvPr/>
          </p:nvCxnSpPr>
          <p:spPr>
            <a:xfrm flipH="1">
              <a:off x="3631176" y="3115492"/>
              <a:ext cx="558157" cy="2263"/>
            </a:xfrm>
            <a:prstGeom prst="line">
              <a:avLst/>
            </a:prstGeom>
            <a:ln>
              <a:solidFill>
                <a:schemeClr val="accent2">
                  <a:lumMod val="75000"/>
                </a:schemeClr>
              </a:solidFill>
              <a:tailEnd type="oval" w="lg" len="lg"/>
            </a:ln>
            <a:effectLst/>
          </p:spPr>
          <p:style>
            <a:lnRef idx="2">
              <a:schemeClr val="accent1"/>
            </a:lnRef>
            <a:fillRef idx="0">
              <a:schemeClr val="accent1"/>
            </a:fillRef>
            <a:effectRef idx="1">
              <a:schemeClr val="accent1"/>
            </a:effectRef>
            <a:fontRef idx="minor">
              <a:schemeClr val="tx1"/>
            </a:fontRef>
          </p:style>
        </p:cxnSp>
      </p:grpSp>
      <p:pic>
        <p:nvPicPr>
          <p:cNvPr id="5" name="Image 4">
            <a:extLst>
              <a:ext uri="{FF2B5EF4-FFF2-40B4-BE49-F238E27FC236}">
                <a16:creationId xmlns:a16="http://schemas.microsoft.com/office/drawing/2014/main" id="{1D29A7C0-257B-442C-9C4F-1EA7428AC22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29231" y="3038667"/>
            <a:ext cx="8126530" cy="2545999"/>
          </a:xfrm>
          <a:prstGeom prst="rect">
            <a:avLst/>
          </a:prstGeom>
        </p:spPr>
      </p:pic>
      <p:pic>
        <p:nvPicPr>
          <p:cNvPr id="7" name="Image 6">
            <a:extLst>
              <a:ext uri="{FF2B5EF4-FFF2-40B4-BE49-F238E27FC236}">
                <a16:creationId xmlns:a16="http://schemas.microsoft.com/office/drawing/2014/main" id="{2B3C3A19-ACEF-46FB-A914-D6E611C36783}"/>
              </a:ext>
            </a:extLst>
          </p:cNvPr>
          <p:cNvPicPr>
            <a:picLocks/>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1160000" y="144000"/>
            <a:ext cx="960000" cy="960000"/>
          </a:xfrm>
          <a:prstGeom prst="rect">
            <a:avLst/>
          </a:prstGeom>
        </p:spPr>
      </p:pic>
      <p:sp>
        <p:nvSpPr>
          <p:cNvPr id="8" name="Espace réservé du numéro de diapositive 1">
            <a:extLst>
              <a:ext uri="{FF2B5EF4-FFF2-40B4-BE49-F238E27FC236}">
                <a16:creationId xmlns:a16="http://schemas.microsoft.com/office/drawing/2014/main" id="{4CC940A6-D06A-42E6-8DD5-0D16D56885D6}"/>
              </a:ext>
            </a:extLst>
          </p:cNvPr>
          <p:cNvSpPr>
            <a:spLocks noGrp="1"/>
          </p:cNvSpPr>
          <p:nvPr>
            <p:ph type="sldNum" sz="quarter" idx="12"/>
          </p:nvPr>
        </p:nvSpPr>
        <p:spPr>
          <a:xfrm>
            <a:off x="11760000" y="6371351"/>
            <a:ext cx="432000" cy="432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17C1B05-8444-EA4A-B9F9-11CD3616A168}"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sp>
        <p:nvSpPr>
          <p:cNvPr id="10" name="Titre 1">
            <a:extLst>
              <a:ext uri="{FF2B5EF4-FFF2-40B4-BE49-F238E27FC236}">
                <a16:creationId xmlns:a16="http://schemas.microsoft.com/office/drawing/2014/main" id="{68BDF20C-B2F1-435F-BC68-9AB04514223B}"/>
              </a:ext>
            </a:extLst>
          </p:cNvPr>
          <p:cNvSpPr txBox="1">
            <a:spLocks/>
          </p:cNvSpPr>
          <p:nvPr/>
        </p:nvSpPr>
        <p:spPr>
          <a:xfrm>
            <a:off x="180000" y="180000"/>
            <a:ext cx="10363200" cy="602703"/>
          </a:xfrm>
          <a:prstGeom prst="rect">
            <a:avLst/>
          </a:prstGeom>
        </p:spPr>
        <p:txBody>
          <a:bodyPr vert="horz" lIns="0" tIns="0" rIns="0" bIns="0" rtlCol="0" anchor="ctr">
            <a:noAutofit/>
          </a:bodyPr>
          <a:lstStyle>
            <a:defPPr>
              <a:defRPr lang="fr-FR"/>
            </a:defPPr>
            <a:lvl1pPr>
              <a:lnSpc>
                <a:spcPct val="90000"/>
              </a:lnSpc>
              <a:spcBef>
                <a:spcPct val="0"/>
              </a:spcBef>
              <a:buNone/>
              <a:defRPr sz="4800" b="1" spc="-300">
                <a:solidFill>
                  <a:schemeClr val="tx1">
                    <a:lumMod val="75000"/>
                    <a:lumOff val="25000"/>
                  </a:schemeClr>
                </a:solidFill>
                <a:latin typeface="+mj-lt"/>
                <a:ea typeface="+mj-ea"/>
                <a:cs typeface="+mj-cs"/>
              </a:defRPr>
            </a:lvl1pPr>
          </a:lstStyle>
          <a:p>
            <a:r>
              <a:rPr lang="fr-FR" dirty="0"/>
              <a:t>Une démarche différente en STI2D</a:t>
            </a:r>
          </a:p>
        </p:txBody>
      </p:sp>
      <p:sp>
        <p:nvSpPr>
          <p:cNvPr id="32" name="Rectangle 31">
            <a:extLst>
              <a:ext uri="{FF2B5EF4-FFF2-40B4-BE49-F238E27FC236}">
                <a16:creationId xmlns:a16="http://schemas.microsoft.com/office/drawing/2014/main" id="{48ABA97D-BF28-4A2A-8B2F-1A55334BDE54}"/>
              </a:ext>
            </a:extLst>
          </p:cNvPr>
          <p:cNvSpPr/>
          <p:nvPr/>
        </p:nvSpPr>
        <p:spPr>
          <a:xfrm>
            <a:off x="4282698" y="2270848"/>
            <a:ext cx="5178802" cy="588596"/>
          </a:xfrm>
          <a:prstGeom prst="rect">
            <a:avLst/>
          </a:prstGeom>
          <a:solidFill>
            <a:schemeClr val="tx1">
              <a:alpha val="3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andara"/>
                <a:ea typeface="+mn-ea"/>
                <a:cs typeface="+mn-cs"/>
              </a:rPr>
              <a:t>Prendre en compte l’exigence du développement durable à travers une </a:t>
            </a:r>
            <a:r>
              <a:rPr kumimoji="0" lang="fr-FR" sz="1600" b="1" i="0" u="none" strike="noStrike" kern="1200" cap="none" spc="0" normalizeH="0" baseline="0" noProof="0" dirty="0">
                <a:ln>
                  <a:noFill/>
                </a:ln>
                <a:solidFill>
                  <a:srgbClr val="000000"/>
                </a:solidFill>
                <a:effectLst/>
                <a:uLnTx/>
                <a:uFillTx/>
                <a:latin typeface="Candara"/>
                <a:ea typeface="+mn-ea"/>
                <a:cs typeface="+mn-cs"/>
              </a:rPr>
              <a:t>approche expérimentale du triptyque MEI</a:t>
            </a:r>
          </a:p>
        </p:txBody>
      </p:sp>
      <p:cxnSp>
        <p:nvCxnSpPr>
          <p:cNvPr id="44" name="Connecteur droit avec flèche 43">
            <a:extLst>
              <a:ext uri="{FF2B5EF4-FFF2-40B4-BE49-F238E27FC236}">
                <a16:creationId xmlns:a16="http://schemas.microsoft.com/office/drawing/2014/main" id="{8A8A16BB-6369-4C4F-B58E-7571CE164BFD}"/>
              </a:ext>
            </a:extLst>
          </p:cNvPr>
          <p:cNvCxnSpPr>
            <a:cxnSpLocks/>
            <a:stCxn id="47" idx="3"/>
            <a:endCxn id="48" idx="1"/>
          </p:cNvCxnSpPr>
          <p:nvPr/>
        </p:nvCxnSpPr>
        <p:spPr>
          <a:xfrm>
            <a:off x="4124056" y="3682727"/>
            <a:ext cx="983572" cy="0"/>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45" name="Connecteur droit avec flèche 44">
            <a:extLst>
              <a:ext uri="{FF2B5EF4-FFF2-40B4-BE49-F238E27FC236}">
                <a16:creationId xmlns:a16="http://schemas.microsoft.com/office/drawing/2014/main" id="{3C7381CE-318E-462E-A838-875EC0509A73}"/>
              </a:ext>
            </a:extLst>
          </p:cNvPr>
          <p:cNvCxnSpPr>
            <a:cxnSpLocks/>
            <a:stCxn id="48" idx="3"/>
            <a:endCxn id="49" idx="1"/>
          </p:cNvCxnSpPr>
          <p:nvPr/>
        </p:nvCxnSpPr>
        <p:spPr>
          <a:xfrm>
            <a:off x="6367628" y="3685306"/>
            <a:ext cx="903771" cy="0"/>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47" name="Rectangle : coins arrondis 46">
            <a:extLst>
              <a:ext uri="{FF2B5EF4-FFF2-40B4-BE49-F238E27FC236}">
                <a16:creationId xmlns:a16="http://schemas.microsoft.com/office/drawing/2014/main" id="{81EC5925-E85A-41AA-BFA8-43CEE0FCE3BD}"/>
              </a:ext>
            </a:extLst>
          </p:cNvPr>
          <p:cNvSpPr/>
          <p:nvPr/>
        </p:nvSpPr>
        <p:spPr>
          <a:xfrm>
            <a:off x="2864056" y="3304727"/>
            <a:ext cx="1260000" cy="756000"/>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dirty="0">
                <a:ln>
                  <a:noFill/>
                </a:ln>
                <a:solidFill>
                  <a:prstClr val="black"/>
                </a:solidFill>
                <a:effectLst>
                  <a:outerShdw blurRad="38100" dist="38100" dir="2700000" algn="tl">
                    <a:srgbClr val="000000">
                      <a:alpha val="43137"/>
                    </a:srgbClr>
                  </a:outerShdw>
                </a:effectLst>
                <a:uLnTx/>
                <a:uFillTx/>
                <a:latin typeface="Candara"/>
                <a:ea typeface="+mn-ea"/>
                <a:cs typeface="+mn-cs"/>
              </a:rPr>
              <a:t>Acquérir</a:t>
            </a: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a:ea typeface="+mn-ea"/>
                <a:cs typeface="+mn-cs"/>
              </a:rPr>
              <a:t>   </a:t>
            </a:r>
            <a:endParaRPr kumimoji="0" lang="fr-FR"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ndara"/>
              <a:ea typeface="+mn-ea"/>
              <a:cs typeface="+mn-cs"/>
            </a:endParaRPr>
          </a:p>
        </p:txBody>
      </p:sp>
      <p:sp>
        <p:nvSpPr>
          <p:cNvPr id="48" name="Rectangle : coins arrondis 47">
            <a:extLst>
              <a:ext uri="{FF2B5EF4-FFF2-40B4-BE49-F238E27FC236}">
                <a16:creationId xmlns:a16="http://schemas.microsoft.com/office/drawing/2014/main" id="{0B64804E-0790-4151-A189-05C80B6AF002}"/>
              </a:ext>
            </a:extLst>
          </p:cNvPr>
          <p:cNvSpPr/>
          <p:nvPr/>
        </p:nvSpPr>
        <p:spPr>
          <a:xfrm>
            <a:off x="5107628" y="3307306"/>
            <a:ext cx="1260000" cy="756000"/>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dirty="0">
                <a:ln>
                  <a:noFill/>
                </a:ln>
                <a:solidFill>
                  <a:prstClr val="black"/>
                </a:solidFill>
                <a:effectLst>
                  <a:outerShdw blurRad="38100" dist="38100" dir="2700000" algn="tl">
                    <a:srgbClr val="000000">
                      <a:alpha val="43137"/>
                    </a:srgbClr>
                  </a:outerShdw>
                </a:effectLst>
                <a:uLnTx/>
                <a:uFillTx/>
                <a:latin typeface="Candara"/>
                <a:ea typeface="+mn-ea"/>
                <a:cs typeface="+mn-cs"/>
              </a:rPr>
              <a:t>Traiter</a:t>
            </a: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a:ea typeface="+mn-ea"/>
                <a:cs typeface="+mn-cs"/>
              </a:rPr>
              <a:t>   </a:t>
            </a:r>
            <a:endParaRPr kumimoji="0" lang="fr-FR"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ndara"/>
              <a:ea typeface="+mn-ea"/>
              <a:cs typeface="+mn-cs"/>
            </a:endParaRPr>
          </a:p>
        </p:txBody>
      </p:sp>
      <p:sp>
        <p:nvSpPr>
          <p:cNvPr id="49" name="Rectangle : coins arrondis 48">
            <a:extLst>
              <a:ext uri="{FF2B5EF4-FFF2-40B4-BE49-F238E27FC236}">
                <a16:creationId xmlns:a16="http://schemas.microsoft.com/office/drawing/2014/main" id="{A662D074-80D4-47BB-8F04-A95C292D5528}"/>
              </a:ext>
            </a:extLst>
          </p:cNvPr>
          <p:cNvSpPr/>
          <p:nvPr/>
        </p:nvSpPr>
        <p:spPr>
          <a:xfrm>
            <a:off x="7271399" y="3307306"/>
            <a:ext cx="1724450" cy="756000"/>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dirty="0">
                <a:ln>
                  <a:noFill/>
                </a:ln>
                <a:solidFill>
                  <a:prstClr val="black"/>
                </a:solidFill>
                <a:effectLst>
                  <a:outerShdw blurRad="38100" dist="38100" dir="2700000" algn="tl">
                    <a:srgbClr val="000000">
                      <a:alpha val="43137"/>
                    </a:srgbClr>
                  </a:outerShdw>
                </a:effectLst>
                <a:uLnTx/>
                <a:uFillTx/>
                <a:latin typeface="Candara"/>
                <a:ea typeface="+mn-ea"/>
                <a:cs typeface="+mn-cs"/>
              </a:rPr>
              <a:t>Communiquer</a:t>
            </a: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a:ea typeface="+mn-ea"/>
                <a:cs typeface="+mn-cs"/>
              </a:rPr>
              <a:t>   </a:t>
            </a:r>
            <a:endParaRPr kumimoji="0" lang="fr-FR"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ndara"/>
              <a:ea typeface="+mn-ea"/>
              <a:cs typeface="+mn-cs"/>
            </a:endParaRPr>
          </a:p>
        </p:txBody>
      </p:sp>
      <p:cxnSp>
        <p:nvCxnSpPr>
          <p:cNvPr id="50" name="Connecteur droit avec flèche 49">
            <a:extLst>
              <a:ext uri="{FF2B5EF4-FFF2-40B4-BE49-F238E27FC236}">
                <a16:creationId xmlns:a16="http://schemas.microsoft.com/office/drawing/2014/main" id="{F3570798-5355-4281-9A56-B4368354736F}"/>
              </a:ext>
            </a:extLst>
          </p:cNvPr>
          <p:cNvCxnSpPr>
            <a:cxnSpLocks/>
            <a:stCxn id="49" idx="3"/>
          </p:cNvCxnSpPr>
          <p:nvPr/>
        </p:nvCxnSpPr>
        <p:spPr>
          <a:xfrm flipV="1">
            <a:off x="8995849" y="3682727"/>
            <a:ext cx="1019772" cy="0"/>
          </a:xfrm>
          <a:prstGeom prst="straightConnector1">
            <a:avLst/>
          </a:prstGeom>
          <a:ln w="38100">
            <a:solidFill>
              <a:srgbClr val="D73919"/>
            </a:solidFill>
            <a:tailEnd type="triangle"/>
          </a:ln>
        </p:spPr>
        <p:style>
          <a:lnRef idx="2">
            <a:schemeClr val="dk1"/>
          </a:lnRef>
          <a:fillRef idx="0">
            <a:schemeClr val="dk1"/>
          </a:fillRef>
          <a:effectRef idx="1">
            <a:schemeClr val="dk1"/>
          </a:effectRef>
          <a:fontRef idx="minor">
            <a:schemeClr val="tx1"/>
          </a:fontRef>
        </p:style>
      </p:cxnSp>
      <p:pic>
        <p:nvPicPr>
          <p:cNvPr id="51" name="Picture 4">
            <a:extLst>
              <a:ext uri="{FF2B5EF4-FFF2-40B4-BE49-F238E27FC236}">
                <a16:creationId xmlns:a16="http://schemas.microsoft.com/office/drawing/2014/main" id="{7BCF7F80-0A82-4316-818E-AEDC1CF92708}"/>
              </a:ext>
            </a:extLst>
          </p:cNvPr>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84690" y="4110806"/>
            <a:ext cx="1476940" cy="9818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2" name="Rectangle : coins arrondis 51">
            <a:extLst>
              <a:ext uri="{FF2B5EF4-FFF2-40B4-BE49-F238E27FC236}">
                <a16:creationId xmlns:a16="http://schemas.microsoft.com/office/drawing/2014/main" id="{74856420-B113-4F58-9AB1-E44D6B50FEAE}"/>
              </a:ext>
            </a:extLst>
          </p:cNvPr>
          <p:cNvSpPr/>
          <p:nvPr/>
        </p:nvSpPr>
        <p:spPr>
          <a:xfrm>
            <a:off x="7857188" y="4132072"/>
            <a:ext cx="552872" cy="685283"/>
          </a:xfrm>
          <a:prstGeom prst="roundRect">
            <a:avLst>
              <a:gd name="adj" fmla="val 10000"/>
            </a:avLst>
          </a:prstGeom>
          <a:blipFill rotWithShape="0">
            <a:blip r:embed="rId6">
              <a:duotone>
                <a:schemeClr val="accent6">
                  <a:shade val="45000"/>
                  <a:satMod val="135000"/>
                </a:schemeClr>
                <a:prstClr val="white"/>
              </a:duotone>
            </a:blip>
            <a:stretch>
              <a:fillRect/>
            </a:stretch>
          </a:blipFill>
        </p:spPr>
        <p:style>
          <a:lnRef idx="2">
            <a:schemeClr val="lt1">
              <a:hueOff val="0"/>
              <a:satOff val="0"/>
              <a:lumOff val="0"/>
              <a:alphaOff val="0"/>
            </a:schemeClr>
          </a:lnRef>
          <a:fillRef idx="1">
            <a:scrgbClr r="0" g="0" b="0"/>
          </a:fillRef>
          <a:effectRef idx="0">
            <a:schemeClr val="accent5">
              <a:tint val="50000"/>
              <a:alpha val="90000"/>
              <a:hueOff val="0"/>
              <a:satOff val="0"/>
              <a:lumOff val="0"/>
              <a:alphaOff val="0"/>
            </a:schemeClr>
          </a:effectRef>
          <a:fontRef idx="minor">
            <a:schemeClr val="lt1">
              <a:hueOff val="0"/>
              <a:satOff val="0"/>
              <a:lumOff val="0"/>
              <a:alphaOff val="0"/>
            </a:schemeClr>
          </a:fontRef>
        </p:style>
      </p:sp>
      <p:sp>
        <p:nvSpPr>
          <p:cNvPr id="53" name="ZoneTexte 52">
            <a:extLst>
              <a:ext uri="{FF2B5EF4-FFF2-40B4-BE49-F238E27FC236}">
                <a16:creationId xmlns:a16="http://schemas.microsoft.com/office/drawing/2014/main" id="{09A2CD1C-1E0B-430E-9E89-D3E660B2D2EA}"/>
              </a:ext>
            </a:extLst>
          </p:cNvPr>
          <p:cNvSpPr txBox="1"/>
          <p:nvPr/>
        </p:nvSpPr>
        <p:spPr>
          <a:xfrm>
            <a:off x="317141" y="3486193"/>
            <a:ext cx="18271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73919"/>
                </a:solidFill>
                <a:effectLst>
                  <a:outerShdw blurRad="38100" dist="38100" dir="2700000" algn="tl">
                    <a:srgbClr val="000000">
                      <a:alpha val="43137"/>
                    </a:srgbClr>
                  </a:outerShdw>
                </a:effectLst>
                <a:uLnTx/>
                <a:uFillTx/>
                <a:latin typeface="Candara"/>
                <a:ea typeface="+mn-ea"/>
                <a:cs typeface="+mn-cs"/>
              </a:rPr>
              <a:t>Orientation</a:t>
            </a:r>
            <a:br>
              <a:rPr kumimoji="0" lang="fr-FR" sz="1800" b="1" i="0" u="none" strike="noStrike" kern="1200" cap="none" spc="0" normalizeH="0" baseline="0" noProof="0" dirty="0">
                <a:ln>
                  <a:noFill/>
                </a:ln>
                <a:solidFill>
                  <a:srgbClr val="D73919"/>
                </a:solidFill>
                <a:effectLst>
                  <a:outerShdw blurRad="38100" dist="38100" dir="2700000" algn="tl">
                    <a:srgbClr val="000000">
                      <a:alpha val="43137"/>
                    </a:srgbClr>
                  </a:outerShdw>
                </a:effectLst>
                <a:uLnTx/>
                <a:uFillTx/>
                <a:latin typeface="Candara"/>
                <a:ea typeface="+mn-ea"/>
                <a:cs typeface="+mn-cs"/>
              </a:rPr>
            </a:br>
            <a:r>
              <a:rPr kumimoji="0" lang="fr-FR" sz="1800" b="1" i="0" u="none" strike="noStrike" kern="1200" cap="none" spc="0" normalizeH="0" baseline="0" noProof="0" dirty="0">
                <a:ln>
                  <a:noFill/>
                </a:ln>
                <a:solidFill>
                  <a:srgbClr val="D73919"/>
                </a:solidFill>
                <a:effectLst>
                  <a:outerShdw blurRad="38100" dist="38100" dir="2700000" algn="tl">
                    <a:srgbClr val="000000">
                      <a:alpha val="43137"/>
                    </a:srgbClr>
                  </a:outerShdw>
                </a:effectLst>
                <a:uLnTx/>
                <a:uFillTx/>
                <a:latin typeface="Candara"/>
                <a:ea typeface="+mn-ea"/>
                <a:cs typeface="+mn-cs"/>
              </a:rPr>
              <a:t>du cube</a:t>
            </a:r>
          </a:p>
        </p:txBody>
      </p:sp>
      <p:pic>
        <p:nvPicPr>
          <p:cNvPr id="54" name="Picture 6" descr="Fermer, photo, blanc, cube, noir, 3d, isolé, art, objet d'art, art moderne, abstrait, b w, noir et blanc, artistiquement, minimalisme, macro, photo macro, datailaufnahme, fond noir, espace de copie, couleur blanche, prise de vue en studio, objet unique, à l'intérieur, personne, illuminé, coupé, matériel d'éclairage, foncé, papier, couleur noire, forme, embrasé, nuit, chambre domestique, simplicité, lampe électrique, luxe, 5K, CC0, domaine public, libre de droits">
            <a:extLst>
              <a:ext uri="{FF2B5EF4-FFF2-40B4-BE49-F238E27FC236}">
                <a16:creationId xmlns:a16="http://schemas.microsoft.com/office/drawing/2014/main" id="{13C997CC-DFC9-4310-A7A5-B5830EE6EEB9}"/>
              </a:ext>
            </a:extLst>
          </p:cNvPr>
          <p:cNvPicPr>
            <a:picLocks noChangeAspect="1" noChangeArrowheads="1"/>
          </p:cNvPicPr>
          <p:nvPr/>
        </p:nvPicPr>
        <p:blipFill rotWithShape="1">
          <a:blip r:embed="rId7">
            <a:clrChange>
              <a:clrFrom>
                <a:srgbClr val="000000"/>
              </a:clrFrom>
              <a:clrTo>
                <a:srgbClr val="000000">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28012" t="16182" r="25463" b="9028"/>
          <a:stretch/>
        </p:blipFill>
        <p:spPr bwMode="auto">
          <a:xfrm>
            <a:off x="696363" y="4060727"/>
            <a:ext cx="1056440" cy="1201053"/>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Connecteur droit avec flèche 45">
            <a:extLst>
              <a:ext uri="{FF2B5EF4-FFF2-40B4-BE49-F238E27FC236}">
                <a16:creationId xmlns:a16="http://schemas.microsoft.com/office/drawing/2014/main" id="{44A971E5-6B01-487F-9C2E-ADAE98D65B45}"/>
              </a:ext>
            </a:extLst>
          </p:cNvPr>
          <p:cNvCxnSpPr>
            <a:cxnSpLocks/>
            <a:endCxn id="47" idx="1"/>
          </p:cNvCxnSpPr>
          <p:nvPr/>
        </p:nvCxnSpPr>
        <p:spPr>
          <a:xfrm flipV="1">
            <a:off x="2128122" y="3682727"/>
            <a:ext cx="735934" cy="0"/>
          </a:xfrm>
          <a:prstGeom prst="straightConnector1">
            <a:avLst/>
          </a:prstGeom>
          <a:ln w="38100">
            <a:solidFill>
              <a:srgbClr val="D73919"/>
            </a:solidFill>
            <a:tailEnd type="triangle"/>
          </a:ln>
        </p:spPr>
        <p:style>
          <a:lnRef idx="2">
            <a:schemeClr val="dk1"/>
          </a:lnRef>
          <a:fillRef idx="0">
            <a:schemeClr val="dk1"/>
          </a:fillRef>
          <a:effectRef idx="1">
            <a:schemeClr val="dk1"/>
          </a:effectRef>
          <a:fontRef idx="minor">
            <a:schemeClr val="tx1"/>
          </a:fontRef>
        </p:style>
      </p:cxnSp>
      <p:sp>
        <p:nvSpPr>
          <p:cNvPr id="57" name="ZoneTexte 56">
            <a:extLst>
              <a:ext uri="{FF2B5EF4-FFF2-40B4-BE49-F238E27FC236}">
                <a16:creationId xmlns:a16="http://schemas.microsoft.com/office/drawing/2014/main" id="{5F4AEDF1-5760-4953-9B0D-1C622017D3B9}"/>
              </a:ext>
            </a:extLst>
          </p:cNvPr>
          <p:cNvSpPr txBox="1"/>
          <p:nvPr/>
        </p:nvSpPr>
        <p:spPr>
          <a:xfrm>
            <a:off x="2521837" y="4995091"/>
            <a:ext cx="19602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a:ea typeface="+mn-ea"/>
                <a:cs typeface="+mn-cs"/>
              </a:rPr>
              <a:t>Carte </a:t>
            </a: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n-ea"/>
                <a:cs typeface="+mn-cs"/>
              </a:rPr>
              <a:t>µP</a:t>
            </a: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a:ea typeface="+mn-ea"/>
                <a:cs typeface="+mn-cs"/>
              </a:rPr>
              <a:t> </a:t>
            </a:r>
            <a:r>
              <a:rPr kumimoji="0" lang="fr-FR" sz="18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ndara"/>
                <a:ea typeface="+mn-ea"/>
                <a:cs typeface="+mn-cs"/>
              </a:rPr>
              <a:t>micro:bit</a:t>
            </a:r>
            <a:endPar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a:ea typeface="+mn-ea"/>
              <a:cs typeface="+mn-cs"/>
            </a:endParaRPr>
          </a:p>
        </p:txBody>
      </p:sp>
      <p:sp>
        <p:nvSpPr>
          <p:cNvPr id="58" name="ZoneTexte 57">
            <a:extLst>
              <a:ext uri="{FF2B5EF4-FFF2-40B4-BE49-F238E27FC236}">
                <a16:creationId xmlns:a16="http://schemas.microsoft.com/office/drawing/2014/main" id="{3CCF05C2-0C65-4AC3-847C-6E25E030CE42}"/>
              </a:ext>
            </a:extLst>
          </p:cNvPr>
          <p:cNvSpPr txBox="1"/>
          <p:nvPr/>
        </p:nvSpPr>
        <p:spPr>
          <a:xfrm>
            <a:off x="7193997" y="4817355"/>
            <a:ext cx="202195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a:ea typeface="+mn-ea"/>
                <a:cs typeface="+mn-cs"/>
              </a:rPr>
              <a:t>Module radio 2.4GHz</a:t>
            </a:r>
          </a:p>
        </p:txBody>
      </p:sp>
      <p:sp>
        <p:nvSpPr>
          <p:cNvPr id="4" name="Rectangle 3">
            <a:extLst>
              <a:ext uri="{FF2B5EF4-FFF2-40B4-BE49-F238E27FC236}">
                <a16:creationId xmlns:a16="http://schemas.microsoft.com/office/drawing/2014/main" id="{3A08A3E5-4519-409F-AA01-8E36383B1672}"/>
              </a:ext>
            </a:extLst>
          </p:cNvPr>
          <p:cNvSpPr/>
          <p:nvPr/>
        </p:nvSpPr>
        <p:spPr>
          <a:xfrm>
            <a:off x="-849601" y="5651167"/>
            <a:ext cx="14434457"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D73919"/>
                </a:solidFill>
                <a:effectLst/>
                <a:uLnTx/>
                <a:uFillTx/>
                <a:latin typeface="Arial" panose="020B0604020202020204" pitchFamily="34" charset="0"/>
                <a:ea typeface="+mn-ea"/>
                <a:cs typeface="+mn-cs"/>
              </a:rPr>
              <a:t>Valider le capteur qui doit permettre au système </a:t>
            </a:r>
            <a:br>
              <a:rPr kumimoji="0" lang="fr-FR" sz="2000" b="1" i="0" u="none" strike="noStrike" kern="1200" cap="none" spc="0" normalizeH="0" baseline="0" noProof="0" dirty="0">
                <a:ln>
                  <a:noFill/>
                </a:ln>
                <a:solidFill>
                  <a:srgbClr val="D73919"/>
                </a:solidFill>
                <a:effectLst/>
                <a:uLnTx/>
                <a:uFillTx/>
                <a:latin typeface="Arial" panose="020B0604020202020204" pitchFamily="34" charset="0"/>
                <a:ea typeface="+mn-ea"/>
                <a:cs typeface="+mn-cs"/>
              </a:rPr>
            </a:br>
            <a:r>
              <a:rPr kumimoji="0" lang="fr-FR" sz="2000" b="1" i="0" u="none" strike="noStrike" kern="1200" cap="none" spc="0" normalizeH="0" baseline="0" noProof="0" dirty="0">
                <a:ln>
                  <a:noFill/>
                </a:ln>
                <a:solidFill>
                  <a:srgbClr val="D73919"/>
                </a:solidFill>
                <a:effectLst/>
                <a:uLnTx/>
                <a:uFillTx/>
                <a:latin typeface="Arial" panose="020B0604020202020204" pitchFamily="34" charset="0"/>
                <a:ea typeface="+mn-ea"/>
                <a:cs typeface="+mn-cs"/>
              </a:rPr>
              <a:t>de connaître l’orientation du cube dans l’espace.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D73919"/>
                </a:solidFill>
                <a:effectLst/>
                <a:uLnTx/>
                <a:uFillTx/>
                <a:latin typeface="Arial" panose="020B0604020202020204" pitchFamily="34" charset="0"/>
                <a:ea typeface="+mn-ea"/>
                <a:cs typeface="+mn-cs"/>
              </a:rPr>
              <a:t/>
            </a:r>
            <a:br>
              <a:rPr kumimoji="0" lang="fr-FR" sz="2000" b="1" i="0" u="none" strike="noStrike" kern="1200" cap="none" spc="0" normalizeH="0" baseline="0" noProof="0" dirty="0">
                <a:ln>
                  <a:noFill/>
                </a:ln>
                <a:solidFill>
                  <a:srgbClr val="D73919"/>
                </a:solidFill>
                <a:effectLst/>
                <a:uLnTx/>
                <a:uFillTx/>
                <a:latin typeface="Arial" panose="020B0604020202020204" pitchFamily="34" charset="0"/>
                <a:ea typeface="+mn-ea"/>
                <a:cs typeface="+mn-cs"/>
              </a:rPr>
            </a:br>
            <a:endParaRPr kumimoji="0" lang="fr-FR" sz="2000" b="1" i="0" u="none" strike="noStrike" kern="1200" cap="none" spc="0" normalizeH="0" baseline="0" noProof="0" dirty="0">
              <a:ln>
                <a:noFill/>
              </a:ln>
              <a:solidFill>
                <a:srgbClr val="D73919"/>
              </a:solidFill>
              <a:effectLst/>
              <a:uLnTx/>
              <a:uFillTx/>
              <a:latin typeface="Candara"/>
              <a:ea typeface="+mn-ea"/>
              <a:cs typeface="+mn-cs"/>
            </a:endParaRPr>
          </a:p>
        </p:txBody>
      </p:sp>
      <p:pic>
        <p:nvPicPr>
          <p:cNvPr id="33" name="Picture 4">
            <a:extLst>
              <a:ext uri="{FF2B5EF4-FFF2-40B4-BE49-F238E27FC236}">
                <a16:creationId xmlns:a16="http://schemas.microsoft.com/office/drawing/2014/main" id="{E047DE53-31EA-4269-94DB-7972F1436C7C}"/>
              </a:ext>
            </a:extLst>
          </p:cNvPr>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72809" y="4110806"/>
            <a:ext cx="1476940" cy="9818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4" name="ZoneTexte 33">
            <a:extLst>
              <a:ext uri="{FF2B5EF4-FFF2-40B4-BE49-F238E27FC236}">
                <a16:creationId xmlns:a16="http://schemas.microsoft.com/office/drawing/2014/main" id="{E9A8E29F-8A71-4041-92DB-1EB658B91E5C}"/>
              </a:ext>
            </a:extLst>
          </p:cNvPr>
          <p:cNvSpPr txBox="1"/>
          <p:nvPr/>
        </p:nvSpPr>
        <p:spPr>
          <a:xfrm>
            <a:off x="4859286" y="5011776"/>
            <a:ext cx="19602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a:ea typeface="+mn-ea"/>
                <a:cs typeface="+mn-cs"/>
              </a:rPr>
              <a:t>programme</a:t>
            </a:r>
          </a:p>
        </p:txBody>
      </p:sp>
      <p:sp>
        <p:nvSpPr>
          <p:cNvPr id="35" name="ZoneTexte 34">
            <a:extLst>
              <a:ext uri="{FF2B5EF4-FFF2-40B4-BE49-F238E27FC236}">
                <a16:creationId xmlns:a16="http://schemas.microsoft.com/office/drawing/2014/main" id="{2330782A-B6C2-44C5-AEE3-DC2FABF9E26D}"/>
              </a:ext>
            </a:extLst>
          </p:cNvPr>
          <p:cNvSpPr txBox="1"/>
          <p:nvPr/>
        </p:nvSpPr>
        <p:spPr>
          <a:xfrm>
            <a:off x="9899620" y="3151532"/>
            <a:ext cx="19602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D73919"/>
                </a:solidFill>
                <a:effectLst/>
                <a:uLnTx/>
                <a:uFillTx/>
                <a:latin typeface="Candara"/>
                <a:ea typeface="+mn-ea"/>
                <a:cs typeface="+mn-cs"/>
              </a:rPr>
              <a:t>Commande d'allumage ou d'extinction</a:t>
            </a:r>
          </a:p>
        </p:txBody>
      </p:sp>
      <p:sp>
        <p:nvSpPr>
          <p:cNvPr id="37" name="Espace réservé du pied de page 5">
            <a:extLst>
              <a:ext uri="{FF2B5EF4-FFF2-40B4-BE49-F238E27FC236}">
                <a16:creationId xmlns:a16="http://schemas.microsoft.com/office/drawing/2014/main" id="{27C6840D-70F0-44E9-A109-585E805F4CAF}"/>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STI2D :  l'approche expérimentale du </a:t>
            </a:r>
            <a:r>
              <a:rPr lang="fr-FR" dirty="0" err="1">
                <a:solidFill>
                  <a:prstClr val="black">
                    <a:lumMod val="75000"/>
                    <a:lumOff val="25000"/>
                  </a:prstClr>
                </a:solidFill>
                <a:latin typeface="Candara"/>
              </a:rPr>
              <a:t>tryptique</a:t>
            </a:r>
            <a:r>
              <a:rPr lang="fr-FR" dirty="0">
                <a:solidFill>
                  <a:prstClr val="black">
                    <a:lumMod val="75000"/>
                    <a:lumOff val="25000"/>
                  </a:prstClr>
                </a:solidFill>
                <a:latin typeface="Candara"/>
              </a:rPr>
              <a:t> MEI</a:t>
            </a:r>
          </a:p>
        </p:txBody>
      </p:sp>
      <p:pic>
        <p:nvPicPr>
          <p:cNvPr id="2" name="Image 1">
            <a:extLst>
              <a:ext uri="{FF2B5EF4-FFF2-40B4-BE49-F238E27FC236}">
                <a16:creationId xmlns:a16="http://schemas.microsoft.com/office/drawing/2014/main" id="{1C3AB8D9-46D6-4F09-853D-BDEA10BDB664}"/>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9605618" y="4678963"/>
            <a:ext cx="2058106" cy="1983266"/>
          </a:xfrm>
          <a:prstGeom prst="rect">
            <a:avLst/>
          </a:prstGeom>
        </p:spPr>
      </p:pic>
      <p:sp>
        <p:nvSpPr>
          <p:cNvPr id="62" name="ZoneTexte 61">
            <a:extLst>
              <a:ext uri="{FF2B5EF4-FFF2-40B4-BE49-F238E27FC236}">
                <a16:creationId xmlns:a16="http://schemas.microsoft.com/office/drawing/2014/main" id="{439F4751-5DB9-478A-AE79-502BC84B7DF5}"/>
              </a:ext>
            </a:extLst>
          </p:cNvPr>
          <p:cNvSpPr txBox="1"/>
          <p:nvPr/>
        </p:nvSpPr>
        <p:spPr>
          <a:xfrm>
            <a:off x="484934" y="744763"/>
            <a:ext cx="9583626" cy="461665"/>
          </a:xfrm>
          <a:prstGeom prst="rect">
            <a:avLst/>
          </a:prstGeom>
          <a:noFill/>
        </p:spPr>
        <p:txBody>
          <a:bodyPr wrap="square" rtlCol="0">
            <a:spAutoFit/>
          </a:bodyPr>
          <a:lstStyle/>
          <a:p>
            <a:pPr lvl="0">
              <a:defRPr/>
            </a:pPr>
            <a:r>
              <a:rPr lang="fr-FR" sz="2400" b="1" dirty="0">
                <a:solidFill>
                  <a:prstClr val="black"/>
                </a:solidFill>
              </a:rPr>
              <a:t>L'approche expérimentale du triptyque MEI</a:t>
            </a:r>
          </a:p>
        </p:txBody>
      </p:sp>
    </p:spTree>
    <p:extLst>
      <p:ext uri="{BB962C8B-B14F-4D97-AF65-F5344CB8AC3E}">
        <p14:creationId xmlns:p14="http://schemas.microsoft.com/office/powerpoint/2010/main" val="40946952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5"/>
                                        </p:tgtEl>
                                      </p:cBhvr>
                                      <p:by x="50000" y="50000"/>
                                    </p:animScale>
                                  </p:childTnLst>
                                </p:cTn>
                              </p:par>
                              <p:par>
                                <p:cTn id="7" presetID="42" presetClass="path" presetSubtype="0" accel="50000" decel="50000" fill="hold" nodeType="withEffect">
                                  <p:stCondLst>
                                    <p:cond delay="0"/>
                                  </p:stCondLst>
                                  <p:childTnLst>
                                    <p:animMotion origin="layout" path="M 5.55112E-17 -3.7037E-6 L 0.26289 -0.42592 " pathEditMode="relative" rAng="0" ptsTypes="AA">
                                      <p:cBhvr>
                                        <p:cTn id="8" dur="1000" fill="hold"/>
                                        <p:tgtEl>
                                          <p:spTgt spid="5"/>
                                        </p:tgtEl>
                                        <p:attrNameLst>
                                          <p:attrName>ppt_x</p:attrName>
                                          <p:attrName>ppt_y</p:attrName>
                                        </p:attrNameLst>
                                      </p:cBhvr>
                                      <p:rCtr x="13138" y="-21296"/>
                                    </p:animMotion>
                                  </p:childTnLst>
                                </p:cTn>
                              </p:par>
                              <p:par>
                                <p:cTn id="9" presetID="10"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fade">
                                      <p:cBhvr>
                                        <p:cTn id="14" dur="500"/>
                                        <p:tgtEl>
                                          <p:spTgt spid="57"/>
                                        </p:tgtEl>
                                      </p:cBhvr>
                                    </p:animEffect>
                                  </p:childTnLst>
                                </p:cTn>
                              </p:par>
                              <p:par>
                                <p:cTn id="15" presetID="10"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par>
                                <p:cTn id="33" presetID="10" presetClass="entr" presetSubtype="0"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500"/>
                                        <p:tgtEl>
                                          <p:spTgt spid="45"/>
                                        </p:tgtEl>
                                      </p:cBhvr>
                                    </p:animEffect>
                                  </p:childTnLst>
                                </p:cTn>
                              </p:par>
                              <p:par>
                                <p:cTn id="36" presetID="10" presetClass="entr" presetSubtype="0"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500"/>
                                        <p:tgtEl>
                                          <p:spTgt spid="5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fade">
                                      <p:cBhvr>
                                        <p:cTn id="41" dur="500"/>
                                        <p:tgtEl>
                                          <p:spTgt spid="5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500"/>
                                        <p:tgtEl>
                                          <p:spTgt spid="53"/>
                                        </p:tgtEl>
                                      </p:cBhvr>
                                    </p:animEffect>
                                  </p:childTnLst>
                                </p:cTn>
                              </p:par>
                              <p:par>
                                <p:cTn id="45" presetID="10" presetClass="entr" presetSubtype="0"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500"/>
                                        <p:tgtEl>
                                          <p:spTgt spid="54"/>
                                        </p:tgtEl>
                                      </p:cBhvr>
                                    </p:animEffect>
                                  </p:childTnLst>
                                </p:cTn>
                              </p:par>
                              <p:par>
                                <p:cTn id="48" presetID="10" presetClass="entr" presetSubtype="0" fill="hold"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par>
                                <p:cTn id="51" presetID="10" presetClass="entr" presetSubtype="0" fill="hold" nodeType="with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fade">
                                      <p:cBhvr>
                                        <p:cTn id="53" dur="500"/>
                                        <p:tgtEl>
                                          <p:spTgt spid="5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500"/>
                                        <p:tgtEl>
                                          <p:spTgt spid="4"/>
                                        </p:tgtEl>
                                      </p:cBhvr>
                                    </p:animEffect>
                                  </p:childTnLst>
                                </p:cTn>
                              </p:par>
                              <p:par>
                                <p:cTn id="62" presetID="10" presetClass="entr" presetSubtype="0" fill="hold" nodeType="with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3" grpId="0"/>
      <p:bldP spid="57" grpId="0"/>
      <p:bldP spid="58" grpId="0"/>
      <p:bldP spid="4" grpId="0"/>
      <p:bldP spid="34" grpId="0"/>
      <p:bldP spid="3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8D9C2F3C-CC66-48FF-85F3-1B21CA5751C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AC332A1-43B9-40C3-8BD4-D71DA8BAE677}"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sp>
        <p:nvSpPr>
          <p:cNvPr id="24" name="Rectangle : coins arrondis 23">
            <a:extLst>
              <a:ext uri="{FF2B5EF4-FFF2-40B4-BE49-F238E27FC236}">
                <a16:creationId xmlns:a16="http://schemas.microsoft.com/office/drawing/2014/main" id="{19FFE2FA-9C12-44DF-AF0F-B32322C64096}"/>
              </a:ext>
            </a:extLst>
          </p:cNvPr>
          <p:cNvSpPr/>
          <p:nvPr/>
        </p:nvSpPr>
        <p:spPr>
          <a:xfrm>
            <a:off x="2270622" y="1814560"/>
            <a:ext cx="5664200" cy="504000"/>
          </a:xfrm>
          <a:prstGeom prst="roundRect">
            <a:avLst/>
          </a:prstGeom>
          <a:solidFill>
            <a:schemeClr val="accent2">
              <a:lumMod val="60000"/>
              <a:lumOff val="4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solidFill>
                <a:effectLst/>
                <a:uLnTx/>
                <a:uFillTx/>
                <a:latin typeface="Candara"/>
                <a:ea typeface="+mn-ea"/>
                <a:cs typeface="+mn-cs"/>
              </a:rPr>
              <a:t>Cibler le besoin en fonction du cahier des charges </a:t>
            </a:r>
          </a:p>
        </p:txBody>
      </p:sp>
      <p:sp>
        <p:nvSpPr>
          <p:cNvPr id="25" name="Rectangle : coins arrondis 24">
            <a:extLst>
              <a:ext uri="{FF2B5EF4-FFF2-40B4-BE49-F238E27FC236}">
                <a16:creationId xmlns:a16="http://schemas.microsoft.com/office/drawing/2014/main" id="{D10E44F9-39B9-4F99-8460-8A2974B171B0}"/>
              </a:ext>
            </a:extLst>
          </p:cNvPr>
          <p:cNvSpPr/>
          <p:nvPr/>
        </p:nvSpPr>
        <p:spPr>
          <a:xfrm>
            <a:off x="2830209" y="2625288"/>
            <a:ext cx="5103002" cy="504000"/>
          </a:xfrm>
          <a:prstGeom prst="roundRect">
            <a:avLst/>
          </a:prstGeom>
          <a:solidFill>
            <a:schemeClr val="accent6">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ndara"/>
                <a:ea typeface="+mn-ea"/>
                <a:cs typeface="+mn-cs"/>
              </a:rPr>
              <a:t> </a:t>
            </a:r>
            <a:r>
              <a:rPr kumimoji="0" lang="fr-FR" sz="2000" b="1" i="0" u="none" strike="noStrike" kern="1200" cap="none" spc="0" normalizeH="0" baseline="0" noProof="0" dirty="0">
                <a:ln>
                  <a:noFill/>
                </a:ln>
                <a:solidFill>
                  <a:srgbClr val="FFFFFF"/>
                </a:solidFill>
                <a:effectLst/>
                <a:uLnTx/>
                <a:uFillTx/>
                <a:latin typeface="Candara"/>
                <a:ea typeface="+mn-ea"/>
                <a:cs typeface="+mn-cs"/>
              </a:rPr>
              <a:t>Établir une liste de capteurs </a:t>
            </a:r>
          </a:p>
        </p:txBody>
      </p:sp>
      <p:sp>
        <p:nvSpPr>
          <p:cNvPr id="27" name="ZoneTexte 26">
            <a:extLst>
              <a:ext uri="{FF2B5EF4-FFF2-40B4-BE49-F238E27FC236}">
                <a16:creationId xmlns:a16="http://schemas.microsoft.com/office/drawing/2014/main" id="{BF19D962-A60D-4C67-B3EF-8A1855AB326D}"/>
              </a:ext>
            </a:extLst>
          </p:cNvPr>
          <p:cNvSpPr txBox="1"/>
          <p:nvPr/>
        </p:nvSpPr>
        <p:spPr>
          <a:xfrm>
            <a:off x="9631910" y="1541425"/>
            <a:ext cx="2344092" cy="2308324"/>
          </a:xfrm>
          <a:prstGeom prst="rect">
            <a:avLst/>
          </a:prstGeom>
          <a:solidFill>
            <a:schemeClr val="bg1">
              <a:lumMod val="75000"/>
            </a:schemeClr>
          </a:soli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ndara"/>
                <a:ea typeface="+mn-ea"/>
                <a:cs typeface="+mn-cs"/>
              </a:rPr>
              <a:t>Grandeurs physiques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ndara"/>
                <a:ea typeface="+mn-ea"/>
                <a:cs typeface="+mn-cs"/>
              </a:rPr>
              <a:t>Contraintes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ndara"/>
                <a:ea typeface="+mn-ea"/>
                <a:cs typeface="+mn-cs"/>
              </a:rPr>
              <a:t>Résolution, sensibilité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ndara"/>
                <a:ea typeface="+mn-ea"/>
                <a:cs typeface="+mn-cs"/>
              </a:rPr>
              <a:t>Précision, rapidité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ndara"/>
                <a:ea typeface="+mn-ea"/>
                <a:cs typeface="+mn-cs"/>
              </a:rPr>
              <a:t>Nature de l’information</a:t>
            </a:r>
          </a:p>
        </p:txBody>
      </p:sp>
      <p:sp>
        <p:nvSpPr>
          <p:cNvPr id="28" name="Flèche : bas 27">
            <a:extLst>
              <a:ext uri="{FF2B5EF4-FFF2-40B4-BE49-F238E27FC236}">
                <a16:creationId xmlns:a16="http://schemas.microsoft.com/office/drawing/2014/main" id="{A8AD1AE7-F630-4AD7-9E4E-9E260410A7B3}"/>
              </a:ext>
            </a:extLst>
          </p:cNvPr>
          <p:cNvSpPr/>
          <p:nvPr/>
        </p:nvSpPr>
        <p:spPr>
          <a:xfrm rot="16200000">
            <a:off x="8595340" y="1242547"/>
            <a:ext cx="404446" cy="1656000"/>
          </a:xfrm>
          <a:prstGeom prst="downArrow">
            <a:avLst/>
          </a:prstGeom>
          <a:solidFill>
            <a:schemeClr val="accent2">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sp>
        <p:nvSpPr>
          <p:cNvPr id="29" name="ZoneTexte 28">
            <a:extLst>
              <a:ext uri="{FF2B5EF4-FFF2-40B4-BE49-F238E27FC236}">
                <a16:creationId xmlns:a16="http://schemas.microsoft.com/office/drawing/2014/main" id="{816DD0C7-43C4-4E77-BE77-3642F77C88DA}"/>
              </a:ext>
            </a:extLst>
          </p:cNvPr>
          <p:cNvSpPr txBox="1"/>
          <p:nvPr/>
        </p:nvSpPr>
        <p:spPr>
          <a:xfrm>
            <a:off x="9631910" y="4247738"/>
            <a:ext cx="2279600" cy="1477328"/>
          </a:xfrm>
          <a:prstGeom prst="rect">
            <a:avLst/>
          </a:prstGeom>
          <a:solidFill>
            <a:schemeClr val="bg1">
              <a:lumMod val="75000"/>
            </a:schemeClr>
          </a:soli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ndara"/>
                <a:ea typeface="+mn-ea"/>
                <a:cs typeface="+mn-cs"/>
              </a:rPr>
              <a:t>Modèle mathématique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ndara"/>
                <a:ea typeface="+mn-ea"/>
                <a:cs typeface="+mn-cs"/>
              </a:rPr>
              <a:t>Calcul de l’écart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ndara"/>
                <a:ea typeface="+mn-ea"/>
                <a:cs typeface="+mn-cs"/>
              </a:rPr>
              <a:t>Choix de capteur validé   </a:t>
            </a:r>
          </a:p>
        </p:txBody>
      </p:sp>
      <p:sp>
        <p:nvSpPr>
          <p:cNvPr id="30" name="Flèche : bas 29">
            <a:extLst>
              <a:ext uri="{FF2B5EF4-FFF2-40B4-BE49-F238E27FC236}">
                <a16:creationId xmlns:a16="http://schemas.microsoft.com/office/drawing/2014/main" id="{87CE076C-5DAA-49F8-8FFE-3D0E82DCB5B2}"/>
              </a:ext>
            </a:extLst>
          </p:cNvPr>
          <p:cNvSpPr/>
          <p:nvPr/>
        </p:nvSpPr>
        <p:spPr>
          <a:xfrm rot="5400000">
            <a:off x="8594534" y="2067104"/>
            <a:ext cx="404446" cy="1654389"/>
          </a:xfrm>
          <a:prstGeom prst="downArrow">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sp>
        <p:nvSpPr>
          <p:cNvPr id="31" name="Rectangle : coins arrondis 30">
            <a:extLst>
              <a:ext uri="{FF2B5EF4-FFF2-40B4-BE49-F238E27FC236}">
                <a16:creationId xmlns:a16="http://schemas.microsoft.com/office/drawing/2014/main" id="{FE224FC2-28A1-4509-A3AB-0538E4E5347B}"/>
              </a:ext>
            </a:extLst>
          </p:cNvPr>
          <p:cNvSpPr/>
          <p:nvPr/>
        </p:nvSpPr>
        <p:spPr>
          <a:xfrm>
            <a:off x="2787510" y="4256249"/>
            <a:ext cx="5145701" cy="504000"/>
          </a:xfrm>
          <a:prstGeom prst="roundRect">
            <a:avLst/>
          </a:prstGeom>
          <a:solidFill>
            <a:schemeClr val="accent5">
              <a:lumMod val="50000"/>
              <a:lumOff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solidFill>
                <a:effectLst/>
                <a:uLnTx/>
                <a:uFillTx/>
                <a:latin typeface="Candara"/>
                <a:ea typeface="+mn-ea"/>
                <a:cs typeface="+mn-cs"/>
              </a:rPr>
              <a:t>Réaliser l’étalonnage du capteur </a:t>
            </a:r>
          </a:p>
        </p:txBody>
      </p:sp>
      <p:sp>
        <p:nvSpPr>
          <p:cNvPr id="33" name="Rectangle : coins arrondis 32">
            <a:extLst>
              <a:ext uri="{FF2B5EF4-FFF2-40B4-BE49-F238E27FC236}">
                <a16:creationId xmlns:a16="http://schemas.microsoft.com/office/drawing/2014/main" id="{003ADD48-CAB9-43D6-BE8D-7C1A788D3359}"/>
              </a:ext>
            </a:extLst>
          </p:cNvPr>
          <p:cNvSpPr/>
          <p:nvPr/>
        </p:nvSpPr>
        <p:spPr>
          <a:xfrm>
            <a:off x="2239821" y="5066324"/>
            <a:ext cx="5693390" cy="504000"/>
          </a:xfrm>
          <a:prstGeom prst="roundRect">
            <a:avLst/>
          </a:prstGeom>
          <a:solidFill>
            <a:schemeClr val="accent1">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solidFill>
                <a:effectLst/>
                <a:uLnTx/>
                <a:uFillTx/>
                <a:latin typeface="Candara"/>
                <a:ea typeface="+mn-ea"/>
                <a:cs typeface="+mn-cs"/>
              </a:rPr>
              <a:t>Valider le choix du capteur </a:t>
            </a:r>
          </a:p>
        </p:txBody>
      </p:sp>
      <p:sp>
        <p:nvSpPr>
          <p:cNvPr id="34" name="Flèche : bas 33">
            <a:extLst>
              <a:ext uri="{FF2B5EF4-FFF2-40B4-BE49-F238E27FC236}">
                <a16:creationId xmlns:a16="http://schemas.microsoft.com/office/drawing/2014/main" id="{66053C1D-4920-4DA1-9D0A-D1334661D614}"/>
              </a:ext>
            </a:extLst>
          </p:cNvPr>
          <p:cNvSpPr/>
          <p:nvPr/>
        </p:nvSpPr>
        <p:spPr>
          <a:xfrm rot="16200000">
            <a:off x="8598641" y="3669435"/>
            <a:ext cx="404446" cy="1656000"/>
          </a:xfrm>
          <a:prstGeom prst="downArrow">
            <a:avLst/>
          </a:prstGeom>
          <a:solidFill>
            <a:schemeClr val="accent5">
              <a:lumMod val="50000"/>
              <a:lumOff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sp>
        <p:nvSpPr>
          <p:cNvPr id="35" name="Flèche : bas 34">
            <a:extLst>
              <a:ext uri="{FF2B5EF4-FFF2-40B4-BE49-F238E27FC236}">
                <a16:creationId xmlns:a16="http://schemas.microsoft.com/office/drawing/2014/main" id="{44B4FBF8-0C60-468B-A215-D0975A83AD8D}"/>
              </a:ext>
            </a:extLst>
          </p:cNvPr>
          <p:cNvSpPr/>
          <p:nvPr/>
        </p:nvSpPr>
        <p:spPr>
          <a:xfrm rot="5400000">
            <a:off x="8591361" y="4500177"/>
            <a:ext cx="404446" cy="1656000"/>
          </a:xfrm>
          <a:prstGeom prst="downArrow">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sp>
        <p:nvSpPr>
          <p:cNvPr id="32" name="Espace réservé du pied de page 5">
            <a:extLst>
              <a:ext uri="{FF2B5EF4-FFF2-40B4-BE49-F238E27FC236}">
                <a16:creationId xmlns:a16="http://schemas.microsoft.com/office/drawing/2014/main" id="{5366F556-75BD-48B4-8622-9EB6AC23E78D}"/>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STI2D :  l'approche expérimentale du </a:t>
            </a:r>
            <a:r>
              <a:rPr lang="fr-FR" dirty="0" err="1">
                <a:solidFill>
                  <a:prstClr val="black">
                    <a:lumMod val="75000"/>
                    <a:lumOff val="25000"/>
                  </a:prstClr>
                </a:solidFill>
                <a:latin typeface="Candara"/>
              </a:rPr>
              <a:t>tryptique</a:t>
            </a:r>
            <a:r>
              <a:rPr lang="fr-FR" dirty="0">
                <a:solidFill>
                  <a:prstClr val="black">
                    <a:lumMod val="75000"/>
                    <a:lumOff val="25000"/>
                  </a:prstClr>
                </a:solidFill>
                <a:latin typeface="Candara"/>
              </a:rPr>
              <a:t> MEI</a:t>
            </a:r>
          </a:p>
        </p:txBody>
      </p:sp>
      <p:pic>
        <p:nvPicPr>
          <p:cNvPr id="36" name="Image 35">
            <a:extLst>
              <a:ext uri="{FF2B5EF4-FFF2-40B4-BE49-F238E27FC236}">
                <a16:creationId xmlns:a16="http://schemas.microsoft.com/office/drawing/2014/main" id="{ECF89765-8EF6-4D7D-BFD5-06423ECAEC6A}"/>
              </a:ext>
            </a:extLst>
          </p:cNvPr>
          <p:cNvPicPr>
            <a:picLocks/>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1160000" y="144000"/>
            <a:ext cx="960000" cy="960000"/>
          </a:xfrm>
          <a:prstGeom prst="rect">
            <a:avLst/>
          </a:prstGeom>
        </p:spPr>
      </p:pic>
      <p:sp>
        <p:nvSpPr>
          <p:cNvPr id="37" name="Titre 1">
            <a:extLst>
              <a:ext uri="{FF2B5EF4-FFF2-40B4-BE49-F238E27FC236}">
                <a16:creationId xmlns:a16="http://schemas.microsoft.com/office/drawing/2014/main" id="{4BB82889-4268-4A1F-98B9-DF7E158049DF}"/>
              </a:ext>
            </a:extLst>
          </p:cNvPr>
          <p:cNvSpPr txBox="1">
            <a:spLocks/>
          </p:cNvSpPr>
          <p:nvPr/>
        </p:nvSpPr>
        <p:spPr>
          <a:xfrm>
            <a:off x="180000" y="180000"/>
            <a:ext cx="10363200" cy="602703"/>
          </a:xfrm>
          <a:prstGeom prst="rect">
            <a:avLst/>
          </a:prstGeom>
        </p:spPr>
        <p:txBody>
          <a:bodyPr vert="horz" lIns="0" tIns="0" rIns="0" bIns="0" rtlCol="0" anchor="ctr">
            <a:noAutofit/>
          </a:bodyPr>
          <a:lstStyle>
            <a:defPPr>
              <a:defRPr lang="fr-FR"/>
            </a:defPPr>
            <a:lvl1pPr>
              <a:lnSpc>
                <a:spcPct val="90000"/>
              </a:lnSpc>
              <a:spcBef>
                <a:spcPct val="0"/>
              </a:spcBef>
              <a:buNone/>
              <a:defRPr sz="4800" b="1" spc="-300">
                <a:solidFill>
                  <a:schemeClr val="tx1">
                    <a:lumMod val="75000"/>
                    <a:lumOff val="25000"/>
                  </a:schemeClr>
                </a:solidFill>
                <a:latin typeface="+mj-lt"/>
                <a:ea typeface="+mj-ea"/>
                <a:cs typeface="+mj-cs"/>
              </a:defRPr>
            </a:lvl1pPr>
          </a:lstStyle>
          <a:p>
            <a:r>
              <a:rPr lang="fr-FR" dirty="0"/>
              <a:t>Une démarche différente en STI2D</a:t>
            </a:r>
          </a:p>
        </p:txBody>
      </p:sp>
      <p:sp>
        <p:nvSpPr>
          <p:cNvPr id="38" name="ZoneTexte 37">
            <a:extLst>
              <a:ext uri="{FF2B5EF4-FFF2-40B4-BE49-F238E27FC236}">
                <a16:creationId xmlns:a16="http://schemas.microsoft.com/office/drawing/2014/main" id="{18DCD572-B746-4576-88F3-582659C92FEC}"/>
              </a:ext>
            </a:extLst>
          </p:cNvPr>
          <p:cNvSpPr txBox="1"/>
          <p:nvPr/>
        </p:nvSpPr>
        <p:spPr>
          <a:xfrm>
            <a:off x="484934" y="744763"/>
            <a:ext cx="9583626" cy="461665"/>
          </a:xfrm>
          <a:prstGeom prst="rect">
            <a:avLst/>
          </a:prstGeom>
          <a:noFill/>
        </p:spPr>
        <p:txBody>
          <a:bodyPr wrap="square" rtlCol="0">
            <a:spAutoFit/>
          </a:bodyPr>
          <a:lstStyle/>
          <a:p>
            <a:pPr lvl="0">
              <a:defRPr/>
            </a:pPr>
            <a:r>
              <a:rPr lang="fr-FR" sz="2400" b="1" dirty="0">
                <a:solidFill>
                  <a:prstClr val="black"/>
                </a:solidFill>
              </a:rPr>
              <a:t>L'approche expérimentale du triptyque MEI</a:t>
            </a:r>
          </a:p>
        </p:txBody>
      </p:sp>
      <p:grpSp>
        <p:nvGrpSpPr>
          <p:cNvPr id="39" name="Groupe 38">
            <a:extLst>
              <a:ext uri="{FF2B5EF4-FFF2-40B4-BE49-F238E27FC236}">
                <a16:creationId xmlns:a16="http://schemas.microsoft.com/office/drawing/2014/main" id="{38102852-34A5-46BC-A809-204040AF5545}"/>
              </a:ext>
            </a:extLst>
          </p:cNvPr>
          <p:cNvGrpSpPr>
            <a:grpSpLocks noChangeAspect="1"/>
          </p:cNvGrpSpPr>
          <p:nvPr/>
        </p:nvGrpSpPr>
        <p:grpSpPr>
          <a:xfrm>
            <a:off x="1161163" y="1525634"/>
            <a:ext cx="1080000" cy="1080000"/>
            <a:chOff x="-41167" y="939872"/>
            <a:chExt cx="1747506" cy="2008628"/>
          </a:xfrm>
          <a:solidFill>
            <a:schemeClr val="accent2">
              <a:lumMod val="60000"/>
              <a:lumOff val="40000"/>
            </a:schemeClr>
          </a:solidFill>
        </p:grpSpPr>
        <p:sp>
          <p:nvSpPr>
            <p:cNvPr id="40" name="Hexagone 39">
              <a:extLst>
                <a:ext uri="{FF2B5EF4-FFF2-40B4-BE49-F238E27FC236}">
                  <a16:creationId xmlns:a16="http://schemas.microsoft.com/office/drawing/2014/main" id="{F22024D1-99B7-4738-B050-87DE57B8C0C7}"/>
                </a:ext>
              </a:extLst>
            </p:cNvPr>
            <p:cNvSpPr/>
            <p:nvPr/>
          </p:nvSpPr>
          <p:spPr>
            <a:xfrm rot="5400000">
              <a:off x="-171728" y="1070433"/>
              <a:ext cx="2008628" cy="1747506"/>
            </a:xfrm>
            <a:prstGeom prst="hexagon">
              <a:avLst>
                <a:gd name="adj" fmla="val 25000"/>
                <a:gd name="vf" fmla="val 115470"/>
              </a:avLst>
            </a:prstGeom>
            <a:grpFill/>
          </p:spPr>
          <p:style>
            <a:lnRef idx="2">
              <a:schemeClr val="lt1">
                <a:hueOff val="0"/>
                <a:satOff val="0"/>
                <a:lumOff val="0"/>
                <a:alphaOff val="0"/>
              </a:schemeClr>
            </a:lnRef>
            <a:fillRef idx="1">
              <a:schemeClr val="accent5">
                <a:alpha val="90000"/>
                <a:hueOff val="0"/>
                <a:satOff val="0"/>
                <a:lumOff val="0"/>
                <a:alphaOff val="-8000"/>
              </a:schemeClr>
            </a:fillRef>
            <a:effectRef idx="0">
              <a:schemeClr val="accent5">
                <a:alpha val="90000"/>
                <a:hueOff val="0"/>
                <a:satOff val="0"/>
                <a:lumOff val="0"/>
                <a:alphaOff val="-8000"/>
              </a:schemeClr>
            </a:effectRef>
            <a:fontRef idx="minor">
              <a:schemeClr val="lt1"/>
            </a:fontRef>
          </p:style>
        </p:sp>
        <p:sp>
          <p:nvSpPr>
            <p:cNvPr id="41" name="Hexagone 4">
              <a:extLst>
                <a:ext uri="{FF2B5EF4-FFF2-40B4-BE49-F238E27FC236}">
                  <a16:creationId xmlns:a16="http://schemas.microsoft.com/office/drawing/2014/main" id="{B1F07EF6-6F35-4CDB-B180-217D063E95F8}"/>
                </a:ext>
              </a:extLst>
            </p:cNvPr>
            <p:cNvSpPr txBox="1"/>
            <p:nvPr/>
          </p:nvSpPr>
          <p:spPr>
            <a:xfrm>
              <a:off x="151802" y="1386180"/>
              <a:ext cx="1336687" cy="11645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fr-FR" sz="2000" b="1" i="0" u="none" strike="noStrike" kern="1200" cap="none" spc="0" normalizeH="0" baseline="0" noProof="0" dirty="0">
                  <a:ln>
                    <a:noFill/>
                  </a:ln>
                  <a:solidFill>
                    <a:srgbClr val="FFFFFF"/>
                  </a:solidFill>
                  <a:effectLst/>
                  <a:uLnTx/>
                  <a:uFillTx/>
                  <a:latin typeface="Corbel" panose="020B0503020204020204" pitchFamily="34" charset="0"/>
                </a:rPr>
                <a:t>É</a:t>
              </a:r>
              <a:r>
                <a:rPr kumimoji="0" lang="fr-FR" sz="2000" b="1" i="0" u="none" strike="noStrike" kern="1200" cap="none" spc="0" normalizeH="0" baseline="0" noProof="0" dirty="0">
                  <a:ln>
                    <a:noFill/>
                  </a:ln>
                  <a:solidFill>
                    <a:srgbClr val="FFFFFF"/>
                  </a:solidFill>
                  <a:effectLst/>
                  <a:uLnTx/>
                  <a:uFillTx/>
                  <a:latin typeface="Candara"/>
                  <a:ea typeface="+mn-ea"/>
                  <a:cs typeface="+mn-cs"/>
                </a:rPr>
                <a:t>tape</a:t>
              </a:r>
              <a:r>
                <a:rPr kumimoji="0" lang="fr-FR" sz="2000" b="0" i="0" u="none" strike="noStrike" kern="1200" cap="none" spc="0" normalizeH="0" baseline="0" noProof="0" dirty="0">
                  <a:ln>
                    <a:noFill/>
                  </a:ln>
                  <a:solidFill>
                    <a:srgbClr val="FFFFFF"/>
                  </a:solidFill>
                  <a:effectLst/>
                  <a:uLnTx/>
                  <a:uFillTx/>
                  <a:latin typeface="Candara"/>
                  <a:ea typeface="+mn-ea"/>
                  <a:cs typeface="+mn-cs"/>
                </a:rPr>
                <a:t> </a:t>
              </a:r>
              <a:r>
                <a:rPr kumimoji="0" lang="fr-FR" sz="2000" b="1" i="0" u="none" strike="noStrike" kern="1200" cap="none" spc="0" normalizeH="0" baseline="0" noProof="0" dirty="0">
                  <a:ln>
                    <a:noFill/>
                  </a:ln>
                  <a:solidFill>
                    <a:srgbClr val="FFFFFF"/>
                  </a:solidFill>
                  <a:effectLst/>
                  <a:uLnTx/>
                  <a:uFillTx/>
                  <a:latin typeface="Candara"/>
                  <a:ea typeface="+mn-ea"/>
                  <a:cs typeface="+mn-cs"/>
                </a:rPr>
                <a:t>1</a:t>
              </a:r>
            </a:p>
          </p:txBody>
        </p:sp>
      </p:grpSp>
      <p:grpSp>
        <p:nvGrpSpPr>
          <p:cNvPr id="42" name="Groupe 41">
            <a:extLst>
              <a:ext uri="{FF2B5EF4-FFF2-40B4-BE49-F238E27FC236}">
                <a16:creationId xmlns:a16="http://schemas.microsoft.com/office/drawing/2014/main" id="{E6B37D5A-B097-45DD-BB9D-DC2B21554C2A}"/>
              </a:ext>
            </a:extLst>
          </p:cNvPr>
          <p:cNvGrpSpPr>
            <a:grpSpLocks noChangeAspect="1"/>
          </p:cNvGrpSpPr>
          <p:nvPr/>
        </p:nvGrpSpPr>
        <p:grpSpPr>
          <a:xfrm>
            <a:off x="1707510" y="2333748"/>
            <a:ext cx="1080000" cy="1080000"/>
            <a:chOff x="-41167" y="939872"/>
            <a:chExt cx="1747506" cy="2008628"/>
          </a:xfrm>
          <a:solidFill>
            <a:schemeClr val="accent6">
              <a:lumMod val="75000"/>
            </a:schemeClr>
          </a:solidFill>
        </p:grpSpPr>
        <p:sp>
          <p:nvSpPr>
            <p:cNvPr id="43" name="Hexagone 42">
              <a:extLst>
                <a:ext uri="{FF2B5EF4-FFF2-40B4-BE49-F238E27FC236}">
                  <a16:creationId xmlns:a16="http://schemas.microsoft.com/office/drawing/2014/main" id="{F696BCA4-CBBC-4DE2-B174-0A435E687BF0}"/>
                </a:ext>
              </a:extLst>
            </p:cNvPr>
            <p:cNvSpPr/>
            <p:nvPr/>
          </p:nvSpPr>
          <p:spPr>
            <a:xfrm rot="5400000">
              <a:off x="-171728" y="1070433"/>
              <a:ext cx="2008628" cy="1747506"/>
            </a:xfrm>
            <a:prstGeom prst="hexagon">
              <a:avLst>
                <a:gd name="adj" fmla="val 25000"/>
                <a:gd name="vf" fmla="val 115470"/>
              </a:avLst>
            </a:prstGeom>
            <a:grpFill/>
          </p:spPr>
          <p:style>
            <a:lnRef idx="2">
              <a:schemeClr val="lt1">
                <a:hueOff val="0"/>
                <a:satOff val="0"/>
                <a:lumOff val="0"/>
                <a:alphaOff val="0"/>
              </a:schemeClr>
            </a:lnRef>
            <a:fillRef idx="1">
              <a:schemeClr val="accent5">
                <a:alpha val="90000"/>
                <a:hueOff val="0"/>
                <a:satOff val="0"/>
                <a:lumOff val="0"/>
                <a:alphaOff val="-8000"/>
              </a:schemeClr>
            </a:fillRef>
            <a:effectRef idx="0">
              <a:schemeClr val="accent5">
                <a:alpha val="90000"/>
                <a:hueOff val="0"/>
                <a:satOff val="0"/>
                <a:lumOff val="0"/>
                <a:alphaOff val="-8000"/>
              </a:schemeClr>
            </a:effectRef>
            <a:fontRef idx="minor">
              <a:schemeClr val="lt1"/>
            </a:fontRef>
          </p:style>
        </p:sp>
        <p:sp>
          <p:nvSpPr>
            <p:cNvPr id="44" name="Hexagone 4">
              <a:extLst>
                <a:ext uri="{FF2B5EF4-FFF2-40B4-BE49-F238E27FC236}">
                  <a16:creationId xmlns:a16="http://schemas.microsoft.com/office/drawing/2014/main" id="{B5BCDE05-D6BA-412F-98B2-59C13CC906CA}"/>
                </a:ext>
              </a:extLst>
            </p:cNvPr>
            <p:cNvSpPr txBox="1"/>
            <p:nvPr/>
          </p:nvSpPr>
          <p:spPr>
            <a:xfrm>
              <a:off x="151802" y="1386180"/>
              <a:ext cx="1336687" cy="11645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600200">
                <a:lnSpc>
                  <a:spcPct val="90000"/>
                </a:lnSpc>
                <a:spcBef>
                  <a:spcPct val="0"/>
                </a:spcBef>
                <a:spcAft>
                  <a:spcPct val="35000"/>
                </a:spcAft>
                <a:defRPr/>
              </a:pPr>
              <a:r>
                <a:rPr lang="fr-FR" sz="2000" b="1" dirty="0">
                  <a:solidFill>
                    <a:srgbClr val="FFFFFF"/>
                  </a:solidFill>
                  <a:latin typeface="Corbel" panose="020B0503020204020204" pitchFamily="34" charset="0"/>
                </a:rPr>
                <a:t>É</a:t>
              </a:r>
              <a:r>
                <a:rPr kumimoji="0" lang="fr-FR" sz="2000" b="1" i="0" u="none" strike="noStrike" kern="1200" cap="none" spc="0" normalizeH="0" baseline="0" noProof="0" dirty="0">
                  <a:ln>
                    <a:noFill/>
                  </a:ln>
                  <a:solidFill>
                    <a:srgbClr val="FFFFFF"/>
                  </a:solidFill>
                  <a:effectLst/>
                  <a:uLnTx/>
                  <a:uFillTx/>
                  <a:latin typeface="Candara"/>
                  <a:ea typeface="+mn-ea"/>
                  <a:cs typeface="+mn-cs"/>
                </a:rPr>
                <a:t>tape</a:t>
              </a:r>
              <a:r>
                <a:rPr kumimoji="0" lang="fr-FR" sz="2000" b="0" i="0" u="none" strike="noStrike" kern="1200" cap="none" spc="0" normalizeH="0" baseline="0" noProof="0" dirty="0">
                  <a:ln>
                    <a:noFill/>
                  </a:ln>
                  <a:solidFill>
                    <a:srgbClr val="FFFFFF"/>
                  </a:solidFill>
                  <a:effectLst/>
                  <a:uLnTx/>
                  <a:uFillTx/>
                  <a:latin typeface="Candara"/>
                  <a:ea typeface="+mn-ea"/>
                  <a:cs typeface="+mn-cs"/>
                </a:rPr>
                <a:t> </a:t>
              </a:r>
              <a:r>
                <a:rPr kumimoji="0" lang="fr-FR" sz="2000" b="1" i="0" u="none" strike="noStrike" kern="1200" cap="none" spc="0" normalizeH="0" baseline="0" noProof="0" dirty="0">
                  <a:ln>
                    <a:noFill/>
                  </a:ln>
                  <a:solidFill>
                    <a:srgbClr val="FFFFFF"/>
                  </a:solidFill>
                  <a:effectLst/>
                  <a:uLnTx/>
                  <a:uFillTx/>
                  <a:latin typeface="Candara"/>
                  <a:ea typeface="+mn-ea"/>
                  <a:cs typeface="+mn-cs"/>
                </a:rPr>
                <a:t>2</a:t>
              </a:r>
            </a:p>
          </p:txBody>
        </p:sp>
      </p:grpSp>
      <p:grpSp>
        <p:nvGrpSpPr>
          <p:cNvPr id="45" name="Groupe 44">
            <a:extLst>
              <a:ext uri="{FF2B5EF4-FFF2-40B4-BE49-F238E27FC236}">
                <a16:creationId xmlns:a16="http://schemas.microsoft.com/office/drawing/2014/main" id="{F7AAAB1F-6F02-4C74-B3CA-039BC20F66DD}"/>
              </a:ext>
            </a:extLst>
          </p:cNvPr>
          <p:cNvGrpSpPr>
            <a:grpSpLocks noChangeAspect="1"/>
          </p:cNvGrpSpPr>
          <p:nvPr/>
        </p:nvGrpSpPr>
        <p:grpSpPr>
          <a:xfrm>
            <a:off x="1685624" y="3966372"/>
            <a:ext cx="1080000" cy="1080000"/>
            <a:chOff x="-41167" y="939872"/>
            <a:chExt cx="1747506" cy="2008628"/>
          </a:xfrm>
          <a:solidFill>
            <a:schemeClr val="accent5">
              <a:lumMod val="50000"/>
              <a:lumOff val="50000"/>
            </a:schemeClr>
          </a:solidFill>
        </p:grpSpPr>
        <p:sp>
          <p:nvSpPr>
            <p:cNvPr id="46" name="Hexagone 45">
              <a:extLst>
                <a:ext uri="{FF2B5EF4-FFF2-40B4-BE49-F238E27FC236}">
                  <a16:creationId xmlns:a16="http://schemas.microsoft.com/office/drawing/2014/main" id="{97407102-F928-4F32-9B3D-8FB5350B8E5E}"/>
                </a:ext>
              </a:extLst>
            </p:cNvPr>
            <p:cNvSpPr/>
            <p:nvPr/>
          </p:nvSpPr>
          <p:spPr>
            <a:xfrm rot="5400000">
              <a:off x="-171728" y="1070433"/>
              <a:ext cx="2008628" cy="1747506"/>
            </a:xfrm>
            <a:prstGeom prst="hexagon">
              <a:avLst>
                <a:gd name="adj" fmla="val 25000"/>
                <a:gd name="vf" fmla="val 115470"/>
              </a:avLst>
            </a:prstGeom>
            <a:grpFill/>
          </p:spPr>
          <p:style>
            <a:lnRef idx="2">
              <a:schemeClr val="lt1">
                <a:hueOff val="0"/>
                <a:satOff val="0"/>
                <a:lumOff val="0"/>
                <a:alphaOff val="0"/>
              </a:schemeClr>
            </a:lnRef>
            <a:fillRef idx="1">
              <a:schemeClr val="accent5">
                <a:alpha val="90000"/>
                <a:hueOff val="0"/>
                <a:satOff val="0"/>
                <a:lumOff val="0"/>
                <a:alphaOff val="-8000"/>
              </a:schemeClr>
            </a:fillRef>
            <a:effectRef idx="0">
              <a:schemeClr val="accent5">
                <a:alpha val="90000"/>
                <a:hueOff val="0"/>
                <a:satOff val="0"/>
                <a:lumOff val="0"/>
                <a:alphaOff val="-8000"/>
              </a:schemeClr>
            </a:effectRef>
            <a:fontRef idx="minor">
              <a:schemeClr val="lt1"/>
            </a:fontRef>
          </p:style>
        </p:sp>
        <p:sp>
          <p:nvSpPr>
            <p:cNvPr id="47" name="Hexagone 4">
              <a:extLst>
                <a:ext uri="{FF2B5EF4-FFF2-40B4-BE49-F238E27FC236}">
                  <a16:creationId xmlns:a16="http://schemas.microsoft.com/office/drawing/2014/main" id="{4591994D-3236-43E3-B464-18405802EB78}"/>
                </a:ext>
              </a:extLst>
            </p:cNvPr>
            <p:cNvSpPr txBox="1"/>
            <p:nvPr/>
          </p:nvSpPr>
          <p:spPr>
            <a:xfrm>
              <a:off x="151801" y="1386180"/>
              <a:ext cx="1361569" cy="1164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600200">
                <a:lnSpc>
                  <a:spcPct val="90000"/>
                </a:lnSpc>
                <a:spcBef>
                  <a:spcPct val="0"/>
                </a:spcBef>
                <a:spcAft>
                  <a:spcPct val="35000"/>
                </a:spcAft>
                <a:defRPr/>
              </a:pPr>
              <a:r>
                <a:rPr lang="fr-FR" sz="2000" b="1" dirty="0">
                  <a:solidFill>
                    <a:srgbClr val="FFFFFF"/>
                  </a:solidFill>
                  <a:latin typeface="Corbel" panose="020B0503020204020204" pitchFamily="34" charset="0"/>
                </a:rPr>
                <a:t>É</a:t>
              </a:r>
              <a:r>
                <a:rPr kumimoji="0" lang="fr-FR" sz="2000" b="1" i="0" u="none" strike="noStrike" kern="1200" cap="none" spc="0" normalizeH="0" baseline="0" noProof="0" dirty="0">
                  <a:ln>
                    <a:noFill/>
                  </a:ln>
                  <a:solidFill>
                    <a:srgbClr val="FFFFFF"/>
                  </a:solidFill>
                  <a:effectLst/>
                  <a:uLnTx/>
                  <a:uFillTx/>
                  <a:latin typeface="Candara"/>
                  <a:ea typeface="+mn-ea"/>
                  <a:cs typeface="+mn-cs"/>
                </a:rPr>
                <a:t>tape</a:t>
              </a:r>
              <a:r>
                <a:rPr kumimoji="0" lang="fr-FR" sz="2000" b="0" i="0" u="none" strike="noStrike" kern="1200" cap="none" spc="0" normalizeH="0" baseline="0" noProof="0" dirty="0">
                  <a:ln>
                    <a:noFill/>
                  </a:ln>
                  <a:solidFill>
                    <a:srgbClr val="FFFFFF"/>
                  </a:solidFill>
                  <a:effectLst/>
                  <a:uLnTx/>
                  <a:uFillTx/>
                  <a:latin typeface="Candara"/>
                  <a:ea typeface="+mn-ea"/>
                  <a:cs typeface="+mn-cs"/>
                </a:rPr>
                <a:t> </a:t>
              </a:r>
              <a:r>
                <a:rPr kumimoji="0" lang="fr-FR" sz="2000" b="1" i="0" u="none" strike="noStrike" kern="1200" cap="none" spc="0" normalizeH="0" baseline="0" noProof="0" dirty="0">
                  <a:ln>
                    <a:noFill/>
                  </a:ln>
                  <a:solidFill>
                    <a:srgbClr val="FFFFFF"/>
                  </a:solidFill>
                  <a:effectLst/>
                  <a:uLnTx/>
                  <a:uFillTx/>
                  <a:latin typeface="Candara"/>
                  <a:ea typeface="+mn-ea"/>
                  <a:cs typeface="+mn-cs"/>
                </a:rPr>
                <a:t>4</a:t>
              </a:r>
            </a:p>
          </p:txBody>
        </p:sp>
      </p:grpSp>
      <p:grpSp>
        <p:nvGrpSpPr>
          <p:cNvPr id="48" name="Groupe 47">
            <a:extLst>
              <a:ext uri="{FF2B5EF4-FFF2-40B4-BE49-F238E27FC236}">
                <a16:creationId xmlns:a16="http://schemas.microsoft.com/office/drawing/2014/main" id="{5373356A-423A-465B-B781-40B2FCF58CE3}"/>
              </a:ext>
            </a:extLst>
          </p:cNvPr>
          <p:cNvGrpSpPr>
            <a:grpSpLocks noChangeAspect="1"/>
          </p:cNvGrpSpPr>
          <p:nvPr/>
        </p:nvGrpSpPr>
        <p:grpSpPr>
          <a:xfrm>
            <a:off x="1127448" y="4774486"/>
            <a:ext cx="1080000" cy="1080000"/>
            <a:chOff x="-41167" y="939872"/>
            <a:chExt cx="1747506" cy="2008628"/>
          </a:xfrm>
          <a:solidFill>
            <a:schemeClr val="accent1">
              <a:lumMod val="75000"/>
            </a:schemeClr>
          </a:solidFill>
        </p:grpSpPr>
        <p:sp>
          <p:nvSpPr>
            <p:cNvPr id="49" name="Hexagone 48">
              <a:extLst>
                <a:ext uri="{FF2B5EF4-FFF2-40B4-BE49-F238E27FC236}">
                  <a16:creationId xmlns:a16="http://schemas.microsoft.com/office/drawing/2014/main" id="{1F43D8F7-193A-446E-8960-5CAE5A39D265}"/>
                </a:ext>
              </a:extLst>
            </p:cNvPr>
            <p:cNvSpPr/>
            <p:nvPr/>
          </p:nvSpPr>
          <p:spPr>
            <a:xfrm rot="5400000">
              <a:off x="-171728" y="1070433"/>
              <a:ext cx="2008628" cy="1747506"/>
            </a:xfrm>
            <a:prstGeom prst="hexagon">
              <a:avLst>
                <a:gd name="adj" fmla="val 25000"/>
                <a:gd name="vf" fmla="val 115470"/>
              </a:avLst>
            </a:prstGeom>
            <a:grpFill/>
          </p:spPr>
          <p:style>
            <a:lnRef idx="2">
              <a:schemeClr val="lt1">
                <a:hueOff val="0"/>
                <a:satOff val="0"/>
                <a:lumOff val="0"/>
                <a:alphaOff val="0"/>
              </a:schemeClr>
            </a:lnRef>
            <a:fillRef idx="1">
              <a:schemeClr val="accent5">
                <a:alpha val="90000"/>
                <a:hueOff val="0"/>
                <a:satOff val="0"/>
                <a:lumOff val="0"/>
                <a:alphaOff val="-8000"/>
              </a:schemeClr>
            </a:fillRef>
            <a:effectRef idx="0">
              <a:schemeClr val="accent5">
                <a:alpha val="90000"/>
                <a:hueOff val="0"/>
                <a:satOff val="0"/>
                <a:lumOff val="0"/>
                <a:alphaOff val="-8000"/>
              </a:schemeClr>
            </a:effectRef>
            <a:fontRef idx="minor">
              <a:schemeClr val="lt1"/>
            </a:fontRef>
          </p:style>
        </p:sp>
        <p:sp>
          <p:nvSpPr>
            <p:cNvPr id="50" name="Hexagone 4">
              <a:extLst>
                <a:ext uri="{FF2B5EF4-FFF2-40B4-BE49-F238E27FC236}">
                  <a16:creationId xmlns:a16="http://schemas.microsoft.com/office/drawing/2014/main" id="{2670EE93-0B2F-4D7A-AAD7-37FE25953417}"/>
                </a:ext>
              </a:extLst>
            </p:cNvPr>
            <p:cNvSpPr txBox="1"/>
            <p:nvPr/>
          </p:nvSpPr>
          <p:spPr>
            <a:xfrm>
              <a:off x="151800" y="1386180"/>
              <a:ext cx="1391240" cy="1164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600200">
                <a:lnSpc>
                  <a:spcPct val="90000"/>
                </a:lnSpc>
                <a:spcBef>
                  <a:spcPct val="0"/>
                </a:spcBef>
                <a:spcAft>
                  <a:spcPct val="35000"/>
                </a:spcAft>
                <a:defRPr/>
              </a:pPr>
              <a:r>
                <a:rPr lang="fr-FR" sz="2000" b="1" dirty="0">
                  <a:solidFill>
                    <a:srgbClr val="FFFFFF"/>
                  </a:solidFill>
                  <a:latin typeface="Corbel" panose="020B0503020204020204" pitchFamily="34" charset="0"/>
                </a:rPr>
                <a:t>É</a:t>
              </a:r>
              <a:r>
                <a:rPr kumimoji="0" lang="fr-FR" sz="2000" b="1" i="0" u="none" strike="noStrike" kern="1200" cap="none" spc="0" normalizeH="0" baseline="0" noProof="0" dirty="0">
                  <a:ln>
                    <a:noFill/>
                  </a:ln>
                  <a:solidFill>
                    <a:srgbClr val="FFFFFF"/>
                  </a:solidFill>
                  <a:effectLst/>
                  <a:uLnTx/>
                  <a:uFillTx/>
                  <a:latin typeface="Candara"/>
                  <a:ea typeface="+mn-ea"/>
                  <a:cs typeface="+mn-cs"/>
                </a:rPr>
                <a:t>tape</a:t>
              </a:r>
              <a:r>
                <a:rPr kumimoji="0" lang="fr-FR" sz="2000" b="0" i="0" u="none" strike="noStrike" kern="1200" cap="none" spc="0" normalizeH="0" baseline="0" noProof="0" dirty="0">
                  <a:ln>
                    <a:noFill/>
                  </a:ln>
                  <a:solidFill>
                    <a:srgbClr val="FFFFFF"/>
                  </a:solidFill>
                  <a:effectLst/>
                  <a:uLnTx/>
                  <a:uFillTx/>
                  <a:latin typeface="Candara"/>
                  <a:ea typeface="+mn-ea"/>
                  <a:cs typeface="+mn-cs"/>
                </a:rPr>
                <a:t> </a:t>
              </a:r>
              <a:r>
                <a:rPr kumimoji="0" lang="fr-FR" sz="2000" b="1" i="0" u="none" strike="noStrike" kern="1200" cap="none" spc="0" normalizeH="0" baseline="0" noProof="0" dirty="0">
                  <a:ln>
                    <a:noFill/>
                  </a:ln>
                  <a:solidFill>
                    <a:srgbClr val="FFFFFF"/>
                  </a:solidFill>
                  <a:effectLst/>
                  <a:uLnTx/>
                  <a:uFillTx/>
                  <a:latin typeface="Candara"/>
                  <a:ea typeface="+mn-ea"/>
                  <a:cs typeface="+mn-cs"/>
                </a:rPr>
                <a:t>5</a:t>
              </a:r>
            </a:p>
          </p:txBody>
        </p:sp>
      </p:grpSp>
      <p:grpSp>
        <p:nvGrpSpPr>
          <p:cNvPr id="51" name="Groupe 50">
            <a:extLst>
              <a:ext uri="{FF2B5EF4-FFF2-40B4-BE49-F238E27FC236}">
                <a16:creationId xmlns:a16="http://schemas.microsoft.com/office/drawing/2014/main" id="{649D84CB-6B3B-49CB-A224-F33F3E767C2D}"/>
              </a:ext>
            </a:extLst>
          </p:cNvPr>
          <p:cNvGrpSpPr>
            <a:grpSpLocks noChangeAspect="1"/>
          </p:cNvGrpSpPr>
          <p:nvPr/>
        </p:nvGrpSpPr>
        <p:grpSpPr>
          <a:xfrm>
            <a:off x="1145624" y="3141862"/>
            <a:ext cx="1080000" cy="1080000"/>
            <a:chOff x="-41167" y="939872"/>
            <a:chExt cx="1747506" cy="2008628"/>
          </a:xfrm>
          <a:solidFill>
            <a:srgbClr val="FF0000"/>
          </a:solidFill>
        </p:grpSpPr>
        <p:sp>
          <p:nvSpPr>
            <p:cNvPr id="52" name="Hexagone 51">
              <a:extLst>
                <a:ext uri="{FF2B5EF4-FFF2-40B4-BE49-F238E27FC236}">
                  <a16:creationId xmlns:a16="http://schemas.microsoft.com/office/drawing/2014/main" id="{4B6844C7-99ED-447A-AD0B-B925DA00AB65}"/>
                </a:ext>
              </a:extLst>
            </p:cNvPr>
            <p:cNvSpPr/>
            <p:nvPr/>
          </p:nvSpPr>
          <p:spPr>
            <a:xfrm rot="5400000">
              <a:off x="-171728" y="1070433"/>
              <a:ext cx="2008628" cy="1747506"/>
            </a:xfrm>
            <a:prstGeom prst="hexagon">
              <a:avLst>
                <a:gd name="adj" fmla="val 25000"/>
                <a:gd name="vf" fmla="val 115470"/>
              </a:avLst>
            </a:prstGeom>
            <a:grpFill/>
          </p:spPr>
          <p:style>
            <a:lnRef idx="2">
              <a:schemeClr val="lt1">
                <a:hueOff val="0"/>
                <a:satOff val="0"/>
                <a:lumOff val="0"/>
                <a:alphaOff val="0"/>
              </a:schemeClr>
            </a:lnRef>
            <a:fillRef idx="1">
              <a:schemeClr val="accent5">
                <a:alpha val="90000"/>
                <a:hueOff val="0"/>
                <a:satOff val="0"/>
                <a:lumOff val="0"/>
                <a:alphaOff val="-8000"/>
              </a:schemeClr>
            </a:fillRef>
            <a:effectRef idx="0">
              <a:schemeClr val="accent5">
                <a:alpha val="90000"/>
                <a:hueOff val="0"/>
                <a:satOff val="0"/>
                <a:lumOff val="0"/>
                <a:alphaOff val="-8000"/>
              </a:schemeClr>
            </a:effectRef>
            <a:fontRef idx="minor">
              <a:schemeClr val="lt1"/>
            </a:fontRef>
          </p:style>
        </p:sp>
        <p:sp>
          <p:nvSpPr>
            <p:cNvPr id="53" name="Hexagone 4">
              <a:extLst>
                <a:ext uri="{FF2B5EF4-FFF2-40B4-BE49-F238E27FC236}">
                  <a16:creationId xmlns:a16="http://schemas.microsoft.com/office/drawing/2014/main" id="{0EC30ABE-8387-4788-AD5B-8009D54743B2}"/>
                </a:ext>
              </a:extLst>
            </p:cNvPr>
            <p:cNvSpPr txBox="1"/>
            <p:nvPr/>
          </p:nvSpPr>
          <p:spPr>
            <a:xfrm>
              <a:off x="151802" y="1386180"/>
              <a:ext cx="1336687" cy="11645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600200">
                <a:lnSpc>
                  <a:spcPct val="90000"/>
                </a:lnSpc>
                <a:spcBef>
                  <a:spcPct val="0"/>
                </a:spcBef>
                <a:spcAft>
                  <a:spcPct val="35000"/>
                </a:spcAft>
                <a:defRPr/>
              </a:pPr>
              <a:r>
                <a:rPr lang="fr-FR" sz="2000" b="1" dirty="0">
                  <a:solidFill>
                    <a:srgbClr val="FFFFFF"/>
                  </a:solidFill>
                  <a:latin typeface="Corbel" panose="020B0503020204020204" pitchFamily="34" charset="0"/>
                </a:rPr>
                <a:t>É</a:t>
              </a:r>
              <a:r>
                <a:rPr kumimoji="0" lang="fr-FR" sz="2000" b="1" i="0" u="none" strike="noStrike" kern="1200" cap="none" spc="0" normalizeH="0" baseline="0" noProof="0" dirty="0">
                  <a:ln>
                    <a:noFill/>
                  </a:ln>
                  <a:solidFill>
                    <a:srgbClr val="FFFFFF"/>
                  </a:solidFill>
                  <a:effectLst/>
                  <a:uLnTx/>
                  <a:uFillTx/>
                  <a:latin typeface="Candara"/>
                  <a:ea typeface="+mn-ea"/>
                  <a:cs typeface="+mn-cs"/>
                </a:rPr>
                <a:t>tape</a:t>
              </a:r>
              <a:r>
                <a:rPr kumimoji="0" lang="fr-FR" sz="2000" b="0" i="0" u="none" strike="noStrike" kern="1200" cap="none" spc="0" normalizeH="0" baseline="0" noProof="0" dirty="0">
                  <a:ln>
                    <a:noFill/>
                  </a:ln>
                  <a:solidFill>
                    <a:srgbClr val="FFFFFF"/>
                  </a:solidFill>
                  <a:effectLst/>
                  <a:uLnTx/>
                  <a:uFillTx/>
                  <a:latin typeface="Candara"/>
                  <a:ea typeface="+mn-ea"/>
                  <a:cs typeface="+mn-cs"/>
                </a:rPr>
                <a:t> </a:t>
              </a:r>
              <a:r>
                <a:rPr kumimoji="0" lang="fr-FR" sz="2000" b="1" i="0" u="none" strike="noStrike" kern="1200" cap="none" spc="0" normalizeH="0" baseline="0" noProof="0" dirty="0">
                  <a:ln>
                    <a:noFill/>
                  </a:ln>
                  <a:solidFill>
                    <a:srgbClr val="FFFFFF"/>
                  </a:solidFill>
                  <a:effectLst/>
                  <a:uLnTx/>
                  <a:uFillTx/>
                  <a:latin typeface="Candara"/>
                  <a:ea typeface="+mn-ea"/>
                  <a:cs typeface="+mn-cs"/>
                </a:rPr>
                <a:t>3</a:t>
              </a:r>
            </a:p>
          </p:txBody>
        </p:sp>
      </p:grpSp>
      <p:sp>
        <p:nvSpPr>
          <p:cNvPr id="54" name="Rectangle : coins arrondis 53">
            <a:extLst>
              <a:ext uri="{FF2B5EF4-FFF2-40B4-BE49-F238E27FC236}">
                <a16:creationId xmlns:a16="http://schemas.microsoft.com/office/drawing/2014/main" id="{7315584E-E0D9-4DDB-9B02-54C09EFF91BB}"/>
              </a:ext>
            </a:extLst>
          </p:cNvPr>
          <p:cNvSpPr/>
          <p:nvPr/>
        </p:nvSpPr>
        <p:spPr>
          <a:xfrm>
            <a:off x="2270622" y="3435363"/>
            <a:ext cx="5662589" cy="504000"/>
          </a:xfrm>
          <a:prstGeom prst="roundRect">
            <a:avLst/>
          </a:prstGeom>
          <a:solidFill>
            <a:srgbClr val="FF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ndara"/>
                <a:ea typeface="+mn-ea"/>
                <a:cs typeface="+mn-cs"/>
              </a:rPr>
              <a:t> </a:t>
            </a:r>
            <a:r>
              <a:rPr kumimoji="0" lang="fr-FR" sz="2000" b="1" i="0" u="none" strike="noStrike" kern="1200" cap="none" spc="0" normalizeH="0" baseline="0" noProof="0" dirty="0">
                <a:ln>
                  <a:noFill/>
                </a:ln>
                <a:solidFill>
                  <a:srgbClr val="FFFFFF"/>
                </a:solidFill>
                <a:effectLst/>
                <a:uLnTx/>
                <a:uFillTx/>
                <a:latin typeface="Candara"/>
                <a:ea typeface="+mn-ea"/>
                <a:cs typeface="+mn-cs"/>
              </a:rPr>
              <a:t>Choisir le capteur</a:t>
            </a:r>
          </a:p>
        </p:txBody>
      </p:sp>
    </p:spTree>
    <p:extLst>
      <p:ext uri="{BB962C8B-B14F-4D97-AF65-F5344CB8AC3E}">
        <p14:creationId xmlns:p14="http://schemas.microsoft.com/office/powerpoint/2010/main" val="399899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500"/>
                                        <p:tgtEl>
                                          <p:spTgt spid="5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500"/>
                                        <p:tgtEl>
                                          <p:spTgt spid="33"/>
                                        </p:tgtEl>
                                      </p:cBhvr>
                                    </p:animEffect>
                                  </p:childTnLst>
                                </p:cTn>
                              </p:par>
                              <p:par>
                                <p:cTn id="62" presetID="10" presetClass="entr" presetSubtype="0" fill="hold" nodeType="with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fade">
                                      <p:cBhvr>
                                        <p:cTn id="6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animBg="1"/>
      <p:bldP spid="28" grpId="0" animBg="1"/>
      <p:bldP spid="29" grpId="0" animBg="1"/>
      <p:bldP spid="30" grpId="0" animBg="1"/>
      <p:bldP spid="31" grpId="0" animBg="1"/>
      <p:bldP spid="33" grpId="0" animBg="1"/>
      <p:bldP spid="34" grpId="0" animBg="1"/>
      <p:bldP spid="35" grpId="0" animBg="1"/>
      <p:bldP spid="5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79EC1C9-3EED-4B28-943C-6A5582584938}"/>
              </a:ext>
            </a:extLst>
          </p:cNvPr>
          <p:cNvPicPr>
            <a:picLocks noChangeAspect="1"/>
          </p:cNvPicPr>
          <p:nvPr/>
        </p:nvPicPr>
        <p:blipFill>
          <a:blip r:embed="rId3">
            <a:grayscl/>
          </a:blip>
          <a:stretch>
            <a:fillRect/>
          </a:stretch>
        </p:blipFill>
        <p:spPr>
          <a:xfrm>
            <a:off x="1706122" y="1144137"/>
            <a:ext cx="8643077" cy="5227213"/>
          </a:xfrm>
          <a:prstGeom prst="rect">
            <a:avLst/>
          </a:prstGeom>
        </p:spPr>
      </p:pic>
      <p:sp>
        <p:nvSpPr>
          <p:cNvPr id="8" name="Espace réservé du numéro de diapositive 1">
            <a:extLst>
              <a:ext uri="{FF2B5EF4-FFF2-40B4-BE49-F238E27FC236}">
                <a16:creationId xmlns:a16="http://schemas.microsoft.com/office/drawing/2014/main" id="{4CC940A6-D06A-42E6-8DD5-0D16D56885D6}"/>
              </a:ext>
            </a:extLst>
          </p:cNvPr>
          <p:cNvSpPr>
            <a:spLocks noGrp="1"/>
          </p:cNvSpPr>
          <p:nvPr>
            <p:ph type="sldNum" sz="quarter" idx="12"/>
          </p:nvPr>
        </p:nvSpPr>
        <p:spPr>
          <a:xfrm>
            <a:off x="11760000" y="6371351"/>
            <a:ext cx="432000" cy="432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17C1B05-8444-EA4A-B9F9-11CD3616A168}"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sp>
        <p:nvSpPr>
          <p:cNvPr id="2" name="Ellipse 1">
            <a:extLst>
              <a:ext uri="{FF2B5EF4-FFF2-40B4-BE49-F238E27FC236}">
                <a16:creationId xmlns:a16="http://schemas.microsoft.com/office/drawing/2014/main" id="{A22150EF-22F8-4510-8834-02BE48F7EE67}"/>
              </a:ext>
            </a:extLst>
          </p:cNvPr>
          <p:cNvSpPr/>
          <p:nvPr/>
        </p:nvSpPr>
        <p:spPr>
          <a:xfrm>
            <a:off x="5237805" y="3285854"/>
            <a:ext cx="3108505" cy="1425758"/>
          </a:xfrm>
          <a:prstGeom prst="ellipse">
            <a:avLst/>
          </a:prstGeom>
          <a:noFill/>
          <a:ln w="38100">
            <a:solidFill>
              <a:srgbClr val="DC5438"/>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ndara"/>
              <a:ea typeface="+mn-ea"/>
              <a:cs typeface="+mn-cs"/>
            </a:endParaRPr>
          </a:p>
        </p:txBody>
      </p:sp>
      <p:sp>
        <p:nvSpPr>
          <p:cNvPr id="5" name="Rectangle : coins arrondis 4">
            <a:extLst>
              <a:ext uri="{FF2B5EF4-FFF2-40B4-BE49-F238E27FC236}">
                <a16:creationId xmlns:a16="http://schemas.microsoft.com/office/drawing/2014/main" id="{C657EBE1-FB8B-4CA6-A3A2-F71E547157F2}"/>
              </a:ext>
            </a:extLst>
          </p:cNvPr>
          <p:cNvSpPr/>
          <p:nvPr/>
        </p:nvSpPr>
        <p:spPr>
          <a:xfrm>
            <a:off x="2146029" y="4992036"/>
            <a:ext cx="5188224" cy="468000"/>
          </a:xfrm>
          <a:prstGeom prst="roundRect">
            <a:avLst/>
          </a:prstGeom>
          <a:solidFill>
            <a:srgbClr val="DC543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FFFF"/>
                </a:solidFill>
                <a:effectLst/>
                <a:uLnTx/>
                <a:uFillTx/>
                <a:latin typeface="Candara"/>
                <a:ea typeface="+mn-ea"/>
                <a:cs typeface="+mn-cs"/>
              </a:rPr>
              <a:t>Plage de mesure : de 0 à 180°</a:t>
            </a:r>
          </a:p>
        </p:txBody>
      </p:sp>
      <p:sp>
        <p:nvSpPr>
          <p:cNvPr id="14" name="Rectangle : coins arrondis 13">
            <a:extLst>
              <a:ext uri="{FF2B5EF4-FFF2-40B4-BE49-F238E27FC236}">
                <a16:creationId xmlns:a16="http://schemas.microsoft.com/office/drawing/2014/main" id="{22526588-AB3D-4378-A538-70C9F8013730}"/>
              </a:ext>
            </a:extLst>
          </p:cNvPr>
          <p:cNvSpPr/>
          <p:nvPr/>
        </p:nvSpPr>
        <p:spPr>
          <a:xfrm>
            <a:off x="4526976" y="5740461"/>
            <a:ext cx="5065156" cy="468000"/>
          </a:xfrm>
          <a:prstGeom prst="roundRect">
            <a:avLst/>
          </a:prstGeom>
          <a:solidFill>
            <a:srgbClr val="CC385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FFFF"/>
                </a:solidFill>
                <a:effectLst/>
                <a:uLnTx/>
                <a:uFillTx/>
                <a:latin typeface="Candara"/>
                <a:ea typeface="+mn-ea"/>
                <a:cs typeface="+mn-cs"/>
              </a:rPr>
              <a:t>Intégrer le capteur selon les dimensions du cube </a:t>
            </a:r>
          </a:p>
        </p:txBody>
      </p:sp>
      <p:sp>
        <p:nvSpPr>
          <p:cNvPr id="16" name="Rectangle : coins arrondis 15">
            <a:extLst>
              <a:ext uri="{FF2B5EF4-FFF2-40B4-BE49-F238E27FC236}">
                <a16:creationId xmlns:a16="http://schemas.microsoft.com/office/drawing/2014/main" id="{0137131A-6819-40BF-B42B-D42CCF76935E}"/>
              </a:ext>
            </a:extLst>
          </p:cNvPr>
          <p:cNvSpPr/>
          <p:nvPr/>
        </p:nvSpPr>
        <p:spPr>
          <a:xfrm>
            <a:off x="348119" y="4257250"/>
            <a:ext cx="4208908" cy="467629"/>
          </a:xfrm>
          <a:prstGeom prst="roundRect">
            <a:avLst/>
          </a:prstGeom>
          <a:solidFill>
            <a:srgbClr val="38B1C7"/>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srgbClr val="FFFFFF"/>
                </a:solidFill>
                <a:latin typeface="Candara"/>
              </a:rPr>
              <a:t>C</a:t>
            </a:r>
            <a:r>
              <a:rPr kumimoji="0" lang="fr-FR" sz="1800" b="0" i="0" u="none" strike="noStrike" kern="1200" cap="none" spc="0" normalizeH="0" baseline="0" noProof="0" dirty="0" err="1">
                <a:ln>
                  <a:noFill/>
                </a:ln>
                <a:solidFill>
                  <a:srgbClr val="FFFFFF"/>
                </a:solidFill>
                <a:effectLst/>
                <a:uLnTx/>
                <a:uFillTx/>
                <a:latin typeface="Candara"/>
                <a:ea typeface="+mn-ea"/>
                <a:cs typeface="+mn-cs"/>
              </a:rPr>
              <a:t>ompatibilité</a:t>
            </a:r>
            <a:r>
              <a:rPr kumimoji="0" lang="fr-FR" sz="1800" b="0" i="0" u="none" strike="noStrike" kern="1200" cap="none" spc="0" normalizeH="0" baseline="0" noProof="0" dirty="0">
                <a:ln>
                  <a:noFill/>
                </a:ln>
                <a:solidFill>
                  <a:srgbClr val="FFFFFF"/>
                </a:solidFill>
                <a:effectLst/>
                <a:uLnTx/>
                <a:uFillTx/>
                <a:latin typeface="Candara"/>
                <a:ea typeface="+mn-ea"/>
                <a:cs typeface="+mn-cs"/>
              </a:rPr>
              <a:t> avec l’autonomie attendue</a:t>
            </a:r>
          </a:p>
        </p:txBody>
      </p:sp>
      <p:cxnSp>
        <p:nvCxnSpPr>
          <p:cNvPr id="17" name="Connecteur droit avec flèche 16">
            <a:extLst>
              <a:ext uri="{FF2B5EF4-FFF2-40B4-BE49-F238E27FC236}">
                <a16:creationId xmlns:a16="http://schemas.microsoft.com/office/drawing/2014/main" id="{80B554E4-F1C9-4437-96FD-2CD5BB9D1A3C}"/>
              </a:ext>
            </a:extLst>
          </p:cNvPr>
          <p:cNvCxnSpPr>
            <a:cxnSpLocks/>
            <a:stCxn id="28" idx="3"/>
            <a:endCxn id="16" idx="0"/>
          </p:cNvCxnSpPr>
          <p:nvPr/>
        </p:nvCxnSpPr>
        <p:spPr>
          <a:xfrm flipH="1">
            <a:off x="2452573" y="3892441"/>
            <a:ext cx="335007" cy="364809"/>
          </a:xfrm>
          <a:prstGeom prst="straightConnector1">
            <a:avLst/>
          </a:prstGeom>
          <a:ln w="38100">
            <a:solidFill>
              <a:srgbClr val="38B1C7"/>
            </a:solidFill>
            <a:tailEnd type="triangle"/>
          </a:ln>
        </p:spPr>
        <p:style>
          <a:lnRef idx="1">
            <a:schemeClr val="accent2"/>
          </a:lnRef>
          <a:fillRef idx="0">
            <a:schemeClr val="accent2"/>
          </a:fillRef>
          <a:effectRef idx="0">
            <a:schemeClr val="accent2"/>
          </a:effectRef>
          <a:fontRef idx="minor">
            <a:schemeClr val="tx1"/>
          </a:fontRef>
        </p:style>
      </p:cxnSp>
      <p:cxnSp>
        <p:nvCxnSpPr>
          <p:cNvPr id="19" name="Connecteur droit avec flèche 18">
            <a:extLst>
              <a:ext uri="{FF2B5EF4-FFF2-40B4-BE49-F238E27FC236}">
                <a16:creationId xmlns:a16="http://schemas.microsoft.com/office/drawing/2014/main" id="{1EEC7DFC-8735-40A4-8C97-145956B2444F}"/>
              </a:ext>
            </a:extLst>
          </p:cNvPr>
          <p:cNvCxnSpPr>
            <a:cxnSpLocks/>
            <a:stCxn id="2" idx="3"/>
            <a:endCxn id="5" idx="0"/>
          </p:cNvCxnSpPr>
          <p:nvPr/>
        </p:nvCxnSpPr>
        <p:spPr>
          <a:xfrm flipH="1">
            <a:off x="4740141" y="4502815"/>
            <a:ext cx="952894" cy="489221"/>
          </a:xfrm>
          <a:prstGeom prst="straightConnector1">
            <a:avLst/>
          </a:prstGeom>
          <a:ln w="38100">
            <a:solidFill>
              <a:srgbClr val="DC5438"/>
            </a:solidFill>
            <a:tailEnd type="triangle"/>
          </a:ln>
        </p:spPr>
        <p:style>
          <a:lnRef idx="1">
            <a:schemeClr val="accent2"/>
          </a:lnRef>
          <a:fillRef idx="0">
            <a:schemeClr val="accent2"/>
          </a:fillRef>
          <a:effectRef idx="0">
            <a:schemeClr val="accent2"/>
          </a:effectRef>
          <a:fontRef idx="minor">
            <a:schemeClr val="tx1"/>
          </a:fontRef>
        </p:style>
      </p:cxnSp>
      <p:cxnSp>
        <p:nvCxnSpPr>
          <p:cNvPr id="21" name="Connecteur droit avec flèche 20">
            <a:extLst>
              <a:ext uri="{FF2B5EF4-FFF2-40B4-BE49-F238E27FC236}">
                <a16:creationId xmlns:a16="http://schemas.microsoft.com/office/drawing/2014/main" id="{9F63CECA-DCF1-4A06-B3FF-07637F2DACC7}"/>
              </a:ext>
            </a:extLst>
          </p:cNvPr>
          <p:cNvCxnSpPr>
            <a:cxnSpLocks/>
            <a:stCxn id="32" idx="3"/>
            <a:endCxn id="14" idx="0"/>
          </p:cNvCxnSpPr>
          <p:nvPr/>
        </p:nvCxnSpPr>
        <p:spPr>
          <a:xfrm flipH="1">
            <a:off x="7059554" y="5128283"/>
            <a:ext cx="1679214" cy="612178"/>
          </a:xfrm>
          <a:prstGeom prst="straightConnector1">
            <a:avLst/>
          </a:prstGeom>
          <a:ln w="38100">
            <a:solidFill>
              <a:srgbClr val="CC385D"/>
            </a:solidFill>
            <a:tailEnd type="triangle"/>
          </a:ln>
        </p:spPr>
        <p:style>
          <a:lnRef idx="1">
            <a:schemeClr val="accent2"/>
          </a:lnRef>
          <a:fillRef idx="0">
            <a:schemeClr val="accent2"/>
          </a:fillRef>
          <a:effectRef idx="0">
            <a:schemeClr val="accent2"/>
          </a:effectRef>
          <a:fontRef idx="minor">
            <a:schemeClr val="tx1"/>
          </a:fontRef>
        </p:style>
      </p:cxnSp>
      <p:sp>
        <p:nvSpPr>
          <p:cNvPr id="28" name="Ellipse 27">
            <a:extLst>
              <a:ext uri="{FF2B5EF4-FFF2-40B4-BE49-F238E27FC236}">
                <a16:creationId xmlns:a16="http://schemas.microsoft.com/office/drawing/2014/main" id="{D067B771-CCEB-4313-AD4C-3C6EC022ED18}"/>
              </a:ext>
            </a:extLst>
          </p:cNvPr>
          <p:cNvSpPr/>
          <p:nvPr/>
        </p:nvSpPr>
        <p:spPr>
          <a:xfrm>
            <a:off x="2452573" y="3311050"/>
            <a:ext cx="2287568" cy="681142"/>
          </a:xfrm>
          <a:prstGeom prst="ellipse">
            <a:avLst/>
          </a:prstGeom>
          <a:noFill/>
          <a:ln w="38100">
            <a:solidFill>
              <a:srgbClr val="38B1C7"/>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ndara"/>
              <a:ea typeface="+mn-ea"/>
              <a:cs typeface="+mn-cs"/>
            </a:endParaRPr>
          </a:p>
        </p:txBody>
      </p:sp>
      <p:sp>
        <p:nvSpPr>
          <p:cNvPr id="32" name="Ellipse 31">
            <a:extLst>
              <a:ext uri="{FF2B5EF4-FFF2-40B4-BE49-F238E27FC236}">
                <a16:creationId xmlns:a16="http://schemas.microsoft.com/office/drawing/2014/main" id="{3DA805A8-886F-4806-8D0F-1361861DCD5D}"/>
              </a:ext>
            </a:extLst>
          </p:cNvPr>
          <p:cNvSpPr/>
          <p:nvPr/>
        </p:nvSpPr>
        <p:spPr>
          <a:xfrm>
            <a:off x="8470355" y="2666418"/>
            <a:ext cx="1832838" cy="2884254"/>
          </a:xfrm>
          <a:prstGeom prst="ellipse">
            <a:avLst/>
          </a:prstGeom>
          <a:noFill/>
          <a:ln w="38100">
            <a:solidFill>
              <a:srgbClr val="CC385D"/>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ndara"/>
              <a:ea typeface="+mn-ea"/>
              <a:cs typeface="+mn-cs"/>
            </a:endParaRPr>
          </a:p>
        </p:txBody>
      </p:sp>
      <p:sp>
        <p:nvSpPr>
          <p:cNvPr id="22" name="Espace réservé du pied de page 5">
            <a:extLst>
              <a:ext uri="{FF2B5EF4-FFF2-40B4-BE49-F238E27FC236}">
                <a16:creationId xmlns:a16="http://schemas.microsoft.com/office/drawing/2014/main" id="{6214CFD8-AECC-4175-8C6B-3584F78B3941}"/>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STI2D :  l'approche expérimentale du </a:t>
            </a:r>
            <a:r>
              <a:rPr lang="fr-FR" dirty="0" err="1">
                <a:solidFill>
                  <a:prstClr val="black">
                    <a:lumMod val="75000"/>
                    <a:lumOff val="25000"/>
                  </a:prstClr>
                </a:solidFill>
                <a:latin typeface="Candara"/>
              </a:rPr>
              <a:t>tryptique</a:t>
            </a:r>
            <a:r>
              <a:rPr lang="fr-FR" dirty="0">
                <a:solidFill>
                  <a:prstClr val="black">
                    <a:lumMod val="75000"/>
                    <a:lumOff val="25000"/>
                  </a:prstClr>
                </a:solidFill>
                <a:latin typeface="Candara"/>
              </a:rPr>
              <a:t> MEI</a:t>
            </a:r>
          </a:p>
        </p:txBody>
      </p:sp>
      <p:pic>
        <p:nvPicPr>
          <p:cNvPr id="26" name="Image 25">
            <a:extLst>
              <a:ext uri="{FF2B5EF4-FFF2-40B4-BE49-F238E27FC236}">
                <a16:creationId xmlns:a16="http://schemas.microsoft.com/office/drawing/2014/main" id="{F1C7FF0B-7291-439F-ABA0-B6AFDC748A5F}"/>
              </a:ext>
            </a:extLst>
          </p:cNvPr>
          <p:cNvPicPr>
            <a:picLocks/>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1160000" y="144000"/>
            <a:ext cx="960000" cy="960000"/>
          </a:xfrm>
          <a:prstGeom prst="rect">
            <a:avLst/>
          </a:prstGeom>
        </p:spPr>
      </p:pic>
      <p:sp>
        <p:nvSpPr>
          <p:cNvPr id="27" name="Titre 1">
            <a:extLst>
              <a:ext uri="{FF2B5EF4-FFF2-40B4-BE49-F238E27FC236}">
                <a16:creationId xmlns:a16="http://schemas.microsoft.com/office/drawing/2014/main" id="{BC55F1BB-0901-4601-A895-281B032D90C2}"/>
              </a:ext>
            </a:extLst>
          </p:cNvPr>
          <p:cNvSpPr txBox="1">
            <a:spLocks/>
          </p:cNvSpPr>
          <p:nvPr/>
        </p:nvSpPr>
        <p:spPr>
          <a:xfrm>
            <a:off x="180000" y="180000"/>
            <a:ext cx="10363200" cy="602703"/>
          </a:xfrm>
          <a:prstGeom prst="rect">
            <a:avLst/>
          </a:prstGeom>
        </p:spPr>
        <p:txBody>
          <a:bodyPr vert="horz" lIns="0" tIns="0" rIns="0" bIns="0" rtlCol="0" anchor="ctr">
            <a:noAutofit/>
          </a:bodyPr>
          <a:lstStyle>
            <a:defPPr>
              <a:defRPr lang="fr-FR"/>
            </a:defPPr>
            <a:lvl1pPr>
              <a:lnSpc>
                <a:spcPct val="90000"/>
              </a:lnSpc>
              <a:spcBef>
                <a:spcPct val="0"/>
              </a:spcBef>
              <a:buNone/>
              <a:defRPr sz="4800" b="1" spc="-300">
                <a:solidFill>
                  <a:schemeClr val="tx1">
                    <a:lumMod val="75000"/>
                    <a:lumOff val="25000"/>
                  </a:schemeClr>
                </a:solidFill>
                <a:latin typeface="+mj-lt"/>
                <a:ea typeface="+mj-ea"/>
                <a:cs typeface="+mj-cs"/>
              </a:defRPr>
            </a:lvl1pPr>
          </a:lstStyle>
          <a:p>
            <a:r>
              <a:rPr lang="fr-FR" dirty="0"/>
              <a:t>Une démarche différente en STI2D</a:t>
            </a:r>
          </a:p>
        </p:txBody>
      </p:sp>
      <p:sp>
        <p:nvSpPr>
          <p:cNvPr id="29" name="ZoneTexte 28">
            <a:extLst>
              <a:ext uri="{FF2B5EF4-FFF2-40B4-BE49-F238E27FC236}">
                <a16:creationId xmlns:a16="http://schemas.microsoft.com/office/drawing/2014/main" id="{70A2C3F3-9D44-406B-B50A-59649FED238B}"/>
              </a:ext>
            </a:extLst>
          </p:cNvPr>
          <p:cNvSpPr txBox="1"/>
          <p:nvPr/>
        </p:nvSpPr>
        <p:spPr>
          <a:xfrm>
            <a:off x="484934" y="744763"/>
            <a:ext cx="9583626" cy="461665"/>
          </a:xfrm>
          <a:prstGeom prst="rect">
            <a:avLst/>
          </a:prstGeom>
          <a:noFill/>
        </p:spPr>
        <p:txBody>
          <a:bodyPr wrap="square" rtlCol="0">
            <a:spAutoFit/>
          </a:bodyPr>
          <a:lstStyle/>
          <a:p>
            <a:pPr lvl="0">
              <a:defRPr/>
            </a:pPr>
            <a:r>
              <a:rPr lang="fr-FR" sz="2400" b="1" dirty="0">
                <a:solidFill>
                  <a:prstClr val="black"/>
                </a:solidFill>
              </a:rPr>
              <a:t>Identification du besoin</a:t>
            </a:r>
          </a:p>
        </p:txBody>
      </p:sp>
      <p:grpSp>
        <p:nvGrpSpPr>
          <p:cNvPr id="33" name="Groupe 32">
            <a:extLst>
              <a:ext uri="{FF2B5EF4-FFF2-40B4-BE49-F238E27FC236}">
                <a16:creationId xmlns:a16="http://schemas.microsoft.com/office/drawing/2014/main" id="{F589BCA5-61BD-44D4-B047-AFC18F91ED78}"/>
              </a:ext>
            </a:extLst>
          </p:cNvPr>
          <p:cNvGrpSpPr/>
          <p:nvPr/>
        </p:nvGrpSpPr>
        <p:grpSpPr>
          <a:xfrm>
            <a:off x="9139080" y="1017"/>
            <a:ext cx="1368000" cy="1368000"/>
            <a:chOff x="-41167" y="939872"/>
            <a:chExt cx="1747506" cy="2008628"/>
          </a:xfrm>
          <a:solidFill>
            <a:schemeClr val="accent2">
              <a:lumMod val="60000"/>
              <a:lumOff val="40000"/>
            </a:schemeClr>
          </a:solidFill>
        </p:grpSpPr>
        <p:sp>
          <p:nvSpPr>
            <p:cNvPr id="34" name="Hexagone 33">
              <a:extLst>
                <a:ext uri="{FF2B5EF4-FFF2-40B4-BE49-F238E27FC236}">
                  <a16:creationId xmlns:a16="http://schemas.microsoft.com/office/drawing/2014/main" id="{09B40D3E-E5A9-4459-A412-39B9577C3D66}"/>
                </a:ext>
              </a:extLst>
            </p:cNvPr>
            <p:cNvSpPr/>
            <p:nvPr/>
          </p:nvSpPr>
          <p:spPr>
            <a:xfrm rot="5400000">
              <a:off x="-171728" y="1070433"/>
              <a:ext cx="2008628" cy="1747506"/>
            </a:xfrm>
            <a:prstGeom prst="hexagon">
              <a:avLst>
                <a:gd name="adj" fmla="val 25000"/>
                <a:gd name="vf" fmla="val 115470"/>
              </a:avLst>
            </a:prstGeom>
            <a:grpFill/>
          </p:spPr>
          <p:style>
            <a:lnRef idx="2">
              <a:schemeClr val="lt1">
                <a:hueOff val="0"/>
                <a:satOff val="0"/>
                <a:lumOff val="0"/>
                <a:alphaOff val="0"/>
              </a:schemeClr>
            </a:lnRef>
            <a:fillRef idx="1">
              <a:schemeClr val="accent5">
                <a:alpha val="90000"/>
                <a:hueOff val="0"/>
                <a:satOff val="0"/>
                <a:lumOff val="0"/>
                <a:alphaOff val="-8000"/>
              </a:schemeClr>
            </a:fillRef>
            <a:effectRef idx="0">
              <a:schemeClr val="accent5">
                <a:alpha val="90000"/>
                <a:hueOff val="0"/>
                <a:satOff val="0"/>
                <a:lumOff val="0"/>
                <a:alphaOff val="-8000"/>
              </a:schemeClr>
            </a:effectRef>
            <a:fontRef idx="minor">
              <a:schemeClr val="lt1"/>
            </a:fontRef>
          </p:style>
        </p:sp>
        <p:sp>
          <p:nvSpPr>
            <p:cNvPr id="35" name="Hexagone 4">
              <a:extLst>
                <a:ext uri="{FF2B5EF4-FFF2-40B4-BE49-F238E27FC236}">
                  <a16:creationId xmlns:a16="http://schemas.microsoft.com/office/drawing/2014/main" id="{2C980989-92E6-40F9-82CA-174BDD04BF5D}"/>
                </a:ext>
              </a:extLst>
            </p:cNvPr>
            <p:cNvSpPr txBox="1"/>
            <p:nvPr/>
          </p:nvSpPr>
          <p:spPr>
            <a:xfrm>
              <a:off x="151802" y="1386180"/>
              <a:ext cx="1336687" cy="11645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600200">
                <a:lnSpc>
                  <a:spcPct val="90000"/>
                </a:lnSpc>
                <a:spcBef>
                  <a:spcPct val="0"/>
                </a:spcBef>
                <a:spcAft>
                  <a:spcPct val="35000"/>
                </a:spcAft>
                <a:defRPr/>
              </a:pPr>
              <a:r>
                <a:rPr lang="fr-FR" sz="2400" b="1" dirty="0">
                  <a:solidFill>
                    <a:srgbClr val="FFFFFF"/>
                  </a:solidFill>
                  <a:latin typeface="Corbel" panose="020B0503020204020204" pitchFamily="34" charset="0"/>
                </a:rPr>
                <a:t>É</a:t>
              </a:r>
              <a:r>
                <a:rPr kumimoji="0" lang="fr-FR" sz="2400" b="1" i="0" u="none" strike="noStrike" kern="1200" cap="none" spc="0" normalizeH="0" baseline="0" noProof="0" dirty="0">
                  <a:ln>
                    <a:noFill/>
                  </a:ln>
                  <a:solidFill>
                    <a:srgbClr val="FFFFFF"/>
                  </a:solidFill>
                  <a:effectLst/>
                  <a:uLnTx/>
                  <a:uFillTx/>
                  <a:latin typeface="Candara"/>
                  <a:ea typeface="+mn-ea"/>
                  <a:cs typeface="+mn-cs"/>
                </a:rPr>
                <a:t>tape</a:t>
              </a:r>
              <a:r>
                <a:rPr kumimoji="0" lang="fr-FR" sz="2400" b="0" i="0" u="none" strike="noStrike" kern="1200" cap="none" spc="0" normalizeH="0" baseline="0" noProof="0" dirty="0">
                  <a:ln>
                    <a:noFill/>
                  </a:ln>
                  <a:solidFill>
                    <a:srgbClr val="FFFFFF"/>
                  </a:solidFill>
                  <a:effectLst/>
                  <a:uLnTx/>
                  <a:uFillTx/>
                  <a:latin typeface="Candara"/>
                  <a:ea typeface="+mn-ea"/>
                  <a:cs typeface="+mn-cs"/>
                </a:rPr>
                <a:t> </a:t>
              </a:r>
              <a:r>
                <a:rPr kumimoji="0" lang="fr-FR" sz="2400" b="1" i="0" u="none" strike="noStrike" kern="1200" cap="none" spc="0" normalizeH="0" baseline="0" noProof="0" dirty="0">
                  <a:ln>
                    <a:noFill/>
                  </a:ln>
                  <a:solidFill>
                    <a:srgbClr val="FFFFFF"/>
                  </a:solidFill>
                  <a:effectLst/>
                  <a:uLnTx/>
                  <a:uFillTx/>
                  <a:latin typeface="Candara"/>
                  <a:ea typeface="+mn-ea"/>
                  <a:cs typeface="+mn-cs"/>
                </a:rPr>
                <a:t>1</a:t>
              </a:r>
            </a:p>
          </p:txBody>
        </p:sp>
      </p:grpSp>
      <p:pic>
        <p:nvPicPr>
          <p:cNvPr id="20" name="Image 19">
            <a:extLst>
              <a:ext uri="{FF2B5EF4-FFF2-40B4-BE49-F238E27FC236}">
                <a16:creationId xmlns:a16="http://schemas.microsoft.com/office/drawing/2014/main" id="{D92086D1-58E6-44EF-A683-920B81D67A0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3101" y="5364292"/>
            <a:ext cx="3734276" cy="1169929"/>
          </a:xfrm>
          <a:prstGeom prst="rect">
            <a:avLst/>
          </a:prstGeom>
        </p:spPr>
      </p:pic>
    </p:spTree>
    <p:extLst>
      <p:ext uri="{BB962C8B-B14F-4D97-AF65-F5344CB8AC3E}">
        <p14:creationId xmlns:p14="http://schemas.microsoft.com/office/powerpoint/2010/main" val="237557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par>
                                <p:cTn id="30" presetID="16" presetClass="entr" presetSubtype="2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4" grpId="0" animBg="1"/>
      <p:bldP spid="16" grpId="0" animBg="1"/>
      <p:bldP spid="28"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AF9F507-7FB0-4E47-B907-50FDF68EBC4C}"/>
              </a:ext>
            </a:extLst>
          </p:cNvPr>
          <p:cNvSpPr>
            <a:spLocks noGrp="1"/>
          </p:cNvSpPr>
          <p:nvPr>
            <p:ph type="sldNum" sz="quarter" idx="12"/>
          </p:nvPr>
        </p:nvSpPr>
        <p:spPr/>
        <p:txBody>
          <a:bodyPr/>
          <a:lstStyle/>
          <a:p>
            <a:fld id="{D17C1B05-8444-EA4A-B9F9-11CD3616A168}" type="slidenum">
              <a:rPr lang="fr-FR" smtClean="0"/>
              <a:pPr/>
              <a:t>5</a:t>
            </a:fld>
            <a:endParaRPr lang="fr-FR"/>
          </a:p>
        </p:txBody>
      </p:sp>
      <p:pic>
        <p:nvPicPr>
          <p:cNvPr id="15" name="Image 14">
            <a:extLst>
              <a:ext uri="{FF2B5EF4-FFF2-40B4-BE49-F238E27FC236}">
                <a16:creationId xmlns:a16="http://schemas.microsoft.com/office/drawing/2014/main" id="{DECC83AB-7980-4EED-8DC1-E8601A52E6D2}"/>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tretch>
            <a:fillRect/>
          </a:stretch>
        </p:blipFill>
        <p:spPr>
          <a:xfrm>
            <a:off x="984738" y="834776"/>
            <a:ext cx="1952776" cy="1441446"/>
          </a:xfrm>
          <a:prstGeom prst="rect">
            <a:avLst/>
          </a:prstGeom>
        </p:spPr>
      </p:pic>
      <p:sp>
        <p:nvSpPr>
          <p:cNvPr id="26" name="Titre 1">
            <a:extLst>
              <a:ext uri="{FF2B5EF4-FFF2-40B4-BE49-F238E27FC236}">
                <a16:creationId xmlns:a16="http://schemas.microsoft.com/office/drawing/2014/main" id="{AEE9BBB3-EBDF-4F45-9F14-366F984309E2}"/>
              </a:ext>
            </a:extLst>
          </p:cNvPr>
          <p:cNvSpPr txBox="1">
            <a:spLocks/>
          </p:cNvSpPr>
          <p:nvPr/>
        </p:nvSpPr>
        <p:spPr>
          <a:xfrm>
            <a:off x="180000" y="180000"/>
            <a:ext cx="11092946"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pPr lvl="0">
              <a:defRPr/>
            </a:pPr>
            <a:r>
              <a:rPr lang="fr-FR" sz="4800" dirty="0">
                <a:solidFill>
                  <a:prstClr val="black">
                    <a:lumMod val="75000"/>
                    <a:lumOff val="25000"/>
                  </a:prstClr>
                </a:solidFill>
              </a:rPr>
              <a:t>Un thème : les objets connectés</a:t>
            </a:r>
            <a:endParaRPr lang="fr-FR" sz="4800" spc="-300" dirty="0">
              <a:solidFill>
                <a:prstClr val="black">
                  <a:lumMod val="75000"/>
                  <a:lumOff val="25000"/>
                </a:prstClr>
              </a:solidFill>
            </a:endParaRPr>
          </a:p>
        </p:txBody>
      </p:sp>
      <p:sp>
        <p:nvSpPr>
          <p:cNvPr id="12" name="ZoneTexte 11">
            <a:extLst>
              <a:ext uri="{FF2B5EF4-FFF2-40B4-BE49-F238E27FC236}">
                <a16:creationId xmlns:a16="http://schemas.microsoft.com/office/drawing/2014/main" id="{DBD3E73F-8153-421C-9EE3-A967F9EE1FD0}"/>
              </a:ext>
            </a:extLst>
          </p:cNvPr>
          <p:cNvSpPr txBox="1"/>
          <p:nvPr/>
        </p:nvSpPr>
        <p:spPr>
          <a:xfrm>
            <a:off x="3278452" y="1271098"/>
            <a:ext cx="6759400" cy="1754326"/>
          </a:xfrm>
          <a:prstGeom prst="rect">
            <a:avLst/>
          </a:prstGeom>
          <a:noFill/>
        </p:spPr>
        <p:txBody>
          <a:bodyPr wrap="square" rtlCol="0">
            <a:spAutoFit/>
          </a:bodyPr>
          <a:lstStyle/>
          <a:p>
            <a:r>
              <a:rPr lang="fr-FR" b="1" dirty="0">
                <a:latin typeface="+mj-lt"/>
              </a:rPr>
              <a:t>Les rapports entre les personnes et leur environnement :</a:t>
            </a:r>
          </a:p>
          <a:p>
            <a:pPr marL="742950" lvl="1" indent="-285750">
              <a:buFont typeface="Wingdings" pitchFamily="2" charset="2"/>
              <a:buChar char="§"/>
            </a:pPr>
            <a:r>
              <a:rPr lang="fr-FR" dirty="0">
                <a:latin typeface="+mj-lt"/>
              </a:rPr>
              <a:t>Smart home</a:t>
            </a:r>
          </a:p>
          <a:p>
            <a:pPr marL="742950" lvl="1" indent="-285750">
              <a:buFont typeface="Wingdings" pitchFamily="2" charset="2"/>
              <a:buChar char="§"/>
            </a:pPr>
            <a:r>
              <a:rPr lang="fr-FR" dirty="0">
                <a:latin typeface="+mj-lt"/>
              </a:rPr>
              <a:t>Smart car</a:t>
            </a:r>
          </a:p>
          <a:p>
            <a:pPr marL="742950" lvl="1" indent="-285750">
              <a:buFont typeface="Wingdings" pitchFamily="2" charset="2"/>
              <a:buChar char="§"/>
            </a:pPr>
            <a:r>
              <a:rPr lang="fr-FR" dirty="0">
                <a:latin typeface="+mj-lt"/>
              </a:rPr>
              <a:t>Smart tv</a:t>
            </a:r>
          </a:p>
          <a:p>
            <a:pPr marL="742950" lvl="1" indent="-285750">
              <a:buFont typeface="Wingdings" pitchFamily="2" charset="2"/>
              <a:buChar char="§"/>
            </a:pPr>
            <a:r>
              <a:rPr lang="fr-FR" dirty="0">
                <a:latin typeface="+mj-lt"/>
              </a:rPr>
              <a:t>Smart </a:t>
            </a:r>
            <a:r>
              <a:rPr lang="fr-FR" dirty="0" err="1">
                <a:latin typeface="+mj-lt"/>
              </a:rPr>
              <a:t>watch</a:t>
            </a:r>
            <a:r>
              <a:rPr lang="fr-FR" dirty="0">
                <a:latin typeface="+mj-lt"/>
              </a:rPr>
              <a:t> </a:t>
            </a:r>
          </a:p>
          <a:p>
            <a:pPr marL="742950" lvl="1" indent="-285750">
              <a:buFont typeface="Wingdings" pitchFamily="2" charset="2"/>
              <a:buChar char="§"/>
            </a:pPr>
            <a:r>
              <a:rPr lang="fr-FR" dirty="0">
                <a:latin typeface="+mj-lt"/>
              </a:rPr>
              <a:t>… </a:t>
            </a:r>
          </a:p>
        </p:txBody>
      </p:sp>
      <p:pic>
        <p:nvPicPr>
          <p:cNvPr id="2050" name="Picture 2" descr="mobile regarder main écran Pomme La technologie l'horloge temps social l'Internet toucher doigt gadget mode bleu Entreprise bras clou moderne électronique dispositif bouton bijoux conception Montre-bracelet afficher poignet message numérique médias style interface porter sans fil mobilité intelligent App modèle intelligent application montre intelligente intellect Accessoires de mode">
            <a:extLst>
              <a:ext uri="{FF2B5EF4-FFF2-40B4-BE49-F238E27FC236}">
                <a16:creationId xmlns:a16="http://schemas.microsoft.com/office/drawing/2014/main" id="{E648A16A-E0D1-4732-9BD1-3288886530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1254" y="3744283"/>
            <a:ext cx="2306908" cy="15379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 name="Picture 2" descr="Maison Intelligente, Maison, La Technologie, Multimédia">
            <a:extLst>
              <a:ext uri="{FF2B5EF4-FFF2-40B4-BE49-F238E27FC236}">
                <a16:creationId xmlns:a16="http://schemas.microsoft.com/office/drawing/2014/main" id="{BFD9E219-85A6-46E5-A17C-6E4A865EB3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170" y="3047693"/>
            <a:ext cx="3448786" cy="22345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voiture automobile véhicule numérique La technologie futuriste avenir Iot driverless au volant auto intelligent autonome soi Hud électrique système intérieur innovation voiture concept interface contrôle panneau graphique assistant chauffeur Cockpit utilisateur abstrait automatisation autopilot ordinateur e cockpit électronique Gui Hologramme information carte menu moniteur moteur la navigation route écran pilotage toucher Vr femme véhicule à moteur Conception automobile Partie de direction Pièce auto roue Éclairage automobile pneu lampe frontale volant Pneu automobile Système de roue automobile moteur jante Hubcap">
            <a:extLst>
              <a:ext uri="{FF2B5EF4-FFF2-40B4-BE49-F238E27FC236}">
                <a16:creationId xmlns:a16="http://schemas.microsoft.com/office/drawing/2014/main" id="{6DCC2F3F-E2CD-4738-8A38-BF08C4C6B6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3956" y="3297159"/>
            <a:ext cx="2977593" cy="19850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écran plante maison intérieur maison mur La publicité salon télévision la télé meubles chambre Design d'intérieur marque produit sol en bois conception parquet en train de regarder Films multimédia films Netflix Dispositif d'affichage écran plat Smart TV">
            <a:extLst>
              <a:ext uri="{FF2B5EF4-FFF2-40B4-BE49-F238E27FC236}">
                <a16:creationId xmlns:a16="http://schemas.microsoft.com/office/drawing/2014/main" id="{1EB4CB18-C8ED-4C1F-B575-33875FC80E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1549" y="3529985"/>
            <a:ext cx="3119705" cy="17522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Espace réservé du pied de page 5">
            <a:extLst>
              <a:ext uri="{FF2B5EF4-FFF2-40B4-BE49-F238E27FC236}">
                <a16:creationId xmlns:a16="http://schemas.microsoft.com/office/drawing/2014/main" id="{CDDB1DDB-5889-455F-AAB8-D7A9F487C838}"/>
              </a:ext>
            </a:extLst>
          </p:cNvPr>
          <p:cNvSpPr txBox="1">
            <a:spLocks/>
          </p:cNvSpPr>
          <p:nvPr/>
        </p:nvSpPr>
        <p:spPr>
          <a:xfrm>
            <a:off x="122846" y="6520540"/>
            <a:ext cx="6164159" cy="29506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dirty="0">
                <a:solidFill>
                  <a:prstClr val="black">
                    <a:lumMod val="75000"/>
                    <a:lumOff val="25000"/>
                  </a:prstClr>
                </a:solidFill>
                <a:latin typeface="Candara"/>
              </a:rPr>
              <a:t>Sciences de l’Ingénieur :  l'approche Design au service du projet de Première</a:t>
            </a:r>
          </a:p>
        </p:txBody>
      </p:sp>
      <p:sp>
        <p:nvSpPr>
          <p:cNvPr id="18" name="Rectangle 17">
            <a:extLst>
              <a:ext uri="{FF2B5EF4-FFF2-40B4-BE49-F238E27FC236}">
                <a16:creationId xmlns:a16="http://schemas.microsoft.com/office/drawing/2014/main" id="{483523E3-B808-4303-AFC9-0A8D6181B803}"/>
              </a:ext>
            </a:extLst>
          </p:cNvPr>
          <p:cNvSpPr/>
          <p:nvPr/>
        </p:nvSpPr>
        <p:spPr>
          <a:xfrm>
            <a:off x="474772" y="4395155"/>
            <a:ext cx="2613216" cy="369332"/>
          </a:xfrm>
          <a:prstGeom prst="rect">
            <a:avLst/>
          </a:prstGeom>
        </p:spPr>
        <p:txBody>
          <a:bodyPr wrap="none">
            <a:spAutoFit/>
          </a:bodyPr>
          <a:lstStyle/>
          <a:p>
            <a:pPr marL="444500" lvl="0" indent="-187325">
              <a:buFont typeface="Arial" panose="020B0604020202020204" pitchFamily="34" charset="0"/>
              <a:buChar char="•"/>
            </a:pPr>
            <a:r>
              <a:rPr lang="fr-FR" dirty="0">
                <a:solidFill>
                  <a:srgbClr val="000099"/>
                </a:solidFill>
                <a:latin typeface="+mj-lt"/>
              </a:rPr>
              <a:t>les objets connectés.</a:t>
            </a:r>
          </a:p>
        </p:txBody>
      </p:sp>
      <p:sp>
        <p:nvSpPr>
          <p:cNvPr id="19" name="Rectangle 18">
            <a:extLst>
              <a:ext uri="{FF2B5EF4-FFF2-40B4-BE49-F238E27FC236}">
                <a16:creationId xmlns:a16="http://schemas.microsoft.com/office/drawing/2014/main" id="{50C2E52C-2847-4D44-BE72-00B42E583D70}"/>
              </a:ext>
            </a:extLst>
          </p:cNvPr>
          <p:cNvSpPr/>
          <p:nvPr/>
        </p:nvSpPr>
        <p:spPr>
          <a:xfrm>
            <a:off x="2548098" y="3201837"/>
            <a:ext cx="2627642" cy="369332"/>
          </a:xfrm>
          <a:prstGeom prst="rect">
            <a:avLst/>
          </a:prstGeom>
        </p:spPr>
        <p:txBody>
          <a:bodyPr wrap="none">
            <a:spAutoFit/>
          </a:bodyPr>
          <a:lstStyle/>
          <a:p>
            <a:r>
              <a:rPr lang="fr-FR" b="1" dirty="0">
                <a:solidFill>
                  <a:srgbClr val="000099"/>
                </a:solidFill>
                <a:latin typeface="Corbel" panose="020B0503020204020204" pitchFamily="34" charset="0"/>
              </a:rPr>
              <a:t>les produits intelligents :</a:t>
            </a:r>
            <a:endParaRPr lang="fr-FR" dirty="0"/>
          </a:p>
        </p:txBody>
      </p:sp>
      <p:grpSp>
        <p:nvGrpSpPr>
          <p:cNvPr id="17" name="Groupe 16">
            <a:extLst>
              <a:ext uri="{FF2B5EF4-FFF2-40B4-BE49-F238E27FC236}">
                <a16:creationId xmlns:a16="http://schemas.microsoft.com/office/drawing/2014/main" id="{0537BCBB-75BD-4D05-8635-EB5AE548EBF2}"/>
              </a:ext>
            </a:extLst>
          </p:cNvPr>
          <p:cNvGrpSpPr/>
          <p:nvPr/>
        </p:nvGrpSpPr>
        <p:grpSpPr>
          <a:xfrm>
            <a:off x="832340" y="3197380"/>
            <a:ext cx="4414200" cy="641443"/>
            <a:chOff x="399494" y="1158984"/>
            <a:chExt cx="9454755" cy="621989"/>
          </a:xfrm>
        </p:grpSpPr>
        <p:sp>
          <p:nvSpPr>
            <p:cNvPr id="21" name="Rectangle 20">
              <a:extLst>
                <a:ext uri="{FF2B5EF4-FFF2-40B4-BE49-F238E27FC236}">
                  <a16:creationId xmlns:a16="http://schemas.microsoft.com/office/drawing/2014/main" id="{D427C1D7-CF0D-4641-A6CE-DB49B1E2D1CF}"/>
                </a:ext>
              </a:extLst>
            </p:cNvPr>
            <p:cNvSpPr/>
            <p:nvPr/>
          </p:nvSpPr>
          <p:spPr>
            <a:xfrm>
              <a:off x="399494" y="1158984"/>
              <a:ext cx="9454755" cy="621989"/>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FE7BD251-880A-45FA-91A1-DCE866F143A9}"/>
                </a:ext>
              </a:extLst>
            </p:cNvPr>
            <p:cNvSpPr/>
            <p:nvPr/>
          </p:nvSpPr>
          <p:spPr>
            <a:xfrm>
              <a:off x="500063" y="1166359"/>
              <a:ext cx="9262652" cy="369332"/>
            </a:xfrm>
            <a:prstGeom prst="rect">
              <a:avLst/>
            </a:prstGeom>
          </p:spPr>
          <p:txBody>
            <a:bodyPr wrap="square">
              <a:spAutoFit/>
            </a:bodyPr>
            <a:lstStyle/>
            <a:p>
              <a:pPr lvl="0"/>
              <a:r>
                <a:rPr lang="fr-FR" b="1" dirty="0">
                  <a:solidFill>
                    <a:srgbClr val="000099"/>
                  </a:solidFill>
                  <a:latin typeface="Corbel" panose="020B0503020204020204" pitchFamily="34" charset="0"/>
                </a:rPr>
                <a:t>Les territoires et les produits intelligents, la mobilité des personnes et des biens</a:t>
              </a:r>
              <a:endParaRPr lang="fr-FR" dirty="0">
                <a:solidFill>
                  <a:srgbClr val="000099"/>
                </a:solidFill>
                <a:latin typeface="Corbel" panose="020B0503020204020204" pitchFamily="34" charset="0"/>
              </a:endParaRPr>
            </a:p>
          </p:txBody>
        </p:sp>
      </p:grpSp>
      <p:sp>
        <p:nvSpPr>
          <p:cNvPr id="23" name="ZoneTexte 22">
            <a:extLst>
              <a:ext uri="{FF2B5EF4-FFF2-40B4-BE49-F238E27FC236}">
                <a16:creationId xmlns:a16="http://schemas.microsoft.com/office/drawing/2014/main" id="{5611A08F-F535-4021-B205-032A98A2759D}"/>
              </a:ext>
            </a:extLst>
          </p:cNvPr>
          <p:cNvSpPr txBox="1"/>
          <p:nvPr/>
        </p:nvSpPr>
        <p:spPr>
          <a:xfrm>
            <a:off x="476188" y="3851911"/>
            <a:ext cx="5441665" cy="1477328"/>
          </a:xfrm>
          <a:prstGeom prst="rect">
            <a:avLst/>
          </a:prstGeom>
          <a:noFill/>
        </p:spPr>
        <p:txBody>
          <a:bodyPr wrap="square" rtlCol="0">
            <a:spAutoFit/>
          </a:bodyPr>
          <a:lstStyle/>
          <a:p>
            <a:pPr marL="444500" lvl="0" indent="-187325">
              <a:buFont typeface="Arial" panose="020B0604020202020204" pitchFamily="34" charset="0"/>
              <a:buChar char="•"/>
            </a:pPr>
            <a:r>
              <a:rPr lang="fr-FR" dirty="0">
                <a:solidFill>
                  <a:srgbClr val="000099"/>
                </a:solidFill>
                <a:latin typeface="+mj-lt"/>
              </a:rPr>
              <a:t>les structures et les enveloppes ; </a:t>
            </a:r>
          </a:p>
          <a:p>
            <a:pPr marL="444500" lvl="0" indent="-187325">
              <a:buFont typeface="Arial" panose="020B0604020202020204" pitchFamily="34" charset="0"/>
              <a:buChar char="•"/>
            </a:pPr>
            <a:r>
              <a:rPr lang="fr-FR" dirty="0">
                <a:solidFill>
                  <a:srgbClr val="000099"/>
                </a:solidFill>
                <a:latin typeface="+mj-lt"/>
              </a:rPr>
              <a:t>les réseaux de communication et d’énergie ;</a:t>
            </a:r>
          </a:p>
          <a:p>
            <a:pPr marL="444500" lvl="0" indent="-187325">
              <a:buFont typeface="Arial" panose="020B0604020202020204" pitchFamily="34" charset="0"/>
              <a:buChar char="•"/>
            </a:pPr>
            <a:r>
              <a:rPr lang="fr-FR" dirty="0">
                <a:solidFill>
                  <a:srgbClr val="000099"/>
                </a:solidFill>
                <a:latin typeface="+mj-lt"/>
              </a:rPr>
              <a:t>les objets connectés, l’internet des objets ;</a:t>
            </a:r>
          </a:p>
          <a:p>
            <a:pPr marL="444500" lvl="0" indent="-187325">
              <a:buFont typeface="Arial" panose="020B0604020202020204" pitchFamily="34" charset="0"/>
              <a:buChar char="•"/>
            </a:pPr>
            <a:r>
              <a:rPr lang="fr-FR" dirty="0">
                <a:solidFill>
                  <a:srgbClr val="000099"/>
                </a:solidFill>
                <a:latin typeface="+mj-lt"/>
              </a:rPr>
              <a:t>les mobilités des personnes et des biens.</a:t>
            </a:r>
          </a:p>
          <a:p>
            <a:endParaRPr lang="fr-FR" dirty="0">
              <a:latin typeface="+mj-lt"/>
            </a:endParaRPr>
          </a:p>
        </p:txBody>
      </p:sp>
      <p:pic>
        <p:nvPicPr>
          <p:cNvPr id="24" name="Image 23">
            <a:extLst>
              <a:ext uri="{FF2B5EF4-FFF2-40B4-BE49-F238E27FC236}">
                <a16:creationId xmlns:a16="http://schemas.microsoft.com/office/drawing/2014/main" id="{D9A72B4D-B755-4A93-8725-E81B57A2E8D0}"/>
              </a:ext>
            </a:extLst>
          </p:cNvPr>
          <p:cNvPicPr>
            <a:picLocks noChangeAspect="1"/>
          </p:cNvPicPr>
          <p:nvPr/>
        </p:nvPicPr>
        <p:blipFill>
          <a:blip r:embed="rId10"/>
          <a:stretch>
            <a:fillRect/>
          </a:stretch>
        </p:blipFill>
        <p:spPr>
          <a:xfrm>
            <a:off x="9647563" y="182230"/>
            <a:ext cx="2328437" cy="1404000"/>
          </a:xfrm>
          <a:prstGeom prst="rect">
            <a:avLst/>
          </a:prstGeom>
        </p:spPr>
      </p:pic>
    </p:spTree>
    <p:extLst>
      <p:ext uri="{BB962C8B-B14F-4D97-AF65-F5344CB8AC3E}">
        <p14:creationId xmlns:p14="http://schemas.microsoft.com/office/powerpoint/2010/main" val="17792676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par>
                                <p:cTn id="11" presetID="56" presetClass="path" presetSubtype="0" accel="50000" decel="50000" fill="hold" grpId="0" nodeType="withEffect">
                                  <p:stCondLst>
                                    <p:cond delay="0"/>
                                  </p:stCondLst>
                                  <p:childTnLst>
                                    <p:animMotion origin="layout" path="M -3.75E-6 -4.07407E-6 L 0.40873 -0.49976 " pathEditMode="relative" rAng="0" ptsTypes="AA">
                                      <p:cBhvr>
                                        <p:cTn id="12" dur="500" fill="hold"/>
                                        <p:tgtEl>
                                          <p:spTgt spid="18"/>
                                        </p:tgtEl>
                                        <p:attrNameLst>
                                          <p:attrName>ppt_x</p:attrName>
                                          <p:attrName>ppt_y</p:attrName>
                                        </p:attrNameLst>
                                      </p:cBhvr>
                                      <p:rCtr x="20430" y="-25000"/>
                                    </p:animMotion>
                                  </p:childTnLst>
                                </p:cTn>
                              </p:par>
                              <p:par>
                                <p:cTn id="13" presetID="42" presetClass="path" presetSubtype="0" accel="50000" decel="50000" fill="hold" grpId="0" nodeType="withEffect">
                                  <p:stCondLst>
                                    <p:cond delay="0"/>
                                  </p:stCondLst>
                                  <p:childTnLst>
                                    <p:animMotion origin="layout" path="M 3.33333E-6 0 L 0.06002 -0.32593 " pathEditMode="relative" rAng="0" ptsTypes="AA">
                                      <p:cBhvr>
                                        <p:cTn id="14" dur="500" fill="hold"/>
                                        <p:tgtEl>
                                          <p:spTgt spid="19"/>
                                        </p:tgtEl>
                                        <p:attrNameLst>
                                          <p:attrName>ppt_x</p:attrName>
                                          <p:attrName>ppt_y</p:attrName>
                                        </p:attrNameLst>
                                      </p:cBhvr>
                                      <p:rCtr x="2995" y="-16296"/>
                                    </p:animMotion>
                                  </p:childTnLst>
                                </p:cTn>
                              </p:par>
                              <p:par>
                                <p:cTn id="15" presetID="10" presetClass="entr" presetSubtype="0" fill="hold" nodeType="with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1000"/>
                                        <p:tgtEl>
                                          <p:spTgt spid="12">
                                            <p:txEl>
                                              <p:pRg st="1" end="1"/>
                                            </p:txEl>
                                          </p:spTgt>
                                        </p:tgtEl>
                                      </p:cBhvr>
                                    </p:animEffect>
                                    <p:anim calcmode="lin" valueType="num">
                                      <p:cBhvr>
                                        <p:cTn id="23"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animEffect transition="in" filter="fade">
                                      <p:cBhvr>
                                        <p:cTn id="31" dur="1000"/>
                                        <p:tgtEl>
                                          <p:spTgt spid="12">
                                            <p:txEl>
                                              <p:pRg st="2" end="2"/>
                                            </p:txEl>
                                          </p:spTgt>
                                        </p:tgtEl>
                                      </p:cBhvr>
                                    </p:animEffect>
                                    <p:anim calcmode="lin" valueType="num">
                                      <p:cBhvr>
                                        <p:cTn id="32"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2">
                                            <p:txEl>
                                              <p:pRg st="2" end="2"/>
                                            </p:txEl>
                                          </p:spTgt>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2052"/>
                                        </p:tgtEl>
                                        <p:attrNameLst>
                                          <p:attrName>style.visibility</p:attrName>
                                        </p:attrNameLst>
                                      </p:cBhvr>
                                      <p:to>
                                        <p:strVal val="visible"/>
                                      </p:to>
                                    </p:set>
                                    <p:animEffect transition="in" filter="fade">
                                      <p:cBhvr>
                                        <p:cTn id="36" dur="1000"/>
                                        <p:tgtEl>
                                          <p:spTgt spid="2052"/>
                                        </p:tgtEl>
                                      </p:cBhvr>
                                    </p:animEffect>
                                  </p:childTnLst>
                                </p:cTn>
                              </p:par>
                            </p:childTnLst>
                          </p:cTn>
                        </p:par>
                        <p:par>
                          <p:cTn id="37" fill="hold">
                            <p:stCondLst>
                              <p:cond delay="2000"/>
                            </p:stCondLst>
                            <p:childTnLst>
                              <p:par>
                                <p:cTn id="38" presetID="42" presetClass="entr" presetSubtype="0" fill="hold" nodeType="afterEffect">
                                  <p:stCondLst>
                                    <p:cond delay="0"/>
                                  </p:stCondLst>
                                  <p:childTnLst>
                                    <p:set>
                                      <p:cBhvr>
                                        <p:cTn id="39" dur="1" fill="hold">
                                          <p:stCondLst>
                                            <p:cond delay="0"/>
                                          </p:stCondLst>
                                        </p:cTn>
                                        <p:tgtEl>
                                          <p:spTgt spid="12">
                                            <p:txEl>
                                              <p:pRg st="3" end="3"/>
                                            </p:txEl>
                                          </p:spTgt>
                                        </p:tgtEl>
                                        <p:attrNameLst>
                                          <p:attrName>style.visibility</p:attrName>
                                        </p:attrNameLst>
                                      </p:cBhvr>
                                      <p:to>
                                        <p:strVal val="visible"/>
                                      </p:to>
                                    </p:set>
                                    <p:animEffect transition="in" filter="fade">
                                      <p:cBhvr>
                                        <p:cTn id="40" dur="1000"/>
                                        <p:tgtEl>
                                          <p:spTgt spid="12">
                                            <p:txEl>
                                              <p:pRg st="3" end="3"/>
                                            </p:txEl>
                                          </p:spTgt>
                                        </p:tgtEl>
                                      </p:cBhvr>
                                    </p:animEffect>
                                    <p:anim calcmode="lin" valueType="num">
                                      <p:cBhvr>
                                        <p:cTn id="41"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12">
                                            <p:txEl>
                                              <p:pRg st="3" end="3"/>
                                            </p:txEl>
                                          </p:spTgt>
                                        </p:tgtEl>
                                        <p:attrNameLst>
                                          <p:attrName>ppt_y</p:attrName>
                                        </p:attrNameLst>
                                      </p:cBhvr>
                                      <p:tavLst>
                                        <p:tav tm="0">
                                          <p:val>
                                            <p:strVal val="#ppt_y+.1"/>
                                          </p:val>
                                        </p:tav>
                                        <p:tav tm="100000">
                                          <p:val>
                                            <p:strVal val="#ppt_y"/>
                                          </p:val>
                                        </p:tav>
                                      </p:tavLst>
                                    </p:anim>
                                  </p:childTnLst>
                                </p:cTn>
                              </p:par>
                              <p:par>
                                <p:cTn id="43" presetID="10" presetClass="entr" presetSubtype="0" fill="hold" nodeType="withEffect">
                                  <p:stCondLst>
                                    <p:cond delay="0"/>
                                  </p:stCondLst>
                                  <p:childTnLst>
                                    <p:set>
                                      <p:cBhvr>
                                        <p:cTn id="44" dur="1" fill="hold">
                                          <p:stCondLst>
                                            <p:cond delay="0"/>
                                          </p:stCondLst>
                                        </p:cTn>
                                        <p:tgtEl>
                                          <p:spTgt spid="2054"/>
                                        </p:tgtEl>
                                        <p:attrNameLst>
                                          <p:attrName>style.visibility</p:attrName>
                                        </p:attrNameLst>
                                      </p:cBhvr>
                                      <p:to>
                                        <p:strVal val="visible"/>
                                      </p:to>
                                    </p:set>
                                    <p:animEffect transition="in" filter="fade">
                                      <p:cBhvr>
                                        <p:cTn id="45" dur="1000"/>
                                        <p:tgtEl>
                                          <p:spTgt spid="2054"/>
                                        </p:tgtEl>
                                      </p:cBhvr>
                                    </p:animEffect>
                                  </p:childTnLst>
                                </p:cTn>
                              </p:par>
                            </p:childTnLst>
                          </p:cTn>
                        </p:par>
                        <p:par>
                          <p:cTn id="46" fill="hold">
                            <p:stCondLst>
                              <p:cond delay="3000"/>
                            </p:stCondLst>
                            <p:childTnLst>
                              <p:par>
                                <p:cTn id="47" presetID="42" presetClass="entr" presetSubtype="0" fill="hold" nodeType="afterEffect">
                                  <p:stCondLst>
                                    <p:cond delay="0"/>
                                  </p:stCondLst>
                                  <p:childTnLst>
                                    <p:set>
                                      <p:cBhvr>
                                        <p:cTn id="48" dur="1" fill="hold">
                                          <p:stCondLst>
                                            <p:cond delay="0"/>
                                          </p:stCondLst>
                                        </p:cTn>
                                        <p:tgtEl>
                                          <p:spTgt spid="12">
                                            <p:txEl>
                                              <p:pRg st="4" end="4"/>
                                            </p:txEl>
                                          </p:spTgt>
                                        </p:tgtEl>
                                        <p:attrNameLst>
                                          <p:attrName>style.visibility</p:attrName>
                                        </p:attrNameLst>
                                      </p:cBhvr>
                                      <p:to>
                                        <p:strVal val="visible"/>
                                      </p:to>
                                    </p:set>
                                    <p:animEffect transition="in" filter="fade">
                                      <p:cBhvr>
                                        <p:cTn id="49" dur="1000"/>
                                        <p:tgtEl>
                                          <p:spTgt spid="12">
                                            <p:txEl>
                                              <p:pRg st="4" end="4"/>
                                            </p:txEl>
                                          </p:spTgt>
                                        </p:tgtEl>
                                      </p:cBhvr>
                                    </p:animEffect>
                                    <p:anim calcmode="lin" valueType="num">
                                      <p:cBhvr>
                                        <p:cTn id="50"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12">
                                            <p:txEl>
                                              <p:pRg st="4" end="4"/>
                                            </p:txEl>
                                          </p:spTgt>
                                        </p:tgtEl>
                                        <p:attrNameLst>
                                          <p:attrName>ppt_y</p:attrName>
                                        </p:attrNameLst>
                                      </p:cBhvr>
                                      <p:tavLst>
                                        <p:tav tm="0">
                                          <p:val>
                                            <p:strVal val="#ppt_y+.1"/>
                                          </p:val>
                                        </p:tav>
                                        <p:tav tm="100000">
                                          <p:val>
                                            <p:strVal val="#ppt_y"/>
                                          </p:val>
                                        </p:tav>
                                      </p:tavLst>
                                    </p:anim>
                                  </p:childTnLst>
                                </p:cTn>
                              </p:par>
                              <p:par>
                                <p:cTn id="52" presetID="10" presetClass="entr" presetSubtype="0" fill="hold" nodeType="withEffect">
                                  <p:stCondLst>
                                    <p:cond delay="0"/>
                                  </p:stCondLst>
                                  <p:childTnLst>
                                    <p:set>
                                      <p:cBhvr>
                                        <p:cTn id="53" dur="1" fill="hold">
                                          <p:stCondLst>
                                            <p:cond delay="0"/>
                                          </p:stCondLst>
                                        </p:cTn>
                                        <p:tgtEl>
                                          <p:spTgt spid="2050"/>
                                        </p:tgtEl>
                                        <p:attrNameLst>
                                          <p:attrName>style.visibility</p:attrName>
                                        </p:attrNameLst>
                                      </p:cBhvr>
                                      <p:to>
                                        <p:strVal val="visible"/>
                                      </p:to>
                                    </p:set>
                                    <p:animEffect transition="in" filter="fade">
                                      <p:cBhvr>
                                        <p:cTn id="54" dur="1000"/>
                                        <p:tgtEl>
                                          <p:spTgt spid="2050"/>
                                        </p:tgtEl>
                                      </p:cBhvr>
                                    </p:animEffect>
                                  </p:childTnLst>
                                </p:cTn>
                              </p:par>
                            </p:childTnLst>
                          </p:cTn>
                        </p:par>
                        <p:par>
                          <p:cTn id="55" fill="hold">
                            <p:stCondLst>
                              <p:cond delay="4000"/>
                            </p:stCondLst>
                            <p:childTnLst>
                              <p:par>
                                <p:cTn id="56" presetID="42" presetClass="entr" presetSubtype="0" fill="hold" nodeType="afterEffect">
                                  <p:stCondLst>
                                    <p:cond delay="0"/>
                                  </p:stCondLst>
                                  <p:childTnLst>
                                    <p:set>
                                      <p:cBhvr>
                                        <p:cTn id="57" dur="1" fill="hold">
                                          <p:stCondLst>
                                            <p:cond delay="0"/>
                                          </p:stCondLst>
                                        </p:cTn>
                                        <p:tgtEl>
                                          <p:spTgt spid="12">
                                            <p:txEl>
                                              <p:pRg st="5" end="5"/>
                                            </p:txEl>
                                          </p:spTgt>
                                        </p:tgtEl>
                                        <p:attrNameLst>
                                          <p:attrName>style.visibility</p:attrName>
                                        </p:attrNameLst>
                                      </p:cBhvr>
                                      <p:to>
                                        <p:strVal val="visible"/>
                                      </p:to>
                                    </p:set>
                                    <p:animEffect transition="in" filter="fade">
                                      <p:cBhvr>
                                        <p:cTn id="58" dur="1000"/>
                                        <p:tgtEl>
                                          <p:spTgt spid="12">
                                            <p:txEl>
                                              <p:pRg st="5" end="5"/>
                                            </p:txEl>
                                          </p:spTgt>
                                        </p:tgtEl>
                                      </p:cBhvr>
                                    </p:animEffect>
                                    <p:anim calcmode="lin" valueType="num">
                                      <p:cBhvr>
                                        <p:cTn id="59"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60"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e 38">
            <a:extLst>
              <a:ext uri="{FF2B5EF4-FFF2-40B4-BE49-F238E27FC236}">
                <a16:creationId xmlns:a16="http://schemas.microsoft.com/office/drawing/2014/main" id="{A42C7FC5-CBA7-418B-8FB3-2B6ECB70EF7D}"/>
              </a:ext>
            </a:extLst>
          </p:cNvPr>
          <p:cNvGrpSpPr/>
          <p:nvPr/>
        </p:nvGrpSpPr>
        <p:grpSpPr>
          <a:xfrm>
            <a:off x="9139080" y="1017"/>
            <a:ext cx="1368000" cy="1368000"/>
            <a:chOff x="-41167" y="939872"/>
            <a:chExt cx="1747506" cy="2008628"/>
          </a:xfrm>
          <a:solidFill>
            <a:schemeClr val="accent2">
              <a:lumMod val="60000"/>
              <a:lumOff val="40000"/>
            </a:schemeClr>
          </a:solidFill>
        </p:grpSpPr>
        <p:sp>
          <p:nvSpPr>
            <p:cNvPr id="41" name="Hexagone 40">
              <a:extLst>
                <a:ext uri="{FF2B5EF4-FFF2-40B4-BE49-F238E27FC236}">
                  <a16:creationId xmlns:a16="http://schemas.microsoft.com/office/drawing/2014/main" id="{C1F51547-90A9-4667-944C-7E96DD524AA8}"/>
                </a:ext>
              </a:extLst>
            </p:cNvPr>
            <p:cNvSpPr/>
            <p:nvPr/>
          </p:nvSpPr>
          <p:spPr>
            <a:xfrm rot="5400000">
              <a:off x="-171728" y="1070433"/>
              <a:ext cx="2008628" cy="1747506"/>
            </a:xfrm>
            <a:prstGeom prst="hexagon">
              <a:avLst>
                <a:gd name="adj" fmla="val 25000"/>
                <a:gd name="vf" fmla="val 115470"/>
              </a:avLst>
            </a:prstGeom>
            <a:solidFill>
              <a:schemeClr val="accent6">
                <a:lumMod val="75000"/>
              </a:schemeClr>
            </a:solidFill>
          </p:spPr>
          <p:style>
            <a:lnRef idx="2">
              <a:schemeClr val="lt1">
                <a:hueOff val="0"/>
                <a:satOff val="0"/>
                <a:lumOff val="0"/>
                <a:alphaOff val="0"/>
              </a:schemeClr>
            </a:lnRef>
            <a:fillRef idx="1">
              <a:schemeClr val="accent5">
                <a:alpha val="90000"/>
                <a:hueOff val="0"/>
                <a:satOff val="0"/>
                <a:lumOff val="0"/>
                <a:alphaOff val="-8000"/>
              </a:schemeClr>
            </a:fillRef>
            <a:effectRef idx="0">
              <a:schemeClr val="accent5">
                <a:alpha val="90000"/>
                <a:hueOff val="0"/>
                <a:satOff val="0"/>
                <a:lumOff val="0"/>
                <a:alphaOff val="-8000"/>
              </a:schemeClr>
            </a:effectRef>
            <a:fontRef idx="minor">
              <a:schemeClr val="lt1"/>
            </a:fontRef>
          </p:style>
        </p:sp>
        <p:sp>
          <p:nvSpPr>
            <p:cNvPr id="42" name="Hexagone 4">
              <a:extLst>
                <a:ext uri="{FF2B5EF4-FFF2-40B4-BE49-F238E27FC236}">
                  <a16:creationId xmlns:a16="http://schemas.microsoft.com/office/drawing/2014/main" id="{0771AD25-F901-43D0-A35B-F20C92C3B3BE}"/>
                </a:ext>
              </a:extLst>
            </p:cNvPr>
            <p:cNvSpPr txBox="1"/>
            <p:nvPr/>
          </p:nvSpPr>
          <p:spPr>
            <a:xfrm>
              <a:off x="151802" y="1386180"/>
              <a:ext cx="1336687" cy="1164568"/>
            </a:xfrm>
            <a:prstGeom prst="rect">
              <a:avLst/>
            </a:prstGeom>
            <a:solidFill>
              <a:schemeClr val="accent6">
                <a:lumMod val="75000"/>
              </a:schemeClr>
            </a:solidFill>
            <a:ln>
              <a:noFill/>
            </a:ln>
          </p:spPr>
          <p:style>
            <a:lnRef idx="2">
              <a:schemeClr val="lt1">
                <a:hueOff val="0"/>
                <a:satOff val="0"/>
                <a:lumOff val="0"/>
                <a:alphaOff val="0"/>
              </a:schemeClr>
            </a:lnRef>
            <a:fillRef idx="1">
              <a:schemeClr val="accent5">
                <a:alpha val="90000"/>
                <a:hueOff val="0"/>
                <a:satOff val="0"/>
                <a:lumOff val="0"/>
                <a:alphaOff val="-8000"/>
              </a:schemeClr>
            </a:fillRef>
            <a:effectRef idx="0">
              <a:schemeClr val="accent5">
                <a:alpha val="90000"/>
                <a:hueOff val="0"/>
                <a:satOff val="0"/>
                <a:lumOff val="0"/>
                <a:alphaOff val="-8000"/>
              </a:schemeClr>
            </a:effectRef>
            <a:fontRef idx="minor">
              <a:schemeClr val="lt1"/>
            </a:fontRef>
          </p:style>
          <p:txBody>
            <a:bodyPr spcFirstLastPara="0" vert="horz" wrap="square" lIns="0" tIns="0" rIns="0" bIns="0" numCol="1" spcCol="1270" anchor="ctr" anchorCtr="0">
              <a:noAutofit/>
            </a:bodyPr>
            <a:lstStyle/>
            <a:p>
              <a:pPr lvl="0" algn="ctr" defTabSz="1600200">
                <a:lnSpc>
                  <a:spcPct val="90000"/>
                </a:lnSpc>
                <a:spcBef>
                  <a:spcPct val="0"/>
                </a:spcBef>
                <a:spcAft>
                  <a:spcPct val="35000"/>
                </a:spcAft>
                <a:defRPr/>
              </a:pPr>
              <a:r>
                <a:rPr lang="fr-FR" sz="2400" b="1" dirty="0">
                  <a:solidFill>
                    <a:srgbClr val="FFFFFF"/>
                  </a:solidFill>
                  <a:latin typeface="Corbel" panose="020B0503020204020204" pitchFamily="34" charset="0"/>
                </a:rPr>
                <a:t>É</a:t>
              </a:r>
              <a:r>
                <a:rPr kumimoji="0" lang="fr-FR" sz="2400" b="1" i="0" u="none" strike="noStrike" kern="1200" cap="none" spc="0" normalizeH="0" baseline="0" noProof="0" dirty="0">
                  <a:ln>
                    <a:noFill/>
                  </a:ln>
                  <a:solidFill>
                    <a:srgbClr val="FFFFFF"/>
                  </a:solidFill>
                  <a:effectLst/>
                  <a:uLnTx/>
                  <a:uFillTx/>
                  <a:latin typeface="Candara"/>
                  <a:ea typeface="+mn-ea"/>
                  <a:cs typeface="+mn-cs"/>
                </a:rPr>
                <a:t>tape</a:t>
              </a:r>
              <a:r>
                <a:rPr kumimoji="0" lang="fr-FR" sz="2400" b="0" i="0" u="none" strike="noStrike" kern="1200" cap="none" spc="0" normalizeH="0" baseline="0" noProof="0" dirty="0">
                  <a:ln>
                    <a:noFill/>
                  </a:ln>
                  <a:solidFill>
                    <a:srgbClr val="FFFFFF"/>
                  </a:solidFill>
                  <a:effectLst/>
                  <a:uLnTx/>
                  <a:uFillTx/>
                  <a:latin typeface="Candara"/>
                  <a:ea typeface="+mn-ea"/>
                  <a:cs typeface="+mn-cs"/>
                </a:rPr>
                <a:t> 2</a:t>
              </a:r>
              <a:endParaRPr kumimoji="0" lang="fr-FR" sz="2400" b="1" i="0" u="none" strike="noStrike" kern="1200" cap="none" spc="0" normalizeH="0" baseline="0" noProof="0" dirty="0">
                <a:ln>
                  <a:noFill/>
                </a:ln>
                <a:solidFill>
                  <a:srgbClr val="FFFFFF"/>
                </a:solidFill>
                <a:effectLst/>
                <a:uLnTx/>
                <a:uFillTx/>
                <a:latin typeface="Candara"/>
                <a:ea typeface="+mn-ea"/>
                <a:cs typeface="+mn-cs"/>
              </a:endParaRPr>
            </a:p>
          </p:txBody>
        </p:sp>
      </p:grpSp>
      <p:sp>
        <p:nvSpPr>
          <p:cNvPr id="8" name="Espace réservé du numéro de diapositive 1">
            <a:extLst>
              <a:ext uri="{FF2B5EF4-FFF2-40B4-BE49-F238E27FC236}">
                <a16:creationId xmlns:a16="http://schemas.microsoft.com/office/drawing/2014/main" id="{4CC940A6-D06A-42E6-8DD5-0D16D56885D6}"/>
              </a:ext>
            </a:extLst>
          </p:cNvPr>
          <p:cNvSpPr>
            <a:spLocks noGrp="1"/>
          </p:cNvSpPr>
          <p:nvPr>
            <p:ph type="sldNum" sz="quarter" idx="12"/>
          </p:nvPr>
        </p:nvSpPr>
        <p:spPr>
          <a:xfrm>
            <a:off x="11760000" y="6371351"/>
            <a:ext cx="432000" cy="432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17C1B05-8444-EA4A-B9F9-11CD3616A168}"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sp>
        <p:nvSpPr>
          <p:cNvPr id="3" name="AutoShape 2">
            <a:extLst>
              <a:ext uri="{FF2B5EF4-FFF2-40B4-BE49-F238E27FC236}">
                <a16:creationId xmlns:a16="http://schemas.microsoft.com/office/drawing/2014/main" id="{E7FBF00F-C40F-4C31-AC13-14A5F808D0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ndara"/>
              <a:ea typeface="+mn-ea"/>
              <a:cs typeface="+mn-cs"/>
            </a:endParaRPr>
          </a:p>
        </p:txBody>
      </p:sp>
      <p:sp>
        <p:nvSpPr>
          <p:cNvPr id="4" name="AutoShape 4">
            <a:extLst>
              <a:ext uri="{FF2B5EF4-FFF2-40B4-BE49-F238E27FC236}">
                <a16:creationId xmlns:a16="http://schemas.microsoft.com/office/drawing/2014/main" id="{B8934043-ED03-4AA4-8209-82F47E8BF439}"/>
              </a:ext>
            </a:extLst>
          </p:cNvPr>
          <p:cNvSpPr>
            <a:spLocks noChangeAspect="1" noChangeArrowheads="1"/>
          </p:cNvSpPr>
          <p:nvPr/>
        </p:nvSpPr>
        <p:spPr bwMode="auto">
          <a:xfrm>
            <a:off x="3314134" y="4535463"/>
            <a:ext cx="517137" cy="7544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ndara"/>
              <a:ea typeface="+mn-ea"/>
              <a:cs typeface="+mn-cs"/>
            </a:endParaRPr>
          </a:p>
        </p:txBody>
      </p:sp>
      <p:sp>
        <p:nvSpPr>
          <p:cNvPr id="5" name="AutoShape 6">
            <a:extLst>
              <a:ext uri="{FF2B5EF4-FFF2-40B4-BE49-F238E27FC236}">
                <a16:creationId xmlns:a16="http://schemas.microsoft.com/office/drawing/2014/main" id="{72EC3821-F8EF-4DC4-9936-1E9D51515BF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ndara"/>
              <a:ea typeface="+mn-ea"/>
              <a:cs typeface="+mn-cs"/>
            </a:endParaRPr>
          </a:p>
        </p:txBody>
      </p:sp>
      <p:sp>
        <p:nvSpPr>
          <p:cNvPr id="13" name="Rectangle 12">
            <a:extLst>
              <a:ext uri="{FF2B5EF4-FFF2-40B4-BE49-F238E27FC236}">
                <a16:creationId xmlns:a16="http://schemas.microsoft.com/office/drawing/2014/main" id="{AB47936D-0648-46E3-BB99-CDE1D866A6F7}"/>
              </a:ext>
            </a:extLst>
          </p:cNvPr>
          <p:cNvSpPr/>
          <p:nvPr/>
        </p:nvSpPr>
        <p:spPr>
          <a:xfrm>
            <a:off x="467124" y="2091302"/>
            <a:ext cx="2737801"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Accéléromètre</a:t>
            </a: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 axes,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type ADXL345</a:t>
            </a:r>
            <a:endParaRPr kumimoji="0" lang="fr-FR" sz="1800" b="1" i="0" u="none" strike="noStrike" kern="1200" cap="none" spc="0" normalizeH="0" baseline="0" noProof="0" dirty="0">
              <a:ln>
                <a:noFill/>
              </a:ln>
              <a:solidFill>
                <a:prstClr val="black"/>
              </a:solidFill>
              <a:effectLst/>
              <a:uLnTx/>
              <a:uFillTx/>
              <a:latin typeface="Candara"/>
              <a:ea typeface="+mn-ea"/>
              <a:cs typeface="+mn-cs"/>
            </a:endParaRPr>
          </a:p>
        </p:txBody>
      </p:sp>
      <p:pic>
        <p:nvPicPr>
          <p:cNvPr id="16" name="Picture 4">
            <a:extLst>
              <a:ext uri="{FF2B5EF4-FFF2-40B4-BE49-F238E27FC236}">
                <a16:creationId xmlns:a16="http://schemas.microsoft.com/office/drawing/2014/main" id="{91A788FA-447F-4343-86F1-361ACB8213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9026" y="2853999"/>
            <a:ext cx="2617584" cy="17402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98EF6102-303C-4394-A97A-7648151CF383}"/>
              </a:ext>
            </a:extLst>
          </p:cNvPr>
          <p:cNvSpPr/>
          <p:nvPr/>
        </p:nvSpPr>
        <p:spPr>
          <a:xfrm>
            <a:off x="8025997" y="2086669"/>
            <a:ext cx="4490562" cy="646331"/>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Carte d’acquisition et de traitement </a:t>
            </a:r>
            <a:b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l’information </a:t>
            </a:r>
            <a:r>
              <a:rPr kumimoji="0" lang="fr-FR"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micro:bit</a:t>
            </a:r>
            <a:endPar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9" name="Picture 6" descr="Fermer, photo, blanc, cube, noir, 3d, isolé, art, objet d'art, art moderne, abstrait, b w, noir et blanc, artistiquement, minimalisme, macro, photo macro, datailaufnahme, fond noir, espace de copie, couleur blanche, prise de vue en studio, objet unique, à l'intérieur, personne, illuminé, coupé, matériel d'éclairage, foncé, papier, couleur noire, forme, embrasé, nuit, chambre domestique, simplicité, lampe électrique, luxe, 5K, CC0, domaine public, libre de droits">
            <a:extLst>
              <a:ext uri="{FF2B5EF4-FFF2-40B4-BE49-F238E27FC236}">
                <a16:creationId xmlns:a16="http://schemas.microsoft.com/office/drawing/2014/main" id="{9BE5CEC8-2F80-41BD-B91F-5C82B22E2AD0}"/>
              </a:ext>
            </a:extLst>
          </p:cNvPr>
          <p:cNvPicPr>
            <a:picLocks noChangeAspect="1" noChangeArrowheads="1"/>
          </p:cNvPicPr>
          <p:nvPr/>
        </p:nvPicPr>
        <p:blipFill rotWithShape="1">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28012" t="16182" r="25463" b="9028"/>
          <a:stretch/>
        </p:blipFill>
        <p:spPr bwMode="auto">
          <a:xfrm>
            <a:off x="4838998" y="1478544"/>
            <a:ext cx="1646469" cy="1871848"/>
          </a:xfrm>
          <a:prstGeom prst="rect">
            <a:avLst/>
          </a:prstGeom>
          <a:noFill/>
          <a:extLst>
            <a:ext uri="{909E8E84-426E-40DD-AFC4-6F175D3DCCD1}">
              <a14:hiddenFill xmlns:a14="http://schemas.microsoft.com/office/drawing/2010/main">
                <a:solidFill>
                  <a:srgbClr val="FFFFFF"/>
                </a:solidFill>
              </a14:hiddenFill>
            </a:ext>
          </a:extLst>
        </p:spPr>
      </p:pic>
      <p:sp>
        <p:nvSpPr>
          <p:cNvPr id="25" name="Flèche : droite 24">
            <a:extLst>
              <a:ext uri="{FF2B5EF4-FFF2-40B4-BE49-F238E27FC236}">
                <a16:creationId xmlns:a16="http://schemas.microsoft.com/office/drawing/2014/main" id="{C7C280BF-3C1C-4D0A-9092-256D1C4FE466}"/>
              </a:ext>
            </a:extLst>
          </p:cNvPr>
          <p:cNvSpPr/>
          <p:nvPr/>
        </p:nvSpPr>
        <p:spPr>
          <a:xfrm>
            <a:off x="6625732" y="2183136"/>
            <a:ext cx="1260000" cy="396000"/>
          </a:xfrm>
          <a:prstGeom prst="rightArrow">
            <a:avLst/>
          </a:prstGeom>
          <a:ln/>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sp>
        <p:nvSpPr>
          <p:cNvPr id="26" name="ZoneTexte 25">
            <a:extLst>
              <a:ext uri="{FF2B5EF4-FFF2-40B4-BE49-F238E27FC236}">
                <a16:creationId xmlns:a16="http://schemas.microsoft.com/office/drawing/2014/main" id="{D23CEE7E-BB3E-4469-9653-52796D2A1A8A}"/>
              </a:ext>
            </a:extLst>
          </p:cNvPr>
          <p:cNvSpPr txBox="1"/>
          <p:nvPr/>
        </p:nvSpPr>
        <p:spPr>
          <a:xfrm>
            <a:off x="971366" y="5071726"/>
            <a:ext cx="10249268" cy="46791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ndara"/>
                <a:ea typeface="+mn-ea"/>
                <a:cs typeface="+mn-cs"/>
              </a:rPr>
              <a:t>Matériels à disposition pour expérimenter et manipuler  </a:t>
            </a:r>
          </a:p>
        </p:txBody>
      </p:sp>
      <p:sp>
        <p:nvSpPr>
          <p:cNvPr id="23" name="Espace réservé du pied de page 5">
            <a:extLst>
              <a:ext uri="{FF2B5EF4-FFF2-40B4-BE49-F238E27FC236}">
                <a16:creationId xmlns:a16="http://schemas.microsoft.com/office/drawing/2014/main" id="{1D51F2EA-E31A-4502-85EC-E3C5F7F4B0FF}"/>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STI2D :  l'approche expérimentale du </a:t>
            </a:r>
            <a:r>
              <a:rPr lang="fr-FR" dirty="0" err="1">
                <a:solidFill>
                  <a:prstClr val="black">
                    <a:lumMod val="75000"/>
                    <a:lumOff val="25000"/>
                  </a:prstClr>
                </a:solidFill>
                <a:latin typeface="Candara"/>
              </a:rPr>
              <a:t>tryptique</a:t>
            </a:r>
            <a:r>
              <a:rPr lang="fr-FR" dirty="0">
                <a:solidFill>
                  <a:prstClr val="black">
                    <a:lumMod val="75000"/>
                    <a:lumOff val="25000"/>
                  </a:prstClr>
                </a:solidFill>
                <a:latin typeface="Candara"/>
              </a:rPr>
              <a:t> MEI</a:t>
            </a:r>
          </a:p>
        </p:txBody>
      </p:sp>
      <p:pic>
        <p:nvPicPr>
          <p:cNvPr id="31" name="Image 30">
            <a:extLst>
              <a:ext uri="{FF2B5EF4-FFF2-40B4-BE49-F238E27FC236}">
                <a16:creationId xmlns:a16="http://schemas.microsoft.com/office/drawing/2014/main" id="{3384E5A4-C346-46A0-A85C-7FA224AD1885}"/>
              </a:ext>
            </a:extLst>
          </p:cNvPr>
          <p:cNvPicPr>
            <a:picLocks/>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1160000" y="144000"/>
            <a:ext cx="960000" cy="960000"/>
          </a:xfrm>
          <a:prstGeom prst="rect">
            <a:avLst/>
          </a:prstGeom>
        </p:spPr>
      </p:pic>
      <p:sp>
        <p:nvSpPr>
          <p:cNvPr id="35" name="Titre 1">
            <a:extLst>
              <a:ext uri="{FF2B5EF4-FFF2-40B4-BE49-F238E27FC236}">
                <a16:creationId xmlns:a16="http://schemas.microsoft.com/office/drawing/2014/main" id="{D5EABD2E-2917-4A3B-A6A0-79939DD791AD}"/>
              </a:ext>
            </a:extLst>
          </p:cNvPr>
          <p:cNvSpPr txBox="1">
            <a:spLocks/>
          </p:cNvSpPr>
          <p:nvPr/>
        </p:nvSpPr>
        <p:spPr>
          <a:xfrm>
            <a:off x="180000" y="180000"/>
            <a:ext cx="10363200" cy="602703"/>
          </a:xfrm>
          <a:prstGeom prst="rect">
            <a:avLst/>
          </a:prstGeom>
        </p:spPr>
        <p:txBody>
          <a:bodyPr vert="horz" lIns="0" tIns="0" rIns="0" bIns="0" rtlCol="0" anchor="ctr">
            <a:noAutofit/>
          </a:bodyPr>
          <a:lstStyle>
            <a:defPPr>
              <a:defRPr lang="fr-FR"/>
            </a:defPPr>
            <a:lvl1pPr>
              <a:lnSpc>
                <a:spcPct val="90000"/>
              </a:lnSpc>
              <a:spcBef>
                <a:spcPct val="0"/>
              </a:spcBef>
              <a:buNone/>
              <a:defRPr sz="4800" b="1" spc="-300">
                <a:solidFill>
                  <a:schemeClr val="tx1">
                    <a:lumMod val="75000"/>
                    <a:lumOff val="25000"/>
                  </a:schemeClr>
                </a:solidFill>
                <a:latin typeface="+mj-lt"/>
                <a:ea typeface="+mj-ea"/>
                <a:cs typeface="+mj-cs"/>
              </a:defRPr>
            </a:lvl1pPr>
          </a:lstStyle>
          <a:p>
            <a:r>
              <a:rPr lang="fr-FR" dirty="0"/>
              <a:t>Une démarche différente en STI2D</a:t>
            </a:r>
          </a:p>
        </p:txBody>
      </p:sp>
      <p:sp>
        <p:nvSpPr>
          <p:cNvPr id="36" name="ZoneTexte 35">
            <a:extLst>
              <a:ext uri="{FF2B5EF4-FFF2-40B4-BE49-F238E27FC236}">
                <a16:creationId xmlns:a16="http://schemas.microsoft.com/office/drawing/2014/main" id="{8D5734CE-9EC4-4ABB-98F7-21F19F04C2AA}"/>
              </a:ext>
            </a:extLst>
          </p:cNvPr>
          <p:cNvSpPr txBox="1"/>
          <p:nvPr/>
        </p:nvSpPr>
        <p:spPr>
          <a:xfrm>
            <a:off x="484934" y="744763"/>
            <a:ext cx="9583626" cy="461665"/>
          </a:xfrm>
          <a:prstGeom prst="rect">
            <a:avLst/>
          </a:prstGeom>
          <a:noFill/>
        </p:spPr>
        <p:txBody>
          <a:bodyPr wrap="square" rtlCol="0">
            <a:spAutoFit/>
          </a:bodyPr>
          <a:lstStyle/>
          <a:p>
            <a:pPr lvl="0">
              <a:defRPr/>
            </a:pPr>
            <a:r>
              <a:rPr lang="fr-FR" sz="2400" b="1" dirty="0">
                <a:latin typeface="+mj-lt"/>
                <a:ea typeface="Calibri"/>
                <a:cs typeface="Times New Roman"/>
              </a:rPr>
              <a:t>Identification des contraintes</a:t>
            </a:r>
            <a:endParaRPr lang="fr-FR" sz="2400" b="1" dirty="0">
              <a:latin typeface="+mj-lt"/>
            </a:endParaRPr>
          </a:p>
        </p:txBody>
      </p:sp>
      <p:sp>
        <p:nvSpPr>
          <p:cNvPr id="40" name="Flèche : droite 39">
            <a:extLst>
              <a:ext uri="{FF2B5EF4-FFF2-40B4-BE49-F238E27FC236}">
                <a16:creationId xmlns:a16="http://schemas.microsoft.com/office/drawing/2014/main" id="{F96410CE-AD4D-4658-A33E-D40AD26D0B21}"/>
              </a:ext>
            </a:extLst>
          </p:cNvPr>
          <p:cNvSpPr/>
          <p:nvPr/>
        </p:nvSpPr>
        <p:spPr>
          <a:xfrm flipH="1">
            <a:off x="3472839" y="2183136"/>
            <a:ext cx="1260000" cy="396000"/>
          </a:xfrm>
          <a:prstGeom prst="rightArrow">
            <a:avLst/>
          </a:prstGeom>
          <a:ln/>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pic>
        <p:nvPicPr>
          <p:cNvPr id="2052" name="Picture 4" descr="ADXL345 - Triple-Axis Accelerometer (+-2g/4g/8g/16g) w/ I2… | Flickr">
            <a:extLst>
              <a:ext uri="{FF2B5EF4-FFF2-40B4-BE49-F238E27FC236}">
                <a16:creationId xmlns:a16="http://schemas.microsoft.com/office/drawing/2014/main" id="{9D83A61A-2405-4AAF-A7E3-C30406CBE38A}"/>
              </a:ext>
            </a:extLst>
          </p:cNvPr>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178367" y="2513033"/>
            <a:ext cx="3624080" cy="2783293"/>
          </a:xfrm>
          <a:prstGeom prst="rect">
            <a:avLst/>
          </a:prstGeom>
          <a:extLst>
            <a:ext uri="{909E8E84-426E-40DD-AFC4-6F175D3DCCD1}">
              <a14:hiddenFill xmlns:a14="http://schemas.microsoft.com/office/drawing/2010/main">
                <a:solidFill>
                  <a:srgbClr val="FFFFFF"/>
                </a:solidFill>
              </a14:hiddenFill>
            </a:ext>
          </a:extLst>
        </p:spPr>
      </p:pic>
      <p:grpSp>
        <p:nvGrpSpPr>
          <p:cNvPr id="21" name="Groupe 20">
            <a:extLst>
              <a:ext uri="{FF2B5EF4-FFF2-40B4-BE49-F238E27FC236}">
                <a16:creationId xmlns:a16="http://schemas.microsoft.com/office/drawing/2014/main" id="{6ADE30ED-37C8-4899-B666-DB205A50FAA9}"/>
              </a:ext>
            </a:extLst>
          </p:cNvPr>
          <p:cNvGrpSpPr/>
          <p:nvPr/>
        </p:nvGrpSpPr>
        <p:grpSpPr>
          <a:xfrm>
            <a:off x="9821654" y="2754866"/>
            <a:ext cx="2206017" cy="1957868"/>
            <a:chOff x="8440905" y="1120872"/>
            <a:chExt cx="2206017" cy="1957868"/>
          </a:xfrm>
        </p:grpSpPr>
        <p:grpSp>
          <p:nvGrpSpPr>
            <p:cNvPr id="22" name="Groupe 21">
              <a:extLst>
                <a:ext uri="{FF2B5EF4-FFF2-40B4-BE49-F238E27FC236}">
                  <a16:creationId xmlns:a16="http://schemas.microsoft.com/office/drawing/2014/main" id="{676770F1-619A-405D-912F-567DE648C1C2}"/>
                </a:ext>
              </a:extLst>
            </p:cNvPr>
            <p:cNvGrpSpPr/>
            <p:nvPr/>
          </p:nvGrpSpPr>
          <p:grpSpPr>
            <a:xfrm>
              <a:off x="8440905" y="1120872"/>
              <a:ext cx="1856877" cy="1957868"/>
              <a:chOff x="8440905" y="1120872"/>
              <a:chExt cx="1856877" cy="1957868"/>
            </a:xfrm>
          </p:grpSpPr>
          <p:cxnSp>
            <p:nvCxnSpPr>
              <p:cNvPr id="34" name="Connecteur droit avec flèche 33">
                <a:extLst>
                  <a:ext uri="{FF2B5EF4-FFF2-40B4-BE49-F238E27FC236}">
                    <a16:creationId xmlns:a16="http://schemas.microsoft.com/office/drawing/2014/main" id="{6CE3B430-FE57-4F16-B63A-3289FA76142A}"/>
                  </a:ext>
                </a:extLst>
              </p:cNvPr>
              <p:cNvCxnSpPr>
                <a:cxnSpLocks/>
              </p:cNvCxnSpPr>
              <p:nvPr/>
            </p:nvCxnSpPr>
            <p:spPr>
              <a:xfrm>
                <a:off x="9391669" y="1893061"/>
                <a:ext cx="0" cy="984800"/>
              </a:xfrm>
              <a:prstGeom prst="straightConnector1">
                <a:avLst/>
              </a:prstGeom>
              <a:ln w="19050" cap="flat" cmpd="sng" algn="ctr">
                <a:solidFill>
                  <a:srgbClr val="FF0000"/>
                </a:solidFill>
                <a:prstDash val="solid"/>
                <a:round/>
                <a:headEnd type="none" w="med" len="med"/>
                <a:tailEnd type="stealth" w="lg" len="lg"/>
              </a:ln>
            </p:spPr>
            <p:style>
              <a:lnRef idx="0">
                <a:scrgbClr r="0" g="0" b="0"/>
              </a:lnRef>
              <a:fillRef idx="0">
                <a:scrgbClr r="0" g="0" b="0"/>
              </a:fillRef>
              <a:effectRef idx="0">
                <a:scrgbClr r="0" g="0" b="0"/>
              </a:effectRef>
              <a:fontRef idx="minor">
                <a:schemeClr val="tx1"/>
              </a:fontRef>
            </p:style>
          </p:cxnSp>
          <p:pic>
            <p:nvPicPr>
              <p:cNvPr id="37" name="Picture 2">
                <a:extLst>
                  <a:ext uri="{FF2B5EF4-FFF2-40B4-BE49-F238E27FC236}">
                    <a16:creationId xmlns:a16="http://schemas.microsoft.com/office/drawing/2014/main" id="{FB05B672-EE01-47E0-8E8A-021215D8A31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0800"/>
              <a:stretch/>
            </p:blipFill>
            <p:spPr bwMode="auto">
              <a:xfrm>
                <a:off x="8440905" y="1120872"/>
                <a:ext cx="1856877" cy="1554947"/>
              </a:xfrm>
              <a:prstGeom prst="rect">
                <a:avLst/>
              </a:prstGeom>
              <a:noFill/>
              <a:scene3d>
                <a:camera prst="isometricTopUp"/>
                <a:lightRig rig="threePt" dir="t"/>
              </a:scene3d>
              <a:extLst>
                <a:ext uri="{909E8E84-426E-40DD-AFC4-6F175D3DCCD1}">
                  <a14:hiddenFill xmlns:a14="http://schemas.microsoft.com/office/drawing/2010/main">
                    <a:solidFill>
                      <a:srgbClr val="FFFFFF"/>
                    </a:solidFill>
                  </a14:hiddenFill>
                </a:ext>
              </a:extLst>
            </p:spPr>
          </p:pic>
          <p:sp>
            <p:nvSpPr>
              <p:cNvPr id="38" name="ZoneTexte 37">
                <a:extLst>
                  <a:ext uri="{FF2B5EF4-FFF2-40B4-BE49-F238E27FC236}">
                    <a16:creationId xmlns:a16="http://schemas.microsoft.com/office/drawing/2014/main" id="{89883844-6BDC-4FAB-8061-3CDE0CD4836A}"/>
                  </a:ext>
                </a:extLst>
              </p:cNvPr>
              <p:cNvSpPr txBox="1"/>
              <p:nvPr/>
            </p:nvSpPr>
            <p:spPr>
              <a:xfrm>
                <a:off x="9391669" y="2546989"/>
                <a:ext cx="456083" cy="531751"/>
              </a:xfrm>
              <a:prstGeom prst="rect">
                <a:avLst/>
              </a:prstGeom>
              <a:noFill/>
            </p:spPr>
            <p:txBody>
              <a:bodyPr wrap="square" rtlCol="0">
                <a:spAutoFit/>
              </a:bodyPr>
              <a:lstStyle/>
              <a:p>
                <a:r>
                  <a:rPr lang="fr-FR" dirty="0"/>
                  <a:t>Z</a:t>
                </a:r>
              </a:p>
            </p:txBody>
          </p:sp>
        </p:grpSp>
        <p:cxnSp>
          <p:nvCxnSpPr>
            <p:cNvPr id="28" name="Connecteur droit avec flèche 27">
              <a:extLst>
                <a:ext uri="{FF2B5EF4-FFF2-40B4-BE49-F238E27FC236}">
                  <a16:creationId xmlns:a16="http://schemas.microsoft.com/office/drawing/2014/main" id="{245EA5C9-56DF-4EC0-B2A0-A36F71FB069D}"/>
                </a:ext>
              </a:extLst>
            </p:cNvPr>
            <p:cNvCxnSpPr>
              <a:cxnSpLocks/>
            </p:cNvCxnSpPr>
            <p:nvPr/>
          </p:nvCxnSpPr>
          <p:spPr>
            <a:xfrm>
              <a:off x="9391668" y="1885431"/>
              <a:ext cx="906113" cy="532576"/>
            </a:xfrm>
            <a:prstGeom prst="straightConnector1">
              <a:avLst/>
            </a:prstGeom>
            <a:ln w="19050" cap="flat" cmpd="sng" algn="ctr">
              <a:solidFill>
                <a:srgbClr val="FF0000"/>
              </a:solidFill>
              <a:prstDash val="solid"/>
              <a:round/>
              <a:headEnd type="none" w="med" len="med"/>
              <a:tailEnd type="stealth" w="lg" len="lg"/>
            </a:ln>
          </p:spPr>
          <p:style>
            <a:lnRef idx="0">
              <a:scrgbClr r="0" g="0" b="0"/>
            </a:lnRef>
            <a:fillRef idx="0">
              <a:scrgbClr r="0" g="0" b="0"/>
            </a:fillRef>
            <a:effectRef idx="0">
              <a:scrgbClr r="0" g="0" b="0"/>
            </a:effectRef>
            <a:fontRef idx="minor">
              <a:schemeClr val="tx1"/>
            </a:fontRef>
          </p:style>
        </p:cxnSp>
        <p:sp>
          <p:nvSpPr>
            <p:cNvPr id="29" name="ZoneTexte 28">
              <a:extLst>
                <a:ext uri="{FF2B5EF4-FFF2-40B4-BE49-F238E27FC236}">
                  <a16:creationId xmlns:a16="http://schemas.microsoft.com/office/drawing/2014/main" id="{4F98A32E-5DEB-47FB-863E-5F6DCDDB323A}"/>
                </a:ext>
              </a:extLst>
            </p:cNvPr>
            <p:cNvSpPr txBox="1"/>
            <p:nvPr/>
          </p:nvSpPr>
          <p:spPr>
            <a:xfrm>
              <a:off x="10190839" y="2073597"/>
              <a:ext cx="456083" cy="531751"/>
            </a:xfrm>
            <a:prstGeom prst="rect">
              <a:avLst/>
            </a:prstGeom>
            <a:noFill/>
          </p:spPr>
          <p:txBody>
            <a:bodyPr wrap="square" rtlCol="0">
              <a:spAutoFit/>
            </a:bodyPr>
            <a:lstStyle/>
            <a:p>
              <a:r>
                <a:rPr lang="fr-FR" dirty="0"/>
                <a:t>Y</a:t>
              </a:r>
            </a:p>
          </p:txBody>
        </p:sp>
        <p:cxnSp>
          <p:nvCxnSpPr>
            <p:cNvPr id="30" name="Connecteur droit avec flèche 29">
              <a:extLst>
                <a:ext uri="{FF2B5EF4-FFF2-40B4-BE49-F238E27FC236}">
                  <a16:creationId xmlns:a16="http://schemas.microsoft.com/office/drawing/2014/main" id="{E6AA41B2-0C9F-427A-9327-4AA38D2EDA4F}"/>
                </a:ext>
              </a:extLst>
            </p:cNvPr>
            <p:cNvCxnSpPr>
              <a:cxnSpLocks/>
            </p:cNvCxnSpPr>
            <p:nvPr/>
          </p:nvCxnSpPr>
          <p:spPr>
            <a:xfrm flipV="1">
              <a:off x="9402675" y="1418104"/>
              <a:ext cx="796465" cy="464321"/>
            </a:xfrm>
            <a:prstGeom prst="straightConnector1">
              <a:avLst/>
            </a:prstGeom>
            <a:ln w="19050" cap="flat" cmpd="sng" algn="ctr">
              <a:solidFill>
                <a:srgbClr val="FF0000"/>
              </a:solidFill>
              <a:prstDash val="solid"/>
              <a:round/>
              <a:headEnd type="none" w="med" len="med"/>
              <a:tailEnd type="stealth" w="lg" len="lg"/>
            </a:ln>
          </p:spPr>
          <p:style>
            <a:lnRef idx="0">
              <a:scrgbClr r="0" g="0" b="0"/>
            </a:lnRef>
            <a:fillRef idx="0">
              <a:scrgbClr r="0" g="0" b="0"/>
            </a:fillRef>
            <a:effectRef idx="0">
              <a:scrgbClr r="0" g="0" b="0"/>
            </a:effectRef>
            <a:fontRef idx="minor">
              <a:schemeClr val="tx1"/>
            </a:fontRef>
          </p:style>
        </p:cxnSp>
        <p:sp>
          <p:nvSpPr>
            <p:cNvPr id="32" name="ZoneTexte 31">
              <a:extLst>
                <a:ext uri="{FF2B5EF4-FFF2-40B4-BE49-F238E27FC236}">
                  <a16:creationId xmlns:a16="http://schemas.microsoft.com/office/drawing/2014/main" id="{8C41142C-35E0-4698-A9A1-39587C8FDA1C}"/>
                </a:ext>
              </a:extLst>
            </p:cNvPr>
            <p:cNvSpPr txBox="1"/>
            <p:nvPr/>
          </p:nvSpPr>
          <p:spPr>
            <a:xfrm>
              <a:off x="10119061" y="1176725"/>
              <a:ext cx="456083" cy="531751"/>
            </a:xfrm>
            <a:prstGeom prst="rect">
              <a:avLst/>
            </a:prstGeom>
            <a:noFill/>
          </p:spPr>
          <p:txBody>
            <a:bodyPr wrap="square" rtlCol="0">
              <a:spAutoFit/>
            </a:bodyPr>
            <a:lstStyle/>
            <a:p>
              <a:r>
                <a:rPr lang="fr-FR" dirty="0"/>
                <a:t>X</a:t>
              </a:r>
            </a:p>
          </p:txBody>
        </p:sp>
        <p:cxnSp>
          <p:nvCxnSpPr>
            <p:cNvPr id="33" name="Connecteur droit avec flèche 32">
              <a:extLst>
                <a:ext uri="{FF2B5EF4-FFF2-40B4-BE49-F238E27FC236}">
                  <a16:creationId xmlns:a16="http://schemas.microsoft.com/office/drawing/2014/main" id="{0E180151-EC84-4F31-BCA6-D6522B4913A0}"/>
                </a:ext>
              </a:extLst>
            </p:cNvPr>
            <p:cNvCxnSpPr>
              <a:cxnSpLocks/>
            </p:cNvCxnSpPr>
            <p:nvPr/>
          </p:nvCxnSpPr>
          <p:spPr>
            <a:xfrm>
              <a:off x="9391668" y="1893059"/>
              <a:ext cx="0" cy="612000"/>
            </a:xfrm>
            <a:prstGeom prst="straightConnector1">
              <a:avLst/>
            </a:prstGeom>
            <a:ln w="19050" cap="flat" cmpd="sng" algn="ctr">
              <a:solidFill>
                <a:srgbClr val="FF0000"/>
              </a:solidFill>
              <a:prstDash val="dash"/>
              <a:round/>
              <a:headEnd type="none" w="med" len="med"/>
              <a:tailEnd type="none" w="lg" len="lg"/>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314158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9338632A-4395-4BE3-8672-8B320B8B8999}"/>
              </a:ext>
            </a:extLst>
          </p:cNvPr>
          <p:cNvPicPr>
            <a:picLocks noChangeAspect="1"/>
          </p:cNvPicPr>
          <p:nvPr/>
        </p:nvPicPr>
        <p:blipFill>
          <a:blip r:embed="rId3">
            <a:grayscl/>
          </a:blip>
          <a:stretch>
            <a:fillRect/>
          </a:stretch>
        </p:blipFill>
        <p:spPr>
          <a:xfrm>
            <a:off x="1706122" y="1144137"/>
            <a:ext cx="8643077" cy="5227213"/>
          </a:xfrm>
          <a:prstGeom prst="rect">
            <a:avLst/>
          </a:prstGeom>
        </p:spPr>
      </p:pic>
      <p:sp>
        <p:nvSpPr>
          <p:cNvPr id="8" name="Espace réservé du numéro de diapositive 1">
            <a:extLst>
              <a:ext uri="{FF2B5EF4-FFF2-40B4-BE49-F238E27FC236}">
                <a16:creationId xmlns:a16="http://schemas.microsoft.com/office/drawing/2014/main" id="{4CC940A6-D06A-42E6-8DD5-0D16D56885D6}"/>
              </a:ext>
            </a:extLst>
          </p:cNvPr>
          <p:cNvSpPr>
            <a:spLocks noGrp="1"/>
          </p:cNvSpPr>
          <p:nvPr>
            <p:ph type="sldNum" sz="quarter" idx="12"/>
          </p:nvPr>
        </p:nvSpPr>
        <p:spPr>
          <a:xfrm>
            <a:off x="11760000" y="6371351"/>
            <a:ext cx="432000" cy="432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17C1B05-8444-EA4A-B9F9-11CD3616A168}"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sp>
        <p:nvSpPr>
          <p:cNvPr id="4" name="ZoneTexte 3"/>
          <p:cNvSpPr txBox="1"/>
          <p:nvPr/>
        </p:nvSpPr>
        <p:spPr>
          <a:xfrm>
            <a:off x="584573" y="5582895"/>
            <a:ext cx="10886173" cy="468000"/>
          </a:xfrm>
          <a:prstGeom prst="rect">
            <a:avLst/>
          </a:prstGeom>
          <a:solidFill>
            <a:srgbClr val="002060"/>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solidFill>
                <a:effectLst/>
                <a:uLnTx/>
                <a:uFillTx/>
                <a:latin typeface="Candara"/>
                <a:ea typeface="+mn-ea"/>
                <a:cs typeface="+mn-cs"/>
              </a:rPr>
              <a:t>Validation du choix d’une solution constructive par rapport aux critères du cahier des charges </a:t>
            </a:r>
          </a:p>
        </p:txBody>
      </p:sp>
      <p:sp>
        <p:nvSpPr>
          <p:cNvPr id="13" name="Espace réservé du pied de page 5">
            <a:extLst>
              <a:ext uri="{FF2B5EF4-FFF2-40B4-BE49-F238E27FC236}">
                <a16:creationId xmlns:a16="http://schemas.microsoft.com/office/drawing/2014/main" id="{FE5788B1-48D8-490D-AEDD-B250568C5362}"/>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STI2D :  l'approche expérimentale du </a:t>
            </a:r>
            <a:r>
              <a:rPr lang="fr-FR" dirty="0" err="1">
                <a:solidFill>
                  <a:prstClr val="black">
                    <a:lumMod val="75000"/>
                    <a:lumOff val="25000"/>
                  </a:prstClr>
                </a:solidFill>
                <a:latin typeface="Candara"/>
              </a:rPr>
              <a:t>tryptique</a:t>
            </a:r>
            <a:r>
              <a:rPr lang="fr-FR" dirty="0">
                <a:solidFill>
                  <a:prstClr val="black">
                    <a:lumMod val="75000"/>
                    <a:lumOff val="25000"/>
                  </a:prstClr>
                </a:solidFill>
                <a:latin typeface="Candara"/>
              </a:rPr>
              <a:t> MEI</a:t>
            </a:r>
          </a:p>
        </p:txBody>
      </p:sp>
      <p:pic>
        <p:nvPicPr>
          <p:cNvPr id="14" name="Image 13">
            <a:extLst>
              <a:ext uri="{FF2B5EF4-FFF2-40B4-BE49-F238E27FC236}">
                <a16:creationId xmlns:a16="http://schemas.microsoft.com/office/drawing/2014/main" id="{C0C4C3BB-86EE-4595-8574-7166D0073542}"/>
              </a:ext>
            </a:extLst>
          </p:cNvPr>
          <p:cNvPicPr>
            <a:picLocks/>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1160000" y="144000"/>
            <a:ext cx="960000" cy="960000"/>
          </a:xfrm>
          <a:prstGeom prst="rect">
            <a:avLst/>
          </a:prstGeom>
        </p:spPr>
      </p:pic>
      <p:sp>
        <p:nvSpPr>
          <p:cNvPr id="19" name="Titre 1">
            <a:extLst>
              <a:ext uri="{FF2B5EF4-FFF2-40B4-BE49-F238E27FC236}">
                <a16:creationId xmlns:a16="http://schemas.microsoft.com/office/drawing/2014/main" id="{06F78182-4C4D-4383-B96D-F0B9894245DA}"/>
              </a:ext>
            </a:extLst>
          </p:cNvPr>
          <p:cNvSpPr txBox="1">
            <a:spLocks/>
          </p:cNvSpPr>
          <p:nvPr/>
        </p:nvSpPr>
        <p:spPr>
          <a:xfrm>
            <a:off x="180000" y="180000"/>
            <a:ext cx="10363200" cy="602703"/>
          </a:xfrm>
          <a:prstGeom prst="rect">
            <a:avLst/>
          </a:prstGeom>
        </p:spPr>
        <p:txBody>
          <a:bodyPr vert="horz" lIns="0" tIns="0" rIns="0" bIns="0" rtlCol="0" anchor="ctr">
            <a:noAutofit/>
          </a:bodyPr>
          <a:lstStyle>
            <a:defPPr>
              <a:defRPr lang="fr-FR"/>
            </a:defPPr>
            <a:lvl1pPr>
              <a:lnSpc>
                <a:spcPct val="90000"/>
              </a:lnSpc>
              <a:spcBef>
                <a:spcPct val="0"/>
              </a:spcBef>
              <a:buNone/>
              <a:defRPr sz="4800" b="1" spc="-300">
                <a:solidFill>
                  <a:schemeClr val="tx1">
                    <a:lumMod val="75000"/>
                    <a:lumOff val="25000"/>
                  </a:schemeClr>
                </a:solidFill>
                <a:latin typeface="+mj-lt"/>
                <a:ea typeface="+mj-ea"/>
                <a:cs typeface="+mj-cs"/>
              </a:defRPr>
            </a:lvl1pPr>
          </a:lstStyle>
          <a:p>
            <a:r>
              <a:rPr lang="fr-FR" dirty="0"/>
              <a:t>Une démarche différente en STI2D</a:t>
            </a:r>
          </a:p>
        </p:txBody>
      </p:sp>
      <p:sp>
        <p:nvSpPr>
          <p:cNvPr id="20" name="ZoneTexte 19">
            <a:extLst>
              <a:ext uri="{FF2B5EF4-FFF2-40B4-BE49-F238E27FC236}">
                <a16:creationId xmlns:a16="http://schemas.microsoft.com/office/drawing/2014/main" id="{383E4D7D-CB5D-4C3B-9745-0E049AE49762}"/>
              </a:ext>
            </a:extLst>
          </p:cNvPr>
          <p:cNvSpPr txBox="1"/>
          <p:nvPr/>
        </p:nvSpPr>
        <p:spPr>
          <a:xfrm>
            <a:off x="484934" y="744763"/>
            <a:ext cx="9583626" cy="461665"/>
          </a:xfrm>
          <a:prstGeom prst="rect">
            <a:avLst/>
          </a:prstGeom>
          <a:noFill/>
        </p:spPr>
        <p:txBody>
          <a:bodyPr wrap="square" rtlCol="0">
            <a:spAutoFit/>
          </a:bodyPr>
          <a:lstStyle/>
          <a:p>
            <a:pPr lvl="0">
              <a:defRPr/>
            </a:pPr>
            <a:r>
              <a:rPr lang="fr-FR" sz="2400" b="1" dirty="0">
                <a:solidFill>
                  <a:prstClr val="black"/>
                </a:solidFill>
              </a:rPr>
              <a:t>Choix du capteur</a:t>
            </a:r>
          </a:p>
        </p:txBody>
      </p:sp>
      <p:pic>
        <p:nvPicPr>
          <p:cNvPr id="25" name="Image 24">
            <a:extLst>
              <a:ext uri="{FF2B5EF4-FFF2-40B4-BE49-F238E27FC236}">
                <a16:creationId xmlns:a16="http://schemas.microsoft.com/office/drawing/2014/main" id="{66F4C8E6-D058-4AC7-A3F7-16DCDEED0BBE}"/>
              </a:ext>
            </a:extLst>
          </p:cNvPr>
          <p:cNvPicPr>
            <a:picLocks noChangeAspect="1"/>
          </p:cNvPicPr>
          <p:nvPr/>
        </p:nvPicPr>
        <p:blipFill rotWithShape="1">
          <a:blip r:embed="rId3">
            <a:grayscl/>
          </a:blip>
          <a:srcRect l="42268" t="40067" r="23054" b="3081"/>
          <a:stretch/>
        </p:blipFill>
        <p:spPr>
          <a:xfrm>
            <a:off x="5359401" y="3238500"/>
            <a:ext cx="2997200" cy="2971800"/>
          </a:xfrm>
          <a:prstGeom prst="rect">
            <a:avLst/>
          </a:prstGeom>
        </p:spPr>
      </p:pic>
      <p:sp>
        <p:nvSpPr>
          <p:cNvPr id="2" name="Ellipse 1">
            <a:extLst>
              <a:ext uri="{FF2B5EF4-FFF2-40B4-BE49-F238E27FC236}">
                <a16:creationId xmlns:a16="http://schemas.microsoft.com/office/drawing/2014/main" id="{DCA3231D-94D4-4456-BED7-3E303F62321A}"/>
              </a:ext>
            </a:extLst>
          </p:cNvPr>
          <p:cNvSpPr/>
          <p:nvPr/>
        </p:nvSpPr>
        <p:spPr>
          <a:xfrm>
            <a:off x="2951590" y="3162922"/>
            <a:ext cx="4173109" cy="2174315"/>
          </a:xfrm>
          <a:prstGeom prst="ellipse">
            <a:avLst/>
          </a:prstGeom>
          <a:no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ndara"/>
              <a:ea typeface="+mn-ea"/>
              <a:cs typeface="+mn-cs"/>
            </a:endParaRPr>
          </a:p>
        </p:txBody>
      </p:sp>
      <p:grpSp>
        <p:nvGrpSpPr>
          <p:cNvPr id="15" name="Groupe 14">
            <a:extLst>
              <a:ext uri="{FF2B5EF4-FFF2-40B4-BE49-F238E27FC236}">
                <a16:creationId xmlns:a16="http://schemas.microsoft.com/office/drawing/2014/main" id="{88A63DF2-BB3B-4DBA-B1E4-6068DAF9AFDD}"/>
              </a:ext>
            </a:extLst>
          </p:cNvPr>
          <p:cNvGrpSpPr/>
          <p:nvPr/>
        </p:nvGrpSpPr>
        <p:grpSpPr>
          <a:xfrm>
            <a:off x="9139080" y="1017"/>
            <a:ext cx="1368000" cy="1368000"/>
            <a:chOff x="-41167" y="939872"/>
            <a:chExt cx="1747506" cy="2008628"/>
          </a:xfrm>
          <a:solidFill>
            <a:srgbClr val="FF0000"/>
          </a:solidFill>
        </p:grpSpPr>
        <p:sp>
          <p:nvSpPr>
            <p:cNvPr id="16" name="Hexagone 15">
              <a:extLst>
                <a:ext uri="{FF2B5EF4-FFF2-40B4-BE49-F238E27FC236}">
                  <a16:creationId xmlns:a16="http://schemas.microsoft.com/office/drawing/2014/main" id="{A6006427-9E64-4F98-94F4-E186A288CE94}"/>
                </a:ext>
              </a:extLst>
            </p:cNvPr>
            <p:cNvSpPr/>
            <p:nvPr/>
          </p:nvSpPr>
          <p:spPr>
            <a:xfrm rot="5400000">
              <a:off x="-171728" y="1070433"/>
              <a:ext cx="2008628" cy="1747506"/>
            </a:xfrm>
            <a:prstGeom prst="hexagon">
              <a:avLst>
                <a:gd name="adj" fmla="val 25000"/>
                <a:gd name="vf" fmla="val 115470"/>
              </a:avLst>
            </a:prstGeom>
            <a:grpFill/>
          </p:spPr>
          <p:style>
            <a:lnRef idx="2">
              <a:schemeClr val="lt1">
                <a:hueOff val="0"/>
                <a:satOff val="0"/>
                <a:lumOff val="0"/>
                <a:alphaOff val="0"/>
              </a:schemeClr>
            </a:lnRef>
            <a:fillRef idx="1">
              <a:schemeClr val="accent5">
                <a:alpha val="90000"/>
                <a:hueOff val="0"/>
                <a:satOff val="0"/>
                <a:lumOff val="0"/>
                <a:alphaOff val="-8000"/>
              </a:schemeClr>
            </a:fillRef>
            <a:effectRef idx="0">
              <a:schemeClr val="accent5">
                <a:alpha val="90000"/>
                <a:hueOff val="0"/>
                <a:satOff val="0"/>
                <a:lumOff val="0"/>
                <a:alphaOff val="-8000"/>
              </a:schemeClr>
            </a:effectRef>
            <a:fontRef idx="minor">
              <a:schemeClr val="lt1"/>
            </a:fontRef>
          </p:style>
        </p:sp>
        <p:sp>
          <p:nvSpPr>
            <p:cNvPr id="17" name="Hexagone 4">
              <a:extLst>
                <a:ext uri="{FF2B5EF4-FFF2-40B4-BE49-F238E27FC236}">
                  <a16:creationId xmlns:a16="http://schemas.microsoft.com/office/drawing/2014/main" id="{98F8714F-5C70-4AA8-8CD7-0047D92AF9D1}"/>
                </a:ext>
              </a:extLst>
            </p:cNvPr>
            <p:cNvSpPr txBox="1"/>
            <p:nvPr/>
          </p:nvSpPr>
          <p:spPr>
            <a:xfrm>
              <a:off x="151802" y="1386180"/>
              <a:ext cx="1336687" cy="11645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600200">
                <a:lnSpc>
                  <a:spcPct val="90000"/>
                </a:lnSpc>
                <a:spcBef>
                  <a:spcPct val="0"/>
                </a:spcBef>
                <a:spcAft>
                  <a:spcPct val="35000"/>
                </a:spcAft>
                <a:defRPr/>
              </a:pPr>
              <a:r>
                <a:rPr lang="fr-FR" sz="2400" b="1" dirty="0">
                  <a:solidFill>
                    <a:srgbClr val="FFFFFF"/>
                  </a:solidFill>
                  <a:latin typeface="Corbel" panose="020B0503020204020204" pitchFamily="34" charset="0"/>
                </a:rPr>
                <a:t>É</a:t>
              </a:r>
              <a:r>
                <a:rPr kumimoji="0" lang="fr-FR" sz="2400" b="1" i="0" u="none" strike="noStrike" kern="1200" cap="none" spc="0" normalizeH="0" baseline="0" noProof="0" dirty="0">
                  <a:ln>
                    <a:noFill/>
                  </a:ln>
                  <a:solidFill>
                    <a:srgbClr val="FFFFFF"/>
                  </a:solidFill>
                  <a:effectLst/>
                  <a:uLnTx/>
                  <a:uFillTx/>
                  <a:latin typeface="Candara"/>
                  <a:ea typeface="+mn-ea"/>
                  <a:cs typeface="+mn-cs"/>
                </a:rPr>
                <a:t>tape</a:t>
              </a:r>
              <a:r>
                <a:rPr kumimoji="0" lang="fr-FR" sz="2400" b="0" i="0" u="none" strike="noStrike" kern="1200" cap="none" spc="0" normalizeH="0" baseline="0" noProof="0" dirty="0">
                  <a:ln>
                    <a:noFill/>
                  </a:ln>
                  <a:solidFill>
                    <a:srgbClr val="FFFFFF"/>
                  </a:solidFill>
                  <a:effectLst/>
                  <a:uLnTx/>
                  <a:uFillTx/>
                  <a:latin typeface="Candara"/>
                  <a:ea typeface="+mn-ea"/>
                  <a:cs typeface="+mn-cs"/>
                </a:rPr>
                <a:t> </a:t>
              </a:r>
              <a:r>
                <a:rPr kumimoji="0" lang="fr-FR" sz="2400" b="1" i="0" u="none" strike="noStrike" kern="1200" cap="none" spc="0" normalizeH="0" baseline="0" noProof="0" dirty="0">
                  <a:ln>
                    <a:noFill/>
                  </a:ln>
                  <a:solidFill>
                    <a:srgbClr val="FFFFFF"/>
                  </a:solidFill>
                  <a:effectLst/>
                  <a:uLnTx/>
                  <a:uFillTx/>
                  <a:latin typeface="Candara"/>
                  <a:ea typeface="+mn-ea"/>
                  <a:cs typeface="+mn-cs"/>
                </a:rPr>
                <a:t>3</a:t>
              </a:r>
            </a:p>
          </p:txBody>
        </p:sp>
      </p:grpSp>
    </p:spTree>
    <p:extLst>
      <p:ext uri="{BB962C8B-B14F-4D97-AF65-F5344CB8AC3E}">
        <p14:creationId xmlns:p14="http://schemas.microsoft.com/office/powerpoint/2010/main" val="100503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24"/>
                                        </p:tgtEl>
                                      </p:cBhvr>
                                    </p:animEffect>
                                    <p:set>
                                      <p:cBhvr>
                                        <p:cTn id="9" dur="1" fill="hold">
                                          <p:stCondLst>
                                            <p:cond delay="499"/>
                                          </p:stCondLst>
                                        </p:cTn>
                                        <p:tgtEl>
                                          <p:spTgt spid="24"/>
                                        </p:tgtEl>
                                        <p:attrNameLst>
                                          <p:attrName>style.visibility</p:attrName>
                                        </p:attrNameLst>
                                      </p:cBhvr>
                                      <p:to>
                                        <p:strVal val="hidden"/>
                                      </p:to>
                                    </p:set>
                                  </p:childTnLst>
                                </p:cTn>
                              </p:par>
                              <p:par>
                                <p:cTn id="10" presetID="6" presetClass="emph" presetSubtype="0" fill="hold" nodeType="withEffect">
                                  <p:stCondLst>
                                    <p:cond delay="0"/>
                                  </p:stCondLst>
                                  <p:childTnLst>
                                    <p:animScale>
                                      <p:cBhvr>
                                        <p:cTn id="11" dur="1000" fill="hold"/>
                                        <p:tgtEl>
                                          <p:spTgt spid="25"/>
                                        </p:tgtEl>
                                      </p:cBhvr>
                                      <p:by x="150000" y="150000"/>
                                    </p:animScale>
                                  </p:childTnLst>
                                </p:cTn>
                              </p:par>
                              <p:par>
                                <p:cTn id="12" presetID="42" presetClass="path" presetSubtype="0" accel="50000" decel="50000" fill="hold" nodeType="withEffect">
                                  <p:stCondLst>
                                    <p:cond delay="0"/>
                                  </p:stCondLst>
                                  <p:childTnLst>
                                    <p:animMotion origin="layout" path="M 0 1.11111E-6 L -0.09167 -0.24861 " pathEditMode="relative" rAng="0" ptsTypes="AA">
                                      <p:cBhvr>
                                        <p:cTn id="13" dur="1000" fill="hold"/>
                                        <p:tgtEl>
                                          <p:spTgt spid="25"/>
                                        </p:tgtEl>
                                        <p:attrNameLst>
                                          <p:attrName>ppt_x</p:attrName>
                                          <p:attrName>ppt_y</p:attrName>
                                        </p:attrNameLst>
                                      </p:cBhvr>
                                      <p:rCtr x="-4583" y="-12431"/>
                                    </p:animMotion>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1">
            <a:extLst>
              <a:ext uri="{FF2B5EF4-FFF2-40B4-BE49-F238E27FC236}">
                <a16:creationId xmlns:a16="http://schemas.microsoft.com/office/drawing/2014/main" id="{4CC940A6-D06A-42E6-8DD5-0D16D56885D6}"/>
              </a:ext>
            </a:extLst>
          </p:cNvPr>
          <p:cNvSpPr>
            <a:spLocks noGrp="1"/>
          </p:cNvSpPr>
          <p:nvPr>
            <p:ph type="sldNum" sz="quarter" idx="12"/>
          </p:nvPr>
        </p:nvSpPr>
        <p:spPr>
          <a:xfrm>
            <a:off x="11760000" y="6371351"/>
            <a:ext cx="432000" cy="432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17C1B05-8444-EA4A-B9F9-11CD3616A168}"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sp>
        <p:nvSpPr>
          <p:cNvPr id="14" name="ZoneTexte 13"/>
          <p:cNvSpPr txBox="1"/>
          <p:nvPr/>
        </p:nvSpPr>
        <p:spPr>
          <a:xfrm>
            <a:off x="528123" y="5202862"/>
            <a:ext cx="11135753" cy="1107996"/>
          </a:xfrm>
          <a:prstGeom prst="rect">
            <a:avLst/>
          </a:prstGeom>
          <a:solidFill>
            <a:srgbClr val="DA856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Exploitation des données  </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calculs d’écarts entre la valeur de l’angle attendue </a:t>
            </a:r>
            <a:br>
              <a:rPr kumimoji="0" lang="fr-FR"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fr-FR"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et la valeur transmise par la chaîne d’acquisition.</a:t>
            </a:r>
          </a:p>
        </p:txBody>
      </p:sp>
      <p:sp>
        <p:nvSpPr>
          <p:cNvPr id="33" name="ZoneTexte 32">
            <a:extLst>
              <a:ext uri="{FF2B5EF4-FFF2-40B4-BE49-F238E27FC236}">
                <a16:creationId xmlns:a16="http://schemas.microsoft.com/office/drawing/2014/main" id="{41C7E2F5-15BC-4AFA-A332-E8C731D8B367}"/>
              </a:ext>
            </a:extLst>
          </p:cNvPr>
          <p:cNvSpPr txBox="1"/>
          <p:nvPr/>
        </p:nvSpPr>
        <p:spPr>
          <a:xfrm>
            <a:off x="1339038" y="4581901"/>
            <a:ext cx="3446174" cy="646331"/>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prstClr val="black"/>
                </a:solidFill>
                <a:effectLst>
                  <a:outerShdw blurRad="38100" dist="38100" dir="2700000" algn="tl">
                    <a:srgbClr val="000000">
                      <a:alpha val="43137"/>
                    </a:srgbClr>
                  </a:outerShdw>
                </a:effectLst>
                <a:uLnTx/>
                <a:uFillTx/>
                <a:latin typeface="Candara"/>
              </a:defRPr>
            </a:lvl1pPr>
          </a:lstStyle>
          <a:p>
            <a:r>
              <a:rPr lang="fr-FR" dirty="0"/>
              <a:t>Accéléromètre (ADXL345)            Un système de référence </a:t>
            </a:r>
          </a:p>
        </p:txBody>
      </p:sp>
      <p:sp>
        <p:nvSpPr>
          <p:cNvPr id="27" name="Espace réservé du pied de page 5">
            <a:extLst>
              <a:ext uri="{FF2B5EF4-FFF2-40B4-BE49-F238E27FC236}">
                <a16:creationId xmlns:a16="http://schemas.microsoft.com/office/drawing/2014/main" id="{16486DEE-1F62-4129-AC03-EA532D139633}"/>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STI2D :  l'approche expérimentale du </a:t>
            </a:r>
            <a:r>
              <a:rPr lang="fr-FR" dirty="0" err="1">
                <a:solidFill>
                  <a:prstClr val="black">
                    <a:lumMod val="75000"/>
                    <a:lumOff val="25000"/>
                  </a:prstClr>
                </a:solidFill>
                <a:latin typeface="Candara"/>
              </a:rPr>
              <a:t>tryptique</a:t>
            </a:r>
            <a:r>
              <a:rPr lang="fr-FR" dirty="0">
                <a:solidFill>
                  <a:prstClr val="black">
                    <a:lumMod val="75000"/>
                    <a:lumOff val="25000"/>
                  </a:prstClr>
                </a:solidFill>
                <a:latin typeface="Candara"/>
              </a:rPr>
              <a:t> MEI</a:t>
            </a:r>
          </a:p>
        </p:txBody>
      </p:sp>
      <p:pic>
        <p:nvPicPr>
          <p:cNvPr id="32" name="Image 31">
            <a:extLst>
              <a:ext uri="{FF2B5EF4-FFF2-40B4-BE49-F238E27FC236}">
                <a16:creationId xmlns:a16="http://schemas.microsoft.com/office/drawing/2014/main" id="{CAD74FFC-4E25-43B4-B220-BB6BBDFC684F}"/>
              </a:ext>
            </a:extLst>
          </p:cNvPr>
          <p:cNvPicPr>
            <a:picLocks/>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1160000" y="144000"/>
            <a:ext cx="960000" cy="960000"/>
          </a:xfrm>
          <a:prstGeom prst="rect">
            <a:avLst/>
          </a:prstGeom>
        </p:spPr>
      </p:pic>
      <p:grpSp>
        <p:nvGrpSpPr>
          <p:cNvPr id="35" name="Groupe 34">
            <a:extLst>
              <a:ext uri="{FF2B5EF4-FFF2-40B4-BE49-F238E27FC236}">
                <a16:creationId xmlns:a16="http://schemas.microsoft.com/office/drawing/2014/main" id="{F9B3231F-E914-473A-87E8-4FB111FA259B}"/>
              </a:ext>
            </a:extLst>
          </p:cNvPr>
          <p:cNvGrpSpPr/>
          <p:nvPr/>
        </p:nvGrpSpPr>
        <p:grpSpPr>
          <a:xfrm>
            <a:off x="9139080" y="1017"/>
            <a:ext cx="1368000" cy="1368000"/>
            <a:chOff x="-41167" y="939872"/>
            <a:chExt cx="1747506" cy="2008628"/>
          </a:xfrm>
          <a:solidFill>
            <a:schemeClr val="accent5">
              <a:lumMod val="50000"/>
              <a:lumOff val="50000"/>
            </a:schemeClr>
          </a:solidFill>
        </p:grpSpPr>
        <p:sp>
          <p:nvSpPr>
            <p:cNvPr id="36" name="Hexagone 35">
              <a:extLst>
                <a:ext uri="{FF2B5EF4-FFF2-40B4-BE49-F238E27FC236}">
                  <a16:creationId xmlns:a16="http://schemas.microsoft.com/office/drawing/2014/main" id="{0C48846F-9FAE-4982-8DC8-6C8F178B0DBE}"/>
                </a:ext>
              </a:extLst>
            </p:cNvPr>
            <p:cNvSpPr/>
            <p:nvPr/>
          </p:nvSpPr>
          <p:spPr>
            <a:xfrm rot="5400000">
              <a:off x="-171728" y="1070433"/>
              <a:ext cx="2008628" cy="1747506"/>
            </a:xfrm>
            <a:prstGeom prst="hexagon">
              <a:avLst>
                <a:gd name="adj" fmla="val 25000"/>
                <a:gd name="vf" fmla="val 115470"/>
              </a:avLst>
            </a:prstGeom>
            <a:grpFill/>
          </p:spPr>
          <p:style>
            <a:lnRef idx="2">
              <a:schemeClr val="lt1">
                <a:hueOff val="0"/>
                <a:satOff val="0"/>
                <a:lumOff val="0"/>
                <a:alphaOff val="0"/>
              </a:schemeClr>
            </a:lnRef>
            <a:fillRef idx="1">
              <a:schemeClr val="accent5">
                <a:alpha val="90000"/>
                <a:hueOff val="0"/>
                <a:satOff val="0"/>
                <a:lumOff val="0"/>
                <a:alphaOff val="-8000"/>
              </a:schemeClr>
            </a:fillRef>
            <a:effectRef idx="0">
              <a:schemeClr val="accent5">
                <a:alpha val="90000"/>
                <a:hueOff val="0"/>
                <a:satOff val="0"/>
                <a:lumOff val="0"/>
                <a:alphaOff val="-8000"/>
              </a:schemeClr>
            </a:effectRef>
            <a:fontRef idx="minor">
              <a:schemeClr val="lt1"/>
            </a:fontRef>
          </p:style>
        </p:sp>
        <p:sp>
          <p:nvSpPr>
            <p:cNvPr id="37" name="Hexagone 4">
              <a:extLst>
                <a:ext uri="{FF2B5EF4-FFF2-40B4-BE49-F238E27FC236}">
                  <a16:creationId xmlns:a16="http://schemas.microsoft.com/office/drawing/2014/main" id="{5722084D-7242-4DAD-8364-D90AA0200976}"/>
                </a:ext>
              </a:extLst>
            </p:cNvPr>
            <p:cNvSpPr txBox="1"/>
            <p:nvPr/>
          </p:nvSpPr>
          <p:spPr>
            <a:xfrm>
              <a:off x="151802" y="1386180"/>
              <a:ext cx="1336687" cy="11645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600200">
                <a:lnSpc>
                  <a:spcPct val="90000"/>
                </a:lnSpc>
                <a:spcBef>
                  <a:spcPct val="0"/>
                </a:spcBef>
                <a:spcAft>
                  <a:spcPct val="35000"/>
                </a:spcAft>
                <a:defRPr/>
              </a:pPr>
              <a:r>
                <a:rPr lang="fr-FR" sz="2400" b="1" dirty="0">
                  <a:solidFill>
                    <a:srgbClr val="FFFFFF"/>
                  </a:solidFill>
                  <a:latin typeface="Corbel" panose="020B0503020204020204" pitchFamily="34" charset="0"/>
                </a:rPr>
                <a:t>É</a:t>
              </a:r>
              <a:r>
                <a:rPr kumimoji="0" lang="fr-FR" sz="2400" b="1" i="0" u="none" strike="noStrike" kern="1200" cap="none" spc="0" normalizeH="0" baseline="0" noProof="0" dirty="0">
                  <a:ln>
                    <a:noFill/>
                  </a:ln>
                  <a:solidFill>
                    <a:srgbClr val="FFFFFF"/>
                  </a:solidFill>
                  <a:effectLst/>
                  <a:uLnTx/>
                  <a:uFillTx/>
                  <a:latin typeface="Candara"/>
                  <a:ea typeface="+mn-ea"/>
                  <a:cs typeface="+mn-cs"/>
                </a:rPr>
                <a:t>tape</a:t>
              </a:r>
              <a:r>
                <a:rPr kumimoji="0" lang="fr-FR" sz="2400" b="0" i="0" u="none" strike="noStrike" kern="1200" cap="none" spc="0" normalizeH="0" baseline="0" noProof="0" dirty="0">
                  <a:ln>
                    <a:noFill/>
                  </a:ln>
                  <a:solidFill>
                    <a:srgbClr val="FFFFFF"/>
                  </a:solidFill>
                  <a:effectLst/>
                  <a:uLnTx/>
                  <a:uFillTx/>
                  <a:latin typeface="Candara"/>
                  <a:ea typeface="+mn-ea"/>
                  <a:cs typeface="+mn-cs"/>
                </a:rPr>
                <a:t> </a:t>
              </a:r>
              <a:r>
                <a:rPr kumimoji="0" lang="fr-FR" sz="2400" b="1" i="0" u="none" strike="noStrike" kern="1200" cap="none" spc="0" normalizeH="0" baseline="0" noProof="0" dirty="0">
                  <a:ln>
                    <a:noFill/>
                  </a:ln>
                  <a:solidFill>
                    <a:srgbClr val="FFFFFF"/>
                  </a:solidFill>
                  <a:effectLst/>
                  <a:uLnTx/>
                  <a:uFillTx/>
                  <a:latin typeface="Candara"/>
                  <a:ea typeface="+mn-ea"/>
                  <a:cs typeface="+mn-cs"/>
                </a:rPr>
                <a:t>4</a:t>
              </a:r>
            </a:p>
          </p:txBody>
        </p:sp>
      </p:grpSp>
      <p:sp>
        <p:nvSpPr>
          <p:cNvPr id="38" name="Titre 1">
            <a:extLst>
              <a:ext uri="{FF2B5EF4-FFF2-40B4-BE49-F238E27FC236}">
                <a16:creationId xmlns:a16="http://schemas.microsoft.com/office/drawing/2014/main" id="{F4622E9B-4336-4C47-A874-0CBBB5CAE1AB}"/>
              </a:ext>
            </a:extLst>
          </p:cNvPr>
          <p:cNvSpPr txBox="1">
            <a:spLocks/>
          </p:cNvSpPr>
          <p:nvPr/>
        </p:nvSpPr>
        <p:spPr>
          <a:xfrm>
            <a:off x="180000" y="180000"/>
            <a:ext cx="10363200" cy="602703"/>
          </a:xfrm>
          <a:prstGeom prst="rect">
            <a:avLst/>
          </a:prstGeom>
        </p:spPr>
        <p:txBody>
          <a:bodyPr vert="horz" lIns="0" tIns="0" rIns="0" bIns="0" rtlCol="0" anchor="ctr">
            <a:noAutofit/>
          </a:bodyPr>
          <a:lstStyle>
            <a:defPPr>
              <a:defRPr lang="fr-FR"/>
            </a:defPPr>
            <a:lvl1pPr>
              <a:lnSpc>
                <a:spcPct val="90000"/>
              </a:lnSpc>
              <a:spcBef>
                <a:spcPct val="0"/>
              </a:spcBef>
              <a:buNone/>
              <a:defRPr sz="4800" b="1" spc="-300">
                <a:solidFill>
                  <a:schemeClr val="tx1">
                    <a:lumMod val="75000"/>
                    <a:lumOff val="25000"/>
                  </a:schemeClr>
                </a:solidFill>
                <a:latin typeface="+mj-lt"/>
                <a:ea typeface="+mj-ea"/>
                <a:cs typeface="+mj-cs"/>
              </a:defRPr>
            </a:lvl1pPr>
          </a:lstStyle>
          <a:p>
            <a:r>
              <a:rPr lang="fr-FR" dirty="0"/>
              <a:t>Une démarche différente en STI2D</a:t>
            </a:r>
          </a:p>
        </p:txBody>
      </p:sp>
      <p:sp>
        <p:nvSpPr>
          <p:cNvPr id="39" name="ZoneTexte 38">
            <a:extLst>
              <a:ext uri="{FF2B5EF4-FFF2-40B4-BE49-F238E27FC236}">
                <a16:creationId xmlns:a16="http://schemas.microsoft.com/office/drawing/2014/main" id="{37C949D8-DACD-4E11-B12B-7A8CF9981998}"/>
              </a:ext>
            </a:extLst>
          </p:cNvPr>
          <p:cNvSpPr txBox="1"/>
          <p:nvPr/>
        </p:nvSpPr>
        <p:spPr>
          <a:xfrm>
            <a:off x="484934" y="744763"/>
            <a:ext cx="9583626" cy="461665"/>
          </a:xfrm>
          <a:prstGeom prst="rect">
            <a:avLst/>
          </a:prstGeom>
          <a:noFill/>
        </p:spPr>
        <p:txBody>
          <a:bodyPr wrap="square" rtlCol="0">
            <a:spAutoFit/>
          </a:bodyPr>
          <a:lstStyle/>
          <a:p>
            <a:pPr lvl="0">
              <a:defRPr/>
            </a:pPr>
            <a:r>
              <a:rPr lang="fr-FR" sz="2400" b="1" dirty="0">
                <a:solidFill>
                  <a:prstClr val="black"/>
                </a:solidFill>
              </a:rPr>
              <a:t>Étalonnage du capteur</a:t>
            </a:r>
          </a:p>
        </p:txBody>
      </p:sp>
      <p:cxnSp>
        <p:nvCxnSpPr>
          <p:cNvPr id="40" name="Connecteur droit avec flèche 39">
            <a:extLst>
              <a:ext uri="{FF2B5EF4-FFF2-40B4-BE49-F238E27FC236}">
                <a16:creationId xmlns:a16="http://schemas.microsoft.com/office/drawing/2014/main" id="{293667D0-83DA-4399-BABD-AD9A393FF51B}"/>
              </a:ext>
            </a:extLst>
          </p:cNvPr>
          <p:cNvCxnSpPr>
            <a:cxnSpLocks/>
            <a:stCxn id="42" idx="3"/>
            <a:endCxn id="43" idx="1"/>
          </p:cNvCxnSpPr>
          <p:nvPr/>
        </p:nvCxnSpPr>
        <p:spPr>
          <a:xfrm>
            <a:off x="3877436" y="2117925"/>
            <a:ext cx="1527395" cy="0"/>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41" name="Connecteur droit avec flèche 40">
            <a:extLst>
              <a:ext uri="{FF2B5EF4-FFF2-40B4-BE49-F238E27FC236}">
                <a16:creationId xmlns:a16="http://schemas.microsoft.com/office/drawing/2014/main" id="{F4EC0914-5279-4E19-8ED3-06DBA094250A}"/>
              </a:ext>
            </a:extLst>
          </p:cNvPr>
          <p:cNvCxnSpPr>
            <a:cxnSpLocks/>
            <a:stCxn id="43" idx="3"/>
            <a:endCxn id="44" idx="1"/>
          </p:cNvCxnSpPr>
          <p:nvPr/>
        </p:nvCxnSpPr>
        <p:spPr>
          <a:xfrm>
            <a:off x="6664831" y="2117925"/>
            <a:ext cx="1527395" cy="0"/>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42" name="Rectangle : coins arrondis 41">
            <a:extLst>
              <a:ext uri="{FF2B5EF4-FFF2-40B4-BE49-F238E27FC236}">
                <a16:creationId xmlns:a16="http://schemas.microsoft.com/office/drawing/2014/main" id="{2A7501ED-01B2-416D-BFEF-177E24B0977D}"/>
              </a:ext>
            </a:extLst>
          </p:cNvPr>
          <p:cNvSpPr/>
          <p:nvPr/>
        </p:nvSpPr>
        <p:spPr>
          <a:xfrm>
            <a:off x="1917210" y="1667925"/>
            <a:ext cx="1960226" cy="900000"/>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dirty="0">
                <a:ln>
                  <a:noFill/>
                </a:ln>
                <a:solidFill>
                  <a:prstClr val="black"/>
                </a:solidFill>
                <a:effectLst>
                  <a:outerShdw blurRad="38100" dist="38100" dir="2700000" algn="tl">
                    <a:srgbClr val="000000">
                      <a:alpha val="43137"/>
                    </a:srgbClr>
                  </a:outerShdw>
                </a:effectLst>
                <a:uLnTx/>
                <a:uFillTx/>
                <a:latin typeface="Candara"/>
                <a:ea typeface="+mn-ea"/>
                <a:cs typeface="+mn-cs"/>
              </a:rPr>
              <a:t>Acquérir</a:t>
            </a: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a:ea typeface="+mn-ea"/>
                <a:cs typeface="+mn-cs"/>
              </a:rPr>
              <a:t>   </a:t>
            </a:r>
            <a:endParaRPr kumimoji="0" lang="fr-FR"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ndara"/>
              <a:ea typeface="+mn-ea"/>
              <a:cs typeface="+mn-cs"/>
            </a:endParaRPr>
          </a:p>
        </p:txBody>
      </p:sp>
      <p:sp>
        <p:nvSpPr>
          <p:cNvPr id="43" name="Rectangle : coins arrondis 42">
            <a:extLst>
              <a:ext uri="{FF2B5EF4-FFF2-40B4-BE49-F238E27FC236}">
                <a16:creationId xmlns:a16="http://schemas.microsoft.com/office/drawing/2014/main" id="{02091459-8250-4423-BEE0-238CCC82C524}"/>
              </a:ext>
            </a:extLst>
          </p:cNvPr>
          <p:cNvSpPr/>
          <p:nvPr/>
        </p:nvSpPr>
        <p:spPr>
          <a:xfrm>
            <a:off x="5404831" y="1667925"/>
            <a:ext cx="1260000" cy="900000"/>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dirty="0">
                <a:ln>
                  <a:noFill/>
                </a:ln>
                <a:solidFill>
                  <a:prstClr val="black"/>
                </a:solidFill>
                <a:effectLst>
                  <a:outerShdw blurRad="38100" dist="38100" dir="2700000" algn="tl">
                    <a:srgbClr val="000000">
                      <a:alpha val="43137"/>
                    </a:srgbClr>
                  </a:outerShdw>
                </a:effectLst>
                <a:uLnTx/>
                <a:uFillTx/>
                <a:latin typeface="Candara"/>
                <a:ea typeface="+mn-ea"/>
                <a:cs typeface="+mn-cs"/>
              </a:rPr>
              <a:t>Traiter</a:t>
            </a: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a:ea typeface="+mn-ea"/>
                <a:cs typeface="+mn-cs"/>
              </a:rPr>
              <a:t>   </a:t>
            </a:r>
            <a:endParaRPr kumimoji="0" lang="fr-FR"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ndara"/>
              <a:ea typeface="+mn-ea"/>
              <a:cs typeface="+mn-cs"/>
            </a:endParaRPr>
          </a:p>
        </p:txBody>
      </p:sp>
      <p:sp>
        <p:nvSpPr>
          <p:cNvPr id="44" name="Rectangle : coins arrondis 43">
            <a:extLst>
              <a:ext uri="{FF2B5EF4-FFF2-40B4-BE49-F238E27FC236}">
                <a16:creationId xmlns:a16="http://schemas.microsoft.com/office/drawing/2014/main" id="{582ED610-495C-4C2F-B3FE-D94B62E2CA92}"/>
              </a:ext>
            </a:extLst>
          </p:cNvPr>
          <p:cNvSpPr/>
          <p:nvPr/>
        </p:nvSpPr>
        <p:spPr>
          <a:xfrm>
            <a:off x="8192226" y="1739925"/>
            <a:ext cx="1724450" cy="756000"/>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dirty="0">
                <a:ln>
                  <a:noFill/>
                </a:ln>
                <a:solidFill>
                  <a:prstClr val="black"/>
                </a:solidFill>
                <a:effectLst>
                  <a:outerShdw blurRad="38100" dist="38100" dir="2700000" algn="tl">
                    <a:srgbClr val="000000">
                      <a:alpha val="43137"/>
                    </a:srgbClr>
                  </a:outerShdw>
                </a:effectLst>
                <a:uLnTx/>
                <a:uFillTx/>
                <a:latin typeface="Candara"/>
                <a:ea typeface="+mn-ea"/>
                <a:cs typeface="+mn-cs"/>
              </a:rPr>
              <a:t>Communiquer</a:t>
            </a: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a:ea typeface="+mn-ea"/>
                <a:cs typeface="+mn-cs"/>
              </a:rPr>
              <a:t>   </a:t>
            </a:r>
            <a:endParaRPr kumimoji="0" lang="fr-FR"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ndara"/>
              <a:ea typeface="+mn-ea"/>
              <a:cs typeface="+mn-cs"/>
            </a:endParaRPr>
          </a:p>
        </p:txBody>
      </p:sp>
      <p:cxnSp>
        <p:nvCxnSpPr>
          <p:cNvPr id="45" name="Connecteur droit avec flèche 44">
            <a:extLst>
              <a:ext uri="{FF2B5EF4-FFF2-40B4-BE49-F238E27FC236}">
                <a16:creationId xmlns:a16="http://schemas.microsoft.com/office/drawing/2014/main" id="{E3F8A477-70E3-4498-9457-A3F9D6F34310}"/>
              </a:ext>
            </a:extLst>
          </p:cNvPr>
          <p:cNvCxnSpPr>
            <a:cxnSpLocks/>
            <a:stCxn id="44" idx="3"/>
          </p:cNvCxnSpPr>
          <p:nvPr/>
        </p:nvCxnSpPr>
        <p:spPr>
          <a:xfrm>
            <a:off x="9916676" y="2117925"/>
            <a:ext cx="621200" cy="0"/>
          </a:xfrm>
          <a:prstGeom prst="straightConnector1">
            <a:avLst/>
          </a:prstGeom>
          <a:ln w="38100">
            <a:solidFill>
              <a:srgbClr val="D73919"/>
            </a:solidFill>
            <a:tailEnd type="triangle"/>
          </a:ln>
        </p:spPr>
        <p:style>
          <a:lnRef idx="2">
            <a:schemeClr val="dk1"/>
          </a:lnRef>
          <a:fillRef idx="0">
            <a:schemeClr val="dk1"/>
          </a:fillRef>
          <a:effectRef idx="1">
            <a:schemeClr val="dk1"/>
          </a:effectRef>
          <a:fontRef idx="minor">
            <a:schemeClr val="tx1"/>
          </a:fontRef>
        </p:style>
      </p:cxnSp>
      <p:pic>
        <p:nvPicPr>
          <p:cNvPr id="47" name="Picture 4">
            <a:extLst>
              <a:ext uri="{FF2B5EF4-FFF2-40B4-BE49-F238E27FC236}">
                <a16:creationId xmlns:a16="http://schemas.microsoft.com/office/drawing/2014/main" id="{5BD02261-D8F4-494C-B2D5-A86D83FDAC3C}"/>
              </a:ext>
            </a:extLst>
          </p:cNvPr>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01647" y="2681055"/>
            <a:ext cx="1788703" cy="11891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9" name="ZoneTexte 48">
            <a:extLst>
              <a:ext uri="{FF2B5EF4-FFF2-40B4-BE49-F238E27FC236}">
                <a16:creationId xmlns:a16="http://schemas.microsoft.com/office/drawing/2014/main" id="{F48969A8-FCA7-4A88-9C58-F449270C3AA9}"/>
              </a:ext>
            </a:extLst>
          </p:cNvPr>
          <p:cNvSpPr txBox="1"/>
          <p:nvPr/>
        </p:nvSpPr>
        <p:spPr>
          <a:xfrm>
            <a:off x="-292781" y="1820100"/>
            <a:ext cx="18271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73919"/>
                </a:solidFill>
                <a:effectLst>
                  <a:outerShdw blurRad="38100" dist="38100" dir="2700000" algn="tl">
                    <a:srgbClr val="000000">
                      <a:alpha val="43137"/>
                    </a:srgbClr>
                  </a:outerShdw>
                </a:effectLst>
                <a:uLnTx/>
                <a:uFillTx/>
                <a:latin typeface="Candara"/>
                <a:ea typeface="+mn-ea"/>
                <a:cs typeface="+mn-cs"/>
              </a:rPr>
              <a:t>Orientation </a:t>
            </a:r>
            <a:br>
              <a:rPr kumimoji="0" lang="fr-FR" sz="1800" b="1" i="0" u="none" strike="noStrike" kern="1200" cap="none" spc="0" normalizeH="0" baseline="0" noProof="0" dirty="0">
                <a:ln>
                  <a:noFill/>
                </a:ln>
                <a:solidFill>
                  <a:srgbClr val="D73919"/>
                </a:solidFill>
                <a:effectLst>
                  <a:outerShdw blurRad="38100" dist="38100" dir="2700000" algn="tl">
                    <a:srgbClr val="000000">
                      <a:alpha val="43137"/>
                    </a:srgbClr>
                  </a:outerShdw>
                </a:effectLst>
                <a:uLnTx/>
                <a:uFillTx/>
                <a:latin typeface="Candara"/>
                <a:ea typeface="+mn-ea"/>
                <a:cs typeface="+mn-cs"/>
              </a:rPr>
            </a:br>
            <a:r>
              <a:rPr kumimoji="0" lang="fr-FR" sz="1800" b="1" i="0" u="none" strike="noStrike" kern="1200" cap="none" spc="0" normalizeH="0" baseline="0" noProof="0" dirty="0">
                <a:ln>
                  <a:noFill/>
                </a:ln>
                <a:solidFill>
                  <a:srgbClr val="D73919"/>
                </a:solidFill>
                <a:effectLst>
                  <a:outerShdw blurRad="38100" dist="38100" dir="2700000" algn="tl">
                    <a:srgbClr val="000000">
                      <a:alpha val="43137"/>
                    </a:srgbClr>
                  </a:outerShdw>
                </a:effectLst>
                <a:uLnTx/>
                <a:uFillTx/>
                <a:latin typeface="Candara"/>
                <a:ea typeface="+mn-ea"/>
                <a:cs typeface="+mn-cs"/>
              </a:rPr>
              <a:t>du cube</a:t>
            </a:r>
          </a:p>
        </p:txBody>
      </p:sp>
      <p:pic>
        <p:nvPicPr>
          <p:cNvPr id="50" name="Picture 6" descr="Fermer, photo, blanc, cube, noir, 3d, isolé, art, objet d'art, art moderne, abstrait, b w, noir et blanc, artistiquement, minimalisme, macro, photo macro, datailaufnahme, fond noir, espace de copie, couleur blanche, prise de vue en studio, objet unique, à l'intérieur, personne, illuminé, coupé, matériel d'éclairage, foncé, papier, couleur noire, forme, embrasé, nuit, chambre domestique, simplicité, lampe électrique, luxe, 5K, CC0, domaine public, libre de droits">
            <a:extLst>
              <a:ext uri="{FF2B5EF4-FFF2-40B4-BE49-F238E27FC236}">
                <a16:creationId xmlns:a16="http://schemas.microsoft.com/office/drawing/2014/main" id="{AB75EFDC-7FC2-429F-BF21-AB368873A931}"/>
              </a:ext>
            </a:extLst>
          </p:cNvPr>
          <p:cNvPicPr>
            <a:picLocks noChangeAspect="1" noChangeArrowheads="1"/>
          </p:cNvPicPr>
          <p:nvPr/>
        </p:nvPicPr>
        <p:blipFill rotWithShape="1">
          <a:blip r:embed="rId5">
            <a:clrChange>
              <a:clrFrom>
                <a:srgbClr val="000000"/>
              </a:clrFrom>
              <a:clrTo>
                <a:srgbClr val="000000">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28012" t="16182" r="25463" b="9028"/>
          <a:stretch/>
        </p:blipFill>
        <p:spPr bwMode="auto">
          <a:xfrm>
            <a:off x="130883" y="2444380"/>
            <a:ext cx="1056440" cy="1201053"/>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Connecteur droit avec flèche 50">
            <a:extLst>
              <a:ext uri="{FF2B5EF4-FFF2-40B4-BE49-F238E27FC236}">
                <a16:creationId xmlns:a16="http://schemas.microsoft.com/office/drawing/2014/main" id="{017FA250-6010-473A-AD01-3DE79A2A3629}"/>
              </a:ext>
            </a:extLst>
          </p:cNvPr>
          <p:cNvCxnSpPr>
            <a:cxnSpLocks/>
            <a:endCxn id="42" idx="1"/>
          </p:cNvCxnSpPr>
          <p:nvPr/>
        </p:nvCxnSpPr>
        <p:spPr>
          <a:xfrm>
            <a:off x="1293779" y="2104662"/>
            <a:ext cx="623431" cy="0"/>
          </a:xfrm>
          <a:prstGeom prst="straightConnector1">
            <a:avLst/>
          </a:prstGeom>
          <a:ln w="38100">
            <a:solidFill>
              <a:srgbClr val="D73919"/>
            </a:solidFill>
            <a:tailEnd type="triangle"/>
          </a:ln>
        </p:spPr>
        <p:style>
          <a:lnRef idx="2">
            <a:schemeClr val="dk1"/>
          </a:lnRef>
          <a:fillRef idx="0">
            <a:schemeClr val="dk1"/>
          </a:fillRef>
          <a:effectRef idx="1">
            <a:schemeClr val="dk1"/>
          </a:effectRef>
          <a:fontRef idx="minor">
            <a:schemeClr val="tx1"/>
          </a:fontRef>
        </p:style>
      </p:cxnSp>
      <p:sp>
        <p:nvSpPr>
          <p:cNvPr id="53" name="ZoneTexte 52">
            <a:extLst>
              <a:ext uri="{FF2B5EF4-FFF2-40B4-BE49-F238E27FC236}">
                <a16:creationId xmlns:a16="http://schemas.microsoft.com/office/drawing/2014/main" id="{B4517A0C-0033-4268-A69B-059D6EC69DD0}"/>
              </a:ext>
            </a:extLst>
          </p:cNvPr>
          <p:cNvSpPr txBox="1"/>
          <p:nvPr/>
        </p:nvSpPr>
        <p:spPr>
          <a:xfrm>
            <a:off x="8043475" y="4307664"/>
            <a:ext cx="202195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a:ea typeface="+mn-ea"/>
                <a:cs typeface="+mn-cs"/>
              </a:rPr>
              <a:t>Moniteur série</a:t>
            </a:r>
          </a:p>
        </p:txBody>
      </p:sp>
      <p:sp>
        <p:nvSpPr>
          <p:cNvPr id="55" name="ZoneTexte 54">
            <a:extLst>
              <a:ext uri="{FF2B5EF4-FFF2-40B4-BE49-F238E27FC236}">
                <a16:creationId xmlns:a16="http://schemas.microsoft.com/office/drawing/2014/main" id="{94B9DDAA-8CBD-4EEE-8C35-FB8A8D160972}"/>
              </a:ext>
            </a:extLst>
          </p:cNvPr>
          <p:cNvSpPr txBox="1"/>
          <p:nvPr/>
        </p:nvSpPr>
        <p:spPr>
          <a:xfrm>
            <a:off x="5063156" y="3790395"/>
            <a:ext cx="19602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a:ea typeface="+mn-ea"/>
                <a:cs typeface="+mn-cs"/>
              </a:rPr>
              <a:t>Programme</a:t>
            </a:r>
          </a:p>
        </p:txBody>
      </p:sp>
      <p:sp>
        <p:nvSpPr>
          <p:cNvPr id="56" name="ZoneTexte 55">
            <a:extLst>
              <a:ext uri="{FF2B5EF4-FFF2-40B4-BE49-F238E27FC236}">
                <a16:creationId xmlns:a16="http://schemas.microsoft.com/office/drawing/2014/main" id="{0805CF62-19EE-45CE-80A3-FBDDBEF62259}"/>
              </a:ext>
            </a:extLst>
          </p:cNvPr>
          <p:cNvSpPr txBox="1"/>
          <p:nvPr/>
        </p:nvSpPr>
        <p:spPr>
          <a:xfrm>
            <a:off x="10336899" y="1688092"/>
            <a:ext cx="19602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D73919"/>
                </a:solidFill>
                <a:effectLst/>
                <a:uLnTx/>
                <a:uFillTx/>
                <a:latin typeface="Candara"/>
                <a:ea typeface="+mn-ea"/>
                <a:cs typeface="+mn-cs"/>
              </a:rPr>
              <a:t>Commande d'allumage ou d'extinction</a:t>
            </a:r>
          </a:p>
        </p:txBody>
      </p:sp>
      <p:grpSp>
        <p:nvGrpSpPr>
          <p:cNvPr id="67" name="Groupe 66">
            <a:extLst>
              <a:ext uri="{FF2B5EF4-FFF2-40B4-BE49-F238E27FC236}">
                <a16:creationId xmlns:a16="http://schemas.microsoft.com/office/drawing/2014/main" id="{29E30AA6-5A56-43D8-9D50-9AFB522B2E33}"/>
              </a:ext>
            </a:extLst>
          </p:cNvPr>
          <p:cNvGrpSpPr/>
          <p:nvPr/>
        </p:nvGrpSpPr>
        <p:grpSpPr>
          <a:xfrm>
            <a:off x="8002999" y="2589009"/>
            <a:ext cx="2287176" cy="1852209"/>
            <a:chOff x="8002999" y="2655552"/>
            <a:chExt cx="2287176" cy="1852209"/>
          </a:xfrm>
        </p:grpSpPr>
        <p:pic>
          <p:nvPicPr>
            <p:cNvPr id="23" name="Image 22" descr="Une image contenant équipement électronique, ordinateur&#10;&#10;Description générée automatiquement">
              <a:extLst>
                <a:ext uri="{FF2B5EF4-FFF2-40B4-BE49-F238E27FC236}">
                  <a16:creationId xmlns:a16="http://schemas.microsoft.com/office/drawing/2014/main" id="{4FBC1E98-81AE-40F9-958A-A3EFFEC202A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155"/>
            <a:stretch/>
          </p:blipFill>
          <p:spPr>
            <a:xfrm>
              <a:off x="8002999" y="2655552"/>
              <a:ext cx="2179919" cy="1852209"/>
            </a:xfrm>
            <a:prstGeom prst="rect">
              <a:avLst/>
            </a:prstGeom>
          </p:spPr>
        </p:pic>
        <p:sp>
          <p:nvSpPr>
            <p:cNvPr id="65" name="Rectangle 64">
              <a:extLst>
                <a:ext uri="{FF2B5EF4-FFF2-40B4-BE49-F238E27FC236}">
                  <a16:creationId xmlns:a16="http://schemas.microsoft.com/office/drawing/2014/main" id="{EC3ADC94-7665-416F-8327-9602218CAB89}"/>
                </a:ext>
              </a:extLst>
            </p:cNvPr>
            <p:cNvSpPr/>
            <p:nvPr/>
          </p:nvSpPr>
          <p:spPr>
            <a:xfrm>
              <a:off x="10102850" y="2655552"/>
              <a:ext cx="187325" cy="1240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Rectangle 65">
              <a:extLst>
                <a:ext uri="{FF2B5EF4-FFF2-40B4-BE49-F238E27FC236}">
                  <a16:creationId xmlns:a16="http://schemas.microsoft.com/office/drawing/2014/main" id="{C710F3C5-1D4F-44FD-B16A-443EF7CBF9FE}"/>
                </a:ext>
              </a:extLst>
            </p:cNvPr>
            <p:cNvSpPr/>
            <p:nvPr/>
          </p:nvSpPr>
          <p:spPr>
            <a:xfrm>
              <a:off x="10102850" y="3962400"/>
              <a:ext cx="136525" cy="220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 name="Groupe 8">
            <a:extLst>
              <a:ext uri="{FF2B5EF4-FFF2-40B4-BE49-F238E27FC236}">
                <a16:creationId xmlns:a16="http://schemas.microsoft.com/office/drawing/2014/main" id="{742D5A10-41FB-4D0B-BA34-D4E6D70B7967}"/>
              </a:ext>
            </a:extLst>
          </p:cNvPr>
          <p:cNvGrpSpPr/>
          <p:nvPr/>
        </p:nvGrpSpPr>
        <p:grpSpPr>
          <a:xfrm>
            <a:off x="1491032" y="2720803"/>
            <a:ext cx="3230677" cy="1937509"/>
            <a:chOff x="1491032" y="2720803"/>
            <a:chExt cx="3230677" cy="1937509"/>
          </a:xfrm>
        </p:grpSpPr>
        <p:grpSp>
          <p:nvGrpSpPr>
            <p:cNvPr id="6" name="Groupe 5">
              <a:extLst>
                <a:ext uri="{FF2B5EF4-FFF2-40B4-BE49-F238E27FC236}">
                  <a16:creationId xmlns:a16="http://schemas.microsoft.com/office/drawing/2014/main" id="{CF514EE7-A389-4656-B14B-D4D0815F951B}"/>
                </a:ext>
              </a:extLst>
            </p:cNvPr>
            <p:cNvGrpSpPr>
              <a:grpSpLocks noChangeAspect="1"/>
            </p:cNvGrpSpPr>
            <p:nvPr/>
          </p:nvGrpSpPr>
          <p:grpSpPr>
            <a:xfrm>
              <a:off x="1491032" y="2720803"/>
              <a:ext cx="3230677" cy="1937509"/>
              <a:chOff x="4031417" y="2507686"/>
              <a:chExt cx="5415155" cy="3247591"/>
            </a:xfrm>
          </p:grpSpPr>
          <p:pic>
            <p:nvPicPr>
              <p:cNvPr id="1028" name="Picture 4" descr="Smartphone Icône Moderne - Images vectorielles gratuites sur Pixabay">
                <a:extLst>
                  <a:ext uri="{FF2B5EF4-FFF2-40B4-BE49-F238E27FC236}">
                    <a16:creationId xmlns:a16="http://schemas.microsoft.com/office/drawing/2014/main" id="{ED31B101-1C28-47E8-8EA7-F55199923A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376532">
                <a:off x="5207825" y="3576221"/>
                <a:ext cx="1541849" cy="218100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ADXL345 - Triple-Axis Accelerometer (+-2g/4g/8g/16g) w/ I2… | Flickr">
                <a:extLst>
                  <a:ext uri="{FF2B5EF4-FFF2-40B4-BE49-F238E27FC236}">
                    <a16:creationId xmlns:a16="http://schemas.microsoft.com/office/drawing/2014/main" id="{3B74720D-2C23-4BC3-9253-4E0CBDBACDD1}"/>
                  </a:ext>
                </a:extLst>
              </p:cNvPr>
              <p:cNvPicPr>
                <a:picLocks noChangeAspect="1" noChangeArrowheads="1"/>
              </p:cNvPicPr>
              <p:nvPr/>
            </p:nvPicPr>
            <p:blipFill rotWithShape="1">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l="22053" t="8183" r="21508" b="43458"/>
              <a:stretch/>
            </p:blipFill>
            <p:spPr bwMode="auto">
              <a:xfrm rot="18360000">
                <a:off x="5752705" y="4463932"/>
                <a:ext cx="1496535" cy="1086156"/>
              </a:xfrm>
              <a:prstGeom prst="rect">
                <a:avLst/>
              </a:prstGeom>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A26D8704-6D2A-4DDE-8426-4FFD737EE629}"/>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1417" y="2507686"/>
                <a:ext cx="5415155" cy="286326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cteur droit avec flèche 4">
                <a:extLst>
                  <a:ext uri="{FF2B5EF4-FFF2-40B4-BE49-F238E27FC236}">
                    <a16:creationId xmlns:a16="http://schemas.microsoft.com/office/drawing/2014/main" id="{0A463AC5-EB20-4630-AD4A-C2483A7086E3}"/>
                  </a:ext>
                </a:extLst>
              </p:cNvPr>
              <p:cNvCxnSpPr/>
              <p:nvPr/>
            </p:nvCxnSpPr>
            <p:spPr>
              <a:xfrm flipH="1" flipV="1">
                <a:off x="4255477" y="3400002"/>
                <a:ext cx="2409354" cy="1803224"/>
              </a:xfrm>
              <a:prstGeom prst="straightConnector1">
                <a:avLst/>
              </a:prstGeom>
              <a:ln w="38100">
                <a:solidFill>
                  <a:schemeClr val="accent6">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EE380000-DF59-430E-90FA-182BBB511922}"/>
                    </a:ext>
                  </a:extLst>
                </p:cNvPr>
                <p:cNvSpPr txBox="1"/>
                <p:nvPr/>
              </p:nvSpPr>
              <p:spPr>
                <a:xfrm rot="18414772">
                  <a:off x="2063890" y="3621469"/>
                  <a:ext cx="825109" cy="292388"/>
                </a:xfrm>
                <a:prstGeom prst="rect">
                  <a:avLst/>
                </a:prstGeom>
                <a:noFill/>
              </p:spPr>
              <p:txBody>
                <a:bodyPr wrap="square" rtlCol="0">
                  <a:spAutoFit/>
                </a:bodyPr>
                <a:lstStyle/>
                <a:p>
                  <a14:m>
                    <m:oMath xmlns:m="http://schemas.openxmlformats.org/officeDocument/2006/math">
                      <m:r>
                        <a:rPr lang="fr-FR" sz="1300" i="1" smtClean="0">
                          <a:latin typeface="Cambria Math" panose="02040503050406030204" pitchFamily="18" charset="0"/>
                          <a:ea typeface="Cambria Math" panose="02040503050406030204" pitchFamily="18" charset="0"/>
                          <a:cs typeface="Arial" panose="020B0604020202020204" pitchFamily="34" charset="0"/>
                        </a:rPr>
                        <m:t>𝜃</m:t>
                      </m:r>
                      <m:r>
                        <a:rPr lang="fr-FR" sz="1300" b="0" i="1" smtClean="0">
                          <a:latin typeface="Cambria Math" panose="02040503050406030204" pitchFamily="18" charset="0"/>
                          <a:ea typeface="Cambria Math" panose="02040503050406030204" pitchFamily="18" charset="0"/>
                          <a:cs typeface="Arial" panose="020B0604020202020204" pitchFamily="34" charset="0"/>
                        </a:rPr>
                        <m:t>=</m:t>
                      </m:r>
                    </m:oMath>
                  </a14:m>
                  <a:r>
                    <a:rPr lang="fr-FR" sz="1300" dirty="0">
                      <a:latin typeface="Arial" panose="020B0604020202020204" pitchFamily="34" charset="0"/>
                      <a:cs typeface="Arial" panose="020B0604020202020204" pitchFamily="34" charset="0"/>
                    </a:rPr>
                    <a:t>36°</a:t>
                  </a:r>
                </a:p>
              </p:txBody>
            </p:sp>
          </mc:Choice>
          <mc:Fallback xmlns="">
            <p:sp>
              <p:nvSpPr>
                <p:cNvPr id="7" name="ZoneTexte 6">
                  <a:extLst>
                    <a:ext uri="{FF2B5EF4-FFF2-40B4-BE49-F238E27FC236}">
                      <a16:creationId xmlns:a16="http://schemas.microsoft.com/office/drawing/2014/main" xmlns="" xmlns:a14="http://schemas.microsoft.com/office/drawing/2010/main" id="{EE380000-DF59-430E-90FA-182BBB511922}"/>
                    </a:ext>
                  </a:extLst>
                </p:cNvPr>
                <p:cNvSpPr txBox="1">
                  <a:spLocks noRot="1" noChangeAspect="1" noMove="1" noResize="1" noEditPoints="1" noAdjustHandles="1" noChangeArrowheads="1" noChangeShapeType="1" noTextEdit="1"/>
                </p:cNvSpPr>
                <p:nvPr/>
              </p:nvSpPr>
              <p:spPr>
                <a:xfrm rot="18414772">
                  <a:off x="2063890" y="3621469"/>
                  <a:ext cx="825109" cy="292388"/>
                </a:xfrm>
                <a:prstGeom prst="rect">
                  <a:avLst/>
                </a:prstGeom>
                <a:blipFill>
                  <a:blip r:embed="rId10"/>
                  <a:stretch>
                    <a:fillRect/>
                  </a:stretch>
                </a:blipFill>
              </p:spPr>
              <p:txBody>
                <a:bodyPr/>
                <a:lstStyle/>
                <a:p>
                  <a:r>
                    <a:rPr lang="fr-FR">
                      <a:noFill/>
                    </a:rPr>
                    <a:t> </a:t>
                  </a:r>
                </a:p>
              </p:txBody>
            </p:sp>
          </mc:Fallback>
        </mc:AlternateContent>
      </p:grpSp>
    </p:spTree>
    <p:extLst>
      <p:ext uri="{BB962C8B-B14F-4D97-AF65-F5344CB8AC3E}">
        <p14:creationId xmlns:p14="http://schemas.microsoft.com/office/powerpoint/2010/main" val="199158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200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1">
            <a:extLst>
              <a:ext uri="{FF2B5EF4-FFF2-40B4-BE49-F238E27FC236}">
                <a16:creationId xmlns:a16="http://schemas.microsoft.com/office/drawing/2014/main" id="{4CC940A6-D06A-42E6-8DD5-0D16D56885D6}"/>
              </a:ext>
            </a:extLst>
          </p:cNvPr>
          <p:cNvSpPr>
            <a:spLocks noGrp="1"/>
          </p:cNvSpPr>
          <p:nvPr>
            <p:ph type="sldNum" sz="quarter" idx="12"/>
          </p:nvPr>
        </p:nvSpPr>
        <p:spPr>
          <a:xfrm>
            <a:off x="11760000" y="6371351"/>
            <a:ext cx="432000" cy="432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17C1B05-8444-EA4A-B9F9-11CD3616A168}"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pic>
        <p:nvPicPr>
          <p:cNvPr id="11" name="Image 10"/>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249901"/>
            <a:ext cx="4809069" cy="3256785"/>
          </a:xfrm>
          <a:prstGeom prst="rect">
            <a:avLst/>
          </a:prstGeom>
        </p:spPr>
      </p:pic>
      <p:pic>
        <p:nvPicPr>
          <p:cNvPr id="12" name="Image 11"/>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367827" y="3117413"/>
            <a:ext cx="6608173" cy="3051918"/>
          </a:xfrm>
          <a:prstGeom prst="rect">
            <a:avLst/>
          </a:prstGeom>
          <a:ln w="38100" cap="sq">
            <a:solidFill>
              <a:schemeClr val="accent6">
                <a:lumMod val="50000"/>
              </a:schemeClr>
            </a:solidFill>
            <a:miter lim="800000"/>
          </a:ln>
          <a:effectLst>
            <a:outerShdw blurRad="57150" dist="50800" dir="2700000" algn="tl" rotWithShape="0">
              <a:srgbClr val="000000">
                <a:alpha val="40000"/>
              </a:srgbClr>
            </a:outerShdw>
          </a:effectLst>
        </p:spPr>
      </p:pic>
      <p:sp>
        <p:nvSpPr>
          <p:cNvPr id="2" name="Flèche gauche 1"/>
          <p:cNvSpPr/>
          <p:nvPr/>
        </p:nvSpPr>
        <p:spPr>
          <a:xfrm>
            <a:off x="4789170" y="1676400"/>
            <a:ext cx="1497835" cy="541867"/>
          </a:xfrm>
          <a:prstGeom prst="leftArrow">
            <a:avLst/>
          </a:prstGeom>
          <a:solidFill>
            <a:srgbClr val="DA856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sp>
        <p:nvSpPr>
          <p:cNvPr id="6" name="Flèche à angle droit 5"/>
          <p:cNvSpPr/>
          <p:nvPr/>
        </p:nvSpPr>
        <p:spPr>
          <a:xfrm rot="5400000">
            <a:off x="4272704" y="4423643"/>
            <a:ext cx="1032932" cy="1065232"/>
          </a:xfrm>
          <a:prstGeom prst="bentUpArrow">
            <a:avLst/>
          </a:prstGeom>
          <a:solidFill>
            <a:srgbClr val="DA856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sp>
        <p:nvSpPr>
          <p:cNvPr id="16" name="Espace réservé du pied de page 5">
            <a:extLst>
              <a:ext uri="{FF2B5EF4-FFF2-40B4-BE49-F238E27FC236}">
                <a16:creationId xmlns:a16="http://schemas.microsoft.com/office/drawing/2014/main" id="{78DC77E1-8F86-467A-89F7-0540639BD4E9}"/>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STI2D :  l'approche expérimentale du </a:t>
            </a:r>
            <a:r>
              <a:rPr lang="fr-FR" dirty="0" err="1">
                <a:solidFill>
                  <a:prstClr val="black">
                    <a:lumMod val="75000"/>
                    <a:lumOff val="25000"/>
                  </a:prstClr>
                </a:solidFill>
                <a:latin typeface="Candara"/>
              </a:rPr>
              <a:t>tryptique</a:t>
            </a:r>
            <a:r>
              <a:rPr lang="fr-FR" dirty="0">
                <a:solidFill>
                  <a:prstClr val="black">
                    <a:lumMod val="75000"/>
                    <a:lumOff val="25000"/>
                  </a:prstClr>
                </a:solidFill>
                <a:latin typeface="Candara"/>
              </a:rPr>
              <a:t> MEI</a:t>
            </a:r>
          </a:p>
        </p:txBody>
      </p:sp>
      <p:pic>
        <p:nvPicPr>
          <p:cNvPr id="20" name="Image 19">
            <a:extLst>
              <a:ext uri="{FF2B5EF4-FFF2-40B4-BE49-F238E27FC236}">
                <a16:creationId xmlns:a16="http://schemas.microsoft.com/office/drawing/2014/main" id="{BD9E75C4-8781-42E4-A5ED-84D722F33E87}"/>
              </a:ext>
            </a:extLst>
          </p:cNvPr>
          <p:cNvPicPr>
            <a:picLocks/>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1160000" y="144000"/>
            <a:ext cx="960000" cy="960000"/>
          </a:xfrm>
          <a:prstGeom prst="rect">
            <a:avLst/>
          </a:prstGeom>
        </p:spPr>
      </p:pic>
      <p:grpSp>
        <p:nvGrpSpPr>
          <p:cNvPr id="21" name="Groupe 20">
            <a:extLst>
              <a:ext uri="{FF2B5EF4-FFF2-40B4-BE49-F238E27FC236}">
                <a16:creationId xmlns:a16="http://schemas.microsoft.com/office/drawing/2014/main" id="{97537A63-E13A-42BB-97EE-340D4C63C76A}"/>
              </a:ext>
            </a:extLst>
          </p:cNvPr>
          <p:cNvGrpSpPr/>
          <p:nvPr/>
        </p:nvGrpSpPr>
        <p:grpSpPr>
          <a:xfrm>
            <a:off x="9139080" y="1017"/>
            <a:ext cx="1368000" cy="1368000"/>
            <a:chOff x="-41167" y="939872"/>
            <a:chExt cx="1747506" cy="2008628"/>
          </a:xfrm>
          <a:solidFill>
            <a:schemeClr val="accent5">
              <a:lumMod val="50000"/>
              <a:lumOff val="50000"/>
            </a:schemeClr>
          </a:solidFill>
        </p:grpSpPr>
        <p:sp>
          <p:nvSpPr>
            <p:cNvPr id="22" name="Hexagone 21">
              <a:extLst>
                <a:ext uri="{FF2B5EF4-FFF2-40B4-BE49-F238E27FC236}">
                  <a16:creationId xmlns:a16="http://schemas.microsoft.com/office/drawing/2014/main" id="{02417213-C650-4133-92F3-58C58EF8475D}"/>
                </a:ext>
              </a:extLst>
            </p:cNvPr>
            <p:cNvSpPr/>
            <p:nvPr/>
          </p:nvSpPr>
          <p:spPr>
            <a:xfrm rot="5400000">
              <a:off x="-171728" y="1070433"/>
              <a:ext cx="2008628" cy="1747506"/>
            </a:xfrm>
            <a:prstGeom prst="hexagon">
              <a:avLst>
                <a:gd name="adj" fmla="val 25000"/>
                <a:gd name="vf" fmla="val 115470"/>
              </a:avLst>
            </a:prstGeom>
            <a:grpFill/>
          </p:spPr>
          <p:style>
            <a:lnRef idx="2">
              <a:schemeClr val="lt1">
                <a:hueOff val="0"/>
                <a:satOff val="0"/>
                <a:lumOff val="0"/>
                <a:alphaOff val="0"/>
              </a:schemeClr>
            </a:lnRef>
            <a:fillRef idx="1">
              <a:schemeClr val="accent5">
                <a:alpha val="90000"/>
                <a:hueOff val="0"/>
                <a:satOff val="0"/>
                <a:lumOff val="0"/>
                <a:alphaOff val="-8000"/>
              </a:schemeClr>
            </a:fillRef>
            <a:effectRef idx="0">
              <a:schemeClr val="accent5">
                <a:alpha val="90000"/>
                <a:hueOff val="0"/>
                <a:satOff val="0"/>
                <a:lumOff val="0"/>
                <a:alphaOff val="-8000"/>
              </a:schemeClr>
            </a:effectRef>
            <a:fontRef idx="minor">
              <a:schemeClr val="lt1"/>
            </a:fontRef>
          </p:style>
        </p:sp>
        <p:sp>
          <p:nvSpPr>
            <p:cNvPr id="23" name="Hexagone 4">
              <a:extLst>
                <a:ext uri="{FF2B5EF4-FFF2-40B4-BE49-F238E27FC236}">
                  <a16:creationId xmlns:a16="http://schemas.microsoft.com/office/drawing/2014/main" id="{6C615C9F-DD59-49EE-B8D0-25CBCF29819F}"/>
                </a:ext>
              </a:extLst>
            </p:cNvPr>
            <p:cNvSpPr txBox="1"/>
            <p:nvPr/>
          </p:nvSpPr>
          <p:spPr>
            <a:xfrm>
              <a:off x="151802" y="1386180"/>
              <a:ext cx="1336687" cy="11645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600200">
                <a:lnSpc>
                  <a:spcPct val="90000"/>
                </a:lnSpc>
                <a:spcBef>
                  <a:spcPct val="0"/>
                </a:spcBef>
                <a:spcAft>
                  <a:spcPct val="35000"/>
                </a:spcAft>
                <a:defRPr/>
              </a:pPr>
              <a:r>
                <a:rPr lang="fr-FR" sz="2400" b="1" dirty="0">
                  <a:solidFill>
                    <a:srgbClr val="FFFFFF"/>
                  </a:solidFill>
                  <a:latin typeface="Corbel" panose="020B0503020204020204" pitchFamily="34" charset="0"/>
                </a:rPr>
                <a:t>É</a:t>
              </a:r>
              <a:r>
                <a:rPr kumimoji="0" lang="fr-FR" sz="2400" b="1" i="0" u="none" strike="noStrike" kern="1200" cap="none" spc="0" normalizeH="0" baseline="0" noProof="0" dirty="0">
                  <a:ln>
                    <a:noFill/>
                  </a:ln>
                  <a:solidFill>
                    <a:srgbClr val="FFFFFF"/>
                  </a:solidFill>
                  <a:effectLst/>
                  <a:uLnTx/>
                  <a:uFillTx/>
                  <a:latin typeface="Candara"/>
                  <a:ea typeface="+mn-ea"/>
                  <a:cs typeface="+mn-cs"/>
                </a:rPr>
                <a:t>tape</a:t>
              </a:r>
              <a:r>
                <a:rPr kumimoji="0" lang="fr-FR" sz="2400" b="0" i="0" u="none" strike="noStrike" kern="1200" cap="none" spc="0" normalizeH="0" baseline="0" noProof="0" dirty="0">
                  <a:ln>
                    <a:noFill/>
                  </a:ln>
                  <a:solidFill>
                    <a:srgbClr val="FFFFFF"/>
                  </a:solidFill>
                  <a:effectLst/>
                  <a:uLnTx/>
                  <a:uFillTx/>
                  <a:latin typeface="Candara"/>
                  <a:ea typeface="+mn-ea"/>
                  <a:cs typeface="+mn-cs"/>
                </a:rPr>
                <a:t> </a:t>
              </a:r>
              <a:r>
                <a:rPr kumimoji="0" lang="fr-FR" sz="2400" b="1" i="0" u="none" strike="noStrike" kern="1200" cap="none" spc="0" normalizeH="0" baseline="0" noProof="0" dirty="0">
                  <a:ln>
                    <a:noFill/>
                  </a:ln>
                  <a:solidFill>
                    <a:srgbClr val="FFFFFF"/>
                  </a:solidFill>
                  <a:effectLst/>
                  <a:uLnTx/>
                  <a:uFillTx/>
                  <a:latin typeface="Candara"/>
                  <a:ea typeface="+mn-ea"/>
                  <a:cs typeface="+mn-cs"/>
                </a:rPr>
                <a:t>4</a:t>
              </a:r>
            </a:p>
          </p:txBody>
        </p:sp>
      </p:grpSp>
      <p:sp>
        <p:nvSpPr>
          <p:cNvPr id="24" name="Titre 1">
            <a:extLst>
              <a:ext uri="{FF2B5EF4-FFF2-40B4-BE49-F238E27FC236}">
                <a16:creationId xmlns:a16="http://schemas.microsoft.com/office/drawing/2014/main" id="{DEB01C43-595A-4746-B897-7ACAD361A942}"/>
              </a:ext>
            </a:extLst>
          </p:cNvPr>
          <p:cNvSpPr txBox="1">
            <a:spLocks/>
          </p:cNvSpPr>
          <p:nvPr/>
        </p:nvSpPr>
        <p:spPr>
          <a:xfrm>
            <a:off x="180000" y="180000"/>
            <a:ext cx="10363200" cy="602703"/>
          </a:xfrm>
          <a:prstGeom prst="rect">
            <a:avLst/>
          </a:prstGeom>
        </p:spPr>
        <p:txBody>
          <a:bodyPr vert="horz" lIns="0" tIns="0" rIns="0" bIns="0" rtlCol="0" anchor="ctr">
            <a:noAutofit/>
          </a:bodyPr>
          <a:lstStyle>
            <a:defPPr>
              <a:defRPr lang="fr-FR"/>
            </a:defPPr>
            <a:lvl1pPr>
              <a:lnSpc>
                <a:spcPct val="90000"/>
              </a:lnSpc>
              <a:spcBef>
                <a:spcPct val="0"/>
              </a:spcBef>
              <a:buNone/>
              <a:defRPr sz="4800" b="1" spc="-300">
                <a:solidFill>
                  <a:schemeClr val="tx1">
                    <a:lumMod val="75000"/>
                    <a:lumOff val="25000"/>
                  </a:schemeClr>
                </a:solidFill>
                <a:latin typeface="+mj-lt"/>
                <a:ea typeface="+mj-ea"/>
                <a:cs typeface="+mj-cs"/>
              </a:defRPr>
            </a:lvl1pPr>
          </a:lstStyle>
          <a:p>
            <a:r>
              <a:rPr lang="fr-FR" dirty="0"/>
              <a:t>Une démarche différente en STI2D</a:t>
            </a:r>
          </a:p>
        </p:txBody>
      </p:sp>
      <p:sp>
        <p:nvSpPr>
          <p:cNvPr id="25" name="ZoneTexte 24">
            <a:extLst>
              <a:ext uri="{FF2B5EF4-FFF2-40B4-BE49-F238E27FC236}">
                <a16:creationId xmlns:a16="http://schemas.microsoft.com/office/drawing/2014/main" id="{06D6D6E7-D1CD-4B28-8EEF-64F9148280A9}"/>
              </a:ext>
            </a:extLst>
          </p:cNvPr>
          <p:cNvSpPr txBox="1"/>
          <p:nvPr/>
        </p:nvSpPr>
        <p:spPr>
          <a:xfrm>
            <a:off x="484934" y="744763"/>
            <a:ext cx="9583626" cy="461665"/>
          </a:xfrm>
          <a:prstGeom prst="rect">
            <a:avLst/>
          </a:prstGeom>
          <a:noFill/>
        </p:spPr>
        <p:txBody>
          <a:bodyPr wrap="square" rtlCol="0">
            <a:spAutoFit/>
          </a:bodyPr>
          <a:lstStyle/>
          <a:p>
            <a:pPr lvl="0">
              <a:defRPr/>
            </a:pPr>
            <a:r>
              <a:rPr lang="fr-FR" sz="2400" b="1" dirty="0">
                <a:solidFill>
                  <a:prstClr val="black"/>
                </a:solidFill>
              </a:rPr>
              <a:t>Étalonnage du capteur</a:t>
            </a:r>
          </a:p>
        </p:txBody>
      </p:sp>
      <p:grpSp>
        <p:nvGrpSpPr>
          <p:cNvPr id="7" name="Groupe 6">
            <a:extLst>
              <a:ext uri="{FF2B5EF4-FFF2-40B4-BE49-F238E27FC236}">
                <a16:creationId xmlns:a16="http://schemas.microsoft.com/office/drawing/2014/main" id="{2BCA0EDA-F812-46C6-9597-4F9F01F69DA1}"/>
              </a:ext>
            </a:extLst>
          </p:cNvPr>
          <p:cNvGrpSpPr/>
          <p:nvPr/>
        </p:nvGrpSpPr>
        <p:grpSpPr>
          <a:xfrm>
            <a:off x="6118332" y="1044820"/>
            <a:ext cx="5928568" cy="2063112"/>
            <a:chOff x="6118332" y="1044820"/>
            <a:chExt cx="5928568" cy="2063112"/>
          </a:xfrm>
        </p:grpSpPr>
        <p:pic>
          <p:nvPicPr>
            <p:cNvPr id="4" name="Image 3">
              <a:extLst>
                <a:ext uri="{FF2B5EF4-FFF2-40B4-BE49-F238E27FC236}">
                  <a16:creationId xmlns:a16="http://schemas.microsoft.com/office/drawing/2014/main" id="{A7A8FF1F-0039-4FA6-99D1-7215E6E017A7}"/>
                </a:ext>
              </a:extLst>
            </p:cNvPr>
            <p:cNvPicPr>
              <a:picLocks noChangeAspect="1"/>
            </p:cNvPicPr>
            <p:nvPr/>
          </p:nvPicPr>
          <p:blipFill rotWithShape="1">
            <a:blip r:embed="rId8">
              <a:clrChange>
                <a:clrFrom>
                  <a:srgbClr val="FFFFFF"/>
                </a:clrFrom>
                <a:clrTo>
                  <a:srgbClr val="FFFFFF">
                    <a:alpha val="0"/>
                  </a:srgbClr>
                </a:clrTo>
              </a:clrChange>
            </a:blip>
            <a:srcRect r="47652"/>
            <a:stretch/>
          </p:blipFill>
          <p:spPr>
            <a:xfrm>
              <a:off x="6118332" y="1044820"/>
              <a:ext cx="3353914" cy="2063112"/>
            </a:xfrm>
            <a:prstGeom prst="rect">
              <a:avLst/>
            </a:prstGeom>
          </p:spPr>
        </p:pic>
        <p:pic>
          <p:nvPicPr>
            <p:cNvPr id="26" name="Picture 4">
              <a:extLst>
                <a:ext uri="{FF2B5EF4-FFF2-40B4-BE49-F238E27FC236}">
                  <a16:creationId xmlns:a16="http://schemas.microsoft.com/office/drawing/2014/main" id="{9E07A38E-8946-499D-806C-A315240ADBE7}"/>
                </a:ext>
              </a:extLst>
            </p:cNvPr>
            <p:cNvPicPr>
              <a:picLocks noChangeAspect="1" noChangeArrowheads="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8251174" y="1487424"/>
              <a:ext cx="1303081" cy="8663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5" name="Groupe 4">
              <a:extLst>
                <a:ext uri="{FF2B5EF4-FFF2-40B4-BE49-F238E27FC236}">
                  <a16:creationId xmlns:a16="http://schemas.microsoft.com/office/drawing/2014/main" id="{13602DA1-CFE3-4174-9F78-D5E7C3A00363}"/>
                </a:ext>
              </a:extLst>
            </p:cNvPr>
            <p:cNvGrpSpPr/>
            <p:nvPr/>
          </p:nvGrpSpPr>
          <p:grpSpPr>
            <a:xfrm>
              <a:off x="10206169" y="1188048"/>
              <a:ext cx="1840731" cy="1690245"/>
              <a:chOff x="9335872" y="1300143"/>
              <a:chExt cx="1840731" cy="1690245"/>
            </a:xfrm>
          </p:grpSpPr>
          <p:grpSp>
            <p:nvGrpSpPr>
              <p:cNvPr id="18" name="Groupe 17">
                <a:extLst>
                  <a:ext uri="{FF2B5EF4-FFF2-40B4-BE49-F238E27FC236}">
                    <a16:creationId xmlns:a16="http://schemas.microsoft.com/office/drawing/2014/main" id="{A00F5510-4B19-4186-8BBC-E14FECD84A4A}"/>
                  </a:ext>
                </a:extLst>
              </p:cNvPr>
              <p:cNvGrpSpPr>
                <a:grpSpLocks noChangeAspect="1"/>
              </p:cNvGrpSpPr>
              <p:nvPr/>
            </p:nvGrpSpPr>
            <p:grpSpPr>
              <a:xfrm>
                <a:off x="9456650" y="1376759"/>
                <a:ext cx="1703349" cy="1530538"/>
                <a:chOff x="1491031" y="2720803"/>
                <a:chExt cx="2156270" cy="1937509"/>
              </a:xfrm>
            </p:grpSpPr>
            <p:grpSp>
              <p:nvGrpSpPr>
                <p:cNvPr id="19" name="Groupe 18">
                  <a:extLst>
                    <a:ext uri="{FF2B5EF4-FFF2-40B4-BE49-F238E27FC236}">
                      <a16:creationId xmlns:a16="http://schemas.microsoft.com/office/drawing/2014/main" id="{C1074017-02AF-4341-8E6C-81A6FCB1375E}"/>
                    </a:ext>
                  </a:extLst>
                </p:cNvPr>
                <p:cNvGrpSpPr>
                  <a:grpSpLocks noChangeAspect="1"/>
                </p:cNvGrpSpPr>
                <p:nvPr/>
              </p:nvGrpSpPr>
              <p:grpSpPr>
                <a:xfrm>
                  <a:off x="1491031" y="2720803"/>
                  <a:ext cx="2156270" cy="1937509"/>
                  <a:chOff x="4031418" y="2507686"/>
                  <a:chExt cx="3614271" cy="3247591"/>
                </a:xfrm>
              </p:grpSpPr>
              <p:pic>
                <p:nvPicPr>
                  <p:cNvPr id="29" name="Picture 4" descr="Smartphone Icône Moderne - Images vectorielles gratuites sur Pixabay">
                    <a:extLst>
                      <a:ext uri="{FF2B5EF4-FFF2-40B4-BE49-F238E27FC236}">
                        <a16:creationId xmlns:a16="http://schemas.microsoft.com/office/drawing/2014/main" id="{53DEA386-CB7F-4D35-9A09-6AB213EC5B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376532">
                    <a:off x="5207825" y="3576221"/>
                    <a:ext cx="1541849" cy="21810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ADXL345 - Triple-Axis Accelerometer (+-2g/4g/8g/16g) w/ I2… | Flickr">
                    <a:extLst>
                      <a:ext uri="{FF2B5EF4-FFF2-40B4-BE49-F238E27FC236}">
                        <a16:creationId xmlns:a16="http://schemas.microsoft.com/office/drawing/2014/main" id="{14DF2FFA-6F7E-4283-9B26-C2927C4031B9}"/>
                      </a:ext>
                    </a:extLst>
                  </p:cNvPr>
                  <p:cNvPicPr>
                    <a:picLocks noChangeAspect="1" noChangeArrowheads="1"/>
                  </p:cNvPicPr>
                  <p:nvPr/>
                </p:nvPicPr>
                <p:blipFill rotWithShape="1">
                  <a:blip r:embed="rId11">
                    <a:clrChange>
                      <a:clrFrom>
                        <a:srgbClr val="FEFEFE"/>
                      </a:clrFrom>
                      <a:clrTo>
                        <a:srgbClr val="FEFEFE">
                          <a:alpha val="0"/>
                        </a:srgbClr>
                      </a:clrTo>
                    </a:clrChange>
                    <a:extLst>
                      <a:ext uri="{28A0092B-C50C-407E-A947-70E740481C1C}">
                        <a14:useLocalDpi xmlns:a14="http://schemas.microsoft.com/office/drawing/2010/main" val="0"/>
                      </a:ext>
                    </a:extLst>
                  </a:blip>
                  <a:srcRect l="22053" t="8183" r="21508" b="43458"/>
                  <a:stretch/>
                </p:blipFill>
                <p:spPr bwMode="auto">
                  <a:xfrm rot="18360000">
                    <a:off x="5752705" y="4463932"/>
                    <a:ext cx="1496535" cy="1086156"/>
                  </a:xfrm>
                  <a:prstGeom prst="rect">
                    <a:avLst/>
                  </a:prstGeom>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C0BD1774-ED96-4B8C-A8E2-7CF55ED4215E}"/>
                      </a:ext>
                    </a:extLst>
                  </p:cNvPr>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r="33257"/>
                  <a:stretch/>
                </p:blipFill>
                <p:spPr bwMode="auto">
                  <a:xfrm>
                    <a:off x="4031418" y="2507686"/>
                    <a:ext cx="3614271" cy="2863262"/>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Connecteur droit avec flèche 31">
                    <a:extLst>
                      <a:ext uri="{FF2B5EF4-FFF2-40B4-BE49-F238E27FC236}">
                        <a16:creationId xmlns:a16="http://schemas.microsoft.com/office/drawing/2014/main" id="{0BB146D4-165B-4564-A820-A7B311573639}"/>
                      </a:ext>
                    </a:extLst>
                  </p:cNvPr>
                  <p:cNvCxnSpPr/>
                  <p:nvPr/>
                </p:nvCxnSpPr>
                <p:spPr>
                  <a:xfrm flipH="1" flipV="1">
                    <a:off x="4255477" y="3400002"/>
                    <a:ext cx="2409354" cy="1803224"/>
                  </a:xfrm>
                  <a:prstGeom prst="straightConnector1">
                    <a:avLst/>
                  </a:prstGeom>
                  <a:ln w="38100">
                    <a:solidFill>
                      <a:schemeClr val="accent6">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8" name="ZoneTexte 27">
                      <a:extLst>
                        <a:ext uri="{FF2B5EF4-FFF2-40B4-BE49-F238E27FC236}">
                          <a16:creationId xmlns:a16="http://schemas.microsoft.com/office/drawing/2014/main" id="{8DAE36A7-7F57-42BA-93B3-A35B9CD620BD}"/>
                        </a:ext>
                      </a:extLst>
                    </p:cNvPr>
                    <p:cNvSpPr txBox="1"/>
                    <p:nvPr/>
                  </p:nvSpPr>
                  <p:spPr>
                    <a:xfrm rot="18414772">
                      <a:off x="2063890" y="3661437"/>
                      <a:ext cx="825109" cy="331172"/>
                    </a:xfrm>
                    <a:prstGeom prst="rect">
                      <a:avLst/>
                    </a:prstGeom>
                    <a:noFill/>
                  </p:spPr>
                  <p:txBody>
                    <a:bodyPr wrap="square" rtlCol="0">
                      <a:spAutoFit/>
                    </a:bodyPr>
                    <a:lstStyle/>
                    <a:p>
                      <a14:m>
                        <m:oMath xmlns:m="http://schemas.openxmlformats.org/officeDocument/2006/math">
                          <m:r>
                            <a:rPr lang="fr-FR" sz="1050" i="1" smtClean="0">
                              <a:latin typeface="Cambria Math" panose="02040503050406030204" pitchFamily="18" charset="0"/>
                              <a:ea typeface="Cambria Math" panose="02040503050406030204" pitchFamily="18" charset="0"/>
                              <a:cs typeface="Arial" panose="020B0604020202020204" pitchFamily="34" charset="0"/>
                            </a:rPr>
                            <m:t>𝜃</m:t>
                          </m:r>
                          <m:r>
                            <a:rPr lang="fr-FR" sz="1050" b="0" i="1" smtClean="0">
                              <a:latin typeface="Cambria Math" panose="02040503050406030204" pitchFamily="18" charset="0"/>
                              <a:ea typeface="Cambria Math" panose="02040503050406030204" pitchFamily="18" charset="0"/>
                              <a:cs typeface="Arial" panose="020B0604020202020204" pitchFamily="34" charset="0"/>
                            </a:rPr>
                            <m:t>=</m:t>
                          </m:r>
                        </m:oMath>
                      </a14:m>
                      <a:r>
                        <a:rPr lang="fr-FR" sz="1050" dirty="0">
                          <a:latin typeface="Arial" panose="020B0604020202020204" pitchFamily="34" charset="0"/>
                          <a:cs typeface="Arial" panose="020B0604020202020204" pitchFamily="34" charset="0"/>
                        </a:rPr>
                        <a:t>36°</a:t>
                      </a:r>
                    </a:p>
                  </p:txBody>
                </p:sp>
              </mc:Choice>
              <mc:Fallback xmlns="">
                <p:sp>
                  <p:nvSpPr>
                    <p:cNvPr id="28" name="ZoneTexte 27">
                      <a:extLst>
                        <a:ext uri="{FF2B5EF4-FFF2-40B4-BE49-F238E27FC236}">
                          <a16:creationId xmlns:a16="http://schemas.microsoft.com/office/drawing/2014/main" xmlns="" xmlns:a14="http://schemas.microsoft.com/office/drawing/2010/main" id="{8DAE36A7-7F57-42BA-93B3-A35B9CD620BD}"/>
                        </a:ext>
                      </a:extLst>
                    </p:cNvPr>
                    <p:cNvSpPr txBox="1">
                      <a:spLocks noRot="1" noChangeAspect="1" noMove="1" noResize="1" noEditPoints="1" noAdjustHandles="1" noChangeArrowheads="1" noChangeShapeType="1" noTextEdit="1"/>
                    </p:cNvSpPr>
                    <p:nvPr/>
                  </p:nvSpPr>
                  <p:spPr>
                    <a:xfrm rot="18414772">
                      <a:off x="2063890" y="3661437"/>
                      <a:ext cx="825109" cy="331172"/>
                    </a:xfrm>
                    <a:prstGeom prst="rect">
                      <a:avLst/>
                    </a:prstGeom>
                    <a:blipFill>
                      <a:blip r:embed="rId13"/>
                      <a:stretch>
                        <a:fillRect/>
                      </a:stretch>
                    </a:blipFill>
                  </p:spPr>
                  <p:txBody>
                    <a:bodyPr/>
                    <a:lstStyle/>
                    <a:p>
                      <a:r>
                        <a:rPr lang="fr-FR">
                          <a:noFill/>
                        </a:rPr>
                        <a:t> </a:t>
                      </a:r>
                    </a:p>
                  </p:txBody>
                </p:sp>
              </mc:Fallback>
            </mc:AlternateContent>
          </p:grpSp>
          <p:sp>
            <p:nvSpPr>
              <p:cNvPr id="3" name="Organigramme : Alternative 2">
                <a:extLst>
                  <a:ext uri="{FF2B5EF4-FFF2-40B4-BE49-F238E27FC236}">
                    <a16:creationId xmlns:a16="http://schemas.microsoft.com/office/drawing/2014/main" id="{3DD0BEDC-0828-4DB4-BD45-67DD7B554C26}"/>
                  </a:ext>
                </a:extLst>
              </p:cNvPr>
              <p:cNvSpPr/>
              <p:nvPr/>
            </p:nvSpPr>
            <p:spPr>
              <a:xfrm>
                <a:off x="9335872" y="1300143"/>
                <a:ext cx="1840731" cy="1690245"/>
              </a:xfrm>
              <a:prstGeom prst="flowChartAlternateProcess">
                <a:avLst/>
              </a:prstGeom>
              <a:noFill/>
              <a:ln w="38100">
                <a:solidFill>
                  <a:srgbClr val="C55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3" name="Flèche gauche 1">
              <a:extLst>
                <a:ext uri="{FF2B5EF4-FFF2-40B4-BE49-F238E27FC236}">
                  <a16:creationId xmlns:a16="http://schemas.microsoft.com/office/drawing/2014/main" id="{EA650856-EB87-4DB3-BAFE-B85DFE08D3B7}"/>
                </a:ext>
              </a:extLst>
            </p:cNvPr>
            <p:cNvSpPr/>
            <p:nvPr/>
          </p:nvSpPr>
          <p:spPr>
            <a:xfrm>
              <a:off x="9414169" y="2364778"/>
              <a:ext cx="792000" cy="216299"/>
            </a:xfrm>
            <a:prstGeom prst="leftArrow">
              <a:avLst/>
            </a:prstGeom>
            <a:solidFill>
              <a:srgbClr val="C55910"/>
            </a:solidFill>
            <a:ln>
              <a:noFill/>
            </a:ln>
            <a:effectLst/>
            <a:scene3d>
              <a:camera prst="orthographicFront">
                <a:rot lat="0" lon="0" rev="0"/>
              </a:camera>
              <a:lightRig rig="contrasting" dir="t">
                <a:rot lat="0" lon="0" rev="7800000"/>
              </a:lightRig>
            </a:scene3d>
            <a:sp3d>
              <a:bevelT w="139700" h="139700"/>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grpSp>
      <p:sp>
        <p:nvSpPr>
          <p:cNvPr id="9" name="ZoneTexte 8">
            <a:extLst>
              <a:ext uri="{FF2B5EF4-FFF2-40B4-BE49-F238E27FC236}">
                <a16:creationId xmlns:a16="http://schemas.microsoft.com/office/drawing/2014/main" id="{A4D69313-628B-4068-8E0F-7E4B822F11F2}"/>
              </a:ext>
            </a:extLst>
          </p:cNvPr>
          <p:cNvSpPr txBox="1"/>
          <p:nvPr/>
        </p:nvSpPr>
        <p:spPr>
          <a:xfrm>
            <a:off x="10354750" y="1402611"/>
            <a:ext cx="217714" cy="369332"/>
          </a:xfrm>
          <a:prstGeom prst="rect">
            <a:avLst/>
          </a:prstGeom>
          <a:noFill/>
        </p:spPr>
        <p:txBody>
          <a:bodyPr wrap="square" rtlCol="0">
            <a:spAutoFit/>
          </a:bodyPr>
          <a:lstStyle/>
          <a:p>
            <a:r>
              <a:rPr lang="fr-FR" b="1" dirty="0">
                <a:solidFill>
                  <a:srgbClr val="C03700"/>
                </a:solidFill>
              </a:rPr>
              <a:t>x</a:t>
            </a:r>
          </a:p>
        </p:txBody>
      </p:sp>
    </p:spTree>
    <p:extLst>
      <p:ext uri="{BB962C8B-B14F-4D97-AF65-F5344CB8AC3E}">
        <p14:creationId xmlns:p14="http://schemas.microsoft.com/office/powerpoint/2010/main" val="423595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1">
            <a:extLst>
              <a:ext uri="{FF2B5EF4-FFF2-40B4-BE49-F238E27FC236}">
                <a16:creationId xmlns:a16="http://schemas.microsoft.com/office/drawing/2014/main" id="{4CC940A6-D06A-42E6-8DD5-0D16D56885D6}"/>
              </a:ext>
            </a:extLst>
          </p:cNvPr>
          <p:cNvSpPr>
            <a:spLocks noGrp="1"/>
          </p:cNvSpPr>
          <p:nvPr>
            <p:ph type="sldNum" sz="quarter" idx="12"/>
          </p:nvPr>
        </p:nvSpPr>
        <p:spPr>
          <a:xfrm>
            <a:off x="11760000" y="6371351"/>
            <a:ext cx="432000" cy="432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17C1B05-8444-EA4A-B9F9-11CD3616A168}" type="slidenum">
              <a:rPr kumimoji="0" lang="fr-FR"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fr-FR" sz="1200" b="0" i="0" u="none" strike="noStrike" kern="1200" cap="none" spc="0" normalizeH="0" baseline="0" noProof="0">
              <a:ln>
                <a:noFill/>
              </a:ln>
              <a:solidFill>
                <a:srgbClr val="FFFFFF"/>
              </a:solidFill>
              <a:effectLst/>
              <a:uLnTx/>
              <a:uFillTx/>
              <a:latin typeface="Corbel"/>
              <a:ea typeface="+mn-ea"/>
              <a:cs typeface="+mn-cs"/>
            </a:endParaRPr>
          </a:p>
        </p:txBody>
      </p:sp>
      <p:sp>
        <p:nvSpPr>
          <p:cNvPr id="4" name="ZoneTexte 3"/>
          <p:cNvSpPr txBox="1"/>
          <p:nvPr/>
        </p:nvSpPr>
        <p:spPr>
          <a:xfrm>
            <a:off x="4163437" y="3609141"/>
            <a:ext cx="350517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chemeClr val="accent6">
                    <a:lumMod val="50000"/>
                  </a:schemeClr>
                </a:solidFill>
                <a:effectLst/>
                <a:uLnTx/>
                <a:uFillTx/>
                <a:latin typeface="Corbel"/>
                <a:ea typeface="+mn-ea"/>
                <a:cs typeface="Arial" panose="020B0604020202020204" pitchFamily="34" charset="0"/>
              </a:rPr>
              <a:t>Conditions expérimentales,</a:t>
            </a:r>
            <a:br>
              <a:rPr kumimoji="0" lang="fr-FR" sz="1600" b="0" i="0" u="none" strike="noStrike" kern="1200" cap="none" spc="0" normalizeH="0" baseline="0" noProof="0" dirty="0">
                <a:ln>
                  <a:noFill/>
                </a:ln>
                <a:solidFill>
                  <a:schemeClr val="accent6">
                    <a:lumMod val="50000"/>
                  </a:schemeClr>
                </a:solidFill>
                <a:effectLst/>
                <a:uLnTx/>
                <a:uFillTx/>
                <a:latin typeface="Corbel"/>
                <a:ea typeface="+mn-ea"/>
                <a:cs typeface="Arial" panose="020B0604020202020204" pitchFamily="34" charset="0"/>
              </a:rPr>
            </a:br>
            <a:r>
              <a:rPr kumimoji="0" lang="fr-FR" sz="1600" b="0" i="0" u="none" strike="noStrike" kern="1200" cap="none" spc="0" normalizeH="0" baseline="0" noProof="0" dirty="0">
                <a:ln>
                  <a:noFill/>
                </a:ln>
                <a:solidFill>
                  <a:schemeClr val="accent6">
                    <a:lumMod val="50000"/>
                  </a:schemeClr>
                </a:solidFill>
                <a:effectLst/>
                <a:uLnTx/>
                <a:uFillTx/>
                <a:latin typeface="Corbel"/>
                <a:ea typeface="+mn-ea"/>
                <a:cs typeface="Arial" panose="020B0604020202020204" pitchFamily="34" charset="0"/>
              </a:rPr>
              <a:t>incertitudes de mesure</a:t>
            </a:r>
          </a:p>
        </p:txBody>
      </p:sp>
      <p:sp>
        <p:nvSpPr>
          <p:cNvPr id="6" name="Flèche : double flèche horizontale 5">
            <a:extLst>
              <a:ext uri="{FF2B5EF4-FFF2-40B4-BE49-F238E27FC236}">
                <a16:creationId xmlns:a16="http://schemas.microsoft.com/office/drawing/2014/main" id="{41B800B6-C560-4F29-A0EC-491A2889D711}"/>
              </a:ext>
            </a:extLst>
          </p:cNvPr>
          <p:cNvSpPr/>
          <p:nvPr/>
        </p:nvSpPr>
        <p:spPr>
          <a:xfrm rot="5400000" flipH="1">
            <a:off x="1615860" y="3261913"/>
            <a:ext cx="1633554" cy="393416"/>
          </a:xfrm>
          <a:prstGeom prst="leftRightArrow">
            <a:avLst/>
          </a:prstGeom>
          <a:gradFill flip="none" rotWithShape="1">
            <a:gsLst>
              <a:gs pos="0">
                <a:schemeClr val="accent6">
                  <a:lumMod val="50000"/>
                </a:schemeClr>
              </a:gs>
              <a:gs pos="50000">
                <a:schemeClr val="accent6">
                  <a:lumMod val="75000"/>
                </a:schemeClr>
              </a:gs>
              <a:gs pos="100000">
                <a:schemeClr val="accent6">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sp>
        <p:nvSpPr>
          <p:cNvPr id="16" name="Flèche : droite 15">
            <a:extLst>
              <a:ext uri="{FF2B5EF4-FFF2-40B4-BE49-F238E27FC236}">
                <a16:creationId xmlns:a16="http://schemas.microsoft.com/office/drawing/2014/main" id="{0BC4AF36-769D-4D5D-8387-A8F83C98337B}"/>
              </a:ext>
            </a:extLst>
          </p:cNvPr>
          <p:cNvSpPr/>
          <p:nvPr/>
        </p:nvSpPr>
        <p:spPr>
          <a:xfrm>
            <a:off x="3511685" y="3303324"/>
            <a:ext cx="4183969" cy="422830"/>
          </a:xfrm>
          <a:prstGeom prst="rightArrow">
            <a:avLst/>
          </a:prstGeom>
          <a:gradFill flip="none" rotWithShape="1">
            <a:gsLst>
              <a:gs pos="0">
                <a:schemeClr val="accent6">
                  <a:lumMod val="50000"/>
                </a:schemeClr>
              </a:gs>
              <a:gs pos="50000">
                <a:schemeClr val="accent6">
                  <a:lumMod val="75000"/>
                </a:schemeClr>
              </a:gs>
              <a:gs pos="100000">
                <a:schemeClr val="accent6">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latin typeface="Candara"/>
            </a:endParaRPr>
          </a:p>
        </p:txBody>
      </p:sp>
      <p:sp>
        <p:nvSpPr>
          <p:cNvPr id="17" name="Organigramme : Alternative 16">
            <a:extLst>
              <a:ext uri="{FF2B5EF4-FFF2-40B4-BE49-F238E27FC236}">
                <a16:creationId xmlns:a16="http://schemas.microsoft.com/office/drawing/2014/main" id="{B2E806DB-9B59-4698-8190-DBE6AF118132}"/>
              </a:ext>
            </a:extLst>
          </p:cNvPr>
          <p:cNvSpPr/>
          <p:nvPr/>
        </p:nvSpPr>
        <p:spPr>
          <a:xfrm>
            <a:off x="841481" y="1901107"/>
            <a:ext cx="3410357" cy="720000"/>
          </a:xfrm>
          <a:prstGeom prst="flowChartAlternateProcess">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les données mesurées issues du </a:t>
            </a:r>
            <a:r>
              <a:rPr kumimoji="0" lang="fr-FR" sz="2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capteur</a:t>
            </a:r>
          </a:p>
        </p:txBody>
      </p:sp>
      <p:sp>
        <p:nvSpPr>
          <p:cNvPr id="22" name="Organigramme : Alternative 21">
            <a:extLst>
              <a:ext uri="{FF2B5EF4-FFF2-40B4-BE49-F238E27FC236}">
                <a16:creationId xmlns:a16="http://schemas.microsoft.com/office/drawing/2014/main" id="{E9D045E7-F6DC-4951-99E6-281326D02F77}"/>
              </a:ext>
            </a:extLst>
          </p:cNvPr>
          <p:cNvSpPr/>
          <p:nvPr/>
        </p:nvSpPr>
        <p:spPr>
          <a:xfrm>
            <a:off x="788065" y="4269625"/>
            <a:ext cx="3463773" cy="931915"/>
          </a:xfrm>
          <a:prstGeom prst="flowChartAlternateProcess">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2000" b="1" dirty="0">
                <a:solidFill>
                  <a:srgbClr val="FFFFFF"/>
                </a:solidFill>
                <a:latin typeface="Arial" panose="020B0604020202020204" pitchFamily="34" charset="0"/>
                <a:cs typeface="Arial" panose="020B0604020202020204" pitchFamily="34" charset="0"/>
              </a:rPr>
              <a:t>les données mesurées issues du </a:t>
            </a:r>
            <a:r>
              <a:rPr lang="fr-FR" sz="2000" b="1" dirty="0">
                <a:solidFill>
                  <a:schemeClr val="tx1"/>
                </a:solidFill>
                <a:latin typeface="Arial" panose="020B0604020202020204" pitchFamily="34" charset="0"/>
                <a:cs typeface="Arial" panose="020B0604020202020204" pitchFamily="34" charset="0"/>
              </a:rPr>
              <a:t>dispositif de référence</a:t>
            </a:r>
            <a:endParaRPr lang="fr-FR" sz="2000" b="1" dirty="0">
              <a:solidFill>
                <a:srgbClr val="FFFFFF"/>
              </a:solidFill>
              <a:latin typeface="Arial" panose="020B0604020202020204" pitchFamily="34" charset="0"/>
              <a:cs typeface="Arial" panose="020B0604020202020204" pitchFamily="34" charset="0"/>
            </a:endParaRPr>
          </a:p>
        </p:txBody>
      </p:sp>
      <p:sp>
        <p:nvSpPr>
          <p:cNvPr id="25" name="Organigramme : Alternative 24">
            <a:extLst>
              <a:ext uri="{FF2B5EF4-FFF2-40B4-BE49-F238E27FC236}">
                <a16:creationId xmlns:a16="http://schemas.microsoft.com/office/drawing/2014/main" id="{87C28606-8F27-4E06-86EA-B83A2E109D23}"/>
              </a:ext>
            </a:extLst>
          </p:cNvPr>
          <p:cNvSpPr/>
          <p:nvPr/>
        </p:nvSpPr>
        <p:spPr>
          <a:xfrm>
            <a:off x="7791200" y="3112127"/>
            <a:ext cx="3337667" cy="761677"/>
          </a:xfrm>
          <a:prstGeom prst="flowChartAlternateProcess">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2000" b="1" dirty="0">
                <a:solidFill>
                  <a:srgbClr val="FFFFFF"/>
                </a:solidFill>
                <a:latin typeface="Arial" panose="020B0604020202020204" pitchFamily="34" charset="0"/>
                <a:cs typeface="Arial" panose="020B0604020202020204" pitchFamily="34" charset="0"/>
              </a:rPr>
              <a:t>limites de validité </a:t>
            </a:r>
          </a:p>
        </p:txBody>
      </p:sp>
      <p:sp>
        <p:nvSpPr>
          <p:cNvPr id="40" name="ZoneTexte 39">
            <a:extLst>
              <a:ext uri="{FF2B5EF4-FFF2-40B4-BE49-F238E27FC236}">
                <a16:creationId xmlns:a16="http://schemas.microsoft.com/office/drawing/2014/main" id="{750065E0-94E0-4ED1-9B92-312C7216C646}"/>
              </a:ext>
            </a:extLst>
          </p:cNvPr>
          <p:cNvSpPr txBox="1"/>
          <p:nvPr/>
        </p:nvSpPr>
        <p:spPr>
          <a:xfrm>
            <a:off x="4305254" y="5671854"/>
            <a:ext cx="3390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chemeClr val="accent6">
                    <a:lumMod val="50000"/>
                  </a:schemeClr>
                </a:solidFill>
                <a:effectLst/>
                <a:uLnTx/>
                <a:uFillTx/>
                <a:latin typeface="3ds" panose="02000503020000020004" pitchFamily="2" charset="0"/>
                <a:cs typeface="Arial" panose="020B0604020202020204" pitchFamily="34" charset="0"/>
              </a:rPr>
              <a:t>CONCLUSION </a:t>
            </a:r>
          </a:p>
        </p:txBody>
      </p:sp>
      <p:sp>
        <p:nvSpPr>
          <p:cNvPr id="41" name="Flèche à angle droit 15">
            <a:extLst>
              <a:ext uri="{FF2B5EF4-FFF2-40B4-BE49-F238E27FC236}">
                <a16:creationId xmlns:a16="http://schemas.microsoft.com/office/drawing/2014/main" id="{25B65548-5EAA-43C9-9ED2-80B63C86F0DF}"/>
              </a:ext>
            </a:extLst>
          </p:cNvPr>
          <p:cNvSpPr/>
          <p:nvPr/>
        </p:nvSpPr>
        <p:spPr>
          <a:xfrm rot="10800000">
            <a:off x="5835347" y="4822768"/>
            <a:ext cx="1991107" cy="849085"/>
          </a:xfrm>
          <a:prstGeom prst="bentUpArrow">
            <a:avLst/>
          </a:prstGeom>
          <a:gradFill flip="none" rotWithShape="1">
            <a:gsLst>
              <a:gs pos="0">
                <a:schemeClr val="accent6">
                  <a:lumMod val="50000"/>
                </a:schemeClr>
              </a:gs>
              <a:gs pos="50000">
                <a:schemeClr val="accent6">
                  <a:lumMod val="75000"/>
                </a:schemeClr>
              </a:gs>
              <a:gs pos="100000">
                <a:schemeClr val="accent6">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latin typeface="Candara"/>
            </a:endParaRPr>
          </a:p>
        </p:txBody>
      </p:sp>
      <p:sp>
        <p:nvSpPr>
          <p:cNvPr id="28" name="Espace réservé du pied de page 5">
            <a:extLst>
              <a:ext uri="{FF2B5EF4-FFF2-40B4-BE49-F238E27FC236}">
                <a16:creationId xmlns:a16="http://schemas.microsoft.com/office/drawing/2014/main" id="{E24E927B-1F9B-4EB6-A9F3-A8D3A8C9C028}"/>
              </a:ext>
            </a:extLst>
          </p:cNvPr>
          <p:cNvSpPr txBox="1">
            <a:spLocks/>
          </p:cNvSpPr>
          <p:nvPr/>
        </p:nvSpPr>
        <p:spPr>
          <a:xfrm>
            <a:off x="122846" y="6520540"/>
            <a:ext cx="6164159" cy="295062"/>
          </a:xfrm>
          <a:prstGeom prst="rect">
            <a:avLst/>
          </a:prstGeom>
          <a:noFill/>
        </p:spPr>
        <p:txBody>
          <a:bodyPr vert="horz" lIns="0" tIns="0" rIns="0" bIns="0" rtlCol="0" anchor="ctr"/>
          <a:lstStyle>
            <a:defPPr>
              <a:defRPr lang="fr-FR"/>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prstClr val="black">
                    <a:lumMod val="75000"/>
                    <a:lumOff val="25000"/>
                  </a:prstClr>
                </a:solidFill>
                <a:latin typeface="Candara"/>
              </a:rPr>
              <a:t>STI2D :  l'approche expérimentale du </a:t>
            </a:r>
            <a:r>
              <a:rPr lang="fr-FR" dirty="0" err="1">
                <a:solidFill>
                  <a:prstClr val="black">
                    <a:lumMod val="75000"/>
                    <a:lumOff val="25000"/>
                  </a:prstClr>
                </a:solidFill>
                <a:latin typeface="Candara"/>
              </a:rPr>
              <a:t>tryptique</a:t>
            </a:r>
            <a:r>
              <a:rPr lang="fr-FR" dirty="0">
                <a:solidFill>
                  <a:prstClr val="black">
                    <a:lumMod val="75000"/>
                    <a:lumOff val="25000"/>
                  </a:prstClr>
                </a:solidFill>
                <a:latin typeface="Candara"/>
              </a:rPr>
              <a:t> MEI</a:t>
            </a:r>
          </a:p>
        </p:txBody>
      </p:sp>
      <p:pic>
        <p:nvPicPr>
          <p:cNvPr id="29" name="Image 28">
            <a:extLst>
              <a:ext uri="{FF2B5EF4-FFF2-40B4-BE49-F238E27FC236}">
                <a16:creationId xmlns:a16="http://schemas.microsoft.com/office/drawing/2014/main" id="{BBE150C6-8DC6-4213-8977-5E6C800CC073}"/>
              </a:ext>
            </a:extLst>
          </p:cNvPr>
          <p:cNvPicPr>
            <a:picLocks/>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1160000" y="144000"/>
            <a:ext cx="960000" cy="960000"/>
          </a:xfrm>
          <a:prstGeom prst="rect">
            <a:avLst/>
          </a:prstGeom>
        </p:spPr>
      </p:pic>
      <p:grpSp>
        <p:nvGrpSpPr>
          <p:cNvPr id="31" name="Groupe 30">
            <a:extLst>
              <a:ext uri="{FF2B5EF4-FFF2-40B4-BE49-F238E27FC236}">
                <a16:creationId xmlns:a16="http://schemas.microsoft.com/office/drawing/2014/main" id="{7208035F-8891-4F5D-9A9C-DB2A472A0050}"/>
              </a:ext>
            </a:extLst>
          </p:cNvPr>
          <p:cNvGrpSpPr/>
          <p:nvPr/>
        </p:nvGrpSpPr>
        <p:grpSpPr>
          <a:xfrm>
            <a:off x="9139080" y="1017"/>
            <a:ext cx="1368000" cy="1368000"/>
            <a:chOff x="-41167" y="939872"/>
            <a:chExt cx="1747506" cy="2008628"/>
          </a:xfrm>
          <a:solidFill>
            <a:schemeClr val="accent1">
              <a:lumMod val="75000"/>
            </a:schemeClr>
          </a:solidFill>
        </p:grpSpPr>
        <p:sp>
          <p:nvSpPr>
            <p:cNvPr id="35" name="Hexagone 34">
              <a:extLst>
                <a:ext uri="{FF2B5EF4-FFF2-40B4-BE49-F238E27FC236}">
                  <a16:creationId xmlns:a16="http://schemas.microsoft.com/office/drawing/2014/main" id="{B1452362-B98E-4CD7-A181-834C4A1B0DA6}"/>
                </a:ext>
              </a:extLst>
            </p:cNvPr>
            <p:cNvSpPr/>
            <p:nvPr/>
          </p:nvSpPr>
          <p:spPr>
            <a:xfrm rot="5400000">
              <a:off x="-171728" y="1070433"/>
              <a:ext cx="2008628" cy="1747506"/>
            </a:xfrm>
            <a:prstGeom prst="hexagon">
              <a:avLst>
                <a:gd name="adj" fmla="val 25000"/>
                <a:gd name="vf" fmla="val 115470"/>
              </a:avLst>
            </a:prstGeom>
            <a:grpFill/>
          </p:spPr>
          <p:style>
            <a:lnRef idx="2">
              <a:schemeClr val="lt1">
                <a:hueOff val="0"/>
                <a:satOff val="0"/>
                <a:lumOff val="0"/>
                <a:alphaOff val="0"/>
              </a:schemeClr>
            </a:lnRef>
            <a:fillRef idx="1">
              <a:schemeClr val="accent5">
                <a:alpha val="90000"/>
                <a:hueOff val="0"/>
                <a:satOff val="0"/>
                <a:lumOff val="0"/>
                <a:alphaOff val="-8000"/>
              </a:schemeClr>
            </a:fillRef>
            <a:effectRef idx="0">
              <a:schemeClr val="accent5">
                <a:alpha val="90000"/>
                <a:hueOff val="0"/>
                <a:satOff val="0"/>
                <a:lumOff val="0"/>
                <a:alphaOff val="-8000"/>
              </a:schemeClr>
            </a:effectRef>
            <a:fontRef idx="minor">
              <a:schemeClr val="lt1"/>
            </a:fontRef>
          </p:style>
        </p:sp>
        <p:sp>
          <p:nvSpPr>
            <p:cNvPr id="42" name="Hexagone 4">
              <a:extLst>
                <a:ext uri="{FF2B5EF4-FFF2-40B4-BE49-F238E27FC236}">
                  <a16:creationId xmlns:a16="http://schemas.microsoft.com/office/drawing/2014/main" id="{32C0130D-240A-40E3-9386-92226216D107}"/>
                </a:ext>
              </a:extLst>
            </p:cNvPr>
            <p:cNvSpPr txBox="1"/>
            <p:nvPr/>
          </p:nvSpPr>
          <p:spPr>
            <a:xfrm>
              <a:off x="151802" y="1386180"/>
              <a:ext cx="1336687" cy="11645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600200">
                <a:lnSpc>
                  <a:spcPct val="90000"/>
                </a:lnSpc>
                <a:spcBef>
                  <a:spcPct val="0"/>
                </a:spcBef>
                <a:spcAft>
                  <a:spcPct val="35000"/>
                </a:spcAft>
                <a:defRPr/>
              </a:pPr>
              <a:r>
                <a:rPr lang="fr-FR" sz="2400" b="1" dirty="0">
                  <a:solidFill>
                    <a:srgbClr val="FFFFFF"/>
                  </a:solidFill>
                  <a:latin typeface="Corbel" panose="020B0503020204020204" pitchFamily="34" charset="0"/>
                </a:rPr>
                <a:t>É</a:t>
              </a:r>
              <a:r>
                <a:rPr kumimoji="0" lang="fr-FR" sz="2400" b="1" i="0" u="none" strike="noStrike" kern="1200" cap="none" spc="0" normalizeH="0" baseline="0" noProof="0" dirty="0">
                  <a:ln>
                    <a:noFill/>
                  </a:ln>
                  <a:solidFill>
                    <a:srgbClr val="FFFFFF"/>
                  </a:solidFill>
                  <a:effectLst/>
                  <a:uLnTx/>
                  <a:uFillTx/>
                  <a:latin typeface="Candara"/>
                  <a:ea typeface="+mn-ea"/>
                  <a:cs typeface="+mn-cs"/>
                </a:rPr>
                <a:t>tape</a:t>
              </a:r>
              <a:r>
                <a:rPr kumimoji="0" lang="fr-FR" sz="2400" b="0" i="0" u="none" strike="noStrike" kern="1200" cap="none" spc="0" normalizeH="0" baseline="0" noProof="0" dirty="0">
                  <a:ln>
                    <a:noFill/>
                  </a:ln>
                  <a:solidFill>
                    <a:srgbClr val="FFFFFF"/>
                  </a:solidFill>
                  <a:effectLst/>
                  <a:uLnTx/>
                  <a:uFillTx/>
                  <a:latin typeface="Candara"/>
                  <a:ea typeface="+mn-ea"/>
                  <a:cs typeface="+mn-cs"/>
                </a:rPr>
                <a:t> </a:t>
              </a:r>
              <a:r>
                <a:rPr kumimoji="0" lang="fr-FR" sz="2400" b="1" i="0" u="none" strike="noStrike" kern="1200" cap="none" spc="0" normalizeH="0" baseline="0" noProof="0" dirty="0">
                  <a:ln>
                    <a:noFill/>
                  </a:ln>
                  <a:solidFill>
                    <a:srgbClr val="FFFFFF"/>
                  </a:solidFill>
                  <a:effectLst/>
                  <a:uLnTx/>
                  <a:uFillTx/>
                  <a:latin typeface="Candara"/>
                  <a:ea typeface="+mn-ea"/>
                  <a:cs typeface="+mn-cs"/>
                </a:rPr>
                <a:t>5</a:t>
              </a:r>
            </a:p>
          </p:txBody>
        </p:sp>
      </p:grpSp>
      <p:sp>
        <p:nvSpPr>
          <p:cNvPr id="43" name="Titre 1">
            <a:extLst>
              <a:ext uri="{FF2B5EF4-FFF2-40B4-BE49-F238E27FC236}">
                <a16:creationId xmlns:a16="http://schemas.microsoft.com/office/drawing/2014/main" id="{61C6D24F-E34C-4D28-A966-30FF2F92D5D6}"/>
              </a:ext>
            </a:extLst>
          </p:cNvPr>
          <p:cNvSpPr txBox="1">
            <a:spLocks/>
          </p:cNvSpPr>
          <p:nvPr/>
        </p:nvSpPr>
        <p:spPr>
          <a:xfrm>
            <a:off x="180000" y="180000"/>
            <a:ext cx="10363200" cy="602703"/>
          </a:xfrm>
          <a:prstGeom prst="rect">
            <a:avLst/>
          </a:prstGeom>
        </p:spPr>
        <p:txBody>
          <a:bodyPr vert="horz" lIns="0" tIns="0" rIns="0" bIns="0" rtlCol="0" anchor="ctr">
            <a:noAutofit/>
          </a:bodyPr>
          <a:lstStyle>
            <a:defPPr>
              <a:defRPr lang="fr-FR"/>
            </a:defPPr>
            <a:lvl1pPr>
              <a:lnSpc>
                <a:spcPct val="90000"/>
              </a:lnSpc>
              <a:spcBef>
                <a:spcPct val="0"/>
              </a:spcBef>
              <a:buNone/>
              <a:defRPr sz="4800" b="1" spc="-300">
                <a:solidFill>
                  <a:schemeClr val="tx1">
                    <a:lumMod val="75000"/>
                    <a:lumOff val="25000"/>
                  </a:schemeClr>
                </a:solidFill>
                <a:latin typeface="+mj-lt"/>
                <a:ea typeface="+mj-ea"/>
                <a:cs typeface="+mj-cs"/>
              </a:defRPr>
            </a:lvl1pPr>
          </a:lstStyle>
          <a:p>
            <a:r>
              <a:rPr lang="fr-FR" dirty="0"/>
              <a:t>Une démarche différente en STI2D</a:t>
            </a:r>
          </a:p>
        </p:txBody>
      </p:sp>
      <p:sp>
        <p:nvSpPr>
          <p:cNvPr id="44" name="ZoneTexte 43">
            <a:extLst>
              <a:ext uri="{FF2B5EF4-FFF2-40B4-BE49-F238E27FC236}">
                <a16:creationId xmlns:a16="http://schemas.microsoft.com/office/drawing/2014/main" id="{F1CD0203-CF17-43D1-83F7-9B86A22F56B2}"/>
              </a:ext>
            </a:extLst>
          </p:cNvPr>
          <p:cNvSpPr txBox="1"/>
          <p:nvPr/>
        </p:nvSpPr>
        <p:spPr>
          <a:xfrm>
            <a:off x="484934" y="744763"/>
            <a:ext cx="9583626" cy="461665"/>
          </a:xfrm>
          <a:prstGeom prst="rect">
            <a:avLst/>
          </a:prstGeom>
          <a:noFill/>
        </p:spPr>
        <p:txBody>
          <a:bodyPr wrap="square" rtlCol="0">
            <a:spAutoFit/>
          </a:bodyPr>
          <a:lstStyle/>
          <a:p>
            <a:pPr lvl="0">
              <a:defRPr/>
            </a:pPr>
            <a:r>
              <a:rPr lang="fr-FR" sz="2400" b="1" dirty="0">
                <a:solidFill>
                  <a:prstClr val="black"/>
                </a:solidFill>
              </a:rPr>
              <a:t>Qualifier le capteur</a:t>
            </a:r>
          </a:p>
        </p:txBody>
      </p:sp>
      <p:sp>
        <p:nvSpPr>
          <p:cNvPr id="49" name="ZoneTexte 48">
            <a:extLst>
              <a:ext uri="{FF2B5EF4-FFF2-40B4-BE49-F238E27FC236}">
                <a16:creationId xmlns:a16="http://schemas.microsoft.com/office/drawing/2014/main" id="{B8AB32B2-AB9C-4A90-8574-D63E5060D7B5}"/>
              </a:ext>
            </a:extLst>
          </p:cNvPr>
          <p:cNvSpPr txBox="1"/>
          <p:nvPr/>
        </p:nvSpPr>
        <p:spPr>
          <a:xfrm>
            <a:off x="2652190" y="3274675"/>
            <a:ext cx="9400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accent6">
                    <a:lumMod val="50000"/>
                  </a:schemeClr>
                </a:solidFill>
                <a:effectLst/>
                <a:uLnTx/>
                <a:uFillTx/>
                <a:latin typeface="Corbel" panose="020B0503020204020204" pitchFamily="34" charset="0"/>
                <a:cs typeface="Arial" panose="020B0604020202020204" pitchFamily="34" charset="0"/>
              </a:rPr>
              <a:t>Écart</a:t>
            </a:r>
            <a:endParaRPr kumimoji="0" lang="fr-FR" sz="2400" b="1" i="0" u="none" strike="noStrike" kern="1200" cap="none" spc="0" normalizeH="0" baseline="0" noProof="0" dirty="0">
              <a:ln>
                <a:noFill/>
              </a:ln>
              <a:solidFill>
                <a:schemeClr val="accent6">
                  <a:lumMod val="50000"/>
                </a:schemeClr>
              </a:solidFill>
              <a:effectLst/>
              <a:uLnTx/>
              <a:uFillTx/>
              <a:latin typeface="Corbel"/>
              <a:cs typeface="Arial" panose="020B0604020202020204" pitchFamily="34" charset="0"/>
            </a:endParaRPr>
          </a:p>
        </p:txBody>
      </p:sp>
      <p:sp>
        <p:nvSpPr>
          <p:cNvPr id="3" name="Forme libre : forme 2">
            <a:extLst>
              <a:ext uri="{FF2B5EF4-FFF2-40B4-BE49-F238E27FC236}">
                <a16:creationId xmlns:a16="http://schemas.microsoft.com/office/drawing/2014/main" id="{E94D4C0F-F51B-4EA2-9DA8-5AFF084E58A5}"/>
              </a:ext>
            </a:extLst>
          </p:cNvPr>
          <p:cNvSpPr/>
          <p:nvPr/>
        </p:nvSpPr>
        <p:spPr>
          <a:xfrm>
            <a:off x="10914185" y="3469937"/>
            <a:ext cx="767354" cy="2236991"/>
          </a:xfrm>
          <a:custGeom>
            <a:avLst/>
            <a:gdLst>
              <a:gd name="connsiteX0" fmla="*/ 11723 w 767354"/>
              <a:gd name="connsiteY0" fmla="*/ 23540 h 2236991"/>
              <a:gd name="connsiteX1" fmla="*/ 656492 w 767354"/>
              <a:gd name="connsiteY1" fmla="*/ 281448 h 2236991"/>
              <a:gd name="connsiteX2" fmla="*/ 703384 w 767354"/>
              <a:gd name="connsiteY2" fmla="*/ 2016463 h 2236991"/>
              <a:gd name="connsiteX3" fmla="*/ 0 w 767354"/>
              <a:gd name="connsiteY3" fmla="*/ 2157140 h 2236991"/>
            </a:gdLst>
            <a:ahLst/>
            <a:cxnLst>
              <a:cxn ang="0">
                <a:pos x="connsiteX0" y="connsiteY0"/>
              </a:cxn>
              <a:cxn ang="0">
                <a:pos x="connsiteX1" y="connsiteY1"/>
              </a:cxn>
              <a:cxn ang="0">
                <a:pos x="connsiteX2" y="connsiteY2"/>
              </a:cxn>
              <a:cxn ang="0">
                <a:pos x="connsiteX3" y="connsiteY3"/>
              </a:cxn>
            </a:cxnLst>
            <a:rect l="l" t="t" r="r" b="b"/>
            <a:pathLst>
              <a:path w="767354" h="2236991">
                <a:moveTo>
                  <a:pt x="11723" y="23540"/>
                </a:moveTo>
                <a:cubicBezTo>
                  <a:pt x="276469" y="-13583"/>
                  <a:pt x="541215" y="-50706"/>
                  <a:pt x="656492" y="281448"/>
                </a:cubicBezTo>
                <a:cubicBezTo>
                  <a:pt x="771769" y="613602"/>
                  <a:pt x="812799" y="1703848"/>
                  <a:pt x="703384" y="2016463"/>
                </a:cubicBezTo>
                <a:cubicBezTo>
                  <a:pt x="593969" y="2329078"/>
                  <a:pt x="296984" y="2243109"/>
                  <a:pt x="0" y="2157140"/>
                </a:cubicBezTo>
              </a:path>
            </a:pathLst>
          </a:custGeom>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fr-FR"/>
          </a:p>
        </p:txBody>
      </p:sp>
      <p:sp>
        <p:nvSpPr>
          <p:cNvPr id="50" name="Forme libre : forme 49">
            <a:extLst>
              <a:ext uri="{FF2B5EF4-FFF2-40B4-BE49-F238E27FC236}">
                <a16:creationId xmlns:a16="http://schemas.microsoft.com/office/drawing/2014/main" id="{258FD3C7-33A9-4044-A6FA-CE2A9FD700FD}"/>
              </a:ext>
            </a:extLst>
          </p:cNvPr>
          <p:cNvSpPr/>
          <p:nvPr/>
        </p:nvSpPr>
        <p:spPr>
          <a:xfrm>
            <a:off x="10914185" y="3458622"/>
            <a:ext cx="644769" cy="1758148"/>
          </a:xfrm>
          <a:custGeom>
            <a:avLst/>
            <a:gdLst>
              <a:gd name="connsiteX0" fmla="*/ 11723 w 767354"/>
              <a:gd name="connsiteY0" fmla="*/ 23540 h 2236991"/>
              <a:gd name="connsiteX1" fmla="*/ 656492 w 767354"/>
              <a:gd name="connsiteY1" fmla="*/ 281448 h 2236991"/>
              <a:gd name="connsiteX2" fmla="*/ 703384 w 767354"/>
              <a:gd name="connsiteY2" fmla="*/ 2016463 h 2236991"/>
              <a:gd name="connsiteX3" fmla="*/ 0 w 767354"/>
              <a:gd name="connsiteY3" fmla="*/ 2157140 h 2236991"/>
            </a:gdLst>
            <a:ahLst/>
            <a:cxnLst>
              <a:cxn ang="0">
                <a:pos x="connsiteX0" y="connsiteY0"/>
              </a:cxn>
              <a:cxn ang="0">
                <a:pos x="connsiteX1" y="connsiteY1"/>
              </a:cxn>
              <a:cxn ang="0">
                <a:pos x="connsiteX2" y="connsiteY2"/>
              </a:cxn>
              <a:cxn ang="0">
                <a:pos x="connsiteX3" y="connsiteY3"/>
              </a:cxn>
            </a:cxnLst>
            <a:rect l="l" t="t" r="r" b="b"/>
            <a:pathLst>
              <a:path w="767354" h="2236991">
                <a:moveTo>
                  <a:pt x="11723" y="23540"/>
                </a:moveTo>
                <a:cubicBezTo>
                  <a:pt x="276469" y="-13583"/>
                  <a:pt x="541215" y="-50706"/>
                  <a:pt x="656492" y="281448"/>
                </a:cubicBezTo>
                <a:cubicBezTo>
                  <a:pt x="771769" y="613602"/>
                  <a:pt x="812799" y="1703848"/>
                  <a:pt x="703384" y="2016463"/>
                </a:cubicBezTo>
                <a:cubicBezTo>
                  <a:pt x="593969" y="2329078"/>
                  <a:pt x="296984" y="2243109"/>
                  <a:pt x="0" y="2157140"/>
                </a:cubicBezTo>
              </a:path>
            </a:pathLst>
          </a:custGeom>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fr-FR"/>
          </a:p>
        </p:txBody>
      </p:sp>
      <p:sp>
        <p:nvSpPr>
          <p:cNvPr id="51" name="Forme libre : forme 50">
            <a:extLst>
              <a:ext uri="{FF2B5EF4-FFF2-40B4-BE49-F238E27FC236}">
                <a16:creationId xmlns:a16="http://schemas.microsoft.com/office/drawing/2014/main" id="{4859FF84-A373-42DC-AD64-ACE7AB0D28A4}"/>
              </a:ext>
            </a:extLst>
          </p:cNvPr>
          <p:cNvSpPr/>
          <p:nvPr/>
        </p:nvSpPr>
        <p:spPr>
          <a:xfrm>
            <a:off x="10914185" y="3469529"/>
            <a:ext cx="534733" cy="1353239"/>
          </a:xfrm>
          <a:custGeom>
            <a:avLst/>
            <a:gdLst>
              <a:gd name="connsiteX0" fmla="*/ 11723 w 767354"/>
              <a:gd name="connsiteY0" fmla="*/ 23540 h 2236991"/>
              <a:gd name="connsiteX1" fmla="*/ 656492 w 767354"/>
              <a:gd name="connsiteY1" fmla="*/ 281448 h 2236991"/>
              <a:gd name="connsiteX2" fmla="*/ 703384 w 767354"/>
              <a:gd name="connsiteY2" fmla="*/ 2016463 h 2236991"/>
              <a:gd name="connsiteX3" fmla="*/ 0 w 767354"/>
              <a:gd name="connsiteY3" fmla="*/ 2157140 h 2236991"/>
            </a:gdLst>
            <a:ahLst/>
            <a:cxnLst>
              <a:cxn ang="0">
                <a:pos x="connsiteX0" y="connsiteY0"/>
              </a:cxn>
              <a:cxn ang="0">
                <a:pos x="connsiteX1" y="connsiteY1"/>
              </a:cxn>
              <a:cxn ang="0">
                <a:pos x="connsiteX2" y="connsiteY2"/>
              </a:cxn>
              <a:cxn ang="0">
                <a:pos x="connsiteX3" y="connsiteY3"/>
              </a:cxn>
            </a:cxnLst>
            <a:rect l="l" t="t" r="r" b="b"/>
            <a:pathLst>
              <a:path w="767354" h="2236991">
                <a:moveTo>
                  <a:pt x="11723" y="23540"/>
                </a:moveTo>
                <a:cubicBezTo>
                  <a:pt x="276469" y="-13583"/>
                  <a:pt x="541215" y="-50706"/>
                  <a:pt x="656492" y="281448"/>
                </a:cubicBezTo>
                <a:cubicBezTo>
                  <a:pt x="771769" y="613602"/>
                  <a:pt x="812799" y="1703848"/>
                  <a:pt x="703384" y="2016463"/>
                </a:cubicBezTo>
                <a:cubicBezTo>
                  <a:pt x="593969" y="2329078"/>
                  <a:pt x="296984" y="2243109"/>
                  <a:pt x="0" y="2157140"/>
                </a:cubicBezTo>
              </a:path>
            </a:pathLst>
          </a:custGeom>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fr-FR"/>
          </a:p>
        </p:txBody>
      </p:sp>
      <p:sp>
        <p:nvSpPr>
          <p:cNvPr id="52" name="Forme libre : forme 51">
            <a:extLst>
              <a:ext uri="{FF2B5EF4-FFF2-40B4-BE49-F238E27FC236}">
                <a16:creationId xmlns:a16="http://schemas.microsoft.com/office/drawing/2014/main" id="{DE8748DE-D7BB-483E-A9C0-BC7BDA333FF7}"/>
              </a:ext>
            </a:extLst>
          </p:cNvPr>
          <p:cNvSpPr/>
          <p:nvPr/>
        </p:nvSpPr>
        <p:spPr>
          <a:xfrm>
            <a:off x="10904625" y="3471519"/>
            <a:ext cx="437503" cy="882192"/>
          </a:xfrm>
          <a:custGeom>
            <a:avLst/>
            <a:gdLst>
              <a:gd name="connsiteX0" fmla="*/ 11723 w 767354"/>
              <a:gd name="connsiteY0" fmla="*/ 23540 h 2236991"/>
              <a:gd name="connsiteX1" fmla="*/ 656492 w 767354"/>
              <a:gd name="connsiteY1" fmla="*/ 281448 h 2236991"/>
              <a:gd name="connsiteX2" fmla="*/ 703384 w 767354"/>
              <a:gd name="connsiteY2" fmla="*/ 2016463 h 2236991"/>
              <a:gd name="connsiteX3" fmla="*/ 0 w 767354"/>
              <a:gd name="connsiteY3" fmla="*/ 2157140 h 2236991"/>
            </a:gdLst>
            <a:ahLst/>
            <a:cxnLst>
              <a:cxn ang="0">
                <a:pos x="connsiteX0" y="connsiteY0"/>
              </a:cxn>
              <a:cxn ang="0">
                <a:pos x="connsiteX1" y="connsiteY1"/>
              </a:cxn>
              <a:cxn ang="0">
                <a:pos x="connsiteX2" y="connsiteY2"/>
              </a:cxn>
              <a:cxn ang="0">
                <a:pos x="connsiteX3" y="connsiteY3"/>
              </a:cxn>
            </a:cxnLst>
            <a:rect l="l" t="t" r="r" b="b"/>
            <a:pathLst>
              <a:path w="767354" h="2236991">
                <a:moveTo>
                  <a:pt x="11723" y="23540"/>
                </a:moveTo>
                <a:cubicBezTo>
                  <a:pt x="276469" y="-13583"/>
                  <a:pt x="541215" y="-50706"/>
                  <a:pt x="656492" y="281448"/>
                </a:cubicBezTo>
                <a:cubicBezTo>
                  <a:pt x="771769" y="613602"/>
                  <a:pt x="812799" y="1703848"/>
                  <a:pt x="703384" y="2016463"/>
                </a:cubicBezTo>
                <a:cubicBezTo>
                  <a:pt x="593969" y="2329078"/>
                  <a:pt x="296984" y="2243109"/>
                  <a:pt x="0" y="2157140"/>
                </a:cubicBezTo>
              </a:path>
            </a:pathLst>
          </a:custGeom>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fr-FR"/>
          </a:p>
        </p:txBody>
      </p:sp>
      <p:sp>
        <p:nvSpPr>
          <p:cNvPr id="32" name="ZoneTexte 31">
            <a:extLst>
              <a:ext uri="{FF2B5EF4-FFF2-40B4-BE49-F238E27FC236}">
                <a16:creationId xmlns:a16="http://schemas.microsoft.com/office/drawing/2014/main" id="{B51CA333-5CB7-4F5F-9CB6-212C49ECAFA2}"/>
              </a:ext>
            </a:extLst>
          </p:cNvPr>
          <p:cNvSpPr txBox="1"/>
          <p:nvPr/>
        </p:nvSpPr>
        <p:spPr>
          <a:xfrm>
            <a:off x="8142077" y="4144390"/>
            <a:ext cx="2880000" cy="374571"/>
          </a:xfrm>
          <a:prstGeom prst="flowChartAlternateProcess">
            <a:avLst/>
          </a:prstGeom>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orbel"/>
                <a:ea typeface="+mn-ea"/>
                <a:cs typeface="Arial" panose="020B0604020202020204" pitchFamily="34" charset="0"/>
              </a:rPr>
              <a:t>sensibilité</a:t>
            </a:r>
            <a:endParaRPr kumimoji="0" lang="fr-FR" sz="1600" b="1" i="0" u="none" strike="noStrike" kern="1200" cap="none" spc="0" normalizeH="0" baseline="0" noProof="0" dirty="0">
              <a:ln>
                <a:noFill/>
              </a:ln>
              <a:solidFill>
                <a:prstClr val="black"/>
              </a:solidFill>
              <a:effectLst/>
              <a:uLnTx/>
              <a:uFillTx/>
              <a:latin typeface="Corbel"/>
              <a:ea typeface="+mn-ea"/>
              <a:cs typeface="+mn-cs"/>
            </a:endParaRPr>
          </a:p>
        </p:txBody>
      </p:sp>
      <p:sp>
        <p:nvSpPr>
          <p:cNvPr id="33" name="ZoneTexte 32">
            <a:extLst>
              <a:ext uri="{FF2B5EF4-FFF2-40B4-BE49-F238E27FC236}">
                <a16:creationId xmlns:a16="http://schemas.microsoft.com/office/drawing/2014/main" id="{8274C253-DDF6-4FB0-BD61-5CFB5C1B76C5}"/>
              </a:ext>
            </a:extLst>
          </p:cNvPr>
          <p:cNvSpPr txBox="1"/>
          <p:nvPr/>
        </p:nvSpPr>
        <p:spPr>
          <a:xfrm>
            <a:off x="8146505" y="4566568"/>
            <a:ext cx="2880000" cy="374571"/>
          </a:xfrm>
          <a:prstGeom prst="flowChartAlternateProcess">
            <a:avLst/>
          </a:prstGeom>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orbel"/>
                <a:ea typeface="+mn-ea"/>
                <a:cs typeface="Arial" panose="020B0604020202020204" pitchFamily="34" charset="0"/>
              </a:rPr>
              <a:t>précision</a:t>
            </a:r>
            <a:endParaRPr kumimoji="0" lang="fr-FR" sz="1600" b="1" i="0" u="none" strike="noStrike" kern="1200" cap="none" spc="0" normalizeH="0" baseline="0" noProof="0" dirty="0">
              <a:ln>
                <a:noFill/>
              </a:ln>
              <a:solidFill>
                <a:prstClr val="black"/>
              </a:solidFill>
              <a:effectLst/>
              <a:uLnTx/>
              <a:uFillTx/>
              <a:latin typeface="Corbel"/>
              <a:ea typeface="+mn-ea"/>
              <a:cs typeface="+mn-cs"/>
            </a:endParaRPr>
          </a:p>
        </p:txBody>
      </p:sp>
      <p:sp>
        <p:nvSpPr>
          <p:cNvPr id="34" name="ZoneTexte 33">
            <a:extLst>
              <a:ext uri="{FF2B5EF4-FFF2-40B4-BE49-F238E27FC236}">
                <a16:creationId xmlns:a16="http://schemas.microsoft.com/office/drawing/2014/main" id="{D44560C4-D992-4DFC-9509-02E6B545B22C}"/>
              </a:ext>
            </a:extLst>
          </p:cNvPr>
          <p:cNvSpPr txBox="1"/>
          <p:nvPr/>
        </p:nvSpPr>
        <p:spPr>
          <a:xfrm>
            <a:off x="8146505" y="4990058"/>
            <a:ext cx="2880000" cy="374571"/>
          </a:xfrm>
          <a:prstGeom prst="flowChartAlternateProcess">
            <a:avLst/>
          </a:prstGeom>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orbel"/>
                <a:ea typeface="+mn-ea"/>
                <a:cs typeface="Arial" panose="020B0604020202020204" pitchFamily="34" charset="0"/>
              </a:rPr>
              <a:t>résolution</a:t>
            </a:r>
            <a:endParaRPr kumimoji="0" lang="fr-FR" sz="1600" b="1" i="0" u="none" strike="noStrike" kern="1200" cap="none" spc="0" normalizeH="0" baseline="0" noProof="0" dirty="0">
              <a:ln>
                <a:noFill/>
              </a:ln>
              <a:solidFill>
                <a:prstClr val="black"/>
              </a:solidFill>
              <a:effectLst/>
              <a:uLnTx/>
              <a:uFillTx/>
              <a:latin typeface="Corbel"/>
              <a:ea typeface="+mn-ea"/>
              <a:cs typeface="+mn-cs"/>
            </a:endParaRPr>
          </a:p>
        </p:txBody>
      </p:sp>
      <p:sp>
        <p:nvSpPr>
          <p:cNvPr id="38" name="ZoneTexte 37">
            <a:extLst>
              <a:ext uri="{FF2B5EF4-FFF2-40B4-BE49-F238E27FC236}">
                <a16:creationId xmlns:a16="http://schemas.microsoft.com/office/drawing/2014/main" id="{E63AA8F7-33F3-40CE-945F-8B21D4FEEF8D}"/>
              </a:ext>
            </a:extLst>
          </p:cNvPr>
          <p:cNvSpPr txBox="1"/>
          <p:nvPr/>
        </p:nvSpPr>
        <p:spPr>
          <a:xfrm>
            <a:off x="8146505" y="5429628"/>
            <a:ext cx="2880000" cy="374571"/>
          </a:xfrm>
          <a:prstGeom prst="flowChartAlternateProcess">
            <a:avLst/>
          </a:prstGeom>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fr-FR"/>
            </a:defPPr>
            <a:lvl1pPr algn="ctr">
              <a:defRPr sz="1600">
                <a:solidFill>
                  <a:schemeClr val="dk1"/>
                </a:solidFill>
                <a:effectLst>
                  <a:outerShdw blurRad="38100" dist="38100" dir="2700000" algn="tl">
                    <a:srgbClr val="000000">
                      <a:alpha val="43137"/>
                    </a:srgbClr>
                  </a:outerShdw>
                </a:effectLst>
                <a:latin typeface="3ds" panose="02000503020000020004"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prstClr val="black"/>
                </a:solidFill>
                <a:effectLst/>
                <a:latin typeface="Corbel"/>
                <a:cs typeface="Arial" panose="020B0604020202020204" pitchFamily="34" charset="0"/>
              </a:rPr>
              <a:t>Dispositif de référence</a:t>
            </a:r>
            <a:endParaRPr kumimoji="0" lang="fr-FR" sz="1600" b="1" i="0" u="none" strike="noStrike" kern="1200" cap="none" spc="0" normalizeH="0" baseline="0" noProof="0" dirty="0">
              <a:ln>
                <a:noFill/>
              </a:ln>
              <a:solidFill>
                <a:prstClr val="black"/>
              </a:solidFill>
              <a:effectLst/>
              <a:uLnTx/>
              <a:uFillTx/>
              <a:latin typeface="Corbel"/>
              <a:ea typeface="+mn-ea"/>
              <a:cs typeface="+mn-cs"/>
            </a:endParaRPr>
          </a:p>
        </p:txBody>
      </p:sp>
      <p:grpSp>
        <p:nvGrpSpPr>
          <p:cNvPr id="36" name="Groupe 35">
            <a:extLst>
              <a:ext uri="{FF2B5EF4-FFF2-40B4-BE49-F238E27FC236}">
                <a16:creationId xmlns:a16="http://schemas.microsoft.com/office/drawing/2014/main" id="{15804A4E-F780-4130-88F4-490CCE590449}"/>
              </a:ext>
            </a:extLst>
          </p:cNvPr>
          <p:cNvGrpSpPr/>
          <p:nvPr/>
        </p:nvGrpSpPr>
        <p:grpSpPr>
          <a:xfrm>
            <a:off x="6118332" y="1044820"/>
            <a:ext cx="5928568" cy="2063112"/>
            <a:chOff x="6118332" y="1044820"/>
            <a:chExt cx="5928568" cy="2063112"/>
          </a:xfrm>
        </p:grpSpPr>
        <p:pic>
          <p:nvPicPr>
            <p:cNvPr id="37" name="Image 36">
              <a:extLst>
                <a:ext uri="{FF2B5EF4-FFF2-40B4-BE49-F238E27FC236}">
                  <a16:creationId xmlns:a16="http://schemas.microsoft.com/office/drawing/2014/main" id="{7A6366E1-A7AE-4FE6-A727-EF94B0CFD368}"/>
                </a:ext>
              </a:extLst>
            </p:cNvPr>
            <p:cNvPicPr>
              <a:picLocks noChangeAspect="1"/>
            </p:cNvPicPr>
            <p:nvPr/>
          </p:nvPicPr>
          <p:blipFill rotWithShape="1">
            <a:blip r:embed="rId4">
              <a:clrChange>
                <a:clrFrom>
                  <a:srgbClr val="FFFFFF"/>
                </a:clrFrom>
                <a:clrTo>
                  <a:srgbClr val="FFFFFF">
                    <a:alpha val="0"/>
                  </a:srgbClr>
                </a:clrTo>
              </a:clrChange>
            </a:blip>
            <a:srcRect r="47652"/>
            <a:stretch/>
          </p:blipFill>
          <p:spPr>
            <a:xfrm>
              <a:off x="6118332" y="1044820"/>
              <a:ext cx="3353914" cy="2063112"/>
            </a:xfrm>
            <a:prstGeom prst="rect">
              <a:avLst/>
            </a:prstGeom>
          </p:spPr>
        </p:pic>
        <p:pic>
          <p:nvPicPr>
            <p:cNvPr id="39" name="Picture 4">
              <a:extLst>
                <a:ext uri="{FF2B5EF4-FFF2-40B4-BE49-F238E27FC236}">
                  <a16:creationId xmlns:a16="http://schemas.microsoft.com/office/drawing/2014/main" id="{C9276401-7C87-4551-89DE-01A8DE51066D}"/>
                </a:ext>
              </a:extLst>
            </p:cNvPr>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8251174" y="1487424"/>
              <a:ext cx="1303081" cy="8663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45" name="Groupe 44">
              <a:extLst>
                <a:ext uri="{FF2B5EF4-FFF2-40B4-BE49-F238E27FC236}">
                  <a16:creationId xmlns:a16="http://schemas.microsoft.com/office/drawing/2014/main" id="{E630E4BF-19E0-44E7-BE79-A0B233346FBF}"/>
                </a:ext>
              </a:extLst>
            </p:cNvPr>
            <p:cNvGrpSpPr/>
            <p:nvPr/>
          </p:nvGrpSpPr>
          <p:grpSpPr>
            <a:xfrm>
              <a:off x="10206169" y="1188048"/>
              <a:ext cx="1840731" cy="1690245"/>
              <a:chOff x="9335872" y="1300143"/>
              <a:chExt cx="1840731" cy="1690245"/>
            </a:xfrm>
          </p:grpSpPr>
          <p:grpSp>
            <p:nvGrpSpPr>
              <p:cNvPr id="47" name="Groupe 46">
                <a:extLst>
                  <a:ext uri="{FF2B5EF4-FFF2-40B4-BE49-F238E27FC236}">
                    <a16:creationId xmlns:a16="http://schemas.microsoft.com/office/drawing/2014/main" id="{3AF4D6C5-C060-4B18-B88F-64199A756B8B}"/>
                  </a:ext>
                </a:extLst>
              </p:cNvPr>
              <p:cNvGrpSpPr>
                <a:grpSpLocks noChangeAspect="1"/>
              </p:cNvGrpSpPr>
              <p:nvPr/>
            </p:nvGrpSpPr>
            <p:grpSpPr>
              <a:xfrm>
                <a:off x="9456650" y="1376759"/>
                <a:ext cx="1703349" cy="1530538"/>
                <a:chOff x="1491031" y="2720803"/>
                <a:chExt cx="2156270" cy="1937509"/>
              </a:xfrm>
            </p:grpSpPr>
            <p:grpSp>
              <p:nvGrpSpPr>
                <p:cNvPr id="57" name="Groupe 56">
                  <a:extLst>
                    <a:ext uri="{FF2B5EF4-FFF2-40B4-BE49-F238E27FC236}">
                      <a16:creationId xmlns:a16="http://schemas.microsoft.com/office/drawing/2014/main" id="{06D4288F-9FF1-431C-AF9C-DF0734A94A5A}"/>
                    </a:ext>
                  </a:extLst>
                </p:cNvPr>
                <p:cNvGrpSpPr>
                  <a:grpSpLocks noChangeAspect="1"/>
                </p:cNvGrpSpPr>
                <p:nvPr/>
              </p:nvGrpSpPr>
              <p:grpSpPr>
                <a:xfrm>
                  <a:off x="1491031" y="2720803"/>
                  <a:ext cx="2156270" cy="1937509"/>
                  <a:chOff x="4031418" y="2507686"/>
                  <a:chExt cx="3614271" cy="3247591"/>
                </a:xfrm>
              </p:grpSpPr>
              <p:pic>
                <p:nvPicPr>
                  <p:cNvPr id="59" name="Picture 4" descr="Smartphone Icône Moderne - Images vectorielles gratuites sur Pixabay">
                    <a:extLst>
                      <a:ext uri="{FF2B5EF4-FFF2-40B4-BE49-F238E27FC236}">
                        <a16:creationId xmlns:a16="http://schemas.microsoft.com/office/drawing/2014/main" id="{F40FEC73-7D80-4E6F-9BE1-898D58E159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376532">
                    <a:off x="5207825" y="3576221"/>
                    <a:ext cx="1541849" cy="21810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ADXL345 - Triple-Axis Accelerometer (+-2g/4g/8g/16g) w/ I2… | Flickr">
                    <a:extLst>
                      <a:ext uri="{FF2B5EF4-FFF2-40B4-BE49-F238E27FC236}">
                        <a16:creationId xmlns:a16="http://schemas.microsoft.com/office/drawing/2014/main" id="{44A019C0-439F-4DAD-93A0-C6DD2253DB58}"/>
                      </a:ext>
                    </a:extLst>
                  </p:cNvPr>
                  <p:cNvPicPr>
                    <a:picLocks noChangeAspect="1" noChangeArrowheads="1"/>
                  </p:cNvPicPr>
                  <p:nvPr/>
                </p:nvPicPr>
                <p:blipFill rotWithShape="1">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l="22053" t="8183" r="21508" b="43458"/>
                  <a:stretch/>
                </p:blipFill>
                <p:spPr bwMode="auto">
                  <a:xfrm rot="18360000">
                    <a:off x="5752705" y="4463932"/>
                    <a:ext cx="1496535" cy="1086156"/>
                  </a:xfrm>
                  <a:prstGeom prst="rect">
                    <a:avLst/>
                  </a:prstGeom>
                  <a:extLst>
                    <a:ext uri="{909E8E84-426E-40DD-AFC4-6F175D3DCCD1}">
                      <a14:hiddenFill xmlns:a14="http://schemas.microsoft.com/office/drawing/2010/main">
                        <a:solidFill>
                          <a:srgbClr val="FFFFFF"/>
                        </a:solidFill>
                      </a14:hiddenFill>
                    </a:ext>
                  </a:extLst>
                </p:spPr>
              </p:pic>
              <p:pic>
                <p:nvPicPr>
                  <p:cNvPr id="61" name="Picture 2">
                    <a:extLst>
                      <a:ext uri="{FF2B5EF4-FFF2-40B4-BE49-F238E27FC236}">
                        <a16:creationId xmlns:a16="http://schemas.microsoft.com/office/drawing/2014/main" id="{7B15C7C0-5983-4C3B-932A-597B16507DB8}"/>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33257"/>
                  <a:stretch/>
                </p:blipFill>
                <p:spPr bwMode="auto">
                  <a:xfrm>
                    <a:off x="4031418" y="2507686"/>
                    <a:ext cx="3614271" cy="2863262"/>
                  </a:xfrm>
                  <a:prstGeom prst="rect">
                    <a:avLst/>
                  </a:prstGeom>
                  <a:noFill/>
                  <a:extLst>
                    <a:ext uri="{909E8E84-426E-40DD-AFC4-6F175D3DCCD1}">
                      <a14:hiddenFill xmlns:a14="http://schemas.microsoft.com/office/drawing/2010/main">
                        <a:solidFill>
                          <a:srgbClr val="FFFFFF"/>
                        </a:solidFill>
                      </a14:hiddenFill>
                    </a:ext>
                  </a:extLst>
                </p:spPr>
              </p:pic>
              <p:cxnSp>
                <p:nvCxnSpPr>
                  <p:cNvPr id="62" name="Connecteur droit avec flèche 61">
                    <a:extLst>
                      <a:ext uri="{FF2B5EF4-FFF2-40B4-BE49-F238E27FC236}">
                        <a16:creationId xmlns:a16="http://schemas.microsoft.com/office/drawing/2014/main" id="{A5ECD2BF-2919-4215-9DF9-E777ACD4FB66}"/>
                      </a:ext>
                    </a:extLst>
                  </p:cNvPr>
                  <p:cNvCxnSpPr/>
                  <p:nvPr/>
                </p:nvCxnSpPr>
                <p:spPr>
                  <a:xfrm flipH="1" flipV="1">
                    <a:off x="4255477" y="3400002"/>
                    <a:ext cx="2409354" cy="1803224"/>
                  </a:xfrm>
                  <a:prstGeom prst="straightConnector1">
                    <a:avLst/>
                  </a:prstGeom>
                  <a:ln w="38100">
                    <a:solidFill>
                      <a:schemeClr val="accent6">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8" name="ZoneTexte 57">
                      <a:extLst>
                        <a:ext uri="{FF2B5EF4-FFF2-40B4-BE49-F238E27FC236}">
                          <a16:creationId xmlns:a16="http://schemas.microsoft.com/office/drawing/2014/main" id="{C59DE176-666D-4BF5-ABB3-BCC539EDDF0E}"/>
                        </a:ext>
                      </a:extLst>
                    </p:cNvPr>
                    <p:cNvSpPr txBox="1"/>
                    <p:nvPr/>
                  </p:nvSpPr>
                  <p:spPr>
                    <a:xfrm rot="18414772">
                      <a:off x="2063890" y="3661437"/>
                      <a:ext cx="825109" cy="331172"/>
                    </a:xfrm>
                    <a:prstGeom prst="rect">
                      <a:avLst/>
                    </a:prstGeom>
                    <a:noFill/>
                  </p:spPr>
                  <p:txBody>
                    <a:bodyPr wrap="square" rtlCol="0">
                      <a:spAutoFit/>
                    </a:bodyPr>
                    <a:lstStyle/>
                    <a:p>
                      <a14:m>
                        <m:oMath xmlns:m="http://schemas.openxmlformats.org/officeDocument/2006/math">
                          <m:r>
                            <a:rPr lang="fr-FR" sz="1050" i="1" smtClean="0">
                              <a:latin typeface="Cambria Math" panose="02040503050406030204" pitchFamily="18" charset="0"/>
                              <a:ea typeface="Cambria Math" panose="02040503050406030204" pitchFamily="18" charset="0"/>
                              <a:cs typeface="Arial" panose="020B0604020202020204" pitchFamily="34" charset="0"/>
                            </a:rPr>
                            <m:t>𝜃</m:t>
                          </m:r>
                          <m:r>
                            <a:rPr lang="fr-FR" sz="1050" b="0" i="1" smtClean="0">
                              <a:latin typeface="Cambria Math" panose="02040503050406030204" pitchFamily="18" charset="0"/>
                              <a:ea typeface="Cambria Math" panose="02040503050406030204" pitchFamily="18" charset="0"/>
                              <a:cs typeface="Arial" panose="020B0604020202020204" pitchFamily="34" charset="0"/>
                            </a:rPr>
                            <m:t>=</m:t>
                          </m:r>
                        </m:oMath>
                      </a14:m>
                      <a:r>
                        <a:rPr lang="fr-FR" sz="1050" dirty="0">
                          <a:latin typeface="Arial" panose="020B0604020202020204" pitchFamily="34" charset="0"/>
                          <a:cs typeface="Arial" panose="020B0604020202020204" pitchFamily="34" charset="0"/>
                        </a:rPr>
                        <a:t>36°</a:t>
                      </a:r>
                    </a:p>
                  </p:txBody>
                </p:sp>
              </mc:Choice>
              <mc:Fallback xmlns="">
                <p:sp>
                  <p:nvSpPr>
                    <p:cNvPr id="58" name="ZoneTexte 57">
                      <a:extLst>
                        <a:ext uri="{FF2B5EF4-FFF2-40B4-BE49-F238E27FC236}">
                          <a16:creationId xmlns:a16="http://schemas.microsoft.com/office/drawing/2014/main" xmlns="" xmlns:a14="http://schemas.microsoft.com/office/drawing/2010/main" id="{C59DE176-666D-4BF5-ABB3-BCC539EDDF0E}"/>
                        </a:ext>
                      </a:extLst>
                    </p:cNvPr>
                    <p:cNvSpPr txBox="1">
                      <a:spLocks noRot="1" noChangeAspect="1" noMove="1" noResize="1" noEditPoints="1" noAdjustHandles="1" noChangeArrowheads="1" noChangeShapeType="1" noTextEdit="1"/>
                    </p:cNvSpPr>
                    <p:nvPr/>
                  </p:nvSpPr>
                  <p:spPr>
                    <a:xfrm rot="18414772">
                      <a:off x="2063890" y="3661437"/>
                      <a:ext cx="825109" cy="331172"/>
                    </a:xfrm>
                    <a:prstGeom prst="rect">
                      <a:avLst/>
                    </a:prstGeom>
                    <a:blipFill>
                      <a:blip r:embed="rId9"/>
                      <a:stretch>
                        <a:fillRect/>
                      </a:stretch>
                    </a:blipFill>
                  </p:spPr>
                  <p:txBody>
                    <a:bodyPr/>
                    <a:lstStyle/>
                    <a:p>
                      <a:r>
                        <a:rPr lang="fr-FR">
                          <a:noFill/>
                        </a:rPr>
                        <a:t> </a:t>
                      </a:r>
                    </a:p>
                  </p:txBody>
                </p:sp>
              </mc:Fallback>
            </mc:AlternateContent>
          </p:grpSp>
          <p:sp>
            <p:nvSpPr>
              <p:cNvPr id="48" name="Organigramme : Alternative 47">
                <a:extLst>
                  <a:ext uri="{FF2B5EF4-FFF2-40B4-BE49-F238E27FC236}">
                    <a16:creationId xmlns:a16="http://schemas.microsoft.com/office/drawing/2014/main" id="{98549371-FE1D-44C1-B638-E17E13427FF2}"/>
                  </a:ext>
                </a:extLst>
              </p:cNvPr>
              <p:cNvSpPr/>
              <p:nvPr/>
            </p:nvSpPr>
            <p:spPr>
              <a:xfrm>
                <a:off x="9335872" y="1300143"/>
                <a:ext cx="1840731" cy="1690245"/>
              </a:xfrm>
              <a:prstGeom prst="flowChartAlternateProcess">
                <a:avLst/>
              </a:prstGeom>
              <a:noFill/>
              <a:ln w="38100">
                <a:solidFill>
                  <a:srgbClr val="C55A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6" name="Flèche gauche 1">
              <a:extLst>
                <a:ext uri="{FF2B5EF4-FFF2-40B4-BE49-F238E27FC236}">
                  <a16:creationId xmlns:a16="http://schemas.microsoft.com/office/drawing/2014/main" id="{9DC1F8B0-8E4B-44FD-8EE6-2664A981BD84}"/>
                </a:ext>
              </a:extLst>
            </p:cNvPr>
            <p:cNvSpPr/>
            <p:nvPr/>
          </p:nvSpPr>
          <p:spPr>
            <a:xfrm>
              <a:off x="9414169" y="2364778"/>
              <a:ext cx="792000" cy="216299"/>
            </a:xfrm>
            <a:prstGeom prst="leftArrow">
              <a:avLst/>
            </a:prstGeom>
            <a:solidFill>
              <a:srgbClr val="C55910"/>
            </a:solidFill>
            <a:ln>
              <a:noFill/>
            </a:ln>
            <a:effectLst/>
            <a:scene3d>
              <a:camera prst="orthographicFront">
                <a:rot lat="0" lon="0" rev="0"/>
              </a:camera>
              <a:lightRig rig="contrasting" dir="t">
                <a:rot lat="0" lon="0" rev="7800000"/>
              </a:lightRig>
            </a:scene3d>
            <a:sp3d>
              <a:bevelT w="139700" h="139700"/>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ndara"/>
                <a:ea typeface="+mn-ea"/>
                <a:cs typeface="+mn-cs"/>
              </a:endParaRPr>
            </a:p>
          </p:txBody>
        </p:sp>
      </p:grpSp>
      <p:sp>
        <p:nvSpPr>
          <p:cNvPr id="53" name="ZoneTexte 52">
            <a:extLst>
              <a:ext uri="{FF2B5EF4-FFF2-40B4-BE49-F238E27FC236}">
                <a16:creationId xmlns:a16="http://schemas.microsoft.com/office/drawing/2014/main" id="{D93EBEAD-429E-4A6F-9DDF-534C9F68462A}"/>
              </a:ext>
            </a:extLst>
          </p:cNvPr>
          <p:cNvSpPr txBox="1"/>
          <p:nvPr/>
        </p:nvSpPr>
        <p:spPr>
          <a:xfrm>
            <a:off x="10354750" y="1402611"/>
            <a:ext cx="217714" cy="369332"/>
          </a:xfrm>
          <a:prstGeom prst="rect">
            <a:avLst/>
          </a:prstGeom>
          <a:noFill/>
        </p:spPr>
        <p:txBody>
          <a:bodyPr wrap="square" rtlCol="0">
            <a:spAutoFit/>
          </a:bodyPr>
          <a:lstStyle/>
          <a:p>
            <a:r>
              <a:rPr lang="fr-FR" b="1" dirty="0">
                <a:solidFill>
                  <a:srgbClr val="C03700"/>
                </a:solidFill>
              </a:rPr>
              <a:t>x</a:t>
            </a:r>
          </a:p>
        </p:txBody>
      </p:sp>
    </p:spTree>
    <p:extLst>
      <p:ext uri="{BB962C8B-B14F-4D97-AF65-F5344CB8AC3E}">
        <p14:creationId xmlns:p14="http://schemas.microsoft.com/office/powerpoint/2010/main" val="31402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heel(4)">
                                      <p:cBhvr>
                                        <p:cTn id="7" dur="2000"/>
                                        <p:tgtEl>
                                          <p:spTgt spid="41"/>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heel(4)">
                                      <p:cBhvr>
                                        <p:cTn id="10"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00B3D2B-613A-41BE-987D-E6A1324B456D}"/>
              </a:ext>
            </a:extLst>
          </p:cNvPr>
          <p:cNvSpPr>
            <a:spLocks noGrp="1"/>
          </p:cNvSpPr>
          <p:nvPr>
            <p:ph type="ctrTitle"/>
          </p:nvPr>
        </p:nvSpPr>
        <p:spPr>
          <a:xfrm>
            <a:off x="7159556" y="2811053"/>
            <a:ext cx="5032443" cy="935498"/>
          </a:xfrm>
        </p:spPr>
        <p:txBody>
          <a:bodyPr tIns="216000" rtlCol="0"/>
          <a:lstStyle/>
          <a:p>
            <a:pPr rtl="0"/>
            <a:r>
              <a:rPr lang="fr-FR" sz="6000" dirty="0"/>
              <a:t> </a:t>
            </a:r>
          </a:p>
        </p:txBody>
      </p:sp>
      <p:sp>
        <p:nvSpPr>
          <p:cNvPr id="8" name="ZoneTexte 7"/>
          <p:cNvSpPr txBox="1"/>
          <p:nvPr/>
        </p:nvSpPr>
        <p:spPr>
          <a:xfrm>
            <a:off x="7159556" y="2823221"/>
            <a:ext cx="48939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1" i="0" u="none" strike="noStrike" kern="1200" cap="small" spc="-300" normalizeH="0" baseline="0" noProof="0" dirty="0">
                <a:ln>
                  <a:noFill/>
                </a:ln>
                <a:solidFill>
                  <a:prstClr val="black">
                    <a:lumMod val="75000"/>
                    <a:lumOff val="25000"/>
                  </a:prstClr>
                </a:solidFill>
                <a:effectLst/>
                <a:uLnTx/>
                <a:uFillTx/>
                <a:latin typeface="Corbel"/>
                <a:ea typeface="+mn-ea"/>
                <a:cs typeface="+mn-cs"/>
              </a:rPr>
              <a:t>MERCI  </a:t>
            </a:r>
            <a:r>
              <a:rPr kumimoji="0" lang="fr-FR" sz="5400" b="1" i="0" u="none" strike="noStrike" kern="1200" cap="small" spc="-300" normalizeH="0" baseline="0" noProof="0" dirty="0">
                <a:ln>
                  <a:noFill/>
                </a:ln>
                <a:solidFill>
                  <a:prstClr val="black">
                    <a:lumMod val="75000"/>
                    <a:lumOff val="25000"/>
                  </a:prstClr>
                </a:solidFill>
                <a:effectLst/>
                <a:uLnTx/>
                <a:uFillTx/>
                <a:latin typeface="Corbel" panose="020B0503020204020204" pitchFamily="34" charset="0"/>
              </a:rPr>
              <a:t>À  TOUS !</a:t>
            </a:r>
            <a:r>
              <a:rPr kumimoji="0" lang="fr-FR" sz="5400" b="1" i="0" u="none" strike="noStrike" kern="1200" cap="small" spc="-300" normalizeH="0" baseline="0" noProof="0" dirty="0">
                <a:ln>
                  <a:noFill/>
                </a:ln>
                <a:solidFill>
                  <a:prstClr val="black">
                    <a:lumMod val="75000"/>
                    <a:lumOff val="25000"/>
                  </a:prstClr>
                </a:solidFill>
                <a:effectLst/>
                <a:uLnTx/>
                <a:uFillTx/>
                <a:latin typeface="Corbel"/>
                <a:ea typeface="+mn-ea"/>
                <a:cs typeface="+mn-cs"/>
              </a:rPr>
              <a:t> </a:t>
            </a:r>
          </a:p>
        </p:txBody>
      </p:sp>
      <p:sp>
        <p:nvSpPr>
          <p:cNvPr id="4" name="ZoneTexte 3">
            <a:extLst>
              <a:ext uri="{FF2B5EF4-FFF2-40B4-BE49-F238E27FC236}">
                <a16:creationId xmlns:a16="http://schemas.microsoft.com/office/drawing/2014/main" id="{381081CC-40F9-4547-8A32-AFC4D3E5AB57}"/>
              </a:ext>
            </a:extLst>
          </p:cNvPr>
          <p:cNvSpPr txBox="1"/>
          <p:nvPr/>
        </p:nvSpPr>
        <p:spPr>
          <a:xfrm>
            <a:off x="0" y="0"/>
            <a:ext cx="12192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small" spc="-300" normalizeH="0" baseline="0" noProof="0" dirty="0">
                <a:ln>
                  <a:noFill/>
                </a:ln>
                <a:solidFill>
                  <a:prstClr val="black">
                    <a:lumMod val="75000"/>
                    <a:lumOff val="25000"/>
                  </a:prstClr>
                </a:solidFill>
                <a:effectLst/>
                <a:uLnTx/>
                <a:uFillTx/>
                <a:latin typeface="Corbel"/>
                <a:ea typeface="+mn-ea"/>
                <a:cs typeface="+mn-cs"/>
              </a:rPr>
              <a:t>Sciences de l’Ingénieur                                                                                                                              Un  enseignement  de  spécialité  en    1</a:t>
            </a:r>
            <a:r>
              <a:rPr kumimoji="0" lang="fr-FR" sz="2800" b="1" i="0" u="none" strike="noStrike" kern="1200" cap="small" spc="-300" normalizeH="0" baseline="30000" noProof="0" dirty="0">
                <a:ln>
                  <a:noFill/>
                </a:ln>
                <a:solidFill>
                  <a:prstClr val="black">
                    <a:lumMod val="75000"/>
                    <a:lumOff val="25000"/>
                  </a:prstClr>
                </a:solidFill>
                <a:effectLst/>
                <a:uLnTx/>
                <a:uFillTx/>
                <a:latin typeface="Corbel"/>
                <a:ea typeface="+mn-ea"/>
                <a:cs typeface="+mn-cs"/>
              </a:rPr>
              <a:t>ère</a:t>
            </a:r>
            <a:r>
              <a:rPr kumimoji="0" lang="fr-FR" sz="2800" b="1" i="0" u="none" strike="noStrike" kern="1200" cap="small" spc="-300" normalizeH="0" baseline="0" noProof="0" dirty="0">
                <a:ln>
                  <a:noFill/>
                </a:ln>
                <a:solidFill>
                  <a:prstClr val="black">
                    <a:lumMod val="75000"/>
                    <a:lumOff val="25000"/>
                  </a:prstClr>
                </a:solidFill>
                <a:effectLst/>
                <a:uLnTx/>
                <a:uFillTx/>
                <a:latin typeface="Corbel"/>
                <a:ea typeface="+mn-ea"/>
                <a:cs typeface="+mn-cs"/>
              </a:rPr>
              <a:t> </a:t>
            </a:r>
            <a:endParaRPr kumimoji="0" lang="fr-FR" sz="2800" b="1" i="0" u="none" strike="noStrike" kern="1200" cap="none" spc="-300" normalizeH="0" baseline="30000" noProof="0" dirty="0">
              <a:ln>
                <a:noFill/>
              </a:ln>
              <a:solidFill>
                <a:prstClr val="black">
                  <a:lumMod val="75000"/>
                  <a:lumOff val="25000"/>
                </a:prstClr>
              </a:solidFill>
              <a:effectLst/>
              <a:uLnTx/>
              <a:uFillTx/>
              <a:latin typeface="Corbel"/>
              <a:ea typeface="+mn-ea"/>
              <a:cs typeface="+mn-cs"/>
            </a:endParaRPr>
          </a:p>
        </p:txBody>
      </p:sp>
      <p:pic>
        <p:nvPicPr>
          <p:cNvPr id="5" name="Cube1">
            <a:hlinkClick r:id="" action="ppaction://media"/>
            <a:extLst>
              <a:ext uri="{FF2B5EF4-FFF2-40B4-BE49-F238E27FC236}">
                <a16:creationId xmlns:a16="http://schemas.microsoft.com/office/drawing/2014/main" id="{8F8C02AF-BBE9-44F8-8C5D-8B58BA8500A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3462" y="1422288"/>
            <a:ext cx="6606094" cy="3713027"/>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406319027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8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81081CC-40F9-4547-8A32-AFC4D3E5AB57}"/>
              </a:ext>
            </a:extLst>
          </p:cNvPr>
          <p:cNvSpPr txBox="1"/>
          <p:nvPr/>
        </p:nvSpPr>
        <p:spPr>
          <a:xfrm>
            <a:off x="0" y="0"/>
            <a:ext cx="12192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small" spc="-300" normalizeH="0" baseline="0" noProof="0" dirty="0">
                <a:ln>
                  <a:noFill/>
                </a:ln>
                <a:solidFill>
                  <a:prstClr val="black">
                    <a:lumMod val="75000"/>
                    <a:lumOff val="25000"/>
                  </a:prstClr>
                </a:solidFill>
                <a:effectLst/>
                <a:uLnTx/>
                <a:uFillTx/>
                <a:latin typeface="Corbel"/>
                <a:ea typeface="+mn-ea"/>
                <a:cs typeface="+mn-cs"/>
              </a:rPr>
              <a:t>Sciences de l’Ingénieur                                                                                                                              Un  enseignement  de  spécialité  en    1</a:t>
            </a:r>
            <a:r>
              <a:rPr kumimoji="0" lang="fr-FR" sz="2800" b="1" i="0" u="none" strike="noStrike" kern="1200" cap="small" spc="-300" normalizeH="0" baseline="30000" noProof="0" dirty="0">
                <a:ln>
                  <a:noFill/>
                </a:ln>
                <a:solidFill>
                  <a:prstClr val="black">
                    <a:lumMod val="75000"/>
                    <a:lumOff val="25000"/>
                  </a:prstClr>
                </a:solidFill>
                <a:effectLst/>
                <a:uLnTx/>
                <a:uFillTx/>
                <a:latin typeface="Corbel"/>
                <a:ea typeface="+mn-ea"/>
                <a:cs typeface="+mn-cs"/>
              </a:rPr>
              <a:t>ère</a:t>
            </a:r>
            <a:r>
              <a:rPr kumimoji="0" lang="fr-FR" sz="2800" b="1" i="0" u="none" strike="noStrike" kern="1200" cap="small" spc="-300" normalizeH="0" baseline="0" noProof="0" dirty="0">
                <a:ln>
                  <a:noFill/>
                </a:ln>
                <a:solidFill>
                  <a:prstClr val="black">
                    <a:lumMod val="75000"/>
                    <a:lumOff val="25000"/>
                  </a:prstClr>
                </a:solidFill>
                <a:effectLst/>
                <a:uLnTx/>
                <a:uFillTx/>
                <a:latin typeface="Corbel"/>
                <a:ea typeface="+mn-ea"/>
                <a:cs typeface="+mn-cs"/>
              </a:rPr>
              <a:t> </a:t>
            </a:r>
            <a:endParaRPr kumimoji="0" lang="fr-FR" sz="2800" b="1" i="0" u="none" strike="noStrike" kern="1200" cap="none" spc="-300" normalizeH="0" baseline="30000" noProof="0" dirty="0">
              <a:ln>
                <a:noFill/>
              </a:ln>
              <a:solidFill>
                <a:prstClr val="black">
                  <a:lumMod val="75000"/>
                  <a:lumOff val="25000"/>
                </a:prstClr>
              </a:solidFill>
              <a:effectLst/>
              <a:uLnTx/>
              <a:uFillTx/>
              <a:latin typeface="Corbel"/>
              <a:ea typeface="+mn-ea"/>
              <a:cs typeface="+mn-cs"/>
            </a:endParaRPr>
          </a:p>
        </p:txBody>
      </p:sp>
      <p:sp>
        <p:nvSpPr>
          <p:cNvPr id="7" name="Rectangle 6">
            <a:extLst>
              <a:ext uri="{FF2B5EF4-FFF2-40B4-BE49-F238E27FC236}">
                <a16:creationId xmlns:a16="http://schemas.microsoft.com/office/drawing/2014/main" id="{4F4DF664-9774-4879-81FB-F1983E98E567}"/>
              </a:ext>
            </a:extLst>
          </p:cNvPr>
          <p:cNvSpPr/>
          <p:nvPr/>
        </p:nvSpPr>
        <p:spPr>
          <a:xfrm>
            <a:off x="2744363" y="771203"/>
            <a:ext cx="7428338" cy="6086797"/>
          </a:xfrm>
          <a:prstGeom prst="rect">
            <a:avLst/>
          </a:prstGeom>
        </p:spPr>
        <p:txBody>
          <a:bodyPr vert="horz" lIns="0" tIns="0" rIns="0" bIns="0" rtlCol="0" anchor="ctr">
            <a:noAutofit/>
          </a:bodyPr>
          <a:lstStyle/>
          <a:p>
            <a:pPr>
              <a:lnSpc>
                <a:spcPct val="90000"/>
              </a:lnSpc>
              <a:spcBef>
                <a:spcPct val="0"/>
              </a:spcBef>
            </a:pPr>
            <a:r>
              <a:rPr lang="fr-FR" sz="2000" b="1" spc="-151" dirty="0">
                <a:latin typeface="3ds" panose="02000503020000020004" pitchFamily="2" charset="0"/>
                <a:ea typeface="+mj-ea"/>
                <a:cs typeface="+mj-cs"/>
              </a:rPr>
              <a:t>Philippe GAGELIN, </a:t>
            </a:r>
            <a:r>
              <a:rPr lang="fr-FR" sz="2000" spc="-151" dirty="0">
                <a:solidFill>
                  <a:schemeClr val="tx1">
                    <a:lumMod val="75000"/>
                    <a:lumOff val="25000"/>
                  </a:schemeClr>
                </a:solidFill>
                <a:latin typeface="3ds" panose="02000503020000020004" pitchFamily="2" charset="0"/>
              </a:rPr>
              <a:t>Professeur de Sciences de l'Ingénieur </a:t>
            </a:r>
          </a:p>
          <a:p>
            <a:pPr>
              <a:lnSpc>
                <a:spcPct val="90000"/>
              </a:lnSpc>
              <a:spcBef>
                <a:spcPct val="0"/>
              </a:spcBef>
            </a:pPr>
            <a:r>
              <a:rPr lang="fr-FR" sz="2000" b="1" spc="-151" dirty="0">
                <a:latin typeface="3ds" panose="02000503020000020004" pitchFamily="2" charset="0"/>
                <a:ea typeface="+mj-ea"/>
                <a:cs typeface="+mj-cs"/>
              </a:rPr>
              <a:t>Benoit GALLIENNE, </a:t>
            </a:r>
            <a:r>
              <a:rPr lang="fr-FR" sz="2000" spc="-151" dirty="0">
                <a:solidFill>
                  <a:schemeClr val="tx1">
                    <a:lumMod val="75000"/>
                    <a:lumOff val="25000"/>
                  </a:schemeClr>
                </a:solidFill>
                <a:latin typeface="3ds" panose="02000503020000020004" pitchFamily="2" charset="0"/>
              </a:rPr>
              <a:t>Professeur de Sciences de l'Ingénieur</a:t>
            </a:r>
          </a:p>
          <a:p>
            <a:pPr>
              <a:lnSpc>
                <a:spcPct val="90000"/>
              </a:lnSpc>
              <a:spcBef>
                <a:spcPct val="0"/>
              </a:spcBef>
            </a:pPr>
            <a:r>
              <a:rPr lang="fr-FR" sz="2000" b="1" spc="-151" dirty="0">
                <a:latin typeface="3ds" panose="02000503020000020004" pitchFamily="2" charset="0"/>
                <a:ea typeface="+mj-ea"/>
                <a:cs typeface="+mj-cs"/>
              </a:rPr>
              <a:t>Meriem MNAFAKH, </a:t>
            </a:r>
            <a:r>
              <a:rPr lang="fr-FR" sz="2000" spc="-151" dirty="0">
                <a:solidFill>
                  <a:schemeClr val="tx1">
                    <a:lumMod val="75000"/>
                    <a:lumOff val="25000"/>
                  </a:schemeClr>
                </a:solidFill>
                <a:latin typeface="3ds" panose="02000503020000020004" pitchFamily="2" charset="0"/>
                <a:ea typeface="+mj-ea"/>
                <a:cs typeface="+mj-cs"/>
              </a:rPr>
              <a:t>Professeure </a:t>
            </a:r>
            <a:r>
              <a:rPr lang="fr-FR" sz="2000" spc="-151" dirty="0">
                <a:solidFill>
                  <a:schemeClr val="tx1">
                    <a:lumMod val="75000"/>
                    <a:lumOff val="25000"/>
                  </a:schemeClr>
                </a:solidFill>
                <a:latin typeface="3ds" panose="02000503020000020004" pitchFamily="2" charset="0"/>
              </a:rPr>
              <a:t>de Sciences de l'Ingénieur</a:t>
            </a:r>
            <a:endParaRPr lang="fr-FR" sz="2000" spc="-151" dirty="0">
              <a:solidFill>
                <a:schemeClr val="tx1">
                  <a:lumMod val="75000"/>
                  <a:lumOff val="25000"/>
                </a:schemeClr>
              </a:solidFill>
              <a:latin typeface="3ds" panose="02000503020000020004" pitchFamily="2" charset="0"/>
              <a:ea typeface="+mj-ea"/>
              <a:cs typeface="+mj-cs"/>
            </a:endParaRPr>
          </a:p>
          <a:p>
            <a:pPr>
              <a:lnSpc>
                <a:spcPct val="90000"/>
              </a:lnSpc>
              <a:spcBef>
                <a:spcPct val="0"/>
              </a:spcBef>
            </a:pPr>
            <a:r>
              <a:rPr lang="fr-FR" sz="2000" b="1" spc="-151" dirty="0">
                <a:latin typeface="3ds" panose="02000503020000020004" pitchFamily="2" charset="0"/>
                <a:ea typeface="+mj-ea"/>
                <a:cs typeface="+mj-cs"/>
              </a:rPr>
              <a:t>Damien SAUNIER, </a:t>
            </a:r>
            <a:r>
              <a:rPr lang="fr-FR" sz="2000" spc="-151" dirty="0">
                <a:solidFill>
                  <a:schemeClr val="tx1">
                    <a:lumMod val="75000"/>
                    <a:lumOff val="25000"/>
                  </a:schemeClr>
                </a:solidFill>
                <a:latin typeface="3ds" panose="02000503020000020004" pitchFamily="2" charset="0"/>
              </a:rPr>
              <a:t>Professeur de Sciences de l'Ingénieur</a:t>
            </a:r>
          </a:p>
          <a:p>
            <a:pPr>
              <a:lnSpc>
                <a:spcPct val="90000"/>
              </a:lnSpc>
              <a:spcBef>
                <a:spcPct val="0"/>
              </a:spcBef>
            </a:pPr>
            <a:endParaRPr lang="fr-FR" sz="2000" b="1" spc="-151" dirty="0">
              <a:solidFill>
                <a:schemeClr val="tx1">
                  <a:lumMod val="75000"/>
                  <a:lumOff val="25000"/>
                </a:schemeClr>
              </a:solidFill>
              <a:latin typeface="3ds" panose="02000503020000020004" pitchFamily="2" charset="0"/>
              <a:ea typeface="+mj-ea"/>
              <a:cs typeface="+mj-cs"/>
            </a:endParaRPr>
          </a:p>
          <a:p>
            <a:pPr lvl="1">
              <a:lnSpc>
                <a:spcPct val="90000"/>
              </a:lnSpc>
              <a:spcBef>
                <a:spcPct val="0"/>
              </a:spcBef>
            </a:pPr>
            <a:r>
              <a:rPr lang="fr-FR" sz="2000" b="1" spc="-151" dirty="0">
                <a:latin typeface="3ds" panose="02000503020000020004" pitchFamily="2" charset="0"/>
                <a:ea typeface="+mj-ea"/>
                <a:cs typeface="+mj-cs"/>
              </a:rPr>
              <a:t>Gilles CAYOL</a:t>
            </a:r>
            <a:r>
              <a:rPr lang="fr-FR" sz="2000" dirty="0">
                <a:latin typeface="3ds" panose="02000503020000020004" pitchFamily="2" charset="0"/>
              </a:rPr>
              <a:t/>
            </a:r>
            <a:br>
              <a:rPr lang="fr-FR" sz="2000" dirty="0">
                <a:latin typeface="3ds" panose="02000503020000020004" pitchFamily="2" charset="0"/>
              </a:rPr>
            </a:br>
            <a:r>
              <a:rPr lang="fr-FR" sz="2000" spc="-151" dirty="0">
                <a:solidFill>
                  <a:schemeClr val="tx1">
                    <a:lumMod val="75000"/>
                    <a:lumOff val="25000"/>
                  </a:schemeClr>
                </a:solidFill>
                <a:latin typeface="3ds" panose="02000503020000020004" pitchFamily="2" charset="0"/>
                <a:ea typeface="+mj-ea"/>
                <a:cs typeface="+mj-cs"/>
              </a:rPr>
              <a:t>Inspecteur d'Académie - Inspecteur Pédagogique Régional</a:t>
            </a:r>
            <a:br>
              <a:rPr lang="fr-FR" sz="2000" spc="-151" dirty="0">
                <a:solidFill>
                  <a:schemeClr val="tx1">
                    <a:lumMod val="75000"/>
                    <a:lumOff val="25000"/>
                  </a:schemeClr>
                </a:solidFill>
                <a:latin typeface="3ds" panose="02000503020000020004" pitchFamily="2" charset="0"/>
                <a:ea typeface="+mj-ea"/>
                <a:cs typeface="+mj-cs"/>
              </a:rPr>
            </a:br>
            <a:r>
              <a:rPr lang="fr-FR" sz="2000" spc="-151" dirty="0">
                <a:solidFill>
                  <a:schemeClr val="tx1">
                    <a:lumMod val="75000"/>
                    <a:lumOff val="25000"/>
                  </a:schemeClr>
                </a:solidFill>
                <a:latin typeface="3ds" panose="02000503020000020004" pitchFamily="2" charset="0"/>
                <a:ea typeface="+mj-ea"/>
                <a:cs typeface="+mj-cs"/>
              </a:rPr>
              <a:t>Sciences  et Techniques Industrielles</a:t>
            </a:r>
          </a:p>
          <a:p>
            <a:pPr lvl="1">
              <a:lnSpc>
                <a:spcPct val="90000"/>
              </a:lnSpc>
              <a:spcBef>
                <a:spcPct val="0"/>
              </a:spcBef>
            </a:pPr>
            <a:r>
              <a:rPr lang="fr-FR" sz="2000" b="1" spc="-151" dirty="0">
                <a:latin typeface="3ds" panose="02000503020000020004" pitchFamily="2" charset="0"/>
              </a:rPr>
              <a:t>Vincent MONTREUIL</a:t>
            </a:r>
            <a:r>
              <a:rPr lang="fr-FR" sz="2000" dirty="0">
                <a:latin typeface="3ds" panose="02000503020000020004" pitchFamily="2" charset="0"/>
              </a:rPr>
              <a:t/>
            </a:r>
            <a:br>
              <a:rPr lang="fr-FR" sz="2000" dirty="0">
                <a:latin typeface="3ds" panose="02000503020000020004" pitchFamily="2" charset="0"/>
              </a:rPr>
            </a:br>
            <a:r>
              <a:rPr lang="fr-FR" sz="2000" spc="-151" dirty="0">
                <a:solidFill>
                  <a:schemeClr val="tx1">
                    <a:lumMod val="75000"/>
                    <a:lumOff val="25000"/>
                  </a:schemeClr>
                </a:solidFill>
                <a:latin typeface="3ds" panose="02000503020000020004" pitchFamily="2" charset="0"/>
              </a:rPr>
              <a:t>Inspecteur d'Académie - Inspecteur Pédagogique Régional</a:t>
            </a:r>
            <a:br>
              <a:rPr lang="fr-FR" sz="2000" spc="-151" dirty="0">
                <a:solidFill>
                  <a:schemeClr val="tx1">
                    <a:lumMod val="75000"/>
                    <a:lumOff val="25000"/>
                  </a:schemeClr>
                </a:solidFill>
                <a:latin typeface="3ds" panose="02000503020000020004" pitchFamily="2" charset="0"/>
              </a:rPr>
            </a:br>
            <a:r>
              <a:rPr lang="fr-FR" sz="2000" spc="-151" dirty="0">
                <a:solidFill>
                  <a:schemeClr val="tx1">
                    <a:lumMod val="75000"/>
                    <a:lumOff val="25000"/>
                  </a:schemeClr>
                </a:solidFill>
                <a:latin typeface="3ds" panose="02000503020000020004" pitchFamily="2" charset="0"/>
              </a:rPr>
              <a:t>Sciences  et Techniques Industrielles</a:t>
            </a:r>
          </a:p>
          <a:p>
            <a:pPr>
              <a:lnSpc>
                <a:spcPct val="90000"/>
              </a:lnSpc>
              <a:spcBef>
                <a:spcPct val="0"/>
              </a:spcBef>
            </a:pPr>
            <a:endParaRPr lang="fr-FR" sz="2000" b="1" spc="-151" dirty="0">
              <a:solidFill>
                <a:schemeClr val="tx1">
                  <a:lumMod val="75000"/>
                  <a:lumOff val="25000"/>
                </a:schemeClr>
              </a:solidFill>
              <a:latin typeface="3ds" panose="02000503020000020004" pitchFamily="2" charset="0"/>
              <a:ea typeface="+mj-ea"/>
              <a:cs typeface="+mj-cs"/>
            </a:endParaRPr>
          </a:p>
          <a:p>
            <a:pPr lvl="2">
              <a:lnSpc>
                <a:spcPct val="90000"/>
              </a:lnSpc>
              <a:spcBef>
                <a:spcPct val="0"/>
              </a:spcBef>
            </a:pPr>
            <a:r>
              <a:rPr lang="fr-FR" sz="2000" b="1" spc="-151" dirty="0">
                <a:latin typeface="3ds" panose="02000503020000020004" pitchFamily="2" charset="0"/>
              </a:rPr>
              <a:t>Régis RIGAUD</a:t>
            </a:r>
          </a:p>
          <a:p>
            <a:pPr lvl="2">
              <a:lnSpc>
                <a:spcPct val="90000"/>
              </a:lnSpc>
              <a:spcBef>
                <a:spcPct val="0"/>
              </a:spcBef>
            </a:pPr>
            <a:r>
              <a:rPr lang="fr-FR" sz="2000" spc="-151" dirty="0">
                <a:solidFill>
                  <a:schemeClr val="tx1">
                    <a:lumMod val="75000"/>
                    <a:lumOff val="25000"/>
                  </a:schemeClr>
                </a:solidFill>
                <a:latin typeface="3ds" panose="02000503020000020004" pitchFamily="2" charset="0"/>
              </a:rPr>
              <a:t>Inspecteur Général de l’</a:t>
            </a:r>
            <a:r>
              <a:rPr lang="fr-FR" sz="2000" cap="all" spc="-151" dirty="0">
                <a:solidFill>
                  <a:schemeClr val="tx1">
                    <a:lumMod val="75000"/>
                    <a:lumOff val="25000"/>
                  </a:schemeClr>
                </a:solidFill>
                <a:latin typeface="3ds" panose="02000503020000020004" pitchFamily="2" charset="0"/>
              </a:rPr>
              <a:t>é</a:t>
            </a:r>
            <a:r>
              <a:rPr lang="fr-FR" sz="2000" spc="-151" dirty="0">
                <a:solidFill>
                  <a:schemeClr val="tx1">
                    <a:lumMod val="75000"/>
                    <a:lumOff val="25000"/>
                  </a:schemeClr>
                </a:solidFill>
                <a:latin typeface="3ds" panose="02000503020000020004" pitchFamily="2" charset="0"/>
              </a:rPr>
              <a:t>ducation, du sport et de la recherche</a:t>
            </a:r>
          </a:p>
          <a:p>
            <a:pPr lvl="2">
              <a:lnSpc>
                <a:spcPct val="90000"/>
              </a:lnSpc>
              <a:spcBef>
                <a:spcPct val="0"/>
              </a:spcBef>
            </a:pPr>
            <a:r>
              <a:rPr lang="fr-FR" sz="2000" spc="-151" dirty="0">
                <a:solidFill>
                  <a:schemeClr val="tx1">
                    <a:lumMod val="75000"/>
                    <a:lumOff val="25000"/>
                  </a:schemeClr>
                </a:solidFill>
                <a:latin typeface="3ds" panose="02000503020000020004" pitchFamily="2" charset="0"/>
              </a:rPr>
              <a:t>Groupe Sciences et Techniques Industrielles</a:t>
            </a:r>
          </a:p>
          <a:p>
            <a:pPr lvl="2">
              <a:lnSpc>
                <a:spcPct val="90000"/>
              </a:lnSpc>
              <a:spcBef>
                <a:spcPct val="0"/>
              </a:spcBef>
            </a:pPr>
            <a:r>
              <a:rPr lang="fr-FR" sz="2000" b="1" spc="-151" dirty="0">
                <a:latin typeface="3ds" panose="02000503020000020004" pitchFamily="2" charset="0"/>
                <a:ea typeface="+mj-ea"/>
                <a:cs typeface="+mj-cs"/>
              </a:rPr>
              <a:t>Samuel  VIOLLIN</a:t>
            </a:r>
          </a:p>
          <a:p>
            <a:pPr lvl="2">
              <a:lnSpc>
                <a:spcPct val="90000"/>
              </a:lnSpc>
              <a:spcBef>
                <a:spcPct val="0"/>
              </a:spcBef>
            </a:pPr>
            <a:r>
              <a:rPr lang="fr-FR" sz="2000" spc="-151" dirty="0">
                <a:solidFill>
                  <a:schemeClr val="tx1">
                    <a:lumMod val="75000"/>
                    <a:lumOff val="25000"/>
                  </a:schemeClr>
                </a:solidFill>
                <a:latin typeface="3ds" panose="02000503020000020004" pitchFamily="2" charset="0"/>
                <a:ea typeface="+mj-ea"/>
                <a:cs typeface="+mj-cs"/>
              </a:rPr>
              <a:t>Inspecteur Général de l’</a:t>
            </a:r>
            <a:r>
              <a:rPr lang="fr-FR" sz="2000" cap="all" spc="-151" dirty="0">
                <a:solidFill>
                  <a:schemeClr val="tx1">
                    <a:lumMod val="75000"/>
                    <a:lumOff val="25000"/>
                  </a:schemeClr>
                </a:solidFill>
                <a:latin typeface="3ds" panose="02000503020000020004" pitchFamily="2" charset="0"/>
                <a:ea typeface="+mj-ea"/>
                <a:cs typeface="+mj-cs"/>
              </a:rPr>
              <a:t>é</a:t>
            </a:r>
            <a:r>
              <a:rPr lang="fr-FR" sz="2000" spc="-151" dirty="0">
                <a:solidFill>
                  <a:schemeClr val="tx1">
                    <a:lumMod val="75000"/>
                    <a:lumOff val="25000"/>
                  </a:schemeClr>
                </a:solidFill>
                <a:latin typeface="3ds" panose="02000503020000020004" pitchFamily="2" charset="0"/>
                <a:ea typeface="+mj-ea"/>
                <a:cs typeface="+mj-cs"/>
              </a:rPr>
              <a:t>ducation, du sport et de la recherche</a:t>
            </a:r>
          </a:p>
          <a:p>
            <a:pPr lvl="2">
              <a:lnSpc>
                <a:spcPct val="90000"/>
              </a:lnSpc>
              <a:spcBef>
                <a:spcPct val="0"/>
              </a:spcBef>
            </a:pPr>
            <a:r>
              <a:rPr lang="fr-FR" sz="2000" spc="-151" dirty="0">
                <a:solidFill>
                  <a:schemeClr val="tx1">
                    <a:lumMod val="75000"/>
                    <a:lumOff val="25000"/>
                  </a:schemeClr>
                </a:solidFill>
                <a:latin typeface="3ds" panose="02000503020000020004" pitchFamily="2" charset="0"/>
                <a:ea typeface="+mj-ea"/>
                <a:cs typeface="+mj-cs"/>
              </a:rPr>
              <a:t>Doyen du groupe Sciences et Techniques Industrielles</a:t>
            </a:r>
          </a:p>
          <a:p>
            <a:pPr>
              <a:lnSpc>
                <a:spcPct val="90000"/>
              </a:lnSpc>
              <a:spcBef>
                <a:spcPct val="0"/>
              </a:spcBef>
            </a:pPr>
            <a:endParaRPr lang="fr-FR" sz="2000" b="1" spc="-151" dirty="0">
              <a:solidFill>
                <a:schemeClr val="tx1">
                  <a:lumMod val="75000"/>
                  <a:lumOff val="25000"/>
                </a:schemeClr>
              </a:solidFill>
              <a:latin typeface="3ds" panose="02000503020000020004" pitchFamily="2" charset="0"/>
              <a:ea typeface="+mj-ea"/>
              <a:cs typeface="+mj-cs"/>
            </a:endParaRPr>
          </a:p>
        </p:txBody>
      </p:sp>
    </p:spTree>
    <p:extLst>
      <p:ext uri="{BB962C8B-B14F-4D97-AF65-F5344CB8AC3E}">
        <p14:creationId xmlns:p14="http://schemas.microsoft.com/office/powerpoint/2010/main" val="34988499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17022F92-9DD0-431F-8CDB-851E747D09EE}"/>
              </a:ext>
            </a:extLst>
          </p:cNvPr>
          <p:cNvPicPr>
            <a:picLocks noChangeAspect="1"/>
          </p:cNvPicPr>
          <p:nvPr/>
        </p:nvPicPr>
        <p:blipFill>
          <a:blip r:embed="rId4"/>
          <a:stretch>
            <a:fillRect/>
          </a:stretch>
        </p:blipFill>
        <p:spPr>
          <a:xfrm>
            <a:off x="9647563" y="182230"/>
            <a:ext cx="2328437" cy="1404000"/>
          </a:xfrm>
          <a:prstGeom prst="rect">
            <a:avLst/>
          </a:prstGeom>
        </p:spPr>
      </p:pic>
      <p:sp>
        <p:nvSpPr>
          <p:cNvPr id="2" name="Espace réservé du numéro de diapositive 1">
            <a:extLst>
              <a:ext uri="{FF2B5EF4-FFF2-40B4-BE49-F238E27FC236}">
                <a16:creationId xmlns:a16="http://schemas.microsoft.com/office/drawing/2014/main" id="{4AF9F507-7FB0-4E47-B907-50FDF68EBC4C}"/>
              </a:ext>
            </a:extLst>
          </p:cNvPr>
          <p:cNvSpPr>
            <a:spLocks noGrp="1"/>
          </p:cNvSpPr>
          <p:nvPr>
            <p:ph type="sldNum" sz="quarter" idx="12"/>
          </p:nvPr>
        </p:nvSpPr>
        <p:spPr/>
        <p:txBody>
          <a:bodyPr/>
          <a:lstStyle/>
          <a:p>
            <a:fld id="{D17C1B05-8444-EA4A-B9F9-11CD3616A168}" type="slidenum">
              <a:rPr lang="fr-FR" smtClean="0"/>
              <a:pPr/>
              <a:t>6</a:t>
            </a:fld>
            <a:endParaRPr lang="fr-FR"/>
          </a:p>
        </p:txBody>
      </p:sp>
      <p:sp>
        <p:nvSpPr>
          <p:cNvPr id="26" name="Titre 1">
            <a:extLst>
              <a:ext uri="{FF2B5EF4-FFF2-40B4-BE49-F238E27FC236}">
                <a16:creationId xmlns:a16="http://schemas.microsoft.com/office/drawing/2014/main" id="{51F7C3B5-6F6C-4257-B8FC-12AF4A1B1882}"/>
              </a:ext>
            </a:extLst>
          </p:cNvPr>
          <p:cNvSpPr txBox="1">
            <a:spLocks/>
          </p:cNvSpPr>
          <p:nvPr/>
        </p:nvSpPr>
        <p:spPr>
          <a:xfrm>
            <a:off x="180000" y="180000"/>
            <a:ext cx="11092946"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800" b="1" i="0" u="none" strike="noStrike" kern="1200" cap="none" spc="-150" normalizeH="0" baseline="0" noProof="0" dirty="0">
                <a:ln>
                  <a:noFill/>
                </a:ln>
                <a:solidFill>
                  <a:prstClr val="black">
                    <a:lumMod val="75000"/>
                    <a:lumOff val="25000"/>
                  </a:prstClr>
                </a:solidFill>
                <a:effectLst/>
                <a:uLnTx/>
                <a:uFillTx/>
                <a:latin typeface="Corbel"/>
                <a:ea typeface="+mj-ea"/>
                <a:cs typeface="+mj-cs"/>
              </a:rPr>
              <a:t>Un sujet</a:t>
            </a:r>
            <a:r>
              <a:rPr kumimoji="0" lang="fr-FR" sz="4800" b="1" i="0" u="none" strike="noStrike" kern="1200" cap="none" spc="-150" normalizeH="0" noProof="0" dirty="0">
                <a:ln>
                  <a:noFill/>
                </a:ln>
                <a:solidFill>
                  <a:prstClr val="black">
                    <a:lumMod val="75000"/>
                    <a:lumOff val="25000"/>
                  </a:prstClr>
                </a:solidFill>
                <a:effectLst/>
                <a:uLnTx/>
                <a:uFillTx/>
                <a:latin typeface="Corbel"/>
                <a:ea typeface="+mj-ea"/>
                <a:cs typeface="+mj-cs"/>
              </a:rPr>
              <a:t> : la maison connectée</a:t>
            </a:r>
            <a:endParaRPr kumimoji="0" lang="fr-FR" sz="4800" b="1" i="0" u="none" strike="noStrike" kern="1200" cap="none" spc="-300" normalizeH="0" baseline="0" noProof="0" dirty="0">
              <a:ln>
                <a:noFill/>
              </a:ln>
              <a:solidFill>
                <a:prstClr val="black">
                  <a:lumMod val="75000"/>
                  <a:lumOff val="25000"/>
                </a:prstClr>
              </a:solidFill>
              <a:effectLst/>
              <a:uLnTx/>
              <a:uFillTx/>
              <a:latin typeface="Corbel"/>
              <a:ea typeface="+mj-ea"/>
              <a:cs typeface="+mj-cs"/>
            </a:endParaRPr>
          </a:p>
        </p:txBody>
      </p:sp>
      <p:pic>
        <p:nvPicPr>
          <p:cNvPr id="4098" name="Picture 2" descr="Smart, Home, System, Man, Person, Apartment, Kitchen">
            <a:extLst>
              <a:ext uri="{FF2B5EF4-FFF2-40B4-BE49-F238E27FC236}">
                <a16:creationId xmlns:a16="http://schemas.microsoft.com/office/drawing/2014/main" id="{D5F6FFDF-D3A0-45EC-9DB5-47FF58E735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685" y="790021"/>
            <a:ext cx="9166349" cy="31891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541695D-D5D3-4A9F-A41B-6080D226CF56}"/>
              </a:ext>
            </a:extLst>
          </p:cNvPr>
          <p:cNvSpPr/>
          <p:nvPr/>
        </p:nvSpPr>
        <p:spPr>
          <a:xfrm>
            <a:off x="6008914" y="1939332"/>
            <a:ext cx="1296238" cy="854110"/>
          </a:xfrm>
          <a:prstGeom prst="rect">
            <a:avLst/>
          </a:prstGeom>
          <a:no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8" name="Rectangle 17">
            <a:extLst>
              <a:ext uri="{FF2B5EF4-FFF2-40B4-BE49-F238E27FC236}">
                <a16:creationId xmlns:a16="http://schemas.microsoft.com/office/drawing/2014/main" id="{7645086F-DAFE-40FE-9BD0-750012A0F46A}"/>
              </a:ext>
            </a:extLst>
          </p:cNvPr>
          <p:cNvSpPr/>
          <p:nvPr/>
        </p:nvSpPr>
        <p:spPr>
          <a:xfrm>
            <a:off x="6030687" y="2895341"/>
            <a:ext cx="1296238" cy="854110"/>
          </a:xfrm>
          <a:prstGeom prst="rect">
            <a:avLst/>
          </a:prstGeom>
          <a:no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9" name="Rectangle 18">
            <a:extLst>
              <a:ext uri="{FF2B5EF4-FFF2-40B4-BE49-F238E27FC236}">
                <a16:creationId xmlns:a16="http://schemas.microsoft.com/office/drawing/2014/main" id="{D2424137-5F87-4E1E-AC65-AB750F787FD6}"/>
              </a:ext>
            </a:extLst>
          </p:cNvPr>
          <p:cNvSpPr/>
          <p:nvPr/>
        </p:nvSpPr>
        <p:spPr>
          <a:xfrm>
            <a:off x="8703547" y="2895341"/>
            <a:ext cx="1296238" cy="854110"/>
          </a:xfrm>
          <a:prstGeom prst="rect">
            <a:avLst/>
          </a:prstGeom>
          <a:no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21" name="Rectangle 20">
            <a:extLst>
              <a:ext uri="{FF2B5EF4-FFF2-40B4-BE49-F238E27FC236}">
                <a16:creationId xmlns:a16="http://schemas.microsoft.com/office/drawing/2014/main" id="{A3E406C1-3EFB-489A-904C-52901FE0E7F7}"/>
              </a:ext>
            </a:extLst>
          </p:cNvPr>
          <p:cNvSpPr/>
          <p:nvPr/>
        </p:nvSpPr>
        <p:spPr>
          <a:xfrm>
            <a:off x="7367117" y="1037375"/>
            <a:ext cx="1296238" cy="854110"/>
          </a:xfrm>
          <a:prstGeom prst="rect">
            <a:avLst/>
          </a:prstGeom>
          <a:no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22" name="Rectangle 21">
            <a:extLst>
              <a:ext uri="{FF2B5EF4-FFF2-40B4-BE49-F238E27FC236}">
                <a16:creationId xmlns:a16="http://schemas.microsoft.com/office/drawing/2014/main" id="{0954E0C0-595A-4132-8592-109B1773B75B}"/>
              </a:ext>
            </a:extLst>
          </p:cNvPr>
          <p:cNvSpPr/>
          <p:nvPr/>
        </p:nvSpPr>
        <p:spPr>
          <a:xfrm>
            <a:off x="6008914" y="1032092"/>
            <a:ext cx="1296238" cy="854110"/>
          </a:xfrm>
          <a:prstGeom prst="rect">
            <a:avLst/>
          </a:prstGeom>
          <a:no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23" name="Rectangle 22">
            <a:extLst>
              <a:ext uri="{FF2B5EF4-FFF2-40B4-BE49-F238E27FC236}">
                <a16:creationId xmlns:a16="http://schemas.microsoft.com/office/drawing/2014/main" id="{8F43331B-9262-4CD9-AD26-92CB58D6A94D}"/>
              </a:ext>
            </a:extLst>
          </p:cNvPr>
          <p:cNvSpPr/>
          <p:nvPr/>
        </p:nvSpPr>
        <p:spPr>
          <a:xfrm>
            <a:off x="8703547" y="1955573"/>
            <a:ext cx="1296238" cy="854110"/>
          </a:xfrm>
          <a:prstGeom prst="rect">
            <a:avLst/>
          </a:prstGeom>
          <a:no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pic>
        <p:nvPicPr>
          <p:cNvPr id="4100" name="Picture 4" descr="Smart Home, House, Technology Touch Screen, Man Finger">
            <a:extLst>
              <a:ext uri="{FF2B5EF4-FFF2-40B4-BE49-F238E27FC236}">
                <a16:creationId xmlns:a16="http://schemas.microsoft.com/office/drawing/2014/main" id="{C02FF5D9-33FB-416C-89EE-B558F15FD9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041" y="4124073"/>
            <a:ext cx="2070149" cy="1296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mart Home, House, Technology Touch Screen, Man Finger">
            <a:extLst>
              <a:ext uri="{FF2B5EF4-FFF2-40B4-BE49-F238E27FC236}">
                <a16:creationId xmlns:a16="http://schemas.microsoft.com/office/drawing/2014/main" id="{3F47C6B7-A34D-47DB-988D-2DC775A9A6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90761" y="4124073"/>
            <a:ext cx="2070149" cy="1296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mart Home, House, Technology Touch Screen, Man Finger">
            <a:extLst>
              <a:ext uri="{FF2B5EF4-FFF2-40B4-BE49-F238E27FC236}">
                <a16:creationId xmlns:a16="http://schemas.microsoft.com/office/drawing/2014/main" id="{81992E59-2043-4770-8B39-F23A08A59B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6401" y="4124073"/>
            <a:ext cx="2070149" cy="12960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mart Home, House, Technology Touch Screen, Man Finger">
            <a:extLst>
              <a:ext uri="{FF2B5EF4-FFF2-40B4-BE49-F238E27FC236}">
                <a16:creationId xmlns:a16="http://schemas.microsoft.com/office/drawing/2014/main" id="{BFFD145F-2D82-4B3E-B4B5-9379988AB5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24221" y="4124073"/>
            <a:ext cx="2070149" cy="12960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Smart Home, House, Technology Touch Screen, Man Finger">
            <a:extLst>
              <a:ext uri="{FF2B5EF4-FFF2-40B4-BE49-F238E27FC236}">
                <a16:creationId xmlns:a16="http://schemas.microsoft.com/office/drawing/2014/main" id="{DD11998E-DF69-4CCD-B3FF-856CF674DB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68581" y="4124073"/>
            <a:ext cx="2070149" cy="1296000"/>
          </a:xfrm>
          <a:prstGeom prst="rect">
            <a:avLst/>
          </a:prstGeom>
          <a:noFill/>
          <a:extLst>
            <a:ext uri="{909E8E84-426E-40DD-AFC4-6F175D3DCCD1}">
              <a14:hiddenFill xmlns:a14="http://schemas.microsoft.com/office/drawing/2010/main">
                <a:solidFill>
                  <a:srgbClr val="FFFFFF"/>
                </a:solidFill>
              </a14:hiddenFill>
            </a:ext>
          </a:extLst>
        </p:spPr>
      </p:pic>
      <p:sp>
        <p:nvSpPr>
          <p:cNvPr id="16" name="Espace réservé du pied de page 5">
            <a:extLst>
              <a:ext uri="{FF2B5EF4-FFF2-40B4-BE49-F238E27FC236}">
                <a16:creationId xmlns:a16="http://schemas.microsoft.com/office/drawing/2014/main" id="{C5A258A8-632A-4C40-ABB9-01BBE16C7779}"/>
              </a:ext>
            </a:extLst>
          </p:cNvPr>
          <p:cNvSpPr txBox="1">
            <a:spLocks/>
          </p:cNvSpPr>
          <p:nvPr/>
        </p:nvSpPr>
        <p:spPr>
          <a:xfrm>
            <a:off x="122846" y="6520540"/>
            <a:ext cx="6164159" cy="29506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dirty="0">
                <a:solidFill>
                  <a:prstClr val="black">
                    <a:lumMod val="75000"/>
                    <a:lumOff val="25000"/>
                  </a:prstClr>
                </a:solidFill>
                <a:latin typeface="Candara"/>
              </a:rPr>
              <a:t>Sciences de l’Ingénieur :  l'approche Design au service du projet de Première</a:t>
            </a:r>
          </a:p>
        </p:txBody>
      </p:sp>
      <p:sp>
        <p:nvSpPr>
          <p:cNvPr id="4" name="Rectangle 3">
            <a:extLst>
              <a:ext uri="{FF2B5EF4-FFF2-40B4-BE49-F238E27FC236}">
                <a16:creationId xmlns:a16="http://schemas.microsoft.com/office/drawing/2014/main" id="{7730376C-DB8D-449B-AD04-02EF27EC9BD4}"/>
              </a:ext>
            </a:extLst>
          </p:cNvPr>
          <p:cNvSpPr/>
          <p:nvPr/>
        </p:nvSpPr>
        <p:spPr>
          <a:xfrm>
            <a:off x="202041" y="5531605"/>
            <a:ext cx="2048108" cy="369332"/>
          </a:xfrm>
          <a:prstGeom prst="rect">
            <a:avLst/>
          </a:prstGeom>
        </p:spPr>
        <p:txBody>
          <a:bodyPr wrap="square">
            <a:spAutoFit/>
          </a:bodyPr>
          <a:lstStyle/>
          <a:p>
            <a:pPr algn="ctr"/>
            <a:r>
              <a:rPr lang="fr-FR" b="1" dirty="0">
                <a:latin typeface="3ds" panose="02000503020000020004" pitchFamily="2" charset="0"/>
              </a:rPr>
              <a:t>Chauffage</a:t>
            </a:r>
          </a:p>
        </p:txBody>
      </p:sp>
      <p:sp>
        <p:nvSpPr>
          <p:cNvPr id="25" name="Rectangle 24">
            <a:extLst>
              <a:ext uri="{FF2B5EF4-FFF2-40B4-BE49-F238E27FC236}">
                <a16:creationId xmlns:a16="http://schemas.microsoft.com/office/drawing/2014/main" id="{7D986EBA-08CC-409A-96A3-CA41FC6FED77}"/>
              </a:ext>
            </a:extLst>
          </p:cNvPr>
          <p:cNvSpPr/>
          <p:nvPr/>
        </p:nvSpPr>
        <p:spPr>
          <a:xfrm>
            <a:off x="2402549" y="5531605"/>
            <a:ext cx="2048108" cy="369332"/>
          </a:xfrm>
          <a:prstGeom prst="rect">
            <a:avLst/>
          </a:prstGeom>
        </p:spPr>
        <p:txBody>
          <a:bodyPr wrap="square">
            <a:spAutoFit/>
          </a:bodyPr>
          <a:lstStyle/>
          <a:p>
            <a:pPr algn="ctr"/>
            <a:r>
              <a:rPr lang="fr-FR" b="1" dirty="0">
                <a:latin typeface="3ds" panose="02000503020000020004" pitchFamily="2" charset="0"/>
              </a:rPr>
              <a:t>Volets roulants</a:t>
            </a:r>
          </a:p>
        </p:txBody>
      </p:sp>
      <p:sp>
        <p:nvSpPr>
          <p:cNvPr id="27" name="Rectangle 26">
            <a:extLst>
              <a:ext uri="{FF2B5EF4-FFF2-40B4-BE49-F238E27FC236}">
                <a16:creationId xmlns:a16="http://schemas.microsoft.com/office/drawing/2014/main" id="{BE353F17-13D3-47A0-AA6E-457220CAEDC0}"/>
              </a:ext>
            </a:extLst>
          </p:cNvPr>
          <p:cNvSpPr/>
          <p:nvPr/>
        </p:nvSpPr>
        <p:spPr>
          <a:xfrm>
            <a:off x="4657421" y="5530404"/>
            <a:ext cx="2048108" cy="369332"/>
          </a:xfrm>
          <a:prstGeom prst="rect">
            <a:avLst/>
          </a:prstGeom>
        </p:spPr>
        <p:txBody>
          <a:bodyPr wrap="square">
            <a:spAutoFit/>
          </a:bodyPr>
          <a:lstStyle/>
          <a:p>
            <a:pPr algn="ctr"/>
            <a:r>
              <a:rPr lang="fr-FR" b="1" dirty="0">
                <a:latin typeface="3ds" panose="02000503020000020004" pitchFamily="2" charset="0"/>
              </a:rPr>
              <a:t>Sécurité</a:t>
            </a:r>
          </a:p>
        </p:txBody>
      </p:sp>
      <p:sp>
        <p:nvSpPr>
          <p:cNvPr id="28" name="Rectangle 27">
            <a:extLst>
              <a:ext uri="{FF2B5EF4-FFF2-40B4-BE49-F238E27FC236}">
                <a16:creationId xmlns:a16="http://schemas.microsoft.com/office/drawing/2014/main" id="{52252136-D871-40FD-8C53-D8E7BA4371CD}"/>
              </a:ext>
            </a:extLst>
          </p:cNvPr>
          <p:cNvSpPr/>
          <p:nvPr/>
        </p:nvSpPr>
        <p:spPr>
          <a:xfrm>
            <a:off x="6879601" y="5534338"/>
            <a:ext cx="2048108" cy="369332"/>
          </a:xfrm>
          <a:prstGeom prst="rect">
            <a:avLst/>
          </a:prstGeom>
        </p:spPr>
        <p:txBody>
          <a:bodyPr wrap="square">
            <a:spAutoFit/>
          </a:bodyPr>
          <a:lstStyle/>
          <a:p>
            <a:pPr algn="ctr"/>
            <a:r>
              <a:rPr lang="fr-FR" b="1" dirty="0">
                <a:latin typeface="3ds" panose="02000503020000020004" pitchFamily="2" charset="0"/>
              </a:rPr>
              <a:t>Multimédia</a:t>
            </a:r>
          </a:p>
        </p:txBody>
      </p:sp>
      <p:sp>
        <p:nvSpPr>
          <p:cNvPr id="29" name="Rectangle 28">
            <a:extLst>
              <a:ext uri="{FF2B5EF4-FFF2-40B4-BE49-F238E27FC236}">
                <a16:creationId xmlns:a16="http://schemas.microsoft.com/office/drawing/2014/main" id="{C4520886-3711-4A6E-8141-9CF617303ECB}"/>
              </a:ext>
            </a:extLst>
          </p:cNvPr>
          <p:cNvSpPr/>
          <p:nvPr/>
        </p:nvSpPr>
        <p:spPr>
          <a:xfrm>
            <a:off x="8975731" y="5530404"/>
            <a:ext cx="2048108" cy="369332"/>
          </a:xfrm>
          <a:prstGeom prst="rect">
            <a:avLst/>
          </a:prstGeom>
        </p:spPr>
        <p:txBody>
          <a:bodyPr wrap="square">
            <a:spAutoFit/>
          </a:bodyPr>
          <a:lstStyle/>
          <a:p>
            <a:pPr algn="ctr"/>
            <a:r>
              <a:rPr lang="fr-FR" b="1" dirty="0">
                <a:latin typeface="3ds" panose="02000503020000020004" pitchFamily="2" charset="0"/>
              </a:rPr>
              <a:t>Luminaires</a:t>
            </a:r>
          </a:p>
        </p:txBody>
      </p:sp>
    </p:spTree>
    <p:extLst>
      <p:ext uri="{BB962C8B-B14F-4D97-AF65-F5344CB8AC3E}">
        <p14:creationId xmlns:p14="http://schemas.microsoft.com/office/powerpoint/2010/main" val="40717014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6" presetClass="emph" presetSubtype="0" fill="hold" grpId="1" nodeType="withEffect">
                                  <p:stCondLst>
                                    <p:cond delay="0"/>
                                  </p:stCondLst>
                                  <p:childTnLst>
                                    <p:animEffect transition="out" filter="fade">
                                      <p:cBhvr>
                                        <p:cTn id="9" dur="1000" tmFilter="0, 0; .2, .5; .8, .5; 1, 0"/>
                                        <p:tgtEl>
                                          <p:spTgt spid="19"/>
                                        </p:tgtEl>
                                      </p:cBhvr>
                                    </p:animEffect>
                                    <p:animScale>
                                      <p:cBhvr>
                                        <p:cTn id="10" dur="500" autoRev="1" fill="hold"/>
                                        <p:tgtEl>
                                          <p:spTgt spid="19"/>
                                        </p:tgtEl>
                                      </p:cBhvr>
                                      <p:by x="105000" y="105000"/>
                                    </p:animScale>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4100"/>
                                        </p:tgtEl>
                                        <p:attrNameLst>
                                          <p:attrName>style.visibility</p:attrName>
                                        </p:attrNameLst>
                                      </p:cBhvr>
                                      <p:to>
                                        <p:strVal val="visible"/>
                                      </p:to>
                                    </p:set>
                                    <p:animEffect transition="in" filter="fade">
                                      <p:cBhvr>
                                        <p:cTn id="16" dur="500"/>
                                        <p:tgtEl>
                                          <p:spTgt spid="4100"/>
                                        </p:tgtEl>
                                      </p:cBhvr>
                                    </p:animEffect>
                                  </p:childTnLst>
                                </p:cTn>
                              </p:par>
                            </p:childTnLst>
                          </p:cTn>
                        </p:par>
                        <p:par>
                          <p:cTn id="17" fill="hold">
                            <p:stCondLst>
                              <p:cond delay="1000"/>
                            </p:stCondLst>
                            <p:childTnLst>
                              <p:par>
                                <p:cTn id="18" presetID="10" presetClass="exit" presetSubtype="0" fill="hold" grpId="2" nodeType="afterEffect">
                                  <p:stCondLst>
                                    <p:cond delay="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26" presetClass="emph" presetSubtype="0" fill="hold" grpId="1" nodeType="withEffect">
                                  <p:stCondLst>
                                    <p:cond delay="0"/>
                                  </p:stCondLst>
                                  <p:childTnLst>
                                    <p:animEffect transition="out" filter="fade">
                                      <p:cBhvr>
                                        <p:cTn id="26" dur="1000" tmFilter="0, 0; .2, .5; .8, .5; 1, 0"/>
                                        <p:tgtEl>
                                          <p:spTgt spid="22"/>
                                        </p:tgtEl>
                                      </p:cBhvr>
                                    </p:animEffect>
                                    <p:animScale>
                                      <p:cBhvr>
                                        <p:cTn id="27" dur="500" autoRev="1" fill="hold"/>
                                        <p:tgtEl>
                                          <p:spTgt spid="22"/>
                                        </p:tgtEl>
                                      </p:cBhvr>
                                      <p:by x="105000" y="105000"/>
                                    </p:animScale>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nodeType="withEffect">
                                  <p:stCondLst>
                                    <p:cond delay="0"/>
                                  </p:stCondLst>
                                  <p:childTnLst>
                                    <p:set>
                                      <p:cBhvr>
                                        <p:cTn id="32" dur="1" fill="hold">
                                          <p:stCondLst>
                                            <p:cond delay="0"/>
                                          </p:stCondLst>
                                        </p:cTn>
                                        <p:tgtEl>
                                          <p:spTgt spid="4106"/>
                                        </p:tgtEl>
                                        <p:attrNameLst>
                                          <p:attrName>style.visibility</p:attrName>
                                        </p:attrNameLst>
                                      </p:cBhvr>
                                      <p:to>
                                        <p:strVal val="visible"/>
                                      </p:to>
                                    </p:set>
                                    <p:animEffect transition="in" filter="fade">
                                      <p:cBhvr>
                                        <p:cTn id="33" dur="500"/>
                                        <p:tgtEl>
                                          <p:spTgt spid="4106"/>
                                        </p:tgtEl>
                                      </p:cBhvr>
                                    </p:animEffect>
                                  </p:childTnLst>
                                </p:cTn>
                              </p:par>
                            </p:childTnLst>
                          </p:cTn>
                        </p:par>
                        <p:par>
                          <p:cTn id="34" fill="hold">
                            <p:stCondLst>
                              <p:cond delay="2500"/>
                            </p:stCondLst>
                            <p:childTnLst>
                              <p:par>
                                <p:cTn id="35" presetID="10" presetClass="exit" presetSubtype="0" fill="hold" grpId="2" nodeType="afterEffect">
                                  <p:stCondLst>
                                    <p:cond delay="0"/>
                                  </p:stCondLst>
                                  <p:childTnLst>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26" presetClass="emph" presetSubtype="0" fill="hold" grpId="1" nodeType="withEffect">
                                  <p:stCondLst>
                                    <p:cond delay="0"/>
                                  </p:stCondLst>
                                  <p:childTnLst>
                                    <p:animEffect transition="out" filter="fade">
                                      <p:cBhvr>
                                        <p:cTn id="43" dur="1000" tmFilter="0, 0; .2, .5; .8, .5; 1, 0"/>
                                        <p:tgtEl>
                                          <p:spTgt spid="23"/>
                                        </p:tgtEl>
                                      </p:cBhvr>
                                    </p:animEffect>
                                    <p:animScale>
                                      <p:cBhvr>
                                        <p:cTn id="44" dur="500" autoRev="1" fill="hold"/>
                                        <p:tgtEl>
                                          <p:spTgt spid="23"/>
                                        </p:tgtEl>
                                      </p:cBhvr>
                                      <p:by x="105000" y="105000"/>
                                    </p:animScale>
                                  </p:childTnLst>
                                </p:cTn>
                              </p:par>
                              <p:par>
                                <p:cTn id="45" presetID="10"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par>
                                <p:cTn id="48" presetID="10" presetClass="entr" presetSubtype="0" fill="hold" nodeType="withEffect">
                                  <p:stCondLst>
                                    <p:cond delay="0"/>
                                  </p:stCondLst>
                                  <p:childTnLst>
                                    <p:set>
                                      <p:cBhvr>
                                        <p:cTn id="49" dur="1" fill="hold">
                                          <p:stCondLst>
                                            <p:cond delay="0"/>
                                          </p:stCondLst>
                                        </p:cTn>
                                        <p:tgtEl>
                                          <p:spTgt spid="4104"/>
                                        </p:tgtEl>
                                        <p:attrNameLst>
                                          <p:attrName>style.visibility</p:attrName>
                                        </p:attrNameLst>
                                      </p:cBhvr>
                                      <p:to>
                                        <p:strVal val="visible"/>
                                      </p:to>
                                    </p:set>
                                    <p:animEffect transition="in" filter="fade">
                                      <p:cBhvr>
                                        <p:cTn id="50" dur="500"/>
                                        <p:tgtEl>
                                          <p:spTgt spid="4104"/>
                                        </p:tgtEl>
                                      </p:cBhvr>
                                    </p:animEffect>
                                  </p:childTnLst>
                                </p:cTn>
                              </p:par>
                            </p:childTnLst>
                          </p:cTn>
                        </p:par>
                        <p:par>
                          <p:cTn id="51" fill="hold">
                            <p:stCondLst>
                              <p:cond delay="4000"/>
                            </p:stCondLst>
                            <p:childTnLst>
                              <p:par>
                                <p:cTn id="52" presetID="10" presetClass="exit" presetSubtype="0" fill="hold" grpId="2" nodeType="afterEffect">
                                  <p:stCondLst>
                                    <p:cond delay="0"/>
                                  </p:stCondLst>
                                  <p:childTnLst>
                                    <p:animEffect transition="out" filter="fade">
                                      <p:cBhvr>
                                        <p:cTn id="53" dur="500"/>
                                        <p:tgtEl>
                                          <p:spTgt spid="23"/>
                                        </p:tgtEl>
                                      </p:cBhvr>
                                    </p:animEffect>
                                    <p:set>
                                      <p:cBhvr>
                                        <p:cTn id="54" dur="1" fill="hold">
                                          <p:stCondLst>
                                            <p:cond delay="499"/>
                                          </p:stCondLst>
                                        </p:cTn>
                                        <p:tgtEl>
                                          <p:spTgt spid="23"/>
                                        </p:tgtEl>
                                        <p:attrNameLst>
                                          <p:attrName>style.visibility</p:attrName>
                                        </p:attrNameLst>
                                      </p:cBhvr>
                                      <p:to>
                                        <p:strVal val="hidden"/>
                                      </p:to>
                                    </p:set>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500"/>
                                        <p:tgtEl>
                                          <p:spTgt spid="3"/>
                                        </p:tgtEl>
                                      </p:cBhvr>
                                    </p:animEffect>
                                  </p:childTnLst>
                                </p:cTn>
                              </p:par>
                              <p:par>
                                <p:cTn id="62" presetID="26" presetClass="emph" presetSubtype="0" fill="hold" grpId="1" nodeType="withEffect">
                                  <p:stCondLst>
                                    <p:cond delay="0"/>
                                  </p:stCondLst>
                                  <p:childTnLst>
                                    <p:animEffect transition="out" filter="fade">
                                      <p:cBhvr>
                                        <p:cTn id="63" dur="1000" tmFilter="0, 0; .2, .5; .8, .5; 1, 0"/>
                                        <p:tgtEl>
                                          <p:spTgt spid="18"/>
                                        </p:tgtEl>
                                      </p:cBhvr>
                                    </p:animEffect>
                                    <p:animScale>
                                      <p:cBhvr>
                                        <p:cTn id="64" dur="500" autoRev="1" fill="hold"/>
                                        <p:tgtEl>
                                          <p:spTgt spid="18"/>
                                        </p:tgtEl>
                                      </p:cBhvr>
                                      <p:by x="105000" y="105000"/>
                                    </p:animScale>
                                  </p:childTnLst>
                                </p:cTn>
                              </p:par>
                              <p:par>
                                <p:cTn id="65" presetID="26" presetClass="emph" presetSubtype="0" fill="hold" grpId="1" nodeType="withEffect">
                                  <p:stCondLst>
                                    <p:cond delay="0"/>
                                  </p:stCondLst>
                                  <p:childTnLst>
                                    <p:animEffect transition="out" filter="fade">
                                      <p:cBhvr>
                                        <p:cTn id="66" dur="1000" tmFilter="0, 0; .2, .5; .8, .5; 1, 0"/>
                                        <p:tgtEl>
                                          <p:spTgt spid="3"/>
                                        </p:tgtEl>
                                      </p:cBhvr>
                                    </p:animEffect>
                                    <p:animScale>
                                      <p:cBhvr>
                                        <p:cTn id="67" dur="500" autoRev="1" fill="hold"/>
                                        <p:tgtEl>
                                          <p:spTgt spid="3"/>
                                        </p:tgtEl>
                                      </p:cBhvr>
                                      <p:by x="105000" y="105000"/>
                                    </p:animScale>
                                  </p:childTnLst>
                                </p:cTn>
                              </p:par>
                              <p:par>
                                <p:cTn id="68" presetID="10" presetClass="entr" presetSubtype="0"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par>
                                <p:cTn id="71" presetID="10" presetClass="entr" presetSubtype="0" fill="hold" nodeType="withEffect">
                                  <p:stCondLst>
                                    <p:cond delay="0"/>
                                  </p:stCondLst>
                                  <p:childTnLst>
                                    <p:set>
                                      <p:cBhvr>
                                        <p:cTn id="72" dur="1" fill="hold">
                                          <p:stCondLst>
                                            <p:cond delay="0"/>
                                          </p:stCondLst>
                                        </p:cTn>
                                        <p:tgtEl>
                                          <p:spTgt spid="4108"/>
                                        </p:tgtEl>
                                        <p:attrNameLst>
                                          <p:attrName>style.visibility</p:attrName>
                                        </p:attrNameLst>
                                      </p:cBhvr>
                                      <p:to>
                                        <p:strVal val="visible"/>
                                      </p:to>
                                    </p:set>
                                    <p:animEffect transition="in" filter="fade">
                                      <p:cBhvr>
                                        <p:cTn id="73" dur="500"/>
                                        <p:tgtEl>
                                          <p:spTgt spid="4108"/>
                                        </p:tgtEl>
                                      </p:cBhvr>
                                    </p:animEffect>
                                  </p:childTnLst>
                                </p:cTn>
                              </p:par>
                            </p:childTnLst>
                          </p:cTn>
                        </p:par>
                        <p:par>
                          <p:cTn id="74" fill="hold">
                            <p:stCondLst>
                              <p:cond delay="5500"/>
                            </p:stCondLst>
                            <p:childTnLst>
                              <p:par>
                                <p:cTn id="75" presetID="10" presetClass="exit" presetSubtype="0" fill="hold" grpId="2" nodeType="afterEffect">
                                  <p:stCondLst>
                                    <p:cond delay="0"/>
                                  </p:stCondLst>
                                  <p:childTnLst>
                                    <p:animEffect transition="out" filter="fade">
                                      <p:cBhvr>
                                        <p:cTn id="76" dur="500"/>
                                        <p:tgtEl>
                                          <p:spTgt spid="18"/>
                                        </p:tgtEl>
                                      </p:cBhvr>
                                    </p:animEffect>
                                    <p:set>
                                      <p:cBhvr>
                                        <p:cTn id="77" dur="1" fill="hold">
                                          <p:stCondLst>
                                            <p:cond delay="499"/>
                                          </p:stCondLst>
                                        </p:cTn>
                                        <p:tgtEl>
                                          <p:spTgt spid="18"/>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3"/>
                                        </p:tgtEl>
                                      </p:cBhvr>
                                    </p:animEffect>
                                    <p:set>
                                      <p:cBhvr>
                                        <p:cTn id="80" dur="1" fill="hold">
                                          <p:stCondLst>
                                            <p:cond delay="499"/>
                                          </p:stCondLst>
                                        </p:cTn>
                                        <p:tgtEl>
                                          <p:spTgt spid="3"/>
                                        </p:tgtEl>
                                        <p:attrNameLst>
                                          <p:attrName>style.visibility</p:attrName>
                                        </p:attrNameLst>
                                      </p:cBhvr>
                                      <p:to>
                                        <p:strVal val="hidden"/>
                                      </p:to>
                                    </p:set>
                                  </p:childTnLst>
                                </p:cTn>
                              </p:par>
                            </p:childTnLst>
                          </p:cTn>
                        </p:par>
                        <p:par>
                          <p:cTn id="81" fill="hold">
                            <p:stCondLst>
                              <p:cond delay="6000"/>
                            </p:stCondLst>
                            <p:childTnLst>
                              <p:par>
                                <p:cTn id="82" presetID="10" presetClass="entr" presetSubtype="0" fill="hold" grpId="0"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500"/>
                                        <p:tgtEl>
                                          <p:spTgt spid="21"/>
                                        </p:tgtEl>
                                      </p:cBhvr>
                                    </p:animEffect>
                                  </p:childTnLst>
                                </p:cTn>
                              </p:par>
                              <p:par>
                                <p:cTn id="85" presetID="26" presetClass="emph" presetSubtype="0" fill="hold" grpId="1" nodeType="withEffect">
                                  <p:stCondLst>
                                    <p:cond delay="0"/>
                                  </p:stCondLst>
                                  <p:childTnLst>
                                    <p:animEffect transition="out" filter="fade">
                                      <p:cBhvr>
                                        <p:cTn id="86" dur="1000" tmFilter="0, 0; .2, .5; .8, .5; 1, 0"/>
                                        <p:tgtEl>
                                          <p:spTgt spid="21"/>
                                        </p:tgtEl>
                                      </p:cBhvr>
                                    </p:animEffect>
                                    <p:animScale>
                                      <p:cBhvr>
                                        <p:cTn id="87" dur="500" autoRev="1" fill="hold"/>
                                        <p:tgtEl>
                                          <p:spTgt spid="21"/>
                                        </p:tgtEl>
                                      </p:cBhvr>
                                      <p:by x="105000" y="105000"/>
                                    </p:animScale>
                                  </p:childTnLst>
                                </p:cTn>
                              </p:par>
                              <p:par>
                                <p:cTn id="88" presetID="10" presetClass="entr" presetSubtype="0" fill="hold" grpId="0" nodeType="with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500"/>
                                        <p:tgtEl>
                                          <p:spTgt spid="29"/>
                                        </p:tgtEl>
                                      </p:cBhvr>
                                    </p:animEffect>
                                  </p:childTnLst>
                                </p:cTn>
                              </p:par>
                              <p:par>
                                <p:cTn id="91" presetID="10" presetClass="entr" presetSubtype="0" fill="hold" nodeType="withEffect">
                                  <p:stCondLst>
                                    <p:cond delay="0"/>
                                  </p:stCondLst>
                                  <p:childTnLst>
                                    <p:set>
                                      <p:cBhvr>
                                        <p:cTn id="92" dur="1" fill="hold">
                                          <p:stCondLst>
                                            <p:cond delay="0"/>
                                          </p:stCondLst>
                                        </p:cTn>
                                        <p:tgtEl>
                                          <p:spTgt spid="4102"/>
                                        </p:tgtEl>
                                        <p:attrNameLst>
                                          <p:attrName>style.visibility</p:attrName>
                                        </p:attrNameLst>
                                      </p:cBhvr>
                                      <p:to>
                                        <p:strVal val="visible"/>
                                      </p:to>
                                    </p:set>
                                    <p:animEffect transition="in" filter="fade">
                                      <p:cBhvr>
                                        <p:cTn id="93" dur="500"/>
                                        <p:tgtEl>
                                          <p:spTgt spid="4102"/>
                                        </p:tgtEl>
                                      </p:cBhvr>
                                    </p:animEffect>
                                  </p:childTnLst>
                                </p:cTn>
                              </p:par>
                            </p:childTnLst>
                          </p:cTn>
                        </p:par>
                        <p:par>
                          <p:cTn id="94" fill="hold">
                            <p:stCondLst>
                              <p:cond delay="7000"/>
                            </p:stCondLst>
                            <p:childTnLst>
                              <p:par>
                                <p:cTn id="95" presetID="10" presetClass="exit" presetSubtype="0" fill="hold" grpId="2" nodeType="afterEffect">
                                  <p:stCondLst>
                                    <p:cond delay="0"/>
                                  </p:stCondLst>
                                  <p:childTnLst>
                                    <p:animEffect transition="out" filter="fade">
                                      <p:cBhvr>
                                        <p:cTn id="96" dur="500"/>
                                        <p:tgtEl>
                                          <p:spTgt spid="21"/>
                                        </p:tgtEl>
                                      </p:cBhvr>
                                    </p:animEffect>
                                    <p:set>
                                      <p:cBhvr>
                                        <p:cTn id="9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18" grpId="0" animBg="1"/>
      <p:bldP spid="18" grpId="1" animBg="1"/>
      <p:bldP spid="18" grpId="2" animBg="1"/>
      <p:bldP spid="19" grpId="0" animBg="1"/>
      <p:bldP spid="19" grpId="1" animBg="1"/>
      <p:bldP spid="19" grpId="2" animBg="1"/>
      <p:bldP spid="21" grpId="0" animBg="1"/>
      <p:bldP spid="21" grpId="1" animBg="1"/>
      <p:bldP spid="21" grpId="2" animBg="1"/>
      <p:bldP spid="22" grpId="0" animBg="1"/>
      <p:bldP spid="22" grpId="1" animBg="1"/>
      <p:bldP spid="22" grpId="2" animBg="1"/>
      <p:bldP spid="23" grpId="0" animBg="1"/>
      <p:bldP spid="23" grpId="1" animBg="1"/>
      <p:bldP spid="23" grpId="2" animBg="1"/>
      <p:bldP spid="4" grpId="0"/>
      <p:bldP spid="25" grpId="0"/>
      <p:bldP spid="27"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4" name="Picture 4" descr="Maison Intelligente, Maison, La Technologie">
            <a:extLst>
              <a:ext uri="{FF2B5EF4-FFF2-40B4-BE49-F238E27FC236}">
                <a16:creationId xmlns:a16="http://schemas.microsoft.com/office/drawing/2014/main" id="{8C450A7E-76A1-4EC4-B91E-E951E507AD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4547" y="882035"/>
            <a:ext cx="3018276" cy="18895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6" descr="Smart Home, House, Technology Touch Screen, Man Finger">
            <a:extLst>
              <a:ext uri="{FF2B5EF4-FFF2-40B4-BE49-F238E27FC236}">
                <a16:creationId xmlns:a16="http://schemas.microsoft.com/office/drawing/2014/main" id="{2EE298BB-DAFD-4682-AB81-31148ED5BF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0761" y="4124073"/>
            <a:ext cx="2070149" cy="1296000"/>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4AF9F507-7FB0-4E47-B907-50FDF68EBC4C}"/>
              </a:ext>
            </a:extLst>
          </p:cNvPr>
          <p:cNvSpPr>
            <a:spLocks noGrp="1"/>
          </p:cNvSpPr>
          <p:nvPr>
            <p:ph type="sldNum" sz="quarter" idx="12"/>
          </p:nvPr>
        </p:nvSpPr>
        <p:spPr/>
        <p:txBody>
          <a:bodyPr/>
          <a:lstStyle/>
          <a:p>
            <a:fld id="{D17C1B05-8444-EA4A-B9F9-11CD3616A168}" type="slidenum">
              <a:rPr lang="fr-FR" smtClean="0"/>
              <a:pPr/>
              <a:t>7</a:t>
            </a:fld>
            <a:endParaRPr lang="fr-FR"/>
          </a:p>
        </p:txBody>
      </p:sp>
      <p:sp>
        <p:nvSpPr>
          <p:cNvPr id="26" name="Titre 1">
            <a:extLst>
              <a:ext uri="{FF2B5EF4-FFF2-40B4-BE49-F238E27FC236}">
                <a16:creationId xmlns:a16="http://schemas.microsoft.com/office/drawing/2014/main" id="{51F7C3B5-6F6C-4257-B8FC-12AF4A1B1882}"/>
              </a:ext>
            </a:extLst>
          </p:cNvPr>
          <p:cNvSpPr txBox="1">
            <a:spLocks/>
          </p:cNvSpPr>
          <p:nvPr/>
        </p:nvSpPr>
        <p:spPr>
          <a:xfrm>
            <a:off x="180000" y="180000"/>
            <a:ext cx="11092946"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800" b="1" i="0" u="none" strike="noStrike" kern="1200" cap="none" spc="-150" normalizeH="0" baseline="0" noProof="0" dirty="0">
                <a:ln>
                  <a:noFill/>
                </a:ln>
                <a:solidFill>
                  <a:prstClr val="black">
                    <a:lumMod val="75000"/>
                    <a:lumOff val="25000"/>
                  </a:prstClr>
                </a:solidFill>
                <a:effectLst/>
                <a:uLnTx/>
                <a:uFillTx/>
                <a:latin typeface="Corbel"/>
                <a:ea typeface="+mj-ea"/>
                <a:cs typeface="+mj-cs"/>
              </a:rPr>
              <a:t>Un objet</a:t>
            </a:r>
            <a:r>
              <a:rPr kumimoji="0" lang="fr-FR" sz="4800" b="1" i="0" u="none" strike="noStrike" kern="1200" cap="none" spc="-150" normalizeH="0" noProof="0" dirty="0">
                <a:ln>
                  <a:noFill/>
                </a:ln>
                <a:solidFill>
                  <a:prstClr val="black">
                    <a:lumMod val="75000"/>
                    <a:lumOff val="25000"/>
                  </a:prstClr>
                </a:solidFill>
                <a:effectLst/>
                <a:uLnTx/>
                <a:uFillTx/>
                <a:latin typeface="Corbel"/>
                <a:ea typeface="+mj-ea"/>
                <a:cs typeface="+mj-cs"/>
              </a:rPr>
              <a:t> domotique</a:t>
            </a:r>
            <a:endParaRPr kumimoji="0" lang="fr-FR" sz="4800" b="1" i="0" u="none" strike="noStrike" kern="1200" cap="none" spc="-300" normalizeH="0" baseline="0" noProof="0" dirty="0">
              <a:ln>
                <a:noFill/>
              </a:ln>
              <a:solidFill>
                <a:prstClr val="black">
                  <a:lumMod val="75000"/>
                  <a:lumOff val="25000"/>
                </a:prstClr>
              </a:solidFill>
              <a:effectLst/>
              <a:uLnTx/>
              <a:uFillTx/>
              <a:latin typeface="Corbel"/>
              <a:ea typeface="+mj-ea"/>
              <a:cs typeface="+mj-cs"/>
            </a:endParaRPr>
          </a:p>
        </p:txBody>
      </p:sp>
      <p:pic>
        <p:nvPicPr>
          <p:cNvPr id="4" name="Picture 2" descr="Mettre En Marche, Désactiver, Innovation, Lampe, Poire">
            <a:extLst>
              <a:ext uri="{FF2B5EF4-FFF2-40B4-BE49-F238E27FC236}">
                <a16:creationId xmlns:a16="http://schemas.microsoft.com/office/drawing/2014/main" id="{2CC673D9-71D7-4E4F-9B2E-3D75DE2CBE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05169" y="205814"/>
            <a:ext cx="2496154" cy="15626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29251C01-889B-4C80-8963-6ECBA2B917BD}"/>
              </a:ext>
            </a:extLst>
          </p:cNvPr>
          <p:cNvSpPr/>
          <p:nvPr/>
        </p:nvSpPr>
        <p:spPr>
          <a:xfrm>
            <a:off x="1340160" y="2837234"/>
            <a:ext cx="8970309" cy="461665"/>
          </a:xfrm>
          <a:prstGeom prst="rect">
            <a:avLst/>
          </a:prstGeom>
          <a:noFill/>
          <a:ln w="28575">
            <a:noFill/>
          </a:ln>
        </p:spPr>
        <p:style>
          <a:lnRef idx="2">
            <a:schemeClr val="accent5"/>
          </a:lnRef>
          <a:fillRef idx="1">
            <a:schemeClr val="lt1"/>
          </a:fillRef>
          <a:effectRef idx="0">
            <a:schemeClr val="accent5"/>
          </a:effectRef>
          <a:fontRef idx="minor">
            <a:schemeClr val="dk1"/>
          </a:fontRef>
        </p:style>
        <p:txBody>
          <a:bodyPr wrap="square">
            <a:spAutoFit/>
          </a:bodyPr>
          <a:lstStyle/>
          <a:p>
            <a:r>
              <a:rPr lang="fr-FR" sz="2400" dirty="0">
                <a:solidFill>
                  <a:schemeClr val="tx1"/>
                </a:solidFill>
                <a:latin typeface="+mj-lt"/>
              </a:rPr>
              <a:t>Besoin exprimé par le client : </a:t>
            </a:r>
            <a:r>
              <a:rPr lang="fr-FR" sz="2400" i="1" dirty="0">
                <a:solidFill>
                  <a:schemeClr val="tx1"/>
                </a:solidFill>
                <a:latin typeface="+mj-lt"/>
              </a:rPr>
              <a:t>piloter son habitation à distance.</a:t>
            </a:r>
          </a:p>
        </p:txBody>
      </p:sp>
      <p:sp>
        <p:nvSpPr>
          <p:cNvPr id="36" name="Rectangle 35">
            <a:extLst>
              <a:ext uri="{FF2B5EF4-FFF2-40B4-BE49-F238E27FC236}">
                <a16:creationId xmlns:a16="http://schemas.microsoft.com/office/drawing/2014/main" id="{5F24CCC3-63CD-4934-835B-0954C2132BC0}"/>
              </a:ext>
            </a:extLst>
          </p:cNvPr>
          <p:cNvSpPr/>
          <p:nvPr/>
        </p:nvSpPr>
        <p:spPr>
          <a:xfrm>
            <a:off x="1340160" y="4292866"/>
            <a:ext cx="10148206" cy="830997"/>
          </a:xfrm>
          <a:prstGeom prst="rect">
            <a:avLst/>
          </a:prstGeom>
          <a:noFill/>
          <a:ln w="28575">
            <a:noFill/>
          </a:ln>
        </p:spPr>
        <p:style>
          <a:lnRef idx="2">
            <a:schemeClr val="accent5"/>
          </a:lnRef>
          <a:fillRef idx="1">
            <a:schemeClr val="lt1"/>
          </a:fillRef>
          <a:effectRef idx="0">
            <a:schemeClr val="accent5"/>
          </a:effectRef>
          <a:fontRef idx="minor">
            <a:schemeClr val="dk1"/>
          </a:fontRef>
        </p:style>
        <p:txBody>
          <a:bodyPr wrap="square">
            <a:spAutoFit/>
          </a:bodyPr>
          <a:lstStyle/>
          <a:p>
            <a:r>
              <a:rPr lang="fr-FR" sz="2400" dirty="0">
                <a:solidFill>
                  <a:schemeClr val="tx1"/>
                </a:solidFill>
                <a:latin typeface="+mj-lt"/>
              </a:rPr>
              <a:t>Problématique : </a:t>
            </a:r>
            <a:r>
              <a:rPr lang="fr-FR" sz="2400" b="1" i="1" dirty="0">
                <a:solidFill>
                  <a:schemeClr val="tx1"/>
                </a:solidFill>
                <a:latin typeface="+mj-lt"/>
              </a:rPr>
              <a:t>comment réaliser une Interface Homme-Machine  (IHM) conviviale permettant de piloter les lampes à distance dans une habitation ?</a:t>
            </a:r>
          </a:p>
        </p:txBody>
      </p:sp>
      <p:sp>
        <p:nvSpPr>
          <p:cNvPr id="37" name="Rectangle 36">
            <a:extLst>
              <a:ext uri="{FF2B5EF4-FFF2-40B4-BE49-F238E27FC236}">
                <a16:creationId xmlns:a16="http://schemas.microsoft.com/office/drawing/2014/main" id="{E56A8F54-7D29-43A9-8A7F-D6E37F5D5925}"/>
              </a:ext>
            </a:extLst>
          </p:cNvPr>
          <p:cNvSpPr/>
          <p:nvPr/>
        </p:nvSpPr>
        <p:spPr>
          <a:xfrm>
            <a:off x="1324547" y="3546383"/>
            <a:ext cx="10419840" cy="461665"/>
          </a:xfrm>
          <a:prstGeom prst="rect">
            <a:avLst/>
          </a:prstGeom>
        </p:spPr>
        <p:txBody>
          <a:bodyPr wrap="none">
            <a:spAutoFit/>
          </a:bodyPr>
          <a:lstStyle/>
          <a:p>
            <a:r>
              <a:rPr lang="fr-FR" sz="2400" dirty="0">
                <a:latin typeface="+mj-lt"/>
                <a:sym typeface="Wingdings" pitchFamily="2" charset="2"/>
              </a:rPr>
              <a:t>Question : </a:t>
            </a:r>
            <a:r>
              <a:rPr lang="fr-FR" sz="2400" dirty="0" smtClean="0">
                <a:solidFill>
                  <a:prstClr val="black">
                    <a:lumMod val="75000"/>
                    <a:lumOff val="25000"/>
                  </a:prstClr>
                </a:solidFill>
                <a:latin typeface="+mj-lt"/>
              </a:rPr>
              <a:t>comment </a:t>
            </a:r>
            <a:r>
              <a:rPr lang="fr-FR" sz="2400" dirty="0">
                <a:solidFill>
                  <a:prstClr val="black">
                    <a:lumMod val="75000"/>
                    <a:lumOff val="25000"/>
                  </a:prstClr>
                </a:solidFill>
                <a:latin typeface="+mj-lt"/>
              </a:rPr>
              <a:t>rendre convivial le pilotage domotique d’une habitation </a:t>
            </a:r>
            <a:r>
              <a:rPr lang="fr-FR" sz="2400" i="1" dirty="0">
                <a:latin typeface="+mj-lt"/>
                <a:sym typeface="Wingdings" pitchFamily="2" charset="2"/>
              </a:rPr>
              <a:t>?</a:t>
            </a:r>
            <a:endParaRPr lang="fr-FR" sz="2400" i="1" dirty="0">
              <a:latin typeface="+mj-lt"/>
            </a:endParaRPr>
          </a:p>
        </p:txBody>
      </p:sp>
      <p:sp>
        <p:nvSpPr>
          <p:cNvPr id="38" name="Flèche : bas 37">
            <a:extLst>
              <a:ext uri="{FF2B5EF4-FFF2-40B4-BE49-F238E27FC236}">
                <a16:creationId xmlns:a16="http://schemas.microsoft.com/office/drawing/2014/main" id="{5752F574-27DC-4B32-8F0B-BF358CEAD5DE}"/>
              </a:ext>
            </a:extLst>
          </p:cNvPr>
          <p:cNvSpPr/>
          <p:nvPr/>
        </p:nvSpPr>
        <p:spPr>
          <a:xfrm>
            <a:off x="1680436" y="3979931"/>
            <a:ext cx="360000" cy="360000"/>
          </a:xfrm>
          <a:prstGeom prst="downArrow">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fr-FR"/>
          </a:p>
        </p:txBody>
      </p:sp>
      <p:sp>
        <p:nvSpPr>
          <p:cNvPr id="39" name="Flèche : bas 38">
            <a:extLst>
              <a:ext uri="{FF2B5EF4-FFF2-40B4-BE49-F238E27FC236}">
                <a16:creationId xmlns:a16="http://schemas.microsoft.com/office/drawing/2014/main" id="{E11B8203-DC38-4D94-A728-215A54703B01}"/>
              </a:ext>
            </a:extLst>
          </p:cNvPr>
          <p:cNvSpPr/>
          <p:nvPr/>
        </p:nvSpPr>
        <p:spPr>
          <a:xfrm>
            <a:off x="1680436" y="3255882"/>
            <a:ext cx="360000" cy="360000"/>
          </a:xfrm>
          <a:prstGeom prst="downArrow">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fr-FR"/>
          </a:p>
        </p:txBody>
      </p:sp>
      <p:sp>
        <p:nvSpPr>
          <p:cNvPr id="15" name="Espace réservé du pied de page 5">
            <a:extLst>
              <a:ext uri="{FF2B5EF4-FFF2-40B4-BE49-F238E27FC236}">
                <a16:creationId xmlns:a16="http://schemas.microsoft.com/office/drawing/2014/main" id="{F8BD89E3-59B6-4DC2-9778-1CF8F75867C5}"/>
              </a:ext>
            </a:extLst>
          </p:cNvPr>
          <p:cNvSpPr txBox="1">
            <a:spLocks/>
          </p:cNvSpPr>
          <p:nvPr/>
        </p:nvSpPr>
        <p:spPr>
          <a:xfrm>
            <a:off x="122846" y="6520540"/>
            <a:ext cx="6164159" cy="29506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dirty="0">
                <a:solidFill>
                  <a:prstClr val="black">
                    <a:lumMod val="75000"/>
                    <a:lumOff val="25000"/>
                  </a:prstClr>
                </a:solidFill>
                <a:latin typeface="Candara"/>
              </a:rPr>
              <a:t>Sciences de l’Ingénieur :  l'approche Design au service du projet de Première</a:t>
            </a:r>
          </a:p>
        </p:txBody>
      </p:sp>
      <p:pic>
        <p:nvPicPr>
          <p:cNvPr id="16" name="Image 15">
            <a:extLst>
              <a:ext uri="{FF2B5EF4-FFF2-40B4-BE49-F238E27FC236}">
                <a16:creationId xmlns:a16="http://schemas.microsoft.com/office/drawing/2014/main" id="{C0377261-537D-43F4-A7A2-051F9E472B2A}"/>
              </a:ext>
            </a:extLst>
          </p:cNvPr>
          <p:cNvPicPr>
            <a:picLocks noChangeAspect="1"/>
          </p:cNvPicPr>
          <p:nvPr/>
        </p:nvPicPr>
        <p:blipFill>
          <a:blip r:embed="rId7"/>
          <a:stretch>
            <a:fillRect/>
          </a:stretch>
        </p:blipFill>
        <p:spPr>
          <a:xfrm>
            <a:off x="4562254" y="782743"/>
            <a:ext cx="3505004" cy="2113446"/>
          </a:xfrm>
          <a:prstGeom prst="rect">
            <a:avLst/>
          </a:prstGeom>
        </p:spPr>
      </p:pic>
    </p:spTree>
    <p:extLst>
      <p:ext uri="{BB962C8B-B14F-4D97-AF65-F5344CB8AC3E}">
        <p14:creationId xmlns:p14="http://schemas.microsoft.com/office/powerpoint/2010/main" val="11685166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25E-6 -3.33333E-6 L 0.04232 -0.55069 " pathEditMode="relative" rAng="0" ptsTypes="AA">
                                      <p:cBhvr>
                                        <p:cTn id="6" dur="1000" fill="hold"/>
                                        <p:tgtEl>
                                          <p:spTgt spid="11"/>
                                        </p:tgtEl>
                                        <p:attrNameLst>
                                          <p:attrName>ppt_x</p:attrName>
                                          <p:attrName>ppt_y</p:attrName>
                                        </p:attrNameLst>
                                      </p:cBhvr>
                                      <p:rCtr x="2109" y="-27546"/>
                                    </p:animMotion>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AF9F507-7FB0-4E47-B907-50FDF68EBC4C}"/>
              </a:ext>
            </a:extLst>
          </p:cNvPr>
          <p:cNvSpPr>
            <a:spLocks noGrp="1"/>
          </p:cNvSpPr>
          <p:nvPr>
            <p:ph type="sldNum" sz="quarter" idx="12"/>
          </p:nvPr>
        </p:nvSpPr>
        <p:spPr/>
        <p:txBody>
          <a:bodyPr/>
          <a:lstStyle/>
          <a:p>
            <a:fld id="{D17C1B05-8444-EA4A-B9F9-11CD3616A168}" type="slidenum">
              <a:rPr lang="fr-FR" smtClean="0"/>
              <a:pPr/>
              <a:t>8</a:t>
            </a:fld>
            <a:endParaRPr lang="fr-FR"/>
          </a:p>
        </p:txBody>
      </p:sp>
      <p:sp>
        <p:nvSpPr>
          <p:cNvPr id="26" name="Titre 1">
            <a:extLst>
              <a:ext uri="{FF2B5EF4-FFF2-40B4-BE49-F238E27FC236}">
                <a16:creationId xmlns:a16="http://schemas.microsoft.com/office/drawing/2014/main" id="{51F7C3B5-6F6C-4257-B8FC-12AF4A1B1882}"/>
              </a:ext>
            </a:extLst>
          </p:cNvPr>
          <p:cNvSpPr txBox="1">
            <a:spLocks/>
          </p:cNvSpPr>
          <p:nvPr/>
        </p:nvSpPr>
        <p:spPr>
          <a:xfrm>
            <a:off x="180000" y="180000"/>
            <a:ext cx="11092946"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800" b="1" i="0" u="none" strike="noStrike" kern="1200" cap="none" spc="-150" normalizeH="0" baseline="0" noProof="0" dirty="0">
                <a:ln>
                  <a:noFill/>
                </a:ln>
                <a:solidFill>
                  <a:prstClr val="black">
                    <a:lumMod val="75000"/>
                    <a:lumOff val="25000"/>
                  </a:prstClr>
                </a:solidFill>
                <a:effectLst/>
                <a:uLnTx/>
                <a:uFillTx/>
                <a:latin typeface="Corbel"/>
                <a:ea typeface="+mj-ea"/>
                <a:cs typeface="+mj-cs"/>
              </a:rPr>
              <a:t>Une démarche  : l'approche design</a:t>
            </a:r>
            <a:endParaRPr kumimoji="0" lang="fr-FR" sz="4800" b="1" i="0" u="none" strike="noStrike" kern="1200" cap="none" spc="-300" normalizeH="0" baseline="0" noProof="0" dirty="0">
              <a:ln>
                <a:noFill/>
              </a:ln>
              <a:solidFill>
                <a:prstClr val="black">
                  <a:lumMod val="75000"/>
                  <a:lumOff val="25000"/>
                </a:prstClr>
              </a:solidFill>
              <a:effectLst/>
              <a:uLnTx/>
              <a:uFillTx/>
              <a:latin typeface="Corbel"/>
              <a:ea typeface="+mj-ea"/>
              <a:cs typeface="+mj-cs"/>
            </a:endParaRPr>
          </a:p>
        </p:txBody>
      </p:sp>
      <p:pic>
        <p:nvPicPr>
          <p:cNvPr id="15" name="Picture 14" descr="Processus de design thinking selon la d.school.">
            <a:extLst>
              <a:ext uri="{FF2B5EF4-FFF2-40B4-BE49-F238E27FC236}">
                <a16:creationId xmlns:a16="http://schemas.microsoft.com/office/drawing/2014/main" id="{ADED1E06-D977-4E55-BB61-95FF3CA49202}"/>
              </a:ext>
            </a:extLst>
          </p:cNvPr>
          <p:cNvPicPr>
            <a:picLocks noChangeAspect="1" noChangeArrowheads="1"/>
          </p:cNvPicPr>
          <p:nvPr/>
        </p:nvPicPr>
        <p:blipFill>
          <a:blip r:embed="rId4">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5">
                    <a14:imgEffect>
                      <a14:sharpenSoften amount="50000"/>
                    </a14:imgEffect>
                    <a14:imgEffect>
                      <a14:saturation sat="33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356524" y="1240793"/>
            <a:ext cx="2619462" cy="5238924"/>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E9A54B11-2F34-4DF1-BEEB-AE9AA646ECED}"/>
              </a:ext>
            </a:extLst>
          </p:cNvPr>
          <p:cNvSpPr txBox="1"/>
          <p:nvPr/>
        </p:nvSpPr>
        <p:spPr>
          <a:xfrm>
            <a:off x="4259518" y="1636412"/>
            <a:ext cx="7052551" cy="369332"/>
          </a:xfrm>
          <a:prstGeom prst="rect">
            <a:avLst/>
          </a:prstGeom>
          <a:noFill/>
        </p:spPr>
        <p:txBody>
          <a:bodyPr wrap="square" rtlCol="0">
            <a:spAutoFit/>
          </a:bodyPr>
          <a:lstStyle/>
          <a:p>
            <a:r>
              <a:rPr lang="fr-FR" b="1" dirty="0"/>
              <a:t>Comprendre le client </a:t>
            </a:r>
            <a:r>
              <a:rPr lang="fr-FR" dirty="0"/>
              <a:t>; l'interroger pour bien </a:t>
            </a:r>
            <a:r>
              <a:rPr lang="fr-FR" b="1" dirty="0"/>
              <a:t>exprimer ses exigences, </a:t>
            </a:r>
            <a:endParaRPr lang="fr-FR" dirty="0"/>
          </a:p>
        </p:txBody>
      </p:sp>
      <p:sp>
        <p:nvSpPr>
          <p:cNvPr id="17" name="ZoneTexte 16">
            <a:extLst>
              <a:ext uri="{FF2B5EF4-FFF2-40B4-BE49-F238E27FC236}">
                <a16:creationId xmlns:a16="http://schemas.microsoft.com/office/drawing/2014/main" id="{59E3682B-A226-4C14-8497-EC49666D05D8}"/>
              </a:ext>
            </a:extLst>
          </p:cNvPr>
          <p:cNvSpPr txBox="1"/>
          <p:nvPr/>
        </p:nvSpPr>
        <p:spPr>
          <a:xfrm>
            <a:off x="3773800" y="2622050"/>
            <a:ext cx="7538269" cy="369332"/>
          </a:xfrm>
          <a:prstGeom prst="rect">
            <a:avLst/>
          </a:prstGeom>
          <a:noFill/>
        </p:spPr>
        <p:txBody>
          <a:bodyPr wrap="square" rtlCol="0">
            <a:spAutoFit/>
          </a:bodyPr>
          <a:lstStyle/>
          <a:p>
            <a:r>
              <a:rPr lang="fr-FR" b="1" dirty="0"/>
              <a:t>Définir</a:t>
            </a:r>
            <a:r>
              <a:rPr lang="fr-FR" dirty="0"/>
              <a:t> le périmètre du projet, en équipe </a:t>
            </a:r>
            <a:r>
              <a:rPr lang="fr-FR" b="1" dirty="0"/>
              <a:t>pluridisciplinaire</a:t>
            </a:r>
            <a:r>
              <a:rPr lang="fr-FR" dirty="0"/>
              <a:t>.</a:t>
            </a:r>
          </a:p>
        </p:txBody>
      </p:sp>
      <p:sp>
        <p:nvSpPr>
          <p:cNvPr id="18" name="ZoneTexte 17">
            <a:extLst>
              <a:ext uri="{FF2B5EF4-FFF2-40B4-BE49-F238E27FC236}">
                <a16:creationId xmlns:a16="http://schemas.microsoft.com/office/drawing/2014/main" id="{4AEB6FF0-D9EE-475F-A41A-02252F25086E}"/>
              </a:ext>
            </a:extLst>
          </p:cNvPr>
          <p:cNvSpPr txBox="1"/>
          <p:nvPr/>
        </p:nvSpPr>
        <p:spPr>
          <a:xfrm>
            <a:off x="4272496" y="3716897"/>
            <a:ext cx="7919504" cy="369332"/>
          </a:xfrm>
          <a:prstGeom prst="rect">
            <a:avLst/>
          </a:prstGeom>
          <a:noFill/>
        </p:spPr>
        <p:txBody>
          <a:bodyPr wrap="square" rtlCol="0">
            <a:spAutoFit/>
          </a:bodyPr>
          <a:lstStyle/>
          <a:p>
            <a:r>
              <a:rPr lang="fr-FR" b="1" dirty="0"/>
              <a:t>Produire </a:t>
            </a:r>
            <a:r>
              <a:rPr lang="fr-FR" dirty="0"/>
              <a:t>des idées, </a:t>
            </a:r>
            <a:r>
              <a:rPr lang="fr-FR" b="1" dirty="0"/>
              <a:t>développer </a:t>
            </a:r>
            <a:r>
              <a:rPr lang="fr-FR" dirty="0"/>
              <a:t>des solutions.. </a:t>
            </a:r>
          </a:p>
        </p:txBody>
      </p:sp>
      <p:sp>
        <p:nvSpPr>
          <p:cNvPr id="19" name="ZoneTexte 18">
            <a:extLst>
              <a:ext uri="{FF2B5EF4-FFF2-40B4-BE49-F238E27FC236}">
                <a16:creationId xmlns:a16="http://schemas.microsoft.com/office/drawing/2014/main" id="{F8904F0D-6A05-4F44-AC73-45F79D12752D}"/>
              </a:ext>
            </a:extLst>
          </p:cNvPr>
          <p:cNvSpPr txBox="1"/>
          <p:nvPr/>
        </p:nvSpPr>
        <p:spPr>
          <a:xfrm>
            <a:off x="3773799" y="4649637"/>
            <a:ext cx="7721511" cy="369332"/>
          </a:xfrm>
          <a:prstGeom prst="rect">
            <a:avLst/>
          </a:prstGeom>
          <a:noFill/>
        </p:spPr>
        <p:txBody>
          <a:bodyPr wrap="square" rtlCol="0">
            <a:spAutoFit/>
          </a:bodyPr>
          <a:lstStyle/>
          <a:p>
            <a:r>
              <a:rPr lang="fr-FR" b="1" dirty="0"/>
              <a:t>Tester</a:t>
            </a:r>
            <a:r>
              <a:rPr lang="fr-FR" dirty="0"/>
              <a:t>, </a:t>
            </a:r>
            <a:r>
              <a:rPr lang="fr-FR" b="1" dirty="0"/>
              <a:t>expérimenter</a:t>
            </a:r>
            <a:r>
              <a:rPr lang="fr-FR" dirty="0"/>
              <a:t>, </a:t>
            </a:r>
            <a:r>
              <a:rPr lang="fr-FR" b="1" dirty="0"/>
              <a:t>fournir des solutions matérielles</a:t>
            </a:r>
            <a:r>
              <a:rPr lang="fr-FR" dirty="0"/>
              <a:t> </a:t>
            </a:r>
          </a:p>
        </p:txBody>
      </p:sp>
      <p:sp>
        <p:nvSpPr>
          <p:cNvPr id="20" name="ZoneTexte 19">
            <a:extLst>
              <a:ext uri="{FF2B5EF4-FFF2-40B4-BE49-F238E27FC236}">
                <a16:creationId xmlns:a16="http://schemas.microsoft.com/office/drawing/2014/main" id="{727287A9-C510-4786-B307-14627E68E88B}"/>
              </a:ext>
            </a:extLst>
          </p:cNvPr>
          <p:cNvSpPr txBox="1"/>
          <p:nvPr/>
        </p:nvSpPr>
        <p:spPr>
          <a:xfrm>
            <a:off x="4272495" y="5557940"/>
            <a:ext cx="7039575" cy="646331"/>
          </a:xfrm>
          <a:prstGeom prst="rect">
            <a:avLst/>
          </a:prstGeom>
          <a:noFill/>
        </p:spPr>
        <p:txBody>
          <a:bodyPr wrap="square" rtlCol="0">
            <a:spAutoFit/>
          </a:bodyPr>
          <a:lstStyle/>
          <a:p>
            <a:r>
              <a:rPr lang="fr-FR" b="1" dirty="0"/>
              <a:t>Présenter la solution </a:t>
            </a:r>
            <a:r>
              <a:rPr lang="fr-FR" dirty="0"/>
              <a:t>au client.</a:t>
            </a:r>
          </a:p>
          <a:p>
            <a:r>
              <a:rPr lang="fr-FR" b="1" dirty="0"/>
              <a:t>Retour du client et amélioration </a:t>
            </a:r>
            <a:r>
              <a:rPr lang="fr-FR" dirty="0"/>
              <a:t>à sa demande</a:t>
            </a:r>
          </a:p>
        </p:txBody>
      </p:sp>
      <p:sp>
        <p:nvSpPr>
          <p:cNvPr id="5" name="Flèche : courbe vers la droite 4">
            <a:extLst>
              <a:ext uri="{FF2B5EF4-FFF2-40B4-BE49-F238E27FC236}">
                <a16:creationId xmlns:a16="http://schemas.microsoft.com/office/drawing/2014/main" id="{F0DCBE55-A38A-49C5-B5AD-8E746EB3BA27}"/>
              </a:ext>
            </a:extLst>
          </p:cNvPr>
          <p:cNvSpPr/>
          <p:nvPr/>
        </p:nvSpPr>
        <p:spPr>
          <a:xfrm flipV="1">
            <a:off x="523982" y="2622049"/>
            <a:ext cx="1318219" cy="3449975"/>
          </a:xfrm>
          <a:prstGeom prst="curvedRightArrow">
            <a:avLst>
              <a:gd name="adj1" fmla="val 23745"/>
              <a:gd name="adj2" fmla="val 51867"/>
              <a:gd name="adj3" fmla="val 25000"/>
            </a:avLst>
          </a:prstGeom>
          <a:solidFill>
            <a:srgbClr val="9A4A58"/>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solidFill>
                <a:schemeClr val="tx1"/>
              </a:solidFill>
            </a:endParaRPr>
          </a:p>
        </p:txBody>
      </p:sp>
      <p:sp>
        <p:nvSpPr>
          <p:cNvPr id="22" name="Rectangle : coins arrondis 21">
            <a:extLst>
              <a:ext uri="{FF2B5EF4-FFF2-40B4-BE49-F238E27FC236}">
                <a16:creationId xmlns:a16="http://schemas.microsoft.com/office/drawing/2014/main" id="{0DC75018-43C6-4BA7-9EED-7EAA6C39920C}"/>
              </a:ext>
            </a:extLst>
          </p:cNvPr>
          <p:cNvSpPr>
            <a:spLocks noChangeAspect="1"/>
          </p:cNvSpPr>
          <p:nvPr/>
        </p:nvSpPr>
        <p:spPr>
          <a:xfrm>
            <a:off x="3372496" y="5432413"/>
            <a:ext cx="900000" cy="900000"/>
          </a:xfrm>
          <a:prstGeom prst="roundRect">
            <a:avLst>
              <a:gd name="adj" fmla="val 10000"/>
            </a:avLst>
          </a:prstGeom>
          <a:blipFill rotWithShape="0">
            <a:blip r:embed="rId6">
              <a:duotone>
                <a:schemeClr val="accent2">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8800"/>
                      </a14:imgEffect>
                      <a14:imgEffect>
                        <a14:saturation sat="300000"/>
                      </a14:imgEffect>
                      <a14:imgEffect>
                        <a14:brightnessContrast contrast="-40000"/>
                      </a14:imgEffect>
                    </a14:imgLayer>
                  </a14:imgProps>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60523"/>
              <a:satOff val="-3002"/>
              <a:lumOff val="11770"/>
              <a:alphaOff val="0"/>
            </a:schemeClr>
          </a:effectRef>
          <a:fontRef idx="minor">
            <a:schemeClr val="lt1">
              <a:hueOff val="0"/>
              <a:satOff val="0"/>
              <a:lumOff val="0"/>
              <a:alphaOff val="0"/>
            </a:schemeClr>
          </a:fontRef>
        </p:style>
      </p:sp>
      <p:sp>
        <p:nvSpPr>
          <p:cNvPr id="23" name="Rectangle : coins arrondis 22">
            <a:extLst>
              <a:ext uri="{FF2B5EF4-FFF2-40B4-BE49-F238E27FC236}">
                <a16:creationId xmlns:a16="http://schemas.microsoft.com/office/drawing/2014/main" id="{E078F908-E0E3-4728-840A-53695BEF3A29}"/>
              </a:ext>
            </a:extLst>
          </p:cNvPr>
          <p:cNvSpPr>
            <a:spLocks noChangeAspect="1"/>
          </p:cNvSpPr>
          <p:nvPr/>
        </p:nvSpPr>
        <p:spPr>
          <a:xfrm>
            <a:off x="2922496" y="4445067"/>
            <a:ext cx="900000" cy="900000"/>
          </a:xfrm>
          <a:prstGeom prst="roundRect">
            <a:avLst>
              <a:gd name="adj" fmla="val 10000"/>
            </a:avLst>
          </a:prstGeom>
          <a:blipFill rotWithShape="0">
            <a:blip r:embed="rId8">
              <a:duotone>
                <a:schemeClr val="accent2">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8800"/>
                      </a14:imgEffect>
                      <a14:imgEffect>
                        <a14:saturation sat="300000"/>
                      </a14:imgEffect>
                      <a14:imgEffect>
                        <a14:brightnessContrast contrast="-40000"/>
                      </a14:imgEffect>
                    </a14:imgLayer>
                  </a14:imgProps>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45392"/>
              <a:satOff val="-2251"/>
              <a:lumOff val="8827"/>
              <a:alphaOff val="0"/>
            </a:schemeClr>
          </a:effectRef>
          <a:fontRef idx="minor">
            <a:schemeClr val="lt1">
              <a:hueOff val="0"/>
              <a:satOff val="0"/>
              <a:lumOff val="0"/>
              <a:alphaOff val="0"/>
            </a:schemeClr>
          </a:fontRef>
        </p:style>
      </p:sp>
      <p:sp>
        <p:nvSpPr>
          <p:cNvPr id="24" name="Rectangle : coins arrondis 23">
            <a:extLst>
              <a:ext uri="{FF2B5EF4-FFF2-40B4-BE49-F238E27FC236}">
                <a16:creationId xmlns:a16="http://schemas.microsoft.com/office/drawing/2014/main" id="{3980374E-13A0-4C71-8165-F8B562241EB0}"/>
              </a:ext>
            </a:extLst>
          </p:cNvPr>
          <p:cNvSpPr>
            <a:spLocks noChangeAspect="1"/>
          </p:cNvSpPr>
          <p:nvPr/>
        </p:nvSpPr>
        <p:spPr>
          <a:xfrm>
            <a:off x="3372496" y="3482561"/>
            <a:ext cx="900000" cy="900000"/>
          </a:xfrm>
          <a:prstGeom prst="roundRect">
            <a:avLst>
              <a:gd name="adj" fmla="val 10000"/>
            </a:avLst>
          </a:prstGeom>
          <a:blipFill rotWithShape="0">
            <a:blip r:embed="rId10">
              <a:duotone>
                <a:srgbClr val="E80554">
                  <a:shade val="45000"/>
                  <a:satMod val="135000"/>
                </a:srgbClr>
                <a:prstClr val="white"/>
              </a:duotone>
              <a:extLst>
                <a:ext uri="{BEBA8EAE-BF5A-486C-A8C5-ECC9F3942E4B}">
                  <a14:imgProps xmlns:a14="http://schemas.microsoft.com/office/drawing/2010/main">
                    <a14:imgLayer r:embed="rId11">
                      <a14:imgEffect>
                        <a14:sharpenSoften amount="50000"/>
                      </a14:imgEffect>
                      <a14:imgEffect>
                        <a14:colorTemperature colorTemp="8800"/>
                      </a14:imgEffect>
                      <a14:imgEffect>
                        <a14:saturation sat="300000"/>
                      </a14:imgEffect>
                      <a14:imgEffect>
                        <a14:brightnessContrast contrast="-40000"/>
                      </a14:imgEffect>
                    </a14:imgLayer>
                  </a14:imgProps>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30261"/>
              <a:satOff val="-1501"/>
              <a:lumOff val="5885"/>
              <a:alphaOff val="0"/>
            </a:schemeClr>
          </a:effectRef>
          <a:fontRef idx="minor">
            <a:schemeClr val="lt1">
              <a:hueOff val="0"/>
              <a:satOff val="0"/>
              <a:lumOff val="0"/>
              <a:alphaOff val="0"/>
            </a:schemeClr>
          </a:fontRef>
        </p:style>
      </p:sp>
      <p:sp>
        <p:nvSpPr>
          <p:cNvPr id="25" name="Rectangle : coins arrondis 24">
            <a:extLst>
              <a:ext uri="{FF2B5EF4-FFF2-40B4-BE49-F238E27FC236}">
                <a16:creationId xmlns:a16="http://schemas.microsoft.com/office/drawing/2014/main" id="{F1B9E1CD-D494-4BEB-8CB3-1DF2F4AF394F}"/>
              </a:ext>
            </a:extLst>
          </p:cNvPr>
          <p:cNvSpPr>
            <a:spLocks noChangeAspect="1"/>
          </p:cNvSpPr>
          <p:nvPr/>
        </p:nvSpPr>
        <p:spPr>
          <a:xfrm>
            <a:off x="2873800" y="2495215"/>
            <a:ext cx="900000" cy="900000"/>
          </a:xfrm>
          <a:prstGeom prst="roundRect">
            <a:avLst>
              <a:gd name="adj" fmla="val 10000"/>
            </a:avLst>
          </a:prstGeom>
          <a:blipFill rotWithShape="0">
            <a:blip r:embed="rId12">
              <a:duotone>
                <a:schemeClr val="accent2">
                  <a:shade val="45000"/>
                  <a:satMod val="135000"/>
                </a:schemeClr>
                <a:prstClr val="white"/>
              </a:duotone>
              <a:extLst>
                <a:ext uri="{BEBA8EAE-BF5A-486C-A8C5-ECC9F3942E4B}">
                  <a14:imgProps xmlns:a14="http://schemas.microsoft.com/office/drawing/2010/main">
                    <a14:imgLayer r:embed="rId13">
                      <a14:imgEffect>
                        <a14:sharpenSoften amount="50000"/>
                      </a14:imgEffect>
                      <a14:imgEffect>
                        <a14:colorTemperature colorTemp="8800"/>
                      </a14:imgEffect>
                      <a14:imgEffect>
                        <a14:saturation sat="300000"/>
                      </a14:imgEffect>
                      <a14:imgEffect>
                        <a14:brightnessContrast contrast="-40000"/>
                      </a14:imgEffect>
                    </a14:imgLayer>
                  </a14:imgProps>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15131"/>
              <a:satOff val="-750"/>
              <a:lumOff val="2942"/>
              <a:alphaOff val="0"/>
            </a:schemeClr>
          </a:effectRef>
          <a:fontRef idx="minor">
            <a:schemeClr val="lt1">
              <a:hueOff val="0"/>
              <a:satOff val="0"/>
              <a:lumOff val="0"/>
              <a:alphaOff val="0"/>
            </a:schemeClr>
          </a:fontRef>
        </p:style>
      </p:sp>
      <p:sp>
        <p:nvSpPr>
          <p:cNvPr id="27" name="Rectangle : coins arrondis 26">
            <a:extLst>
              <a:ext uri="{FF2B5EF4-FFF2-40B4-BE49-F238E27FC236}">
                <a16:creationId xmlns:a16="http://schemas.microsoft.com/office/drawing/2014/main" id="{FB28BF21-30BD-4B3A-8FCE-0E624E9EB86A}"/>
              </a:ext>
            </a:extLst>
          </p:cNvPr>
          <p:cNvSpPr/>
          <p:nvPr/>
        </p:nvSpPr>
        <p:spPr>
          <a:xfrm>
            <a:off x="3359519" y="1512933"/>
            <a:ext cx="900000" cy="900000"/>
          </a:xfrm>
          <a:prstGeom prst="roundRect">
            <a:avLst>
              <a:gd name="adj" fmla="val 10000"/>
            </a:avLst>
          </a:prstGeom>
          <a:blipFill rotWithShape="0">
            <a:blip r:embed="rId14">
              <a:duotone>
                <a:schemeClr val="accent2">
                  <a:shade val="45000"/>
                  <a:satMod val="135000"/>
                </a:schemeClr>
                <a:prstClr val="white"/>
              </a:duotone>
              <a:extLst>
                <a:ext uri="{BEBA8EAE-BF5A-486C-A8C5-ECC9F3942E4B}">
                  <a14:imgProps xmlns:a14="http://schemas.microsoft.com/office/drawing/2010/main">
                    <a14:imgLayer r:embed="rId15">
                      <a14:imgEffect>
                        <a14:sharpenSoften amount="50000"/>
                      </a14:imgEffect>
                      <a14:imgEffect>
                        <a14:colorTemperature colorTemp="8800"/>
                      </a14:imgEffect>
                      <a14:imgEffect>
                        <a14:saturation sat="300000"/>
                      </a14:imgEffect>
                      <a14:imgEffect>
                        <a14:brightnessContrast contrast="-40000"/>
                      </a14:imgEffect>
                    </a14:imgLayer>
                  </a14:imgProps>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21" name="Espace réservé du pied de page 5">
            <a:extLst>
              <a:ext uri="{FF2B5EF4-FFF2-40B4-BE49-F238E27FC236}">
                <a16:creationId xmlns:a16="http://schemas.microsoft.com/office/drawing/2014/main" id="{A590F2A4-AE40-4F35-B064-13806DD5048A}"/>
              </a:ext>
            </a:extLst>
          </p:cNvPr>
          <p:cNvSpPr txBox="1">
            <a:spLocks/>
          </p:cNvSpPr>
          <p:nvPr/>
        </p:nvSpPr>
        <p:spPr>
          <a:xfrm>
            <a:off x="122846" y="6520540"/>
            <a:ext cx="6164159" cy="29506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dirty="0">
                <a:solidFill>
                  <a:prstClr val="black">
                    <a:lumMod val="75000"/>
                    <a:lumOff val="25000"/>
                  </a:prstClr>
                </a:solidFill>
                <a:latin typeface="Candara"/>
              </a:rPr>
              <a:t>Sciences de l’Ingénieur :  l'approche Design au service du projet de Première</a:t>
            </a:r>
          </a:p>
        </p:txBody>
      </p:sp>
      <p:pic>
        <p:nvPicPr>
          <p:cNvPr id="29" name="Image 28">
            <a:extLst>
              <a:ext uri="{FF2B5EF4-FFF2-40B4-BE49-F238E27FC236}">
                <a16:creationId xmlns:a16="http://schemas.microsoft.com/office/drawing/2014/main" id="{33D17BA7-07B3-4EFF-9228-F530A47EA34C}"/>
              </a:ext>
            </a:extLst>
          </p:cNvPr>
          <p:cNvPicPr>
            <a:picLocks noChangeAspect="1"/>
          </p:cNvPicPr>
          <p:nvPr/>
        </p:nvPicPr>
        <p:blipFill>
          <a:blip r:embed="rId16"/>
          <a:stretch>
            <a:fillRect/>
          </a:stretch>
        </p:blipFill>
        <p:spPr>
          <a:xfrm>
            <a:off x="9647563" y="182230"/>
            <a:ext cx="2328437" cy="1404000"/>
          </a:xfrm>
          <a:prstGeom prst="rect">
            <a:avLst/>
          </a:prstGeom>
        </p:spPr>
      </p:pic>
    </p:spTree>
    <p:extLst>
      <p:ext uri="{BB962C8B-B14F-4D97-AF65-F5344CB8AC3E}">
        <p14:creationId xmlns:p14="http://schemas.microsoft.com/office/powerpoint/2010/main" val="6248582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par>
                          <p:cTn id="53" fill="hold">
                            <p:stCondLst>
                              <p:cond delay="1000"/>
                            </p:stCondLst>
                            <p:childTnLst>
                              <p:par>
                                <p:cTn id="54" presetID="6" presetClass="entr" presetSubtype="16" fill="hold" grpId="0"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circle(in)">
                                      <p:cBhvr>
                                        <p:cTn id="5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18" grpId="0"/>
      <p:bldP spid="19" grpId="0"/>
      <p:bldP spid="20"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3" name="Picture 13" descr="LAMPAN Lampe de table, blanc, 29 cm - IKEA">
            <a:extLst>
              <a:ext uri="{FF2B5EF4-FFF2-40B4-BE49-F238E27FC236}">
                <a16:creationId xmlns:a16="http://schemas.microsoft.com/office/drawing/2014/main" id="{69474E0D-A245-450A-828B-048068965842}"/>
              </a:ext>
            </a:extLst>
          </p:cNvPr>
          <p:cNvPicPr>
            <a:picLocks noChangeAspect="1" noChangeArrowheads="1"/>
          </p:cNvPicPr>
          <p:nvPr/>
        </p:nvPicPr>
        <p:blipFill>
          <a:blip r:embed="rId4" cstate="print">
            <a:duotone>
              <a:prstClr val="black"/>
              <a:schemeClr val="tx2">
                <a:tint val="45000"/>
                <a:satMod val="400000"/>
              </a:schemeClr>
            </a:duotone>
          </a:blip>
          <a:srcRect/>
          <a:stretch>
            <a:fillRect/>
          </a:stretch>
        </p:blipFill>
        <p:spPr bwMode="auto">
          <a:xfrm>
            <a:off x="9839227" y="3960959"/>
            <a:ext cx="1928670" cy="1928670"/>
          </a:xfrm>
          <a:prstGeom prst="rect">
            <a:avLst/>
          </a:prstGeom>
          <a:ln>
            <a:noFill/>
          </a:ln>
          <a:effectLst>
            <a:softEdge rad="112500"/>
          </a:effectLst>
        </p:spPr>
      </p:pic>
      <p:sp>
        <p:nvSpPr>
          <p:cNvPr id="24" name="Double flèche horizontale 23"/>
          <p:cNvSpPr/>
          <p:nvPr/>
        </p:nvSpPr>
        <p:spPr>
          <a:xfrm>
            <a:off x="5708744" y="1732407"/>
            <a:ext cx="2943810" cy="527505"/>
          </a:xfrm>
          <a:prstGeom prst="leftRightArrow">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p>
        </p:txBody>
      </p:sp>
      <p:sp>
        <p:nvSpPr>
          <p:cNvPr id="19" name="Espace réservé du numéro de diapositive 1">
            <a:extLst>
              <a:ext uri="{FF2B5EF4-FFF2-40B4-BE49-F238E27FC236}">
                <a16:creationId xmlns:a16="http://schemas.microsoft.com/office/drawing/2014/main" id="{AF91A27D-7FDC-45FE-AF40-F5DC9977C026}"/>
              </a:ext>
            </a:extLst>
          </p:cNvPr>
          <p:cNvSpPr>
            <a:spLocks noGrp="1"/>
          </p:cNvSpPr>
          <p:nvPr>
            <p:ph type="sldNum" sz="quarter" idx="12"/>
          </p:nvPr>
        </p:nvSpPr>
        <p:spPr>
          <a:xfrm>
            <a:off x="11760000" y="6371351"/>
            <a:ext cx="432000" cy="432000"/>
          </a:xfrm>
        </p:spPr>
        <p:txBody>
          <a:bodyPr/>
          <a:lstStyle/>
          <a:p>
            <a:fld id="{D17C1B05-8444-EA4A-B9F9-11CD3616A168}" type="slidenum">
              <a:rPr lang="fr-FR" smtClean="0"/>
              <a:pPr/>
              <a:t>9</a:t>
            </a:fld>
            <a:endParaRPr lang="fr-FR"/>
          </a:p>
        </p:txBody>
      </p:sp>
      <p:sp>
        <p:nvSpPr>
          <p:cNvPr id="20" name="Titre 1">
            <a:extLst>
              <a:ext uri="{FF2B5EF4-FFF2-40B4-BE49-F238E27FC236}">
                <a16:creationId xmlns:a16="http://schemas.microsoft.com/office/drawing/2014/main" id="{37090452-A931-46A4-A3B5-C4E961563E60}"/>
              </a:ext>
            </a:extLst>
          </p:cNvPr>
          <p:cNvSpPr txBox="1">
            <a:spLocks/>
          </p:cNvSpPr>
          <p:nvPr/>
        </p:nvSpPr>
        <p:spPr>
          <a:xfrm>
            <a:off x="180000" y="180000"/>
            <a:ext cx="9712966" cy="6027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fr-FR" sz="4800" dirty="0"/>
              <a:t>Exprimer les exigences du "client"</a:t>
            </a:r>
            <a:endParaRPr lang="fr-FR" sz="4800" spc="-300" dirty="0"/>
          </a:p>
        </p:txBody>
      </p:sp>
      <p:graphicFrame>
        <p:nvGraphicFramePr>
          <p:cNvPr id="7" name="Diagramme 6">
            <a:extLst>
              <a:ext uri="{FF2B5EF4-FFF2-40B4-BE49-F238E27FC236}">
                <a16:creationId xmlns:a16="http://schemas.microsoft.com/office/drawing/2014/main" id="{2765CA89-BEDA-4026-91FD-327D5799790B}"/>
              </a:ext>
            </a:extLst>
          </p:cNvPr>
          <p:cNvGraphicFramePr/>
          <p:nvPr>
            <p:extLst>
              <p:ext uri="{D42A27DB-BD31-4B8C-83A1-F6EECF244321}">
                <p14:modId xmlns:p14="http://schemas.microsoft.com/office/powerpoint/2010/main" val="789139558"/>
              </p:ext>
            </p:extLst>
          </p:nvPr>
        </p:nvGraphicFramePr>
        <p:xfrm>
          <a:off x="-889006" y="445004"/>
          <a:ext cx="4922002" cy="59263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Picture 6" descr="Résultat de recherche d'images pour &quot;onde radio&quot;">
            <a:extLst>
              <a:ext uri="{FF2B5EF4-FFF2-40B4-BE49-F238E27FC236}">
                <a16:creationId xmlns:a16="http://schemas.microsoft.com/office/drawing/2014/main" id="{E07D0090-D6F5-4378-8DF3-AB8E4DE07882}"/>
              </a:ext>
            </a:extLst>
          </p:cNvPr>
          <p:cNvPicPr>
            <a:picLocks noChangeAspect="1" noChangeArrowheads="1"/>
          </p:cNvPicPr>
          <p:nvPr/>
        </p:nvPicPr>
        <p:blipFill>
          <a:blip r:embed="rId10" r:link="rId11" cstate="print">
            <a:clrChange>
              <a:clrFrom>
                <a:srgbClr val="FFFFFF"/>
              </a:clrFrom>
              <a:clrTo>
                <a:srgbClr val="FFFFFF">
                  <a:alpha val="0"/>
                </a:srgbClr>
              </a:clrTo>
            </a:clrChange>
          </a:blip>
          <a:srcRect/>
          <a:stretch>
            <a:fillRect/>
          </a:stretch>
        </p:blipFill>
        <p:spPr bwMode="auto">
          <a:xfrm>
            <a:off x="7632839" y="4699648"/>
            <a:ext cx="412750" cy="461962"/>
          </a:xfrm>
          <a:prstGeom prst="rect">
            <a:avLst/>
          </a:prstGeom>
          <a:noFill/>
          <a:ln w="9525">
            <a:noFill/>
            <a:miter lim="800000"/>
            <a:headEnd/>
            <a:tailEnd/>
          </a:ln>
        </p:spPr>
      </p:pic>
      <p:pic>
        <p:nvPicPr>
          <p:cNvPr id="11" name="Picture 9" descr="Résultat de recherche d'images pour &quot;onde radio&quot;">
            <a:extLst>
              <a:ext uri="{FF2B5EF4-FFF2-40B4-BE49-F238E27FC236}">
                <a16:creationId xmlns:a16="http://schemas.microsoft.com/office/drawing/2014/main" id="{AB93D891-07C4-4C79-9EF1-D74286C14165}"/>
              </a:ext>
            </a:extLst>
          </p:cNvPr>
          <p:cNvPicPr>
            <a:picLocks noChangeAspect="1" noChangeArrowheads="1"/>
          </p:cNvPicPr>
          <p:nvPr/>
        </p:nvPicPr>
        <p:blipFill>
          <a:blip r:embed="rId10" r:link="rId11" cstate="print">
            <a:clrChange>
              <a:clrFrom>
                <a:srgbClr val="FFFFFF"/>
              </a:clrFrom>
              <a:clrTo>
                <a:srgbClr val="FFFFFF">
                  <a:alpha val="0"/>
                </a:srgbClr>
              </a:clrTo>
            </a:clrChange>
          </a:blip>
          <a:srcRect/>
          <a:stretch>
            <a:fillRect/>
          </a:stretch>
        </p:blipFill>
        <p:spPr bwMode="auto">
          <a:xfrm>
            <a:off x="9306592" y="4716351"/>
            <a:ext cx="412750" cy="461963"/>
          </a:xfrm>
          <a:prstGeom prst="rect">
            <a:avLst/>
          </a:prstGeom>
          <a:noFill/>
          <a:ln w="9525">
            <a:noFill/>
            <a:miter lim="800000"/>
            <a:headEnd/>
            <a:tailEnd/>
          </a:ln>
        </p:spPr>
      </p:pic>
      <p:sp>
        <p:nvSpPr>
          <p:cNvPr id="12" name="Freeform 11">
            <a:extLst>
              <a:ext uri="{FF2B5EF4-FFF2-40B4-BE49-F238E27FC236}">
                <a16:creationId xmlns:a16="http://schemas.microsoft.com/office/drawing/2014/main" id="{2DEF777D-F9AD-4F67-946F-D51BF2947DE4}"/>
              </a:ext>
            </a:extLst>
          </p:cNvPr>
          <p:cNvSpPr>
            <a:spLocks/>
          </p:cNvSpPr>
          <p:nvPr/>
        </p:nvSpPr>
        <p:spPr bwMode="auto">
          <a:xfrm>
            <a:off x="8068796" y="4673144"/>
            <a:ext cx="1235793" cy="160812"/>
          </a:xfrm>
          <a:custGeom>
            <a:avLst/>
            <a:gdLst/>
            <a:ahLst/>
            <a:cxnLst>
              <a:cxn ang="0">
                <a:pos x="0" y="362"/>
              </a:cxn>
              <a:cxn ang="0">
                <a:pos x="967" y="52"/>
              </a:cxn>
              <a:cxn ang="0">
                <a:pos x="2285" y="52"/>
              </a:cxn>
              <a:cxn ang="0">
                <a:pos x="3139" y="280"/>
              </a:cxn>
            </a:cxnLst>
            <a:rect l="0" t="0" r="r" b="b"/>
            <a:pathLst>
              <a:path w="3139" h="362">
                <a:moveTo>
                  <a:pt x="0" y="362"/>
                </a:moveTo>
                <a:cubicBezTo>
                  <a:pt x="293" y="233"/>
                  <a:pt x="586" y="104"/>
                  <a:pt x="967" y="52"/>
                </a:cubicBezTo>
                <a:cubicBezTo>
                  <a:pt x="1348" y="0"/>
                  <a:pt x="1923" y="14"/>
                  <a:pt x="2285" y="52"/>
                </a:cubicBezTo>
                <a:cubicBezTo>
                  <a:pt x="2647" y="90"/>
                  <a:pt x="2893" y="185"/>
                  <a:pt x="3139" y="280"/>
                </a:cubicBezTo>
              </a:path>
            </a:pathLst>
          </a:custGeom>
          <a:noFill/>
          <a:ln w="9525" cap="flat">
            <a:solidFill>
              <a:srgbClr val="000000"/>
            </a:solidFill>
            <a:prstDash val="dash"/>
            <a:round/>
            <a:headEnd/>
            <a:tailEnd/>
          </a:ln>
        </p:spPr>
        <p:txBody>
          <a:bodyPr vert="horz" wrap="square" lIns="91440" tIns="45720" rIns="91440" bIns="45720" numCol="1" anchor="t" anchorCtr="0" compatLnSpc="1">
            <a:prstTxWarp prst="textNoShape">
              <a:avLst/>
            </a:prstTxWarp>
          </a:bodyPr>
          <a:lstStyle/>
          <a:p>
            <a:endParaRPr lang="fr-FR"/>
          </a:p>
        </p:txBody>
      </p:sp>
      <p:sp>
        <p:nvSpPr>
          <p:cNvPr id="15" name="ZoneTexte 14">
            <a:extLst>
              <a:ext uri="{FF2B5EF4-FFF2-40B4-BE49-F238E27FC236}">
                <a16:creationId xmlns:a16="http://schemas.microsoft.com/office/drawing/2014/main" id="{8841E14D-EE24-40C4-AE9D-0BBA09FA92D2}"/>
              </a:ext>
            </a:extLst>
          </p:cNvPr>
          <p:cNvSpPr txBox="1"/>
          <p:nvPr/>
        </p:nvSpPr>
        <p:spPr>
          <a:xfrm>
            <a:off x="8080458" y="4422992"/>
            <a:ext cx="1728192" cy="307777"/>
          </a:xfrm>
          <a:prstGeom prst="rect">
            <a:avLst/>
          </a:prstGeom>
          <a:noFill/>
        </p:spPr>
        <p:txBody>
          <a:bodyPr wrap="square" rtlCol="0">
            <a:spAutoFit/>
          </a:bodyPr>
          <a:lstStyle/>
          <a:p>
            <a:r>
              <a:rPr lang="fr-FR" sz="1400" dirty="0"/>
              <a:t>Liaison sans fil</a:t>
            </a:r>
          </a:p>
        </p:txBody>
      </p:sp>
      <p:pic>
        <p:nvPicPr>
          <p:cNvPr id="16" name="Picture 13" descr="LAMPAN Lampe de table, blanc, 29 cm - IKEA">
            <a:extLst>
              <a:ext uri="{FF2B5EF4-FFF2-40B4-BE49-F238E27FC236}">
                <a16:creationId xmlns:a16="http://schemas.microsoft.com/office/drawing/2014/main" id="{BC913375-C804-47A4-85D0-C4FD9DD8E94D}"/>
              </a:ext>
            </a:extLst>
          </p:cNvPr>
          <p:cNvPicPr>
            <a:picLocks noChangeAspect="1" noChangeArrowheads="1"/>
          </p:cNvPicPr>
          <p:nvPr/>
        </p:nvPicPr>
        <p:blipFill>
          <a:blip r:embed="rId4" cstate="print"/>
          <a:srcRect/>
          <a:stretch>
            <a:fillRect/>
          </a:stretch>
        </p:blipFill>
        <p:spPr bwMode="auto">
          <a:xfrm>
            <a:off x="9841230" y="3960959"/>
            <a:ext cx="1928670" cy="1928670"/>
          </a:xfrm>
          <a:prstGeom prst="rect">
            <a:avLst/>
          </a:prstGeom>
          <a:ln>
            <a:noFill/>
          </a:ln>
          <a:effectLst>
            <a:softEdge rad="112500"/>
          </a:effectLst>
        </p:spPr>
      </p:pic>
      <p:grpSp>
        <p:nvGrpSpPr>
          <p:cNvPr id="2" name="Groupe 1">
            <a:extLst>
              <a:ext uri="{FF2B5EF4-FFF2-40B4-BE49-F238E27FC236}">
                <a16:creationId xmlns:a16="http://schemas.microsoft.com/office/drawing/2014/main" id="{BF0B3590-A8F9-4E7C-A123-59AE093E1145}"/>
              </a:ext>
            </a:extLst>
          </p:cNvPr>
          <p:cNvGrpSpPr/>
          <p:nvPr/>
        </p:nvGrpSpPr>
        <p:grpSpPr>
          <a:xfrm>
            <a:off x="5056612" y="681379"/>
            <a:ext cx="3818639" cy="2659551"/>
            <a:chOff x="7350025" y="1770241"/>
            <a:chExt cx="3818639" cy="2659551"/>
          </a:xfrm>
        </p:grpSpPr>
        <p:pic>
          <p:nvPicPr>
            <p:cNvPr id="3074" name="Picture 2" descr="Carte De Visite, Présentation, Apprendre À Connaître">
              <a:extLst>
                <a:ext uri="{FF2B5EF4-FFF2-40B4-BE49-F238E27FC236}">
                  <a16:creationId xmlns:a16="http://schemas.microsoft.com/office/drawing/2014/main" id="{AAD1F4E0-ADFA-4552-A3D6-5E4E75ED20DD}"/>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0025" y="1770241"/>
              <a:ext cx="3818639" cy="2659551"/>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496A1F98-1C54-4476-9C40-2E117793C97A}"/>
                </a:ext>
              </a:extLst>
            </p:cNvPr>
            <p:cNvSpPr txBox="1"/>
            <p:nvPr/>
          </p:nvSpPr>
          <p:spPr>
            <a:xfrm>
              <a:off x="9466893" y="2876588"/>
              <a:ext cx="767078" cy="553998"/>
            </a:xfrm>
            <a:prstGeom prst="rect">
              <a:avLst/>
            </a:prstGeom>
            <a:noFill/>
          </p:spPr>
          <p:txBody>
            <a:bodyPr wrap="square" lIns="0" tIns="0" rIns="0" bIns="0" rtlCol="0">
              <a:spAutoFit/>
            </a:bodyPr>
            <a:lstStyle/>
            <a:p>
              <a:pPr algn="ctr"/>
              <a:r>
                <a:rPr lang="fr-FR" sz="1200" b="1" dirty="0">
                  <a:solidFill>
                    <a:schemeClr val="bg2">
                      <a:lumMod val="25000"/>
                    </a:schemeClr>
                  </a:solidFill>
                  <a:latin typeface="Arial Narrow" panose="020B0606020202030204" pitchFamily="34" charset="0"/>
                </a:rPr>
                <a:t>Expérience de l'utilisateur</a:t>
              </a:r>
            </a:p>
          </p:txBody>
        </p:sp>
      </p:grpSp>
      <p:sp>
        <p:nvSpPr>
          <p:cNvPr id="21" name="Espace réservé du pied de page 5">
            <a:extLst>
              <a:ext uri="{FF2B5EF4-FFF2-40B4-BE49-F238E27FC236}">
                <a16:creationId xmlns:a16="http://schemas.microsoft.com/office/drawing/2014/main" id="{25BBA345-7DF4-4082-9D82-37E614E96DC6}"/>
              </a:ext>
            </a:extLst>
          </p:cNvPr>
          <p:cNvSpPr txBox="1">
            <a:spLocks/>
          </p:cNvSpPr>
          <p:nvPr/>
        </p:nvSpPr>
        <p:spPr>
          <a:xfrm>
            <a:off x="122846" y="6520540"/>
            <a:ext cx="6164159" cy="29506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dirty="0">
                <a:solidFill>
                  <a:prstClr val="black">
                    <a:lumMod val="75000"/>
                    <a:lumOff val="25000"/>
                  </a:prstClr>
                </a:solidFill>
                <a:latin typeface="Candara"/>
              </a:rPr>
              <a:t>Sciences de l’Ingénieur :  l'approche Design au service du projet de Première</a:t>
            </a:r>
          </a:p>
        </p:txBody>
      </p:sp>
      <p:pic>
        <p:nvPicPr>
          <p:cNvPr id="22" name="Picture 2" descr="Relation client : 4 clés pour fédérer vos clients autour de votre ..."/>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3593805" y="842385"/>
            <a:ext cx="2311202" cy="2311202"/>
          </a:xfrm>
          <a:prstGeom prst="rect">
            <a:avLst/>
          </a:prstGeom>
          <a:noFill/>
        </p:spPr>
      </p:pic>
      <p:pic>
        <p:nvPicPr>
          <p:cNvPr id="23" name="Picture 6" descr="Tour | Stormboard"/>
          <p:cNvPicPr>
            <a:picLocks noChangeAspect="1" noChangeArrowheads="1"/>
          </p:cNvPicPr>
          <p:nvPr/>
        </p:nvPicPr>
        <p:blipFill>
          <a:blip r:embed="rId14"/>
          <a:srcRect/>
          <a:stretch>
            <a:fillRect/>
          </a:stretch>
        </p:blipFill>
        <p:spPr bwMode="auto">
          <a:xfrm>
            <a:off x="8607094" y="842385"/>
            <a:ext cx="2229409" cy="2202656"/>
          </a:xfrm>
          <a:prstGeom prst="rect">
            <a:avLst/>
          </a:prstGeom>
          <a:noFill/>
        </p:spPr>
      </p:pic>
      <p:sp>
        <p:nvSpPr>
          <p:cNvPr id="25" name="ZoneTexte 24"/>
          <p:cNvSpPr txBox="1"/>
          <p:nvPr/>
        </p:nvSpPr>
        <p:spPr>
          <a:xfrm>
            <a:off x="3961497" y="820997"/>
            <a:ext cx="17575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ndara"/>
                <a:ea typeface="+mn-ea"/>
                <a:cs typeface="+mn-cs"/>
              </a:rPr>
              <a:t>Client</a:t>
            </a:r>
          </a:p>
        </p:txBody>
      </p:sp>
      <p:sp>
        <p:nvSpPr>
          <p:cNvPr id="26" name="ZoneTexte 25"/>
          <p:cNvSpPr txBox="1"/>
          <p:nvPr/>
        </p:nvSpPr>
        <p:spPr>
          <a:xfrm>
            <a:off x="7495332" y="820997"/>
            <a:ext cx="445293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orbel" panose="020B0503020204020204" pitchFamily="34" charset="0"/>
              </a:rPr>
              <a:t>É</a:t>
            </a:r>
            <a:r>
              <a:rPr kumimoji="0" lang="fr-FR" sz="1800" b="1" i="0" u="none" strike="noStrike" kern="1200" cap="none" spc="0" normalizeH="0" baseline="0" noProof="0" dirty="0">
                <a:ln>
                  <a:noFill/>
                </a:ln>
                <a:solidFill>
                  <a:prstClr val="black"/>
                </a:solidFill>
                <a:effectLst/>
                <a:uLnTx/>
                <a:uFillTx/>
                <a:latin typeface="Candara"/>
                <a:ea typeface="+mn-ea"/>
                <a:cs typeface="+mn-cs"/>
              </a:rPr>
              <a:t>quipes de développement</a:t>
            </a:r>
          </a:p>
        </p:txBody>
      </p:sp>
      <p:sp>
        <p:nvSpPr>
          <p:cNvPr id="27" name="Flèche droite rayée 26"/>
          <p:cNvSpPr/>
          <p:nvPr/>
        </p:nvSpPr>
        <p:spPr>
          <a:xfrm>
            <a:off x="3212015" y="4692189"/>
            <a:ext cx="1308155" cy="736280"/>
          </a:xfrm>
          <a:prstGeom prst="stripedRightArrow">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p>
        </p:txBody>
      </p:sp>
      <p:sp>
        <p:nvSpPr>
          <p:cNvPr id="28" name="ZoneTexte 27"/>
          <p:cNvSpPr txBox="1"/>
          <p:nvPr/>
        </p:nvSpPr>
        <p:spPr>
          <a:xfrm>
            <a:off x="4520170" y="3701349"/>
            <a:ext cx="3399124" cy="369332"/>
          </a:xfrm>
          <a:prstGeom prst="rect">
            <a:avLst/>
          </a:prstGeom>
          <a:noFill/>
        </p:spPr>
        <p:txBody>
          <a:bodyPr wrap="square" rtlCol="0">
            <a:spAutoFit/>
          </a:bodyPr>
          <a:lstStyle/>
          <a:p>
            <a:pPr algn="ctr"/>
            <a:r>
              <a:rPr lang="fr-FR" b="1" dirty="0">
                <a:effectLst>
                  <a:outerShdw blurRad="38100" dist="38100" dir="2700000" algn="tl">
                    <a:srgbClr val="000000">
                      <a:alpha val="43137"/>
                    </a:srgbClr>
                  </a:outerShdw>
                </a:effectLst>
              </a:rPr>
              <a:t>Création d’une interface</a:t>
            </a:r>
          </a:p>
        </p:txBody>
      </p:sp>
      <p:pic>
        <p:nvPicPr>
          <p:cNvPr id="29" name="Picture 2" descr="Mettre En Marche, Désactiver, Innovation, Lampe, Poire">
            <a:extLst>
              <a:ext uri="{FF2B5EF4-FFF2-40B4-BE49-F238E27FC236}">
                <a16:creationId xmlns:a16="http://schemas.microsoft.com/office/drawing/2014/main" id="{581E395B-7FB8-4207-89C5-7E2D9E88C68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66944" y="4980762"/>
            <a:ext cx="1506344" cy="9430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0" name="Rectangle : coins arrondis 29">
            <a:extLst>
              <a:ext uri="{FF2B5EF4-FFF2-40B4-BE49-F238E27FC236}">
                <a16:creationId xmlns:a16="http://schemas.microsoft.com/office/drawing/2014/main" id="{739424C0-1061-48C9-8C59-F6F1525698C6}"/>
              </a:ext>
            </a:extLst>
          </p:cNvPr>
          <p:cNvSpPr/>
          <p:nvPr/>
        </p:nvSpPr>
        <p:spPr>
          <a:xfrm>
            <a:off x="11160000" y="145614"/>
            <a:ext cx="900000" cy="900000"/>
          </a:xfrm>
          <a:prstGeom prst="roundRect">
            <a:avLst>
              <a:gd name="adj" fmla="val 10000"/>
            </a:avLst>
          </a:prstGeom>
          <a:blipFill rotWithShape="0">
            <a:blip r:embed="rId16">
              <a:duotone>
                <a:schemeClr val="accent2">
                  <a:shade val="45000"/>
                  <a:satMod val="135000"/>
                </a:schemeClr>
                <a:prstClr val="white"/>
              </a:duotone>
              <a:extLst>
                <a:ext uri="{BEBA8EAE-BF5A-486C-A8C5-ECC9F3942E4B}">
                  <a14:imgProps xmlns:a14="http://schemas.microsoft.com/office/drawing/2010/main">
                    <a14:imgLayer r:embed="rId17">
                      <a14:imgEffect>
                        <a14:sharpenSoften amount="50000"/>
                      </a14:imgEffect>
                      <a14:imgEffect>
                        <a14:colorTemperature colorTemp="8800"/>
                      </a14:imgEffect>
                      <a14:imgEffect>
                        <a14:saturation sat="300000"/>
                      </a14:imgEffect>
                      <a14:imgEffect>
                        <a14:brightnessContrast contrast="-40000"/>
                      </a14:imgEffect>
                    </a14:imgLayer>
                  </a14:imgProps>
                </a:ext>
              </a:extLst>
            </a:blip>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pic>
        <p:nvPicPr>
          <p:cNvPr id="13" name="Image 12">
            <a:extLst>
              <a:ext uri="{FF2B5EF4-FFF2-40B4-BE49-F238E27FC236}">
                <a16:creationId xmlns:a16="http://schemas.microsoft.com/office/drawing/2014/main" id="{60E85DC9-C136-4DFB-A632-B945FEE555D1}"/>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4952025" y="4061909"/>
            <a:ext cx="2352675" cy="1724025"/>
          </a:xfrm>
          <a:prstGeom prst="rect">
            <a:avLst/>
          </a:prstGeom>
        </p:spPr>
      </p:pic>
      <p:pic>
        <p:nvPicPr>
          <p:cNvPr id="32" name="Image 31">
            <a:extLst>
              <a:ext uri="{FF2B5EF4-FFF2-40B4-BE49-F238E27FC236}">
                <a16:creationId xmlns:a16="http://schemas.microsoft.com/office/drawing/2014/main" id="{74817E16-F1A0-405A-BA08-A92EB9F5EB7E}"/>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4975232" y="4123587"/>
            <a:ext cx="2352675" cy="1724025"/>
          </a:xfrm>
          <a:prstGeom prst="rect">
            <a:avLst/>
          </a:prstGeom>
        </p:spPr>
      </p:pic>
      <p:pic>
        <p:nvPicPr>
          <p:cNvPr id="35" name="Image 34">
            <a:extLst>
              <a:ext uri="{FF2B5EF4-FFF2-40B4-BE49-F238E27FC236}">
                <a16:creationId xmlns:a16="http://schemas.microsoft.com/office/drawing/2014/main" id="{1F95AE23-AD16-4126-9491-E8E2BF6C5172}"/>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5110667" y="4061909"/>
            <a:ext cx="2352675" cy="1724025"/>
          </a:xfrm>
          <a:prstGeom prst="rect">
            <a:avLst/>
          </a:prstGeom>
        </p:spPr>
      </p:pic>
    </p:spTree>
    <p:extLst>
      <p:ext uri="{BB962C8B-B14F-4D97-AF65-F5344CB8AC3E}">
        <p14:creationId xmlns:p14="http://schemas.microsoft.com/office/powerpoint/2010/main" val="6449241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4" presetClass="entr" presetSubtype="5"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vertical)">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par>
                                <p:cTn id="46" presetID="10" presetClass="entr" presetSubtype="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ntr" presetSubtype="0" fill="hold"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500"/>
                                        <p:tgtEl>
                                          <p:spTgt spid="35"/>
                                        </p:tgtEl>
                                      </p:cBhvr>
                                    </p:animEffect>
                                  </p:childTnLst>
                                </p:cTn>
                              </p:par>
                            </p:childTnLst>
                          </p:cTn>
                        </p:par>
                        <p:par>
                          <p:cTn id="63" fill="hold">
                            <p:stCondLst>
                              <p:cond delay="2500"/>
                            </p:stCondLst>
                            <p:childTnLst>
                              <p:par>
                                <p:cTn id="64" presetID="10" presetClass="entr" presetSubtype="0" fill="hold" grpId="0" nodeType="after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par>
                          <p:cTn id="70" fill="hold">
                            <p:stCondLst>
                              <p:cond delay="3000"/>
                            </p:stCondLst>
                            <p:childTnLst>
                              <p:par>
                                <p:cTn id="71" presetID="10" presetClass="entr" presetSubtype="0" fill="hold"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500"/>
                                        <p:tgtEl>
                                          <p:spTgt spid="11"/>
                                        </p:tgtEl>
                                      </p:cBhvr>
                                    </p:animEffect>
                                  </p:childTnLst>
                                </p:cTn>
                              </p:par>
                            </p:childTnLst>
                          </p:cTn>
                        </p:par>
                        <p:par>
                          <p:cTn id="74" fill="hold">
                            <p:stCondLst>
                              <p:cond delay="3500"/>
                            </p:stCondLst>
                            <p:childTnLst>
                              <p:par>
                                <p:cTn id="75" presetID="10" presetClass="entr" presetSubtype="0" fill="hold" nodeType="after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par>
                                <p:cTn id="78" presetID="10" presetClass="entr" presetSubtype="0" fill="hold" nodeType="with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500"/>
                                        <p:tgtEl>
                                          <p:spTgt spid="16"/>
                                        </p:tgtEl>
                                      </p:cBhvr>
                                    </p:animEffect>
                                  </p:childTnLst>
                                </p:cTn>
                              </p:par>
                              <p:par>
                                <p:cTn id="81" presetID="10" presetClass="exit" presetSubtype="0" fill="hold" nodeType="withEffect">
                                  <p:stCondLst>
                                    <p:cond delay="0"/>
                                  </p:stCondLst>
                                  <p:childTnLst>
                                    <p:animEffect transition="out" filter="fade">
                                      <p:cBhvr>
                                        <p:cTn id="82" dur="500"/>
                                        <p:tgtEl>
                                          <p:spTgt spid="35"/>
                                        </p:tgtEl>
                                      </p:cBhvr>
                                    </p:animEffect>
                                    <p:set>
                                      <p:cBhvr>
                                        <p:cTn id="83"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Graphic spid="7" grpId="0">
        <p:bldAsOne/>
      </p:bldGraphic>
      <p:bldP spid="12" grpId="0" animBg="1"/>
      <p:bldP spid="15" grpId="0"/>
      <p:bldP spid="25" grpId="0"/>
      <p:bldP spid="26" grpId="0"/>
      <p:bldP spid="27" grpId="0" animBg="1"/>
      <p:bldP spid="28" grpId="0"/>
    </p:bldLst>
  </p:timing>
</p:sld>
</file>

<file path=ppt/theme/theme1.xml><?xml version="1.0" encoding="utf-8"?>
<a:theme xmlns:a="http://schemas.openxmlformats.org/drawingml/2006/main" name="1_Thème Office">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19715838_TF16411250.potx" id="{C47F33A4-2C66-428E-B1F4-6919DFF55AE7}" vid="{0C76DC9B-55F5-4846-BECF-7B5783C0B8FE}"/>
    </a:ext>
  </a:extLst>
</a:theme>
</file>

<file path=ppt/theme/theme2.xml><?xml version="1.0" encoding="utf-8"?>
<a:theme xmlns:a="http://schemas.openxmlformats.org/drawingml/2006/main" name="3_Thème Office">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19715838_TF16411250.potx" id="{C47F33A4-2C66-428E-B1F4-6919DFF55AE7}" vid="{0C76DC9B-55F5-4846-BECF-7B5783C0B8FE}"/>
    </a:ext>
  </a:extLst>
</a:theme>
</file>

<file path=ppt/theme/theme3.xml><?xml version="1.0" encoding="utf-8"?>
<a:theme xmlns:a="http://schemas.openxmlformats.org/drawingml/2006/main" name="4_Thème Office">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19715838_TF16411250.potx" id="{C47F33A4-2C66-428E-B1F4-6919DFF55AE7}" vid="{0C76DC9B-55F5-4846-BECF-7B5783C0B8FE}"/>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themeOverride>
</file>

<file path=ppt/theme/themeOverride10.xml><?xml version="1.0" encoding="utf-8"?>
<a:themeOverride xmlns:a="http://schemas.openxmlformats.org/drawingml/2006/main">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themeOverride>
</file>

<file path=ppt/theme/themeOverride11.xml><?xml version="1.0" encoding="utf-8"?>
<a:themeOverride xmlns:a="http://schemas.openxmlformats.org/drawingml/2006/main">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themeOverride>
</file>

<file path=ppt/theme/themeOverride2.xml><?xml version="1.0" encoding="utf-8"?>
<a:themeOverride xmlns:a="http://schemas.openxmlformats.org/drawingml/2006/main">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themeOverride>
</file>

<file path=ppt/theme/themeOverride3.xml><?xml version="1.0" encoding="utf-8"?>
<a:themeOverride xmlns:a="http://schemas.openxmlformats.org/drawingml/2006/main">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themeOverride>
</file>

<file path=ppt/theme/themeOverride4.xml><?xml version="1.0" encoding="utf-8"?>
<a:themeOverride xmlns:a="http://schemas.openxmlformats.org/drawingml/2006/main">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themeOverride>
</file>

<file path=ppt/theme/themeOverride5.xml><?xml version="1.0" encoding="utf-8"?>
<a:themeOverride xmlns:a="http://schemas.openxmlformats.org/drawingml/2006/main">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themeOverride>
</file>

<file path=ppt/theme/themeOverride6.xml><?xml version="1.0" encoding="utf-8"?>
<a:themeOverride xmlns:a="http://schemas.openxmlformats.org/drawingml/2006/main">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themeOverride>
</file>

<file path=ppt/theme/themeOverride7.xml><?xml version="1.0" encoding="utf-8"?>
<a:themeOverride xmlns:a="http://schemas.openxmlformats.org/drawingml/2006/main">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themeOverride>
</file>

<file path=ppt/theme/themeOverride8.xml><?xml version="1.0" encoding="utf-8"?>
<a:themeOverride xmlns:a="http://schemas.openxmlformats.org/drawingml/2006/main">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themeOverride>
</file>

<file path=ppt/theme/themeOverride9.xml><?xml version="1.0" encoding="utf-8"?>
<a:themeOverride xmlns:a="http://schemas.openxmlformats.org/drawingml/2006/main">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4D5CE8E177D8844B277E14B87E1A7BE" ma:contentTypeVersion="13" ma:contentTypeDescription="Crée un document." ma:contentTypeScope="" ma:versionID="ad975205ff4249d6304f4732a5bd53e9">
  <xsd:schema xmlns:xsd="http://www.w3.org/2001/XMLSchema" xmlns:xs="http://www.w3.org/2001/XMLSchema" xmlns:p="http://schemas.microsoft.com/office/2006/metadata/properties" xmlns:ns3="ac0f791b-d9aa-4af8-834b-a96743b8a3af" xmlns:ns4="8b2eaf9a-05c2-4d79-9e97-f5a495794e6a" targetNamespace="http://schemas.microsoft.com/office/2006/metadata/properties" ma:root="true" ma:fieldsID="470c8897d8ae2fb9f6067ea9724b3d26" ns3:_="" ns4:_="">
    <xsd:import namespace="ac0f791b-d9aa-4af8-834b-a96743b8a3af"/>
    <xsd:import namespace="8b2eaf9a-05c2-4d79-9e97-f5a495794e6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0f791b-d9aa-4af8-834b-a96743b8a3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b2eaf9a-05c2-4d79-9e97-f5a495794e6a"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SharingHintHash" ma:index="20"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D95770-57BD-40E9-8ED9-73DE17783F08}">
  <ds:schemaRefs>
    <ds:schemaRef ds:uri="http://purl.org/dc/terms/"/>
    <ds:schemaRef ds:uri="http://schemas.openxmlformats.org/package/2006/metadata/core-properties"/>
    <ds:schemaRef ds:uri="ac0f791b-d9aa-4af8-834b-a96743b8a3af"/>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8b2eaf9a-05c2-4d79-9e97-f5a495794e6a"/>
    <ds:schemaRef ds:uri="http://www.w3.org/XML/1998/namespace"/>
  </ds:schemaRefs>
</ds:datastoreItem>
</file>

<file path=customXml/itemProps2.xml><?xml version="1.0" encoding="utf-8"?>
<ds:datastoreItem xmlns:ds="http://schemas.openxmlformats.org/officeDocument/2006/customXml" ds:itemID="{4B300930-3E12-41BD-9D52-4E1A8A6894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0f791b-d9aa-4af8-834b-a96743b8a3af"/>
    <ds:schemaRef ds:uri="8b2eaf9a-05c2-4d79-9e97-f5a495794e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74692A-4B24-47AD-BD5C-3A072E2CB38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20412</TotalTime>
  <Words>2863</Words>
  <Application>Microsoft Office PowerPoint</Application>
  <PresentationFormat>Grand écran</PresentationFormat>
  <Paragraphs>748</Paragraphs>
  <Slides>56</Slides>
  <Notes>56</Notes>
  <HiddenSlides>1</HiddenSlides>
  <MMClips>10</MMClips>
  <ScaleCrop>false</ScaleCrop>
  <HeadingPairs>
    <vt:vector size="6" baseType="variant">
      <vt:variant>
        <vt:lpstr>Polices utilisées</vt:lpstr>
      </vt:variant>
      <vt:variant>
        <vt:i4>10</vt:i4>
      </vt:variant>
      <vt:variant>
        <vt:lpstr>Thème</vt:lpstr>
      </vt:variant>
      <vt:variant>
        <vt:i4>3</vt:i4>
      </vt:variant>
      <vt:variant>
        <vt:lpstr>Titres des diapositives</vt:lpstr>
      </vt:variant>
      <vt:variant>
        <vt:i4>56</vt:i4>
      </vt:variant>
    </vt:vector>
  </HeadingPairs>
  <TitlesOfParts>
    <vt:vector size="69" baseType="lpstr">
      <vt:lpstr>3ds</vt:lpstr>
      <vt:lpstr>Arial</vt:lpstr>
      <vt:lpstr>Arial Narrow</vt:lpstr>
      <vt:lpstr>Calibri</vt:lpstr>
      <vt:lpstr>Cambria Math</vt:lpstr>
      <vt:lpstr>Candara</vt:lpstr>
      <vt:lpstr>Corbel</vt:lpstr>
      <vt:lpstr>Times New Roman</vt:lpstr>
      <vt:lpstr>Tw Cen MT</vt:lpstr>
      <vt:lpstr>Wingdings</vt:lpstr>
      <vt:lpstr>1_Thème Office</vt:lpstr>
      <vt:lpstr>3_Thème Office</vt:lpstr>
      <vt:lpstr>4_Thème Office</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Sciences de l’ingénieur</dc:title>
  <dc:creator>Benjamin LACOMBE;Meriem MNAFAKH;Damien SAUNIER</dc:creator>
  <cp:lastModifiedBy>ANNE SZYMCZAK</cp:lastModifiedBy>
  <cp:revision>952</cp:revision>
  <dcterms:created xsi:type="dcterms:W3CDTF">2020-04-10T18:44:08Z</dcterms:created>
  <dcterms:modified xsi:type="dcterms:W3CDTF">2020-06-05T06:30:28Z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0x010100C4D5CE8E177D8844B277E14B87E1A7BE</vt:lpwstr>
  </property>
</Properties>
</file>