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7" r:id="rId2"/>
    <p:sldId id="326" r:id="rId3"/>
    <p:sldId id="301" r:id="rId4"/>
    <p:sldId id="256" r:id="rId5"/>
    <p:sldId id="285" r:id="rId6"/>
    <p:sldId id="315" r:id="rId7"/>
    <p:sldId id="311" r:id="rId8"/>
    <p:sldId id="351" r:id="rId9"/>
    <p:sldId id="265" r:id="rId10"/>
    <p:sldId id="304" r:id="rId11"/>
    <p:sldId id="307" r:id="rId12"/>
    <p:sldId id="303" r:id="rId13"/>
    <p:sldId id="308" r:id="rId14"/>
    <p:sldId id="312" r:id="rId15"/>
    <p:sldId id="258" r:id="rId16"/>
    <p:sldId id="288" r:id="rId17"/>
    <p:sldId id="267" r:id="rId18"/>
    <p:sldId id="259" r:id="rId19"/>
    <p:sldId id="286" r:id="rId20"/>
    <p:sldId id="287" r:id="rId21"/>
    <p:sldId id="306" r:id="rId22"/>
    <p:sldId id="262" r:id="rId23"/>
    <p:sldId id="289" r:id="rId24"/>
    <p:sldId id="290" r:id="rId25"/>
    <p:sldId id="291" r:id="rId26"/>
    <p:sldId id="292" r:id="rId27"/>
    <p:sldId id="305" r:id="rId28"/>
    <p:sldId id="327" r:id="rId29"/>
    <p:sldId id="333" r:id="rId30"/>
    <p:sldId id="328" r:id="rId31"/>
    <p:sldId id="334" r:id="rId32"/>
    <p:sldId id="329" r:id="rId33"/>
    <p:sldId id="330" r:id="rId34"/>
    <p:sldId id="331" r:id="rId35"/>
    <p:sldId id="335" r:id="rId36"/>
    <p:sldId id="332" r:id="rId37"/>
    <p:sldId id="293" r:id="rId38"/>
    <p:sldId id="310" r:id="rId39"/>
    <p:sldId id="347" r:id="rId40"/>
    <p:sldId id="352" r:id="rId41"/>
    <p:sldId id="348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260" r:id="rId52"/>
    <p:sldId id="294" r:id="rId53"/>
    <p:sldId id="349" r:id="rId54"/>
    <p:sldId id="295" r:id="rId55"/>
    <p:sldId id="298" r:id="rId56"/>
    <p:sldId id="302" r:id="rId57"/>
    <p:sldId id="337" r:id="rId58"/>
    <p:sldId id="336" r:id="rId59"/>
    <p:sldId id="338" r:id="rId60"/>
    <p:sldId id="299" r:id="rId61"/>
    <p:sldId id="353" r:id="rId62"/>
    <p:sldId id="354" r:id="rId63"/>
    <p:sldId id="355" r:id="rId64"/>
    <p:sldId id="356" r:id="rId65"/>
    <p:sldId id="357" r:id="rId66"/>
    <p:sldId id="358" r:id="rId67"/>
    <p:sldId id="297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31" autoAdjust="0"/>
    <p:restoredTop sz="94348" autoAdjust="0"/>
  </p:normalViewPr>
  <p:slideViewPr>
    <p:cSldViewPr>
      <p:cViewPr>
        <p:scale>
          <a:sx n="90" d="100"/>
          <a:sy n="90" d="100"/>
        </p:scale>
        <p:origin x="-11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90CD4-AFD5-438E-BA0D-52237A893397}" type="datetimeFigureOut">
              <a:rPr lang="fr-FR" smtClean="0"/>
              <a:pPr/>
              <a:t>01/06/2020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62E43-D140-4E25-AC95-3D1FDCC769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15 répétitions</a:t>
            </a:r>
          </a:p>
          <a:p>
            <a:r>
              <a:rPr lang="fr-FR" dirty="0" smtClean="0"/>
              <a:t>15 comparaisons puis 14 comparaisons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F977-FC55-4653-AED6-A50CFE401005}" type="slidenum">
              <a:rPr lang="fr-FR" smtClean="0"/>
              <a:pPr/>
              <a:t>68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15 répétitions</a:t>
            </a:r>
          </a:p>
          <a:p>
            <a:r>
              <a:rPr lang="fr-FR" dirty="0" smtClean="0"/>
              <a:t>15 comparaisons puis 14 comparaisons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15 comparaisons puis 14 comparaisons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2E43-D140-4E25-AC95-3D1FDCC7695B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nterstices.info/les-algorithmes-de-tr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nterstices.info/les-algorithmes-de-tr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1472" y="21429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  <a:cs typeface="Calibri" pitchFamily="34" charset="0"/>
              </a:rPr>
              <a:t>Dans la vie courante, les deux verbes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et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classer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ne sont pas synonymes.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472" y="164305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ou effectuer un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c’est répartir les éléments en paquets correspondant à un certain critère : par exemple séparer les déchets selon leur nature, les personnes d’une assemblée selon leur sexe ou selon leur langue maternelle.</a:t>
            </a:r>
          </a:p>
        </p:txBody>
      </p:sp>
      <p:sp>
        <p:nvSpPr>
          <p:cNvPr id="3" name="AutoShape 2" descr="SVG &gt; chanter enfant filles groupe - Image et icône SVG gratui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3791" r="70938" b="69231"/>
          <a:stretch>
            <a:fillRect/>
          </a:stretch>
        </p:blipFill>
        <p:spPr bwMode="auto">
          <a:xfrm>
            <a:off x="3000364" y="2928934"/>
            <a:ext cx="714380" cy="571504"/>
          </a:xfrm>
          <a:prstGeom prst="rect">
            <a:avLst/>
          </a:prstGeom>
          <a:noFill/>
        </p:spPr>
      </p:pic>
      <p:pic>
        <p:nvPicPr>
          <p:cNvPr id="17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74549" t="5769" r="1444" b="57692"/>
          <a:stretch>
            <a:fillRect/>
          </a:stretch>
        </p:blipFill>
        <p:spPr bwMode="auto">
          <a:xfrm>
            <a:off x="1785918" y="3071810"/>
            <a:ext cx="571504" cy="571504"/>
          </a:xfrm>
          <a:prstGeom prst="rect">
            <a:avLst/>
          </a:prstGeom>
          <a:noFill/>
        </p:spPr>
      </p:pic>
      <p:pic>
        <p:nvPicPr>
          <p:cNvPr id="18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50542" t="1923" r="25451" b="57692"/>
          <a:stretch>
            <a:fillRect/>
          </a:stretch>
        </p:blipFill>
        <p:spPr bwMode="auto">
          <a:xfrm>
            <a:off x="2357422" y="2643182"/>
            <a:ext cx="581709" cy="642942"/>
          </a:xfrm>
          <a:prstGeom prst="rect">
            <a:avLst/>
          </a:prstGeom>
          <a:noFill/>
        </p:spPr>
      </p:pic>
      <p:pic>
        <p:nvPicPr>
          <p:cNvPr id="19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31588" t="1923" r="50722" b="61538"/>
          <a:stretch>
            <a:fillRect/>
          </a:stretch>
        </p:blipFill>
        <p:spPr bwMode="auto">
          <a:xfrm>
            <a:off x="1214414" y="2643182"/>
            <a:ext cx="500066" cy="67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643182"/>
            <a:ext cx="2071702" cy="1361191"/>
          </a:xfrm>
          <a:prstGeom prst="rect">
            <a:avLst/>
          </a:prstGeom>
          <a:noFill/>
        </p:spPr>
      </p:pic>
      <p:sp>
        <p:nvSpPr>
          <p:cNvPr id="20484" name="AutoShape 4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1472" y="21429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  <a:cs typeface="Calibri" pitchFamily="34" charset="0"/>
              </a:rPr>
              <a:t>Dans la vie courante, les deux verbes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et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classer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ne sont pas synonymes.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472" y="164305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ou effectuer un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c’est répartir les éléments en paquets correspondant à un certain critère : par exemple séparer les déchets selon leur nature, les personnes d’une assemblée selon leur sexe ou selon leur langue maternelle.</a:t>
            </a:r>
          </a:p>
        </p:txBody>
      </p:sp>
      <p:sp>
        <p:nvSpPr>
          <p:cNvPr id="3" name="AutoShape 2" descr="SVG &gt; chanter enfant filles groupe - Image et icône SVG gratui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3791" r="70938" b="69231"/>
          <a:stretch>
            <a:fillRect/>
          </a:stretch>
        </p:blipFill>
        <p:spPr bwMode="auto">
          <a:xfrm>
            <a:off x="3000364" y="2928934"/>
            <a:ext cx="714380" cy="571504"/>
          </a:xfrm>
          <a:prstGeom prst="rect">
            <a:avLst/>
          </a:prstGeom>
          <a:noFill/>
        </p:spPr>
      </p:pic>
      <p:pic>
        <p:nvPicPr>
          <p:cNvPr id="17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74549" t="5769" r="1444" b="57692"/>
          <a:stretch>
            <a:fillRect/>
          </a:stretch>
        </p:blipFill>
        <p:spPr bwMode="auto">
          <a:xfrm>
            <a:off x="1785918" y="3071810"/>
            <a:ext cx="571504" cy="571504"/>
          </a:xfrm>
          <a:prstGeom prst="rect">
            <a:avLst/>
          </a:prstGeom>
          <a:noFill/>
        </p:spPr>
      </p:pic>
      <p:pic>
        <p:nvPicPr>
          <p:cNvPr id="18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50542" t="1923" r="25451" b="57692"/>
          <a:stretch>
            <a:fillRect/>
          </a:stretch>
        </p:blipFill>
        <p:spPr bwMode="auto">
          <a:xfrm>
            <a:off x="2357422" y="2643182"/>
            <a:ext cx="581709" cy="642942"/>
          </a:xfrm>
          <a:prstGeom prst="rect">
            <a:avLst/>
          </a:prstGeom>
          <a:noFill/>
        </p:spPr>
      </p:pic>
      <p:pic>
        <p:nvPicPr>
          <p:cNvPr id="19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31588" t="1923" r="50722" b="61538"/>
          <a:stretch>
            <a:fillRect/>
          </a:stretch>
        </p:blipFill>
        <p:spPr bwMode="auto">
          <a:xfrm>
            <a:off x="1214414" y="2643182"/>
            <a:ext cx="500066" cy="678661"/>
          </a:xfrm>
          <a:prstGeom prst="rect">
            <a:avLst/>
          </a:prstGeom>
          <a:noFill/>
        </p:spPr>
      </p:pic>
      <p:cxnSp>
        <p:nvCxnSpPr>
          <p:cNvPr id="25" name="Connecteur droit avec flèche 24"/>
          <p:cNvCxnSpPr/>
          <p:nvPr/>
        </p:nvCxnSpPr>
        <p:spPr>
          <a:xfrm>
            <a:off x="4071934" y="3214686"/>
            <a:ext cx="1285884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071942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Classer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 ou effectuer un 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classement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 c’est mettre des éléments selon un certain ordre : par exemple ranger les personnes d’une assemblée de la plus petite à la plus grande, ou de la plus jeune à la plus âgée.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482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643182"/>
            <a:ext cx="2071702" cy="1361191"/>
          </a:xfrm>
          <a:prstGeom prst="rect">
            <a:avLst/>
          </a:prstGeom>
          <a:noFill/>
        </p:spPr>
      </p:pic>
      <p:sp>
        <p:nvSpPr>
          <p:cNvPr id="20484" name="AutoShape 4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1472" y="21429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  <a:cs typeface="Calibri" pitchFamily="34" charset="0"/>
              </a:rPr>
              <a:t>Dans la vie courante, les deux verbes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et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classer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ne sont pas synonymes.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472" y="164305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ou effectuer un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c’est répartir les éléments en paquets correspondant à un certain critère : par exemple séparer les déchets selon leur nature, les personnes d’une assemblée selon leur sexe ou selon leur langue maternelle.</a:t>
            </a:r>
          </a:p>
        </p:txBody>
      </p:sp>
      <p:sp>
        <p:nvSpPr>
          <p:cNvPr id="3" name="AutoShape 2" descr="SVG &gt; chanter enfant filles groupe - Image et icône SVG gratui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3791" r="70938" b="69231"/>
          <a:stretch>
            <a:fillRect/>
          </a:stretch>
        </p:blipFill>
        <p:spPr bwMode="auto">
          <a:xfrm>
            <a:off x="3000364" y="2928934"/>
            <a:ext cx="714380" cy="571504"/>
          </a:xfrm>
          <a:prstGeom prst="rect">
            <a:avLst/>
          </a:prstGeom>
          <a:noFill/>
        </p:spPr>
      </p:pic>
      <p:pic>
        <p:nvPicPr>
          <p:cNvPr id="17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74549" t="5769" r="1444" b="57692"/>
          <a:stretch>
            <a:fillRect/>
          </a:stretch>
        </p:blipFill>
        <p:spPr bwMode="auto">
          <a:xfrm>
            <a:off x="1785918" y="3071810"/>
            <a:ext cx="571504" cy="571504"/>
          </a:xfrm>
          <a:prstGeom prst="rect">
            <a:avLst/>
          </a:prstGeom>
          <a:noFill/>
        </p:spPr>
      </p:pic>
      <p:pic>
        <p:nvPicPr>
          <p:cNvPr id="18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50542" t="1923" r="25451" b="57692"/>
          <a:stretch>
            <a:fillRect/>
          </a:stretch>
        </p:blipFill>
        <p:spPr bwMode="auto">
          <a:xfrm>
            <a:off x="2357422" y="2643182"/>
            <a:ext cx="581709" cy="642942"/>
          </a:xfrm>
          <a:prstGeom prst="rect">
            <a:avLst/>
          </a:prstGeom>
          <a:noFill/>
        </p:spPr>
      </p:pic>
      <p:pic>
        <p:nvPicPr>
          <p:cNvPr id="19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31588" t="1923" r="50722" b="61538"/>
          <a:stretch>
            <a:fillRect/>
          </a:stretch>
        </p:blipFill>
        <p:spPr bwMode="auto">
          <a:xfrm>
            <a:off x="1214414" y="2643182"/>
            <a:ext cx="500066" cy="678661"/>
          </a:xfrm>
          <a:prstGeom prst="rect">
            <a:avLst/>
          </a:prstGeom>
          <a:noFill/>
        </p:spPr>
      </p:pic>
      <p:pic>
        <p:nvPicPr>
          <p:cNvPr id="20" name="Picture 9" descr="C:\Users\charles\Dropbox\SNT\France 4\Dictionnaires\Carapuc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143512"/>
            <a:ext cx="1057196" cy="903902"/>
          </a:xfrm>
          <a:prstGeom prst="rect">
            <a:avLst/>
          </a:prstGeom>
          <a:noFill/>
        </p:spPr>
      </p:pic>
      <p:pic>
        <p:nvPicPr>
          <p:cNvPr id="21" name="Picture 10" descr="C:\Users\charles\Dropbox\SNT\France 4\Dictionnaires\Evoli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6143644"/>
            <a:ext cx="383229" cy="463707"/>
          </a:xfrm>
          <a:prstGeom prst="rect">
            <a:avLst/>
          </a:prstGeom>
          <a:noFill/>
        </p:spPr>
      </p:pic>
      <p:pic>
        <p:nvPicPr>
          <p:cNvPr id="22" name="Picture 10" descr="C:\Users\charles\Dropbox\SNT\France 4\Dictionnaires\Evoli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6143644"/>
            <a:ext cx="458693" cy="555018"/>
          </a:xfrm>
          <a:prstGeom prst="rect">
            <a:avLst/>
          </a:prstGeom>
          <a:noFill/>
        </p:spPr>
      </p:pic>
      <p:pic>
        <p:nvPicPr>
          <p:cNvPr id="23" name="Picture 9" descr="C:\Users\charles\Dropbox\SNT\France 4\Dictionnaires\Carapuce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286388"/>
            <a:ext cx="778984" cy="666032"/>
          </a:xfrm>
          <a:prstGeom prst="rect">
            <a:avLst/>
          </a:prstGeom>
          <a:noFill/>
        </p:spPr>
      </p:pic>
      <p:cxnSp>
        <p:nvCxnSpPr>
          <p:cNvPr id="25" name="Connecteur droit avec flèche 24"/>
          <p:cNvCxnSpPr/>
          <p:nvPr/>
        </p:nvCxnSpPr>
        <p:spPr>
          <a:xfrm>
            <a:off x="4071934" y="3214686"/>
            <a:ext cx="1285884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071942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Classer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 ou effectuer un 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classement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 c’est mettre des éléments selon un certain ordre : par exemple ranger les personnes d’une assemblée de la plus petite à la plus grande, ou de la plus jeune à la plus âgée.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482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643182"/>
            <a:ext cx="2071702" cy="1361191"/>
          </a:xfrm>
          <a:prstGeom prst="rect">
            <a:avLst/>
          </a:prstGeom>
          <a:noFill/>
        </p:spPr>
      </p:pic>
      <p:sp>
        <p:nvSpPr>
          <p:cNvPr id="20484" name="AutoShape 4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9" name="Picture 9" descr="C:\Users\charles\Dropbox\SNT\France 4\Dictionnaires\Carapuc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5214950"/>
            <a:ext cx="1057196" cy="903902"/>
          </a:xfrm>
          <a:prstGeom prst="rect">
            <a:avLst/>
          </a:prstGeom>
          <a:noFill/>
        </p:spPr>
      </p:pic>
      <p:pic>
        <p:nvPicPr>
          <p:cNvPr id="20490" name="Picture 10" descr="C:\Users\charles\Dropbox\SNT\France 4\Dictionnaires\Evoli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643578"/>
            <a:ext cx="383229" cy="463707"/>
          </a:xfrm>
          <a:prstGeom prst="rect">
            <a:avLst/>
          </a:prstGeom>
          <a:noFill/>
        </p:spPr>
      </p:pic>
      <p:pic>
        <p:nvPicPr>
          <p:cNvPr id="10" name="Picture 10" descr="C:\Users\charles\Dropbox\SNT\France 4\Dictionnaires\Evoli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572140"/>
            <a:ext cx="458693" cy="555018"/>
          </a:xfrm>
          <a:prstGeom prst="rect">
            <a:avLst/>
          </a:prstGeom>
          <a:noFill/>
        </p:spPr>
      </p:pic>
      <p:pic>
        <p:nvPicPr>
          <p:cNvPr id="11" name="Picture 9" descr="C:\Users\charles\Dropbox\SNT\France 4\Dictionnaires\Carapuce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440693"/>
            <a:ext cx="778984" cy="66603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71472" y="21429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  <a:cs typeface="Calibri" pitchFamily="34" charset="0"/>
              </a:rPr>
              <a:t>Dans la vie courante, les deux verbes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et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classer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ne sont pas synonymes.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472" y="164305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ou effectuer un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c’est répartir les éléments en paquets correspondant à un certain critère : par exemple séparer les déchets selon leur nature, les personnes d’une assemblée selon leur sexe ou selon leur langue maternelle.</a:t>
            </a:r>
          </a:p>
        </p:txBody>
      </p:sp>
      <p:sp>
        <p:nvSpPr>
          <p:cNvPr id="3" name="AutoShape 2" descr="SVG &gt; chanter enfant filles groupe - Image et icône SVG gratui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3791" r="70938" b="69231"/>
          <a:stretch>
            <a:fillRect/>
          </a:stretch>
        </p:blipFill>
        <p:spPr bwMode="auto">
          <a:xfrm>
            <a:off x="3000364" y="2928934"/>
            <a:ext cx="714380" cy="571504"/>
          </a:xfrm>
          <a:prstGeom prst="rect">
            <a:avLst/>
          </a:prstGeom>
          <a:noFill/>
        </p:spPr>
      </p:pic>
      <p:pic>
        <p:nvPicPr>
          <p:cNvPr id="17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74549" t="5769" r="1444" b="57692"/>
          <a:stretch>
            <a:fillRect/>
          </a:stretch>
        </p:blipFill>
        <p:spPr bwMode="auto">
          <a:xfrm>
            <a:off x="1785918" y="3071810"/>
            <a:ext cx="571504" cy="571504"/>
          </a:xfrm>
          <a:prstGeom prst="rect">
            <a:avLst/>
          </a:prstGeom>
          <a:noFill/>
        </p:spPr>
      </p:pic>
      <p:pic>
        <p:nvPicPr>
          <p:cNvPr id="18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50542" t="1923" r="25451" b="57692"/>
          <a:stretch>
            <a:fillRect/>
          </a:stretch>
        </p:blipFill>
        <p:spPr bwMode="auto">
          <a:xfrm>
            <a:off x="2357422" y="2643182"/>
            <a:ext cx="581709" cy="642942"/>
          </a:xfrm>
          <a:prstGeom prst="rect">
            <a:avLst/>
          </a:prstGeom>
          <a:noFill/>
        </p:spPr>
      </p:pic>
      <p:pic>
        <p:nvPicPr>
          <p:cNvPr id="19" name="Picture 2" descr="Déchets, tri sélectif - Saint Quentin Fallavier"/>
          <p:cNvPicPr>
            <a:picLocks noChangeAspect="1" noChangeArrowheads="1"/>
          </p:cNvPicPr>
          <p:nvPr/>
        </p:nvPicPr>
        <p:blipFill>
          <a:blip r:embed="rId3"/>
          <a:srcRect l="31588" t="1923" r="50722" b="61538"/>
          <a:stretch>
            <a:fillRect/>
          </a:stretch>
        </p:blipFill>
        <p:spPr bwMode="auto">
          <a:xfrm>
            <a:off x="1214414" y="2643182"/>
            <a:ext cx="500066" cy="678661"/>
          </a:xfrm>
          <a:prstGeom prst="rect">
            <a:avLst/>
          </a:prstGeom>
          <a:noFill/>
        </p:spPr>
      </p:pic>
      <p:pic>
        <p:nvPicPr>
          <p:cNvPr id="20" name="Picture 9" descr="C:\Users\charles\Dropbox\SNT\France 4\Dictionnaires\Carapuc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143512"/>
            <a:ext cx="1057196" cy="903902"/>
          </a:xfrm>
          <a:prstGeom prst="rect">
            <a:avLst/>
          </a:prstGeom>
          <a:noFill/>
        </p:spPr>
      </p:pic>
      <p:pic>
        <p:nvPicPr>
          <p:cNvPr id="21" name="Picture 10" descr="C:\Users\charles\Dropbox\SNT\France 4\Dictionnaires\Evoli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6143644"/>
            <a:ext cx="383229" cy="463707"/>
          </a:xfrm>
          <a:prstGeom prst="rect">
            <a:avLst/>
          </a:prstGeom>
          <a:noFill/>
        </p:spPr>
      </p:pic>
      <p:pic>
        <p:nvPicPr>
          <p:cNvPr id="22" name="Picture 10" descr="C:\Users\charles\Dropbox\SNT\France 4\Dictionnaires\Evoli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6143644"/>
            <a:ext cx="458693" cy="555018"/>
          </a:xfrm>
          <a:prstGeom prst="rect">
            <a:avLst/>
          </a:prstGeom>
          <a:noFill/>
        </p:spPr>
      </p:pic>
      <p:pic>
        <p:nvPicPr>
          <p:cNvPr id="23" name="Picture 9" descr="C:\Users\charles\Dropbox\SNT\France 4\Dictionnaires\Carapuce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286388"/>
            <a:ext cx="778984" cy="666032"/>
          </a:xfrm>
          <a:prstGeom prst="rect">
            <a:avLst/>
          </a:prstGeom>
          <a:noFill/>
        </p:spPr>
      </p:pic>
      <p:cxnSp>
        <p:nvCxnSpPr>
          <p:cNvPr id="25" name="Connecteur droit avec flèche 24"/>
          <p:cNvCxnSpPr/>
          <p:nvPr/>
        </p:nvCxnSpPr>
        <p:spPr>
          <a:xfrm>
            <a:off x="4071934" y="3214686"/>
            <a:ext cx="1285884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214678" y="5643578"/>
            <a:ext cx="1285884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58" y="571481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la vie quotidienne réaliser un tri ou un classement est une opération relativement courante : </a:t>
            </a:r>
          </a:p>
          <a:p>
            <a:endParaRPr lang="fr-FR" dirty="0"/>
          </a:p>
        </p:txBody>
      </p:sp>
      <p:pic>
        <p:nvPicPr>
          <p:cNvPr id="1026" name="Picture 2" descr="C:\Users\charles\Dropbox\SNT\France 4\Tris\Images\JeuDeCartesTri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1992743" cy="1428760"/>
          </a:xfrm>
          <a:prstGeom prst="rect">
            <a:avLst/>
          </a:prstGeom>
          <a:noFill/>
        </p:spPr>
      </p:pic>
      <p:pic>
        <p:nvPicPr>
          <p:cNvPr id="1027" name="Picture 3" descr="C:\Users\charles\Dropbox\SNT\France 4\Tris\Images\Bibliothè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071942"/>
            <a:ext cx="1857386" cy="1714512"/>
          </a:xfrm>
          <a:prstGeom prst="rect">
            <a:avLst/>
          </a:prstGeom>
          <a:noFill/>
        </p:spPr>
      </p:pic>
      <p:pic>
        <p:nvPicPr>
          <p:cNvPr id="1028" name="Picture 4" descr="C:\Users\charles\Dropbox\SNT\France 4\Tris\Images\Dictionna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71942"/>
            <a:ext cx="2572815" cy="171451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285860"/>
            <a:ext cx="1357322" cy="198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58" y="571481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la vie quotidienne réaliser un tri ou un classement est une opération relativement courante :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6" y="3286124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tri porte généralement sur un nombre assez important de données.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C:\Users\charles\Dropbox\SNT\France 4\Tris\Images\JeuDeCartesTri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3"/>
            <a:ext cx="1594195" cy="1143008"/>
          </a:xfrm>
          <a:prstGeom prst="rect">
            <a:avLst/>
          </a:prstGeom>
          <a:noFill/>
        </p:spPr>
      </p:pic>
      <p:pic>
        <p:nvPicPr>
          <p:cNvPr id="1027" name="Picture 3" descr="C:\Users\charles\Dropbox\SNT\France 4\Tris\Images\Bibliothè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1214446" cy="1121028"/>
          </a:xfrm>
          <a:prstGeom prst="rect">
            <a:avLst/>
          </a:prstGeom>
          <a:noFill/>
        </p:spPr>
      </p:pic>
      <p:pic>
        <p:nvPicPr>
          <p:cNvPr id="1028" name="Picture 4" descr="C:\Users\charles\Dropbox\SNT\France 4\Tris\Images\Dictionna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214422"/>
            <a:ext cx="1715210" cy="114300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285860"/>
            <a:ext cx="11704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charles\Dropbox\SNT\France 4\Tris\Images\Télépho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714752"/>
            <a:ext cx="1618191" cy="228601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4071942"/>
            <a:ext cx="212021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SVG &gt; chanter enfant filles groupe - Image et icône SVG gratui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14282" y="928670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  <a:cs typeface="Calibri" pitchFamily="34" charset="0"/>
              </a:rPr>
              <a:t>En informatique les mots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et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sont à prendre avec le sens  de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classement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et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classer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.</a:t>
            </a:r>
            <a:endParaRPr lang="fr-FR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Trier une liste de nombres entiers.</a:t>
            </a:r>
          </a:p>
          <a:p>
            <a:r>
              <a:rPr lang="fr-FR" dirty="0" smtClean="0"/>
              <a:t>De nombreux algorithmes de tri existent, plus ou moins efficaces et plus ou moins faciles à mettre en œuvre.  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357158" y="4500570"/>
            <a:ext cx="8215338" cy="24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55555"/>
          <a:stretch>
            <a:fillRect/>
          </a:stretch>
        </p:blipFill>
        <p:spPr bwMode="auto">
          <a:xfrm>
            <a:off x="357158" y="2285992"/>
            <a:ext cx="8215337" cy="21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 rot="5400000">
            <a:off x="3428992" y="328612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85720" y="18573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Liste d’entiers dans le désordre.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5720" y="407194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Liste d’entiers dans  l’ordre croissant.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21429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2. Le tri par sélection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500034" y="100010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Cette méthode de tri s’apparente à celle utilisée pour trier des copies suivant l’ordre décroissant des notes par exemple.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868" y="1857364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https://interstices.info/les-algorithmes-de-tri/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357430"/>
            <a:ext cx="6215106" cy="340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 b="13669"/>
          <a:stretch>
            <a:fillRect/>
          </a:stretch>
        </p:blipFill>
        <p:spPr bwMode="auto">
          <a:xfrm>
            <a:off x="642910" y="285728"/>
            <a:ext cx="32861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1311" t="4861" r="2797" b="25694"/>
          <a:stretch>
            <a:fillRect/>
          </a:stretch>
        </p:blipFill>
        <p:spPr bwMode="auto">
          <a:xfrm>
            <a:off x="5072066" y="357166"/>
            <a:ext cx="287346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857364"/>
            <a:ext cx="1714512" cy="4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90" y="5854503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Interstices est une revue de culture scientifique en ligne, créée par des chercheurs pour </a:t>
            </a:r>
            <a:r>
              <a:rPr lang="fr-FR" b="1" dirty="0" smtClean="0"/>
              <a:t>nous inviter </a:t>
            </a:r>
            <a:r>
              <a:rPr lang="fr-FR" b="1" dirty="0" smtClean="0"/>
              <a:t>à explorer les sciences du numérique.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28860" y="1857364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Notion de tri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4348" y="21429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cherche le plus grand entier puis on permute. Le plus grand est bien placé. </a:t>
            </a:r>
          </a:p>
          <a:p>
            <a:r>
              <a:rPr lang="fr-FR" dirty="0" smtClean="0"/>
              <a:t>On recommence . </a:t>
            </a:r>
          </a:p>
          <a:p>
            <a:r>
              <a:rPr lang="fr-FR" dirty="0" smtClean="0"/>
              <a:t>Comparaisons.</a:t>
            </a:r>
          </a:p>
          <a:p>
            <a:endParaRPr lang="fr-FR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1214422"/>
            <a:ext cx="352427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60"/>
            <a:ext cx="351981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1311" t="4861" r="2797" b="25694"/>
          <a:stretch>
            <a:fillRect/>
          </a:stretch>
        </p:blipFill>
        <p:spPr bwMode="auto">
          <a:xfrm>
            <a:off x="857224" y="5500702"/>
            <a:ext cx="339591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4643438" y="485776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……………………………………………………………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786058"/>
            <a:ext cx="3643338" cy="10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786058"/>
            <a:ext cx="37053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214818"/>
            <a:ext cx="373014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78579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Calcul du nombre de comparaisons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65008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b="13669"/>
          <a:stretch>
            <a:fillRect/>
          </a:stretch>
        </p:blipFill>
        <p:spPr bwMode="auto">
          <a:xfrm>
            <a:off x="4857752" y="428603"/>
            <a:ext cx="4071966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b="74433"/>
          <a:stretch>
            <a:fillRect/>
          </a:stretch>
        </p:blipFill>
        <p:spPr bwMode="auto">
          <a:xfrm>
            <a:off x="3643306" y="2928934"/>
            <a:ext cx="33933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65008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b="13669"/>
          <a:stretch>
            <a:fillRect/>
          </a:stretch>
        </p:blipFill>
        <p:spPr bwMode="auto">
          <a:xfrm>
            <a:off x="4857752" y="428603"/>
            <a:ext cx="4071966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b="52061"/>
          <a:stretch>
            <a:fillRect/>
          </a:stretch>
        </p:blipFill>
        <p:spPr bwMode="auto">
          <a:xfrm>
            <a:off x="3643306" y="2928934"/>
            <a:ext cx="339330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65008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b="13669"/>
          <a:stretch>
            <a:fillRect/>
          </a:stretch>
        </p:blipFill>
        <p:spPr bwMode="auto">
          <a:xfrm>
            <a:off x="4857752" y="428603"/>
            <a:ext cx="4071966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b="26494"/>
          <a:stretch>
            <a:fillRect/>
          </a:stretch>
        </p:blipFill>
        <p:spPr bwMode="auto">
          <a:xfrm>
            <a:off x="3643306" y="2928934"/>
            <a:ext cx="33933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65008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b="13669"/>
          <a:stretch>
            <a:fillRect/>
          </a:stretch>
        </p:blipFill>
        <p:spPr bwMode="auto">
          <a:xfrm>
            <a:off x="4857752" y="428603"/>
            <a:ext cx="4071966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b="4122"/>
          <a:stretch>
            <a:fillRect/>
          </a:stretch>
        </p:blipFill>
        <p:spPr bwMode="auto">
          <a:xfrm>
            <a:off x="3643306" y="2928934"/>
            <a:ext cx="33933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65008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b="13669"/>
          <a:stretch>
            <a:fillRect/>
          </a:stretch>
        </p:blipFill>
        <p:spPr bwMode="auto">
          <a:xfrm>
            <a:off x="4857752" y="428603"/>
            <a:ext cx="4071966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b="4122"/>
          <a:stretch>
            <a:fillRect/>
          </a:stretch>
        </p:blipFill>
        <p:spPr bwMode="auto">
          <a:xfrm>
            <a:off x="3643306" y="2928934"/>
            <a:ext cx="33933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65008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643306" y="507207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429264"/>
            <a:ext cx="3000396" cy="5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 b="13669"/>
          <a:stretch>
            <a:fillRect/>
          </a:stretch>
        </p:blipFill>
        <p:spPr bwMode="auto">
          <a:xfrm>
            <a:off x="4857752" y="428603"/>
            <a:ext cx="4071966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7952"/>
          <a:stretch>
            <a:fillRect/>
          </a:stretch>
        </p:blipFill>
        <p:spPr bwMode="auto">
          <a:xfrm>
            <a:off x="4572000" y="1357298"/>
            <a:ext cx="3357586" cy="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548" t="4557" r="2459" b="58987"/>
          <a:stretch>
            <a:fillRect/>
          </a:stretch>
        </p:blipFill>
        <p:spPr bwMode="auto">
          <a:xfrm>
            <a:off x="1357290" y="3071810"/>
            <a:ext cx="6929486" cy="178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2910" y="5330526"/>
          <a:ext cx="7715302" cy="8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40655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5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iMax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rot="5400000" flipH="1" flipV="1">
            <a:off x="1786712" y="5143512"/>
            <a:ext cx="42783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b="87952"/>
          <a:stretch>
            <a:fillRect/>
          </a:stretch>
        </p:blipFill>
        <p:spPr bwMode="auto">
          <a:xfrm>
            <a:off x="4572000" y="1357298"/>
            <a:ext cx="3357586" cy="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14" y="1428736"/>
            <a:ext cx="72866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dirty="0" smtClean="0"/>
              <a:t>Pourquoi trie-t-on ?</a:t>
            </a:r>
          </a:p>
          <a:p>
            <a:pPr marL="342900" indent="-342900">
              <a:buFont typeface="+mj-lt"/>
              <a:buAutoNum type="arabicPeriod"/>
            </a:pPr>
            <a:endParaRPr lang="fr-FR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2800" dirty="0" smtClean="0"/>
              <a:t>Le tri par sélection. Principe et programme.</a:t>
            </a:r>
          </a:p>
          <a:p>
            <a:pPr marL="342900" indent="-342900">
              <a:buFont typeface="+mj-lt"/>
              <a:buAutoNum type="arabicPeriod"/>
            </a:pPr>
            <a:endParaRPr lang="fr-FR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2800" dirty="0" smtClean="0"/>
              <a:t>Le tri par insertion. Principe et programme.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7952"/>
          <a:stretch>
            <a:fillRect/>
          </a:stretch>
        </p:blipFill>
        <p:spPr bwMode="auto">
          <a:xfrm>
            <a:off x="4572000" y="1357298"/>
            <a:ext cx="3357586" cy="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48" t="4557" r="2459" b="58987"/>
          <a:stretch>
            <a:fillRect/>
          </a:stretch>
        </p:blipFill>
        <p:spPr bwMode="auto">
          <a:xfrm>
            <a:off x="1357290" y="3071810"/>
            <a:ext cx="6929486" cy="178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2910" y="5330526"/>
          <a:ext cx="7715302" cy="8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40655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5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iMax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rot="5400000" flipH="1" flipV="1">
            <a:off x="2214546" y="5143512"/>
            <a:ext cx="42783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7952"/>
          <a:stretch>
            <a:fillRect/>
          </a:stretch>
        </p:blipFill>
        <p:spPr bwMode="auto">
          <a:xfrm>
            <a:off x="4572000" y="1357298"/>
            <a:ext cx="3357586" cy="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48" t="4557" r="2459" b="58987"/>
          <a:stretch>
            <a:fillRect/>
          </a:stretch>
        </p:blipFill>
        <p:spPr bwMode="auto">
          <a:xfrm>
            <a:off x="1357290" y="3071810"/>
            <a:ext cx="6929486" cy="178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2910" y="5330526"/>
          <a:ext cx="7715302" cy="8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40655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5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iMax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rot="5400000" flipH="1" flipV="1">
            <a:off x="2214546" y="5143512"/>
            <a:ext cx="42783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7952"/>
          <a:stretch>
            <a:fillRect/>
          </a:stretch>
        </p:blipFill>
        <p:spPr bwMode="auto">
          <a:xfrm>
            <a:off x="4572000" y="1357298"/>
            <a:ext cx="3357586" cy="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48" t="4557" r="2459" b="58987"/>
          <a:stretch>
            <a:fillRect/>
          </a:stretch>
        </p:blipFill>
        <p:spPr bwMode="auto">
          <a:xfrm>
            <a:off x="1357290" y="3071810"/>
            <a:ext cx="6929486" cy="178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2910" y="5330526"/>
          <a:ext cx="7715302" cy="8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40655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5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iMax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rot="5400000" flipH="1" flipV="1">
            <a:off x="2714612" y="5143512"/>
            <a:ext cx="42783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7952"/>
          <a:stretch>
            <a:fillRect/>
          </a:stretch>
        </p:blipFill>
        <p:spPr bwMode="auto">
          <a:xfrm>
            <a:off x="4572000" y="1357298"/>
            <a:ext cx="3357586" cy="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48" t="4557" r="2459" b="58987"/>
          <a:stretch>
            <a:fillRect/>
          </a:stretch>
        </p:blipFill>
        <p:spPr bwMode="auto">
          <a:xfrm>
            <a:off x="1357290" y="3071810"/>
            <a:ext cx="6929486" cy="178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2910" y="5330526"/>
          <a:ext cx="7715302" cy="8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40655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5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iMax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rot="5400000" flipH="1" flipV="1">
            <a:off x="3143240" y="5143512"/>
            <a:ext cx="42783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7952"/>
          <a:stretch>
            <a:fillRect/>
          </a:stretch>
        </p:blipFill>
        <p:spPr bwMode="auto">
          <a:xfrm>
            <a:off x="4572000" y="1357298"/>
            <a:ext cx="3357586" cy="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48" t="4557" r="2459" b="58987"/>
          <a:stretch>
            <a:fillRect/>
          </a:stretch>
        </p:blipFill>
        <p:spPr bwMode="auto">
          <a:xfrm>
            <a:off x="1357290" y="3071810"/>
            <a:ext cx="6929486" cy="178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2910" y="5330526"/>
          <a:ext cx="7715302" cy="8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40655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5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iMax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rot="5400000" flipH="1" flipV="1">
            <a:off x="7429519" y="5143512"/>
            <a:ext cx="42783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7952"/>
          <a:stretch>
            <a:fillRect/>
          </a:stretch>
        </p:blipFill>
        <p:spPr bwMode="auto">
          <a:xfrm>
            <a:off x="4572000" y="1357298"/>
            <a:ext cx="3357586" cy="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48" t="4557" r="2459" b="58987"/>
          <a:stretch>
            <a:fillRect/>
          </a:stretch>
        </p:blipFill>
        <p:spPr bwMode="auto">
          <a:xfrm>
            <a:off x="1357290" y="3071810"/>
            <a:ext cx="6929486" cy="178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2910" y="5330526"/>
          <a:ext cx="7715302" cy="8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40655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5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iMax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14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rot="5400000" flipH="1" flipV="1">
            <a:off x="7429519" y="5143512"/>
            <a:ext cx="42783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7952"/>
          <a:stretch>
            <a:fillRect/>
          </a:stretch>
        </p:blipFill>
        <p:spPr bwMode="auto">
          <a:xfrm>
            <a:off x="4572000" y="1357298"/>
            <a:ext cx="3357586" cy="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48" t="4557" r="2459" b="58987"/>
          <a:stretch>
            <a:fillRect/>
          </a:stretch>
        </p:blipFill>
        <p:spPr bwMode="auto">
          <a:xfrm>
            <a:off x="1357290" y="3071810"/>
            <a:ext cx="6929486" cy="178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2910" y="5330526"/>
          <a:ext cx="7715302" cy="8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40655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55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iMax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14</a:t>
                      </a:r>
                      <a:endParaRPr lang="fr-F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rot="5400000" flipH="1" flipV="1">
            <a:off x="7858147" y="5143512"/>
            <a:ext cx="42783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636" t="2363" r="1832" b="57469"/>
          <a:stretch>
            <a:fillRect/>
          </a:stretch>
        </p:blipFill>
        <p:spPr bwMode="auto">
          <a:xfrm>
            <a:off x="4000496" y="1643050"/>
            <a:ext cx="4714908" cy="135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428736"/>
            <a:ext cx="33074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93919"/>
          <a:stretch>
            <a:fillRect/>
          </a:stretch>
        </p:blipFill>
        <p:spPr bwMode="auto">
          <a:xfrm>
            <a:off x="142845" y="1071546"/>
            <a:ext cx="5786477" cy="2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 t="30421" b="58446"/>
          <a:stretch>
            <a:fillRect/>
          </a:stretch>
        </p:blipFill>
        <p:spPr bwMode="auto">
          <a:xfrm>
            <a:off x="214281" y="2857495"/>
            <a:ext cx="539606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 t="65000" b="24583"/>
          <a:stretch>
            <a:fillRect/>
          </a:stretch>
        </p:blipFill>
        <p:spPr bwMode="auto">
          <a:xfrm>
            <a:off x="214281" y="4653351"/>
            <a:ext cx="5857917" cy="41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AutoShape 6" descr="Agrandissement, ré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5720" y="1500173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5720" y="3428999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52149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85720" y="185736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5720" y="22145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720" y="379571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85720" y="414338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85720" y="564357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85720" y="600076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93919"/>
          <a:stretch>
            <a:fillRect/>
          </a:stretch>
        </p:blipFill>
        <p:spPr bwMode="auto">
          <a:xfrm>
            <a:off x="142845" y="1071546"/>
            <a:ext cx="5786477" cy="2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 t="30421" b="58446"/>
          <a:stretch>
            <a:fillRect/>
          </a:stretch>
        </p:blipFill>
        <p:spPr bwMode="auto">
          <a:xfrm>
            <a:off x="214281" y="2857495"/>
            <a:ext cx="539606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 t="65000" b="24583"/>
          <a:stretch>
            <a:fillRect/>
          </a:stretch>
        </p:blipFill>
        <p:spPr bwMode="auto">
          <a:xfrm>
            <a:off x="214281" y="4653351"/>
            <a:ext cx="5857917" cy="41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AutoShape 6" descr="Agrandissement, ré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5720" y="1500173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5720" y="3428999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52149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85720" y="185736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5720" y="22145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720" y="379571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85720" y="414338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85720" y="564357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85720" y="600076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pic>
        <p:nvPicPr>
          <p:cNvPr id="17" name="Picture 8" descr="Agrandissement, réduction"/>
          <p:cNvPicPr>
            <a:picLocks noChangeAspect="1" noChangeArrowheads="1"/>
          </p:cNvPicPr>
          <p:nvPr/>
        </p:nvPicPr>
        <p:blipFill>
          <a:blip r:embed="rId6"/>
          <a:srcRect l="37658" t="34483" r="43673" b="3448"/>
          <a:stretch>
            <a:fillRect/>
          </a:stretch>
        </p:blipFill>
        <p:spPr bwMode="auto">
          <a:xfrm>
            <a:off x="6215076" y="2121687"/>
            <a:ext cx="1143008" cy="1143008"/>
          </a:xfrm>
          <a:prstGeom prst="rect">
            <a:avLst/>
          </a:prstGeom>
          <a:noFill/>
        </p:spPr>
      </p:pic>
      <p:pic>
        <p:nvPicPr>
          <p:cNvPr id="23" name="Picture 4" descr="Agrandissement, réduction"/>
          <p:cNvPicPr>
            <a:picLocks noChangeAspect="1" noChangeArrowheads="1"/>
          </p:cNvPicPr>
          <p:nvPr/>
        </p:nvPicPr>
        <p:blipFill>
          <a:blip r:embed="rId7"/>
          <a:srcRect l="81537" t="4491" r="1754" b="72798"/>
          <a:stretch>
            <a:fillRect/>
          </a:stretch>
        </p:blipFill>
        <p:spPr bwMode="auto">
          <a:xfrm rot="10800000">
            <a:off x="6215074" y="2714620"/>
            <a:ext cx="574847" cy="54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12" y="2285992"/>
            <a:ext cx="3421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fr-FR" sz="2800" dirty="0" smtClean="0"/>
              <a:t>1. Pourquoi trie-t-on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00504"/>
            <a:ext cx="3286148" cy="220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ulle ronde 4"/>
          <p:cNvSpPr/>
          <p:nvPr/>
        </p:nvSpPr>
        <p:spPr>
          <a:xfrm>
            <a:off x="5214942" y="3214686"/>
            <a:ext cx="3071834" cy="1000132"/>
          </a:xfrm>
          <a:prstGeom prst="wedgeEllipseCallout">
            <a:avLst>
              <a:gd name="adj1" fmla="val -60275"/>
              <a:gd name="adj2" fmla="val 816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Oui, pourquoi 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93919"/>
          <a:stretch>
            <a:fillRect/>
          </a:stretch>
        </p:blipFill>
        <p:spPr bwMode="auto">
          <a:xfrm>
            <a:off x="142845" y="1071546"/>
            <a:ext cx="5786477" cy="2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 t="30421" b="58446"/>
          <a:stretch>
            <a:fillRect/>
          </a:stretch>
        </p:blipFill>
        <p:spPr bwMode="auto">
          <a:xfrm>
            <a:off x="214281" y="2857495"/>
            <a:ext cx="539606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 t="65000" b="24583"/>
          <a:stretch>
            <a:fillRect/>
          </a:stretch>
        </p:blipFill>
        <p:spPr bwMode="auto">
          <a:xfrm>
            <a:off x="214281" y="4653351"/>
            <a:ext cx="5857917" cy="41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AutoShape 6" descr="Agrandissement, ré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5720" y="1500173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5720" y="3428999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52149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85720" y="185736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5720" y="22145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720" y="379571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85720" y="414338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85720" y="564357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85720" y="600076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sélection</a:t>
            </a:r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93919"/>
          <a:stretch>
            <a:fillRect/>
          </a:stretch>
        </p:blipFill>
        <p:spPr bwMode="auto">
          <a:xfrm>
            <a:off x="142845" y="1071546"/>
            <a:ext cx="5786477" cy="2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 t="30421" b="58446"/>
          <a:stretch>
            <a:fillRect/>
          </a:stretch>
        </p:blipFill>
        <p:spPr bwMode="auto">
          <a:xfrm>
            <a:off x="214281" y="2857495"/>
            <a:ext cx="539606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 t="65000" b="24583"/>
          <a:stretch>
            <a:fillRect/>
          </a:stretch>
        </p:blipFill>
        <p:spPr bwMode="auto">
          <a:xfrm>
            <a:off x="214281" y="4653351"/>
            <a:ext cx="5857917" cy="41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AutoShape 6" descr="Agrandissement, ré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5720" y="1500173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5720" y="3428999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52149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85720" y="185736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5720" y="22145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499 500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720" y="379571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85720" y="414338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1 999 000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85720" y="564357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85720" y="600076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7 998 000</a:t>
            </a:r>
            <a:endParaRPr lang="fr-FR" dirty="0"/>
          </a:p>
        </p:txBody>
      </p:sp>
      <p:pic>
        <p:nvPicPr>
          <p:cNvPr id="17" name="Picture 4" descr="Agrandissement, réduction"/>
          <p:cNvPicPr>
            <a:picLocks noChangeAspect="1" noChangeArrowheads="1"/>
          </p:cNvPicPr>
          <p:nvPr/>
        </p:nvPicPr>
        <p:blipFill>
          <a:blip r:embed="rId6"/>
          <a:srcRect l="2218" t="4788" r="33457" b="6348"/>
          <a:stretch>
            <a:fillRect/>
          </a:stretch>
        </p:blipFill>
        <p:spPr bwMode="auto">
          <a:xfrm rot="10800000">
            <a:off x="6715140" y="2500306"/>
            <a:ext cx="2071703" cy="2000265"/>
          </a:xfrm>
          <a:prstGeom prst="rect">
            <a:avLst/>
          </a:prstGeom>
          <a:noFill/>
        </p:spPr>
      </p:pic>
      <p:pic>
        <p:nvPicPr>
          <p:cNvPr id="23" name="Picture 4" descr="Agrandissement, réduction"/>
          <p:cNvPicPr>
            <a:picLocks noChangeAspect="1" noChangeArrowheads="1"/>
          </p:cNvPicPr>
          <p:nvPr/>
        </p:nvPicPr>
        <p:blipFill>
          <a:blip r:embed="rId6"/>
          <a:srcRect l="81537" t="4491" r="1754" b="72798"/>
          <a:stretch>
            <a:fillRect/>
          </a:stretch>
        </p:blipFill>
        <p:spPr bwMode="auto">
          <a:xfrm rot="10800000">
            <a:off x="6715139" y="3988723"/>
            <a:ext cx="538785" cy="511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2182505"/>
            <a:ext cx="72780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Questionnaire </a:t>
            </a:r>
            <a:r>
              <a:rPr lang="fr-FR" sz="3200" dirty="0" smtClean="0">
                <a:solidFill>
                  <a:srgbClr val="FF0000"/>
                </a:solidFill>
              </a:rPr>
              <a:t>à Choix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Multiples 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sur le tri par sélection</a:t>
            </a:r>
            <a:endParaRPr lang="fr-FR" sz="3200" dirty="0">
              <a:solidFill>
                <a:srgbClr val="FF0000"/>
              </a:solidFill>
            </a:endParaRPr>
          </a:p>
          <a:p>
            <a:endParaRPr lang="fr-FR" sz="3600" dirty="0"/>
          </a:p>
          <a:p>
            <a:r>
              <a:rPr lang="fr-FR" sz="2400" i="1" dirty="0"/>
              <a:t>Pour chaque question, donner l’unique bonne réponse</a:t>
            </a:r>
          </a:p>
        </p:txBody>
      </p:sp>
    </p:spTree>
    <p:extLst>
      <p:ext uri="{BB962C8B-B14F-4D97-AF65-F5344CB8AC3E}">
        <p14:creationId xmlns:p14="http://schemas.microsoft.com/office/powerpoint/2010/main" xmlns="" val="17149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5,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Pour localiser la valeur maximale de cette liste, combien faut-il faire de comparaisons ?</a:t>
            </a:r>
            <a:endParaRPr lang="fr-FR" sz="2400" dirty="0" smtClean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 2</a:t>
            </a: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 5</a:t>
            </a: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 0</a:t>
            </a: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 4</a:t>
            </a:r>
            <a:endParaRPr lang="fr-F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5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1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Pour localiser la valeur maximale de cette liste, combien faut-il faire de comparaisons ?</a:t>
            </a:r>
            <a:endParaRPr lang="fr-FR" sz="2400" dirty="0" smtClean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2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5</a:t>
            </a: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0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b="1" dirty="0" smtClean="0"/>
              <a:t> 4</a:t>
            </a:r>
            <a:endParaRPr lang="fr-FR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9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</a:t>
            </a:r>
            <a:r>
              <a:rPr lang="fr-FR" sz="2400" dirty="0" smtClean="0"/>
              <a:t>donne la liste suivante</a:t>
            </a:r>
            <a:endParaRPr lang="fr-FR" sz="2400" dirty="0"/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2"/>
            </a:pPr>
            <a:r>
              <a:rPr lang="fr-FR" sz="2400" dirty="0" smtClean="0"/>
              <a:t>Quand on applique l’algorithme de tri par sélection à la liste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fr-FR" sz="2400" dirty="0" smtClean="0"/>
              <a:t>, </a:t>
            </a:r>
            <a:br>
              <a:rPr lang="fr-FR" sz="2400" dirty="0" smtClean="0"/>
            </a:br>
            <a:r>
              <a:rPr lang="fr-FR" sz="2400" dirty="0" smtClean="0"/>
              <a:t>à la fin de la première étape on échange de place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l</a:t>
            </a:r>
            <a:r>
              <a:rPr lang="fr-FR" sz="2400" dirty="0" smtClean="0"/>
              <a:t>es valeurs 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fr-FR" sz="2400" dirty="0" smtClean="0"/>
              <a:t> et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1</a:t>
            </a:r>
            <a:endParaRPr lang="fr-FR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les </a:t>
            </a:r>
            <a:r>
              <a:rPr lang="fr-FR" sz="2400" dirty="0"/>
              <a:t>valeurs 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fr-FR" sz="2400" dirty="0"/>
              <a:t> et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5</a:t>
            </a:r>
            <a:endParaRPr lang="fr-FR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les </a:t>
            </a:r>
            <a:r>
              <a:rPr lang="fr-FR" sz="2400" dirty="0"/>
              <a:t>valeurs 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fr-FR" sz="2400" dirty="0" smtClean="0"/>
              <a:t> </a:t>
            </a:r>
            <a:r>
              <a:rPr lang="fr-FR" sz="2400" dirty="0"/>
              <a:t>et 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1</a:t>
            </a:r>
            <a:endParaRPr lang="fr-FR" sz="2400" dirty="0" smtClean="0"/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les valeurs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fr-FR" sz="2400" dirty="0" smtClean="0"/>
              <a:t> et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5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0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</a:t>
            </a:r>
            <a:r>
              <a:rPr lang="fr-FR" sz="2400" dirty="0" smtClean="0"/>
              <a:t>donne la liste suivante</a:t>
            </a:r>
            <a:endParaRPr lang="fr-FR" sz="2400" dirty="0"/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2"/>
            </a:pPr>
            <a:r>
              <a:rPr lang="fr-FR" sz="2400" dirty="0" smtClean="0"/>
              <a:t>Quand on applique l’algorithme de tri par sélection à la liste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fr-FR" sz="2400" dirty="0" smtClean="0"/>
              <a:t>, </a:t>
            </a:r>
            <a:br>
              <a:rPr lang="fr-FR" sz="2400" dirty="0" smtClean="0"/>
            </a:br>
            <a:r>
              <a:rPr lang="fr-FR" sz="2400" dirty="0" smtClean="0"/>
              <a:t>à la fin de la première étape on échange de place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es valeurs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et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les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valeurs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 et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b="1" dirty="0" smtClean="0"/>
              <a:t>les </a:t>
            </a:r>
            <a:r>
              <a:rPr lang="fr-FR" sz="2400" b="1" dirty="0"/>
              <a:t>valeurs </a:t>
            </a:r>
            <a:r>
              <a:rPr lang="fr-FR" sz="2400" b="1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fr-FR" sz="2400" b="1" dirty="0" smtClean="0"/>
              <a:t> </a:t>
            </a:r>
            <a:r>
              <a:rPr lang="fr-FR" sz="2400" b="1" dirty="0"/>
              <a:t>et </a:t>
            </a:r>
            <a:r>
              <a:rPr lang="fr-FR" sz="2400" b="1" dirty="0">
                <a:latin typeface="Courier New" charset="0"/>
                <a:ea typeface="Courier New" charset="0"/>
                <a:cs typeface="Courier New" charset="0"/>
              </a:rPr>
              <a:t>1</a:t>
            </a:r>
            <a:endParaRPr lang="fr-FR" sz="2400" b="1" dirty="0" smtClean="0"/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les valeurs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et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9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1]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fr-FR" sz="2400" dirty="0" smtClean="0"/>
              <a:t>A la fin de la troisième étape de l’algorithme de tri par sélection, </a:t>
            </a:r>
            <a:br>
              <a:rPr lang="fr-FR" sz="2400" dirty="0" smtClean="0"/>
            </a:br>
            <a:r>
              <a:rPr lang="fr-FR" sz="2400" dirty="0" smtClean="0"/>
              <a:t>la liste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fr-FR" sz="2400" dirty="0" smtClean="0"/>
              <a:t> vaut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[2, 1, 3,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5]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[1, 2, 3, 4, 5]</a:t>
            </a:r>
            <a:endParaRPr lang="fr-FR" sz="2400" dirty="0" smtClean="0"/>
          </a:p>
          <a:p>
            <a:pPr marL="800100" lvl="1" indent="-342900">
              <a:buFont typeface="+mj-lt"/>
              <a:buAutoNum type="alphaLcPeriod"/>
            </a:pPr>
            <a:endParaRPr lang="fr-FR" sz="24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[5, 4,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2,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1]</a:t>
            </a:r>
          </a:p>
          <a:p>
            <a:pPr marL="800100" lvl="1" indent="-342900">
              <a:buFont typeface="+mj-lt"/>
              <a:buAutoNum type="alphaLcPeriod"/>
            </a:pP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1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1]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fr-FR" sz="2400" dirty="0" smtClean="0"/>
              <a:t>A la fin de la troisième étape de l’algorithme de tri par sélection, </a:t>
            </a:r>
            <a:br>
              <a:rPr lang="fr-FR" sz="2400" dirty="0" smtClean="0"/>
            </a:br>
            <a:r>
              <a:rPr lang="fr-FR" sz="2400" dirty="0" smtClean="0"/>
              <a:t>la liste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fr-FR" sz="2400" dirty="0" smtClean="0"/>
              <a:t> vaut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[4,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b="1" dirty="0"/>
              <a:t> </a:t>
            </a:r>
            <a:r>
              <a:rPr lang="fr-F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[2, 1, 3, </a:t>
            </a:r>
            <a:r>
              <a:rPr lang="fr-FR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fr-F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5]</a:t>
            </a:r>
            <a:endParaRPr lang="fr-F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 2, 3, 4, 5]</a:t>
            </a:r>
            <a:endParaRPr lang="fr-F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[5, 4,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2,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1]</a:t>
            </a:r>
          </a:p>
          <a:p>
            <a:pPr marL="800100" lvl="1" indent="-342900">
              <a:buFont typeface="+mj-lt"/>
              <a:buAutoNum type="alphaLcPeriod"/>
            </a:pP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4"/>
            </a:pPr>
            <a:r>
              <a:rPr lang="fr-FR" sz="2400" dirty="0" smtClean="0"/>
              <a:t>Pour trier cette liste avec l’algorithme de tri par sélection on effectue au total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4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latin typeface="+mj-lt"/>
                <a:cs typeface="Courier New" panose="02070309020205020404" pitchFamily="49" charset="0"/>
              </a:rPr>
              <a:t>5 comparaisons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10 comparaisons</a:t>
            </a: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cs typeface="Courier New" panose="02070309020205020404" pitchFamily="49" charset="0"/>
              </a:rPr>
              <a:t>15 comparaisons</a:t>
            </a: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20 comparaisons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3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arles\Dropbox\SNT\France 4\Tris\NuageDeMots\nuage-de-mots.png"/>
          <p:cNvPicPr>
            <a:picLocks noChangeAspect="1" noChangeArrowheads="1"/>
          </p:cNvPicPr>
          <p:nvPr/>
        </p:nvPicPr>
        <p:blipFill>
          <a:blip r:embed="rId2"/>
          <a:srcRect l="25548" t="4380" r="26277" b="6569"/>
          <a:stretch>
            <a:fillRect/>
          </a:stretch>
        </p:blipFill>
        <p:spPr bwMode="auto">
          <a:xfrm>
            <a:off x="1500166" y="857232"/>
            <a:ext cx="5572164" cy="5150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4"/>
            </a:pPr>
            <a:r>
              <a:rPr lang="fr-FR" sz="2400" dirty="0" smtClean="0"/>
              <a:t>Pour trier cette liste avec l’algorithme de tri par sélection on effectue au total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4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ourier New" panose="02070309020205020404" pitchFamily="49" charset="0"/>
              </a:rPr>
              <a:t>5 comparaisons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b="1" dirty="0" smtClean="0"/>
              <a:t>10 comparaisons</a:t>
            </a:r>
            <a:endParaRPr lang="fr-FR" sz="2400" b="1" dirty="0"/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cs typeface="Courier New" panose="02070309020205020404" pitchFamily="49" charset="0"/>
              </a:rPr>
              <a:t>15 comparaisons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20 comparaisons</a:t>
            </a:r>
            <a:endParaRPr lang="fr-FR" sz="2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4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0166" y="92867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 tri par insertion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178592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Cette méthode de tri est très différente de la méthode de tri par sélection et s’apparente à celle utilisée pour trier ses cartes dans un jeu.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3240" y="1857364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https://interstices.info/les-algorithmes-de-tri/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357430"/>
            <a:ext cx="6215106" cy="340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 b="13669"/>
          <a:stretch>
            <a:fillRect/>
          </a:stretch>
        </p:blipFill>
        <p:spPr bwMode="auto">
          <a:xfrm>
            <a:off x="642910" y="428604"/>
            <a:ext cx="32861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1311" t="4861" r="2797" b="25694"/>
          <a:stretch>
            <a:fillRect/>
          </a:stretch>
        </p:blipFill>
        <p:spPr bwMode="auto">
          <a:xfrm>
            <a:off x="5143504" y="428604"/>
            <a:ext cx="287346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857364"/>
            <a:ext cx="1714512" cy="4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90" y="5854503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Interstices est une revue de culture scientifique en ligne, créée par des chercheurs pour vous inviter à explorer les sciences du numérique.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4348" y="21429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chaque étape on insère un nouvel élément dans la partie triée</a:t>
            </a:r>
          </a:p>
          <a:p>
            <a:endParaRPr lang="fr-FR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43853" t="70824" r="43778"/>
          <a:stretch>
            <a:fillRect/>
          </a:stretch>
        </p:blipFill>
        <p:spPr bwMode="auto">
          <a:xfrm>
            <a:off x="6643702" y="4143380"/>
            <a:ext cx="5380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857232"/>
            <a:ext cx="4357686" cy="117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857232"/>
            <a:ext cx="4214810" cy="114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496"/>
            <a:ext cx="4357686" cy="123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1936" y="2857496"/>
            <a:ext cx="4572064" cy="126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73" y="5143512"/>
            <a:ext cx="4476727" cy="127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5214950"/>
            <a:ext cx="4286280" cy="12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/>
          <a:srcRect l="43853" t="70824" r="43778"/>
          <a:stretch>
            <a:fillRect/>
          </a:stretch>
        </p:blipFill>
        <p:spPr bwMode="auto">
          <a:xfrm>
            <a:off x="1928794" y="4143380"/>
            <a:ext cx="5380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311" t="4861" r="2797" b="25694"/>
          <a:stretch>
            <a:fillRect/>
          </a:stretch>
        </p:blipFill>
        <p:spPr bwMode="auto">
          <a:xfrm>
            <a:off x="5072066" y="4857760"/>
            <a:ext cx="391836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46311" t="67849" r="43523"/>
          <a:stretch>
            <a:fillRect/>
          </a:stretch>
        </p:blipFill>
        <p:spPr bwMode="auto">
          <a:xfrm>
            <a:off x="1857356" y="1571612"/>
            <a:ext cx="422919" cy="82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357165"/>
            <a:ext cx="4286248" cy="117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1572" y="214290"/>
            <a:ext cx="4651022" cy="132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644143"/>
            <a:ext cx="4500594" cy="128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643182"/>
            <a:ext cx="4357718" cy="123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46311" t="67849" r="43523"/>
          <a:stretch>
            <a:fillRect/>
          </a:stretch>
        </p:blipFill>
        <p:spPr bwMode="auto">
          <a:xfrm>
            <a:off x="6357950" y="1571612"/>
            <a:ext cx="422919" cy="82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ZoneTexte 19"/>
          <p:cNvSpPr txBox="1"/>
          <p:nvPr/>
        </p:nvSpPr>
        <p:spPr>
          <a:xfrm>
            <a:off x="357158" y="5572140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…………………………………………….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45302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45302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t="24340" b="53123"/>
          <a:stretch>
            <a:fillRect/>
          </a:stretch>
        </p:blipFill>
        <p:spPr bwMode="auto">
          <a:xfrm>
            <a:off x="4500562" y="3143248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45302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t="24340" b="30587"/>
          <a:stretch>
            <a:fillRect/>
          </a:stretch>
        </p:blipFill>
        <p:spPr bwMode="auto">
          <a:xfrm>
            <a:off x="4500562" y="3143248"/>
            <a:ext cx="19288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45302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t="24340"/>
          <a:stretch>
            <a:fillRect/>
          </a:stretch>
        </p:blipFill>
        <p:spPr bwMode="auto">
          <a:xfrm>
            <a:off x="4500562" y="3143248"/>
            <a:ext cx="1928826" cy="11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 t="24340"/>
          <a:stretch>
            <a:fillRect/>
          </a:stretch>
        </p:blipFill>
        <p:spPr bwMode="auto">
          <a:xfrm>
            <a:off x="4500562" y="3143248"/>
            <a:ext cx="1928826" cy="11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857760"/>
            <a:ext cx="20781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4500562" y="42862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142984"/>
            <a:ext cx="45302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arles\Dropbox\SNT\France 4\Tris\NuageDeMots\nuage-de-mots.png"/>
          <p:cNvPicPr>
            <a:picLocks noChangeAspect="1" noChangeArrowheads="1"/>
          </p:cNvPicPr>
          <p:nvPr/>
        </p:nvPicPr>
        <p:blipFill>
          <a:blip r:embed="rId2"/>
          <a:srcRect l="25548" t="4380" r="26277" b="6569"/>
          <a:stretch>
            <a:fillRect/>
          </a:stretch>
        </p:blipFill>
        <p:spPr bwMode="auto">
          <a:xfrm>
            <a:off x="1500166" y="857232"/>
            <a:ext cx="5572164" cy="515003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785794"/>
            <a:ext cx="1714512" cy="147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428992" y="2857496"/>
            <a:ext cx="1071570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rot="10800000" flipV="1">
            <a:off x="4643438" y="1928802"/>
            <a:ext cx="2143140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565" b="11111"/>
          <a:stretch>
            <a:fillRect/>
          </a:stretch>
        </p:blipFill>
        <p:spPr bwMode="auto">
          <a:xfrm>
            <a:off x="428596" y="1071546"/>
            <a:ext cx="42148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857224" y="5143512"/>
          <a:ext cx="77153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63684"/>
                <a:gridCol w="35719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33512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1766217" cy="5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641" y="3286124"/>
            <a:ext cx="7172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565" b="11111"/>
          <a:stretch>
            <a:fillRect/>
          </a:stretch>
        </p:blipFill>
        <p:spPr bwMode="auto">
          <a:xfrm>
            <a:off x="428596" y="1071546"/>
            <a:ext cx="42148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857224" y="5143512"/>
          <a:ext cx="77153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63684"/>
                <a:gridCol w="35719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33512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5" y="5572140"/>
            <a:ext cx="94550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643050"/>
            <a:ext cx="1766217" cy="5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1641" y="3286124"/>
            <a:ext cx="7172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565" b="11111"/>
          <a:stretch>
            <a:fillRect/>
          </a:stretch>
        </p:blipFill>
        <p:spPr bwMode="auto">
          <a:xfrm>
            <a:off x="428596" y="1071546"/>
            <a:ext cx="42148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857224" y="5143512"/>
          <a:ext cx="77153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63684"/>
                <a:gridCol w="35719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33512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5" y="5572140"/>
            <a:ext cx="94550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643050"/>
            <a:ext cx="1766217" cy="5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 t="6249"/>
          <a:stretch>
            <a:fillRect/>
          </a:stretch>
        </p:blipFill>
        <p:spPr bwMode="auto">
          <a:xfrm>
            <a:off x="1500166" y="3286124"/>
            <a:ext cx="70199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565" b="11111"/>
          <a:stretch>
            <a:fillRect/>
          </a:stretch>
        </p:blipFill>
        <p:spPr bwMode="auto">
          <a:xfrm>
            <a:off x="428596" y="1071546"/>
            <a:ext cx="42148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857224" y="5143512"/>
          <a:ext cx="77153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63684"/>
                <a:gridCol w="35719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33512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1766217" cy="5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41" y="3257562"/>
            <a:ext cx="7096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r="3565" b="11111"/>
          <a:stretch>
            <a:fillRect/>
          </a:stretch>
        </p:blipFill>
        <p:spPr bwMode="auto">
          <a:xfrm>
            <a:off x="428595" y="1142984"/>
            <a:ext cx="42148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57224" y="5143512"/>
          <a:ext cx="77153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33512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16573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286124"/>
            <a:ext cx="7029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r="3565" b="16667"/>
          <a:stretch>
            <a:fillRect/>
          </a:stretch>
        </p:blipFill>
        <p:spPr bwMode="auto">
          <a:xfrm>
            <a:off x="428595" y="1142984"/>
            <a:ext cx="421484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57224" y="5143512"/>
          <a:ext cx="77153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33512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42832" t="82082" r="41039"/>
          <a:stretch>
            <a:fillRect/>
          </a:stretch>
        </p:blipFill>
        <p:spPr bwMode="auto">
          <a:xfrm>
            <a:off x="3929058" y="5786454"/>
            <a:ext cx="857256" cy="59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857364"/>
            <a:ext cx="16573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 t="7614"/>
          <a:stretch>
            <a:fillRect/>
          </a:stretch>
        </p:blipFill>
        <p:spPr bwMode="auto">
          <a:xfrm>
            <a:off x="1481166" y="3357562"/>
            <a:ext cx="7162800" cy="17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0034" y="35716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tri par insertion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r="3565" b="11111"/>
          <a:stretch>
            <a:fillRect/>
          </a:stretch>
        </p:blipFill>
        <p:spPr bwMode="auto">
          <a:xfrm>
            <a:off x="428595" y="1142984"/>
            <a:ext cx="42148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57224" y="5143512"/>
          <a:ext cx="77153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312464"/>
                <a:gridCol w="408410"/>
                <a:gridCol w="526044"/>
                <a:gridCol w="467594"/>
                <a:gridCol w="389662"/>
                <a:gridCol w="467594"/>
                <a:gridCol w="389662"/>
                <a:gridCol w="474088"/>
                <a:gridCol w="428628"/>
                <a:gridCol w="348784"/>
                <a:gridCol w="463013"/>
                <a:gridCol w="474087"/>
                <a:gridCol w="428628"/>
                <a:gridCol w="428628"/>
                <a:gridCol w="428628"/>
                <a:gridCol w="500064"/>
              </a:tblGrid>
              <a:tr h="33512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42832" t="82082" r="41039"/>
          <a:stretch>
            <a:fillRect/>
          </a:stretch>
        </p:blipFill>
        <p:spPr bwMode="auto">
          <a:xfrm>
            <a:off x="3929058" y="5786454"/>
            <a:ext cx="857256" cy="59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857364"/>
            <a:ext cx="16573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333762"/>
            <a:ext cx="7096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93750"/>
          <a:stretch>
            <a:fillRect/>
          </a:stretch>
        </p:blipFill>
        <p:spPr bwMode="auto">
          <a:xfrm>
            <a:off x="357158" y="428605"/>
            <a:ext cx="6715171" cy="29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 b="92647"/>
          <a:stretch>
            <a:fillRect/>
          </a:stretch>
        </p:blipFill>
        <p:spPr bwMode="auto">
          <a:xfrm>
            <a:off x="357158" y="2285992"/>
            <a:ext cx="67984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 b="92593"/>
          <a:stretch>
            <a:fillRect/>
          </a:stretch>
        </p:blipFill>
        <p:spPr bwMode="auto">
          <a:xfrm>
            <a:off x="285720" y="4000504"/>
            <a:ext cx="6786610" cy="35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428596" y="584575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certains cas comme dans un tableau trié il y a beaucoup moins de comparaisons.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43570" y="471488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Ordre de grandeur 4 000 000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72132" y="150017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Ordre de grandeur  250 000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500694" y="314324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Ordre de grandeur  1 000 000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57158" y="92867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255 771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57158" y="128586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250 798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57158" y="16430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242 425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28596" y="278605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995 770 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28596" y="314324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976 313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28596" y="350043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989 262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28596" y="457200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4 084 713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28596" y="492919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4 078 119 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28596" y="528638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comparaisons : 4 051 259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51620" y="2182505"/>
            <a:ext cx="68407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Questionnaire </a:t>
            </a:r>
            <a:r>
              <a:rPr lang="fr-FR" sz="3200" dirty="0" smtClean="0">
                <a:solidFill>
                  <a:srgbClr val="FF0000"/>
                </a:solidFill>
              </a:rPr>
              <a:t>à Choix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Multiples 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sur le tri par insertion</a:t>
            </a:r>
            <a:endParaRPr lang="fr-FR" sz="3200" dirty="0">
              <a:solidFill>
                <a:srgbClr val="FF0000"/>
              </a:solidFill>
            </a:endParaRPr>
          </a:p>
          <a:p>
            <a:endParaRPr lang="fr-FR" sz="3600" dirty="0"/>
          </a:p>
          <a:p>
            <a:r>
              <a:rPr lang="fr-FR" sz="2400" i="1" dirty="0"/>
              <a:t>Pour chaque question, donner l’unique bonne réponse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Si on applique l’algorithme de tri par insertion à la liste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fr-FR" sz="2400" dirty="0" smtClean="0"/>
              <a:t>, </a:t>
            </a:r>
            <a:br>
              <a:rPr lang="fr-FR" sz="2400" dirty="0" smtClean="0"/>
            </a:br>
            <a:r>
              <a:rPr lang="fr-FR" sz="2400" dirty="0" smtClean="0"/>
              <a:t>alors à la première étape on échange :</a:t>
            </a:r>
          </a:p>
          <a:p>
            <a:pPr marL="457200" lvl="0" indent="-457200">
              <a:buFont typeface="+mj-lt"/>
              <a:buAutoNum type="arabicPeriod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 </a:t>
            </a:r>
            <a:r>
              <a:rPr lang="fr-FR" sz="2400" dirty="0" smtClean="0">
                <a:cs typeface="Courier New" panose="02070309020205020404" pitchFamily="49" charset="0"/>
              </a:rPr>
              <a:t>les valeurs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fr-FR" sz="2400" dirty="0" smtClean="0">
                <a:cs typeface="Courier New" panose="02070309020205020404" pitchFamily="49" charset="0"/>
              </a:rPr>
              <a:t>et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 </a:t>
            </a:r>
            <a:r>
              <a:rPr lang="fr-FR" sz="2400" dirty="0">
                <a:cs typeface="Courier New" panose="02070309020205020404" pitchFamily="49" charset="0"/>
              </a:rPr>
              <a:t>les valeurs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fr-FR" sz="2400" dirty="0">
                <a:cs typeface="Courier New" panose="02070309020205020404" pitchFamily="49" charset="0"/>
              </a:rPr>
              <a:t>et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a</a:t>
            </a:r>
            <a:r>
              <a:rPr lang="fr-FR" sz="2400" dirty="0" smtClean="0"/>
              <a:t>ucune valeur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 </a:t>
            </a:r>
            <a:r>
              <a:rPr lang="fr-FR" sz="2400" dirty="0">
                <a:cs typeface="Courier New" panose="02070309020205020404" pitchFamily="49" charset="0"/>
              </a:rPr>
              <a:t>les valeurs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r-FR" sz="2400" dirty="0">
                <a:cs typeface="Courier New" panose="02070309020205020404" pitchFamily="49" charset="0"/>
              </a:rPr>
              <a:t>et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5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rles\Dropbox\SNT\France 4\Tris\NuageDeMots\NuageMotsTriésTablea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559021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Si on applique l’algorithme de tri par insertion à la liste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fr-FR" sz="2400" dirty="0" smtClean="0"/>
              <a:t>, </a:t>
            </a:r>
            <a:br>
              <a:rPr lang="fr-FR" sz="2400" dirty="0" smtClean="0"/>
            </a:br>
            <a:r>
              <a:rPr lang="fr-FR" sz="2400" dirty="0" smtClean="0"/>
              <a:t>alors à la première étape on échange :</a:t>
            </a:r>
          </a:p>
          <a:p>
            <a:pPr marL="457200" lvl="0" indent="-457200">
              <a:buFont typeface="+mj-lt"/>
              <a:buAutoNum type="arabicPeriod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cs typeface="Courier New" panose="02070309020205020404" pitchFamily="49" charset="0"/>
              </a:rPr>
              <a:t>les valeurs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cs typeface="Courier New" panose="02070309020205020404" pitchFamily="49" charset="0"/>
              </a:rPr>
              <a:t>et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cs typeface="Courier New" panose="02070309020205020404" pitchFamily="49" charset="0"/>
              </a:rPr>
              <a:t>les valeurs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cs typeface="Courier New" panose="02070309020205020404" pitchFamily="49" charset="0"/>
              </a:rPr>
              <a:t>et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b="1" dirty="0" smtClean="0">
                <a:cs typeface="Courier New" panose="02070309020205020404" pitchFamily="49" charset="0"/>
              </a:rPr>
              <a:t>aucune valeur</a:t>
            </a:r>
            <a:endParaRPr lang="fr-FR" sz="2400" b="1" dirty="0"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cs typeface="Courier New" panose="02070309020205020404" pitchFamily="49" charset="0"/>
              </a:rPr>
              <a:t>les valeurs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cs typeface="Courier New" panose="02070309020205020404" pitchFamily="49" charset="0"/>
              </a:rPr>
              <a:t>et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4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2"/>
            </a:pPr>
            <a:r>
              <a:rPr lang="fr-FR" sz="2400" dirty="0" smtClean="0"/>
              <a:t>A la fin de la deuxième étape de l’algorithme de tri par insertion la liste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fr-FR" sz="2400" dirty="0" smtClean="0"/>
              <a:t> vaut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[2, 4, 5, 3, 1]</a:t>
            </a:r>
            <a:endParaRPr lang="fr-FR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[4, 5, 1, 2, 3]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[5, 4, 3, 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2,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1]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[1, 5, 4, 3, 2]</a:t>
            </a:r>
            <a:endParaRPr lang="fr-F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1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2"/>
            </a:pPr>
            <a:r>
              <a:rPr lang="fr-FR" sz="2400" dirty="0" smtClean="0"/>
              <a:t>A la fin de la deuxième étape de l’algorithme de tri par insertion la liste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fr-FR" sz="2400" dirty="0" smtClean="0"/>
              <a:t> vaut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b="1" dirty="0"/>
              <a:t> </a:t>
            </a:r>
            <a:r>
              <a:rPr lang="fr-FR" sz="2400" b="1" dirty="0" smtClean="0">
                <a:latin typeface="Courier New" charset="0"/>
                <a:ea typeface="Courier New" charset="0"/>
                <a:cs typeface="Courier New" charset="0"/>
              </a:rPr>
              <a:t>[2, 4, 5, 3, 1]</a:t>
            </a:r>
            <a:endParaRPr lang="fr-FR" sz="24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[4, 5, 1, 2, 3]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[5, 4, 3,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1]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[1, 5, 4, 3, 2]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9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fr-FR" sz="2400" dirty="0" smtClean="0"/>
              <a:t>Avec l’algorithme de tri par insertion, la liste est triée en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2</a:t>
            </a:r>
            <a:r>
              <a:rPr lang="fr-FR" sz="2400" dirty="0" smtClean="0"/>
              <a:t> étapes</a:t>
            </a:r>
            <a:endParaRPr lang="fr-FR" sz="2400" dirty="0"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3</a:t>
            </a:r>
            <a:r>
              <a:rPr lang="fr-FR" sz="2400" dirty="0" smtClean="0"/>
              <a:t> étapes</a:t>
            </a:r>
            <a:endParaRPr lang="fr-FR" sz="2400" dirty="0"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/>
              <a:t>4</a:t>
            </a:r>
            <a:r>
              <a:rPr lang="fr-FR" sz="2400" dirty="0" smtClean="0"/>
              <a:t> étapes</a:t>
            </a: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/>
              <a:t>5 étapes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0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C83AB4E-4011-4BD6-BE42-7B1EA4681169}"/>
              </a:ext>
            </a:extLst>
          </p:cNvPr>
          <p:cNvSpPr txBox="1"/>
          <p:nvPr/>
        </p:nvSpPr>
        <p:spPr>
          <a:xfrm>
            <a:off x="251520" y="75303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fr-FR" sz="2400" dirty="0"/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On donne la liste suivante</a:t>
            </a:r>
          </a:p>
          <a:p>
            <a:pPr lvl="0" algn="ctr">
              <a:tabLst>
                <a:tab pos="901700" algn="l"/>
              </a:tabLst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= [4, 5, 2, 3, 1]</a:t>
            </a:r>
          </a:p>
          <a:p>
            <a:pPr lvl="0"/>
            <a:endParaRPr lang="fr-FR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fr-FR" sz="2400" dirty="0" smtClean="0"/>
              <a:t>Avec l’algorithme de tri </a:t>
            </a:r>
            <a:r>
              <a:rPr lang="fr-FR" sz="2400" smtClean="0"/>
              <a:t>par insertion, </a:t>
            </a:r>
            <a:r>
              <a:rPr lang="fr-FR" sz="2400" dirty="0" smtClean="0"/>
              <a:t>la liste est triée en :</a:t>
            </a:r>
            <a:endParaRPr lang="fr-FR" sz="2400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endParaRPr lang="fr-FR" sz="24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étapes</a:t>
            </a:r>
            <a:endParaRPr lang="fr-FR" sz="2400" dirty="0">
              <a:solidFill>
                <a:schemeClr val="bg1">
                  <a:lumMod val="65000"/>
                </a:schemeClr>
              </a:solidFill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étapes</a:t>
            </a:r>
            <a:endParaRPr lang="fr-FR" sz="2400" dirty="0">
              <a:solidFill>
                <a:schemeClr val="bg1">
                  <a:lumMod val="65000"/>
                </a:schemeClr>
              </a:solidFill>
              <a:cs typeface="Courier New" panose="02070309020205020404" pitchFamily="49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b="1" dirty="0"/>
              <a:t>4</a:t>
            </a:r>
            <a:r>
              <a:rPr lang="fr-FR" sz="2400" b="1" dirty="0" smtClean="0"/>
              <a:t> étapes</a:t>
            </a:r>
          </a:p>
          <a:p>
            <a:pPr marL="800100" lvl="1" indent="-342900">
              <a:buFont typeface="+mj-lt"/>
              <a:buAutoNum type="alphaLcPeriod"/>
            </a:pPr>
            <a:endParaRPr lang="fr-FR" sz="2400" dirty="0"/>
          </a:p>
          <a:p>
            <a:pPr marL="800100" lvl="1" indent="-34290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5 étapes</a:t>
            </a:r>
            <a:endParaRPr lang="fr-FR" sz="2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667412-0599-4AE7-BCAD-4CC50FF5C751}"/>
              </a:ext>
            </a:extLst>
          </p:cNvPr>
          <p:cNvSpPr/>
          <p:nvPr/>
        </p:nvSpPr>
        <p:spPr>
          <a:xfrm>
            <a:off x="0" y="753036"/>
            <a:ext cx="4572000" cy="34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3286148" cy="220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ulle ronde 2"/>
          <p:cNvSpPr/>
          <p:nvPr/>
        </p:nvSpPr>
        <p:spPr>
          <a:xfrm>
            <a:off x="5072066" y="1571612"/>
            <a:ext cx="3071834" cy="1000132"/>
          </a:xfrm>
          <a:prstGeom prst="wedgeEllipseCallout">
            <a:avLst>
              <a:gd name="adj1" fmla="val -60275"/>
              <a:gd name="adj2" fmla="val 816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Maintenant je comprends !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rles\Dropbox\SNT\France 4\Tris\NuageDeMots\NuageMotsTriésTablea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5590210" cy="650083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43372" y="4429132"/>
            <a:ext cx="1071570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rot="10800000" flipV="1">
            <a:off x="5214942" y="3643314"/>
            <a:ext cx="2143140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9638" r="18552"/>
          <a:stretch>
            <a:fillRect/>
          </a:stretch>
        </p:blipFill>
        <p:spPr bwMode="auto">
          <a:xfrm>
            <a:off x="7215206" y="2732399"/>
            <a:ext cx="1714512" cy="13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AutoShape 8" descr="Choisir un mode de classement : alphabétique ou numériqu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1472" y="21429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ea typeface="Times New Roman" pitchFamily="18" charset="0"/>
                <a:cs typeface="Calibri" pitchFamily="34" charset="0"/>
              </a:rPr>
              <a:t>Dans la vie courante, les deux verbes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trier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et </a:t>
            </a:r>
            <a:r>
              <a:rPr lang="fr-FR" i="1" dirty="0" smtClean="0">
                <a:ea typeface="Times New Roman" pitchFamily="18" charset="0"/>
                <a:cs typeface="Calibri" pitchFamily="34" charset="0"/>
              </a:rPr>
              <a:t>classer</a:t>
            </a:r>
            <a:r>
              <a:rPr lang="fr-FR" dirty="0" smtClean="0">
                <a:ea typeface="Times New Roman" pitchFamily="18" charset="0"/>
                <a:cs typeface="Calibri" pitchFamily="34" charset="0"/>
              </a:rPr>
              <a:t> ne sont pas synonymes.</a:t>
            </a:r>
          </a:p>
        </p:txBody>
      </p:sp>
      <p:sp>
        <p:nvSpPr>
          <p:cNvPr id="3" name="AutoShape 2" descr="SVG &gt; chanter enfant filles groupe - Image et icône SVG gratui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1725</Words>
  <PresentationFormat>Affichage à l'écran (4:3)</PresentationFormat>
  <Paragraphs>621</Paragraphs>
  <Slides>75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7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charles</dc:creator>
  <cp:lastModifiedBy>charles</cp:lastModifiedBy>
  <cp:revision>195</cp:revision>
  <dcterms:created xsi:type="dcterms:W3CDTF">2020-05-25T12:51:52Z</dcterms:created>
  <dcterms:modified xsi:type="dcterms:W3CDTF">2020-06-01T20:34:44Z</dcterms:modified>
</cp:coreProperties>
</file>