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35" r:id="rId1"/>
    <p:sldMasterId id="2147484547" r:id="rId2"/>
    <p:sldMasterId id="2147484559" r:id="rId3"/>
  </p:sldMasterIdLst>
  <p:notesMasterIdLst>
    <p:notesMasterId r:id="rId52"/>
  </p:notesMasterIdLst>
  <p:sldIdLst>
    <p:sldId id="320" r:id="rId4"/>
    <p:sldId id="464" r:id="rId5"/>
    <p:sldId id="465" r:id="rId6"/>
    <p:sldId id="466" r:id="rId7"/>
    <p:sldId id="406" r:id="rId8"/>
    <p:sldId id="322" r:id="rId9"/>
    <p:sldId id="455" r:id="rId10"/>
    <p:sldId id="409" r:id="rId11"/>
    <p:sldId id="454" r:id="rId12"/>
    <p:sldId id="325" r:id="rId13"/>
    <p:sldId id="395" r:id="rId14"/>
    <p:sldId id="475" r:id="rId15"/>
    <p:sldId id="426" r:id="rId16"/>
    <p:sldId id="451" r:id="rId17"/>
    <p:sldId id="437" r:id="rId18"/>
    <p:sldId id="412" r:id="rId19"/>
    <p:sldId id="387" r:id="rId20"/>
    <p:sldId id="408" r:id="rId21"/>
    <p:sldId id="441" r:id="rId22"/>
    <p:sldId id="463" r:id="rId23"/>
    <p:sldId id="458" r:id="rId24"/>
    <p:sldId id="444" r:id="rId25"/>
    <p:sldId id="476" r:id="rId26"/>
    <p:sldId id="445" r:id="rId27"/>
    <p:sldId id="446" r:id="rId28"/>
    <p:sldId id="460" r:id="rId29"/>
    <p:sldId id="450" r:id="rId30"/>
    <p:sldId id="474" r:id="rId31"/>
    <p:sldId id="467" r:id="rId32"/>
    <p:sldId id="462" r:id="rId33"/>
    <p:sldId id="357" r:id="rId34"/>
    <p:sldId id="371" r:id="rId35"/>
    <p:sldId id="468" r:id="rId36"/>
    <p:sldId id="469" r:id="rId37"/>
    <p:sldId id="319" r:id="rId38"/>
    <p:sldId id="470" r:id="rId39"/>
    <p:sldId id="419" r:id="rId40"/>
    <p:sldId id="394" r:id="rId41"/>
    <p:sldId id="420" r:id="rId42"/>
    <p:sldId id="418" r:id="rId43"/>
    <p:sldId id="434" r:id="rId44"/>
    <p:sldId id="429" r:id="rId45"/>
    <p:sldId id="430" r:id="rId46"/>
    <p:sldId id="431" r:id="rId47"/>
    <p:sldId id="433" r:id="rId48"/>
    <p:sldId id="477" r:id="rId49"/>
    <p:sldId id="472" r:id="rId50"/>
    <p:sldId id="478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79707" autoAdjust="0"/>
  </p:normalViewPr>
  <p:slideViewPr>
    <p:cSldViewPr snapToGrid="0">
      <p:cViewPr varScale="1">
        <p:scale>
          <a:sx n="58" d="100"/>
          <a:sy n="58" d="100"/>
        </p:scale>
        <p:origin x="-1326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502DB-7DF8-4626-95AA-AD36940066E9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9F252-B275-4B41-BEDF-24FAD1AC7B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688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325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42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09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94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2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482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49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354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288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814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085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122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3085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2563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61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5705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464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137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8316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7880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794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La fonction est définie</a:t>
            </a:r>
            <a:r>
              <a:rPr lang="fr-FR" baseline="0" dirty="0" smtClean="0"/>
              <a:t> sur R.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582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650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9F252-B275-4B41-BEDF-24FAD1AC7BF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7005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" indent="0">
                  <a:buNone/>
                </a:pPr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" indent="0">
                  <a:buNone/>
                </a:pPr>
                <a:r>
                  <a:rPr lang="fr-FR" dirty="0" smtClean="0"/>
                  <a:t>À écrire à la main. </a:t>
                </a:r>
                <a:r>
                  <a:rPr lang="fr-FR" sz="1200" dirty="0" smtClean="0"/>
                  <a:t>L’image de </a:t>
                </a:r>
                <a:r>
                  <a:rPr lang="fr-FR" sz="1200" i="0" dirty="0" smtClean="0">
                    <a:latin typeface="Cambria Math"/>
                  </a:rPr>
                  <a:t>1</a:t>
                </a:r>
                <a:r>
                  <a:rPr lang="fr-FR" sz="1200" dirty="0" smtClean="0"/>
                  <a:t> par la fonction exponentielle est notée </a:t>
                </a:r>
                <a:r>
                  <a:rPr lang="fr-FR" sz="1200" i="0" dirty="0" smtClean="0">
                    <a:latin typeface="Cambria Math"/>
                  </a:rPr>
                  <a:t>"e"</a:t>
                </a:r>
                <a:r>
                  <a:rPr lang="fr-FR" sz="1200" dirty="0" smtClean="0"/>
                  <a:t>.</a:t>
                </a:r>
                <a:r>
                  <a:rPr lang="fr-FR" sz="1200" b="0" i="0" smtClean="0">
                    <a:latin typeface="Cambria Math"/>
                  </a:rPr>
                  <a:t>exp</a:t>
                </a:r>
                <a:r>
                  <a:rPr lang="fr-FR" sz="1200" b="0" i="0" smtClean="0">
                    <a:latin typeface="Cambria Math" panose="02040503050406030204" pitchFamily="18" charset="0"/>
                  </a:rPr>
                  <a:t>⁡(</a:t>
                </a:r>
                <a:r>
                  <a:rPr lang="fr-FR" sz="1200" b="0" i="0" smtClean="0">
                    <a:latin typeface="Cambria Math"/>
                  </a:rPr>
                  <a:t>1</a:t>
                </a:r>
                <a:r>
                  <a:rPr lang="fr-FR" sz="1200" b="0" i="0" smtClean="0">
                    <a:latin typeface="Cambria Math" panose="02040503050406030204" pitchFamily="18" charset="0"/>
                  </a:rPr>
                  <a:t>)</a:t>
                </a:r>
                <a:r>
                  <a:rPr lang="fr-FR" sz="1200" b="0" i="0" smtClean="0">
                    <a:latin typeface="Cambria Math"/>
                  </a:rPr>
                  <a:t>="e</a:t>
                </a:r>
                <a:r>
                  <a:rPr lang="fr-FR" sz="1200" b="0" i="0" smtClean="0">
                    <a:latin typeface="Cambria Math" panose="02040503050406030204" pitchFamily="18" charset="0"/>
                  </a:rPr>
                  <a:t>". </a:t>
                </a:r>
                <a:r>
                  <a:rPr lang="fr-FR" sz="1200" b="0" i="0" smtClean="0">
                    <a:latin typeface="Cambria Math"/>
                  </a:rPr>
                  <a:t> exp</a:t>
                </a:r>
                <a:r>
                  <a:rPr lang="fr-FR" sz="1200" b="0" i="0" smtClean="0">
                    <a:latin typeface="Cambria Math" panose="02040503050406030204" pitchFamily="18" charset="0"/>
                  </a:rPr>
                  <a:t>⁡(</a:t>
                </a:r>
                <a:r>
                  <a:rPr lang="fr-FR" sz="1200" b="0" i="0" smtClean="0">
                    <a:latin typeface="Cambria Math"/>
                  </a:rPr>
                  <a:t>𝑛</a:t>
                </a:r>
                <a:r>
                  <a:rPr lang="fr-FR" sz="1200" b="0" i="0" smtClean="0">
                    <a:latin typeface="Cambria Math" panose="02040503050406030204" pitchFamily="18" charset="0"/>
                  </a:rPr>
                  <a:t>)</a:t>
                </a:r>
                <a:r>
                  <a:rPr lang="fr-FR" sz="1200" b="0" i="0" smtClean="0">
                    <a:latin typeface="Cambria Math"/>
                  </a:rPr>
                  <a:t>=exp</a:t>
                </a:r>
                <a:r>
                  <a:rPr lang="fr-FR" sz="1200" b="0" i="0" smtClean="0">
                    <a:latin typeface="Cambria Math" panose="02040503050406030204" pitchFamily="18" charset="0"/>
                  </a:rPr>
                  <a:t>⁡(</a:t>
                </a:r>
                <a:r>
                  <a:rPr lang="fr-FR" sz="1200" b="0" i="0" smtClean="0">
                    <a:latin typeface="Cambria Math"/>
                  </a:rPr>
                  <a:t>1</a:t>
                </a:r>
                <a:r>
                  <a:rPr lang="fr-FR" sz="1200" b="0" i="0" smtClean="0">
                    <a:latin typeface="Cambria Math"/>
                    <a:ea typeface="Cambria Math"/>
                  </a:rPr>
                  <a:t>×𝑛</a:t>
                </a:r>
                <a:r>
                  <a:rPr lang="fr-FR" sz="1200" b="0" i="0" smtClean="0">
                    <a:latin typeface="Cambria Math" panose="02040503050406030204" pitchFamily="18" charset="0"/>
                    <a:ea typeface="Cambria Math"/>
                  </a:rPr>
                  <a:t>)</a:t>
                </a:r>
                <a:r>
                  <a:rPr lang="fr-FR" sz="1200" b="0" i="0" smtClean="0">
                    <a:latin typeface="Cambria Math"/>
                    <a:ea typeface="Cambria Math"/>
                  </a:rPr>
                  <a:t>=</a:t>
                </a:r>
                <a:r>
                  <a:rPr lang="fr-FR" sz="1200" b="0" i="0" smtClean="0">
                    <a:latin typeface="Cambria Math" panose="02040503050406030204" pitchFamily="18" charset="0"/>
                    <a:ea typeface="Cambria Math"/>
                  </a:rPr>
                  <a:t>(</a:t>
                </a:r>
                <a:r>
                  <a:rPr lang="fr-FR" sz="1200" b="0" i="0" smtClean="0">
                    <a:latin typeface="Cambria Math"/>
                    <a:ea typeface="Cambria Math"/>
                  </a:rPr>
                  <a:t>exp</a:t>
                </a:r>
                <a:r>
                  <a:rPr lang="fr-FR" sz="1200" b="0" i="0" smtClean="0">
                    <a:latin typeface="Cambria Math" panose="02040503050406030204" pitchFamily="18" charset="0"/>
                    <a:ea typeface="Cambria Math"/>
                  </a:rPr>
                  <a:t>⁡(</a:t>
                </a:r>
                <a:r>
                  <a:rPr lang="fr-FR" sz="1200" b="0" i="0" smtClean="0">
                    <a:latin typeface="Cambria Math"/>
                    <a:ea typeface="Cambria Math"/>
                  </a:rPr>
                  <a:t>1</a:t>
                </a:r>
                <a:r>
                  <a:rPr lang="fr-FR" sz="1200" b="0" i="0" smtClean="0">
                    <a:latin typeface="Cambria Math" panose="02040503050406030204" pitchFamily="18" charset="0"/>
                    <a:ea typeface="Cambria Math"/>
                  </a:rPr>
                  <a:t>) )^</a:t>
                </a:r>
                <a:r>
                  <a:rPr lang="fr-FR" sz="1200" b="0" i="0" smtClean="0">
                    <a:latin typeface="Cambria Math"/>
                    <a:ea typeface="Cambria Math"/>
                  </a:rPr>
                  <a:t>𝑛="e</a:t>
                </a:r>
                <a:r>
                  <a:rPr lang="fr-FR" sz="1200" b="0" i="0" smtClean="0">
                    <a:latin typeface="Cambria Math" panose="02040503050406030204" pitchFamily="18" charset="0"/>
                    <a:ea typeface="Cambria Math"/>
                  </a:rPr>
                  <a:t>" ^</a:t>
                </a:r>
                <a:r>
                  <a:rPr lang="fr-FR" sz="1200" b="0" i="0" smtClean="0">
                    <a:latin typeface="Cambria Math"/>
                    <a:ea typeface="Cambria Math"/>
                  </a:rPr>
                  <a:t>𝑛  </a:t>
                </a:r>
                <a:r>
                  <a:rPr lang="fr-FR" sz="1200" dirty="0" smtClean="0"/>
                  <a:t> (d’après la propriété 2).</a:t>
                </a:r>
                <a:r>
                  <a:rPr lang="fr-FR" sz="1200" baseline="0" dirty="0" smtClean="0"/>
                  <a:t> </a:t>
                </a:r>
              </a:p>
              <a:p>
                <a:pPr marL="45720" indent="0">
                  <a:buNone/>
                </a:pPr>
                <a:r>
                  <a:rPr lang="fr-FR" sz="1200" dirty="0" smtClean="0"/>
                  <a:t>Convention</a:t>
                </a:r>
                <a:r>
                  <a:rPr lang="fr-FR" sz="1200" dirty="0" smtClean="0"/>
                  <a:t>: on décide de noter pour tout réel </a:t>
                </a:r>
                <a:r>
                  <a:rPr lang="fr-FR" sz="1200" i="0" dirty="0" smtClean="0">
                    <a:latin typeface="Cambria Math"/>
                  </a:rPr>
                  <a:t>𝑥</a:t>
                </a:r>
                <a:r>
                  <a:rPr lang="fr-FR" sz="1200" dirty="0" smtClean="0"/>
                  <a:t> </a:t>
                </a:r>
                <a:r>
                  <a:rPr lang="fr-FR" sz="1200" i="0" dirty="0" smtClean="0">
                    <a:latin typeface="Cambria Math"/>
                  </a:rPr>
                  <a:t>exp⁡(𝑥)=</a:t>
                </a:r>
                <a:r>
                  <a:rPr lang="fr-FR" sz="1200" b="0" i="0" dirty="0" smtClean="0">
                    <a:latin typeface="Cambria Math"/>
                  </a:rPr>
                  <a:t>e</a:t>
                </a:r>
                <a:r>
                  <a:rPr lang="fr-FR" sz="1200" b="0" i="0" dirty="0" smtClean="0">
                    <a:latin typeface="Cambria Math" panose="02040503050406030204" pitchFamily="18" charset="0"/>
                  </a:rPr>
                  <a:t>^</a:t>
                </a:r>
                <a:r>
                  <a:rPr lang="fr-FR" sz="1200" b="0" i="0" dirty="0" smtClean="0">
                    <a:latin typeface="Cambria Math"/>
                  </a:rPr>
                  <a:t>𝑥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0653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2374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576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997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361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997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898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807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9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4403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32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9F252-B275-4B41-BEDF-24FAD1AC7BF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23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5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5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04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F252-B275-4B41-BEDF-24FAD1AC7BF4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0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28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42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765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6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36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57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68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7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28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7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1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6361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9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85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66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6" y="802302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8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81" y="329311"/>
            <a:ext cx="5626775" cy="3092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6" y="798973"/>
            <a:ext cx="811019" cy="50357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2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325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4" y="1756134"/>
            <a:ext cx="8643155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4" y="3725141"/>
            <a:ext cx="8643155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019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9" y="804893"/>
            <a:ext cx="9293577" cy="105930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2" y="2010879"/>
            <a:ext cx="4488655" cy="344859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2" y="2017343"/>
            <a:ext cx="4488655" cy="3441520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465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3" y="804167"/>
            <a:ext cx="9295603" cy="10563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2" y="2019553"/>
            <a:ext cx="4488795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2" y="2824273"/>
            <a:ext cx="4488795" cy="2644457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7"/>
            <a:ext cx="4488795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5" cy="2637371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61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523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37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769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4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1" cy="4658826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4" y="3205495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92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8" y="482174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7" y="1129513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6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31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5" y="5469860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3" y="318642"/>
            <a:ext cx="5541004" cy="32093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0809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076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4" y="798977"/>
            <a:ext cx="1615743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4" y="798977"/>
            <a:ext cx="7518655" cy="4659889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32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537042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42794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64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863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05634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2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2868238-26ED-4B8C-8D90-B5ADFB87EEBE}" type="datetimeFigureOut">
              <a:rPr lang="fr-FR" smtClean="0"/>
              <a:t>29/05/2020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A378C6D-B8AA-42BB-8AB6-2B8F64FDE6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05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68238-26ED-4B8C-8D90-B5ADFB87EEBE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29/05/2020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A378C6D-B8AA-42BB-8AB6-2B8F64FDE6B0}" type="slidenum">
              <a:rPr lang="fr-FR" smtClean="0">
                <a:solidFill>
                  <a:srgbClr val="FB8C29"/>
                </a:solidFill>
              </a:rPr>
              <a:pPr/>
              <a:t>‹N°›</a:t>
            </a:fld>
            <a:endParaRPr lang="fr-FR">
              <a:solidFill>
                <a:srgbClr val="FB8C2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593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82" y="804523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82" y="2015734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81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868238-26ED-4B8C-8D90-B5ADFB87EEBE}" type="datetimeFigureOut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29/05/2020</a:t>
            </a:fld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81" y="329311"/>
            <a:ext cx="562677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1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78C6D-B8AA-42BB-8AB6-2B8F64FDE6B0}" type="slidenum">
              <a:rPr kumimoji="0" lang="fr-FR" sz="2800" b="0" i="0" u="none" strike="noStrike" kern="1200" cap="none" spc="0" normalizeH="0" baseline="0" noProof="0" smtClean="0">
                <a:ln>
                  <a:noFill/>
                </a:ln>
                <a:solidFill>
                  <a:srgbClr val="FB8C29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2800" b="0" i="0" u="none" strike="noStrike" kern="1200" cap="none" spc="0" normalizeH="0" baseline="0" noProof="0">
              <a:ln>
                <a:noFill/>
              </a:ln>
              <a:solidFill>
                <a:srgbClr val="FB8C29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193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8764" y="609600"/>
            <a:ext cx="11693236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fr-FR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Equations différentielles, première approche: introduction de la fonction exponentielle.</a:t>
            </a:r>
            <a:endParaRPr lang="fr-FR" sz="4400" dirty="0"/>
          </a:p>
        </p:txBody>
      </p:sp>
      <p:pic>
        <p:nvPicPr>
          <p:cNvPr id="1026" name="Picture 2" descr="C:\Users\ffliche\Dropbox\Lumni\Fonction exponentielle\illustrations\equadif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7"/>
          <a:stretch/>
        </p:blipFill>
        <p:spPr bwMode="auto">
          <a:xfrm>
            <a:off x="420024" y="2004271"/>
            <a:ext cx="5660736" cy="43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fliche\Dropbox\Lumni\Fonction exponentielle\illustrations\equadiff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50"/>
          <a:stretch/>
        </p:blipFill>
        <p:spPr bwMode="auto">
          <a:xfrm>
            <a:off x="6487885" y="2004271"/>
            <a:ext cx="4893130" cy="43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6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7539" y="2538758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 smtClean="0"/>
              <a:t>Correction</a:t>
            </a:r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13994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5475"/>
            <a:ext cx="4292118" cy="1049235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fr-F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29200" y="1303536"/>
                <a:ext cx="5175149" cy="41126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3200" b="0" dirty="0" smtClean="0"/>
                  <a:t>Donner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</m:oMath>
                </a14:m>
                <a:r>
                  <a:rPr lang="fr-FR" sz="3200" dirty="0" smtClean="0"/>
                  <a:t> 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2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fr-FR" sz="32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</m:oMath>
                </a14:m>
                <a:r>
                  <a:rPr lang="fr-FR" sz="3200" dirty="0" smtClean="0"/>
                  <a:t> ,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fr-FR" sz="32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sz="3200" dirty="0" smtClean="0"/>
                  <a:t>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2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fr-FR" sz="32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3200" dirty="0" smtClean="0"/>
                  <a:t>.</a:t>
                </a:r>
              </a:p>
              <a:p>
                <a:pPr marL="0" indent="0">
                  <a:buNone/>
                </a:pPr>
                <a:r>
                  <a:rPr lang="fr-FR" sz="3200" dirty="0"/>
                  <a:t> 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9200" y="1303536"/>
                <a:ext cx="5175149" cy="4112689"/>
              </a:xfrm>
              <a:blipFill>
                <a:blip r:embed="rId3"/>
                <a:stretch>
                  <a:fillRect l="-3062" t="-8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" r="8036" b="10334"/>
          <a:stretch/>
        </p:blipFill>
        <p:spPr>
          <a:xfrm>
            <a:off x="5404349" y="1303536"/>
            <a:ext cx="6691402" cy="45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9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0290" y="309099"/>
            <a:ext cx="4292118" cy="1049235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fr-FR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60386" y="1653914"/>
                <a:ext cx="5226565" cy="4002856"/>
              </a:xfrm>
            </p:spPr>
            <p:txBody>
              <a:bodyPr>
                <a:normAutofit fontScale="85000" lnSpcReduction="20000"/>
              </a:bodyPr>
              <a:lstStyle/>
              <a:p>
                <a:pPr marL="514350" indent="-514350">
                  <a:buAutoNum type="arabicPeriod"/>
                </a:pPr>
                <a:r>
                  <a:rPr lang="fr-FR" sz="3200" dirty="0" smtClean="0"/>
                  <a:t>La courbe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3200" dirty="0" smtClean="0"/>
                  <a:t> passe par le point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(2;3)</m:t>
                    </m:r>
                  </m:oMath>
                </a14:m>
                <a:r>
                  <a:rPr lang="fr-FR" sz="3200" dirty="0" smtClean="0"/>
                  <a:t>.</a:t>
                </a:r>
              </a:p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r>
                  <a:rPr lang="fr-FR" sz="3200" dirty="0"/>
                  <a:t>Le coefficient directeur de la </a:t>
                </a:r>
                <a:r>
                  <a:rPr lang="fr-FR" sz="3200" dirty="0" smtClean="0"/>
                  <a:t>tangente </a:t>
                </a:r>
                <a:r>
                  <a:rPr lang="fr-FR" sz="3200" dirty="0"/>
                  <a:t>en 3 est 2</a:t>
                </a:r>
                <a:r>
                  <a:rPr lang="fr-FR" sz="3200" dirty="0" smtClean="0"/>
                  <a:t>.</a:t>
                </a:r>
              </a:p>
              <a:p>
                <a:pPr marL="514350" indent="-514350">
                  <a:buAutoNum type="arabicPeriod"/>
                </a:pPr>
                <a:r>
                  <a:rPr lang="fr-FR" sz="3200" dirty="0" smtClean="0"/>
                  <a:t>Le vecteur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32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fr-FR" sz="320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320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3200" dirty="0" smtClean="0"/>
                  <a:t> est un vecteur directeur de la tangente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3200" dirty="0"/>
                  <a:t> </a:t>
                </a:r>
                <a:r>
                  <a:rPr lang="fr-FR" sz="3200" dirty="0" smtClean="0"/>
                  <a:t>au point d’abscisse 2.</a:t>
                </a:r>
              </a:p>
              <a:p>
                <a:pPr marL="0" indent="0">
                  <a:buNone/>
                </a:pPr>
                <a:endParaRPr lang="fr-FR" sz="3200" dirty="0" smtClean="0"/>
              </a:p>
              <a:p>
                <a:pPr marL="0" indent="0">
                  <a:buNone/>
                </a:pPr>
                <a:endParaRPr lang="fr-FR" sz="2800" dirty="0"/>
              </a:p>
              <a:p>
                <a:pPr marL="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386" y="1653914"/>
                <a:ext cx="5226565" cy="4002856"/>
              </a:xfrm>
              <a:blipFill>
                <a:blip r:embed="rId3"/>
                <a:stretch>
                  <a:fillRect l="-2098" t="-1370" r="-3613" b="-3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7864728" y="1653914"/>
                <a:ext cx="2200346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(2)=3</m:t>
                    </m:r>
                  </m:oMath>
                </a14:m>
                <a:endParaRPr lang="fr-FR" sz="28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(3)</m:t>
                    </m:r>
                    <m:r>
                      <a:rPr lang="fr-F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28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fr-FR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3)=2</a:t>
                </a:r>
              </a:p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sz="2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2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endParaRPr lang="fr-FR" sz="28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sz="2800" dirty="0" smtClean="0"/>
              </a:p>
              <a:p>
                <a:pPr marL="342900" indent="-342900">
                  <a:buAutoNum type="alphaLcPeriod"/>
                </a:pPr>
                <a:endParaRPr lang="fr-FR" sz="2800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728" y="1653914"/>
                <a:ext cx="2200346" cy="4401205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15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06268" y="530183"/>
            <a:ext cx="9291215" cy="1049235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</a:t>
            </a:r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9381" y="1579418"/>
                <a:ext cx="442613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dirty="0" smtClean="0"/>
                  <a:t>Que peut-on dire d’une </a:t>
                </a:r>
                <a:r>
                  <a:rPr lang="fr-FR" sz="2800" dirty="0"/>
                  <a:t>fonction définie </a:t>
                </a:r>
                <a:r>
                  <a:rPr lang="fr-FR" sz="2800" dirty="0" smtClean="0"/>
                  <a:t>sur </a:t>
                </a:r>
                <a:r>
                  <a:rPr lang="fr-FR" sz="2800" dirty="0">
                    <a:latin typeface="Cambria Math"/>
                    <a:ea typeface="Cambria Math"/>
                  </a:rPr>
                  <a:t>ℝ</a:t>
                </a:r>
                <a:r>
                  <a:rPr lang="fr-FR" sz="2800" dirty="0"/>
                  <a:t>  </a:t>
                </a:r>
                <a:r>
                  <a:rPr lang="fr-FR" sz="2800" dirty="0" smtClean="0"/>
                  <a:t>telle que, </a:t>
                </a:r>
                <a:r>
                  <a:rPr lang="fr-FR" sz="2800" dirty="0"/>
                  <a:t>pour tout réel </a:t>
                </a:r>
                <a14:m>
                  <m:oMath xmlns:m="http://schemas.openxmlformats.org/officeDocument/2006/math">
                    <m:r>
                      <a:rPr lang="fr-FR" sz="28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,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fr-FR" sz="2800" i="1">
                        <a:latin typeface="Cambria Math"/>
                      </a:rPr>
                      <m:t>=2</m:t>
                    </m:r>
                  </m:oMath>
                </a14:m>
                <a:r>
                  <a:rPr lang="fr-FR" sz="2800" dirty="0"/>
                  <a:t> 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" y="1579418"/>
                <a:ext cx="4426135" cy="1815882"/>
              </a:xfrm>
              <a:prstGeom prst="rect">
                <a:avLst/>
              </a:prstGeom>
              <a:blipFill>
                <a:blip r:embed="rId3"/>
                <a:stretch>
                  <a:fillRect l="-2893" t="-3691" r="-3444" b="-80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841" y="993090"/>
            <a:ext cx="5911543" cy="478146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21741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06268" y="530183"/>
            <a:ext cx="9291215" cy="1049235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</a:t>
            </a:r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9381" y="1579418"/>
                <a:ext cx="4667675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dirty="0" smtClean="0"/>
                  <a:t>Que peut-on dire d’une fonction définie et </a:t>
                </a:r>
                <a:r>
                  <a:rPr lang="fr-FR" sz="2800" dirty="0"/>
                  <a:t>dérivable sur  </a:t>
                </a:r>
                <a:r>
                  <a:rPr lang="fr-FR" sz="2800" dirty="0">
                    <a:latin typeface="Cambria Math"/>
                    <a:ea typeface="Cambria Math"/>
                  </a:rPr>
                  <a:t>ℝ</a:t>
                </a:r>
                <a:r>
                  <a:rPr lang="fr-FR" sz="2800" dirty="0"/>
                  <a:t> telle </a:t>
                </a:r>
                <a:r>
                  <a:rPr lang="fr-FR" sz="2800" dirty="0" smtClean="0"/>
                  <a:t>que, </a:t>
                </a:r>
                <a:r>
                  <a:rPr lang="fr-FR" sz="2800" dirty="0"/>
                  <a:t>pour tout réel </a:t>
                </a:r>
                <a14:m>
                  <m:oMath xmlns:m="http://schemas.openxmlformats.org/officeDocument/2006/math">
                    <m:r>
                      <a:rPr lang="fr-FR" sz="28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,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fr-FR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fr-FR" sz="2800" i="1">
                        <a:latin typeface="Cambria Math"/>
                      </a:rPr>
                      <m:t>=2</m:t>
                    </m:r>
                  </m:oMath>
                </a14:m>
                <a:r>
                  <a:rPr lang="fr-FR" sz="2800" dirty="0"/>
                  <a:t> 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" y="1579418"/>
                <a:ext cx="4667675" cy="1815882"/>
              </a:xfrm>
              <a:prstGeom prst="rect">
                <a:avLst/>
              </a:prstGeom>
              <a:blipFill>
                <a:blip r:embed="rId3"/>
                <a:stretch>
                  <a:fillRect l="-2742" t="-3691" r="-522" b="-80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841" y="993090"/>
            <a:ext cx="5911543" cy="478146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746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92474" y="530183"/>
            <a:ext cx="9291215" cy="1049235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fr-FR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p:pic>
        <p:nvPicPr>
          <p:cNvPr id="2050" name="Picture 2" descr="C:\Users\ffliche\Dropbox\Lumni\Fonction exponentielle\illustrations\chamy=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4" t="21547" r="19991" b="24957"/>
          <a:stretch/>
        </p:blipFill>
        <p:spPr bwMode="auto">
          <a:xfrm>
            <a:off x="5067300" y="667466"/>
            <a:ext cx="6953250" cy="531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9382" y="1579418"/>
                <a:ext cx="407323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dirty="0"/>
                  <a:t>Que peut-on dire d’une fonction telle que, pour tout réel </a:t>
                </a:r>
                <a14:m>
                  <m:oMath xmlns:m="http://schemas.openxmlformats.org/officeDocument/2006/math">
                    <m:r>
                      <a:rPr lang="fr-FR" sz="28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800" i="1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fr-FR" sz="2800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fr-FR" sz="2800" i="1">
                        <a:latin typeface="Cambria Math"/>
                      </a:rPr>
                      <m:t>=2</m:t>
                    </m:r>
                  </m:oMath>
                </a14:m>
                <a:r>
                  <a:rPr lang="fr-FR" sz="2800" dirty="0"/>
                  <a:t> ?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2" y="1579418"/>
                <a:ext cx="4073236" cy="1384995"/>
              </a:xfrm>
              <a:prstGeom prst="rect">
                <a:avLst/>
              </a:prstGeom>
              <a:blipFill>
                <a:blip r:embed="rId4"/>
                <a:stretch>
                  <a:fillRect l="-3144" t="-4846" r="-3293" b="-110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67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2"/>
              <p:cNvSpPr txBox="1">
                <a:spLocks/>
              </p:cNvSpPr>
              <p:nvPr/>
            </p:nvSpPr>
            <p:spPr>
              <a:xfrm>
                <a:off x="811463" y="1546167"/>
                <a:ext cx="9568670" cy="11579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182880" algn="l" defTabSz="914400" rtl="0" eaLnBrk="1" latinLnBrk="0" hangingPunct="1">
                  <a:lnSpc>
                    <a:spcPct val="90000"/>
                  </a:lnSpc>
                  <a:spcBef>
                    <a:spcPts val="1400"/>
                  </a:spcBef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3152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0584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2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tx1"/>
                  </a:buClr>
                  <a:buSzPct val="80000"/>
                  <a:buFont typeface="Corbel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>
                  <a:lnSpc>
                    <a:spcPct val="100000"/>
                  </a:lnSpc>
                  <a:buFont typeface="Corbel" pitchFamily="34" charset="0"/>
                  <a:buNone/>
                </a:pPr>
                <a:r>
                  <a:rPr lang="fr-FR" sz="3600" dirty="0" smtClean="0"/>
                  <a:t>Existe-t-il des fonctions </a:t>
                </a:r>
                <a14:m>
                  <m:oMath xmlns:m="http://schemas.openxmlformats.org/officeDocument/2006/math">
                    <m:r>
                      <a:rPr lang="fr-FR" sz="360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fr-FR" sz="3600" dirty="0" smtClean="0"/>
                  <a:t> définies et dérivables sur </a:t>
                </a:r>
                <a:r>
                  <a:rPr lang="fr-FR" sz="3600" dirty="0" smtClean="0">
                    <a:latin typeface="Cambria Math"/>
                    <a:ea typeface="Cambria Math"/>
                  </a:rPr>
                  <a:t>ℝ</a:t>
                </a:r>
                <a:r>
                  <a:rPr lang="fr-FR" sz="3600" dirty="0" smtClean="0"/>
                  <a:t> telles que, </a:t>
                </a:r>
                <a:r>
                  <a:rPr lang="fr-FR" sz="3600" b="1" dirty="0"/>
                  <a:t>pour tout réel </a:t>
                </a:r>
                <a14:m>
                  <m:oMath xmlns:m="http://schemas.openxmlformats.org/officeDocument/2006/math">
                    <m:r>
                      <a:rPr lang="fr-FR" sz="3600" b="1" i="1">
                        <a:latin typeface="Cambria Math"/>
                      </a:rPr>
                      <m:t>𝒂</m:t>
                    </m:r>
                    <m:r>
                      <a:rPr lang="fr-FR" sz="360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FR" sz="3600" i="1" dirty="0" smtClean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b="1" i="1" dirty="0" smtClean="0">
                        <a:latin typeface="Cambria Math"/>
                      </a:rPr>
                      <m:t>𝒇</m:t>
                    </m:r>
                    <m:r>
                      <a:rPr lang="fr-FR" sz="3600" b="1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fr-FR" sz="3600" b="1" i="1" dirty="0" smtClean="0">
                        <a:latin typeface="Cambria Math"/>
                      </a:rPr>
                      <m:t>(</m:t>
                    </m:r>
                    <m:r>
                      <a:rPr lang="fr-FR" sz="3600" b="1" i="1" dirty="0" smtClean="0">
                        <a:latin typeface="Cambria Math"/>
                      </a:rPr>
                      <m:t>𝒂</m:t>
                    </m:r>
                    <m:r>
                      <a:rPr lang="fr-FR" sz="3600" b="1" i="1" dirty="0" smtClean="0">
                        <a:latin typeface="Cambria Math"/>
                      </a:rPr>
                      <m:t>)=</m:t>
                    </m:r>
                    <m:r>
                      <a:rPr lang="fr-FR" sz="3600" b="1" i="1" dirty="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fr-FR" sz="3600" dirty="0" smtClean="0"/>
                  <a:t>?</a:t>
                </a:r>
              </a:p>
              <a:p>
                <a:pPr marL="45720" indent="0">
                  <a:buFont typeface="Corbel" pitchFamily="34" charset="0"/>
                  <a:buNone/>
                </a:pPr>
                <a:endParaRPr lang="fr-FR" sz="3200" dirty="0"/>
              </a:p>
              <a:p>
                <a:pPr marL="45720" indent="0">
                  <a:buFont typeface="Corbel" pitchFamily="34" charset="0"/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6" name="Espace réservé du contenu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63" y="1546167"/>
                <a:ext cx="9568670" cy="1157932"/>
              </a:xfrm>
              <a:prstGeom prst="rect">
                <a:avLst/>
              </a:prstGeom>
              <a:blipFill>
                <a:blip r:embed="rId3"/>
                <a:stretch>
                  <a:fillRect l="-1401" t="-13158" b="-136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74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10883" y="1263535"/>
                <a:ext cx="10921041" cy="2118020"/>
              </a:xfrm>
            </p:spPr>
            <p:txBody>
              <a:bodyPr>
                <a:normAutofit/>
              </a:bodyPr>
              <a:lstStyle/>
              <a:p>
                <a:pPr marL="45720" indent="0">
                  <a:lnSpc>
                    <a:spcPct val="160000"/>
                  </a:lnSpc>
                  <a:buNone/>
                </a:pPr>
                <a:r>
                  <a:rPr lang="fr-FR" sz="3800" dirty="0" smtClean="0"/>
                  <a:t>Existe-t-il des fonctions </a:t>
                </a:r>
                <a14:m>
                  <m:oMath xmlns:m="http://schemas.openxmlformats.org/officeDocument/2006/math">
                    <m:r>
                      <a:rPr lang="fr-FR" sz="38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fr-FR" sz="3800" dirty="0" smtClean="0"/>
                  <a:t> définies et dérivables sur </a:t>
                </a:r>
                <a:r>
                  <a:rPr lang="fr-FR" sz="3800" dirty="0" smtClean="0">
                    <a:latin typeface="Cambria Math"/>
                    <a:ea typeface="Cambria Math"/>
                  </a:rPr>
                  <a:t>ℝ</a:t>
                </a:r>
                <a:r>
                  <a:rPr lang="fr-FR" sz="3800" dirty="0" smtClean="0"/>
                  <a:t> telles que, </a:t>
                </a:r>
                <a:r>
                  <a:rPr lang="fr-FR" sz="3800" b="1" dirty="0"/>
                  <a:t>pour tout réel </a:t>
                </a:r>
                <a14:m>
                  <m:oMath xmlns:m="http://schemas.openxmlformats.org/officeDocument/2006/math">
                    <m:r>
                      <a:rPr lang="fr-FR" sz="3800" b="1" i="1">
                        <a:latin typeface="Cambria Math"/>
                      </a:rPr>
                      <m:t>𝒂</m:t>
                    </m:r>
                    <m:r>
                      <a:rPr lang="fr-FR" sz="38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FR" sz="3800" i="1" dirty="0" smtClean="0"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b="1" i="1" dirty="0" smtClean="0">
                        <a:latin typeface="Cambria Math"/>
                      </a:rPr>
                      <m:t>𝒇</m:t>
                    </m:r>
                    <m:r>
                      <a:rPr lang="fr-FR" sz="3800" b="1" i="1" dirty="0" smtClean="0">
                        <a:latin typeface="Cambria Math"/>
                      </a:rPr>
                      <m:t>’(</m:t>
                    </m:r>
                    <m:r>
                      <a:rPr lang="fr-FR" sz="3800" b="1" i="1" dirty="0" smtClean="0">
                        <a:latin typeface="Cambria Math"/>
                      </a:rPr>
                      <m:t>𝒂</m:t>
                    </m:r>
                    <m:r>
                      <a:rPr lang="fr-FR" sz="3800" b="1" i="1" dirty="0" smtClean="0">
                        <a:latin typeface="Cambria Math"/>
                      </a:rPr>
                      <m:t>)=</m:t>
                    </m:r>
                    <m:r>
                      <a:rPr lang="fr-FR" sz="3800" b="1" i="1" dirty="0" smtClean="0">
                        <a:latin typeface="Cambria Math"/>
                      </a:rPr>
                      <m:t>𝒂</m:t>
                    </m:r>
                  </m:oMath>
                </a14:m>
                <a:r>
                  <a:rPr lang="fr-FR" sz="3800" dirty="0" smtClean="0"/>
                  <a:t>?</a:t>
                </a:r>
              </a:p>
              <a:p>
                <a:pPr marL="45720" indent="0">
                  <a:buNone/>
                </a:pPr>
                <a:endParaRPr lang="fr-FR" sz="3200" dirty="0"/>
              </a:p>
              <a:p>
                <a:pPr marL="4572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0883" y="1263535"/>
                <a:ext cx="10921041" cy="2118020"/>
              </a:xfrm>
              <a:blipFill>
                <a:blip r:embed="rId3"/>
                <a:stretch>
                  <a:fillRect l="-1395" r="-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18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fliche\Dropbox\Lumni\Fonction exponentielle\reseau_poin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32191" r="16245"/>
          <a:stretch/>
        </p:blipFill>
        <p:spPr bwMode="auto">
          <a:xfrm>
            <a:off x="5615700" y="1546167"/>
            <a:ext cx="6184391" cy="489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36838" y="1350233"/>
                <a:ext cx="5624015" cy="4422474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</m:oMath>
                </a14:m>
                <a:r>
                  <a:rPr lang="fr-FR" sz="3200" dirty="0" smtClean="0"/>
                  <a:t>.</a:t>
                </a:r>
              </a:p>
              <a:p>
                <a:pPr marL="45720" indent="0">
                  <a:buNone/>
                </a:pPr>
                <a:r>
                  <a:rPr lang="fr-FR" sz="2800" dirty="0"/>
                  <a:t>Pour tout réel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 le coefficient directeur de la tangente au point d’abscisse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 est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2800" dirty="0"/>
              </a:p>
              <a:p>
                <a:pPr marL="45720" indent="0">
                  <a:buNone/>
                </a:pPr>
                <a:endParaRPr lang="fr-FR" sz="2800" dirty="0" smtClean="0"/>
              </a:p>
              <a:p>
                <a:pPr marL="4572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838" y="1350233"/>
                <a:ext cx="5624015" cy="4422474"/>
              </a:xfrm>
              <a:blipFill>
                <a:blip r:embed="rId4"/>
                <a:stretch>
                  <a:fillRect l="-1842" t="-27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9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64787" y="1378992"/>
                <a:ext cx="5624015" cy="4422474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</m:oMath>
                </a14:m>
                <a:r>
                  <a:rPr lang="fr-FR" sz="3200" b="1" dirty="0"/>
                  <a:t> </a:t>
                </a:r>
                <a:endParaRPr lang="fr-FR" sz="3200" b="1" dirty="0" smtClean="0"/>
              </a:p>
              <a:p>
                <a:pPr marL="45720" indent="0">
                  <a:buNone/>
                </a:pPr>
                <a:r>
                  <a:rPr lang="fr-FR" sz="2800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 smtClean="0"/>
                  <a:t> le </a:t>
                </a:r>
                <a:r>
                  <a:rPr lang="fr-FR" sz="2800" dirty="0"/>
                  <a:t>coefficient directeur de la tangente au point d’abscisse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 est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2800" dirty="0"/>
              </a:p>
              <a:p>
                <a:pPr marL="45720" indent="0">
                  <a:buNone/>
                </a:pPr>
                <a:endParaRPr lang="fr-FR" sz="3200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787" y="1378992"/>
                <a:ext cx="5624015" cy="4422474"/>
              </a:xfrm>
              <a:blipFill>
                <a:blip r:embed="rId3"/>
                <a:stretch>
                  <a:fillRect l="-1842" t="-27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/>
          <a:stretch/>
        </p:blipFill>
        <p:spPr>
          <a:xfrm>
            <a:off x="5627085" y="1061258"/>
            <a:ext cx="6311313" cy="5377642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501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1" y="571500"/>
            <a:ext cx="9982200" cy="57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ffliche\Dropbox\Lumni\Fonction exponentielle\illustrations\champ y=xAL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30" y="1111497"/>
            <a:ext cx="607161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264787" y="1378992"/>
                <a:ext cx="5624015" cy="4422474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</m:oMath>
                </a14:m>
                <a:r>
                  <a:rPr lang="fr-FR" sz="3200" dirty="0" smtClean="0"/>
                  <a:t>, </a:t>
                </a:r>
                <a14:m>
                  <m:oMath xmlns:m="http://schemas.openxmlformats.org/officeDocument/2006/math"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</m:oMath>
                </a14:m>
                <a:r>
                  <a:rPr lang="fr-FR" sz="3200" b="1" dirty="0"/>
                  <a:t> </a:t>
                </a:r>
                <a:endParaRPr lang="fr-FR" sz="3200" b="1" dirty="0" smtClean="0"/>
              </a:p>
              <a:p>
                <a:pPr marL="45720" indent="0">
                  <a:buNone/>
                </a:pPr>
                <a:r>
                  <a:rPr lang="fr-FR" sz="2800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 smtClean="0"/>
                  <a:t> le </a:t>
                </a:r>
                <a:r>
                  <a:rPr lang="fr-FR" sz="2800" dirty="0"/>
                  <a:t>coefficient directeur de la tangente au point d’abscisse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 est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2800" dirty="0"/>
              </a:p>
              <a:p>
                <a:pPr marL="45720" indent="0">
                  <a:buNone/>
                </a:pPr>
                <a:endParaRPr lang="fr-FR" sz="3200" dirty="0" smtClean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787" y="1378992"/>
                <a:ext cx="5624015" cy="4422474"/>
              </a:xfrm>
              <a:blipFill>
                <a:blip r:embed="rId4"/>
                <a:stretch>
                  <a:fillRect l="-1842" t="-27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18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28106" y="1519002"/>
                <a:ext cx="10129603" cy="5181600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>
                        <a:latin typeface="Cambria Math"/>
                      </a:rPr>
                      <m:t> </m:t>
                    </m:r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</m:oMath>
                </a14:m>
                <a:r>
                  <a:rPr lang="fr-FR" sz="3200" b="1" dirty="0"/>
                  <a:t> </a:t>
                </a:r>
                <a:r>
                  <a:rPr lang="fr-FR" sz="3200" dirty="0" smtClean="0"/>
                  <a:t> 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 Si on ajoute la condition: </a:t>
                </a:r>
              </a:p>
              <a:p>
                <a:pPr marL="45720" indent="0">
                  <a:buNone/>
                </a:pPr>
                <a:endParaRPr lang="fr-FR" sz="3200" dirty="0" smtClean="0"/>
              </a:p>
              <a:p>
                <a:pPr marL="45720" indent="0">
                  <a:buNone/>
                </a:pPr>
                <a:endParaRPr lang="fr-FR" sz="3200" dirty="0" smtClean="0"/>
              </a:p>
              <a:p>
                <a:pPr marL="45720" indent="0">
                  <a:buNone/>
                </a:pPr>
                <a:r>
                  <a:rPr lang="fr-FR" sz="3200" dirty="0" smtClean="0"/>
                  <a:t>Alors il existe une unique </a:t>
                </a:r>
              </a:p>
              <a:p>
                <a:pPr marL="45720" indent="0">
                  <a:buNone/>
                </a:pPr>
                <a:r>
                  <a:rPr lang="fr-FR" sz="3200" dirty="0"/>
                  <a:t>s</a:t>
                </a:r>
                <a:r>
                  <a:rPr lang="fr-FR" sz="3200" dirty="0" smtClean="0"/>
                  <a:t>olution au problème (admis).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106" y="1519002"/>
                <a:ext cx="10129603" cy="5181600"/>
              </a:xfrm>
              <a:blipFill>
                <a:blip r:embed="rId3"/>
                <a:stretch>
                  <a:fillRect l="-1023" t="-23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73" y="1304278"/>
            <a:ext cx="5935574" cy="51406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73" y="1304277"/>
            <a:ext cx="5935574" cy="51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60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810883" y="1263535"/>
                <a:ext cx="10921041" cy="2118020"/>
              </a:xfrm>
            </p:spPr>
            <p:txBody>
              <a:bodyPr>
                <a:noAutofit/>
              </a:bodyPr>
              <a:lstStyle/>
              <a:p>
                <a:pPr marL="45720" indent="0">
                  <a:lnSpc>
                    <a:spcPct val="160000"/>
                  </a:lnSpc>
                  <a:buNone/>
                </a:pPr>
                <a:r>
                  <a:rPr lang="fr-FR" sz="3800" dirty="0" smtClean="0"/>
                  <a:t>Existe-t-il des fonctions </a:t>
                </a:r>
                <a14:m>
                  <m:oMath xmlns:m="http://schemas.openxmlformats.org/officeDocument/2006/math">
                    <m:r>
                      <a:rPr lang="fr-FR" sz="3800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fr-FR" sz="3800" dirty="0" smtClean="0"/>
                  <a:t> définies et dérivables sur </a:t>
                </a:r>
                <a:r>
                  <a:rPr lang="fr-FR" sz="3800" dirty="0" smtClean="0">
                    <a:latin typeface="Cambria Math"/>
                    <a:ea typeface="Cambria Math"/>
                  </a:rPr>
                  <a:t>ℝ</a:t>
                </a:r>
                <a:r>
                  <a:rPr lang="fr-FR" sz="3800" dirty="0" smtClean="0"/>
                  <a:t> telles que, </a:t>
                </a:r>
                <a:r>
                  <a:rPr lang="fr-FR" sz="3800" b="1" dirty="0"/>
                  <a:t>pour tout réel </a:t>
                </a:r>
                <a14:m>
                  <m:oMath xmlns:m="http://schemas.openxmlformats.org/officeDocument/2006/math">
                    <m:r>
                      <a:rPr lang="fr-FR" sz="3800" b="1" i="1">
                        <a:latin typeface="Cambria Math"/>
                      </a:rPr>
                      <m:t>𝒂</m:t>
                    </m:r>
                  </m:oMath>
                </a14:m>
                <a:r>
                  <a:rPr lang="fr-FR" sz="3800" i="1" dirty="0" smtClean="0">
                    <a:latin typeface="Cambria Math"/>
                  </a:rPr>
                  <a:t>, </a:t>
                </a:r>
                <a14:m>
                  <m:oMath xmlns:m="http://schemas.openxmlformats.org/officeDocument/2006/math">
                    <m:r>
                      <a:rPr lang="fr-FR" sz="3800" b="1" i="1" dirty="0" smtClean="0">
                        <a:latin typeface="Cambria Math"/>
                      </a:rPr>
                      <m:t>𝒇</m:t>
                    </m:r>
                    <m:r>
                      <a:rPr lang="fr-FR" sz="3800" b="1" i="1" dirty="0" smtClean="0">
                        <a:latin typeface="Cambria Math"/>
                      </a:rPr>
                      <m:t>’(</m:t>
                    </m:r>
                    <m:r>
                      <a:rPr lang="fr-FR" sz="3800" b="1" i="1" dirty="0" smtClean="0">
                        <a:latin typeface="Cambria Math"/>
                      </a:rPr>
                      <m:t>𝒂</m:t>
                    </m:r>
                    <m:r>
                      <a:rPr lang="fr-FR" sz="3800" b="1" i="1" dirty="0" smtClean="0">
                        <a:latin typeface="Cambria Math"/>
                      </a:rPr>
                      <m:t>)=</m:t>
                    </m:r>
                    <m:r>
                      <a:rPr lang="fr-FR" sz="38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38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800" b="1" i="1" dirty="0" smtClean="0">
                        <a:latin typeface="Cambria Math"/>
                      </a:rPr>
                      <m:t>𝒂</m:t>
                    </m:r>
                    <m:r>
                      <a:rPr lang="fr-FR" sz="38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800" b="1" dirty="0"/>
                  <a:t> </a:t>
                </a:r>
                <a:r>
                  <a:rPr lang="fr-FR" sz="3800" dirty="0" smtClean="0"/>
                  <a:t>?</a:t>
                </a:r>
              </a:p>
              <a:p>
                <a:pPr marL="45720" indent="0">
                  <a:buNone/>
                </a:pPr>
                <a:endParaRPr lang="fr-FR" sz="3200" dirty="0"/>
              </a:p>
              <a:p>
                <a:pPr marL="4572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0883" y="1263535"/>
                <a:ext cx="10921041" cy="2118020"/>
              </a:xfrm>
              <a:blipFill>
                <a:blip r:embed="rId3"/>
                <a:stretch>
                  <a:fillRect l="-1395" r="-1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1147157" y="3807131"/>
                <a:ext cx="16957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157" y="3807131"/>
                <a:ext cx="169579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4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fliche\Dropbox\Lumni\Fonction exponentielle\reseau_poin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32191" r="16245"/>
          <a:stretch/>
        </p:blipFill>
        <p:spPr bwMode="auto">
          <a:xfrm>
            <a:off x="5771187" y="1350232"/>
            <a:ext cx="6114511" cy="484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79969" y="1378992"/>
                <a:ext cx="5529763" cy="575314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 smtClean="0"/>
                  <a:t>.</a:t>
                </a:r>
              </a:p>
              <a:p>
                <a:pPr marL="4572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9969" y="1378992"/>
                <a:ext cx="5529763" cy="575314"/>
              </a:xfrm>
              <a:blipFill>
                <a:blip r:embed="rId4"/>
                <a:stretch>
                  <a:fillRect l="-1874" t="-21053" r="-2095" b="-273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9969" y="2064451"/>
                <a:ext cx="4891278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" indent="0">
                  <a:buNone/>
                </a:pPr>
                <a:r>
                  <a:rPr lang="fr-FR" sz="2800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 smtClean="0"/>
                  <a:t> le </a:t>
                </a:r>
                <a:r>
                  <a:rPr lang="fr-FR" sz="2800" dirty="0"/>
                  <a:t>coefficient directeur de la tangente au point d’abscisse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 est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800" dirty="0" smtClean="0"/>
                  <a:t>.</a:t>
                </a:r>
                <a:endParaRPr lang="fr-FR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69" y="2064451"/>
                <a:ext cx="4891278" cy="1384995"/>
              </a:xfrm>
              <a:prstGeom prst="rect">
                <a:avLst/>
              </a:prstGeom>
              <a:blipFill>
                <a:blip r:embed="rId5"/>
                <a:stretch>
                  <a:fillRect l="-1494" t="-4405" b="-118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48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79970" y="1378992"/>
                <a:ext cx="5590524" cy="772537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>
                        <a:latin typeface="Cambria Math"/>
                      </a:rPr>
                      <m:t> </m:t>
                    </m:r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 smtClean="0"/>
                  <a:t>.</a:t>
                </a:r>
              </a:p>
              <a:p>
                <a:pPr marL="4572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9970" y="1378992"/>
                <a:ext cx="5590524" cy="772537"/>
              </a:xfrm>
              <a:blipFill>
                <a:blip r:embed="rId3"/>
                <a:stretch>
                  <a:fillRect l="-1854" t="-15748" r="-9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9970" y="1976673"/>
                <a:ext cx="5034712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" indent="0">
                  <a:buNone/>
                </a:pPr>
                <a:r>
                  <a:rPr lang="fr-FR" sz="2800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 smtClean="0"/>
                  <a:t> le </a:t>
                </a:r>
                <a:r>
                  <a:rPr lang="fr-FR" sz="2800" dirty="0"/>
                  <a:t>coefficient directeur de la tangente au point d’abscisse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 est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fr-FR" sz="2800" i="1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fr-FR" sz="2800" i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70" y="1976673"/>
                <a:ext cx="5034712" cy="1384995"/>
              </a:xfrm>
              <a:prstGeom prst="rect">
                <a:avLst/>
              </a:prstGeom>
              <a:blipFill>
                <a:blip r:embed="rId5"/>
                <a:stretch>
                  <a:fillRect l="-1453" t="-3965" r="-3390" b="-118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28" y="1238402"/>
            <a:ext cx="5011331" cy="504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79969" y="1378992"/>
                <a:ext cx="5624015" cy="4422474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3200" b="1" i="1">
                        <a:latin typeface="Cambria Math"/>
                      </a:rPr>
                      <m:t> </m:t>
                    </m:r>
                  </m:oMath>
                </a14:m>
                <a:endParaRPr lang="fr-FR" sz="3200" b="1" i="1" dirty="0" smtClean="0">
                  <a:latin typeface="Cambria Math"/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dirty="0" smtClean="0"/>
                  <a:t>.</a:t>
                </a:r>
              </a:p>
              <a:p>
                <a:pPr marL="45720" indent="0">
                  <a:buNone/>
                </a:pPr>
                <a:endParaRPr lang="fr-FR" sz="2800" dirty="0" smtClean="0"/>
              </a:p>
              <a:p>
                <a:pPr marL="4572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9969" y="1378992"/>
                <a:ext cx="5624015" cy="4422474"/>
              </a:xfrm>
              <a:blipFill rotWithShape="1">
                <a:blip r:embed="rId3"/>
                <a:stretch>
                  <a:fillRect l="-1842" t="-27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ffliche\Dropbox\Lumni\Fonction exponentielle\illustrations\champ y'=yAL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81" y="1097281"/>
            <a:ext cx="7566189" cy="549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33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28106" y="1519002"/>
                <a:ext cx="10129603" cy="5181600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1" i="1">
                        <a:latin typeface="Cambria Math"/>
                      </a:rPr>
                      <m:t> ,</m:t>
                    </m:r>
                    <m:r>
                      <a:rPr lang="fr-FR" sz="3200" b="1" i="1" dirty="0" smtClean="0">
                        <a:latin typeface="Cambria Math"/>
                      </a:rPr>
                      <m:t>𝒇</m:t>
                    </m:r>
                    <m:r>
                      <a:rPr lang="fr-FR" sz="3200" b="1" i="1" dirty="0" smtClean="0">
                        <a:latin typeface="Cambria Math"/>
                      </a:rPr>
                      <m:t>’(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/>
                      </a:rPr>
                      <m:t>)=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200" b="1" i="1" dirty="0" smtClean="0">
                        <a:latin typeface="Cambria Math"/>
                      </a:rPr>
                      <m:t>𝒂</m:t>
                    </m:r>
                    <m:r>
                      <a:rPr lang="fr-FR" sz="32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200" b="1" dirty="0"/>
                  <a:t> </a:t>
                </a:r>
                <a:r>
                  <a:rPr lang="fr-FR" sz="3200" dirty="0" smtClean="0"/>
                  <a:t> 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 Si on ajoute une condition: </a:t>
                </a:r>
              </a:p>
              <a:p>
                <a:pPr marL="45720" indent="0">
                  <a:buNone/>
                </a:pPr>
                <a:endParaRPr lang="fr-FR" sz="3200" dirty="0" smtClean="0"/>
              </a:p>
              <a:p>
                <a:pPr marL="45720" indent="0">
                  <a:buNone/>
                </a:pPr>
                <a:endParaRPr lang="fr-FR" sz="3200" dirty="0"/>
              </a:p>
              <a:p>
                <a:pPr marL="45720" indent="0">
                  <a:buNone/>
                </a:pPr>
                <a:r>
                  <a:rPr lang="fr-FR" sz="3200" dirty="0" smtClean="0"/>
                  <a:t>Alors, il existe une unique 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solution au problème (admis).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106" y="1519002"/>
                <a:ext cx="10129603" cy="5181600"/>
              </a:xfrm>
              <a:blipFill>
                <a:blip r:embed="rId3"/>
                <a:stretch>
                  <a:fillRect l="-1023" t="-23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26504" y="576349"/>
            <a:ext cx="10928434" cy="969818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Fonctions solutions d’une </a:t>
            </a:r>
            <a: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équation différentielle</a:t>
            </a:r>
            <a:br>
              <a:rPr lang="fr-FR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79" y="1218639"/>
            <a:ext cx="4809754" cy="48829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09" y="1218639"/>
            <a:ext cx="4839014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2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1356" y="327275"/>
            <a:ext cx="9875520" cy="1090661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58522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1356" y="327275"/>
            <a:ext cx="9875520" cy="1090661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endParaRPr lang="fr-FR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94112" y="1700261"/>
                <a:ext cx="9872871" cy="1766454"/>
              </a:xfrm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Théorème et définition</a:t>
                </a:r>
                <a:r>
                  <a:rPr lang="fr-FR" sz="3200" b="1" dirty="0"/>
                  <a:t>:(admis)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Il </a:t>
                </a:r>
                <a:r>
                  <a:rPr lang="fr-FR" sz="3200" b="1" dirty="0" smtClean="0"/>
                  <a:t>existe</a:t>
                </a:r>
                <a:r>
                  <a:rPr lang="fr-FR" sz="3200" dirty="0" smtClean="0"/>
                  <a:t> une </a:t>
                </a:r>
                <a:r>
                  <a:rPr lang="fr-FR" sz="3200" b="1" dirty="0" smtClean="0"/>
                  <a:t>unique</a:t>
                </a:r>
                <a:r>
                  <a:rPr lang="fr-FR" sz="3200" dirty="0" smtClean="0"/>
                  <a:t> fonction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fr-FR" sz="3200" dirty="0" smtClean="0"/>
                  <a:t> définie et dérivable  sur </a:t>
                </a:r>
                <a:r>
                  <a:rPr lang="fr-FR" sz="3200" dirty="0" smtClean="0">
                    <a:latin typeface="Cambria Math"/>
                    <a:ea typeface="Cambria Math"/>
                  </a:rPr>
                  <a:t>ℝ</a:t>
                </a:r>
                <a:r>
                  <a:rPr lang="fr-FR" sz="3200" dirty="0" smtClean="0"/>
                  <a:t>  vérifiant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200" b="1" i="1" smtClean="0">
                            <a:latin typeface="Cambria Math"/>
                          </a:rPr>
                          <m:t>𝒇</m:t>
                        </m:r>
                      </m:e>
                      <m:sup>
                        <m:r>
                          <a:rPr lang="fr-FR" sz="3200" b="1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3200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3200" b="1" i="1" smtClean="0">
                        <a:latin typeface="Cambria Math"/>
                      </a:rPr>
                      <m:t>=</m:t>
                    </m:r>
                    <m:r>
                      <a:rPr lang="fr-FR" sz="3200" b="1" i="1" smtClean="0">
                        <a:latin typeface="Cambria Math"/>
                      </a:rPr>
                      <m:t>𝒇</m:t>
                    </m:r>
                    <m:r>
                      <a:rPr lang="fr-FR" sz="3200" b="1" i="1" smtClean="0">
                        <a:latin typeface="Cambria Math"/>
                      </a:rPr>
                      <m:t>(</m:t>
                    </m:r>
                    <m:r>
                      <a:rPr lang="fr-FR" sz="3200" b="1" i="1" smtClean="0">
                        <a:latin typeface="Cambria Math"/>
                      </a:rPr>
                      <m:t>𝒂</m:t>
                    </m:r>
                    <m:r>
                      <a:rPr lang="fr-FR" sz="3200" b="1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fr-FR" sz="3200" b="1" dirty="0" smtClean="0"/>
                  <a:t> </a:t>
                </a:r>
                <a:r>
                  <a:rPr lang="fr-FR" sz="3200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fr-FR" sz="3200" dirty="0" smtClean="0"/>
                  <a:t> et </a:t>
                </a:r>
                <a14:m>
                  <m:oMath xmlns:m="http://schemas.openxmlformats.org/officeDocument/2006/math">
                    <m:r>
                      <a:rPr lang="fr-FR" sz="3200" b="1" i="1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FR" sz="32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1" i="1">
                            <a:latin typeface="Cambria Math"/>
                          </a:rPr>
                          <m:t>𝟎</m:t>
                        </m:r>
                      </m:e>
                    </m:d>
                    <m:r>
                      <a:rPr lang="fr-FR" sz="3200" b="1" i="1">
                        <a:latin typeface="Cambria Math"/>
                      </a:rPr>
                      <m:t>=</m:t>
                    </m:r>
                    <m:r>
                      <a:rPr lang="fr-FR" sz="3200" b="1" i="1">
                        <a:latin typeface="Cambria Math"/>
                      </a:rPr>
                      <m:t>𝟏</m:t>
                    </m:r>
                  </m:oMath>
                </a14:m>
                <a:r>
                  <a:rPr lang="fr-FR" sz="3200" dirty="0"/>
                  <a:t> </a:t>
                </a:r>
                <a:r>
                  <a:rPr lang="fr-FR" sz="3200" dirty="0" smtClean="0"/>
                  <a:t>.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4112" y="1700261"/>
                <a:ext cx="9872871" cy="1766454"/>
              </a:xfrm>
              <a:blipFill>
                <a:blip r:embed="rId3"/>
                <a:stretch>
                  <a:fillRect l="-1049" t="-6849" b="-102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4112" y="4031365"/>
                <a:ext cx="9872871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" indent="0">
                  <a:buNone/>
                </a:pPr>
                <a:r>
                  <a:rPr lang="fr-FR" sz="3200" dirty="0"/>
                  <a:t>Cette fonction est nommée fonction exponentielle. </a:t>
                </a:r>
              </a:p>
              <a:p>
                <a:pPr marL="45720" indent="0">
                  <a:buNone/>
                </a:pPr>
                <a:r>
                  <a:rPr lang="fr-FR" sz="3200" dirty="0"/>
                  <a:t>On la note </a:t>
                </a:r>
                <a:r>
                  <a:rPr lang="fr-FR" sz="3200" b="1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exp</a:t>
                </a:r>
                <a:r>
                  <a:rPr lang="fr-FR" sz="3200" dirty="0"/>
                  <a:t>.</a:t>
                </a:r>
              </a:p>
              <a:p>
                <a:pPr marL="45720" indent="0">
                  <a:buNone/>
                </a:pPr>
                <a:r>
                  <a:rPr lang="fr-FR" sz="3200" b="1" dirty="0" err="1"/>
                  <a:t>exp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32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1" i="1">
                            <a:latin typeface="Cambria Math"/>
                          </a:rPr>
                          <m:t>𝟎</m:t>
                        </m:r>
                      </m:e>
                    </m:d>
                    <m:r>
                      <a:rPr lang="fr-FR" sz="3200" b="1" i="1">
                        <a:latin typeface="Cambria Math"/>
                      </a:rPr>
                      <m:t>=</m:t>
                    </m:r>
                    <m:r>
                      <a:rPr lang="fr-FR" sz="3200" b="1" i="1">
                        <a:latin typeface="Cambria Math"/>
                      </a:rPr>
                      <m:t>𝟏</m:t>
                    </m:r>
                  </m:oMath>
                </a14:m>
                <a:r>
                  <a:rPr lang="fr-FR" sz="3200" b="1" dirty="0"/>
                  <a:t> </a:t>
                </a:r>
                <a:r>
                  <a:rPr lang="fr-FR" sz="3200" dirty="0"/>
                  <a:t>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200" b="1">
                            <a:latin typeface="Cambria Math"/>
                          </a:rPr>
                          <m:t>𝐞𝐱𝐩</m:t>
                        </m:r>
                      </m:e>
                      <m:sup>
                        <m:r>
                          <a:rPr lang="fr-FR" sz="3200" b="1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32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1" i="1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3200" b="1" i="1">
                        <a:latin typeface="Cambria Math"/>
                      </a:rPr>
                      <m:t>=</m:t>
                    </m:r>
                    <m:r>
                      <a:rPr lang="fr-FR" sz="3200" b="1">
                        <a:latin typeface="Cambria Math"/>
                      </a:rPr>
                      <m:t>𝐞𝐱𝐩</m:t>
                    </m:r>
                    <m:r>
                      <a:rPr lang="fr-FR" sz="3200" b="1" i="1">
                        <a:latin typeface="Cambria Math"/>
                      </a:rPr>
                      <m:t>(</m:t>
                    </m:r>
                    <m:r>
                      <a:rPr lang="fr-FR" sz="3200" b="1" i="1">
                        <a:latin typeface="Cambria Math"/>
                      </a:rPr>
                      <m:t>𝒂</m:t>
                    </m:r>
                    <m:r>
                      <a:rPr lang="fr-FR" sz="3200" b="1" i="1">
                        <a:latin typeface="Cambria Math"/>
                      </a:rPr>
                      <m:t>)</m:t>
                    </m:r>
                  </m:oMath>
                </a14:m>
                <a:r>
                  <a:rPr lang="fr-FR" sz="3200" b="1" dirty="0"/>
                  <a:t> </a:t>
                </a:r>
                <a:r>
                  <a:rPr lang="fr-FR" sz="3200" dirty="0"/>
                  <a:t>pour tout réel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/>
                      </a:rPr>
                      <m:t>𝑎</m:t>
                    </m:r>
                  </m:oMath>
                </a14:m>
                <a:r>
                  <a:rPr lang="fr-FR" sz="3200" dirty="0"/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12" y="4031365"/>
                <a:ext cx="9872871" cy="1569660"/>
              </a:xfrm>
              <a:prstGeom prst="rect">
                <a:avLst/>
              </a:prstGeom>
              <a:blipFill>
                <a:blip r:embed="rId4"/>
                <a:stretch>
                  <a:fillRect l="-1112" t="-5039" b="-120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2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571500"/>
            <a:ext cx="99822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0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8616" y="1426664"/>
                <a:ext cx="2332184" cy="15696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" algn="ctr"/>
                <a:r>
                  <a:rPr lang="fr-FR" sz="2400" dirty="0" smtClean="0"/>
                  <a:t>pour </a:t>
                </a:r>
                <a:r>
                  <a:rPr lang="fr-FR" sz="2400" dirty="0"/>
                  <a:t>tout réel </a:t>
                </a:r>
                <a14:m>
                  <m:oMath xmlns:m="http://schemas.openxmlformats.org/officeDocument/2006/math">
                    <m:r>
                      <a:rPr lang="fr-FR" sz="2400" b="0" i="1">
                        <a:latin typeface="Cambria Math"/>
                      </a:rPr>
                      <m:t>𝑎</m:t>
                    </m:r>
                  </m:oMath>
                </a14:m>
                <a:endParaRPr lang="fr-FR" sz="2400" dirty="0"/>
              </a:p>
              <a:p>
                <a:pPr marL="45720" indent="0" algn="ctr">
                  <a:buNone/>
                </a:pPr>
                <a:r>
                  <a:rPr lang="fr-FR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b="1" i="1">
                            <a:latin typeface="Cambria Math"/>
                          </a:rPr>
                          <m:t>𝒇</m:t>
                        </m:r>
                      </m:e>
                      <m:sup>
                        <m:r>
                          <a:rPr lang="fr-FR" sz="2400" b="1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2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2400" b="1" i="1">
                        <a:latin typeface="Cambria Math"/>
                      </a:rPr>
                      <m:t>=</m:t>
                    </m:r>
                    <m:r>
                      <a:rPr lang="fr-FR" sz="2400" b="1" i="1">
                        <a:latin typeface="Cambria Math"/>
                      </a:rPr>
                      <m:t>𝒇</m:t>
                    </m:r>
                    <m:r>
                      <a:rPr lang="fr-FR" sz="2400" b="1" i="1">
                        <a:latin typeface="Cambria Math"/>
                      </a:rPr>
                      <m:t>(</m:t>
                    </m:r>
                    <m:r>
                      <a:rPr lang="fr-FR" sz="2400" b="1" i="1">
                        <a:latin typeface="Cambria Math"/>
                      </a:rPr>
                      <m:t>𝒂</m:t>
                    </m:r>
                    <m:r>
                      <a:rPr lang="fr-FR" sz="2400" b="1" i="1">
                        <a:latin typeface="Cambria Math"/>
                      </a:rPr>
                      <m:t>)</m:t>
                    </m:r>
                  </m:oMath>
                </a14:m>
                <a:endParaRPr lang="fr-FR" sz="2400" b="1" dirty="0" smtClean="0"/>
              </a:p>
              <a:p>
                <a:pPr marL="45720" indent="0" algn="ctr">
                  <a:buNone/>
                </a:pPr>
                <a:r>
                  <a:rPr lang="fr-FR" sz="2400" dirty="0" smtClean="0"/>
                  <a:t>et</a:t>
                </a:r>
              </a:p>
              <a:p>
                <a:pPr marL="45720" algn="ctr"/>
                <a14:m>
                  <m:oMath xmlns:m="http://schemas.openxmlformats.org/officeDocument/2006/math">
                    <m:r>
                      <a:rPr lang="fr-FR" sz="2400" b="1" i="1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FR" sz="2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/>
                          </a:rPr>
                          <m:t>𝟎</m:t>
                        </m:r>
                      </m:e>
                    </m:d>
                    <m:r>
                      <a:rPr lang="fr-FR" sz="2400" b="1" i="1">
                        <a:latin typeface="Cambria Math"/>
                      </a:rPr>
                      <m:t>=</m:t>
                    </m:r>
                    <m:r>
                      <a:rPr lang="fr-FR" sz="2400" b="1" i="1">
                        <a:latin typeface="Cambria Math"/>
                      </a:rPr>
                      <m:t>𝟏</m:t>
                    </m:r>
                  </m:oMath>
                </a14:m>
                <a:r>
                  <a:rPr lang="fr-FR" sz="2400" b="1" dirty="0"/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16" y="1426664"/>
                <a:ext cx="2332184" cy="1569660"/>
              </a:xfrm>
              <a:prstGeom prst="rect">
                <a:avLst/>
              </a:prstGeom>
              <a:blipFill>
                <a:blip r:embed="rId3"/>
                <a:stretch>
                  <a:fillRect t="-2692" b="-38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 txBox="1">
            <a:spLocks/>
          </p:cNvSpPr>
          <p:nvPr/>
        </p:nvSpPr>
        <p:spPr>
          <a:xfrm>
            <a:off x="448616" y="336003"/>
            <a:ext cx="9875520" cy="1090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06108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fliche\Dropbox\Lumni\Fonction exponentielle\illustrations\eulerExp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44" y="1257300"/>
            <a:ext cx="9782556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8616" y="1426664"/>
                <a:ext cx="2332184" cy="15696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" algn="ctr"/>
                <a:r>
                  <a:rPr lang="fr-FR" sz="2400" dirty="0" smtClean="0"/>
                  <a:t>pour </a:t>
                </a:r>
                <a:r>
                  <a:rPr lang="fr-FR" sz="2400" dirty="0"/>
                  <a:t>tout réel </a:t>
                </a:r>
                <a14:m>
                  <m:oMath xmlns:m="http://schemas.openxmlformats.org/officeDocument/2006/math">
                    <m:r>
                      <a:rPr lang="fr-FR" sz="2400" b="0" i="1">
                        <a:latin typeface="Cambria Math"/>
                      </a:rPr>
                      <m:t>𝑎</m:t>
                    </m:r>
                  </m:oMath>
                </a14:m>
                <a:endParaRPr lang="fr-FR" sz="2400" dirty="0"/>
              </a:p>
              <a:p>
                <a:pPr marL="45720" indent="0" algn="ctr">
                  <a:buNone/>
                </a:pPr>
                <a:r>
                  <a:rPr lang="fr-FR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b="1" i="1">
                            <a:latin typeface="Cambria Math"/>
                          </a:rPr>
                          <m:t>𝒇</m:t>
                        </m:r>
                      </m:e>
                      <m:sup>
                        <m:r>
                          <a:rPr lang="fr-FR" sz="2400" b="1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2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2400" b="1" i="1">
                        <a:latin typeface="Cambria Math"/>
                      </a:rPr>
                      <m:t>=</m:t>
                    </m:r>
                    <m:r>
                      <a:rPr lang="fr-FR" sz="2400" b="1" i="1">
                        <a:latin typeface="Cambria Math"/>
                      </a:rPr>
                      <m:t>𝒇</m:t>
                    </m:r>
                    <m:r>
                      <a:rPr lang="fr-FR" sz="2400" b="1" i="1">
                        <a:latin typeface="Cambria Math"/>
                      </a:rPr>
                      <m:t>(</m:t>
                    </m:r>
                    <m:r>
                      <a:rPr lang="fr-FR" sz="2400" b="1" i="1">
                        <a:latin typeface="Cambria Math"/>
                      </a:rPr>
                      <m:t>𝒂</m:t>
                    </m:r>
                    <m:r>
                      <a:rPr lang="fr-FR" sz="2400" b="1" i="1">
                        <a:latin typeface="Cambria Math"/>
                      </a:rPr>
                      <m:t>)</m:t>
                    </m:r>
                  </m:oMath>
                </a14:m>
                <a:endParaRPr lang="fr-FR" sz="2400" b="1" dirty="0" smtClean="0"/>
              </a:p>
              <a:p>
                <a:pPr marL="45720" indent="0" algn="ctr">
                  <a:buNone/>
                </a:pPr>
                <a:r>
                  <a:rPr lang="fr-FR" sz="2400" dirty="0" smtClean="0"/>
                  <a:t>et</a:t>
                </a:r>
              </a:p>
              <a:p>
                <a:pPr marL="45720" algn="ctr"/>
                <a14:m>
                  <m:oMath xmlns:m="http://schemas.openxmlformats.org/officeDocument/2006/math">
                    <m:r>
                      <a:rPr lang="fr-FR" sz="2400" b="1" i="1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FR" sz="2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/>
                          </a:rPr>
                          <m:t>𝟎</m:t>
                        </m:r>
                      </m:e>
                    </m:d>
                    <m:r>
                      <a:rPr lang="fr-FR" sz="2400" b="1" i="1">
                        <a:latin typeface="Cambria Math"/>
                      </a:rPr>
                      <m:t>=</m:t>
                    </m:r>
                    <m:r>
                      <a:rPr lang="fr-FR" sz="2400" b="1" i="1">
                        <a:latin typeface="Cambria Math"/>
                      </a:rPr>
                      <m:t>𝟏</m:t>
                    </m:r>
                  </m:oMath>
                </a14:m>
                <a:r>
                  <a:rPr lang="fr-FR" sz="2400" b="1" dirty="0"/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16" y="1426664"/>
                <a:ext cx="2332184" cy="1569660"/>
              </a:xfrm>
              <a:prstGeom prst="rect">
                <a:avLst/>
              </a:prstGeom>
              <a:blipFill rotWithShape="1">
                <a:blip r:embed="rId3"/>
                <a:stretch>
                  <a:fillRect t="-2692" b="-38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1"/>
          <p:cNvSpPr txBox="1">
            <a:spLocks/>
          </p:cNvSpPr>
          <p:nvPr/>
        </p:nvSpPr>
        <p:spPr>
          <a:xfrm>
            <a:off x="448616" y="336003"/>
            <a:ext cx="9875520" cy="1090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90098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ffliche\Dropbox\Lumni\Fonction exponentielle\illustrations\eulerExp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74" y="1143000"/>
            <a:ext cx="9982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1867" y="1293660"/>
                <a:ext cx="2332184" cy="15696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45720" algn="ctr"/>
                <a:r>
                  <a:rPr lang="fr-FR" sz="2400" dirty="0" smtClean="0"/>
                  <a:t>pour </a:t>
                </a:r>
                <a:r>
                  <a:rPr lang="fr-FR" sz="2400" dirty="0"/>
                  <a:t>tout réel </a:t>
                </a:r>
                <a14:m>
                  <m:oMath xmlns:m="http://schemas.openxmlformats.org/officeDocument/2006/math">
                    <m:r>
                      <a:rPr lang="fr-FR" sz="2400" b="0" i="1">
                        <a:latin typeface="Cambria Math"/>
                      </a:rPr>
                      <m:t>𝑎</m:t>
                    </m:r>
                  </m:oMath>
                </a14:m>
                <a:endParaRPr lang="fr-FR" sz="2400" dirty="0"/>
              </a:p>
              <a:p>
                <a:pPr marL="45720" indent="0" algn="ctr">
                  <a:buNone/>
                </a:pPr>
                <a:r>
                  <a:rPr lang="fr-FR" sz="2400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b="1" i="1">
                            <a:latin typeface="Cambria Math"/>
                          </a:rPr>
                          <m:t>𝒇</m:t>
                        </m:r>
                      </m:e>
                      <m:sup>
                        <m:r>
                          <a:rPr lang="fr-FR" sz="2400" b="1" i="1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2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2400" b="1" i="1">
                        <a:latin typeface="Cambria Math"/>
                      </a:rPr>
                      <m:t>=</m:t>
                    </m:r>
                    <m:r>
                      <a:rPr lang="fr-FR" sz="2400" b="1" i="1">
                        <a:latin typeface="Cambria Math"/>
                      </a:rPr>
                      <m:t>𝒇</m:t>
                    </m:r>
                    <m:r>
                      <a:rPr lang="fr-FR" sz="2400" b="1" i="1">
                        <a:latin typeface="Cambria Math"/>
                      </a:rPr>
                      <m:t>(</m:t>
                    </m:r>
                    <m:r>
                      <a:rPr lang="fr-FR" sz="2400" b="1" i="1">
                        <a:latin typeface="Cambria Math"/>
                      </a:rPr>
                      <m:t>𝒂</m:t>
                    </m:r>
                    <m:r>
                      <a:rPr lang="fr-FR" sz="2400" b="1" i="1">
                        <a:latin typeface="Cambria Math"/>
                      </a:rPr>
                      <m:t>)</m:t>
                    </m:r>
                  </m:oMath>
                </a14:m>
                <a:endParaRPr lang="fr-FR" sz="2400" b="1" dirty="0" smtClean="0"/>
              </a:p>
              <a:p>
                <a:pPr marL="45720" indent="0" algn="ctr">
                  <a:buNone/>
                </a:pPr>
                <a:r>
                  <a:rPr lang="fr-FR" sz="2400" dirty="0" smtClean="0"/>
                  <a:t>et</a:t>
                </a:r>
              </a:p>
              <a:p>
                <a:pPr marL="45720" algn="ctr"/>
                <a14:m>
                  <m:oMath xmlns:m="http://schemas.openxmlformats.org/officeDocument/2006/math">
                    <m:r>
                      <a:rPr lang="fr-FR" sz="2400" b="1" i="1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fr-FR" sz="2400" b="1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 i="1">
                            <a:latin typeface="Cambria Math"/>
                          </a:rPr>
                          <m:t>𝟎</m:t>
                        </m:r>
                      </m:e>
                    </m:d>
                    <m:r>
                      <a:rPr lang="fr-FR" sz="2400" b="1" i="1">
                        <a:latin typeface="Cambria Math"/>
                      </a:rPr>
                      <m:t>=</m:t>
                    </m:r>
                    <m:r>
                      <a:rPr lang="fr-FR" sz="2400" b="1" i="1">
                        <a:latin typeface="Cambria Math"/>
                      </a:rPr>
                      <m:t>𝟏</m:t>
                    </m:r>
                  </m:oMath>
                </a14:m>
                <a:r>
                  <a:rPr lang="fr-FR" sz="2400" b="1" dirty="0"/>
                  <a:t> 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67" y="1293660"/>
                <a:ext cx="2332184" cy="1569660"/>
              </a:xfrm>
              <a:prstGeom prst="rect">
                <a:avLst/>
              </a:prstGeom>
              <a:blipFill rotWithShape="1">
                <a:blip r:embed="rId3"/>
                <a:stretch>
                  <a:fillRect t="-2692" b="-38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19667" y="558800"/>
            <a:ext cx="9875520" cy="998913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6345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719667" y="1760913"/>
                <a:ext cx="10642600" cy="4038600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Propriété 1:</a:t>
                </a:r>
              </a:p>
              <a:p>
                <a:pPr marL="45720" indent="0">
                  <a:buNone/>
                </a:pPr>
                <a:endParaRPr lang="fr-FR" sz="3200" dirty="0" smtClean="0"/>
              </a:p>
              <a:p>
                <a:pPr marL="45720" indent="0">
                  <a:buNone/>
                </a:pPr>
                <a:r>
                  <a:rPr lang="fr-FR" sz="3200" dirty="0" smtClean="0"/>
                  <a:t>La fonction exponentielle est 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strictement positive sur </a:t>
                </a:r>
                <a:r>
                  <a:rPr lang="fr-FR" sz="3200" dirty="0" smtClean="0">
                    <a:latin typeface="Cambria Math"/>
                    <a:ea typeface="Cambria Math"/>
                  </a:rPr>
                  <a:t>ℝ.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Pour tout réel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fr-FR" sz="3200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200" i="1" dirty="0" smtClean="0">
                        <a:latin typeface="Cambria Math"/>
                      </a:rPr>
                      <m:t>exp</m:t>
                    </m:r>
                    <m:r>
                      <a:rPr lang="fr-FR" sz="3200" i="1" dirty="0" smtClean="0">
                        <a:latin typeface="Cambria Math"/>
                      </a:rPr>
                      <m:t>⁡(</m:t>
                    </m:r>
                    <m:r>
                      <a:rPr lang="fr-FR" sz="3200" i="1" dirty="0" smtClean="0">
                        <a:latin typeface="Cambria Math"/>
                      </a:rPr>
                      <m:t>𝑥</m:t>
                    </m:r>
                    <m:r>
                      <a:rPr lang="fr-FR" sz="3200" i="1" dirty="0" smtClean="0">
                        <a:latin typeface="Cambria Math"/>
                      </a:rPr>
                      <m:t>)&gt;0</m:t>
                    </m:r>
                  </m:oMath>
                </a14:m>
                <a:r>
                  <a:rPr lang="fr-FR" sz="3200" dirty="0" smtClean="0"/>
                  <a:t>.</a:t>
                </a:r>
              </a:p>
              <a:p>
                <a:pPr marL="45720" indent="0">
                  <a:buNone/>
                </a:pPr>
                <a:endParaRPr lang="fr-FR" sz="3200" dirty="0" smtClean="0"/>
              </a:p>
              <a:p>
                <a:pPr marL="45720" indent="0">
                  <a:buNone/>
                </a:pPr>
                <a:r>
                  <a:rPr lang="fr-FR" sz="3200" dirty="0" smtClean="0"/>
                  <a:t>La fonction exponentielle est strictement croissante sur </a:t>
                </a:r>
                <a:r>
                  <a:rPr lang="fr-FR" sz="3200" dirty="0" smtClean="0">
                    <a:latin typeface="Cambria Math"/>
                    <a:ea typeface="Cambria Math"/>
                  </a:rPr>
                  <a:t>ℝ.</a:t>
                </a:r>
              </a:p>
              <a:p>
                <a:pPr marL="45720" indent="0">
                  <a:buNone/>
                </a:pPr>
                <a:endParaRPr lang="fr-FR" sz="3200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9667" y="1760913"/>
                <a:ext cx="10642600" cy="4038600"/>
              </a:xfrm>
              <a:blipFill>
                <a:blip r:embed="rId3"/>
                <a:stretch>
                  <a:fillRect l="-974" t="-3172" b="-99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74" y="1239690"/>
            <a:ext cx="5207238" cy="399939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19667" y="558800"/>
            <a:ext cx="9875520" cy="998913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25193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722316" y="1371447"/>
                <a:ext cx="9872871" cy="4038600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fr-FR" sz="3200" b="1" dirty="0" smtClean="0"/>
                  <a:t>Propriété 2</a:t>
                </a:r>
              </a:p>
              <a:p>
                <a:pPr marL="45720" indent="0">
                  <a:buNone/>
                </a:pPr>
                <a:r>
                  <a:rPr lang="fr-FR" sz="2800" dirty="0" smtClean="0"/>
                  <a:t>Pour tous réels </a:t>
                </a:r>
                <a14:m>
                  <m:oMath xmlns:m="http://schemas.openxmlformats.org/officeDocument/2006/math">
                    <m:r>
                      <a:rPr lang="fr-FR" sz="2800" i="1" dirty="0" smtClean="0">
                        <a:latin typeface="Cambria Math"/>
                      </a:rPr>
                      <m:t>𝑥</m:t>
                    </m:r>
                  </m:oMath>
                </a14:m>
                <a:r>
                  <a:rPr lang="fr-FR" sz="2800" dirty="0" smtClean="0"/>
                  <a:t> et </a:t>
                </a:r>
                <a14:m>
                  <m:oMath xmlns:m="http://schemas.openxmlformats.org/officeDocument/2006/math">
                    <m:r>
                      <a:rPr lang="fr-FR" sz="2800" i="1" dirty="0" smtClean="0">
                        <a:latin typeface="Cambria Math"/>
                      </a:rPr>
                      <m:t>𝑦</m:t>
                    </m:r>
                  </m:oMath>
                </a14:m>
                <a:r>
                  <a:rPr lang="fr-FR" sz="2800" dirty="0" smtClean="0"/>
                  <a:t>, pour tout entier relatif </a:t>
                </a:r>
                <a14:m>
                  <m:oMath xmlns:m="http://schemas.openxmlformats.org/officeDocument/2006/math">
                    <m:r>
                      <a:rPr lang="fr-FR" sz="2800" i="1" dirty="0" smtClean="0">
                        <a:latin typeface="Cambria Math"/>
                      </a:rPr>
                      <m:t>𝑛</m:t>
                    </m:r>
                  </m:oMath>
                </a14:m>
                <a:r>
                  <a:rPr lang="fr-FR" sz="2800" dirty="0" smtClean="0"/>
                  <a:t>, on a:</a:t>
                </a:r>
              </a:p>
              <a:p>
                <a:pPr marL="4572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2800" dirty="0" smtClean="0"/>
              </a:p>
              <a:p>
                <a:pPr marL="4572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  <a:ea typeface="Cambria Math"/>
                        </a:rPr>
                        <m:t>×</m:t>
                      </m:r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  <a:ea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2800" b="0" dirty="0" smtClean="0">
                  <a:ea typeface="Cambria Math"/>
                </a:endParaRPr>
              </a:p>
              <a:p>
                <a:pPr marL="4572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2800" b="0" dirty="0" smtClean="0"/>
              </a:p>
              <a:p>
                <a:pPr marL="4572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𝑛𝑥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/>
                            </a:rPr>
                            <m:t>(</m:t>
                          </m:r>
                          <m:func>
                            <m:func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2316" y="1371447"/>
                <a:ext cx="9872871" cy="4038600"/>
              </a:xfrm>
              <a:blipFill>
                <a:blip r:embed="rId2"/>
                <a:stretch>
                  <a:fillRect l="-1049" t="-3172" b="-2129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19667" y="558800"/>
            <a:ext cx="9875520" cy="998913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65383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69791" y="222135"/>
            <a:ext cx="9875520" cy="1186873"/>
          </a:xfrm>
        </p:spPr>
        <p:txBody>
          <a:bodyPr>
            <a:noAutofit/>
          </a:bodyPr>
          <a:lstStyle/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exponentielle: notation</a:t>
            </a:r>
            <a:endParaRPr lang="fr-FR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72440" y="1095241"/>
                <a:ext cx="9872871" cy="935182"/>
              </a:xfrm>
            </p:spPr>
            <p:txBody>
              <a:bodyPr>
                <a:noAutofit/>
              </a:bodyPr>
              <a:lstStyle/>
              <a:p>
                <a:pPr marL="45720" indent="0">
                  <a:lnSpc>
                    <a:spcPct val="160000"/>
                  </a:lnSpc>
                  <a:buNone/>
                </a:pPr>
                <a:r>
                  <a:rPr lang="fr-FR" sz="3200" dirty="0" smtClean="0"/>
                  <a:t>L’image de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fr-FR" sz="3200" dirty="0" smtClean="0"/>
                  <a:t> par la fonction exponentielle est notée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200" b="0" i="0" dirty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fr-FR" sz="3200" dirty="0" smtClean="0"/>
                  <a:t>. </a:t>
                </a:r>
                <a:endParaRPr lang="fr-FR" sz="3200" dirty="0"/>
              </a:p>
              <a:p>
                <a:pPr marL="4572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2440" y="1095241"/>
                <a:ext cx="9872871" cy="935182"/>
              </a:xfrm>
              <a:blipFill>
                <a:blip r:embed="rId3"/>
                <a:stretch>
                  <a:fillRect l="-1049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12339" y="3132915"/>
                <a:ext cx="3510898" cy="5232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i="1">
                                  <a:latin typeface="Cambria Math"/>
                                </a:rPr>
                                <m:t>𝑛𝑥</m:t>
                              </m:r>
                            </m:e>
                          </m:d>
                        </m:e>
                      </m:func>
                      <m:r>
                        <a:rPr lang="fr-FR" sz="28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800" i="1">
                              <a:latin typeface="Cambria Math"/>
                            </a:rPr>
                            <m:t>(</m:t>
                          </m:r>
                          <m:func>
                            <m:funcPr>
                              <m:ctrlPr>
                                <a:rPr lang="fr-FR" sz="2800" i="1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  <m:r>
                            <a:rPr lang="fr-FR" sz="2800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fr-FR" sz="2800" i="1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39" y="3132915"/>
                <a:ext cx="35108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6" b="64350"/>
          <a:stretch/>
        </p:blipFill>
        <p:spPr>
          <a:xfrm>
            <a:off x="7687506" y="2001328"/>
            <a:ext cx="3963587" cy="7252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4060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568530" y="1696212"/>
                <a:ext cx="5088897" cy="4038600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2800" dirty="0" smtClean="0"/>
              </a:p>
              <a:p>
                <a:pPr marL="45720" indent="0">
                  <a:buNone/>
                </a:pPr>
                <a:endParaRPr lang="fr-FR" sz="2800" dirty="0" smtClean="0"/>
              </a:p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  <a:ea typeface="Cambria Math"/>
                        </a:rPr>
                        <m:t>×</m:t>
                      </m:r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  <a:ea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  <a:ea typeface="Cambria Math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sz="2800" b="0" dirty="0" smtClean="0">
                  <a:ea typeface="Cambria Math"/>
                </a:endParaRPr>
              </a:p>
              <a:p>
                <a:pPr marL="45720" indent="0">
                  <a:buNone/>
                </a:pPr>
                <a:endParaRPr lang="fr-FR" sz="2800" b="0" dirty="0" smtClean="0">
                  <a:ea typeface="Cambria Math"/>
                </a:endParaRPr>
              </a:p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𝑦</m:t>
                          </m:r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sz="2800" b="0" dirty="0" smtClean="0"/>
              </a:p>
              <a:p>
                <a:pPr marL="45720" indent="0">
                  <a:buNone/>
                </a:pPr>
                <a:endParaRPr lang="fr-FR" sz="2800" b="0" dirty="0" smtClean="0"/>
              </a:p>
              <a:p>
                <a:pPr marL="4572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2800" b="0" i="0" smtClean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800" b="0" i="1" smtClean="0">
                                  <a:latin typeface="Cambria Math"/>
                                </a:rPr>
                                <m:t>𝑛𝑥</m:t>
                              </m:r>
                            </m:e>
                          </m:d>
                        </m:e>
                      </m:func>
                      <m:r>
                        <a:rPr lang="fr-FR" sz="2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/>
                            </a:rPr>
                            <m:t>(</m:t>
                          </m:r>
                          <m:func>
                            <m:funcPr>
                              <m:ctrlPr>
                                <a:rPr lang="fr-FR" sz="2800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2800" b="0" i="0" smtClean="0">
                                  <a:latin typeface="Cambria Math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28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sz="2800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func>
                          <m:r>
                            <a:rPr lang="fr-FR" sz="28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8530" y="1696212"/>
                <a:ext cx="5088897" cy="4038600"/>
              </a:xfrm>
              <a:blipFill>
                <a:blip r:embed="rId3"/>
                <a:stretch>
                  <a:fillRect b="-49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719667" y="1157603"/>
            <a:ext cx="21419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/>
              <a:t>Propriété 2</a:t>
            </a:r>
            <a:endParaRPr lang="fr-FR" sz="3200" b="1" dirty="0"/>
          </a:p>
          <a:p>
            <a:endParaRPr lang="fr-FR" sz="3200" b="1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19667" y="558800"/>
            <a:ext cx="9875520" cy="998913"/>
          </a:xfrm>
        </p:spPr>
        <p:txBody>
          <a:bodyPr>
            <a:noAutofit/>
          </a:bodyPr>
          <a:lstStyle/>
          <a:p>
            <a: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fr-FR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sz="4000" dirty="0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568530" y="532522"/>
            <a:ext cx="9875520" cy="998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  <a:t>La fonction exponentielle</a:t>
            </a:r>
            <a:b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</a:rPr>
            </a:b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8627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b="1" dirty="0" smtClean="0"/>
          </a:p>
          <a:p>
            <a:pPr marL="0" indent="0">
              <a:buNone/>
            </a:pPr>
            <a:r>
              <a:rPr lang="fr-FR" dirty="0"/>
              <a:t> </a:t>
            </a:r>
            <a:endParaRPr lang="fr-FR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827536" y="2568324"/>
            <a:ext cx="4503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dirty="0" smtClean="0">
                <a:ln w="24500" cmpd="dbl">
                  <a:solidFill>
                    <a:srgbClr val="DF5327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DF5327">
                        <a:tint val="10000"/>
                        <a:satMod val="155000"/>
                      </a:srgbClr>
                    </a:gs>
                    <a:gs pos="60000">
                      <a:srgbClr val="DF5327">
                        <a:tint val="30000"/>
                        <a:satMod val="155000"/>
                      </a:srgbClr>
                    </a:gs>
                    <a:gs pos="100000">
                      <a:srgbClr val="DF5327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LE VRAI-FAUX</a:t>
            </a:r>
            <a:endParaRPr lang="fr-FR" sz="5400" b="1" dirty="0">
              <a:ln w="24500" cmpd="dbl">
                <a:solidFill>
                  <a:srgbClr val="DF5327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DF5327">
                      <a:tint val="10000"/>
                      <a:satMod val="155000"/>
                    </a:srgbClr>
                  </a:gs>
                  <a:gs pos="60000">
                    <a:srgbClr val="DF5327">
                      <a:tint val="30000"/>
                      <a:satMod val="155000"/>
                    </a:srgbClr>
                  </a:gs>
                  <a:gs pos="100000">
                    <a:srgbClr val="DF5327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5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48393" y="1192877"/>
                <a:ext cx="11222182" cy="1400694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fr-FR" sz="3000" b="1" i="1" dirty="0" smtClean="0"/>
                  <a:t>Affirmation 1:</a:t>
                </a:r>
              </a:p>
              <a:p>
                <a:pPr marL="45720" indent="0">
                  <a:buNone/>
                </a:pPr>
                <a:r>
                  <a:rPr lang="fr-FR" sz="3000" dirty="0" smtClean="0"/>
                  <a:t>« La suite de terme général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3000" b="0" i="1" smtClean="0">
                            <a:latin typeface="Cambria Math"/>
                          </a:rPr>
                          <m:t>𝑢</m:t>
                        </m:r>
                      </m:e>
                      <m:sub>
                        <m:r>
                          <a:rPr lang="fr-FR" sz="30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fr-FR" sz="3000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fr-FR" sz="3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000" b="0" i="0" smtClean="0">
                            <a:latin typeface="Cambria Math"/>
                          </a:rPr>
                          <m:t>e</m:t>
                        </m:r>
                      </m:e>
                      <m:sup>
                        <m:r>
                          <a:rPr lang="fr-FR" sz="3000" b="0" i="1" smtClean="0">
                            <a:latin typeface="Cambria Math"/>
                          </a:rPr>
                          <m:t>1+2</m:t>
                        </m:r>
                        <m:r>
                          <a:rPr lang="fr-FR" sz="30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fr-FR" sz="3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000" dirty="0" smtClean="0"/>
                  <a:t>est une suite géométrique »</a:t>
                </a:r>
              </a:p>
              <a:p>
                <a:pPr marL="45720" indent="0">
                  <a:buNone/>
                </a:pPr>
                <a:endParaRPr lang="fr-FR" sz="30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393" y="1192877"/>
                <a:ext cx="11222182" cy="1400694"/>
              </a:xfrm>
              <a:blipFill>
                <a:blip r:embed="rId2"/>
                <a:stretch>
                  <a:fillRect l="-815" t="-87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1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09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526473" y="1077406"/>
                <a:ext cx="11139054" cy="2014928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fr-FR" sz="3000" b="1" i="1" dirty="0" smtClean="0"/>
                  <a:t>Affirmation 2:</a:t>
                </a:r>
              </a:p>
              <a:p>
                <a:pPr marL="45720" indent="0">
                  <a:buNone/>
                </a:pPr>
                <a:r>
                  <a:rPr lang="fr-FR" sz="3000" dirty="0" smtClean="0"/>
                  <a:t>« La fonction </a:t>
                </a:r>
                <a:r>
                  <a:rPr lang="fr-FR" sz="3000" i="1" dirty="0" smtClean="0"/>
                  <a:t>f</a:t>
                </a:r>
                <a:r>
                  <a:rPr lang="fr-FR" sz="3000" dirty="0" smtClean="0"/>
                  <a:t> définie sur </a:t>
                </a:r>
                <a:r>
                  <a:rPr lang="fr-FR" sz="3000" dirty="0" smtClean="0">
                    <a:latin typeface="Cambria Math"/>
                    <a:ea typeface="Cambria Math"/>
                  </a:rPr>
                  <a:t>ℝ par </a:t>
                </a:r>
                <a14:m>
                  <m:oMath xmlns:m="http://schemas.openxmlformats.org/officeDocument/2006/math">
                    <m:r>
                      <a:rPr lang="fr-FR" sz="30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sz="30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fr-FR" sz="3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sz="3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fr-FR" sz="3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r>
                          <a:rPr lang="fr-FR" sz="30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r-FR" sz="3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3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3000" dirty="0" smtClean="0"/>
                  <a:t> </a:t>
                </a:r>
                <a:r>
                  <a:rPr lang="fr-FR" sz="3000" dirty="0"/>
                  <a:t> </a:t>
                </a:r>
                <a:r>
                  <a:rPr lang="fr-FR" sz="3000" dirty="0" smtClean="0"/>
                  <a:t>est une fonction paire.»</a:t>
                </a:r>
                <a:endParaRPr lang="fr-FR" sz="30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6473" y="1077406"/>
                <a:ext cx="11139054" cy="2014928"/>
              </a:xfrm>
              <a:blipFill>
                <a:blip r:embed="rId3"/>
                <a:stretch>
                  <a:fillRect l="-821" t="-6061" r="-4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2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83" y="3306384"/>
            <a:ext cx="4136144" cy="21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0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5" r="33272"/>
          <a:stretch/>
        </p:blipFill>
        <p:spPr>
          <a:xfrm>
            <a:off x="1185332" y="673115"/>
            <a:ext cx="4538134" cy="5402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931275" y="1662546"/>
                <a:ext cx="440728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dirty="0" smtClean="0"/>
                  <a:t>Coefficient directeur de la tangente en A: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fr-FR" sz="32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275" y="1662546"/>
                <a:ext cx="4407285" cy="1077218"/>
              </a:xfrm>
              <a:prstGeom prst="rect">
                <a:avLst/>
              </a:prstGeom>
              <a:blipFill>
                <a:blip r:embed="rId5"/>
                <a:stretch>
                  <a:fillRect l="-3458" t="-7386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70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160889" y="2041683"/>
                <a:ext cx="9872871" cy="1549415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fr-FR" sz="3200" b="1" i="1" dirty="0" smtClean="0"/>
                  <a:t>Affirmation 3: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« La droite T d’équation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FR" sz="3200" dirty="0" smtClean="0"/>
                  <a:t> est tangente à la courbe représentative de la fonction exponentielle »</a:t>
                </a: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60889" y="2041683"/>
                <a:ext cx="9872871" cy="1549415"/>
              </a:xfrm>
              <a:blipFill>
                <a:blip r:embed="rId3"/>
                <a:stretch>
                  <a:fillRect l="-1049" t="-8268" b="-157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3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44237" y="1243661"/>
                <a:ext cx="9872871" cy="1549415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fr-FR" sz="2800" b="1" i="1" dirty="0" smtClean="0"/>
                  <a:t>Affirmation 3:</a:t>
                </a:r>
              </a:p>
              <a:p>
                <a:pPr marL="45720" indent="0">
                  <a:buNone/>
                </a:pPr>
                <a:r>
                  <a:rPr lang="fr-FR" sz="2800" dirty="0" smtClean="0"/>
                  <a:t>« La droite T d’équation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FR" sz="2800" dirty="0" smtClean="0"/>
                  <a:t> est tangente à la courbe représentative de la fonction exponentielle »</a:t>
                </a:r>
                <a:endParaRPr lang="fr-FR" sz="2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4237" y="1243661"/>
                <a:ext cx="9872871" cy="1549415"/>
              </a:xfrm>
              <a:blipFill>
                <a:blip r:embed="rId3"/>
                <a:stretch>
                  <a:fillRect l="-803" t="-6299" b="-31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3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/>
          <a:stretch/>
        </p:blipFill>
        <p:spPr>
          <a:xfrm>
            <a:off x="7547955" y="2600021"/>
            <a:ext cx="3940233" cy="3171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798022" y="2793076"/>
                <a:ext cx="18143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022" y="2793076"/>
                <a:ext cx="181434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50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3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55629" y="1290948"/>
                <a:ext cx="9872871" cy="1549415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:r>
                  <a:rPr lang="fr-FR" sz="3200" b="1" i="1" dirty="0" smtClean="0"/>
                  <a:t>Affirmation 3: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« La droite T d’équation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fr-FR" sz="3200" dirty="0" smtClean="0"/>
                  <a:t> est tangente 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à la courbe représentative </a:t>
                </a:r>
              </a:p>
              <a:p>
                <a:pPr marL="45720" indent="0">
                  <a:buNone/>
                </a:pPr>
                <a:r>
                  <a:rPr lang="fr-FR" sz="3200" dirty="0" smtClean="0"/>
                  <a:t>de la fonction exponentielle »</a:t>
                </a: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5629" y="1290948"/>
                <a:ext cx="9872871" cy="1549415"/>
              </a:xfrm>
              <a:blipFill>
                <a:blip r:embed="rId4"/>
                <a:stretch>
                  <a:fillRect l="-1112" t="-8268" b="-1066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03" y="1646533"/>
            <a:ext cx="4958087" cy="380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55" y="914616"/>
            <a:ext cx="5641571" cy="5051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243874" y="1306286"/>
                <a:ext cx="7320708" cy="4978136"/>
              </a:xfrm>
            </p:spPr>
            <p:txBody>
              <a:bodyPr>
                <a:noAutofit/>
              </a:bodyPr>
              <a:lstStyle/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FR" sz="2800" dirty="0" smtClean="0"/>
                  <a:t> est la courbe représentative de la fonction exponentielle.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b="0" i="1" dirty="0" smtClean="0">
                    <a:latin typeface="Cambria Math" panose="02040503050406030204" pitchFamily="18" charset="0"/>
                  </a:rPr>
                  <a:t> </a:t>
                </a:r>
                <a:r>
                  <a:rPr lang="fr-FR" sz="2800" b="0" dirty="0" smtClean="0"/>
                  <a:t>est un réel</a:t>
                </a:r>
                <a:r>
                  <a:rPr lang="fr-FR" sz="2800" b="0" i="1" dirty="0" smtClean="0">
                    <a:latin typeface="Cambria Math" panose="02040503050406030204" pitchFamily="18" charset="0"/>
                  </a:rPr>
                  <a:t>.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fr-FR" sz="2800" dirty="0"/>
                  <a:t> est le point de coordonnées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fr-FR" sz="2800" i="1">
                            <a:latin typeface="Cambria Math" panose="02040503050406030204" pitchFamily="18" charset="0"/>
                          </a:rPr>
                          <m:t>;0</m:t>
                        </m:r>
                      </m:e>
                    </m:d>
                  </m:oMath>
                </a14:m>
                <a:r>
                  <a:rPr lang="fr-FR" sz="2800" dirty="0" smtClean="0"/>
                  <a:t>.</a:t>
                </a:r>
                <a:endParaRPr lang="fr-FR" sz="2800" i="1" dirty="0" smtClean="0">
                  <a:latin typeface="Cambria Math"/>
                </a:endParaRP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fr-FR" sz="2800" i="1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fr-FR" sz="2800" dirty="0"/>
                  <a:t> </a:t>
                </a:r>
                <a:r>
                  <a:rPr lang="fr-FR" sz="2800" dirty="0" smtClean="0"/>
                  <a:t>est le point </a:t>
                </a:r>
                <a:r>
                  <a:rPr lang="fr-FR" sz="2800" dirty="0"/>
                  <a:t>de la </a:t>
                </a:r>
                <a:r>
                  <a:rPr lang="fr-FR" sz="2800" dirty="0" smtClean="0"/>
                  <a:t>courbe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FR" sz="2800" dirty="0" smtClean="0"/>
                  <a:t> d’abscisse </a:t>
                </a:r>
                <a14:m>
                  <m:oMath xmlns:m="http://schemas.openxmlformats.org/officeDocument/2006/math">
                    <m:r>
                      <a:rPr lang="fr-FR" sz="2800" i="1" dirty="0" smtClean="0">
                        <a:latin typeface="Cambria Math"/>
                      </a:rPr>
                      <m:t>𝑎</m:t>
                    </m:r>
                  </m:oMath>
                </a14:m>
                <a:r>
                  <a:rPr lang="fr-FR" sz="2800" dirty="0" smtClean="0"/>
                  <a:t>.</a:t>
                </a:r>
              </a:p>
              <a:p>
                <a:pPr marL="45720" indent="0">
                  <a:buNone/>
                </a:pP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fr-FR" sz="2800" dirty="0" smtClean="0"/>
                  <a:t> est le point d’intersection de la tangente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fr-FR" sz="2800" dirty="0" smtClean="0"/>
                  <a:t> à la courbe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fr-FR" sz="2800" dirty="0" smtClean="0"/>
                  <a:t> en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fr-FR" sz="2800" dirty="0" smtClean="0"/>
                  <a:t> et de l’axe des abscisses.</a:t>
                </a:r>
                <a:endParaRPr lang="fr-FR" sz="2800" dirty="0"/>
              </a:p>
              <a:p>
                <a:pPr marL="45720" indent="0">
                  <a:lnSpc>
                    <a:spcPct val="100000"/>
                  </a:lnSpc>
                  <a:buNone/>
                </a:pPr>
                <a:endParaRPr lang="fr-FR" sz="2800" b="1" i="1" dirty="0" smtClean="0"/>
              </a:p>
              <a:p>
                <a:pPr marL="45720" indent="0">
                  <a:lnSpc>
                    <a:spcPct val="100000"/>
                  </a:lnSpc>
                  <a:buNone/>
                </a:pPr>
                <a:r>
                  <a:rPr lang="fr-FR" sz="2800" b="1" i="1" dirty="0" smtClean="0"/>
                  <a:t>Affirmation 4:</a:t>
                </a:r>
                <a:endParaRPr lang="fr-FR" sz="2800" b="1" i="1" dirty="0"/>
              </a:p>
              <a:p>
                <a:pPr marL="45720" indent="0">
                  <a:buNone/>
                </a:pPr>
                <a:r>
                  <a:rPr lang="fr-FR" sz="2800" dirty="0" smtClean="0"/>
                  <a:t>« La distance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𝑃𝑁</m:t>
                    </m:r>
                  </m:oMath>
                </a14:m>
                <a:r>
                  <a:rPr lang="fr-FR" sz="2800" dirty="0" smtClean="0"/>
                  <a:t> ne dépend pas de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 smtClean="0"/>
                  <a:t>. »</a:t>
                </a:r>
                <a:endParaRPr lang="fr-FR" sz="2800" dirty="0"/>
              </a:p>
              <a:p>
                <a:pPr marL="45720" indent="0">
                  <a:buNone/>
                </a:pPr>
                <a:endParaRPr lang="fr-FR" sz="2800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74" y="1306286"/>
                <a:ext cx="7320708" cy="4978136"/>
              </a:xfrm>
              <a:blipFill>
                <a:blip r:embed="rId4"/>
                <a:stretch>
                  <a:fillRect l="-999" t="-19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46128" y="1012371"/>
            <a:ext cx="130629" cy="293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25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t="296" r="9331" b="-296"/>
          <a:stretch/>
        </p:blipFill>
        <p:spPr>
          <a:xfrm>
            <a:off x="6096000" y="482139"/>
            <a:ext cx="5715996" cy="56608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380308" y="1159328"/>
                <a:ext cx="6018499" cy="1078439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2800" b="1" i="1" dirty="0" smtClean="0"/>
                  <a:t>Affirmation 4:</a:t>
                </a:r>
                <a:endParaRPr lang="fr-FR" sz="2800" b="1" i="1" dirty="0"/>
              </a:p>
              <a:p>
                <a:pPr marL="45720" indent="0">
                  <a:buNone/>
                </a:pPr>
                <a:r>
                  <a:rPr lang="fr-FR" sz="2800" dirty="0" smtClean="0"/>
                  <a:t>« La distance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𝑃𝑁</m:t>
                    </m:r>
                  </m:oMath>
                </a14:m>
                <a:r>
                  <a:rPr lang="fr-FR" sz="2800" dirty="0" smtClean="0"/>
                  <a:t> ne dépend pas de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 smtClean="0"/>
                  <a:t>. »</a:t>
                </a:r>
                <a:endParaRPr lang="fr-FR" sz="2800" dirty="0"/>
              </a:p>
              <a:p>
                <a:pPr marL="45720" indent="0">
                  <a:buNone/>
                </a:pPr>
                <a:endParaRPr lang="fr-FR" sz="2800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0308" y="1159328"/>
                <a:ext cx="6018499" cy="1078439"/>
              </a:xfrm>
              <a:blipFill>
                <a:blip r:embed="rId4"/>
                <a:stretch>
                  <a:fillRect l="-1215" t="-9040" r="-911" b="-12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46128" y="1012371"/>
            <a:ext cx="130629" cy="293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624901" y="2237767"/>
                <a:ext cx="18143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01" y="2237767"/>
                <a:ext cx="181434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05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89" y="781396"/>
            <a:ext cx="6343848" cy="5660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contenu 4"/>
              <p:cNvSpPr>
                <a:spLocks noGrp="1"/>
              </p:cNvSpPr>
              <p:nvPr>
                <p:ph idx="1"/>
              </p:nvPr>
            </p:nvSpPr>
            <p:spPr>
              <a:xfrm>
                <a:off x="277125" y="1630894"/>
                <a:ext cx="6242208" cy="3672626"/>
              </a:xfrm>
            </p:spPr>
            <p:txBody>
              <a:bodyPr>
                <a:normAutofit/>
              </a:bodyPr>
              <a:lstStyle/>
              <a:p>
                <a:pPr marL="45720" indent="0">
                  <a:buNone/>
                </a:pPr>
                <a:r>
                  <a:rPr lang="fr-FR" sz="2800" b="1" i="1" dirty="0" smtClean="0"/>
                  <a:t>Affirmation 4:</a:t>
                </a:r>
                <a:endParaRPr lang="fr-FR" sz="2800" b="1" i="1" dirty="0"/>
              </a:p>
              <a:p>
                <a:pPr marL="45720" indent="0">
                  <a:buNone/>
                </a:pPr>
                <a:r>
                  <a:rPr lang="fr-FR" sz="2800" dirty="0" smtClean="0"/>
                  <a:t>«</a:t>
                </a:r>
                <a:r>
                  <a:rPr lang="fr-FR" sz="2800" dirty="0"/>
                  <a:t> La distance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𝑃𝑁</m:t>
                    </m:r>
                  </m:oMath>
                </a14:m>
                <a:r>
                  <a:rPr lang="fr-FR" sz="2800" dirty="0"/>
                  <a:t> ne dépend pas de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2800" dirty="0"/>
                  <a:t>. </a:t>
                </a:r>
                <a:r>
                  <a:rPr lang="fr-FR" sz="2800" dirty="0" smtClean="0"/>
                  <a:t>»</a:t>
                </a:r>
                <a:endParaRPr lang="fr-FR" sz="2800" dirty="0"/>
              </a:p>
              <a:p>
                <a:pPr marL="45720" indent="0">
                  <a:buNone/>
                </a:pPr>
                <a:endParaRPr lang="fr-FR" sz="2800" dirty="0"/>
              </a:p>
            </p:txBody>
          </p:sp>
        </mc:Choice>
        <mc:Fallback xmlns="">
          <p:sp>
            <p:nvSpPr>
              <p:cNvPr id="5" name="Espace réservé du conten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125" y="1630894"/>
                <a:ext cx="6242208" cy="3672626"/>
              </a:xfrm>
              <a:blipFill>
                <a:blip r:embed="rId4"/>
                <a:stretch>
                  <a:fillRect l="-1172" t="-2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158240" y="236436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Affirmation 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fr-FR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endParaRPr lang="fr-FR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46128" y="1012371"/>
            <a:ext cx="130629" cy="293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4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33" y="296339"/>
            <a:ext cx="8696363" cy="6309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79697" y="729673"/>
                <a:ext cx="379267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b="1" dirty="0"/>
                  <a:t>pour tout réel </a:t>
                </a:r>
                <a14:m>
                  <m:oMath xmlns:m="http://schemas.openxmlformats.org/officeDocument/2006/math">
                    <m:r>
                      <a:rPr lang="fr-FR" sz="2800" b="1" i="1">
                        <a:latin typeface="Cambria Math"/>
                      </a:rPr>
                      <m:t>𝒂</m:t>
                    </m:r>
                  </m:oMath>
                </a14:m>
                <a:r>
                  <a:rPr lang="fr-FR" sz="2800" b="1" dirty="0"/>
                  <a:t> </a:t>
                </a:r>
                <a:endParaRPr lang="fr-FR" sz="2800" b="1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fr-FR" sz="2800" b="1" i="1" dirty="0" smtClean="0">
                        <a:latin typeface="Cambria Math"/>
                      </a:rPr>
                      <m:t>𝒇</m:t>
                    </m:r>
                    <m:r>
                      <a:rPr lang="fr-FR" sz="2800" b="1" i="1" dirty="0" smtClean="0">
                        <a:latin typeface="Cambria Math"/>
                      </a:rPr>
                      <m:t>’</m:t>
                    </m:r>
                    <m:d>
                      <m:dPr>
                        <m:ctrlPr>
                          <a:rPr lang="fr-FR" sz="2800" b="1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b="1" i="1" dirty="0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2800" b="1" i="1" dirty="0" smtClean="0">
                        <a:latin typeface="Cambria Math"/>
                      </a:rPr>
                      <m:t>=</m:t>
                    </m:r>
                    <m:r>
                      <a:rPr lang="fr-FR" sz="2800" b="1" i="1" dirty="0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2800" b="1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800" b="1" i="1" dirty="0">
                        <a:latin typeface="Cambria Math"/>
                      </a:rPr>
                      <m:t>𝒂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800" b="1" dirty="0"/>
                  <a:t> </a:t>
                </a:r>
                <a:endParaRPr lang="fr-FR" sz="2800" b="1" dirty="0" smtClean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97" y="729673"/>
                <a:ext cx="3792678" cy="954107"/>
              </a:xfrm>
              <a:prstGeom prst="rect">
                <a:avLst/>
              </a:prstGeom>
              <a:blipFill>
                <a:blip r:embed="rId3"/>
                <a:stretch>
                  <a:fillRect l="-3215" t="-6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39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79697" y="729673"/>
                <a:ext cx="379267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b="1" dirty="0"/>
                  <a:t>pour tout réel </a:t>
                </a:r>
                <a14:m>
                  <m:oMath xmlns:m="http://schemas.openxmlformats.org/officeDocument/2006/math">
                    <m:r>
                      <a:rPr lang="fr-FR" sz="2800" b="1" i="1">
                        <a:latin typeface="Cambria Math"/>
                      </a:rPr>
                      <m:t>𝒂</m:t>
                    </m:r>
                  </m:oMath>
                </a14:m>
                <a:r>
                  <a:rPr lang="fr-FR" sz="2800" b="1" dirty="0"/>
                  <a:t> </a:t>
                </a:r>
                <a:endParaRPr lang="fr-FR" sz="2800" b="1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fr-FR" sz="2800" b="1" i="1" dirty="0" smtClean="0">
                        <a:latin typeface="Cambria Math"/>
                      </a:rPr>
                      <m:t>𝒇</m:t>
                    </m:r>
                    <m:r>
                      <a:rPr lang="fr-FR" sz="2800" b="1" i="1" dirty="0" smtClean="0">
                        <a:latin typeface="Cambria Math"/>
                      </a:rPr>
                      <m:t>’</m:t>
                    </m:r>
                    <m:d>
                      <m:dPr>
                        <m:ctrlPr>
                          <a:rPr lang="fr-FR" sz="2800" b="1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b="1" i="1" dirty="0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2800" b="1" i="1" dirty="0" smtClean="0">
                        <a:latin typeface="Cambria Math"/>
                      </a:rPr>
                      <m:t>=</m:t>
                    </m:r>
                    <m:r>
                      <a:rPr lang="fr-FR" sz="2800" b="1" i="1" dirty="0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2800" b="1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800" b="1" i="1" dirty="0">
                        <a:latin typeface="Cambria Math"/>
                      </a:rPr>
                      <m:t>𝒂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800" b="1" dirty="0"/>
                  <a:t> </a:t>
                </a:r>
                <a:endParaRPr lang="fr-FR" sz="2800" b="1" dirty="0" smtClean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97" y="729673"/>
                <a:ext cx="3792678" cy="954107"/>
              </a:xfrm>
              <a:prstGeom prst="rect">
                <a:avLst/>
              </a:prstGeom>
              <a:blipFill>
                <a:blip r:embed="rId2"/>
                <a:stretch>
                  <a:fillRect l="-3215" t="-6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38" y="277388"/>
            <a:ext cx="8702481" cy="630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79697" y="729673"/>
                <a:ext cx="379267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2800" b="1" dirty="0"/>
                  <a:t>pour tout réel </a:t>
                </a:r>
                <a14:m>
                  <m:oMath xmlns:m="http://schemas.openxmlformats.org/officeDocument/2006/math">
                    <m:r>
                      <a:rPr lang="fr-FR" sz="2800" b="1" i="1">
                        <a:latin typeface="Cambria Math"/>
                      </a:rPr>
                      <m:t>𝒂</m:t>
                    </m:r>
                  </m:oMath>
                </a14:m>
                <a:r>
                  <a:rPr lang="fr-FR" sz="2800" b="1" dirty="0"/>
                  <a:t> </a:t>
                </a:r>
                <a:endParaRPr lang="fr-FR" sz="2800" b="1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fr-FR" sz="2800" b="1" i="1" dirty="0" smtClean="0">
                        <a:latin typeface="Cambria Math"/>
                      </a:rPr>
                      <m:t>𝒇</m:t>
                    </m:r>
                    <m:r>
                      <a:rPr lang="fr-FR" sz="2800" b="1" i="1" dirty="0" smtClean="0">
                        <a:latin typeface="Cambria Math"/>
                      </a:rPr>
                      <m:t>’</m:t>
                    </m:r>
                    <m:d>
                      <m:dPr>
                        <m:ctrlPr>
                          <a:rPr lang="fr-FR" sz="2800" b="1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b="1" i="1" dirty="0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fr-FR" sz="2800" b="1" i="1" dirty="0" smtClean="0">
                        <a:latin typeface="Cambria Math"/>
                      </a:rPr>
                      <m:t>=</m:t>
                    </m:r>
                    <m:r>
                      <a:rPr lang="fr-FR" sz="2800" b="1" i="1" dirty="0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2800" b="1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𝒇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2800" b="1" i="1" dirty="0">
                        <a:latin typeface="Cambria Math"/>
                      </a:rPr>
                      <m:t>𝒂</m:t>
                    </m:r>
                    <m:r>
                      <a:rPr lang="fr-FR" sz="2800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800" b="1" dirty="0"/>
                  <a:t> </a:t>
                </a:r>
                <a:endParaRPr lang="fr-FR" sz="2800" b="1" dirty="0" smtClean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97" y="729673"/>
                <a:ext cx="3792678" cy="954107"/>
              </a:xfrm>
              <a:prstGeom prst="rect">
                <a:avLst/>
              </a:prstGeom>
              <a:blipFill>
                <a:blip r:embed="rId3"/>
                <a:stretch>
                  <a:fillRect l="-3215" t="-64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87" y="277388"/>
            <a:ext cx="8702481" cy="63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67540" y="2538758"/>
            <a:ext cx="9905999" cy="1478570"/>
          </a:xfrm>
        </p:spPr>
        <p:txBody>
          <a:bodyPr>
            <a:normAutofit/>
          </a:bodyPr>
          <a:lstStyle/>
          <a:p>
            <a:pPr algn="ctr"/>
            <a:r>
              <a:rPr lang="fr-FR" sz="5400" b="1" dirty="0" smtClean="0"/>
              <a:t>Questions flash</a:t>
            </a:r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26600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5475"/>
            <a:ext cx="4292118" cy="1049235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</a:t>
            </a:r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4292118" y="264435"/>
            <a:ext cx="1075964" cy="1075964"/>
            <a:chOff x="961674" y="5825136"/>
            <a:chExt cx="1024956" cy="1024956"/>
          </a:xfrm>
          <a:solidFill>
            <a:srgbClr val="F7DB97"/>
          </a:solidFill>
        </p:grpSpPr>
        <p:sp>
          <p:nvSpPr>
            <p:cNvPr id="5" name="Ellipse 4"/>
            <p:cNvSpPr/>
            <p:nvPr/>
          </p:nvSpPr>
          <p:spPr>
            <a:xfrm>
              <a:off x="961674" y="5825136"/>
              <a:ext cx="1024956" cy="102495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6" name="Connecteur droit 5"/>
            <p:cNvCxnSpPr>
              <a:stCxn id="5" idx="2"/>
              <a:endCxn id="5" idx="6"/>
            </p:cNvCxnSpPr>
            <p:nvPr/>
          </p:nvCxnSpPr>
          <p:spPr>
            <a:xfrm>
              <a:off x="961674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rot="16200000">
              <a:off x="956439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4788337" y="301298"/>
            <a:ext cx="83526" cy="1002238"/>
            <a:chOff x="-888343" y="2362503"/>
            <a:chExt cx="255262" cy="3062938"/>
          </a:xfrm>
        </p:grpSpPr>
        <p:sp>
          <p:nvSpPr>
            <p:cNvPr id="9" name="Flèche vers le haut 8"/>
            <p:cNvSpPr/>
            <p:nvPr/>
          </p:nvSpPr>
          <p:spPr>
            <a:xfrm>
              <a:off x="-888343" y="2362503"/>
              <a:ext cx="255262" cy="1531469"/>
            </a:xfrm>
            <a:prstGeom prst="up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0" name="Flèche vers le haut 9"/>
            <p:cNvSpPr/>
            <p:nvPr/>
          </p:nvSpPr>
          <p:spPr>
            <a:xfrm flipV="1">
              <a:off x="-888343" y="3893972"/>
              <a:ext cx="255262" cy="1531469"/>
            </a:xfrm>
            <a:prstGeom prst="upArrow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344502" y="1517411"/>
                <a:ext cx="5175149" cy="41126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fr-FR" sz="3200" b="0" dirty="0" smtClean="0"/>
                  <a:t>La courbe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3200" b="0" i="0" smtClean="0">
                            <a:latin typeface="Cambria Math"/>
                          </a:rPr>
                          <m:t>C</m:t>
                        </m:r>
                      </m:e>
                      <m:sub>
                        <m:r>
                          <a:rPr lang="fr-FR" sz="3200" b="0" i="1" smtClean="0">
                            <a:latin typeface="Cambria Math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3200" dirty="0" smtClean="0"/>
                  <a:t> représente une fonction </a:t>
                </a:r>
                <a14:m>
                  <m:oMath xmlns:m="http://schemas.openxmlformats.org/officeDocument/2006/math">
                    <m:r>
                      <a:rPr lang="fr-FR" sz="3200" i="1" dirty="0" smtClean="0">
                        <a:latin typeface="Cambria Math"/>
                      </a:rPr>
                      <m:t>𝑓</m:t>
                    </m:r>
                  </m:oMath>
                </a14:m>
                <a:r>
                  <a:rPr lang="fr-FR" sz="3200" dirty="0" smtClean="0"/>
                  <a:t>. </a:t>
                </a:r>
              </a:p>
              <a:p>
                <a:pPr marL="0" indent="0">
                  <a:buNone/>
                </a:pPr>
                <a:r>
                  <a:rPr lang="fr-FR" sz="3200" b="0" dirty="0" smtClean="0"/>
                  <a:t>Donner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</m:oMath>
                </a14:m>
                <a:r>
                  <a:rPr lang="fr-FR" sz="3200" dirty="0" smtClean="0"/>
                  <a:t> 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2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fr-FR" sz="32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e>
                    </m:d>
                  </m:oMath>
                </a14:m>
                <a:r>
                  <a:rPr lang="fr-FR" sz="3200" dirty="0" smtClean="0"/>
                  <a:t> ,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fr-FR" sz="32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fr-FR" sz="3200" dirty="0" smtClean="0"/>
                  <a:t>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2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fr-FR" sz="32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fr-FR" sz="3200" dirty="0" smtClean="0"/>
                  <a:t>.</a:t>
                </a:r>
              </a:p>
              <a:p>
                <a:pPr marL="0" indent="0">
                  <a:buNone/>
                </a:pPr>
                <a:r>
                  <a:rPr lang="fr-FR" sz="3200" dirty="0"/>
                  <a:t> 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502" y="1517411"/>
                <a:ext cx="5175149" cy="4112689"/>
              </a:xfrm>
              <a:blipFill>
                <a:blip r:embed="rId3"/>
                <a:stretch>
                  <a:fillRect l="-3066" t="-1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0" r="8036" b="10334"/>
          <a:stretch/>
        </p:blipFill>
        <p:spPr>
          <a:xfrm>
            <a:off x="5404349" y="1303536"/>
            <a:ext cx="6691402" cy="451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70290" y="309099"/>
            <a:ext cx="4292118" cy="1049235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fr-FR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8728651" y="227572"/>
            <a:ext cx="1075964" cy="1075964"/>
            <a:chOff x="961674" y="5825136"/>
            <a:chExt cx="1024956" cy="1024956"/>
          </a:xfrm>
          <a:solidFill>
            <a:srgbClr val="F7DB97"/>
          </a:solidFill>
        </p:grpSpPr>
        <p:sp>
          <p:nvSpPr>
            <p:cNvPr id="5" name="Ellipse 4"/>
            <p:cNvSpPr/>
            <p:nvPr/>
          </p:nvSpPr>
          <p:spPr>
            <a:xfrm>
              <a:off x="961674" y="5825136"/>
              <a:ext cx="1024956" cy="102495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6" name="Connecteur droit 5"/>
            <p:cNvCxnSpPr>
              <a:stCxn id="5" idx="2"/>
              <a:endCxn id="5" idx="6"/>
            </p:cNvCxnSpPr>
            <p:nvPr/>
          </p:nvCxnSpPr>
          <p:spPr>
            <a:xfrm>
              <a:off x="961674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rot="16200000">
              <a:off x="956439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9219374" y="264435"/>
            <a:ext cx="83526" cy="1002238"/>
            <a:chOff x="-888343" y="2362503"/>
            <a:chExt cx="255262" cy="3062938"/>
          </a:xfrm>
        </p:grpSpPr>
        <p:sp>
          <p:nvSpPr>
            <p:cNvPr id="9" name="Flèche vers le haut 8"/>
            <p:cNvSpPr/>
            <p:nvPr/>
          </p:nvSpPr>
          <p:spPr>
            <a:xfrm>
              <a:off x="-888343" y="2362503"/>
              <a:ext cx="255262" cy="1531469"/>
            </a:xfrm>
            <a:prstGeom prst="up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0" name="Flèche vers le haut 9"/>
            <p:cNvSpPr/>
            <p:nvPr/>
          </p:nvSpPr>
          <p:spPr>
            <a:xfrm flipV="1">
              <a:off x="-888343" y="3893972"/>
              <a:ext cx="255262" cy="1531469"/>
            </a:xfrm>
            <a:prstGeom prst="upArrow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660386" y="1953173"/>
                <a:ext cx="5226565" cy="4002856"/>
              </a:xfrm>
            </p:spPr>
            <p:txBody>
              <a:bodyPr>
                <a:normAutofit fontScale="85000" lnSpcReduction="20000"/>
              </a:bodyPr>
              <a:lstStyle/>
              <a:p>
                <a:pPr marL="514350" indent="-514350">
                  <a:buAutoNum type="arabicPeriod"/>
                </a:pPr>
                <a:r>
                  <a:rPr lang="fr-FR" sz="3200" dirty="0" smtClean="0"/>
                  <a:t>La courbe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3200" dirty="0" smtClean="0"/>
                  <a:t> passe par le point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(2;3)</m:t>
                    </m:r>
                  </m:oMath>
                </a14:m>
                <a:r>
                  <a:rPr lang="fr-FR" sz="3200" dirty="0" smtClean="0"/>
                  <a:t>.</a:t>
                </a:r>
              </a:p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r>
                  <a:rPr lang="fr-FR" sz="3200" dirty="0"/>
                  <a:t>Le coefficient directeur de la </a:t>
                </a:r>
                <a:r>
                  <a:rPr lang="fr-FR" sz="3200" dirty="0" smtClean="0"/>
                  <a:t>tangente </a:t>
                </a:r>
                <a:r>
                  <a:rPr lang="fr-FR" sz="3200" dirty="0"/>
                  <a:t>en 3 est 2</a:t>
                </a:r>
                <a:r>
                  <a:rPr lang="fr-FR" sz="3200" dirty="0" smtClean="0"/>
                  <a:t>.</a:t>
                </a:r>
              </a:p>
              <a:p>
                <a:pPr marL="514350" indent="-514350">
                  <a:buAutoNum type="arabicPeriod"/>
                </a:pPr>
                <a:r>
                  <a:rPr lang="fr-FR" sz="3200" dirty="0" smtClean="0"/>
                  <a:t>Le vecteur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32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fr-FR" sz="320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320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fr-FR" sz="3200" dirty="0" smtClean="0"/>
                  <a:t> est un vecteur directeur de la tangente 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32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fr-FR" sz="3200" dirty="0"/>
                  <a:t> </a:t>
                </a:r>
                <a:r>
                  <a:rPr lang="fr-FR" sz="3200" dirty="0" smtClean="0"/>
                  <a:t>au point d’abscisse 2.</a:t>
                </a:r>
              </a:p>
              <a:p>
                <a:pPr marL="0" indent="0">
                  <a:buNone/>
                </a:pPr>
                <a:endParaRPr lang="fr-FR" sz="3200" dirty="0" smtClean="0"/>
              </a:p>
              <a:p>
                <a:pPr marL="0" indent="0">
                  <a:buNone/>
                </a:pPr>
                <a:endParaRPr lang="fr-FR" sz="2800" dirty="0"/>
              </a:p>
              <a:p>
                <a:pPr marL="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0386" y="1953173"/>
                <a:ext cx="5226565" cy="4002856"/>
              </a:xfrm>
              <a:blipFill>
                <a:blip r:embed="rId3"/>
                <a:stretch>
                  <a:fillRect l="-2098" t="-1370" r="-3613" b="-33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7864728" y="1968485"/>
                <a:ext cx="2200346" cy="4401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(2)=3</m:t>
                    </m:r>
                  </m:oMath>
                </a14:m>
                <a:endParaRPr lang="fr-FR" sz="28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(3)</m:t>
                    </m:r>
                    <m:r>
                      <a:rPr lang="fr-F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fr-FR" sz="28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fr-FR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3)=2</a:t>
                </a:r>
              </a:p>
              <a:p>
                <a:pPr marL="342900" indent="-342900">
                  <a:lnSpc>
                    <a:spcPct val="200000"/>
                  </a:lnSpc>
                  <a:buClr>
                    <a:schemeClr val="accent1"/>
                  </a:buClr>
                  <a:buAutoNum type="alphaLcPeriod"/>
                </a:pPr>
                <a:r>
                  <a:rPr lang="fr-FR" sz="28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fr-FR" sz="2800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28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fr-F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endParaRPr lang="fr-FR" sz="2800" b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sz="2800" dirty="0" smtClean="0"/>
              </a:p>
              <a:p>
                <a:pPr marL="342900" indent="-342900">
                  <a:buAutoNum type="alphaLcPeriod"/>
                </a:pPr>
                <a:endParaRPr lang="fr-FR" sz="2800" dirty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4728" y="1968485"/>
                <a:ext cx="2200346" cy="4401205"/>
              </a:xfrm>
              <a:prstGeom prst="rect">
                <a:avLst/>
              </a:prstGeom>
              <a:blipFill>
                <a:blip r:embed="rId4"/>
                <a:stretch>
                  <a:fillRect l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879962" y="1193365"/>
            <a:ext cx="9201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Associer à chaque phrase une des égalités proposées 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3847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5325" y="527256"/>
            <a:ext cx="9291215" cy="1049235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fr-FR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8185293" y="372698"/>
            <a:ext cx="1075964" cy="1075964"/>
            <a:chOff x="961674" y="5825136"/>
            <a:chExt cx="1024956" cy="1024956"/>
          </a:xfrm>
          <a:solidFill>
            <a:srgbClr val="F7DB97"/>
          </a:solidFill>
        </p:grpSpPr>
        <p:sp>
          <p:nvSpPr>
            <p:cNvPr id="5" name="Ellipse 4"/>
            <p:cNvSpPr/>
            <p:nvPr/>
          </p:nvSpPr>
          <p:spPr>
            <a:xfrm>
              <a:off x="961674" y="5825136"/>
              <a:ext cx="1024956" cy="102495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6" name="Connecteur droit 5"/>
            <p:cNvCxnSpPr>
              <a:stCxn id="5" idx="2"/>
              <a:endCxn id="5" idx="6"/>
            </p:cNvCxnSpPr>
            <p:nvPr/>
          </p:nvCxnSpPr>
          <p:spPr>
            <a:xfrm>
              <a:off x="961674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rot="16200000">
              <a:off x="956439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8681512" y="409561"/>
            <a:ext cx="83526" cy="1002238"/>
            <a:chOff x="-888343" y="2362503"/>
            <a:chExt cx="255262" cy="3062938"/>
          </a:xfrm>
        </p:grpSpPr>
        <p:sp>
          <p:nvSpPr>
            <p:cNvPr id="9" name="Flèche vers le haut 8"/>
            <p:cNvSpPr/>
            <p:nvPr/>
          </p:nvSpPr>
          <p:spPr>
            <a:xfrm>
              <a:off x="-888343" y="2362503"/>
              <a:ext cx="255262" cy="1531469"/>
            </a:xfrm>
            <a:prstGeom prst="up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0" name="Flèche vers le haut 9"/>
            <p:cNvSpPr/>
            <p:nvPr/>
          </p:nvSpPr>
          <p:spPr>
            <a:xfrm flipV="1">
              <a:off x="-888343" y="3893972"/>
              <a:ext cx="255262" cy="1531469"/>
            </a:xfrm>
            <a:prstGeom prst="upArrow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126071" y="1959915"/>
                <a:ext cx="9122109" cy="1473398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r-FR" sz="3200" b="0" dirty="0" smtClean="0"/>
                  <a:t>Que peut-on dire d’une fonction définie sur</a:t>
                </a:r>
                <a:r>
                  <a:rPr lang="fr-FR" sz="3200" dirty="0" smtClean="0"/>
                  <a:t> </a:t>
                </a:r>
                <a:r>
                  <a:rPr lang="fr-FR" sz="3200" dirty="0">
                    <a:latin typeface="Cambria Math"/>
                    <a:ea typeface="Cambria Math"/>
                  </a:rPr>
                  <a:t>ℝ</a:t>
                </a:r>
                <a:r>
                  <a:rPr lang="fr-FR" sz="3200" dirty="0"/>
                  <a:t> </a:t>
                </a:r>
                <a:r>
                  <a:rPr lang="fr-FR" sz="3200" b="0" dirty="0" smtClean="0"/>
                  <a:t>telle que, </a:t>
                </a:r>
                <a:r>
                  <a:rPr lang="fr-FR" sz="3200" dirty="0"/>
                  <a:t>pour tout réel </a:t>
                </a:r>
                <a14:m>
                  <m:oMath xmlns:m="http://schemas.openxmlformats.org/officeDocument/2006/math">
                    <m:r>
                      <a:rPr lang="fr-FR" sz="32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b="0" dirty="0" smtClean="0"/>
                  <a:t>, </a:t>
                </a:r>
                <a14:m>
                  <m:oMath xmlns:m="http://schemas.openxmlformats.org/officeDocument/2006/math">
                    <m:r>
                      <a:rPr lang="fr-FR" sz="3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fr-FR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fr-FR" sz="3200" i="1">
                        <a:latin typeface="Cambria Math"/>
                      </a:rPr>
                      <m:t>=2</m:t>
                    </m:r>
                  </m:oMath>
                </a14:m>
                <a:r>
                  <a:rPr lang="fr-FR" sz="3200" dirty="0" smtClean="0"/>
                  <a:t> ?</a:t>
                </a:r>
              </a:p>
              <a:p>
                <a:pPr marL="514350" indent="-514350">
                  <a:buFont typeface="+mj-lt"/>
                  <a:buAutoNum type="alphaLcParenR"/>
                </a:pPr>
                <a:endParaRPr lang="fr-FR" sz="3200" dirty="0" smtClean="0"/>
              </a:p>
              <a:p>
                <a:pPr marL="0" indent="0">
                  <a:buNone/>
                </a:pPr>
                <a:endParaRPr lang="fr-FR" sz="3200" dirty="0" smtClean="0"/>
              </a:p>
              <a:p>
                <a:pPr marL="0" indent="0">
                  <a:buNone/>
                </a:pPr>
                <a:endParaRPr lang="fr-FR" sz="3200" dirty="0" smtClean="0"/>
              </a:p>
              <a:p>
                <a:pPr marL="0" indent="0">
                  <a:buNone/>
                </a:pPr>
                <a:endParaRPr lang="fr-FR" sz="3200" dirty="0"/>
              </a:p>
              <a:p>
                <a:pPr marL="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26071" y="1959915"/>
                <a:ext cx="9122109" cy="1473398"/>
              </a:xfrm>
              <a:blipFill>
                <a:blip r:embed="rId3"/>
                <a:stretch>
                  <a:fillRect l="-1738" b="-132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85325" y="527256"/>
            <a:ext cx="9291215" cy="1049235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fr-FR" sz="4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fr-FR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8185293" y="372698"/>
            <a:ext cx="1075964" cy="1075964"/>
            <a:chOff x="961674" y="5825136"/>
            <a:chExt cx="1024956" cy="1024956"/>
          </a:xfrm>
          <a:solidFill>
            <a:srgbClr val="F7DB97"/>
          </a:solidFill>
        </p:grpSpPr>
        <p:sp>
          <p:nvSpPr>
            <p:cNvPr id="5" name="Ellipse 4"/>
            <p:cNvSpPr/>
            <p:nvPr/>
          </p:nvSpPr>
          <p:spPr>
            <a:xfrm>
              <a:off x="961674" y="5825136"/>
              <a:ext cx="1024956" cy="1024956"/>
            </a:xfrm>
            <a:prstGeom prst="ellips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6" name="Connecteur droit 5"/>
            <p:cNvCxnSpPr>
              <a:stCxn id="5" idx="2"/>
              <a:endCxn id="5" idx="6"/>
            </p:cNvCxnSpPr>
            <p:nvPr/>
          </p:nvCxnSpPr>
          <p:spPr>
            <a:xfrm>
              <a:off x="961674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rot="16200000">
              <a:off x="956439" y="6337614"/>
              <a:ext cx="1024956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e 7"/>
          <p:cNvGrpSpPr/>
          <p:nvPr/>
        </p:nvGrpSpPr>
        <p:grpSpPr>
          <a:xfrm>
            <a:off x="8681512" y="409561"/>
            <a:ext cx="83526" cy="1002238"/>
            <a:chOff x="-888343" y="2362503"/>
            <a:chExt cx="255262" cy="3062938"/>
          </a:xfrm>
        </p:grpSpPr>
        <p:sp>
          <p:nvSpPr>
            <p:cNvPr id="9" name="Flèche vers le haut 8"/>
            <p:cNvSpPr/>
            <p:nvPr/>
          </p:nvSpPr>
          <p:spPr>
            <a:xfrm>
              <a:off x="-888343" y="2362503"/>
              <a:ext cx="255262" cy="1531469"/>
            </a:xfrm>
            <a:prstGeom prst="upArrow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0" name="Flèche vers le haut 9"/>
            <p:cNvSpPr/>
            <p:nvPr/>
          </p:nvSpPr>
          <p:spPr>
            <a:xfrm flipV="1">
              <a:off x="-888343" y="3893972"/>
              <a:ext cx="255262" cy="1531469"/>
            </a:xfrm>
            <a:prstGeom prst="upArrow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1041347" y="1832086"/>
                <a:ext cx="10242004" cy="1704744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r-FR" sz="3200" b="0" dirty="0" smtClean="0"/>
                  <a:t>Que peut-on dire d’une fonction définie et dérivable sur </a:t>
                </a:r>
                <a:r>
                  <a:rPr lang="fr-FR" sz="3200" dirty="0"/>
                  <a:t> </a:t>
                </a:r>
                <a:r>
                  <a:rPr lang="fr-FR" sz="3200" dirty="0">
                    <a:latin typeface="Cambria Math"/>
                    <a:ea typeface="Cambria Math"/>
                  </a:rPr>
                  <a:t>ℝ</a:t>
                </a:r>
                <a:r>
                  <a:rPr lang="fr-FR" sz="3200" dirty="0"/>
                  <a:t> </a:t>
                </a:r>
                <a:r>
                  <a:rPr lang="fr-FR" sz="3200" b="0" dirty="0" smtClean="0"/>
                  <a:t>telle que, </a:t>
                </a:r>
                <a:r>
                  <a:rPr lang="fr-FR" sz="3200" dirty="0"/>
                  <a:t>pour tout réel </a:t>
                </a:r>
                <a14:m>
                  <m:oMath xmlns:m="http://schemas.openxmlformats.org/officeDocument/2006/math">
                    <m:r>
                      <a:rPr lang="fr-FR" sz="3200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fr-FR" sz="3200" b="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200" b="0" i="1" smtClean="0">
                            <a:latin typeface="Cambria Math"/>
                          </a:rPr>
                          <m:t>𝑓</m:t>
                        </m:r>
                      </m:e>
                      <m:sup>
                        <m:r>
                          <a:rPr lang="fr-FR" sz="3200" b="0" i="1" smtClean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fr-FR" sz="3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fr-FR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fr-FR" sz="3200" b="0" i="1" smtClean="0">
                        <a:latin typeface="Cambria Math"/>
                      </a:rPr>
                      <m:t>=2</m:t>
                    </m:r>
                  </m:oMath>
                </a14:m>
                <a:r>
                  <a:rPr lang="fr-FR" sz="3200" dirty="0" smtClean="0"/>
                  <a:t> ?</a:t>
                </a:r>
              </a:p>
              <a:p>
                <a:pPr marL="0" indent="0">
                  <a:buNone/>
                </a:pPr>
                <a:endParaRPr lang="fr-FR" sz="3200" dirty="0" smtClean="0"/>
              </a:p>
              <a:p>
                <a:pPr marL="0" indent="0">
                  <a:buNone/>
                </a:pPr>
                <a:endParaRPr lang="fr-FR" sz="3200" dirty="0" smtClean="0"/>
              </a:p>
              <a:p>
                <a:pPr marL="0" indent="0">
                  <a:buNone/>
                </a:pPr>
                <a:endParaRPr lang="fr-FR" sz="3200" dirty="0"/>
              </a:p>
              <a:p>
                <a:pPr marL="0" indent="0">
                  <a:buNone/>
                </a:pPr>
                <a:endParaRPr lang="fr-FR" sz="32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1347" y="1832086"/>
                <a:ext cx="10242004" cy="1704744"/>
              </a:xfrm>
              <a:blipFill>
                <a:blip r:embed="rId3"/>
                <a:stretch>
                  <a:fillRect l="-15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66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BB5F5D82-B5E9-469E-A815-C655ED4AF243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Gallery" id="{BBFCD31E-59A1-489D-B089-A3EAD7CAE12E}" vid="{BB5F5D82-B5E9-469E-A815-C655ED4AF243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2844</TotalTime>
  <Words>1297</Words>
  <Application>Microsoft Office PowerPoint</Application>
  <PresentationFormat>Personnalisé</PresentationFormat>
  <Paragraphs>221</Paragraphs>
  <Slides>48</Slides>
  <Notes>40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51" baseType="lpstr">
      <vt:lpstr>Base</vt:lpstr>
      <vt:lpstr>2_Gallery</vt:lpstr>
      <vt:lpstr>Gallery</vt:lpstr>
      <vt:lpstr> </vt:lpstr>
      <vt:lpstr>Présentation PowerPoint</vt:lpstr>
      <vt:lpstr>Présentation PowerPoint</vt:lpstr>
      <vt:lpstr>Présentation PowerPoint</vt:lpstr>
      <vt:lpstr>Questions flash</vt:lpstr>
      <vt:lpstr>QUESTION 1 </vt:lpstr>
      <vt:lpstr>QUESTION 2 </vt:lpstr>
      <vt:lpstr>QUESTION 3 </vt:lpstr>
      <vt:lpstr>QUESTION 4 </vt:lpstr>
      <vt:lpstr>Correction</vt:lpstr>
      <vt:lpstr>QUESTION 1 </vt:lpstr>
      <vt:lpstr>QUESTION 2 </vt:lpstr>
      <vt:lpstr>QUESTION 3 </vt:lpstr>
      <vt:lpstr>QUESTION 4 </vt:lpstr>
      <vt:lpstr>QUESTION 4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Fonctions solutions d’une équation différentielle </vt:lpstr>
      <vt:lpstr>La fonction exponentielle</vt:lpstr>
      <vt:lpstr>La fonction exponentielle</vt:lpstr>
      <vt:lpstr>Présentation PowerPoint</vt:lpstr>
      <vt:lpstr>Présentation PowerPoint</vt:lpstr>
      <vt:lpstr>La fonction exponentielle </vt:lpstr>
      <vt:lpstr>La fonction exponentielle </vt:lpstr>
      <vt:lpstr>La fonction exponentielle </vt:lpstr>
      <vt:lpstr>La fonction exponentielle: notation</vt:lpstr>
      <vt:lpstr> </vt:lpstr>
      <vt:lpstr>Présentation PowerPoint</vt:lpstr>
      <vt:lpstr>Affirmation 1  </vt:lpstr>
      <vt:lpstr>Affirmation 2  </vt:lpstr>
      <vt:lpstr>Affirmation 3  </vt:lpstr>
      <vt:lpstr>Affirmation 3  </vt:lpstr>
      <vt:lpstr>Affirmation 3  </vt:lpstr>
      <vt:lpstr>Affirmation 4  </vt:lpstr>
      <vt:lpstr>Affirmation 4  </vt:lpstr>
      <vt:lpstr>Affirmation 4  </vt:lpstr>
      <vt:lpstr>Présentation PowerPoint</vt:lpstr>
      <vt:lpstr>Présentation PowerPoint</vt:lpstr>
      <vt:lpstr>Présentation PowerPoint</vt:lpstr>
    </vt:vector>
  </TitlesOfParts>
  <Company>Ministère de l'Agriculture et de l'Alimentation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 1</dc:title>
  <dc:creator>LATHELIZE Arnaud</dc:creator>
  <cp:lastModifiedBy>Administration centrale</cp:lastModifiedBy>
  <cp:revision>376</cp:revision>
  <dcterms:created xsi:type="dcterms:W3CDTF">2020-03-20T14:49:15Z</dcterms:created>
  <dcterms:modified xsi:type="dcterms:W3CDTF">2020-05-29T12:50:00Z</dcterms:modified>
</cp:coreProperties>
</file>