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5" r:id="rId1"/>
    <p:sldMasterId id="2147484547" r:id="rId2"/>
    <p:sldMasterId id="2147484559" r:id="rId3"/>
  </p:sldMasterIdLst>
  <p:notesMasterIdLst>
    <p:notesMasterId r:id="rId50"/>
  </p:notesMasterIdLst>
  <p:sldIdLst>
    <p:sldId id="397" r:id="rId4"/>
    <p:sldId id="399" r:id="rId5"/>
    <p:sldId id="416" r:id="rId6"/>
    <p:sldId id="340" r:id="rId7"/>
    <p:sldId id="377" r:id="rId8"/>
    <p:sldId id="400" r:id="rId9"/>
    <p:sldId id="341" r:id="rId10"/>
    <p:sldId id="406" r:id="rId11"/>
    <p:sldId id="337" r:id="rId12"/>
    <p:sldId id="363" r:id="rId13"/>
    <p:sldId id="413" r:id="rId14"/>
    <p:sldId id="403" r:id="rId15"/>
    <p:sldId id="408" r:id="rId16"/>
    <p:sldId id="407" r:id="rId17"/>
    <p:sldId id="346" r:id="rId18"/>
    <p:sldId id="375" r:id="rId19"/>
    <p:sldId id="409" r:id="rId20"/>
    <p:sldId id="316" r:id="rId21"/>
    <p:sldId id="410" r:id="rId22"/>
    <p:sldId id="380" r:id="rId23"/>
    <p:sldId id="381" r:id="rId24"/>
    <p:sldId id="383" r:id="rId25"/>
    <p:sldId id="388" r:id="rId26"/>
    <p:sldId id="396" r:id="rId27"/>
    <p:sldId id="386" r:id="rId28"/>
    <p:sldId id="385" r:id="rId29"/>
    <p:sldId id="347" r:id="rId30"/>
    <p:sldId id="425" r:id="rId31"/>
    <p:sldId id="424" r:id="rId32"/>
    <p:sldId id="349" r:id="rId33"/>
    <p:sldId id="350" r:id="rId34"/>
    <p:sldId id="405" r:id="rId35"/>
    <p:sldId id="419" r:id="rId36"/>
    <p:sldId id="427" r:id="rId37"/>
    <p:sldId id="417" r:id="rId38"/>
    <p:sldId id="418" r:id="rId39"/>
    <p:sldId id="351" r:id="rId40"/>
    <p:sldId id="352" r:id="rId41"/>
    <p:sldId id="415" r:id="rId42"/>
    <p:sldId id="411" r:id="rId43"/>
    <p:sldId id="393" r:id="rId44"/>
    <p:sldId id="395" r:id="rId45"/>
    <p:sldId id="372" r:id="rId46"/>
    <p:sldId id="401" r:id="rId47"/>
    <p:sldId id="426" r:id="rId48"/>
    <p:sldId id="41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13"/>
    <a:srgbClr val="FE33CC"/>
    <a:srgbClr val="0F6598"/>
    <a:srgbClr val="FE6600"/>
    <a:srgbClr val="24273A"/>
    <a:srgbClr val="161318"/>
    <a:srgbClr val="E42423"/>
    <a:srgbClr val="000000"/>
    <a:srgbClr val="AA0B6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1" autoAdjust="0"/>
    <p:restoredTop sz="86323" autoAdjust="0"/>
  </p:normalViewPr>
  <p:slideViewPr>
    <p:cSldViewPr snapToGrid="0">
      <p:cViewPr varScale="1">
        <p:scale>
          <a:sx n="63" d="100"/>
          <a:sy n="63" d="100"/>
        </p:scale>
        <p:origin x="474" y="78"/>
      </p:cViewPr>
      <p:guideLst>
        <p:guide orient="horz" pos="2160"/>
        <p:guide pos="3840"/>
      </p:guideLst>
    </p:cSldViewPr>
  </p:slideViewPr>
  <p:outlineViewPr>
    <p:cViewPr>
      <p:scale>
        <a:sx n="33" d="100"/>
        <a:sy n="33" d="100"/>
      </p:scale>
      <p:origin x="0" y="12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lumMod val="95000"/>
                    <a:lumOff val="5000"/>
                  </a:schemeClr>
                </a:solidFill>
              </a:rPr>
              <a:t>Prix </a:t>
            </a:r>
            <a:r>
              <a:rPr lang="en-US" dirty="0" smtClean="0">
                <a:solidFill>
                  <a:schemeClr val="tx1">
                    <a:lumMod val="95000"/>
                    <a:lumOff val="5000"/>
                  </a:schemeClr>
                </a:solidFill>
              </a:rPr>
              <a:t>d’un Big Mac </a:t>
            </a:r>
            <a:r>
              <a:rPr lang="en-US" dirty="0" err="1">
                <a:solidFill>
                  <a:schemeClr val="tx1">
                    <a:lumMod val="95000"/>
                    <a:lumOff val="5000"/>
                  </a:schemeClr>
                </a:solidFill>
              </a:rPr>
              <a:t>en</a:t>
            </a:r>
            <a:r>
              <a:rPr lang="en-US" dirty="0">
                <a:solidFill>
                  <a:schemeClr val="tx1">
                    <a:lumMod val="95000"/>
                    <a:lumOff val="5000"/>
                  </a:schemeClr>
                </a:solidFill>
              </a:rPr>
              <a:t> </a:t>
            </a:r>
            <a:r>
              <a:rPr lang="en-US" dirty="0" smtClean="0">
                <a:solidFill>
                  <a:schemeClr val="tx1">
                    <a:lumMod val="95000"/>
                    <a:lumOff val="5000"/>
                  </a:schemeClr>
                </a:solidFill>
              </a:rPr>
              <a:t>$ </a:t>
            </a:r>
            <a:r>
              <a:rPr lang="en-US" dirty="0" err="1" smtClean="0">
                <a:solidFill>
                  <a:schemeClr val="tx1">
                    <a:lumMod val="95000"/>
                    <a:lumOff val="5000"/>
                  </a:schemeClr>
                </a:solidFill>
              </a:rPr>
              <a:t>en</a:t>
            </a:r>
            <a:r>
              <a:rPr lang="en-US" dirty="0" smtClean="0">
                <a:solidFill>
                  <a:schemeClr val="tx1">
                    <a:lumMod val="95000"/>
                    <a:lumOff val="5000"/>
                  </a:schemeClr>
                </a:solidFill>
              </a:rPr>
              <a:t> 2015 </a:t>
            </a:r>
            <a:endParaRPr lang="en-US" dirty="0">
              <a:solidFill>
                <a:schemeClr val="tx1">
                  <a:lumMod val="95000"/>
                  <a:lumOff val="5000"/>
                </a:schemeClr>
              </a:solidFill>
            </a:endParaRPr>
          </a:p>
        </c:rich>
      </c:tx>
      <c:layout>
        <c:manualLayout>
          <c:xMode val="edge"/>
          <c:yMode val="edge"/>
          <c:x val="8.5368324148482846E-2"/>
          <c:y val="2.343749855822474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285863074319708"/>
          <c:y val="0.1118671806184067"/>
          <c:w val="0.34892396653543301"/>
          <c:h val="0.8325700767365849"/>
        </c:manualLayout>
      </c:layout>
      <c:barChart>
        <c:barDir val="bar"/>
        <c:grouping val="clustered"/>
        <c:varyColors val="0"/>
        <c:ser>
          <c:idx val="0"/>
          <c:order val="0"/>
          <c:tx>
            <c:strRef>
              <c:f>Feuil1!$B$1</c:f>
              <c:strCache>
                <c:ptCount val="1"/>
                <c:pt idx="0">
                  <c:v>Prix Bigmac en $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Russie</c:v>
                </c:pt>
                <c:pt idx="1">
                  <c:v>Inde</c:v>
                </c:pt>
                <c:pt idx="2">
                  <c:v>Egypte</c:v>
                </c:pt>
                <c:pt idx="3">
                  <c:v>Hong Kong</c:v>
                </c:pt>
                <c:pt idx="4">
                  <c:v>Bulgarie</c:v>
                </c:pt>
                <c:pt idx="5">
                  <c:v>Argentine</c:v>
                </c:pt>
                <c:pt idx="6">
                  <c:v>Perou</c:v>
                </c:pt>
                <c:pt idx="7">
                  <c:v>Mexique</c:v>
                </c:pt>
                <c:pt idx="8">
                  <c:v>Emirats arabes unis</c:v>
                </c:pt>
                <c:pt idx="9">
                  <c:v>Allemagne</c:v>
                </c:pt>
                <c:pt idx="10">
                  <c:v>Australie</c:v>
                </c:pt>
                <c:pt idx="11">
                  <c:v>France</c:v>
                </c:pt>
                <c:pt idx="12">
                  <c:v>Etats-Unis</c:v>
                </c:pt>
                <c:pt idx="13">
                  <c:v>Suisse</c:v>
                </c:pt>
              </c:strCache>
            </c:strRef>
          </c:cat>
          <c:val>
            <c:numRef>
              <c:f>Feuil1!$B$2:$B$15</c:f>
              <c:numCache>
                <c:formatCode>General</c:formatCode>
                <c:ptCount val="14"/>
                <c:pt idx="0">
                  <c:v>1.36</c:v>
                </c:pt>
                <c:pt idx="1">
                  <c:v>1.89</c:v>
                </c:pt>
                <c:pt idx="2">
                  <c:v>2.2999999999999998</c:v>
                </c:pt>
                <c:pt idx="3">
                  <c:v>2.4300000000000002</c:v>
                </c:pt>
                <c:pt idx="4">
                  <c:v>2.92</c:v>
                </c:pt>
                <c:pt idx="5">
                  <c:v>3.25</c:v>
                </c:pt>
                <c:pt idx="6">
                  <c:v>3.32</c:v>
                </c:pt>
                <c:pt idx="7">
                  <c:v>3.35</c:v>
                </c:pt>
                <c:pt idx="8">
                  <c:v>3.54</c:v>
                </c:pt>
                <c:pt idx="9">
                  <c:v>4.25</c:v>
                </c:pt>
                <c:pt idx="10">
                  <c:v>4.32</c:v>
                </c:pt>
                <c:pt idx="11">
                  <c:v>4.5199999999999996</c:v>
                </c:pt>
                <c:pt idx="12">
                  <c:v>4.79</c:v>
                </c:pt>
                <c:pt idx="13">
                  <c:v>7.54</c:v>
                </c:pt>
              </c:numCache>
            </c:numRef>
          </c:val>
          <c:extLst>
            <c:ext xmlns:c16="http://schemas.microsoft.com/office/drawing/2014/chart" uri="{C3380CC4-5D6E-409C-BE32-E72D297353CC}">
              <c16:uniqueId val="{00000000-0A67-4805-B8D9-0DE11EB5F558}"/>
            </c:ext>
          </c:extLst>
        </c:ser>
        <c:dLbls>
          <c:showLegendKey val="0"/>
          <c:showVal val="0"/>
          <c:showCatName val="0"/>
          <c:showSerName val="0"/>
          <c:showPercent val="0"/>
          <c:showBubbleSize val="0"/>
        </c:dLbls>
        <c:gapWidth val="182"/>
        <c:axId val="290718656"/>
        <c:axId val="290720736"/>
      </c:barChart>
      <c:catAx>
        <c:axId val="290718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0720736"/>
        <c:crosses val="autoZero"/>
        <c:auto val="1"/>
        <c:lblAlgn val="ctr"/>
        <c:lblOffset val="100"/>
        <c:noMultiLvlLbl val="0"/>
      </c:catAx>
      <c:valAx>
        <c:axId val="2907207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9071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502DB-7DF8-4626-95AA-AD36940066E9}" type="datetimeFigureOut">
              <a:rPr lang="fr-FR" smtClean="0"/>
              <a:t>09/06/2020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9F252-B275-4B41-BEDF-24FAD1AC7BF4}" type="slidenum">
              <a:rPr lang="fr-FR" smtClean="0"/>
              <a:t>‹N°›</a:t>
            </a:fld>
            <a:endParaRPr lang="fr-FR"/>
          </a:p>
        </p:txBody>
      </p:sp>
    </p:spTree>
    <p:extLst>
      <p:ext uri="{BB962C8B-B14F-4D97-AF65-F5344CB8AC3E}">
        <p14:creationId xmlns:p14="http://schemas.microsoft.com/office/powerpoint/2010/main" val="188368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1</a:t>
            </a:fld>
            <a:endParaRPr lang="fr-FR"/>
          </a:p>
        </p:txBody>
      </p:sp>
    </p:spTree>
    <p:extLst>
      <p:ext uri="{BB962C8B-B14F-4D97-AF65-F5344CB8AC3E}">
        <p14:creationId xmlns:p14="http://schemas.microsoft.com/office/powerpoint/2010/main" val="14156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Texte</a:t>
            </a:r>
            <a:r>
              <a:rPr lang="fr-FR" baseline="0" dirty="0" smtClean="0"/>
              <a:t> un peu long…</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27181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64290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60933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363522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 graphique ne dit pas grand chose : il donne la répartition des chômeurs par classe d’âge. Il est logique qu’il y en ait plus dans la catégorie la plus large (25-49 ans). Le titre est inapproprié car on n’a pas d’informations sur la proportion de chômeurs au sein d’une classe d’âge. Le commentaire ne correspond pas au graphique « la classe d’âge la plus touchée » n’est pas celle où il y a le plus de chômeurs mais le plus de chômeurs en proportion (par rapport au nombre d’actifs dans cette classe d’âge) qui ne figure pas sur le graphique.</a:t>
            </a:r>
          </a:p>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208548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 l’oral, ensemble, individus, fréquence.</a:t>
            </a:r>
          </a:p>
          <a:p>
            <a:endParaRPr lang="fr-FR" dirty="0" smtClean="0"/>
          </a:p>
          <a:p>
            <a:r>
              <a:rPr lang="fr-FR" dirty="0" smtClean="0"/>
              <a:t>Proportion « dans » ou proportion « par rapport à » ou « parmi » .</a:t>
            </a:r>
          </a:p>
          <a:p>
            <a:r>
              <a:rPr lang="fr-FR" dirty="0" smtClean="0"/>
              <a:t>Une</a:t>
            </a:r>
            <a:r>
              <a:rPr lang="fr-FR" baseline="0" dirty="0" smtClean="0"/>
              <a:t> proportion peut s’exprimer en fraction,; sous forme décimale ou en pourcentage.</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15</a:t>
            </a:fld>
            <a:endParaRPr lang="fr-FR"/>
          </a:p>
        </p:txBody>
      </p:sp>
    </p:spTree>
    <p:extLst>
      <p:ext uri="{BB962C8B-B14F-4D97-AF65-F5344CB8AC3E}">
        <p14:creationId xmlns:p14="http://schemas.microsoft.com/office/powerpoint/2010/main" val="121761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r>
                  <a:rPr lang="fr-FR" dirty="0" smtClean="0"/>
                  <a:t>Entourer</a:t>
                </a:r>
                <a:r>
                  <a:rPr lang="fr-FR" baseline="0" dirty="0" smtClean="0"/>
                  <a:t> ce que l’on cherche à chaque fois.</a:t>
                </a:r>
              </a:p>
              <a:p>
                <a:r>
                  <a:rPr lang="fr-FR" sz="1200" dirty="0" smtClean="0"/>
                  <a:t>On </a:t>
                </a:r>
                <a:r>
                  <a:rPr lang="fr-FR" sz="1200" dirty="0"/>
                  <a:t>connait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𝐴</m:t>
                        </m:r>
                      </m:sub>
                    </m:sSub>
                  </m:oMath>
                </a14:m>
                <a:r>
                  <a:rPr lang="fr-FR" sz="1200" dirty="0"/>
                  <a:t> et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𝑇</m:t>
                        </m:r>
                      </m:sub>
                    </m:sSub>
                  </m:oMath>
                </a14:m>
                <a:r>
                  <a:rPr lang="fr-FR" sz="1200" dirty="0"/>
                  <a:t>, </a:t>
                </a:r>
                <a:r>
                  <a:rPr lang="fr-FR" sz="1200" dirty="0" smtClean="0"/>
                  <a:t>on </a:t>
                </a:r>
                <a:r>
                  <a:rPr lang="fr-FR" sz="1200" dirty="0"/>
                  <a:t>peut calculer la </a:t>
                </a:r>
                <a:r>
                  <a:rPr lang="fr-FR" sz="1200" dirty="0" smtClean="0"/>
                  <a:t>proportion de </a:t>
                </a:r>
                <a14:m>
                  <m:oMath xmlns:m="http://schemas.openxmlformats.org/officeDocument/2006/math">
                    <m:r>
                      <a:rPr lang="fr-FR" sz="1200" i="1" dirty="0" smtClean="0">
                        <a:latin typeface="Cambria Math"/>
                      </a:rPr>
                      <m:t>𝐴</m:t>
                    </m:r>
                  </m:oMath>
                </a14:m>
                <a:r>
                  <a:rPr lang="fr-FR" sz="1200" dirty="0" smtClean="0"/>
                  <a:t> dans </a:t>
                </a:r>
                <a14:m>
                  <m:oMath xmlns:m="http://schemas.openxmlformats.org/officeDocument/2006/math">
                    <m:r>
                      <a:rPr lang="fr-FR" sz="1200" i="1" dirty="0" smtClean="0">
                        <a:latin typeface="Cambria Math"/>
                      </a:rPr>
                      <m:t>𝑇</m:t>
                    </m:r>
                  </m:oMath>
                </a14:m>
                <a:r>
                  <a:rPr lang="fr-FR" sz="1200" dirty="0" smtClean="0"/>
                  <a:t>. </a:t>
                </a:r>
                <a:endParaRPr lang="fr-FR" sz="1200" dirty="0"/>
              </a:p>
              <a:p>
                <a:r>
                  <a:rPr lang="fr-FR" sz="1200" dirty="0"/>
                  <a:t>On connait la proportion de </a:t>
                </a:r>
                <a14:m>
                  <m:oMath xmlns:m="http://schemas.openxmlformats.org/officeDocument/2006/math">
                    <m:r>
                      <a:rPr lang="fr-FR" sz="1200" i="1" dirty="0" smtClean="0">
                        <a:latin typeface="Cambria Math"/>
                      </a:rPr>
                      <m:t>𝐴</m:t>
                    </m:r>
                  </m:oMath>
                </a14:m>
                <a:r>
                  <a:rPr lang="fr-FR" sz="1200" dirty="0"/>
                  <a:t> dans </a:t>
                </a:r>
                <a14:m>
                  <m:oMath xmlns:m="http://schemas.openxmlformats.org/officeDocument/2006/math">
                    <m:r>
                      <a:rPr lang="fr-FR" sz="1200" i="1" dirty="0" smtClean="0">
                        <a:latin typeface="Cambria Math"/>
                      </a:rPr>
                      <m:t>𝑇</m:t>
                    </m:r>
                  </m:oMath>
                </a14:m>
                <a:r>
                  <a:rPr lang="fr-FR" sz="1200" dirty="0"/>
                  <a:t> et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𝑇</m:t>
                        </m:r>
                      </m:sub>
                    </m:sSub>
                  </m:oMath>
                </a14:m>
                <a:r>
                  <a:rPr lang="fr-FR" sz="1200" dirty="0"/>
                  <a:t>, </a:t>
                </a:r>
                <a:r>
                  <a:rPr lang="fr-FR" sz="1200" dirty="0" smtClean="0"/>
                  <a:t>on </a:t>
                </a:r>
                <a:r>
                  <a:rPr lang="fr-FR" sz="1200" dirty="0"/>
                  <a:t>peut calculer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𝐴</m:t>
                        </m:r>
                      </m:sub>
                    </m:sSub>
                  </m:oMath>
                </a14:m>
                <a:endParaRPr lang="fr-FR" sz="1200" dirty="0"/>
              </a:p>
              <a:p>
                <a:r>
                  <a:rPr lang="fr-FR" sz="1200" dirty="0"/>
                  <a:t>On connait la proportion de </a:t>
                </a:r>
                <a14:m>
                  <m:oMath xmlns:m="http://schemas.openxmlformats.org/officeDocument/2006/math">
                    <m:r>
                      <a:rPr lang="fr-FR" sz="1200" i="1" dirty="0" smtClean="0">
                        <a:latin typeface="Cambria Math"/>
                      </a:rPr>
                      <m:t>𝐴</m:t>
                    </m:r>
                  </m:oMath>
                </a14:m>
                <a:r>
                  <a:rPr lang="fr-FR" sz="1200" dirty="0"/>
                  <a:t> dans </a:t>
                </a:r>
                <a14:m>
                  <m:oMath xmlns:m="http://schemas.openxmlformats.org/officeDocument/2006/math">
                    <m:r>
                      <a:rPr lang="fr-FR" sz="1200" i="1" dirty="0" smtClean="0">
                        <a:latin typeface="Cambria Math"/>
                      </a:rPr>
                      <m:t>𝑇</m:t>
                    </m:r>
                  </m:oMath>
                </a14:m>
                <a:r>
                  <a:rPr lang="fr-FR" sz="1200" dirty="0"/>
                  <a:t> et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𝐴</m:t>
                        </m:r>
                      </m:sub>
                    </m:sSub>
                  </m:oMath>
                </a14:m>
                <a:r>
                  <a:rPr lang="fr-FR" sz="1200" dirty="0"/>
                  <a:t>, </a:t>
                </a:r>
                <a:r>
                  <a:rPr lang="fr-FR" sz="1200" dirty="0" smtClean="0"/>
                  <a:t>on </a:t>
                </a:r>
                <a:r>
                  <a:rPr lang="fr-FR" sz="1200" dirty="0"/>
                  <a:t>peut calculer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𝑇</m:t>
                        </m:r>
                      </m:sub>
                    </m:sSub>
                  </m:oMath>
                </a14:m>
                <a:endParaRPr lang="fr-FR" dirty="0"/>
              </a:p>
            </p:txBody>
          </p:sp>
        </mc:Choice>
        <mc:Fallback xmlns="">
          <p:sp>
            <p:nvSpPr>
              <p:cNvPr id="3" name="Espace réservé des notes 2"/>
              <p:cNvSpPr>
                <a:spLocks noGrp="1"/>
              </p:cNvSpPr>
              <p:nvPr>
                <p:ph type="body" idx="1"/>
              </p:nvPr>
            </p:nvSpPr>
            <p:spPr/>
            <p:txBody>
              <a:bodyPr/>
              <a:lstStyle/>
              <a:p>
                <a:r>
                  <a:rPr lang="fr-FR" dirty="0" smtClean="0"/>
                  <a:t>Entourer</a:t>
                </a:r>
                <a:r>
                  <a:rPr lang="fr-FR" baseline="0" dirty="0" smtClean="0"/>
                  <a:t> ce que l’on cherche à chaque fois.</a:t>
                </a:r>
              </a:p>
              <a:p>
                <a:r>
                  <a:rPr lang="fr-FR" sz="1200" dirty="0" smtClean="0"/>
                  <a:t>On </a:t>
                </a:r>
                <a:r>
                  <a:rPr lang="fr-FR" sz="1200" dirty="0"/>
                  <a:t>connait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𝐴</a:t>
                </a:r>
                <a:r>
                  <a:rPr lang="fr-FR" sz="1200" dirty="0"/>
                  <a:t> et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𝑇</a:t>
                </a:r>
                <a:r>
                  <a:rPr lang="fr-FR" sz="1200" dirty="0"/>
                  <a:t>, </a:t>
                </a:r>
                <a:r>
                  <a:rPr lang="fr-FR" sz="1200" dirty="0" smtClean="0"/>
                  <a:t>on </a:t>
                </a:r>
                <a:r>
                  <a:rPr lang="fr-FR" sz="1200" dirty="0"/>
                  <a:t>peut calculer la </a:t>
                </a:r>
                <a:r>
                  <a:rPr lang="fr-FR" sz="1200" dirty="0" smtClean="0"/>
                  <a:t>proportion de </a:t>
                </a:r>
                <a:r>
                  <a:rPr lang="fr-FR" sz="1200" i="0" dirty="0" smtClean="0">
                    <a:latin typeface="Cambria Math"/>
                  </a:rPr>
                  <a:t>𝐴</a:t>
                </a:r>
                <a:r>
                  <a:rPr lang="fr-FR" sz="1200" dirty="0" smtClean="0"/>
                  <a:t> dans </a:t>
                </a:r>
                <a:r>
                  <a:rPr lang="fr-FR" sz="1200" i="0" dirty="0" smtClean="0">
                    <a:latin typeface="Cambria Math"/>
                  </a:rPr>
                  <a:t>𝑇</a:t>
                </a:r>
                <a:r>
                  <a:rPr lang="fr-FR" sz="1200" dirty="0" smtClean="0"/>
                  <a:t>. </a:t>
                </a:r>
                <a:endParaRPr lang="fr-FR" sz="1200" dirty="0"/>
              </a:p>
              <a:p>
                <a:r>
                  <a:rPr lang="fr-FR" sz="1200" dirty="0"/>
                  <a:t>On connait la proportion de </a:t>
                </a:r>
                <a:r>
                  <a:rPr lang="fr-FR" sz="1200" i="0" dirty="0" smtClean="0">
                    <a:latin typeface="Cambria Math"/>
                  </a:rPr>
                  <a:t>𝐴</a:t>
                </a:r>
                <a:r>
                  <a:rPr lang="fr-FR" sz="1200" dirty="0"/>
                  <a:t> dans </a:t>
                </a:r>
                <a:r>
                  <a:rPr lang="fr-FR" sz="1200" i="0" dirty="0" smtClean="0">
                    <a:latin typeface="Cambria Math"/>
                  </a:rPr>
                  <a:t>𝑇</a:t>
                </a:r>
                <a:r>
                  <a:rPr lang="fr-FR" sz="1200" dirty="0"/>
                  <a:t> et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𝑇</a:t>
                </a:r>
                <a:r>
                  <a:rPr lang="fr-FR" sz="1200" dirty="0"/>
                  <a:t>, </a:t>
                </a:r>
                <a:r>
                  <a:rPr lang="fr-FR" sz="1200" dirty="0" smtClean="0"/>
                  <a:t>on </a:t>
                </a:r>
                <a:r>
                  <a:rPr lang="fr-FR" sz="1200" dirty="0"/>
                  <a:t>peut calculer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𝐴</a:t>
                </a:r>
                <a:endParaRPr lang="fr-FR" sz="1200" dirty="0"/>
              </a:p>
              <a:p>
                <a:r>
                  <a:rPr lang="fr-FR" sz="1200" dirty="0"/>
                  <a:t>On connait la proportion de </a:t>
                </a:r>
                <a:r>
                  <a:rPr lang="fr-FR" sz="1200" i="0" dirty="0" smtClean="0">
                    <a:latin typeface="Cambria Math"/>
                  </a:rPr>
                  <a:t>𝐴</a:t>
                </a:r>
                <a:r>
                  <a:rPr lang="fr-FR" sz="1200" dirty="0"/>
                  <a:t> dans </a:t>
                </a:r>
                <a:r>
                  <a:rPr lang="fr-FR" sz="1200" i="0" dirty="0" smtClean="0">
                    <a:latin typeface="Cambria Math"/>
                  </a:rPr>
                  <a:t>𝑇</a:t>
                </a:r>
                <a:r>
                  <a:rPr lang="fr-FR" sz="1200" dirty="0"/>
                  <a:t> et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𝐴</a:t>
                </a:r>
                <a:r>
                  <a:rPr lang="fr-FR" sz="1200" dirty="0"/>
                  <a:t>, </a:t>
                </a:r>
                <a:r>
                  <a:rPr lang="fr-FR" sz="1200" dirty="0" smtClean="0"/>
                  <a:t>on </a:t>
                </a:r>
                <a:r>
                  <a:rPr lang="fr-FR" sz="1200" dirty="0"/>
                  <a:t>peut calculer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𝑇</a:t>
                </a:r>
                <a:endParaRPr lang="fr-FR" dirty="0"/>
              </a:p>
            </p:txBody>
          </p:sp>
        </mc:Fallback>
      </mc:AlternateContent>
      <p:sp>
        <p:nvSpPr>
          <p:cNvPr id="4" name="Espace réservé du numéro de diapositive 3"/>
          <p:cNvSpPr>
            <a:spLocks noGrp="1"/>
          </p:cNvSpPr>
          <p:nvPr>
            <p:ph type="sldNum" sz="quarter" idx="10"/>
          </p:nvPr>
        </p:nvSpPr>
        <p:spPr/>
        <p:txBody>
          <a:bodyPr/>
          <a:lstStyle/>
          <a:p>
            <a:fld id="{77F9F252-B275-4B41-BEDF-24FAD1AC7BF4}" type="slidenum">
              <a:rPr lang="fr-FR" smtClean="0"/>
              <a:t>16</a:t>
            </a:fld>
            <a:endParaRPr lang="fr-FR"/>
          </a:p>
        </p:txBody>
      </p:sp>
    </p:spTree>
    <p:extLst>
      <p:ext uri="{BB962C8B-B14F-4D97-AF65-F5344CB8AC3E}">
        <p14:creationId xmlns:p14="http://schemas.microsoft.com/office/powerpoint/2010/main" val="2401670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notes 2"/>
              <p:cNvSpPr>
                <a:spLocks noGrp="1"/>
              </p:cNvSpPr>
              <p:nvPr>
                <p:ph type="body" idx="1"/>
              </p:nvPr>
            </p:nvSpPr>
            <p:spPr/>
            <p:txBody>
              <a:bodyPr/>
              <a:lstStyle/>
              <a:p>
                <a:r>
                  <a:rPr lang="fr-FR" dirty="0" smtClean="0"/>
                  <a:t>Entourer</a:t>
                </a:r>
                <a:r>
                  <a:rPr lang="fr-FR" baseline="0" dirty="0" smtClean="0"/>
                  <a:t> ce que l’on cherche à chaque fois.</a:t>
                </a:r>
              </a:p>
              <a:p>
                <a:r>
                  <a:rPr lang="fr-FR" sz="1200" dirty="0" smtClean="0"/>
                  <a:t>On </a:t>
                </a:r>
                <a:r>
                  <a:rPr lang="fr-FR" sz="1200" dirty="0"/>
                  <a:t>connait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𝐴</m:t>
                        </m:r>
                      </m:sub>
                    </m:sSub>
                  </m:oMath>
                </a14:m>
                <a:r>
                  <a:rPr lang="fr-FR" sz="1200" dirty="0"/>
                  <a:t> et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𝑇</m:t>
                        </m:r>
                      </m:sub>
                    </m:sSub>
                  </m:oMath>
                </a14:m>
                <a:r>
                  <a:rPr lang="fr-FR" sz="1200" dirty="0"/>
                  <a:t>, </a:t>
                </a:r>
                <a:r>
                  <a:rPr lang="fr-FR" sz="1200" dirty="0" smtClean="0"/>
                  <a:t>on </a:t>
                </a:r>
                <a:r>
                  <a:rPr lang="fr-FR" sz="1200" dirty="0"/>
                  <a:t>peut calculer la </a:t>
                </a:r>
                <a:r>
                  <a:rPr lang="fr-FR" sz="1200" dirty="0" smtClean="0"/>
                  <a:t>proportion de </a:t>
                </a:r>
                <a14:m>
                  <m:oMath xmlns:m="http://schemas.openxmlformats.org/officeDocument/2006/math">
                    <m:r>
                      <a:rPr lang="fr-FR" sz="1200" i="1" dirty="0" smtClean="0">
                        <a:latin typeface="Cambria Math"/>
                      </a:rPr>
                      <m:t>𝐴</m:t>
                    </m:r>
                  </m:oMath>
                </a14:m>
                <a:r>
                  <a:rPr lang="fr-FR" sz="1200" dirty="0" smtClean="0"/>
                  <a:t> dans </a:t>
                </a:r>
                <a14:m>
                  <m:oMath xmlns:m="http://schemas.openxmlformats.org/officeDocument/2006/math">
                    <m:r>
                      <a:rPr lang="fr-FR" sz="1200" i="1" dirty="0" smtClean="0">
                        <a:latin typeface="Cambria Math"/>
                      </a:rPr>
                      <m:t>𝑇</m:t>
                    </m:r>
                  </m:oMath>
                </a14:m>
                <a:r>
                  <a:rPr lang="fr-FR" sz="1200" dirty="0" smtClean="0"/>
                  <a:t>. </a:t>
                </a:r>
                <a:endParaRPr lang="fr-FR" sz="1200" dirty="0"/>
              </a:p>
              <a:p>
                <a:r>
                  <a:rPr lang="fr-FR" sz="1200" dirty="0"/>
                  <a:t>On connait la proportion de </a:t>
                </a:r>
                <a14:m>
                  <m:oMath xmlns:m="http://schemas.openxmlformats.org/officeDocument/2006/math">
                    <m:r>
                      <a:rPr lang="fr-FR" sz="1200" i="1" dirty="0" smtClean="0">
                        <a:latin typeface="Cambria Math"/>
                      </a:rPr>
                      <m:t>𝐴</m:t>
                    </m:r>
                  </m:oMath>
                </a14:m>
                <a:r>
                  <a:rPr lang="fr-FR" sz="1200" dirty="0"/>
                  <a:t> dans </a:t>
                </a:r>
                <a14:m>
                  <m:oMath xmlns:m="http://schemas.openxmlformats.org/officeDocument/2006/math">
                    <m:r>
                      <a:rPr lang="fr-FR" sz="1200" i="1" dirty="0" smtClean="0">
                        <a:latin typeface="Cambria Math"/>
                      </a:rPr>
                      <m:t>𝑇</m:t>
                    </m:r>
                  </m:oMath>
                </a14:m>
                <a:r>
                  <a:rPr lang="fr-FR" sz="1200" dirty="0"/>
                  <a:t> et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𝑇</m:t>
                        </m:r>
                      </m:sub>
                    </m:sSub>
                  </m:oMath>
                </a14:m>
                <a:r>
                  <a:rPr lang="fr-FR" sz="1200" dirty="0"/>
                  <a:t>, </a:t>
                </a:r>
                <a:r>
                  <a:rPr lang="fr-FR" sz="1200" dirty="0" smtClean="0"/>
                  <a:t>on </a:t>
                </a:r>
                <a:r>
                  <a:rPr lang="fr-FR" sz="1200" dirty="0"/>
                  <a:t>peut calculer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𝐴</m:t>
                        </m:r>
                      </m:sub>
                    </m:sSub>
                  </m:oMath>
                </a14:m>
                <a:endParaRPr lang="fr-FR" sz="1200" dirty="0"/>
              </a:p>
              <a:p>
                <a:r>
                  <a:rPr lang="fr-FR" sz="1200" dirty="0"/>
                  <a:t>On connait la proportion de </a:t>
                </a:r>
                <a14:m>
                  <m:oMath xmlns:m="http://schemas.openxmlformats.org/officeDocument/2006/math">
                    <m:r>
                      <a:rPr lang="fr-FR" sz="1200" i="1" dirty="0" smtClean="0">
                        <a:latin typeface="Cambria Math"/>
                      </a:rPr>
                      <m:t>𝐴</m:t>
                    </m:r>
                  </m:oMath>
                </a14:m>
                <a:r>
                  <a:rPr lang="fr-FR" sz="1200" dirty="0"/>
                  <a:t> dans </a:t>
                </a:r>
                <a14:m>
                  <m:oMath xmlns:m="http://schemas.openxmlformats.org/officeDocument/2006/math">
                    <m:r>
                      <a:rPr lang="fr-FR" sz="1200" i="1" dirty="0" smtClean="0">
                        <a:latin typeface="Cambria Math"/>
                      </a:rPr>
                      <m:t>𝑇</m:t>
                    </m:r>
                  </m:oMath>
                </a14:m>
                <a:r>
                  <a:rPr lang="fr-FR" sz="1200" dirty="0"/>
                  <a:t> et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𝐴</m:t>
                        </m:r>
                      </m:sub>
                    </m:sSub>
                  </m:oMath>
                </a14:m>
                <a:r>
                  <a:rPr lang="fr-FR" sz="1200" dirty="0"/>
                  <a:t>, </a:t>
                </a:r>
                <a:r>
                  <a:rPr lang="fr-FR" sz="1200" dirty="0" smtClean="0"/>
                  <a:t>on </a:t>
                </a:r>
                <a:r>
                  <a:rPr lang="fr-FR" sz="1200" dirty="0"/>
                  <a:t>peut calculer </a:t>
                </a:r>
                <a14:m>
                  <m:oMath xmlns:m="http://schemas.openxmlformats.org/officeDocument/2006/math">
                    <m:sSub>
                      <m:sSubPr>
                        <m:ctrlPr>
                          <a:rPr lang="fr-FR" sz="1200" b="0" i="1" dirty="0" smtClean="0">
                            <a:latin typeface="Cambria Math" panose="02040503050406030204" pitchFamily="18" charset="0"/>
                          </a:rPr>
                        </m:ctrlPr>
                      </m:sSubPr>
                      <m:e>
                        <m:r>
                          <a:rPr lang="fr-FR" sz="1200" i="1" dirty="0" smtClean="0">
                            <a:latin typeface="Cambria Math"/>
                          </a:rPr>
                          <m:t>𝑛</m:t>
                        </m:r>
                      </m:e>
                      <m:sub>
                        <m:r>
                          <a:rPr lang="fr-FR" sz="1200" i="1" dirty="0" smtClean="0">
                            <a:latin typeface="Cambria Math"/>
                          </a:rPr>
                          <m:t>𝑇</m:t>
                        </m:r>
                      </m:sub>
                    </m:sSub>
                  </m:oMath>
                </a14:m>
                <a:endParaRPr lang="fr-FR" dirty="0"/>
              </a:p>
            </p:txBody>
          </p:sp>
        </mc:Choice>
        <mc:Fallback xmlns="">
          <p:sp>
            <p:nvSpPr>
              <p:cNvPr id="3" name="Espace réservé des notes 2"/>
              <p:cNvSpPr>
                <a:spLocks noGrp="1"/>
              </p:cNvSpPr>
              <p:nvPr>
                <p:ph type="body" idx="1"/>
              </p:nvPr>
            </p:nvSpPr>
            <p:spPr/>
            <p:txBody>
              <a:bodyPr/>
              <a:lstStyle/>
              <a:p>
                <a:r>
                  <a:rPr lang="fr-FR" dirty="0" smtClean="0"/>
                  <a:t>Entourer</a:t>
                </a:r>
                <a:r>
                  <a:rPr lang="fr-FR" baseline="0" dirty="0" smtClean="0"/>
                  <a:t> ce que l’on cherche à chaque fois.</a:t>
                </a:r>
              </a:p>
              <a:p>
                <a:r>
                  <a:rPr lang="fr-FR" sz="1200" dirty="0" smtClean="0"/>
                  <a:t>On </a:t>
                </a:r>
                <a:r>
                  <a:rPr lang="fr-FR" sz="1200" dirty="0"/>
                  <a:t>connait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𝐴</a:t>
                </a:r>
                <a:r>
                  <a:rPr lang="fr-FR" sz="1200" dirty="0"/>
                  <a:t> et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𝑇</a:t>
                </a:r>
                <a:r>
                  <a:rPr lang="fr-FR" sz="1200" dirty="0"/>
                  <a:t>, </a:t>
                </a:r>
                <a:r>
                  <a:rPr lang="fr-FR" sz="1200" dirty="0" smtClean="0"/>
                  <a:t>on </a:t>
                </a:r>
                <a:r>
                  <a:rPr lang="fr-FR" sz="1200" dirty="0"/>
                  <a:t>peut calculer la </a:t>
                </a:r>
                <a:r>
                  <a:rPr lang="fr-FR" sz="1200" dirty="0" smtClean="0"/>
                  <a:t>proportion de </a:t>
                </a:r>
                <a:r>
                  <a:rPr lang="fr-FR" sz="1200" i="0" dirty="0" smtClean="0">
                    <a:latin typeface="Cambria Math"/>
                  </a:rPr>
                  <a:t>𝐴</a:t>
                </a:r>
                <a:r>
                  <a:rPr lang="fr-FR" sz="1200" dirty="0" smtClean="0"/>
                  <a:t> dans </a:t>
                </a:r>
                <a:r>
                  <a:rPr lang="fr-FR" sz="1200" i="0" dirty="0" smtClean="0">
                    <a:latin typeface="Cambria Math"/>
                  </a:rPr>
                  <a:t>𝑇</a:t>
                </a:r>
                <a:r>
                  <a:rPr lang="fr-FR" sz="1200" dirty="0" smtClean="0"/>
                  <a:t>. </a:t>
                </a:r>
                <a:endParaRPr lang="fr-FR" sz="1200" dirty="0"/>
              </a:p>
              <a:p>
                <a:r>
                  <a:rPr lang="fr-FR" sz="1200" dirty="0"/>
                  <a:t>On connait la proportion de </a:t>
                </a:r>
                <a:r>
                  <a:rPr lang="fr-FR" sz="1200" i="0" dirty="0" smtClean="0">
                    <a:latin typeface="Cambria Math"/>
                  </a:rPr>
                  <a:t>𝐴</a:t>
                </a:r>
                <a:r>
                  <a:rPr lang="fr-FR" sz="1200" dirty="0"/>
                  <a:t> dans </a:t>
                </a:r>
                <a:r>
                  <a:rPr lang="fr-FR" sz="1200" i="0" dirty="0" smtClean="0">
                    <a:latin typeface="Cambria Math"/>
                  </a:rPr>
                  <a:t>𝑇</a:t>
                </a:r>
                <a:r>
                  <a:rPr lang="fr-FR" sz="1200" dirty="0"/>
                  <a:t> et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𝑇</a:t>
                </a:r>
                <a:r>
                  <a:rPr lang="fr-FR" sz="1200" dirty="0"/>
                  <a:t>, </a:t>
                </a:r>
                <a:r>
                  <a:rPr lang="fr-FR" sz="1200" dirty="0" smtClean="0"/>
                  <a:t>on </a:t>
                </a:r>
                <a:r>
                  <a:rPr lang="fr-FR" sz="1200" dirty="0"/>
                  <a:t>peut calculer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𝐴</a:t>
                </a:r>
                <a:endParaRPr lang="fr-FR" sz="1200" dirty="0"/>
              </a:p>
              <a:p>
                <a:r>
                  <a:rPr lang="fr-FR" sz="1200" dirty="0"/>
                  <a:t>On connait la proportion de </a:t>
                </a:r>
                <a:r>
                  <a:rPr lang="fr-FR" sz="1200" i="0" dirty="0" smtClean="0">
                    <a:latin typeface="Cambria Math"/>
                  </a:rPr>
                  <a:t>𝐴</a:t>
                </a:r>
                <a:r>
                  <a:rPr lang="fr-FR" sz="1200" dirty="0"/>
                  <a:t> dans </a:t>
                </a:r>
                <a:r>
                  <a:rPr lang="fr-FR" sz="1200" i="0" dirty="0" smtClean="0">
                    <a:latin typeface="Cambria Math"/>
                  </a:rPr>
                  <a:t>𝑇</a:t>
                </a:r>
                <a:r>
                  <a:rPr lang="fr-FR" sz="1200" dirty="0"/>
                  <a:t> et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𝐴</a:t>
                </a:r>
                <a:r>
                  <a:rPr lang="fr-FR" sz="1200" dirty="0"/>
                  <a:t>, </a:t>
                </a:r>
                <a:r>
                  <a:rPr lang="fr-FR" sz="1200" dirty="0" smtClean="0"/>
                  <a:t>on </a:t>
                </a:r>
                <a:r>
                  <a:rPr lang="fr-FR" sz="1200" dirty="0"/>
                  <a:t>peut calculer </a:t>
                </a:r>
                <a:r>
                  <a:rPr lang="fr-FR" sz="1200" i="0" dirty="0" smtClean="0">
                    <a:latin typeface="Cambria Math"/>
                  </a:rPr>
                  <a:t>𝑛</a:t>
                </a:r>
                <a:r>
                  <a:rPr lang="fr-FR" sz="1200" b="0" i="0" dirty="0" smtClean="0">
                    <a:latin typeface="Cambria Math" panose="02040503050406030204" pitchFamily="18" charset="0"/>
                  </a:rPr>
                  <a:t>_</a:t>
                </a:r>
                <a:r>
                  <a:rPr lang="fr-FR" sz="1200" i="0" dirty="0" smtClean="0">
                    <a:latin typeface="Cambria Math"/>
                  </a:rPr>
                  <a:t>𝑇</a:t>
                </a:r>
                <a:endParaRPr lang="fr-FR" dirty="0"/>
              </a:p>
            </p:txBody>
          </p:sp>
        </mc:Fallback>
      </mc:AlternateContent>
      <p:sp>
        <p:nvSpPr>
          <p:cNvPr id="4" name="Espace réservé du numéro de diapositive 3"/>
          <p:cNvSpPr>
            <a:spLocks noGrp="1"/>
          </p:cNvSpPr>
          <p:nvPr>
            <p:ph type="sldNum" sz="quarter" idx="10"/>
          </p:nvPr>
        </p:nvSpPr>
        <p:spPr/>
        <p:txBody>
          <a:bodyPr/>
          <a:lstStyle/>
          <a:p>
            <a:fld id="{77F9F252-B275-4B41-BEDF-24FAD1AC7BF4}" type="slidenum">
              <a:rPr lang="fr-FR" smtClean="0"/>
              <a:t>17</a:t>
            </a:fld>
            <a:endParaRPr lang="fr-FR"/>
          </a:p>
        </p:txBody>
      </p:sp>
    </p:spTree>
    <p:extLst>
      <p:ext uri="{BB962C8B-B14F-4D97-AF65-F5344CB8AC3E}">
        <p14:creationId xmlns:p14="http://schemas.microsoft.com/office/powerpoint/2010/main" val="148762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On considère un ensemble </a:t>
                </a:r>
                <a14:m>
                  <m:oMath xmlns:m="http://schemas.openxmlformats.org/officeDocument/2006/math">
                    <m:r>
                      <a:rPr lang="fr-FR" sz="1200" i="1" dirty="0" smtClean="0">
                        <a:latin typeface="Cambria Math"/>
                      </a:rPr>
                      <m:t>𝑇</m:t>
                    </m:r>
                  </m:oMath>
                </a14:m>
                <a:r>
                  <a:rPr lang="fr-FR" sz="1200" dirty="0"/>
                  <a:t> contenant une partie </a:t>
                </a:r>
                <a14:m>
                  <m:oMath xmlns:m="http://schemas.openxmlformats.org/officeDocument/2006/math">
                    <m:r>
                      <a:rPr lang="fr-FR" sz="1200" i="1" dirty="0" smtClean="0">
                        <a:latin typeface="Cambria Math"/>
                      </a:rPr>
                      <m:t>𝐴</m:t>
                    </m:r>
                  </m:oMath>
                </a14:m>
                <a:r>
                  <a:rPr lang="fr-FR" sz="1200" dirty="0"/>
                  <a:t> contenant elle-même une partie </a:t>
                </a:r>
                <a14:m>
                  <m:oMath xmlns:m="http://schemas.openxmlformats.org/officeDocument/2006/math">
                    <m:r>
                      <a:rPr lang="fr-FR" sz="1200" i="1" dirty="0" smtClean="0">
                        <a:latin typeface="Cambria Math"/>
                      </a:rPr>
                      <m:t>𝐵</m:t>
                    </m:r>
                  </m:oMath>
                </a14:m>
                <a:r>
                  <a:rPr lang="fr-FR"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Faire les 3 flèches à</a:t>
                </a:r>
                <a:r>
                  <a:rPr lang="fr-FR" sz="1200" baseline="0" dirty="0" smtClean="0"/>
                  <a:t> la main</a:t>
                </a:r>
                <a:endParaRPr lang="fr-FR" sz="1200" dirty="0"/>
              </a:p>
              <a:p>
                <a:r>
                  <a:rPr lang="fr-FR" dirty="0" smtClean="0"/>
                  <a:t>Démonstration?</a:t>
                </a:r>
                <a:endParaRPr lang="fr-FR" dirty="0"/>
              </a:p>
            </p:txBody>
          </p:sp>
        </mc:Choice>
        <mc:Fallback xmlns="">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On considère un ensemble </a:t>
                </a:r>
                <a:r>
                  <a:rPr lang="fr-FR" sz="1200" i="0" dirty="0" smtClean="0">
                    <a:latin typeface="Cambria Math"/>
                  </a:rPr>
                  <a:t>𝑇</a:t>
                </a:r>
                <a:r>
                  <a:rPr lang="fr-FR" sz="1200" dirty="0"/>
                  <a:t> contenant une partie </a:t>
                </a:r>
                <a:r>
                  <a:rPr lang="fr-FR" sz="1200" i="0" dirty="0" smtClean="0">
                    <a:latin typeface="Cambria Math"/>
                  </a:rPr>
                  <a:t>𝐴</a:t>
                </a:r>
                <a:r>
                  <a:rPr lang="fr-FR" sz="1200" dirty="0"/>
                  <a:t> contenant elle-même une partie </a:t>
                </a:r>
                <a:r>
                  <a:rPr lang="fr-FR" sz="1200" i="0" dirty="0" smtClean="0">
                    <a:latin typeface="Cambria Math"/>
                  </a:rPr>
                  <a:t>𝐵</a:t>
                </a:r>
                <a:r>
                  <a:rPr lang="fr-FR"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Faire les 3 flèches à</a:t>
                </a:r>
                <a:r>
                  <a:rPr lang="fr-FR" sz="1200" baseline="0" dirty="0" smtClean="0"/>
                  <a:t> la main</a:t>
                </a:r>
                <a:endParaRPr lang="fr-FR" sz="1200" dirty="0"/>
              </a:p>
              <a:p>
                <a:r>
                  <a:rPr lang="fr-FR" dirty="0" smtClean="0"/>
                  <a:t>Démonstration?</a:t>
                </a:r>
                <a:endParaRPr lang="fr-FR" dirty="0"/>
              </a:p>
            </p:txBody>
          </p:sp>
        </mc:Fallback>
      </mc:AlternateContent>
      <p:sp>
        <p:nvSpPr>
          <p:cNvPr id="4" name="Espace réservé du numéro de diapositive 3"/>
          <p:cNvSpPr>
            <a:spLocks noGrp="1"/>
          </p:cNvSpPr>
          <p:nvPr>
            <p:ph type="sldNum" sz="quarter" idx="10"/>
          </p:nvPr>
        </p:nvSpPr>
        <p:spPr/>
        <p:txBody>
          <a:bodyPr/>
          <a:lstStyle/>
          <a:p>
            <a:fld id="{77F9F252-B275-4B41-BEDF-24FAD1AC7BF4}" type="slidenum">
              <a:rPr lang="fr-FR" smtClean="0"/>
              <a:t>18</a:t>
            </a:fld>
            <a:endParaRPr lang="fr-FR"/>
          </a:p>
        </p:txBody>
      </p:sp>
    </p:spTree>
    <p:extLst>
      <p:ext uri="{BB962C8B-B14F-4D97-AF65-F5344CB8AC3E}">
        <p14:creationId xmlns:p14="http://schemas.microsoft.com/office/powerpoint/2010/main" val="147231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Ecrire les trois flèches avec proportion puis calcul.</a:t>
            </a:r>
            <a:endParaRPr lang="fr-FR" baseline="0" dirty="0" smtClean="0"/>
          </a:p>
          <a:p>
            <a:r>
              <a:rPr lang="fr-FR" dirty="0" smtClean="0"/>
              <a:t>Suffrages</a:t>
            </a:r>
            <a:r>
              <a:rPr lang="fr-FR" baseline="0" dirty="0" smtClean="0"/>
              <a:t> exprimés: on enlève blancs et nuls.</a:t>
            </a:r>
          </a:p>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19</a:t>
            </a:fld>
            <a:endParaRPr lang="fr-FR"/>
          </a:p>
        </p:txBody>
      </p:sp>
    </p:spTree>
    <p:extLst>
      <p:ext uri="{BB962C8B-B14F-4D97-AF65-F5344CB8AC3E}">
        <p14:creationId xmlns:p14="http://schemas.microsoft.com/office/powerpoint/2010/main" val="30275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Indice</a:t>
            </a:r>
            <a:r>
              <a:rPr lang="fr-FR" baseline="0" dirty="0" smtClean="0"/>
              <a:t> </a:t>
            </a:r>
            <a:r>
              <a:rPr lang="fr-FR" baseline="0" dirty="0" err="1" smtClean="0"/>
              <a:t>big</a:t>
            </a:r>
            <a:r>
              <a:rPr lang="fr-FR" baseline="0" dirty="0" smtClean="0"/>
              <a:t> mac. </a:t>
            </a:r>
          </a:p>
          <a:p>
            <a:r>
              <a:rPr lang="fr-FR" baseline="0" dirty="0" smtClean="0"/>
              <a:t>Prix du </a:t>
            </a:r>
            <a:r>
              <a:rPr lang="fr-FR" baseline="0" dirty="0" err="1" smtClean="0"/>
              <a:t>bigmac</a:t>
            </a:r>
            <a:r>
              <a:rPr lang="fr-FR" baseline="0" dirty="0" smtClean="0"/>
              <a:t> en dollar dans différentes villes du monde et temps de travail nécessaire pour pouvoir se payer un </a:t>
            </a:r>
            <a:r>
              <a:rPr lang="fr-FR" baseline="0" dirty="0" err="1" smtClean="0"/>
              <a:t>big</a:t>
            </a:r>
            <a:r>
              <a:rPr lang="fr-FR" baseline="0" dirty="0" smtClean="0"/>
              <a:t> mac (c’est-à-dire prix du </a:t>
            </a:r>
            <a:r>
              <a:rPr lang="fr-FR" baseline="0" dirty="0" err="1" smtClean="0"/>
              <a:t>big</a:t>
            </a:r>
            <a:r>
              <a:rPr lang="fr-FR" baseline="0" dirty="0" smtClean="0"/>
              <a:t> mac rapporté au salaire horaire moyen).</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a:t>
            </a:fld>
            <a:endParaRPr lang="fr-FR"/>
          </a:p>
        </p:txBody>
      </p:sp>
    </p:spTree>
    <p:extLst>
      <p:ext uri="{BB962C8B-B14F-4D97-AF65-F5344CB8AC3E}">
        <p14:creationId xmlns:p14="http://schemas.microsoft.com/office/powerpoint/2010/main" val="681487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t>On commence par un exemple en comparant les évolutions: variation absolue / variation relative</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20</a:t>
            </a:fld>
            <a:endParaRPr lang="fr-FR"/>
          </a:p>
        </p:txBody>
      </p:sp>
    </p:spTree>
    <p:extLst>
      <p:ext uri="{BB962C8B-B14F-4D97-AF65-F5344CB8AC3E}">
        <p14:creationId xmlns:p14="http://schemas.microsoft.com/office/powerpoint/2010/main" val="300589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 signe de la variation indique le sens de l’évolution (augmentation ou diminution).</a:t>
            </a:r>
          </a:p>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21</a:t>
            </a:fld>
            <a:endParaRPr lang="fr-FR"/>
          </a:p>
        </p:txBody>
      </p:sp>
    </p:spTree>
    <p:extLst>
      <p:ext uri="{BB962C8B-B14F-4D97-AF65-F5344CB8AC3E}">
        <p14:creationId xmlns:p14="http://schemas.microsoft.com/office/powerpoint/2010/main" val="347023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la QF, que l’on a faite en calculant</a:t>
            </a:r>
            <a:r>
              <a:rPr lang="fr-FR" baseline="0" dirty="0" smtClean="0"/>
              <a:t> la réduction puis en la soustrayant. On refait ici le calcul en mettant en facteur les 70 et en faisant apparaître le coefficient multiplicateur. Si tous les articles de la boutique sont soldés à 20 %, on peut les calculer tous en multipliant par 0,8.</a:t>
            </a:r>
          </a:p>
          <a:p>
            <a:r>
              <a:rPr lang="fr-FR" baseline="0" dirty="0" smtClean="0"/>
              <a:t>Faire une bande avec 100 %, puis 20 % puis 80 %. Idée de complément à 100 %</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22</a:t>
            </a:fld>
            <a:endParaRPr lang="fr-FR"/>
          </a:p>
        </p:txBody>
      </p:sp>
    </p:spTree>
    <p:extLst>
      <p:ext uri="{BB962C8B-B14F-4D97-AF65-F5344CB8AC3E}">
        <p14:creationId xmlns:p14="http://schemas.microsoft.com/office/powerpoint/2010/main" val="1250193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Même idée: factoriser puis méthode générale.</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23</a:t>
            </a:fld>
            <a:endParaRPr lang="fr-FR"/>
          </a:p>
        </p:txBody>
      </p:sp>
    </p:spTree>
    <p:extLst>
      <p:ext uri="{BB962C8B-B14F-4D97-AF65-F5344CB8AC3E}">
        <p14:creationId xmlns:p14="http://schemas.microsoft.com/office/powerpoint/2010/main" val="2225854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Version avec un t algébrique.</a:t>
            </a:r>
          </a:p>
          <a:p>
            <a:r>
              <a:rPr lang="fr-FR" dirty="0" smtClean="0"/>
              <a:t>Il faudrait alors insister à l’oral sur le fait que</a:t>
            </a:r>
            <a:r>
              <a:rPr lang="fr-FR" baseline="0" dirty="0" smtClean="0"/>
              <a:t> le taux est positif ou négatif selon s’il s’agit d’une hausse ou d’une baisse.</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24</a:t>
            </a:fld>
            <a:endParaRPr lang="fr-FR"/>
          </a:p>
        </p:txBody>
      </p:sp>
    </p:spTree>
    <p:extLst>
      <p:ext uri="{BB962C8B-B14F-4D97-AF65-F5344CB8AC3E}">
        <p14:creationId xmlns:p14="http://schemas.microsoft.com/office/powerpoint/2010/main" val="1561824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Passage du taux d’évolution au CM</a:t>
            </a:r>
            <a:r>
              <a:rPr lang="fr-FR" baseline="0" dirty="0" smtClean="0"/>
              <a:t> et réciproquement. </a:t>
            </a:r>
            <a:r>
              <a:rPr lang="fr-FR" dirty="0" smtClean="0"/>
              <a:t>Je</a:t>
            </a:r>
            <a:r>
              <a:rPr lang="fr-FR" baseline="0" dirty="0" smtClean="0"/>
              <a:t> complète le tableau. A automatiser.</a:t>
            </a:r>
          </a:p>
          <a:p>
            <a:r>
              <a:rPr lang="fr-FR" baseline="0" dirty="0" smtClean="0"/>
              <a:t>Quand le CM est plus grand que 1: augmentation …</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25</a:t>
            </a:fld>
            <a:endParaRPr lang="fr-FR"/>
          </a:p>
        </p:txBody>
      </p:sp>
    </p:spTree>
    <p:extLst>
      <p:ext uri="{BB962C8B-B14F-4D97-AF65-F5344CB8AC3E}">
        <p14:creationId xmlns:p14="http://schemas.microsoft.com/office/powerpoint/2010/main" val="2804836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a:t>
            </a:r>
            <a:r>
              <a:rPr lang="fr-FR" baseline="0" dirty="0" smtClean="0"/>
              <a:t> exemple de deux évolutions successives. Schéma avec flèches à faire au tableau. </a:t>
            </a:r>
          </a:p>
          <a:p>
            <a:r>
              <a:rPr lang="fr-FR" baseline="0" dirty="0" smtClean="0"/>
              <a:t>On note à nouveau ici que l’on a pas besoin de connaitre le prix du baril pour connaître l’évolution globale.</a:t>
            </a:r>
          </a:p>
          <a:p>
            <a:r>
              <a:rPr lang="fr-FR" baseline="0" dirty="0" smtClean="0"/>
              <a:t>Faire la différence avec une augmentation/diminution en valeur absolue: les pourcentages ne s’additionnent pas .</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26</a:t>
            </a:fld>
            <a:endParaRPr lang="fr-FR"/>
          </a:p>
        </p:txBody>
      </p:sp>
    </p:spTree>
    <p:extLst>
      <p:ext uri="{BB962C8B-B14F-4D97-AF65-F5344CB8AC3E}">
        <p14:creationId xmlns:p14="http://schemas.microsoft.com/office/powerpoint/2010/main" val="428064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peut faire remarquer que l’ordre</a:t>
            </a:r>
            <a:r>
              <a:rPr lang="fr-FR" baseline="0" dirty="0" smtClean="0"/>
              <a:t> dans lequel on fait les opérations (donc les évolutions) ne change rien au résultat.</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27</a:t>
            </a:fld>
            <a:endParaRPr lang="fr-FR"/>
          </a:p>
        </p:txBody>
      </p:sp>
    </p:spTree>
    <p:extLst>
      <p:ext uri="{BB962C8B-B14F-4D97-AF65-F5344CB8AC3E}">
        <p14:creationId xmlns:p14="http://schemas.microsoft.com/office/powerpoint/2010/main" val="285237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la QF, que l’on a faite en calculant</a:t>
            </a:r>
            <a:r>
              <a:rPr lang="fr-FR" baseline="0" dirty="0" smtClean="0"/>
              <a:t> la réduction puis en la soustrayant. On refait ici le calcul en mettant en facteur les 70 et en faisant apparaître le coefficient multiplicateur. Si tous les articles de la boutique sont soldés à 20 %, on peut les calculer tous en multipliant par 0,8.</a:t>
            </a:r>
          </a:p>
          <a:p>
            <a:r>
              <a:rPr lang="fr-FR" baseline="0" dirty="0" smtClean="0"/>
              <a:t>Faire une bande avec 100 %, puis 20 % puis 80 %. Idée de complément à 100 %</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28</a:t>
            </a:fld>
            <a:endParaRPr lang="fr-FR"/>
          </a:p>
        </p:txBody>
      </p:sp>
    </p:spTree>
    <p:extLst>
      <p:ext uri="{BB962C8B-B14F-4D97-AF65-F5344CB8AC3E}">
        <p14:creationId xmlns:p14="http://schemas.microsoft.com/office/powerpoint/2010/main" val="133819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Position du problème</a:t>
            </a:r>
            <a:r>
              <a:rPr lang="fr-FR" baseline="0" dirty="0" smtClean="0"/>
              <a:t>: Si une valeur subit une baisse de 20 %, de combien faut-il l’augmenter pour revenir à la valeur de départ , Première intuition +20% . On calcule et on vérifie que Cela revient à une baisse de 4 %. </a:t>
            </a:r>
          </a:p>
          <a:p>
            <a:r>
              <a:rPr lang="fr-FR" baseline="0" dirty="0" smtClean="0"/>
              <a:t>Lien avec variation et absolue relative</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29</a:t>
            </a:fld>
            <a:endParaRPr lang="fr-FR"/>
          </a:p>
        </p:txBody>
      </p:sp>
    </p:spTree>
    <p:extLst>
      <p:ext uri="{BB962C8B-B14F-4D97-AF65-F5344CB8AC3E}">
        <p14:creationId xmlns:p14="http://schemas.microsoft.com/office/powerpoint/2010/main" val="26657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F9F252-B275-4B41-BEDF-24FAD1AC7BF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442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31</a:t>
            </a:fld>
            <a:endParaRPr lang="fr-FR"/>
          </a:p>
        </p:txBody>
      </p:sp>
    </p:spTree>
    <p:extLst>
      <p:ext uri="{BB962C8B-B14F-4D97-AF65-F5344CB8AC3E}">
        <p14:creationId xmlns:p14="http://schemas.microsoft.com/office/powerpoint/2010/main" val="2358576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32</a:t>
            </a:fld>
            <a:endParaRPr lang="fr-FR"/>
          </a:p>
        </p:txBody>
      </p:sp>
    </p:spTree>
    <p:extLst>
      <p:ext uri="{BB962C8B-B14F-4D97-AF65-F5344CB8AC3E}">
        <p14:creationId xmlns:p14="http://schemas.microsoft.com/office/powerpoint/2010/main" val="2840201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33</a:t>
            </a:fld>
            <a:endParaRPr lang="fr-FR"/>
          </a:p>
        </p:txBody>
      </p:sp>
    </p:spTree>
    <p:extLst>
      <p:ext uri="{BB962C8B-B14F-4D97-AF65-F5344CB8AC3E}">
        <p14:creationId xmlns:p14="http://schemas.microsoft.com/office/powerpoint/2010/main" val="2840201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34</a:t>
            </a:fld>
            <a:endParaRPr lang="fr-FR"/>
          </a:p>
        </p:txBody>
      </p:sp>
    </p:spTree>
    <p:extLst>
      <p:ext uri="{BB962C8B-B14F-4D97-AF65-F5344CB8AC3E}">
        <p14:creationId xmlns:p14="http://schemas.microsoft.com/office/powerpoint/2010/main" val="2071518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Ou bien: quelle est la promotion la</a:t>
            </a:r>
            <a:r>
              <a:rPr lang="fr-FR" baseline="0" dirty="0" smtClean="0"/>
              <a:t> plus intéressante ?</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35</a:t>
            </a:fld>
            <a:endParaRPr lang="fr-FR"/>
          </a:p>
        </p:txBody>
      </p:sp>
    </p:spTree>
    <p:extLst>
      <p:ext uri="{BB962C8B-B14F-4D97-AF65-F5344CB8AC3E}">
        <p14:creationId xmlns:p14="http://schemas.microsoft.com/office/powerpoint/2010/main" val="621319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additionne pas des pourcentages d’évolution</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36</a:t>
            </a:fld>
            <a:endParaRPr lang="fr-FR"/>
          </a:p>
        </p:txBody>
      </p:sp>
    </p:spTree>
    <p:extLst>
      <p:ext uri="{BB962C8B-B14F-4D97-AF65-F5344CB8AC3E}">
        <p14:creationId xmlns:p14="http://schemas.microsoft.com/office/powerpoint/2010/main" val="3500615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37</a:t>
            </a:fld>
            <a:endParaRPr lang="fr-FR"/>
          </a:p>
        </p:txBody>
      </p:sp>
    </p:spTree>
    <p:extLst>
      <p:ext uri="{BB962C8B-B14F-4D97-AF65-F5344CB8AC3E}">
        <p14:creationId xmlns:p14="http://schemas.microsoft.com/office/powerpoint/2010/main" val="2358576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38</a:t>
            </a:fld>
            <a:endParaRPr lang="fr-FR"/>
          </a:p>
        </p:txBody>
      </p:sp>
    </p:spTree>
    <p:extLst>
      <p:ext uri="{BB962C8B-B14F-4D97-AF65-F5344CB8AC3E}">
        <p14:creationId xmlns:p14="http://schemas.microsoft.com/office/powerpoint/2010/main" val="2358576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39</a:t>
            </a:fld>
            <a:endParaRPr lang="fr-FR"/>
          </a:p>
        </p:txBody>
      </p:sp>
    </p:spTree>
    <p:extLst>
      <p:ext uri="{BB962C8B-B14F-4D97-AF65-F5344CB8AC3E}">
        <p14:creationId xmlns:p14="http://schemas.microsoft.com/office/powerpoint/2010/main" val="2269471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40</a:t>
            </a:fld>
            <a:endParaRPr lang="fr-FR"/>
          </a:p>
        </p:txBody>
      </p:sp>
    </p:spTree>
    <p:extLst>
      <p:ext uri="{BB962C8B-B14F-4D97-AF65-F5344CB8AC3E}">
        <p14:creationId xmlns:p14="http://schemas.microsoft.com/office/powerpoint/2010/main" val="201289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271815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41</a:t>
            </a:fld>
            <a:endParaRPr lang="fr-FR"/>
          </a:p>
        </p:txBody>
      </p:sp>
    </p:spTree>
    <p:extLst>
      <p:ext uri="{BB962C8B-B14F-4D97-AF65-F5344CB8AC3E}">
        <p14:creationId xmlns:p14="http://schemas.microsoft.com/office/powerpoint/2010/main" val="608574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42</a:t>
            </a:fld>
            <a:endParaRPr lang="fr-FR"/>
          </a:p>
        </p:txBody>
      </p:sp>
    </p:spTree>
    <p:extLst>
      <p:ext uri="{BB962C8B-B14F-4D97-AF65-F5344CB8AC3E}">
        <p14:creationId xmlns:p14="http://schemas.microsoft.com/office/powerpoint/2010/main" val="4190896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Correction en vérifiant avec 10 %. Puis calcule de la baisse qui serait </a:t>
            </a:r>
            <a:r>
              <a:rPr lang="fr-FR" dirty="0" err="1" smtClean="0"/>
              <a:t>nécéssaire</a:t>
            </a:r>
            <a:r>
              <a:rPr lang="fr-FR" dirty="0" smtClean="0"/>
              <a:t> pour atteindre 30 % en 3 mois</a:t>
            </a:r>
            <a:r>
              <a:rPr lang="fr-FR" baseline="0" dirty="0" smtClean="0"/>
              <a:t> (taux moyen).</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43</a:t>
            </a:fld>
            <a:endParaRPr lang="fr-FR"/>
          </a:p>
        </p:txBody>
      </p:sp>
    </p:spTree>
    <p:extLst>
      <p:ext uri="{BB962C8B-B14F-4D97-AF65-F5344CB8AC3E}">
        <p14:creationId xmlns:p14="http://schemas.microsoft.com/office/powerpoint/2010/main" val="2358576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Correction en vérifiant avec 10 %. Puis calcul de la baisse qui serait </a:t>
            </a:r>
            <a:r>
              <a:rPr lang="fr-FR" dirty="0" err="1" smtClean="0"/>
              <a:t>nécéssaire</a:t>
            </a:r>
            <a:r>
              <a:rPr lang="fr-FR" dirty="0" smtClean="0"/>
              <a:t> pour atteindre 30 % en 3 mois</a:t>
            </a:r>
            <a:r>
              <a:rPr lang="fr-FR" baseline="0" dirty="0" smtClean="0"/>
              <a:t> (taux moyen).</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44</a:t>
            </a:fld>
            <a:endParaRPr lang="fr-FR"/>
          </a:p>
        </p:txBody>
      </p:sp>
    </p:spTree>
    <p:extLst>
      <p:ext uri="{BB962C8B-B14F-4D97-AF65-F5344CB8AC3E}">
        <p14:creationId xmlns:p14="http://schemas.microsoft.com/office/powerpoint/2010/main" val="1733811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Correction en vérifiant avec 10 %. Puis calcul de la baisse qui serait </a:t>
            </a:r>
            <a:r>
              <a:rPr lang="fr-FR" dirty="0" err="1" smtClean="0"/>
              <a:t>nécéssaire</a:t>
            </a:r>
            <a:r>
              <a:rPr lang="fr-FR" dirty="0" smtClean="0"/>
              <a:t> pour atteindre 30 % en 3 mois</a:t>
            </a:r>
            <a:r>
              <a:rPr lang="fr-FR" baseline="0" dirty="0" smtClean="0"/>
              <a:t> (taux moyen).</a:t>
            </a:r>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t>45</a:t>
            </a:fld>
            <a:endParaRPr lang="fr-FR"/>
          </a:p>
        </p:txBody>
      </p:sp>
    </p:spTree>
    <p:extLst>
      <p:ext uri="{BB962C8B-B14F-4D97-AF65-F5344CB8AC3E}">
        <p14:creationId xmlns:p14="http://schemas.microsoft.com/office/powerpoint/2010/main" val="241121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31039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37855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7181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420155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F252-B275-4B41-BEDF-24FAD1AC7BF4}"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20584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32868238-26ED-4B8C-8D90-B5ADFB87EEBE}" type="datetimeFigureOut">
              <a:rPr lang="fr-FR" smtClean="0"/>
              <a:t>09/06/2020</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A378C6D-B8AA-42BB-8AB6-2B8F64FDE6B0}" type="slidenum">
              <a:rPr lang="fr-FR" smtClean="0"/>
              <a:t>‹N°›</a:t>
            </a:fld>
            <a:endParaRPr lang="fr-F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28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868238-26ED-4B8C-8D90-B5ADFB87EEBE}" type="datetimeFigureOut">
              <a:rPr lang="fr-FR" smtClean="0"/>
              <a:t>09/06/2020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353442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868238-26ED-4B8C-8D90-B5ADFB87EEBE}" type="datetimeFigureOut">
              <a:rPr lang="fr-FR" smtClean="0"/>
              <a:t>09/06/2020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4033765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fr-FR" smtClean="0"/>
              <a:t>Modifiez le style du titre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5" name="Footer Placeholder 4"/>
          <p:cNvSpPr>
            <a:spLocks noGrp="1"/>
          </p:cNvSpPr>
          <p:nvPr>
            <p:ph type="ftr" sz="quarter" idx="11"/>
          </p:nvPr>
        </p:nvSpPr>
        <p:spPr>
          <a:xfrm>
            <a:off x="1451579" y="329307"/>
            <a:ext cx="5626774" cy="309201"/>
          </a:xfrm>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a:xfrm>
            <a:off x="476834" y="798973"/>
            <a:ext cx="811019" cy="503578"/>
          </a:xfrm>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148411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28948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88665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4000169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447191" y="2824269"/>
            <a:ext cx="4488794" cy="26444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56025" y="2821491"/>
            <a:ext cx="4488794" cy="263737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8" name="Footer Placeholder 7"/>
          <p:cNvSpPr>
            <a:spLocks noGrp="1"/>
          </p:cNvSpPr>
          <p:nvPr>
            <p:ph type="ftr" sz="quarter" idx="11"/>
          </p:nvPr>
        </p:nvSpPr>
        <p:spPr/>
        <p:txBody>
          <a:bodyPr/>
          <a:lstStyle/>
          <a:p>
            <a:endParaRPr lang="fr-FR">
              <a:solidFill>
                <a:prstClr val="white">
                  <a:tint val="75000"/>
                </a:prstClr>
              </a:solidFill>
            </a:endParaRPr>
          </a:p>
        </p:txBody>
      </p:sp>
      <p:sp>
        <p:nvSpPr>
          <p:cNvPr id="9" name="Slide Number Placeholder 8"/>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177421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4" name="Footer Placeholder 3"/>
          <p:cNvSpPr>
            <a:spLocks noGrp="1"/>
          </p:cNvSpPr>
          <p:nvPr>
            <p:ph type="ftr" sz="quarter" idx="11"/>
          </p:nvPr>
        </p:nvSpPr>
        <p:spPr/>
        <p:txBody>
          <a:bodyPr/>
          <a:lstStyle/>
          <a:p>
            <a:endParaRPr lang="fr-FR">
              <a:solidFill>
                <a:prstClr val="white">
                  <a:tint val="75000"/>
                </a:prstClr>
              </a:solidFill>
            </a:endParaRPr>
          </a:p>
        </p:txBody>
      </p:sp>
      <p:sp>
        <p:nvSpPr>
          <p:cNvPr id="5" name="Slide Number Placeholder 4"/>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103018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3" name="Footer Placeholder 2"/>
          <p:cNvSpPr>
            <a:spLocks noGrp="1"/>
          </p:cNvSpPr>
          <p:nvPr>
            <p:ph type="ftr" sz="quarter" idx="11"/>
          </p:nvPr>
        </p:nvSpPr>
        <p:spPr/>
        <p:txBody>
          <a:bodyPr/>
          <a:lstStyle/>
          <a:p>
            <a:endParaRPr lang="fr-FR">
              <a:solidFill>
                <a:prstClr val="white">
                  <a:tint val="75000"/>
                </a:prstClr>
              </a:solidFill>
            </a:endParaRPr>
          </a:p>
        </p:txBody>
      </p:sp>
      <p:sp>
        <p:nvSpPr>
          <p:cNvPr id="4" name="Slide Number Placeholder 3"/>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227041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fr-FR" smtClean="0"/>
              <a:t>Modifiez le style du titre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288002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868238-26ED-4B8C-8D90-B5ADFB87EEBE}" type="datetimeFigureOut">
              <a:rPr lang="fr-FR" smtClean="0"/>
              <a:t>09/06/2020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3999636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fr-FR" smtClean="0"/>
              <a:t>Cliquez sur l'icône pour ajouter une image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6" name="Footer Placeholder 5"/>
          <p:cNvSpPr>
            <a:spLocks noGrp="1"/>
          </p:cNvSpPr>
          <p:nvPr>
            <p:ph type="ftr" sz="quarter" idx="11"/>
          </p:nvPr>
        </p:nvSpPr>
        <p:spPr>
          <a:xfrm>
            <a:off x="1447382" y="318640"/>
            <a:ext cx="5541004" cy="320931"/>
          </a:xfrm>
        </p:spPr>
        <p:txBody>
          <a:bodyPr/>
          <a:lstStyle/>
          <a:p>
            <a:endParaRPr lang="fr-FR">
              <a:solidFill>
                <a:prstClr val="white">
                  <a:tint val="75000"/>
                </a:prstClr>
              </a:solidFill>
            </a:endParaRPr>
          </a:p>
        </p:txBody>
      </p:sp>
      <p:sp>
        <p:nvSpPr>
          <p:cNvPr id="7" name="Slide Number Placeholder 6"/>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357685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1203544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prstClr>
              </a:solidFill>
            </a:endParaRPr>
          </a:p>
        </p:txBody>
      </p:sp>
      <p:sp>
        <p:nvSpPr>
          <p:cNvPr id="6" name="Slide Number Placeholder 5"/>
          <p:cNvSpPr>
            <a:spLocks noGrp="1"/>
          </p:cNvSpPr>
          <p:nvPr>
            <p:ph type="sldNum" sz="quarter" idx="12"/>
          </p:nvPr>
        </p:nvSpPr>
        <p:spPr/>
        <p:txBody>
          <a:bodyPr/>
          <a:lstStyle/>
          <a:p>
            <a:fld id="{AA378C6D-B8AA-42BB-8AB6-2B8F64FDE6B0}" type="slidenum">
              <a:rPr lang="fr-FR" smtClean="0">
                <a:solidFill>
                  <a:srgbClr val="FB8C29"/>
                </a:solidFill>
              </a:rPr>
              <a:pPr/>
              <a:t>‹N°›</a:t>
            </a:fld>
            <a:endParaRPr lang="fr-FR">
              <a:solidFill>
                <a:srgbClr val="FB8C29"/>
              </a:solidFill>
            </a:endParaRPr>
          </a:p>
        </p:txBody>
      </p:sp>
    </p:spTree>
    <p:extLst>
      <p:ext uri="{BB962C8B-B14F-4D97-AF65-F5344CB8AC3E}">
        <p14:creationId xmlns:p14="http://schemas.microsoft.com/office/powerpoint/2010/main" val="940120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74426" y="802302"/>
            <a:ext cx="8637073" cy="2920713"/>
          </a:xfrm>
        </p:spPr>
        <p:txBody>
          <a:bodyPr bIns="0" anchor="b">
            <a:normAutofit/>
          </a:bodyPr>
          <a:lstStyle>
            <a:lvl1pPr algn="ctr">
              <a:defRPr sz="6600"/>
            </a:lvl1pPr>
          </a:lstStyle>
          <a:p>
            <a:r>
              <a:rPr lang="fr-FR" smtClean="0"/>
              <a:t>Modifiez le style du titre</a:t>
            </a:r>
            <a:endParaRPr lang="en-US" dirty="0"/>
          </a:p>
        </p:txBody>
      </p:sp>
      <p:sp>
        <p:nvSpPr>
          <p:cNvPr id="3" name="Subtitle 2"/>
          <p:cNvSpPr>
            <a:spLocks noGrp="1"/>
          </p:cNvSpPr>
          <p:nvPr>
            <p:ph type="subTitle" idx="1"/>
          </p:nvPr>
        </p:nvSpPr>
        <p:spPr>
          <a:xfrm>
            <a:off x="1774424" y="3724078"/>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5" name="Footer Placeholder 4"/>
          <p:cNvSpPr>
            <a:spLocks noGrp="1"/>
          </p:cNvSpPr>
          <p:nvPr>
            <p:ph type="ftr" sz="quarter" idx="11"/>
          </p:nvPr>
        </p:nvSpPr>
        <p:spPr>
          <a:xfrm>
            <a:off x="1451581" y="329311"/>
            <a:ext cx="5626775" cy="3092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a:xfrm>
            <a:off x="476836" y="798973"/>
            <a:ext cx="811019" cy="50357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134109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3842629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74424" y="1756134"/>
            <a:ext cx="8643155" cy="1969007"/>
          </a:xfrm>
        </p:spPr>
        <p:txBody>
          <a:bodyPr anchor="b">
            <a:normAutofit/>
          </a:bodyPr>
          <a:lstStyle>
            <a:lvl1pPr algn="ct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774424" y="3725141"/>
            <a:ext cx="8643155"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1877412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9" y="804893"/>
            <a:ext cx="9293577" cy="1059305"/>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47332" y="2010879"/>
            <a:ext cx="4488655" cy="344859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54142" y="2017343"/>
            <a:ext cx="4488655" cy="3441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3047504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3" y="804167"/>
            <a:ext cx="9295603" cy="1056319"/>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447192" y="2019553"/>
            <a:ext cx="4488795"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447192" y="2824273"/>
            <a:ext cx="4488795" cy="26444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56025" y="2023007"/>
            <a:ext cx="4488795"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56025" y="2821491"/>
            <a:ext cx="4488795" cy="263737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3080732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2485973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141804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2868238-26ED-4B8C-8D90-B5ADFB87EEBE}" type="datetimeFigureOut">
              <a:rPr lang="fr-FR" smtClean="0"/>
              <a:t>09/06/2020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A378C6D-B8AA-42BB-8AB6-2B8F64FDE6B0}" type="slidenum">
              <a:rPr lang="fr-FR" smtClean="0"/>
              <a:t>‹N°›</a:t>
            </a:fld>
            <a:endParaRPr lang="fr-F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69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4" y="798973"/>
            <a:ext cx="2961967" cy="2406518"/>
          </a:xfrm>
        </p:spPr>
        <p:txBody>
          <a:bodyPr anchor="b">
            <a:normAutofit/>
          </a:bodyPr>
          <a:lstStyle>
            <a:lvl1pPr algn="l">
              <a:defRPr sz="2400"/>
            </a:lvl1pPr>
          </a:lstStyle>
          <a:p>
            <a:r>
              <a:rPr lang="fr-FR" smtClean="0"/>
              <a:t>Modifiez le style du titre</a:t>
            </a:r>
            <a:endParaRPr lang="en-US" dirty="0"/>
          </a:p>
        </p:txBody>
      </p:sp>
      <p:sp>
        <p:nvSpPr>
          <p:cNvPr id="3" name="Content Placeholder 2"/>
          <p:cNvSpPr>
            <a:spLocks noGrp="1"/>
          </p:cNvSpPr>
          <p:nvPr>
            <p:ph idx="1"/>
          </p:nvPr>
        </p:nvSpPr>
        <p:spPr>
          <a:xfrm>
            <a:off x="4730324" y="798974"/>
            <a:ext cx="6012471" cy="4658826"/>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44674" y="3205495"/>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4024936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7477388" y="482174"/>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7" y="1129513"/>
            <a:ext cx="5532328" cy="1922299"/>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124389" y="1122546"/>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fr-FR" smtClean="0"/>
              <a:t>Cliquez sur l'icône pour ajouter une image</a:t>
            </a:r>
            <a:endParaRPr lang="en-US" dirty="0"/>
          </a:p>
        </p:txBody>
      </p:sp>
      <p:sp>
        <p:nvSpPr>
          <p:cNvPr id="4" name="Text Placeholder 3"/>
          <p:cNvSpPr>
            <a:spLocks noGrp="1"/>
          </p:cNvSpPr>
          <p:nvPr>
            <p:ph type="body" sz="half" idx="2"/>
          </p:nvPr>
        </p:nvSpPr>
        <p:spPr>
          <a:xfrm>
            <a:off x="1450331"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1447385" y="5469860"/>
            <a:ext cx="5527351" cy="320123"/>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Footer Placeholder 5"/>
          <p:cNvSpPr>
            <a:spLocks noGrp="1"/>
          </p:cNvSpPr>
          <p:nvPr>
            <p:ph type="ftr" sz="quarter" idx="11"/>
          </p:nvPr>
        </p:nvSpPr>
        <p:spPr>
          <a:xfrm>
            <a:off x="1447383" y="318642"/>
            <a:ext cx="5541004" cy="32093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2980502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3051422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4" y="798977"/>
            <a:ext cx="1615743" cy="4659889"/>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444674" y="798977"/>
            <a:ext cx="7518655" cy="46598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Tree>
    <p:extLst>
      <p:ext uri="{BB962C8B-B14F-4D97-AF65-F5344CB8AC3E}">
        <p14:creationId xmlns:p14="http://schemas.microsoft.com/office/powerpoint/2010/main" val="26169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2868238-26ED-4B8C-8D90-B5ADFB87EEBE}" type="datetimeFigureOut">
              <a:rPr lang="fr-FR" smtClean="0"/>
              <a:t>09/06/2020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6053704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2868238-26ED-4B8C-8D90-B5ADFB87EEBE}" type="datetimeFigureOut">
              <a:rPr lang="fr-FR" smtClean="0"/>
              <a:t>09/06/2020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260342794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2868238-26ED-4B8C-8D90-B5ADFB87EEBE}" type="datetimeFigureOut">
              <a:rPr lang="fr-FR" smtClean="0"/>
              <a:t>09/06/2020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291064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68238-26ED-4B8C-8D90-B5ADFB87EEBE}" type="datetimeFigureOut">
              <a:rPr lang="fr-FR" smtClean="0"/>
              <a:t>09/06/2020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284886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868238-26ED-4B8C-8D90-B5ADFB87EEBE}" type="datetimeFigureOut">
              <a:rPr lang="fr-FR" smtClean="0"/>
              <a:t>09/06/2020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20720563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2868238-26ED-4B8C-8D90-B5ADFB87EEBE}" type="datetimeFigureOut">
              <a:rPr lang="fr-FR" smtClean="0"/>
              <a:t>09/06/2020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A378C6D-B8AA-42BB-8AB6-2B8F64FDE6B0}" type="slidenum">
              <a:rPr lang="fr-FR" smtClean="0"/>
              <a:t>‹N°›</a:t>
            </a:fld>
            <a:endParaRPr lang="fr-FR"/>
          </a:p>
        </p:txBody>
      </p:sp>
    </p:spTree>
    <p:extLst>
      <p:ext uri="{BB962C8B-B14F-4D97-AF65-F5344CB8AC3E}">
        <p14:creationId xmlns:p14="http://schemas.microsoft.com/office/powerpoint/2010/main" val="32872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32868238-26ED-4B8C-8D90-B5ADFB87EEBE}" type="datetimeFigureOut">
              <a:rPr lang="fr-FR" smtClean="0"/>
              <a:t>09/06/2020</a:t>
            </a:fld>
            <a:endParaRPr lang="fr-F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fr-F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AA378C6D-B8AA-42BB-8AB6-2B8F64FDE6B0}" type="slidenum">
              <a:rPr lang="fr-FR" smtClean="0"/>
              <a:t>‹N°›</a:t>
            </a:fld>
            <a:endParaRPr lang="fr-FR"/>
          </a:p>
        </p:txBody>
      </p:sp>
    </p:spTree>
    <p:extLst>
      <p:ext uri="{BB962C8B-B14F-4D97-AF65-F5344CB8AC3E}">
        <p14:creationId xmlns:p14="http://schemas.microsoft.com/office/powerpoint/2010/main" val="2613050189"/>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2868238-26ED-4B8C-8D90-B5ADFB87EEBE}" type="datetimeFigureOut">
              <a:rPr lang="fr-FR" smtClean="0">
                <a:solidFill>
                  <a:prstClr val="white">
                    <a:tint val="75000"/>
                  </a:prstClr>
                </a:solidFill>
              </a:rPr>
              <a:pPr/>
              <a:t>09/06/2020</a:t>
            </a:fld>
            <a:endParaRPr lang="fr-FR">
              <a:solidFill>
                <a:prstClr val="white">
                  <a:tint val="75000"/>
                </a:prstClr>
              </a:solidFill>
            </a:endParaRPr>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solidFill>
                <a:prstClr val="white">
                  <a:tint val="75000"/>
                </a:prstClr>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A378C6D-B8AA-42BB-8AB6-2B8F64FDE6B0}" type="slidenum">
              <a:rPr lang="fr-FR" smtClean="0">
                <a:solidFill>
                  <a:srgbClr val="FB8C29"/>
                </a:solidFill>
              </a:rPr>
              <a:pPr/>
              <a:t>‹N°›</a:t>
            </a:fld>
            <a:endParaRPr lang="fr-FR">
              <a:solidFill>
                <a:srgbClr val="FB8C29"/>
              </a:solidFill>
            </a:endParaRPr>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31492"/>
      </p:ext>
    </p:extLst>
  </p:cSld>
  <p:clrMap bg1="dk1" tx1="lt1" bg2="dk2" tx2="lt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82" y="804523"/>
            <a:ext cx="9291215" cy="104923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51582" y="2015734"/>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81"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2868238-26ED-4B8C-8D90-B5ADFB87EEBE}" type="datetimeFigureOut">
              <a:rPr kumimoji="0" lang="fr-FR" sz="1000" b="0" i="0" u="none" strike="noStrike" kern="1200" cap="none" spc="0" normalizeH="0" baseline="0" noProof="0" smtClean="0">
                <a:ln>
                  <a:noFill/>
                </a:ln>
                <a:solidFill>
                  <a:prstClr val="white">
                    <a:tint val="7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09/06/2020</a:t>
            </a:fld>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5" name="Footer Placeholder 4"/>
          <p:cNvSpPr>
            <a:spLocks noGrp="1"/>
          </p:cNvSpPr>
          <p:nvPr>
            <p:ph type="ftr" sz="quarter" idx="3"/>
          </p:nvPr>
        </p:nvSpPr>
        <p:spPr>
          <a:xfrm>
            <a:off x="1451581" y="329311"/>
            <a:ext cx="5626775"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prstClr val="white">
                  <a:tint val="75000"/>
                </a:prstClr>
              </a:solidFill>
              <a:effectLst/>
              <a:uLnTx/>
              <a:uFillTx/>
              <a:latin typeface="Rockwell"/>
              <a:ea typeface="+mn-ea"/>
              <a:cs typeface="+mn-cs"/>
            </a:endParaRPr>
          </a:p>
        </p:txBody>
      </p:sp>
      <p:sp>
        <p:nvSpPr>
          <p:cNvPr id="6" name="Slide Number Placeholder 5"/>
          <p:cNvSpPr>
            <a:spLocks noGrp="1"/>
          </p:cNvSpPr>
          <p:nvPr>
            <p:ph type="sldNum" sz="quarter" idx="4"/>
          </p:nvPr>
        </p:nvSpPr>
        <p:spPr>
          <a:xfrm>
            <a:off x="480061"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378C6D-B8AA-42BB-8AB6-2B8F64FDE6B0}" type="slidenum">
              <a:rPr kumimoji="0" lang="fr-FR" sz="2800" b="0" i="0" u="none" strike="noStrike" kern="1200" cap="none" spc="0" normalizeH="0" baseline="0" noProof="0" smtClean="0">
                <a:ln>
                  <a:noFill/>
                </a:ln>
                <a:solidFill>
                  <a:srgbClr val="FB8C29"/>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2800" b="0" i="0" u="none" strike="noStrike" kern="1200" cap="none" spc="0" normalizeH="0" baseline="0" noProof="0">
              <a:ln>
                <a:noFill/>
              </a:ln>
              <a:solidFill>
                <a:srgbClr val="FB8C29"/>
              </a:solidFill>
              <a:effectLst/>
              <a:uLnTx/>
              <a:uFillTx/>
              <a:latin typeface="Rockwell"/>
              <a:ea typeface="+mn-ea"/>
              <a:cs typeface="+mn-cs"/>
            </a:endParaRPr>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203193"/>
      </p:ext>
    </p:extLst>
  </p:cSld>
  <p:clrMap bg1="dk1" tx1="lt1" bg2="dk2" tx2="lt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0.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0.png"/><Relationship Id="rId7" Type="http://schemas.openxmlformats.org/officeDocument/2006/relationships/image" Target="../media/image1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23.png"/><Relationship Id="rId5" Type="http://schemas.openxmlformats.org/officeDocument/2006/relationships/image" Target="../media/image170.png"/><Relationship Id="rId10" Type="http://schemas.openxmlformats.org/officeDocument/2006/relationships/image" Target="../media/image22.png"/><Relationship Id="rId4" Type="http://schemas.openxmlformats.org/officeDocument/2006/relationships/image" Target="../media/image160.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70.png"/><Relationship Id="rId4" Type="http://schemas.openxmlformats.org/officeDocument/2006/relationships/image" Target="../media/image160.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8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6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0.png"/></Relationships>
</file>

<file path=ppt/slides/_rels/slide2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0.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260.png"/><Relationship Id="rId4" Type="http://schemas.openxmlformats.org/officeDocument/2006/relationships/image" Target="../media/image520.png"/><Relationship Id="rId9"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0.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6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35" y="4242825"/>
            <a:ext cx="5257800" cy="2368981"/>
          </a:xfrm>
          <a:prstGeom prst="rect">
            <a:avLst/>
          </a:prstGeom>
        </p:spPr>
      </p:pic>
      <p:sp>
        <p:nvSpPr>
          <p:cNvPr id="2" name="Titre 1"/>
          <p:cNvSpPr>
            <a:spLocks noGrp="1"/>
          </p:cNvSpPr>
          <p:nvPr>
            <p:ph type="title"/>
          </p:nvPr>
        </p:nvSpPr>
        <p:spPr/>
        <p:txBody>
          <a:bodyPr>
            <a:normAutofit/>
          </a:bodyPr>
          <a:lstStyle/>
          <a:p>
            <a:pPr algn="ct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fr-FR" dirty="0"/>
          </a:p>
        </p:txBody>
      </p:sp>
      <p:sp>
        <p:nvSpPr>
          <p:cNvPr id="3" name="Espace réservé du contenu 2"/>
          <p:cNvSpPr>
            <a:spLocks noGrp="1"/>
          </p:cNvSpPr>
          <p:nvPr>
            <p:ph idx="1"/>
          </p:nvPr>
        </p:nvSpPr>
        <p:spPr>
          <a:xfrm>
            <a:off x="498764" y="609600"/>
            <a:ext cx="11693236" cy="872359"/>
          </a:xfrm>
        </p:spPr>
        <p:txBody>
          <a:bodyPr>
            <a:normAutofit/>
          </a:bodyPr>
          <a:lstStyle/>
          <a:p>
            <a:pPr marL="45720" indent="0" algn="ctr">
              <a:buNone/>
            </a:pPr>
            <a:r>
              <a:rPr lang="fr-FR" sz="4400" b="1" dirty="0" smtClean="0">
                <a:solidFill>
                  <a:srgbClr val="FF0000"/>
                </a:solidFill>
              </a:rPr>
              <a:t>INFORMATION CHIFFRÉE</a:t>
            </a:r>
            <a:endParaRPr lang="fr-FR" sz="4400"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835" y="2108749"/>
            <a:ext cx="2874579" cy="1913392"/>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6645" y="2497937"/>
            <a:ext cx="4351283" cy="2447597"/>
          </a:xfrm>
          <a:prstGeom prst="rect">
            <a:avLst/>
          </a:prstGeom>
        </p:spPr>
      </p:pic>
      <p:pic>
        <p:nvPicPr>
          <p:cNvPr id="9" name="Image 8"/>
          <p:cNvPicPr>
            <a:picLocks noChangeAspect="1"/>
          </p:cNvPicPr>
          <p:nvPr/>
        </p:nvPicPr>
        <p:blipFill rotWithShape="1">
          <a:blip r:embed="rId6">
            <a:extLst>
              <a:ext uri="{28A0092B-C50C-407E-A947-70E740481C1C}">
                <a14:useLocalDpi xmlns:a14="http://schemas.microsoft.com/office/drawing/2010/main" val="0"/>
              </a:ext>
            </a:extLst>
          </a:blip>
          <a:srcRect l="8934" t="35097" r="46709" b="34515"/>
          <a:stretch/>
        </p:blipFill>
        <p:spPr>
          <a:xfrm>
            <a:off x="6658124" y="4477407"/>
            <a:ext cx="4707237" cy="1813035"/>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3856" y="2259609"/>
            <a:ext cx="3029498" cy="2019665"/>
          </a:xfrm>
          <a:prstGeom prst="rect">
            <a:avLst/>
          </a:prstGeom>
        </p:spPr>
      </p:pic>
      <p:pic>
        <p:nvPicPr>
          <p:cNvPr id="7" name="Image 6"/>
          <p:cNvPicPr>
            <a:picLocks noChangeAspect="1"/>
          </p:cNvPicPr>
          <p:nvPr/>
        </p:nvPicPr>
        <p:blipFill rotWithShape="1">
          <a:blip r:embed="rId8" cstate="print">
            <a:extLst>
              <a:ext uri="{28A0092B-C50C-407E-A947-70E740481C1C}">
                <a14:useLocalDpi xmlns:a14="http://schemas.microsoft.com/office/drawing/2010/main" val="0"/>
              </a:ext>
            </a:extLst>
          </a:blip>
          <a:srcRect l="10501" r="9055"/>
          <a:stretch/>
        </p:blipFill>
        <p:spPr>
          <a:xfrm>
            <a:off x="6883888" y="1553859"/>
            <a:ext cx="2033751" cy="1937828"/>
          </a:xfrm>
          <a:prstGeom prst="rect">
            <a:avLst/>
          </a:prstGeom>
        </p:spPr>
      </p:pic>
    </p:spTree>
    <p:extLst>
      <p:ext uri="{BB962C8B-B14F-4D97-AF65-F5344CB8AC3E}">
        <p14:creationId xmlns:p14="http://schemas.microsoft.com/office/powerpoint/2010/main" val="335924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80" y="259396"/>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1</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sp>
        <p:nvSpPr>
          <p:cNvPr id="3" name="Espace réservé du contenu 2"/>
          <p:cNvSpPr>
            <a:spLocks noGrp="1"/>
          </p:cNvSpPr>
          <p:nvPr>
            <p:ph idx="1"/>
          </p:nvPr>
        </p:nvSpPr>
        <p:spPr>
          <a:xfrm>
            <a:off x="370718" y="1052231"/>
            <a:ext cx="11129620" cy="4112689"/>
          </a:xfrm>
        </p:spPr>
        <p:txBody>
          <a:bodyPr>
            <a:normAutofit/>
          </a:bodyPr>
          <a:lstStyle/>
          <a:p>
            <a:pPr marL="0" lvl="0" indent="0">
              <a:buNone/>
            </a:pPr>
            <a:r>
              <a:rPr lang="fr-FR" sz="3200" dirty="0" smtClean="0"/>
              <a:t>En 2018,  200 millions billets de cinéma ont été vendus. </a:t>
            </a:r>
          </a:p>
          <a:p>
            <a:pPr marL="0" lvl="0" indent="0">
              <a:buNone/>
            </a:pPr>
            <a:r>
              <a:rPr lang="fr-FR" sz="3200" dirty="0" smtClean="0"/>
              <a:t>40 millions ont été vendus un samedi.</a:t>
            </a:r>
          </a:p>
          <a:p>
            <a:pPr marL="0" lvl="0" indent="0">
              <a:buNone/>
            </a:pPr>
            <a:r>
              <a:rPr lang="fr-FR" sz="3200" dirty="0" smtClean="0"/>
              <a:t>Quel pourcentage de billets de cinéma a été vendu un samedi en 2018 ?</a:t>
            </a:r>
          </a:p>
          <a:p>
            <a:pPr marL="0" lvl="0" indent="0">
              <a:buNone/>
            </a:pPr>
            <a:endParaRPr lang="fr-FR" sz="3200" dirty="0"/>
          </a:p>
          <a:p>
            <a:pPr marL="0" indent="0">
              <a:buNone/>
            </a:pPr>
            <a:endParaRPr lang="fr-FR" sz="3200" b="1" dirty="0"/>
          </a:p>
        </p:txBody>
      </p:sp>
    </p:spTree>
    <p:extLst>
      <p:ext uri="{BB962C8B-B14F-4D97-AF65-F5344CB8AC3E}">
        <p14:creationId xmlns:p14="http://schemas.microsoft.com/office/powerpoint/2010/main" val="49947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80" y="362564"/>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2</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sp>
        <p:nvSpPr>
          <p:cNvPr id="3" name="Espace réservé du contenu 2"/>
          <p:cNvSpPr>
            <a:spLocks noGrp="1"/>
          </p:cNvSpPr>
          <p:nvPr>
            <p:ph idx="1"/>
          </p:nvPr>
        </p:nvSpPr>
        <p:spPr>
          <a:xfrm>
            <a:off x="615497" y="1093423"/>
            <a:ext cx="9633522" cy="4112689"/>
          </a:xfrm>
        </p:spPr>
        <p:txBody>
          <a:bodyPr>
            <a:normAutofit/>
          </a:bodyPr>
          <a:lstStyle/>
          <a:p>
            <a:pPr marL="0" lvl="0" indent="0">
              <a:buNone/>
            </a:pPr>
            <a:r>
              <a:rPr lang="fr-FR" sz="3200" dirty="0" smtClean="0"/>
              <a:t>Associer les proportions identiques:</a:t>
            </a:r>
          </a:p>
          <a:p>
            <a:pPr marL="0" lvl="0" indent="0">
              <a:buNone/>
            </a:pPr>
            <a:endParaRPr lang="fr-FR" sz="3200" dirty="0"/>
          </a:p>
          <a:p>
            <a:pPr marL="0" indent="0">
              <a:buNone/>
            </a:pPr>
            <a:endParaRPr lang="fr-FR" sz="3200" b="1" dirty="0"/>
          </a:p>
        </p:txBody>
      </p:sp>
      <mc:AlternateContent xmlns:mc="http://schemas.openxmlformats.org/markup-compatibility/2006" xmlns:a14="http://schemas.microsoft.com/office/drawing/2010/main">
        <mc:Choice Requires="a14">
          <p:sp>
            <p:nvSpPr>
              <p:cNvPr id="11" name="Ellipse 10"/>
              <p:cNvSpPr/>
              <p:nvPr/>
            </p:nvSpPr>
            <p:spPr>
              <a:xfrm>
                <a:off x="1063719" y="3067709"/>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sz="2800" i="1" smtClean="0">
                              <a:latin typeface="Cambria Math" panose="02040503050406030204" pitchFamily="18" charset="0"/>
                            </a:rPr>
                          </m:ctrlPr>
                        </m:fPr>
                        <m:num>
                          <m:r>
                            <a:rPr lang="fr-FR" sz="2800" b="0" i="1" smtClean="0">
                              <a:latin typeface="Cambria Math" panose="02040503050406030204" pitchFamily="18" charset="0"/>
                            </a:rPr>
                            <m:t>3</m:t>
                          </m:r>
                        </m:num>
                        <m:den>
                          <m:r>
                            <a:rPr lang="fr-FR" sz="2800" b="0" i="1" smtClean="0">
                              <a:latin typeface="Cambria Math" panose="02040503050406030204" pitchFamily="18" charset="0"/>
                            </a:rPr>
                            <m:t>4</m:t>
                          </m:r>
                        </m:den>
                      </m:f>
                    </m:oMath>
                  </m:oMathPara>
                </a14:m>
                <a:endParaRPr lang="fr-FR" sz="2800" dirty="0"/>
              </a:p>
            </p:txBody>
          </p:sp>
        </mc:Choice>
        <mc:Fallback xmlns="">
          <p:sp>
            <p:nvSpPr>
              <p:cNvPr id="11" name="Ellipse 10"/>
              <p:cNvSpPr>
                <a:spLocks noRot="1" noChangeAspect="1" noMove="1" noResize="1" noEditPoints="1" noAdjustHandles="1" noChangeArrowheads="1" noChangeShapeType="1" noTextEdit="1"/>
              </p:cNvSpPr>
              <p:nvPr/>
            </p:nvSpPr>
            <p:spPr>
              <a:xfrm>
                <a:off x="1063719" y="3067709"/>
                <a:ext cx="1304743" cy="1115568"/>
              </a:xfrm>
              <a:prstGeom prst="ellipse">
                <a:avLst/>
              </a:prstGeom>
              <a:blipFill>
                <a:blip r:embed="rId3"/>
                <a:stretch>
                  <a:fillRect/>
                </a:stretch>
              </a:blipFill>
            </p:spPr>
            <p:txBody>
              <a:bodyPr/>
              <a:lstStyle/>
              <a:p>
                <a:r>
                  <a:rPr lang="fr-FR">
                    <a:noFill/>
                  </a:rPr>
                  <a:t> </a:t>
                </a:r>
              </a:p>
            </p:txBody>
          </p:sp>
        </mc:Fallback>
      </mc:AlternateContent>
      <p:sp>
        <p:nvSpPr>
          <p:cNvPr id="12" name="Ellipse 11"/>
          <p:cNvSpPr/>
          <p:nvPr/>
        </p:nvSpPr>
        <p:spPr>
          <a:xfrm>
            <a:off x="1763279" y="4555074"/>
            <a:ext cx="1664208"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La moitié</a:t>
            </a:r>
            <a:endParaRPr lang="fr-FR" sz="2400" dirty="0"/>
          </a:p>
        </p:txBody>
      </p:sp>
      <mc:AlternateContent xmlns:mc="http://schemas.openxmlformats.org/markup-compatibility/2006" xmlns:a14="http://schemas.microsoft.com/office/drawing/2010/main">
        <mc:Choice Requires="a14">
          <p:sp>
            <p:nvSpPr>
              <p:cNvPr id="13" name="Ellipse 12"/>
              <p:cNvSpPr/>
              <p:nvPr/>
            </p:nvSpPr>
            <p:spPr>
              <a:xfrm>
                <a:off x="2677328" y="1952141"/>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0,2</m:t>
                      </m:r>
                    </m:oMath>
                  </m:oMathPara>
                </a14:m>
                <a:endParaRPr lang="fr-FR" sz="2800" dirty="0"/>
              </a:p>
            </p:txBody>
          </p:sp>
        </mc:Choice>
        <mc:Fallback xmlns="">
          <p:sp>
            <p:nvSpPr>
              <p:cNvPr id="13" name="Ellipse 12"/>
              <p:cNvSpPr>
                <a:spLocks noRot="1" noChangeAspect="1" noMove="1" noResize="1" noEditPoints="1" noAdjustHandles="1" noChangeArrowheads="1" noChangeShapeType="1" noTextEdit="1"/>
              </p:cNvSpPr>
              <p:nvPr/>
            </p:nvSpPr>
            <p:spPr>
              <a:xfrm>
                <a:off x="2677328" y="1952141"/>
                <a:ext cx="1304743" cy="1115568"/>
              </a:xfrm>
              <a:prstGeom prst="ellipse">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Ellipse 13"/>
              <p:cNvSpPr/>
              <p:nvPr/>
            </p:nvSpPr>
            <p:spPr>
              <a:xfrm>
                <a:off x="7956514" y="4623084"/>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0,75</m:t>
                      </m:r>
                    </m:oMath>
                  </m:oMathPara>
                </a14:m>
                <a:endParaRPr lang="fr-FR" sz="2800" dirty="0"/>
              </a:p>
            </p:txBody>
          </p:sp>
        </mc:Choice>
        <mc:Fallback xmlns="">
          <p:sp>
            <p:nvSpPr>
              <p:cNvPr id="14" name="Ellipse 13"/>
              <p:cNvSpPr>
                <a:spLocks noRot="1" noChangeAspect="1" noMove="1" noResize="1" noEditPoints="1" noAdjustHandles="1" noChangeArrowheads="1" noChangeShapeType="1" noTextEdit="1"/>
              </p:cNvSpPr>
              <p:nvPr/>
            </p:nvSpPr>
            <p:spPr>
              <a:xfrm>
                <a:off x="7956514" y="4623084"/>
                <a:ext cx="1304743" cy="1115568"/>
              </a:xfrm>
              <a:prstGeom prst="ellipse">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Ellipse 14"/>
              <p:cNvSpPr/>
              <p:nvPr/>
            </p:nvSpPr>
            <p:spPr>
              <a:xfrm>
                <a:off x="7619007" y="1981202"/>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  </m:t>
                      </m:r>
                      <m:r>
                        <a:rPr lang="fr-FR" sz="2800" i="1" smtClean="0">
                          <a:latin typeface="Cambria Math" panose="02040503050406030204" pitchFamily="18" charset="0"/>
                        </a:rPr>
                        <m:t>5</m:t>
                      </m:r>
                      <m:r>
                        <a:rPr lang="fr-FR" sz="2800" b="0" i="1" smtClean="0">
                          <a:latin typeface="Cambria Math" panose="02040503050406030204" pitchFamily="18" charset="0"/>
                        </a:rPr>
                        <m:t>0 %</m:t>
                      </m:r>
                    </m:oMath>
                  </m:oMathPara>
                </a14:m>
                <a:endParaRPr lang="fr-FR" sz="2800" dirty="0"/>
              </a:p>
            </p:txBody>
          </p:sp>
        </mc:Choice>
        <mc:Fallback xmlns="">
          <p:sp>
            <p:nvSpPr>
              <p:cNvPr id="15" name="Ellipse 14"/>
              <p:cNvSpPr>
                <a:spLocks noRot="1" noChangeAspect="1" noMove="1" noResize="1" noEditPoints="1" noAdjustHandles="1" noChangeArrowheads="1" noChangeShapeType="1" noTextEdit="1"/>
              </p:cNvSpPr>
              <p:nvPr/>
            </p:nvSpPr>
            <p:spPr>
              <a:xfrm>
                <a:off x="7619007" y="1981202"/>
                <a:ext cx="1304743" cy="1115568"/>
              </a:xfrm>
              <a:prstGeom prst="ellipse">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Ellipse 15"/>
              <p:cNvSpPr/>
              <p:nvPr/>
            </p:nvSpPr>
            <p:spPr>
              <a:xfrm>
                <a:off x="6097187" y="4914598"/>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sz="2800" i="1" smtClean="0">
                              <a:latin typeface="Cambria Math" panose="02040503050406030204" pitchFamily="18" charset="0"/>
                            </a:rPr>
                          </m:ctrlPr>
                        </m:fPr>
                        <m:num>
                          <m:r>
                            <a:rPr lang="fr-FR" sz="2800" b="0" i="1" smtClean="0">
                              <a:latin typeface="Cambria Math" panose="02040503050406030204" pitchFamily="18" charset="0"/>
                            </a:rPr>
                            <m:t>1</m:t>
                          </m:r>
                        </m:num>
                        <m:den>
                          <m:r>
                            <a:rPr lang="fr-FR" sz="2800" b="0" i="1" smtClean="0">
                              <a:latin typeface="Cambria Math" panose="02040503050406030204" pitchFamily="18" charset="0"/>
                            </a:rPr>
                            <m:t>6</m:t>
                          </m:r>
                        </m:den>
                      </m:f>
                    </m:oMath>
                  </m:oMathPara>
                </a14:m>
                <a:endParaRPr lang="fr-FR" sz="2800" dirty="0"/>
              </a:p>
            </p:txBody>
          </p:sp>
        </mc:Choice>
        <mc:Fallback xmlns="">
          <p:sp>
            <p:nvSpPr>
              <p:cNvPr id="16" name="Ellipse 15"/>
              <p:cNvSpPr>
                <a:spLocks noRot="1" noChangeAspect="1" noMove="1" noResize="1" noEditPoints="1" noAdjustHandles="1" noChangeArrowheads="1" noChangeShapeType="1" noTextEdit="1"/>
              </p:cNvSpPr>
              <p:nvPr/>
            </p:nvSpPr>
            <p:spPr>
              <a:xfrm>
                <a:off x="6097187" y="4914598"/>
                <a:ext cx="1304743" cy="1115568"/>
              </a:xfrm>
              <a:prstGeom prst="ellipse">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Ellipse 16"/>
              <p:cNvSpPr/>
              <p:nvPr/>
            </p:nvSpPr>
            <p:spPr>
              <a:xfrm>
                <a:off x="3982071" y="4929424"/>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  </m:t>
                      </m:r>
                      <m:r>
                        <a:rPr lang="fr-FR" sz="2800" i="1" smtClean="0">
                          <a:latin typeface="Cambria Math" panose="02040503050406030204" pitchFamily="18" charset="0"/>
                        </a:rPr>
                        <m:t>2</m:t>
                      </m:r>
                      <m:r>
                        <a:rPr lang="fr-FR" sz="2800" b="0" i="1" smtClean="0">
                          <a:latin typeface="Cambria Math" panose="02040503050406030204" pitchFamily="18" charset="0"/>
                        </a:rPr>
                        <m:t>0 %</m:t>
                      </m:r>
                    </m:oMath>
                  </m:oMathPara>
                </a14:m>
                <a:endParaRPr lang="fr-FR" sz="2800" dirty="0"/>
              </a:p>
            </p:txBody>
          </p:sp>
        </mc:Choice>
        <mc:Fallback xmlns="">
          <p:sp>
            <p:nvSpPr>
              <p:cNvPr id="17" name="Ellipse 16"/>
              <p:cNvSpPr>
                <a:spLocks noRot="1" noChangeAspect="1" noMove="1" noResize="1" noEditPoints="1" noAdjustHandles="1" noChangeArrowheads="1" noChangeShapeType="1" noTextEdit="1"/>
              </p:cNvSpPr>
              <p:nvPr/>
            </p:nvSpPr>
            <p:spPr>
              <a:xfrm>
                <a:off x="3982071" y="4929424"/>
                <a:ext cx="1304743" cy="1115568"/>
              </a:xfrm>
              <a:prstGeom prst="ellipse">
                <a:avLst/>
              </a:prstGeom>
              <a:blipFill>
                <a:blip r:embed="rId8"/>
                <a:stretch>
                  <a:fillRect/>
                </a:stretch>
              </a:blipFill>
            </p:spPr>
            <p:txBody>
              <a:bodyPr/>
              <a:lstStyle/>
              <a:p>
                <a:r>
                  <a:rPr lang="fr-FR">
                    <a:noFill/>
                  </a:rPr>
                  <a:t> </a:t>
                </a:r>
              </a:p>
            </p:txBody>
          </p:sp>
        </mc:Fallback>
      </mc:AlternateContent>
      <p:sp>
        <p:nvSpPr>
          <p:cNvPr id="18" name="Ellipse 17"/>
          <p:cNvSpPr/>
          <p:nvPr/>
        </p:nvSpPr>
        <p:spPr>
          <a:xfrm>
            <a:off x="8537654" y="3212827"/>
            <a:ext cx="2415718" cy="11512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Un cinquième</a:t>
            </a:r>
            <a:endParaRPr lang="fr-FR" sz="2400" dirty="0"/>
          </a:p>
        </p:txBody>
      </p:sp>
      <p:sp>
        <p:nvSpPr>
          <p:cNvPr id="19" name="Ellipse 18"/>
          <p:cNvSpPr/>
          <p:nvPr/>
        </p:nvSpPr>
        <p:spPr>
          <a:xfrm>
            <a:off x="4498936" y="1829038"/>
            <a:ext cx="2415718" cy="11512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La moitié du tiers</a:t>
            </a:r>
            <a:endParaRPr lang="fr-FR" sz="2400" dirty="0"/>
          </a:p>
        </p:txBody>
      </p:sp>
    </p:spTree>
    <p:extLst>
      <p:ext uri="{BB962C8B-B14F-4D97-AF65-F5344CB8AC3E}">
        <p14:creationId xmlns:p14="http://schemas.microsoft.com/office/powerpoint/2010/main" val="199770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3994" y="514256"/>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3</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sp>
        <p:nvSpPr>
          <p:cNvPr id="3" name="Espace réservé du contenu 2"/>
          <p:cNvSpPr>
            <a:spLocks noGrp="1"/>
          </p:cNvSpPr>
          <p:nvPr>
            <p:ph idx="1"/>
          </p:nvPr>
        </p:nvSpPr>
        <p:spPr>
          <a:xfrm>
            <a:off x="1109273" y="1563491"/>
            <a:ext cx="10415320" cy="4112689"/>
          </a:xfrm>
        </p:spPr>
        <p:txBody>
          <a:bodyPr>
            <a:normAutofit/>
          </a:bodyPr>
          <a:lstStyle/>
          <a:p>
            <a:pPr marL="0" lvl="0" indent="0">
              <a:buNone/>
            </a:pPr>
            <a:r>
              <a:rPr lang="fr-FR" sz="3200" dirty="0" smtClean="0"/>
              <a:t>Dans un lycée de 900 élèves, les deux tiers des élèves sont externes.</a:t>
            </a:r>
          </a:p>
          <a:p>
            <a:pPr marL="0" lvl="0" indent="0">
              <a:buNone/>
            </a:pPr>
            <a:r>
              <a:rPr lang="fr-FR" sz="3200" dirty="0" smtClean="0"/>
              <a:t>Combien d’élèves du lycée sont externes ?</a:t>
            </a:r>
          </a:p>
          <a:p>
            <a:pPr marL="0" lvl="0" indent="0">
              <a:buNone/>
            </a:pPr>
            <a:endParaRPr lang="fr-FR" sz="3200" dirty="0"/>
          </a:p>
          <a:p>
            <a:pPr marL="0" indent="0">
              <a:buNone/>
            </a:pPr>
            <a:endParaRPr lang="fr-FR" sz="3200" b="1" dirty="0"/>
          </a:p>
        </p:txBody>
      </p:sp>
    </p:spTree>
    <p:extLst>
      <p:ext uri="{BB962C8B-B14F-4D97-AF65-F5344CB8AC3E}">
        <p14:creationId xmlns:p14="http://schemas.microsoft.com/office/powerpoint/2010/main" val="279231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9272" y="505722"/>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4</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sp>
        <p:nvSpPr>
          <p:cNvPr id="3" name="Espace réservé du contenu 2"/>
          <p:cNvSpPr>
            <a:spLocks noGrp="1"/>
          </p:cNvSpPr>
          <p:nvPr>
            <p:ph idx="1"/>
          </p:nvPr>
        </p:nvSpPr>
        <p:spPr>
          <a:xfrm>
            <a:off x="636307" y="1853620"/>
            <a:ext cx="9633522" cy="4112689"/>
          </a:xfrm>
        </p:spPr>
        <p:txBody>
          <a:bodyPr>
            <a:normAutofit/>
          </a:bodyPr>
          <a:lstStyle/>
          <a:p>
            <a:pPr marL="0" lvl="0" indent="0">
              <a:buNone/>
            </a:pPr>
            <a:r>
              <a:rPr lang="fr-FR" sz="3200" dirty="0" smtClean="0"/>
              <a:t>Un </a:t>
            </a:r>
            <a:r>
              <a:rPr lang="fr-FR" sz="3200" dirty="0"/>
              <a:t>pantalon </a:t>
            </a:r>
            <a:r>
              <a:rPr lang="fr-FR" sz="3200" dirty="0" smtClean="0"/>
              <a:t>coûte </a:t>
            </a:r>
            <a:r>
              <a:rPr lang="fr-FR" sz="3200" dirty="0"/>
              <a:t>70 € et il est soldé à 20 %. </a:t>
            </a:r>
            <a:endParaRPr lang="fr-FR" sz="3200" dirty="0" smtClean="0"/>
          </a:p>
          <a:p>
            <a:pPr marL="0" lvl="0" indent="0">
              <a:buNone/>
            </a:pPr>
            <a:r>
              <a:rPr lang="fr-FR" sz="3200" dirty="0" smtClean="0"/>
              <a:t>Quel </a:t>
            </a:r>
            <a:r>
              <a:rPr lang="fr-FR" sz="3200" dirty="0"/>
              <a:t>est son prix </a:t>
            </a:r>
            <a:r>
              <a:rPr lang="fr-FR" sz="3200" dirty="0" smtClean="0"/>
              <a:t>soldé</a:t>
            </a:r>
            <a:r>
              <a:rPr lang="fr-FR" sz="3200" dirty="0"/>
              <a:t> ?</a:t>
            </a:r>
          </a:p>
          <a:p>
            <a:pPr marL="0" indent="0">
              <a:buNone/>
            </a:pPr>
            <a:endParaRPr lang="fr-FR" sz="3200" b="1"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721" y="1411799"/>
            <a:ext cx="2682065" cy="2886315"/>
          </a:xfrm>
          <a:prstGeom prst="rect">
            <a:avLst/>
          </a:prstGeom>
        </p:spPr>
      </p:pic>
      <mc:AlternateContent xmlns:mc="http://schemas.openxmlformats.org/markup-compatibility/2006" xmlns:a14="http://schemas.microsoft.com/office/drawing/2010/main">
        <mc:Choice Requires="a14">
          <p:sp>
            <p:nvSpPr>
              <p:cNvPr id="12" name="Rectangle à coins arrondis 11"/>
              <p:cNvSpPr/>
              <p:nvPr/>
            </p:nvSpPr>
            <p:spPr>
              <a:xfrm>
                <a:off x="10400487" y="2317530"/>
                <a:ext cx="903389" cy="537425"/>
              </a:xfrm>
              <a:prstGeom prst="roundRect">
                <a:avLst/>
              </a:prstGeom>
              <a:solidFill>
                <a:schemeClr val="accent2">
                  <a:lumMod val="20000"/>
                  <a:lumOff val="80000"/>
                </a:schemeClr>
              </a:solidFill>
              <a:ln w="38100">
                <a:solidFill>
                  <a:schemeClr val="accent2">
                    <a:lumMod val="60000"/>
                    <a:lumOff val="40000"/>
                  </a:schemeClr>
                </a:solid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  </m:t>
                      </m:r>
                      <m:r>
                        <a:rPr lang="fr-FR" sz="2400" i="1" smtClean="0">
                          <a:solidFill>
                            <a:srgbClr val="FF0000"/>
                          </a:solidFill>
                          <a:latin typeface="Cambria Math" panose="02040503050406030204" pitchFamily="18" charset="0"/>
                        </a:rPr>
                        <m:t>−</m:t>
                      </m:r>
                      <m:r>
                        <a:rPr lang="fr-FR" sz="2400" b="0" i="1" smtClean="0">
                          <a:solidFill>
                            <a:srgbClr val="FF0000"/>
                          </a:solidFill>
                          <a:latin typeface="Cambria Math" panose="02040503050406030204" pitchFamily="18" charset="0"/>
                        </a:rPr>
                        <m:t>20 %</m:t>
                      </m:r>
                    </m:oMath>
                  </m:oMathPara>
                </a14:m>
                <a:endParaRPr lang="fr-FR" sz="2400" dirty="0" smtClean="0">
                  <a:solidFill>
                    <a:schemeClr val="tx1"/>
                  </a:solidFill>
                  <a:latin typeface="Cooper Black" panose="0208090404030B020404" pitchFamily="18" charset="0"/>
                </a:endParaRPr>
              </a:p>
            </p:txBody>
          </p:sp>
        </mc:Choice>
        <mc:Fallback xmlns="">
          <p:sp>
            <p:nvSpPr>
              <p:cNvPr id="12" name="Rectangle à coins arrondis 11"/>
              <p:cNvSpPr>
                <a:spLocks noRot="1" noChangeAspect="1" noMove="1" noResize="1" noEditPoints="1" noAdjustHandles="1" noChangeArrowheads="1" noChangeShapeType="1" noTextEdit="1"/>
              </p:cNvSpPr>
              <p:nvPr/>
            </p:nvSpPr>
            <p:spPr>
              <a:xfrm>
                <a:off x="10400487" y="2317530"/>
                <a:ext cx="903389" cy="537425"/>
              </a:xfrm>
              <a:prstGeom prst="roundRect">
                <a:avLst/>
              </a:prstGeom>
              <a:blipFill>
                <a:blip r:embed="rId4"/>
                <a:stretch>
                  <a:fillRect/>
                </a:stretch>
              </a:blipFill>
              <a:ln w="38100">
                <a:solidFill>
                  <a:schemeClr val="accent2">
                    <a:lumMod val="60000"/>
                    <a:lumOff val="40000"/>
                  </a:schemeClr>
                </a:solidFill>
              </a:ln>
            </p:spPr>
            <p:txBody>
              <a:bodyPr/>
              <a:lstStyle/>
              <a:p>
                <a:r>
                  <a:rPr lang="fr-FR">
                    <a:noFill/>
                  </a:rPr>
                  <a:t> </a:t>
                </a:r>
              </a:p>
            </p:txBody>
          </p:sp>
        </mc:Fallback>
      </mc:AlternateContent>
    </p:spTree>
    <p:extLst>
      <p:ext uri="{BB962C8B-B14F-4D97-AF65-F5344CB8AC3E}">
        <p14:creationId xmlns:p14="http://schemas.microsoft.com/office/powerpoint/2010/main" val="212229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9272" y="505722"/>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5</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sp>
        <p:nvSpPr>
          <p:cNvPr id="3" name="Espace réservé du contenu 2"/>
          <p:cNvSpPr>
            <a:spLocks noGrp="1"/>
          </p:cNvSpPr>
          <p:nvPr>
            <p:ph idx="1"/>
          </p:nvPr>
        </p:nvSpPr>
        <p:spPr>
          <a:xfrm>
            <a:off x="530799" y="1301262"/>
            <a:ext cx="9633522" cy="4112689"/>
          </a:xfrm>
        </p:spPr>
        <p:txBody>
          <a:bodyPr>
            <a:normAutofit/>
          </a:bodyPr>
          <a:lstStyle/>
          <a:p>
            <a:pPr marL="0" lvl="0" indent="0">
              <a:buNone/>
            </a:pPr>
            <a:r>
              <a:rPr lang="fr-FR" sz="3200" dirty="0" smtClean="0"/>
              <a:t>Chercher l’erreur !</a:t>
            </a:r>
            <a:endParaRPr lang="fr-FR" sz="3200" dirty="0"/>
          </a:p>
          <a:p>
            <a:pPr marL="0" indent="0">
              <a:buNone/>
            </a:pPr>
            <a:endParaRPr lang="fr-FR" sz="3200" b="1" dirty="0"/>
          </a:p>
        </p:txBody>
      </p:sp>
      <p:pic>
        <p:nvPicPr>
          <p:cNvPr id="13" name="Image 12" descr="Capture d’écran 2020-05-17 à 12.56.30.png"/>
          <p:cNvPicPr/>
          <p:nvPr/>
        </p:nvPicPr>
        <p:blipFill>
          <a:blip r:embed="rId3"/>
          <a:stretch>
            <a:fillRect/>
          </a:stretch>
        </p:blipFill>
        <p:spPr>
          <a:xfrm>
            <a:off x="4894879" y="1301262"/>
            <a:ext cx="6728552" cy="4741839"/>
          </a:xfrm>
          <a:prstGeom prst="rect">
            <a:avLst/>
          </a:prstGeom>
        </p:spPr>
      </p:pic>
    </p:spTree>
    <p:extLst>
      <p:ext uri="{BB962C8B-B14F-4D97-AF65-F5344CB8AC3E}">
        <p14:creationId xmlns:p14="http://schemas.microsoft.com/office/powerpoint/2010/main" val="75264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1709" y="249455"/>
            <a:ext cx="9875520" cy="90389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Proportions et pourcentages</a:t>
            </a:r>
            <a:endParaRPr lang="fr-FR" sz="4000"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771709" y="1128462"/>
                <a:ext cx="10772591" cy="5280732"/>
              </a:xfrm>
            </p:spPr>
            <p:txBody>
              <a:bodyPr>
                <a:normAutofit/>
              </a:bodyPr>
              <a:lstStyle/>
              <a:p>
                <a:pPr marL="45720" indent="0">
                  <a:lnSpc>
                    <a:spcPct val="100000"/>
                  </a:lnSpc>
                  <a:spcBef>
                    <a:spcPts val="600"/>
                  </a:spcBef>
                  <a:buNone/>
                </a:pPr>
                <a14:m>
                  <m:oMath xmlns:m="http://schemas.openxmlformats.org/officeDocument/2006/math">
                    <m:r>
                      <a:rPr lang="fr-FR" sz="3200" b="1" i="1" dirty="0" smtClean="0">
                        <a:solidFill>
                          <a:srgbClr val="0070C0"/>
                        </a:solidFill>
                        <a:latin typeface="Cambria Math"/>
                      </a:rPr>
                      <m:t>𝑻</m:t>
                    </m:r>
                  </m:oMath>
                </a14:m>
                <a:r>
                  <a:rPr lang="fr-FR" sz="3200" dirty="0">
                    <a:solidFill>
                      <a:schemeClr val="accent4">
                        <a:lumMod val="75000"/>
                      </a:schemeClr>
                    </a:solidFill>
                  </a:rPr>
                  <a:t> </a:t>
                </a:r>
                <a:r>
                  <a:rPr lang="fr-FR" sz="3200" dirty="0" smtClean="0"/>
                  <a:t>: population, </a:t>
                </a:r>
                <a:r>
                  <a:rPr lang="fr-FR" sz="3200" i="1" dirty="0" smtClean="0">
                    <a:latin typeface="Cambria Math" panose="02040503050406030204" pitchFamily="18" charset="0"/>
                  </a:rPr>
                  <a:t> </a:t>
                </a:r>
                <a14:m>
                  <m:oMath xmlns:m="http://schemas.openxmlformats.org/officeDocument/2006/math">
                    <m:sSub>
                      <m:sSubPr>
                        <m:ctrlPr>
                          <a:rPr lang="fr-FR" sz="3200" b="1" i="1" dirty="0" smtClean="0">
                            <a:solidFill>
                              <a:srgbClr val="0070C0"/>
                            </a:solidFill>
                            <a:latin typeface="Cambria Math" panose="02040503050406030204" pitchFamily="18" charset="0"/>
                          </a:rPr>
                        </m:ctrlPr>
                      </m:sSubPr>
                      <m:e>
                        <m:r>
                          <a:rPr lang="fr-FR" sz="3200" b="1" i="1" dirty="0">
                            <a:solidFill>
                              <a:srgbClr val="0070C0"/>
                            </a:solidFill>
                            <a:latin typeface="Cambria Math"/>
                          </a:rPr>
                          <m:t>𝒏</m:t>
                        </m:r>
                      </m:e>
                      <m:sub>
                        <m:r>
                          <a:rPr lang="fr-FR" sz="3200" b="1" i="1" dirty="0">
                            <a:solidFill>
                              <a:srgbClr val="0070C0"/>
                            </a:solidFill>
                            <a:latin typeface="Cambria Math"/>
                          </a:rPr>
                          <m:t>𝑻</m:t>
                        </m:r>
                      </m:sub>
                    </m:sSub>
                  </m:oMath>
                </a14:m>
                <a:r>
                  <a:rPr lang="fr-FR" sz="3200" dirty="0"/>
                  <a:t> </a:t>
                </a:r>
                <a:r>
                  <a:rPr lang="fr-FR" sz="3200" dirty="0" smtClean="0"/>
                  <a:t>: </a:t>
                </a:r>
                <a:r>
                  <a:rPr lang="fr-FR" sz="3200" dirty="0"/>
                  <a:t>effectif de </a:t>
                </a:r>
                <a14:m>
                  <m:oMath xmlns:m="http://schemas.openxmlformats.org/officeDocument/2006/math">
                    <m:r>
                      <a:rPr lang="fr-FR" sz="3200" b="1" i="1" smtClean="0">
                        <a:solidFill>
                          <a:srgbClr val="0070C0"/>
                        </a:solidFill>
                        <a:latin typeface="Cambria Math" panose="02040503050406030204" pitchFamily="18" charset="0"/>
                      </a:rPr>
                      <m:t>𝑻</m:t>
                    </m:r>
                  </m:oMath>
                </a14:m>
                <a:endParaRPr lang="fr-FR" sz="3200" b="1" dirty="0">
                  <a:solidFill>
                    <a:srgbClr val="0070C0"/>
                  </a:solidFill>
                </a:endParaRPr>
              </a:p>
              <a:p>
                <a:pPr marL="45720" indent="0">
                  <a:lnSpc>
                    <a:spcPct val="100000"/>
                  </a:lnSpc>
                  <a:spcBef>
                    <a:spcPts val="600"/>
                  </a:spcBef>
                  <a:buNone/>
                </a:pPr>
                <a:endParaRPr lang="fr-FR" sz="3200" dirty="0" smtClean="0"/>
              </a:p>
              <a:p>
                <a:pPr marL="45720" indent="0">
                  <a:lnSpc>
                    <a:spcPct val="100000"/>
                  </a:lnSpc>
                  <a:spcBef>
                    <a:spcPts val="600"/>
                  </a:spcBef>
                  <a:buNone/>
                </a:pPr>
                <a14:m>
                  <m:oMath xmlns:m="http://schemas.openxmlformats.org/officeDocument/2006/math">
                    <m:r>
                      <a:rPr lang="fr-FR" sz="3200" b="1" i="1" dirty="0" smtClean="0">
                        <a:solidFill>
                          <a:srgbClr val="FF0000"/>
                        </a:solidFill>
                        <a:latin typeface="Cambria Math"/>
                      </a:rPr>
                      <m:t>𝑨</m:t>
                    </m:r>
                  </m:oMath>
                </a14:m>
                <a:r>
                  <a:rPr lang="fr-FR" sz="3200" dirty="0" smtClean="0"/>
                  <a:t>: sous-population, </a:t>
                </a:r>
                <a14:m>
                  <m:oMath xmlns:m="http://schemas.openxmlformats.org/officeDocument/2006/math">
                    <m:sSub>
                      <m:sSubPr>
                        <m:ctrlPr>
                          <a:rPr lang="fr-FR" sz="3200" b="1" i="1" dirty="0" smtClean="0">
                            <a:solidFill>
                              <a:srgbClr val="FF0000"/>
                            </a:solidFill>
                            <a:latin typeface="Cambria Math" panose="02040503050406030204" pitchFamily="18" charset="0"/>
                          </a:rPr>
                        </m:ctrlPr>
                      </m:sSubPr>
                      <m:e>
                        <m:r>
                          <a:rPr lang="fr-FR" sz="3200" b="1" i="1" dirty="0" smtClean="0">
                            <a:solidFill>
                              <a:srgbClr val="FF0000"/>
                            </a:solidFill>
                            <a:latin typeface="Cambria Math"/>
                          </a:rPr>
                          <m:t>𝒏</m:t>
                        </m:r>
                      </m:e>
                      <m:sub>
                        <m:r>
                          <a:rPr lang="fr-FR" sz="3200" b="1" i="1" dirty="0" smtClean="0">
                            <a:solidFill>
                              <a:srgbClr val="FF0000"/>
                            </a:solidFill>
                            <a:latin typeface="Cambria Math" panose="02040503050406030204" pitchFamily="18" charset="0"/>
                          </a:rPr>
                          <m:t>𝑨</m:t>
                        </m:r>
                      </m:sub>
                    </m:sSub>
                  </m:oMath>
                </a14:m>
                <a:r>
                  <a:rPr lang="fr-FR" sz="3200" dirty="0"/>
                  <a:t> </a:t>
                </a:r>
                <a:r>
                  <a:rPr lang="fr-FR" sz="3200" dirty="0" smtClean="0"/>
                  <a:t>: effectif de </a:t>
                </a:r>
                <a14:m>
                  <m:oMath xmlns:m="http://schemas.openxmlformats.org/officeDocument/2006/math">
                    <m:r>
                      <a:rPr lang="fr-FR" sz="3200" b="1" i="1" smtClean="0">
                        <a:solidFill>
                          <a:srgbClr val="FF0000"/>
                        </a:solidFill>
                        <a:latin typeface="Cambria Math" panose="02040503050406030204" pitchFamily="18" charset="0"/>
                      </a:rPr>
                      <m:t>𝑨</m:t>
                    </m:r>
                  </m:oMath>
                </a14:m>
                <a:endParaRPr lang="fr-FR" sz="3200" b="1" dirty="0"/>
              </a:p>
              <a:p>
                <a:pPr marL="45720" indent="0">
                  <a:buNone/>
                </a:pPr>
                <a:endParaRPr lang="fr-FR" sz="3200" dirty="0" smtClean="0"/>
              </a:p>
              <a:p>
                <a:pPr marL="45720" indent="0">
                  <a:buNone/>
                </a:pPr>
                <a:r>
                  <a:rPr lang="fr-FR" sz="3200" dirty="0" smtClean="0"/>
                  <a:t>La proportion de </a:t>
                </a:r>
                <a14:m>
                  <m:oMath xmlns:m="http://schemas.openxmlformats.org/officeDocument/2006/math">
                    <m:r>
                      <a:rPr lang="fr-FR" sz="3200" b="1" i="1" dirty="0" smtClean="0">
                        <a:solidFill>
                          <a:srgbClr val="FF0000"/>
                        </a:solidFill>
                        <a:latin typeface="Cambria Math"/>
                      </a:rPr>
                      <m:t>𝑨</m:t>
                    </m:r>
                  </m:oMath>
                </a14:m>
                <a:r>
                  <a:rPr lang="fr-FR" sz="3200" dirty="0"/>
                  <a:t> dans </a:t>
                </a:r>
                <a14:m>
                  <m:oMath xmlns:m="http://schemas.openxmlformats.org/officeDocument/2006/math">
                    <m:r>
                      <a:rPr lang="fr-FR" sz="3200" b="1" i="1" dirty="0" smtClean="0">
                        <a:solidFill>
                          <a:srgbClr val="0070C0"/>
                        </a:solidFill>
                        <a:latin typeface="Cambria Math"/>
                      </a:rPr>
                      <m:t>𝑻</m:t>
                    </m:r>
                  </m:oMath>
                </a14:m>
                <a:r>
                  <a:rPr lang="fr-FR" sz="3200" dirty="0"/>
                  <a:t> est le </a:t>
                </a:r>
                <a:r>
                  <a:rPr lang="fr-FR" sz="3200" dirty="0" smtClean="0"/>
                  <a:t>nombre </a:t>
                </a:r>
                <a14:m>
                  <m:oMath xmlns:m="http://schemas.openxmlformats.org/officeDocument/2006/math">
                    <m:r>
                      <a:rPr lang="fr-FR" sz="3200" b="1" i="1" dirty="0" smtClean="0">
                        <a:latin typeface="Cambria Math"/>
                      </a:rPr>
                      <m:t>𝒑</m:t>
                    </m:r>
                    <m:r>
                      <a:rPr lang="fr-FR" sz="3200" b="1" i="1" dirty="0" smtClean="0">
                        <a:latin typeface="Cambria Math"/>
                      </a:rPr>
                      <m:t>=</m:t>
                    </m:r>
                    <m:f>
                      <m:fPr>
                        <m:ctrlPr>
                          <a:rPr lang="fr-FR" sz="3200" b="1" i="1" dirty="0">
                            <a:latin typeface="Cambria Math" panose="02040503050406030204" pitchFamily="18" charset="0"/>
                          </a:rPr>
                        </m:ctrlPr>
                      </m:fPr>
                      <m:num>
                        <m:sSub>
                          <m:sSubPr>
                            <m:ctrlPr>
                              <a:rPr lang="fr-FR" sz="3200" b="1" i="1" dirty="0" smtClean="0">
                                <a:solidFill>
                                  <a:srgbClr val="FF0000"/>
                                </a:solidFill>
                                <a:latin typeface="Cambria Math" panose="02040503050406030204" pitchFamily="18" charset="0"/>
                              </a:rPr>
                            </m:ctrlPr>
                          </m:sSubPr>
                          <m:e>
                            <m:r>
                              <a:rPr lang="fr-FR" sz="3200" b="1" i="1" dirty="0" err="1">
                                <a:solidFill>
                                  <a:srgbClr val="FF0000"/>
                                </a:solidFill>
                                <a:latin typeface="Cambria Math"/>
                              </a:rPr>
                              <m:t>𝒏</m:t>
                            </m:r>
                          </m:e>
                          <m:sub>
                            <m:r>
                              <a:rPr lang="fr-FR" sz="3200" b="1" i="1" dirty="0" err="1">
                                <a:solidFill>
                                  <a:srgbClr val="FF0000"/>
                                </a:solidFill>
                                <a:latin typeface="Cambria Math"/>
                              </a:rPr>
                              <m:t>𝑨</m:t>
                            </m:r>
                          </m:sub>
                        </m:sSub>
                      </m:num>
                      <m:den>
                        <m:sSub>
                          <m:sSubPr>
                            <m:ctrlPr>
                              <a:rPr lang="fr-FR" sz="3200" b="1" i="1" dirty="0" smtClean="0">
                                <a:solidFill>
                                  <a:srgbClr val="0070C0"/>
                                </a:solidFill>
                                <a:latin typeface="Cambria Math" panose="02040503050406030204" pitchFamily="18" charset="0"/>
                              </a:rPr>
                            </m:ctrlPr>
                          </m:sSubPr>
                          <m:e>
                            <m:r>
                              <a:rPr lang="fr-FR" sz="3200" b="1" i="1" dirty="0" err="1">
                                <a:solidFill>
                                  <a:srgbClr val="0070C0"/>
                                </a:solidFill>
                                <a:latin typeface="Cambria Math"/>
                              </a:rPr>
                              <m:t>𝒏</m:t>
                            </m:r>
                          </m:e>
                          <m:sub>
                            <m:r>
                              <a:rPr lang="fr-FR" sz="3200" b="1" i="1" dirty="0" err="1">
                                <a:solidFill>
                                  <a:srgbClr val="0070C0"/>
                                </a:solidFill>
                                <a:latin typeface="Cambria Math"/>
                              </a:rPr>
                              <m:t>𝑻</m:t>
                            </m:r>
                          </m:sub>
                        </m:sSub>
                      </m:den>
                    </m:f>
                  </m:oMath>
                </a14:m>
                <a:r>
                  <a:rPr lang="fr-FR" sz="3200" b="1" dirty="0" smtClean="0"/>
                  <a:t>.</a:t>
                </a:r>
              </a:p>
              <a:p>
                <a:pPr marL="45720" indent="0">
                  <a:buNone/>
                </a:pPr>
                <a:endParaRPr lang="fr-FR" sz="32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771709" y="1128462"/>
                <a:ext cx="10772591" cy="5280732"/>
              </a:xfrm>
              <a:blipFill>
                <a:blip r:embed="rId3"/>
                <a:stretch>
                  <a:fillRect l="-1019" t="-138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Ellipse 3"/>
              <p:cNvSpPr/>
              <p:nvPr/>
            </p:nvSpPr>
            <p:spPr>
              <a:xfrm>
                <a:off x="7500273" y="788028"/>
                <a:ext cx="3817486" cy="2001504"/>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b="1" dirty="0" smtClean="0">
                    <a:solidFill>
                      <a:srgbClr val="0070C0"/>
                    </a:solidFill>
                  </a:rPr>
                  <a:t>                          </a:t>
                </a:r>
                <a14:m>
                  <m:oMath xmlns:m="http://schemas.openxmlformats.org/officeDocument/2006/math">
                    <m:r>
                      <a:rPr lang="fr-FR" sz="2800" b="1" i="1" smtClean="0">
                        <a:solidFill>
                          <a:srgbClr val="0070C0"/>
                        </a:solidFill>
                        <a:latin typeface="Cambria Math" panose="02040503050406030204" pitchFamily="18" charset="0"/>
                      </a:rPr>
                      <m:t>𝑻</m:t>
                    </m:r>
                  </m:oMath>
                </a14:m>
                <a:endParaRPr lang="fr-FR" sz="2800" b="1" dirty="0">
                  <a:solidFill>
                    <a:srgbClr val="0070C0"/>
                  </a:solidFill>
                </a:endParaRPr>
              </a:p>
            </p:txBody>
          </p:sp>
        </mc:Choice>
        <mc:Fallback xmlns="">
          <p:sp>
            <p:nvSpPr>
              <p:cNvPr id="4" name="Ellipse 3"/>
              <p:cNvSpPr>
                <a:spLocks noRot="1" noChangeAspect="1" noMove="1" noResize="1" noEditPoints="1" noAdjustHandles="1" noChangeArrowheads="1" noChangeShapeType="1" noTextEdit="1"/>
              </p:cNvSpPr>
              <p:nvPr/>
            </p:nvSpPr>
            <p:spPr>
              <a:xfrm>
                <a:off x="7500273" y="788028"/>
                <a:ext cx="3817486" cy="2001504"/>
              </a:xfrm>
              <a:prstGeom prst="ellipse">
                <a:avLst/>
              </a:prstGeom>
              <a:blipFill>
                <a:blip r:embed="rId4"/>
                <a:stretch>
                  <a:fillRect/>
                </a:stretch>
              </a:blipFill>
              <a:ln w="28575">
                <a:solidFill>
                  <a:srgbClr val="0070C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Ellipse 4"/>
              <p:cNvSpPr/>
              <p:nvPr/>
            </p:nvSpPr>
            <p:spPr>
              <a:xfrm>
                <a:off x="8051909" y="1267889"/>
                <a:ext cx="1684893" cy="1039807"/>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1" i="1" smtClean="0">
                          <a:solidFill>
                            <a:srgbClr val="FF0000"/>
                          </a:solidFill>
                          <a:latin typeface="Cambria Math" panose="02040503050406030204" pitchFamily="18" charset="0"/>
                        </a:rPr>
                        <m:t>𝑨</m:t>
                      </m:r>
                    </m:oMath>
                  </m:oMathPara>
                </a14:m>
                <a:endParaRPr lang="fr-FR" sz="2800" b="1" dirty="0">
                  <a:solidFill>
                    <a:srgbClr val="FF0000"/>
                  </a:solidFill>
                </a:endParaRPr>
              </a:p>
            </p:txBody>
          </p:sp>
        </mc:Choice>
        <mc:Fallback xmlns="">
          <p:sp>
            <p:nvSpPr>
              <p:cNvPr id="5" name="Ellipse 4"/>
              <p:cNvSpPr>
                <a:spLocks noRot="1" noChangeAspect="1" noMove="1" noResize="1" noEditPoints="1" noAdjustHandles="1" noChangeArrowheads="1" noChangeShapeType="1" noTextEdit="1"/>
              </p:cNvSpPr>
              <p:nvPr/>
            </p:nvSpPr>
            <p:spPr>
              <a:xfrm>
                <a:off x="8051909" y="1267889"/>
                <a:ext cx="1684893" cy="1039807"/>
              </a:xfrm>
              <a:prstGeom prst="ellipse">
                <a:avLst/>
              </a:prstGeom>
              <a:blipFill>
                <a:blip r:embed="rId5"/>
                <a:stretch>
                  <a:fillRect/>
                </a:stretch>
              </a:blipFill>
              <a:ln>
                <a:solidFill>
                  <a:srgbClr val="FF0000"/>
                </a:solidFill>
              </a:ln>
            </p:spPr>
            <p:txBody>
              <a:bodyPr/>
              <a:lstStyle/>
              <a:p>
                <a:r>
                  <a:rPr lang="fr-FR">
                    <a:noFill/>
                  </a:rPr>
                  <a:t> </a:t>
                </a:r>
              </a:p>
            </p:txBody>
          </p:sp>
        </mc:Fallback>
      </mc:AlternateContent>
    </p:spTree>
    <p:extLst>
      <p:ext uri="{BB962C8B-B14F-4D97-AF65-F5344CB8AC3E}">
        <p14:creationId xmlns:p14="http://schemas.microsoft.com/office/powerpoint/2010/main" val="40473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50193" y="287509"/>
            <a:ext cx="11444012" cy="903890"/>
          </a:xfrm>
        </p:spPr>
        <p:txBody>
          <a:bodyPr>
            <a:no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Calculer avec des proportions et des pourcentages</a:t>
            </a:r>
            <a:endParaRPr lang="fr-FR" sz="4000" dirty="0"/>
          </a:p>
        </p:txBody>
      </p:sp>
      <mc:AlternateContent xmlns:mc="http://schemas.openxmlformats.org/markup-compatibility/2006" xmlns:a14="http://schemas.microsoft.com/office/drawing/2010/main">
        <mc:Choice Requires="a14">
          <p:sp>
            <p:nvSpPr>
              <p:cNvPr id="4" name="Ellipse 3"/>
              <p:cNvSpPr/>
              <p:nvPr/>
            </p:nvSpPr>
            <p:spPr>
              <a:xfrm>
                <a:off x="778386" y="1351486"/>
                <a:ext cx="3362141" cy="1763409"/>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800" b="1" dirty="0" smtClean="0">
                    <a:solidFill>
                      <a:srgbClr val="0070C0"/>
                    </a:solidFill>
                  </a:rPr>
                  <a:t>       </a:t>
                </a:r>
                <a14:m>
                  <m:oMath xmlns:m="http://schemas.openxmlformats.org/officeDocument/2006/math">
                    <m:r>
                      <a:rPr lang="fr-FR" sz="2800" b="1" i="1" smtClean="0">
                        <a:solidFill>
                          <a:srgbClr val="0070C0"/>
                        </a:solidFill>
                        <a:latin typeface="Cambria Math" panose="02040503050406030204" pitchFamily="18" charset="0"/>
                      </a:rPr>
                      <m:t>   </m:t>
                    </m:r>
                    <m:r>
                      <a:rPr lang="fr-FR" sz="2800" b="1" i="1" smtClean="0">
                        <a:solidFill>
                          <a:srgbClr val="0070C0"/>
                        </a:solidFill>
                        <a:latin typeface="Cambria Math" panose="02040503050406030204" pitchFamily="18" charset="0"/>
                      </a:rPr>
                      <m:t>𝑻</m:t>
                    </m:r>
                  </m:oMath>
                </a14:m>
                <a:endParaRPr lang="fr-FR" sz="2800" b="1" dirty="0">
                  <a:solidFill>
                    <a:srgbClr val="0070C0"/>
                  </a:solidFill>
                </a:endParaRPr>
              </a:p>
            </p:txBody>
          </p:sp>
        </mc:Choice>
        <mc:Fallback xmlns="">
          <p:sp>
            <p:nvSpPr>
              <p:cNvPr id="4" name="Ellipse 3"/>
              <p:cNvSpPr>
                <a:spLocks noRot="1" noChangeAspect="1" noMove="1" noResize="1" noEditPoints="1" noAdjustHandles="1" noChangeArrowheads="1" noChangeShapeType="1" noTextEdit="1"/>
              </p:cNvSpPr>
              <p:nvPr/>
            </p:nvSpPr>
            <p:spPr>
              <a:xfrm>
                <a:off x="778386" y="1351486"/>
                <a:ext cx="3362141" cy="1763409"/>
              </a:xfrm>
              <a:prstGeom prst="ellipse">
                <a:avLst/>
              </a:prstGeom>
              <a:blipFill>
                <a:blip r:embed="rId3"/>
                <a:stretch>
                  <a:fillRect/>
                </a:stretch>
              </a:blipFill>
              <a:ln w="28575">
                <a:solidFill>
                  <a:srgbClr val="0070C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Ellipse 4"/>
              <p:cNvSpPr/>
              <p:nvPr/>
            </p:nvSpPr>
            <p:spPr>
              <a:xfrm>
                <a:off x="1440793" y="1742407"/>
                <a:ext cx="1552339" cy="98156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1" i="1" smtClean="0">
                          <a:solidFill>
                            <a:srgbClr val="FF0000"/>
                          </a:solidFill>
                          <a:latin typeface="Cambria Math" panose="02040503050406030204" pitchFamily="18" charset="0"/>
                        </a:rPr>
                        <m:t>𝑨</m:t>
                      </m:r>
                    </m:oMath>
                  </m:oMathPara>
                </a14:m>
                <a:endParaRPr lang="fr-FR" sz="2800" b="1" dirty="0">
                  <a:solidFill>
                    <a:srgbClr val="FF0000"/>
                  </a:solidFill>
                </a:endParaRPr>
              </a:p>
            </p:txBody>
          </p:sp>
        </mc:Choice>
        <mc:Fallback xmlns="">
          <p:sp>
            <p:nvSpPr>
              <p:cNvPr id="5" name="Ellipse 4"/>
              <p:cNvSpPr>
                <a:spLocks noRot="1" noChangeAspect="1" noMove="1" noResize="1" noEditPoints="1" noAdjustHandles="1" noChangeArrowheads="1" noChangeShapeType="1" noTextEdit="1"/>
              </p:cNvSpPr>
              <p:nvPr/>
            </p:nvSpPr>
            <p:spPr>
              <a:xfrm>
                <a:off x="1440793" y="1742407"/>
                <a:ext cx="1552339" cy="981568"/>
              </a:xfrm>
              <a:prstGeom prst="ellipse">
                <a:avLst/>
              </a:prstGeom>
              <a:blipFill>
                <a:blip r:embed="rId4"/>
                <a:stretch>
                  <a:fillRect/>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690320" y="1581675"/>
                <a:ext cx="1516184" cy="1016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b="1" i="1" dirty="0">
                          <a:latin typeface="Cambria Math"/>
                        </a:rPr>
                        <m:t>𝒑</m:t>
                      </m:r>
                      <m:r>
                        <a:rPr lang="fr-FR" sz="3200" i="1" dirty="0">
                          <a:latin typeface="Cambria Math"/>
                        </a:rPr>
                        <m:t>=</m:t>
                      </m:r>
                      <m:f>
                        <m:fPr>
                          <m:ctrlPr>
                            <a:rPr lang="fr-FR" sz="3200" i="1" dirty="0">
                              <a:latin typeface="Cambria Math" panose="02040503050406030204" pitchFamily="18" charset="0"/>
                            </a:rPr>
                          </m:ctrlPr>
                        </m:fPr>
                        <m:num>
                          <m:sSub>
                            <m:sSubPr>
                              <m:ctrlPr>
                                <a:rPr lang="fr-FR" sz="3200" i="1" dirty="0" smtClean="0">
                                  <a:solidFill>
                                    <a:srgbClr val="FF0000"/>
                                  </a:solidFill>
                                  <a:latin typeface="Cambria Math" panose="02040503050406030204" pitchFamily="18" charset="0"/>
                                </a:rPr>
                              </m:ctrlPr>
                            </m:sSubPr>
                            <m:e>
                              <m:r>
                                <a:rPr lang="fr-FR" sz="3200" i="1" dirty="0" err="1">
                                  <a:solidFill>
                                    <a:srgbClr val="FF0000"/>
                                  </a:solidFill>
                                  <a:latin typeface="Cambria Math"/>
                                </a:rPr>
                                <m:t>𝑛</m:t>
                              </m:r>
                            </m:e>
                            <m:sub>
                              <m:r>
                                <a:rPr lang="fr-FR" sz="3200" i="1" dirty="0" err="1">
                                  <a:solidFill>
                                    <a:srgbClr val="FF0000"/>
                                  </a:solidFill>
                                  <a:latin typeface="Cambria Math"/>
                                </a:rPr>
                                <m:t>𝐴</m:t>
                              </m:r>
                            </m:sub>
                          </m:sSub>
                        </m:num>
                        <m:den>
                          <m:sSub>
                            <m:sSubPr>
                              <m:ctrlPr>
                                <a:rPr lang="fr-FR" sz="3200" i="1" dirty="0" smtClean="0">
                                  <a:solidFill>
                                    <a:srgbClr val="0070C0"/>
                                  </a:solidFill>
                                  <a:latin typeface="Cambria Math" panose="02040503050406030204" pitchFamily="18" charset="0"/>
                                </a:rPr>
                              </m:ctrlPr>
                            </m:sSubPr>
                            <m:e>
                              <m:r>
                                <a:rPr lang="fr-FR" sz="3200" i="1" dirty="0" err="1">
                                  <a:solidFill>
                                    <a:srgbClr val="0070C0"/>
                                  </a:solidFill>
                                  <a:latin typeface="Cambria Math"/>
                                </a:rPr>
                                <m:t>𝑛</m:t>
                              </m:r>
                            </m:e>
                            <m:sub>
                              <m:r>
                                <a:rPr lang="fr-FR" sz="3200" i="1" dirty="0" err="1">
                                  <a:solidFill>
                                    <a:srgbClr val="0070C0"/>
                                  </a:solidFill>
                                  <a:latin typeface="Cambria Math"/>
                                </a:rPr>
                                <m:t>𝑇</m:t>
                              </m:r>
                            </m:sub>
                          </m:sSub>
                        </m:den>
                      </m:f>
                    </m:oMath>
                  </m:oMathPara>
                </a14:m>
                <a:endParaRPr lang="fr-FR" sz="3200" dirty="0"/>
              </a:p>
            </p:txBody>
          </p:sp>
        </mc:Choice>
        <mc:Fallback xmlns="">
          <p:sp>
            <p:nvSpPr>
              <p:cNvPr id="10" name="Rectangle 9"/>
              <p:cNvSpPr>
                <a:spLocks noRot="1" noChangeAspect="1" noMove="1" noResize="1" noEditPoints="1" noAdjustHandles="1" noChangeArrowheads="1" noChangeShapeType="1" noTextEdit="1"/>
              </p:cNvSpPr>
              <p:nvPr/>
            </p:nvSpPr>
            <p:spPr>
              <a:xfrm>
                <a:off x="5690320" y="1581675"/>
                <a:ext cx="1516184" cy="1016304"/>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Ellipse 12"/>
              <p:cNvSpPr/>
              <p:nvPr/>
            </p:nvSpPr>
            <p:spPr>
              <a:xfrm>
                <a:off x="450193" y="4075601"/>
                <a:ext cx="3035681" cy="1732521"/>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800" b="1" dirty="0" smtClean="0">
                    <a:solidFill>
                      <a:srgbClr val="0070C0"/>
                    </a:solidFill>
                  </a:rPr>
                  <a:t>       </a:t>
                </a:r>
                <a14:m>
                  <m:oMath xmlns:m="http://schemas.openxmlformats.org/officeDocument/2006/math">
                    <m:r>
                      <a:rPr lang="fr-FR" sz="2800" b="1" i="1" smtClean="0">
                        <a:solidFill>
                          <a:srgbClr val="0070C0"/>
                        </a:solidFill>
                        <a:latin typeface="Cambria Math" panose="02040503050406030204" pitchFamily="18" charset="0"/>
                      </a:rPr>
                      <m:t> </m:t>
                    </m:r>
                    <m:r>
                      <a:rPr lang="fr-FR" sz="2800" b="1" i="1" smtClean="0">
                        <a:solidFill>
                          <a:srgbClr val="0070C0"/>
                        </a:solidFill>
                        <a:latin typeface="Cambria Math" panose="02040503050406030204" pitchFamily="18" charset="0"/>
                      </a:rPr>
                      <m:t>𝑻</m:t>
                    </m:r>
                  </m:oMath>
                </a14:m>
                <a:endParaRPr lang="fr-FR" sz="2800" b="1" dirty="0">
                  <a:solidFill>
                    <a:srgbClr val="0070C0"/>
                  </a:solidFill>
                </a:endParaRPr>
              </a:p>
            </p:txBody>
          </p:sp>
        </mc:Choice>
        <mc:Fallback xmlns="">
          <p:sp>
            <p:nvSpPr>
              <p:cNvPr id="13" name="Ellipse 12"/>
              <p:cNvSpPr>
                <a:spLocks noRot="1" noChangeAspect="1" noMove="1" noResize="1" noEditPoints="1" noAdjustHandles="1" noChangeArrowheads="1" noChangeShapeType="1" noTextEdit="1"/>
              </p:cNvSpPr>
              <p:nvPr/>
            </p:nvSpPr>
            <p:spPr>
              <a:xfrm>
                <a:off x="450193" y="4075601"/>
                <a:ext cx="3035681" cy="1732521"/>
              </a:xfrm>
              <a:prstGeom prst="ellipse">
                <a:avLst/>
              </a:prstGeom>
              <a:blipFill>
                <a:blip r:embed="rId6"/>
                <a:stretch>
                  <a:fillRect/>
                </a:stretch>
              </a:blipFill>
              <a:ln w="28575">
                <a:solidFill>
                  <a:srgbClr val="0070C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Ellipse 13"/>
              <p:cNvSpPr/>
              <p:nvPr/>
            </p:nvSpPr>
            <p:spPr>
              <a:xfrm>
                <a:off x="4943904" y="4378478"/>
                <a:ext cx="1552339" cy="98156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1" i="1" smtClean="0">
                          <a:solidFill>
                            <a:srgbClr val="FF0000"/>
                          </a:solidFill>
                          <a:latin typeface="Cambria Math" panose="02040503050406030204" pitchFamily="18" charset="0"/>
                        </a:rPr>
                        <m:t>𝑨</m:t>
                      </m:r>
                    </m:oMath>
                  </m:oMathPara>
                </a14:m>
                <a:endParaRPr lang="fr-FR" sz="2800" b="1" dirty="0">
                  <a:solidFill>
                    <a:srgbClr val="FF0000"/>
                  </a:solidFill>
                </a:endParaRPr>
              </a:p>
            </p:txBody>
          </p:sp>
        </mc:Choice>
        <mc:Fallback xmlns="">
          <p:sp>
            <p:nvSpPr>
              <p:cNvPr id="14" name="Ellipse 13"/>
              <p:cNvSpPr>
                <a:spLocks noRot="1" noChangeAspect="1" noMove="1" noResize="1" noEditPoints="1" noAdjustHandles="1" noChangeArrowheads="1" noChangeShapeType="1" noTextEdit="1"/>
              </p:cNvSpPr>
              <p:nvPr/>
            </p:nvSpPr>
            <p:spPr>
              <a:xfrm>
                <a:off x="4943904" y="4378478"/>
                <a:ext cx="1552339" cy="981568"/>
              </a:xfrm>
              <a:prstGeom prst="ellipse">
                <a:avLst/>
              </a:prstGeom>
              <a:blipFill>
                <a:blip r:embed="rId7"/>
                <a:stretch>
                  <a:fillRect/>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206504" y="3683366"/>
                <a:ext cx="240521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3200" i="1" dirty="0" smtClean="0">
                              <a:solidFill>
                                <a:srgbClr val="FF0000"/>
                              </a:solidFill>
                              <a:latin typeface="Cambria Math" panose="02040503050406030204" pitchFamily="18" charset="0"/>
                            </a:rPr>
                          </m:ctrlPr>
                        </m:sSubPr>
                        <m:e>
                          <m:r>
                            <a:rPr lang="fr-FR" sz="3200" i="1" dirty="0" err="1">
                              <a:solidFill>
                                <a:srgbClr val="FF0000"/>
                              </a:solidFill>
                              <a:latin typeface="Cambria Math"/>
                            </a:rPr>
                            <m:t>𝑛</m:t>
                          </m:r>
                        </m:e>
                        <m:sub>
                          <m:r>
                            <a:rPr lang="fr-FR" sz="3200" i="1" dirty="0" err="1">
                              <a:solidFill>
                                <a:srgbClr val="FF0000"/>
                              </a:solidFill>
                              <a:latin typeface="Cambria Math"/>
                            </a:rPr>
                            <m:t>𝐴</m:t>
                          </m:r>
                        </m:sub>
                      </m:sSub>
                      <m:r>
                        <a:rPr lang="fr-FR" sz="3200" i="1" dirty="0">
                          <a:latin typeface="Cambria Math"/>
                        </a:rPr>
                        <m:t>=</m:t>
                      </m:r>
                      <m:r>
                        <a:rPr lang="fr-FR" sz="3200" b="1" i="1" dirty="0" smtClean="0">
                          <a:latin typeface="Cambria Math" panose="02040503050406030204" pitchFamily="18" charset="0"/>
                        </a:rPr>
                        <m:t>𝒑</m:t>
                      </m:r>
                      <m:r>
                        <a:rPr lang="fr-FR" sz="3200" b="0" i="1" dirty="0" smtClean="0">
                          <a:latin typeface="Cambria Math" panose="02040503050406030204" pitchFamily="18" charset="0"/>
                          <a:ea typeface="Cambria Math" panose="02040503050406030204" pitchFamily="18" charset="0"/>
                        </a:rPr>
                        <m:t>×</m:t>
                      </m:r>
                      <m:sSub>
                        <m:sSubPr>
                          <m:ctrlPr>
                            <a:rPr lang="fr-FR" sz="3200" i="1" dirty="0">
                              <a:solidFill>
                                <a:srgbClr val="0070C0"/>
                              </a:solidFill>
                              <a:latin typeface="Cambria Math" panose="02040503050406030204" pitchFamily="18" charset="0"/>
                            </a:rPr>
                          </m:ctrlPr>
                        </m:sSubPr>
                        <m:e>
                          <m:r>
                            <a:rPr lang="fr-FR" sz="3200" i="1" dirty="0" err="1">
                              <a:solidFill>
                                <a:srgbClr val="0070C0"/>
                              </a:solidFill>
                              <a:latin typeface="Cambria Math"/>
                            </a:rPr>
                            <m:t>𝑛</m:t>
                          </m:r>
                        </m:e>
                        <m:sub>
                          <m:r>
                            <a:rPr lang="fr-FR" sz="3200" i="1" dirty="0" err="1">
                              <a:solidFill>
                                <a:srgbClr val="0070C0"/>
                              </a:solidFill>
                              <a:latin typeface="Cambria Math"/>
                            </a:rPr>
                            <m:t>𝑇</m:t>
                          </m:r>
                        </m:sub>
                      </m:sSub>
                    </m:oMath>
                  </m:oMathPara>
                </a14:m>
                <a:endParaRPr lang="fr-FR" sz="3200" dirty="0"/>
              </a:p>
            </p:txBody>
          </p:sp>
        </mc:Choice>
        <mc:Fallback xmlns="">
          <p:sp>
            <p:nvSpPr>
              <p:cNvPr id="17" name="Rectangle 16"/>
              <p:cNvSpPr>
                <a:spLocks noRot="1" noChangeAspect="1" noMove="1" noResize="1" noEditPoints="1" noAdjustHandles="1" noChangeArrowheads="1" noChangeShapeType="1" noTextEdit="1"/>
              </p:cNvSpPr>
              <p:nvPr/>
            </p:nvSpPr>
            <p:spPr>
              <a:xfrm>
                <a:off x="7206504" y="3683366"/>
                <a:ext cx="2405210" cy="584775"/>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Flèche courbée vers le bas 17"/>
              <p:cNvSpPr/>
              <p:nvPr/>
            </p:nvSpPr>
            <p:spPr>
              <a:xfrm>
                <a:off x="2993132" y="3683366"/>
                <a:ext cx="2912368" cy="690025"/>
              </a:xfrm>
              <a:prstGeom prst="curvedDownArrow">
                <a:avLst>
                  <a:gd name="adj1" fmla="val 25000"/>
                  <a:gd name="adj2" fmla="val 54344"/>
                  <a:gd name="adj3" fmla="val 355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400" b="1" i="1" smtClean="0">
                          <a:solidFill>
                            <a:schemeClr val="tx1"/>
                          </a:solidFill>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ea typeface="Cambria Math" panose="02040503050406030204" pitchFamily="18" charset="0"/>
                        </a:rPr>
                        <m:t>𝒑</m:t>
                      </m:r>
                    </m:oMath>
                  </m:oMathPara>
                </a14:m>
                <a:endParaRPr lang="fr-FR" sz="2400" b="1" dirty="0">
                  <a:solidFill>
                    <a:schemeClr val="tx1"/>
                  </a:solidFill>
                </a:endParaRPr>
              </a:p>
            </p:txBody>
          </p:sp>
        </mc:Choice>
        <mc:Fallback xmlns="">
          <p:sp>
            <p:nvSpPr>
              <p:cNvPr id="18" name="Flèche courbée vers le bas 17"/>
              <p:cNvSpPr>
                <a:spLocks noRot="1" noChangeAspect="1" noMove="1" noResize="1" noEditPoints="1" noAdjustHandles="1" noChangeArrowheads="1" noChangeShapeType="1" noTextEdit="1"/>
              </p:cNvSpPr>
              <p:nvPr/>
            </p:nvSpPr>
            <p:spPr>
              <a:xfrm>
                <a:off x="2993132" y="3683366"/>
                <a:ext cx="2912368" cy="690025"/>
              </a:xfrm>
              <a:prstGeom prst="curvedDownArrow">
                <a:avLst>
                  <a:gd name="adj1" fmla="val 25000"/>
                  <a:gd name="adj2" fmla="val 54344"/>
                  <a:gd name="adj3" fmla="val 35524"/>
                </a:avLst>
              </a:prstGeom>
              <a:blipFill>
                <a:blip r:embed="rId9"/>
                <a:stretch>
                  <a:fillRect/>
                </a:stretch>
              </a:blipFill>
              <a:ln>
                <a:solidFill>
                  <a:schemeClr val="tx1"/>
                </a:solidFill>
              </a:ln>
            </p:spPr>
            <p:txBody>
              <a:bodyPr/>
              <a:lstStyle/>
              <a:p>
                <a:r>
                  <a:rPr lang="fr-FR">
                    <a:noFill/>
                  </a:rPr>
                  <a:t> </a:t>
                </a:r>
              </a:p>
            </p:txBody>
          </p:sp>
        </mc:Fallback>
      </mc:AlternateContent>
      <p:sp>
        <p:nvSpPr>
          <p:cNvPr id="20" name="Flèche courbée vers le haut 19"/>
          <p:cNvSpPr/>
          <p:nvPr/>
        </p:nvSpPr>
        <p:spPr>
          <a:xfrm flipH="1">
            <a:off x="2993132" y="5360046"/>
            <a:ext cx="2755342" cy="774054"/>
          </a:xfrm>
          <a:prstGeom prst="curvedUpArrow">
            <a:avLst>
              <a:gd name="adj1" fmla="val 13646"/>
              <a:gd name="adj2" fmla="val 53286"/>
              <a:gd name="adj3" fmla="val 352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xmlns:a14="http://schemas.microsoft.com/office/drawing/2010/main">
        <mc:Choice Requires="a14">
          <p:sp>
            <p:nvSpPr>
              <p:cNvPr id="21" name="ZoneTexte 20"/>
              <p:cNvSpPr txBox="1"/>
              <p:nvPr/>
            </p:nvSpPr>
            <p:spPr>
              <a:xfrm>
                <a:off x="4140527" y="5556004"/>
                <a:ext cx="67738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chemeClr val="tx1"/>
                          </a:solidFill>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ea typeface="Cambria Math" panose="02040503050406030204" pitchFamily="18" charset="0"/>
                        </a:rPr>
                        <m:t>𝒑</m:t>
                      </m:r>
                    </m:oMath>
                  </m:oMathPara>
                </a14:m>
                <a:endParaRPr lang="fr-FR" sz="2400" b="1" dirty="0">
                  <a:solidFill>
                    <a:schemeClr val="tx1"/>
                  </a:solidFill>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4140527" y="5556004"/>
                <a:ext cx="677383" cy="461665"/>
              </a:xfrm>
              <a:prstGeom prst="rect">
                <a:avLst/>
              </a:prstGeom>
              <a:blipFill>
                <a:blip r:embed="rId10"/>
                <a:stretch>
                  <a:fillRect r="-2703" b="-1052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7293127" y="4922698"/>
                <a:ext cx="1695272" cy="10186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3200" i="1" dirty="0" smtClean="0">
                              <a:solidFill>
                                <a:srgbClr val="0070C0"/>
                              </a:solidFill>
                              <a:latin typeface="Cambria Math" panose="02040503050406030204" pitchFamily="18" charset="0"/>
                            </a:rPr>
                          </m:ctrlPr>
                        </m:sSubPr>
                        <m:e>
                          <m:r>
                            <a:rPr lang="fr-FR" sz="3200" b="0" i="1" dirty="0" err="1">
                              <a:solidFill>
                                <a:srgbClr val="0070C0"/>
                              </a:solidFill>
                              <a:latin typeface="Cambria Math"/>
                            </a:rPr>
                            <m:t>𝑛</m:t>
                          </m:r>
                        </m:e>
                        <m:sub>
                          <m:r>
                            <a:rPr lang="fr-FR" sz="3200" b="0" i="1" dirty="0" smtClean="0">
                              <a:solidFill>
                                <a:srgbClr val="0070C0"/>
                              </a:solidFill>
                              <a:latin typeface="Cambria Math" panose="02040503050406030204" pitchFamily="18" charset="0"/>
                            </a:rPr>
                            <m:t>𝑇</m:t>
                          </m:r>
                        </m:sub>
                      </m:sSub>
                      <m:r>
                        <a:rPr lang="fr-FR" sz="3200" i="1" dirty="0">
                          <a:latin typeface="Cambria Math"/>
                        </a:rPr>
                        <m:t>=</m:t>
                      </m:r>
                      <m:f>
                        <m:fPr>
                          <m:ctrlPr>
                            <a:rPr lang="fr-FR" sz="3200" i="1" dirty="0">
                              <a:latin typeface="Cambria Math" panose="02040503050406030204" pitchFamily="18" charset="0"/>
                            </a:rPr>
                          </m:ctrlPr>
                        </m:fPr>
                        <m:num>
                          <m:sSub>
                            <m:sSubPr>
                              <m:ctrlPr>
                                <a:rPr lang="fr-FR" sz="3200" b="0" i="1" dirty="0" smtClean="0">
                                  <a:solidFill>
                                    <a:srgbClr val="FF0000"/>
                                  </a:solidFill>
                                  <a:latin typeface="Cambria Math" panose="02040503050406030204" pitchFamily="18" charset="0"/>
                                </a:rPr>
                              </m:ctrlPr>
                            </m:sSubPr>
                            <m:e>
                              <m:r>
                                <a:rPr lang="fr-FR" sz="3200" b="0" i="1" dirty="0" smtClean="0">
                                  <a:solidFill>
                                    <a:srgbClr val="FF0000"/>
                                  </a:solidFill>
                                  <a:latin typeface="Cambria Math" panose="02040503050406030204" pitchFamily="18" charset="0"/>
                                </a:rPr>
                                <m:t>𝑛</m:t>
                              </m:r>
                            </m:e>
                            <m:sub>
                              <m:r>
                                <a:rPr lang="fr-FR" sz="3200" b="0" i="1" dirty="0" smtClean="0">
                                  <a:solidFill>
                                    <a:srgbClr val="FF0000"/>
                                  </a:solidFill>
                                  <a:latin typeface="Cambria Math" panose="02040503050406030204" pitchFamily="18" charset="0"/>
                                </a:rPr>
                                <m:t>𝐴</m:t>
                              </m:r>
                            </m:sub>
                          </m:sSub>
                        </m:num>
                        <m:den>
                          <m:r>
                            <a:rPr lang="fr-FR" sz="3200" b="1" i="1" dirty="0" smtClean="0">
                              <a:solidFill>
                                <a:schemeClr val="tx1"/>
                              </a:solidFill>
                              <a:latin typeface="Cambria Math" panose="02040503050406030204" pitchFamily="18" charset="0"/>
                            </a:rPr>
                            <m:t>𝒑</m:t>
                          </m:r>
                        </m:den>
                      </m:f>
                    </m:oMath>
                  </m:oMathPara>
                </a14:m>
                <a:endParaRPr lang="fr-FR" sz="3200" dirty="0"/>
              </a:p>
            </p:txBody>
          </p:sp>
        </mc:Choice>
        <mc:Fallback xmlns="">
          <p:sp>
            <p:nvSpPr>
              <p:cNvPr id="22" name="Rectangle 21"/>
              <p:cNvSpPr>
                <a:spLocks noRot="1" noChangeAspect="1" noMove="1" noResize="1" noEditPoints="1" noAdjustHandles="1" noChangeArrowheads="1" noChangeShapeType="1" noTextEdit="1"/>
              </p:cNvSpPr>
              <p:nvPr/>
            </p:nvSpPr>
            <p:spPr>
              <a:xfrm>
                <a:off x="7293127" y="4922698"/>
                <a:ext cx="1695272" cy="1018677"/>
              </a:xfrm>
              <a:prstGeom prst="rect">
                <a:avLst/>
              </a:prstGeom>
              <a:blipFill>
                <a:blip r:embed="rId11"/>
                <a:stretch>
                  <a:fillRect/>
                </a:stretch>
              </a:blipFill>
            </p:spPr>
            <p:txBody>
              <a:bodyPr/>
              <a:lstStyle/>
              <a:p>
                <a:r>
                  <a:rPr lang="fr-FR">
                    <a:noFill/>
                  </a:rPr>
                  <a:t> </a:t>
                </a:r>
              </a:p>
            </p:txBody>
          </p:sp>
        </mc:Fallback>
      </mc:AlternateContent>
      <p:sp>
        <p:nvSpPr>
          <p:cNvPr id="15" name="Ellipse 14"/>
          <p:cNvSpPr/>
          <p:nvPr/>
        </p:nvSpPr>
        <p:spPr>
          <a:xfrm>
            <a:off x="945493" y="4346438"/>
            <a:ext cx="1552339" cy="98156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accent2">
                  <a:lumMod val="20000"/>
                  <a:lumOff val="80000"/>
                </a:schemeClr>
              </a:solidFill>
            </a:endParaRPr>
          </a:p>
        </p:txBody>
      </p:sp>
    </p:spTree>
    <p:extLst>
      <p:ext uri="{BB962C8B-B14F-4D97-AF65-F5344CB8AC3E}">
        <p14:creationId xmlns:p14="http://schemas.microsoft.com/office/powerpoint/2010/main" val="93458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animBg="1"/>
      <p:bldP spid="20" grpId="0" animBg="1"/>
      <p:bldP spid="21" grpId="0"/>
      <p:bldP spid="22"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193" y="287509"/>
            <a:ext cx="11444012" cy="903890"/>
          </a:xfrm>
        </p:spPr>
        <p:txBody>
          <a:bodyPr>
            <a:no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Calculer avec des proportions et des pourcentages</a:t>
            </a:r>
            <a:endParaRPr lang="fr-FR" sz="4000" dirty="0"/>
          </a:p>
        </p:txBody>
      </p:sp>
      <mc:AlternateContent xmlns:mc="http://schemas.openxmlformats.org/markup-compatibility/2006" xmlns:a14="http://schemas.microsoft.com/office/drawing/2010/main">
        <mc:Choice Requires="a14">
          <p:sp>
            <p:nvSpPr>
              <p:cNvPr id="4" name="Ellipse 3"/>
              <p:cNvSpPr/>
              <p:nvPr/>
            </p:nvSpPr>
            <p:spPr>
              <a:xfrm>
                <a:off x="778386" y="1351486"/>
                <a:ext cx="3362141" cy="1763409"/>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800" b="1" dirty="0" smtClean="0">
                    <a:solidFill>
                      <a:srgbClr val="0070C0"/>
                    </a:solidFill>
                  </a:rPr>
                  <a:t>       </a:t>
                </a:r>
                <a14:m>
                  <m:oMath xmlns:m="http://schemas.openxmlformats.org/officeDocument/2006/math">
                    <m:r>
                      <a:rPr lang="fr-FR" sz="2800" b="1" i="1" smtClean="0">
                        <a:solidFill>
                          <a:srgbClr val="0070C0"/>
                        </a:solidFill>
                        <a:latin typeface="Cambria Math" panose="02040503050406030204" pitchFamily="18" charset="0"/>
                      </a:rPr>
                      <m:t>   </m:t>
                    </m:r>
                    <m:r>
                      <a:rPr lang="fr-FR" sz="2800" b="1" i="1" smtClean="0">
                        <a:solidFill>
                          <a:srgbClr val="0070C0"/>
                        </a:solidFill>
                        <a:latin typeface="Cambria Math" panose="02040503050406030204" pitchFamily="18" charset="0"/>
                      </a:rPr>
                      <m:t>𝑻</m:t>
                    </m:r>
                  </m:oMath>
                </a14:m>
                <a:endParaRPr lang="fr-FR" sz="2800" b="1" dirty="0">
                  <a:solidFill>
                    <a:srgbClr val="0070C0"/>
                  </a:solidFill>
                </a:endParaRPr>
              </a:p>
            </p:txBody>
          </p:sp>
        </mc:Choice>
        <mc:Fallback xmlns="">
          <p:sp>
            <p:nvSpPr>
              <p:cNvPr id="4" name="Ellipse 3"/>
              <p:cNvSpPr>
                <a:spLocks noRot="1" noChangeAspect="1" noMove="1" noResize="1" noEditPoints="1" noAdjustHandles="1" noChangeArrowheads="1" noChangeShapeType="1" noTextEdit="1"/>
              </p:cNvSpPr>
              <p:nvPr/>
            </p:nvSpPr>
            <p:spPr>
              <a:xfrm>
                <a:off x="778386" y="1351486"/>
                <a:ext cx="3362141" cy="1763409"/>
              </a:xfrm>
              <a:prstGeom prst="ellipse">
                <a:avLst/>
              </a:prstGeom>
              <a:blipFill>
                <a:blip r:embed="rId3"/>
                <a:stretch>
                  <a:fillRect/>
                </a:stretch>
              </a:blipFill>
              <a:ln w="28575">
                <a:solidFill>
                  <a:srgbClr val="0070C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Ellipse 4"/>
              <p:cNvSpPr/>
              <p:nvPr/>
            </p:nvSpPr>
            <p:spPr>
              <a:xfrm>
                <a:off x="1440793" y="1742407"/>
                <a:ext cx="1552339" cy="98156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1" i="1" smtClean="0">
                          <a:solidFill>
                            <a:srgbClr val="FF0000"/>
                          </a:solidFill>
                          <a:latin typeface="Cambria Math" panose="02040503050406030204" pitchFamily="18" charset="0"/>
                        </a:rPr>
                        <m:t>𝑨</m:t>
                      </m:r>
                    </m:oMath>
                  </m:oMathPara>
                </a14:m>
                <a:endParaRPr lang="fr-FR" sz="2800" b="1" dirty="0">
                  <a:solidFill>
                    <a:srgbClr val="FF0000"/>
                  </a:solidFill>
                </a:endParaRPr>
              </a:p>
            </p:txBody>
          </p:sp>
        </mc:Choice>
        <mc:Fallback xmlns="">
          <p:sp>
            <p:nvSpPr>
              <p:cNvPr id="5" name="Ellipse 4"/>
              <p:cNvSpPr>
                <a:spLocks noRot="1" noChangeAspect="1" noMove="1" noResize="1" noEditPoints="1" noAdjustHandles="1" noChangeArrowheads="1" noChangeShapeType="1" noTextEdit="1"/>
              </p:cNvSpPr>
              <p:nvPr/>
            </p:nvSpPr>
            <p:spPr>
              <a:xfrm>
                <a:off x="1440793" y="1742407"/>
                <a:ext cx="1552339" cy="981568"/>
              </a:xfrm>
              <a:prstGeom prst="ellipse">
                <a:avLst/>
              </a:prstGeom>
              <a:blipFill>
                <a:blip r:embed="rId4"/>
                <a:stretch>
                  <a:fillRect/>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690320" y="1581675"/>
                <a:ext cx="1516184" cy="1016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3200" b="1" i="1" dirty="0">
                          <a:latin typeface="Cambria Math"/>
                        </a:rPr>
                        <m:t>𝒑</m:t>
                      </m:r>
                      <m:r>
                        <a:rPr lang="fr-FR" sz="3200" i="1" dirty="0">
                          <a:latin typeface="Cambria Math"/>
                        </a:rPr>
                        <m:t>=</m:t>
                      </m:r>
                      <m:f>
                        <m:fPr>
                          <m:ctrlPr>
                            <a:rPr lang="fr-FR" sz="3200" i="1" dirty="0">
                              <a:latin typeface="Cambria Math" panose="02040503050406030204" pitchFamily="18" charset="0"/>
                            </a:rPr>
                          </m:ctrlPr>
                        </m:fPr>
                        <m:num>
                          <m:sSub>
                            <m:sSubPr>
                              <m:ctrlPr>
                                <a:rPr lang="fr-FR" sz="3200" i="1" dirty="0" smtClean="0">
                                  <a:solidFill>
                                    <a:srgbClr val="FF0000"/>
                                  </a:solidFill>
                                  <a:latin typeface="Cambria Math" panose="02040503050406030204" pitchFamily="18" charset="0"/>
                                </a:rPr>
                              </m:ctrlPr>
                            </m:sSubPr>
                            <m:e>
                              <m:r>
                                <a:rPr lang="fr-FR" sz="3200" i="1" dirty="0" err="1">
                                  <a:solidFill>
                                    <a:srgbClr val="FF0000"/>
                                  </a:solidFill>
                                  <a:latin typeface="Cambria Math"/>
                                </a:rPr>
                                <m:t>𝑛</m:t>
                              </m:r>
                            </m:e>
                            <m:sub>
                              <m:r>
                                <a:rPr lang="fr-FR" sz="3200" i="1" dirty="0" err="1">
                                  <a:solidFill>
                                    <a:srgbClr val="FF0000"/>
                                  </a:solidFill>
                                  <a:latin typeface="Cambria Math"/>
                                </a:rPr>
                                <m:t>𝐴</m:t>
                              </m:r>
                            </m:sub>
                          </m:sSub>
                        </m:num>
                        <m:den>
                          <m:sSub>
                            <m:sSubPr>
                              <m:ctrlPr>
                                <a:rPr lang="fr-FR" sz="3200" i="1" dirty="0" smtClean="0">
                                  <a:solidFill>
                                    <a:srgbClr val="0070C0"/>
                                  </a:solidFill>
                                  <a:latin typeface="Cambria Math" panose="02040503050406030204" pitchFamily="18" charset="0"/>
                                </a:rPr>
                              </m:ctrlPr>
                            </m:sSubPr>
                            <m:e>
                              <m:r>
                                <a:rPr lang="fr-FR" sz="3200" i="1" dirty="0" err="1">
                                  <a:solidFill>
                                    <a:srgbClr val="0070C0"/>
                                  </a:solidFill>
                                  <a:latin typeface="Cambria Math"/>
                                </a:rPr>
                                <m:t>𝑛</m:t>
                              </m:r>
                            </m:e>
                            <m:sub>
                              <m:r>
                                <a:rPr lang="fr-FR" sz="3200" i="1" dirty="0" err="1">
                                  <a:solidFill>
                                    <a:srgbClr val="0070C0"/>
                                  </a:solidFill>
                                  <a:latin typeface="Cambria Math"/>
                                </a:rPr>
                                <m:t>𝑇</m:t>
                              </m:r>
                            </m:sub>
                          </m:sSub>
                        </m:den>
                      </m:f>
                    </m:oMath>
                  </m:oMathPara>
                </a14:m>
                <a:endParaRPr lang="fr-FR" sz="3200" dirty="0"/>
              </a:p>
            </p:txBody>
          </p:sp>
        </mc:Choice>
        <mc:Fallback xmlns="">
          <p:sp>
            <p:nvSpPr>
              <p:cNvPr id="10" name="Rectangle 9"/>
              <p:cNvSpPr>
                <a:spLocks noRot="1" noChangeAspect="1" noMove="1" noResize="1" noEditPoints="1" noAdjustHandles="1" noChangeArrowheads="1" noChangeShapeType="1" noTextEdit="1"/>
              </p:cNvSpPr>
              <p:nvPr/>
            </p:nvSpPr>
            <p:spPr>
              <a:xfrm>
                <a:off x="5690320" y="1581675"/>
                <a:ext cx="1516184" cy="1016304"/>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Ellipse 12"/>
              <p:cNvSpPr/>
              <p:nvPr/>
            </p:nvSpPr>
            <p:spPr>
              <a:xfrm>
                <a:off x="450193" y="4075601"/>
                <a:ext cx="3035681" cy="1732521"/>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800" b="1" dirty="0" smtClean="0">
                    <a:solidFill>
                      <a:srgbClr val="0070C0"/>
                    </a:solidFill>
                  </a:rPr>
                  <a:t>       </a:t>
                </a:r>
                <a14:m>
                  <m:oMath xmlns:m="http://schemas.openxmlformats.org/officeDocument/2006/math">
                    <m:r>
                      <a:rPr lang="fr-FR" sz="2800" b="1" i="1" smtClean="0">
                        <a:solidFill>
                          <a:srgbClr val="0070C0"/>
                        </a:solidFill>
                        <a:latin typeface="Cambria Math" panose="02040503050406030204" pitchFamily="18" charset="0"/>
                      </a:rPr>
                      <m:t> </m:t>
                    </m:r>
                    <m:r>
                      <a:rPr lang="fr-FR" sz="2800" b="1" i="1" smtClean="0">
                        <a:solidFill>
                          <a:srgbClr val="0070C0"/>
                        </a:solidFill>
                        <a:latin typeface="Cambria Math" panose="02040503050406030204" pitchFamily="18" charset="0"/>
                      </a:rPr>
                      <m:t>𝑻</m:t>
                    </m:r>
                  </m:oMath>
                </a14:m>
                <a:endParaRPr lang="fr-FR" sz="2800" b="1" dirty="0">
                  <a:solidFill>
                    <a:srgbClr val="0070C0"/>
                  </a:solidFill>
                </a:endParaRPr>
              </a:p>
            </p:txBody>
          </p:sp>
        </mc:Choice>
        <mc:Fallback xmlns="">
          <p:sp>
            <p:nvSpPr>
              <p:cNvPr id="13" name="Ellipse 12"/>
              <p:cNvSpPr>
                <a:spLocks noRot="1" noChangeAspect="1" noMove="1" noResize="1" noEditPoints="1" noAdjustHandles="1" noChangeArrowheads="1" noChangeShapeType="1" noTextEdit="1"/>
              </p:cNvSpPr>
              <p:nvPr/>
            </p:nvSpPr>
            <p:spPr>
              <a:xfrm>
                <a:off x="450193" y="4075601"/>
                <a:ext cx="3035681" cy="1732521"/>
              </a:xfrm>
              <a:prstGeom prst="ellipse">
                <a:avLst/>
              </a:prstGeom>
              <a:blipFill>
                <a:blip r:embed="rId6"/>
                <a:stretch>
                  <a:fillRect/>
                </a:stretch>
              </a:blipFill>
              <a:ln w="28575">
                <a:solidFill>
                  <a:srgbClr val="0070C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Ellipse 13"/>
              <p:cNvSpPr/>
              <p:nvPr/>
            </p:nvSpPr>
            <p:spPr>
              <a:xfrm>
                <a:off x="4945896" y="4451077"/>
                <a:ext cx="1552339" cy="98156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1" i="1" smtClean="0">
                          <a:solidFill>
                            <a:srgbClr val="FF0000"/>
                          </a:solidFill>
                          <a:latin typeface="Cambria Math" panose="02040503050406030204" pitchFamily="18" charset="0"/>
                        </a:rPr>
                        <m:t>𝑨</m:t>
                      </m:r>
                    </m:oMath>
                  </m:oMathPara>
                </a14:m>
                <a:endParaRPr lang="fr-FR" sz="2800" b="1" dirty="0">
                  <a:solidFill>
                    <a:srgbClr val="FF0000"/>
                  </a:solidFill>
                </a:endParaRPr>
              </a:p>
            </p:txBody>
          </p:sp>
        </mc:Choice>
        <mc:Fallback xmlns="">
          <p:sp>
            <p:nvSpPr>
              <p:cNvPr id="14" name="Ellipse 13"/>
              <p:cNvSpPr>
                <a:spLocks noRot="1" noChangeAspect="1" noMove="1" noResize="1" noEditPoints="1" noAdjustHandles="1" noChangeArrowheads="1" noChangeShapeType="1" noTextEdit="1"/>
              </p:cNvSpPr>
              <p:nvPr/>
            </p:nvSpPr>
            <p:spPr>
              <a:xfrm>
                <a:off x="4945896" y="4451077"/>
                <a:ext cx="1552339" cy="981568"/>
              </a:xfrm>
              <a:prstGeom prst="ellipse">
                <a:avLst/>
              </a:prstGeom>
              <a:blipFill>
                <a:blip r:embed="rId7"/>
                <a:stretch>
                  <a:fillRect/>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960319" y="3551761"/>
                <a:ext cx="240521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3200" i="1" dirty="0" smtClean="0">
                              <a:solidFill>
                                <a:srgbClr val="FF0000"/>
                              </a:solidFill>
                              <a:latin typeface="Cambria Math" panose="02040503050406030204" pitchFamily="18" charset="0"/>
                            </a:rPr>
                          </m:ctrlPr>
                        </m:sSubPr>
                        <m:e>
                          <m:r>
                            <a:rPr lang="fr-FR" sz="3200" i="1" dirty="0" err="1">
                              <a:solidFill>
                                <a:srgbClr val="FF0000"/>
                              </a:solidFill>
                              <a:latin typeface="Cambria Math"/>
                            </a:rPr>
                            <m:t>𝑛</m:t>
                          </m:r>
                        </m:e>
                        <m:sub>
                          <m:r>
                            <a:rPr lang="fr-FR" sz="3200" i="1" dirty="0" err="1">
                              <a:solidFill>
                                <a:srgbClr val="FF0000"/>
                              </a:solidFill>
                              <a:latin typeface="Cambria Math"/>
                            </a:rPr>
                            <m:t>𝐴</m:t>
                          </m:r>
                        </m:sub>
                      </m:sSub>
                      <m:r>
                        <a:rPr lang="fr-FR" sz="3200" i="1" dirty="0">
                          <a:latin typeface="Cambria Math"/>
                        </a:rPr>
                        <m:t>=</m:t>
                      </m:r>
                      <m:r>
                        <a:rPr lang="fr-FR" sz="3200" b="1" i="1" dirty="0" smtClean="0">
                          <a:latin typeface="Cambria Math" panose="02040503050406030204" pitchFamily="18" charset="0"/>
                        </a:rPr>
                        <m:t>𝒑</m:t>
                      </m:r>
                      <m:r>
                        <a:rPr lang="fr-FR" sz="3200" b="0" i="1" dirty="0" smtClean="0">
                          <a:latin typeface="Cambria Math" panose="02040503050406030204" pitchFamily="18" charset="0"/>
                          <a:ea typeface="Cambria Math" panose="02040503050406030204" pitchFamily="18" charset="0"/>
                        </a:rPr>
                        <m:t>×</m:t>
                      </m:r>
                      <m:sSub>
                        <m:sSubPr>
                          <m:ctrlPr>
                            <a:rPr lang="fr-FR" sz="3200" i="1" dirty="0">
                              <a:solidFill>
                                <a:srgbClr val="0070C0"/>
                              </a:solidFill>
                              <a:latin typeface="Cambria Math" panose="02040503050406030204" pitchFamily="18" charset="0"/>
                            </a:rPr>
                          </m:ctrlPr>
                        </m:sSubPr>
                        <m:e>
                          <m:r>
                            <a:rPr lang="fr-FR" sz="3200" i="1" dirty="0" err="1">
                              <a:solidFill>
                                <a:srgbClr val="0070C0"/>
                              </a:solidFill>
                              <a:latin typeface="Cambria Math"/>
                            </a:rPr>
                            <m:t>𝑛</m:t>
                          </m:r>
                        </m:e>
                        <m:sub>
                          <m:r>
                            <a:rPr lang="fr-FR" sz="3200" i="1" dirty="0" err="1">
                              <a:solidFill>
                                <a:srgbClr val="0070C0"/>
                              </a:solidFill>
                              <a:latin typeface="Cambria Math"/>
                            </a:rPr>
                            <m:t>𝑇</m:t>
                          </m:r>
                        </m:sub>
                      </m:sSub>
                    </m:oMath>
                  </m:oMathPara>
                </a14:m>
                <a:endParaRPr lang="fr-FR" sz="3200" dirty="0"/>
              </a:p>
            </p:txBody>
          </p:sp>
        </mc:Choice>
        <mc:Fallback xmlns="">
          <p:sp>
            <p:nvSpPr>
              <p:cNvPr id="17" name="Rectangle 16"/>
              <p:cNvSpPr>
                <a:spLocks noRot="1" noChangeAspect="1" noMove="1" noResize="1" noEditPoints="1" noAdjustHandles="1" noChangeArrowheads="1" noChangeShapeType="1" noTextEdit="1"/>
              </p:cNvSpPr>
              <p:nvPr/>
            </p:nvSpPr>
            <p:spPr>
              <a:xfrm>
                <a:off x="6960319" y="3551761"/>
                <a:ext cx="2405210" cy="584775"/>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Flèche courbée vers le bas 17"/>
              <p:cNvSpPr/>
              <p:nvPr/>
            </p:nvSpPr>
            <p:spPr>
              <a:xfrm>
                <a:off x="2993132" y="3683366"/>
                <a:ext cx="2912368" cy="690025"/>
              </a:xfrm>
              <a:prstGeom prst="curvedDownArrow">
                <a:avLst>
                  <a:gd name="adj1" fmla="val 25000"/>
                  <a:gd name="adj2" fmla="val 54344"/>
                  <a:gd name="adj3" fmla="val 355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400" b="1" i="1" smtClean="0">
                          <a:solidFill>
                            <a:schemeClr val="tx1"/>
                          </a:solidFill>
                          <a:latin typeface="Cambria Math" panose="02040503050406030204" pitchFamily="18" charset="0"/>
                          <a:ea typeface="Cambria Math" panose="02040503050406030204" pitchFamily="18" charset="0"/>
                        </a:rPr>
                        <m:t>×</m:t>
                      </m:r>
                      <m:r>
                        <a:rPr lang="fr-FR" sz="2400" b="1" i="1" smtClean="0">
                          <a:solidFill>
                            <a:schemeClr val="tx1"/>
                          </a:solidFill>
                          <a:latin typeface="Cambria Math" panose="02040503050406030204" pitchFamily="18" charset="0"/>
                          <a:ea typeface="Cambria Math" panose="02040503050406030204" pitchFamily="18" charset="0"/>
                        </a:rPr>
                        <m:t>𝒑</m:t>
                      </m:r>
                    </m:oMath>
                  </m:oMathPara>
                </a14:m>
                <a:endParaRPr lang="fr-FR" sz="2400" b="1" dirty="0">
                  <a:solidFill>
                    <a:schemeClr val="tx1"/>
                  </a:solidFill>
                </a:endParaRPr>
              </a:p>
            </p:txBody>
          </p:sp>
        </mc:Choice>
        <mc:Fallback xmlns="">
          <p:sp>
            <p:nvSpPr>
              <p:cNvPr id="18" name="Flèche courbée vers le bas 17"/>
              <p:cNvSpPr>
                <a:spLocks noRot="1" noChangeAspect="1" noMove="1" noResize="1" noEditPoints="1" noAdjustHandles="1" noChangeArrowheads="1" noChangeShapeType="1" noTextEdit="1"/>
              </p:cNvSpPr>
              <p:nvPr/>
            </p:nvSpPr>
            <p:spPr>
              <a:xfrm>
                <a:off x="2993132" y="3683366"/>
                <a:ext cx="2912368" cy="690025"/>
              </a:xfrm>
              <a:prstGeom prst="curvedDownArrow">
                <a:avLst>
                  <a:gd name="adj1" fmla="val 25000"/>
                  <a:gd name="adj2" fmla="val 54344"/>
                  <a:gd name="adj3" fmla="val 35524"/>
                </a:avLst>
              </a:prstGeom>
              <a:blipFill>
                <a:blip r:embed="rId9"/>
                <a:stretch>
                  <a:fillRect/>
                </a:stretch>
              </a:blipFill>
              <a:ln>
                <a:solidFill>
                  <a:schemeClr val="tx1"/>
                </a:solidFill>
              </a:ln>
            </p:spPr>
            <p:txBody>
              <a:bodyPr/>
              <a:lstStyle/>
              <a:p>
                <a:r>
                  <a:rPr lang="fr-FR">
                    <a:noFill/>
                  </a:rPr>
                  <a:t> </a:t>
                </a:r>
              </a:p>
            </p:txBody>
          </p:sp>
        </mc:Fallback>
      </mc:AlternateContent>
      <p:sp>
        <p:nvSpPr>
          <p:cNvPr id="15" name="Ellipse 14"/>
          <p:cNvSpPr/>
          <p:nvPr/>
        </p:nvSpPr>
        <p:spPr>
          <a:xfrm>
            <a:off x="945493" y="4346438"/>
            <a:ext cx="1552339" cy="98156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accent2">
                  <a:lumMod val="20000"/>
                  <a:lumOff val="80000"/>
                </a:schemeClr>
              </a:solidFill>
            </a:endParaRPr>
          </a:p>
        </p:txBody>
      </p:sp>
    </p:spTree>
    <p:extLst>
      <p:ext uri="{BB962C8B-B14F-4D97-AF65-F5344CB8AC3E}">
        <p14:creationId xmlns:p14="http://schemas.microsoft.com/office/powerpoint/2010/main" val="374618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5078" y="411582"/>
            <a:ext cx="9875520" cy="1030014"/>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Calculer une proportion de proportion</a:t>
            </a:r>
            <a:endParaRPr lang="fr-FR" sz="4000" dirty="0"/>
          </a:p>
        </p:txBody>
      </p:sp>
      <mc:AlternateContent xmlns:mc="http://schemas.openxmlformats.org/markup-compatibility/2006" xmlns:a14="http://schemas.microsoft.com/office/drawing/2010/main">
        <mc:Choice Requires="a14">
          <p:sp>
            <p:nvSpPr>
              <p:cNvPr id="4" name="Rectangle 3"/>
              <p:cNvSpPr/>
              <p:nvPr/>
            </p:nvSpPr>
            <p:spPr>
              <a:xfrm>
                <a:off x="422229" y="1784610"/>
                <a:ext cx="7441611" cy="1569660"/>
              </a:xfrm>
              <a:prstGeom prst="rect">
                <a:avLst/>
              </a:prstGeom>
            </p:spPr>
            <p:txBody>
              <a:bodyPr wrap="square">
                <a:spAutoFit/>
              </a:bodyPr>
              <a:lstStyle/>
              <a:p>
                <a:r>
                  <a:rPr lang="fr-FR" sz="3200" dirty="0" smtClean="0"/>
                  <a:t>Si </a:t>
                </a:r>
                <a14:m>
                  <m:oMath xmlns:m="http://schemas.openxmlformats.org/officeDocument/2006/math">
                    <m:r>
                      <a:rPr lang="fr-FR" sz="3200" b="1" i="1" dirty="0" smtClean="0">
                        <a:latin typeface="Cambria Math"/>
                      </a:rPr>
                      <m:t>𝒑</m:t>
                    </m:r>
                  </m:oMath>
                </a14:m>
                <a:r>
                  <a:rPr lang="fr-FR" sz="3200" dirty="0"/>
                  <a:t> est la proportion de </a:t>
                </a:r>
                <a14:m>
                  <m:oMath xmlns:m="http://schemas.openxmlformats.org/officeDocument/2006/math">
                    <m:r>
                      <a:rPr lang="fr-FR" sz="3200" b="1" i="1" dirty="0" smtClean="0">
                        <a:solidFill>
                          <a:srgbClr val="FF0000"/>
                        </a:solidFill>
                        <a:latin typeface="Cambria Math"/>
                      </a:rPr>
                      <m:t>𝑨</m:t>
                    </m:r>
                  </m:oMath>
                </a14:m>
                <a:r>
                  <a:rPr lang="fr-FR" sz="3200" dirty="0"/>
                  <a:t> dans </a:t>
                </a:r>
                <a14:m>
                  <m:oMath xmlns:m="http://schemas.openxmlformats.org/officeDocument/2006/math">
                    <m:r>
                      <a:rPr lang="fr-FR" sz="3200" b="1" i="1" dirty="0" smtClean="0">
                        <a:solidFill>
                          <a:srgbClr val="0070C0"/>
                        </a:solidFill>
                        <a:latin typeface="Cambria Math"/>
                      </a:rPr>
                      <m:t>𝑻</m:t>
                    </m:r>
                  </m:oMath>
                </a14:m>
                <a:r>
                  <a:rPr lang="fr-FR" sz="3200" dirty="0">
                    <a:solidFill>
                      <a:srgbClr val="002060"/>
                    </a:solidFill>
                  </a:rPr>
                  <a:t> </a:t>
                </a:r>
                <a:endParaRPr lang="fr-FR" sz="3200" dirty="0" smtClean="0">
                  <a:solidFill>
                    <a:srgbClr val="002060"/>
                  </a:solidFill>
                </a:endParaRPr>
              </a:p>
              <a:p>
                <a:r>
                  <a:rPr lang="fr-FR" sz="3200" dirty="0" smtClean="0"/>
                  <a:t>et </a:t>
                </a:r>
                <a14:m>
                  <m:oMath xmlns:m="http://schemas.openxmlformats.org/officeDocument/2006/math">
                    <m:r>
                      <a:rPr lang="fr-FR" sz="3200" b="1" i="1" dirty="0" smtClean="0">
                        <a:latin typeface="Cambria Math"/>
                      </a:rPr>
                      <m:t>𝒑</m:t>
                    </m:r>
                    <m:r>
                      <a:rPr lang="fr-FR" sz="3200" b="1" i="1" dirty="0" smtClean="0">
                        <a:latin typeface="Cambria Math"/>
                      </a:rPr>
                      <m:t>’</m:t>
                    </m:r>
                  </m:oMath>
                </a14:m>
                <a:r>
                  <a:rPr lang="fr-FR" sz="3200" b="1" dirty="0"/>
                  <a:t> </a:t>
                </a:r>
                <a:r>
                  <a:rPr lang="fr-FR" sz="3200" dirty="0"/>
                  <a:t>est la proportion de </a:t>
                </a:r>
                <a14:m>
                  <m:oMath xmlns:m="http://schemas.openxmlformats.org/officeDocument/2006/math">
                    <m:r>
                      <a:rPr lang="fr-FR" sz="3200" b="1" i="1" dirty="0" smtClean="0">
                        <a:solidFill>
                          <a:srgbClr val="7E0000"/>
                        </a:solidFill>
                        <a:latin typeface="Cambria Math"/>
                      </a:rPr>
                      <m:t>𝑩</m:t>
                    </m:r>
                  </m:oMath>
                </a14:m>
                <a:r>
                  <a:rPr lang="fr-FR" sz="3200" dirty="0"/>
                  <a:t> dans </a:t>
                </a:r>
                <a14:m>
                  <m:oMath xmlns:m="http://schemas.openxmlformats.org/officeDocument/2006/math">
                    <m:r>
                      <a:rPr lang="fr-FR" sz="3200" b="1" i="1" dirty="0" smtClean="0">
                        <a:solidFill>
                          <a:srgbClr val="FF0000"/>
                        </a:solidFill>
                        <a:latin typeface="Cambria Math"/>
                      </a:rPr>
                      <m:t>𝑨</m:t>
                    </m:r>
                  </m:oMath>
                </a14:m>
                <a:r>
                  <a:rPr lang="fr-FR" sz="3200" dirty="0"/>
                  <a:t>, </a:t>
                </a:r>
                <a:endParaRPr lang="fr-FR" sz="3200" dirty="0" smtClean="0"/>
              </a:p>
              <a:p>
                <a:r>
                  <a:rPr lang="fr-FR" sz="3200" dirty="0" smtClean="0"/>
                  <a:t>alors </a:t>
                </a:r>
                <a:r>
                  <a:rPr lang="fr-FR" sz="3200" dirty="0"/>
                  <a:t>la proportion de </a:t>
                </a:r>
                <a14:m>
                  <m:oMath xmlns:m="http://schemas.openxmlformats.org/officeDocument/2006/math">
                    <m:r>
                      <a:rPr lang="fr-FR" sz="3200" b="1" i="1" dirty="0" smtClean="0">
                        <a:solidFill>
                          <a:srgbClr val="7E0000"/>
                        </a:solidFill>
                        <a:latin typeface="Cambria Math"/>
                      </a:rPr>
                      <m:t>𝑩</m:t>
                    </m:r>
                  </m:oMath>
                </a14:m>
                <a:r>
                  <a:rPr lang="fr-FR" sz="3200" dirty="0"/>
                  <a:t> dans </a:t>
                </a:r>
                <a14:m>
                  <m:oMath xmlns:m="http://schemas.openxmlformats.org/officeDocument/2006/math">
                    <m:r>
                      <a:rPr lang="fr-FR" sz="3200" b="1" i="1" dirty="0" smtClean="0">
                        <a:solidFill>
                          <a:srgbClr val="0070C0"/>
                        </a:solidFill>
                        <a:latin typeface="Cambria Math"/>
                      </a:rPr>
                      <m:t>𝑻</m:t>
                    </m:r>
                  </m:oMath>
                </a14:m>
                <a:r>
                  <a:rPr lang="fr-FR" sz="3200" dirty="0"/>
                  <a:t> est </a:t>
                </a:r>
                <a14:m>
                  <m:oMath xmlns:m="http://schemas.openxmlformats.org/officeDocument/2006/math">
                    <m:r>
                      <a:rPr lang="fr-FR" sz="3200" b="1" i="1" dirty="0" smtClean="0">
                        <a:latin typeface="Cambria Math"/>
                      </a:rPr>
                      <m:t>𝒑</m:t>
                    </m:r>
                    <m:r>
                      <a:rPr lang="fr-FR" sz="3200" b="1" i="1" dirty="0" smtClean="0">
                        <a:latin typeface="Cambria Math"/>
                        <a:ea typeface="Cambria Math"/>
                      </a:rPr>
                      <m:t>×</m:t>
                    </m:r>
                    <m:r>
                      <a:rPr lang="fr-FR" sz="3200" b="1" i="1" dirty="0" smtClean="0">
                        <a:latin typeface="Cambria Math"/>
                      </a:rPr>
                      <m:t>𝒑</m:t>
                    </m:r>
                    <m:r>
                      <a:rPr lang="fr-FR" sz="3200" b="1" i="1" dirty="0">
                        <a:latin typeface="Cambria Math"/>
                      </a:rPr>
                      <m:t>’</m:t>
                    </m:r>
                  </m:oMath>
                </a14:m>
                <a:r>
                  <a:rPr lang="fr-FR" sz="3200" b="1" dirty="0"/>
                  <a:t>.</a:t>
                </a:r>
              </a:p>
            </p:txBody>
          </p:sp>
        </mc:Choice>
        <mc:Fallback xmlns="">
          <p:sp>
            <p:nvSpPr>
              <p:cNvPr id="4" name="Rectangle 3"/>
              <p:cNvSpPr>
                <a:spLocks noRot="1" noChangeAspect="1" noMove="1" noResize="1" noEditPoints="1" noAdjustHandles="1" noChangeArrowheads="1" noChangeShapeType="1" noTextEdit="1"/>
              </p:cNvSpPr>
              <p:nvPr/>
            </p:nvSpPr>
            <p:spPr>
              <a:xfrm>
                <a:off x="422229" y="1784610"/>
                <a:ext cx="7441611" cy="1569660"/>
              </a:xfrm>
              <a:prstGeom prst="rect">
                <a:avLst/>
              </a:prstGeom>
              <a:blipFill>
                <a:blip r:embed="rId3"/>
                <a:stretch>
                  <a:fillRect l="-2048" t="-4669" b="-124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Ellipse 4"/>
              <p:cNvSpPr/>
              <p:nvPr/>
            </p:nvSpPr>
            <p:spPr>
              <a:xfrm>
                <a:off x="7445409" y="1293489"/>
                <a:ext cx="3817486" cy="2001504"/>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b="1" dirty="0" smtClean="0">
                    <a:solidFill>
                      <a:srgbClr val="0070C0"/>
                    </a:solidFill>
                  </a:rPr>
                  <a:t>                          </a:t>
                </a:r>
                <a14:m>
                  <m:oMath xmlns:m="http://schemas.openxmlformats.org/officeDocument/2006/math">
                    <m:r>
                      <a:rPr lang="fr-FR" sz="2800" b="1" i="1" smtClean="0">
                        <a:solidFill>
                          <a:srgbClr val="0070C0"/>
                        </a:solidFill>
                        <a:latin typeface="Cambria Math" panose="02040503050406030204" pitchFamily="18" charset="0"/>
                      </a:rPr>
                      <m:t>𝑻</m:t>
                    </m:r>
                  </m:oMath>
                </a14:m>
                <a:endParaRPr lang="fr-FR" sz="2800" b="1" dirty="0">
                  <a:solidFill>
                    <a:srgbClr val="0070C0"/>
                  </a:solidFill>
                </a:endParaRPr>
              </a:p>
            </p:txBody>
          </p:sp>
        </mc:Choice>
        <mc:Fallback xmlns="">
          <p:sp>
            <p:nvSpPr>
              <p:cNvPr id="5" name="Ellipse 4"/>
              <p:cNvSpPr>
                <a:spLocks noRot="1" noChangeAspect="1" noMove="1" noResize="1" noEditPoints="1" noAdjustHandles="1" noChangeArrowheads="1" noChangeShapeType="1" noTextEdit="1"/>
              </p:cNvSpPr>
              <p:nvPr/>
            </p:nvSpPr>
            <p:spPr>
              <a:xfrm>
                <a:off x="7445409" y="1293489"/>
                <a:ext cx="3817486" cy="2001504"/>
              </a:xfrm>
              <a:prstGeom prst="ellipse">
                <a:avLst/>
              </a:prstGeom>
              <a:blipFill>
                <a:blip r:embed="rId4"/>
                <a:stretch>
                  <a:fillRect/>
                </a:stretch>
              </a:blipFill>
              <a:ln w="28575">
                <a:solidFill>
                  <a:srgbClr val="0070C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Ellipse 5"/>
              <p:cNvSpPr/>
              <p:nvPr/>
            </p:nvSpPr>
            <p:spPr>
              <a:xfrm>
                <a:off x="8161637" y="1658377"/>
                <a:ext cx="1878475" cy="1267703"/>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r>
                        <a:rPr lang="fr-FR" sz="2800" b="1" i="1" smtClean="0">
                          <a:solidFill>
                            <a:srgbClr val="FF0000"/>
                          </a:solidFill>
                          <a:latin typeface="Cambria Math" panose="02040503050406030204" pitchFamily="18" charset="0"/>
                        </a:rPr>
                        <m:t>𝑨</m:t>
                      </m:r>
                    </m:oMath>
                  </m:oMathPara>
                </a14:m>
                <a:endParaRPr lang="fr-FR" sz="2800" b="1" dirty="0">
                  <a:solidFill>
                    <a:srgbClr val="FF0000"/>
                  </a:solidFill>
                </a:endParaRPr>
              </a:p>
            </p:txBody>
          </p:sp>
        </mc:Choice>
        <mc:Fallback xmlns="">
          <p:sp>
            <p:nvSpPr>
              <p:cNvPr id="6" name="Ellipse 5"/>
              <p:cNvSpPr>
                <a:spLocks noRot="1" noChangeAspect="1" noMove="1" noResize="1" noEditPoints="1" noAdjustHandles="1" noChangeArrowheads="1" noChangeShapeType="1" noTextEdit="1"/>
              </p:cNvSpPr>
              <p:nvPr/>
            </p:nvSpPr>
            <p:spPr>
              <a:xfrm>
                <a:off x="8161637" y="1658377"/>
                <a:ext cx="1878475" cy="1267703"/>
              </a:xfrm>
              <a:prstGeom prst="ellipse">
                <a:avLst/>
              </a:prstGeom>
              <a:blipFill>
                <a:blip r:embed="rId5"/>
                <a:stretch>
                  <a:fillRect/>
                </a:stretch>
              </a:blipFill>
              <a:ln>
                <a:solidFill>
                  <a:srgbClr val="FF0000"/>
                </a:solidFill>
              </a:ln>
            </p:spPr>
            <p:txBody>
              <a:bodyPr/>
              <a:lstStyle/>
              <a:p>
                <a:r>
                  <a:rPr lang="fr-FR">
                    <a:noFill/>
                  </a:rPr>
                  <a:t> </a:t>
                </a:r>
              </a:p>
            </p:txBody>
          </p:sp>
        </mc:Fallback>
      </mc:AlternateContent>
      <p:sp>
        <p:nvSpPr>
          <p:cNvPr id="3" name="Ellipse 2"/>
          <p:cNvSpPr/>
          <p:nvPr/>
        </p:nvSpPr>
        <p:spPr>
          <a:xfrm>
            <a:off x="8421628" y="1958664"/>
            <a:ext cx="905252" cy="73952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i="1" dirty="0">
                <a:solidFill>
                  <a:schemeClr val="accent2">
                    <a:lumMod val="40000"/>
                    <a:lumOff val="60000"/>
                  </a:schemeClr>
                </a:solidFill>
                <a:latin typeface="Cambria Math" panose="02040503050406030204" pitchFamily="18" charset="0"/>
                <a:ea typeface="Cambria Math" panose="02040503050406030204" pitchFamily="18" charset="0"/>
              </a:rPr>
              <a:t>B</a:t>
            </a:r>
          </a:p>
        </p:txBody>
      </p:sp>
      <mc:AlternateContent xmlns:mc="http://schemas.openxmlformats.org/markup-compatibility/2006" xmlns:a14="http://schemas.microsoft.com/office/drawing/2010/main">
        <mc:Choice Requires="a14">
          <p:sp>
            <p:nvSpPr>
              <p:cNvPr id="8" name="Ellipse 7"/>
              <p:cNvSpPr/>
              <p:nvPr/>
            </p:nvSpPr>
            <p:spPr>
              <a:xfrm>
                <a:off x="742263" y="3868228"/>
                <a:ext cx="3498546" cy="2001504"/>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400" b="1" dirty="0" smtClean="0">
                    <a:solidFill>
                      <a:srgbClr val="0070C0"/>
                    </a:solidFill>
                  </a:rPr>
                  <a:t>       </a:t>
                </a:r>
                <a14:m>
                  <m:oMath xmlns:m="http://schemas.openxmlformats.org/officeDocument/2006/math">
                    <m:r>
                      <a:rPr lang="fr-FR" sz="2800" b="1" i="0" smtClean="0">
                        <a:solidFill>
                          <a:srgbClr val="0070C0"/>
                        </a:solidFill>
                        <a:latin typeface="Cambria Math" panose="02040503050406030204" pitchFamily="18" charset="0"/>
                      </a:rPr>
                      <m:t>        </m:t>
                    </m:r>
                    <m:r>
                      <a:rPr lang="fr-FR" sz="2800" b="1" i="1" smtClean="0">
                        <a:solidFill>
                          <a:srgbClr val="0070C0"/>
                        </a:solidFill>
                        <a:latin typeface="Cambria Math" panose="02040503050406030204" pitchFamily="18" charset="0"/>
                      </a:rPr>
                      <m:t>𝑻</m:t>
                    </m:r>
                  </m:oMath>
                </a14:m>
                <a:endParaRPr lang="fr-FR" sz="2800" b="1" dirty="0">
                  <a:solidFill>
                    <a:srgbClr val="0070C0"/>
                  </a:solidFill>
                </a:endParaRPr>
              </a:p>
            </p:txBody>
          </p:sp>
        </mc:Choice>
        <mc:Fallback xmlns="">
          <p:sp>
            <p:nvSpPr>
              <p:cNvPr id="8" name="Ellipse 7"/>
              <p:cNvSpPr>
                <a:spLocks noRot="1" noChangeAspect="1" noMove="1" noResize="1" noEditPoints="1" noAdjustHandles="1" noChangeArrowheads="1" noChangeShapeType="1" noTextEdit="1"/>
              </p:cNvSpPr>
              <p:nvPr/>
            </p:nvSpPr>
            <p:spPr>
              <a:xfrm>
                <a:off x="742263" y="3868228"/>
                <a:ext cx="3498546" cy="2001504"/>
              </a:xfrm>
              <a:prstGeom prst="ellipse">
                <a:avLst/>
              </a:prstGeom>
              <a:blipFill>
                <a:blip r:embed="rId6"/>
                <a:stretch>
                  <a:fillRect/>
                </a:stretch>
              </a:blipFill>
              <a:ln w="28575">
                <a:solidFill>
                  <a:srgbClr val="0070C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Ellipse 8"/>
              <p:cNvSpPr/>
              <p:nvPr/>
            </p:nvSpPr>
            <p:spPr>
              <a:xfrm>
                <a:off x="5882186" y="4235129"/>
                <a:ext cx="1878475" cy="1267703"/>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r>
                        <a:rPr lang="fr-FR" sz="2800" b="1" i="1" smtClean="0">
                          <a:solidFill>
                            <a:srgbClr val="FF0000"/>
                          </a:solidFill>
                          <a:latin typeface="Cambria Math" panose="02040503050406030204" pitchFamily="18" charset="0"/>
                        </a:rPr>
                        <m:t>𝑨</m:t>
                      </m:r>
                    </m:oMath>
                  </m:oMathPara>
                </a14:m>
                <a:endParaRPr lang="fr-FR" sz="2800" b="1" dirty="0">
                  <a:solidFill>
                    <a:srgbClr val="FF0000"/>
                  </a:solidFill>
                </a:endParaRPr>
              </a:p>
            </p:txBody>
          </p:sp>
        </mc:Choice>
        <mc:Fallback xmlns="">
          <p:sp>
            <p:nvSpPr>
              <p:cNvPr id="9" name="Ellipse 8"/>
              <p:cNvSpPr>
                <a:spLocks noRot="1" noChangeAspect="1" noMove="1" noResize="1" noEditPoints="1" noAdjustHandles="1" noChangeArrowheads="1" noChangeShapeType="1" noTextEdit="1"/>
              </p:cNvSpPr>
              <p:nvPr/>
            </p:nvSpPr>
            <p:spPr>
              <a:xfrm>
                <a:off x="5882186" y="4235129"/>
                <a:ext cx="1878475" cy="1267703"/>
              </a:xfrm>
              <a:prstGeom prst="ellipse">
                <a:avLst/>
              </a:prstGeom>
              <a:blipFill>
                <a:blip r:embed="rId7"/>
                <a:stretch>
                  <a:fillRect/>
                </a:stretch>
              </a:blipFill>
              <a:ln>
                <a:solidFill>
                  <a:srgbClr val="FF0000"/>
                </a:solidFill>
              </a:ln>
            </p:spPr>
            <p:txBody>
              <a:bodyPr/>
              <a:lstStyle/>
              <a:p>
                <a:r>
                  <a:rPr lang="fr-FR">
                    <a:noFill/>
                  </a:rPr>
                  <a:t> </a:t>
                </a:r>
              </a:p>
            </p:txBody>
          </p:sp>
        </mc:Fallback>
      </mc:AlternateContent>
      <p:sp>
        <p:nvSpPr>
          <p:cNvPr id="10" name="Ellipse 9"/>
          <p:cNvSpPr/>
          <p:nvPr/>
        </p:nvSpPr>
        <p:spPr>
          <a:xfrm>
            <a:off x="9326879" y="4499221"/>
            <a:ext cx="905252" cy="73952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a:solidFill>
                  <a:schemeClr val="accent2">
                    <a:lumMod val="40000"/>
                    <a:lumOff val="60000"/>
                  </a:schemeClr>
                </a:solidFill>
                <a:latin typeface="Cambria Math" panose="02040503050406030204" pitchFamily="18" charset="0"/>
                <a:ea typeface="Cambria Math" panose="02040503050406030204" pitchFamily="18" charset="0"/>
              </a:rPr>
              <a:t>B</a:t>
            </a:r>
          </a:p>
        </p:txBody>
      </p:sp>
      <p:sp>
        <p:nvSpPr>
          <p:cNvPr id="11" name="Ellipse 10"/>
          <p:cNvSpPr/>
          <p:nvPr/>
        </p:nvSpPr>
        <p:spPr>
          <a:xfrm>
            <a:off x="1411786" y="4235129"/>
            <a:ext cx="1878475" cy="126770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accent2">
                  <a:lumMod val="20000"/>
                  <a:lumOff val="80000"/>
                </a:schemeClr>
              </a:solidFill>
            </a:endParaRPr>
          </a:p>
        </p:txBody>
      </p:sp>
      <p:sp>
        <p:nvSpPr>
          <p:cNvPr id="12" name="Ellipse 11"/>
          <p:cNvSpPr/>
          <p:nvPr/>
        </p:nvSpPr>
        <p:spPr>
          <a:xfrm>
            <a:off x="1661443" y="4499221"/>
            <a:ext cx="905252" cy="73952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i="1" dirty="0">
              <a:solidFill>
                <a:schemeClr val="accent2">
                  <a:lumMod val="40000"/>
                  <a:lumOff val="60000"/>
                </a:schemeClr>
              </a:solidFill>
              <a:latin typeface="Cambria Math" panose="02040503050406030204" pitchFamily="18" charset="0"/>
              <a:ea typeface="Cambria Math" panose="02040503050406030204" pitchFamily="18" charset="0"/>
            </a:endParaRPr>
          </a:p>
        </p:txBody>
      </p:sp>
      <p:sp>
        <p:nvSpPr>
          <p:cNvPr id="13" name="Ellipse 12"/>
          <p:cNvSpPr/>
          <p:nvPr/>
        </p:nvSpPr>
        <p:spPr>
          <a:xfrm>
            <a:off x="6097977" y="4499221"/>
            <a:ext cx="905252" cy="73952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i="1" dirty="0">
              <a:solidFill>
                <a:schemeClr val="accent2">
                  <a:lumMod val="40000"/>
                  <a:lumOff val="60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6220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8945" y="353443"/>
            <a:ext cx="9875520" cy="1030014"/>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Calculer une proportion de proportion</a:t>
            </a:r>
            <a:endParaRPr lang="fr-FR" sz="4000" dirty="0"/>
          </a:p>
        </p:txBody>
      </p:sp>
      <p:sp>
        <p:nvSpPr>
          <p:cNvPr id="3" name="Espace réservé du contenu 2"/>
          <p:cNvSpPr>
            <a:spLocks noGrp="1"/>
          </p:cNvSpPr>
          <p:nvPr>
            <p:ph idx="1"/>
          </p:nvPr>
        </p:nvSpPr>
        <p:spPr>
          <a:xfrm>
            <a:off x="578945" y="1191512"/>
            <a:ext cx="10817189" cy="1673961"/>
          </a:xfrm>
        </p:spPr>
        <p:txBody>
          <a:bodyPr>
            <a:normAutofit fontScale="85000" lnSpcReduction="20000"/>
          </a:bodyPr>
          <a:lstStyle/>
          <a:p>
            <a:pPr marL="45720" indent="0">
              <a:buNone/>
            </a:pPr>
            <a:r>
              <a:rPr lang="fr-FR" sz="2800" dirty="0" smtClean="0"/>
              <a:t>Lors d’une élection 75 % des personnes inscrites sur les listes </a:t>
            </a:r>
            <a:r>
              <a:rPr lang="fr-FR" sz="2800" dirty="0"/>
              <a:t>é</a:t>
            </a:r>
            <a:r>
              <a:rPr lang="fr-FR" sz="2800" dirty="0" smtClean="0"/>
              <a:t>lectorales ont voté. </a:t>
            </a:r>
          </a:p>
          <a:p>
            <a:pPr marL="45720" indent="0">
              <a:buNone/>
            </a:pPr>
            <a:r>
              <a:rPr lang="fr-FR" sz="2800" dirty="0" smtClean="0"/>
              <a:t>90 % des personnes qui ont voté se sont exprimées. </a:t>
            </a:r>
          </a:p>
          <a:p>
            <a:pPr marL="45720" indent="0">
              <a:buNone/>
            </a:pPr>
            <a:r>
              <a:rPr lang="fr-FR" sz="2800" dirty="0" smtClean="0"/>
              <a:t>Le candidat A </a:t>
            </a:r>
            <a:r>
              <a:rPr lang="fr-FR" sz="2800" dirty="0" err="1" smtClean="0"/>
              <a:t>a</a:t>
            </a:r>
            <a:r>
              <a:rPr lang="fr-FR" sz="2800" dirty="0" smtClean="0"/>
              <a:t> obtenu 54% des suffrages exprimés.</a:t>
            </a:r>
          </a:p>
          <a:p>
            <a:pPr marL="45720" indent="0">
              <a:buNone/>
            </a:pPr>
            <a:r>
              <a:rPr lang="fr-FR" sz="2800" dirty="0" smtClean="0"/>
              <a:t> Quelle proportion des inscrits a voté pour le candidat A ?</a:t>
            </a:r>
          </a:p>
          <a:p>
            <a:pPr marL="45720" indent="0">
              <a:buNone/>
            </a:pPr>
            <a:endParaRPr lang="fr-FR" sz="2800" dirty="0"/>
          </a:p>
          <a:p>
            <a:pPr marL="45720" indent="0">
              <a:buNone/>
            </a:pPr>
            <a:endParaRPr lang="fr-FR" sz="2800" dirty="0" smtClean="0"/>
          </a:p>
          <a:p>
            <a:pPr marL="45720" indent="0">
              <a:buNone/>
            </a:pPr>
            <a:endParaRPr lang="fr-FR" sz="2800" dirty="0"/>
          </a:p>
          <a:p>
            <a:pPr marL="45720" indent="0">
              <a:buNone/>
            </a:pPr>
            <a:endParaRPr lang="fr-FR" sz="2800" dirty="0" smtClean="0"/>
          </a:p>
          <a:p>
            <a:pPr marL="45720" indent="0">
              <a:buNone/>
            </a:pPr>
            <a:endParaRPr lang="fr-FR" sz="2800" dirty="0" smtClean="0"/>
          </a:p>
        </p:txBody>
      </p:sp>
      <p:sp>
        <p:nvSpPr>
          <p:cNvPr id="5" name="Ellipse 4"/>
          <p:cNvSpPr/>
          <p:nvPr/>
        </p:nvSpPr>
        <p:spPr>
          <a:xfrm>
            <a:off x="842771" y="3057961"/>
            <a:ext cx="3023736" cy="1808861"/>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rgbClr val="002060"/>
                </a:solidFill>
              </a:rPr>
              <a:t>                             </a:t>
            </a:r>
            <a:r>
              <a:rPr lang="fr-FR" sz="2400" b="1" i="1" dirty="0" smtClean="0">
                <a:solidFill>
                  <a:srgbClr val="002060"/>
                </a:solidFill>
                <a:latin typeface="Cambria Math" panose="02040503050406030204" pitchFamily="18" charset="0"/>
                <a:ea typeface="Cambria Math" panose="02040503050406030204" pitchFamily="18" charset="0"/>
              </a:rPr>
              <a:t>I</a:t>
            </a:r>
            <a:endParaRPr lang="fr-FR" sz="2800" b="1" i="1" dirty="0">
              <a:solidFill>
                <a:srgbClr val="002060"/>
              </a:solidFill>
              <a:latin typeface="Cambria Math" panose="02040503050406030204" pitchFamily="18" charset="0"/>
              <a:ea typeface="Cambria Math" panose="02040503050406030204" pitchFamily="18" charset="0"/>
            </a:endParaRPr>
          </a:p>
        </p:txBody>
      </p:sp>
      <p:sp>
        <p:nvSpPr>
          <p:cNvPr id="6" name="Ellipse 5"/>
          <p:cNvSpPr/>
          <p:nvPr/>
        </p:nvSpPr>
        <p:spPr>
          <a:xfrm>
            <a:off x="1115774" y="3266911"/>
            <a:ext cx="1974684" cy="14587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800" b="1" i="1" dirty="0" smtClean="0">
                <a:solidFill>
                  <a:srgbClr val="FF7C80"/>
                </a:solidFill>
                <a:latin typeface="Cambria Math" panose="02040503050406030204" pitchFamily="18" charset="0"/>
                <a:ea typeface="Cambria Math" panose="02040503050406030204" pitchFamily="18" charset="0"/>
              </a:rPr>
              <a:t>V</a:t>
            </a:r>
            <a:endParaRPr lang="fr-FR" sz="2800" b="1" i="1" dirty="0">
              <a:solidFill>
                <a:srgbClr val="FF7C80"/>
              </a:solidFill>
              <a:latin typeface="Cambria Math" panose="02040503050406030204" pitchFamily="18" charset="0"/>
              <a:ea typeface="Cambria Math" panose="02040503050406030204" pitchFamily="18" charset="0"/>
            </a:endParaRPr>
          </a:p>
        </p:txBody>
      </p:sp>
      <p:sp>
        <p:nvSpPr>
          <p:cNvPr id="7" name="Ellipse 6"/>
          <p:cNvSpPr/>
          <p:nvPr/>
        </p:nvSpPr>
        <p:spPr>
          <a:xfrm>
            <a:off x="1207796" y="3471327"/>
            <a:ext cx="1279341" cy="982130"/>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chemeClr val="accent2">
                    <a:lumMod val="40000"/>
                    <a:lumOff val="60000"/>
                  </a:schemeClr>
                </a:solidFill>
                <a:latin typeface="Cambria Math" panose="02040503050406030204" pitchFamily="18" charset="0"/>
                <a:ea typeface="Cambria Math" panose="02040503050406030204" pitchFamily="18" charset="0"/>
              </a:rPr>
              <a:t>      </a:t>
            </a:r>
            <a:r>
              <a:rPr lang="fr-FR" sz="2800" b="1" i="1" dirty="0" smtClean="0">
                <a:solidFill>
                  <a:srgbClr val="FF99CC"/>
                </a:solidFill>
                <a:latin typeface="Cambria Math" panose="02040503050406030204" pitchFamily="18" charset="0"/>
                <a:ea typeface="Cambria Math" panose="02040503050406030204" pitchFamily="18" charset="0"/>
              </a:rPr>
              <a:t>E</a:t>
            </a:r>
            <a:endParaRPr lang="fr-FR" sz="2800" b="1" i="1" dirty="0">
              <a:solidFill>
                <a:srgbClr val="FF99CC"/>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Ellipse 3"/>
              <p:cNvSpPr/>
              <p:nvPr/>
            </p:nvSpPr>
            <p:spPr>
              <a:xfrm>
                <a:off x="1290398" y="3617517"/>
                <a:ext cx="626534" cy="6434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400" b="1" i="1" smtClean="0">
                          <a:solidFill>
                            <a:schemeClr val="accent2">
                              <a:lumMod val="50000"/>
                            </a:schemeClr>
                          </a:solidFill>
                          <a:latin typeface="Cambria Math" panose="02040503050406030204" pitchFamily="18" charset="0"/>
                        </a:rPr>
                        <m:t>𝑨</m:t>
                      </m:r>
                    </m:oMath>
                  </m:oMathPara>
                </a14:m>
                <a:endParaRPr lang="fr-FR" sz="2400" b="1" dirty="0">
                  <a:solidFill>
                    <a:schemeClr val="accent2">
                      <a:lumMod val="50000"/>
                    </a:schemeClr>
                  </a:solidFill>
                </a:endParaRPr>
              </a:p>
            </p:txBody>
          </p:sp>
        </mc:Choice>
        <mc:Fallback xmlns="">
          <p:sp>
            <p:nvSpPr>
              <p:cNvPr id="4" name="Ellipse 3"/>
              <p:cNvSpPr>
                <a:spLocks noRot="1" noChangeAspect="1" noMove="1" noResize="1" noEditPoints="1" noAdjustHandles="1" noChangeArrowheads="1" noChangeShapeType="1" noTextEdit="1"/>
              </p:cNvSpPr>
              <p:nvPr/>
            </p:nvSpPr>
            <p:spPr>
              <a:xfrm>
                <a:off x="1290398" y="3617517"/>
                <a:ext cx="626534" cy="643468"/>
              </a:xfrm>
              <a:prstGeom prst="ellipse">
                <a:avLst/>
              </a:prstGeom>
              <a:blipFill>
                <a:blip r:embed="rId3"/>
                <a:stretch>
                  <a:fillRect/>
                </a:stretch>
              </a:blipFill>
              <a:ln>
                <a:solidFill>
                  <a:srgbClr val="FFC000"/>
                </a:solidFill>
              </a:ln>
            </p:spPr>
            <p:txBody>
              <a:bodyPr/>
              <a:lstStyle/>
              <a:p>
                <a:r>
                  <a:rPr lang="fr-FR">
                    <a:noFill/>
                  </a:rPr>
                  <a:t> </a:t>
                </a:r>
              </a:p>
            </p:txBody>
          </p:sp>
        </mc:Fallback>
      </mc:AlternateContent>
      <p:sp>
        <p:nvSpPr>
          <p:cNvPr id="8" name="Ellipse 7"/>
          <p:cNvSpPr/>
          <p:nvPr/>
        </p:nvSpPr>
        <p:spPr>
          <a:xfrm>
            <a:off x="4528038" y="3266913"/>
            <a:ext cx="1974684" cy="14587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2800" b="1" i="1" dirty="0" smtClean="0">
                <a:solidFill>
                  <a:srgbClr val="FF7C80"/>
                </a:solidFill>
                <a:latin typeface="Cambria Math" panose="02040503050406030204" pitchFamily="18" charset="0"/>
                <a:ea typeface="Cambria Math" panose="02040503050406030204" pitchFamily="18" charset="0"/>
              </a:rPr>
              <a:t>V</a:t>
            </a:r>
            <a:endParaRPr lang="fr-FR" sz="2800" b="1" i="1" dirty="0">
              <a:solidFill>
                <a:srgbClr val="FF7C80"/>
              </a:solidFill>
              <a:latin typeface="Cambria Math" panose="02040503050406030204" pitchFamily="18" charset="0"/>
              <a:ea typeface="Cambria Math" panose="02040503050406030204" pitchFamily="18" charset="0"/>
            </a:endParaRPr>
          </a:p>
        </p:txBody>
      </p:sp>
      <p:sp>
        <p:nvSpPr>
          <p:cNvPr id="9" name="Ellipse 8"/>
          <p:cNvSpPr/>
          <p:nvPr/>
        </p:nvSpPr>
        <p:spPr>
          <a:xfrm>
            <a:off x="7241813" y="3505200"/>
            <a:ext cx="1279341" cy="982130"/>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chemeClr val="accent2">
                    <a:lumMod val="40000"/>
                    <a:lumOff val="60000"/>
                  </a:schemeClr>
                </a:solidFill>
                <a:latin typeface="Cambria Math" panose="02040503050406030204" pitchFamily="18" charset="0"/>
                <a:ea typeface="Cambria Math" panose="02040503050406030204" pitchFamily="18" charset="0"/>
              </a:rPr>
              <a:t>      </a:t>
            </a:r>
            <a:r>
              <a:rPr lang="fr-FR" sz="2800" b="1" i="1" dirty="0" smtClean="0">
                <a:solidFill>
                  <a:srgbClr val="FF99CC"/>
                </a:solidFill>
                <a:latin typeface="Cambria Math" panose="02040503050406030204" pitchFamily="18" charset="0"/>
                <a:ea typeface="Cambria Math" panose="02040503050406030204" pitchFamily="18" charset="0"/>
              </a:rPr>
              <a:t>E</a:t>
            </a:r>
            <a:endParaRPr lang="fr-FR" sz="2800" b="1" i="1" dirty="0">
              <a:solidFill>
                <a:srgbClr val="FF99CC"/>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0" name="Ellipse 9"/>
              <p:cNvSpPr/>
              <p:nvPr/>
            </p:nvSpPr>
            <p:spPr>
              <a:xfrm>
                <a:off x="9260245" y="3674531"/>
                <a:ext cx="626534" cy="6434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400" b="1" i="1" smtClean="0">
                          <a:solidFill>
                            <a:schemeClr val="accent2">
                              <a:lumMod val="50000"/>
                            </a:schemeClr>
                          </a:solidFill>
                          <a:latin typeface="Cambria Math" panose="02040503050406030204" pitchFamily="18" charset="0"/>
                        </a:rPr>
                        <m:t>𝑨</m:t>
                      </m:r>
                    </m:oMath>
                  </m:oMathPara>
                </a14:m>
                <a:endParaRPr lang="fr-FR" sz="2400" b="1" dirty="0">
                  <a:solidFill>
                    <a:schemeClr val="accent2">
                      <a:lumMod val="50000"/>
                    </a:schemeClr>
                  </a:solidFill>
                </a:endParaRPr>
              </a:p>
            </p:txBody>
          </p:sp>
        </mc:Choice>
        <mc:Fallback xmlns="">
          <p:sp>
            <p:nvSpPr>
              <p:cNvPr id="10" name="Ellipse 9"/>
              <p:cNvSpPr>
                <a:spLocks noRot="1" noChangeAspect="1" noMove="1" noResize="1" noEditPoints="1" noAdjustHandles="1" noChangeArrowheads="1" noChangeShapeType="1" noTextEdit="1"/>
              </p:cNvSpPr>
              <p:nvPr/>
            </p:nvSpPr>
            <p:spPr>
              <a:xfrm>
                <a:off x="9260245" y="3674531"/>
                <a:ext cx="626534" cy="643468"/>
              </a:xfrm>
              <a:prstGeom prst="ellipse">
                <a:avLst/>
              </a:prstGeom>
              <a:blipFill>
                <a:blip r:embed="rId4"/>
                <a:stretch>
                  <a:fillRect/>
                </a:stretch>
              </a:blipFill>
              <a:ln>
                <a:solidFill>
                  <a:srgbClr val="FFC000"/>
                </a:solidFill>
              </a:ln>
            </p:spPr>
            <p:txBody>
              <a:bodyPr/>
              <a:lstStyle/>
              <a:p>
                <a:r>
                  <a:rPr lang="fr-FR">
                    <a:noFill/>
                  </a:rPr>
                  <a:t> </a:t>
                </a:r>
              </a:p>
            </p:txBody>
          </p:sp>
        </mc:Fallback>
      </mc:AlternateContent>
      <p:sp>
        <p:nvSpPr>
          <p:cNvPr id="11" name="Ellipse 10"/>
          <p:cNvSpPr/>
          <p:nvPr/>
        </p:nvSpPr>
        <p:spPr>
          <a:xfrm>
            <a:off x="1108010" y="3266912"/>
            <a:ext cx="1974684" cy="145870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2800" b="1" i="1" dirty="0">
              <a:solidFill>
                <a:srgbClr val="FF7C80"/>
              </a:solidFill>
              <a:latin typeface="Cambria Math" panose="02040503050406030204" pitchFamily="18" charset="0"/>
              <a:ea typeface="Cambria Math" panose="02040503050406030204" pitchFamily="18" charset="0"/>
            </a:endParaRPr>
          </a:p>
        </p:txBody>
      </p:sp>
      <p:sp>
        <p:nvSpPr>
          <p:cNvPr id="12" name="Ellipse 11"/>
          <p:cNvSpPr/>
          <p:nvPr/>
        </p:nvSpPr>
        <p:spPr>
          <a:xfrm>
            <a:off x="4605598" y="3551000"/>
            <a:ext cx="1279341" cy="982130"/>
          </a:xfrm>
          <a:prstGeom prst="ellipse">
            <a:avLst/>
          </a:prstGeom>
          <a:noFill/>
          <a:ln>
            <a:solidFill>
              <a:srgbClr val="FFCC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chemeClr val="accent2">
                    <a:lumMod val="40000"/>
                    <a:lumOff val="60000"/>
                  </a:schemeClr>
                </a:solidFill>
                <a:latin typeface="Cambria Math" panose="02040503050406030204" pitchFamily="18" charset="0"/>
                <a:ea typeface="Cambria Math" panose="02040503050406030204" pitchFamily="18" charset="0"/>
              </a:rPr>
              <a:t>      </a:t>
            </a:r>
            <a:endParaRPr lang="fr-FR" sz="2800" b="1" i="1" dirty="0">
              <a:solidFill>
                <a:srgbClr val="FF99CC"/>
              </a:solidFill>
              <a:latin typeface="Cambria Math" panose="02040503050406030204" pitchFamily="18" charset="0"/>
              <a:ea typeface="Cambria Math" panose="02040503050406030204" pitchFamily="18" charset="0"/>
            </a:endParaRPr>
          </a:p>
        </p:txBody>
      </p:sp>
      <p:sp>
        <p:nvSpPr>
          <p:cNvPr id="13" name="Ellipse 12"/>
          <p:cNvSpPr/>
          <p:nvPr/>
        </p:nvSpPr>
        <p:spPr>
          <a:xfrm>
            <a:off x="7401266" y="3720331"/>
            <a:ext cx="626534" cy="643468"/>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accent2">
                  <a:lumMod val="50000"/>
                </a:schemeClr>
              </a:solidFill>
            </a:endParaRPr>
          </a:p>
        </p:txBody>
      </p:sp>
    </p:spTree>
    <p:extLst>
      <p:ext uri="{BB962C8B-B14F-4D97-AF65-F5344CB8AC3E}">
        <p14:creationId xmlns:p14="http://schemas.microsoft.com/office/powerpoint/2010/main" val="6000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4" grpId="0" animBg="1"/>
      <p:bldP spid="4" grpId="1"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fr-F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fr-FR" dirty="0"/>
          </a:p>
        </p:txBody>
      </p:sp>
      <p:sp>
        <p:nvSpPr>
          <p:cNvPr id="3" name="Espace réservé du contenu 2"/>
          <p:cNvSpPr>
            <a:spLocks noGrp="1"/>
          </p:cNvSpPr>
          <p:nvPr>
            <p:ph idx="1"/>
          </p:nvPr>
        </p:nvSpPr>
        <p:spPr>
          <a:xfrm>
            <a:off x="498764" y="415421"/>
            <a:ext cx="11693236" cy="872359"/>
          </a:xfrm>
        </p:spPr>
        <p:txBody>
          <a:bodyPr>
            <a:normAutofit/>
          </a:bodyPr>
          <a:lstStyle/>
          <a:p>
            <a:pPr marL="45720" indent="0" algn="ctr">
              <a:buNone/>
            </a:pPr>
            <a:r>
              <a:rPr lang="fr-FR" sz="4400" b="1" dirty="0" smtClean="0">
                <a:solidFill>
                  <a:srgbClr val="FF0000"/>
                </a:solidFill>
              </a:rPr>
              <a:t>INFORMATION CHIFFRÉE</a:t>
            </a:r>
            <a:endParaRPr lang="fr-FR" sz="4400" dirty="0"/>
          </a:p>
        </p:txBody>
      </p:sp>
      <p:graphicFrame>
        <p:nvGraphicFramePr>
          <p:cNvPr id="6" name="Graphique 5"/>
          <p:cNvGraphicFramePr/>
          <p:nvPr>
            <p:extLst>
              <p:ext uri="{D42A27DB-BD31-4B8C-83A1-F6EECF244321}">
                <p14:modId xmlns:p14="http://schemas.microsoft.com/office/powerpoint/2010/main" val="2745748375"/>
              </p:ext>
            </p:extLst>
          </p:nvPr>
        </p:nvGraphicFramePr>
        <p:xfrm>
          <a:off x="194935" y="936910"/>
          <a:ext cx="7128042"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780" y="1085022"/>
            <a:ext cx="7189396" cy="5122445"/>
          </a:xfrm>
          <a:prstGeom prst="rect">
            <a:avLst/>
          </a:prstGeom>
        </p:spPr>
      </p:pic>
    </p:spTree>
    <p:extLst>
      <p:ext uri="{BB962C8B-B14F-4D97-AF65-F5344CB8AC3E}">
        <p14:creationId xmlns:p14="http://schemas.microsoft.com/office/powerpoint/2010/main" val="19531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8629" y="123664"/>
            <a:ext cx="9875520" cy="135636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Traduire une évolution </a:t>
            </a:r>
            <a:endParaRPr lang="fr-FR" sz="4000" dirty="0"/>
          </a:p>
        </p:txBody>
      </p:sp>
      <p:sp>
        <p:nvSpPr>
          <p:cNvPr id="4" name="Rectangle à coins arrondis 3"/>
          <p:cNvSpPr/>
          <p:nvPr/>
        </p:nvSpPr>
        <p:spPr>
          <a:xfrm>
            <a:off x="917295" y="1781504"/>
            <a:ext cx="2380594" cy="1040524"/>
          </a:xfrm>
          <a:prstGeom prst="roundRect">
            <a:avLst/>
          </a:prstGeom>
          <a:solidFill>
            <a:schemeClr val="accent4">
              <a:lumMod val="40000"/>
              <a:lumOff val="60000"/>
            </a:schemeClr>
          </a:solidFill>
          <a:ln w="38100">
            <a:solidFill>
              <a:schemeClr val="accent4">
                <a:lumMod val="75000"/>
              </a:schemeClr>
            </a:solid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latin typeface="Cooper Black" panose="0208090404030B020404" pitchFamily="18" charset="0"/>
              </a:rPr>
              <a:t>150 €</a:t>
            </a:r>
          </a:p>
          <a:p>
            <a:pPr algn="ctr"/>
            <a:r>
              <a:rPr lang="fr-FR" sz="3200" dirty="0" smtClean="0">
                <a:solidFill>
                  <a:schemeClr val="tx1"/>
                </a:solidFill>
                <a:latin typeface="Cooper Black" panose="0208090404030B020404" pitchFamily="18" charset="0"/>
              </a:rPr>
              <a:t>120 €</a:t>
            </a:r>
            <a:endParaRPr lang="fr-FR" sz="3200" dirty="0">
              <a:solidFill>
                <a:schemeClr val="tx1"/>
              </a:solidFill>
              <a:latin typeface="Cooper Black" panose="0208090404030B020404" pitchFamily="18" charset="0"/>
            </a:endParaRPr>
          </a:p>
        </p:txBody>
      </p:sp>
      <p:sp>
        <p:nvSpPr>
          <p:cNvPr id="5" name="Rectangle à coins arrondis 4"/>
          <p:cNvSpPr/>
          <p:nvPr/>
        </p:nvSpPr>
        <p:spPr>
          <a:xfrm>
            <a:off x="5044536" y="1781504"/>
            <a:ext cx="2380594" cy="1040524"/>
          </a:xfrm>
          <a:prstGeom prst="roundRect">
            <a:avLst/>
          </a:prstGeom>
          <a:solidFill>
            <a:srgbClr val="FF99CC"/>
          </a:solidFill>
          <a:ln w="38100">
            <a:solidFill>
              <a:srgbClr val="FF3399"/>
            </a:solid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latin typeface="Cooper Black" panose="0208090404030B020404" pitchFamily="18" charset="0"/>
              </a:rPr>
              <a:t>100 €</a:t>
            </a:r>
          </a:p>
          <a:p>
            <a:pPr algn="ctr"/>
            <a:r>
              <a:rPr lang="fr-FR" sz="3200" dirty="0" smtClean="0">
                <a:solidFill>
                  <a:schemeClr val="tx1"/>
                </a:solidFill>
                <a:latin typeface="Cooper Black" panose="0208090404030B020404" pitchFamily="18" charset="0"/>
              </a:rPr>
              <a:t>75 €</a:t>
            </a:r>
            <a:endParaRPr lang="fr-FR" sz="3200" dirty="0">
              <a:solidFill>
                <a:schemeClr val="tx1"/>
              </a:solidFill>
              <a:latin typeface="Cooper Black" panose="0208090404030B020404" pitchFamily="18" charset="0"/>
            </a:endParaRPr>
          </a:p>
        </p:txBody>
      </p:sp>
      <p:sp>
        <p:nvSpPr>
          <p:cNvPr id="6" name="Rectangle à coins arrondis 5"/>
          <p:cNvSpPr/>
          <p:nvPr/>
        </p:nvSpPr>
        <p:spPr>
          <a:xfrm>
            <a:off x="9171777" y="1781504"/>
            <a:ext cx="2380594" cy="1040524"/>
          </a:xfrm>
          <a:prstGeom prst="roundRect">
            <a:avLst/>
          </a:prstGeom>
          <a:solidFill>
            <a:schemeClr val="accent3">
              <a:lumMod val="60000"/>
              <a:lumOff val="40000"/>
            </a:schemeClr>
          </a:solidFill>
          <a:ln w="38100">
            <a:solidFill>
              <a:srgbClr val="FF3300"/>
            </a:solid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latin typeface="Cooper Black" panose="0208090404030B020404" pitchFamily="18" charset="0"/>
              </a:rPr>
              <a:t>200 €</a:t>
            </a:r>
          </a:p>
          <a:p>
            <a:pPr algn="ctr"/>
            <a:r>
              <a:rPr lang="fr-FR" sz="3200" dirty="0" smtClean="0">
                <a:solidFill>
                  <a:schemeClr val="tx1"/>
                </a:solidFill>
                <a:latin typeface="Cooper Black" panose="0208090404030B020404" pitchFamily="18" charset="0"/>
              </a:rPr>
              <a:t>170 €</a:t>
            </a:r>
            <a:endParaRPr lang="fr-FR" sz="3200" dirty="0">
              <a:solidFill>
                <a:schemeClr val="tx1"/>
              </a:solidFill>
              <a:latin typeface="Cooper Black" panose="0208090404030B020404" pitchFamily="18" charset="0"/>
            </a:endParaRPr>
          </a:p>
        </p:txBody>
      </p:sp>
      <p:cxnSp>
        <p:nvCxnSpPr>
          <p:cNvPr id="8" name="Connecteur droit 7"/>
          <p:cNvCxnSpPr/>
          <p:nvPr/>
        </p:nvCxnSpPr>
        <p:spPr>
          <a:xfrm flipV="1">
            <a:off x="1418253" y="1781504"/>
            <a:ext cx="1156996" cy="756423"/>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Connecteur droit 8"/>
          <p:cNvCxnSpPr/>
          <p:nvPr/>
        </p:nvCxnSpPr>
        <p:spPr>
          <a:xfrm flipV="1">
            <a:off x="5515947" y="1756461"/>
            <a:ext cx="1156996" cy="756423"/>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Connecteur droit 9"/>
          <p:cNvCxnSpPr/>
          <p:nvPr/>
        </p:nvCxnSpPr>
        <p:spPr>
          <a:xfrm flipV="1">
            <a:off x="9613641" y="1781503"/>
            <a:ext cx="1156996" cy="756423"/>
          </a:xfrm>
          <a:prstGeom prst="line">
            <a:avLst/>
          </a:prstGeom>
          <a:ln w="31750">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Ellipse 10"/>
          <p:cNvSpPr/>
          <p:nvPr/>
        </p:nvSpPr>
        <p:spPr>
          <a:xfrm>
            <a:off x="1030226" y="2465856"/>
            <a:ext cx="216000" cy="216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5211361" y="2465856"/>
            <a:ext cx="216000" cy="216000"/>
          </a:xfrm>
          <a:prstGeom prst="ellipse">
            <a:avLst/>
          </a:prstGeom>
          <a:solidFill>
            <a:schemeClr val="bg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9306372" y="2522217"/>
            <a:ext cx="216000" cy="216000"/>
          </a:xfrm>
          <a:prstGeom prst="ellipse">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86922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8629" y="123664"/>
            <a:ext cx="9875520" cy="135636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Traduire une évolution</a:t>
            </a:r>
            <a:endParaRPr lang="fr-FR" sz="4000"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718629" y="1468394"/>
                <a:ext cx="11049000" cy="956317"/>
              </a:xfrm>
            </p:spPr>
            <p:txBody>
              <a:bodyPr>
                <a:normAutofit/>
              </a:bodyPr>
              <a:lstStyle/>
              <a:p>
                <a:pPr marL="45720" indent="0">
                  <a:buNone/>
                </a:pPr>
                <a:r>
                  <a:rPr lang="fr-FR" sz="3200" dirty="0" smtClean="0"/>
                  <a:t>Une valeur de départ </a:t>
                </a:r>
                <a14:m>
                  <m:oMath xmlns:m="http://schemas.openxmlformats.org/officeDocument/2006/math">
                    <m:sSub>
                      <m:sSubPr>
                        <m:ctrlPr>
                          <a:rPr lang="fr-FR" sz="3200" b="1" i="1" dirty="0" smtClean="0">
                            <a:solidFill>
                              <a:srgbClr val="0070C0"/>
                            </a:solidFill>
                            <a:latin typeface="Cambria Math" panose="02040503050406030204" pitchFamily="18" charset="0"/>
                          </a:rPr>
                        </m:ctrlPr>
                      </m:sSubPr>
                      <m:e>
                        <m:r>
                          <a:rPr lang="fr-FR" sz="3200" b="1" i="1" dirty="0" smtClean="0">
                            <a:solidFill>
                              <a:srgbClr val="0070C0"/>
                            </a:solidFill>
                            <a:latin typeface="Cambria Math"/>
                          </a:rPr>
                          <m:t>𝑽</m:t>
                        </m:r>
                      </m:e>
                      <m:sub>
                        <m:r>
                          <a:rPr lang="fr-FR" sz="3200" b="1" i="1" dirty="0" smtClean="0">
                            <a:solidFill>
                              <a:srgbClr val="0070C0"/>
                            </a:solidFill>
                            <a:latin typeface="Cambria Math"/>
                          </a:rPr>
                          <m:t>𝒅</m:t>
                        </m:r>
                      </m:sub>
                    </m:sSub>
                  </m:oMath>
                </a14:m>
                <a:r>
                  <a:rPr lang="fr-FR" sz="3200" dirty="0" smtClean="0"/>
                  <a:t> évolue vers une valeur d’arrivée </a:t>
                </a:r>
                <a14:m>
                  <m:oMath xmlns:m="http://schemas.openxmlformats.org/officeDocument/2006/math">
                    <m:sSub>
                      <m:sSubPr>
                        <m:ctrlPr>
                          <a:rPr lang="fr-FR" sz="3200" b="1" i="1" dirty="0" smtClean="0">
                            <a:solidFill>
                              <a:srgbClr val="FF0000"/>
                            </a:solidFill>
                            <a:latin typeface="Cambria Math" panose="02040503050406030204" pitchFamily="18" charset="0"/>
                          </a:rPr>
                        </m:ctrlPr>
                      </m:sSubPr>
                      <m:e>
                        <m:r>
                          <a:rPr lang="fr-FR" sz="3200" b="1" i="1" dirty="0" smtClean="0">
                            <a:solidFill>
                              <a:srgbClr val="FF0000"/>
                            </a:solidFill>
                            <a:latin typeface="Cambria Math"/>
                          </a:rPr>
                          <m:t>𝑽</m:t>
                        </m:r>
                      </m:e>
                      <m:sub>
                        <m:r>
                          <a:rPr lang="fr-FR" sz="3200" b="1" i="1" dirty="0" smtClean="0">
                            <a:solidFill>
                              <a:srgbClr val="FF0000"/>
                            </a:solidFill>
                            <a:latin typeface="Cambria Math"/>
                          </a:rPr>
                          <m:t>𝒂</m:t>
                        </m:r>
                      </m:sub>
                    </m:sSub>
                  </m:oMath>
                </a14:m>
                <a:r>
                  <a:rPr lang="fr-FR" sz="3200" dirty="0" smtClean="0"/>
                  <a:t>.</a:t>
                </a:r>
              </a:p>
              <a:p>
                <a:pPr marL="45720" indent="0">
                  <a:buNone/>
                </a:pPr>
                <a:endParaRPr lang="fr-FR" sz="3200" dirty="0" smtClean="0"/>
              </a:p>
              <a:p>
                <a:pPr marL="45720" indent="0">
                  <a:buNone/>
                </a:pPr>
                <a:endParaRPr lang="fr-FR" sz="32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718629" y="1468394"/>
                <a:ext cx="11049000" cy="956317"/>
              </a:xfrm>
              <a:blipFill>
                <a:blip r:embed="rId3"/>
                <a:stretch>
                  <a:fillRect l="-993" t="-1273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a:xfrm>
                <a:off x="3851840" y="2139480"/>
                <a:ext cx="7419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0070C0"/>
                              </a:solidFill>
                              <a:latin typeface="Cambria Math" panose="02040503050406030204" pitchFamily="18" charset="0"/>
                            </a:rPr>
                          </m:ctrlPr>
                        </m:sSubPr>
                        <m:e>
                          <m:r>
                            <a:rPr lang="fr-FR" sz="3200" b="1" i="1" dirty="0">
                              <a:solidFill>
                                <a:srgbClr val="0070C0"/>
                              </a:solidFill>
                              <a:latin typeface="Cambria Math"/>
                            </a:rPr>
                            <m:t>𝑽</m:t>
                          </m:r>
                        </m:e>
                        <m:sub>
                          <m:r>
                            <a:rPr lang="fr-FR" sz="3200" b="1" i="1" dirty="0">
                              <a:solidFill>
                                <a:srgbClr val="0070C0"/>
                              </a:solidFill>
                              <a:latin typeface="Cambria Math"/>
                            </a:rPr>
                            <m:t>𝒅</m:t>
                          </m:r>
                        </m:sub>
                      </m:sSub>
                    </m:oMath>
                  </m:oMathPara>
                </a14:m>
                <a:endParaRPr lang="fr-FR" sz="3200" dirty="0"/>
              </a:p>
            </p:txBody>
          </p:sp>
        </mc:Choice>
        <mc:Fallback xmlns="">
          <p:sp>
            <p:nvSpPr>
              <p:cNvPr id="5" name="ZoneTexte 4"/>
              <p:cNvSpPr txBox="1">
                <a:spLocks noRot="1" noChangeAspect="1" noMove="1" noResize="1" noEditPoints="1" noAdjustHandles="1" noChangeArrowheads="1" noChangeShapeType="1" noTextEdit="1"/>
              </p:cNvSpPr>
              <p:nvPr/>
            </p:nvSpPr>
            <p:spPr>
              <a:xfrm>
                <a:off x="3851840" y="2139480"/>
                <a:ext cx="741934" cy="58477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a:xfrm>
                <a:off x="6730577" y="2139480"/>
                <a:ext cx="73552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FF0000"/>
                              </a:solidFill>
                              <a:latin typeface="Cambria Math" panose="02040503050406030204" pitchFamily="18" charset="0"/>
                            </a:rPr>
                          </m:ctrlPr>
                        </m:sSubPr>
                        <m:e>
                          <m:r>
                            <a:rPr lang="fr-FR" sz="3200" b="1" i="1" dirty="0">
                              <a:solidFill>
                                <a:srgbClr val="FF0000"/>
                              </a:solidFill>
                              <a:latin typeface="Cambria Math"/>
                            </a:rPr>
                            <m:t>𝑽</m:t>
                          </m:r>
                        </m:e>
                        <m:sub>
                          <m:r>
                            <a:rPr lang="fr-FR" sz="3200" b="1" i="1" dirty="0" smtClean="0">
                              <a:solidFill>
                                <a:srgbClr val="FF0000"/>
                              </a:solidFill>
                              <a:latin typeface="Cambria Math" panose="02040503050406030204" pitchFamily="18" charset="0"/>
                            </a:rPr>
                            <m:t>𝒂</m:t>
                          </m:r>
                        </m:sub>
                      </m:sSub>
                    </m:oMath>
                  </m:oMathPara>
                </a14:m>
                <a:endParaRPr lang="fr-FR" sz="3200" dirty="0"/>
              </a:p>
            </p:txBody>
          </p:sp>
        </mc:Choice>
        <mc:Fallback xmlns="">
          <p:sp>
            <p:nvSpPr>
              <p:cNvPr id="8" name="ZoneTexte 7"/>
              <p:cNvSpPr txBox="1">
                <a:spLocks noRot="1" noChangeAspect="1" noMove="1" noResize="1" noEditPoints="1" noAdjustHandles="1" noChangeArrowheads="1" noChangeShapeType="1" noTextEdit="1"/>
              </p:cNvSpPr>
              <p:nvPr/>
            </p:nvSpPr>
            <p:spPr>
              <a:xfrm>
                <a:off x="6730577" y="2139480"/>
                <a:ext cx="735522" cy="584775"/>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90498" y="3023800"/>
                <a:ext cx="11105261" cy="2887906"/>
              </a:xfrm>
              <a:prstGeom prst="rect">
                <a:avLst/>
              </a:prstGeom>
            </p:spPr>
            <p:txBody>
              <a:bodyPr wrap="square">
                <a:spAutoFit/>
              </a:bodyPr>
              <a:lstStyle/>
              <a:p>
                <a:r>
                  <a:rPr lang="fr-FR" sz="2800" dirty="0" smtClean="0"/>
                  <a:t>La </a:t>
                </a:r>
                <a:r>
                  <a:rPr lang="fr-FR" sz="2800" b="1" dirty="0" smtClean="0"/>
                  <a:t>variation absolue </a:t>
                </a:r>
                <a:r>
                  <a:rPr lang="fr-FR" sz="2800" dirty="0" smtClean="0"/>
                  <a:t>est:</a:t>
                </a:r>
                <a:r>
                  <a:rPr lang="fr-FR" sz="2800" b="1" dirty="0" smtClean="0"/>
                  <a:t> </a:t>
                </a:r>
                <a14:m>
                  <m:oMath xmlns:m="http://schemas.openxmlformats.org/officeDocument/2006/math">
                    <m:sSub>
                      <m:sSubPr>
                        <m:ctrlPr>
                          <a:rPr lang="fr-FR" sz="2800" b="1" i="1" dirty="0" smtClean="0">
                            <a:solidFill>
                              <a:srgbClr val="FF0000"/>
                            </a:solidFill>
                            <a:latin typeface="Cambria Math" panose="02040503050406030204" pitchFamily="18" charset="0"/>
                          </a:rPr>
                        </m:ctrlPr>
                      </m:sSubPr>
                      <m:e>
                        <m:r>
                          <a:rPr lang="fr-FR" sz="2800" b="1" i="1" dirty="0">
                            <a:solidFill>
                              <a:srgbClr val="FF0000"/>
                            </a:solidFill>
                            <a:latin typeface="Cambria Math"/>
                          </a:rPr>
                          <m:t>𝑽</m:t>
                        </m:r>
                      </m:e>
                      <m:sub>
                        <m:r>
                          <a:rPr lang="fr-FR" sz="2800" b="1" i="1" dirty="0">
                            <a:solidFill>
                              <a:srgbClr val="FF0000"/>
                            </a:solidFill>
                            <a:latin typeface="Cambria Math"/>
                          </a:rPr>
                          <m:t>𝒂</m:t>
                        </m:r>
                      </m:sub>
                    </m:sSub>
                    <m:r>
                      <a:rPr lang="fr-FR" sz="2800" b="1" i="1" dirty="0">
                        <a:solidFill>
                          <a:schemeClr val="accent2"/>
                        </a:solidFill>
                        <a:latin typeface="Cambria Math"/>
                      </a:rPr>
                      <m:t>−</m:t>
                    </m:r>
                    <m:sSub>
                      <m:sSubPr>
                        <m:ctrlPr>
                          <a:rPr lang="fr-FR" sz="2800" b="1" i="1" dirty="0" smtClean="0">
                            <a:solidFill>
                              <a:srgbClr val="0070C0"/>
                            </a:solidFill>
                            <a:latin typeface="Cambria Math" panose="02040503050406030204" pitchFamily="18" charset="0"/>
                          </a:rPr>
                        </m:ctrlPr>
                      </m:sSubPr>
                      <m:e>
                        <m:r>
                          <a:rPr lang="fr-FR" sz="2800" b="1" i="1" dirty="0">
                            <a:solidFill>
                              <a:srgbClr val="0070C0"/>
                            </a:solidFill>
                            <a:latin typeface="Cambria Math"/>
                          </a:rPr>
                          <m:t>𝑽</m:t>
                        </m:r>
                      </m:e>
                      <m:sub>
                        <m:r>
                          <a:rPr lang="fr-FR" sz="2800" b="1" i="1" dirty="0">
                            <a:solidFill>
                              <a:srgbClr val="0070C0"/>
                            </a:solidFill>
                            <a:latin typeface="Cambria Math"/>
                          </a:rPr>
                          <m:t>𝒅</m:t>
                        </m:r>
                      </m:sub>
                    </m:sSub>
                  </m:oMath>
                </a14:m>
                <a:r>
                  <a:rPr lang="fr-FR" sz="2800" dirty="0" smtClean="0"/>
                  <a:t>.</a:t>
                </a:r>
              </a:p>
              <a:p>
                <a:endParaRPr lang="fr-FR" sz="2800" dirty="0"/>
              </a:p>
              <a:p>
                <a:r>
                  <a:rPr lang="fr-FR" sz="2800" dirty="0" smtClean="0"/>
                  <a:t>La </a:t>
                </a:r>
                <a:r>
                  <a:rPr lang="fr-FR" sz="2800" b="1" dirty="0" smtClean="0"/>
                  <a:t>variation </a:t>
                </a:r>
                <a:r>
                  <a:rPr lang="fr-FR" sz="2800" b="1" dirty="0"/>
                  <a:t>relative</a:t>
                </a:r>
                <a:r>
                  <a:rPr lang="fr-FR" sz="2800" dirty="0"/>
                  <a:t>, soit l’évolution en </a:t>
                </a:r>
                <a:r>
                  <a:rPr lang="fr-FR" sz="2800" dirty="0" smtClean="0"/>
                  <a:t>proportion, est: </a:t>
                </a:r>
                <a14:m>
                  <m:oMath xmlns:m="http://schemas.openxmlformats.org/officeDocument/2006/math">
                    <m:f>
                      <m:fPr>
                        <m:ctrlPr>
                          <a:rPr lang="fr-FR" sz="2800" b="1" i="1" dirty="0" smtClean="0">
                            <a:solidFill>
                              <a:srgbClr val="002060"/>
                            </a:solidFill>
                            <a:latin typeface="Cambria Math" panose="02040503050406030204" pitchFamily="18" charset="0"/>
                          </a:rPr>
                        </m:ctrlPr>
                      </m:fPr>
                      <m:num>
                        <m:sSub>
                          <m:sSubPr>
                            <m:ctrlPr>
                              <a:rPr lang="fr-FR" sz="2800" b="1" i="1" dirty="0">
                                <a:solidFill>
                                  <a:srgbClr val="FF0000"/>
                                </a:solidFill>
                                <a:latin typeface="Cambria Math" panose="02040503050406030204" pitchFamily="18" charset="0"/>
                              </a:rPr>
                            </m:ctrlPr>
                          </m:sSubPr>
                          <m:e>
                            <m:r>
                              <a:rPr lang="fr-FR" sz="2800" b="1" i="1" dirty="0">
                                <a:solidFill>
                                  <a:srgbClr val="FF0000"/>
                                </a:solidFill>
                                <a:latin typeface="Cambria Math"/>
                              </a:rPr>
                              <m:t>𝑽</m:t>
                            </m:r>
                          </m:e>
                          <m:sub>
                            <m:r>
                              <a:rPr lang="fr-FR" sz="2800" b="1" i="1" dirty="0">
                                <a:solidFill>
                                  <a:srgbClr val="FF0000"/>
                                </a:solidFill>
                                <a:latin typeface="Cambria Math"/>
                              </a:rPr>
                              <m:t>𝒂</m:t>
                            </m:r>
                          </m:sub>
                        </m:sSub>
                        <m:r>
                          <a:rPr lang="fr-FR" sz="2800" b="1" i="1" dirty="0">
                            <a:solidFill>
                              <a:schemeClr val="accent2"/>
                            </a:solidFill>
                            <a:latin typeface="Cambria Math"/>
                          </a:rPr>
                          <m:t>−</m:t>
                        </m:r>
                        <m:sSub>
                          <m:sSubPr>
                            <m:ctrlPr>
                              <a:rPr lang="fr-FR" sz="2800" b="1" i="1" dirty="0" smtClean="0">
                                <a:solidFill>
                                  <a:srgbClr val="0070C0"/>
                                </a:solidFill>
                                <a:latin typeface="Cambria Math" panose="02040503050406030204" pitchFamily="18" charset="0"/>
                              </a:rPr>
                            </m:ctrlPr>
                          </m:sSubPr>
                          <m:e>
                            <m:r>
                              <a:rPr lang="fr-FR" sz="2800" b="1" i="1" dirty="0">
                                <a:solidFill>
                                  <a:srgbClr val="0070C0"/>
                                </a:solidFill>
                                <a:latin typeface="Cambria Math"/>
                              </a:rPr>
                              <m:t>𝑽</m:t>
                            </m:r>
                          </m:e>
                          <m:sub>
                            <m:r>
                              <a:rPr lang="fr-FR" sz="2800" b="1" i="1" dirty="0">
                                <a:solidFill>
                                  <a:srgbClr val="0070C0"/>
                                </a:solidFill>
                                <a:latin typeface="Cambria Math"/>
                              </a:rPr>
                              <m:t>𝒅</m:t>
                            </m:r>
                          </m:sub>
                        </m:sSub>
                      </m:num>
                      <m:den>
                        <m:sSub>
                          <m:sSubPr>
                            <m:ctrlPr>
                              <a:rPr lang="fr-FR" sz="2800" b="1" i="1" dirty="0" smtClean="0">
                                <a:solidFill>
                                  <a:srgbClr val="0070C0"/>
                                </a:solidFill>
                                <a:latin typeface="Cambria Math" panose="02040503050406030204" pitchFamily="18" charset="0"/>
                              </a:rPr>
                            </m:ctrlPr>
                          </m:sSubPr>
                          <m:e>
                            <m:r>
                              <a:rPr lang="fr-FR" sz="2800" b="1" i="1" dirty="0">
                                <a:solidFill>
                                  <a:srgbClr val="0070C0"/>
                                </a:solidFill>
                                <a:latin typeface="Cambria Math" panose="02040503050406030204" pitchFamily="18" charset="0"/>
                              </a:rPr>
                              <m:t>𝑽</m:t>
                            </m:r>
                          </m:e>
                          <m:sub>
                            <m:r>
                              <a:rPr lang="fr-FR" sz="2800" b="1" i="1" dirty="0">
                                <a:solidFill>
                                  <a:srgbClr val="0070C0"/>
                                </a:solidFill>
                                <a:latin typeface="Cambria Math" panose="02040503050406030204" pitchFamily="18" charset="0"/>
                              </a:rPr>
                              <m:t>𝒅</m:t>
                            </m:r>
                          </m:sub>
                        </m:sSub>
                      </m:den>
                    </m:f>
                  </m:oMath>
                </a14:m>
                <a:endParaRPr lang="fr-FR" sz="2800" b="1" dirty="0">
                  <a:solidFill>
                    <a:srgbClr val="002060"/>
                  </a:solidFill>
                </a:endParaRPr>
              </a:p>
              <a:p>
                <a:pPr marL="45720" indent="0">
                  <a:buNone/>
                </a:pPr>
                <a:endParaRPr lang="fr-FR" sz="2800" dirty="0"/>
              </a:p>
              <a:p>
                <a:pPr marL="45720" indent="0">
                  <a:buNone/>
                </a:pPr>
                <a:r>
                  <a:rPr lang="fr-FR" sz="2800" dirty="0"/>
                  <a:t>La </a:t>
                </a:r>
                <a:r>
                  <a:rPr lang="fr-FR" sz="2800" b="1" dirty="0"/>
                  <a:t>variation relative </a:t>
                </a:r>
                <a:r>
                  <a:rPr lang="fr-FR" sz="2800" dirty="0"/>
                  <a:t>est aussi appelée </a:t>
                </a:r>
                <a:r>
                  <a:rPr lang="fr-FR" sz="2800" b="1" dirty="0"/>
                  <a:t>taux d’évolution </a:t>
                </a:r>
                <a:r>
                  <a:rPr lang="fr-FR" sz="2800" dirty="0"/>
                  <a:t>de </a:t>
                </a:r>
                <a:r>
                  <a:rPr lang="fr-FR" sz="2800" b="1" dirty="0">
                    <a:solidFill>
                      <a:srgbClr val="002060"/>
                    </a:solidFill>
                  </a:rPr>
                  <a:t> </a:t>
                </a:r>
                <a14:m>
                  <m:oMath xmlns:m="http://schemas.openxmlformats.org/officeDocument/2006/math">
                    <m:sSub>
                      <m:sSubPr>
                        <m:ctrlPr>
                          <a:rPr lang="fr-FR" sz="2800" b="1" i="1" dirty="0" smtClean="0">
                            <a:solidFill>
                              <a:srgbClr val="0070C0"/>
                            </a:solidFill>
                            <a:latin typeface="Cambria Math" panose="02040503050406030204" pitchFamily="18" charset="0"/>
                          </a:rPr>
                        </m:ctrlPr>
                      </m:sSubPr>
                      <m:e>
                        <m:r>
                          <a:rPr lang="fr-FR" sz="2800" b="1" i="1" dirty="0">
                            <a:solidFill>
                              <a:srgbClr val="0070C0"/>
                            </a:solidFill>
                            <a:latin typeface="Cambria Math"/>
                          </a:rPr>
                          <m:t>𝑽</m:t>
                        </m:r>
                      </m:e>
                      <m:sub>
                        <m:r>
                          <a:rPr lang="fr-FR" sz="2800" b="1" i="1" dirty="0">
                            <a:solidFill>
                              <a:srgbClr val="0070C0"/>
                            </a:solidFill>
                            <a:latin typeface="Cambria Math"/>
                          </a:rPr>
                          <m:t>𝒅</m:t>
                        </m:r>
                      </m:sub>
                    </m:sSub>
                  </m:oMath>
                </a14:m>
                <a:r>
                  <a:rPr lang="fr-FR" sz="2800" dirty="0"/>
                  <a:t>  à   </a:t>
                </a:r>
                <a14:m>
                  <m:oMath xmlns:m="http://schemas.openxmlformats.org/officeDocument/2006/math">
                    <m:sSub>
                      <m:sSubPr>
                        <m:ctrlPr>
                          <a:rPr lang="fr-FR" sz="2800" b="1" i="1" dirty="0" smtClean="0">
                            <a:solidFill>
                              <a:srgbClr val="FF0000"/>
                            </a:solidFill>
                            <a:latin typeface="Cambria Math" panose="02040503050406030204" pitchFamily="18" charset="0"/>
                          </a:rPr>
                        </m:ctrlPr>
                      </m:sSubPr>
                      <m:e>
                        <m:r>
                          <a:rPr lang="fr-FR" sz="2800" b="1" i="1" dirty="0">
                            <a:solidFill>
                              <a:srgbClr val="FF0000"/>
                            </a:solidFill>
                            <a:latin typeface="Cambria Math"/>
                          </a:rPr>
                          <m:t>𝑽</m:t>
                        </m:r>
                      </m:e>
                      <m:sub>
                        <m:r>
                          <a:rPr lang="fr-FR" sz="2800" b="1" i="1" dirty="0">
                            <a:solidFill>
                              <a:srgbClr val="FF0000"/>
                            </a:solidFill>
                            <a:latin typeface="Cambria Math"/>
                          </a:rPr>
                          <m:t>𝒂</m:t>
                        </m:r>
                      </m:sub>
                    </m:sSub>
                  </m:oMath>
                </a14:m>
                <a:r>
                  <a:rPr lang="fr-FR" sz="2800" dirty="0"/>
                  <a:t>.</a:t>
                </a:r>
              </a:p>
              <a:p>
                <a:pPr marL="45720" indent="0">
                  <a:buNone/>
                </a:pPr>
                <a:r>
                  <a:rPr lang="fr-FR" sz="2400" dirty="0"/>
                  <a:t> </a:t>
                </a:r>
              </a:p>
            </p:txBody>
          </p:sp>
        </mc:Choice>
        <mc:Fallback xmlns="">
          <p:sp>
            <p:nvSpPr>
              <p:cNvPr id="9" name="Rectangle 8"/>
              <p:cNvSpPr>
                <a:spLocks noRot="1" noChangeAspect="1" noMove="1" noResize="1" noEditPoints="1" noAdjustHandles="1" noChangeArrowheads="1" noChangeShapeType="1" noTextEdit="1"/>
              </p:cNvSpPr>
              <p:nvPr/>
            </p:nvSpPr>
            <p:spPr>
              <a:xfrm>
                <a:off x="690498" y="3023800"/>
                <a:ext cx="11105261" cy="2887906"/>
              </a:xfrm>
              <a:prstGeom prst="rect">
                <a:avLst/>
              </a:prstGeom>
              <a:blipFill>
                <a:blip r:embed="rId6"/>
                <a:stretch>
                  <a:fillRect l="-1098" t="-1899"/>
                </a:stretch>
              </a:blipFill>
            </p:spPr>
            <p:txBody>
              <a:bodyPr/>
              <a:lstStyle/>
              <a:p>
                <a:r>
                  <a:rPr lang="fr-FR">
                    <a:noFill/>
                  </a:rPr>
                  <a:t> </a:t>
                </a:r>
              </a:p>
            </p:txBody>
          </p:sp>
        </mc:Fallback>
      </mc:AlternateContent>
      <p:sp>
        <p:nvSpPr>
          <p:cNvPr id="13" name="Flèche droite 12"/>
          <p:cNvSpPr/>
          <p:nvPr/>
        </p:nvSpPr>
        <p:spPr>
          <a:xfrm>
            <a:off x="4593774" y="2405767"/>
            <a:ext cx="2136803" cy="152100"/>
          </a:xfrm>
          <a:prstGeom prst="rightArrow">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561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900" y="1146830"/>
            <a:ext cx="2161246" cy="2325833"/>
          </a:xfrm>
          <a:prstGeom prst="rect">
            <a:avLst/>
          </a:prstGeom>
        </p:spPr>
      </p:pic>
      <p:sp>
        <p:nvSpPr>
          <p:cNvPr id="2" name="Titre 1"/>
          <p:cNvSpPr>
            <a:spLocks noGrp="1"/>
          </p:cNvSpPr>
          <p:nvPr>
            <p:ph type="title"/>
          </p:nvPr>
        </p:nvSpPr>
        <p:spPr>
          <a:xfrm>
            <a:off x="457372" y="137252"/>
            <a:ext cx="11972612" cy="135636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Traduire une évolution: coefficient multiplicateur</a:t>
            </a:r>
            <a:endParaRPr lang="fr-FR" sz="4000" dirty="0"/>
          </a:p>
        </p:txBody>
      </p:sp>
      <p:sp>
        <p:nvSpPr>
          <p:cNvPr id="3" name="Espace réservé du contenu 2"/>
          <p:cNvSpPr>
            <a:spLocks noGrp="1"/>
          </p:cNvSpPr>
          <p:nvPr>
            <p:ph idx="1"/>
          </p:nvPr>
        </p:nvSpPr>
        <p:spPr>
          <a:xfrm>
            <a:off x="746759" y="1215510"/>
            <a:ext cx="11049000" cy="980947"/>
          </a:xfrm>
        </p:spPr>
        <p:txBody>
          <a:bodyPr>
            <a:normAutofit fontScale="92500" lnSpcReduction="20000"/>
          </a:bodyPr>
          <a:lstStyle/>
          <a:p>
            <a:pPr marL="45720" indent="0">
              <a:buNone/>
            </a:pPr>
            <a:r>
              <a:rPr lang="fr-FR" sz="3500" dirty="0" smtClean="0"/>
              <a:t>Un pantalon coûte 70 € et il est soldé à 20  %. </a:t>
            </a:r>
          </a:p>
          <a:p>
            <a:pPr marL="45720" indent="0">
              <a:buNone/>
            </a:pPr>
            <a:r>
              <a:rPr lang="fr-FR" sz="3500" dirty="0" smtClean="0"/>
              <a:t>Quel est le prix soldé ?</a:t>
            </a:r>
          </a:p>
          <a:p>
            <a:pPr marL="45720" indent="0">
              <a:buNone/>
            </a:pPr>
            <a:endParaRPr lang="fr-FR" sz="3200" dirty="0" smtClean="0"/>
          </a:p>
          <a:p>
            <a:pPr marL="45720" indent="0">
              <a:buNone/>
            </a:pPr>
            <a:endParaRPr lang="fr-FR" sz="3200" dirty="0" smtClean="0"/>
          </a:p>
          <a:p>
            <a:pPr marL="45720" indent="0">
              <a:buNone/>
            </a:pPr>
            <a:endParaRPr lang="fr-FR" sz="3200" dirty="0"/>
          </a:p>
        </p:txBody>
      </p:sp>
      <p:sp>
        <p:nvSpPr>
          <p:cNvPr id="6" name="Rectangle 5"/>
          <p:cNvSpPr/>
          <p:nvPr/>
        </p:nvSpPr>
        <p:spPr>
          <a:xfrm>
            <a:off x="1308537" y="5027986"/>
            <a:ext cx="9000000" cy="540000"/>
          </a:xfrm>
          <a:prstGeom prst="rect">
            <a:avLst/>
          </a:prstGeom>
          <a:solidFill>
            <a:srgbClr val="FF3399"/>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508537" y="5029972"/>
            <a:ext cx="1800000" cy="540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 name="ZoneTexte 14"/>
              <p:cNvSpPr txBox="1"/>
              <p:nvPr/>
            </p:nvSpPr>
            <p:spPr>
              <a:xfrm>
                <a:off x="5407626" y="4224361"/>
                <a:ext cx="8018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3399"/>
                          </a:solidFill>
                          <a:latin typeface="Cambria Math" panose="02040503050406030204" pitchFamily="18" charset="0"/>
                        </a:rPr>
                        <m:t>𝟏𝟎𝟎</m:t>
                      </m:r>
                    </m:oMath>
                  </m:oMathPara>
                </a14:m>
                <a:endParaRPr lang="fr-FR" sz="2400" b="1" dirty="0">
                  <a:solidFill>
                    <a:srgbClr val="FF3399"/>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5407626" y="4224361"/>
                <a:ext cx="801822" cy="461665"/>
              </a:xfrm>
              <a:prstGeom prst="rect">
                <a:avLst/>
              </a:prstGeom>
              <a:blipFill>
                <a:blip r:embed="rId4"/>
                <a:stretch>
                  <a:fillRect/>
                </a:stretch>
              </a:blipFill>
            </p:spPr>
            <p:txBody>
              <a:bodyPr/>
              <a:lstStyle/>
              <a:p>
                <a:r>
                  <a:rPr lang="fr-FR">
                    <a:noFill/>
                  </a:rPr>
                  <a:t> </a:t>
                </a:r>
              </a:p>
            </p:txBody>
          </p:sp>
        </mc:Fallback>
      </mc:AlternateContent>
      <p:sp>
        <p:nvSpPr>
          <p:cNvPr id="16" name="Double flèche horizontale 15"/>
          <p:cNvSpPr/>
          <p:nvPr/>
        </p:nvSpPr>
        <p:spPr>
          <a:xfrm>
            <a:off x="8508537" y="5746145"/>
            <a:ext cx="1800000" cy="216693"/>
          </a:xfrm>
          <a:prstGeom prst="leftRightArrow">
            <a:avLst>
              <a:gd name="adj1" fmla="val 34463"/>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Double flèche horizontale 16"/>
          <p:cNvSpPr/>
          <p:nvPr/>
        </p:nvSpPr>
        <p:spPr>
          <a:xfrm>
            <a:off x="1308537" y="4633134"/>
            <a:ext cx="9000000" cy="216693"/>
          </a:xfrm>
          <a:prstGeom prst="leftRightArrow">
            <a:avLst>
              <a:gd name="adj1" fmla="val 34463"/>
              <a:gd name="adj2" fmla="val 50000"/>
            </a:avLst>
          </a:prstGeom>
          <a:solidFill>
            <a:srgbClr val="FF33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ZoneTexte 17"/>
              <p:cNvSpPr txBox="1"/>
              <p:nvPr/>
            </p:nvSpPr>
            <p:spPr>
              <a:xfrm>
                <a:off x="9199826" y="5954345"/>
                <a:ext cx="417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C000"/>
                          </a:solidFill>
                          <a:latin typeface="Cambria Math" panose="02040503050406030204" pitchFamily="18" charset="0"/>
                        </a:rPr>
                        <m:t>𝟐𝟎</m:t>
                      </m:r>
                    </m:oMath>
                  </m:oMathPara>
                </a14:m>
                <a:endParaRPr lang="fr-FR" sz="2400" b="1" dirty="0">
                  <a:solidFill>
                    <a:srgbClr val="FFC000"/>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9199826" y="5954345"/>
                <a:ext cx="417422" cy="461665"/>
              </a:xfrm>
              <a:prstGeom prst="rect">
                <a:avLst/>
              </a:prstGeom>
              <a:blipFill>
                <a:blip r:embed="rId5"/>
                <a:stretch>
                  <a:fillRect l="-2899" r="-34783"/>
                </a:stretch>
              </a:blipFill>
            </p:spPr>
            <p:txBody>
              <a:bodyPr/>
              <a:lstStyle/>
              <a:p>
                <a:r>
                  <a:rPr lang="fr-FR">
                    <a:noFill/>
                  </a:rPr>
                  <a:t> </a:t>
                </a:r>
              </a:p>
            </p:txBody>
          </p:sp>
        </mc:Fallback>
      </mc:AlternateContent>
      <p:sp>
        <p:nvSpPr>
          <p:cNvPr id="4" name="Rectangle 3"/>
          <p:cNvSpPr/>
          <p:nvPr/>
        </p:nvSpPr>
        <p:spPr>
          <a:xfrm>
            <a:off x="1308537" y="5027986"/>
            <a:ext cx="7200000" cy="540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uble flèche horizontale 10"/>
          <p:cNvSpPr/>
          <p:nvPr/>
        </p:nvSpPr>
        <p:spPr>
          <a:xfrm>
            <a:off x="1308537" y="5744160"/>
            <a:ext cx="7200000" cy="210186"/>
          </a:xfrm>
          <a:prstGeom prst="leftRightArrow">
            <a:avLst>
              <a:gd name="adj1" fmla="val 34463"/>
              <a:gd name="adj2" fmla="val 50000"/>
            </a:avLst>
          </a:prstGeom>
          <a:solidFill>
            <a:srgbClr val="FF0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2" name="ZoneTexte 11"/>
              <p:cNvSpPr txBox="1"/>
              <p:nvPr/>
            </p:nvSpPr>
            <p:spPr>
              <a:xfrm>
                <a:off x="4605804" y="5952361"/>
                <a:ext cx="6174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6600"/>
                          </a:solidFill>
                          <a:latin typeface="Cambria Math" panose="02040503050406030204" pitchFamily="18" charset="0"/>
                        </a:rPr>
                        <m:t>𝟖𝟎</m:t>
                      </m:r>
                    </m:oMath>
                  </m:oMathPara>
                </a14:m>
                <a:endParaRPr lang="fr-FR" sz="2400" b="1" dirty="0">
                  <a:solidFill>
                    <a:srgbClr val="FF6600"/>
                  </a:solidFill>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4605804" y="5952361"/>
                <a:ext cx="617477" cy="461665"/>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à coins arrondis 13"/>
              <p:cNvSpPr/>
              <p:nvPr/>
            </p:nvSpPr>
            <p:spPr>
              <a:xfrm>
                <a:off x="10775027" y="1687520"/>
                <a:ext cx="930270" cy="546696"/>
              </a:xfrm>
              <a:prstGeom prst="roundRect">
                <a:avLst/>
              </a:prstGeom>
              <a:solidFill>
                <a:schemeClr val="accent2">
                  <a:lumMod val="20000"/>
                  <a:lumOff val="80000"/>
                </a:schemeClr>
              </a:solidFill>
              <a:ln w="38100">
                <a:solidFill>
                  <a:schemeClr val="accent2">
                    <a:lumMod val="60000"/>
                    <a:lumOff val="40000"/>
                  </a:schemeClr>
                </a:solid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  </m:t>
                      </m:r>
                      <m:r>
                        <a:rPr lang="fr-FR" sz="2400" i="1">
                          <a:solidFill>
                            <a:schemeClr val="tx1"/>
                          </a:solidFill>
                          <a:latin typeface="Cambria Math" panose="02040503050406030204" pitchFamily="18" charset="0"/>
                        </a:rPr>
                        <m:t>−</m:t>
                      </m:r>
                      <m:r>
                        <a:rPr lang="fr-FR" sz="2400" b="0" i="1" smtClean="0">
                          <a:solidFill>
                            <a:schemeClr val="tx1"/>
                          </a:solidFill>
                          <a:latin typeface="Cambria Math" panose="02040503050406030204" pitchFamily="18" charset="0"/>
                        </a:rPr>
                        <m:t>20 %</m:t>
                      </m:r>
                    </m:oMath>
                  </m:oMathPara>
                </a14:m>
                <a:endParaRPr lang="fr-FR" sz="2400" dirty="0" smtClean="0">
                  <a:solidFill>
                    <a:schemeClr val="tx1"/>
                  </a:solidFill>
                  <a:latin typeface="Cooper Black" panose="0208090404030B020404" pitchFamily="18" charset="0"/>
                </a:endParaRPr>
              </a:p>
            </p:txBody>
          </p:sp>
        </mc:Choice>
        <mc:Fallback xmlns="">
          <p:sp>
            <p:nvSpPr>
              <p:cNvPr id="14" name="Rectangle à coins arrondis 13"/>
              <p:cNvSpPr>
                <a:spLocks noRot="1" noChangeAspect="1" noMove="1" noResize="1" noEditPoints="1" noAdjustHandles="1" noChangeArrowheads="1" noChangeShapeType="1" noTextEdit="1"/>
              </p:cNvSpPr>
              <p:nvPr/>
            </p:nvSpPr>
            <p:spPr>
              <a:xfrm>
                <a:off x="10775027" y="1687520"/>
                <a:ext cx="930270" cy="546696"/>
              </a:xfrm>
              <a:prstGeom prst="roundRect">
                <a:avLst/>
              </a:prstGeom>
              <a:blipFill>
                <a:blip r:embed="rId7"/>
                <a:stretch>
                  <a:fillRect/>
                </a:stretch>
              </a:blipFill>
              <a:ln w="38100">
                <a:solidFill>
                  <a:schemeClr val="accent2">
                    <a:lumMod val="60000"/>
                    <a:lumOff val="40000"/>
                  </a:schemeClr>
                </a:solidFill>
              </a:ln>
            </p:spPr>
            <p:txBody>
              <a:bodyPr/>
              <a:lstStyle/>
              <a:p>
                <a:r>
                  <a:rPr lang="fr-FR">
                    <a:noFill/>
                  </a:rPr>
                  <a:t> </a:t>
                </a:r>
              </a:p>
            </p:txBody>
          </p:sp>
        </mc:Fallback>
      </mc:AlternateContent>
    </p:spTree>
    <p:extLst>
      <p:ext uri="{BB962C8B-B14F-4D97-AF65-F5344CB8AC3E}">
        <p14:creationId xmlns:p14="http://schemas.microsoft.com/office/powerpoint/2010/main" val="393205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p:bldP spid="16" grpId="0" animBg="1"/>
      <p:bldP spid="17" grpId="0" animBg="1"/>
      <p:bldP spid="18" grpId="0"/>
      <p:bldP spid="4" grpId="0" animBg="1"/>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372" y="137252"/>
            <a:ext cx="11972612" cy="135636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Traduire une évolution: coefficient multiplicateur</a:t>
            </a:r>
            <a:endParaRPr lang="fr-FR" sz="4000" dirty="0"/>
          </a:p>
        </p:txBody>
      </p:sp>
      <p:sp>
        <p:nvSpPr>
          <p:cNvPr id="6" name="Rectangle 5"/>
          <p:cNvSpPr/>
          <p:nvPr/>
        </p:nvSpPr>
        <p:spPr>
          <a:xfrm>
            <a:off x="778185" y="5040245"/>
            <a:ext cx="9000000" cy="549830"/>
          </a:xfrm>
          <a:prstGeom prst="rect">
            <a:avLst/>
          </a:prstGeom>
          <a:solidFill>
            <a:srgbClr val="FF3399"/>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9778185" y="5050075"/>
            <a:ext cx="1332000" cy="540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 name="ZoneTexte 14"/>
              <p:cNvSpPr txBox="1"/>
              <p:nvPr/>
            </p:nvSpPr>
            <p:spPr>
              <a:xfrm>
                <a:off x="5407626" y="4224361"/>
                <a:ext cx="8018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3399"/>
                          </a:solidFill>
                          <a:latin typeface="Cambria Math" panose="02040503050406030204" pitchFamily="18" charset="0"/>
                        </a:rPr>
                        <m:t>𝟏𝟎𝟎</m:t>
                      </m:r>
                    </m:oMath>
                  </m:oMathPara>
                </a14:m>
                <a:endParaRPr lang="fr-FR" sz="2400" b="1" dirty="0">
                  <a:solidFill>
                    <a:srgbClr val="FF3399"/>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5407626" y="4224361"/>
                <a:ext cx="801822" cy="461665"/>
              </a:xfrm>
              <a:prstGeom prst="rect">
                <a:avLst/>
              </a:prstGeom>
              <a:blipFill>
                <a:blip r:embed="rId3"/>
                <a:stretch>
                  <a:fillRect/>
                </a:stretch>
              </a:blipFill>
            </p:spPr>
            <p:txBody>
              <a:bodyPr/>
              <a:lstStyle/>
              <a:p>
                <a:r>
                  <a:rPr lang="fr-FR">
                    <a:noFill/>
                  </a:rPr>
                  <a:t> </a:t>
                </a:r>
              </a:p>
            </p:txBody>
          </p:sp>
        </mc:Fallback>
      </mc:AlternateContent>
      <p:sp>
        <p:nvSpPr>
          <p:cNvPr id="16" name="Double flèche horizontale 15"/>
          <p:cNvSpPr/>
          <p:nvPr/>
        </p:nvSpPr>
        <p:spPr>
          <a:xfrm>
            <a:off x="9778185" y="5746145"/>
            <a:ext cx="1332000" cy="216693"/>
          </a:xfrm>
          <a:prstGeom prst="leftRightArrow">
            <a:avLst>
              <a:gd name="adj1" fmla="val 34463"/>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Double flèche horizontale 16"/>
          <p:cNvSpPr/>
          <p:nvPr/>
        </p:nvSpPr>
        <p:spPr>
          <a:xfrm>
            <a:off x="778185" y="4632256"/>
            <a:ext cx="9000000" cy="216693"/>
          </a:xfrm>
          <a:prstGeom prst="leftRightArrow">
            <a:avLst>
              <a:gd name="adj1" fmla="val 34463"/>
              <a:gd name="adj2" fmla="val 50000"/>
            </a:avLst>
          </a:prstGeom>
          <a:solidFill>
            <a:srgbClr val="FF33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ZoneTexte 17"/>
              <p:cNvSpPr txBox="1"/>
              <p:nvPr/>
            </p:nvSpPr>
            <p:spPr>
              <a:xfrm>
                <a:off x="10270692" y="5962838"/>
                <a:ext cx="417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C000"/>
                          </a:solidFill>
                          <a:latin typeface="Cambria Math" panose="02040503050406030204" pitchFamily="18" charset="0"/>
                        </a:rPr>
                        <m:t>𝟏𝟓</m:t>
                      </m:r>
                    </m:oMath>
                  </m:oMathPara>
                </a14:m>
                <a:endParaRPr lang="fr-FR" sz="2400" b="1" dirty="0">
                  <a:solidFill>
                    <a:srgbClr val="FFC000"/>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10270692" y="5962838"/>
                <a:ext cx="417422" cy="461665"/>
              </a:xfrm>
              <a:prstGeom prst="rect">
                <a:avLst/>
              </a:prstGeom>
              <a:blipFill>
                <a:blip r:embed="rId4"/>
                <a:stretch>
                  <a:fillRect l="-5882" r="-36765"/>
                </a:stretch>
              </a:blipFill>
            </p:spPr>
            <p:txBody>
              <a:bodyPr/>
              <a:lstStyle/>
              <a:p>
                <a:r>
                  <a:rPr lang="fr-FR">
                    <a:noFill/>
                  </a:rPr>
                  <a:t> </a:t>
                </a:r>
              </a:p>
            </p:txBody>
          </p:sp>
        </mc:Fallback>
      </mc:AlternateContent>
      <p:sp>
        <p:nvSpPr>
          <p:cNvPr id="11" name="Espace réservé du contenu 2"/>
          <p:cNvSpPr>
            <a:spLocks noGrp="1"/>
          </p:cNvSpPr>
          <p:nvPr>
            <p:ph idx="1"/>
          </p:nvPr>
        </p:nvSpPr>
        <p:spPr>
          <a:xfrm>
            <a:off x="457372" y="1161311"/>
            <a:ext cx="11310257" cy="1480392"/>
          </a:xfrm>
        </p:spPr>
        <p:txBody>
          <a:bodyPr>
            <a:normAutofit lnSpcReduction="10000"/>
          </a:bodyPr>
          <a:lstStyle/>
          <a:p>
            <a:pPr marL="45720" indent="0">
              <a:lnSpc>
                <a:spcPct val="110000"/>
              </a:lnSpc>
              <a:buNone/>
            </a:pPr>
            <a:r>
              <a:rPr lang="fr-FR" sz="2800" dirty="0" smtClean="0"/>
              <a:t>Des céréales sont habituellement vendues en paquets de 320 g. Lors d’une promotion, le fabricant propose 15 % de produit en plus pour le même prix. Quel est le poids de céréales dans les paquets en promotion ?</a:t>
            </a:r>
            <a:endParaRPr lang="fr-FR" sz="3200" dirty="0"/>
          </a:p>
        </p:txBody>
      </p:sp>
      <p:sp>
        <p:nvSpPr>
          <p:cNvPr id="3" name="Rectangle 2"/>
          <p:cNvSpPr/>
          <p:nvPr/>
        </p:nvSpPr>
        <p:spPr>
          <a:xfrm>
            <a:off x="778185" y="5050164"/>
            <a:ext cx="10332000" cy="54983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Double flèche horizontale 11"/>
          <p:cNvSpPr/>
          <p:nvPr/>
        </p:nvSpPr>
        <p:spPr>
          <a:xfrm>
            <a:off x="778185" y="5746144"/>
            <a:ext cx="10332000" cy="216694"/>
          </a:xfrm>
          <a:prstGeom prst="leftRightArrow">
            <a:avLst>
              <a:gd name="adj1" fmla="val 34463"/>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3" name="ZoneTexte 12"/>
              <p:cNvSpPr txBox="1"/>
              <p:nvPr/>
            </p:nvSpPr>
            <p:spPr>
              <a:xfrm>
                <a:off x="6042767" y="5926651"/>
                <a:ext cx="8018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6600"/>
                          </a:solidFill>
                          <a:latin typeface="Cambria Math" panose="02040503050406030204" pitchFamily="18" charset="0"/>
                        </a:rPr>
                        <m:t>𝟏𝟏𝟓</m:t>
                      </m:r>
                    </m:oMath>
                  </m:oMathPara>
                </a14:m>
                <a:endParaRPr lang="fr-FR" sz="2400" b="1" dirty="0">
                  <a:solidFill>
                    <a:srgbClr val="FF6600"/>
                  </a:solidFill>
                </a:endParaRPr>
              </a:p>
            </p:txBody>
          </p:sp>
        </mc:Choice>
        <mc:Fallback xmlns="">
          <p:sp>
            <p:nvSpPr>
              <p:cNvPr id="13" name="ZoneTexte 12"/>
              <p:cNvSpPr txBox="1">
                <a:spLocks noRot="1" noChangeAspect="1" noMove="1" noResize="1" noEditPoints="1" noAdjustHandles="1" noChangeArrowheads="1" noChangeShapeType="1" noTextEdit="1"/>
              </p:cNvSpPr>
              <p:nvPr/>
            </p:nvSpPr>
            <p:spPr>
              <a:xfrm>
                <a:off x="6042767" y="5926651"/>
                <a:ext cx="801823" cy="461665"/>
              </a:xfrm>
              <a:prstGeom prst="rect">
                <a:avLst/>
              </a:prstGeom>
              <a:blipFill>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418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p:bldP spid="16" grpId="0" animBg="1"/>
      <p:bldP spid="17" grpId="0" animBg="1"/>
      <p:bldP spid="18" grpId="0"/>
      <p:bldP spid="3" grpId="0" animBg="1"/>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54269" y="3508479"/>
                <a:ext cx="10917621" cy="1536487"/>
              </a:xfrm>
            </p:spPr>
            <p:txBody>
              <a:bodyPr>
                <a:normAutofit lnSpcReduction="10000"/>
              </a:bodyPr>
              <a:lstStyle/>
              <a:p>
                <a:pPr marL="45720" indent="0">
                  <a:buNone/>
                </a:pPr>
                <a:r>
                  <a:rPr lang="fr-FR" sz="2800" dirty="0" smtClean="0"/>
                  <a:t>Calculer une évolution avec un taux de </a:t>
                </a:r>
                <a14:m>
                  <m:oMath xmlns:m="http://schemas.openxmlformats.org/officeDocument/2006/math">
                    <m:r>
                      <a:rPr lang="fr-FR" sz="2800" b="1" i="1" dirty="0" smtClean="0">
                        <a:solidFill>
                          <a:schemeClr val="tx1"/>
                        </a:solidFill>
                        <a:latin typeface="Cambria Math"/>
                      </a:rPr>
                      <m:t>𝒕</m:t>
                    </m:r>
                    <m:r>
                      <a:rPr lang="fr-FR" sz="2800" b="1" i="1" dirty="0" smtClean="0">
                        <a:solidFill>
                          <a:schemeClr val="tx1"/>
                        </a:solidFill>
                        <a:latin typeface="Cambria Math" panose="02040503050406030204" pitchFamily="18" charset="0"/>
                      </a:rPr>
                      <m:t> </m:t>
                    </m:r>
                    <m:r>
                      <a:rPr lang="fr-FR" sz="2800" i="1" dirty="0" smtClean="0">
                        <a:latin typeface="Cambria Math"/>
                      </a:rPr>
                      <m:t>% </m:t>
                    </m:r>
                  </m:oMath>
                </a14:m>
                <a:r>
                  <a:rPr lang="fr-FR" sz="2800" dirty="0"/>
                  <a:t>revient à multiplier par le coefficient </a:t>
                </a:r>
                <a:r>
                  <a:rPr lang="fr-FR" sz="2800" dirty="0" smtClean="0"/>
                  <a:t>multiplicateur</a:t>
                </a:r>
              </a:p>
              <a:p>
                <a:pPr marL="45720" indent="0">
                  <a:buNone/>
                </a:pPr>
                <a14:m>
                  <m:oMathPara xmlns:m="http://schemas.openxmlformats.org/officeDocument/2006/math">
                    <m:oMathParaPr>
                      <m:jc m:val="centerGroup"/>
                    </m:oMathParaPr>
                    <m:oMath xmlns:m="http://schemas.openxmlformats.org/officeDocument/2006/math">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𝐶</m:t>
                          </m:r>
                        </m:e>
                        <m:sub>
                          <m:r>
                            <a:rPr lang="fr-FR" sz="2800" b="0" i="1" smtClean="0">
                              <a:latin typeface="Cambria Math" panose="02040503050406030204" pitchFamily="18" charset="0"/>
                            </a:rPr>
                            <m:t>𝑀</m:t>
                          </m:r>
                        </m:sub>
                      </m:sSub>
                      <m:r>
                        <a:rPr lang="fr-FR" sz="2800" b="0" i="1" smtClean="0">
                          <a:latin typeface="Cambria Math" panose="02040503050406030204" pitchFamily="18" charset="0"/>
                        </a:rPr>
                        <m:t>=1+</m:t>
                      </m:r>
                      <m:f>
                        <m:fPr>
                          <m:ctrlPr>
                            <a:rPr lang="fr-FR" sz="2800" b="0" i="1" smtClean="0">
                              <a:latin typeface="Cambria Math" panose="02040503050406030204" pitchFamily="18" charset="0"/>
                            </a:rPr>
                          </m:ctrlPr>
                        </m:fPr>
                        <m:num>
                          <m:r>
                            <a:rPr lang="fr-FR" sz="2800" b="1" i="1" smtClean="0">
                              <a:latin typeface="Cambria Math" panose="02040503050406030204" pitchFamily="18" charset="0"/>
                            </a:rPr>
                            <m:t>𝒕</m:t>
                          </m:r>
                        </m:num>
                        <m:den>
                          <m:r>
                            <a:rPr lang="fr-FR" sz="2800" b="0" i="1" smtClean="0">
                              <a:latin typeface="Cambria Math" panose="02040503050406030204" pitchFamily="18" charset="0"/>
                            </a:rPr>
                            <m:t>100</m:t>
                          </m:r>
                        </m:den>
                      </m:f>
                    </m:oMath>
                  </m:oMathPara>
                </a14:m>
                <a:endParaRPr lang="fr-FR" sz="2800" dirty="0" smtClean="0"/>
              </a:p>
              <a:p>
                <a:pPr marL="45720" indent="0">
                  <a:buNone/>
                </a:pPr>
                <a:endParaRPr lang="fr-FR" sz="2800"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54269" y="3508479"/>
                <a:ext cx="10917621" cy="1536487"/>
              </a:xfrm>
              <a:blipFill>
                <a:blip r:embed="rId3"/>
                <a:stretch>
                  <a:fillRect l="-670" t="-912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4355359" y="1898449"/>
                <a:ext cx="7419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0070C0"/>
                              </a:solidFill>
                              <a:latin typeface="Cambria Math" panose="02040503050406030204" pitchFamily="18" charset="0"/>
                            </a:rPr>
                          </m:ctrlPr>
                        </m:sSubPr>
                        <m:e>
                          <m:r>
                            <a:rPr lang="fr-FR" sz="3200" b="1" i="1" dirty="0">
                              <a:solidFill>
                                <a:srgbClr val="0070C0"/>
                              </a:solidFill>
                              <a:latin typeface="Cambria Math"/>
                            </a:rPr>
                            <m:t>𝑽</m:t>
                          </m:r>
                        </m:e>
                        <m:sub>
                          <m:r>
                            <a:rPr lang="fr-FR" sz="3200" b="1" i="1" dirty="0">
                              <a:solidFill>
                                <a:srgbClr val="0070C0"/>
                              </a:solidFill>
                              <a:latin typeface="Cambria Math"/>
                            </a:rPr>
                            <m:t>𝒅</m:t>
                          </m:r>
                        </m:sub>
                      </m:sSub>
                    </m:oMath>
                  </m:oMathPara>
                </a14:m>
                <a:endParaRPr lang="fr-FR" sz="3200" dirty="0"/>
              </a:p>
            </p:txBody>
          </p:sp>
        </mc:Choice>
        <mc:Fallback xmlns="">
          <p:sp>
            <p:nvSpPr>
              <p:cNvPr id="6" name="ZoneTexte 5"/>
              <p:cNvSpPr txBox="1">
                <a:spLocks noRot="1" noChangeAspect="1" noMove="1" noResize="1" noEditPoints="1" noAdjustHandles="1" noChangeArrowheads="1" noChangeShapeType="1" noTextEdit="1"/>
              </p:cNvSpPr>
              <p:nvPr/>
            </p:nvSpPr>
            <p:spPr>
              <a:xfrm>
                <a:off x="4355359" y="1898449"/>
                <a:ext cx="741934" cy="58477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7413834" y="1912977"/>
                <a:ext cx="73552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FF0000"/>
                              </a:solidFill>
                              <a:latin typeface="Cambria Math" panose="02040503050406030204" pitchFamily="18" charset="0"/>
                            </a:rPr>
                          </m:ctrlPr>
                        </m:sSubPr>
                        <m:e>
                          <m:r>
                            <a:rPr lang="fr-FR" sz="3200" b="1" i="1" dirty="0">
                              <a:solidFill>
                                <a:srgbClr val="FF0000"/>
                              </a:solidFill>
                              <a:latin typeface="Cambria Math"/>
                            </a:rPr>
                            <m:t>𝑽</m:t>
                          </m:r>
                        </m:e>
                        <m:sub>
                          <m:r>
                            <a:rPr lang="fr-FR" sz="3200" b="1" i="1" dirty="0" smtClean="0">
                              <a:solidFill>
                                <a:srgbClr val="FF0000"/>
                              </a:solidFill>
                              <a:latin typeface="Cambria Math" panose="02040503050406030204" pitchFamily="18" charset="0"/>
                            </a:rPr>
                            <m:t>𝒂</m:t>
                          </m:r>
                        </m:sub>
                      </m:sSub>
                    </m:oMath>
                  </m:oMathPara>
                </a14:m>
                <a:endParaRPr lang="fr-FR" sz="3200" dirty="0"/>
              </a:p>
            </p:txBody>
          </p:sp>
        </mc:Choice>
        <mc:Fallback xmlns="">
          <p:sp>
            <p:nvSpPr>
              <p:cNvPr id="7" name="ZoneTexte 6"/>
              <p:cNvSpPr txBox="1">
                <a:spLocks noRot="1" noChangeAspect="1" noMove="1" noResize="1" noEditPoints="1" noAdjustHandles="1" noChangeArrowheads="1" noChangeShapeType="1" noTextEdit="1"/>
              </p:cNvSpPr>
              <p:nvPr/>
            </p:nvSpPr>
            <p:spPr>
              <a:xfrm>
                <a:off x="7413834" y="1912977"/>
                <a:ext cx="735522" cy="584775"/>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a:xfrm>
                <a:off x="5842470" y="1083415"/>
                <a:ext cx="8197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ea typeface="Cambria Math" panose="02040503050406030204" pitchFamily="18" charset="0"/>
                        </a:rPr>
                        <m:t>×</m:t>
                      </m:r>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𝑪</m:t>
                          </m:r>
                        </m:e>
                        <m:sub>
                          <m:r>
                            <a:rPr lang="fr-FR" sz="2000" b="1" i="1" smtClean="0">
                              <a:latin typeface="Cambria Math" panose="02040503050406030204" pitchFamily="18" charset="0"/>
                              <a:ea typeface="Cambria Math" panose="02040503050406030204" pitchFamily="18" charset="0"/>
                            </a:rPr>
                            <m:t>𝑴</m:t>
                          </m:r>
                        </m:sub>
                      </m:sSub>
                    </m:oMath>
                  </m:oMathPara>
                </a14:m>
                <a:endParaRPr lang="fr-FR" sz="2000" b="1" dirty="0"/>
              </a:p>
            </p:txBody>
          </p:sp>
        </mc:Choice>
        <mc:Fallback xmlns="">
          <p:sp>
            <p:nvSpPr>
              <p:cNvPr id="4" name="ZoneTexte 3"/>
              <p:cNvSpPr txBox="1">
                <a:spLocks noRot="1" noChangeAspect="1" noMove="1" noResize="1" noEditPoints="1" noAdjustHandles="1" noChangeArrowheads="1" noChangeShapeType="1" noTextEdit="1"/>
              </p:cNvSpPr>
              <p:nvPr/>
            </p:nvSpPr>
            <p:spPr>
              <a:xfrm>
                <a:off x="5842470" y="1083415"/>
                <a:ext cx="819776" cy="400110"/>
              </a:xfrm>
              <a:prstGeom prst="rect">
                <a:avLst/>
              </a:prstGeom>
              <a:blipFill>
                <a:blip r:embed="rId6"/>
                <a:stretch>
                  <a:fillRect b="-1538"/>
                </a:stretch>
              </a:blipFill>
            </p:spPr>
            <p:txBody>
              <a:bodyPr/>
              <a:lstStyle/>
              <a:p>
                <a:r>
                  <a:rPr lang="fr-FR">
                    <a:noFill/>
                  </a:rPr>
                  <a:t> </a:t>
                </a:r>
              </a:p>
            </p:txBody>
          </p:sp>
        </mc:Fallback>
      </mc:AlternateContent>
      <p:sp>
        <p:nvSpPr>
          <p:cNvPr id="10" name="Titre 1"/>
          <p:cNvSpPr>
            <a:spLocks noGrp="1"/>
          </p:cNvSpPr>
          <p:nvPr>
            <p:ph type="title"/>
          </p:nvPr>
        </p:nvSpPr>
        <p:spPr>
          <a:xfrm>
            <a:off x="457372" y="137252"/>
            <a:ext cx="11972612" cy="135636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Traduire une évolution: coefficient multiplicateur</a:t>
            </a:r>
            <a:endParaRPr lang="fr-FR" sz="4000" dirty="0"/>
          </a:p>
        </p:txBody>
      </p:sp>
      <p:sp>
        <p:nvSpPr>
          <p:cNvPr id="11" name="Flèche courbée vers le bas 10"/>
          <p:cNvSpPr/>
          <p:nvPr/>
        </p:nvSpPr>
        <p:spPr>
          <a:xfrm>
            <a:off x="4935445" y="1562024"/>
            <a:ext cx="2633825" cy="441435"/>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59717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457372" y="137252"/>
            <a:ext cx="11972612" cy="1218582"/>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Traduire une évolution: coefficient multiplicateur</a:t>
            </a:r>
            <a:endParaRPr lang="fr-FR" sz="4000" dirty="0"/>
          </a:p>
        </p:txBody>
      </p:sp>
      <mc:AlternateContent xmlns:mc="http://schemas.openxmlformats.org/markup-compatibility/2006" xmlns:a14="http://schemas.microsoft.com/office/drawing/2010/main">
        <mc:Choice Requires="a14">
          <p:graphicFrame>
            <p:nvGraphicFramePr>
              <p:cNvPr id="5" name="Tableau 4"/>
              <p:cNvGraphicFramePr>
                <a:graphicFrameLocks noGrp="1"/>
              </p:cNvGraphicFramePr>
              <p:nvPr>
                <p:extLst>
                  <p:ext uri="{D42A27DB-BD31-4B8C-83A1-F6EECF244321}">
                    <p14:modId xmlns:p14="http://schemas.microsoft.com/office/powerpoint/2010/main" val="3965892435"/>
                  </p:ext>
                </p:extLst>
              </p:nvPr>
            </p:nvGraphicFramePr>
            <p:xfrm>
              <a:off x="1048140" y="1839358"/>
              <a:ext cx="7781729" cy="3310010"/>
            </p:xfrm>
            <a:graphic>
              <a:graphicData uri="http://schemas.openxmlformats.org/drawingml/2006/table">
                <a:tbl>
                  <a:tblPr firstRow="1" bandRow="1">
                    <a:tableStyleId>{073A0DAA-6AF3-43AB-8588-CEC1D06C72B9}</a:tableStyleId>
                  </a:tblPr>
                  <a:tblGrid>
                    <a:gridCol w="2048874">
                      <a:extLst>
                        <a:ext uri="{9D8B030D-6E8A-4147-A177-3AD203B41FA5}">
                          <a16:colId xmlns:a16="http://schemas.microsoft.com/office/drawing/2014/main" val="1097404443"/>
                        </a:ext>
                      </a:extLst>
                    </a:gridCol>
                    <a:gridCol w="2048874">
                      <a:extLst>
                        <a:ext uri="{9D8B030D-6E8A-4147-A177-3AD203B41FA5}">
                          <a16:colId xmlns:a16="http://schemas.microsoft.com/office/drawing/2014/main" val="862013009"/>
                        </a:ext>
                      </a:extLst>
                    </a:gridCol>
                    <a:gridCol w="1873843">
                      <a:extLst>
                        <a:ext uri="{9D8B030D-6E8A-4147-A177-3AD203B41FA5}">
                          <a16:colId xmlns:a16="http://schemas.microsoft.com/office/drawing/2014/main" val="2069442242"/>
                        </a:ext>
                      </a:extLst>
                    </a:gridCol>
                    <a:gridCol w="1810138">
                      <a:extLst>
                        <a:ext uri="{9D8B030D-6E8A-4147-A177-3AD203B41FA5}">
                          <a16:colId xmlns:a16="http://schemas.microsoft.com/office/drawing/2014/main" val="2935204504"/>
                        </a:ext>
                      </a:extLst>
                    </a:gridCol>
                  </a:tblGrid>
                  <a:tr h="794554">
                    <a:tc>
                      <a:txBody>
                        <a:bodyPr/>
                        <a:lstStyle/>
                        <a:p>
                          <a:pPr algn="ctr"/>
                          <a:r>
                            <a:rPr lang="fr-FR" sz="2000" b="1" dirty="0" smtClean="0">
                              <a:solidFill>
                                <a:schemeClr val="tx1"/>
                              </a:solidFill>
                            </a:rPr>
                            <a:t>Taux</a:t>
                          </a:r>
                          <a:r>
                            <a:rPr lang="fr-FR" sz="2000" b="1" baseline="0" dirty="0" smtClean="0">
                              <a:solidFill>
                                <a:schemeClr val="tx1"/>
                              </a:solidFill>
                            </a:rPr>
                            <a:t> d’évolution</a:t>
                          </a:r>
                          <a:endParaRPr lang="fr-F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b="1" dirty="0" smtClean="0">
                              <a:solidFill>
                                <a:schemeClr val="tx1"/>
                              </a:solidFill>
                            </a:rPr>
                            <a:t>Coefficient multiplicateur</a:t>
                          </a:r>
                          <a:endParaRPr lang="fr-F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b="1" dirty="0" smtClean="0">
                              <a:solidFill>
                                <a:schemeClr val="tx1"/>
                              </a:solidFill>
                            </a:rPr>
                            <a:t>Augmentation</a:t>
                          </a:r>
                          <a:endParaRPr lang="fr-F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b="1" dirty="0" smtClean="0">
                              <a:solidFill>
                                <a:schemeClr val="tx1"/>
                              </a:solidFill>
                            </a:rPr>
                            <a:t>Diminution</a:t>
                          </a:r>
                          <a:endParaRPr lang="fr-F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276357"/>
                      </a:ext>
                    </a:extLst>
                  </a:tr>
                  <a:tr h="628864">
                    <a:tc>
                      <a:txBody>
                        <a:bodyPr/>
                        <a:lstStyle/>
                        <a:p>
                          <a:pPr algn="ct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−25 %</m:t>
                                </m:r>
                              </m:oMath>
                            </m:oMathPara>
                          </a14:m>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9265948"/>
                      </a:ext>
                    </a:extLst>
                  </a:tr>
                  <a:tr h="628864">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1,24</m:t>
                                </m:r>
                              </m:oMath>
                            </m:oMathPara>
                          </a14:m>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569977"/>
                      </a:ext>
                    </a:extLst>
                  </a:tr>
                  <a:tr h="628864">
                    <a:tc>
                      <a:txBody>
                        <a:bodyPr/>
                        <a:lstStyle/>
                        <a:p>
                          <a:pPr algn="ctr"/>
                          <a:endParaRPr lang="fr-F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0,68</m:t>
                                </m:r>
                              </m:oMath>
                            </m:oMathPara>
                          </a14:m>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0465447"/>
                      </a:ext>
                    </a:extLst>
                  </a:tr>
                  <a:tr h="628864">
                    <a:tc>
                      <a:txBody>
                        <a:bodyPr/>
                        <a:lstStyle/>
                        <a:p>
                          <a:pPr algn="ctr"/>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rPr>
                                  <m:t>+3 %</m:t>
                                </m:r>
                              </m:oMath>
                            </m:oMathPara>
                          </a14:m>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399499"/>
                      </a:ext>
                    </a:extLst>
                  </a:tr>
                </a:tbl>
              </a:graphicData>
            </a:graphic>
          </p:graphicFrame>
        </mc:Choice>
        <mc:Fallback xmlns="">
          <p:graphicFrame>
            <p:nvGraphicFramePr>
              <p:cNvPr id="5" name="Tableau 4"/>
              <p:cNvGraphicFramePr>
                <a:graphicFrameLocks noGrp="1"/>
              </p:cNvGraphicFramePr>
              <p:nvPr>
                <p:extLst>
                  <p:ext uri="{D42A27DB-BD31-4B8C-83A1-F6EECF244321}">
                    <p14:modId xmlns:p14="http://schemas.microsoft.com/office/powerpoint/2010/main" val="3965892435"/>
                  </p:ext>
                </p:extLst>
              </p:nvPr>
            </p:nvGraphicFramePr>
            <p:xfrm>
              <a:off x="1048140" y="1839358"/>
              <a:ext cx="7781729" cy="3310010"/>
            </p:xfrm>
            <a:graphic>
              <a:graphicData uri="http://schemas.openxmlformats.org/drawingml/2006/table">
                <a:tbl>
                  <a:tblPr firstRow="1" bandRow="1">
                    <a:tableStyleId>{073A0DAA-6AF3-43AB-8588-CEC1D06C72B9}</a:tableStyleId>
                  </a:tblPr>
                  <a:tblGrid>
                    <a:gridCol w="2048874">
                      <a:extLst>
                        <a:ext uri="{9D8B030D-6E8A-4147-A177-3AD203B41FA5}">
                          <a16:colId xmlns:a16="http://schemas.microsoft.com/office/drawing/2014/main" val="1097404443"/>
                        </a:ext>
                      </a:extLst>
                    </a:gridCol>
                    <a:gridCol w="2048874">
                      <a:extLst>
                        <a:ext uri="{9D8B030D-6E8A-4147-A177-3AD203B41FA5}">
                          <a16:colId xmlns:a16="http://schemas.microsoft.com/office/drawing/2014/main" val="862013009"/>
                        </a:ext>
                      </a:extLst>
                    </a:gridCol>
                    <a:gridCol w="1873843">
                      <a:extLst>
                        <a:ext uri="{9D8B030D-6E8A-4147-A177-3AD203B41FA5}">
                          <a16:colId xmlns:a16="http://schemas.microsoft.com/office/drawing/2014/main" val="2069442242"/>
                        </a:ext>
                      </a:extLst>
                    </a:gridCol>
                    <a:gridCol w="1810138">
                      <a:extLst>
                        <a:ext uri="{9D8B030D-6E8A-4147-A177-3AD203B41FA5}">
                          <a16:colId xmlns:a16="http://schemas.microsoft.com/office/drawing/2014/main" val="2935204504"/>
                        </a:ext>
                      </a:extLst>
                    </a:gridCol>
                  </a:tblGrid>
                  <a:tr h="794554">
                    <a:tc>
                      <a:txBody>
                        <a:bodyPr/>
                        <a:lstStyle/>
                        <a:p>
                          <a:pPr algn="ctr"/>
                          <a:r>
                            <a:rPr lang="fr-FR" sz="2000" b="1" dirty="0" smtClean="0">
                              <a:solidFill>
                                <a:schemeClr val="tx1"/>
                              </a:solidFill>
                            </a:rPr>
                            <a:t>Taux</a:t>
                          </a:r>
                          <a:r>
                            <a:rPr lang="fr-FR" sz="2000" b="1" baseline="0" dirty="0" smtClean="0">
                              <a:solidFill>
                                <a:schemeClr val="tx1"/>
                              </a:solidFill>
                            </a:rPr>
                            <a:t> d’évolution</a:t>
                          </a:r>
                          <a:endParaRPr lang="fr-F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b="1" dirty="0" smtClean="0">
                              <a:solidFill>
                                <a:schemeClr val="tx1"/>
                              </a:solidFill>
                            </a:rPr>
                            <a:t>Coefficient multiplicateur</a:t>
                          </a:r>
                          <a:endParaRPr lang="fr-F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b="1" dirty="0" smtClean="0">
                              <a:solidFill>
                                <a:schemeClr val="tx1"/>
                              </a:solidFill>
                            </a:rPr>
                            <a:t>Augmentation</a:t>
                          </a:r>
                          <a:endParaRPr lang="fr-F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b="1" dirty="0" smtClean="0">
                              <a:solidFill>
                                <a:schemeClr val="tx1"/>
                              </a:solidFill>
                            </a:rPr>
                            <a:t>Diminution</a:t>
                          </a:r>
                          <a:endParaRPr lang="fr-FR"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5276357"/>
                      </a:ext>
                    </a:extLst>
                  </a:tr>
                  <a:tr h="628864">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8" t="-128155" r="-280952" b="-302913"/>
                          </a:stretch>
                        </a:blip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9265948"/>
                      </a:ext>
                    </a:extLst>
                  </a:tr>
                  <a:tr h="628864">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228155" r="-180119" b="-202913"/>
                          </a:stretch>
                        </a:blip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569977"/>
                      </a:ext>
                    </a:extLst>
                  </a:tr>
                  <a:tr h="628864">
                    <a:tc>
                      <a:txBody>
                        <a:bodyPr/>
                        <a:lstStyle/>
                        <a:p>
                          <a:pPr algn="ctr"/>
                          <a:endParaRPr lang="fr-F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00" t="-325000" r="-180119" b="-100962"/>
                          </a:stretch>
                        </a:blip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0465447"/>
                      </a:ext>
                    </a:extLst>
                  </a:tr>
                  <a:tr h="628864">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8" t="-429126" r="-280952" b="-1942"/>
                          </a:stretch>
                        </a:blip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399499"/>
                      </a:ext>
                    </a:extLst>
                  </a:tr>
                </a:tbl>
              </a:graphicData>
            </a:graphic>
          </p:graphicFrame>
        </mc:Fallback>
      </mc:AlternateContent>
      <mc:AlternateContent xmlns:mc="http://schemas.openxmlformats.org/markup-compatibility/2006" xmlns:a14="http://schemas.microsoft.com/office/drawing/2010/main">
        <mc:Choice Requires="a14">
          <p:sp>
            <p:nvSpPr>
              <p:cNvPr id="12" name="Rectangle à coins arrondis 11"/>
              <p:cNvSpPr/>
              <p:nvPr/>
            </p:nvSpPr>
            <p:spPr>
              <a:xfrm>
                <a:off x="9683478" y="2272547"/>
                <a:ext cx="1702675" cy="788276"/>
              </a:xfrm>
              <a:prstGeom prst="roundRect">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𝑀</m:t>
                          </m:r>
                        </m:sub>
                      </m:sSub>
                      <m:r>
                        <a:rPr lang="fr-FR" i="1">
                          <a:latin typeface="Cambria Math" panose="02040503050406030204" pitchFamily="18" charset="0"/>
                        </a:rPr>
                        <m:t>=1</m:t>
                      </m:r>
                      <m:r>
                        <a:rPr lang="fr-FR" b="0" i="1" smtClean="0">
                          <a:latin typeface="Cambria Math" panose="02040503050406030204" pitchFamily="18" charset="0"/>
                        </a:rPr>
                        <m:t>+</m:t>
                      </m:r>
                      <m:f>
                        <m:fPr>
                          <m:ctrlPr>
                            <a:rPr lang="fr-FR" i="1">
                              <a:latin typeface="Cambria Math" panose="02040503050406030204" pitchFamily="18" charset="0"/>
                            </a:rPr>
                          </m:ctrlPr>
                        </m:fPr>
                        <m:num>
                          <m:r>
                            <a:rPr lang="fr-FR" b="1" i="1">
                              <a:latin typeface="Cambria Math" panose="02040503050406030204" pitchFamily="18" charset="0"/>
                            </a:rPr>
                            <m:t>𝒕</m:t>
                          </m:r>
                        </m:num>
                        <m:den>
                          <m:r>
                            <a:rPr lang="fr-FR" i="1">
                              <a:latin typeface="Cambria Math" panose="02040503050406030204" pitchFamily="18" charset="0"/>
                            </a:rPr>
                            <m:t>100</m:t>
                          </m:r>
                        </m:den>
                      </m:f>
                    </m:oMath>
                  </m:oMathPara>
                </a14:m>
                <a:endParaRPr lang="fr-FR" dirty="0"/>
              </a:p>
            </p:txBody>
          </p:sp>
        </mc:Choice>
        <mc:Fallback xmlns="">
          <p:sp>
            <p:nvSpPr>
              <p:cNvPr id="12" name="Rectangle à coins arrondis 11"/>
              <p:cNvSpPr>
                <a:spLocks noRot="1" noChangeAspect="1" noMove="1" noResize="1" noEditPoints="1" noAdjustHandles="1" noChangeArrowheads="1" noChangeShapeType="1" noTextEdit="1"/>
              </p:cNvSpPr>
              <p:nvPr/>
            </p:nvSpPr>
            <p:spPr>
              <a:xfrm>
                <a:off x="9683478" y="2272547"/>
                <a:ext cx="1702675" cy="788276"/>
              </a:xfrm>
              <a:prstGeom prst="roundRect">
                <a:avLst/>
              </a:prstGeom>
              <a:blipFill>
                <a:blip r:embed="rId4"/>
                <a:stretch>
                  <a:fillRect/>
                </a:stretch>
              </a:blipFill>
              <a:ln>
                <a:solidFill>
                  <a:srgbClr val="FFC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 name="Rectangle à coins arrondis 12"/>
              <p:cNvSpPr/>
              <p:nvPr/>
            </p:nvSpPr>
            <p:spPr>
              <a:xfrm>
                <a:off x="9683478" y="3855523"/>
                <a:ext cx="1856881" cy="788276"/>
              </a:xfrm>
              <a:prstGeom prst="roundRect">
                <a:avLst/>
              </a:prstGeom>
              <a:solidFill>
                <a:srgbClr val="FF33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r>
                            <a:rPr lang="fr-FR" b="1" i="1">
                              <a:latin typeface="Cambria Math" panose="02040503050406030204" pitchFamily="18" charset="0"/>
                            </a:rPr>
                            <m:t>𝒕</m:t>
                          </m:r>
                        </m:num>
                        <m:den>
                          <m:r>
                            <a:rPr lang="fr-FR" i="1">
                              <a:latin typeface="Cambria Math" panose="02040503050406030204" pitchFamily="18" charset="0"/>
                            </a:rPr>
                            <m:t>100</m:t>
                          </m:r>
                        </m:den>
                      </m:f>
                      <m:r>
                        <a:rPr lang="fr-FR" i="1">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𝐶</m:t>
                          </m:r>
                        </m:e>
                        <m:sub>
                          <m:r>
                            <a:rPr lang="fr-FR" b="0" i="1" smtClean="0">
                              <a:latin typeface="Cambria Math" panose="02040503050406030204" pitchFamily="18" charset="0"/>
                            </a:rPr>
                            <m:t>𝑀</m:t>
                          </m:r>
                        </m:sub>
                      </m:sSub>
                      <m:r>
                        <a:rPr lang="fr-FR" b="0" i="1" smtClean="0">
                          <a:latin typeface="Cambria Math" panose="02040503050406030204" pitchFamily="18" charset="0"/>
                        </a:rPr>
                        <m:t>−</m:t>
                      </m:r>
                      <m:r>
                        <a:rPr lang="fr-FR" i="1">
                          <a:latin typeface="Cambria Math" panose="02040503050406030204" pitchFamily="18" charset="0"/>
                        </a:rPr>
                        <m:t>1</m:t>
                      </m:r>
                    </m:oMath>
                  </m:oMathPara>
                </a14:m>
                <a:endParaRPr lang="fr-FR" dirty="0"/>
              </a:p>
            </p:txBody>
          </p:sp>
        </mc:Choice>
        <mc:Fallback xmlns="">
          <p:sp>
            <p:nvSpPr>
              <p:cNvPr id="13" name="Rectangle à coins arrondis 12"/>
              <p:cNvSpPr>
                <a:spLocks noRot="1" noChangeAspect="1" noMove="1" noResize="1" noEditPoints="1" noAdjustHandles="1" noChangeArrowheads="1" noChangeShapeType="1" noTextEdit="1"/>
              </p:cNvSpPr>
              <p:nvPr/>
            </p:nvSpPr>
            <p:spPr>
              <a:xfrm>
                <a:off x="9683478" y="3855523"/>
                <a:ext cx="1856881" cy="788276"/>
              </a:xfrm>
              <a:prstGeom prst="roundRect">
                <a:avLst/>
              </a:prstGeom>
              <a:blipFill>
                <a:blip r:embed="rId5"/>
                <a:stretch>
                  <a:fillRect/>
                </a:stretch>
              </a:blipFill>
              <a:ln>
                <a:solidFill>
                  <a:srgbClr val="FF3399"/>
                </a:solidFill>
              </a:ln>
            </p:spPr>
            <p:txBody>
              <a:bodyPr/>
              <a:lstStyle/>
              <a:p>
                <a:r>
                  <a:rPr lang="fr-FR">
                    <a:noFill/>
                  </a:rPr>
                  <a:t> </a:t>
                </a:r>
              </a:p>
            </p:txBody>
          </p:sp>
        </mc:Fallback>
      </mc:AlternateContent>
    </p:spTree>
    <p:extLst>
      <p:ext uri="{BB962C8B-B14F-4D97-AF65-F5344CB8AC3E}">
        <p14:creationId xmlns:p14="http://schemas.microsoft.com/office/powerpoint/2010/main" val="51261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372" y="137252"/>
            <a:ext cx="11972612" cy="135636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Etudier des évolutions successives</a:t>
            </a:r>
            <a:endParaRPr lang="fr-FR" sz="4000" dirty="0"/>
          </a:p>
        </p:txBody>
      </p:sp>
      <p:sp>
        <p:nvSpPr>
          <p:cNvPr id="2" name="Rectangle 1"/>
          <p:cNvSpPr/>
          <p:nvPr/>
        </p:nvSpPr>
        <p:spPr>
          <a:xfrm>
            <a:off x="457372" y="1154945"/>
            <a:ext cx="10972628" cy="1988237"/>
          </a:xfrm>
          <a:prstGeom prst="rect">
            <a:avLst/>
          </a:prstGeom>
        </p:spPr>
        <p:txBody>
          <a:bodyPr wrap="square">
            <a:spAutoFit/>
          </a:bodyPr>
          <a:lstStyle/>
          <a:p>
            <a:pPr marL="45720" indent="0">
              <a:lnSpc>
                <a:spcPct val="110000"/>
              </a:lnSpc>
              <a:buNone/>
            </a:pPr>
            <a:r>
              <a:rPr lang="fr-FR" sz="2800" dirty="0"/>
              <a:t>Le prix du baril de pétrole a </a:t>
            </a:r>
            <a:r>
              <a:rPr lang="fr-FR" sz="2800" dirty="0" smtClean="0"/>
              <a:t>baissé de 20 % </a:t>
            </a:r>
            <a:r>
              <a:rPr lang="fr-FR" sz="2800" dirty="0"/>
              <a:t>entre le </a:t>
            </a:r>
            <a:r>
              <a:rPr lang="fr-FR" sz="2800" dirty="0" smtClean="0"/>
              <a:t>25 </a:t>
            </a:r>
            <a:r>
              <a:rPr lang="fr-FR" sz="2800" dirty="0"/>
              <a:t>et le </a:t>
            </a:r>
            <a:r>
              <a:rPr lang="fr-FR" sz="2800" dirty="0" smtClean="0"/>
              <a:t>30 mars </a:t>
            </a:r>
            <a:r>
              <a:rPr lang="fr-FR" sz="2800" dirty="0"/>
              <a:t>2020. </a:t>
            </a:r>
            <a:r>
              <a:rPr lang="fr-FR" sz="2800" dirty="0" smtClean="0"/>
              <a:t>Il a augmenté de 15 % entre le 30 mars et le 1</a:t>
            </a:r>
            <a:r>
              <a:rPr lang="fr-FR" sz="2800" baseline="30000" dirty="0" smtClean="0"/>
              <a:t>er</a:t>
            </a:r>
            <a:r>
              <a:rPr lang="fr-FR" sz="2800" dirty="0" smtClean="0"/>
              <a:t>  avril 2020. </a:t>
            </a:r>
          </a:p>
          <a:p>
            <a:pPr marL="45720" indent="0">
              <a:lnSpc>
                <a:spcPct val="110000"/>
              </a:lnSpc>
              <a:buNone/>
            </a:pPr>
            <a:r>
              <a:rPr lang="fr-FR" sz="2800" dirty="0" smtClean="0"/>
              <a:t>Quelle a été l’évolution globale du prix du baril entre le 25 mars et le 1</a:t>
            </a:r>
            <a:r>
              <a:rPr lang="fr-FR" sz="2800" baseline="30000" dirty="0" smtClean="0"/>
              <a:t>er</a:t>
            </a:r>
            <a:r>
              <a:rPr lang="fr-FR" sz="2800" dirty="0" smtClean="0"/>
              <a:t>  avril 2020 ?</a:t>
            </a:r>
            <a:endParaRPr lang="fr-FR" sz="2800" dirty="0"/>
          </a:p>
        </p:txBody>
      </p:sp>
      <p:sp>
        <p:nvSpPr>
          <p:cNvPr id="3" name="Rectangle 2"/>
          <p:cNvSpPr/>
          <p:nvPr/>
        </p:nvSpPr>
        <p:spPr>
          <a:xfrm>
            <a:off x="1689539" y="3837681"/>
            <a:ext cx="1702676" cy="6463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0070C0"/>
                </a:solidFill>
              </a:rPr>
              <a:t>Prix le 25 mars</a:t>
            </a:r>
            <a:endParaRPr lang="fr-FR" sz="2000" dirty="0">
              <a:solidFill>
                <a:srgbClr val="0070C0"/>
              </a:solidFill>
            </a:endParaRPr>
          </a:p>
        </p:txBody>
      </p:sp>
      <p:sp>
        <p:nvSpPr>
          <p:cNvPr id="5" name="Rectangle 4"/>
          <p:cNvSpPr/>
          <p:nvPr/>
        </p:nvSpPr>
        <p:spPr>
          <a:xfrm>
            <a:off x="8082457" y="3837681"/>
            <a:ext cx="1702676" cy="6463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FF0000"/>
                </a:solidFill>
              </a:rPr>
              <a:t>Prix le 1</a:t>
            </a:r>
            <a:r>
              <a:rPr lang="fr-FR" sz="2000" baseline="30000" dirty="0" smtClean="0">
                <a:solidFill>
                  <a:srgbClr val="FF0000"/>
                </a:solidFill>
              </a:rPr>
              <a:t>er</a:t>
            </a:r>
            <a:r>
              <a:rPr lang="fr-FR" sz="2000" dirty="0" smtClean="0">
                <a:solidFill>
                  <a:srgbClr val="FF0000"/>
                </a:solidFill>
              </a:rPr>
              <a:t> avril</a:t>
            </a:r>
            <a:endParaRPr lang="fr-FR" sz="2000" dirty="0">
              <a:solidFill>
                <a:srgbClr val="FF0000"/>
              </a:solidFill>
            </a:endParaRPr>
          </a:p>
        </p:txBody>
      </p:sp>
      <p:sp>
        <p:nvSpPr>
          <p:cNvPr id="6" name="Rectangle 5"/>
          <p:cNvSpPr/>
          <p:nvPr/>
        </p:nvSpPr>
        <p:spPr>
          <a:xfrm>
            <a:off x="4955629" y="3837681"/>
            <a:ext cx="1702676" cy="646387"/>
          </a:xfrm>
          <a:prstGeom prst="rect">
            <a:avLst/>
          </a:prstGeom>
          <a:solidFill>
            <a:schemeClr val="bg1"/>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33FF"/>
                </a:solidFill>
              </a:rPr>
              <a:t>Prix le 30 mars</a:t>
            </a:r>
            <a:endParaRPr lang="fr-FR" sz="2000" dirty="0">
              <a:solidFill>
                <a:srgbClr val="9933FF"/>
              </a:solidFill>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11445"/>
          <a:stretch/>
        </p:blipFill>
        <p:spPr>
          <a:xfrm>
            <a:off x="9435799" y="283778"/>
            <a:ext cx="2494193" cy="995185"/>
          </a:xfrm>
          <a:prstGeom prst="rect">
            <a:avLst/>
          </a:prstGeom>
        </p:spPr>
      </p:pic>
    </p:spTree>
    <p:extLst>
      <p:ext uri="{BB962C8B-B14F-4D97-AF65-F5344CB8AC3E}">
        <p14:creationId xmlns:p14="http://schemas.microsoft.com/office/powerpoint/2010/main" val="3272326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idx="1"/>
              </p:nvPr>
            </p:nvSpPr>
            <p:spPr>
              <a:xfrm>
                <a:off x="457372" y="4331142"/>
                <a:ext cx="11037942" cy="1775744"/>
              </a:xfrm>
            </p:spPr>
            <p:txBody>
              <a:bodyPr>
                <a:normAutofit/>
              </a:bodyPr>
              <a:lstStyle/>
              <a:p>
                <a:pPr marL="45720" indent="0">
                  <a:lnSpc>
                    <a:spcPct val="100000"/>
                  </a:lnSpc>
                  <a:spcBef>
                    <a:spcPts val="2400"/>
                  </a:spcBef>
                  <a:buNone/>
                </a:pPr>
                <a:r>
                  <a:rPr lang="fr-FR" sz="3200" dirty="0" smtClean="0"/>
                  <a:t>Le </a:t>
                </a:r>
                <a:r>
                  <a:rPr lang="fr-FR" sz="3200" dirty="0"/>
                  <a:t>coefficient multiplicateur global est le produit des coefficients multiplicateurs </a:t>
                </a:r>
                <a:r>
                  <a:rPr lang="fr-FR" sz="3200" dirty="0" smtClean="0"/>
                  <a:t>successifs: </a:t>
                </a:r>
                <a14:m>
                  <m:oMath xmlns:m="http://schemas.openxmlformats.org/officeDocument/2006/math">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𝐶</m:t>
                        </m:r>
                      </m:e>
                      <m:sub>
                        <m:r>
                          <a:rPr lang="fr-FR" sz="3200" b="0" i="1" smtClean="0">
                            <a:latin typeface="Cambria Math" panose="02040503050406030204" pitchFamily="18" charset="0"/>
                          </a:rPr>
                          <m:t>𝑀</m:t>
                        </m:r>
                      </m:sub>
                    </m:sSub>
                    <m:r>
                      <a:rPr lang="fr-FR" sz="3200" b="0" i="1" smtClean="0">
                        <a:latin typeface="Cambria Math" panose="02040503050406030204" pitchFamily="18" charset="0"/>
                      </a:rPr>
                      <m:t>=</m:t>
                    </m:r>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𝐶</m:t>
                        </m:r>
                      </m:e>
                      <m:sub>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𝑀</m:t>
                            </m:r>
                          </m:e>
                          <m:sub>
                            <m:r>
                              <a:rPr lang="fr-FR" sz="3200" b="0" i="1" smtClean="0">
                                <a:latin typeface="Cambria Math" panose="02040503050406030204" pitchFamily="18" charset="0"/>
                              </a:rPr>
                              <m:t>1</m:t>
                            </m:r>
                          </m:sub>
                        </m:sSub>
                      </m:sub>
                    </m:sSub>
                    <m:r>
                      <a:rPr lang="fr-FR" sz="3200" b="0" i="1" smtClean="0">
                        <a:latin typeface="Cambria Math" panose="02040503050406030204" pitchFamily="18" charset="0"/>
                        <a:ea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𝐶</m:t>
                        </m:r>
                      </m:e>
                      <m:sub>
                        <m:sSub>
                          <m:sSubPr>
                            <m:ctrlPr>
                              <a:rPr lang="fr-FR" sz="3200" i="1">
                                <a:latin typeface="Cambria Math" panose="02040503050406030204" pitchFamily="18" charset="0"/>
                              </a:rPr>
                            </m:ctrlPr>
                          </m:sSubPr>
                          <m:e>
                            <m:r>
                              <a:rPr lang="fr-FR" sz="3200" i="1">
                                <a:latin typeface="Cambria Math" panose="02040503050406030204" pitchFamily="18" charset="0"/>
                              </a:rPr>
                              <m:t>𝑀</m:t>
                            </m:r>
                          </m:e>
                          <m:sub>
                            <m:r>
                              <a:rPr lang="fr-FR" sz="3200" b="0" i="1" smtClean="0">
                                <a:latin typeface="Cambria Math" panose="02040503050406030204" pitchFamily="18" charset="0"/>
                              </a:rPr>
                              <m:t>2</m:t>
                            </m:r>
                          </m:sub>
                        </m:sSub>
                      </m:sub>
                    </m:sSub>
                    <m:r>
                      <a:rPr lang="fr-FR" sz="3200" i="1">
                        <a:latin typeface="Cambria Math" panose="02040503050406030204" pitchFamily="18" charset="0"/>
                        <a:ea typeface="Cambria Math" panose="02040503050406030204" pitchFamily="18" charset="0"/>
                      </a:rPr>
                      <m:t>×</m:t>
                    </m:r>
                    <m:sSub>
                      <m:sSubPr>
                        <m:ctrlPr>
                          <a:rPr lang="fr-FR" sz="3200" i="1">
                            <a:latin typeface="Cambria Math" panose="02040503050406030204" pitchFamily="18" charset="0"/>
                          </a:rPr>
                        </m:ctrlPr>
                      </m:sSubPr>
                      <m:e>
                        <m:r>
                          <a:rPr lang="fr-FR" sz="3200" i="1">
                            <a:latin typeface="Cambria Math" panose="02040503050406030204" pitchFamily="18" charset="0"/>
                          </a:rPr>
                          <m:t>𝐶</m:t>
                        </m:r>
                      </m:e>
                      <m:sub>
                        <m:sSub>
                          <m:sSubPr>
                            <m:ctrlPr>
                              <a:rPr lang="fr-FR" sz="3200" i="1">
                                <a:latin typeface="Cambria Math" panose="02040503050406030204" pitchFamily="18" charset="0"/>
                              </a:rPr>
                            </m:ctrlPr>
                          </m:sSubPr>
                          <m:e>
                            <m:r>
                              <a:rPr lang="fr-FR" sz="3200" i="1">
                                <a:latin typeface="Cambria Math" panose="02040503050406030204" pitchFamily="18" charset="0"/>
                              </a:rPr>
                              <m:t>𝑀</m:t>
                            </m:r>
                          </m:e>
                          <m:sub>
                            <m:r>
                              <a:rPr lang="fr-FR" sz="3200" b="0" i="1" smtClean="0">
                                <a:latin typeface="Cambria Math" panose="02040503050406030204" pitchFamily="18" charset="0"/>
                              </a:rPr>
                              <m:t>3</m:t>
                            </m:r>
                          </m:sub>
                        </m:sSub>
                      </m:sub>
                    </m:sSub>
                  </m:oMath>
                </a14:m>
                <a:r>
                  <a:rPr lang="fr-FR" sz="3200" dirty="0" smtClean="0"/>
                  <a:t>.</a:t>
                </a:r>
                <a:endParaRPr lang="fr-FR" sz="3200" dirty="0"/>
              </a:p>
              <a:p>
                <a:pPr marL="45720" indent="0">
                  <a:lnSpc>
                    <a:spcPct val="160000"/>
                  </a:lnSpc>
                  <a:buNone/>
                </a:pPr>
                <a:endParaRPr lang="fr-FR" sz="2800" dirty="0"/>
              </a:p>
              <a:p>
                <a:pPr marL="45720" indent="0">
                  <a:lnSpc>
                    <a:spcPct val="160000"/>
                  </a:lnSpc>
                  <a:buNone/>
                </a:pPr>
                <a:endParaRPr lang="fr-FR" sz="2800" b="0" dirty="0" smtClean="0"/>
              </a:p>
              <a:p>
                <a:pPr marL="45720" indent="0">
                  <a:lnSpc>
                    <a:spcPct val="160000"/>
                  </a:lnSpc>
                  <a:buNone/>
                </a:pPr>
                <a:endParaRPr lang="fr-FR" sz="2800" dirty="0"/>
              </a:p>
              <a:p>
                <a:pPr marL="45720" indent="0">
                  <a:buNone/>
                </a:pPr>
                <a:endParaRPr lang="fr-FR" dirty="0"/>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xfrm>
                <a:off x="457372" y="4331142"/>
                <a:ext cx="11037942" cy="1775744"/>
              </a:xfrm>
              <a:blipFill>
                <a:blip r:embed="rId3"/>
                <a:stretch>
                  <a:fillRect l="-939" t="-4452" r="-1933"/>
                </a:stretch>
              </a:blipFill>
            </p:spPr>
            <p:txBody>
              <a:bodyPr/>
              <a:lstStyle/>
              <a:p>
                <a:r>
                  <a:rPr lang="fr-FR">
                    <a:noFill/>
                  </a:rPr>
                  <a:t> </a:t>
                </a:r>
              </a:p>
            </p:txBody>
          </p:sp>
        </mc:Fallback>
      </mc:AlternateContent>
      <p:sp>
        <p:nvSpPr>
          <p:cNvPr id="7" name="Titre 1"/>
          <p:cNvSpPr>
            <a:spLocks noGrp="1"/>
          </p:cNvSpPr>
          <p:nvPr>
            <p:ph type="title"/>
          </p:nvPr>
        </p:nvSpPr>
        <p:spPr>
          <a:xfrm>
            <a:off x="457372" y="137252"/>
            <a:ext cx="11972612" cy="135636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Etudier des évolutions successives</a:t>
            </a:r>
            <a:endParaRPr lang="fr-FR" sz="4000" dirty="0"/>
          </a:p>
        </p:txBody>
      </p:sp>
      <mc:AlternateContent xmlns:mc="http://schemas.openxmlformats.org/markup-compatibility/2006" xmlns:a14="http://schemas.microsoft.com/office/drawing/2010/main">
        <mc:Choice Requires="a14">
          <p:sp>
            <p:nvSpPr>
              <p:cNvPr id="9" name="ZoneTexte 8"/>
              <p:cNvSpPr txBox="1"/>
              <p:nvPr/>
            </p:nvSpPr>
            <p:spPr>
              <a:xfrm>
                <a:off x="1995389" y="2144111"/>
                <a:ext cx="72911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0070C0"/>
                              </a:solidFill>
                              <a:latin typeface="Cambria Math" panose="02040503050406030204" pitchFamily="18" charset="0"/>
                            </a:rPr>
                          </m:ctrlPr>
                        </m:sSubPr>
                        <m:e>
                          <m:r>
                            <a:rPr lang="fr-FR" sz="3200" b="1" i="1" dirty="0">
                              <a:solidFill>
                                <a:srgbClr val="0070C0"/>
                              </a:solidFill>
                              <a:latin typeface="Cambria Math"/>
                            </a:rPr>
                            <m:t>𝑽</m:t>
                          </m:r>
                        </m:e>
                        <m:sub>
                          <m:r>
                            <a:rPr lang="fr-FR" sz="3200" b="1" i="1" dirty="0" smtClean="0">
                              <a:solidFill>
                                <a:srgbClr val="0070C0"/>
                              </a:solidFill>
                              <a:latin typeface="Cambria Math" panose="02040503050406030204" pitchFamily="18" charset="0"/>
                            </a:rPr>
                            <m:t>𝟎</m:t>
                          </m:r>
                        </m:sub>
                      </m:sSub>
                    </m:oMath>
                  </m:oMathPara>
                </a14:m>
                <a:endParaRPr lang="fr-FR" sz="3200" dirty="0">
                  <a:solidFill>
                    <a:srgbClr val="0000CC"/>
                  </a:solidFill>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1995389" y="2144111"/>
                <a:ext cx="729110" cy="58477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p:cNvSpPr txBox="1"/>
              <p:nvPr/>
            </p:nvSpPr>
            <p:spPr>
              <a:xfrm>
                <a:off x="4213072" y="2191408"/>
                <a:ext cx="72911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9933FF"/>
                              </a:solidFill>
                              <a:latin typeface="Cambria Math" panose="02040503050406030204" pitchFamily="18" charset="0"/>
                            </a:rPr>
                          </m:ctrlPr>
                        </m:sSubPr>
                        <m:e>
                          <m:r>
                            <a:rPr lang="fr-FR" sz="3200" b="1" i="1" dirty="0">
                              <a:solidFill>
                                <a:srgbClr val="9933FF"/>
                              </a:solidFill>
                              <a:latin typeface="Cambria Math"/>
                            </a:rPr>
                            <m:t>𝑽</m:t>
                          </m:r>
                        </m:e>
                        <m:sub>
                          <m:r>
                            <a:rPr lang="fr-FR" sz="3200" b="1" i="1" dirty="0" smtClean="0">
                              <a:solidFill>
                                <a:srgbClr val="9933FF"/>
                              </a:solidFill>
                              <a:latin typeface="Cambria Math" panose="02040503050406030204" pitchFamily="18" charset="0"/>
                            </a:rPr>
                            <m:t>𝟏</m:t>
                          </m:r>
                        </m:sub>
                      </m:sSub>
                    </m:oMath>
                  </m:oMathPara>
                </a14:m>
                <a:endParaRPr lang="fr-FR" sz="3200" dirty="0"/>
              </a:p>
            </p:txBody>
          </p:sp>
        </mc:Choice>
        <mc:Fallback xmlns="">
          <p:sp>
            <p:nvSpPr>
              <p:cNvPr id="10" name="ZoneTexte 9"/>
              <p:cNvSpPr txBox="1">
                <a:spLocks noRot="1" noChangeAspect="1" noMove="1" noResize="1" noEditPoints="1" noAdjustHandles="1" noChangeArrowheads="1" noChangeShapeType="1" noTextEdit="1"/>
              </p:cNvSpPr>
              <p:nvPr/>
            </p:nvSpPr>
            <p:spPr>
              <a:xfrm>
                <a:off x="4213072" y="2191408"/>
                <a:ext cx="729110" cy="584775"/>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6430755" y="2215781"/>
                <a:ext cx="72911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FF3399"/>
                              </a:solidFill>
                              <a:latin typeface="Cambria Math" panose="02040503050406030204" pitchFamily="18" charset="0"/>
                            </a:rPr>
                          </m:ctrlPr>
                        </m:sSubPr>
                        <m:e>
                          <m:r>
                            <a:rPr lang="fr-FR" sz="3200" b="1" i="1" dirty="0">
                              <a:solidFill>
                                <a:srgbClr val="FF3399"/>
                              </a:solidFill>
                              <a:latin typeface="Cambria Math"/>
                            </a:rPr>
                            <m:t>𝑽</m:t>
                          </m:r>
                        </m:e>
                        <m:sub>
                          <m:r>
                            <a:rPr lang="fr-FR" sz="3200" b="1" i="1" dirty="0" smtClean="0">
                              <a:solidFill>
                                <a:srgbClr val="FF3399"/>
                              </a:solidFill>
                              <a:latin typeface="Cambria Math" panose="02040503050406030204" pitchFamily="18" charset="0"/>
                            </a:rPr>
                            <m:t>𝟐</m:t>
                          </m:r>
                        </m:sub>
                      </m:sSub>
                    </m:oMath>
                  </m:oMathPara>
                </a14:m>
                <a:endParaRPr lang="fr-FR" sz="3200" dirty="0"/>
              </a:p>
            </p:txBody>
          </p:sp>
        </mc:Choice>
        <mc:Fallback xmlns="">
          <p:sp>
            <p:nvSpPr>
              <p:cNvPr id="11" name="ZoneTexte 10"/>
              <p:cNvSpPr txBox="1">
                <a:spLocks noRot="1" noChangeAspect="1" noMove="1" noResize="1" noEditPoints="1" noAdjustHandles="1" noChangeArrowheads="1" noChangeShapeType="1" noTextEdit="1"/>
              </p:cNvSpPr>
              <p:nvPr/>
            </p:nvSpPr>
            <p:spPr>
              <a:xfrm>
                <a:off x="6430755" y="2215781"/>
                <a:ext cx="729110" cy="584775"/>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8648438" y="2255931"/>
                <a:ext cx="72911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FF0000"/>
                              </a:solidFill>
                              <a:latin typeface="Cambria Math" panose="02040503050406030204" pitchFamily="18" charset="0"/>
                            </a:rPr>
                          </m:ctrlPr>
                        </m:sSubPr>
                        <m:e>
                          <m:r>
                            <a:rPr lang="fr-FR" sz="3200" b="1" i="1" dirty="0">
                              <a:solidFill>
                                <a:srgbClr val="FF0000"/>
                              </a:solidFill>
                              <a:latin typeface="Cambria Math"/>
                            </a:rPr>
                            <m:t>𝑽</m:t>
                          </m:r>
                        </m:e>
                        <m:sub>
                          <m:r>
                            <a:rPr lang="fr-FR" sz="3200" b="1" i="1" dirty="0" smtClean="0">
                              <a:solidFill>
                                <a:srgbClr val="FF0000"/>
                              </a:solidFill>
                              <a:latin typeface="Cambria Math" panose="02040503050406030204" pitchFamily="18" charset="0"/>
                            </a:rPr>
                            <m:t>𝟑</m:t>
                          </m:r>
                        </m:sub>
                      </m:sSub>
                    </m:oMath>
                  </m:oMathPara>
                </a14:m>
                <a:endParaRPr lang="fr-FR" sz="3200" dirty="0"/>
              </a:p>
            </p:txBody>
          </p:sp>
        </mc:Choice>
        <mc:Fallback xmlns="">
          <p:sp>
            <p:nvSpPr>
              <p:cNvPr id="12" name="ZoneTexte 11"/>
              <p:cNvSpPr txBox="1">
                <a:spLocks noRot="1" noChangeAspect="1" noMove="1" noResize="1" noEditPoints="1" noAdjustHandles="1" noChangeArrowheads="1" noChangeShapeType="1" noTextEdit="1"/>
              </p:cNvSpPr>
              <p:nvPr/>
            </p:nvSpPr>
            <p:spPr>
              <a:xfrm>
                <a:off x="8648438" y="2255931"/>
                <a:ext cx="729110" cy="584775"/>
              </a:xfrm>
              <a:prstGeom prst="rect">
                <a:avLst/>
              </a:prstGeom>
              <a:blipFill>
                <a:blip r:embed="rId7"/>
                <a:stretch>
                  <a:fillRect/>
                </a:stretch>
              </a:blipFill>
            </p:spPr>
            <p:txBody>
              <a:bodyPr/>
              <a:lstStyle/>
              <a:p>
                <a:r>
                  <a:rPr lang="fr-FR">
                    <a:noFill/>
                  </a:rPr>
                  <a:t> </a:t>
                </a:r>
              </a:p>
            </p:txBody>
          </p:sp>
        </mc:Fallback>
      </mc:AlternateContent>
      <p:sp>
        <p:nvSpPr>
          <p:cNvPr id="13" name="Flèche courbée vers le bas 12"/>
          <p:cNvSpPr/>
          <p:nvPr/>
        </p:nvSpPr>
        <p:spPr>
          <a:xfrm>
            <a:off x="2417565" y="1718442"/>
            <a:ext cx="2102441" cy="441435"/>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4" name="Flèche courbée vers le bas 13"/>
          <p:cNvSpPr/>
          <p:nvPr/>
        </p:nvSpPr>
        <p:spPr>
          <a:xfrm>
            <a:off x="4625667" y="1749973"/>
            <a:ext cx="2102441" cy="441435"/>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5" name="Flèche courbée vers le bas 14"/>
          <p:cNvSpPr/>
          <p:nvPr/>
        </p:nvSpPr>
        <p:spPr>
          <a:xfrm>
            <a:off x="6921018" y="1762159"/>
            <a:ext cx="2102441" cy="441435"/>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16" name="Flèche courbée vers le haut 15"/>
          <p:cNvSpPr/>
          <p:nvPr/>
        </p:nvSpPr>
        <p:spPr>
          <a:xfrm>
            <a:off x="2417565" y="2840707"/>
            <a:ext cx="6605894" cy="571964"/>
          </a:xfrm>
          <a:prstGeom prst="curvedUpArrow">
            <a:avLst>
              <a:gd name="adj1" fmla="val 14115"/>
              <a:gd name="adj2" fmla="val 50093"/>
              <a:gd name="adj3" fmla="val 14299"/>
            </a:avLst>
          </a:prstGeom>
          <a:solidFill>
            <a:schemeClr val="tx1"/>
          </a:solidFill>
          <a:ln>
            <a:solidFill>
              <a:schemeClr val="tx1"/>
            </a:solidFill>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xmlns:a14="http://schemas.microsoft.com/office/drawing/2010/main">
        <mc:Choice Requires="a14">
          <p:sp>
            <p:nvSpPr>
              <p:cNvPr id="17" name="ZoneTexte 16"/>
              <p:cNvSpPr txBox="1"/>
              <p:nvPr/>
            </p:nvSpPr>
            <p:spPr>
              <a:xfrm>
                <a:off x="3058897" y="1254531"/>
                <a:ext cx="918906"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ea typeface="Cambria Math" panose="02040503050406030204" pitchFamily="18" charset="0"/>
                        </a:rPr>
                        <m:t>×</m:t>
                      </m:r>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𝑪</m:t>
                          </m:r>
                        </m:e>
                        <m:sub>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𝑴</m:t>
                              </m:r>
                            </m:e>
                            <m:sub>
                              <m:r>
                                <a:rPr lang="fr-FR" sz="2000" b="1" i="1" smtClean="0">
                                  <a:latin typeface="Cambria Math" panose="02040503050406030204" pitchFamily="18" charset="0"/>
                                  <a:ea typeface="Cambria Math" panose="02040503050406030204" pitchFamily="18" charset="0"/>
                                </a:rPr>
                                <m:t>𝟏</m:t>
                              </m:r>
                            </m:sub>
                          </m:sSub>
                        </m:sub>
                      </m:sSub>
                    </m:oMath>
                  </m:oMathPara>
                </a14:m>
                <a:endParaRPr lang="fr-FR" sz="2000" b="1" dirty="0"/>
              </a:p>
            </p:txBody>
          </p:sp>
        </mc:Choice>
        <mc:Fallback xmlns="">
          <p:sp>
            <p:nvSpPr>
              <p:cNvPr id="17" name="ZoneTexte 16"/>
              <p:cNvSpPr txBox="1">
                <a:spLocks noRot="1" noChangeAspect="1" noMove="1" noResize="1" noEditPoints="1" noAdjustHandles="1" noChangeArrowheads="1" noChangeShapeType="1" noTextEdit="1"/>
              </p:cNvSpPr>
              <p:nvPr/>
            </p:nvSpPr>
            <p:spPr>
              <a:xfrm>
                <a:off x="3058897" y="1254531"/>
                <a:ext cx="918906" cy="426527"/>
              </a:xfrm>
              <a:prstGeom prst="rect">
                <a:avLst/>
              </a:prstGeom>
              <a:blipFill>
                <a:blip r:embed="rId8"/>
                <a:stretch>
                  <a:fillRect b="-142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5144763" y="1280348"/>
                <a:ext cx="918906" cy="4265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ea typeface="Cambria Math" panose="02040503050406030204" pitchFamily="18" charset="0"/>
                        </a:rPr>
                        <m:t>×</m:t>
                      </m:r>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𝑪</m:t>
                          </m:r>
                        </m:e>
                        <m:sub>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𝑴</m:t>
                              </m:r>
                            </m:e>
                            <m:sub>
                              <m:r>
                                <a:rPr lang="fr-FR" sz="2000" b="1" i="1" smtClean="0">
                                  <a:latin typeface="Cambria Math" panose="02040503050406030204" pitchFamily="18" charset="0"/>
                                  <a:ea typeface="Cambria Math" panose="02040503050406030204" pitchFamily="18" charset="0"/>
                                </a:rPr>
                                <m:t>𝟐</m:t>
                              </m:r>
                            </m:sub>
                          </m:sSub>
                        </m:sub>
                      </m:sSub>
                    </m:oMath>
                  </m:oMathPara>
                </a14:m>
                <a:endParaRPr lang="fr-FR" sz="2000" b="1" dirty="0"/>
              </a:p>
            </p:txBody>
          </p:sp>
        </mc:Choice>
        <mc:Fallback xmlns="">
          <p:sp>
            <p:nvSpPr>
              <p:cNvPr id="18" name="ZoneTexte 17"/>
              <p:cNvSpPr txBox="1">
                <a:spLocks noRot="1" noChangeAspect="1" noMove="1" noResize="1" noEditPoints="1" noAdjustHandles="1" noChangeArrowheads="1" noChangeShapeType="1" noTextEdit="1"/>
              </p:cNvSpPr>
              <p:nvPr/>
            </p:nvSpPr>
            <p:spPr>
              <a:xfrm>
                <a:off x="5144763" y="1280348"/>
                <a:ext cx="918906" cy="426527"/>
              </a:xfrm>
              <a:prstGeom prst="rect">
                <a:avLst/>
              </a:prstGeom>
              <a:blipFill>
                <a:blip r:embed="rId9"/>
                <a:stretch>
                  <a:fillRect b="-28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7512785" y="1305908"/>
                <a:ext cx="918906" cy="427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ea typeface="Cambria Math" panose="02040503050406030204" pitchFamily="18" charset="0"/>
                        </a:rPr>
                        <m:t>×</m:t>
                      </m:r>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𝑪</m:t>
                          </m:r>
                        </m:e>
                        <m:sub>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𝑴</m:t>
                              </m:r>
                            </m:e>
                            <m:sub>
                              <m:r>
                                <a:rPr lang="fr-FR" sz="2000" b="1" i="1" smtClean="0">
                                  <a:latin typeface="Cambria Math" panose="02040503050406030204" pitchFamily="18" charset="0"/>
                                  <a:ea typeface="Cambria Math" panose="02040503050406030204" pitchFamily="18" charset="0"/>
                                </a:rPr>
                                <m:t>𝟑</m:t>
                              </m:r>
                            </m:sub>
                          </m:sSub>
                        </m:sub>
                      </m:sSub>
                    </m:oMath>
                  </m:oMathPara>
                </a14:m>
                <a:endParaRPr lang="fr-FR" sz="2000" b="1" dirty="0"/>
              </a:p>
            </p:txBody>
          </p:sp>
        </mc:Choice>
        <mc:Fallback xmlns="">
          <p:sp>
            <p:nvSpPr>
              <p:cNvPr id="19" name="ZoneTexte 18"/>
              <p:cNvSpPr txBox="1">
                <a:spLocks noRot="1" noChangeAspect="1" noMove="1" noResize="1" noEditPoints="1" noAdjustHandles="1" noChangeArrowheads="1" noChangeShapeType="1" noTextEdit="1"/>
              </p:cNvSpPr>
              <p:nvPr/>
            </p:nvSpPr>
            <p:spPr>
              <a:xfrm>
                <a:off x="7512785" y="1305908"/>
                <a:ext cx="918906" cy="427746"/>
              </a:xfrm>
              <a:prstGeom prst="rect">
                <a:avLst/>
              </a:prstGeom>
              <a:blipFill>
                <a:blip r:embed="rId10"/>
                <a:stretch>
                  <a:fillRect b="-285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310624" y="3412671"/>
                <a:ext cx="81977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2000" b="1" i="1">
                              <a:latin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m:t>
                          </m:r>
                          <m:r>
                            <a:rPr lang="fr-FR" sz="2000" b="1" i="1">
                              <a:latin typeface="Cambria Math" panose="02040503050406030204" pitchFamily="18" charset="0"/>
                            </a:rPr>
                            <m:t>𝑪</m:t>
                          </m:r>
                        </m:e>
                        <m:sub>
                          <m:r>
                            <a:rPr lang="fr-FR" sz="2000" b="1" i="1">
                              <a:latin typeface="Cambria Math" panose="02040503050406030204" pitchFamily="18" charset="0"/>
                            </a:rPr>
                            <m:t>𝑴</m:t>
                          </m:r>
                        </m:sub>
                      </m:sSub>
                    </m:oMath>
                  </m:oMathPara>
                </a14:m>
                <a:endParaRPr lang="fr-FR" sz="2000" b="1" dirty="0"/>
              </a:p>
            </p:txBody>
          </p:sp>
        </mc:Choice>
        <mc:Fallback xmlns="">
          <p:sp>
            <p:nvSpPr>
              <p:cNvPr id="2" name="Rectangle 1"/>
              <p:cNvSpPr>
                <a:spLocks noRot="1" noChangeAspect="1" noMove="1" noResize="1" noEditPoints="1" noAdjustHandles="1" noChangeArrowheads="1" noChangeShapeType="1" noTextEdit="1"/>
              </p:cNvSpPr>
              <p:nvPr/>
            </p:nvSpPr>
            <p:spPr>
              <a:xfrm>
                <a:off x="5310624" y="3412671"/>
                <a:ext cx="819776" cy="400110"/>
              </a:xfrm>
              <a:prstGeom prst="rect">
                <a:avLst/>
              </a:prstGeom>
              <a:blipFill>
                <a:blip r:embed="rId11"/>
                <a:stretch>
                  <a:fillRect b="-1538"/>
                </a:stretch>
              </a:blipFill>
            </p:spPr>
            <p:txBody>
              <a:bodyPr/>
              <a:lstStyle/>
              <a:p>
                <a:r>
                  <a:rPr lang="fr-FR">
                    <a:noFill/>
                  </a:rPr>
                  <a:t> </a:t>
                </a:r>
              </a:p>
            </p:txBody>
          </p:sp>
        </mc:Fallback>
      </mc:AlternateContent>
    </p:spTree>
    <p:extLst>
      <p:ext uri="{BB962C8B-B14F-4D97-AF65-F5344CB8AC3E}">
        <p14:creationId xmlns:p14="http://schemas.microsoft.com/office/powerpoint/2010/main" val="40473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8537" y="5027986"/>
            <a:ext cx="9000000" cy="540000"/>
          </a:xfrm>
          <a:prstGeom prst="rect">
            <a:avLst/>
          </a:prstGeom>
          <a:solidFill>
            <a:srgbClr val="FF3399"/>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508537" y="5029972"/>
            <a:ext cx="1800000" cy="540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5" name="ZoneTexte 14"/>
              <p:cNvSpPr txBox="1"/>
              <p:nvPr/>
            </p:nvSpPr>
            <p:spPr>
              <a:xfrm>
                <a:off x="5407626" y="4224361"/>
                <a:ext cx="80182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3399"/>
                          </a:solidFill>
                          <a:latin typeface="Cambria Math" panose="02040503050406030204" pitchFamily="18" charset="0"/>
                        </a:rPr>
                        <m:t>𝟏𝟎𝟎</m:t>
                      </m:r>
                    </m:oMath>
                  </m:oMathPara>
                </a14:m>
                <a:endParaRPr lang="fr-FR" sz="2400" b="1" dirty="0">
                  <a:solidFill>
                    <a:srgbClr val="FF3399"/>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5407626" y="4224361"/>
                <a:ext cx="801822" cy="461665"/>
              </a:xfrm>
              <a:prstGeom prst="rect">
                <a:avLst/>
              </a:prstGeom>
              <a:blipFill>
                <a:blip r:embed="rId4"/>
                <a:stretch>
                  <a:fillRect/>
                </a:stretch>
              </a:blipFill>
            </p:spPr>
            <p:txBody>
              <a:bodyPr/>
              <a:lstStyle/>
              <a:p>
                <a:r>
                  <a:rPr lang="fr-FR">
                    <a:noFill/>
                  </a:rPr>
                  <a:t> </a:t>
                </a:r>
              </a:p>
            </p:txBody>
          </p:sp>
        </mc:Fallback>
      </mc:AlternateContent>
      <p:sp>
        <p:nvSpPr>
          <p:cNvPr id="16" name="Double flèche horizontale 15"/>
          <p:cNvSpPr/>
          <p:nvPr/>
        </p:nvSpPr>
        <p:spPr>
          <a:xfrm>
            <a:off x="8508537" y="5746145"/>
            <a:ext cx="1800000" cy="216693"/>
          </a:xfrm>
          <a:prstGeom prst="leftRightArrow">
            <a:avLst>
              <a:gd name="adj1" fmla="val 34463"/>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Double flèche horizontale 16"/>
          <p:cNvSpPr/>
          <p:nvPr/>
        </p:nvSpPr>
        <p:spPr>
          <a:xfrm>
            <a:off x="1308537" y="4633134"/>
            <a:ext cx="9000000" cy="216693"/>
          </a:xfrm>
          <a:prstGeom prst="leftRightArrow">
            <a:avLst>
              <a:gd name="adj1" fmla="val 34463"/>
              <a:gd name="adj2" fmla="val 50000"/>
            </a:avLst>
          </a:prstGeom>
          <a:solidFill>
            <a:srgbClr val="FF33CC"/>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8" name="ZoneTexte 17"/>
              <p:cNvSpPr txBox="1"/>
              <p:nvPr/>
            </p:nvSpPr>
            <p:spPr>
              <a:xfrm>
                <a:off x="9199826" y="5954345"/>
                <a:ext cx="41742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C000"/>
                          </a:solidFill>
                          <a:latin typeface="Cambria Math" panose="02040503050406030204" pitchFamily="18" charset="0"/>
                        </a:rPr>
                        <m:t>𝟐𝟎</m:t>
                      </m:r>
                    </m:oMath>
                  </m:oMathPara>
                </a14:m>
                <a:endParaRPr lang="fr-FR" sz="2400" b="1" dirty="0">
                  <a:solidFill>
                    <a:srgbClr val="FFC000"/>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9199826" y="5954345"/>
                <a:ext cx="417422" cy="461665"/>
              </a:xfrm>
              <a:prstGeom prst="rect">
                <a:avLst/>
              </a:prstGeom>
              <a:blipFill>
                <a:blip r:embed="rId5"/>
                <a:stretch>
                  <a:fillRect l="-2899" r="-34783"/>
                </a:stretch>
              </a:blipFill>
            </p:spPr>
            <p:txBody>
              <a:bodyPr/>
              <a:lstStyle/>
              <a:p>
                <a:r>
                  <a:rPr lang="fr-FR">
                    <a:noFill/>
                  </a:rPr>
                  <a:t> </a:t>
                </a:r>
              </a:p>
            </p:txBody>
          </p:sp>
        </mc:Fallback>
      </mc:AlternateContent>
      <p:sp>
        <p:nvSpPr>
          <p:cNvPr id="4" name="Rectangle 3"/>
          <p:cNvSpPr/>
          <p:nvPr/>
        </p:nvSpPr>
        <p:spPr>
          <a:xfrm>
            <a:off x="1308537" y="5035005"/>
            <a:ext cx="7200000" cy="540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uble flèche horizontale 10"/>
          <p:cNvSpPr/>
          <p:nvPr/>
        </p:nvSpPr>
        <p:spPr>
          <a:xfrm>
            <a:off x="1308537" y="5744160"/>
            <a:ext cx="7200000" cy="210186"/>
          </a:xfrm>
          <a:prstGeom prst="leftRightArrow">
            <a:avLst>
              <a:gd name="adj1" fmla="val 34463"/>
              <a:gd name="adj2" fmla="val 50000"/>
            </a:avLst>
          </a:prstGeom>
          <a:solidFill>
            <a:srgbClr val="FF0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2" name="ZoneTexte 11"/>
              <p:cNvSpPr txBox="1"/>
              <p:nvPr/>
            </p:nvSpPr>
            <p:spPr>
              <a:xfrm>
                <a:off x="4605804" y="5952361"/>
                <a:ext cx="6174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400" b="1" i="1" smtClean="0">
                          <a:solidFill>
                            <a:srgbClr val="FF6600"/>
                          </a:solidFill>
                          <a:latin typeface="Cambria Math" panose="02040503050406030204" pitchFamily="18" charset="0"/>
                        </a:rPr>
                        <m:t>𝟖𝟎</m:t>
                      </m:r>
                    </m:oMath>
                  </m:oMathPara>
                </a14:m>
                <a:endParaRPr lang="fr-FR" sz="2400" b="1" dirty="0">
                  <a:solidFill>
                    <a:srgbClr val="FF6600"/>
                  </a:solidFill>
                </a:endParaRPr>
              </a:p>
            </p:txBody>
          </p:sp>
        </mc:Choice>
        <mc:Fallback xmlns="">
          <p:sp>
            <p:nvSpPr>
              <p:cNvPr id="12" name="ZoneTexte 11"/>
              <p:cNvSpPr txBox="1">
                <a:spLocks noRot="1" noChangeAspect="1" noMove="1" noResize="1" noEditPoints="1" noAdjustHandles="1" noChangeArrowheads="1" noChangeShapeType="1" noTextEdit="1"/>
              </p:cNvSpPr>
              <p:nvPr/>
            </p:nvSpPr>
            <p:spPr>
              <a:xfrm>
                <a:off x="4605804" y="5952361"/>
                <a:ext cx="617477" cy="461665"/>
              </a:xfrm>
              <a:prstGeom prst="rect">
                <a:avLst/>
              </a:prstGeom>
              <a:blipFill>
                <a:blip r:embed="rId6"/>
                <a:stretch>
                  <a:fillRect/>
                </a:stretch>
              </a:blipFill>
            </p:spPr>
            <p:txBody>
              <a:bodyPr/>
              <a:lstStyle/>
              <a:p>
                <a:r>
                  <a:rPr lang="fr-FR">
                    <a:noFill/>
                  </a:rPr>
                  <a:t> </a:t>
                </a:r>
              </a:p>
            </p:txBody>
          </p:sp>
        </mc:Fallback>
      </mc:AlternateContent>
      <p:sp>
        <p:nvSpPr>
          <p:cNvPr id="19" name="Titre 1"/>
          <p:cNvSpPr txBox="1">
            <a:spLocks/>
          </p:cNvSpPr>
          <p:nvPr/>
        </p:nvSpPr>
        <p:spPr>
          <a:xfrm>
            <a:off x="457372" y="137252"/>
            <a:ext cx="11972612"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Etudier une évolution réciproque</a:t>
            </a:r>
            <a:endParaRPr lang="fr-FR" sz="4000" dirty="0"/>
          </a:p>
        </p:txBody>
      </p:sp>
      <p:sp>
        <p:nvSpPr>
          <p:cNvPr id="10" name="Rectangle 9"/>
          <p:cNvSpPr/>
          <p:nvPr/>
        </p:nvSpPr>
        <p:spPr>
          <a:xfrm>
            <a:off x="1308537" y="5027986"/>
            <a:ext cx="1440000" cy="54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2748537" y="5027986"/>
            <a:ext cx="1440000" cy="54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188537" y="5038261"/>
            <a:ext cx="1440000" cy="54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628537" y="5024015"/>
            <a:ext cx="1440000" cy="54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068537" y="5038261"/>
            <a:ext cx="1440000" cy="54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8479826" y="5027986"/>
            <a:ext cx="1440000" cy="540000"/>
          </a:xfrm>
          <a:prstGeom prst="rect">
            <a:avLst/>
          </a:prstGeom>
          <a:solidFill>
            <a:srgbClr val="FF661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29" name="ZoneTexte 28"/>
              <p:cNvSpPr txBox="1"/>
              <p:nvPr/>
            </p:nvSpPr>
            <p:spPr>
              <a:xfrm>
                <a:off x="3594375" y="1787078"/>
                <a:ext cx="7419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0070C0"/>
                              </a:solidFill>
                              <a:latin typeface="Cambria Math" panose="02040503050406030204" pitchFamily="18" charset="0"/>
                            </a:rPr>
                          </m:ctrlPr>
                        </m:sSubPr>
                        <m:e>
                          <m:r>
                            <a:rPr lang="fr-FR" sz="3200" b="1" i="1" dirty="0">
                              <a:solidFill>
                                <a:srgbClr val="0070C0"/>
                              </a:solidFill>
                              <a:latin typeface="Cambria Math"/>
                            </a:rPr>
                            <m:t>𝑽</m:t>
                          </m:r>
                        </m:e>
                        <m:sub>
                          <m:r>
                            <a:rPr lang="fr-FR" sz="3200" b="1" i="1" dirty="0">
                              <a:solidFill>
                                <a:srgbClr val="0070C0"/>
                              </a:solidFill>
                              <a:latin typeface="Cambria Math"/>
                            </a:rPr>
                            <m:t>𝒅</m:t>
                          </m:r>
                        </m:sub>
                      </m:sSub>
                    </m:oMath>
                  </m:oMathPara>
                </a14:m>
                <a:endParaRPr lang="fr-FR" sz="3200" dirty="0"/>
              </a:p>
            </p:txBody>
          </p:sp>
        </mc:Choice>
        <mc:Fallback xmlns="">
          <p:sp>
            <p:nvSpPr>
              <p:cNvPr id="29" name="ZoneTexte 28"/>
              <p:cNvSpPr txBox="1">
                <a:spLocks noRot="1" noChangeAspect="1" noMove="1" noResize="1" noEditPoints="1" noAdjustHandles="1" noChangeArrowheads="1" noChangeShapeType="1" noTextEdit="1"/>
              </p:cNvSpPr>
              <p:nvPr/>
            </p:nvSpPr>
            <p:spPr>
              <a:xfrm>
                <a:off x="3594375" y="1787078"/>
                <a:ext cx="741934" cy="584775"/>
              </a:xfrm>
              <a:prstGeom prst="rect">
                <a:avLst/>
              </a:prstGeom>
              <a:blipFill>
                <a:blip r:embed="rId7"/>
                <a:stretch>
                  <a:fillRect/>
                </a:stretch>
              </a:blipFill>
            </p:spPr>
            <p:txBody>
              <a:bodyPr/>
              <a:lstStyle/>
              <a:p>
                <a:r>
                  <a:rPr lang="fr-FR">
                    <a:noFill/>
                  </a:rPr>
                  <a:t> </a:t>
                </a:r>
              </a:p>
            </p:txBody>
          </p:sp>
        </mc:Fallback>
      </mc:AlternateContent>
      <p:sp>
        <p:nvSpPr>
          <p:cNvPr id="30" name="Flèche courbée vers le bas 29"/>
          <p:cNvSpPr/>
          <p:nvPr/>
        </p:nvSpPr>
        <p:spPr>
          <a:xfrm>
            <a:off x="4088497" y="1329889"/>
            <a:ext cx="2633825" cy="55816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xmlns:a14="http://schemas.microsoft.com/office/drawing/2010/main">
        <mc:Choice Requires="a14">
          <p:sp>
            <p:nvSpPr>
              <p:cNvPr id="31" name="ZoneTexte 30"/>
              <p:cNvSpPr txBox="1"/>
              <p:nvPr/>
            </p:nvSpPr>
            <p:spPr>
              <a:xfrm>
                <a:off x="6497372" y="1895068"/>
                <a:ext cx="73552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FF0000"/>
                              </a:solidFill>
                              <a:latin typeface="Cambria Math" panose="02040503050406030204" pitchFamily="18" charset="0"/>
                            </a:rPr>
                          </m:ctrlPr>
                        </m:sSubPr>
                        <m:e>
                          <m:r>
                            <a:rPr lang="fr-FR" sz="3200" b="1" i="1" dirty="0">
                              <a:solidFill>
                                <a:srgbClr val="FF0000"/>
                              </a:solidFill>
                              <a:latin typeface="Cambria Math"/>
                            </a:rPr>
                            <m:t>𝑽</m:t>
                          </m:r>
                        </m:e>
                        <m:sub>
                          <m:r>
                            <a:rPr lang="fr-FR" sz="3200" b="1" i="1" dirty="0" smtClean="0">
                              <a:solidFill>
                                <a:srgbClr val="FF0000"/>
                              </a:solidFill>
                              <a:latin typeface="Cambria Math" panose="02040503050406030204" pitchFamily="18" charset="0"/>
                            </a:rPr>
                            <m:t>𝒂</m:t>
                          </m:r>
                        </m:sub>
                      </m:sSub>
                    </m:oMath>
                  </m:oMathPara>
                </a14:m>
                <a:endParaRPr lang="fr-FR" sz="3200" dirty="0"/>
              </a:p>
            </p:txBody>
          </p:sp>
        </mc:Choice>
        <mc:Fallback xmlns="">
          <p:sp>
            <p:nvSpPr>
              <p:cNvPr id="31" name="ZoneTexte 30"/>
              <p:cNvSpPr txBox="1">
                <a:spLocks noRot="1" noChangeAspect="1" noMove="1" noResize="1" noEditPoints="1" noAdjustHandles="1" noChangeArrowheads="1" noChangeShapeType="1" noTextEdit="1"/>
              </p:cNvSpPr>
              <p:nvPr/>
            </p:nvSpPr>
            <p:spPr>
              <a:xfrm>
                <a:off x="6497372" y="1895068"/>
                <a:ext cx="735522" cy="584775"/>
              </a:xfrm>
              <a:prstGeom prst="rect">
                <a:avLst/>
              </a:prstGeom>
              <a:blipFill>
                <a:blip r:embed="rId8"/>
                <a:stretch>
                  <a:fillRect/>
                </a:stretch>
              </a:blipFill>
            </p:spPr>
            <p:txBody>
              <a:bodyPr/>
              <a:lstStyle/>
              <a:p>
                <a:r>
                  <a:rPr lang="fr-FR">
                    <a:noFill/>
                  </a:rPr>
                  <a:t> </a:t>
                </a:r>
              </a:p>
            </p:txBody>
          </p:sp>
        </mc:Fallback>
      </mc:AlternateContent>
      <p:sp>
        <p:nvSpPr>
          <p:cNvPr id="32" name="Flèche courbée vers le bas 31"/>
          <p:cNvSpPr/>
          <p:nvPr/>
        </p:nvSpPr>
        <p:spPr>
          <a:xfrm>
            <a:off x="6983423" y="1334922"/>
            <a:ext cx="2633825" cy="55816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xmlns:a14="http://schemas.microsoft.com/office/drawing/2010/main">
        <mc:Choice Requires="a14">
          <p:sp>
            <p:nvSpPr>
              <p:cNvPr id="33" name="ZoneTexte 32"/>
              <p:cNvSpPr txBox="1"/>
              <p:nvPr/>
            </p:nvSpPr>
            <p:spPr>
              <a:xfrm>
                <a:off x="9246281" y="1975000"/>
                <a:ext cx="926279" cy="584775"/>
              </a:xfrm>
              <a:prstGeom prst="rect">
                <a:avLst/>
              </a:prstGeom>
              <a:noFill/>
            </p:spPr>
            <p:txBody>
              <a:bodyPr wrap="none" rtlCol="0">
                <a:spAutoFit/>
              </a:bodyPr>
              <a:lstStyle/>
              <a:p>
                <a14:m>
                  <m:oMath xmlns:m="http://schemas.openxmlformats.org/officeDocument/2006/math">
                    <m:sSub>
                      <m:sSubPr>
                        <m:ctrlPr>
                          <a:rPr lang="fr-FR" sz="3200" b="1" i="1" dirty="0" smtClean="0">
                            <a:solidFill>
                              <a:srgbClr val="0070C0"/>
                            </a:solidFill>
                            <a:latin typeface="Cambria Math" panose="02040503050406030204" pitchFamily="18" charset="0"/>
                          </a:rPr>
                        </m:ctrlPr>
                      </m:sSubPr>
                      <m:e>
                        <m:r>
                          <a:rPr lang="fr-FR" sz="3200" b="1" i="1" dirty="0">
                            <a:solidFill>
                              <a:srgbClr val="0070C0"/>
                            </a:solidFill>
                            <a:latin typeface="Cambria Math"/>
                          </a:rPr>
                          <m:t>𝑽</m:t>
                        </m:r>
                      </m:e>
                      <m:sub>
                        <m:r>
                          <a:rPr lang="fr-FR" sz="3200" b="1" i="1" dirty="0">
                            <a:solidFill>
                              <a:srgbClr val="0070C0"/>
                            </a:solidFill>
                            <a:latin typeface="Cambria Math"/>
                          </a:rPr>
                          <m:t>𝒅</m:t>
                        </m:r>
                      </m:sub>
                    </m:sSub>
                  </m:oMath>
                </a14:m>
                <a:r>
                  <a:rPr lang="fr-FR" sz="3200" dirty="0" smtClean="0"/>
                  <a:t> </a:t>
                </a:r>
                <a:r>
                  <a:rPr lang="fr-FR" sz="3200" b="1" dirty="0" smtClean="0">
                    <a:solidFill>
                      <a:srgbClr val="0070C0"/>
                    </a:solidFill>
                  </a:rPr>
                  <a:t>?</a:t>
                </a:r>
                <a:endParaRPr lang="fr-FR" sz="3200" b="1" dirty="0">
                  <a:solidFill>
                    <a:srgbClr val="0070C0"/>
                  </a:solidFill>
                </a:endParaRPr>
              </a:p>
            </p:txBody>
          </p:sp>
        </mc:Choice>
        <mc:Fallback xmlns="">
          <p:sp>
            <p:nvSpPr>
              <p:cNvPr id="33" name="ZoneTexte 32"/>
              <p:cNvSpPr txBox="1">
                <a:spLocks noRot="1" noChangeAspect="1" noMove="1" noResize="1" noEditPoints="1" noAdjustHandles="1" noChangeArrowheads="1" noChangeShapeType="1" noTextEdit="1"/>
              </p:cNvSpPr>
              <p:nvPr/>
            </p:nvSpPr>
            <p:spPr>
              <a:xfrm>
                <a:off x="9246281" y="1975000"/>
                <a:ext cx="926279" cy="584775"/>
              </a:xfrm>
              <a:prstGeom prst="rect">
                <a:avLst/>
              </a:prstGeom>
              <a:blipFill>
                <a:blip r:embed="rId9"/>
                <a:stretch>
                  <a:fillRect t="-12500" r="-15132" b="-34375"/>
                </a:stretch>
              </a:blipFill>
            </p:spPr>
            <p:txBody>
              <a:bodyPr/>
              <a:lstStyle/>
              <a:p>
                <a:r>
                  <a:rPr lang="fr-FR">
                    <a:noFill/>
                  </a:rPr>
                  <a:t> </a:t>
                </a:r>
              </a:p>
            </p:txBody>
          </p:sp>
        </mc:Fallback>
      </mc:AlternateContent>
    </p:spTree>
    <p:extLst>
      <p:ext uri="{BB962C8B-B14F-4D97-AF65-F5344CB8AC3E}">
        <p14:creationId xmlns:p14="http://schemas.microsoft.com/office/powerpoint/2010/main" val="350976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p:bldP spid="16" grpId="0" animBg="1"/>
      <p:bldP spid="17" grpId="0" animBg="1"/>
      <p:bldP spid="18" grpId="0"/>
      <p:bldP spid="4" grpId="0" animBg="1"/>
      <p:bldP spid="11" grpId="0" animBg="1"/>
      <p:bldP spid="12" grpId="0"/>
      <p:bldP spid="10" grpId="0" animBg="1"/>
      <p:bldP spid="20" grpId="0" animBg="1"/>
      <p:bldP spid="21" grpId="0" animBg="1"/>
      <p:bldP spid="22" grpId="0" animBg="1"/>
      <p:bldP spid="23" grpId="0" animBg="1"/>
      <p:bldP spid="24" grpId="0" animBg="1"/>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ZoneTexte 5"/>
              <p:cNvSpPr txBox="1"/>
              <p:nvPr/>
            </p:nvSpPr>
            <p:spPr>
              <a:xfrm>
                <a:off x="7701766" y="1916686"/>
                <a:ext cx="7419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0070C0"/>
                              </a:solidFill>
                              <a:latin typeface="Cambria Math" panose="02040503050406030204" pitchFamily="18" charset="0"/>
                            </a:rPr>
                          </m:ctrlPr>
                        </m:sSubPr>
                        <m:e>
                          <m:r>
                            <a:rPr lang="fr-FR" sz="3200" b="1" i="1" dirty="0">
                              <a:solidFill>
                                <a:srgbClr val="0070C0"/>
                              </a:solidFill>
                              <a:latin typeface="Cambria Math"/>
                            </a:rPr>
                            <m:t>𝑽</m:t>
                          </m:r>
                        </m:e>
                        <m:sub>
                          <m:r>
                            <a:rPr lang="fr-FR" sz="3200" b="1" i="1" dirty="0">
                              <a:solidFill>
                                <a:srgbClr val="0070C0"/>
                              </a:solidFill>
                              <a:latin typeface="Cambria Math"/>
                            </a:rPr>
                            <m:t>𝒅</m:t>
                          </m:r>
                        </m:sub>
                      </m:sSub>
                    </m:oMath>
                  </m:oMathPara>
                </a14:m>
                <a:endParaRPr lang="fr-FR" sz="3200" dirty="0"/>
              </a:p>
            </p:txBody>
          </p:sp>
        </mc:Choice>
        <mc:Fallback>
          <p:sp>
            <p:nvSpPr>
              <p:cNvPr id="6" name="ZoneTexte 5"/>
              <p:cNvSpPr txBox="1">
                <a:spLocks noRot="1" noChangeAspect="1" noMove="1" noResize="1" noEditPoints="1" noAdjustHandles="1" noChangeArrowheads="1" noChangeShapeType="1" noTextEdit="1"/>
              </p:cNvSpPr>
              <p:nvPr/>
            </p:nvSpPr>
            <p:spPr>
              <a:xfrm>
                <a:off x="7701766" y="1916686"/>
                <a:ext cx="741934" cy="584775"/>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p:cNvSpPr txBox="1"/>
              <p:nvPr/>
            </p:nvSpPr>
            <p:spPr>
              <a:xfrm>
                <a:off x="10251583" y="1895500"/>
                <a:ext cx="73552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3200" b="1" i="1" dirty="0" smtClean="0">
                              <a:solidFill>
                                <a:srgbClr val="FF0000"/>
                              </a:solidFill>
                              <a:latin typeface="Cambria Math" panose="02040503050406030204" pitchFamily="18" charset="0"/>
                            </a:rPr>
                          </m:ctrlPr>
                        </m:sSubPr>
                        <m:e>
                          <m:r>
                            <a:rPr lang="fr-FR" sz="3200" b="1" i="1" dirty="0">
                              <a:solidFill>
                                <a:srgbClr val="FF0000"/>
                              </a:solidFill>
                              <a:latin typeface="Cambria Math"/>
                            </a:rPr>
                            <m:t>𝑽</m:t>
                          </m:r>
                        </m:e>
                        <m:sub>
                          <m:r>
                            <a:rPr lang="fr-FR" sz="3200" b="1" i="1" dirty="0" smtClean="0">
                              <a:solidFill>
                                <a:srgbClr val="FF0000"/>
                              </a:solidFill>
                              <a:latin typeface="Cambria Math" panose="02040503050406030204" pitchFamily="18" charset="0"/>
                            </a:rPr>
                            <m:t>𝒂</m:t>
                          </m:r>
                        </m:sub>
                      </m:sSub>
                    </m:oMath>
                  </m:oMathPara>
                </a14:m>
                <a:endParaRPr lang="fr-FR" sz="3200" dirty="0"/>
              </a:p>
            </p:txBody>
          </p:sp>
        </mc:Choice>
        <mc:Fallback xmlns="">
          <p:sp>
            <p:nvSpPr>
              <p:cNvPr id="7" name="ZoneTexte 6"/>
              <p:cNvSpPr txBox="1">
                <a:spLocks noRot="1" noChangeAspect="1" noMove="1" noResize="1" noEditPoints="1" noAdjustHandles="1" noChangeArrowheads="1" noChangeShapeType="1" noTextEdit="1"/>
              </p:cNvSpPr>
              <p:nvPr/>
            </p:nvSpPr>
            <p:spPr>
              <a:xfrm>
                <a:off x="10251583" y="1895500"/>
                <a:ext cx="735522" cy="584775"/>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a:xfrm>
                <a:off x="8979758" y="815432"/>
                <a:ext cx="8197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ea typeface="Cambria Math" panose="02040503050406030204" pitchFamily="18" charset="0"/>
                        </a:rPr>
                        <m:t>×</m:t>
                      </m:r>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𝑪</m:t>
                          </m:r>
                        </m:e>
                        <m:sub>
                          <m:r>
                            <a:rPr lang="fr-FR" sz="2000" b="1" i="1" smtClean="0">
                              <a:latin typeface="Cambria Math" panose="02040503050406030204" pitchFamily="18" charset="0"/>
                              <a:ea typeface="Cambria Math" panose="02040503050406030204" pitchFamily="18" charset="0"/>
                            </a:rPr>
                            <m:t>𝑴</m:t>
                          </m:r>
                        </m:sub>
                      </m:sSub>
                    </m:oMath>
                  </m:oMathPara>
                </a14:m>
                <a:endParaRPr lang="fr-FR" sz="2000" b="1" dirty="0"/>
              </a:p>
            </p:txBody>
          </p:sp>
        </mc:Choice>
        <mc:Fallback xmlns="">
          <p:sp>
            <p:nvSpPr>
              <p:cNvPr id="4" name="ZoneTexte 3"/>
              <p:cNvSpPr txBox="1">
                <a:spLocks noRot="1" noChangeAspect="1" noMove="1" noResize="1" noEditPoints="1" noAdjustHandles="1" noChangeArrowheads="1" noChangeShapeType="1" noTextEdit="1"/>
              </p:cNvSpPr>
              <p:nvPr/>
            </p:nvSpPr>
            <p:spPr>
              <a:xfrm>
                <a:off x="8979758" y="815432"/>
                <a:ext cx="819776" cy="400110"/>
              </a:xfrm>
              <a:prstGeom prst="rect">
                <a:avLst/>
              </a:prstGeom>
              <a:blipFill>
                <a:blip r:embed="rId5"/>
                <a:stretch>
                  <a:fillRect b="-1538"/>
                </a:stretch>
              </a:blipFill>
            </p:spPr>
            <p:txBody>
              <a:bodyPr/>
              <a:lstStyle/>
              <a:p>
                <a:r>
                  <a:rPr lang="fr-FR">
                    <a:noFill/>
                  </a:rPr>
                  <a:t> </a:t>
                </a:r>
              </a:p>
            </p:txBody>
          </p:sp>
        </mc:Fallback>
      </mc:AlternateContent>
      <p:sp>
        <p:nvSpPr>
          <p:cNvPr id="10" name="Titre 1"/>
          <p:cNvSpPr>
            <a:spLocks noGrp="1"/>
          </p:cNvSpPr>
          <p:nvPr>
            <p:ph type="title"/>
          </p:nvPr>
        </p:nvSpPr>
        <p:spPr>
          <a:xfrm>
            <a:off x="457372" y="137252"/>
            <a:ext cx="11972612" cy="1356360"/>
          </a:xfrm>
        </p:spPr>
        <p:txBody>
          <a:bodyPr>
            <a:normAutofit/>
          </a:bodyPr>
          <a:lstStyle/>
          <a:p>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Etudier une évolution réciproque</a:t>
            </a:r>
            <a:endParaRPr lang="fr-FR" sz="4000" dirty="0"/>
          </a:p>
        </p:txBody>
      </p:sp>
      <p:sp>
        <p:nvSpPr>
          <p:cNvPr id="11" name="Flèche courbée vers le bas 10"/>
          <p:cNvSpPr/>
          <p:nvPr/>
        </p:nvSpPr>
        <p:spPr>
          <a:xfrm>
            <a:off x="8072733" y="1323036"/>
            <a:ext cx="2633825" cy="55816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9" name="Flèche courbée vers le haut 8"/>
          <p:cNvSpPr/>
          <p:nvPr/>
        </p:nvSpPr>
        <p:spPr>
          <a:xfrm flipH="1">
            <a:off x="7985519" y="2542877"/>
            <a:ext cx="2633825" cy="557786"/>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6406" y="4278837"/>
                <a:ext cx="10817461" cy="1341265"/>
              </a:xfrm>
              <a:prstGeom prst="rect">
                <a:avLst/>
              </a:prstGeom>
            </p:spPr>
            <p:txBody>
              <a:bodyPr wrap="square">
                <a:spAutoFit/>
              </a:bodyPr>
              <a:lstStyle/>
              <a:p>
                <a:pPr marL="45720" indent="0">
                  <a:buNone/>
                </a:pPr>
                <a:r>
                  <a:rPr lang="fr-FR" sz="3200" dirty="0" smtClean="0"/>
                  <a:t>Le coefficient multiplicateur associé à l’évolution réciproque est l’inverse du coefficient multiplicateur: </a:t>
                </a:r>
                <a14:m>
                  <m:oMath xmlns:m="http://schemas.openxmlformats.org/officeDocument/2006/math">
                    <m:f>
                      <m:fPr>
                        <m:ctrlPr>
                          <a:rPr lang="fr-FR" sz="3200" i="1" smtClean="0">
                            <a:latin typeface="Cambria Math" panose="02040503050406030204" pitchFamily="18" charset="0"/>
                          </a:rPr>
                        </m:ctrlPr>
                      </m:fPr>
                      <m:num>
                        <m:r>
                          <a:rPr lang="fr-FR" sz="3200" b="0" i="1" smtClean="0">
                            <a:latin typeface="Cambria Math" panose="02040503050406030204" pitchFamily="18" charset="0"/>
                          </a:rPr>
                          <m:t>1</m:t>
                        </m:r>
                      </m:num>
                      <m:den>
                        <m:sSub>
                          <m:sSubPr>
                            <m:ctrlPr>
                              <a:rPr lang="fr-FR" sz="3200" b="0" i="1" smtClean="0">
                                <a:latin typeface="Cambria Math" panose="02040503050406030204" pitchFamily="18" charset="0"/>
                              </a:rPr>
                            </m:ctrlPr>
                          </m:sSubPr>
                          <m:e>
                            <m:r>
                              <a:rPr lang="fr-FR" sz="3200" b="0" i="1" smtClean="0">
                                <a:latin typeface="Cambria Math" panose="02040503050406030204" pitchFamily="18" charset="0"/>
                              </a:rPr>
                              <m:t>𝐶</m:t>
                            </m:r>
                          </m:e>
                          <m:sub>
                            <m:r>
                              <a:rPr lang="fr-FR" sz="3200" b="0" i="1" smtClean="0">
                                <a:latin typeface="Cambria Math" panose="02040503050406030204" pitchFamily="18" charset="0"/>
                              </a:rPr>
                              <m:t>𝑀</m:t>
                            </m:r>
                          </m:sub>
                        </m:sSub>
                      </m:den>
                    </m:f>
                  </m:oMath>
                </a14:m>
                <a:r>
                  <a:rPr lang="fr-FR" sz="3200" dirty="0" smtClean="0"/>
                  <a:t> .</a:t>
                </a:r>
                <a:endParaRPr lang="fr-FR" sz="3200" dirty="0"/>
              </a:p>
            </p:txBody>
          </p:sp>
        </mc:Choice>
        <mc:Fallback xmlns="">
          <p:sp>
            <p:nvSpPr>
              <p:cNvPr id="2" name="Rectangle 1"/>
              <p:cNvSpPr>
                <a:spLocks noRot="1" noChangeAspect="1" noMove="1" noResize="1" noEditPoints="1" noAdjustHandles="1" noChangeArrowheads="1" noChangeShapeType="1" noTextEdit="1"/>
              </p:cNvSpPr>
              <p:nvPr/>
            </p:nvSpPr>
            <p:spPr>
              <a:xfrm>
                <a:off x="646406" y="4278837"/>
                <a:ext cx="10817461" cy="1341265"/>
              </a:xfrm>
              <a:prstGeom prst="rect">
                <a:avLst/>
              </a:prstGeom>
              <a:blipFill>
                <a:blip r:embed="rId6"/>
                <a:stretch>
                  <a:fillRect l="-958" t="-5909" r="-2028" b="-227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8979758" y="3163265"/>
                <a:ext cx="82939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2000" b="1" i="1" smtClean="0">
                          <a:latin typeface="Cambria Math" panose="02040503050406030204" pitchFamily="18" charset="0"/>
                          <a:ea typeface="Cambria Math" panose="02040503050406030204" pitchFamily="18" charset="0"/>
                        </a:rPr>
                        <m:t>÷</m:t>
                      </m:r>
                      <m:sSub>
                        <m:sSubPr>
                          <m:ctrlPr>
                            <a:rPr lang="fr-FR" sz="2000" b="1" i="1" smtClean="0">
                              <a:latin typeface="Cambria Math" panose="02040503050406030204" pitchFamily="18" charset="0"/>
                              <a:ea typeface="Cambria Math" panose="02040503050406030204" pitchFamily="18" charset="0"/>
                            </a:rPr>
                          </m:ctrlPr>
                        </m:sSubPr>
                        <m:e>
                          <m:r>
                            <a:rPr lang="fr-FR" sz="2000" b="1" i="1" smtClean="0">
                              <a:latin typeface="Cambria Math" panose="02040503050406030204" pitchFamily="18" charset="0"/>
                              <a:ea typeface="Cambria Math" panose="02040503050406030204" pitchFamily="18" charset="0"/>
                            </a:rPr>
                            <m:t>𝑪</m:t>
                          </m:r>
                        </m:e>
                        <m:sub>
                          <m:r>
                            <a:rPr lang="fr-FR" sz="2000" b="1" i="1" smtClean="0">
                              <a:latin typeface="Cambria Math" panose="02040503050406030204" pitchFamily="18" charset="0"/>
                              <a:ea typeface="Cambria Math" panose="02040503050406030204" pitchFamily="18" charset="0"/>
                            </a:rPr>
                            <m:t>𝑴</m:t>
                          </m:r>
                        </m:sub>
                      </m:sSub>
                    </m:oMath>
                  </m:oMathPara>
                </a14:m>
                <a:endParaRPr lang="fr-FR" sz="2000" b="1" dirty="0"/>
              </a:p>
            </p:txBody>
          </p:sp>
        </mc:Choice>
        <mc:Fallback xmlns="">
          <p:sp>
            <p:nvSpPr>
              <p:cNvPr id="12" name="ZoneTexte 11"/>
              <p:cNvSpPr txBox="1">
                <a:spLocks noRot="1" noChangeAspect="1" noMove="1" noResize="1" noEditPoints="1" noAdjustHandles="1" noChangeArrowheads="1" noChangeShapeType="1" noTextEdit="1"/>
              </p:cNvSpPr>
              <p:nvPr/>
            </p:nvSpPr>
            <p:spPr>
              <a:xfrm>
                <a:off x="8979758" y="3163265"/>
                <a:ext cx="829394" cy="400110"/>
              </a:xfrm>
              <a:prstGeom prst="rect">
                <a:avLst/>
              </a:prstGeom>
              <a:blipFill>
                <a:blip r:embed="rId7"/>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84038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11" grpId="0" animBg="1"/>
      <p:bldP spid="9"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540" y="2538758"/>
            <a:ext cx="9905999" cy="1478570"/>
          </a:xfrm>
        </p:spPr>
        <p:txBody>
          <a:bodyPr>
            <a:normAutofit/>
          </a:bodyPr>
          <a:lstStyle/>
          <a:p>
            <a:pPr algn="ctr"/>
            <a:r>
              <a:rPr lang="fr-FR" sz="5400" b="1" dirty="0" smtClean="0"/>
              <a:t>Questions flash</a:t>
            </a:r>
            <a:endParaRPr lang="fr-FR" sz="5400" b="1" dirty="0"/>
          </a:p>
        </p:txBody>
      </p:sp>
    </p:spTree>
    <p:extLst>
      <p:ext uri="{BB962C8B-B14F-4D97-AF65-F5344CB8AC3E}">
        <p14:creationId xmlns:p14="http://schemas.microsoft.com/office/powerpoint/2010/main" val="68558102"/>
      </p:ext>
    </p:extLst>
  </p:cSld>
  <p:clrMapOvr>
    <a:masterClrMapping/>
  </p:clrMapOvr>
  <mc:AlternateContent xmlns:mc="http://schemas.openxmlformats.org/markup-compatibility/2006" xmlns:p14="http://schemas.microsoft.com/office/powerpoint/2010/main">
    <mc:Choice Requires="p14">
      <p:transition p14:dur="10"/>
    </mc:Choice>
    <mc:Fallback xmlns:mv="urn:schemas-microsoft-com:mac:vml"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endParaRPr lang="fr-FR" b="1" dirty="0" smtClean="0"/>
          </a:p>
          <a:p>
            <a:pPr marL="0" indent="0">
              <a:buNone/>
            </a:pPr>
            <a:r>
              <a:rPr lang="fr-FR" dirty="0"/>
              <a:t> </a:t>
            </a:r>
            <a:endParaRPr lang="fr-FR" b="1" dirty="0" smtClean="0"/>
          </a:p>
        </p:txBody>
      </p:sp>
      <p:sp>
        <p:nvSpPr>
          <p:cNvPr id="4" name="Rectangle 3"/>
          <p:cNvSpPr/>
          <p:nvPr/>
        </p:nvSpPr>
        <p:spPr>
          <a:xfrm>
            <a:off x="3448653" y="2568324"/>
            <a:ext cx="5261570" cy="923330"/>
          </a:xfrm>
          <a:prstGeom prst="rect">
            <a:avLst/>
          </a:prstGeom>
          <a:noFill/>
        </p:spPr>
        <p:txBody>
          <a:bodyPr wrap="none" lIns="91440" tIns="45720" rIns="91440" bIns="45720">
            <a:spAutoFit/>
          </a:bodyPr>
          <a:lstStyle/>
          <a:p>
            <a:pPr algn="ctr"/>
            <a:r>
              <a:rPr lang="fr-FR" sz="5400" b="1" dirty="0" smtClean="0">
                <a:ln w="24500" cmpd="dbl">
                  <a:solidFill>
                    <a:srgbClr val="DF5327">
                      <a:shade val="85000"/>
                      <a:satMod val="155000"/>
                    </a:srgbClr>
                  </a:solidFill>
                  <a:prstDash val="solid"/>
                  <a:miter lim="800000"/>
                </a:ln>
                <a:gradFill>
                  <a:gsLst>
                    <a:gs pos="10000">
                      <a:srgbClr val="DF5327">
                        <a:tint val="10000"/>
                        <a:satMod val="155000"/>
                      </a:srgbClr>
                    </a:gs>
                    <a:gs pos="60000">
                      <a:srgbClr val="DF5327">
                        <a:tint val="30000"/>
                        <a:satMod val="155000"/>
                      </a:srgbClr>
                    </a:gs>
                    <a:gs pos="100000">
                      <a:srgbClr val="DF5327">
                        <a:tint val="73000"/>
                        <a:satMod val="155000"/>
                      </a:srgbClr>
                    </a:gs>
                  </a:gsLst>
                  <a:lin ang="5400000"/>
                </a:gradFill>
                <a:effectLst>
                  <a:outerShdw blurRad="38100" dist="38100" dir="7020000" algn="tl">
                    <a:srgbClr val="000000">
                      <a:alpha val="35000"/>
                    </a:srgbClr>
                  </a:outerShdw>
                </a:effectLst>
              </a:rPr>
              <a:t>LES QUESTIONS</a:t>
            </a:r>
            <a:endParaRPr lang="fr-FR" sz="5400" b="1" dirty="0">
              <a:ln w="24500" cmpd="dbl">
                <a:solidFill>
                  <a:srgbClr val="DF5327">
                    <a:shade val="85000"/>
                    <a:satMod val="155000"/>
                  </a:srgbClr>
                </a:solidFill>
                <a:prstDash val="solid"/>
                <a:miter lim="800000"/>
              </a:ln>
              <a:gradFill>
                <a:gsLst>
                  <a:gs pos="10000">
                    <a:srgbClr val="DF5327">
                      <a:tint val="10000"/>
                      <a:satMod val="155000"/>
                    </a:srgbClr>
                  </a:gs>
                  <a:gs pos="60000">
                    <a:srgbClr val="DF5327">
                      <a:tint val="30000"/>
                      <a:satMod val="155000"/>
                    </a:srgbClr>
                  </a:gs>
                  <a:gs pos="100000">
                    <a:srgbClr val="DF5327">
                      <a:tint val="73000"/>
                      <a:satMod val="155000"/>
                    </a:srgb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673590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t="14422" r="7939"/>
          <a:stretch/>
        </p:blipFill>
        <p:spPr>
          <a:xfrm>
            <a:off x="7883399" y="1264006"/>
            <a:ext cx="3906981" cy="1951280"/>
          </a:xfrm>
          <a:prstGeom prst="rect">
            <a:avLst/>
          </a:prstGeom>
        </p:spPr>
      </p:pic>
      <p:sp>
        <p:nvSpPr>
          <p:cNvPr id="3" name="Espace réservé du contenu 2"/>
          <p:cNvSpPr>
            <a:spLocks noGrp="1"/>
          </p:cNvSpPr>
          <p:nvPr>
            <p:ph idx="1"/>
          </p:nvPr>
        </p:nvSpPr>
        <p:spPr>
          <a:xfrm>
            <a:off x="501236" y="1607374"/>
            <a:ext cx="11066912" cy="1583575"/>
          </a:xfrm>
        </p:spPr>
        <p:txBody>
          <a:bodyPr>
            <a:noAutofit/>
          </a:bodyPr>
          <a:lstStyle/>
          <a:p>
            <a:pPr marL="45720" lvl="0" indent="0">
              <a:buNone/>
            </a:pPr>
            <a:r>
              <a:rPr lang="fr-FR" sz="2800" dirty="0"/>
              <a:t>Dans la fonction publique d’état (hors enseignants), </a:t>
            </a:r>
            <a:endParaRPr lang="fr-FR" sz="2800" dirty="0" smtClean="0"/>
          </a:p>
          <a:p>
            <a:pPr marL="45720" lvl="0" indent="0">
              <a:buNone/>
            </a:pPr>
            <a:r>
              <a:rPr lang="fr-FR" sz="2800" dirty="0" smtClean="0"/>
              <a:t>les </a:t>
            </a:r>
            <a:r>
              <a:rPr lang="fr-FR" sz="2800" dirty="0"/>
              <a:t>agents sont répartis en trois catégories </a:t>
            </a:r>
            <a:endParaRPr lang="fr-FR" sz="2800" dirty="0" smtClean="0"/>
          </a:p>
          <a:p>
            <a:pPr marL="45720" lvl="0" indent="0">
              <a:buNone/>
            </a:pPr>
            <a:r>
              <a:rPr lang="fr-FR" sz="2800" dirty="0" smtClean="0"/>
              <a:t>A, B et C comme sur le diagramme ci-contre.</a:t>
            </a:r>
          </a:p>
          <a:p>
            <a:pPr marL="45720" lvl="0" indent="0">
              <a:buNone/>
            </a:pPr>
            <a:r>
              <a:rPr lang="fr-FR" sz="2800" dirty="0" smtClean="0"/>
              <a:t>Selon l’INSEE, 46 </a:t>
            </a:r>
            <a:r>
              <a:rPr lang="fr-FR" sz="2800" dirty="0"/>
              <a:t>% des agents de catégorie </a:t>
            </a:r>
            <a:r>
              <a:rPr lang="fr-FR" sz="2800" dirty="0" smtClean="0"/>
              <a:t>A, 42 </a:t>
            </a:r>
            <a:r>
              <a:rPr lang="fr-FR" sz="2800" dirty="0"/>
              <a:t>% des agents de catégorie B </a:t>
            </a:r>
            <a:r>
              <a:rPr lang="fr-FR" sz="2800" dirty="0" smtClean="0"/>
              <a:t>et 53 </a:t>
            </a:r>
            <a:r>
              <a:rPr lang="fr-FR" sz="2800" dirty="0"/>
              <a:t>% des agents de catégorie C sont des </a:t>
            </a:r>
            <a:r>
              <a:rPr lang="fr-FR" sz="2800" dirty="0" smtClean="0"/>
              <a:t>femmes.</a:t>
            </a:r>
            <a:endParaRPr lang="fr-FR" sz="2800" b="1" i="1" dirty="0" smtClean="0"/>
          </a:p>
          <a:p>
            <a:pPr marL="45720" indent="0">
              <a:buNone/>
            </a:pPr>
            <a:r>
              <a:rPr lang="fr-FR" sz="2800" b="1" i="1" dirty="0" smtClean="0"/>
              <a:t>Affirmation 1:</a:t>
            </a:r>
          </a:p>
          <a:p>
            <a:pPr marL="45720" indent="0">
              <a:buNone/>
            </a:pPr>
            <a:r>
              <a:rPr lang="fr-FR" sz="2800" dirty="0" smtClean="0"/>
              <a:t>«</a:t>
            </a:r>
            <a:r>
              <a:rPr lang="fr-FR" sz="2800" dirty="0"/>
              <a:t>Il y a plus </a:t>
            </a:r>
            <a:r>
              <a:rPr lang="fr-FR" sz="2800" dirty="0" smtClean="0"/>
              <a:t>de femmes que d’hommes dans </a:t>
            </a:r>
            <a:r>
              <a:rPr lang="fr-FR" sz="2800" dirty="0"/>
              <a:t>la </a:t>
            </a:r>
            <a:r>
              <a:rPr lang="fr-FR" sz="2800" dirty="0" smtClean="0"/>
              <a:t>Fonction Publique d’Etat (hors enseignants).»</a:t>
            </a:r>
            <a:endParaRPr lang="fr-FR" sz="2800" dirty="0"/>
          </a:p>
        </p:txBody>
      </p:sp>
      <p:sp>
        <p:nvSpPr>
          <p:cNvPr id="5" name="Titre 1"/>
          <p:cNvSpPr>
            <a:spLocks noGrp="1"/>
          </p:cNvSpPr>
          <p:nvPr>
            <p:ph type="title"/>
          </p:nvPr>
        </p:nvSpPr>
        <p:spPr>
          <a:xfrm>
            <a:off x="-1468681" y="352814"/>
            <a:ext cx="9875520" cy="1356360"/>
          </a:xfrm>
        </p:spPr>
        <p:txBody>
          <a:bodyPr>
            <a:normAutofit/>
          </a:bodyPr>
          <a:lstStyle/>
          <a:p>
            <a:pPr algn="ctr"/>
            <a:r>
              <a:rPr lang="fr-FR" sz="4400" b="1" dirty="0" smtClean="0">
                <a:solidFill>
                  <a:schemeClr val="accent2">
                    <a:lumMod val="60000"/>
                    <a:lumOff val="40000"/>
                  </a:schemeClr>
                </a:solidFill>
              </a:rPr>
              <a:t>Question 1 (vrai/faux)  </a:t>
            </a:r>
            <a:endParaRPr lang="fr-FR" sz="4400" b="1" dirty="0">
              <a:solidFill>
                <a:schemeClr val="accent2">
                  <a:lumMod val="60000"/>
                  <a:lumOff val="40000"/>
                </a:schemeClr>
              </a:solidFill>
            </a:endParaRPr>
          </a:p>
        </p:txBody>
      </p:sp>
      <p:sp>
        <p:nvSpPr>
          <p:cNvPr id="11" name="ZoneTexte 10"/>
          <p:cNvSpPr txBox="1"/>
          <p:nvPr/>
        </p:nvSpPr>
        <p:spPr>
          <a:xfrm>
            <a:off x="10757289" y="2131387"/>
            <a:ext cx="716350" cy="369332"/>
          </a:xfrm>
          <a:prstGeom prst="rect">
            <a:avLst/>
          </a:prstGeom>
          <a:noFill/>
        </p:spPr>
        <p:txBody>
          <a:bodyPr wrap="none" rtlCol="0">
            <a:spAutoFit/>
          </a:bodyPr>
          <a:lstStyle/>
          <a:p>
            <a:r>
              <a:rPr lang="fr-FR" b="1" dirty="0" smtClean="0"/>
              <a:t>Cat A</a:t>
            </a:r>
            <a:endParaRPr lang="fr-FR" b="1" dirty="0"/>
          </a:p>
        </p:txBody>
      </p:sp>
      <p:sp>
        <p:nvSpPr>
          <p:cNvPr id="12" name="ZoneTexte 11"/>
          <p:cNvSpPr txBox="1"/>
          <p:nvPr/>
        </p:nvSpPr>
        <p:spPr>
          <a:xfrm>
            <a:off x="9815206" y="1647823"/>
            <a:ext cx="718466" cy="369332"/>
          </a:xfrm>
          <a:prstGeom prst="rect">
            <a:avLst/>
          </a:prstGeom>
          <a:noFill/>
        </p:spPr>
        <p:txBody>
          <a:bodyPr wrap="none" rtlCol="0">
            <a:spAutoFit/>
          </a:bodyPr>
          <a:lstStyle/>
          <a:p>
            <a:r>
              <a:rPr lang="fr-FR" b="1" dirty="0" smtClean="0"/>
              <a:t>Cat B</a:t>
            </a:r>
            <a:endParaRPr lang="fr-FR" b="1" dirty="0"/>
          </a:p>
        </p:txBody>
      </p:sp>
      <p:sp>
        <p:nvSpPr>
          <p:cNvPr id="13" name="ZoneTexte 12"/>
          <p:cNvSpPr txBox="1"/>
          <p:nvPr/>
        </p:nvSpPr>
        <p:spPr>
          <a:xfrm>
            <a:off x="8824096" y="2012135"/>
            <a:ext cx="699807" cy="369332"/>
          </a:xfrm>
          <a:prstGeom prst="rect">
            <a:avLst/>
          </a:prstGeom>
          <a:noFill/>
        </p:spPr>
        <p:txBody>
          <a:bodyPr wrap="none" rtlCol="0">
            <a:spAutoFit/>
          </a:bodyPr>
          <a:lstStyle/>
          <a:p>
            <a:r>
              <a:rPr lang="fr-FR" b="1" dirty="0" smtClean="0"/>
              <a:t>Cat C</a:t>
            </a:r>
            <a:endParaRPr lang="fr-FR" b="1" dirty="0"/>
          </a:p>
        </p:txBody>
      </p:sp>
      <p:sp>
        <p:nvSpPr>
          <p:cNvPr id="14" name="ZoneTexte 13"/>
          <p:cNvSpPr txBox="1"/>
          <p:nvPr/>
        </p:nvSpPr>
        <p:spPr>
          <a:xfrm>
            <a:off x="8406839" y="641155"/>
            <a:ext cx="3291840" cy="663300"/>
          </a:xfrm>
          <a:prstGeom prst="rect">
            <a:avLst/>
          </a:prstGeom>
          <a:noFill/>
          <a:ln>
            <a:solidFill>
              <a:srgbClr val="0F6598"/>
            </a:solidFill>
          </a:ln>
        </p:spPr>
        <p:txBody>
          <a:bodyPr wrap="square" rtlCol="0">
            <a:spAutoFit/>
          </a:bodyPr>
          <a:lstStyle/>
          <a:p>
            <a:r>
              <a:rPr lang="fr-FR" i="1" dirty="0" smtClean="0"/>
              <a:t>Répartition des agents de la FPE</a:t>
            </a:r>
          </a:p>
          <a:p>
            <a:pPr algn="ctr"/>
            <a:r>
              <a:rPr lang="fr-FR" i="1" dirty="0" smtClean="0"/>
              <a:t> (hors enseignants)</a:t>
            </a:r>
            <a:endParaRPr lang="fr-FR" i="1" dirty="0"/>
          </a:p>
        </p:txBody>
      </p:sp>
      <p:sp>
        <p:nvSpPr>
          <p:cNvPr id="15" name="Rectangle avec coin arrondi 14"/>
          <p:cNvSpPr/>
          <p:nvPr/>
        </p:nvSpPr>
        <p:spPr>
          <a:xfrm>
            <a:off x="8232272" y="478952"/>
            <a:ext cx="3640975" cy="2610196"/>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0612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fliche\Dropbox\Lumni\Information chiffrée\fonct_publiq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5242" y="1171290"/>
            <a:ext cx="11630597" cy="5412391"/>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a:spLocks noGrp="1"/>
          </p:cNvSpPr>
          <p:nvPr>
            <p:ph type="title"/>
          </p:nvPr>
        </p:nvSpPr>
        <p:spPr>
          <a:xfrm>
            <a:off x="1158240" y="70820"/>
            <a:ext cx="9875520" cy="1356360"/>
          </a:xfrm>
        </p:spPr>
        <p:txBody>
          <a:bodyPr>
            <a:normAutofit/>
          </a:bodyPr>
          <a:lstStyle/>
          <a:p>
            <a:pPr algn="ctr"/>
            <a:r>
              <a:rPr lang="fr-FR" sz="4400" b="1" dirty="0" smtClean="0">
                <a:solidFill>
                  <a:schemeClr val="accent2">
                    <a:lumMod val="60000"/>
                    <a:lumOff val="40000"/>
                  </a:schemeClr>
                </a:solidFill>
              </a:rPr>
              <a:t>Question 1  </a:t>
            </a:r>
            <a:endParaRPr lang="fr-FR" sz="4400" b="1" dirty="0">
              <a:solidFill>
                <a:schemeClr val="accent2">
                  <a:lumMod val="60000"/>
                  <a:lumOff val="40000"/>
                </a:schemeClr>
              </a:solidFill>
            </a:endParaRPr>
          </a:p>
        </p:txBody>
      </p:sp>
      <p:sp>
        <p:nvSpPr>
          <p:cNvPr id="2" name="Rectangle 1"/>
          <p:cNvSpPr/>
          <p:nvPr/>
        </p:nvSpPr>
        <p:spPr>
          <a:xfrm>
            <a:off x="323368" y="914616"/>
            <a:ext cx="11565774" cy="1569660"/>
          </a:xfrm>
          <a:prstGeom prst="rect">
            <a:avLst/>
          </a:prstGeom>
        </p:spPr>
        <p:txBody>
          <a:bodyPr wrap="square">
            <a:spAutoFit/>
          </a:bodyPr>
          <a:lstStyle/>
          <a:p>
            <a:pPr marL="45720" lvl="0" indent="0">
              <a:buNone/>
            </a:pPr>
            <a:r>
              <a:rPr lang="fr-FR" sz="2400" dirty="0" smtClean="0"/>
              <a:t>Les femmes représentent:</a:t>
            </a:r>
          </a:p>
          <a:p>
            <a:pPr marL="45720" lvl="0" indent="0">
              <a:buNone/>
            </a:pPr>
            <a:r>
              <a:rPr lang="fr-FR" sz="2400" dirty="0" smtClean="0"/>
              <a:t>46 </a:t>
            </a:r>
            <a:r>
              <a:rPr lang="fr-FR" sz="2400" dirty="0"/>
              <a:t>% des agents de </a:t>
            </a:r>
            <a:r>
              <a:rPr lang="fr-FR" sz="2400" b="1" dirty="0">
                <a:solidFill>
                  <a:srgbClr val="FE33CC"/>
                </a:solidFill>
              </a:rPr>
              <a:t>catégorie A, </a:t>
            </a:r>
            <a:endParaRPr lang="fr-FR" sz="2400" b="1" dirty="0" smtClean="0">
              <a:solidFill>
                <a:srgbClr val="FE33CC"/>
              </a:solidFill>
            </a:endParaRPr>
          </a:p>
          <a:p>
            <a:pPr marL="45720" lvl="0" indent="0">
              <a:buNone/>
            </a:pPr>
            <a:r>
              <a:rPr lang="fr-FR" sz="2400" dirty="0" smtClean="0"/>
              <a:t>42 </a:t>
            </a:r>
            <a:r>
              <a:rPr lang="fr-FR" sz="2400" dirty="0"/>
              <a:t>% des agents de </a:t>
            </a:r>
            <a:r>
              <a:rPr lang="fr-FR" sz="2400" b="1" dirty="0">
                <a:solidFill>
                  <a:srgbClr val="0F6598"/>
                </a:solidFill>
              </a:rPr>
              <a:t>catégorie </a:t>
            </a:r>
            <a:r>
              <a:rPr lang="fr-FR" sz="2400" b="1" dirty="0" smtClean="0">
                <a:solidFill>
                  <a:srgbClr val="0F6598"/>
                </a:solidFill>
              </a:rPr>
              <a:t>B, </a:t>
            </a:r>
          </a:p>
          <a:p>
            <a:pPr marL="45720" lvl="0" indent="0">
              <a:buNone/>
            </a:pPr>
            <a:r>
              <a:rPr lang="fr-FR" sz="2400" dirty="0" smtClean="0"/>
              <a:t>53 </a:t>
            </a:r>
            <a:r>
              <a:rPr lang="fr-FR" sz="2400" dirty="0"/>
              <a:t>% des agents de </a:t>
            </a:r>
            <a:r>
              <a:rPr lang="fr-FR" sz="2400" b="1" dirty="0">
                <a:solidFill>
                  <a:srgbClr val="FE6600"/>
                </a:solidFill>
              </a:rPr>
              <a:t>catégorie </a:t>
            </a:r>
            <a:r>
              <a:rPr lang="fr-FR" sz="2400" b="1" dirty="0" smtClean="0">
                <a:solidFill>
                  <a:srgbClr val="FE6600"/>
                </a:solidFill>
              </a:rPr>
              <a:t>C.</a:t>
            </a:r>
            <a:endParaRPr lang="fr-FR" sz="2400" b="1" i="1" dirty="0">
              <a:solidFill>
                <a:srgbClr val="FE6600"/>
              </a:solidFill>
            </a:endParaRPr>
          </a:p>
        </p:txBody>
      </p:sp>
    </p:spTree>
    <p:extLst>
      <p:ext uri="{BB962C8B-B14F-4D97-AF65-F5344CB8AC3E}">
        <p14:creationId xmlns:p14="http://schemas.microsoft.com/office/powerpoint/2010/main" val="982550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51357" y="204351"/>
            <a:ext cx="9875520" cy="1356360"/>
          </a:xfrm>
        </p:spPr>
        <p:txBody>
          <a:bodyPr>
            <a:normAutofit/>
          </a:bodyPr>
          <a:lstStyle/>
          <a:p>
            <a:pPr algn="ctr"/>
            <a:r>
              <a:rPr lang="fr-FR" sz="4400" b="1" dirty="0" smtClean="0">
                <a:solidFill>
                  <a:schemeClr val="accent2">
                    <a:lumMod val="60000"/>
                    <a:lumOff val="40000"/>
                  </a:schemeClr>
                </a:solidFill>
              </a:rPr>
              <a:t>Question 1  </a:t>
            </a:r>
            <a:endParaRPr lang="fr-FR" sz="4400" b="1" dirty="0">
              <a:solidFill>
                <a:schemeClr val="accent2">
                  <a:lumMod val="60000"/>
                  <a:lumOff val="40000"/>
                </a:schemeClr>
              </a:solidFill>
            </a:endParaRPr>
          </a:p>
        </p:txBody>
      </p:sp>
      <p:pic>
        <p:nvPicPr>
          <p:cNvPr id="1027" name="Picture 3" descr="C:\Users\ffliche\Dropbox\Lumni\Information chiffrée\fonct_publiq.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819" y="1188869"/>
            <a:ext cx="11630597" cy="54123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ZoneTexte 1"/>
              <p:cNvSpPr txBox="1"/>
              <p:nvPr/>
            </p:nvSpPr>
            <p:spPr>
              <a:xfrm>
                <a:off x="6570922" y="3831269"/>
                <a:ext cx="67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17%</m:t>
                      </m:r>
                    </m:oMath>
                  </m:oMathPara>
                </a14:m>
                <a:endParaRPr lang="fr-FR" sz="2400" dirty="0"/>
              </a:p>
            </p:txBody>
          </p:sp>
        </mc:Choice>
        <mc:Fallback xmlns="">
          <p:sp>
            <p:nvSpPr>
              <p:cNvPr id="2" name="ZoneTexte 1"/>
              <p:cNvSpPr txBox="1">
                <a:spLocks noRot="1" noChangeAspect="1" noMove="1" noResize="1" noEditPoints="1" noAdjustHandles="1" noChangeArrowheads="1" noChangeShapeType="1" noTextEdit="1"/>
              </p:cNvSpPr>
              <p:nvPr/>
            </p:nvSpPr>
            <p:spPr>
              <a:xfrm>
                <a:off x="6570922" y="3831269"/>
                <a:ext cx="674865" cy="369332"/>
              </a:xfrm>
              <a:prstGeom prst="rect">
                <a:avLst/>
              </a:prstGeom>
              <a:blipFill>
                <a:blip r:embed="rId4"/>
                <a:stretch>
                  <a:fillRect l="-11712" r="-10811" b="-1147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p:cNvSpPr txBox="1"/>
              <p:nvPr/>
            </p:nvSpPr>
            <p:spPr>
              <a:xfrm>
                <a:off x="2980661" y="4855538"/>
                <a:ext cx="6748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18%</m:t>
                      </m:r>
                    </m:oMath>
                  </m:oMathPara>
                </a14:m>
                <a:endParaRPr lang="fr-FR" sz="2400" dirty="0"/>
              </a:p>
            </p:txBody>
          </p:sp>
        </mc:Choice>
        <mc:Fallback xmlns="">
          <p:sp>
            <p:nvSpPr>
              <p:cNvPr id="6" name="ZoneTexte 5"/>
              <p:cNvSpPr txBox="1">
                <a:spLocks noRot="1" noChangeAspect="1" noMove="1" noResize="1" noEditPoints="1" noAdjustHandles="1" noChangeArrowheads="1" noChangeShapeType="1" noTextEdit="1"/>
              </p:cNvSpPr>
              <p:nvPr/>
            </p:nvSpPr>
            <p:spPr>
              <a:xfrm>
                <a:off x="2980661" y="4855538"/>
                <a:ext cx="674865" cy="369332"/>
              </a:xfrm>
              <a:prstGeom prst="rect">
                <a:avLst/>
              </a:prstGeom>
              <a:blipFill>
                <a:blip r:embed="rId5"/>
                <a:stretch>
                  <a:fillRect l="-12613" r="-10811" b="-11667"/>
                </a:stretch>
              </a:blipFill>
            </p:spPr>
            <p:txBody>
              <a:bodyPr/>
              <a:lstStyle/>
              <a:p>
                <a:r>
                  <a:rPr lang="fr-FR">
                    <a:noFill/>
                  </a:rPr>
                  <a:t> </a:t>
                </a:r>
              </a:p>
            </p:txBody>
          </p:sp>
        </mc:Fallback>
      </mc:AlternateContent>
    </p:spTree>
    <p:extLst>
      <p:ext uri="{BB962C8B-B14F-4D97-AF65-F5344CB8AC3E}">
        <p14:creationId xmlns:p14="http://schemas.microsoft.com/office/powerpoint/2010/main" val="89168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3" y="1023828"/>
            <a:ext cx="13247305" cy="6078012"/>
          </a:xfrm>
          <a:prstGeom prst="rect">
            <a:avLst/>
          </a:prstGeom>
        </p:spPr>
      </p:pic>
      <p:sp>
        <p:nvSpPr>
          <p:cNvPr id="5" name="Titre 1"/>
          <p:cNvSpPr>
            <a:spLocks noGrp="1"/>
          </p:cNvSpPr>
          <p:nvPr>
            <p:ph type="title"/>
          </p:nvPr>
        </p:nvSpPr>
        <p:spPr>
          <a:xfrm>
            <a:off x="1158239" y="208547"/>
            <a:ext cx="9875520" cy="1356360"/>
          </a:xfrm>
        </p:spPr>
        <p:txBody>
          <a:bodyPr>
            <a:normAutofit/>
          </a:bodyPr>
          <a:lstStyle/>
          <a:p>
            <a:pPr algn="ctr"/>
            <a:r>
              <a:rPr lang="fr-FR" sz="4400" b="1" dirty="0" smtClean="0">
                <a:solidFill>
                  <a:schemeClr val="accent2">
                    <a:lumMod val="60000"/>
                    <a:lumOff val="40000"/>
                  </a:schemeClr>
                </a:solidFill>
              </a:rPr>
              <a:t>Question 1  </a:t>
            </a:r>
            <a:endParaRPr lang="fr-FR" sz="4400" b="1" dirty="0">
              <a:solidFill>
                <a:schemeClr val="accent2">
                  <a:lumMod val="60000"/>
                  <a:lumOff val="40000"/>
                </a:schemeClr>
              </a:solidFill>
            </a:endParaRPr>
          </a:p>
        </p:txBody>
      </p:sp>
      <p:sp>
        <p:nvSpPr>
          <p:cNvPr id="2" name="Rectangle 1"/>
          <p:cNvSpPr/>
          <p:nvPr/>
        </p:nvSpPr>
        <p:spPr>
          <a:xfrm>
            <a:off x="504304" y="1260287"/>
            <a:ext cx="10801005" cy="1384995"/>
          </a:xfrm>
          <a:prstGeom prst="rect">
            <a:avLst/>
          </a:prstGeom>
        </p:spPr>
        <p:txBody>
          <a:bodyPr wrap="square">
            <a:spAutoFit/>
          </a:bodyPr>
          <a:lstStyle/>
          <a:p>
            <a:pPr marL="45720" indent="0">
              <a:buNone/>
            </a:pPr>
            <a:r>
              <a:rPr lang="fr-FR" sz="2800" b="1" i="1" dirty="0"/>
              <a:t>Affirmation 1:</a:t>
            </a:r>
          </a:p>
          <a:p>
            <a:pPr marL="45720" indent="0">
              <a:buNone/>
            </a:pPr>
            <a:r>
              <a:rPr lang="fr-FR" sz="2800" dirty="0"/>
              <a:t>«Il y a </a:t>
            </a:r>
            <a:r>
              <a:rPr lang="fr-FR" sz="2800" dirty="0" smtClean="0"/>
              <a:t>plus </a:t>
            </a:r>
            <a:r>
              <a:rPr lang="fr-FR" sz="2800" dirty="0"/>
              <a:t>de femmes </a:t>
            </a:r>
            <a:r>
              <a:rPr lang="fr-FR" sz="2800" dirty="0" smtClean="0"/>
              <a:t>que d’hommes dans </a:t>
            </a:r>
            <a:r>
              <a:rPr lang="fr-FR" sz="2800" dirty="0"/>
              <a:t>la Fonction Publique d’Etat (hors enseignants).»</a:t>
            </a:r>
          </a:p>
        </p:txBody>
      </p:sp>
    </p:spTree>
    <p:extLst>
      <p:ext uri="{BB962C8B-B14F-4D97-AF65-F5344CB8AC3E}">
        <p14:creationId xmlns:p14="http://schemas.microsoft.com/office/powerpoint/2010/main" val="78886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473" y="1364196"/>
            <a:ext cx="11139054" cy="1117747"/>
          </a:xfrm>
        </p:spPr>
        <p:txBody>
          <a:bodyPr>
            <a:noAutofit/>
          </a:bodyPr>
          <a:lstStyle/>
          <a:p>
            <a:pPr marL="45720" lvl="0" indent="0">
              <a:buNone/>
            </a:pPr>
            <a:r>
              <a:rPr lang="fr-FR" sz="3200" dirty="0" smtClean="0"/>
              <a:t>Lors de la deuxième démarque des soldes d’été, on trouve les affiches suivantes dans trois magasins :</a:t>
            </a:r>
            <a:endParaRPr lang="fr-FR" sz="3200" b="1" i="1" dirty="0" smtClean="0"/>
          </a:p>
          <a:p>
            <a:pPr marL="45720" lvl="0" indent="0">
              <a:buNone/>
            </a:pPr>
            <a:endParaRPr lang="fr-FR" sz="3200" b="1" i="1" dirty="0" smtClean="0"/>
          </a:p>
          <a:p>
            <a:pPr marL="45720" lvl="0" indent="0">
              <a:buNone/>
            </a:pPr>
            <a:endParaRPr lang="fr-FR" sz="3200" b="1" i="1" dirty="0" smtClean="0"/>
          </a:p>
          <a:p>
            <a:pPr marL="45720" lvl="0" indent="0">
              <a:buNone/>
            </a:pPr>
            <a:endParaRPr lang="fr-FR" sz="3200" b="1" i="1" dirty="0"/>
          </a:p>
          <a:p>
            <a:pPr marL="45720" lvl="0" indent="0">
              <a:buNone/>
            </a:pPr>
            <a:endParaRPr lang="fr-FR" sz="3200" b="1" i="1" dirty="0" smtClean="0"/>
          </a:p>
          <a:p>
            <a:pPr marL="45720" lvl="0" indent="0">
              <a:buNone/>
            </a:pPr>
            <a:endParaRPr lang="fr-FR" sz="3200" b="1" i="1" dirty="0" smtClean="0"/>
          </a:p>
          <a:p>
            <a:pPr marL="45720" lvl="0" indent="0">
              <a:buNone/>
            </a:pPr>
            <a:r>
              <a:rPr lang="fr-FR" sz="3200" b="1" i="1" dirty="0" smtClean="0"/>
              <a:t>Question </a:t>
            </a:r>
            <a:r>
              <a:rPr lang="fr-FR" sz="3200" b="1" i="1" dirty="0"/>
              <a:t>2</a:t>
            </a:r>
            <a:r>
              <a:rPr lang="fr-FR" sz="3200" b="1" i="1" dirty="0" smtClean="0"/>
              <a:t>:</a:t>
            </a:r>
            <a:r>
              <a:rPr lang="fr-FR" sz="3200" b="1" i="1" dirty="0"/>
              <a:t> </a:t>
            </a:r>
            <a:r>
              <a:rPr lang="fr-FR" sz="3200" b="1" i="1" dirty="0" smtClean="0"/>
              <a:t> </a:t>
            </a:r>
            <a:r>
              <a:rPr lang="fr-FR" sz="3200" dirty="0" smtClean="0"/>
              <a:t>Quelle est la réduction la plus intéressante ? </a:t>
            </a:r>
            <a:endParaRPr lang="fr-FR" sz="3200" dirty="0"/>
          </a:p>
        </p:txBody>
      </p:sp>
      <p:sp>
        <p:nvSpPr>
          <p:cNvPr id="5" name="Titre 1"/>
          <p:cNvSpPr>
            <a:spLocks noGrp="1"/>
          </p:cNvSpPr>
          <p:nvPr>
            <p:ph type="title"/>
          </p:nvPr>
        </p:nvSpPr>
        <p:spPr>
          <a:xfrm>
            <a:off x="1053474" y="168775"/>
            <a:ext cx="9875520" cy="1356360"/>
          </a:xfrm>
        </p:spPr>
        <p:txBody>
          <a:bodyPr>
            <a:normAutofit/>
          </a:bodyPr>
          <a:lstStyle/>
          <a:p>
            <a:pPr algn="ctr"/>
            <a:r>
              <a:rPr lang="fr-FR" sz="4400" b="1" dirty="0" smtClean="0">
                <a:solidFill>
                  <a:schemeClr val="accent2">
                    <a:lumMod val="60000"/>
                    <a:lumOff val="40000"/>
                  </a:schemeClr>
                </a:solidFill>
              </a:rPr>
              <a:t>Question 2  </a:t>
            </a:r>
            <a:endParaRPr lang="fr-FR" sz="4400" b="1" dirty="0">
              <a:solidFill>
                <a:schemeClr val="accent2">
                  <a:lumMod val="60000"/>
                  <a:lumOff val="40000"/>
                </a:schemeClr>
              </a:solidFill>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9227" t="17857" r="19345" b="16429"/>
          <a:stretch/>
        </p:blipFill>
        <p:spPr>
          <a:xfrm>
            <a:off x="640773" y="2481943"/>
            <a:ext cx="2380013" cy="1909546"/>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b="26883"/>
          <a:stretch/>
        </p:blipFill>
        <p:spPr>
          <a:xfrm>
            <a:off x="1453923" y="4251960"/>
            <a:ext cx="1681163" cy="728254"/>
          </a:xfrm>
          <a:prstGeom prst="rect">
            <a:avLst/>
          </a:prstGeom>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55357" t="3752" r="5032" b="5628"/>
          <a:stretch/>
        </p:blipFill>
        <p:spPr>
          <a:xfrm>
            <a:off x="8690628" y="2336505"/>
            <a:ext cx="2343132" cy="3015343"/>
          </a:xfrm>
          <a:prstGeom prst="rect">
            <a:avLst/>
          </a:prstGeom>
        </p:spPr>
      </p:pic>
      <p:sp>
        <p:nvSpPr>
          <p:cNvPr id="10" name="Rectangle 9"/>
          <p:cNvSpPr/>
          <p:nvPr/>
        </p:nvSpPr>
        <p:spPr>
          <a:xfrm>
            <a:off x="9070260" y="3225652"/>
            <a:ext cx="1656000" cy="816429"/>
          </a:xfrm>
          <a:prstGeom prst="rect">
            <a:avLst/>
          </a:prstGeom>
          <a:solidFill>
            <a:srgbClr val="AA0B6F"/>
          </a:solidFill>
          <a:ln>
            <a:solidFill>
              <a:srgbClr val="AA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bg1"/>
                </a:solidFill>
                <a:latin typeface="Arial Narrow" panose="020B0606020202030204" pitchFamily="34" charset="0"/>
                <a:cs typeface="Arial" panose="020B0604020202020204" pitchFamily="34" charset="0"/>
              </a:rPr>
              <a:t>- 30 %</a:t>
            </a:r>
            <a:endParaRPr lang="fr-FR" sz="4800" b="1" dirty="0">
              <a:solidFill>
                <a:schemeClr val="bg1"/>
              </a:solidFill>
              <a:latin typeface="Arial Narrow" panose="020B0606020202030204" pitchFamily="34" charset="0"/>
              <a:cs typeface="Arial" panose="020B0604020202020204" pitchFamily="34" charset="0"/>
            </a:endParaRPr>
          </a:p>
        </p:txBody>
      </p:sp>
      <p:sp>
        <p:nvSpPr>
          <p:cNvPr id="11" name="Rectangle 10"/>
          <p:cNvSpPr/>
          <p:nvPr/>
        </p:nvSpPr>
        <p:spPr>
          <a:xfrm>
            <a:off x="9070260" y="4234656"/>
            <a:ext cx="1656000" cy="66293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Narrow" panose="020B0606020202030204" pitchFamily="34" charset="0"/>
              </a:rPr>
              <a:t>-20 % </a:t>
            </a:r>
            <a:r>
              <a:rPr lang="fr-FR" dirty="0" smtClean="0">
                <a:latin typeface="Arial Narrow" panose="020B0606020202030204" pitchFamily="34" charset="0"/>
              </a:rPr>
              <a:t>supplémentaires</a:t>
            </a:r>
            <a:endParaRPr lang="fr-FR" dirty="0">
              <a:latin typeface="Arial Narrow" panose="020B0606020202030204" pitchFamily="34" charset="0"/>
            </a:endParaRPr>
          </a:p>
        </p:txBody>
      </p:sp>
      <p:pic>
        <p:nvPicPr>
          <p:cNvPr id="4" name="Image 3"/>
          <p:cNvPicPr>
            <a:picLocks noChangeAspect="1"/>
          </p:cNvPicPr>
          <p:nvPr/>
        </p:nvPicPr>
        <p:blipFill rotWithShape="1">
          <a:blip r:embed="rId6">
            <a:extLst>
              <a:ext uri="{28A0092B-C50C-407E-A947-70E740481C1C}">
                <a14:useLocalDpi xmlns:a14="http://schemas.microsoft.com/office/drawing/2010/main" val="0"/>
              </a:ext>
            </a:extLst>
          </a:blip>
          <a:srcRect l="4711" r="5235"/>
          <a:stretch/>
        </p:blipFill>
        <p:spPr>
          <a:xfrm>
            <a:off x="4787274" y="2400300"/>
            <a:ext cx="2407920" cy="2910840"/>
          </a:xfrm>
          <a:prstGeom prst="rect">
            <a:avLst/>
          </a:prstGeom>
          <a:ln>
            <a:solidFill>
              <a:schemeClr val="tx1"/>
            </a:solidFill>
          </a:ln>
        </p:spPr>
      </p:pic>
      <p:sp>
        <p:nvSpPr>
          <p:cNvPr id="6" name="Rectangle 5"/>
          <p:cNvSpPr/>
          <p:nvPr/>
        </p:nvSpPr>
        <p:spPr>
          <a:xfrm>
            <a:off x="807720" y="2400300"/>
            <a:ext cx="2484120" cy="2910840"/>
          </a:xfrm>
          <a:prstGeom prst="rect">
            <a:avLst/>
          </a:prstGeom>
          <a:noFill/>
          <a:ln>
            <a:solidFill>
              <a:srgbClr val="E42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191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58240" y="236436"/>
            <a:ext cx="9875520" cy="1356360"/>
          </a:xfrm>
        </p:spPr>
        <p:txBody>
          <a:bodyPr>
            <a:normAutofit/>
          </a:bodyPr>
          <a:lstStyle/>
          <a:p>
            <a:pPr algn="ctr"/>
            <a:r>
              <a:rPr lang="fr-FR" sz="4400" b="1" dirty="0" smtClean="0">
                <a:solidFill>
                  <a:schemeClr val="accent2">
                    <a:lumMod val="60000"/>
                    <a:lumOff val="40000"/>
                  </a:schemeClr>
                </a:solidFill>
              </a:rPr>
              <a:t>Question 2</a:t>
            </a:r>
            <a:endParaRPr lang="fr-FR" sz="4400" b="1" dirty="0">
              <a:solidFill>
                <a:schemeClr val="accent2">
                  <a:lumMod val="60000"/>
                  <a:lumOff val="40000"/>
                </a:schemeClr>
              </a:solidFill>
            </a:endParaRPr>
          </a:p>
        </p:txBody>
      </p:sp>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19227" t="17857" r="19345" b="16429"/>
          <a:stretch/>
        </p:blipFill>
        <p:spPr>
          <a:xfrm>
            <a:off x="731191" y="1618610"/>
            <a:ext cx="2380013" cy="1909546"/>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b="26883"/>
          <a:stretch/>
        </p:blipFill>
        <p:spPr>
          <a:xfrm>
            <a:off x="1441284" y="3343602"/>
            <a:ext cx="1681163" cy="728254"/>
          </a:xfrm>
          <a:prstGeom prst="rect">
            <a:avLst/>
          </a:prstGeom>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55357" t="3752" r="5032" b="5628"/>
          <a:stretch/>
        </p:blipFill>
        <p:spPr>
          <a:xfrm>
            <a:off x="8690628" y="1514443"/>
            <a:ext cx="2343132" cy="3015343"/>
          </a:xfrm>
          <a:prstGeom prst="rect">
            <a:avLst/>
          </a:prstGeom>
        </p:spPr>
      </p:pic>
      <p:sp>
        <p:nvSpPr>
          <p:cNvPr id="10" name="Rectangle 9"/>
          <p:cNvSpPr/>
          <p:nvPr/>
        </p:nvSpPr>
        <p:spPr>
          <a:xfrm>
            <a:off x="9070260" y="2413539"/>
            <a:ext cx="1656000" cy="816429"/>
          </a:xfrm>
          <a:prstGeom prst="rect">
            <a:avLst/>
          </a:prstGeom>
          <a:solidFill>
            <a:srgbClr val="AA0B6F"/>
          </a:solidFill>
          <a:ln>
            <a:solidFill>
              <a:srgbClr val="AA0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bg1"/>
                </a:solidFill>
                <a:latin typeface="Arial Narrow" panose="020B0606020202030204" pitchFamily="34" charset="0"/>
                <a:cs typeface="Arial" panose="020B0604020202020204" pitchFamily="34" charset="0"/>
              </a:rPr>
              <a:t>- 30 %</a:t>
            </a:r>
            <a:endParaRPr lang="fr-FR" sz="4800" b="1" dirty="0">
              <a:solidFill>
                <a:schemeClr val="bg1"/>
              </a:solidFill>
              <a:latin typeface="Arial Narrow" panose="020B0606020202030204" pitchFamily="34" charset="0"/>
              <a:cs typeface="Arial" panose="020B0604020202020204" pitchFamily="34" charset="0"/>
            </a:endParaRPr>
          </a:p>
        </p:txBody>
      </p:sp>
      <p:sp>
        <p:nvSpPr>
          <p:cNvPr id="11" name="Rectangle 10"/>
          <p:cNvSpPr/>
          <p:nvPr/>
        </p:nvSpPr>
        <p:spPr>
          <a:xfrm>
            <a:off x="9070260" y="3408917"/>
            <a:ext cx="1656000" cy="662939"/>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Arial Narrow" panose="020B0606020202030204" pitchFamily="34" charset="0"/>
              </a:rPr>
              <a:t>-20 % </a:t>
            </a:r>
            <a:r>
              <a:rPr lang="fr-FR" dirty="0" smtClean="0">
                <a:latin typeface="Arial Narrow" panose="020B0606020202030204" pitchFamily="34" charset="0"/>
              </a:rPr>
              <a:t>supplémentaires</a:t>
            </a:r>
            <a:endParaRPr lang="fr-FR" dirty="0">
              <a:latin typeface="Arial Narrow" panose="020B0606020202030204" pitchFamily="34" charset="0"/>
            </a:endParaRPr>
          </a:p>
        </p:txBody>
      </p:sp>
      <p:pic>
        <p:nvPicPr>
          <p:cNvPr id="4" name="Image 3"/>
          <p:cNvPicPr>
            <a:picLocks noChangeAspect="1"/>
          </p:cNvPicPr>
          <p:nvPr/>
        </p:nvPicPr>
        <p:blipFill rotWithShape="1">
          <a:blip r:embed="rId6">
            <a:extLst>
              <a:ext uri="{28A0092B-C50C-407E-A947-70E740481C1C}">
                <a14:useLocalDpi xmlns:a14="http://schemas.microsoft.com/office/drawing/2010/main" val="0"/>
              </a:ext>
            </a:extLst>
          </a:blip>
          <a:srcRect l="4711" r="5235"/>
          <a:stretch/>
        </p:blipFill>
        <p:spPr>
          <a:xfrm>
            <a:off x="4749009" y="1540593"/>
            <a:ext cx="2407920" cy="2910840"/>
          </a:xfrm>
          <a:prstGeom prst="rect">
            <a:avLst/>
          </a:prstGeom>
          <a:ln>
            <a:solidFill>
              <a:schemeClr val="tx1"/>
            </a:solidFill>
          </a:ln>
        </p:spPr>
      </p:pic>
      <p:sp>
        <p:nvSpPr>
          <p:cNvPr id="6" name="Rectangle 5"/>
          <p:cNvSpPr/>
          <p:nvPr/>
        </p:nvSpPr>
        <p:spPr>
          <a:xfrm>
            <a:off x="731191" y="1488389"/>
            <a:ext cx="2484120" cy="2910840"/>
          </a:xfrm>
          <a:prstGeom prst="rect">
            <a:avLst/>
          </a:prstGeom>
          <a:noFill/>
          <a:ln>
            <a:solidFill>
              <a:srgbClr val="E42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192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582" y="1592796"/>
            <a:ext cx="11560232" cy="1583575"/>
          </a:xfrm>
        </p:spPr>
        <p:txBody>
          <a:bodyPr>
            <a:noAutofit/>
          </a:bodyPr>
          <a:lstStyle/>
          <a:p>
            <a:pPr marL="45720" indent="0">
              <a:buNone/>
            </a:pPr>
            <a:r>
              <a:rPr lang="fr-FR" sz="3000" b="1" i="1" dirty="0" smtClean="0"/>
              <a:t>Affirmation 3:</a:t>
            </a:r>
          </a:p>
          <a:p>
            <a:pPr marL="45720" indent="0">
              <a:buNone/>
            </a:pPr>
            <a:r>
              <a:rPr lang="fr-FR" sz="3000" dirty="0" smtClean="0"/>
              <a:t>«</a:t>
            </a:r>
            <a:r>
              <a:rPr lang="fr-FR" sz="3200" dirty="0" smtClean="0"/>
              <a:t>Si </a:t>
            </a:r>
            <a:r>
              <a:rPr lang="fr-FR" sz="3200" dirty="0"/>
              <a:t>un article baisse de 20 % par an, au bout de 5 ans il est gratuit</a:t>
            </a:r>
            <a:r>
              <a:rPr lang="fr-FR" sz="3000" dirty="0" smtClean="0"/>
              <a:t>.»</a:t>
            </a:r>
            <a:endParaRPr lang="fr-FR" sz="3000" dirty="0"/>
          </a:p>
        </p:txBody>
      </p:sp>
      <p:sp>
        <p:nvSpPr>
          <p:cNvPr id="5" name="Titre 1"/>
          <p:cNvSpPr>
            <a:spLocks noGrp="1"/>
          </p:cNvSpPr>
          <p:nvPr>
            <p:ph type="title"/>
          </p:nvPr>
        </p:nvSpPr>
        <p:spPr>
          <a:xfrm>
            <a:off x="1158240" y="236436"/>
            <a:ext cx="9875520" cy="1356360"/>
          </a:xfrm>
        </p:spPr>
        <p:txBody>
          <a:bodyPr>
            <a:normAutofit/>
          </a:bodyPr>
          <a:lstStyle/>
          <a:p>
            <a:pPr algn="ctr"/>
            <a:r>
              <a:rPr lang="fr-FR" sz="4400" b="1" dirty="0" smtClean="0">
                <a:solidFill>
                  <a:schemeClr val="accent2">
                    <a:lumMod val="60000"/>
                    <a:lumOff val="40000"/>
                  </a:schemeClr>
                </a:solidFill>
              </a:rPr>
              <a:t>Question 3 (vrai/faux)  </a:t>
            </a:r>
            <a:endParaRPr lang="fr-FR" sz="4400" b="1" dirty="0">
              <a:solidFill>
                <a:schemeClr val="accent2">
                  <a:lumMod val="60000"/>
                  <a:lumOff val="40000"/>
                </a:schemeClr>
              </a:solidFill>
            </a:endParaRPr>
          </a:p>
        </p:txBody>
      </p:sp>
    </p:spTree>
    <p:extLst>
      <p:ext uri="{BB962C8B-B14F-4D97-AF65-F5344CB8AC3E}">
        <p14:creationId xmlns:p14="http://schemas.microsoft.com/office/powerpoint/2010/main" val="3881329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280" y="1592796"/>
            <a:ext cx="9906692" cy="3276384"/>
          </a:xfrm>
        </p:spPr>
        <p:txBody>
          <a:bodyPr>
            <a:noAutofit/>
          </a:bodyPr>
          <a:lstStyle/>
          <a:p>
            <a:pPr marL="45720" indent="0">
              <a:buNone/>
            </a:pPr>
            <a:r>
              <a:rPr lang="fr-FR" sz="3200" b="1" i="1" dirty="0" smtClean="0"/>
              <a:t>Question 4 :</a:t>
            </a:r>
          </a:p>
          <a:p>
            <a:pPr marL="45720" lvl="0" indent="0">
              <a:buNone/>
            </a:pPr>
            <a:r>
              <a:rPr lang="fr-FR" sz="3200" dirty="0"/>
              <a:t>Entre 2015 et 2016, le nombre de touristes ayant visité la Tour Eiffel a baissé de </a:t>
            </a:r>
            <a:r>
              <a:rPr lang="fr-FR" sz="3200" dirty="0" smtClean="0"/>
              <a:t>14 </a:t>
            </a:r>
            <a:r>
              <a:rPr lang="fr-FR" sz="3200" dirty="0"/>
              <a:t>%. Entre 2016 et 2017 la fréquentation a augmenté de </a:t>
            </a:r>
            <a:r>
              <a:rPr lang="fr-FR" sz="3200" dirty="0" smtClean="0"/>
              <a:t>4,5 </a:t>
            </a:r>
            <a:r>
              <a:rPr lang="fr-FR" sz="3200" dirty="0"/>
              <a:t>%. </a:t>
            </a:r>
          </a:p>
          <a:p>
            <a:pPr marL="45720" indent="0">
              <a:buNone/>
            </a:pPr>
            <a:r>
              <a:rPr lang="fr-FR" sz="3200" dirty="0"/>
              <a:t>Quelle devrait être l’évolution entre 2017 et 2018 pour que la fréquentation en 2018 soit égale à celle de 2015 ?</a:t>
            </a:r>
          </a:p>
          <a:p>
            <a:pPr marL="45720" indent="0">
              <a:buNone/>
            </a:pPr>
            <a:endParaRPr lang="fr-FR" sz="3000" b="1" i="1" dirty="0" smtClean="0"/>
          </a:p>
          <a:p>
            <a:pPr marL="45720" indent="0">
              <a:buNone/>
            </a:pPr>
            <a:endParaRPr lang="fr-FR" sz="3000" dirty="0"/>
          </a:p>
        </p:txBody>
      </p:sp>
      <p:sp>
        <p:nvSpPr>
          <p:cNvPr id="5" name="Titre 1"/>
          <p:cNvSpPr>
            <a:spLocks noGrp="1"/>
          </p:cNvSpPr>
          <p:nvPr>
            <p:ph type="title"/>
          </p:nvPr>
        </p:nvSpPr>
        <p:spPr>
          <a:xfrm>
            <a:off x="1158240" y="236436"/>
            <a:ext cx="9875520" cy="1356360"/>
          </a:xfrm>
        </p:spPr>
        <p:txBody>
          <a:bodyPr>
            <a:normAutofit/>
          </a:bodyPr>
          <a:lstStyle/>
          <a:p>
            <a:pPr algn="ctr"/>
            <a:r>
              <a:rPr lang="fr-FR" b="1" dirty="0" smtClean="0">
                <a:solidFill>
                  <a:schemeClr val="accent2">
                    <a:lumMod val="60000"/>
                    <a:lumOff val="40000"/>
                  </a:schemeClr>
                </a:solidFill>
              </a:rPr>
              <a:t>Quest</a:t>
            </a:r>
            <a:r>
              <a:rPr lang="fr-FR" sz="4400" b="1" dirty="0" smtClean="0">
                <a:solidFill>
                  <a:schemeClr val="accent2">
                    <a:lumMod val="60000"/>
                    <a:lumOff val="40000"/>
                  </a:schemeClr>
                </a:solidFill>
              </a:rPr>
              <a:t>ion 4  </a:t>
            </a:r>
            <a:endParaRPr lang="fr-FR" sz="4400" b="1" dirty="0">
              <a:solidFill>
                <a:schemeClr val="accent2">
                  <a:lumMod val="60000"/>
                  <a:lumOff val="40000"/>
                </a:schemeClr>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495516"/>
            <a:ext cx="1645920" cy="2194560"/>
          </a:xfrm>
          <a:prstGeom prst="rect">
            <a:avLst/>
          </a:prstGeom>
        </p:spPr>
      </p:pic>
    </p:spTree>
    <p:extLst>
      <p:ext uri="{BB962C8B-B14F-4D97-AF65-F5344CB8AC3E}">
        <p14:creationId xmlns:p14="http://schemas.microsoft.com/office/powerpoint/2010/main" val="3881329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108" y="1241188"/>
            <a:ext cx="9906692" cy="2383756"/>
          </a:xfrm>
        </p:spPr>
        <p:txBody>
          <a:bodyPr>
            <a:noAutofit/>
          </a:bodyPr>
          <a:lstStyle/>
          <a:p>
            <a:pPr marL="45720" lvl="0" indent="0">
              <a:lnSpc>
                <a:spcPct val="100000"/>
              </a:lnSpc>
              <a:buNone/>
            </a:pPr>
            <a:r>
              <a:rPr lang="fr-FR" sz="2800" dirty="0" smtClean="0"/>
              <a:t>Entre </a:t>
            </a:r>
            <a:r>
              <a:rPr lang="fr-FR" sz="2800" dirty="0"/>
              <a:t>2015 et </a:t>
            </a:r>
            <a:r>
              <a:rPr lang="fr-FR" sz="2800" dirty="0" smtClean="0"/>
              <a:t>2016</a:t>
            </a:r>
            <a:r>
              <a:rPr lang="fr-FR" sz="2800" dirty="0"/>
              <a:t>:</a:t>
            </a:r>
            <a:r>
              <a:rPr lang="fr-FR" sz="2800" dirty="0" smtClean="0"/>
              <a:t> baisse </a:t>
            </a:r>
            <a:r>
              <a:rPr lang="fr-FR" sz="2800" dirty="0"/>
              <a:t>de </a:t>
            </a:r>
            <a:r>
              <a:rPr lang="fr-FR" sz="2800" dirty="0" smtClean="0"/>
              <a:t>14 </a:t>
            </a:r>
            <a:r>
              <a:rPr lang="fr-FR" sz="2800" dirty="0"/>
              <a:t>%. </a:t>
            </a:r>
            <a:endParaRPr lang="fr-FR" sz="2800" dirty="0" smtClean="0"/>
          </a:p>
          <a:p>
            <a:pPr marL="45720" lvl="0" indent="0">
              <a:lnSpc>
                <a:spcPct val="100000"/>
              </a:lnSpc>
              <a:buNone/>
            </a:pPr>
            <a:r>
              <a:rPr lang="fr-FR" sz="2800" dirty="0" smtClean="0"/>
              <a:t>Entre </a:t>
            </a:r>
            <a:r>
              <a:rPr lang="fr-FR" sz="2800" dirty="0"/>
              <a:t>2016 et 2017 </a:t>
            </a:r>
            <a:r>
              <a:rPr lang="fr-FR" sz="2800" dirty="0" smtClean="0"/>
              <a:t>augmentation </a:t>
            </a:r>
            <a:r>
              <a:rPr lang="fr-FR" sz="2800" dirty="0"/>
              <a:t>de </a:t>
            </a:r>
            <a:r>
              <a:rPr lang="fr-FR" sz="2800" dirty="0" smtClean="0"/>
              <a:t>4,5 </a:t>
            </a:r>
            <a:r>
              <a:rPr lang="fr-FR" sz="2800" dirty="0"/>
              <a:t>%. </a:t>
            </a:r>
          </a:p>
          <a:p>
            <a:pPr marL="45720" indent="0">
              <a:lnSpc>
                <a:spcPct val="100000"/>
              </a:lnSpc>
              <a:buNone/>
            </a:pPr>
            <a:r>
              <a:rPr lang="fr-FR" sz="2800" dirty="0"/>
              <a:t>Quelle devrait être l’évolution entre 2017 et 2018 pour que la fréquentation en 2018 soit égale à celle de 2015 </a:t>
            </a:r>
            <a:r>
              <a:rPr lang="fr-FR" sz="2800" dirty="0" smtClean="0"/>
              <a:t>?</a:t>
            </a:r>
            <a:endParaRPr lang="fr-FR" sz="2800" dirty="0"/>
          </a:p>
        </p:txBody>
      </p:sp>
      <p:sp>
        <p:nvSpPr>
          <p:cNvPr id="5" name="Titre 1"/>
          <p:cNvSpPr>
            <a:spLocks noGrp="1"/>
          </p:cNvSpPr>
          <p:nvPr>
            <p:ph type="title"/>
          </p:nvPr>
        </p:nvSpPr>
        <p:spPr>
          <a:xfrm>
            <a:off x="1158240" y="236436"/>
            <a:ext cx="9875520" cy="1356360"/>
          </a:xfrm>
        </p:spPr>
        <p:txBody>
          <a:bodyPr>
            <a:normAutofit/>
          </a:bodyPr>
          <a:lstStyle/>
          <a:p>
            <a:pPr algn="ctr"/>
            <a:r>
              <a:rPr lang="fr-FR" b="1" dirty="0" smtClean="0">
                <a:solidFill>
                  <a:schemeClr val="accent2">
                    <a:lumMod val="60000"/>
                    <a:lumOff val="40000"/>
                  </a:schemeClr>
                </a:solidFill>
              </a:rPr>
              <a:t>Quest</a:t>
            </a:r>
            <a:r>
              <a:rPr lang="fr-FR" sz="4400" b="1" dirty="0" smtClean="0">
                <a:solidFill>
                  <a:schemeClr val="accent2">
                    <a:lumMod val="60000"/>
                    <a:lumOff val="40000"/>
                  </a:schemeClr>
                </a:solidFill>
              </a:rPr>
              <a:t>ion 4  </a:t>
            </a:r>
            <a:endParaRPr lang="fr-FR" sz="4400" b="1" dirty="0">
              <a:solidFill>
                <a:schemeClr val="accent2">
                  <a:lumMod val="60000"/>
                  <a:lumOff val="40000"/>
                </a:schemeClr>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495516"/>
            <a:ext cx="1645920" cy="2194560"/>
          </a:xfrm>
          <a:prstGeom prst="rect">
            <a:avLst/>
          </a:prstGeom>
        </p:spPr>
      </p:pic>
    </p:spTree>
    <p:extLst>
      <p:ext uri="{BB962C8B-B14F-4D97-AF65-F5344CB8AC3E}">
        <p14:creationId xmlns:p14="http://schemas.microsoft.com/office/powerpoint/2010/main" val="35200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0426" y="636621"/>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1</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grpSp>
        <p:nvGrpSpPr>
          <p:cNvPr id="4" name="Groupe 3"/>
          <p:cNvGrpSpPr/>
          <p:nvPr/>
        </p:nvGrpSpPr>
        <p:grpSpPr>
          <a:xfrm>
            <a:off x="8185293" y="372698"/>
            <a:ext cx="1075964" cy="1075964"/>
            <a:chOff x="961674" y="5825136"/>
            <a:chExt cx="1024956" cy="1024956"/>
          </a:xfrm>
          <a:solidFill>
            <a:srgbClr val="F7DB97"/>
          </a:solidFill>
        </p:grpSpPr>
        <p:sp>
          <p:nvSpPr>
            <p:cNvPr id="5" name="Ellipse 4"/>
            <p:cNvSpPr/>
            <p:nvPr/>
          </p:nvSpPr>
          <p:spPr>
            <a:xfrm>
              <a:off x="961674" y="5825136"/>
              <a:ext cx="1024956" cy="1024956"/>
            </a:xfrm>
            <a:prstGeom prst="ellipse">
              <a:avLst/>
            </a:prstGeom>
            <a:grp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cxnSp>
          <p:nvCxnSpPr>
            <p:cNvPr id="6" name="Connecteur droit 5"/>
            <p:cNvCxnSpPr>
              <a:stCxn id="5" idx="2"/>
              <a:endCxn id="5" idx="6"/>
            </p:cNvCxnSpPr>
            <p:nvPr/>
          </p:nvCxnSpPr>
          <p:spPr>
            <a:xfrm>
              <a:off x="961674" y="6337614"/>
              <a:ext cx="1024956" cy="0"/>
            </a:xfrm>
            <a:prstGeom prst="line">
              <a:avLst/>
            </a:prstGeom>
            <a:grpFill/>
          </p:spPr>
          <p:style>
            <a:lnRef idx="1">
              <a:schemeClr val="dk1"/>
            </a:lnRef>
            <a:fillRef idx="0">
              <a:schemeClr val="dk1"/>
            </a:fillRef>
            <a:effectRef idx="0">
              <a:schemeClr val="dk1"/>
            </a:effectRef>
            <a:fontRef idx="minor">
              <a:schemeClr val="tx1"/>
            </a:fontRef>
          </p:style>
        </p:cxnSp>
        <p:cxnSp>
          <p:nvCxnSpPr>
            <p:cNvPr id="7" name="Connecteur droit 6"/>
            <p:cNvCxnSpPr/>
            <p:nvPr/>
          </p:nvCxnSpPr>
          <p:spPr>
            <a:xfrm rot="16200000">
              <a:off x="956439" y="6337614"/>
              <a:ext cx="1024956"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8" name="Groupe 7"/>
          <p:cNvGrpSpPr/>
          <p:nvPr/>
        </p:nvGrpSpPr>
        <p:grpSpPr>
          <a:xfrm>
            <a:off x="8681512" y="409561"/>
            <a:ext cx="83526" cy="1002238"/>
            <a:chOff x="-888343" y="2362503"/>
            <a:chExt cx="255262" cy="3062938"/>
          </a:xfrm>
        </p:grpSpPr>
        <p:sp>
          <p:nvSpPr>
            <p:cNvPr id="9" name="Flèche vers le haut 8"/>
            <p:cNvSpPr/>
            <p:nvPr/>
          </p:nvSpPr>
          <p:spPr>
            <a:xfrm>
              <a:off x="-888343" y="2362503"/>
              <a:ext cx="255262" cy="1531469"/>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10" name="Flèche vers le haut 9"/>
            <p:cNvSpPr/>
            <p:nvPr/>
          </p:nvSpPr>
          <p:spPr>
            <a:xfrm flipV="1">
              <a:off x="-888343" y="3893972"/>
              <a:ext cx="255262" cy="1531469"/>
            </a:xfrm>
            <a:prstGeom prst="upArrow">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sp>
        <p:nvSpPr>
          <p:cNvPr id="3" name="Espace réservé du contenu 2"/>
          <p:cNvSpPr>
            <a:spLocks noGrp="1"/>
          </p:cNvSpPr>
          <p:nvPr>
            <p:ph idx="1"/>
          </p:nvPr>
        </p:nvSpPr>
        <p:spPr>
          <a:xfrm>
            <a:off x="1142999" y="1959915"/>
            <a:ext cx="10593301" cy="4112689"/>
          </a:xfrm>
        </p:spPr>
        <p:txBody>
          <a:bodyPr>
            <a:normAutofit/>
          </a:bodyPr>
          <a:lstStyle/>
          <a:p>
            <a:pPr marL="0" lvl="0" indent="0">
              <a:buNone/>
            </a:pPr>
            <a:r>
              <a:rPr lang="fr-FR" sz="3200" dirty="0" smtClean="0"/>
              <a:t>En 2018,  200 millions billets de cinéma ont été vendus. 40 millions ont été vendus un samedi.</a:t>
            </a:r>
          </a:p>
          <a:p>
            <a:pPr marL="0" lvl="0" indent="0">
              <a:buNone/>
            </a:pPr>
            <a:r>
              <a:rPr lang="fr-FR" sz="3200" dirty="0" smtClean="0"/>
              <a:t>Quel pourcentage de billets de cinéma a été vendu un samedi en 2018 ?</a:t>
            </a:r>
          </a:p>
          <a:p>
            <a:pPr marL="0" lvl="0" indent="0">
              <a:buNone/>
            </a:pPr>
            <a:endParaRPr lang="fr-FR" sz="3200" dirty="0"/>
          </a:p>
          <a:p>
            <a:pPr marL="0" indent="0">
              <a:buNone/>
            </a:pPr>
            <a:endParaRPr lang="fr-FR" sz="3200" b="1"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53" y="608816"/>
            <a:ext cx="1332139" cy="1332139"/>
          </a:xfrm>
          <a:prstGeom prst="rect">
            <a:avLst/>
          </a:prstGeom>
          <a:scene3d>
            <a:camera prst="orthographicFront">
              <a:rot lat="0" lon="0" rev="20999999"/>
            </a:camera>
            <a:lightRig rig="threePt" dir="t"/>
          </a:scene3d>
        </p:spPr>
      </p:pic>
    </p:spTree>
    <p:extLst>
      <p:ext uri="{BB962C8B-B14F-4D97-AF65-F5344CB8AC3E}">
        <p14:creationId xmlns:p14="http://schemas.microsoft.com/office/powerpoint/2010/main" val="351390538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108" y="1241188"/>
            <a:ext cx="9906692" cy="2383756"/>
          </a:xfrm>
        </p:spPr>
        <p:txBody>
          <a:bodyPr>
            <a:noAutofit/>
          </a:bodyPr>
          <a:lstStyle/>
          <a:p>
            <a:pPr marL="45720" lvl="0" indent="0">
              <a:lnSpc>
                <a:spcPct val="100000"/>
              </a:lnSpc>
              <a:buNone/>
            </a:pPr>
            <a:r>
              <a:rPr lang="fr-FR" sz="2800" dirty="0" smtClean="0"/>
              <a:t>Entre </a:t>
            </a:r>
            <a:r>
              <a:rPr lang="fr-FR" sz="2800" dirty="0"/>
              <a:t>2015 et </a:t>
            </a:r>
            <a:r>
              <a:rPr lang="fr-FR" sz="2800" dirty="0" smtClean="0"/>
              <a:t>2016</a:t>
            </a:r>
            <a:r>
              <a:rPr lang="fr-FR" sz="2800" dirty="0"/>
              <a:t>:</a:t>
            </a:r>
            <a:r>
              <a:rPr lang="fr-FR" sz="2800" dirty="0" smtClean="0"/>
              <a:t> baisse </a:t>
            </a:r>
            <a:r>
              <a:rPr lang="fr-FR" sz="2800" dirty="0"/>
              <a:t>de </a:t>
            </a:r>
            <a:r>
              <a:rPr lang="fr-FR" sz="2800" dirty="0" smtClean="0"/>
              <a:t>14 </a:t>
            </a:r>
            <a:r>
              <a:rPr lang="fr-FR" sz="2800" dirty="0"/>
              <a:t>%. </a:t>
            </a:r>
            <a:endParaRPr lang="fr-FR" sz="2800" dirty="0" smtClean="0"/>
          </a:p>
          <a:p>
            <a:pPr marL="45720" lvl="0" indent="0">
              <a:lnSpc>
                <a:spcPct val="100000"/>
              </a:lnSpc>
              <a:buNone/>
            </a:pPr>
            <a:r>
              <a:rPr lang="fr-FR" sz="2800" dirty="0" smtClean="0"/>
              <a:t>Entre </a:t>
            </a:r>
            <a:r>
              <a:rPr lang="fr-FR" sz="2800" dirty="0"/>
              <a:t>2016 et 2017 </a:t>
            </a:r>
            <a:r>
              <a:rPr lang="fr-FR" sz="2800" dirty="0" smtClean="0"/>
              <a:t>augmentation </a:t>
            </a:r>
            <a:r>
              <a:rPr lang="fr-FR" sz="2800" dirty="0"/>
              <a:t>de </a:t>
            </a:r>
            <a:r>
              <a:rPr lang="fr-FR" sz="2800" dirty="0" smtClean="0"/>
              <a:t>4,5 </a:t>
            </a:r>
            <a:r>
              <a:rPr lang="fr-FR" sz="2800" dirty="0"/>
              <a:t>%. </a:t>
            </a:r>
          </a:p>
          <a:p>
            <a:pPr marL="45720" indent="0">
              <a:lnSpc>
                <a:spcPct val="100000"/>
              </a:lnSpc>
              <a:buNone/>
            </a:pPr>
            <a:r>
              <a:rPr lang="fr-FR" sz="2800" dirty="0"/>
              <a:t>Quelle devrait être l’évolution entre 2017 et 2018 pour que la fréquentation en 2018 soit égale à celle de 2015 </a:t>
            </a:r>
            <a:r>
              <a:rPr lang="fr-FR" sz="2800" dirty="0" smtClean="0"/>
              <a:t>?</a:t>
            </a:r>
            <a:endParaRPr lang="fr-FR" sz="2800" dirty="0"/>
          </a:p>
        </p:txBody>
      </p:sp>
      <p:sp>
        <p:nvSpPr>
          <p:cNvPr id="5" name="Titre 1"/>
          <p:cNvSpPr>
            <a:spLocks noGrp="1"/>
          </p:cNvSpPr>
          <p:nvPr>
            <p:ph type="title"/>
          </p:nvPr>
        </p:nvSpPr>
        <p:spPr>
          <a:xfrm>
            <a:off x="1158240" y="236436"/>
            <a:ext cx="9875520" cy="1356360"/>
          </a:xfrm>
        </p:spPr>
        <p:txBody>
          <a:bodyPr>
            <a:normAutofit/>
          </a:bodyPr>
          <a:lstStyle/>
          <a:p>
            <a:pPr algn="ctr"/>
            <a:r>
              <a:rPr lang="fr-FR" b="1" dirty="0" smtClean="0">
                <a:solidFill>
                  <a:schemeClr val="accent2">
                    <a:lumMod val="60000"/>
                    <a:lumOff val="40000"/>
                  </a:schemeClr>
                </a:solidFill>
              </a:rPr>
              <a:t>Quest</a:t>
            </a:r>
            <a:r>
              <a:rPr lang="fr-FR" sz="4400" b="1" dirty="0" smtClean="0">
                <a:solidFill>
                  <a:schemeClr val="accent2">
                    <a:lumMod val="60000"/>
                    <a:lumOff val="40000"/>
                  </a:schemeClr>
                </a:solidFill>
              </a:rPr>
              <a:t>ion 4  </a:t>
            </a:r>
            <a:endParaRPr lang="fr-FR" sz="4400" b="1" dirty="0">
              <a:solidFill>
                <a:schemeClr val="accent2">
                  <a:lumMod val="60000"/>
                  <a:lumOff val="40000"/>
                </a:schemeClr>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495516"/>
            <a:ext cx="1645920" cy="2194560"/>
          </a:xfrm>
          <a:prstGeom prst="rect">
            <a:avLst/>
          </a:prstGeom>
        </p:spPr>
      </p:pic>
      <p:sp>
        <p:nvSpPr>
          <p:cNvPr id="6" name="Rectangle 5"/>
          <p:cNvSpPr/>
          <p:nvPr/>
        </p:nvSpPr>
        <p:spPr>
          <a:xfrm>
            <a:off x="1158240" y="4103061"/>
            <a:ext cx="1702676" cy="6463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0070C0"/>
                </a:solidFill>
              </a:rPr>
              <a:t>Fréquentation</a:t>
            </a:r>
          </a:p>
          <a:p>
            <a:pPr algn="ctr"/>
            <a:r>
              <a:rPr lang="fr-FR" sz="2000" dirty="0" smtClean="0">
                <a:solidFill>
                  <a:srgbClr val="0070C0"/>
                </a:solidFill>
              </a:rPr>
              <a:t>2015</a:t>
            </a:r>
            <a:endParaRPr lang="fr-FR" sz="2000" dirty="0">
              <a:solidFill>
                <a:srgbClr val="0070C0"/>
              </a:solidFill>
            </a:endParaRPr>
          </a:p>
        </p:txBody>
      </p:sp>
      <p:sp>
        <p:nvSpPr>
          <p:cNvPr id="7" name="Rectangle 6"/>
          <p:cNvSpPr/>
          <p:nvPr/>
        </p:nvSpPr>
        <p:spPr>
          <a:xfrm>
            <a:off x="3861232" y="4115638"/>
            <a:ext cx="1702676" cy="646387"/>
          </a:xfrm>
          <a:prstGeom prst="rect">
            <a:avLst/>
          </a:prstGeom>
          <a:solidFill>
            <a:schemeClr val="bg1"/>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33FF"/>
                </a:solidFill>
              </a:rPr>
              <a:t>Fréquentation 2016</a:t>
            </a:r>
            <a:endParaRPr lang="fr-FR" sz="2000" dirty="0">
              <a:solidFill>
                <a:srgbClr val="9933FF"/>
              </a:solidFill>
            </a:endParaRPr>
          </a:p>
        </p:txBody>
      </p:sp>
      <p:sp>
        <p:nvSpPr>
          <p:cNvPr id="8" name="Rectangle 7"/>
          <p:cNvSpPr/>
          <p:nvPr/>
        </p:nvSpPr>
        <p:spPr>
          <a:xfrm>
            <a:off x="6876650" y="4123220"/>
            <a:ext cx="1702676" cy="6463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FF0000"/>
                </a:solidFill>
              </a:rPr>
              <a:t>Fréquentation 2017</a:t>
            </a:r>
            <a:endParaRPr lang="fr-FR" sz="2000" dirty="0">
              <a:solidFill>
                <a:srgbClr val="FF0000"/>
              </a:solidFill>
            </a:endParaRPr>
          </a:p>
        </p:txBody>
      </p:sp>
      <p:sp>
        <p:nvSpPr>
          <p:cNvPr id="10" name="Rectangle 9"/>
          <p:cNvSpPr/>
          <p:nvPr/>
        </p:nvSpPr>
        <p:spPr>
          <a:xfrm>
            <a:off x="9689096" y="4123220"/>
            <a:ext cx="1702676" cy="6463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0070C0"/>
                </a:solidFill>
              </a:rPr>
              <a:t>Fréquentation</a:t>
            </a:r>
          </a:p>
          <a:p>
            <a:pPr algn="ctr"/>
            <a:r>
              <a:rPr lang="fr-FR" sz="2000" dirty="0" smtClean="0">
                <a:solidFill>
                  <a:srgbClr val="0070C0"/>
                </a:solidFill>
              </a:rPr>
              <a:t>2018</a:t>
            </a:r>
            <a:endParaRPr lang="fr-FR" sz="2000" dirty="0">
              <a:solidFill>
                <a:srgbClr val="0070C0"/>
              </a:solidFill>
            </a:endParaRPr>
          </a:p>
        </p:txBody>
      </p:sp>
    </p:spTree>
    <p:extLst>
      <p:ext uri="{BB962C8B-B14F-4D97-AF65-F5344CB8AC3E}">
        <p14:creationId xmlns:p14="http://schemas.microsoft.com/office/powerpoint/2010/main" val="2235061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1768" y="1592796"/>
            <a:ext cx="11139054" cy="1583575"/>
          </a:xfrm>
        </p:spPr>
        <p:txBody>
          <a:bodyPr>
            <a:noAutofit/>
          </a:bodyPr>
          <a:lstStyle/>
          <a:p>
            <a:pPr marL="45720" indent="0">
              <a:buNone/>
            </a:pPr>
            <a:r>
              <a:rPr lang="fr-FR" sz="3000" b="1" i="1" dirty="0" smtClean="0"/>
              <a:t>Affirmation 5:</a:t>
            </a:r>
          </a:p>
          <a:p>
            <a:pPr marL="45720" indent="0">
              <a:buNone/>
            </a:pPr>
            <a:r>
              <a:rPr lang="fr-FR" sz="3000" dirty="0" smtClean="0"/>
              <a:t>«</a:t>
            </a:r>
            <a:r>
              <a:rPr lang="fr-FR" sz="3200" dirty="0" smtClean="0"/>
              <a:t>Une augmentation de 2 % par an peut paraître bien faible, cela correspond pourtant à un doublement en 35 ans donc à un quadruplement en 70 ans</a:t>
            </a:r>
            <a:r>
              <a:rPr lang="fr-FR" sz="3000" dirty="0" smtClean="0"/>
              <a:t>.»</a:t>
            </a:r>
            <a:endParaRPr lang="fr-FR" sz="3000" dirty="0"/>
          </a:p>
        </p:txBody>
      </p:sp>
      <p:sp>
        <p:nvSpPr>
          <p:cNvPr id="5" name="Titre 1"/>
          <p:cNvSpPr>
            <a:spLocks noGrp="1"/>
          </p:cNvSpPr>
          <p:nvPr>
            <p:ph type="title"/>
          </p:nvPr>
        </p:nvSpPr>
        <p:spPr>
          <a:xfrm>
            <a:off x="1158240" y="236436"/>
            <a:ext cx="9875520" cy="1356360"/>
          </a:xfrm>
        </p:spPr>
        <p:txBody>
          <a:bodyPr>
            <a:normAutofit/>
          </a:bodyPr>
          <a:lstStyle/>
          <a:p>
            <a:pPr algn="ctr"/>
            <a:r>
              <a:rPr lang="fr-FR" sz="4400" b="1" dirty="0" smtClean="0">
                <a:solidFill>
                  <a:schemeClr val="accent2">
                    <a:lumMod val="60000"/>
                    <a:lumOff val="40000"/>
                  </a:schemeClr>
                </a:solidFill>
              </a:rPr>
              <a:t>Question 5 (vrai/faux) </a:t>
            </a:r>
            <a:endParaRPr lang="fr-FR" sz="4400" b="1" dirty="0">
              <a:solidFill>
                <a:schemeClr val="accent2">
                  <a:lumMod val="60000"/>
                  <a:lumOff val="40000"/>
                </a:schemeClr>
              </a:solidFill>
            </a:endParaRPr>
          </a:p>
        </p:txBody>
      </p:sp>
    </p:spTree>
    <p:extLst>
      <p:ext uri="{BB962C8B-B14F-4D97-AF65-F5344CB8AC3E}">
        <p14:creationId xmlns:p14="http://schemas.microsoft.com/office/powerpoint/2010/main" val="444283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492" y="1186612"/>
            <a:ext cx="6618768" cy="5264274"/>
          </a:xfrm>
          <a:prstGeom prst="rect">
            <a:avLst/>
          </a:prstGeom>
        </p:spPr>
      </p:pic>
      <p:sp>
        <p:nvSpPr>
          <p:cNvPr id="3" name="Espace réservé du contenu 2"/>
          <p:cNvSpPr>
            <a:spLocks noGrp="1"/>
          </p:cNvSpPr>
          <p:nvPr>
            <p:ph idx="1"/>
          </p:nvPr>
        </p:nvSpPr>
        <p:spPr>
          <a:xfrm>
            <a:off x="458740" y="1312736"/>
            <a:ext cx="4318212" cy="1257043"/>
          </a:xfrm>
        </p:spPr>
        <p:txBody>
          <a:bodyPr>
            <a:noAutofit/>
          </a:bodyPr>
          <a:lstStyle/>
          <a:p>
            <a:pPr marL="45720" indent="0">
              <a:buNone/>
            </a:pPr>
            <a:r>
              <a:rPr lang="fr-FR" sz="2800" dirty="0" smtClean="0"/>
              <a:t>« un doublement en 35 ans donc un quadruplement en 70 ans.»</a:t>
            </a:r>
            <a:endParaRPr lang="fr-FR" sz="2800" dirty="0"/>
          </a:p>
        </p:txBody>
      </p:sp>
      <p:sp>
        <p:nvSpPr>
          <p:cNvPr id="5" name="Titre 1"/>
          <p:cNvSpPr>
            <a:spLocks noGrp="1"/>
          </p:cNvSpPr>
          <p:nvPr>
            <p:ph type="title"/>
          </p:nvPr>
        </p:nvSpPr>
        <p:spPr>
          <a:xfrm>
            <a:off x="1158240" y="236436"/>
            <a:ext cx="9875520" cy="1356360"/>
          </a:xfrm>
        </p:spPr>
        <p:txBody>
          <a:bodyPr>
            <a:normAutofit/>
          </a:bodyPr>
          <a:lstStyle/>
          <a:p>
            <a:pPr algn="ctr"/>
            <a:r>
              <a:rPr lang="fr-FR" sz="4400" b="1" dirty="0" smtClean="0">
                <a:solidFill>
                  <a:schemeClr val="accent2">
                    <a:lumMod val="60000"/>
                    <a:lumOff val="40000"/>
                  </a:schemeClr>
                </a:solidFill>
              </a:rPr>
              <a:t>Question 5  </a:t>
            </a:r>
            <a:endParaRPr lang="fr-FR" sz="4400" b="1" dirty="0">
              <a:solidFill>
                <a:schemeClr val="accent2">
                  <a:lumMod val="60000"/>
                  <a:lumOff val="40000"/>
                </a:schemeClr>
              </a:solidFill>
            </a:endParaRPr>
          </a:p>
        </p:txBody>
      </p:sp>
    </p:spTree>
    <p:extLst>
      <p:ext uri="{BB962C8B-B14F-4D97-AF65-F5344CB8AC3E}">
        <p14:creationId xmlns:p14="http://schemas.microsoft.com/office/powerpoint/2010/main" val="966769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1768" y="1592796"/>
            <a:ext cx="11139054" cy="1583575"/>
          </a:xfrm>
        </p:spPr>
        <p:txBody>
          <a:bodyPr>
            <a:noAutofit/>
          </a:bodyPr>
          <a:lstStyle/>
          <a:p>
            <a:pPr marL="45720" indent="0">
              <a:buNone/>
            </a:pPr>
            <a:r>
              <a:rPr lang="fr-FR" sz="3200" dirty="0"/>
              <a:t>Martin souhaite réduire son temps devant les écrans. A la rentrée de septembre, il promet qu’il aura réduit sa consommation de 30 % avant le mois de décembre. Pour que la baisse soit progressive, il souhaite la répartir sur les mois de septembre, octobre et novembre. </a:t>
            </a:r>
          </a:p>
          <a:p>
            <a:pPr marL="45720" indent="0">
              <a:buNone/>
            </a:pPr>
            <a:r>
              <a:rPr lang="fr-FR" sz="3200" b="1" i="1" dirty="0" smtClean="0"/>
              <a:t>Affirmation 6 :   </a:t>
            </a:r>
          </a:p>
          <a:p>
            <a:pPr marL="45720" indent="0">
              <a:buNone/>
            </a:pPr>
            <a:r>
              <a:rPr lang="fr-FR" sz="3200" dirty="0" smtClean="0"/>
              <a:t>« Une </a:t>
            </a:r>
            <a:r>
              <a:rPr lang="fr-FR" sz="3200" dirty="0"/>
              <a:t>baisse de 10 % par mois ne sera pas suffisante</a:t>
            </a:r>
            <a:r>
              <a:rPr lang="fr-FR" sz="3200" dirty="0" smtClean="0"/>
              <a:t>. »</a:t>
            </a:r>
            <a:endParaRPr lang="fr-FR" sz="3200" dirty="0"/>
          </a:p>
        </p:txBody>
      </p:sp>
      <p:sp>
        <p:nvSpPr>
          <p:cNvPr id="5" name="Titre 1"/>
          <p:cNvSpPr>
            <a:spLocks noGrp="1"/>
          </p:cNvSpPr>
          <p:nvPr>
            <p:ph type="title"/>
          </p:nvPr>
        </p:nvSpPr>
        <p:spPr>
          <a:xfrm>
            <a:off x="1158240" y="236436"/>
            <a:ext cx="9875520" cy="1356360"/>
          </a:xfrm>
        </p:spPr>
        <p:txBody>
          <a:bodyPr>
            <a:normAutofit/>
          </a:bodyPr>
          <a:lstStyle/>
          <a:p>
            <a:pPr algn="ctr"/>
            <a:r>
              <a:rPr lang="fr-FR" sz="4400" b="1" dirty="0" smtClean="0">
                <a:solidFill>
                  <a:schemeClr val="accent2">
                    <a:lumMod val="60000"/>
                    <a:lumOff val="40000"/>
                  </a:schemeClr>
                </a:solidFill>
              </a:rPr>
              <a:t>Question </a:t>
            </a:r>
            <a:r>
              <a:rPr lang="fr-FR" b="1" dirty="0">
                <a:solidFill>
                  <a:schemeClr val="accent2">
                    <a:lumMod val="60000"/>
                    <a:lumOff val="40000"/>
                  </a:schemeClr>
                </a:solidFill>
              </a:rPr>
              <a:t>6</a:t>
            </a:r>
            <a:r>
              <a:rPr lang="fr-FR" sz="4400" b="1" dirty="0" smtClean="0">
                <a:solidFill>
                  <a:schemeClr val="accent2">
                    <a:lumMod val="60000"/>
                    <a:lumOff val="40000"/>
                  </a:schemeClr>
                </a:solidFill>
              </a:rPr>
              <a:t>  (vrai/faux)</a:t>
            </a:r>
            <a:endParaRPr lang="fr-FR" sz="4400" b="1" dirty="0">
              <a:solidFill>
                <a:schemeClr val="accent2">
                  <a:lumMod val="60000"/>
                  <a:lumOff val="40000"/>
                </a:schemeClr>
              </a:solidFill>
            </a:endParaRPr>
          </a:p>
        </p:txBody>
      </p:sp>
    </p:spTree>
    <p:extLst>
      <p:ext uri="{BB962C8B-B14F-4D97-AF65-F5344CB8AC3E}">
        <p14:creationId xmlns:p14="http://schemas.microsoft.com/office/powerpoint/2010/main" val="3779272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4534" y="1401941"/>
            <a:ext cx="11342931" cy="1583575"/>
          </a:xfrm>
        </p:spPr>
        <p:txBody>
          <a:bodyPr>
            <a:noAutofit/>
          </a:bodyPr>
          <a:lstStyle/>
          <a:p>
            <a:pPr marL="45720" indent="0">
              <a:buNone/>
            </a:pPr>
            <a:r>
              <a:rPr lang="fr-FR" sz="2800" dirty="0" smtClean="0"/>
              <a:t>A </a:t>
            </a:r>
            <a:r>
              <a:rPr lang="fr-FR" sz="2800" dirty="0"/>
              <a:t>la rentrée de septembre, il promet qu’il aura réduit sa consommation de 30 % avant le mois de décembre. I</a:t>
            </a:r>
            <a:r>
              <a:rPr lang="fr-FR" sz="2800" dirty="0" smtClean="0"/>
              <a:t>l </a:t>
            </a:r>
            <a:r>
              <a:rPr lang="fr-FR" sz="2800" dirty="0"/>
              <a:t>souhaite la répartir </a:t>
            </a:r>
            <a:r>
              <a:rPr lang="fr-FR" sz="2800" dirty="0" smtClean="0"/>
              <a:t>la baisse sur </a:t>
            </a:r>
            <a:r>
              <a:rPr lang="fr-FR" sz="2800" dirty="0"/>
              <a:t>les mois de septembre, octobre et novembre. </a:t>
            </a:r>
          </a:p>
          <a:p>
            <a:pPr marL="45720" indent="0">
              <a:buNone/>
            </a:pPr>
            <a:r>
              <a:rPr lang="fr-FR" sz="2800" b="1" i="1" dirty="0" smtClean="0"/>
              <a:t>Affirmation 6:   </a:t>
            </a:r>
            <a:r>
              <a:rPr lang="fr-FR" sz="2800" dirty="0" smtClean="0"/>
              <a:t>« Une </a:t>
            </a:r>
            <a:r>
              <a:rPr lang="fr-FR" sz="2800" dirty="0"/>
              <a:t>baisse de 10 % par mois ne sera pas suffisante</a:t>
            </a:r>
            <a:r>
              <a:rPr lang="fr-FR" sz="2800" dirty="0" smtClean="0"/>
              <a:t>. »</a:t>
            </a:r>
            <a:endParaRPr lang="fr-FR" sz="2800" dirty="0"/>
          </a:p>
        </p:txBody>
      </p:sp>
      <p:sp>
        <p:nvSpPr>
          <p:cNvPr id="5" name="Titre 1"/>
          <p:cNvSpPr>
            <a:spLocks noGrp="1"/>
          </p:cNvSpPr>
          <p:nvPr>
            <p:ph type="title"/>
          </p:nvPr>
        </p:nvSpPr>
        <p:spPr>
          <a:xfrm>
            <a:off x="1158240" y="236436"/>
            <a:ext cx="9875520" cy="1356360"/>
          </a:xfrm>
        </p:spPr>
        <p:txBody>
          <a:bodyPr>
            <a:normAutofit/>
          </a:bodyPr>
          <a:lstStyle/>
          <a:p>
            <a:pPr algn="ctr"/>
            <a:r>
              <a:rPr lang="fr-FR" b="1" dirty="0" smtClean="0">
                <a:solidFill>
                  <a:schemeClr val="accent2">
                    <a:lumMod val="60000"/>
                    <a:lumOff val="40000"/>
                  </a:schemeClr>
                </a:solidFill>
              </a:rPr>
              <a:t>Question</a:t>
            </a:r>
            <a:r>
              <a:rPr lang="fr-FR" sz="4400" b="1" dirty="0" smtClean="0">
                <a:solidFill>
                  <a:schemeClr val="accent2">
                    <a:lumMod val="60000"/>
                    <a:lumOff val="40000"/>
                  </a:schemeClr>
                </a:solidFill>
              </a:rPr>
              <a:t> </a:t>
            </a:r>
            <a:r>
              <a:rPr lang="fr-FR" b="1" dirty="0">
                <a:solidFill>
                  <a:schemeClr val="accent2">
                    <a:lumMod val="60000"/>
                    <a:lumOff val="40000"/>
                  </a:schemeClr>
                </a:solidFill>
              </a:rPr>
              <a:t>6</a:t>
            </a:r>
            <a:r>
              <a:rPr lang="fr-FR" sz="4400" b="1" dirty="0" smtClean="0">
                <a:solidFill>
                  <a:schemeClr val="accent2">
                    <a:lumMod val="60000"/>
                    <a:lumOff val="40000"/>
                  </a:schemeClr>
                </a:solidFill>
              </a:rPr>
              <a:t>  </a:t>
            </a:r>
            <a:endParaRPr lang="fr-FR" sz="4400" b="1" dirty="0">
              <a:solidFill>
                <a:schemeClr val="accent2">
                  <a:lumMod val="60000"/>
                  <a:lumOff val="40000"/>
                </a:schemeClr>
              </a:solidFill>
            </a:endParaRPr>
          </a:p>
        </p:txBody>
      </p:sp>
      <p:sp>
        <p:nvSpPr>
          <p:cNvPr id="4" name="Rectangle 3"/>
          <p:cNvSpPr/>
          <p:nvPr/>
        </p:nvSpPr>
        <p:spPr>
          <a:xfrm>
            <a:off x="880654" y="3938371"/>
            <a:ext cx="1702676" cy="6463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0070C0"/>
                </a:solidFill>
              </a:rPr>
              <a:t>1</a:t>
            </a:r>
            <a:r>
              <a:rPr lang="fr-FR" sz="2000" baseline="30000" dirty="0" smtClean="0">
                <a:solidFill>
                  <a:srgbClr val="0070C0"/>
                </a:solidFill>
              </a:rPr>
              <a:t>er</a:t>
            </a:r>
            <a:r>
              <a:rPr lang="fr-FR" sz="2000" dirty="0" smtClean="0">
                <a:solidFill>
                  <a:srgbClr val="0070C0"/>
                </a:solidFill>
              </a:rPr>
              <a:t> septembre</a:t>
            </a:r>
            <a:endParaRPr lang="fr-FR" sz="2000" dirty="0">
              <a:solidFill>
                <a:srgbClr val="0070C0"/>
              </a:solidFill>
            </a:endParaRPr>
          </a:p>
        </p:txBody>
      </p:sp>
      <p:sp>
        <p:nvSpPr>
          <p:cNvPr id="6" name="Rectangle 5"/>
          <p:cNvSpPr/>
          <p:nvPr/>
        </p:nvSpPr>
        <p:spPr>
          <a:xfrm>
            <a:off x="3573067" y="3938371"/>
            <a:ext cx="1702676" cy="646387"/>
          </a:xfrm>
          <a:prstGeom prst="rect">
            <a:avLst/>
          </a:prstGeom>
          <a:solidFill>
            <a:schemeClr val="bg1"/>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33FF"/>
                </a:solidFill>
              </a:rPr>
              <a:t>1</a:t>
            </a:r>
            <a:r>
              <a:rPr lang="fr-FR" sz="2000" baseline="30000" dirty="0" smtClean="0">
                <a:solidFill>
                  <a:srgbClr val="9933FF"/>
                </a:solidFill>
              </a:rPr>
              <a:t>er</a:t>
            </a:r>
            <a:r>
              <a:rPr lang="fr-FR" sz="2000" dirty="0" smtClean="0">
                <a:solidFill>
                  <a:srgbClr val="9933FF"/>
                </a:solidFill>
              </a:rPr>
              <a:t> octobre</a:t>
            </a:r>
            <a:endParaRPr lang="fr-FR" sz="2000" dirty="0">
              <a:solidFill>
                <a:srgbClr val="9933FF"/>
              </a:solidFill>
            </a:endParaRPr>
          </a:p>
        </p:txBody>
      </p:sp>
      <p:sp>
        <p:nvSpPr>
          <p:cNvPr id="7" name="Rectangle 6"/>
          <p:cNvSpPr/>
          <p:nvPr/>
        </p:nvSpPr>
        <p:spPr>
          <a:xfrm>
            <a:off x="6452075" y="3938370"/>
            <a:ext cx="1702676" cy="646387"/>
          </a:xfrm>
          <a:prstGeom prst="rect">
            <a:avLst/>
          </a:prstGeom>
          <a:solidFill>
            <a:schemeClr val="bg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FF3399"/>
                </a:solidFill>
              </a:rPr>
              <a:t>1</a:t>
            </a:r>
            <a:r>
              <a:rPr lang="fr-FR" sz="2000" baseline="30000" dirty="0" smtClean="0">
                <a:solidFill>
                  <a:srgbClr val="FF3399"/>
                </a:solidFill>
              </a:rPr>
              <a:t>er</a:t>
            </a:r>
            <a:r>
              <a:rPr lang="fr-FR" sz="2000" dirty="0" smtClean="0">
                <a:solidFill>
                  <a:srgbClr val="FF3399"/>
                </a:solidFill>
              </a:rPr>
              <a:t> novembre</a:t>
            </a:r>
            <a:endParaRPr lang="fr-FR" sz="2000" dirty="0">
              <a:solidFill>
                <a:srgbClr val="FF3399"/>
              </a:solidFill>
            </a:endParaRPr>
          </a:p>
        </p:txBody>
      </p:sp>
      <p:sp>
        <p:nvSpPr>
          <p:cNvPr id="8" name="Rectangle 7"/>
          <p:cNvSpPr/>
          <p:nvPr/>
        </p:nvSpPr>
        <p:spPr>
          <a:xfrm>
            <a:off x="9331084" y="3938370"/>
            <a:ext cx="1702676" cy="6463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FF0000"/>
                </a:solidFill>
              </a:rPr>
              <a:t>1</a:t>
            </a:r>
            <a:r>
              <a:rPr lang="fr-FR" sz="2000" baseline="30000" dirty="0" smtClean="0">
                <a:solidFill>
                  <a:srgbClr val="FF0000"/>
                </a:solidFill>
              </a:rPr>
              <a:t>er</a:t>
            </a:r>
            <a:r>
              <a:rPr lang="fr-FR" sz="2000" dirty="0" smtClean="0">
                <a:solidFill>
                  <a:srgbClr val="FF0000"/>
                </a:solidFill>
              </a:rPr>
              <a:t> décembre</a:t>
            </a:r>
            <a:endParaRPr lang="fr-FR" sz="2000" dirty="0">
              <a:solidFill>
                <a:srgbClr val="FF0000"/>
              </a:solidFill>
            </a:endParaRPr>
          </a:p>
        </p:txBody>
      </p:sp>
    </p:spTree>
    <p:extLst>
      <p:ext uri="{BB962C8B-B14F-4D97-AF65-F5344CB8AC3E}">
        <p14:creationId xmlns:p14="http://schemas.microsoft.com/office/powerpoint/2010/main" val="3143849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4534" y="1401941"/>
            <a:ext cx="11342931" cy="1583575"/>
          </a:xfrm>
        </p:spPr>
        <p:txBody>
          <a:bodyPr>
            <a:noAutofit/>
          </a:bodyPr>
          <a:lstStyle/>
          <a:p>
            <a:pPr marL="45720" indent="0">
              <a:buNone/>
            </a:pPr>
            <a:r>
              <a:rPr lang="fr-FR" sz="2800" dirty="0" smtClean="0"/>
              <a:t>A </a:t>
            </a:r>
            <a:r>
              <a:rPr lang="fr-FR" sz="2800" dirty="0"/>
              <a:t>la rentrée de septembre, il promet qu’il aura réduit sa consommation de 30 % avant le mois de décembre. I</a:t>
            </a:r>
            <a:r>
              <a:rPr lang="fr-FR" sz="2800" dirty="0" smtClean="0"/>
              <a:t>l </a:t>
            </a:r>
            <a:r>
              <a:rPr lang="fr-FR" sz="2800" dirty="0"/>
              <a:t>souhaite la répartir </a:t>
            </a:r>
            <a:r>
              <a:rPr lang="fr-FR" sz="2800" dirty="0" smtClean="0"/>
              <a:t>la baisse sur </a:t>
            </a:r>
            <a:r>
              <a:rPr lang="fr-FR" sz="2800" dirty="0"/>
              <a:t>les mois de septembre, octobre et novembre. </a:t>
            </a:r>
          </a:p>
          <a:p>
            <a:pPr marL="45720" indent="0">
              <a:buNone/>
            </a:pPr>
            <a:r>
              <a:rPr lang="fr-FR" sz="2800" b="1" i="1" dirty="0" smtClean="0"/>
              <a:t>Question :   </a:t>
            </a:r>
            <a:r>
              <a:rPr lang="fr-FR" sz="2800" dirty="0"/>
              <a:t>De combien doit-il baisser sa consommation chaque mois pour tenir sa promesse ?</a:t>
            </a:r>
          </a:p>
        </p:txBody>
      </p:sp>
      <p:sp>
        <p:nvSpPr>
          <p:cNvPr id="5" name="Titre 1"/>
          <p:cNvSpPr>
            <a:spLocks noGrp="1"/>
          </p:cNvSpPr>
          <p:nvPr>
            <p:ph type="title"/>
          </p:nvPr>
        </p:nvSpPr>
        <p:spPr>
          <a:xfrm>
            <a:off x="1158240" y="236436"/>
            <a:ext cx="9875520" cy="1356360"/>
          </a:xfrm>
        </p:spPr>
        <p:txBody>
          <a:bodyPr>
            <a:normAutofit/>
          </a:bodyPr>
          <a:lstStyle/>
          <a:p>
            <a:pPr algn="ctr"/>
            <a:r>
              <a:rPr lang="fr-FR" b="1" dirty="0" smtClean="0">
                <a:solidFill>
                  <a:schemeClr val="accent2">
                    <a:lumMod val="60000"/>
                    <a:lumOff val="40000"/>
                  </a:schemeClr>
                </a:solidFill>
              </a:rPr>
              <a:t>Question</a:t>
            </a:r>
            <a:r>
              <a:rPr lang="fr-FR" sz="4400" b="1" dirty="0" smtClean="0">
                <a:solidFill>
                  <a:schemeClr val="accent2">
                    <a:lumMod val="60000"/>
                    <a:lumOff val="40000"/>
                  </a:schemeClr>
                </a:solidFill>
              </a:rPr>
              <a:t> </a:t>
            </a:r>
            <a:r>
              <a:rPr lang="fr-FR" b="1" dirty="0">
                <a:solidFill>
                  <a:schemeClr val="accent2">
                    <a:lumMod val="60000"/>
                    <a:lumOff val="40000"/>
                  </a:schemeClr>
                </a:solidFill>
              </a:rPr>
              <a:t>6</a:t>
            </a:r>
            <a:r>
              <a:rPr lang="fr-FR" sz="4400" b="1" dirty="0" smtClean="0">
                <a:solidFill>
                  <a:schemeClr val="accent2">
                    <a:lumMod val="60000"/>
                    <a:lumOff val="40000"/>
                  </a:schemeClr>
                </a:solidFill>
              </a:rPr>
              <a:t>  </a:t>
            </a:r>
            <a:endParaRPr lang="fr-FR" sz="4400" b="1" dirty="0">
              <a:solidFill>
                <a:schemeClr val="accent2">
                  <a:lumMod val="60000"/>
                  <a:lumOff val="40000"/>
                </a:schemeClr>
              </a:solidFill>
            </a:endParaRPr>
          </a:p>
        </p:txBody>
      </p:sp>
      <p:sp>
        <p:nvSpPr>
          <p:cNvPr id="4" name="Rectangle 3"/>
          <p:cNvSpPr/>
          <p:nvPr/>
        </p:nvSpPr>
        <p:spPr>
          <a:xfrm>
            <a:off x="880654" y="3938371"/>
            <a:ext cx="1702676" cy="6463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0070C0"/>
                </a:solidFill>
              </a:rPr>
              <a:t>1</a:t>
            </a:r>
            <a:r>
              <a:rPr lang="fr-FR" sz="2000" baseline="30000" dirty="0" smtClean="0">
                <a:solidFill>
                  <a:srgbClr val="0070C0"/>
                </a:solidFill>
              </a:rPr>
              <a:t>er</a:t>
            </a:r>
            <a:r>
              <a:rPr lang="fr-FR" sz="2000" dirty="0" smtClean="0">
                <a:solidFill>
                  <a:srgbClr val="0070C0"/>
                </a:solidFill>
              </a:rPr>
              <a:t> septembre</a:t>
            </a:r>
            <a:endParaRPr lang="fr-FR" sz="2000" dirty="0">
              <a:solidFill>
                <a:srgbClr val="0070C0"/>
              </a:solidFill>
            </a:endParaRPr>
          </a:p>
        </p:txBody>
      </p:sp>
      <p:sp>
        <p:nvSpPr>
          <p:cNvPr id="6" name="Rectangle 5"/>
          <p:cNvSpPr/>
          <p:nvPr/>
        </p:nvSpPr>
        <p:spPr>
          <a:xfrm>
            <a:off x="3573067" y="3938371"/>
            <a:ext cx="1702676" cy="646387"/>
          </a:xfrm>
          <a:prstGeom prst="rect">
            <a:avLst/>
          </a:prstGeom>
          <a:solidFill>
            <a:schemeClr val="bg1"/>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9933FF"/>
                </a:solidFill>
              </a:rPr>
              <a:t>1</a:t>
            </a:r>
            <a:r>
              <a:rPr lang="fr-FR" sz="2000" baseline="30000" dirty="0" smtClean="0">
                <a:solidFill>
                  <a:srgbClr val="9933FF"/>
                </a:solidFill>
              </a:rPr>
              <a:t>er</a:t>
            </a:r>
            <a:r>
              <a:rPr lang="fr-FR" sz="2000" dirty="0" smtClean="0">
                <a:solidFill>
                  <a:srgbClr val="9933FF"/>
                </a:solidFill>
              </a:rPr>
              <a:t> octobre</a:t>
            </a:r>
            <a:endParaRPr lang="fr-FR" sz="2000" dirty="0">
              <a:solidFill>
                <a:srgbClr val="9933FF"/>
              </a:solidFill>
            </a:endParaRPr>
          </a:p>
        </p:txBody>
      </p:sp>
      <p:sp>
        <p:nvSpPr>
          <p:cNvPr id="7" name="Rectangle 6"/>
          <p:cNvSpPr/>
          <p:nvPr/>
        </p:nvSpPr>
        <p:spPr>
          <a:xfrm>
            <a:off x="6452075" y="3938370"/>
            <a:ext cx="1702676" cy="646387"/>
          </a:xfrm>
          <a:prstGeom prst="rect">
            <a:avLst/>
          </a:prstGeom>
          <a:solidFill>
            <a:schemeClr val="bg1"/>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FF3399"/>
                </a:solidFill>
              </a:rPr>
              <a:t>1</a:t>
            </a:r>
            <a:r>
              <a:rPr lang="fr-FR" sz="2000" baseline="30000" dirty="0" smtClean="0">
                <a:solidFill>
                  <a:srgbClr val="FF3399"/>
                </a:solidFill>
              </a:rPr>
              <a:t>er</a:t>
            </a:r>
            <a:r>
              <a:rPr lang="fr-FR" sz="2000" dirty="0" smtClean="0">
                <a:solidFill>
                  <a:srgbClr val="FF3399"/>
                </a:solidFill>
              </a:rPr>
              <a:t> novembre</a:t>
            </a:r>
            <a:endParaRPr lang="fr-FR" sz="2000" dirty="0">
              <a:solidFill>
                <a:srgbClr val="FF3399"/>
              </a:solidFill>
            </a:endParaRPr>
          </a:p>
        </p:txBody>
      </p:sp>
      <p:sp>
        <p:nvSpPr>
          <p:cNvPr id="8" name="Rectangle 7"/>
          <p:cNvSpPr/>
          <p:nvPr/>
        </p:nvSpPr>
        <p:spPr>
          <a:xfrm>
            <a:off x="9331084" y="3938370"/>
            <a:ext cx="1702676" cy="6463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rgbClr val="FF0000"/>
                </a:solidFill>
              </a:rPr>
              <a:t>1</a:t>
            </a:r>
            <a:r>
              <a:rPr lang="fr-FR" sz="2000" baseline="30000" dirty="0" smtClean="0">
                <a:solidFill>
                  <a:srgbClr val="FF0000"/>
                </a:solidFill>
              </a:rPr>
              <a:t>er</a:t>
            </a:r>
            <a:r>
              <a:rPr lang="fr-FR" sz="2000" dirty="0" smtClean="0">
                <a:solidFill>
                  <a:srgbClr val="FF0000"/>
                </a:solidFill>
              </a:rPr>
              <a:t> décembre</a:t>
            </a:r>
            <a:endParaRPr lang="fr-FR" sz="2000" dirty="0">
              <a:solidFill>
                <a:srgbClr val="FF0000"/>
              </a:solidFill>
            </a:endParaRPr>
          </a:p>
        </p:txBody>
      </p:sp>
    </p:spTree>
    <p:extLst>
      <p:ext uri="{BB962C8B-B14F-4D97-AF65-F5344CB8AC3E}">
        <p14:creationId xmlns:p14="http://schemas.microsoft.com/office/powerpoint/2010/main" val="2687298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442417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80" y="362564"/>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2</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grpSp>
        <p:nvGrpSpPr>
          <p:cNvPr id="4" name="Groupe 3"/>
          <p:cNvGrpSpPr/>
          <p:nvPr/>
        </p:nvGrpSpPr>
        <p:grpSpPr>
          <a:xfrm>
            <a:off x="8185293" y="372698"/>
            <a:ext cx="1075964" cy="1075964"/>
            <a:chOff x="961674" y="5825136"/>
            <a:chExt cx="1024956" cy="1024956"/>
          </a:xfrm>
          <a:solidFill>
            <a:srgbClr val="F7DB97"/>
          </a:solidFill>
        </p:grpSpPr>
        <p:sp>
          <p:nvSpPr>
            <p:cNvPr id="5" name="Ellipse 4"/>
            <p:cNvSpPr/>
            <p:nvPr/>
          </p:nvSpPr>
          <p:spPr>
            <a:xfrm>
              <a:off x="961674" y="5825136"/>
              <a:ext cx="1024956" cy="1024956"/>
            </a:xfrm>
            <a:prstGeom prst="ellipse">
              <a:avLst/>
            </a:prstGeom>
            <a:grp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cxnSp>
          <p:nvCxnSpPr>
            <p:cNvPr id="6" name="Connecteur droit 5"/>
            <p:cNvCxnSpPr>
              <a:stCxn id="5" idx="2"/>
              <a:endCxn id="5" idx="6"/>
            </p:cNvCxnSpPr>
            <p:nvPr/>
          </p:nvCxnSpPr>
          <p:spPr>
            <a:xfrm>
              <a:off x="961674" y="6337614"/>
              <a:ext cx="1024956" cy="0"/>
            </a:xfrm>
            <a:prstGeom prst="line">
              <a:avLst/>
            </a:prstGeom>
            <a:grpFill/>
          </p:spPr>
          <p:style>
            <a:lnRef idx="1">
              <a:schemeClr val="dk1"/>
            </a:lnRef>
            <a:fillRef idx="0">
              <a:schemeClr val="dk1"/>
            </a:fillRef>
            <a:effectRef idx="0">
              <a:schemeClr val="dk1"/>
            </a:effectRef>
            <a:fontRef idx="minor">
              <a:schemeClr val="tx1"/>
            </a:fontRef>
          </p:style>
        </p:cxnSp>
        <p:cxnSp>
          <p:nvCxnSpPr>
            <p:cNvPr id="7" name="Connecteur droit 6"/>
            <p:cNvCxnSpPr/>
            <p:nvPr/>
          </p:nvCxnSpPr>
          <p:spPr>
            <a:xfrm rot="16200000">
              <a:off x="956439" y="6337614"/>
              <a:ext cx="1024956"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8" name="Groupe 7"/>
          <p:cNvGrpSpPr/>
          <p:nvPr/>
        </p:nvGrpSpPr>
        <p:grpSpPr>
          <a:xfrm>
            <a:off x="8681512" y="409561"/>
            <a:ext cx="83526" cy="1002238"/>
            <a:chOff x="-888343" y="2362503"/>
            <a:chExt cx="255262" cy="3062938"/>
          </a:xfrm>
        </p:grpSpPr>
        <p:sp>
          <p:nvSpPr>
            <p:cNvPr id="9" name="Flèche vers le haut 8"/>
            <p:cNvSpPr/>
            <p:nvPr/>
          </p:nvSpPr>
          <p:spPr>
            <a:xfrm>
              <a:off x="-888343" y="2362503"/>
              <a:ext cx="255262" cy="1531469"/>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10" name="Flèche vers le haut 9"/>
            <p:cNvSpPr/>
            <p:nvPr/>
          </p:nvSpPr>
          <p:spPr>
            <a:xfrm flipV="1">
              <a:off x="-888343" y="3893972"/>
              <a:ext cx="255262" cy="1531469"/>
            </a:xfrm>
            <a:prstGeom prst="upArrow">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sp>
        <p:nvSpPr>
          <p:cNvPr id="3" name="Espace réservé du contenu 2"/>
          <p:cNvSpPr>
            <a:spLocks noGrp="1"/>
          </p:cNvSpPr>
          <p:nvPr>
            <p:ph idx="1"/>
          </p:nvPr>
        </p:nvSpPr>
        <p:spPr>
          <a:xfrm>
            <a:off x="615497" y="1093423"/>
            <a:ext cx="9633522" cy="4112689"/>
          </a:xfrm>
        </p:spPr>
        <p:txBody>
          <a:bodyPr>
            <a:normAutofit/>
          </a:bodyPr>
          <a:lstStyle/>
          <a:p>
            <a:pPr marL="0" lvl="0" indent="0">
              <a:buNone/>
            </a:pPr>
            <a:r>
              <a:rPr lang="fr-FR" sz="3200" dirty="0" smtClean="0"/>
              <a:t>Associer les proportions identiques:</a:t>
            </a:r>
          </a:p>
          <a:p>
            <a:pPr marL="0" lvl="0" indent="0">
              <a:buNone/>
            </a:pPr>
            <a:endParaRPr lang="fr-FR" sz="3200" dirty="0"/>
          </a:p>
          <a:p>
            <a:pPr marL="0" indent="0">
              <a:buNone/>
            </a:pPr>
            <a:endParaRPr lang="fr-FR" sz="3200" b="1" dirty="0"/>
          </a:p>
        </p:txBody>
      </p:sp>
      <mc:AlternateContent xmlns:mc="http://schemas.openxmlformats.org/markup-compatibility/2006" xmlns:a14="http://schemas.microsoft.com/office/drawing/2010/main">
        <mc:Choice Requires="a14">
          <p:sp>
            <p:nvSpPr>
              <p:cNvPr id="11" name="Ellipse 10"/>
              <p:cNvSpPr/>
              <p:nvPr/>
            </p:nvSpPr>
            <p:spPr>
              <a:xfrm>
                <a:off x="1063719" y="3067709"/>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sz="2800" i="1" smtClean="0">
                              <a:latin typeface="Cambria Math" panose="02040503050406030204" pitchFamily="18" charset="0"/>
                            </a:rPr>
                          </m:ctrlPr>
                        </m:fPr>
                        <m:num>
                          <m:r>
                            <a:rPr lang="fr-FR" sz="2800" b="0" i="1" smtClean="0">
                              <a:latin typeface="Cambria Math" panose="02040503050406030204" pitchFamily="18" charset="0"/>
                            </a:rPr>
                            <m:t>3</m:t>
                          </m:r>
                        </m:num>
                        <m:den>
                          <m:r>
                            <a:rPr lang="fr-FR" sz="2800" b="0" i="1" smtClean="0">
                              <a:latin typeface="Cambria Math" panose="02040503050406030204" pitchFamily="18" charset="0"/>
                            </a:rPr>
                            <m:t>4</m:t>
                          </m:r>
                        </m:den>
                      </m:f>
                    </m:oMath>
                  </m:oMathPara>
                </a14:m>
                <a:endParaRPr lang="fr-FR" sz="2800" dirty="0"/>
              </a:p>
            </p:txBody>
          </p:sp>
        </mc:Choice>
        <mc:Fallback xmlns="">
          <p:sp>
            <p:nvSpPr>
              <p:cNvPr id="11" name="Ellipse 10"/>
              <p:cNvSpPr>
                <a:spLocks noRot="1" noChangeAspect="1" noMove="1" noResize="1" noEditPoints="1" noAdjustHandles="1" noChangeArrowheads="1" noChangeShapeType="1" noTextEdit="1"/>
              </p:cNvSpPr>
              <p:nvPr/>
            </p:nvSpPr>
            <p:spPr>
              <a:xfrm>
                <a:off x="1063719" y="3067709"/>
                <a:ext cx="1304743" cy="1115568"/>
              </a:xfrm>
              <a:prstGeom prst="ellipse">
                <a:avLst/>
              </a:prstGeom>
              <a:blipFill>
                <a:blip r:embed="rId3"/>
                <a:stretch>
                  <a:fillRect/>
                </a:stretch>
              </a:blipFill>
            </p:spPr>
            <p:txBody>
              <a:bodyPr/>
              <a:lstStyle/>
              <a:p>
                <a:r>
                  <a:rPr lang="fr-FR">
                    <a:noFill/>
                  </a:rPr>
                  <a:t> </a:t>
                </a:r>
              </a:p>
            </p:txBody>
          </p:sp>
        </mc:Fallback>
      </mc:AlternateContent>
      <p:sp>
        <p:nvSpPr>
          <p:cNvPr id="12" name="Ellipse 11"/>
          <p:cNvSpPr/>
          <p:nvPr/>
        </p:nvSpPr>
        <p:spPr>
          <a:xfrm>
            <a:off x="1763279" y="4555074"/>
            <a:ext cx="1664208"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La moitié</a:t>
            </a:r>
            <a:endParaRPr lang="fr-FR" sz="2400" dirty="0"/>
          </a:p>
        </p:txBody>
      </p:sp>
      <mc:AlternateContent xmlns:mc="http://schemas.openxmlformats.org/markup-compatibility/2006" xmlns:a14="http://schemas.microsoft.com/office/drawing/2010/main">
        <mc:Choice Requires="a14">
          <p:sp>
            <p:nvSpPr>
              <p:cNvPr id="13" name="Ellipse 12"/>
              <p:cNvSpPr/>
              <p:nvPr/>
            </p:nvSpPr>
            <p:spPr>
              <a:xfrm>
                <a:off x="2677328" y="1952141"/>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0,2</m:t>
                      </m:r>
                    </m:oMath>
                  </m:oMathPara>
                </a14:m>
                <a:endParaRPr lang="fr-FR" sz="2800" dirty="0"/>
              </a:p>
            </p:txBody>
          </p:sp>
        </mc:Choice>
        <mc:Fallback xmlns="">
          <p:sp>
            <p:nvSpPr>
              <p:cNvPr id="13" name="Ellipse 12"/>
              <p:cNvSpPr>
                <a:spLocks noRot="1" noChangeAspect="1" noMove="1" noResize="1" noEditPoints="1" noAdjustHandles="1" noChangeArrowheads="1" noChangeShapeType="1" noTextEdit="1"/>
              </p:cNvSpPr>
              <p:nvPr/>
            </p:nvSpPr>
            <p:spPr>
              <a:xfrm>
                <a:off x="2677328" y="1952141"/>
                <a:ext cx="1304743" cy="1115568"/>
              </a:xfrm>
              <a:prstGeom prst="ellipse">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Ellipse 13"/>
              <p:cNvSpPr/>
              <p:nvPr/>
            </p:nvSpPr>
            <p:spPr>
              <a:xfrm>
                <a:off x="7956514" y="4623084"/>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0,75</m:t>
                      </m:r>
                    </m:oMath>
                  </m:oMathPara>
                </a14:m>
                <a:endParaRPr lang="fr-FR" sz="2800" dirty="0"/>
              </a:p>
            </p:txBody>
          </p:sp>
        </mc:Choice>
        <mc:Fallback xmlns="">
          <p:sp>
            <p:nvSpPr>
              <p:cNvPr id="14" name="Ellipse 13"/>
              <p:cNvSpPr>
                <a:spLocks noRot="1" noChangeAspect="1" noMove="1" noResize="1" noEditPoints="1" noAdjustHandles="1" noChangeArrowheads="1" noChangeShapeType="1" noTextEdit="1"/>
              </p:cNvSpPr>
              <p:nvPr/>
            </p:nvSpPr>
            <p:spPr>
              <a:xfrm>
                <a:off x="7956514" y="4623084"/>
                <a:ext cx="1304743" cy="1115568"/>
              </a:xfrm>
              <a:prstGeom prst="ellipse">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Ellipse 14"/>
              <p:cNvSpPr/>
              <p:nvPr/>
            </p:nvSpPr>
            <p:spPr>
              <a:xfrm>
                <a:off x="7619007" y="1981202"/>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  </m:t>
                      </m:r>
                      <m:r>
                        <a:rPr lang="fr-FR" sz="2800" i="1" smtClean="0">
                          <a:latin typeface="Cambria Math" panose="02040503050406030204" pitchFamily="18" charset="0"/>
                        </a:rPr>
                        <m:t>5</m:t>
                      </m:r>
                      <m:r>
                        <a:rPr lang="fr-FR" sz="2800" b="0" i="1" smtClean="0">
                          <a:latin typeface="Cambria Math" panose="02040503050406030204" pitchFamily="18" charset="0"/>
                        </a:rPr>
                        <m:t>0 %</m:t>
                      </m:r>
                    </m:oMath>
                  </m:oMathPara>
                </a14:m>
                <a:endParaRPr lang="fr-FR" sz="2800" dirty="0"/>
              </a:p>
            </p:txBody>
          </p:sp>
        </mc:Choice>
        <mc:Fallback xmlns="">
          <p:sp>
            <p:nvSpPr>
              <p:cNvPr id="15" name="Ellipse 14"/>
              <p:cNvSpPr>
                <a:spLocks noRot="1" noChangeAspect="1" noMove="1" noResize="1" noEditPoints="1" noAdjustHandles="1" noChangeArrowheads="1" noChangeShapeType="1" noTextEdit="1"/>
              </p:cNvSpPr>
              <p:nvPr/>
            </p:nvSpPr>
            <p:spPr>
              <a:xfrm>
                <a:off x="7619007" y="1981202"/>
                <a:ext cx="1304743" cy="1115568"/>
              </a:xfrm>
              <a:prstGeom prst="ellipse">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6" name="Ellipse 15"/>
              <p:cNvSpPr/>
              <p:nvPr/>
            </p:nvSpPr>
            <p:spPr>
              <a:xfrm>
                <a:off x="6097187" y="4914598"/>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fr-FR" sz="2800" i="1" smtClean="0">
                              <a:latin typeface="Cambria Math" panose="02040503050406030204" pitchFamily="18" charset="0"/>
                            </a:rPr>
                          </m:ctrlPr>
                        </m:fPr>
                        <m:num>
                          <m:r>
                            <a:rPr lang="fr-FR" sz="2800" b="0" i="1" smtClean="0">
                              <a:latin typeface="Cambria Math" panose="02040503050406030204" pitchFamily="18" charset="0"/>
                            </a:rPr>
                            <m:t>1</m:t>
                          </m:r>
                        </m:num>
                        <m:den>
                          <m:r>
                            <a:rPr lang="fr-FR" sz="2800" b="0" i="1" smtClean="0">
                              <a:latin typeface="Cambria Math" panose="02040503050406030204" pitchFamily="18" charset="0"/>
                            </a:rPr>
                            <m:t>6</m:t>
                          </m:r>
                        </m:den>
                      </m:f>
                    </m:oMath>
                  </m:oMathPara>
                </a14:m>
                <a:endParaRPr lang="fr-FR" sz="2800" dirty="0"/>
              </a:p>
            </p:txBody>
          </p:sp>
        </mc:Choice>
        <mc:Fallback xmlns="">
          <p:sp>
            <p:nvSpPr>
              <p:cNvPr id="16" name="Ellipse 15"/>
              <p:cNvSpPr>
                <a:spLocks noRot="1" noChangeAspect="1" noMove="1" noResize="1" noEditPoints="1" noAdjustHandles="1" noChangeArrowheads="1" noChangeShapeType="1" noTextEdit="1"/>
              </p:cNvSpPr>
              <p:nvPr/>
            </p:nvSpPr>
            <p:spPr>
              <a:xfrm>
                <a:off x="6097187" y="4914598"/>
                <a:ext cx="1304743" cy="1115568"/>
              </a:xfrm>
              <a:prstGeom prst="ellipse">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Ellipse 16"/>
              <p:cNvSpPr/>
              <p:nvPr/>
            </p:nvSpPr>
            <p:spPr>
              <a:xfrm>
                <a:off x="3982071" y="4929424"/>
                <a:ext cx="1304743" cy="1115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800" b="0" i="1" smtClean="0">
                          <a:latin typeface="Cambria Math" panose="02040503050406030204" pitchFamily="18" charset="0"/>
                        </a:rPr>
                        <m:t>  </m:t>
                      </m:r>
                      <m:r>
                        <a:rPr lang="fr-FR" sz="2800" i="1" smtClean="0">
                          <a:latin typeface="Cambria Math" panose="02040503050406030204" pitchFamily="18" charset="0"/>
                        </a:rPr>
                        <m:t>2</m:t>
                      </m:r>
                      <m:r>
                        <a:rPr lang="fr-FR" sz="2800" b="0" i="1" smtClean="0">
                          <a:latin typeface="Cambria Math" panose="02040503050406030204" pitchFamily="18" charset="0"/>
                        </a:rPr>
                        <m:t>0 %</m:t>
                      </m:r>
                    </m:oMath>
                  </m:oMathPara>
                </a14:m>
                <a:endParaRPr lang="fr-FR" sz="2800" dirty="0"/>
              </a:p>
            </p:txBody>
          </p:sp>
        </mc:Choice>
        <mc:Fallback xmlns="">
          <p:sp>
            <p:nvSpPr>
              <p:cNvPr id="17" name="Ellipse 16"/>
              <p:cNvSpPr>
                <a:spLocks noRot="1" noChangeAspect="1" noMove="1" noResize="1" noEditPoints="1" noAdjustHandles="1" noChangeArrowheads="1" noChangeShapeType="1" noTextEdit="1"/>
              </p:cNvSpPr>
              <p:nvPr/>
            </p:nvSpPr>
            <p:spPr>
              <a:xfrm>
                <a:off x="3982071" y="4929424"/>
                <a:ext cx="1304743" cy="1115568"/>
              </a:xfrm>
              <a:prstGeom prst="ellipse">
                <a:avLst/>
              </a:prstGeom>
              <a:blipFill>
                <a:blip r:embed="rId8"/>
                <a:stretch>
                  <a:fillRect/>
                </a:stretch>
              </a:blipFill>
            </p:spPr>
            <p:txBody>
              <a:bodyPr/>
              <a:lstStyle/>
              <a:p>
                <a:r>
                  <a:rPr lang="fr-FR">
                    <a:noFill/>
                  </a:rPr>
                  <a:t> </a:t>
                </a:r>
              </a:p>
            </p:txBody>
          </p:sp>
        </mc:Fallback>
      </mc:AlternateContent>
      <p:sp>
        <p:nvSpPr>
          <p:cNvPr id="18" name="Ellipse 17"/>
          <p:cNvSpPr/>
          <p:nvPr/>
        </p:nvSpPr>
        <p:spPr>
          <a:xfrm>
            <a:off x="8537654" y="3212827"/>
            <a:ext cx="2415718" cy="11512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Un cinquième</a:t>
            </a:r>
            <a:endParaRPr lang="fr-FR" sz="2400" dirty="0"/>
          </a:p>
        </p:txBody>
      </p:sp>
      <p:sp>
        <p:nvSpPr>
          <p:cNvPr id="19" name="Ellipse 18"/>
          <p:cNvSpPr/>
          <p:nvPr/>
        </p:nvSpPr>
        <p:spPr>
          <a:xfrm>
            <a:off x="4498936" y="1829038"/>
            <a:ext cx="2415718" cy="11512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La moitié du tiers</a:t>
            </a:r>
            <a:endParaRPr lang="fr-FR" sz="2400" dirty="0"/>
          </a:p>
        </p:txBody>
      </p:sp>
    </p:spTree>
    <p:extLst>
      <p:ext uri="{BB962C8B-B14F-4D97-AF65-F5344CB8AC3E}">
        <p14:creationId xmlns:p14="http://schemas.microsoft.com/office/powerpoint/2010/main" val="414619568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3</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grpSp>
        <p:nvGrpSpPr>
          <p:cNvPr id="4" name="Groupe 3"/>
          <p:cNvGrpSpPr/>
          <p:nvPr/>
        </p:nvGrpSpPr>
        <p:grpSpPr>
          <a:xfrm>
            <a:off x="8185293" y="372698"/>
            <a:ext cx="1075964" cy="1075964"/>
            <a:chOff x="961674" y="5825136"/>
            <a:chExt cx="1024956" cy="1024956"/>
          </a:xfrm>
          <a:solidFill>
            <a:srgbClr val="F7DB97"/>
          </a:solidFill>
        </p:grpSpPr>
        <p:sp>
          <p:nvSpPr>
            <p:cNvPr id="5" name="Ellipse 4"/>
            <p:cNvSpPr/>
            <p:nvPr/>
          </p:nvSpPr>
          <p:spPr>
            <a:xfrm>
              <a:off x="961674" y="5825136"/>
              <a:ext cx="1024956" cy="1024956"/>
            </a:xfrm>
            <a:prstGeom prst="ellipse">
              <a:avLst/>
            </a:prstGeom>
            <a:grp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cxnSp>
          <p:nvCxnSpPr>
            <p:cNvPr id="6" name="Connecteur droit 5"/>
            <p:cNvCxnSpPr>
              <a:stCxn id="5" idx="2"/>
              <a:endCxn id="5" idx="6"/>
            </p:cNvCxnSpPr>
            <p:nvPr/>
          </p:nvCxnSpPr>
          <p:spPr>
            <a:xfrm>
              <a:off x="961674" y="6337614"/>
              <a:ext cx="1024956" cy="0"/>
            </a:xfrm>
            <a:prstGeom prst="line">
              <a:avLst/>
            </a:prstGeom>
            <a:grpFill/>
          </p:spPr>
          <p:style>
            <a:lnRef idx="1">
              <a:schemeClr val="dk1"/>
            </a:lnRef>
            <a:fillRef idx="0">
              <a:schemeClr val="dk1"/>
            </a:fillRef>
            <a:effectRef idx="0">
              <a:schemeClr val="dk1"/>
            </a:effectRef>
            <a:fontRef idx="minor">
              <a:schemeClr val="tx1"/>
            </a:fontRef>
          </p:style>
        </p:cxnSp>
        <p:cxnSp>
          <p:nvCxnSpPr>
            <p:cNvPr id="7" name="Connecteur droit 6"/>
            <p:cNvCxnSpPr/>
            <p:nvPr/>
          </p:nvCxnSpPr>
          <p:spPr>
            <a:xfrm rot="16200000">
              <a:off x="956439" y="6337614"/>
              <a:ext cx="1024956"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8" name="Groupe 7"/>
          <p:cNvGrpSpPr/>
          <p:nvPr/>
        </p:nvGrpSpPr>
        <p:grpSpPr>
          <a:xfrm>
            <a:off x="8681512" y="409561"/>
            <a:ext cx="83526" cy="1002238"/>
            <a:chOff x="-888343" y="2362503"/>
            <a:chExt cx="255262" cy="3062938"/>
          </a:xfrm>
        </p:grpSpPr>
        <p:sp>
          <p:nvSpPr>
            <p:cNvPr id="9" name="Flèche vers le haut 8"/>
            <p:cNvSpPr/>
            <p:nvPr/>
          </p:nvSpPr>
          <p:spPr>
            <a:xfrm>
              <a:off x="-888343" y="2362503"/>
              <a:ext cx="255262" cy="1531469"/>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10" name="Flèche vers le haut 9"/>
            <p:cNvSpPr/>
            <p:nvPr/>
          </p:nvSpPr>
          <p:spPr>
            <a:xfrm flipV="1">
              <a:off x="-888343" y="3893972"/>
              <a:ext cx="255262" cy="1531469"/>
            </a:xfrm>
            <a:prstGeom prst="upArrow">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sp>
        <p:nvSpPr>
          <p:cNvPr id="3" name="Espace réservé du contenu 2"/>
          <p:cNvSpPr>
            <a:spLocks noGrp="1"/>
          </p:cNvSpPr>
          <p:nvPr>
            <p:ph idx="1"/>
          </p:nvPr>
        </p:nvSpPr>
        <p:spPr>
          <a:xfrm>
            <a:off x="889526" y="1794558"/>
            <a:ext cx="10415320" cy="4112689"/>
          </a:xfrm>
        </p:spPr>
        <p:txBody>
          <a:bodyPr>
            <a:normAutofit/>
          </a:bodyPr>
          <a:lstStyle/>
          <a:p>
            <a:pPr marL="0" lvl="0" indent="0">
              <a:buNone/>
            </a:pPr>
            <a:r>
              <a:rPr lang="fr-FR" sz="3200" dirty="0" smtClean="0"/>
              <a:t>Dans un lycée de 900 élèves, les deux tiers des élèves sont externes.</a:t>
            </a:r>
          </a:p>
          <a:p>
            <a:pPr marL="0" lvl="0" indent="0">
              <a:buNone/>
            </a:pPr>
            <a:r>
              <a:rPr lang="fr-FR" sz="3200" dirty="0" smtClean="0"/>
              <a:t>Combien d’élèves du lycée sont externes ?</a:t>
            </a:r>
          </a:p>
          <a:p>
            <a:pPr marL="0" lvl="0" indent="0">
              <a:buNone/>
            </a:pPr>
            <a:endParaRPr lang="fr-FR" sz="3200" dirty="0"/>
          </a:p>
          <a:p>
            <a:pPr marL="0" indent="0">
              <a:buNone/>
            </a:pPr>
            <a:endParaRPr lang="fr-FR" sz="3200" b="1" dirty="0"/>
          </a:p>
        </p:txBody>
      </p:sp>
    </p:spTree>
    <p:extLst>
      <p:ext uri="{BB962C8B-B14F-4D97-AF65-F5344CB8AC3E}">
        <p14:creationId xmlns:p14="http://schemas.microsoft.com/office/powerpoint/2010/main" val="4195657389"/>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9272" y="505722"/>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4</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grpSp>
        <p:nvGrpSpPr>
          <p:cNvPr id="4" name="Groupe 3"/>
          <p:cNvGrpSpPr/>
          <p:nvPr/>
        </p:nvGrpSpPr>
        <p:grpSpPr>
          <a:xfrm>
            <a:off x="8185293" y="372698"/>
            <a:ext cx="1075964" cy="1075964"/>
            <a:chOff x="961674" y="5825136"/>
            <a:chExt cx="1024956" cy="1024956"/>
          </a:xfrm>
          <a:solidFill>
            <a:srgbClr val="F7DB97"/>
          </a:solidFill>
        </p:grpSpPr>
        <p:sp>
          <p:nvSpPr>
            <p:cNvPr id="5" name="Ellipse 4"/>
            <p:cNvSpPr/>
            <p:nvPr/>
          </p:nvSpPr>
          <p:spPr>
            <a:xfrm>
              <a:off x="961674" y="5825136"/>
              <a:ext cx="1024956" cy="1024956"/>
            </a:xfrm>
            <a:prstGeom prst="ellipse">
              <a:avLst/>
            </a:prstGeom>
            <a:grp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cxnSp>
          <p:nvCxnSpPr>
            <p:cNvPr id="6" name="Connecteur droit 5"/>
            <p:cNvCxnSpPr>
              <a:stCxn id="5" idx="2"/>
              <a:endCxn id="5" idx="6"/>
            </p:cNvCxnSpPr>
            <p:nvPr/>
          </p:nvCxnSpPr>
          <p:spPr>
            <a:xfrm>
              <a:off x="961674" y="6337614"/>
              <a:ext cx="1024956" cy="0"/>
            </a:xfrm>
            <a:prstGeom prst="line">
              <a:avLst/>
            </a:prstGeom>
            <a:grpFill/>
          </p:spPr>
          <p:style>
            <a:lnRef idx="1">
              <a:schemeClr val="dk1"/>
            </a:lnRef>
            <a:fillRef idx="0">
              <a:schemeClr val="dk1"/>
            </a:fillRef>
            <a:effectRef idx="0">
              <a:schemeClr val="dk1"/>
            </a:effectRef>
            <a:fontRef idx="minor">
              <a:schemeClr val="tx1"/>
            </a:fontRef>
          </p:style>
        </p:cxnSp>
        <p:cxnSp>
          <p:nvCxnSpPr>
            <p:cNvPr id="7" name="Connecteur droit 6"/>
            <p:cNvCxnSpPr/>
            <p:nvPr/>
          </p:nvCxnSpPr>
          <p:spPr>
            <a:xfrm rot="16200000">
              <a:off x="956439" y="6337614"/>
              <a:ext cx="1024956"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8" name="Groupe 7"/>
          <p:cNvGrpSpPr/>
          <p:nvPr/>
        </p:nvGrpSpPr>
        <p:grpSpPr>
          <a:xfrm>
            <a:off x="8681512" y="409561"/>
            <a:ext cx="83526" cy="1002238"/>
            <a:chOff x="-888343" y="2362503"/>
            <a:chExt cx="255262" cy="3062938"/>
          </a:xfrm>
        </p:grpSpPr>
        <p:sp>
          <p:nvSpPr>
            <p:cNvPr id="9" name="Flèche vers le haut 8"/>
            <p:cNvSpPr/>
            <p:nvPr/>
          </p:nvSpPr>
          <p:spPr>
            <a:xfrm>
              <a:off x="-888343" y="2362503"/>
              <a:ext cx="255262" cy="1531469"/>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10" name="Flèche vers le haut 9"/>
            <p:cNvSpPr/>
            <p:nvPr/>
          </p:nvSpPr>
          <p:spPr>
            <a:xfrm flipV="1">
              <a:off x="-888343" y="3893972"/>
              <a:ext cx="255262" cy="1531469"/>
            </a:xfrm>
            <a:prstGeom prst="upArrow">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sp>
        <p:nvSpPr>
          <p:cNvPr id="3" name="Espace réservé du contenu 2"/>
          <p:cNvSpPr>
            <a:spLocks noGrp="1"/>
          </p:cNvSpPr>
          <p:nvPr>
            <p:ph idx="1"/>
          </p:nvPr>
        </p:nvSpPr>
        <p:spPr>
          <a:xfrm>
            <a:off x="636307" y="1853620"/>
            <a:ext cx="9633522" cy="4112689"/>
          </a:xfrm>
        </p:spPr>
        <p:txBody>
          <a:bodyPr>
            <a:normAutofit/>
          </a:bodyPr>
          <a:lstStyle/>
          <a:p>
            <a:pPr marL="0" lvl="0" indent="0">
              <a:buNone/>
            </a:pPr>
            <a:r>
              <a:rPr lang="fr-FR" sz="3200" dirty="0" smtClean="0"/>
              <a:t>Un </a:t>
            </a:r>
            <a:r>
              <a:rPr lang="fr-FR" sz="3200" dirty="0"/>
              <a:t>pantalon </a:t>
            </a:r>
            <a:r>
              <a:rPr lang="fr-FR" sz="3200" dirty="0" smtClean="0"/>
              <a:t>coûte </a:t>
            </a:r>
            <a:r>
              <a:rPr lang="fr-FR" sz="3200" dirty="0"/>
              <a:t>70 € et il est soldé à 20 %. </a:t>
            </a:r>
            <a:endParaRPr lang="fr-FR" sz="3200" dirty="0" smtClean="0"/>
          </a:p>
          <a:p>
            <a:pPr marL="0" lvl="0" indent="0">
              <a:buNone/>
            </a:pPr>
            <a:r>
              <a:rPr lang="fr-FR" sz="3200" dirty="0" smtClean="0"/>
              <a:t>Quel </a:t>
            </a:r>
            <a:r>
              <a:rPr lang="fr-FR" sz="3200" dirty="0"/>
              <a:t>est son prix </a:t>
            </a:r>
            <a:r>
              <a:rPr lang="fr-FR" sz="3200" dirty="0" smtClean="0"/>
              <a:t>soldé</a:t>
            </a:r>
            <a:r>
              <a:rPr lang="fr-FR" sz="3200" dirty="0"/>
              <a:t> ?</a:t>
            </a:r>
          </a:p>
          <a:p>
            <a:pPr marL="0" indent="0">
              <a:buNone/>
            </a:pPr>
            <a:endParaRPr lang="fr-FR" sz="3200" b="1"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721" y="1411799"/>
            <a:ext cx="2682065" cy="2886315"/>
          </a:xfrm>
          <a:prstGeom prst="rect">
            <a:avLst/>
          </a:prstGeom>
        </p:spPr>
      </p:pic>
      <mc:AlternateContent xmlns:mc="http://schemas.openxmlformats.org/markup-compatibility/2006" xmlns:a14="http://schemas.microsoft.com/office/drawing/2010/main">
        <mc:Choice Requires="a14">
          <p:sp>
            <p:nvSpPr>
              <p:cNvPr id="12" name="Rectangle à coins arrondis 11"/>
              <p:cNvSpPr/>
              <p:nvPr/>
            </p:nvSpPr>
            <p:spPr>
              <a:xfrm>
                <a:off x="10400487" y="2317530"/>
                <a:ext cx="903389" cy="537425"/>
              </a:xfrm>
              <a:prstGeom prst="roundRect">
                <a:avLst/>
              </a:prstGeom>
              <a:solidFill>
                <a:schemeClr val="accent2">
                  <a:lumMod val="20000"/>
                  <a:lumOff val="80000"/>
                </a:schemeClr>
              </a:solidFill>
              <a:ln w="38100">
                <a:solidFill>
                  <a:schemeClr val="accent2">
                    <a:lumMod val="60000"/>
                    <a:lumOff val="40000"/>
                  </a:schemeClr>
                </a:solid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FR" sz="2400" b="0" i="1" smtClean="0">
                          <a:solidFill>
                            <a:schemeClr val="tx1"/>
                          </a:solidFill>
                          <a:latin typeface="Cambria Math" panose="02040503050406030204" pitchFamily="18" charset="0"/>
                        </a:rPr>
                        <m:t>  </m:t>
                      </m:r>
                      <m:r>
                        <a:rPr lang="fr-FR" sz="2400" i="1" smtClean="0">
                          <a:solidFill>
                            <a:srgbClr val="FF0000"/>
                          </a:solidFill>
                          <a:latin typeface="Cambria Math" panose="02040503050406030204" pitchFamily="18" charset="0"/>
                        </a:rPr>
                        <m:t>−</m:t>
                      </m:r>
                      <m:r>
                        <a:rPr lang="fr-FR" sz="2400" b="0" i="1" smtClean="0">
                          <a:solidFill>
                            <a:srgbClr val="FF0000"/>
                          </a:solidFill>
                          <a:latin typeface="Cambria Math" panose="02040503050406030204" pitchFamily="18" charset="0"/>
                        </a:rPr>
                        <m:t>20 %</m:t>
                      </m:r>
                    </m:oMath>
                  </m:oMathPara>
                </a14:m>
                <a:endParaRPr lang="fr-FR" sz="2400" dirty="0" smtClean="0">
                  <a:solidFill>
                    <a:schemeClr val="tx1"/>
                  </a:solidFill>
                  <a:latin typeface="Cooper Black" panose="0208090404030B020404" pitchFamily="18" charset="0"/>
                </a:endParaRPr>
              </a:p>
            </p:txBody>
          </p:sp>
        </mc:Choice>
        <mc:Fallback xmlns="">
          <p:sp>
            <p:nvSpPr>
              <p:cNvPr id="12" name="Rectangle à coins arrondis 11"/>
              <p:cNvSpPr>
                <a:spLocks noRot="1" noChangeAspect="1" noMove="1" noResize="1" noEditPoints="1" noAdjustHandles="1" noChangeArrowheads="1" noChangeShapeType="1" noTextEdit="1"/>
              </p:cNvSpPr>
              <p:nvPr/>
            </p:nvSpPr>
            <p:spPr>
              <a:xfrm>
                <a:off x="10400487" y="2317530"/>
                <a:ext cx="903389" cy="537425"/>
              </a:xfrm>
              <a:prstGeom prst="roundRect">
                <a:avLst/>
              </a:prstGeom>
              <a:blipFill>
                <a:blip r:embed="rId4"/>
                <a:stretch>
                  <a:fillRect/>
                </a:stretch>
              </a:blipFill>
              <a:ln w="38100">
                <a:solidFill>
                  <a:schemeClr val="accent2">
                    <a:lumMod val="60000"/>
                    <a:lumOff val="40000"/>
                  </a:schemeClr>
                </a:solidFill>
              </a:ln>
            </p:spPr>
            <p:txBody>
              <a:bodyPr/>
              <a:lstStyle/>
              <a:p>
                <a:r>
                  <a:rPr lang="fr-FR">
                    <a:noFill/>
                  </a:rPr>
                  <a:t> </a:t>
                </a:r>
              </a:p>
            </p:txBody>
          </p:sp>
        </mc:Fallback>
      </mc:AlternateContent>
    </p:spTree>
    <p:extLst>
      <p:ext uri="{BB962C8B-B14F-4D97-AF65-F5344CB8AC3E}">
        <p14:creationId xmlns:p14="http://schemas.microsoft.com/office/powerpoint/2010/main" val="65280868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9272" y="505722"/>
            <a:ext cx="9291215" cy="1049235"/>
          </a:xfrm>
        </p:spPr>
        <p:txBody>
          <a:bodyPr>
            <a:normAutofit fontScale="90000"/>
          </a:bodyPr>
          <a:lstStyle/>
          <a:p>
            <a:r>
              <a:rPr lang="fr-FR" sz="3600" b="1" dirty="0">
                <a:solidFill>
                  <a:schemeClr val="accent2">
                    <a:lumMod val="60000"/>
                    <a:lumOff val="40000"/>
                  </a:schemeClr>
                </a:solidFill>
              </a:rPr>
              <a:t>QUESTION </a:t>
            </a:r>
            <a:r>
              <a:rPr lang="fr-FR" sz="4800" b="1" dirty="0">
                <a:solidFill>
                  <a:schemeClr val="accent2">
                    <a:lumMod val="60000"/>
                    <a:lumOff val="40000"/>
                  </a:schemeClr>
                </a:solidFill>
              </a:rPr>
              <a:t>5</a:t>
            </a:r>
            <a:r>
              <a:rPr lang="fr-FR" b="1" dirty="0">
                <a:solidFill>
                  <a:schemeClr val="accent2">
                    <a:lumMod val="60000"/>
                    <a:lumOff val="40000"/>
                  </a:schemeClr>
                </a:solidFill>
              </a:rPr>
              <a:t/>
            </a:r>
            <a:br>
              <a:rPr lang="fr-FR" b="1" dirty="0">
                <a:solidFill>
                  <a:schemeClr val="accent2">
                    <a:lumMod val="60000"/>
                    <a:lumOff val="40000"/>
                  </a:schemeClr>
                </a:solidFill>
              </a:rPr>
            </a:br>
            <a:endParaRPr lang="fr-FR" dirty="0"/>
          </a:p>
        </p:txBody>
      </p:sp>
      <p:grpSp>
        <p:nvGrpSpPr>
          <p:cNvPr id="4" name="Groupe 3"/>
          <p:cNvGrpSpPr/>
          <p:nvPr/>
        </p:nvGrpSpPr>
        <p:grpSpPr>
          <a:xfrm>
            <a:off x="8185293" y="372698"/>
            <a:ext cx="1075964" cy="1075964"/>
            <a:chOff x="961674" y="5825136"/>
            <a:chExt cx="1024956" cy="1024956"/>
          </a:xfrm>
          <a:solidFill>
            <a:srgbClr val="F7DB97"/>
          </a:solidFill>
        </p:grpSpPr>
        <p:sp>
          <p:nvSpPr>
            <p:cNvPr id="5" name="Ellipse 4"/>
            <p:cNvSpPr/>
            <p:nvPr/>
          </p:nvSpPr>
          <p:spPr>
            <a:xfrm>
              <a:off x="961674" y="5825136"/>
              <a:ext cx="1024956" cy="1024956"/>
            </a:xfrm>
            <a:prstGeom prst="ellipse">
              <a:avLst/>
            </a:prstGeom>
            <a:grp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cxnSp>
          <p:nvCxnSpPr>
            <p:cNvPr id="6" name="Connecteur droit 5"/>
            <p:cNvCxnSpPr>
              <a:stCxn id="5" idx="2"/>
              <a:endCxn id="5" idx="6"/>
            </p:cNvCxnSpPr>
            <p:nvPr/>
          </p:nvCxnSpPr>
          <p:spPr>
            <a:xfrm>
              <a:off x="961674" y="6337614"/>
              <a:ext cx="1024956" cy="0"/>
            </a:xfrm>
            <a:prstGeom prst="line">
              <a:avLst/>
            </a:prstGeom>
            <a:grpFill/>
          </p:spPr>
          <p:style>
            <a:lnRef idx="1">
              <a:schemeClr val="dk1"/>
            </a:lnRef>
            <a:fillRef idx="0">
              <a:schemeClr val="dk1"/>
            </a:fillRef>
            <a:effectRef idx="0">
              <a:schemeClr val="dk1"/>
            </a:effectRef>
            <a:fontRef idx="minor">
              <a:schemeClr val="tx1"/>
            </a:fontRef>
          </p:style>
        </p:cxnSp>
        <p:cxnSp>
          <p:nvCxnSpPr>
            <p:cNvPr id="7" name="Connecteur droit 6"/>
            <p:cNvCxnSpPr/>
            <p:nvPr/>
          </p:nvCxnSpPr>
          <p:spPr>
            <a:xfrm rot="16200000">
              <a:off x="956439" y="6337614"/>
              <a:ext cx="1024956" cy="0"/>
            </a:xfrm>
            <a:prstGeom prst="line">
              <a:avLst/>
            </a:prstGeom>
            <a:grpFill/>
          </p:spPr>
          <p:style>
            <a:lnRef idx="1">
              <a:schemeClr val="dk1"/>
            </a:lnRef>
            <a:fillRef idx="0">
              <a:schemeClr val="dk1"/>
            </a:fillRef>
            <a:effectRef idx="0">
              <a:schemeClr val="dk1"/>
            </a:effectRef>
            <a:fontRef idx="minor">
              <a:schemeClr val="tx1"/>
            </a:fontRef>
          </p:style>
        </p:cxnSp>
      </p:grpSp>
      <p:grpSp>
        <p:nvGrpSpPr>
          <p:cNvPr id="8" name="Groupe 7"/>
          <p:cNvGrpSpPr/>
          <p:nvPr/>
        </p:nvGrpSpPr>
        <p:grpSpPr>
          <a:xfrm>
            <a:off x="8681512" y="409561"/>
            <a:ext cx="83526" cy="1002238"/>
            <a:chOff x="-888343" y="2362503"/>
            <a:chExt cx="255262" cy="3062938"/>
          </a:xfrm>
        </p:grpSpPr>
        <p:sp>
          <p:nvSpPr>
            <p:cNvPr id="9" name="Flèche vers le haut 8"/>
            <p:cNvSpPr/>
            <p:nvPr/>
          </p:nvSpPr>
          <p:spPr>
            <a:xfrm>
              <a:off x="-888343" y="2362503"/>
              <a:ext cx="255262" cy="1531469"/>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prstClr val="white"/>
                </a:solidFill>
              </a:endParaRPr>
            </a:p>
          </p:txBody>
        </p:sp>
        <p:sp>
          <p:nvSpPr>
            <p:cNvPr id="10" name="Flèche vers le haut 9"/>
            <p:cNvSpPr/>
            <p:nvPr/>
          </p:nvSpPr>
          <p:spPr>
            <a:xfrm flipV="1">
              <a:off x="-888343" y="3893972"/>
              <a:ext cx="255262" cy="1531469"/>
            </a:xfrm>
            <a:prstGeom prst="upArrow">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grpSp>
      <p:sp>
        <p:nvSpPr>
          <p:cNvPr id="3" name="Espace réservé du contenu 2"/>
          <p:cNvSpPr>
            <a:spLocks noGrp="1"/>
          </p:cNvSpPr>
          <p:nvPr>
            <p:ph idx="1"/>
          </p:nvPr>
        </p:nvSpPr>
        <p:spPr>
          <a:xfrm>
            <a:off x="636307" y="1853620"/>
            <a:ext cx="9633522" cy="4112689"/>
          </a:xfrm>
        </p:spPr>
        <p:txBody>
          <a:bodyPr>
            <a:normAutofit/>
          </a:bodyPr>
          <a:lstStyle/>
          <a:p>
            <a:pPr marL="0" lvl="0" indent="0">
              <a:buNone/>
            </a:pPr>
            <a:r>
              <a:rPr lang="fr-FR" sz="3200" dirty="0" smtClean="0"/>
              <a:t>Chercher l’erreur !</a:t>
            </a:r>
            <a:endParaRPr lang="fr-FR" sz="3200" dirty="0"/>
          </a:p>
          <a:p>
            <a:pPr marL="0" indent="0">
              <a:buNone/>
            </a:pPr>
            <a:endParaRPr lang="fr-FR" sz="3200" b="1" dirty="0"/>
          </a:p>
        </p:txBody>
      </p:sp>
      <p:pic>
        <p:nvPicPr>
          <p:cNvPr id="13" name="Image 12" descr="Capture d’écran 2020-05-17 à 12.56.30.png"/>
          <p:cNvPicPr/>
          <p:nvPr/>
        </p:nvPicPr>
        <p:blipFill>
          <a:blip r:embed="rId3"/>
          <a:stretch>
            <a:fillRect/>
          </a:stretch>
        </p:blipFill>
        <p:spPr>
          <a:xfrm>
            <a:off x="4560771" y="1687981"/>
            <a:ext cx="6150293" cy="4295775"/>
          </a:xfrm>
          <a:prstGeom prst="rect">
            <a:avLst/>
          </a:prstGeom>
        </p:spPr>
      </p:pic>
    </p:spTree>
    <p:extLst>
      <p:ext uri="{BB962C8B-B14F-4D97-AF65-F5344CB8AC3E}">
        <p14:creationId xmlns:p14="http://schemas.microsoft.com/office/powerpoint/2010/main" val="416659790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7539" y="2538758"/>
            <a:ext cx="9905998" cy="1478570"/>
          </a:xfrm>
        </p:spPr>
        <p:txBody>
          <a:bodyPr>
            <a:normAutofit/>
          </a:bodyPr>
          <a:lstStyle/>
          <a:p>
            <a:pPr algn="ctr"/>
            <a:r>
              <a:rPr lang="fr-FR" sz="5400" b="1" dirty="0" smtClean="0"/>
              <a:t>Correction</a:t>
            </a:r>
            <a:endParaRPr lang="fr-FR" sz="5400" b="1" dirty="0"/>
          </a:p>
        </p:txBody>
      </p:sp>
    </p:spTree>
    <p:extLst>
      <p:ext uri="{BB962C8B-B14F-4D97-AF65-F5344CB8AC3E}">
        <p14:creationId xmlns:p14="http://schemas.microsoft.com/office/powerpoint/2010/main" val="4079186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2_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5912</TotalTime>
  <Words>1917</Words>
  <Application>Microsoft Office PowerPoint</Application>
  <PresentationFormat>Grand écran</PresentationFormat>
  <Paragraphs>354</Paragraphs>
  <Slides>46</Slides>
  <Notes>44</Notes>
  <HiddenSlides>1</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46</vt:i4>
      </vt:variant>
    </vt:vector>
  </HeadingPairs>
  <TitlesOfParts>
    <vt:vector size="56" baseType="lpstr">
      <vt:lpstr>Arial</vt:lpstr>
      <vt:lpstr>Arial Narrow</vt:lpstr>
      <vt:lpstr>Calibri</vt:lpstr>
      <vt:lpstr>Cambria Math</vt:lpstr>
      <vt:lpstr>Cooper Black</vt:lpstr>
      <vt:lpstr>Corbel</vt:lpstr>
      <vt:lpstr>Rockwell</vt:lpstr>
      <vt:lpstr>Base</vt:lpstr>
      <vt:lpstr>2_Gallery</vt:lpstr>
      <vt:lpstr>Gallery</vt:lpstr>
      <vt:lpstr> </vt:lpstr>
      <vt:lpstr> </vt:lpstr>
      <vt:lpstr>Questions flash</vt:lpstr>
      <vt:lpstr>QUESTION 1 </vt:lpstr>
      <vt:lpstr>QUESTION 2 </vt:lpstr>
      <vt:lpstr>QUESTION 3 </vt:lpstr>
      <vt:lpstr>QUESTION 4 </vt:lpstr>
      <vt:lpstr>QUESTION 5 </vt:lpstr>
      <vt:lpstr>Correction</vt:lpstr>
      <vt:lpstr>QUESTION 1 </vt:lpstr>
      <vt:lpstr>QUESTION 2 </vt:lpstr>
      <vt:lpstr>QUESTION 3 </vt:lpstr>
      <vt:lpstr>QUESTION 4 </vt:lpstr>
      <vt:lpstr>QUESTION 5 </vt:lpstr>
      <vt:lpstr>Proportions et pourcentages</vt:lpstr>
      <vt:lpstr>Calculer avec des proportions et des pourcentages</vt:lpstr>
      <vt:lpstr>Calculer avec des proportions et des pourcentages</vt:lpstr>
      <vt:lpstr>Calculer une proportion de proportion</vt:lpstr>
      <vt:lpstr>Calculer une proportion de proportion</vt:lpstr>
      <vt:lpstr>Traduire une évolution </vt:lpstr>
      <vt:lpstr>Traduire une évolution</vt:lpstr>
      <vt:lpstr>Traduire une évolution: coefficient multiplicateur</vt:lpstr>
      <vt:lpstr>Traduire une évolution: coefficient multiplicateur</vt:lpstr>
      <vt:lpstr>Traduire une évolution: coefficient multiplicateur</vt:lpstr>
      <vt:lpstr>Traduire une évolution: coefficient multiplicateur</vt:lpstr>
      <vt:lpstr>Etudier des évolutions successives</vt:lpstr>
      <vt:lpstr>Etudier des évolutions successives</vt:lpstr>
      <vt:lpstr>Présentation PowerPoint</vt:lpstr>
      <vt:lpstr>Etudier une évolution réciproque</vt:lpstr>
      <vt:lpstr>Présentation PowerPoint</vt:lpstr>
      <vt:lpstr>Question 1 (vrai/faux)  </vt:lpstr>
      <vt:lpstr>Question 1  </vt:lpstr>
      <vt:lpstr>Question 1  </vt:lpstr>
      <vt:lpstr>Question 1  </vt:lpstr>
      <vt:lpstr>Question 2  </vt:lpstr>
      <vt:lpstr>Question 2</vt:lpstr>
      <vt:lpstr>Question 3 (vrai/faux)  </vt:lpstr>
      <vt:lpstr>Question 4  </vt:lpstr>
      <vt:lpstr>Question 4  </vt:lpstr>
      <vt:lpstr>Question 4  </vt:lpstr>
      <vt:lpstr>Question 5 (vrai/faux) </vt:lpstr>
      <vt:lpstr>Question 5  </vt:lpstr>
      <vt:lpstr>Question 6  (vrai/faux)</vt:lpstr>
      <vt:lpstr>Question 6  </vt:lpstr>
      <vt:lpstr>Question 6  </vt:lpstr>
      <vt:lpstr>Présentation PowerPoint</vt:lpstr>
    </vt:vector>
  </TitlesOfParts>
  <Company>Ministère de l'Agriculture et de l'Alimentation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1</dc:title>
  <dc:creator>LATHELIZE Arnaud</dc:creator>
  <cp:lastModifiedBy>inspecteur</cp:lastModifiedBy>
  <cp:revision>438</cp:revision>
  <dcterms:created xsi:type="dcterms:W3CDTF">2020-03-20T14:49:15Z</dcterms:created>
  <dcterms:modified xsi:type="dcterms:W3CDTF">2020-06-09T17:22:41Z</dcterms:modified>
</cp:coreProperties>
</file>