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95" r:id="rId4"/>
    <p:sldId id="274" r:id="rId5"/>
    <p:sldId id="292" r:id="rId6"/>
    <p:sldId id="260" r:id="rId7"/>
    <p:sldId id="265" r:id="rId8"/>
    <p:sldId id="267" r:id="rId9"/>
    <p:sldId id="284" r:id="rId10"/>
    <p:sldId id="296" r:id="rId11"/>
    <p:sldId id="266" r:id="rId12"/>
    <p:sldId id="297" r:id="rId13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DCF2-8DA8-9E49-9FFA-11271850DCF7}" type="datetimeFigureOut">
              <a:rPr lang="fr-FR"/>
              <a:pPr>
                <a:defRPr/>
              </a:pPr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A39B-E1A9-4444-89A3-C00AA9329A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84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0362-5E8F-7740-9718-052555C30DCB}" type="datetimeFigureOut">
              <a:rPr lang="fr-FR"/>
              <a:pPr>
                <a:defRPr/>
              </a:pPr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CBCA-1B77-6B47-8DB0-FBD8BBA2B0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04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CBC34-E425-E043-B209-0CD9186EA80F}" type="datetimeFigureOut">
              <a:rPr lang="fr-FR"/>
              <a:pPr>
                <a:defRPr/>
              </a:pPr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84BA-C45E-564D-90B8-C4526C6DB0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2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53EB7-93DB-8C4E-ACA3-9EA3DE00EC9D}" type="datetimeFigureOut">
              <a:rPr lang="fr-FR"/>
              <a:pPr>
                <a:defRPr/>
              </a:pPr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D5ED-D487-2440-9E0B-9E2B0AF285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35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2E8CE-5A2E-A940-844B-47E096DAC369}" type="datetimeFigureOut">
              <a:rPr lang="fr-FR"/>
              <a:pPr>
                <a:defRPr/>
              </a:pPr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814A-667D-F847-A8D1-6C3E13F078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31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FE8D3-0C44-DD46-A079-1ACE81872CC7}" type="datetimeFigureOut">
              <a:rPr lang="fr-FR"/>
              <a:pPr>
                <a:defRPr/>
              </a:pPr>
              <a:t>02/06/2020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263B-E8C4-C24F-BC16-F399DB6230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83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83CE-A652-2941-9395-38B1D82DD0FF}" type="datetimeFigureOut">
              <a:rPr lang="fr-FR"/>
              <a:pPr>
                <a:defRPr/>
              </a:pPr>
              <a:t>02/06/2020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EB9F-3828-6046-9F1A-3BFD5C5E7F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14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1A11-5E20-1D41-85B4-D872232FD40F}" type="datetimeFigureOut">
              <a:rPr lang="fr-FR"/>
              <a:pPr>
                <a:defRPr/>
              </a:pPr>
              <a:t>02/06/2020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E76A-A868-7D43-B926-0AD82EEF99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0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E4CF-70D6-EC4C-86F6-C7A186143B4B}" type="datetimeFigureOut">
              <a:rPr lang="fr-FR"/>
              <a:pPr>
                <a:defRPr/>
              </a:pPr>
              <a:t>02/06/2020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F2EBA-7756-AC44-AFEB-9BCEE94FC0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85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041F-EDFC-5B40-A8F5-A859E2F580E4}" type="datetimeFigureOut">
              <a:rPr lang="fr-FR"/>
              <a:pPr>
                <a:defRPr/>
              </a:pPr>
              <a:t>02/06/2020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300E1-CEA3-AE44-98C9-9E32CFBFC0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22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FEE9-D60F-A341-BD17-CEA530B23E17}" type="datetimeFigureOut">
              <a:rPr lang="fr-FR"/>
              <a:pPr>
                <a:defRPr/>
              </a:pPr>
              <a:t>02/06/2020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BCDC-D082-864C-8EE2-A3A365EBDD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16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57C798-B8BB-B44D-AD9B-66789513C816}" type="datetimeFigureOut">
              <a:rPr lang="fr-FR"/>
              <a:pPr>
                <a:defRPr/>
              </a:pPr>
              <a:t>02/06/2020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495791-2290-9545-8FE6-5A7F36E5ED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netraffic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alibri" charset="0"/>
              </a:rPr>
              <a:t>Frontières et risques </a:t>
            </a:r>
            <a:r>
              <a:rPr lang="fr-FR" dirty="0">
                <a:latin typeface="Calibri" charset="0"/>
              </a:rPr>
              <a:t>maritimes en Manche et Mer du Nord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Tristan </a:t>
            </a:r>
            <a:r>
              <a:rPr lang="fr-FR" dirty="0" smtClean="0"/>
              <a:t>Lecoq</a:t>
            </a:r>
          </a:p>
          <a:p>
            <a:pPr>
              <a:defRPr/>
            </a:pPr>
            <a:r>
              <a:rPr lang="fr-FR" dirty="0" smtClean="0"/>
              <a:t>Juin 2020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363539"/>
            <a:ext cx="9359900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73100" y="5981700"/>
            <a:ext cx="2737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</a:t>
            </a:r>
            <a:r>
              <a:rPr lang="fr-FR" sz="1200" dirty="0" smtClean="0"/>
              <a:t>ite </a:t>
            </a:r>
            <a:r>
              <a:rPr lang="fr-FR" sz="1200" dirty="0" smtClean="0">
                <a:hlinkClick r:id="rId3"/>
              </a:rPr>
              <a:t>www.marinetraffic.com</a:t>
            </a:r>
            <a:r>
              <a:rPr lang="fr-FR" sz="1200" dirty="0" smtClean="0"/>
              <a:t> 1</a:t>
            </a:r>
            <a:r>
              <a:rPr lang="fr-FR" sz="1200" baseline="30000" dirty="0" smtClean="0"/>
              <a:t>er</a:t>
            </a:r>
            <a:r>
              <a:rPr lang="fr-FR" sz="1200" dirty="0" smtClean="0"/>
              <a:t> juin 2020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455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163513" y="0"/>
            <a:ext cx="8980487" cy="1143000"/>
          </a:xfrm>
        </p:spPr>
        <p:txBody>
          <a:bodyPr/>
          <a:lstStyle/>
          <a:p>
            <a:pPr eaLnBrk="1" hangingPunct="1"/>
            <a:r>
              <a:rPr lang="fr-FR" sz="2800" dirty="0">
                <a:latin typeface="Calibri" charset="0"/>
              </a:rPr>
              <a:t>Les dispositifs de séparation des trafics dans la Manche</a:t>
            </a:r>
          </a:p>
        </p:txBody>
      </p:sp>
      <p:pic>
        <p:nvPicPr>
          <p:cNvPr id="31746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11238"/>
            <a:ext cx="91440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ZoneTexte 3"/>
          <p:cNvSpPr txBox="1">
            <a:spLocks noChangeArrowheads="1"/>
          </p:cNvSpPr>
          <p:nvPr/>
        </p:nvSpPr>
        <p:spPr bwMode="auto">
          <a:xfrm>
            <a:off x="6130925" y="6621463"/>
            <a:ext cx="30130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 dirty="0"/>
              <a:t>http://atlas-transmanche.certic.unicaen.fr/fr/page-255.html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3187"/>
            <a:ext cx="8229600" cy="698501"/>
          </a:xfrm>
        </p:spPr>
        <p:txBody>
          <a:bodyPr/>
          <a:lstStyle/>
          <a:p>
            <a:r>
              <a:rPr lang="fr-FR" sz="2800" dirty="0" smtClean="0"/>
              <a:t>Une vison prospective de l’espace </a:t>
            </a:r>
            <a:r>
              <a:rPr lang="fr-FR" sz="2800" dirty="0" err="1" smtClean="0"/>
              <a:t>trans-manche</a:t>
            </a:r>
            <a:r>
              <a:rPr lang="fr-FR" sz="2800" dirty="0" smtClean="0"/>
              <a:t> en 2030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9"/>
            <a:ext cx="9258300" cy="535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210300" y="6515100"/>
            <a:ext cx="30588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https://atlas-transmanche.certic.unicaen.fr/fr/page-443.html</a:t>
            </a:r>
          </a:p>
        </p:txBody>
      </p:sp>
    </p:spTree>
    <p:extLst>
      <p:ext uri="{BB962C8B-B14F-4D97-AF65-F5344CB8AC3E}">
        <p14:creationId xmlns:p14="http://schemas.microsoft.com/office/powerpoint/2010/main" val="33084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-23813" y="881063"/>
            <a:ext cx="2482851" cy="2460625"/>
          </a:xfrm>
        </p:spPr>
        <p:txBody>
          <a:bodyPr/>
          <a:lstStyle/>
          <a:p>
            <a:pPr eaLnBrk="1" hangingPunct="1"/>
            <a:r>
              <a:rPr lang="fr-FR" sz="2600">
                <a:latin typeface="Calibri" charset="0"/>
              </a:rPr>
              <a:t>La Manche : un enchevêtrement de territoires</a:t>
            </a:r>
          </a:p>
        </p:txBody>
      </p:sp>
      <p:pic>
        <p:nvPicPr>
          <p:cNvPr id="16386" name="Image 5" descr="Capture d’écran 2016-03-13 à 19.30.5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700" y="111125"/>
            <a:ext cx="6535738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ZoneTexte 6"/>
          <p:cNvSpPr txBox="1">
            <a:spLocks noChangeArrowheads="1"/>
          </p:cNvSpPr>
          <p:nvPr/>
        </p:nvSpPr>
        <p:spPr bwMode="auto">
          <a:xfrm rot="-5400000">
            <a:off x="6898482" y="4556919"/>
            <a:ext cx="4233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 i="1"/>
              <a:t>Atlas géopolitique des espaces maritimes</a:t>
            </a:r>
            <a:r>
              <a:rPr lang="fr-FR" sz="900"/>
              <a:t>. D. Ortolland, J-P Pirat, Technip, Paris, 2008</a:t>
            </a:r>
            <a:r>
              <a:rPr lang="fr-FR" sz="1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>
          <a:xfrm>
            <a:off x="0" y="61913"/>
            <a:ext cx="9144000" cy="947737"/>
          </a:xfrm>
        </p:spPr>
        <p:txBody>
          <a:bodyPr/>
          <a:lstStyle/>
          <a:p>
            <a:r>
              <a:rPr lang="fr-FR" sz="3200">
                <a:latin typeface="Calibri" charset="0"/>
              </a:rPr>
              <a:t>Les eaux territoriales dans le secteur des îles anglo-normandes</a:t>
            </a:r>
          </a:p>
        </p:txBody>
      </p:sp>
      <p:pic>
        <p:nvPicPr>
          <p:cNvPr id="15362" name="Image 4" descr="63-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" y="1009650"/>
            <a:ext cx="7669213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5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9144000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ZoneTexte 2"/>
          <p:cNvSpPr txBox="1">
            <a:spLocks noChangeArrowheads="1"/>
          </p:cNvSpPr>
          <p:nvPr/>
        </p:nvSpPr>
        <p:spPr bwMode="auto">
          <a:xfrm rot="-5400000">
            <a:off x="6211887" y="3925888"/>
            <a:ext cx="5648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800"/>
              <a:t>http://www.crpbn.fr/wp-content/uploads/2013/11/LimitesetAccordP%C3%AAche_IlesAngloNormandes_Zone-Lib_v2_Legende.jpg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3" descr="Capture d’écran 2016-03-20 à 14.14.5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575" y="0"/>
            <a:ext cx="5040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369888" y="276225"/>
            <a:ext cx="3646487" cy="968375"/>
          </a:xfrm>
        </p:spPr>
        <p:txBody>
          <a:bodyPr/>
          <a:lstStyle/>
          <a:p>
            <a:r>
              <a:rPr lang="fr-FR" sz="2800">
                <a:latin typeface="Calibri" charset="0"/>
              </a:rPr>
              <a:t>Les accords de la Baie de Granville, 1839</a:t>
            </a:r>
          </a:p>
        </p:txBody>
      </p:sp>
      <p:sp>
        <p:nvSpPr>
          <p:cNvPr id="15363" name="ZoneTexte 4"/>
          <p:cNvSpPr txBox="1">
            <a:spLocks noChangeArrowheads="1"/>
          </p:cNvSpPr>
          <p:nvPr/>
        </p:nvSpPr>
        <p:spPr bwMode="auto">
          <a:xfrm rot="-5400000">
            <a:off x="7680325" y="5394325"/>
            <a:ext cx="2711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800"/>
              <a:t>https://hal.archives-ouvertes.fr/halshs-00640641/document</a:t>
            </a:r>
          </a:p>
        </p:txBody>
      </p:sp>
      <p:sp>
        <p:nvSpPr>
          <p:cNvPr id="15364" name="ZoneTexte 6"/>
          <p:cNvSpPr txBox="1">
            <a:spLocks noChangeArrowheads="1"/>
          </p:cNvSpPr>
          <p:nvPr/>
        </p:nvSpPr>
        <p:spPr bwMode="auto">
          <a:xfrm>
            <a:off x="187325" y="2443163"/>
            <a:ext cx="34750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Trois zones sont déterminées</a:t>
            </a:r>
          </a:p>
          <a:p>
            <a:pPr eaLnBrk="1" hangingPunct="1">
              <a:buFontTx/>
              <a:buChar char="-"/>
            </a:pPr>
            <a:r>
              <a:rPr lang="fr-FR" sz="1800"/>
              <a:t>Une bande de trois milles de large exclusivement réservée aux pêcheurs de l’île</a:t>
            </a:r>
          </a:p>
          <a:p>
            <a:pPr eaLnBrk="1" hangingPunct="1">
              <a:buFontTx/>
              <a:buChar char="-"/>
            </a:pPr>
            <a:r>
              <a:rPr lang="fr-FR" sz="1800"/>
              <a:t>La zone entre le continent et la ligne A-K est dévolue aux seuls pêcheurs français</a:t>
            </a:r>
          </a:p>
          <a:p>
            <a:pPr eaLnBrk="1" hangingPunct="1">
              <a:buFontTx/>
              <a:buChar char="-"/>
            </a:pPr>
            <a:r>
              <a:rPr lang="fr-FR" sz="1800"/>
              <a:t>La Mer commune est ouverte aux pêcheurs français et jersiais. </a:t>
            </a:r>
            <a:r>
              <a:rPr lang="fr-FR" sz="1100"/>
              <a:t>Appellation qui fait référence au principe énoncé dans le code de Justinien de 529 de </a:t>
            </a:r>
            <a:r>
              <a:rPr lang="fr-FR" sz="1100" i="1"/>
              <a:t>res communis</a:t>
            </a:r>
            <a:endParaRPr lang="fr-FR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812800"/>
          </a:xfrm>
        </p:spPr>
        <p:txBody>
          <a:bodyPr/>
          <a:lstStyle/>
          <a:p>
            <a:pPr eaLnBrk="1" hangingPunct="1"/>
            <a:r>
              <a:rPr lang="fr-FR" sz="3600">
                <a:latin typeface="Calibri" charset="0"/>
              </a:rPr>
              <a:t>Des conditions de navigation difficiles</a:t>
            </a:r>
          </a:p>
        </p:txBody>
      </p:sp>
      <p:pic>
        <p:nvPicPr>
          <p:cNvPr id="14338" name="Image 5" descr="Capture d’écran 2016-03-13 à 17.11.0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1384300"/>
            <a:ext cx="4368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 6" descr="Capture d’écran 2016-03-13 à 17.08.2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700" y="3603625"/>
            <a:ext cx="43529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ZoneTexte 7"/>
          <p:cNvSpPr txBox="1">
            <a:spLocks noChangeArrowheads="1"/>
          </p:cNvSpPr>
          <p:nvPr/>
        </p:nvSpPr>
        <p:spPr bwMode="auto">
          <a:xfrm rot="-5400000">
            <a:off x="6859587" y="4459288"/>
            <a:ext cx="4352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800"/>
              <a:t>http://www.vigipol.org/le-risque-de-pollution-maritime/des-conditions-de-navigation-difficiles.html</a:t>
            </a:r>
          </a:p>
        </p:txBody>
      </p:sp>
      <p:sp>
        <p:nvSpPr>
          <p:cNvPr id="14341" name="ZoneTexte 8"/>
          <p:cNvSpPr txBox="1">
            <a:spLocks noChangeArrowheads="1"/>
          </p:cNvSpPr>
          <p:nvPr/>
        </p:nvSpPr>
        <p:spPr bwMode="auto">
          <a:xfrm>
            <a:off x="274638" y="4554538"/>
            <a:ext cx="3752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/>
              <a:t>Une profondeur limitée notamment dans le pas de Calais</a:t>
            </a:r>
          </a:p>
        </p:txBody>
      </p:sp>
      <p:sp>
        <p:nvSpPr>
          <p:cNvPr id="14342" name="ZoneTexte 9"/>
          <p:cNvSpPr txBox="1">
            <a:spLocks noChangeArrowheads="1"/>
          </p:cNvSpPr>
          <p:nvPr/>
        </p:nvSpPr>
        <p:spPr bwMode="auto">
          <a:xfrm>
            <a:off x="5618163" y="2903538"/>
            <a:ext cx="2813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/>
              <a:t>Des courants parmi les plus forts du monde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>
          <a:xfrm>
            <a:off x="125413" y="46038"/>
            <a:ext cx="8901112" cy="831850"/>
          </a:xfrm>
        </p:spPr>
        <p:txBody>
          <a:bodyPr/>
          <a:lstStyle/>
          <a:p>
            <a:pPr eaLnBrk="1" hangingPunct="1"/>
            <a:r>
              <a:rPr lang="fr-FR" sz="3200">
                <a:latin typeface="Calibri" charset="0"/>
              </a:rPr>
              <a:t>D</a:t>
            </a:r>
            <a:r>
              <a:rPr lang="fr-FR" sz="3000">
                <a:latin typeface="Calibri" charset="0"/>
              </a:rPr>
              <a:t>es littoraux à la fois vulnérables et sources de risques</a:t>
            </a:r>
          </a:p>
        </p:txBody>
      </p:sp>
      <p:sp>
        <p:nvSpPr>
          <p:cNvPr id="29698" name="ZoneTexte 2"/>
          <p:cNvSpPr txBox="1">
            <a:spLocks noChangeArrowheads="1"/>
          </p:cNvSpPr>
          <p:nvPr/>
        </p:nvSpPr>
        <p:spPr bwMode="auto">
          <a:xfrm rot="-5400000">
            <a:off x="6673850" y="4462463"/>
            <a:ext cx="42560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/>
              <a:t>http://www.vigipol.org/le-risque-de-pollution-maritime/des-littoraux-vulnerables.html</a:t>
            </a:r>
          </a:p>
        </p:txBody>
      </p:sp>
      <p:pic>
        <p:nvPicPr>
          <p:cNvPr id="29699" name="Image 3" descr="Capture d’écran 2016-03-13 à 19.48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776288"/>
            <a:ext cx="82169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 3" descr="Plan de réaction contre les sous-marins (DGGSM mars1917) in Collectif La guerre navale racontée par nos amiraux Paris, Schwarz 1920-19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0" y="0"/>
            <a:ext cx="500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ZoneTexte 4"/>
          <p:cNvSpPr txBox="1">
            <a:spLocks noChangeArrowheads="1"/>
          </p:cNvSpPr>
          <p:nvPr/>
        </p:nvSpPr>
        <p:spPr bwMode="auto">
          <a:xfrm rot="-5400000">
            <a:off x="4672807" y="2415381"/>
            <a:ext cx="84661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/>
              <a:t>Plan de réaction contre les sous-marins (DGGSM mars1917) in Collectif La guerre navale racontée par nos amiraux Paris, Schwarz 1920-1930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latin typeface="Calibri" charset="0"/>
            </a:endParaRPr>
          </a:p>
        </p:txBody>
      </p:sp>
      <p:pic>
        <p:nvPicPr>
          <p:cNvPr id="21506" name="Image 3" descr="Epaves_et_obstruction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9144000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213</Words>
  <Application>Microsoft Office PowerPoint</Application>
  <PresentationFormat>Affichage à l'écran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Frontières et risques maritimes en Manche et Mer du Nord</vt:lpstr>
      <vt:lpstr>La Manche : un enchevêtrement de territoires</vt:lpstr>
      <vt:lpstr>Les eaux territoriales dans le secteur des îles anglo-normandes</vt:lpstr>
      <vt:lpstr>Présentation PowerPoint</vt:lpstr>
      <vt:lpstr>Les accords de la Baie de Granville, 1839</vt:lpstr>
      <vt:lpstr>Des conditions de navigation difficiles</vt:lpstr>
      <vt:lpstr>Des littoraux à la fois vulnérables et sources de risques</vt:lpstr>
      <vt:lpstr>Présentation PowerPoint</vt:lpstr>
      <vt:lpstr>Présentation PowerPoint</vt:lpstr>
      <vt:lpstr>Présentation PowerPoint</vt:lpstr>
      <vt:lpstr>Les dispositifs de séparation des trafics dans la Manche</vt:lpstr>
      <vt:lpstr>Une vison prospective de l’espace trans-manche en 2030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des risques maritimes en Manche et Mer du Nord</dc:title>
  <dc:creator>Florence Smits</dc:creator>
  <cp:lastModifiedBy>Administration centrale</cp:lastModifiedBy>
  <cp:revision>60</cp:revision>
  <dcterms:created xsi:type="dcterms:W3CDTF">2016-03-13T15:35:46Z</dcterms:created>
  <dcterms:modified xsi:type="dcterms:W3CDTF">2020-06-02T12:14:53Z</dcterms:modified>
</cp:coreProperties>
</file>