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5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Lst>
  <p:sldSz cx="9144000" cy="5143500" type="screen16x9"/>
  <p:notesSz cx="6858000" cy="9144000"/>
  <p:embeddedFontLst>
    <p:embeddedFont>
      <p:font typeface="Lexend Deca" panose="020B0604020202020204" charset="0"/>
      <p:regular r:id="rId52"/>
    </p:embeddedFont>
    <p:embeddedFont>
      <p:font typeface="Permanent Marker" panose="020B0604020202020204" charset="0"/>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D0507FCE-8A23-4388-B2DD-F05D60196D27}">
  <a:tblStyle styleId="{D0507FCE-8A23-4388-B2DD-F05D60196D27}"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0" d="100"/>
          <a:sy n="100" d="100"/>
        </p:scale>
        <p:origin x="-210"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36294155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73c380b9a1_15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g73c380b9a1_15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FRED : Bonjour Romain, bonjour à tous</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ROMAIN : Bonjour Frédérique, bonjour à tous Nous sommes tous les deux professeurs de technologie au collège</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Nous nous retrouvons aujourd’hui pour une séance de Technologie pour le niveau de 3eme et le thème abordé sera le numérique pour faire de l’exercice</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Ce cours a été réalisé en collaboration avec Domenico, également professeur de Technologie au collège.</a:t>
            </a: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endParaRPr sz="1200">
              <a:latin typeface="Lexend Deca"/>
              <a:ea typeface="Lexend Deca"/>
              <a:cs typeface="Lexend Deca"/>
              <a:sym typeface="Lexend Deca"/>
            </a:endParaRPr>
          </a:p>
          <a:p>
            <a:pPr marL="0" lvl="0" indent="0" algn="l" rtl="0">
              <a:lnSpc>
                <a:spcPct val="115000"/>
              </a:lnSpc>
              <a:spcBef>
                <a:spcPts val="0"/>
              </a:spcBef>
              <a:spcAft>
                <a:spcPts val="0"/>
              </a:spcAft>
              <a:buSzPts val="1100"/>
              <a:buNone/>
            </a:pPr>
            <a:r>
              <a:rPr lang="fr" sz="1200">
                <a:latin typeface="Lexend Deca"/>
                <a:ea typeface="Lexend Deca"/>
                <a:cs typeface="Lexend Deca"/>
                <a:sym typeface="Lexend Deca"/>
              </a:rPr>
              <a:t>FRED : Aujourd’hui nous aurons besoin de l’ordinateur et du smartphone ou tablette, je vous invite donc d’ores et déjà à le démarrer pour travailler avec nous. Si vous n’en avez pas, vous pouvez toujours suivre cette séance et vous pourrez peut être la retravaillerez vous en classe avec votre professeur.</a:t>
            </a:r>
            <a:endParaRPr sz="1200">
              <a:latin typeface="Lexend Deca"/>
              <a:ea typeface="Lexend Deca"/>
              <a:cs typeface="Lexend Deca"/>
              <a:sym typeface="Lexend Dec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83f9b4b4c4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g83f9b4b4c4_1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solidFill>
                <a:schemeClr val="dk1"/>
              </a:solidFill>
              <a:latin typeface="Lexend Deca"/>
              <a:ea typeface="Lexend Deca"/>
              <a:cs typeface="Lexend Deca"/>
              <a:sym typeface="Lexend Dec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83f9b4b4c4_4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83f9b4b4c4_4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83f9b4b4c4_4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83f9b4b4c4_4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83f9b4b4c4_4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83f9b4b4c4_4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76db087c19_1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76db087c19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74e9178cfb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74e9178cf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76db087c19_1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76db087c19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83f9b4b4c4_4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83f9b4b4c4_4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83f9b4b4c4_4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83f9b4b4c4_4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rgbClr val="222222"/>
              </a:solidFill>
              <a:highlight>
                <a:srgbClr val="FFFFFF"/>
              </a:highligh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76e8429734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76e8429734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3f9b4b4c4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3f9b4b4c4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a:solidFill>
                <a:srgbClr val="1F497D"/>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83f9b4b4c4_1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83f9b4b4c4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83f9b4b4c4_4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83f9b4b4c4_4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84993b69a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84993b69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FRED : Il va falloir compléter le programme de la carte micro bit pour qu’elle envoie en bluetooth la variable “mvt” avec la clé “geste”. Cela se traduit par une rectangle qui symbolise l’action dans l’algorigramme et le block qui permet de d’envoyer la variable mouvement avec la clé geste.</a:t>
            </a:r>
            <a:endParaRPr/>
          </a:p>
          <a:p>
            <a:pPr marL="0" lvl="0" indent="0" algn="l" rtl="0">
              <a:spcBef>
                <a:spcPts val="0"/>
              </a:spcBef>
              <a:spcAft>
                <a:spcPts val="0"/>
              </a:spcAft>
              <a:buNone/>
            </a:pPr>
            <a:endParaRPr/>
          </a:p>
          <a:p>
            <a:pPr marL="0" lvl="0" indent="0" algn="l" rtl="0">
              <a:spcBef>
                <a:spcPts val="0"/>
              </a:spcBef>
              <a:spcAft>
                <a:spcPts val="0"/>
              </a:spcAft>
              <a:buNone/>
            </a:pPr>
            <a:r>
              <a:rPr lang="fr"/>
              <a:t>ROMAIN : </a:t>
            </a:r>
            <a:r>
              <a:rPr lang="fr">
                <a:solidFill>
                  <a:schemeClr val="dk1"/>
                </a:solidFill>
              </a:rPr>
              <a:t>Nous avons résolu nos problèmes de comptage et d’envoie de données vers le smartphone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8441719cf1_4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8441719cf1_4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8441719cf1_4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8441719cf1_4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76e8429734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76e8429734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83f9b4b4c4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83f9b4b4c4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83f9b4b4c4_1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83f9b4b4c4_1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8441719cf1_4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8441719cf1_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74e97fef43_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74e97fef43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83f9b4b4c4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83f9b4b4c4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8441719cf1_4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8441719cf1_4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Lexend Deca"/>
              <a:ea typeface="Lexend Deca"/>
              <a:cs typeface="Lexend Deca"/>
              <a:sym typeface="Lexend Dec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8441719cf1_4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8441719cf1_4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8441719cf1_4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8441719cf1_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7520d1719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7520d1719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83f9b4b4c4_4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83f9b4b4c4_4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76f060626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76f06062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747acf2818_4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747acf2818_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8441719cf1_4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8441719cf1_4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8441719cf1_4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8441719cf1_4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84abaf569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84abaf569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3f9b4b4c4_1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83f9b4b4c4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a:solidFill>
                <a:srgbClr val="1F497D"/>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73c380b9a1_15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5" name="Google Shape;755;g73c380b9a1_15_2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76db087c19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4" name="Google Shape;794;g76db087c19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200">
              <a:latin typeface="Lexend Deca"/>
              <a:ea typeface="Lexend Deca"/>
              <a:cs typeface="Lexend Deca"/>
              <a:sym typeface="Lexend Dec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8441719cf1_5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9" name="Google Shape;809;g8441719cf1_5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8441719cf1_5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4" name="Google Shape;824;g8441719cf1_5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8441719cf1_4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4" name="Google Shape;834;g8441719cf1_4_2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76da013bf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76da013b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76db087c19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76db087c19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8441719cf1_4_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8441719cf1_4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747acfb9ad_1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747acfb9ad_1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3f9b4b4c4_1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g83f9b4b4c4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469c1ab8c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7469c1ab8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6db087c19_1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6db087c19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83f9b4b4c4_1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83f9b4b4c4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83f9b4b4c4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g83f9b4b4c4_1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solidFill>
                <a:schemeClr val="dk1"/>
              </a:solidFill>
              <a:latin typeface="Lexend Deca"/>
              <a:ea typeface="Lexend Deca"/>
              <a:cs typeface="Lexend Deca"/>
              <a:sym typeface="Lexend Dec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472358" y="480954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7" name="Google Shape;47;p11"/>
          <p:cNvSpPr txBox="1">
            <a:spLocks noGrp="1"/>
          </p:cNvSpPr>
          <p:nvPr>
            <p:ph type="sldNum" idx="12"/>
          </p:nvPr>
        </p:nvSpPr>
        <p:spPr>
          <a:xfrm>
            <a:off x="8472358" y="480954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0" name="Google Shape;50;p1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1" name="Google Shape;51;p12"/>
          <p:cNvSpPr txBox="1">
            <a:spLocks noGrp="1"/>
          </p:cNvSpPr>
          <p:nvPr>
            <p:ph type="sldNum" idx="12"/>
          </p:nvPr>
        </p:nvSpPr>
        <p:spPr>
          <a:xfrm>
            <a:off x="8472358" y="480954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8" name="Google Shape;58;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9" name="Google Shape;5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62" name="Google Shape;62;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5" name="Google Shape;65;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66" name="Google Shape;66;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9" name="Google Shape;69;p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0" name="Google Shape;70;p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1" name="Google Shape;71;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4" name="Google Shape;74;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
        <p:cNvGrpSpPr/>
        <p:nvPr/>
      </p:nvGrpSpPr>
      <p:grpSpPr>
        <a:xfrm>
          <a:off x="0" y="0"/>
          <a:ext cx="0" cy="0"/>
          <a:chOff x="0" y="0"/>
          <a:chExt cx="0" cy="0"/>
        </a:xfrm>
      </p:grpSpPr>
      <p:sp>
        <p:nvSpPr>
          <p:cNvPr id="76" name="Google Shape;76;p1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77" name="Google Shape;77;p1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8" name="Google Shape;78;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81" name="Google Shape;81;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2"/>
        <p:cNvGrpSpPr/>
        <p:nvPr/>
      </p:nvGrpSpPr>
      <p:grpSpPr>
        <a:xfrm>
          <a:off x="0" y="0"/>
          <a:ext cx="0" cy="0"/>
          <a:chOff x="0" y="0"/>
          <a:chExt cx="0" cy="0"/>
        </a:xfrm>
      </p:grpSpPr>
      <p:sp>
        <p:nvSpPr>
          <p:cNvPr id="83" name="Google Shape;83;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85" name="Google Shape;85;p2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6" name="Google Shape;86;p2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87" name="Google Shape;87;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72358" y="480954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
        <p:cNvGrpSpPr/>
        <p:nvPr/>
      </p:nvGrpSpPr>
      <p:grpSpPr>
        <a:xfrm>
          <a:off x="0" y="0"/>
          <a:ext cx="0" cy="0"/>
          <a:chOff x="0" y="0"/>
          <a:chExt cx="0" cy="0"/>
        </a:xfrm>
      </p:grpSpPr>
      <p:sp>
        <p:nvSpPr>
          <p:cNvPr id="89" name="Google Shape;89;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90" name="Google Shape;90;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1"/>
        <p:cNvGrpSpPr/>
        <p:nvPr/>
      </p:nvGrpSpPr>
      <p:grpSpPr>
        <a:xfrm>
          <a:off x="0" y="0"/>
          <a:ext cx="0" cy="0"/>
          <a:chOff x="0" y="0"/>
          <a:chExt cx="0" cy="0"/>
        </a:xfrm>
      </p:grpSpPr>
      <p:sp>
        <p:nvSpPr>
          <p:cNvPr id="92" name="Google Shape;92;p2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93" name="Google Shape;93;p2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94" name="Google Shape;94;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4"/>
          <p:cNvSpPr txBox="1">
            <a:spLocks noGrp="1"/>
          </p:cNvSpPr>
          <p:nvPr>
            <p:ph type="sldNum" idx="12"/>
          </p:nvPr>
        </p:nvSpPr>
        <p:spPr>
          <a:xfrm>
            <a:off x="8472358" y="480954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3" name="Google Shape;23;p5"/>
          <p:cNvSpPr txBox="1">
            <a:spLocks noGrp="1"/>
          </p:cNvSpPr>
          <p:nvPr>
            <p:ph type="sldNum" idx="12"/>
          </p:nvPr>
        </p:nvSpPr>
        <p:spPr>
          <a:xfrm>
            <a:off x="8472358" y="480954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 name="Google Shape;26;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7" name="Google Shape;27;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8" name="Google Shape;28;p6"/>
          <p:cNvSpPr txBox="1">
            <a:spLocks noGrp="1"/>
          </p:cNvSpPr>
          <p:nvPr>
            <p:ph type="sldNum" idx="12"/>
          </p:nvPr>
        </p:nvSpPr>
        <p:spPr>
          <a:xfrm>
            <a:off x="8472358" y="480954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7"/>
          <p:cNvSpPr txBox="1">
            <a:spLocks noGrp="1"/>
          </p:cNvSpPr>
          <p:nvPr>
            <p:ph type="sldNum" idx="12"/>
          </p:nvPr>
        </p:nvSpPr>
        <p:spPr>
          <a:xfrm>
            <a:off x="8472358" y="480954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4" name="Google Shape;34;p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5" name="Google Shape;35;p8"/>
          <p:cNvSpPr txBox="1">
            <a:spLocks noGrp="1"/>
          </p:cNvSpPr>
          <p:nvPr>
            <p:ph type="sldNum" idx="12"/>
          </p:nvPr>
        </p:nvSpPr>
        <p:spPr>
          <a:xfrm>
            <a:off x="8472358" y="480954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8" name="Google Shape;38;p9"/>
          <p:cNvSpPr txBox="1">
            <a:spLocks noGrp="1"/>
          </p:cNvSpPr>
          <p:nvPr>
            <p:ph type="sldNum" idx="12"/>
          </p:nvPr>
        </p:nvSpPr>
        <p:spPr>
          <a:xfrm>
            <a:off x="8472358" y="480954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1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1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2" name="Google Shape;42;p1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1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4" name="Google Shape;44;p10"/>
          <p:cNvSpPr txBox="1">
            <a:spLocks noGrp="1"/>
          </p:cNvSpPr>
          <p:nvPr>
            <p:ph type="sldNum" idx="12"/>
          </p:nvPr>
        </p:nvSpPr>
        <p:spPr>
          <a:xfrm>
            <a:off x="8472358" y="480954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3">
            <a:alphaModFix/>
          </a:blip>
          <a:stretch>
            <a:fillRect/>
          </a:stretch>
        </p:blipFill>
        <p:spPr>
          <a:xfrm>
            <a:off x="0" y="4869188"/>
            <a:ext cx="9144000" cy="274320"/>
          </a:xfrm>
          <a:prstGeom prst="rect">
            <a:avLst/>
          </a:prstGeom>
          <a:noFill/>
          <a:ln>
            <a:noFill/>
          </a:ln>
        </p:spPr>
      </p:pic>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 name="Google Shape;9;p1"/>
          <p:cNvSpPr txBox="1">
            <a:spLocks noGrp="1"/>
          </p:cNvSpPr>
          <p:nvPr>
            <p:ph type="sldNum" idx="12"/>
          </p:nvPr>
        </p:nvSpPr>
        <p:spPr>
          <a:xfrm>
            <a:off x="8472358" y="480954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b="1" i="0" u="none" strike="noStrike" cap="none">
                <a:solidFill>
                  <a:srgbClr val="FFFFFF"/>
                </a:solidFill>
                <a:latin typeface="Lexend Deca"/>
                <a:ea typeface="Lexend Deca"/>
                <a:cs typeface="Lexend Deca"/>
                <a:sym typeface="Lexend Deca"/>
              </a:defRPr>
            </a:lvl1pPr>
            <a:lvl2pPr marL="0" marR="0" lvl="1" indent="0" algn="r" rtl="0">
              <a:lnSpc>
                <a:spcPct val="100000"/>
              </a:lnSpc>
              <a:spcBef>
                <a:spcPts val="0"/>
              </a:spcBef>
              <a:spcAft>
                <a:spcPts val="0"/>
              </a:spcAft>
              <a:buClr>
                <a:srgbClr val="000000"/>
              </a:buClr>
              <a:buSzPts val="800"/>
              <a:buFont typeface="Arial"/>
              <a:buNone/>
              <a:defRPr b="1" i="0" u="none" strike="noStrike" cap="none">
                <a:solidFill>
                  <a:srgbClr val="FFFFFF"/>
                </a:solidFill>
                <a:latin typeface="Lexend Deca"/>
                <a:ea typeface="Lexend Deca"/>
                <a:cs typeface="Lexend Deca"/>
                <a:sym typeface="Lexend Deca"/>
              </a:defRPr>
            </a:lvl2pPr>
            <a:lvl3pPr marL="0" marR="0" lvl="2" indent="0" algn="r" rtl="0">
              <a:lnSpc>
                <a:spcPct val="100000"/>
              </a:lnSpc>
              <a:spcBef>
                <a:spcPts val="0"/>
              </a:spcBef>
              <a:spcAft>
                <a:spcPts val="0"/>
              </a:spcAft>
              <a:buClr>
                <a:srgbClr val="000000"/>
              </a:buClr>
              <a:buSzPts val="800"/>
              <a:buFont typeface="Arial"/>
              <a:buNone/>
              <a:defRPr b="1" i="0" u="none" strike="noStrike" cap="none">
                <a:solidFill>
                  <a:srgbClr val="FFFFFF"/>
                </a:solidFill>
                <a:latin typeface="Lexend Deca"/>
                <a:ea typeface="Lexend Deca"/>
                <a:cs typeface="Lexend Deca"/>
                <a:sym typeface="Lexend Deca"/>
              </a:defRPr>
            </a:lvl3pPr>
            <a:lvl4pPr marL="0" marR="0" lvl="3" indent="0" algn="r" rtl="0">
              <a:lnSpc>
                <a:spcPct val="100000"/>
              </a:lnSpc>
              <a:spcBef>
                <a:spcPts val="0"/>
              </a:spcBef>
              <a:spcAft>
                <a:spcPts val="0"/>
              </a:spcAft>
              <a:buClr>
                <a:srgbClr val="000000"/>
              </a:buClr>
              <a:buSzPts val="800"/>
              <a:buFont typeface="Arial"/>
              <a:buNone/>
              <a:defRPr b="1" i="0" u="none" strike="noStrike" cap="none">
                <a:solidFill>
                  <a:srgbClr val="FFFFFF"/>
                </a:solidFill>
                <a:latin typeface="Lexend Deca"/>
                <a:ea typeface="Lexend Deca"/>
                <a:cs typeface="Lexend Deca"/>
                <a:sym typeface="Lexend Deca"/>
              </a:defRPr>
            </a:lvl4pPr>
            <a:lvl5pPr marL="0" marR="0" lvl="4" indent="0" algn="r" rtl="0">
              <a:lnSpc>
                <a:spcPct val="100000"/>
              </a:lnSpc>
              <a:spcBef>
                <a:spcPts val="0"/>
              </a:spcBef>
              <a:spcAft>
                <a:spcPts val="0"/>
              </a:spcAft>
              <a:buClr>
                <a:srgbClr val="000000"/>
              </a:buClr>
              <a:buSzPts val="800"/>
              <a:buFont typeface="Arial"/>
              <a:buNone/>
              <a:defRPr b="1" i="0" u="none" strike="noStrike" cap="none">
                <a:solidFill>
                  <a:srgbClr val="FFFFFF"/>
                </a:solidFill>
                <a:latin typeface="Lexend Deca"/>
                <a:ea typeface="Lexend Deca"/>
                <a:cs typeface="Lexend Deca"/>
                <a:sym typeface="Lexend Deca"/>
              </a:defRPr>
            </a:lvl5pPr>
            <a:lvl6pPr marL="0" marR="0" lvl="5" indent="0" algn="r" rtl="0">
              <a:lnSpc>
                <a:spcPct val="100000"/>
              </a:lnSpc>
              <a:spcBef>
                <a:spcPts val="0"/>
              </a:spcBef>
              <a:spcAft>
                <a:spcPts val="0"/>
              </a:spcAft>
              <a:buClr>
                <a:srgbClr val="000000"/>
              </a:buClr>
              <a:buSzPts val="800"/>
              <a:buFont typeface="Arial"/>
              <a:buNone/>
              <a:defRPr b="1" i="0" u="none" strike="noStrike" cap="none">
                <a:solidFill>
                  <a:srgbClr val="FFFFFF"/>
                </a:solidFill>
                <a:latin typeface="Lexend Deca"/>
                <a:ea typeface="Lexend Deca"/>
                <a:cs typeface="Lexend Deca"/>
                <a:sym typeface="Lexend Deca"/>
              </a:defRPr>
            </a:lvl6pPr>
            <a:lvl7pPr marL="0" marR="0" lvl="6" indent="0" algn="r" rtl="0">
              <a:lnSpc>
                <a:spcPct val="100000"/>
              </a:lnSpc>
              <a:spcBef>
                <a:spcPts val="0"/>
              </a:spcBef>
              <a:spcAft>
                <a:spcPts val="0"/>
              </a:spcAft>
              <a:buClr>
                <a:srgbClr val="000000"/>
              </a:buClr>
              <a:buSzPts val="800"/>
              <a:buFont typeface="Arial"/>
              <a:buNone/>
              <a:defRPr b="1" i="0" u="none" strike="noStrike" cap="none">
                <a:solidFill>
                  <a:srgbClr val="FFFFFF"/>
                </a:solidFill>
                <a:latin typeface="Lexend Deca"/>
                <a:ea typeface="Lexend Deca"/>
                <a:cs typeface="Lexend Deca"/>
                <a:sym typeface="Lexend Deca"/>
              </a:defRPr>
            </a:lvl7pPr>
            <a:lvl8pPr marL="0" marR="0" lvl="7" indent="0" algn="r" rtl="0">
              <a:lnSpc>
                <a:spcPct val="100000"/>
              </a:lnSpc>
              <a:spcBef>
                <a:spcPts val="0"/>
              </a:spcBef>
              <a:spcAft>
                <a:spcPts val="0"/>
              </a:spcAft>
              <a:buClr>
                <a:srgbClr val="000000"/>
              </a:buClr>
              <a:buSzPts val="800"/>
              <a:buFont typeface="Arial"/>
              <a:buNone/>
              <a:defRPr b="1" i="0" u="none" strike="noStrike" cap="none">
                <a:solidFill>
                  <a:srgbClr val="FFFFFF"/>
                </a:solidFill>
                <a:latin typeface="Lexend Deca"/>
                <a:ea typeface="Lexend Deca"/>
                <a:cs typeface="Lexend Deca"/>
                <a:sym typeface="Lexend Deca"/>
              </a:defRPr>
            </a:lvl8pPr>
            <a:lvl9pPr marL="0" marR="0" lvl="8" indent="0" algn="r" rtl="0">
              <a:lnSpc>
                <a:spcPct val="100000"/>
              </a:lnSpc>
              <a:spcBef>
                <a:spcPts val="0"/>
              </a:spcBef>
              <a:spcAft>
                <a:spcPts val="0"/>
              </a:spcAft>
              <a:buClr>
                <a:srgbClr val="000000"/>
              </a:buClr>
              <a:buSzPts val="800"/>
              <a:buFont typeface="Arial"/>
              <a:buNone/>
              <a:defRPr b="1" i="0" u="none" strike="noStrike" cap="none">
                <a:solidFill>
                  <a:srgbClr val="FFFFFF"/>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fr"/>
              <a:t>‹N°›</a:t>
            </a:fld>
            <a:endParaRPr/>
          </a:p>
        </p:txBody>
      </p:sp>
      <p:sp>
        <p:nvSpPr>
          <p:cNvPr id="10" name="Google Shape;10;p1"/>
          <p:cNvSpPr txBox="1"/>
          <p:nvPr/>
        </p:nvSpPr>
        <p:spPr>
          <a:xfrm>
            <a:off x="-19750" y="4809550"/>
            <a:ext cx="8492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solidFill>
                  <a:srgbClr val="FFFFFF"/>
                </a:solidFill>
                <a:latin typeface="Lexend Deca"/>
                <a:ea typeface="Lexend Deca"/>
                <a:cs typeface="Lexend Deca"/>
                <a:sym typeface="Lexend Deca"/>
              </a:rPr>
              <a:t> Cycle	      3ème					TECHNOLOGIE</a:t>
            </a:r>
            <a:endParaRPr>
              <a:solidFill>
                <a:srgbClr val="FFFFFF"/>
              </a:solidFill>
              <a:latin typeface="Lexend Deca"/>
              <a:ea typeface="Lexend Deca"/>
              <a:cs typeface="Lexend Deca"/>
              <a:sym typeface="Lexend Deca"/>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gif"/><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gif"/></Relationships>
</file>

<file path=ppt/slides/_rels/slide14.xml.rels><?xml version="1.0" encoding="UTF-8" standalone="yes"?>
<Relationships xmlns="http://schemas.openxmlformats.org/package/2006/relationships"><Relationship Id="rId3" Type="http://schemas.openxmlformats.org/officeDocument/2006/relationships/hyperlink" Target="https://makecode.microbit.org/#editor" TargetMode="External"/><Relationship Id="rId7" Type="http://schemas.openxmlformats.org/officeDocument/2006/relationships/hyperlink" Target="https://makecode.microbit.org"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hyperlink" Target="https://makecode.microbit.org/_WFfD0gdDJc14"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7.gif"/><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4.gif"/><Relationship Id="rId4" Type="http://schemas.openxmlformats.org/officeDocument/2006/relationships/image" Target="../media/image43.gif"/></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hyperlink" Target="https://makecode.microbit.org/_d1AUoJMpAXC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9.gif"/><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hyperlink" Target="https://makecode.microbit.org/_KvHe2xPe8haw"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49.gif"/><Relationship Id="rId7" Type="http://schemas.openxmlformats.org/officeDocument/2006/relationships/image" Target="../media/image42.gi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frama.link/bouton"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s://frama.link/haltere" TargetMode="External"/><Relationship Id="rId5" Type="http://schemas.openxmlformats.org/officeDocument/2006/relationships/image" Target="../media/image59.png"/><Relationship Id="rId4" Type="http://schemas.openxmlformats.org/officeDocument/2006/relationships/hyperlink" Target="https://frama.link/ai2"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code.appinventor.mit.edu/logi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frama.link/haltere" TargetMode="Externa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56.jp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73.jp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image" Target="../media/image72.gif"/></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8.gif"/><Relationship Id="rId5" Type="http://schemas.openxmlformats.org/officeDocument/2006/relationships/image" Target="../media/image77.gif"/><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1.png"/><Relationship Id="rId7"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gif"/></Relationships>
</file>

<file path=ppt/slides/_rels/slide4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49.gif"/><Relationship Id="rId5" Type="http://schemas.openxmlformats.org/officeDocument/2006/relationships/image" Target="../media/image47.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4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54.png"/><Relationship Id="rId7"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 Id="rId9" Type="http://schemas.openxmlformats.org/officeDocument/2006/relationships/image" Target="../media/image90.png"/></Relationships>
</file>

<file path=ppt/slides/_rels/slide47.xml.rels><?xml version="1.0" encoding="UTF-8" standalone="yes"?>
<Relationships xmlns="http://schemas.openxmlformats.org/package/2006/relationships"><Relationship Id="rId8" Type="http://schemas.openxmlformats.org/officeDocument/2006/relationships/hyperlink" Target="https://frama.link/haltereapk" TargetMode="External"/><Relationship Id="rId3" Type="http://schemas.openxmlformats.org/officeDocument/2006/relationships/hyperlink" Target="https://makecode.microbit.org/_WFfD0gdDJc14" TargetMode="External"/><Relationship Id="rId7" Type="http://schemas.openxmlformats.org/officeDocument/2006/relationships/hyperlink" Target="https://frama.link/halterecorrige"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hyperlink" Target="https://frama.link/haltere" TargetMode="External"/><Relationship Id="rId5" Type="http://schemas.openxmlformats.org/officeDocument/2006/relationships/hyperlink" Target="https://makecode.microbit.org/_KvHe2xPe8haw" TargetMode="External"/><Relationship Id="rId10" Type="http://schemas.openxmlformats.org/officeDocument/2006/relationships/hyperlink" Target="https://frama.link/bouton" TargetMode="External"/><Relationship Id="rId4" Type="http://schemas.openxmlformats.org/officeDocument/2006/relationships/hyperlink" Target="https://makecode.microbit.org/_d1AUoJMpAXCy" TargetMode="External"/><Relationship Id="rId9" Type="http://schemas.openxmlformats.org/officeDocument/2006/relationships/hyperlink" Target="https://frama.link/halterecorrigeapk"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hyperlink" Target="https://www.who.int/dietphysicalactivity/publications/9789241599979/fr/"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5"/>
          <p:cNvPicPr preferRelativeResize="0"/>
          <p:nvPr/>
        </p:nvPicPr>
        <p:blipFill rotWithShape="1">
          <a:blip r:embed="rId3">
            <a:alphaModFix amt="18000"/>
          </a:blip>
          <a:srcRect/>
          <a:stretch/>
        </p:blipFill>
        <p:spPr>
          <a:xfrm>
            <a:off x="1102548" y="169650"/>
            <a:ext cx="6938904" cy="4625974"/>
          </a:xfrm>
          <a:prstGeom prst="rect">
            <a:avLst/>
          </a:prstGeom>
          <a:noFill/>
          <a:ln>
            <a:noFill/>
          </a:ln>
        </p:spPr>
      </p:pic>
      <p:sp>
        <p:nvSpPr>
          <p:cNvPr id="102" name="Google Shape;102;p25"/>
          <p:cNvSpPr txBox="1">
            <a:spLocks noGrp="1"/>
          </p:cNvSpPr>
          <p:nvPr>
            <p:ph type="ctrTitle" idx="4294967295"/>
          </p:nvPr>
        </p:nvSpPr>
        <p:spPr>
          <a:xfrm>
            <a:off x="0" y="98625"/>
            <a:ext cx="8520600" cy="5028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fr" sz="3000" b="1">
                <a:latin typeface="Lexend Deca"/>
                <a:ea typeface="Lexend Deca"/>
                <a:cs typeface="Lexend Deca"/>
                <a:sym typeface="Lexend Deca"/>
              </a:rPr>
              <a:t>Sciences et technologie</a:t>
            </a:r>
            <a:endParaRPr sz="3000" b="1">
              <a:latin typeface="Lexend Deca"/>
              <a:ea typeface="Lexend Deca"/>
              <a:cs typeface="Lexend Deca"/>
              <a:sym typeface="Lexend Deca"/>
            </a:endParaRPr>
          </a:p>
        </p:txBody>
      </p:sp>
      <p:sp>
        <p:nvSpPr>
          <p:cNvPr id="103" name="Google Shape;103;p25"/>
          <p:cNvSpPr txBox="1">
            <a:spLocks noGrp="1"/>
          </p:cNvSpPr>
          <p:nvPr>
            <p:ph type="subTitle" idx="4294967295"/>
          </p:nvPr>
        </p:nvSpPr>
        <p:spPr>
          <a:xfrm>
            <a:off x="311700" y="3235875"/>
            <a:ext cx="8520600" cy="7926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fr">
                <a:solidFill>
                  <a:srgbClr val="434343"/>
                </a:solidFill>
                <a:latin typeface="Lexend Deca"/>
                <a:ea typeface="Lexend Deca"/>
                <a:cs typeface="Lexend Deca"/>
                <a:sym typeface="Lexend Deca"/>
              </a:rPr>
              <a:t>Niveau troisième</a:t>
            </a:r>
            <a:endParaRPr>
              <a:solidFill>
                <a:srgbClr val="434343"/>
              </a:solidFill>
              <a:latin typeface="Lexend Deca"/>
              <a:ea typeface="Lexend Deca"/>
              <a:cs typeface="Lexend Deca"/>
              <a:sym typeface="Lexend Deca"/>
            </a:endParaRPr>
          </a:p>
        </p:txBody>
      </p:sp>
      <p:sp>
        <p:nvSpPr>
          <p:cNvPr id="104" name="Google Shape;104;p25"/>
          <p:cNvSpPr txBox="1"/>
          <p:nvPr/>
        </p:nvSpPr>
        <p:spPr>
          <a:xfrm>
            <a:off x="0" y="1461950"/>
            <a:ext cx="9144000" cy="7284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3000"/>
              <a:buFont typeface="Arial"/>
              <a:buNone/>
            </a:pPr>
            <a:r>
              <a:rPr lang="fr" sz="3000" b="1" i="1">
                <a:solidFill>
                  <a:schemeClr val="dk1"/>
                </a:solidFill>
                <a:latin typeface="Lexend Deca"/>
                <a:ea typeface="Lexend Deca"/>
                <a:cs typeface="Lexend Deca"/>
                <a:sym typeface="Lexend Deca"/>
              </a:rPr>
              <a:t>“Le numérique</a:t>
            </a:r>
            <a:endParaRPr sz="3000" b="1" i="1">
              <a:solidFill>
                <a:schemeClr val="dk1"/>
              </a:solidFill>
              <a:latin typeface="Lexend Deca"/>
              <a:ea typeface="Lexend Deca"/>
              <a:cs typeface="Lexend Deca"/>
              <a:sym typeface="Lexend Deca"/>
            </a:endParaRPr>
          </a:p>
          <a:p>
            <a:pPr marL="0" marR="0" lvl="0" indent="0" algn="ctr" rtl="0">
              <a:lnSpc>
                <a:spcPct val="150000"/>
              </a:lnSpc>
              <a:spcBef>
                <a:spcPts val="0"/>
              </a:spcBef>
              <a:spcAft>
                <a:spcPts val="0"/>
              </a:spcAft>
              <a:buClr>
                <a:srgbClr val="000000"/>
              </a:buClr>
              <a:buSzPts val="3000"/>
              <a:buFont typeface="Arial"/>
              <a:buNone/>
            </a:pPr>
            <a:r>
              <a:rPr lang="fr" sz="3000" b="1" i="1">
                <a:solidFill>
                  <a:schemeClr val="dk1"/>
                </a:solidFill>
                <a:latin typeface="Lexend Deca"/>
                <a:ea typeface="Lexend Deca"/>
                <a:cs typeface="Lexend Deca"/>
                <a:sym typeface="Lexend Deca"/>
              </a:rPr>
              <a:t> pour faire de l’exercice”</a:t>
            </a:r>
            <a:endParaRPr sz="3000" b="0" i="1" u="none" strike="noStrike" cap="none">
              <a:solidFill>
                <a:srgbClr val="000000"/>
              </a:solidFill>
              <a:latin typeface="Arial"/>
              <a:ea typeface="Arial"/>
              <a:cs typeface="Arial"/>
              <a:sym typeface="Arial"/>
            </a:endParaRPr>
          </a:p>
        </p:txBody>
      </p:sp>
      <p:sp>
        <p:nvSpPr>
          <p:cNvPr id="105" name="Google Shape;105;p25"/>
          <p:cNvSpPr txBox="1">
            <a:spLocks noGrp="1"/>
          </p:cNvSpPr>
          <p:nvPr>
            <p:ph type="sldNum" idx="12"/>
          </p:nvPr>
        </p:nvSpPr>
        <p:spPr>
          <a:xfrm>
            <a:off x="8472358" y="480954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1</a:t>
            </a:fld>
            <a:endParaRPr/>
          </a:p>
        </p:txBody>
      </p:sp>
      <p:pic>
        <p:nvPicPr>
          <p:cNvPr id="106" name="Google Shape;106;p25"/>
          <p:cNvPicPr preferRelativeResize="0"/>
          <p:nvPr/>
        </p:nvPicPr>
        <p:blipFill rotWithShape="1">
          <a:blip r:embed="rId4">
            <a:alphaModFix/>
          </a:blip>
          <a:srcRect/>
          <a:stretch/>
        </p:blipFill>
        <p:spPr>
          <a:xfrm>
            <a:off x="6511087" y="2"/>
            <a:ext cx="2632913" cy="502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4"/>
          <p:cNvSpPr txBox="1">
            <a:spLocks noGrp="1"/>
          </p:cNvSpPr>
          <p:nvPr>
            <p:ph type="sldNum" idx="12"/>
          </p:nvPr>
        </p:nvSpPr>
        <p:spPr>
          <a:xfrm>
            <a:off x="8472358" y="480954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10</a:t>
            </a:fld>
            <a:endParaRPr/>
          </a:p>
        </p:txBody>
      </p:sp>
      <p:sp>
        <p:nvSpPr>
          <p:cNvPr id="260" name="Google Shape;260;p34"/>
          <p:cNvSpPr txBox="1">
            <a:spLocks noGrp="1"/>
          </p:cNvSpPr>
          <p:nvPr>
            <p:ph type="ctrTitle"/>
          </p:nvPr>
        </p:nvSpPr>
        <p:spPr>
          <a:xfrm>
            <a:off x="3225625" y="20525"/>
            <a:ext cx="5846400" cy="10353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fr" sz="3600">
                <a:latin typeface="Lexend Deca"/>
                <a:ea typeface="Lexend Deca"/>
                <a:cs typeface="Lexend Deca"/>
                <a:sym typeface="Lexend Deca"/>
              </a:rPr>
              <a:t>Points du programme</a:t>
            </a:r>
            <a:endParaRPr sz="3600">
              <a:latin typeface="Lexend Deca"/>
              <a:ea typeface="Lexend Deca"/>
              <a:cs typeface="Lexend Deca"/>
              <a:sym typeface="Lexend Deca"/>
            </a:endParaRPr>
          </a:p>
        </p:txBody>
      </p:sp>
      <p:graphicFrame>
        <p:nvGraphicFramePr>
          <p:cNvPr id="261" name="Google Shape;261;p34"/>
          <p:cNvGraphicFramePr/>
          <p:nvPr/>
        </p:nvGraphicFramePr>
        <p:xfrm>
          <a:off x="360975" y="1726925"/>
          <a:ext cx="8422050" cy="2001809"/>
        </p:xfrm>
        <a:graphic>
          <a:graphicData uri="http://schemas.openxmlformats.org/drawingml/2006/table">
            <a:tbl>
              <a:tblPr>
                <a:noFill/>
                <a:tableStyleId>{D0507FCE-8A23-4388-B2DD-F05D60196D27}</a:tableStyleId>
              </a:tblPr>
              <a:tblGrid>
                <a:gridCol w="8422050"/>
              </a:tblGrid>
              <a:tr h="378800">
                <a:tc>
                  <a:txBody>
                    <a:bodyPr/>
                    <a:lstStyle/>
                    <a:p>
                      <a:pPr marL="0" marR="0" lvl="0" indent="0" algn="l" rtl="0">
                        <a:lnSpc>
                          <a:spcPct val="100000"/>
                        </a:lnSpc>
                        <a:spcBef>
                          <a:spcPts val="0"/>
                        </a:spcBef>
                        <a:spcAft>
                          <a:spcPts val="0"/>
                        </a:spcAft>
                        <a:buClr>
                          <a:srgbClr val="000000"/>
                        </a:buClr>
                        <a:buSzPts val="1400"/>
                        <a:buFont typeface="Arial"/>
                        <a:buNone/>
                      </a:pPr>
                      <a:r>
                        <a:rPr lang="fr" sz="1400" b="1" u="none" strike="noStrike" cap="none">
                          <a:latin typeface="Lexend Deca"/>
                          <a:ea typeface="Lexend Deca"/>
                          <a:cs typeface="Lexend Deca"/>
                          <a:sym typeface="Lexend Deca"/>
                        </a:rPr>
                        <a:t>Attendus de fin de cycle</a:t>
                      </a:r>
                      <a:endParaRPr sz="1400" b="1" u="none" strike="noStrike" cap="none">
                        <a:latin typeface="Lexend Deca"/>
                        <a:ea typeface="Lexend Deca"/>
                        <a:cs typeface="Lexend Deca"/>
                        <a:sym typeface="Lexend Deca"/>
                      </a:endParaRPr>
                    </a:p>
                  </a:txBody>
                  <a:tcPr marL="91425" marR="91425" marT="91425" marB="91425">
                    <a:lnL w="38100" cap="flat" cmpd="sng">
                      <a:solidFill>
                        <a:srgbClr val="9E9E9E">
                          <a:alpha val="0"/>
                        </a:srgbClr>
                      </a:solidFill>
                      <a:prstDash val="solid"/>
                      <a:round/>
                      <a:headEnd type="none" w="sm" len="sm"/>
                      <a:tailEnd type="none" w="sm" len="sm"/>
                    </a:lnL>
                    <a:lnR w="38100" cap="flat" cmpd="sng">
                      <a:solidFill>
                        <a:srgbClr val="9E9E9E">
                          <a:alpha val="0"/>
                        </a:srgbClr>
                      </a:solidFill>
                      <a:prstDash val="solid"/>
                      <a:round/>
                      <a:headEnd type="none" w="sm" len="sm"/>
                      <a:tailEnd type="none" w="sm" len="sm"/>
                    </a:lnR>
                    <a:lnT w="38100" cap="flat" cmpd="sng">
                      <a:solidFill>
                        <a:srgbClr val="9E9E9E">
                          <a:alpha val="0"/>
                        </a:srgbClr>
                      </a:solidFill>
                      <a:prstDash val="solid"/>
                      <a:round/>
                      <a:headEnd type="none" w="sm" len="sm"/>
                      <a:tailEnd type="none" w="sm" len="sm"/>
                    </a:lnT>
                    <a:lnB w="38100" cap="flat" cmpd="sng">
                      <a:solidFill>
                        <a:srgbClr val="9E9E9E">
                          <a:alpha val="0"/>
                        </a:srgbClr>
                      </a:solidFill>
                      <a:prstDash val="solid"/>
                      <a:round/>
                      <a:headEnd type="none" w="sm" len="sm"/>
                      <a:tailEnd type="none" w="sm" len="sm"/>
                    </a:lnB>
                    <a:solidFill>
                      <a:srgbClr val="E0E7EB"/>
                    </a:solidFill>
                  </a:tcPr>
                </a:tc>
              </a:tr>
              <a:tr h="350025">
                <a:tc>
                  <a:txBody>
                    <a:bodyPr/>
                    <a:lstStyle/>
                    <a:p>
                      <a:pPr marL="0" marR="0" lvl="0" indent="0" algn="just" rtl="0">
                        <a:lnSpc>
                          <a:spcPct val="115000"/>
                        </a:lnSpc>
                        <a:spcBef>
                          <a:spcPts val="0"/>
                        </a:spcBef>
                        <a:spcAft>
                          <a:spcPts val="0"/>
                        </a:spcAft>
                        <a:buClr>
                          <a:schemeClr val="dk1"/>
                        </a:buClr>
                        <a:buSzPts val="1100"/>
                        <a:buFont typeface="Arial"/>
                        <a:buNone/>
                      </a:pPr>
                      <a:r>
                        <a:rPr lang="fr" b="1">
                          <a:latin typeface="Lexend Deca"/>
                          <a:ea typeface="Lexend Deca"/>
                          <a:cs typeface="Lexend Deca"/>
                          <a:sym typeface="Lexend Deca"/>
                        </a:rPr>
                        <a:t>Analyser le fonctionnement et la structure d’un objet</a:t>
                      </a:r>
                      <a:endParaRPr b="1">
                        <a:latin typeface="Lexend Deca"/>
                        <a:ea typeface="Lexend Deca"/>
                        <a:cs typeface="Lexend Deca"/>
                        <a:sym typeface="Lexend Deca"/>
                      </a:endParaRPr>
                    </a:p>
                  </a:txBody>
                  <a:tcPr marL="91425" marR="91425" marT="91425" marB="91425">
                    <a:lnL w="38100" cap="flat" cmpd="sng">
                      <a:solidFill>
                        <a:srgbClr val="9E9E9E">
                          <a:alpha val="0"/>
                        </a:srgbClr>
                      </a:solidFill>
                      <a:prstDash val="solid"/>
                      <a:round/>
                      <a:headEnd type="none" w="sm" len="sm"/>
                      <a:tailEnd type="none" w="sm" len="sm"/>
                    </a:lnL>
                    <a:lnR w="38100" cap="flat" cmpd="sng">
                      <a:solidFill>
                        <a:srgbClr val="9E9E9E">
                          <a:alpha val="0"/>
                        </a:srgbClr>
                      </a:solidFill>
                      <a:prstDash val="solid"/>
                      <a:round/>
                      <a:headEnd type="none" w="sm" len="sm"/>
                      <a:tailEnd type="none" w="sm" len="sm"/>
                    </a:lnR>
                    <a:lnT w="38100" cap="flat" cmpd="sng">
                      <a:solidFill>
                        <a:srgbClr val="9E9E9E">
                          <a:alpha val="0"/>
                        </a:srgbClr>
                      </a:solidFill>
                      <a:prstDash val="solid"/>
                      <a:round/>
                      <a:headEnd type="none" w="sm" len="sm"/>
                      <a:tailEnd type="none" w="sm" len="sm"/>
                    </a:lnT>
                    <a:lnB w="38100" cap="flat" cmpd="sng">
                      <a:solidFill>
                        <a:srgbClr val="9E9E9E">
                          <a:alpha val="0"/>
                        </a:srgbClr>
                      </a:solidFill>
                      <a:prstDash val="solid"/>
                      <a:round/>
                      <a:headEnd type="none" w="sm" len="sm"/>
                      <a:tailEnd type="none" w="sm" len="sm"/>
                    </a:lnB>
                  </a:tcPr>
                </a:tc>
              </a:tr>
              <a:tr h="378800">
                <a:tc>
                  <a:txBody>
                    <a:bodyPr/>
                    <a:lstStyle/>
                    <a:p>
                      <a:pPr marL="0" marR="0" lvl="0" indent="0" algn="just" rtl="0">
                        <a:lnSpc>
                          <a:spcPct val="100000"/>
                        </a:lnSpc>
                        <a:spcBef>
                          <a:spcPts val="0"/>
                        </a:spcBef>
                        <a:spcAft>
                          <a:spcPts val="0"/>
                        </a:spcAft>
                        <a:buClr>
                          <a:srgbClr val="000000"/>
                        </a:buClr>
                        <a:buSzPts val="1400"/>
                        <a:buFont typeface="Arial"/>
                        <a:buNone/>
                      </a:pPr>
                      <a:r>
                        <a:rPr lang="fr" sz="1400" b="1" u="none" strike="noStrike" cap="none">
                          <a:latin typeface="Lexend Deca"/>
                          <a:ea typeface="Lexend Deca"/>
                          <a:cs typeface="Lexend Deca"/>
                          <a:sym typeface="Lexend Deca"/>
                        </a:rPr>
                        <a:t>Connaissances et compétences associées</a:t>
                      </a:r>
                      <a:endParaRPr sz="1400" b="1" u="none" strike="noStrike" cap="none">
                        <a:latin typeface="Lexend Deca"/>
                        <a:ea typeface="Lexend Deca"/>
                        <a:cs typeface="Lexend Deca"/>
                        <a:sym typeface="Lexend Deca"/>
                      </a:endParaRPr>
                    </a:p>
                  </a:txBody>
                  <a:tcPr marL="91425" marR="91425" marT="91425" marB="91425">
                    <a:lnL w="38100" cap="flat" cmpd="sng">
                      <a:solidFill>
                        <a:srgbClr val="9E9E9E">
                          <a:alpha val="0"/>
                        </a:srgbClr>
                      </a:solidFill>
                      <a:prstDash val="solid"/>
                      <a:round/>
                      <a:headEnd type="none" w="sm" len="sm"/>
                      <a:tailEnd type="none" w="sm" len="sm"/>
                    </a:lnL>
                    <a:lnR w="38100" cap="flat" cmpd="sng">
                      <a:solidFill>
                        <a:srgbClr val="9E9E9E">
                          <a:alpha val="0"/>
                        </a:srgbClr>
                      </a:solidFill>
                      <a:prstDash val="solid"/>
                      <a:round/>
                      <a:headEnd type="none" w="sm" len="sm"/>
                      <a:tailEnd type="none" w="sm" len="sm"/>
                    </a:lnR>
                    <a:lnT w="38100" cap="flat" cmpd="sng">
                      <a:solidFill>
                        <a:srgbClr val="9E9E9E">
                          <a:alpha val="0"/>
                        </a:srgbClr>
                      </a:solidFill>
                      <a:prstDash val="solid"/>
                      <a:round/>
                      <a:headEnd type="none" w="sm" len="sm"/>
                      <a:tailEnd type="none" w="sm" len="sm"/>
                    </a:lnT>
                    <a:lnB w="38100" cap="flat" cmpd="sng">
                      <a:solidFill>
                        <a:srgbClr val="9E9E9E">
                          <a:alpha val="0"/>
                        </a:srgbClr>
                      </a:solidFill>
                      <a:prstDash val="solid"/>
                      <a:round/>
                      <a:headEnd type="none" w="sm" len="sm"/>
                      <a:tailEnd type="none" w="sm" len="sm"/>
                    </a:lnB>
                    <a:solidFill>
                      <a:srgbClr val="E0E7EB"/>
                    </a:solidFill>
                  </a:tcPr>
                </a:tc>
              </a:tr>
              <a:tr h="781175">
                <a:tc>
                  <a:txBody>
                    <a:bodyPr/>
                    <a:lstStyle/>
                    <a:p>
                      <a:pPr marL="0" marR="0" lvl="0" indent="0" algn="just" rtl="0">
                        <a:lnSpc>
                          <a:spcPct val="115000"/>
                        </a:lnSpc>
                        <a:spcBef>
                          <a:spcPts val="0"/>
                        </a:spcBef>
                        <a:spcAft>
                          <a:spcPts val="0"/>
                        </a:spcAft>
                        <a:buClr>
                          <a:schemeClr val="dk1"/>
                        </a:buClr>
                        <a:buSzPts val="1100"/>
                        <a:buFont typeface="Arial"/>
                        <a:buNone/>
                      </a:pPr>
                      <a:r>
                        <a:rPr lang="fr">
                          <a:latin typeface="Lexend Deca"/>
                          <a:ea typeface="Lexend Deca"/>
                          <a:cs typeface="Lexend Deca"/>
                          <a:sym typeface="Lexend Deca"/>
                        </a:rPr>
                        <a:t>Analyser le fonctionnement le fonctionnement et la structure d’un objet</a:t>
                      </a:r>
                      <a:endParaRPr>
                        <a:latin typeface="Lexend Deca"/>
                        <a:ea typeface="Lexend Deca"/>
                        <a:cs typeface="Lexend Deca"/>
                        <a:sym typeface="Lexend Deca"/>
                      </a:endParaRPr>
                    </a:p>
                    <a:p>
                      <a:pPr marL="457200" marR="0" lvl="0" indent="-317500" algn="just" rtl="0">
                        <a:lnSpc>
                          <a:spcPct val="115000"/>
                        </a:lnSpc>
                        <a:spcBef>
                          <a:spcPts val="0"/>
                        </a:spcBef>
                        <a:spcAft>
                          <a:spcPts val="0"/>
                        </a:spcAft>
                        <a:buSzPts val="1400"/>
                        <a:buFont typeface="Lexend Deca"/>
                        <a:buChar char="●"/>
                      </a:pPr>
                      <a:r>
                        <a:rPr lang="fr" b="1">
                          <a:latin typeface="Lexend Deca"/>
                          <a:ea typeface="Lexend Deca"/>
                          <a:cs typeface="Lexend Deca"/>
                          <a:sym typeface="Lexend Deca"/>
                        </a:rPr>
                        <a:t>Chaîne d’information.</a:t>
                      </a:r>
                      <a:endParaRPr>
                        <a:latin typeface="Lexend Deca"/>
                        <a:ea typeface="Lexend Deca"/>
                        <a:cs typeface="Lexend Deca"/>
                        <a:sym typeface="Lexend Deca"/>
                      </a:endParaRPr>
                    </a:p>
                  </a:txBody>
                  <a:tcPr marL="91425" marR="91425" marT="91425" marB="91425">
                    <a:lnL w="38100" cap="flat" cmpd="sng">
                      <a:solidFill>
                        <a:srgbClr val="9E9E9E">
                          <a:alpha val="0"/>
                        </a:srgbClr>
                      </a:solidFill>
                      <a:prstDash val="solid"/>
                      <a:round/>
                      <a:headEnd type="none" w="sm" len="sm"/>
                      <a:tailEnd type="none" w="sm" len="sm"/>
                    </a:lnL>
                    <a:lnR w="38100" cap="flat" cmpd="sng">
                      <a:solidFill>
                        <a:srgbClr val="9E9E9E">
                          <a:alpha val="0"/>
                        </a:srgbClr>
                      </a:solidFill>
                      <a:prstDash val="solid"/>
                      <a:round/>
                      <a:headEnd type="none" w="sm" len="sm"/>
                      <a:tailEnd type="none" w="sm" len="sm"/>
                    </a:lnR>
                    <a:lnT w="38100" cap="flat" cmpd="sng">
                      <a:solidFill>
                        <a:srgbClr val="9E9E9E">
                          <a:alpha val="0"/>
                        </a:srgbClr>
                      </a:solidFill>
                      <a:prstDash val="solid"/>
                      <a:round/>
                      <a:headEnd type="none" w="sm" len="sm"/>
                      <a:tailEnd type="none" w="sm" len="sm"/>
                    </a:lnT>
                    <a:lnB w="38100" cap="flat" cmpd="sng">
                      <a:solidFill>
                        <a:srgbClr val="9E9E9E">
                          <a:alpha val="0"/>
                        </a:srgbClr>
                      </a:solidFill>
                      <a:prstDash val="solid"/>
                      <a:round/>
                      <a:headEnd type="none" w="sm" len="sm"/>
                      <a:tailEnd type="none" w="sm" len="sm"/>
                    </a:lnB>
                  </a:tcPr>
                </a:tc>
              </a:tr>
            </a:tbl>
          </a:graphicData>
        </a:graphic>
      </p:graphicFrame>
      <p:pic>
        <p:nvPicPr>
          <p:cNvPr id="262" name="Google Shape;262;p34"/>
          <p:cNvPicPr preferRelativeResize="0"/>
          <p:nvPr/>
        </p:nvPicPr>
        <p:blipFill rotWithShape="1">
          <a:blip r:embed="rId3">
            <a:alphaModFix/>
          </a:blip>
          <a:srcRect/>
          <a:stretch/>
        </p:blipFill>
        <p:spPr>
          <a:xfrm>
            <a:off x="12" y="2"/>
            <a:ext cx="2632913" cy="502800"/>
          </a:xfrm>
          <a:prstGeom prst="rect">
            <a:avLst/>
          </a:prstGeom>
          <a:noFill/>
          <a:ln>
            <a:noFill/>
          </a:ln>
        </p:spPr>
      </p:pic>
      <p:sp>
        <p:nvSpPr>
          <p:cNvPr id="263" name="Google Shape;263;p34"/>
          <p:cNvSpPr txBox="1"/>
          <p:nvPr/>
        </p:nvSpPr>
        <p:spPr>
          <a:xfrm>
            <a:off x="360900" y="1159100"/>
            <a:ext cx="8422200" cy="5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b="1">
                <a:solidFill>
                  <a:srgbClr val="8E7CC3"/>
                </a:solidFill>
                <a:latin typeface="Lexend Deca"/>
                <a:ea typeface="Lexend Deca"/>
                <a:cs typeface="Lexend Deca"/>
                <a:sym typeface="Lexend Deca"/>
              </a:rPr>
              <a:t>La modélisation et la simulation des objets et systèmes techniques</a:t>
            </a:r>
            <a:endParaRPr sz="1800" b="1">
              <a:solidFill>
                <a:srgbClr val="8E7CC3"/>
              </a:solidFill>
              <a:latin typeface="Lexend Deca"/>
              <a:ea typeface="Lexend Deca"/>
              <a:cs typeface="Lexend Deca"/>
              <a:sym typeface="Lexend Deca"/>
            </a:endParaRPr>
          </a:p>
        </p:txBody>
      </p:sp>
      <p:sp>
        <p:nvSpPr>
          <p:cNvPr id="264" name="Google Shape;264;p34"/>
          <p:cNvSpPr txBox="1"/>
          <p:nvPr/>
        </p:nvSpPr>
        <p:spPr>
          <a:xfrm>
            <a:off x="304875" y="3595000"/>
            <a:ext cx="3406800" cy="5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b="1">
                <a:solidFill>
                  <a:srgbClr val="8E7CC3"/>
                </a:solidFill>
                <a:latin typeface="Lexend Deca"/>
                <a:ea typeface="Lexend Deca"/>
                <a:cs typeface="Lexend Deca"/>
                <a:sym typeface="Lexend Deca"/>
              </a:rPr>
              <a:t>Concevoir, créer, réaliser</a:t>
            </a:r>
            <a:endParaRPr>
              <a:solidFill>
                <a:srgbClr val="8E7CC3"/>
              </a:solidFill>
            </a:endParaRPr>
          </a:p>
        </p:txBody>
      </p:sp>
      <p:sp>
        <p:nvSpPr>
          <p:cNvPr id="265" name="Google Shape;265;p34"/>
          <p:cNvSpPr txBox="1"/>
          <p:nvPr/>
        </p:nvSpPr>
        <p:spPr>
          <a:xfrm>
            <a:off x="361150" y="4089925"/>
            <a:ext cx="8422200" cy="393600"/>
          </a:xfrm>
          <a:prstGeom prst="rect">
            <a:avLst/>
          </a:prstGeom>
          <a:solidFill>
            <a:srgbClr val="E0E7EB"/>
          </a:solid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fr" b="1">
                <a:solidFill>
                  <a:schemeClr val="dk1"/>
                </a:solidFill>
                <a:latin typeface="Lexend Deca"/>
                <a:ea typeface="Lexend Deca"/>
                <a:cs typeface="Lexend Deca"/>
                <a:sym typeface="Lexend Deca"/>
              </a:rPr>
              <a:t>Compétences travaillées</a:t>
            </a:r>
            <a:endParaRPr/>
          </a:p>
        </p:txBody>
      </p:sp>
      <p:sp>
        <p:nvSpPr>
          <p:cNvPr id="266" name="Google Shape;266;p34"/>
          <p:cNvSpPr txBox="1"/>
          <p:nvPr/>
        </p:nvSpPr>
        <p:spPr>
          <a:xfrm>
            <a:off x="361150" y="4483525"/>
            <a:ext cx="8421900" cy="4503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fr">
                <a:solidFill>
                  <a:schemeClr val="dk1"/>
                </a:solidFill>
                <a:latin typeface="Lexend Deca"/>
                <a:ea typeface="Lexend Deca"/>
                <a:cs typeface="Lexend Deca"/>
                <a:sym typeface="Lexend Deca"/>
              </a:rPr>
              <a:t>Imaginer, concevoir et programmer des applications informatiques nomades.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5"/>
          <p:cNvSpPr txBox="1">
            <a:spLocks noGrp="1"/>
          </p:cNvSpPr>
          <p:nvPr>
            <p:ph type="ctrTitle"/>
          </p:nvPr>
        </p:nvSpPr>
        <p:spPr>
          <a:xfrm>
            <a:off x="311700" y="0"/>
            <a:ext cx="8520600" cy="10470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fr" sz="3000">
                <a:latin typeface="Lexend Deca"/>
                <a:ea typeface="Lexend Deca"/>
                <a:cs typeface="Lexend Deca"/>
                <a:sym typeface="Lexend Deca"/>
              </a:rPr>
              <a:t>Comment peut-on comptabiliser les mouvements du sportif ? </a:t>
            </a:r>
            <a:endParaRPr sz="3000">
              <a:latin typeface="Lexend Deca"/>
              <a:ea typeface="Lexend Deca"/>
              <a:cs typeface="Lexend Deca"/>
              <a:sym typeface="Lexend Deca"/>
            </a:endParaRPr>
          </a:p>
        </p:txBody>
      </p:sp>
      <p:sp>
        <p:nvSpPr>
          <p:cNvPr id="272" name="Google Shape;272;p35"/>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11</a:t>
            </a:fld>
            <a:endParaRPr/>
          </a:p>
        </p:txBody>
      </p:sp>
      <p:pic>
        <p:nvPicPr>
          <p:cNvPr id="273" name="Google Shape;273;p35"/>
          <p:cNvPicPr preferRelativeResize="0"/>
          <p:nvPr/>
        </p:nvPicPr>
        <p:blipFill>
          <a:blip r:embed="rId3">
            <a:alphaModFix/>
          </a:blip>
          <a:stretch>
            <a:fillRect/>
          </a:stretch>
        </p:blipFill>
        <p:spPr>
          <a:xfrm>
            <a:off x="8021750" y="30400"/>
            <a:ext cx="1122250" cy="1122250"/>
          </a:xfrm>
          <a:prstGeom prst="rect">
            <a:avLst/>
          </a:prstGeom>
          <a:noFill/>
          <a:ln>
            <a:noFill/>
          </a:ln>
        </p:spPr>
      </p:pic>
      <p:sp>
        <p:nvSpPr>
          <p:cNvPr id="274" name="Google Shape;274;p35"/>
          <p:cNvSpPr txBox="1"/>
          <p:nvPr/>
        </p:nvSpPr>
        <p:spPr>
          <a:xfrm>
            <a:off x="6266772" y="2657325"/>
            <a:ext cx="20991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latin typeface="Lexend Deca"/>
                <a:ea typeface="Lexend Deca"/>
                <a:cs typeface="Lexend Deca"/>
                <a:sym typeface="Lexend Deca"/>
              </a:rPr>
              <a:t>Mouvement uniforme</a:t>
            </a:r>
            <a:endParaRPr b="1">
              <a:latin typeface="Lexend Deca"/>
              <a:ea typeface="Lexend Deca"/>
              <a:cs typeface="Lexend Deca"/>
              <a:sym typeface="Lexend Deca"/>
            </a:endParaRPr>
          </a:p>
          <a:p>
            <a:pPr marL="0" lvl="0" indent="0" algn="ctr" rtl="0">
              <a:spcBef>
                <a:spcPts val="0"/>
              </a:spcBef>
              <a:spcAft>
                <a:spcPts val="0"/>
              </a:spcAft>
              <a:buNone/>
            </a:pPr>
            <a:r>
              <a:rPr lang="fr" b="1">
                <a:latin typeface="Lexend Deca"/>
                <a:ea typeface="Lexend Deca"/>
                <a:cs typeface="Lexend Deca"/>
                <a:sym typeface="Lexend Deca"/>
              </a:rPr>
              <a:t>a=0</a:t>
            </a:r>
            <a:endParaRPr b="1">
              <a:latin typeface="Lexend Deca"/>
              <a:ea typeface="Lexend Deca"/>
              <a:cs typeface="Lexend Deca"/>
              <a:sym typeface="Lexend Deca"/>
            </a:endParaRPr>
          </a:p>
        </p:txBody>
      </p:sp>
      <p:sp>
        <p:nvSpPr>
          <p:cNvPr id="275" name="Google Shape;275;p35"/>
          <p:cNvSpPr txBox="1"/>
          <p:nvPr/>
        </p:nvSpPr>
        <p:spPr>
          <a:xfrm>
            <a:off x="6364925" y="3889025"/>
            <a:ext cx="22386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latin typeface="Lexend Deca"/>
                <a:ea typeface="Lexend Deca"/>
                <a:cs typeface="Lexend Deca"/>
                <a:sym typeface="Lexend Deca"/>
              </a:rPr>
              <a:t>Mouvement accéléré</a:t>
            </a:r>
            <a:endParaRPr b="1">
              <a:latin typeface="Lexend Deca"/>
              <a:ea typeface="Lexend Deca"/>
              <a:cs typeface="Lexend Deca"/>
              <a:sym typeface="Lexend Deca"/>
            </a:endParaRPr>
          </a:p>
          <a:p>
            <a:pPr marL="0" lvl="0" indent="0" algn="ctr" rtl="0">
              <a:spcBef>
                <a:spcPts val="0"/>
              </a:spcBef>
              <a:spcAft>
                <a:spcPts val="0"/>
              </a:spcAft>
              <a:buNone/>
            </a:pPr>
            <a:r>
              <a:rPr lang="fr" b="1">
                <a:latin typeface="Lexend Deca"/>
                <a:ea typeface="Lexend Deca"/>
                <a:cs typeface="Lexend Deca"/>
                <a:sym typeface="Lexend Deca"/>
              </a:rPr>
              <a:t>a&gt;0</a:t>
            </a:r>
            <a:endParaRPr b="1">
              <a:latin typeface="Lexend Deca"/>
              <a:ea typeface="Lexend Deca"/>
              <a:cs typeface="Lexend Deca"/>
              <a:sym typeface="Lexend Deca"/>
            </a:endParaRPr>
          </a:p>
        </p:txBody>
      </p:sp>
      <p:sp>
        <p:nvSpPr>
          <p:cNvPr id="276" name="Google Shape;276;p35"/>
          <p:cNvSpPr txBox="1"/>
          <p:nvPr/>
        </p:nvSpPr>
        <p:spPr>
          <a:xfrm>
            <a:off x="6290525" y="1495500"/>
            <a:ext cx="20991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latin typeface="Lexend Deca"/>
                <a:ea typeface="Lexend Deca"/>
                <a:cs typeface="Lexend Deca"/>
                <a:sym typeface="Lexend Deca"/>
              </a:rPr>
              <a:t>Mouvement décéléré</a:t>
            </a:r>
            <a:endParaRPr b="1">
              <a:latin typeface="Lexend Deca"/>
              <a:ea typeface="Lexend Deca"/>
              <a:cs typeface="Lexend Deca"/>
              <a:sym typeface="Lexend Deca"/>
            </a:endParaRPr>
          </a:p>
          <a:p>
            <a:pPr marL="0" lvl="0" indent="0" algn="ctr" rtl="0">
              <a:spcBef>
                <a:spcPts val="0"/>
              </a:spcBef>
              <a:spcAft>
                <a:spcPts val="0"/>
              </a:spcAft>
              <a:buNone/>
            </a:pPr>
            <a:r>
              <a:rPr lang="fr" b="1">
                <a:latin typeface="Lexend Deca"/>
                <a:ea typeface="Lexend Deca"/>
                <a:cs typeface="Lexend Deca"/>
                <a:sym typeface="Lexend Deca"/>
              </a:rPr>
              <a:t>a&lt;0</a:t>
            </a:r>
            <a:endParaRPr b="1">
              <a:latin typeface="Lexend Deca"/>
              <a:ea typeface="Lexend Deca"/>
              <a:cs typeface="Lexend Deca"/>
              <a:sym typeface="Lexend Deca"/>
            </a:endParaRPr>
          </a:p>
        </p:txBody>
      </p:sp>
      <p:pic>
        <p:nvPicPr>
          <p:cNvPr id="277" name="Google Shape;277;p35"/>
          <p:cNvPicPr preferRelativeResize="0"/>
          <p:nvPr/>
        </p:nvPicPr>
        <p:blipFill rotWithShape="1">
          <a:blip r:embed="rId4">
            <a:alphaModFix/>
          </a:blip>
          <a:srcRect l="18533" t="18672" r="31360"/>
          <a:stretch/>
        </p:blipFill>
        <p:spPr>
          <a:xfrm>
            <a:off x="91500" y="1402575"/>
            <a:ext cx="1784775" cy="2691150"/>
          </a:xfrm>
          <a:prstGeom prst="rect">
            <a:avLst/>
          </a:prstGeom>
          <a:noFill/>
          <a:ln>
            <a:noFill/>
          </a:ln>
        </p:spPr>
      </p:pic>
      <p:grpSp>
        <p:nvGrpSpPr>
          <p:cNvPr id="278" name="Google Shape;278;p35"/>
          <p:cNvGrpSpPr/>
          <p:nvPr/>
        </p:nvGrpSpPr>
        <p:grpSpPr>
          <a:xfrm>
            <a:off x="1997573" y="3572700"/>
            <a:ext cx="3782139" cy="1093440"/>
            <a:chOff x="1997573" y="3572700"/>
            <a:chExt cx="3782139" cy="1093440"/>
          </a:xfrm>
        </p:grpSpPr>
        <p:sp>
          <p:nvSpPr>
            <p:cNvPr id="279" name="Google Shape;279;p35"/>
            <p:cNvSpPr/>
            <p:nvPr/>
          </p:nvSpPr>
          <p:spPr>
            <a:xfrm>
              <a:off x="3067413" y="3872382"/>
              <a:ext cx="2712300" cy="494100"/>
            </a:xfrm>
            <a:prstGeom prst="homePlate">
              <a:avLst>
                <a:gd name="adj" fmla="val 50000"/>
              </a:avLst>
            </a:prstGeom>
            <a:solidFill>
              <a:srgbClr val="0B5394"/>
            </a:soli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FFFFFF"/>
                  </a:solidFill>
                  <a:latin typeface="Lexend Deca"/>
                  <a:ea typeface="Lexend Deca"/>
                  <a:cs typeface="Lexend Deca"/>
                  <a:sym typeface="Lexend Deca"/>
                </a:rPr>
                <a:t>La vitesse augmente</a:t>
              </a:r>
              <a:endParaRPr>
                <a:solidFill>
                  <a:srgbClr val="FFFFFF"/>
                </a:solidFill>
                <a:latin typeface="Lexend Deca"/>
                <a:ea typeface="Lexend Deca"/>
                <a:cs typeface="Lexend Deca"/>
                <a:sym typeface="Lexend Deca"/>
              </a:endParaRPr>
            </a:p>
          </p:txBody>
        </p:sp>
        <p:pic>
          <p:nvPicPr>
            <p:cNvPr id="280" name="Google Shape;280;p35"/>
            <p:cNvPicPr preferRelativeResize="0"/>
            <p:nvPr/>
          </p:nvPicPr>
          <p:blipFill rotWithShape="1">
            <a:blip r:embed="rId5">
              <a:alphaModFix/>
            </a:blip>
            <a:srcRect l="24766" t="40202" r="62960" b="31948"/>
            <a:stretch/>
          </p:blipFill>
          <p:spPr>
            <a:xfrm>
              <a:off x="1997573" y="3572700"/>
              <a:ext cx="857076" cy="1093440"/>
            </a:xfrm>
            <a:prstGeom prst="rect">
              <a:avLst/>
            </a:prstGeom>
            <a:noFill/>
            <a:ln>
              <a:noFill/>
            </a:ln>
          </p:spPr>
        </p:pic>
      </p:grpSp>
      <p:grpSp>
        <p:nvGrpSpPr>
          <p:cNvPr id="281" name="Google Shape;281;p35"/>
          <p:cNvGrpSpPr/>
          <p:nvPr/>
        </p:nvGrpSpPr>
        <p:grpSpPr>
          <a:xfrm>
            <a:off x="1997575" y="2364225"/>
            <a:ext cx="3782137" cy="1047001"/>
            <a:chOff x="1997575" y="2364225"/>
            <a:chExt cx="3782137" cy="1047001"/>
          </a:xfrm>
        </p:grpSpPr>
        <p:sp>
          <p:nvSpPr>
            <p:cNvPr id="282" name="Google Shape;282;p35"/>
            <p:cNvSpPr/>
            <p:nvPr/>
          </p:nvSpPr>
          <p:spPr>
            <a:xfrm>
              <a:off x="3067413" y="2658464"/>
              <a:ext cx="2712300" cy="494100"/>
            </a:xfrm>
            <a:prstGeom prst="homePlate">
              <a:avLst>
                <a:gd name="adj" fmla="val 50000"/>
              </a:avLst>
            </a:prstGeom>
            <a:solidFill>
              <a:srgbClr val="0B5394"/>
            </a:soli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FFFFFF"/>
                  </a:solidFill>
                  <a:latin typeface="Lexend Deca"/>
                  <a:ea typeface="Lexend Deca"/>
                  <a:cs typeface="Lexend Deca"/>
                  <a:sym typeface="Lexend Deca"/>
                </a:rPr>
                <a:t>La vitesse est constante</a:t>
              </a:r>
              <a:endParaRPr>
                <a:solidFill>
                  <a:srgbClr val="FFFFFF"/>
                </a:solidFill>
                <a:latin typeface="Lexend Deca"/>
                <a:ea typeface="Lexend Deca"/>
                <a:cs typeface="Lexend Deca"/>
                <a:sym typeface="Lexend Deca"/>
              </a:endParaRPr>
            </a:p>
          </p:txBody>
        </p:sp>
        <p:pic>
          <p:nvPicPr>
            <p:cNvPr id="283" name="Google Shape;283;p35"/>
            <p:cNvPicPr preferRelativeResize="0"/>
            <p:nvPr/>
          </p:nvPicPr>
          <p:blipFill rotWithShape="1">
            <a:blip r:embed="rId6">
              <a:alphaModFix/>
            </a:blip>
            <a:srcRect l="24970" t="38221" r="62756" b="35112"/>
            <a:stretch/>
          </p:blipFill>
          <p:spPr>
            <a:xfrm>
              <a:off x="1997575" y="2364225"/>
              <a:ext cx="857083" cy="1047001"/>
            </a:xfrm>
            <a:prstGeom prst="rect">
              <a:avLst/>
            </a:prstGeom>
            <a:noFill/>
            <a:ln>
              <a:noFill/>
            </a:ln>
          </p:spPr>
        </p:pic>
      </p:grpSp>
      <p:grpSp>
        <p:nvGrpSpPr>
          <p:cNvPr id="284" name="Google Shape;284;p35"/>
          <p:cNvGrpSpPr/>
          <p:nvPr/>
        </p:nvGrpSpPr>
        <p:grpSpPr>
          <a:xfrm>
            <a:off x="1997575" y="1130250"/>
            <a:ext cx="3782137" cy="1191314"/>
            <a:chOff x="1997575" y="1130250"/>
            <a:chExt cx="3782137" cy="1191314"/>
          </a:xfrm>
        </p:grpSpPr>
        <p:sp>
          <p:nvSpPr>
            <p:cNvPr id="285" name="Google Shape;285;p35"/>
            <p:cNvSpPr/>
            <p:nvPr/>
          </p:nvSpPr>
          <p:spPr>
            <a:xfrm>
              <a:off x="3067413" y="1495491"/>
              <a:ext cx="2712300" cy="494100"/>
            </a:xfrm>
            <a:prstGeom prst="homePlate">
              <a:avLst>
                <a:gd name="adj" fmla="val 50000"/>
              </a:avLst>
            </a:prstGeom>
            <a:solidFill>
              <a:srgbClr val="0B5394"/>
            </a:soli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FFFFFF"/>
                  </a:solidFill>
                  <a:latin typeface="Lexend Deca"/>
                  <a:ea typeface="Lexend Deca"/>
                  <a:cs typeface="Lexend Deca"/>
                  <a:sym typeface="Lexend Deca"/>
                </a:rPr>
                <a:t>La vitesse diminue</a:t>
              </a:r>
              <a:endParaRPr>
                <a:solidFill>
                  <a:srgbClr val="FFFFFF"/>
                </a:solidFill>
                <a:latin typeface="Lexend Deca"/>
                <a:ea typeface="Lexend Deca"/>
                <a:cs typeface="Lexend Deca"/>
                <a:sym typeface="Lexend Deca"/>
              </a:endParaRPr>
            </a:p>
          </p:txBody>
        </p:sp>
        <p:pic>
          <p:nvPicPr>
            <p:cNvPr id="286" name="Google Shape;286;p35"/>
            <p:cNvPicPr preferRelativeResize="0"/>
            <p:nvPr/>
          </p:nvPicPr>
          <p:blipFill rotWithShape="1">
            <a:blip r:embed="rId7">
              <a:alphaModFix/>
            </a:blip>
            <a:srcRect l="24687" t="31580" r="63039" b="38076"/>
            <a:stretch/>
          </p:blipFill>
          <p:spPr>
            <a:xfrm>
              <a:off x="1997575" y="1130250"/>
              <a:ext cx="857076" cy="1191314"/>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1000"/>
                                        <p:tgtEl>
                                          <p:spTgt spid="2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5"/>
                                        </p:tgtEl>
                                        <p:attrNameLst>
                                          <p:attrName>style.visibility</p:attrName>
                                        </p:attrNameLst>
                                      </p:cBhvr>
                                      <p:to>
                                        <p:strVal val="visible"/>
                                      </p:to>
                                    </p:set>
                                    <p:animEffect transition="in" filter="fade">
                                      <p:cBhvr>
                                        <p:cTn id="12" dur="1000"/>
                                        <p:tgtEl>
                                          <p:spTgt spid="2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1"/>
                                        </p:tgtEl>
                                        <p:attrNameLst>
                                          <p:attrName>style.visibility</p:attrName>
                                        </p:attrNameLst>
                                      </p:cBhvr>
                                      <p:to>
                                        <p:strVal val="visible"/>
                                      </p:to>
                                    </p:set>
                                    <p:animEffect transition="in" filter="fade">
                                      <p:cBhvr>
                                        <p:cTn id="17" dur="1000"/>
                                        <p:tgtEl>
                                          <p:spTgt spid="2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4"/>
                                        </p:tgtEl>
                                        <p:attrNameLst>
                                          <p:attrName>style.visibility</p:attrName>
                                        </p:attrNameLst>
                                      </p:cBhvr>
                                      <p:to>
                                        <p:strVal val="visible"/>
                                      </p:to>
                                    </p:set>
                                    <p:animEffect transition="in" filter="fade">
                                      <p:cBhvr>
                                        <p:cTn id="22" dur="1000"/>
                                        <p:tgtEl>
                                          <p:spTgt spid="2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4"/>
                                        </p:tgtEl>
                                        <p:attrNameLst>
                                          <p:attrName>style.visibility</p:attrName>
                                        </p:attrNameLst>
                                      </p:cBhvr>
                                      <p:to>
                                        <p:strVal val="visible"/>
                                      </p:to>
                                    </p:set>
                                    <p:animEffect transition="in" filter="fade">
                                      <p:cBhvr>
                                        <p:cTn id="27" dur="1000"/>
                                        <p:tgtEl>
                                          <p:spTgt spid="28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6"/>
                                        </p:tgtEl>
                                        <p:attrNameLst>
                                          <p:attrName>style.visibility</p:attrName>
                                        </p:attrNameLst>
                                      </p:cBhvr>
                                      <p:to>
                                        <p:strVal val="visible"/>
                                      </p:to>
                                    </p:set>
                                    <p:animEffect transition="in" filter="fade">
                                      <p:cBhvr>
                                        <p:cTn id="32" dur="10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6"/>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12</a:t>
            </a:fld>
            <a:endParaRPr/>
          </a:p>
        </p:txBody>
      </p:sp>
      <p:sp>
        <p:nvSpPr>
          <p:cNvPr id="292" name="Google Shape;292;p36"/>
          <p:cNvSpPr txBox="1">
            <a:spLocks noGrp="1"/>
          </p:cNvSpPr>
          <p:nvPr>
            <p:ph type="ctrTitle" idx="4294967295"/>
          </p:nvPr>
        </p:nvSpPr>
        <p:spPr>
          <a:xfrm>
            <a:off x="1559925" y="0"/>
            <a:ext cx="7349700" cy="10470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3000">
                <a:latin typeface="Lexend Deca"/>
                <a:ea typeface="Lexend Deca"/>
                <a:cs typeface="Lexend Deca"/>
                <a:sym typeface="Lexend Deca"/>
              </a:rPr>
              <a:t>Comment détecter l’accélération de l’haltère en mouvement ?</a:t>
            </a:r>
            <a:endParaRPr sz="3000">
              <a:latin typeface="Lexend Deca"/>
              <a:ea typeface="Lexend Deca"/>
              <a:cs typeface="Lexend Deca"/>
              <a:sym typeface="Lexend Deca"/>
            </a:endParaRPr>
          </a:p>
        </p:txBody>
      </p:sp>
      <p:pic>
        <p:nvPicPr>
          <p:cNvPr id="293" name="Google Shape;293;p36"/>
          <p:cNvPicPr preferRelativeResize="0"/>
          <p:nvPr/>
        </p:nvPicPr>
        <p:blipFill>
          <a:blip r:embed="rId3">
            <a:alphaModFix/>
          </a:blip>
          <a:stretch>
            <a:fillRect/>
          </a:stretch>
        </p:blipFill>
        <p:spPr>
          <a:xfrm>
            <a:off x="101750" y="95900"/>
            <a:ext cx="1331675" cy="1331675"/>
          </a:xfrm>
          <a:prstGeom prst="rect">
            <a:avLst/>
          </a:prstGeom>
          <a:noFill/>
          <a:ln>
            <a:noFill/>
          </a:ln>
        </p:spPr>
      </p:pic>
      <p:grpSp>
        <p:nvGrpSpPr>
          <p:cNvPr id="294" name="Google Shape;294;p36"/>
          <p:cNvGrpSpPr/>
          <p:nvPr/>
        </p:nvGrpSpPr>
        <p:grpSpPr>
          <a:xfrm>
            <a:off x="87325" y="1636750"/>
            <a:ext cx="2329200" cy="2879950"/>
            <a:chOff x="87325" y="1636750"/>
            <a:chExt cx="2329200" cy="2879950"/>
          </a:xfrm>
        </p:grpSpPr>
        <p:sp>
          <p:nvSpPr>
            <p:cNvPr id="295" name="Google Shape;295;p36"/>
            <p:cNvSpPr txBox="1"/>
            <p:nvPr/>
          </p:nvSpPr>
          <p:spPr>
            <a:xfrm>
              <a:off x="87325" y="3764600"/>
              <a:ext cx="2329200" cy="75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a:latin typeface="Lexend Deca"/>
                  <a:ea typeface="Lexend Deca"/>
                  <a:cs typeface="Lexend Deca"/>
                  <a:sym typeface="Lexend Deca"/>
                </a:rPr>
                <a:t>Mouvement d’un smartphone ?</a:t>
              </a:r>
              <a:endParaRPr sz="1600" b="1">
                <a:latin typeface="Lexend Deca"/>
                <a:ea typeface="Lexend Deca"/>
                <a:cs typeface="Lexend Deca"/>
                <a:sym typeface="Lexend Deca"/>
              </a:endParaRPr>
            </a:p>
          </p:txBody>
        </p:sp>
        <p:pic>
          <p:nvPicPr>
            <p:cNvPr id="296" name="Google Shape;296;p36"/>
            <p:cNvPicPr preferRelativeResize="0"/>
            <p:nvPr/>
          </p:nvPicPr>
          <p:blipFill rotWithShape="1">
            <a:blip r:embed="rId4">
              <a:alphaModFix/>
            </a:blip>
            <a:srcRect l="13043" t="14077" r="13513" b="12181"/>
            <a:stretch/>
          </p:blipFill>
          <p:spPr>
            <a:xfrm>
              <a:off x="223225" y="1636750"/>
              <a:ext cx="2057400" cy="2065825"/>
            </a:xfrm>
            <a:prstGeom prst="rect">
              <a:avLst/>
            </a:prstGeom>
            <a:noFill/>
            <a:ln>
              <a:noFill/>
            </a:ln>
          </p:spPr>
        </p:pic>
      </p:grpSp>
      <p:sp>
        <p:nvSpPr>
          <p:cNvPr id="297" name="Google Shape;297;p36"/>
          <p:cNvSpPr/>
          <p:nvPr/>
        </p:nvSpPr>
        <p:spPr>
          <a:xfrm>
            <a:off x="2416525" y="2358075"/>
            <a:ext cx="1828800" cy="1047000"/>
          </a:xfrm>
          <a:prstGeom prst="homePlate">
            <a:avLst>
              <a:gd name="adj" fmla="val 50000"/>
            </a:avLst>
          </a:prstGeom>
          <a:solidFill>
            <a:srgbClr val="0B5394"/>
          </a:soli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FFFFFF"/>
                </a:solidFill>
                <a:latin typeface="Lexend Deca"/>
                <a:ea typeface="Lexend Deca"/>
                <a:cs typeface="Lexend Deca"/>
                <a:sym typeface="Lexend Deca"/>
              </a:rPr>
              <a:t>Détection d’un changement de vitesse</a:t>
            </a:r>
            <a:endParaRPr>
              <a:solidFill>
                <a:srgbClr val="FFFFFF"/>
              </a:solidFill>
              <a:latin typeface="Lexend Deca"/>
              <a:ea typeface="Lexend Deca"/>
              <a:cs typeface="Lexend Deca"/>
              <a:sym typeface="Lexend Deca"/>
            </a:endParaRPr>
          </a:p>
        </p:txBody>
      </p:sp>
      <p:pic>
        <p:nvPicPr>
          <p:cNvPr id="298" name="Google Shape;298;p36"/>
          <p:cNvPicPr preferRelativeResize="0"/>
          <p:nvPr/>
        </p:nvPicPr>
        <p:blipFill>
          <a:blip r:embed="rId5">
            <a:alphaModFix/>
          </a:blip>
          <a:stretch>
            <a:fillRect/>
          </a:stretch>
        </p:blipFill>
        <p:spPr>
          <a:xfrm>
            <a:off x="8012969" y="1910988"/>
            <a:ext cx="896656" cy="991425"/>
          </a:xfrm>
          <a:prstGeom prst="rect">
            <a:avLst/>
          </a:prstGeom>
          <a:noFill/>
          <a:ln>
            <a:noFill/>
          </a:ln>
        </p:spPr>
      </p:pic>
      <p:pic>
        <p:nvPicPr>
          <p:cNvPr id="299" name="Google Shape;299;p36"/>
          <p:cNvPicPr preferRelativeResize="0"/>
          <p:nvPr/>
        </p:nvPicPr>
        <p:blipFill>
          <a:blip r:embed="rId6">
            <a:alphaModFix/>
          </a:blip>
          <a:stretch>
            <a:fillRect/>
          </a:stretch>
        </p:blipFill>
        <p:spPr>
          <a:xfrm>
            <a:off x="6625325" y="1256776"/>
            <a:ext cx="1209553" cy="874800"/>
          </a:xfrm>
          <a:prstGeom prst="rect">
            <a:avLst/>
          </a:prstGeom>
          <a:noFill/>
          <a:ln>
            <a:noFill/>
          </a:ln>
        </p:spPr>
      </p:pic>
      <p:pic>
        <p:nvPicPr>
          <p:cNvPr id="300" name="Google Shape;300;p36"/>
          <p:cNvPicPr preferRelativeResize="0"/>
          <p:nvPr/>
        </p:nvPicPr>
        <p:blipFill>
          <a:blip r:embed="rId7">
            <a:alphaModFix/>
          </a:blip>
          <a:stretch>
            <a:fillRect/>
          </a:stretch>
        </p:blipFill>
        <p:spPr>
          <a:xfrm>
            <a:off x="6718425" y="2700685"/>
            <a:ext cx="1023358" cy="752100"/>
          </a:xfrm>
          <a:prstGeom prst="rect">
            <a:avLst/>
          </a:prstGeom>
          <a:noFill/>
          <a:ln>
            <a:noFill/>
          </a:ln>
        </p:spPr>
      </p:pic>
      <p:sp>
        <p:nvSpPr>
          <p:cNvPr id="301" name="Google Shape;301;p36"/>
          <p:cNvSpPr txBox="1"/>
          <p:nvPr/>
        </p:nvSpPr>
        <p:spPr>
          <a:xfrm>
            <a:off x="6310430" y="3766400"/>
            <a:ext cx="2599200" cy="87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a:latin typeface="Lexend Deca"/>
                <a:ea typeface="Lexend Deca"/>
                <a:cs typeface="Lexend Deca"/>
                <a:sym typeface="Lexend Deca"/>
              </a:rPr>
              <a:t>Exemples d’objets intégrant un accéléromètre</a:t>
            </a:r>
            <a:endParaRPr sz="1600" b="1">
              <a:latin typeface="Lexend Deca"/>
              <a:ea typeface="Lexend Deca"/>
              <a:cs typeface="Lexend Deca"/>
              <a:sym typeface="Lexend Deca"/>
            </a:endParaRPr>
          </a:p>
        </p:txBody>
      </p:sp>
      <p:grpSp>
        <p:nvGrpSpPr>
          <p:cNvPr id="302" name="Google Shape;302;p36"/>
          <p:cNvGrpSpPr/>
          <p:nvPr/>
        </p:nvGrpSpPr>
        <p:grpSpPr>
          <a:xfrm>
            <a:off x="4190100" y="1153589"/>
            <a:ext cx="1828800" cy="3455961"/>
            <a:chOff x="4190100" y="1153589"/>
            <a:chExt cx="1828800" cy="3455961"/>
          </a:xfrm>
        </p:grpSpPr>
        <p:pic>
          <p:nvPicPr>
            <p:cNvPr id="303" name="Google Shape;303;p36"/>
            <p:cNvPicPr preferRelativeResize="0"/>
            <p:nvPr/>
          </p:nvPicPr>
          <p:blipFill>
            <a:blip r:embed="rId8">
              <a:alphaModFix/>
            </a:blip>
            <a:stretch>
              <a:fillRect/>
            </a:stretch>
          </p:blipFill>
          <p:spPr>
            <a:xfrm>
              <a:off x="4362538" y="2673913"/>
              <a:ext cx="1543050" cy="1123950"/>
            </a:xfrm>
            <a:prstGeom prst="rect">
              <a:avLst/>
            </a:prstGeom>
            <a:noFill/>
            <a:ln>
              <a:noFill/>
            </a:ln>
          </p:spPr>
        </p:pic>
        <p:sp>
          <p:nvSpPr>
            <p:cNvPr id="304" name="Google Shape;304;p36"/>
            <p:cNvSpPr txBox="1"/>
            <p:nvPr/>
          </p:nvSpPr>
          <p:spPr>
            <a:xfrm>
              <a:off x="4190100" y="3734750"/>
              <a:ext cx="1828800" cy="87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a:latin typeface="Lexend Deca"/>
                  <a:ea typeface="Lexend Deca"/>
                  <a:cs typeface="Lexend Deca"/>
                  <a:sym typeface="Lexend Deca"/>
                </a:rPr>
                <a:t>Accéléromètre</a:t>
              </a:r>
              <a:endParaRPr sz="1600" b="1">
                <a:latin typeface="Lexend Deca"/>
                <a:ea typeface="Lexend Deca"/>
                <a:cs typeface="Lexend Deca"/>
                <a:sym typeface="Lexend Deca"/>
              </a:endParaRPr>
            </a:p>
            <a:p>
              <a:pPr marL="0" lvl="0" indent="0" algn="ctr" rtl="0">
                <a:spcBef>
                  <a:spcPts val="0"/>
                </a:spcBef>
                <a:spcAft>
                  <a:spcPts val="0"/>
                </a:spcAft>
                <a:buNone/>
              </a:pPr>
              <a:r>
                <a:rPr lang="fr" sz="1600" b="1">
                  <a:latin typeface="Lexend Deca"/>
                  <a:ea typeface="Lexend Deca"/>
                  <a:cs typeface="Lexend Deca"/>
                  <a:sym typeface="Lexend Deca"/>
                </a:rPr>
                <a:t>(capteur d’accélération)</a:t>
              </a:r>
              <a:endParaRPr sz="1600" b="1">
                <a:latin typeface="Lexend Deca"/>
                <a:ea typeface="Lexend Deca"/>
                <a:cs typeface="Lexend Deca"/>
                <a:sym typeface="Lexend Deca"/>
              </a:endParaRPr>
            </a:p>
          </p:txBody>
        </p:sp>
        <p:pic>
          <p:nvPicPr>
            <p:cNvPr id="305" name="Google Shape;305;p36"/>
            <p:cNvPicPr preferRelativeResize="0"/>
            <p:nvPr/>
          </p:nvPicPr>
          <p:blipFill>
            <a:blip r:embed="rId9">
              <a:alphaModFix/>
            </a:blip>
            <a:stretch>
              <a:fillRect/>
            </a:stretch>
          </p:blipFill>
          <p:spPr>
            <a:xfrm>
              <a:off x="4435187" y="1153589"/>
              <a:ext cx="1331673" cy="1413748"/>
            </a:xfrm>
            <a:prstGeom prst="rect">
              <a:avLst/>
            </a:prstGeom>
            <a:noFill/>
            <a:ln>
              <a:noFill/>
            </a:ln>
            <a:effectLst>
              <a:outerShdw blurRad="57150" dist="19050" dir="5400000" algn="bl" rotWithShape="0">
                <a:srgbClr val="000000">
                  <a:alpha val="50000"/>
                </a:srgb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1000"/>
                                        <p:tgtEl>
                                          <p:spTgt spid="2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7"/>
                                        </p:tgtEl>
                                        <p:attrNameLst>
                                          <p:attrName>style.visibility</p:attrName>
                                        </p:attrNameLst>
                                      </p:cBhvr>
                                      <p:to>
                                        <p:strVal val="visible"/>
                                      </p:to>
                                    </p:set>
                                    <p:animEffect transition="in" filter="fade">
                                      <p:cBhvr>
                                        <p:cTn id="12" dur="1000"/>
                                        <p:tgtEl>
                                          <p:spTgt spid="2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2"/>
                                        </p:tgtEl>
                                        <p:attrNameLst>
                                          <p:attrName>style.visibility</p:attrName>
                                        </p:attrNameLst>
                                      </p:cBhvr>
                                      <p:to>
                                        <p:strVal val="visible"/>
                                      </p:to>
                                    </p:set>
                                    <p:animEffect transition="in" filter="fade">
                                      <p:cBhvr>
                                        <p:cTn id="17" dur="1000"/>
                                        <p:tgtEl>
                                          <p:spTgt spid="3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1"/>
                                        </p:tgtEl>
                                        <p:attrNameLst>
                                          <p:attrName>style.visibility</p:attrName>
                                        </p:attrNameLst>
                                      </p:cBhvr>
                                      <p:to>
                                        <p:strVal val="visible"/>
                                      </p:to>
                                    </p:set>
                                    <p:animEffect transition="in" filter="fade">
                                      <p:cBhvr>
                                        <p:cTn id="22" dur="1000"/>
                                        <p:tgtEl>
                                          <p:spTgt spid="3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9"/>
                                        </p:tgtEl>
                                        <p:attrNameLst>
                                          <p:attrName>style.visibility</p:attrName>
                                        </p:attrNameLst>
                                      </p:cBhvr>
                                      <p:to>
                                        <p:strVal val="visible"/>
                                      </p:to>
                                    </p:set>
                                    <p:animEffect transition="in" filter="fade">
                                      <p:cBhvr>
                                        <p:cTn id="27" dur="1000"/>
                                        <p:tgtEl>
                                          <p:spTgt spid="29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8"/>
                                        </p:tgtEl>
                                        <p:attrNameLst>
                                          <p:attrName>style.visibility</p:attrName>
                                        </p:attrNameLst>
                                      </p:cBhvr>
                                      <p:to>
                                        <p:strVal val="visible"/>
                                      </p:to>
                                    </p:set>
                                    <p:animEffect transition="in" filter="fade">
                                      <p:cBhvr>
                                        <p:cTn id="32" dur="1000"/>
                                        <p:tgtEl>
                                          <p:spTgt spid="2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0"/>
                                        </p:tgtEl>
                                        <p:attrNameLst>
                                          <p:attrName>style.visibility</p:attrName>
                                        </p:attrNameLst>
                                      </p:cBhvr>
                                      <p:to>
                                        <p:strVal val="visible"/>
                                      </p:to>
                                    </p:set>
                                    <p:animEffect transition="in" filter="fade">
                                      <p:cBhvr>
                                        <p:cTn id="37" dur="10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7"/>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13</a:t>
            </a:fld>
            <a:endParaRPr/>
          </a:p>
        </p:txBody>
      </p:sp>
      <p:sp>
        <p:nvSpPr>
          <p:cNvPr id="311" name="Google Shape;311;p37"/>
          <p:cNvSpPr txBox="1">
            <a:spLocks noGrp="1"/>
          </p:cNvSpPr>
          <p:nvPr>
            <p:ph type="ctrTitle" idx="4294967295"/>
          </p:nvPr>
        </p:nvSpPr>
        <p:spPr>
          <a:xfrm>
            <a:off x="0" y="0"/>
            <a:ext cx="9144000" cy="702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fr" sz="3000">
                <a:latin typeface="Lexend Deca"/>
                <a:ea typeface="Lexend Deca"/>
                <a:cs typeface="Lexend Deca"/>
                <a:sym typeface="Lexend Deca"/>
              </a:rPr>
              <a:t>Comment détecter les mouvements du sportif ?</a:t>
            </a:r>
            <a:endParaRPr sz="3000">
              <a:latin typeface="Lexend Deca"/>
              <a:ea typeface="Lexend Deca"/>
              <a:cs typeface="Lexend Deca"/>
              <a:sym typeface="Lexend Deca"/>
            </a:endParaRPr>
          </a:p>
          <a:p>
            <a:pPr marL="0" lvl="0" indent="0" algn="ctr" rtl="0">
              <a:spcBef>
                <a:spcPts val="0"/>
              </a:spcBef>
              <a:spcAft>
                <a:spcPts val="0"/>
              </a:spcAft>
              <a:buNone/>
            </a:pPr>
            <a:endParaRPr sz="3000">
              <a:latin typeface="Lexend Deca"/>
              <a:ea typeface="Lexend Deca"/>
              <a:cs typeface="Lexend Deca"/>
              <a:sym typeface="Lexend Deca"/>
            </a:endParaRPr>
          </a:p>
        </p:txBody>
      </p:sp>
      <p:grpSp>
        <p:nvGrpSpPr>
          <p:cNvPr id="312" name="Google Shape;312;p37"/>
          <p:cNvGrpSpPr/>
          <p:nvPr/>
        </p:nvGrpSpPr>
        <p:grpSpPr>
          <a:xfrm>
            <a:off x="1600200" y="1085612"/>
            <a:ext cx="3333800" cy="3541488"/>
            <a:chOff x="1600200" y="1085612"/>
            <a:chExt cx="3333800" cy="3541488"/>
          </a:xfrm>
        </p:grpSpPr>
        <p:pic>
          <p:nvPicPr>
            <p:cNvPr id="313" name="Google Shape;313;p37"/>
            <p:cNvPicPr preferRelativeResize="0"/>
            <p:nvPr/>
          </p:nvPicPr>
          <p:blipFill rotWithShape="1">
            <a:blip r:embed="rId3">
              <a:alphaModFix/>
            </a:blip>
            <a:srcRect l="3749" t="15884" r="58524" b="14810"/>
            <a:stretch/>
          </p:blipFill>
          <p:spPr>
            <a:xfrm>
              <a:off x="1600200" y="1085612"/>
              <a:ext cx="3122950" cy="2290625"/>
            </a:xfrm>
            <a:prstGeom prst="rect">
              <a:avLst/>
            </a:prstGeom>
            <a:noFill/>
            <a:ln>
              <a:noFill/>
            </a:ln>
          </p:spPr>
        </p:pic>
        <p:sp>
          <p:nvSpPr>
            <p:cNvPr id="314" name="Google Shape;314;p37"/>
            <p:cNvSpPr txBox="1"/>
            <p:nvPr/>
          </p:nvSpPr>
          <p:spPr>
            <a:xfrm>
              <a:off x="1727600" y="3590600"/>
              <a:ext cx="3206400" cy="103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a:latin typeface="Lexend Deca"/>
                  <a:ea typeface="Lexend Deca"/>
                  <a:cs typeface="Lexend Deca"/>
                  <a:sym typeface="Lexend Deca"/>
                </a:rPr>
                <a:t>Capteur accéléromètre intégré dans la carte de programmation micro:bit</a:t>
              </a:r>
              <a:endParaRPr sz="1600" b="1">
                <a:latin typeface="Lexend Deca"/>
                <a:ea typeface="Lexend Deca"/>
                <a:cs typeface="Lexend Deca"/>
                <a:sym typeface="Lexend Deca"/>
              </a:endParaRPr>
            </a:p>
          </p:txBody>
        </p:sp>
      </p:grpSp>
      <p:pic>
        <p:nvPicPr>
          <p:cNvPr id="315" name="Google Shape;315;p37"/>
          <p:cNvPicPr preferRelativeResize="0"/>
          <p:nvPr/>
        </p:nvPicPr>
        <p:blipFill rotWithShape="1">
          <a:blip r:embed="rId4">
            <a:alphaModFix/>
          </a:blip>
          <a:srcRect l="35022" t="9665" r="30964"/>
          <a:stretch/>
        </p:blipFill>
        <p:spPr>
          <a:xfrm>
            <a:off x="193806" y="739550"/>
            <a:ext cx="1611893" cy="3977049"/>
          </a:xfrm>
          <a:prstGeom prst="rect">
            <a:avLst/>
          </a:prstGeom>
          <a:noFill/>
          <a:ln>
            <a:noFill/>
          </a:ln>
        </p:spPr>
      </p:pic>
      <p:grpSp>
        <p:nvGrpSpPr>
          <p:cNvPr id="316" name="Google Shape;316;p37"/>
          <p:cNvGrpSpPr/>
          <p:nvPr/>
        </p:nvGrpSpPr>
        <p:grpSpPr>
          <a:xfrm>
            <a:off x="4855875" y="739550"/>
            <a:ext cx="4140175" cy="3754050"/>
            <a:chOff x="4855875" y="739550"/>
            <a:chExt cx="4140175" cy="3754050"/>
          </a:xfrm>
        </p:grpSpPr>
        <p:sp>
          <p:nvSpPr>
            <p:cNvPr id="317" name="Google Shape;317;p37"/>
            <p:cNvSpPr txBox="1"/>
            <p:nvPr/>
          </p:nvSpPr>
          <p:spPr>
            <a:xfrm>
              <a:off x="5398963" y="3724100"/>
              <a:ext cx="3206400" cy="76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a:latin typeface="Lexend Deca"/>
                  <a:ea typeface="Lexend Deca"/>
                  <a:cs typeface="Lexend Deca"/>
                  <a:sym typeface="Lexend Deca"/>
                </a:rPr>
                <a:t>Carte micro:bit intégrée à un haltère</a:t>
              </a:r>
              <a:endParaRPr sz="1600" b="1">
                <a:latin typeface="Lexend Deca"/>
                <a:ea typeface="Lexend Deca"/>
                <a:cs typeface="Lexend Deca"/>
                <a:sym typeface="Lexend Deca"/>
              </a:endParaRPr>
            </a:p>
          </p:txBody>
        </p:sp>
        <p:grpSp>
          <p:nvGrpSpPr>
            <p:cNvPr id="318" name="Google Shape;318;p37"/>
            <p:cNvGrpSpPr/>
            <p:nvPr/>
          </p:nvGrpSpPr>
          <p:grpSpPr>
            <a:xfrm>
              <a:off x="4855875" y="739550"/>
              <a:ext cx="4140175" cy="2963025"/>
              <a:chOff x="4855875" y="739550"/>
              <a:chExt cx="4140175" cy="2963025"/>
            </a:xfrm>
          </p:grpSpPr>
          <p:pic>
            <p:nvPicPr>
              <p:cNvPr id="319" name="Google Shape;319;p37"/>
              <p:cNvPicPr preferRelativeResize="0"/>
              <p:nvPr/>
            </p:nvPicPr>
            <p:blipFill rotWithShape="1">
              <a:blip r:embed="rId5">
                <a:alphaModFix/>
              </a:blip>
              <a:srcRect l="26013" t="44201" r="26731" b="5746"/>
              <a:stretch/>
            </p:blipFill>
            <p:spPr>
              <a:xfrm>
                <a:off x="4855875" y="739550"/>
                <a:ext cx="3987775" cy="2810625"/>
              </a:xfrm>
              <a:prstGeom prst="rect">
                <a:avLst/>
              </a:prstGeom>
              <a:noFill/>
              <a:ln>
                <a:noFill/>
              </a:ln>
            </p:spPr>
          </p:pic>
          <p:pic>
            <p:nvPicPr>
              <p:cNvPr id="320" name="Google Shape;320;p37"/>
              <p:cNvPicPr preferRelativeResize="0"/>
              <p:nvPr/>
            </p:nvPicPr>
            <p:blipFill>
              <a:blip r:embed="rId6">
                <a:alphaModFix/>
              </a:blip>
              <a:stretch>
                <a:fillRect/>
              </a:stretch>
            </p:blipFill>
            <p:spPr>
              <a:xfrm rot="-828010">
                <a:off x="7313829" y="1818159"/>
                <a:ext cx="1173065" cy="966609"/>
              </a:xfrm>
              <a:prstGeom prst="rect">
                <a:avLst/>
              </a:prstGeom>
              <a:noFill/>
              <a:ln>
                <a:noFill/>
              </a:ln>
            </p:spPr>
          </p:pic>
          <p:pic>
            <p:nvPicPr>
              <p:cNvPr id="321" name="Google Shape;321;p37"/>
              <p:cNvPicPr preferRelativeResize="0"/>
              <p:nvPr/>
            </p:nvPicPr>
            <p:blipFill rotWithShape="1">
              <a:blip r:embed="rId5">
                <a:alphaModFix/>
              </a:blip>
              <a:srcRect l="26013" t="44201" r="26731" b="5746"/>
              <a:stretch/>
            </p:blipFill>
            <p:spPr>
              <a:xfrm>
                <a:off x="5008275" y="891950"/>
                <a:ext cx="3987775" cy="2810625"/>
              </a:xfrm>
              <a:prstGeom prst="rect">
                <a:avLst/>
              </a:prstGeom>
              <a:noFill/>
              <a:ln>
                <a:noFill/>
              </a:ln>
            </p:spPr>
          </p:pic>
          <p:pic>
            <p:nvPicPr>
              <p:cNvPr id="322" name="Google Shape;322;p37"/>
              <p:cNvPicPr preferRelativeResize="0"/>
              <p:nvPr/>
            </p:nvPicPr>
            <p:blipFill>
              <a:blip r:embed="rId7">
                <a:alphaModFix/>
              </a:blip>
              <a:stretch>
                <a:fillRect/>
              </a:stretch>
            </p:blipFill>
            <p:spPr>
              <a:xfrm rot="-1077937">
                <a:off x="7476095" y="2026954"/>
                <a:ext cx="1087310" cy="886369"/>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1000"/>
                                        <p:tgtEl>
                                          <p:spTgt spid="3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6"/>
                                        </p:tgtEl>
                                        <p:attrNameLst>
                                          <p:attrName>style.visibility</p:attrName>
                                        </p:attrNameLst>
                                      </p:cBhvr>
                                      <p:to>
                                        <p:strVal val="visible"/>
                                      </p:to>
                                    </p:set>
                                    <p:animEffect transition="in" filter="fade">
                                      <p:cBhvr>
                                        <p:cTn id="12"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8"/>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14</a:t>
            </a:fld>
            <a:endParaRPr/>
          </a:p>
        </p:txBody>
      </p:sp>
      <p:sp>
        <p:nvSpPr>
          <p:cNvPr id="328" name="Google Shape;328;p38"/>
          <p:cNvSpPr txBox="1">
            <a:spLocks noGrp="1"/>
          </p:cNvSpPr>
          <p:nvPr>
            <p:ph type="ctrTitle" idx="4294967295"/>
          </p:nvPr>
        </p:nvSpPr>
        <p:spPr>
          <a:xfrm>
            <a:off x="0" y="0"/>
            <a:ext cx="9144000" cy="702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fr" sz="3000">
                <a:latin typeface="Lexend Deca"/>
                <a:ea typeface="Lexend Deca"/>
                <a:cs typeface="Lexend Deca"/>
                <a:sym typeface="Lexend Deca"/>
              </a:rPr>
              <a:t>Comment détecter les mouvements du sportif ?</a:t>
            </a:r>
            <a:endParaRPr sz="3000">
              <a:latin typeface="Lexend Deca"/>
              <a:ea typeface="Lexend Deca"/>
              <a:cs typeface="Lexend Deca"/>
              <a:sym typeface="Lexend Deca"/>
            </a:endParaRPr>
          </a:p>
          <a:p>
            <a:pPr marL="0" lvl="0" indent="0" algn="ctr" rtl="0">
              <a:spcBef>
                <a:spcPts val="0"/>
              </a:spcBef>
              <a:spcAft>
                <a:spcPts val="0"/>
              </a:spcAft>
              <a:buNone/>
            </a:pPr>
            <a:endParaRPr sz="3000">
              <a:latin typeface="Lexend Deca"/>
              <a:ea typeface="Lexend Deca"/>
              <a:cs typeface="Lexend Deca"/>
              <a:sym typeface="Lexend Deca"/>
            </a:endParaRPr>
          </a:p>
        </p:txBody>
      </p:sp>
      <p:grpSp>
        <p:nvGrpSpPr>
          <p:cNvPr id="329" name="Google Shape;329;p38"/>
          <p:cNvGrpSpPr/>
          <p:nvPr/>
        </p:nvGrpSpPr>
        <p:grpSpPr>
          <a:xfrm>
            <a:off x="-4917025" y="977063"/>
            <a:ext cx="4600125" cy="1960338"/>
            <a:chOff x="-4917025" y="977063"/>
            <a:chExt cx="4600125" cy="1960338"/>
          </a:xfrm>
        </p:grpSpPr>
        <p:sp>
          <p:nvSpPr>
            <p:cNvPr id="330" name="Google Shape;330;p38"/>
            <p:cNvSpPr txBox="1"/>
            <p:nvPr/>
          </p:nvSpPr>
          <p:spPr>
            <a:xfrm flipH="1">
              <a:off x="-4917025" y="1634200"/>
              <a:ext cx="3833400" cy="130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Lexend Deca"/>
                  <a:ea typeface="Lexend Deca"/>
                  <a:cs typeface="Lexend Deca"/>
                  <a:sym typeface="Lexend Deca"/>
                </a:rPr>
                <a:t>Tracer dans un graphique les valeurs mesurées de l’accélération dans n’importe quelle direction</a:t>
              </a:r>
              <a:endParaRPr>
                <a:latin typeface="Lexend Deca"/>
                <a:ea typeface="Lexend Deca"/>
                <a:cs typeface="Lexend Deca"/>
                <a:sym typeface="Lexend Deca"/>
              </a:endParaRPr>
            </a:p>
          </p:txBody>
        </p:sp>
        <p:sp>
          <p:nvSpPr>
            <p:cNvPr id="331" name="Google Shape;331;p38"/>
            <p:cNvSpPr txBox="1"/>
            <p:nvPr/>
          </p:nvSpPr>
          <p:spPr>
            <a:xfrm>
              <a:off x="-3564100" y="977063"/>
              <a:ext cx="3247200" cy="48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800" b="1">
                  <a:solidFill>
                    <a:srgbClr val="1F497D"/>
                  </a:solidFill>
                  <a:latin typeface="Lexend Deca"/>
                  <a:ea typeface="Lexend Deca"/>
                  <a:cs typeface="Lexend Deca"/>
                  <a:sym typeface="Lexend Deca"/>
                </a:rPr>
                <a:t>ALGORITHME</a:t>
              </a:r>
              <a:endParaRPr sz="1800" b="1">
                <a:solidFill>
                  <a:srgbClr val="1F497D"/>
                </a:solidFill>
                <a:latin typeface="Lexend Deca"/>
                <a:ea typeface="Lexend Deca"/>
                <a:cs typeface="Lexend Deca"/>
                <a:sym typeface="Lexend Deca"/>
              </a:endParaRPr>
            </a:p>
          </p:txBody>
        </p:sp>
      </p:grpSp>
      <p:pic>
        <p:nvPicPr>
          <p:cNvPr id="332" name="Google Shape;332;p38">
            <a:hlinkClick r:id="rId3"/>
          </p:cNvPr>
          <p:cNvPicPr preferRelativeResize="0"/>
          <p:nvPr/>
        </p:nvPicPr>
        <p:blipFill>
          <a:blip r:embed="rId4">
            <a:alphaModFix/>
          </a:blip>
          <a:stretch>
            <a:fillRect/>
          </a:stretch>
        </p:blipFill>
        <p:spPr>
          <a:xfrm>
            <a:off x="5639463" y="1233850"/>
            <a:ext cx="2242125" cy="2242125"/>
          </a:xfrm>
          <a:prstGeom prst="rect">
            <a:avLst/>
          </a:prstGeom>
          <a:noFill/>
          <a:ln>
            <a:noFill/>
          </a:ln>
        </p:spPr>
      </p:pic>
      <p:pic>
        <p:nvPicPr>
          <p:cNvPr id="333" name="Google Shape;333;p38"/>
          <p:cNvPicPr preferRelativeResize="0"/>
          <p:nvPr/>
        </p:nvPicPr>
        <p:blipFill>
          <a:blip r:embed="rId5">
            <a:alphaModFix/>
          </a:blip>
          <a:stretch>
            <a:fillRect/>
          </a:stretch>
        </p:blipFill>
        <p:spPr>
          <a:xfrm>
            <a:off x="1479775" y="1360775"/>
            <a:ext cx="2679675" cy="702600"/>
          </a:xfrm>
          <a:prstGeom prst="rect">
            <a:avLst/>
          </a:prstGeom>
          <a:noFill/>
          <a:ln>
            <a:noFill/>
          </a:ln>
        </p:spPr>
      </p:pic>
      <p:pic>
        <p:nvPicPr>
          <p:cNvPr id="334" name="Google Shape;334;p38"/>
          <p:cNvPicPr preferRelativeResize="0"/>
          <p:nvPr/>
        </p:nvPicPr>
        <p:blipFill>
          <a:blip r:embed="rId6">
            <a:alphaModFix/>
          </a:blip>
          <a:stretch>
            <a:fillRect/>
          </a:stretch>
        </p:blipFill>
        <p:spPr>
          <a:xfrm rot="33">
            <a:off x="1899750" y="2607534"/>
            <a:ext cx="1851850" cy="1509607"/>
          </a:xfrm>
          <a:prstGeom prst="rect">
            <a:avLst/>
          </a:prstGeom>
          <a:noFill/>
          <a:ln>
            <a:noFill/>
          </a:ln>
        </p:spPr>
      </p:pic>
      <p:sp>
        <p:nvSpPr>
          <p:cNvPr id="335" name="Google Shape;335;p38"/>
          <p:cNvSpPr txBox="1"/>
          <p:nvPr/>
        </p:nvSpPr>
        <p:spPr>
          <a:xfrm>
            <a:off x="4956475" y="3830050"/>
            <a:ext cx="4065300" cy="63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u="sng">
                <a:solidFill>
                  <a:schemeClr val="hlink"/>
                </a:solidFill>
                <a:latin typeface="Lexend Deca"/>
                <a:ea typeface="Lexend Deca"/>
                <a:cs typeface="Lexend Deca"/>
                <a:sym typeface="Lexend Deca"/>
                <a:hlinkClick r:id="rId7"/>
              </a:rPr>
              <a:t>https://makecode.microbit.org</a:t>
            </a:r>
            <a:endParaRPr sz="2100">
              <a:latin typeface="Lexend Deca"/>
              <a:ea typeface="Lexend Deca"/>
              <a:cs typeface="Lexend Deca"/>
              <a:sym typeface="Lexend Dec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9"/>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15</a:t>
            </a:fld>
            <a:endParaRPr/>
          </a:p>
        </p:txBody>
      </p:sp>
      <p:sp>
        <p:nvSpPr>
          <p:cNvPr id="341" name="Google Shape;341;p39"/>
          <p:cNvSpPr txBox="1">
            <a:spLocks noGrp="1"/>
          </p:cNvSpPr>
          <p:nvPr>
            <p:ph type="ctrTitle" idx="4294967295"/>
          </p:nvPr>
        </p:nvSpPr>
        <p:spPr>
          <a:xfrm>
            <a:off x="0" y="0"/>
            <a:ext cx="9144000" cy="702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fr" sz="3000">
                <a:latin typeface="Lexend Deca"/>
                <a:ea typeface="Lexend Deca"/>
                <a:cs typeface="Lexend Deca"/>
                <a:sym typeface="Lexend Deca"/>
              </a:rPr>
              <a:t>Comment détecter les mouvements du sportif ?</a:t>
            </a:r>
            <a:endParaRPr sz="3000">
              <a:latin typeface="Lexend Deca"/>
              <a:ea typeface="Lexend Deca"/>
              <a:cs typeface="Lexend Deca"/>
              <a:sym typeface="Lexend Deca"/>
            </a:endParaRPr>
          </a:p>
          <a:p>
            <a:pPr marL="0" lvl="0" indent="0" algn="ctr" rtl="0">
              <a:spcBef>
                <a:spcPts val="0"/>
              </a:spcBef>
              <a:spcAft>
                <a:spcPts val="0"/>
              </a:spcAft>
              <a:buNone/>
            </a:pPr>
            <a:endParaRPr sz="3000">
              <a:latin typeface="Lexend Deca"/>
              <a:ea typeface="Lexend Deca"/>
              <a:cs typeface="Lexend Deca"/>
              <a:sym typeface="Lexend Deca"/>
            </a:endParaRPr>
          </a:p>
        </p:txBody>
      </p:sp>
      <p:grpSp>
        <p:nvGrpSpPr>
          <p:cNvPr id="342" name="Google Shape;342;p39"/>
          <p:cNvGrpSpPr/>
          <p:nvPr/>
        </p:nvGrpSpPr>
        <p:grpSpPr>
          <a:xfrm>
            <a:off x="-4917025" y="977063"/>
            <a:ext cx="4600125" cy="1960338"/>
            <a:chOff x="-4917025" y="977063"/>
            <a:chExt cx="4600125" cy="1960338"/>
          </a:xfrm>
        </p:grpSpPr>
        <p:sp>
          <p:nvSpPr>
            <p:cNvPr id="343" name="Google Shape;343;p39"/>
            <p:cNvSpPr txBox="1"/>
            <p:nvPr/>
          </p:nvSpPr>
          <p:spPr>
            <a:xfrm flipH="1">
              <a:off x="-4917025" y="1634200"/>
              <a:ext cx="3833400" cy="130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Lexend Deca"/>
                  <a:ea typeface="Lexend Deca"/>
                  <a:cs typeface="Lexend Deca"/>
                  <a:sym typeface="Lexend Deca"/>
                </a:rPr>
                <a:t>Tracer dans un graphique les valeurs mesurées de l’accélération dans n’importe quelle direction</a:t>
              </a:r>
              <a:endParaRPr>
                <a:latin typeface="Lexend Deca"/>
                <a:ea typeface="Lexend Deca"/>
                <a:cs typeface="Lexend Deca"/>
                <a:sym typeface="Lexend Deca"/>
              </a:endParaRPr>
            </a:p>
          </p:txBody>
        </p:sp>
        <p:sp>
          <p:nvSpPr>
            <p:cNvPr id="344" name="Google Shape;344;p39"/>
            <p:cNvSpPr txBox="1"/>
            <p:nvPr/>
          </p:nvSpPr>
          <p:spPr>
            <a:xfrm>
              <a:off x="-3564100" y="977063"/>
              <a:ext cx="3247200" cy="48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800" b="1">
                  <a:solidFill>
                    <a:srgbClr val="1F497D"/>
                  </a:solidFill>
                  <a:latin typeface="Lexend Deca"/>
                  <a:ea typeface="Lexend Deca"/>
                  <a:cs typeface="Lexend Deca"/>
                  <a:sym typeface="Lexend Deca"/>
                </a:rPr>
                <a:t>ALGORITHME</a:t>
              </a:r>
              <a:endParaRPr sz="1800" b="1">
                <a:solidFill>
                  <a:srgbClr val="1F497D"/>
                </a:solidFill>
                <a:latin typeface="Lexend Deca"/>
                <a:ea typeface="Lexend Deca"/>
                <a:cs typeface="Lexend Deca"/>
                <a:sym typeface="Lexend Deca"/>
              </a:endParaRPr>
            </a:p>
          </p:txBody>
        </p:sp>
      </p:grpSp>
      <p:grpSp>
        <p:nvGrpSpPr>
          <p:cNvPr id="345" name="Google Shape;345;p39"/>
          <p:cNvGrpSpPr/>
          <p:nvPr/>
        </p:nvGrpSpPr>
        <p:grpSpPr>
          <a:xfrm>
            <a:off x="349875" y="1202050"/>
            <a:ext cx="3613149" cy="2091326"/>
            <a:chOff x="4728025" y="433313"/>
            <a:chExt cx="3613149" cy="2091326"/>
          </a:xfrm>
        </p:grpSpPr>
        <p:pic>
          <p:nvPicPr>
            <p:cNvPr id="346" name="Google Shape;346;p39">
              <a:hlinkClick r:id="rId3"/>
            </p:cNvPr>
            <p:cNvPicPr preferRelativeResize="0"/>
            <p:nvPr/>
          </p:nvPicPr>
          <p:blipFill>
            <a:blip r:embed="rId4">
              <a:alphaModFix/>
            </a:blip>
            <a:stretch>
              <a:fillRect/>
            </a:stretch>
          </p:blipFill>
          <p:spPr>
            <a:xfrm>
              <a:off x="4829500" y="1221413"/>
              <a:ext cx="3511674" cy="1303225"/>
            </a:xfrm>
            <a:prstGeom prst="rect">
              <a:avLst/>
            </a:prstGeom>
            <a:noFill/>
            <a:ln>
              <a:noFill/>
            </a:ln>
          </p:spPr>
        </p:pic>
        <p:sp>
          <p:nvSpPr>
            <p:cNvPr id="347" name="Google Shape;347;p39"/>
            <p:cNvSpPr txBox="1"/>
            <p:nvPr/>
          </p:nvSpPr>
          <p:spPr>
            <a:xfrm>
              <a:off x="4728025" y="433313"/>
              <a:ext cx="3247200" cy="48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800" b="1">
                  <a:solidFill>
                    <a:srgbClr val="1F497D"/>
                  </a:solidFill>
                  <a:latin typeface="Lexend Deca"/>
                  <a:ea typeface="Lexend Deca"/>
                  <a:cs typeface="Lexend Deca"/>
                  <a:sym typeface="Lexend Deca"/>
                </a:rPr>
                <a:t>PROGRAMME PAR BLOCS</a:t>
              </a:r>
              <a:endParaRPr sz="1800" b="1">
                <a:solidFill>
                  <a:srgbClr val="1F497D"/>
                </a:solidFill>
                <a:latin typeface="Lexend Deca"/>
                <a:ea typeface="Lexend Deca"/>
                <a:cs typeface="Lexend Deca"/>
                <a:sym typeface="Lexend Deca"/>
              </a:endParaRPr>
            </a:p>
          </p:txBody>
        </p:sp>
      </p:grpSp>
      <p:sp>
        <p:nvSpPr>
          <p:cNvPr id="348" name="Google Shape;348;p39"/>
          <p:cNvSpPr txBox="1"/>
          <p:nvPr/>
        </p:nvSpPr>
        <p:spPr>
          <a:xfrm>
            <a:off x="419550" y="3880200"/>
            <a:ext cx="8304900" cy="52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100" b="1">
                <a:solidFill>
                  <a:srgbClr val="1F497D"/>
                </a:solidFill>
                <a:latin typeface="Lexend Deca"/>
                <a:ea typeface="Lexend Deca"/>
                <a:cs typeface="Lexend Deca"/>
                <a:sym typeface="Lexend Deca"/>
              </a:rPr>
              <a:t>Nous allons fixer notre seuil de détection à 2500 milliG (mG)</a:t>
            </a:r>
            <a:endParaRPr sz="2100" b="1">
              <a:solidFill>
                <a:srgbClr val="1F497D"/>
              </a:solidFill>
              <a:latin typeface="Lexend Deca"/>
              <a:ea typeface="Lexend Deca"/>
              <a:cs typeface="Lexend Deca"/>
              <a:sym typeface="Lexend Deca"/>
            </a:endParaRPr>
          </a:p>
        </p:txBody>
      </p:sp>
      <p:grpSp>
        <p:nvGrpSpPr>
          <p:cNvPr id="349" name="Google Shape;349;p39"/>
          <p:cNvGrpSpPr/>
          <p:nvPr/>
        </p:nvGrpSpPr>
        <p:grpSpPr>
          <a:xfrm>
            <a:off x="4484900" y="1202050"/>
            <a:ext cx="4239550" cy="2178675"/>
            <a:chOff x="416725" y="1248888"/>
            <a:chExt cx="4239550" cy="2178675"/>
          </a:xfrm>
        </p:grpSpPr>
        <p:pic>
          <p:nvPicPr>
            <p:cNvPr id="350" name="Google Shape;350;p39"/>
            <p:cNvPicPr preferRelativeResize="0"/>
            <p:nvPr/>
          </p:nvPicPr>
          <p:blipFill>
            <a:blip r:embed="rId5">
              <a:alphaModFix/>
            </a:blip>
            <a:stretch>
              <a:fillRect/>
            </a:stretch>
          </p:blipFill>
          <p:spPr>
            <a:xfrm>
              <a:off x="416725" y="1248888"/>
              <a:ext cx="4239550" cy="2178675"/>
            </a:xfrm>
            <a:prstGeom prst="rect">
              <a:avLst/>
            </a:prstGeom>
            <a:noFill/>
            <a:ln w="9525" cap="flat" cmpd="sng">
              <a:solidFill>
                <a:schemeClr val="dk2"/>
              </a:solidFill>
              <a:prstDash val="solid"/>
              <a:round/>
              <a:headEnd type="none" w="sm" len="sm"/>
              <a:tailEnd type="none" w="sm" len="sm"/>
            </a:ln>
          </p:spPr>
        </p:pic>
        <p:sp>
          <p:nvSpPr>
            <p:cNvPr id="351" name="Google Shape;351;p39"/>
            <p:cNvSpPr/>
            <p:nvPr/>
          </p:nvSpPr>
          <p:spPr>
            <a:xfrm>
              <a:off x="458475" y="2708927"/>
              <a:ext cx="1277100" cy="501600"/>
            </a:xfrm>
            <a:prstGeom prst="roundRect">
              <a:avLst>
                <a:gd name="adj" fmla="val 16667"/>
              </a:avLst>
            </a:prstGeom>
            <a:no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fade">
                                      <p:cBhvr>
                                        <p:cTn id="7" dur="1000"/>
                                        <p:tgtEl>
                                          <p:spTgt spid="3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5"/>
                                        </p:tgtEl>
                                        <p:attrNameLst>
                                          <p:attrName>style.visibility</p:attrName>
                                        </p:attrNameLst>
                                      </p:cBhvr>
                                      <p:to>
                                        <p:strVal val="visible"/>
                                      </p:to>
                                    </p:set>
                                    <p:animEffect transition="in" filter="fade">
                                      <p:cBhvr>
                                        <p:cTn id="12" dur="1000"/>
                                        <p:tgtEl>
                                          <p:spTgt spid="3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9"/>
                                        </p:tgtEl>
                                        <p:attrNameLst>
                                          <p:attrName>style.visibility</p:attrName>
                                        </p:attrNameLst>
                                      </p:cBhvr>
                                      <p:to>
                                        <p:strVal val="visible"/>
                                      </p:to>
                                    </p:set>
                                    <p:animEffect transition="in" filter="fade">
                                      <p:cBhvr>
                                        <p:cTn id="17" dur="1000"/>
                                        <p:tgtEl>
                                          <p:spTgt spid="3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8"/>
                                        </p:tgtEl>
                                        <p:attrNameLst>
                                          <p:attrName>style.visibility</p:attrName>
                                        </p:attrNameLst>
                                      </p:cBhvr>
                                      <p:to>
                                        <p:strVal val="visible"/>
                                      </p:to>
                                    </p:set>
                                    <p:animEffect transition="in" filter="fade">
                                      <p:cBhvr>
                                        <p:cTn id="22" dur="10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0"/>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16</a:t>
            </a:fld>
            <a:endParaRPr/>
          </a:p>
        </p:txBody>
      </p:sp>
      <p:pic>
        <p:nvPicPr>
          <p:cNvPr id="357" name="Google Shape;357;p40"/>
          <p:cNvPicPr preferRelativeResize="0"/>
          <p:nvPr/>
        </p:nvPicPr>
        <p:blipFill rotWithShape="1">
          <a:blip r:embed="rId3">
            <a:alphaModFix/>
          </a:blip>
          <a:srcRect r="24173"/>
          <a:stretch/>
        </p:blipFill>
        <p:spPr>
          <a:xfrm>
            <a:off x="7651350" y="373250"/>
            <a:ext cx="1444525" cy="3810000"/>
          </a:xfrm>
          <a:prstGeom prst="rect">
            <a:avLst/>
          </a:prstGeom>
          <a:noFill/>
          <a:ln>
            <a:noFill/>
          </a:ln>
        </p:spPr>
      </p:pic>
      <p:pic>
        <p:nvPicPr>
          <p:cNvPr id="358" name="Google Shape;358;p40"/>
          <p:cNvPicPr preferRelativeResize="0"/>
          <p:nvPr/>
        </p:nvPicPr>
        <p:blipFill>
          <a:blip r:embed="rId4">
            <a:alphaModFix/>
          </a:blip>
          <a:stretch>
            <a:fillRect/>
          </a:stretch>
        </p:blipFill>
        <p:spPr>
          <a:xfrm>
            <a:off x="0" y="47525"/>
            <a:ext cx="1905000" cy="1905000"/>
          </a:xfrm>
          <a:prstGeom prst="rect">
            <a:avLst/>
          </a:prstGeom>
          <a:noFill/>
          <a:ln>
            <a:noFill/>
          </a:ln>
        </p:spPr>
      </p:pic>
      <p:pic>
        <p:nvPicPr>
          <p:cNvPr id="359" name="Google Shape;359;p40"/>
          <p:cNvPicPr preferRelativeResize="0"/>
          <p:nvPr/>
        </p:nvPicPr>
        <p:blipFill>
          <a:blip r:embed="rId5">
            <a:alphaModFix/>
          </a:blip>
          <a:stretch>
            <a:fillRect/>
          </a:stretch>
        </p:blipFill>
        <p:spPr>
          <a:xfrm>
            <a:off x="3938438" y="2053852"/>
            <a:ext cx="3089974" cy="2056750"/>
          </a:xfrm>
          <a:prstGeom prst="rect">
            <a:avLst/>
          </a:prstGeom>
          <a:noFill/>
          <a:ln>
            <a:noFill/>
          </a:ln>
        </p:spPr>
      </p:pic>
      <p:pic>
        <p:nvPicPr>
          <p:cNvPr id="360" name="Google Shape;360;p40"/>
          <p:cNvPicPr preferRelativeResize="0"/>
          <p:nvPr/>
        </p:nvPicPr>
        <p:blipFill>
          <a:blip r:embed="rId6">
            <a:alphaModFix/>
          </a:blip>
          <a:stretch>
            <a:fillRect/>
          </a:stretch>
        </p:blipFill>
        <p:spPr>
          <a:xfrm>
            <a:off x="1600025" y="1679875"/>
            <a:ext cx="1715475" cy="2704197"/>
          </a:xfrm>
          <a:prstGeom prst="rect">
            <a:avLst/>
          </a:prstGeom>
          <a:noFill/>
          <a:ln>
            <a:noFill/>
          </a:ln>
        </p:spPr>
      </p:pic>
      <p:sp>
        <p:nvSpPr>
          <p:cNvPr id="361" name="Google Shape;361;p40"/>
          <p:cNvSpPr txBox="1"/>
          <p:nvPr/>
        </p:nvSpPr>
        <p:spPr>
          <a:xfrm>
            <a:off x="0" y="304800"/>
            <a:ext cx="9144000" cy="810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3000">
                <a:solidFill>
                  <a:schemeClr val="dk1"/>
                </a:solidFill>
                <a:latin typeface="Lexend Deca"/>
                <a:ea typeface="Lexend Deca"/>
                <a:cs typeface="Lexend Deca"/>
                <a:sym typeface="Lexend Deca"/>
              </a:rPr>
              <a:t>L’accélération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anim calcmode="lin" valueType="num">
                                      <p:cBhvr additive="base">
                                        <p:cTn id="7" dur="1000"/>
                                        <p:tgtEl>
                                          <p:spTgt spid="360"/>
                                        </p:tgtEl>
                                        <p:attrNameLst>
                                          <p:attrName>ppt_w</p:attrName>
                                        </p:attrNameLst>
                                      </p:cBhvr>
                                      <p:tavLst>
                                        <p:tav tm="0">
                                          <p:val>
                                            <p:strVal val="0"/>
                                          </p:val>
                                        </p:tav>
                                        <p:tav tm="100000">
                                          <p:val>
                                            <p:strVal val="#ppt_w"/>
                                          </p:val>
                                        </p:tav>
                                      </p:tavLst>
                                    </p:anim>
                                    <p:anim calcmode="lin" valueType="num">
                                      <p:cBhvr additive="base">
                                        <p:cTn id="8" dur="1000"/>
                                        <p:tgtEl>
                                          <p:spTgt spid="360"/>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59"/>
                                        </p:tgtEl>
                                        <p:attrNameLst>
                                          <p:attrName>style.visibility</p:attrName>
                                        </p:attrNameLst>
                                      </p:cBhvr>
                                      <p:to>
                                        <p:strVal val="visible"/>
                                      </p:to>
                                    </p:set>
                                    <p:anim calcmode="lin" valueType="num">
                                      <p:cBhvr additive="base">
                                        <p:cTn id="13" dur="1000"/>
                                        <p:tgtEl>
                                          <p:spTgt spid="359"/>
                                        </p:tgtEl>
                                        <p:attrNameLst>
                                          <p:attrName>ppt_w</p:attrName>
                                        </p:attrNameLst>
                                      </p:cBhvr>
                                      <p:tavLst>
                                        <p:tav tm="0">
                                          <p:val>
                                            <p:strVal val="0"/>
                                          </p:val>
                                        </p:tav>
                                        <p:tav tm="100000">
                                          <p:val>
                                            <p:strVal val="#ppt_w"/>
                                          </p:val>
                                        </p:tav>
                                      </p:tavLst>
                                    </p:anim>
                                    <p:anim calcmode="lin" valueType="num">
                                      <p:cBhvr additive="base">
                                        <p:cTn id="14" dur="1000"/>
                                        <p:tgtEl>
                                          <p:spTgt spid="359"/>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7"/>
                                        </p:tgtEl>
                                        <p:attrNameLst>
                                          <p:attrName>style.visibility</p:attrName>
                                        </p:attrNameLst>
                                      </p:cBhvr>
                                      <p:to>
                                        <p:strVal val="visible"/>
                                      </p:to>
                                    </p:set>
                                    <p:animEffect transition="in" filter="fade">
                                      <p:cBhvr>
                                        <p:cTn id="19" dur="10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1"/>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17</a:t>
            </a:fld>
            <a:endParaRPr/>
          </a:p>
        </p:txBody>
      </p:sp>
      <p:sp>
        <p:nvSpPr>
          <p:cNvPr id="367" name="Google Shape;367;p41"/>
          <p:cNvSpPr txBox="1">
            <a:spLocks noGrp="1"/>
          </p:cNvSpPr>
          <p:nvPr>
            <p:ph type="ctrTitle" idx="4294967295"/>
          </p:nvPr>
        </p:nvSpPr>
        <p:spPr>
          <a:xfrm>
            <a:off x="0" y="0"/>
            <a:ext cx="9144000" cy="10470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3000">
                <a:latin typeface="Lexend Deca"/>
                <a:ea typeface="Lexend Deca"/>
                <a:cs typeface="Lexend Deca"/>
                <a:sym typeface="Lexend Deca"/>
              </a:rPr>
              <a:t>Comment comptabiliser les mouvements du sportif ?</a:t>
            </a:r>
            <a:endParaRPr sz="3000">
              <a:latin typeface="Lexend Deca"/>
              <a:ea typeface="Lexend Deca"/>
              <a:cs typeface="Lexend Deca"/>
              <a:sym typeface="Lexend Deca"/>
            </a:endParaRPr>
          </a:p>
        </p:txBody>
      </p:sp>
      <p:cxnSp>
        <p:nvCxnSpPr>
          <p:cNvPr id="368" name="Google Shape;368;p41"/>
          <p:cNvCxnSpPr/>
          <p:nvPr/>
        </p:nvCxnSpPr>
        <p:spPr>
          <a:xfrm rot="10800000">
            <a:off x="3172325" y="2180375"/>
            <a:ext cx="0" cy="1461600"/>
          </a:xfrm>
          <a:prstGeom prst="straightConnector1">
            <a:avLst/>
          </a:prstGeom>
          <a:noFill/>
          <a:ln w="38100" cap="flat" cmpd="sng">
            <a:solidFill>
              <a:srgbClr val="000000"/>
            </a:solidFill>
            <a:prstDash val="solid"/>
            <a:round/>
            <a:headEnd type="none" w="med" len="med"/>
            <a:tailEnd type="triangle" w="med" len="med"/>
          </a:ln>
        </p:spPr>
      </p:cxnSp>
      <p:cxnSp>
        <p:nvCxnSpPr>
          <p:cNvPr id="369" name="Google Shape;369;p41"/>
          <p:cNvCxnSpPr/>
          <p:nvPr/>
        </p:nvCxnSpPr>
        <p:spPr>
          <a:xfrm>
            <a:off x="4953000" y="2208475"/>
            <a:ext cx="0" cy="1461600"/>
          </a:xfrm>
          <a:prstGeom prst="straightConnector1">
            <a:avLst/>
          </a:prstGeom>
          <a:noFill/>
          <a:ln w="38100" cap="flat" cmpd="sng">
            <a:solidFill>
              <a:srgbClr val="000000"/>
            </a:solidFill>
            <a:prstDash val="solid"/>
            <a:round/>
            <a:headEnd type="none" w="med" len="med"/>
            <a:tailEnd type="triangle" w="med" len="med"/>
          </a:ln>
        </p:spPr>
      </p:cxnSp>
      <p:sp>
        <p:nvSpPr>
          <p:cNvPr id="370" name="Google Shape;370;p41"/>
          <p:cNvSpPr txBox="1"/>
          <p:nvPr/>
        </p:nvSpPr>
        <p:spPr>
          <a:xfrm>
            <a:off x="2437150" y="2742475"/>
            <a:ext cx="761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b="1">
                <a:latin typeface="Lexend Deca"/>
                <a:ea typeface="Lexend Deca"/>
                <a:cs typeface="Lexend Deca"/>
                <a:sym typeface="Lexend Deca"/>
              </a:rPr>
              <a:t>aller</a:t>
            </a:r>
            <a:endParaRPr b="1">
              <a:latin typeface="Lexend Deca"/>
              <a:ea typeface="Lexend Deca"/>
              <a:cs typeface="Lexend Deca"/>
              <a:sym typeface="Lexend Deca"/>
            </a:endParaRPr>
          </a:p>
        </p:txBody>
      </p:sp>
      <p:sp>
        <p:nvSpPr>
          <p:cNvPr id="371" name="Google Shape;371;p41"/>
          <p:cNvSpPr txBox="1"/>
          <p:nvPr/>
        </p:nvSpPr>
        <p:spPr>
          <a:xfrm>
            <a:off x="4940975" y="2742475"/>
            <a:ext cx="761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b="1">
                <a:latin typeface="Lexend Deca"/>
                <a:ea typeface="Lexend Deca"/>
                <a:cs typeface="Lexend Deca"/>
                <a:sym typeface="Lexend Deca"/>
              </a:rPr>
              <a:t>retour</a:t>
            </a:r>
            <a:endParaRPr b="1">
              <a:latin typeface="Lexend Deca"/>
              <a:ea typeface="Lexend Deca"/>
              <a:cs typeface="Lexend Deca"/>
              <a:sym typeface="Lexend Deca"/>
            </a:endParaRPr>
          </a:p>
        </p:txBody>
      </p:sp>
      <p:sp>
        <p:nvSpPr>
          <p:cNvPr id="372" name="Google Shape;372;p41"/>
          <p:cNvSpPr txBox="1"/>
          <p:nvPr/>
        </p:nvSpPr>
        <p:spPr>
          <a:xfrm>
            <a:off x="6281825" y="1047000"/>
            <a:ext cx="2084700" cy="70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800" b="1">
                <a:solidFill>
                  <a:srgbClr val="1F497D"/>
                </a:solidFill>
                <a:latin typeface="Lexend Deca"/>
                <a:ea typeface="Lexend Deca"/>
                <a:cs typeface="Lexend Deca"/>
                <a:sym typeface="Lexend Deca"/>
              </a:rPr>
              <a:t>Comptage des mouvements</a:t>
            </a:r>
            <a:endParaRPr sz="1800" b="1">
              <a:solidFill>
                <a:srgbClr val="1F497D"/>
              </a:solidFill>
              <a:latin typeface="Lexend Deca"/>
              <a:ea typeface="Lexend Deca"/>
              <a:cs typeface="Lexend Deca"/>
              <a:sym typeface="Lexend Deca"/>
            </a:endParaRPr>
          </a:p>
        </p:txBody>
      </p:sp>
      <p:pic>
        <p:nvPicPr>
          <p:cNvPr id="373" name="Google Shape;373;p41"/>
          <p:cNvPicPr preferRelativeResize="0"/>
          <p:nvPr/>
        </p:nvPicPr>
        <p:blipFill>
          <a:blip r:embed="rId3">
            <a:alphaModFix/>
          </a:blip>
          <a:stretch>
            <a:fillRect/>
          </a:stretch>
        </p:blipFill>
        <p:spPr>
          <a:xfrm>
            <a:off x="3479694" y="1593351"/>
            <a:ext cx="1192456" cy="2944751"/>
          </a:xfrm>
          <a:prstGeom prst="rect">
            <a:avLst/>
          </a:prstGeom>
          <a:noFill/>
          <a:ln>
            <a:noFill/>
          </a:ln>
        </p:spPr>
      </p:pic>
      <p:pic>
        <p:nvPicPr>
          <p:cNvPr id="374" name="Google Shape;374;p41"/>
          <p:cNvPicPr preferRelativeResize="0"/>
          <p:nvPr/>
        </p:nvPicPr>
        <p:blipFill>
          <a:blip r:embed="rId4">
            <a:alphaModFix/>
          </a:blip>
          <a:stretch>
            <a:fillRect/>
          </a:stretch>
        </p:blipFill>
        <p:spPr>
          <a:xfrm>
            <a:off x="6296825" y="2087950"/>
            <a:ext cx="2118289" cy="1702625"/>
          </a:xfrm>
          <a:prstGeom prst="rect">
            <a:avLst/>
          </a:prstGeom>
          <a:noFill/>
          <a:ln>
            <a:noFill/>
          </a:ln>
        </p:spPr>
      </p:pic>
      <p:pic>
        <p:nvPicPr>
          <p:cNvPr id="375" name="Google Shape;375;p41"/>
          <p:cNvPicPr preferRelativeResize="0"/>
          <p:nvPr/>
        </p:nvPicPr>
        <p:blipFill rotWithShape="1">
          <a:blip r:embed="rId5">
            <a:alphaModFix/>
          </a:blip>
          <a:srcRect l="18890" r="26607"/>
          <a:stretch/>
        </p:blipFill>
        <p:spPr>
          <a:xfrm>
            <a:off x="342900" y="1169100"/>
            <a:ext cx="1813400" cy="3091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2"/>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18</a:t>
            </a:fld>
            <a:endParaRPr/>
          </a:p>
        </p:txBody>
      </p:sp>
      <p:sp>
        <p:nvSpPr>
          <p:cNvPr id="381" name="Google Shape;381;p42"/>
          <p:cNvSpPr txBox="1">
            <a:spLocks noGrp="1"/>
          </p:cNvSpPr>
          <p:nvPr>
            <p:ph type="ctrTitle" idx="4294967295"/>
          </p:nvPr>
        </p:nvSpPr>
        <p:spPr>
          <a:xfrm>
            <a:off x="0" y="76200"/>
            <a:ext cx="9144000" cy="6801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3000">
                <a:latin typeface="Lexend Deca"/>
                <a:ea typeface="Lexend Deca"/>
                <a:cs typeface="Lexend Deca"/>
                <a:sym typeface="Lexend Deca"/>
              </a:rPr>
              <a:t>Pourquoi utiliser une variable ?</a:t>
            </a:r>
            <a:endParaRPr sz="3000">
              <a:latin typeface="Lexend Deca"/>
              <a:ea typeface="Lexend Deca"/>
              <a:cs typeface="Lexend Deca"/>
              <a:sym typeface="Lexend Deca"/>
            </a:endParaRPr>
          </a:p>
        </p:txBody>
      </p:sp>
      <p:sp>
        <p:nvSpPr>
          <p:cNvPr id="382" name="Google Shape;382;p42"/>
          <p:cNvSpPr txBox="1"/>
          <p:nvPr/>
        </p:nvSpPr>
        <p:spPr>
          <a:xfrm>
            <a:off x="812125" y="3880025"/>
            <a:ext cx="3373800" cy="60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b="1">
                <a:latin typeface="Lexend Deca"/>
                <a:ea typeface="Lexend Deca"/>
                <a:cs typeface="Lexend Deca"/>
                <a:sym typeface="Lexend Deca"/>
              </a:rPr>
              <a:t>Mémoriser une donnée à l’intérieur de la mémoire d’un système</a:t>
            </a:r>
            <a:endParaRPr b="1">
              <a:latin typeface="Lexend Deca"/>
              <a:ea typeface="Lexend Deca"/>
              <a:cs typeface="Lexend Deca"/>
              <a:sym typeface="Lexend Deca"/>
            </a:endParaRPr>
          </a:p>
        </p:txBody>
      </p:sp>
      <p:grpSp>
        <p:nvGrpSpPr>
          <p:cNvPr id="383" name="Google Shape;383;p42"/>
          <p:cNvGrpSpPr/>
          <p:nvPr/>
        </p:nvGrpSpPr>
        <p:grpSpPr>
          <a:xfrm>
            <a:off x="5548700" y="947025"/>
            <a:ext cx="2376316" cy="3565675"/>
            <a:chOff x="5548700" y="1175625"/>
            <a:chExt cx="2376316" cy="3565675"/>
          </a:xfrm>
        </p:grpSpPr>
        <p:sp>
          <p:nvSpPr>
            <p:cNvPr id="384" name="Google Shape;384;p42"/>
            <p:cNvSpPr/>
            <p:nvPr/>
          </p:nvSpPr>
          <p:spPr>
            <a:xfrm>
              <a:off x="5575725" y="1175625"/>
              <a:ext cx="2349000" cy="465900"/>
            </a:xfrm>
            <a:prstGeom prst="rect">
              <a:avLst/>
            </a:prstGeom>
            <a:solidFill>
              <a:srgbClr val="3177E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FFFFFF"/>
                  </a:solidFill>
                  <a:latin typeface="Lexend Deca"/>
                  <a:ea typeface="Lexend Deca"/>
                  <a:cs typeface="Lexend Deca"/>
                  <a:sym typeface="Lexend Deca"/>
                </a:rPr>
                <a:t>Mémoire du système</a:t>
              </a:r>
              <a:endParaRPr>
                <a:solidFill>
                  <a:srgbClr val="FFFFFF"/>
                </a:solidFill>
                <a:latin typeface="Lexend Deca"/>
                <a:ea typeface="Lexend Deca"/>
                <a:cs typeface="Lexend Deca"/>
                <a:sym typeface="Lexend Deca"/>
              </a:endParaRPr>
            </a:p>
          </p:txBody>
        </p:sp>
        <p:sp>
          <p:nvSpPr>
            <p:cNvPr id="385" name="Google Shape;385;p42"/>
            <p:cNvSpPr/>
            <p:nvPr/>
          </p:nvSpPr>
          <p:spPr>
            <a:xfrm>
              <a:off x="6079275" y="1994400"/>
              <a:ext cx="1341900" cy="526500"/>
            </a:xfrm>
            <a:prstGeom prst="rect">
              <a:avLst/>
            </a:prstGeom>
            <a:solidFill>
              <a:srgbClr val="3177E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FFFFFF"/>
                  </a:solidFill>
                  <a:latin typeface="Lexend Deca"/>
                  <a:ea typeface="Lexend Deca"/>
                  <a:cs typeface="Lexend Deca"/>
                  <a:sym typeface="Lexend Deca"/>
                </a:rPr>
                <a:t>Variable</a:t>
              </a:r>
              <a:endParaRPr>
                <a:solidFill>
                  <a:srgbClr val="FFFFFF"/>
                </a:solidFill>
                <a:latin typeface="Lexend Deca"/>
                <a:ea typeface="Lexend Deca"/>
                <a:cs typeface="Lexend Deca"/>
                <a:sym typeface="Lexend Deca"/>
              </a:endParaRPr>
            </a:p>
          </p:txBody>
        </p:sp>
        <p:cxnSp>
          <p:nvCxnSpPr>
            <p:cNvPr id="386" name="Google Shape;386;p42"/>
            <p:cNvCxnSpPr>
              <a:stCxn id="384" idx="2"/>
              <a:endCxn id="385" idx="0"/>
            </p:cNvCxnSpPr>
            <p:nvPr/>
          </p:nvCxnSpPr>
          <p:spPr>
            <a:xfrm rot="-5400000" flipH="1">
              <a:off x="6574125" y="1817625"/>
              <a:ext cx="352800" cy="600"/>
            </a:xfrm>
            <a:prstGeom prst="bentConnector3">
              <a:avLst>
                <a:gd name="adj1" fmla="val 50011"/>
              </a:avLst>
            </a:prstGeom>
            <a:noFill/>
            <a:ln w="28575" cap="flat" cmpd="sng">
              <a:solidFill>
                <a:srgbClr val="000000"/>
              </a:solidFill>
              <a:prstDash val="dash"/>
              <a:round/>
              <a:headEnd type="none" w="med" len="med"/>
              <a:tailEnd type="none" w="med" len="med"/>
            </a:ln>
          </p:spPr>
        </p:cxnSp>
        <p:grpSp>
          <p:nvGrpSpPr>
            <p:cNvPr id="387" name="Google Shape;387;p42"/>
            <p:cNvGrpSpPr/>
            <p:nvPr/>
          </p:nvGrpSpPr>
          <p:grpSpPr>
            <a:xfrm>
              <a:off x="5548700" y="2858938"/>
              <a:ext cx="2376316" cy="1882363"/>
              <a:chOff x="5396300" y="2706538"/>
              <a:chExt cx="2376316" cy="1882363"/>
            </a:xfrm>
          </p:grpSpPr>
          <p:sp>
            <p:nvSpPr>
              <p:cNvPr id="388" name="Google Shape;388;p42"/>
              <p:cNvSpPr txBox="1"/>
              <p:nvPr/>
            </p:nvSpPr>
            <p:spPr>
              <a:xfrm>
                <a:off x="5636025" y="2706538"/>
                <a:ext cx="1924200" cy="89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b="1">
                    <a:latin typeface="Lexend Deca"/>
                    <a:ea typeface="Lexend Deca"/>
                    <a:cs typeface="Lexend Deca"/>
                    <a:sym typeface="Lexend Deca"/>
                  </a:rPr>
                  <a:t>Les données stockées évoluent dans le temps</a:t>
                </a:r>
                <a:endParaRPr b="1">
                  <a:latin typeface="Lexend Deca"/>
                  <a:ea typeface="Lexend Deca"/>
                  <a:cs typeface="Lexend Deca"/>
                  <a:sym typeface="Lexend Deca"/>
                </a:endParaRPr>
              </a:p>
            </p:txBody>
          </p:sp>
          <p:pic>
            <p:nvPicPr>
              <p:cNvPr id="389" name="Google Shape;389;p42"/>
              <p:cNvPicPr preferRelativeResize="0"/>
              <p:nvPr/>
            </p:nvPicPr>
            <p:blipFill>
              <a:blip r:embed="rId3">
                <a:alphaModFix/>
              </a:blip>
              <a:stretch>
                <a:fillRect/>
              </a:stretch>
            </p:blipFill>
            <p:spPr>
              <a:xfrm>
                <a:off x="5423615" y="3727625"/>
                <a:ext cx="2349001" cy="404506"/>
              </a:xfrm>
              <a:prstGeom prst="rect">
                <a:avLst/>
              </a:prstGeom>
              <a:noFill/>
              <a:ln>
                <a:noFill/>
              </a:ln>
            </p:spPr>
          </p:pic>
          <p:sp>
            <p:nvSpPr>
              <p:cNvPr id="390" name="Google Shape;390;p42"/>
              <p:cNvSpPr txBox="1"/>
              <p:nvPr/>
            </p:nvSpPr>
            <p:spPr>
              <a:xfrm>
                <a:off x="5396300" y="4184500"/>
                <a:ext cx="2349000" cy="40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Lexend Deca"/>
                    <a:ea typeface="Lexend Deca"/>
                    <a:cs typeface="Lexend Deca"/>
                    <a:sym typeface="Lexend Deca"/>
                  </a:rPr>
                  <a:t>Intensité lumineuse variable dans le temps</a:t>
                </a:r>
                <a:endParaRPr>
                  <a:latin typeface="Lexend Deca"/>
                  <a:ea typeface="Lexend Deca"/>
                  <a:cs typeface="Lexend Deca"/>
                  <a:sym typeface="Lexend Deca"/>
                </a:endParaRPr>
              </a:p>
            </p:txBody>
          </p:sp>
        </p:grpSp>
      </p:grpSp>
      <p:grpSp>
        <p:nvGrpSpPr>
          <p:cNvPr id="391" name="Google Shape;391;p42"/>
          <p:cNvGrpSpPr/>
          <p:nvPr/>
        </p:nvGrpSpPr>
        <p:grpSpPr>
          <a:xfrm>
            <a:off x="245700" y="1083350"/>
            <a:ext cx="2796900" cy="787200"/>
            <a:chOff x="-363900" y="947025"/>
            <a:chExt cx="2796900" cy="787200"/>
          </a:xfrm>
        </p:grpSpPr>
        <p:sp>
          <p:nvSpPr>
            <p:cNvPr id="392" name="Google Shape;392;p42"/>
            <p:cNvSpPr/>
            <p:nvPr/>
          </p:nvSpPr>
          <p:spPr>
            <a:xfrm>
              <a:off x="380800" y="1340625"/>
              <a:ext cx="1140300" cy="393600"/>
            </a:xfrm>
            <a:prstGeom prst="rect">
              <a:avLst/>
            </a:prstGeom>
            <a:solidFill>
              <a:srgbClr val="1F497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FFFFFF"/>
                  </a:solidFill>
                  <a:latin typeface="Lexend Deca"/>
                  <a:ea typeface="Lexend Deca"/>
                  <a:cs typeface="Lexend Deca"/>
                  <a:sym typeface="Lexend Deca"/>
                </a:rPr>
                <a:t>Ensoleillé</a:t>
              </a:r>
              <a:endParaRPr>
                <a:solidFill>
                  <a:srgbClr val="FFFFFF"/>
                </a:solidFill>
                <a:latin typeface="Lexend Deca"/>
                <a:ea typeface="Lexend Deca"/>
                <a:cs typeface="Lexend Deca"/>
                <a:sym typeface="Lexend Deca"/>
              </a:endParaRPr>
            </a:p>
          </p:txBody>
        </p:sp>
        <p:sp>
          <p:nvSpPr>
            <p:cNvPr id="393" name="Google Shape;393;p42"/>
            <p:cNvSpPr txBox="1"/>
            <p:nvPr/>
          </p:nvSpPr>
          <p:spPr>
            <a:xfrm>
              <a:off x="-363900" y="947025"/>
              <a:ext cx="27969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Lexend Deca"/>
                  <a:ea typeface="Lexend Deca"/>
                  <a:cs typeface="Lexend Deca"/>
                  <a:sym typeface="Lexend Deca"/>
                </a:rPr>
                <a:t>Données météo :</a:t>
              </a:r>
              <a:endParaRPr>
                <a:latin typeface="Lexend Deca"/>
                <a:ea typeface="Lexend Deca"/>
                <a:cs typeface="Lexend Deca"/>
                <a:sym typeface="Lexend Deca"/>
              </a:endParaRPr>
            </a:p>
          </p:txBody>
        </p:sp>
      </p:grpSp>
      <p:grpSp>
        <p:nvGrpSpPr>
          <p:cNvPr id="394" name="Google Shape;394;p42"/>
          <p:cNvGrpSpPr/>
          <p:nvPr/>
        </p:nvGrpSpPr>
        <p:grpSpPr>
          <a:xfrm>
            <a:off x="628900" y="2693175"/>
            <a:ext cx="1863300" cy="787200"/>
            <a:chOff x="118450" y="2121200"/>
            <a:chExt cx="1863300" cy="787200"/>
          </a:xfrm>
        </p:grpSpPr>
        <p:sp>
          <p:nvSpPr>
            <p:cNvPr id="395" name="Google Shape;395;p42"/>
            <p:cNvSpPr/>
            <p:nvPr/>
          </p:nvSpPr>
          <p:spPr>
            <a:xfrm>
              <a:off x="479950" y="2514800"/>
              <a:ext cx="1140300" cy="393600"/>
            </a:xfrm>
            <a:prstGeom prst="rect">
              <a:avLst/>
            </a:prstGeom>
            <a:solidFill>
              <a:srgbClr val="1F497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FFFFFF"/>
                  </a:solidFill>
                  <a:latin typeface="Lexend Deca"/>
                  <a:ea typeface="Lexend Deca"/>
                  <a:cs typeface="Lexend Deca"/>
                  <a:sym typeface="Lexend Deca"/>
                </a:rPr>
                <a:t>21</a:t>
              </a:r>
              <a:endParaRPr>
                <a:solidFill>
                  <a:srgbClr val="FFFFFF"/>
                </a:solidFill>
                <a:latin typeface="Lexend Deca"/>
                <a:ea typeface="Lexend Deca"/>
                <a:cs typeface="Lexend Deca"/>
                <a:sym typeface="Lexend Deca"/>
              </a:endParaRPr>
            </a:p>
          </p:txBody>
        </p:sp>
        <p:sp>
          <p:nvSpPr>
            <p:cNvPr id="396" name="Google Shape;396;p42"/>
            <p:cNvSpPr txBox="1"/>
            <p:nvPr/>
          </p:nvSpPr>
          <p:spPr>
            <a:xfrm>
              <a:off x="118450" y="2121200"/>
              <a:ext cx="18633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Lexend Deca"/>
                  <a:ea typeface="Lexend Deca"/>
                  <a:cs typeface="Lexend Deca"/>
                  <a:sym typeface="Lexend Deca"/>
                </a:rPr>
                <a:t>Température (°C) :</a:t>
              </a:r>
              <a:endParaRPr>
                <a:latin typeface="Lexend Deca"/>
                <a:ea typeface="Lexend Deca"/>
                <a:cs typeface="Lexend Deca"/>
                <a:sym typeface="Lexend Deca"/>
              </a:endParaRPr>
            </a:p>
          </p:txBody>
        </p:sp>
      </p:grpSp>
      <p:grpSp>
        <p:nvGrpSpPr>
          <p:cNvPr id="397" name="Google Shape;397;p42"/>
          <p:cNvGrpSpPr/>
          <p:nvPr/>
        </p:nvGrpSpPr>
        <p:grpSpPr>
          <a:xfrm>
            <a:off x="3042675" y="1924563"/>
            <a:ext cx="1341900" cy="787200"/>
            <a:chOff x="2160400" y="1305850"/>
            <a:chExt cx="1341900" cy="787200"/>
          </a:xfrm>
        </p:grpSpPr>
        <p:sp>
          <p:nvSpPr>
            <p:cNvPr id="398" name="Google Shape;398;p42"/>
            <p:cNvSpPr/>
            <p:nvPr/>
          </p:nvSpPr>
          <p:spPr>
            <a:xfrm>
              <a:off x="2261200" y="1699450"/>
              <a:ext cx="1140300" cy="393600"/>
            </a:xfrm>
            <a:prstGeom prst="rect">
              <a:avLst/>
            </a:prstGeom>
            <a:solidFill>
              <a:srgbClr val="1F497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FFFFFF"/>
                  </a:solidFill>
                  <a:latin typeface="Lexend Deca"/>
                  <a:ea typeface="Lexend Deca"/>
                  <a:cs typeface="Lexend Deca"/>
                  <a:sym typeface="Lexend Deca"/>
                </a:rPr>
                <a:t>97502</a:t>
              </a:r>
              <a:endParaRPr>
                <a:solidFill>
                  <a:srgbClr val="FFFFFF"/>
                </a:solidFill>
                <a:latin typeface="Lexend Deca"/>
                <a:ea typeface="Lexend Deca"/>
                <a:cs typeface="Lexend Deca"/>
                <a:sym typeface="Lexend Deca"/>
              </a:endParaRPr>
            </a:p>
          </p:txBody>
        </p:sp>
        <p:sp>
          <p:nvSpPr>
            <p:cNvPr id="399" name="Google Shape;399;p42"/>
            <p:cNvSpPr txBox="1"/>
            <p:nvPr/>
          </p:nvSpPr>
          <p:spPr>
            <a:xfrm>
              <a:off x="2160400" y="1305850"/>
              <a:ext cx="13419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Lexend Deca"/>
                  <a:ea typeface="Lexend Deca"/>
                  <a:cs typeface="Lexend Deca"/>
                  <a:sym typeface="Lexend Deca"/>
                </a:rPr>
                <a:t>Code postal :</a:t>
              </a:r>
              <a:endParaRPr>
                <a:latin typeface="Lexend Deca"/>
                <a:ea typeface="Lexend Deca"/>
                <a:cs typeface="Lexend Deca"/>
                <a:sym typeface="Lexend Dec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5000"/>
                                        <p:tgtEl>
                                          <p:spTgt spid="3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7"/>
                                        </p:tgtEl>
                                        <p:attrNameLst>
                                          <p:attrName>style.visibility</p:attrName>
                                        </p:attrNameLst>
                                      </p:cBhvr>
                                      <p:to>
                                        <p:strVal val="visible"/>
                                      </p:to>
                                    </p:set>
                                    <p:animEffect transition="in" filter="fade">
                                      <p:cBhvr>
                                        <p:cTn id="12" dur="1000"/>
                                        <p:tgtEl>
                                          <p:spTgt spid="3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1"/>
                                        </p:tgtEl>
                                        <p:attrNameLst>
                                          <p:attrName>style.visibility</p:attrName>
                                        </p:attrNameLst>
                                      </p:cBhvr>
                                      <p:to>
                                        <p:strVal val="visible"/>
                                      </p:to>
                                    </p:set>
                                    <p:animEffect transition="in" filter="fade">
                                      <p:cBhvr>
                                        <p:cTn id="17" dur="1000"/>
                                        <p:tgtEl>
                                          <p:spTgt spid="3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4"/>
                                        </p:tgtEl>
                                        <p:attrNameLst>
                                          <p:attrName>style.visibility</p:attrName>
                                        </p:attrNameLst>
                                      </p:cBhvr>
                                      <p:to>
                                        <p:strVal val="visible"/>
                                      </p:to>
                                    </p:set>
                                    <p:animEffect transition="in" filter="fade">
                                      <p:cBhvr>
                                        <p:cTn id="22" dur="1000"/>
                                        <p:tgtEl>
                                          <p:spTgt spid="39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3"/>
                                        </p:tgtEl>
                                        <p:attrNameLst>
                                          <p:attrName>style.visibility</p:attrName>
                                        </p:attrNameLst>
                                      </p:cBhvr>
                                      <p:to>
                                        <p:strVal val="visible"/>
                                      </p:to>
                                    </p:set>
                                    <p:animEffect transition="in" filter="fade">
                                      <p:cBhvr>
                                        <p:cTn id="27" dur="1000"/>
                                        <p:tgtEl>
                                          <p:spTgt spid="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3"/>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19</a:t>
            </a:fld>
            <a:endParaRPr/>
          </a:p>
        </p:txBody>
      </p:sp>
      <p:sp>
        <p:nvSpPr>
          <p:cNvPr id="405" name="Google Shape;405;p43"/>
          <p:cNvSpPr txBox="1"/>
          <p:nvPr/>
        </p:nvSpPr>
        <p:spPr>
          <a:xfrm>
            <a:off x="0" y="0"/>
            <a:ext cx="3851700" cy="574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2100">
                <a:solidFill>
                  <a:schemeClr val="dk1"/>
                </a:solidFill>
                <a:latin typeface="Lexend Deca"/>
                <a:ea typeface="Lexend Deca"/>
                <a:cs typeface="Lexend Deca"/>
                <a:sym typeface="Lexend Deca"/>
              </a:rPr>
              <a:t>Comment comptabiliser les mouvements du sportif ?</a:t>
            </a:r>
            <a:endParaRPr sz="2100">
              <a:solidFill>
                <a:schemeClr val="dk1"/>
              </a:solidFill>
              <a:latin typeface="Lexend Deca"/>
              <a:ea typeface="Lexend Deca"/>
              <a:cs typeface="Lexend Deca"/>
              <a:sym typeface="Lexend Deca"/>
            </a:endParaRPr>
          </a:p>
        </p:txBody>
      </p:sp>
      <p:grpSp>
        <p:nvGrpSpPr>
          <p:cNvPr id="406" name="Google Shape;406;p43"/>
          <p:cNvGrpSpPr/>
          <p:nvPr/>
        </p:nvGrpSpPr>
        <p:grpSpPr>
          <a:xfrm>
            <a:off x="75850" y="846300"/>
            <a:ext cx="3176100" cy="3708125"/>
            <a:chOff x="75850" y="846300"/>
            <a:chExt cx="3176100" cy="3708125"/>
          </a:xfrm>
        </p:grpSpPr>
        <p:sp>
          <p:nvSpPr>
            <p:cNvPr id="407" name="Google Shape;407;p43"/>
            <p:cNvSpPr txBox="1"/>
            <p:nvPr/>
          </p:nvSpPr>
          <p:spPr>
            <a:xfrm>
              <a:off x="413050" y="846300"/>
              <a:ext cx="2501700" cy="48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a:solidFill>
                    <a:srgbClr val="1F497D"/>
                  </a:solidFill>
                  <a:latin typeface="Lexend Deca"/>
                  <a:ea typeface="Lexend Deca"/>
                  <a:cs typeface="Lexend Deca"/>
                  <a:sym typeface="Lexend Deca"/>
                </a:rPr>
                <a:t>ALGORITHME</a:t>
              </a:r>
              <a:endParaRPr sz="1600" b="1">
                <a:solidFill>
                  <a:srgbClr val="1F497D"/>
                </a:solidFill>
                <a:latin typeface="Lexend Deca"/>
                <a:ea typeface="Lexend Deca"/>
                <a:cs typeface="Lexend Deca"/>
                <a:sym typeface="Lexend Deca"/>
              </a:endParaRPr>
            </a:p>
          </p:txBody>
        </p:sp>
        <p:sp>
          <p:nvSpPr>
            <p:cNvPr id="408" name="Google Shape;408;p43"/>
            <p:cNvSpPr txBox="1"/>
            <p:nvPr/>
          </p:nvSpPr>
          <p:spPr>
            <a:xfrm>
              <a:off x="83350" y="2128925"/>
              <a:ext cx="3006000" cy="24255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fr" b="1">
                  <a:latin typeface="Lexend Deca"/>
                  <a:ea typeface="Lexend Deca"/>
                  <a:cs typeface="Lexend Deca"/>
                  <a:sym typeface="Lexend Deca"/>
                </a:rPr>
                <a:t>PROGRAMME</a:t>
              </a:r>
              <a:endParaRPr b="1">
                <a:latin typeface="Lexend Deca"/>
                <a:ea typeface="Lexend Deca"/>
                <a:cs typeface="Lexend Deca"/>
                <a:sym typeface="Lexend Deca"/>
              </a:endParaRPr>
            </a:p>
            <a:p>
              <a:pPr marL="0" lvl="0" indent="0" algn="just" rtl="0">
                <a:lnSpc>
                  <a:spcPct val="115000"/>
                </a:lnSpc>
                <a:spcBef>
                  <a:spcPts val="0"/>
                </a:spcBef>
                <a:spcAft>
                  <a:spcPts val="0"/>
                </a:spcAft>
                <a:buNone/>
              </a:pPr>
              <a:r>
                <a:rPr lang="fr" sz="1300">
                  <a:latin typeface="Lexend Deca"/>
                  <a:ea typeface="Lexend Deca"/>
                  <a:cs typeface="Lexend Deca"/>
                  <a:sym typeface="Lexend Deca"/>
                </a:rPr>
                <a:t>Il faut </a:t>
              </a:r>
              <a:r>
                <a:rPr lang="fr" sz="1300" b="1">
                  <a:latin typeface="Lexend Deca"/>
                  <a:ea typeface="Lexend Deca"/>
                  <a:cs typeface="Lexend Deca"/>
                  <a:sym typeface="Lexend Deca"/>
                </a:rPr>
                <a:t>acquérir les données d’accélération</a:t>
              </a:r>
              <a:endParaRPr sz="1300" b="1">
                <a:latin typeface="Lexend Deca"/>
                <a:ea typeface="Lexend Deca"/>
                <a:cs typeface="Lexend Deca"/>
                <a:sym typeface="Lexend Deca"/>
              </a:endParaRPr>
            </a:p>
            <a:p>
              <a:pPr marL="0" lvl="0" indent="0" algn="just" rtl="0">
                <a:lnSpc>
                  <a:spcPct val="115000"/>
                </a:lnSpc>
                <a:spcBef>
                  <a:spcPts val="0"/>
                </a:spcBef>
                <a:spcAft>
                  <a:spcPts val="0"/>
                </a:spcAft>
                <a:buNone/>
              </a:pPr>
              <a:r>
                <a:rPr lang="fr" sz="1300" b="1">
                  <a:latin typeface="Lexend Deca"/>
                  <a:ea typeface="Lexend Deca"/>
                  <a:cs typeface="Lexend Deca"/>
                  <a:sym typeface="Lexend Deca"/>
                </a:rPr>
                <a:t>Si</a:t>
              </a:r>
              <a:r>
                <a:rPr lang="fr" sz="1300">
                  <a:latin typeface="Lexend Deca"/>
                  <a:ea typeface="Lexend Deca"/>
                  <a:cs typeface="Lexend Deca"/>
                  <a:sym typeface="Lexend Deca"/>
                </a:rPr>
                <a:t> la valeur de l’accélération dans n’importe quelle direction est supérieur à 2500 mg</a:t>
              </a:r>
              <a:endParaRPr sz="1300">
                <a:latin typeface="Lexend Deca"/>
                <a:ea typeface="Lexend Deca"/>
                <a:cs typeface="Lexend Deca"/>
                <a:sym typeface="Lexend Deca"/>
              </a:endParaRPr>
            </a:p>
            <a:p>
              <a:pPr marL="0" lvl="0" indent="0" algn="just" rtl="0">
                <a:lnSpc>
                  <a:spcPct val="115000"/>
                </a:lnSpc>
                <a:spcBef>
                  <a:spcPts val="0"/>
                </a:spcBef>
                <a:spcAft>
                  <a:spcPts val="0"/>
                </a:spcAft>
                <a:buNone/>
              </a:pPr>
              <a:r>
                <a:rPr lang="fr" sz="1300" b="1">
                  <a:latin typeface="Lexend Deca"/>
                  <a:ea typeface="Lexend Deca"/>
                  <a:cs typeface="Lexend Deca"/>
                  <a:sym typeface="Lexend Deca"/>
                </a:rPr>
                <a:t>Alors :</a:t>
              </a:r>
              <a:endParaRPr sz="1300" b="1">
                <a:latin typeface="Lexend Deca"/>
                <a:ea typeface="Lexend Deca"/>
                <a:cs typeface="Lexend Deca"/>
                <a:sym typeface="Lexend Deca"/>
              </a:endParaRPr>
            </a:p>
            <a:p>
              <a:pPr marL="0" lvl="0" indent="0" algn="just" rtl="0">
                <a:lnSpc>
                  <a:spcPct val="115000"/>
                </a:lnSpc>
                <a:spcBef>
                  <a:spcPts val="0"/>
                </a:spcBef>
                <a:spcAft>
                  <a:spcPts val="0"/>
                </a:spcAft>
                <a:buNone/>
              </a:pPr>
              <a:r>
                <a:rPr lang="fr" sz="1300">
                  <a:latin typeface="Lexend Deca"/>
                  <a:ea typeface="Lexend Deca"/>
                  <a:cs typeface="Lexend Deca"/>
                  <a:sym typeface="Lexend Deca"/>
                </a:rPr>
                <a:t>Incrémenter la variable “mvt” de 1</a:t>
              </a:r>
              <a:endParaRPr sz="1300">
                <a:latin typeface="Lexend Deca"/>
                <a:ea typeface="Lexend Deca"/>
                <a:cs typeface="Lexend Deca"/>
                <a:sym typeface="Lexend Deca"/>
              </a:endParaRPr>
            </a:p>
            <a:p>
              <a:pPr marL="0" lvl="0" indent="0" algn="just" rtl="0">
                <a:lnSpc>
                  <a:spcPct val="115000"/>
                </a:lnSpc>
                <a:spcBef>
                  <a:spcPts val="0"/>
                </a:spcBef>
                <a:spcAft>
                  <a:spcPts val="0"/>
                </a:spcAft>
                <a:buNone/>
              </a:pPr>
              <a:r>
                <a:rPr lang="fr" sz="1300">
                  <a:latin typeface="Lexend Deca"/>
                  <a:ea typeface="Lexend Deca"/>
                  <a:cs typeface="Lexend Deca"/>
                  <a:sym typeface="Lexend Deca"/>
                </a:rPr>
                <a:t>Afficher la variable “mvt” sur l’écran matriciel</a:t>
              </a:r>
              <a:endParaRPr sz="1300">
                <a:latin typeface="Lexend Deca"/>
                <a:ea typeface="Lexend Deca"/>
                <a:cs typeface="Lexend Deca"/>
                <a:sym typeface="Lexend Deca"/>
              </a:endParaRPr>
            </a:p>
            <a:p>
              <a:pPr marL="0" lvl="0" indent="0" algn="just" rtl="0">
                <a:lnSpc>
                  <a:spcPct val="115000"/>
                </a:lnSpc>
                <a:spcBef>
                  <a:spcPts val="0"/>
                </a:spcBef>
                <a:spcAft>
                  <a:spcPts val="0"/>
                </a:spcAft>
                <a:buNone/>
              </a:pPr>
              <a:r>
                <a:rPr lang="fr" sz="1300" b="1">
                  <a:latin typeface="Lexend Deca"/>
                  <a:ea typeface="Lexend Deca"/>
                  <a:cs typeface="Lexend Deca"/>
                  <a:sym typeface="Lexend Deca"/>
                </a:rPr>
                <a:t>Et</a:t>
              </a:r>
              <a:r>
                <a:rPr lang="fr" sz="1300">
                  <a:latin typeface="Lexend Deca"/>
                  <a:ea typeface="Lexend Deca"/>
                  <a:cs typeface="Lexend Deca"/>
                  <a:sym typeface="Lexend Deca"/>
                </a:rPr>
                <a:t> attendre 500ms</a:t>
              </a:r>
              <a:endParaRPr sz="1300">
                <a:latin typeface="Lexend Deca"/>
                <a:ea typeface="Lexend Deca"/>
                <a:cs typeface="Lexend Deca"/>
                <a:sym typeface="Lexend Deca"/>
              </a:endParaRPr>
            </a:p>
          </p:txBody>
        </p:sp>
        <p:sp>
          <p:nvSpPr>
            <p:cNvPr id="409" name="Google Shape;409;p43"/>
            <p:cNvSpPr txBox="1"/>
            <p:nvPr/>
          </p:nvSpPr>
          <p:spPr>
            <a:xfrm>
              <a:off x="75850" y="1234238"/>
              <a:ext cx="3176100" cy="9537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fr" b="1">
                  <a:solidFill>
                    <a:schemeClr val="dk1"/>
                  </a:solidFill>
                  <a:latin typeface="Lexend Deca"/>
                  <a:ea typeface="Lexend Deca"/>
                  <a:cs typeface="Lexend Deca"/>
                  <a:sym typeface="Lexend Deca"/>
                </a:rPr>
                <a:t>INITIALISATION</a:t>
              </a:r>
              <a:endParaRPr b="1">
                <a:solidFill>
                  <a:schemeClr val="dk1"/>
                </a:solidFill>
                <a:latin typeface="Lexend Deca"/>
                <a:ea typeface="Lexend Deca"/>
                <a:cs typeface="Lexend Deca"/>
                <a:sym typeface="Lexend Deca"/>
              </a:endParaRPr>
            </a:p>
            <a:p>
              <a:pPr marL="0" lvl="0" indent="0" algn="just" rtl="0">
                <a:lnSpc>
                  <a:spcPct val="115000"/>
                </a:lnSpc>
                <a:spcBef>
                  <a:spcPts val="0"/>
                </a:spcBef>
                <a:spcAft>
                  <a:spcPts val="0"/>
                </a:spcAft>
                <a:buNone/>
              </a:pPr>
              <a:r>
                <a:rPr lang="fr" sz="1300">
                  <a:solidFill>
                    <a:schemeClr val="dk1"/>
                  </a:solidFill>
                  <a:latin typeface="Lexend Deca"/>
                  <a:ea typeface="Lexend Deca"/>
                  <a:cs typeface="Lexend Deca"/>
                  <a:sym typeface="Lexend Deca"/>
                </a:rPr>
                <a:t>Afficher le logo d’un haltère</a:t>
              </a:r>
              <a:endParaRPr sz="1300">
                <a:solidFill>
                  <a:schemeClr val="dk1"/>
                </a:solidFill>
                <a:latin typeface="Lexend Deca"/>
                <a:ea typeface="Lexend Deca"/>
                <a:cs typeface="Lexend Deca"/>
                <a:sym typeface="Lexend Deca"/>
              </a:endParaRPr>
            </a:p>
            <a:p>
              <a:pPr marL="0" lvl="0" indent="0" algn="just" rtl="0">
                <a:lnSpc>
                  <a:spcPct val="115000"/>
                </a:lnSpc>
                <a:spcBef>
                  <a:spcPts val="0"/>
                </a:spcBef>
                <a:spcAft>
                  <a:spcPts val="0"/>
                </a:spcAft>
                <a:buNone/>
              </a:pPr>
              <a:r>
                <a:rPr lang="fr" sz="1300">
                  <a:solidFill>
                    <a:schemeClr val="dk1"/>
                  </a:solidFill>
                  <a:latin typeface="Lexend Deca"/>
                  <a:ea typeface="Lexend Deca"/>
                  <a:cs typeface="Lexend Deca"/>
                  <a:sym typeface="Lexend Deca"/>
                </a:rPr>
                <a:t>Déclarer la variable “mvt” à 0</a:t>
              </a:r>
              <a:endParaRPr sz="1300"/>
            </a:p>
          </p:txBody>
        </p:sp>
      </p:grpSp>
      <p:grpSp>
        <p:nvGrpSpPr>
          <p:cNvPr id="410" name="Google Shape;410;p43"/>
          <p:cNvGrpSpPr/>
          <p:nvPr/>
        </p:nvGrpSpPr>
        <p:grpSpPr>
          <a:xfrm>
            <a:off x="3059875" y="-6250"/>
            <a:ext cx="2853475" cy="4871100"/>
            <a:chOff x="5498275" y="-6250"/>
            <a:chExt cx="2853475" cy="4871100"/>
          </a:xfrm>
        </p:grpSpPr>
        <p:sp>
          <p:nvSpPr>
            <p:cNvPr id="411" name="Google Shape;411;p43"/>
            <p:cNvSpPr txBox="1"/>
            <p:nvPr/>
          </p:nvSpPr>
          <p:spPr>
            <a:xfrm rot="-5400000">
              <a:off x="3291775" y="2200250"/>
              <a:ext cx="4871100" cy="4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a:solidFill>
                    <a:srgbClr val="1F497D"/>
                  </a:solidFill>
                  <a:latin typeface="Lexend Deca"/>
                  <a:ea typeface="Lexend Deca"/>
                  <a:cs typeface="Lexend Deca"/>
                  <a:sym typeface="Lexend Deca"/>
                </a:rPr>
                <a:t>ALGORIGRAMME</a:t>
              </a:r>
              <a:endParaRPr sz="1600"/>
            </a:p>
          </p:txBody>
        </p:sp>
        <p:sp>
          <p:nvSpPr>
            <p:cNvPr id="412" name="Google Shape;412;p43"/>
            <p:cNvSpPr/>
            <p:nvPr/>
          </p:nvSpPr>
          <p:spPr>
            <a:xfrm>
              <a:off x="6034050" y="1705975"/>
              <a:ext cx="2167500" cy="483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1F497D"/>
                  </a:solidFill>
                  <a:latin typeface="Lexend Deca"/>
                  <a:ea typeface="Lexend Deca"/>
                  <a:cs typeface="Lexend Deca"/>
                  <a:sym typeface="Lexend Deca"/>
                </a:rPr>
                <a:t>acquérir données accélération</a:t>
              </a:r>
              <a:endParaRPr>
                <a:solidFill>
                  <a:srgbClr val="1F497D"/>
                </a:solidFill>
                <a:latin typeface="Lexend Deca"/>
                <a:ea typeface="Lexend Deca"/>
                <a:cs typeface="Lexend Deca"/>
                <a:sym typeface="Lexend Deca"/>
              </a:endParaRPr>
            </a:p>
          </p:txBody>
        </p:sp>
        <p:sp>
          <p:nvSpPr>
            <p:cNvPr id="413" name="Google Shape;413;p43"/>
            <p:cNvSpPr/>
            <p:nvPr/>
          </p:nvSpPr>
          <p:spPr>
            <a:xfrm>
              <a:off x="6362025" y="2324275"/>
              <a:ext cx="1511525" cy="530100"/>
            </a:xfrm>
            <a:prstGeom prst="flowChartDecision">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300">
                  <a:solidFill>
                    <a:srgbClr val="1F497D"/>
                  </a:solidFill>
                  <a:latin typeface="Lexend Deca"/>
                  <a:ea typeface="Lexend Deca"/>
                  <a:cs typeface="Lexend Deca"/>
                  <a:sym typeface="Lexend Deca"/>
                </a:rPr>
                <a:t>a&gt;2500</a:t>
              </a:r>
              <a:endParaRPr sz="1300">
                <a:solidFill>
                  <a:srgbClr val="1F497D"/>
                </a:solidFill>
                <a:latin typeface="Lexend Deca"/>
                <a:ea typeface="Lexend Deca"/>
                <a:cs typeface="Lexend Deca"/>
                <a:sym typeface="Lexend Deca"/>
              </a:endParaRPr>
            </a:p>
          </p:txBody>
        </p:sp>
        <p:sp>
          <p:nvSpPr>
            <p:cNvPr id="414" name="Google Shape;414;p43"/>
            <p:cNvSpPr/>
            <p:nvPr/>
          </p:nvSpPr>
          <p:spPr>
            <a:xfrm>
              <a:off x="5997725" y="2989375"/>
              <a:ext cx="2233200" cy="483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1F497D"/>
                  </a:solidFill>
                  <a:latin typeface="Lexend Deca"/>
                  <a:ea typeface="Lexend Deca"/>
                  <a:cs typeface="Lexend Deca"/>
                  <a:sym typeface="Lexend Deca"/>
                </a:rPr>
                <a:t>ajouter 1 au compteur de mouvement</a:t>
              </a:r>
              <a:endParaRPr>
                <a:solidFill>
                  <a:srgbClr val="1F497D"/>
                </a:solidFill>
                <a:latin typeface="Lexend Deca"/>
                <a:ea typeface="Lexend Deca"/>
                <a:cs typeface="Lexend Deca"/>
                <a:sym typeface="Lexend Deca"/>
              </a:endParaRPr>
            </a:p>
          </p:txBody>
        </p:sp>
        <p:sp>
          <p:nvSpPr>
            <p:cNvPr id="415" name="Google Shape;415;p43"/>
            <p:cNvSpPr/>
            <p:nvPr/>
          </p:nvSpPr>
          <p:spPr>
            <a:xfrm>
              <a:off x="5997700" y="3658150"/>
              <a:ext cx="2233200" cy="483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1F497D"/>
                  </a:solidFill>
                  <a:latin typeface="Lexend Deca"/>
                  <a:ea typeface="Lexend Deca"/>
                  <a:cs typeface="Lexend Deca"/>
                  <a:sym typeface="Lexend Deca"/>
                </a:rPr>
                <a:t>afficher nombre de mouvement</a:t>
              </a:r>
              <a:endParaRPr>
                <a:solidFill>
                  <a:srgbClr val="1F497D"/>
                </a:solidFill>
                <a:latin typeface="Lexend Deca"/>
                <a:ea typeface="Lexend Deca"/>
                <a:cs typeface="Lexend Deca"/>
                <a:sym typeface="Lexend Deca"/>
              </a:endParaRPr>
            </a:p>
          </p:txBody>
        </p:sp>
        <p:cxnSp>
          <p:nvCxnSpPr>
            <p:cNvPr id="416" name="Google Shape;416;p43"/>
            <p:cNvCxnSpPr>
              <a:stCxn id="414" idx="2"/>
              <a:endCxn id="415" idx="0"/>
            </p:cNvCxnSpPr>
            <p:nvPr/>
          </p:nvCxnSpPr>
          <p:spPr>
            <a:xfrm>
              <a:off x="7114325" y="3472675"/>
              <a:ext cx="0" cy="185400"/>
            </a:xfrm>
            <a:prstGeom prst="straightConnector1">
              <a:avLst/>
            </a:prstGeom>
            <a:noFill/>
            <a:ln w="9525" cap="flat" cmpd="sng">
              <a:solidFill>
                <a:schemeClr val="dk2"/>
              </a:solidFill>
              <a:prstDash val="solid"/>
              <a:round/>
              <a:headEnd type="none" w="med" len="med"/>
              <a:tailEnd type="triangle" w="med" len="med"/>
            </a:ln>
          </p:spPr>
        </p:cxnSp>
        <p:cxnSp>
          <p:nvCxnSpPr>
            <p:cNvPr id="417" name="Google Shape;417;p43"/>
            <p:cNvCxnSpPr/>
            <p:nvPr/>
          </p:nvCxnSpPr>
          <p:spPr>
            <a:xfrm rot="10800000">
              <a:off x="5871350" y="1606600"/>
              <a:ext cx="17700" cy="3204000"/>
            </a:xfrm>
            <a:prstGeom prst="straightConnector1">
              <a:avLst/>
            </a:prstGeom>
            <a:noFill/>
            <a:ln w="9525" cap="flat" cmpd="sng">
              <a:solidFill>
                <a:schemeClr val="dk2"/>
              </a:solidFill>
              <a:prstDash val="solid"/>
              <a:round/>
              <a:headEnd type="none" w="med" len="med"/>
              <a:tailEnd type="none" w="med" len="med"/>
            </a:ln>
          </p:spPr>
        </p:cxnSp>
        <p:sp>
          <p:nvSpPr>
            <p:cNvPr id="418" name="Google Shape;418;p43"/>
            <p:cNvSpPr txBox="1"/>
            <p:nvPr/>
          </p:nvSpPr>
          <p:spPr>
            <a:xfrm>
              <a:off x="7203700" y="2674075"/>
              <a:ext cx="513600" cy="31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i="1">
                  <a:solidFill>
                    <a:srgbClr val="1F497D"/>
                  </a:solidFill>
                  <a:latin typeface="Lexend Deca"/>
                  <a:ea typeface="Lexend Deca"/>
                  <a:cs typeface="Lexend Deca"/>
                  <a:sym typeface="Lexend Deca"/>
                </a:rPr>
                <a:t>oui</a:t>
              </a:r>
              <a:endParaRPr i="1">
                <a:solidFill>
                  <a:srgbClr val="1F497D"/>
                </a:solidFill>
                <a:latin typeface="Lexend Deca"/>
                <a:ea typeface="Lexend Deca"/>
                <a:cs typeface="Lexend Deca"/>
                <a:sym typeface="Lexend Deca"/>
              </a:endParaRPr>
            </a:p>
          </p:txBody>
        </p:sp>
        <p:sp>
          <p:nvSpPr>
            <p:cNvPr id="419" name="Google Shape;419;p43"/>
            <p:cNvSpPr txBox="1"/>
            <p:nvPr/>
          </p:nvSpPr>
          <p:spPr>
            <a:xfrm>
              <a:off x="7752313" y="2299200"/>
              <a:ext cx="548700" cy="31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i="1">
                  <a:solidFill>
                    <a:srgbClr val="1F497D"/>
                  </a:solidFill>
                  <a:latin typeface="Lexend Deca"/>
                  <a:ea typeface="Lexend Deca"/>
                  <a:cs typeface="Lexend Deca"/>
                  <a:sym typeface="Lexend Deca"/>
                </a:rPr>
                <a:t>non</a:t>
              </a:r>
              <a:endParaRPr i="1">
                <a:solidFill>
                  <a:srgbClr val="1F497D"/>
                </a:solidFill>
                <a:latin typeface="Lexend Deca"/>
                <a:ea typeface="Lexend Deca"/>
                <a:cs typeface="Lexend Deca"/>
                <a:sym typeface="Lexend Deca"/>
              </a:endParaRPr>
            </a:p>
          </p:txBody>
        </p:sp>
        <p:sp>
          <p:nvSpPr>
            <p:cNvPr id="420" name="Google Shape;420;p43"/>
            <p:cNvSpPr/>
            <p:nvPr/>
          </p:nvSpPr>
          <p:spPr>
            <a:xfrm>
              <a:off x="6596050" y="45600"/>
              <a:ext cx="1036500" cy="362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1F497D"/>
                  </a:solidFill>
                  <a:latin typeface="Lexend Deca"/>
                  <a:ea typeface="Lexend Deca"/>
                  <a:cs typeface="Lexend Deca"/>
                  <a:sym typeface="Lexend Deca"/>
                </a:rPr>
                <a:t>Début</a:t>
              </a:r>
              <a:endParaRPr>
                <a:solidFill>
                  <a:srgbClr val="1F497D"/>
                </a:solidFill>
                <a:latin typeface="Lexend Deca"/>
                <a:ea typeface="Lexend Deca"/>
                <a:cs typeface="Lexend Deca"/>
                <a:sym typeface="Lexend Deca"/>
              </a:endParaRPr>
            </a:p>
          </p:txBody>
        </p:sp>
        <p:cxnSp>
          <p:nvCxnSpPr>
            <p:cNvPr id="421" name="Google Shape;421;p43"/>
            <p:cNvCxnSpPr>
              <a:stCxn id="413" idx="3"/>
            </p:cNvCxnSpPr>
            <p:nvPr/>
          </p:nvCxnSpPr>
          <p:spPr>
            <a:xfrm>
              <a:off x="7873550" y="2589325"/>
              <a:ext cx="478200" cy="13500"/>
            </a:xfrm>
            <a:prstGeom prst="straightConnector1">
              <a:avLst/>
            </a:prstGeom>
            <a:noFill/>
            <a:ln w="9525" cap="flat" cmpd="sng">
              <a:solidFill>
                <a:schemeClr val="dk2"/>
              </a:solidFill>
              <a:prstDash val="solid"/>
              <a:round/>
              <a:headEnd type="none" w="med" len="med"/>
              <a:tailEnd type="none" w="med" len="med"/>
            </a:ln>
          </p:spPr>
        </p:cxnSp>
        <p:sp>
          <p:nvSpPr>
            <p:cNvPr id="422" name="Google Shape;422;p43"/>
            <p:cNvSpPr/>
            <p:nvPr/>
          </p:nvSpPr>
          <p:spPr>
            <a:xfrm>
              <a:off x="6034050" y="574000"/>
              <a:ext cx="2167500" cy="393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1F497D"/>
                  </a:solidFill>
                  <a:latin typeface="Lexend Deca"/>
                  <a:ea typeface="Lexend Deca"/>
                  <a:cs typeface="Lexend Deca"/>
                  <a:sym typeface="Lexend Deca"/>
                </a:rPr>
                <a:t>afficher le logo haltère</a:t>
              </a:r>
              <a:endParaRPr>
                <a:solidFill>
                  <a:srgbClr val="1F497D"/>
                </a:solidFill>
                <a:latin typeface="Lexend Deca"/>
                <a:ea typeface="Lexend Deca"/>
                <a:cs typeface="Lexend Deca"/>
                <a:sym typeface="Lexend Deca"/>
              </a:endParaRPr>
            </a:p>
          </p:txBody>
        </p:sp>
        <p:sp>
          <p:nvSpPr>
            <p:cNvPr id="423" name="Google Shape;423;p43"/>
            <p:cNvSpPr/>
            <p:nvPr/>
          </p:nvSpPr>
          <p:spPr>
            <a:xfrm>
              <a:off x="6034050" y="1089650"/>
              <a:ext cx="2167500" cy="430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1F497D"/>
                  </a:solidFill>
                  <a:latin typeface="Lexend Deca"/>
                  <a:ea typeface="Lexend Deca"/>
                  <a:cs typeface="Lexend Deca"/>
                  <a:sym typeface="Lexend Deca"/>
                </a:rPr>
                <a:t>déclarer la variable “mvt”</a:t>
              </a:r>
              <a:endParaRPr>
                <a:solidFill>
                  <a:srgbClr val="1F497D"/>
                </a:solidFill>
                <a:latin typeface="Lexend Deca"/>
                <a:ea typeface="Lexend Deca"/>
                <a:cs typeface="Lexend Deca"/>
                <a:sym typeface="Lexend Deca"/>
              </a:endParaRPr>
            </a:p>
          </p:txBody>
        </p:sp>
        <p:cxnSp>
          <p:nvCxnSpPr>
            <p:cNvPr id="424" name="Google Shape;424;p43"/>
            <p:cNvCxnSpPr>
              <a:stCxn id="422" idx="2"/>
              <a:endCxn id="423" idx="0"/>
            </p:cNvCxnSpPr>
            <p:nvPr/>
          </p:nvCxnSpPr>
          <p:spPr>
            <a:xfrm>
              <a:off x="7117800" y="967600"/>
              <a:ext cx="0" cy="122100"/>
            </a:xfrm>
            <a:prstGeom prst="straightConnector1">
              <a:avLst/>
            </a:prstGeom>
            <a:noFill/>
            <a:ln w="9525" cap="flat" cmpd="sng">
              <a:solidFill>
                <a:schemeClr val="dk2"/>
              </a:solidFill>
              <a:prstDash val="solid"/>
              <a:round/>
              <a:headEnd type="none" w="med" len="med"/>
              <a:tailEnd type="triangle" w="med" len="med"/>
            </a:ln>
          </p:spPr>
        </p:cxnSp>
        <p:cxnSp>
          <p:nvCxnSpPr>
            <p:cNvPr id="425" name="Google Shape;425;p43"/>
            <p:cNvCxnSpPr>
              <a:stCxn id="423" idx="2"/>
              <a:endCxn id="412" idx="0"/>
            </p:cNvCxnSpPr>
            <p:nvPr/>
          </p:nvCxnSpPr>
          <p:spPr>
            <a:xfrm>
              <a:off x="7117800" y="1519850"/>
              <a:ext cx="0" cy="186000"/>
            </a:xfrm>
            <a:prstGeom prst="straightConnector1">
              <a:avLst/>
            </a:prstGeom>
            <a:noFill/>
            <a:ln w="9525" cap="flat" cmpd="sng">
              <a:solidFill>
                <a:schemeClr val="dk2"/>
              </a:solidFill>
              <a:prstDash val="solid"/>
              <a:round/>
              <a:headEnd type="none" w="med" len="med"/>
              <a:tailEnd type="triangle" w="med" len="med"/>
            </a:ln>
          </p:spPr>
        </p:cxnSp>
        <p:cxnSp>
          <p:nvCxnSpPr>
            <p:cNvPr id="426" name="Google Shape;426;p43"/>
            <p:cNvCxnSpPr>
              <a:stCxn id="420" idx="4"/>
              <a:endCxn id="422" idx="0"/>
            </p:cNvCxnSpPr>
            <p:nvPr/>
          </p:nvCxnSpPr>
          <p:spPr>
            <a:xfrm>
              <a:off x="7114300" y="407700"/>
              <a:ext cx="3600" cy="166200"/>
            </a:xfrm>
            <a:prstGeom prst="straightConnector1">
              <a:avLst/>
            </a:prstGeom>
            <a:noFill/>
            <a:ln w="9525" cap="flat" cmpd="sng">
              <a:solidFill>
                <a:schemeClr val="dk2"/>
              </a:solidFill>
              <a:prstDash val="solid"/>
              <a:round/>
              <a:headEnd type="none" w="med" len="med"/>
              <a:tailEnd type="triangle" w="med" len="med"/>
            </a:ln>
          </p:spPr>
        </p:cxnSp>
        <p:cxnSp>
          <p:nvCxnSpPr>
            <p:cNvPr id="427" name="Google Shape;427;p43"/>
            <p:cNvCxnSpPr/>
            <p:nvPr/>
          </p:nvCxnSpPr>
          <p:spPr>
            <a:xfrm rot="10800000" flipH="1">
              <a:off x="8336025" y="1597300"/>
              <a:ext cx="7200" cy="1011000"/>
            </a:xfrm>
            <a:prstGeom prst="straightConnector1">
              <a:avLst/>
            </a:prstGeom>
            <a:noFill/>
            <a:ln w="9525" cap="flat" cmpd="sng">
              <a:solidFill>
                <a:schemeClr val="dk2"/>
              </a:solidFill>
              <a:prstDash val="solid"/>
              <a:round/>
              <a:headEnd type="none" w="med" len="med"/>
              <a:tailEnd type="none" w="med" len="med"/>
            </a:ln>
          </p:spPr>
        </p:cxnSp>
        <p:cxnSp>
          <p:nvCxnSpPr>
            <p:cNvPr id="428" name="Google Shape;428;p43"/>
            <p:cNvCxnSpPr/>
            <p:nvPr/>
          </p:nvCxnSpPr>
          <p:spPr>
            <a:xfrm rot="10800000">
              <a:off x="7113225" y="1597250"/>
              <a:ext cx="1233900" cy="2700"/>
            </a:xfrm>
            <a:prstGeom prst="straightConnector1">
              <a:avLst/>
            </a:prstGeom>
            <a:noFill/>
            <a:ln w="9525" cap="flat" cmpd="sng">
              <a:solidFill>
                <a:schemeClr val="dk2"/>
              </a:solidFill>
              <a:prstDash val="solid"/>
              <a:round/>
              <a:headEnd type="none" w="med" len="med"/>
              <a:tailEnd type="triangle" w="med" len="med"/>
            </a:ln>
          </p:spPr>
        </p:cxnSp>
        <p:cxnSp>
          <p:nvCxnSpPr>
            <p:cNvPr id="429" name="Google Shape;429;p43"/>
            <p:cNvCxnSpPr/>
            <p:nvPr/>
          </p:nvCxnSpPr>
          <p:spPr>
            <a:xfrm rot="10800000" flipH="1">
              <a:off x="5856400" y="1590550"/>
              <a:ext cx="1275300" cy="4200"/>
            </a:xfrm>
            <a:prstGeom prst="straightConnector1">
              <a:avLst/>
            </a:prstGeom>
            <a:noFill/>
            <a:ln w="9525" cap="flat" cmpd="sng">
              <a:solidFill>
                <a:schemeClr val="dk2"/>
              </a:solidFill>
              <a:prstDash val="solid"/>
              <a:round/>
              <a:headEnd type="none" w="med" len="med"/>
              <a:tailEnd type="triangle" w="med" len="med"/>
            </a:ln>
          </p:spPr>
        </p:cxnSp>
        <p:sp>
          <p:nvSpPr>
            <p:cNvPr id="430" name="Google Shape;430;p43"/>
            <p:cNvSpPr/>
            <p:nvPr/>
          </p:nvSpPr>
          <p:spPr>
            <a:xfrm>
              <a:off x="6001200" y="4326925"/>
              <a:ext cx="2233200" cy="362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1F497D"/>
                  </a:solidFill>
                  <a:latin typeface="Lexend Deca"/>
                  <a:ea typeface="Lexend Deca"/>
                  <a:cs typeface="Lexend Deca"/>
                  <a:sym typeface="Lexend Deca"/>
                </a:rPr>
                <a:t>attendre 500 ms</a:t>
              </a:r>
              <a:endParaRPr>
                <a:solidFill>
                  <a:srgbClr val="1F497D"/>
                </a:solidFill>
                <a:latin typeface="Lexend Deca"/>
                <a:ea typeface="Lexend Deca"/>
                <a:cs typeface="Lexend Deca"/>
                <a:sym typeface="Lexend Deca"/>
              </a:endParaRPr>
            </a:p>
          </p:txBody>
        </p:sp>
        <p:cxnSp>
          <p:nvCxnSpPr>
            <p:cNvPr id="431" name="Google Shape;431;p43"/>
            <p:cNvCxnSpPr>
              <a:stCxn id="412" idx="2"/>
              <a:endCxn id="413" idx="0"/>
            </p:cNvCxnSpPr>
            <p:nvPr/>
          </p:nvCxnSpPr>
          <p:spPr>
            <a:xfrm>
              <a:off x="7117800" y="2189275"/>
              <a:ext cx="0" cy="135000"/>
            </a:xfrm>
            <a:prstGeom prst="straightConnector1">
              <a:avLst/>
            </a:prstGeom>
            <a:noFill/>
            <a:ln w="9525" cap="flat" cmpd="sng">
              <a:solidFill>
                <a:schemeClr val="dk2"/>
              </a:solidFill>
              <a:prstDash val="solid"/>
              <a:round/>
              <a:headEnd type="none" w="med" len="med"/>
              <a:tailEnd type="triangle" w="med" len="med"/>
            </a:ln>
          </p:spPr>
        </p:cxnSp>
        <p:cxnSp>
          <p:nvCxnSpPr>
            <p:cNvPr id="432" name="Google Shape;432;p43"/>
            <p:cNvCxnSpPr>
              <a:endCxn id="414" idx="0"/>
            </p:cNvCxnSpPr>
            <p:nvPr/>
          </p:nvCxnSpPr>
          <p:spPr>
            <a:xfrm flipH="1">
              <a:off x="7114325" y="2854375"/>
              <a:ext cx="3600" cy="135000"/>
            </a:xfrm>
            <a:prstGeom prst="straightConnector1">
              <a:avLst/>
            </a:prstGeom>
            <a:noFill/>
            <a:ln w="9525" cap="flat" cmpd="sng">
              <a:solidFill>
                <a:schemeClr val="dk2"/>
              </a:solidFill>
              <a:prstDash val="solid"/>
              <a:round/>
              <a:headEnd type="none" w="med" len="med"/>
              <a:tailEnd type="triangle" w="med" len="med"/>
            </a:ln>
          </p:spPr>
        </p:cxnSp>
        <p:cxnSp>
          <p:nvCxnSpPr>
            <p:cNvPr id="433" name="Google Shape;433;p43"/>
            <p:cNvCxnSpPr>
              <a:stCxn id="415" idx="2"/>
              <a:endCxn id="430" idx="0"/>
            </p:cNvCxnSpPr>
            <p:nvPr/>
          </p:nvCxnSpPr>
          <p:spPr>
            <a:xfrm>
              <a:off x="7114300" y="4141450"/>
              <a:ext cx="3600" cy="185400"/>
            </a:xfrm>
            <a:prstGeom prst="straightConnector1">
              <a:avLst/>
            </a:prstGeom>
            <a:noFill/>
            <a:ln w="9525" cap="flat" cmpd="sng">
              <a:solidFill>
                <a:schemeClr val="dk2"/>
              </a:solidFill>
              <a:prstDash val="solid"/>
              <a:round/>
              <a:headEnd type="none" w="med" len="med"/>
              <a:tailEnd type="triangle" w="med" len="med"/>
            </a:ln>
          </p:spPr>
        </p:cxnSp>
        <p:cxnSp>
          <p:nvCxnSpPr>
            <p:cNvPr id="434" name="Google Shape;434;p43"/>
            <p:cNvCxnSpPr/>
            <p:nvPr/>
          </p:nvCxnSpPr>
          <p:spPr>
            <a:xfrm flipH="1">
              <a:off x="5890950" y="4807525"/>
              <a:ext cx="1240800" cy="9600"/>
            </a:xfrm>
            <a:prstGeom prst="straightConnector1">
              <a:avLst/>
            </a:prstGeom>
            <a:noFill/>
            <a:ln w="9525" cap="flat" cmpd="sng">
              <a:solidFill>
                <a:schemeClr val="dk2"/>
              </a:solidFill>
              <a:prstDash val="solid"/>
              <a:round/>
              <a:headEnd type="none" w="med" len="med"/>
              <a:tailEnd type="none" w="med" len="med"/>
            </a:ln>
          </p:spPr>
        </p:cxnSp>
        <p:cxnSp>
          <p:nvCxnSpPr>
            <p:cNvPr id="435" name="Google Shape;435;p43"/>
            <p:cNvCxnSpPr>
              <a:stCxn id="430" idx="2"/>
            </p:cNvCxnSpPr>
            <p:nvPr/>
          </p:nvCxnSpPr>
          <p:spPr>
            <a:xfrm>
              <a:off x="7117800" y="4689025"/>
              <a:ext cx="4800" cy="121500"/>
            </a:xfrm>
            <a:prstGeom prst="straightConnector1">
              <a:avLst/>
            </a:prstGeom>
            <a:noFill/>
            <a:ln w="9525" cap="flat" cmpd="sng">
              <a:solidFill>
                <a:schemeClr val="dk2"/>
              </a:solidFill>
              <a:prstDash val="solid"/>
              <a:round/>
              <a:headEnd type="none" w="med" len="med"/>
              <a:tailEnd type="none" w="med" len="med"/>
            </a:ln>
          </p:spPr>
        </p:cxnSp>
      </p:grpSp>
      <p:grpSp>
        <p:nvGrpSpPr>
          <p:cNvPr id="436" name="Google Shape;436;p43"/>
          <p:cNvGrpSpPr/>
          <p:nvPr/>
        </p:nvGrpSpPr>
        <p:grpSpPr>
          <a:xfrm>
            <a:off x="5947350" y="45150"/>
            <a:ext cx="3196500" cy="4834999"/>
            <a:chOff x="5947350" y="45150"/>
            <a:chExt cx="3196500" cy="4834999"/>
          </a:xfrm>
        </p:grpSpPr>
        <p:sp>
          <p:nvSpPr>
            <p:cNvPr id="437" name="Google Shape;437;p43"/>
            <p:cNvSpPr txBox="1"/>
            <p:nvPr/>
          </p:nvSpPr>
          <p:spPr>
            <a:xfrm rot="775">
              <a:off x="6480750" y="45450"/>
              <a:ext cx="2663100" cy="48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a:solidFill>
                    <a:srgbClr val="1F497D"/>
                  </a:solidFill>
                  <a:latin typeface="Lexend Deca"/>
                  <a:ea typeface="Lexend Deca"/>
                  <a:cs typeface="Lexend Deca"/>
                  <a:sym typeface="Lexend Deca"/>
                </a:rPr>
                <a:t>PROGRAMME PAR BLOCS</a:t>
              </a:r>
              <a:endParaRPr sz="1600" b="1">
                <a:solidFill>
                  <a:srgbClr val="1F497D"/>
                </a:solidFill>
                <a:latin typeface="Lexend Deca"/>
                <a:ea typeface="Lexend Deca"/>
                <a:cs typeface="Lexend Deca"/>
                <a:sym typeface="Lexend Deca"/>
              </a:endParaRPr>
            </a:p>
          </p:txBody>
        </p:sp>
        <p:pic>
          <p:nvPicPr>
            <p:cNvPr id="438" name="Google Shape;438;p43"/>
            <p:cNvPicPr preferRelativeResize="0"/>
            <p:nvPr/>
          </p:nvPicPr>
          <p:blipFill>
            <a:blip r:embed="rId3">
              <a:alphaModFix/>
            </a:blip>
            <a:stretch>
              <a:fillRect/>
            </a:stretch>
          </p:blipFill>
          <p:spPr>
            <a:xfrm rot="34">
              <a:off x="7758629" y="1314004"/>
              <a:ext cx="1011746" cy="824715"/>
            </a:xfrm>
            <a:prstGeom prst="rect">
              <a:avLst/>
            </a:prstGeom>
            <a:noFill/>
            <a:ln>
              <a:noFill/>
            </a:ln>
          </p:spPr>
        </p:pic>
        <p:pic>
          <p:nvPicPr>
            <p:cNvPr id="439" name="Google Shape;439;p43">
              <a:hlinkClick r:id="rId4"/>
            </p:cNvPr>
            <p:cNvPicPr preferRelativeResize="0"/>
            <p:nvPr/>
          </p:nvPicPr>
          <p:blipFill rotWithShape="1">
            <a:blip r:embed="rId5">
              <a:alphaModFix/>
            </a:blip>
            <a:srcRect r="70443"/>
            <a:stretch/>
          </p:blipFill>
          <p:spPr>
            <a:xfrm>
              <a:off x="6252149" y="732863"/>
              <a:ext cx="1406223" cy="1956474"/>
            </a:xfrm>
            <a:prstGeom prst="rect">
              <a:avLst/>
            </a:prstGeom>
            <a:noFill/>
            <a:ln>
              <a:noFill/>
            </a:ln>
          </p:spPr>
        </p:pic>
        <p:pic>
          <p:nvPicPr>
            <p:cNvPr id="440" name="Google Shape;440;p43">
              <a:hlinkClick r:id="rId4"/>
            </p:cNvPr>
            <p:cNvPicPr preferRelativeResize="0"/>
            <p:nvPr/>
          </p:nvPicPr>
          <p:blipFill rotWithShape="1">
            <a:blip r:embed="rId5">
              <a:alphaModFix/>
            </a:blip>
            <a:srcRect l="33244"/>
            <a:stretch/>
          </p:blipFill>
          <p:spPr>
            <a:xfrm>
              <a:off x="5947350" y="2923675"/>
              <a:ext cx="3176026" cy="1956474"/>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fade">
                                      <p:cBhvr>
                                        <p:cTn id="7" dur="1000"/>
                                        <p:tgtEl>
                                          <p:spTgt spid="4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
                                        </p:tgtEl>
                                        <p:attrNameLst>
                                          <p:attrName>style.visibility</p:attrName>
                                        </p:attrNameLst>
                                      </p:cBhvr>
                                      <p:to>
                                        <p:strVal val="visible"/>
                                      </p:to>
                                    </p:set>
                                    <p:animEffect transition="in" filter="fade">
                                      <p:cBhvr>
                                        <p:cTn id="12" dur="1000"/>
                                        <p:tgtEl>
                                          <p:spTgt spid="4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6"/>
                                        </p:tgtEl>
                                        <p:attrNameLst>
                                          <p:attrName>style.visibility</p:attrName>
                                        </p:attrNameLst>
                                      </p:cBhvr>
                                      <p:to>
                                        <p:strVal val="visible"/>
                                      </p:to>
                                    </p:set>
                                    <p:animEffect transition="in" filter="fade">
                                      <p:cBhvr>
                                        <p:cTn id="17" dur="10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6"/>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2</a:t>
            </a:fld>
            <a:endParaRPr/>
          </a:p>
        </p:txBody>
      </p:sp>
      <p:sp>
        <p:nvSpPr>
          <p:cNvPr id="112" name="Google Shape;112;p26"/>
          <p:cNvSpPr txBox="1">
            <a:spLocks noGrp="1"/>
          </p:cNvSpPr>
          <p:nvPr>
            <p:ph type="ctrTitle"/>
          </p:nvPr>
        </p:nvSpPr>
        <p:spPr>
          <a:xfrm>
            <a:off x="0" y="76200"/>
            <a:ext cx="9144000" cy="6231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fr" sz="3000">
                <a:latin typeface="Lexend Deca"/>
                <a:ea typeface="Lexend Deca"/>
                <a:cs typeface="Lexend Deca"/>
                <a:sym typeface="Lexend Deca"/>
              </a:rPr>
              <a:t>Comment vivons-nous la situation actuelle ?</a:t>
            </a:r>
            <a:endParaRPr sz="3000">
              <a:latin typeface="Lexend Deca"/>
              <a:ea typeface="Lexend Deca"/>
              <a:cs typeface="Lexend Deca"/>
              <a:sym typeface="Lexend Deca"/>
            </a:endParaRPr>
          </a:p>
        </p:txBody>
      </p:sp>
      <p:pic>
        <p:nvPicPr>
          <p:cNvPr id="113" name="Google Shape;113;p26"/>
          <p:cNvPicPr preferRelativeResize="0"/>
          <p:nvPr/>
        </p:nvPicPr>
        <p:blipFill rotWithShape="1">
          <a:blip r:embed="rId3">
            <a:alphaModFix/>
          </a:blip>
          <a:srcRect/>
          <a:stretch/>
        </p:blipFill>
        <p:spPr>
          <a:xfrm>
            <a:off x="644600" y="631788"/>
            <a:ext cx="3142550" cy="3142550"/>
          </a:xfrm>
          <a:prstGeom prst="rect">
            <a:avLst/>
          </a:prstGeom>
          <a:noFill/>
          <a:ln>
            <a:noFill/>
          </a:ln>
        </p:spPr>
      </p:pic>
      <p:pic>
        <p:nvPicPr>
          <p:cNvPr id="114" name="Google Shape;114;p26"/>
          <p:cNvPicPr preferRelativeResize="0"/>
          <p:nvPr/>
        </p:nvPicPr>
        <p:blipFill rotWithShape="1">
          <a:blip r:embed="rId4">
            <a:alphaModFix/>
          </a:blip>
          <a:srcRect/>
          <a:stretch/>
        </p:blipFill>
        <p:spPr>
          <a:xfrm>
            <a:off x="3716000" y="1083824"/>
            <a:ext cx="5103781" cy="37118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1000"/>
                                        <p:tgtEl>
                                          <p:spTgt spid="113"/>
                                        </p:tgtEl>
                                        <p:attrNameLst>
                                          <p:attrName>ppt_w</p:attrName>
                                        </p:attrNameLst>
                                      </p:cBhvr>
                                      <p:tavLst>
                                        <p:tav tm="0">
                                          <p:val>
                                            <p:strVal val="0"/>
                                          </p:val>
                                        </p:tav>
                                        <p:tav tm="100000">
                                          <p:val>
                                            <p:strVal val="#ppt_w"/>
                                          </p:val>
                                        </p:tav>
                                      </p:tavLst>
                                    </p:anim>
                                    <p:anim calcmode="lin" valueType="num">
                                      <p:cBhvr additive="base">
                                        <p:cTn id="8" dur="1000"/>
                                        <p:tgtEl>
                                          <p:spTgt spid="1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14"/>
                                        </p:tgtEl>
                                        <p:attrNameLst>
                                          <p:attrName>style.visibility</p:attrName>
                                        </p:attrNameLst>
                                      </p:cBhvr>
                                      <p:to>
                                        <p:strVal val="visible"/>
                                      </p:to>
                                    </p:set>
                                    <p:anim calcmode="lin" valueType="num">
                                      <p:cBhvr additive="base">
                                        <p:cTn id="13" dur="1000"/>
                                        <p:tgtEl>
                                          <p:spTgt spid="114"/>
                                        </p:tgtEl>
                                        <p:attrNameLst>
                                          <p:attrName>ppt_w</p:attrName>
                                        </p:attrNameLst>
                                      </p:cBhvr>
                                      <p:tavLst>
                                        <p:tav tm="0">
                                          <p:val>
                                            <p:strVal val="0"/>
                                          </p:val>
                                        </p:tav>
                                        <p:tav tm="100000">
                                          <p:val>
                                            <p:strVal val="#ppt_w"/>
                                          </p:val>
                                        </p:tav>
                                      </p:tavLst>
                                    </p:anim>
                                    <p:anim calcmode="lin" valueType="num">
                                      <p:cBhvr additive="base">
                                        <p:cTn id="14" dur="1000"/>
                                        <p:tgtEl>
                                          <p:spTgt spid="11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44"/>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20</a:t>
            </a:fld>
            <a:endParaRPr/>
          </a:p>
        </p:txBody>
      </p:sp>
      <p:sp>
        <p:nvSpPr>
          <p:cNvPr id="446" name="Google Shape;446;p44"/>
          <p:cNvSpPr txBox="1"/>
          <p:nvPr/>
        </p:nvSpPr>
        <p:spPr>
          <a:xfrm>
            <a:off x="0" y="0"/>
            <a:ext cx="9144000" cy="751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3000">
                <a:solidFill>
                  <a:schemeClr val="dk1"/>
                </a:solidFill>
                <a:latin typeface="Lexend Deca"/>
                <a:ea typeface="Lexend Deca"/>
                <a:cs typeface="Lexend Deca"/>
                <a:sym typeface="Lexend Deca"/>
              </a:rPr>
              <a:t>Comment visualiser les performances ?</a:t>
            </a:r>
            <a:endParaRPr sz="3000">
              <a:solidFill>
                <a:schemeClr val="dk1"/>
              </a:solidFill>
              <a:latin typeface="Lexend Deca"/>
              <a:ea typeface="Lexend Deca"/>
              <a:cs typeface="Lexend Deca"/>
              <a:sym typeface="Lexend Deca"/>
            </a:endParaRPr>
          </a:p>
        </p:txBody>
      </p:sp>
      <p:grpSp>
        <p:nvGrpSpPr>
          <p:cNvPr id="447" name="Google Shape;447;p44"/>
          <p:cNvGrpSpPr/>
          <p:nvPr/>
        </p:nvGrpSpPr>
        <p:grpSpPr>
          <a:xfrm>
            <a:off x="304501" y="1552416"/>
            <a:ext cx="2473218" cy="3067659"/>
            <a:chOff x="304501" y="1552416"/>
            <a:chExt cx="2473218" cy="3067659"/>
          </a:xfrm>
        </p:grpSpPr>
        <p:grpSp>
          <p:nvGrpSpPr>
            <p:cNvPr id="448" name="Google Shape;448;p44"/>
            <p:cNvGrpSpPr/>
            <p:nvPr/>
          </p:nvGrpSpPr>
          <p:grpSpPr>
            <a:xfrm>
              <a:off x="304501" y="1552416"/>
              <a:ext cx="2473218" cy="1743150"/>
              <a:chOff x="8108750" y="309818"/>
              <a:chExt cx="3987775" cy="2810625"/>
            </a:xfrm>
          </p:grpSpPr>
          <p:pic>
            <p:nvPicPr>
              <p:cNvPr id="449" name="Google Shape;449;p44"/>
              <p:cNvPicPr preferRelativeResize="0"/>
              <p:nvPr/>
            </p:nvPicPr>
            <p:blipFill rotWithShape="1">
              <a:blip r:embed="rId3">
                <a:alphaModFix/>
              </a:blip>
              <a:srcRect l="26013" t="44201" r="26731" b="5746"/>
              <a:stretch/>
            </p:blipFill>
            <p:spPr>
              <a:xfrm>
                <a:off x="8108750" y="309818"/>
                <a:ext cx="3987775" cy="2810625"/>
              </a:xfrm>
              <a:prstGeom prst="rect">
                <a:avLst/>
              </a:prstGeom>
              <a:noFill/>
              <a:ln>
                <a:noFill/>
              </a:ln>
            </p:spPr>
          </p:pic>
          <p:pic>
            <p:nvPicPr>
              <p:cNvPr id="450" name="Google Shape;450;p44"/>
              <p:cNvPicPr preferRelativeResize="0"/>
              <p:nvPr/>
            </p:nvPicPr>
            <p:blipFill>
              <a:blip r:embed="rId4">
                <a:alphaModFix/>
              </a:blip>
              <a:stretch>
                <a:fillRect/>
              </a:stretch>
            </p:blipFill>
            <p:spPr>
              <a:xfrm rot="-828010">
                <a:off x="10443841" y="1388428"/>
                <a:ext cx="1173065" cy="966609"/>
              </a:xfrm>
              <a:prstGeom prst="rect">
                <a:avLst/>
              </a:prstGeom>
              <a:noFill/>
              <a:ln>
                <a:noFill/>
              </a:ln>
            </p:spPr>
          </p:pic>
        </p:grpSp>
        <p:sp>
          <p:nvSpPr>
            <p:cNvPr id="451" name="Google Shape;451;p44"/>
            <p:cNvSpPr txBox="1"/>
            <p:nvPr/>
          </p:nvSpPr>
          <p:spPr>
            <a:xfrm>
              <a:off x="399309" y="3850575"/>
              <a:ext cx="2283600" cy="76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a:latin typeface="Lexend Deca"/>
                  <a:ea typeface="Lexend Deca"/>
                  <a:cs typeface="Lexend Deca"/>
                  <a:sym typeface="Lexend Deca"/>
                </a:rPr>
                <a:t>Carte micro:bit intégrée à un haltère</a:t>
              </a:r>
              <a:endParaRPr sz="1600" b="1">
                <a:latin typeface="Lexend Deca"/>
                <a:ea typeface="Lexend Deca"/>
                <a:cs typeface="Lexend Deca"/>
                <a:sym typeface="Lexend Deca"/>
              </a:endParaRPr>
            </a:p>
          </p:txBody>
        </p:sp>
      </p:grpSp>
      <p:grpSp>
        <p:nvGrpSpPr>
          <p:cNvPr id="452" name="Google Shape;452;p44"/>
          <p:cNvGrpSpPr/>
          <p:nvPr/>
        </p:nvGrpSpPr>
        <p:grpSpPr>
          <a:xfrm>
            <a:off x="6417625" y="1126324"/>
            <a:ext cx="2320125" cy="3489964"/>
            <a:chOff x="6417625" y="1126324"/>
            <a:chExt cx="2320125" cy="3489964"/>
          </a:xfrm>
        </p:grpSpPr>
        <p:pic>
          <p:nvPicPr>
            <p:cNvPr id="453" name="Google Shape;453;p44"/>
            <p:cNvPicPr preferRelativeResize="0"/>
            <p:nvPr/>
          </p:nvPicPr>
          <p:blipFill rotWithShape="1">
            <a:blip r:embed="rId5">
              <a:alphaModFix/>
            </a:blip>
            <a:srcRect b="12095"/>
            <a:stretch/>
          </p:blipFill>
          <p:spPr>
            <a:xfrm>
              <a:off x="6417625" y="1126324"/>
              <a:ext cx="2320125" cy="2541125"/>
            </a:xfrm>
            <a:prstGeom prst="rect">
              <a:avLst/>
            </a:prstGeom>
            <a:noFill/>
            <a:ln>
              <a:noFill/>
            </a:ln>
          </p:spPr>
        </p:pic>
        <p:sp>
          <p:nvSpPr>
            <p:cNvPr id="454" name="Google Shape;454;p44"/>
            <p:cNvSpPr txBox="1"/>
            <p:nvPr/>
          </p:nvSpPr>
          <p:spPr>
            <a:xfrm>
              <a:off x="6435896" y="3846788"/>
              <a:ext cx="2283600" cy="76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a:latin typeface="Lexend Deca"/>
                  <a:ea typeface="Lexend Deca"/>
                  <a:cs typeface="Lexend Deca"/>
                  <a:sym typeface="Lexend Deca"/>
                </a:rPr>
                <a:t>Visualiser ses performances</a:t>
              </a:r>
              <a:endParaRPr sz="1600" b="1">
                <a:latin typeface="Lexend Deca"/>
                <a:ea typeface="Lexend Deca"/>
                <a:cs typeface="Lexend Deca"/>
                <a:sym typeface="Lexend Deca"/>
              </a:endParaRPr>
            </a:p>
          </p:txBody>
        </p:sp>
      </p:grpSp>
      <p:grpSp>
        <p:nvGrpSpPr>
          <p:cNvPr id="455" name="Google Shape;455;p44"/>
          <p:cNvGrpSpPr/>
          <p:nvPr/>
        </p:nvGrpSpPr>
        <p:grpSpPr>
          <a:xfrm>
            <a:off x="2595026" y="1319225"/>
            <a:ext cx="4401476" cy="3388750"/>
            <a:chOff x="2595026" y="1319225"/>
            <a:chExt cx="4401476" cy="3388750"/>
          </a:xfrm>
        </p:grpSpPr>
        <p:grpSp>
          <p:nvGrpSpPr>
            <p:cNvPr id="456" name="Google Shape;456;p44"/>
            <p:cNvGrpSpPr/>
            <p:nvPr/>
          </p:nvGrpSpPr>
          <p:grpSpPr>
            <a:xfrm>
              <a:off x="2979300" y="1377225"/>
              <a:ext cx="3642600" cy="3330750"/>
              <a:chOff x="2979300" y="1377225"/>
              <a:chExt cx="3642600" cy="3330750"/>
            </a:xfrm>
          </p:grpSpPr>
          <p:grpSp>
            <p:nvGrpSpPr>
              <p:cNvPr id="457" name="Google Shape;457;p44"/>
              <p:cNvGrpSpPr/>
              <p:nvPr/>
            </p:nvGrpSpPr>
            <p:grpSpPr>
              <a:xfrm>
                <a:off x="2979300" y="2708950"/>
                <a:ext cx="3642600" cy="1999025"/>
                <a:chOff x="2979300" y="2708950"/>
                <a:chExt cx="3642600" cy="1999025"/>
              </a:xfrm>
            </p:grpSpPr>
            <p:sp>
              <p:nvSpPr>
                <p:cNvPr id="458" name="Google Shape;458;p44"/>
                <p:cNvSpPr/>
                <p:nvPr/>
              </p:nvSpPr>
              <p:spPr>
                <a:xfrm>
                  <a:off x="3263102" y="2708950"/>
                  <a:ext cx="3075000" cy="577500"/>
                </a:xfrm>
                <a:prstGeom prst="leftRightArrow">
                  <a:avLst>
                    <a:gd name="adj1" fmla="val 50000"/>
                    <a:gd name="adj2" fmla="val 50000"/>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4"/>
                <p:cNvSpPr txBox="1"/>
                <p:nvPr/>
              </p:nvSpPr>
              <p:spPr>
                <a:xfrm>
                  <a:off x="2979300" y="3821175"/>
                  <a:ext cx="3642600" cy="88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a:latin typeface="Lexend Deca"/>
                      <a:ea typeface="Lexend Deca"/>
                      <a:cs typeface="Lexend Deca"/>
                      <a:sym typeface="Lexend Deca"/>
                    </a:rPr>
                    <a:t>Communication bilatérale par bluetooth entre la carte micro:bit et le smartphone</a:t>
                  </a:r>
                  <a:endParaRPr sz="1600" b="1">
                    <a:latin typeface="Lexend Deca"/>
                    <a:ea typeface="Lexend Deca"/>
                    <a:cs typeface="Lexend Deca"/>
                    <a:sym typeface="Lexend Deca"/>
                  </a:endParaRPr>
                </a:p>
              </p:txBody>
            </p:sp>
          </p:grpSp>
          <p:pic>
            <p:nvPicPr>
              <p:cNvPr id="460" name="Google Shape;460;p44"/>
              <p:cNvPicPr preferRelativeResize="0"/>
              <p:nvPr/>
            </p:nvPicPr>
            <p:blipFill>
              <a:blip r:embed="rId6">
                <a:alphaModFix/>
              </a:blip>
              <a:stretch>
                <a:fillRect/>
              </a:stretch>
            </p:blipFill>
            <p:spPr>
              <a:xfrm>
                <a:off x="4504788" y="1377225"/>
                <a:ext cx="672850" cy="1209250"/>
              </a:xfrm>
              <a:prstGeom prst="rect">
                <a:avLst/>
              </a:prstGeom>
              <a:noFill/>
              <a:ln>
                <a:noFill/>
              </a:ln>
              <a:effectLst>
                <a:outerShdw blurRad="57150" dist="19050" dir="5400000" algn="bl" rotWithShape="0">
                  <a:srgbClr val="000000">
                    <a:alpha val="50000"/>
                  </a:srgbClr>
                </a:outerShdw>
              </a:effectLst>
            </p:spPr>
          </p:pic>
        </p:grpSp>
        <p:pic>
          <p:nvPicPr>
            <p:cNvPr id="461" name="Google Shape;461;p44"/>
            <p:cNvPicPr preferRelativeResize="0"/>
            <p:nvPr/>
          </p:nvPicPr>
          <p:blipFill>
            <a:blip r:embed="rId7">
              <a:alphaModFix/>
            </a:blip>
            <a:stretch>
              <a:fillRect/>
            </a:stretch>
          </p:blipFill>
          <p:spPr>
            <a:xfrm>
              <a:off x="2595026" y="1319225"/>
              <a:ext cx="637225" cy="923325"/>
            </a:xfrm>
            <a:prstGeom prst="rect">
              <a:avLst/>
            </a:prstGeom>
            <a:noFill/>
            <a:ln>
              <a:noFill/>
            </a:ln>
          </p:spPr>
        </p:pic>
        <p:pic>
          <p:nvPicPr>
            <p:cNvPr id="462" name="Google Shape;462;p44"/>
            <p:cNvPicPr preferRelativeResize="0"/>
            <p:nvPr/>
          </p:nvPicPr>
          <p:blipFill>
            <a:blip r:embed="rId7">
              <a:alphaModFix/>
            </a:blip>
            <a:stretch>
              <a:fillRect/>
            </a:stretch>
          </p:blipFill>
          <p:spPr>
            <a:xfrm flipH="1">
              <a:off x="6359276" y="1319225"/>
              <a:ext cx="637225" cy="92332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fade">
                                      <p:cBhvr>
                                        <p:cTn id="7" dur="1000"/>
                                        <p:tgtEl>
                                          <p:spTgt spid="4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5"/>
                                        </p:tgtEl>
                                        <p:attrNameLst>
                                          <p:attrName>style.visibility</p:attrName>
                                        </p:attrNameLst>
                                      </p:cBhvr>
                                      <p:to>
                                        <p:strVal val="visible"/>
                                      </p:to>
                                    </p:set>
                                    <p:animEffect transition="in" filter="fade">
                                      <p:cBhvr>
                                        <p:cTn id="12" dur="1000"/>
                                        <p:tgtEl>
                                          <p:spTgt spid="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45"/>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21</a:t>
            </a:fld>
            <a:endParaRPr/>
          </a:p>
        </p:txBody>
      </p:sp>
      <p:sp>
        <p:nvSpPr>
          <p:cNvPr id="468" name="Google Shape;468;p45"/>
          <p:cNvSpPr txBox="1"/>
          <p:nvPr/>
        </p:nvSpPr>
        <p:spPr>
          <a:xfrm>
            <a:off x="0" y="0"/>
            <a:ext cx="7907400" cy="751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2800">
                <a:solidFill>
                  <a:schemeClr val="dk1"/>
                </a:solidFill>
                <a:latin typeface="Lexend Deca"/>
                <a:ea typeface="Lexend Deca"/>
                <a:cs typeface="Lexend Deca"/>
                <a:sym typeface="Lexend Deca"/>
              </a:rPr>
              <a:t>Comment communiquer en Bluetooth avec la carte micro:bit ?</a:t>
            </a:r>
            <a:endParaRPr sz="2800">
              <a:solidFill>
                <a:schemeClr val="dk1"/>
              </a:solidFill>
              <a:latin typeface="Lexend Deca"/>
              <a:ea typeface="Lexend Deca"/>
              <a:cs typeface="Lexend Deca"/>
              <a:sym typeface="Lexend Deca"/>
            </a:endParaRPr>
          </a:p>
        </p:txBody>
      </p:sp>
      <p:grpSp>
        <p:nvGrpSpPr>
          <p:cNvPr id="469" name="Google Shape;469;p45"/>
          <p:cNvGrpSpPr/>
          <p:nvPr/>
        </p:nvGrpSpPr>
        <p:grpSpPr>
          <a:xfrm>
            <a:off x="286750" y="2638375"/>
            <a:ext cx="8852488" cy="1076400"/>
            <a:chOff x="286750" y="2638375"/>
            <a:chExt cx="8852488" cy="1076400"/>
          </a:xfrm>
        </p:grpSpPr>
        <p:sp>
          <p:nvSpPr>
            <p:cNvPr id="470" name="Google Shape;470;p45"/>
            <p:cNvSpPr txBox="1"/>
            <p:nvPr/>
          </p:nvSpPr>
          <p:spPr>
            <a:xfrm>
              <a:off x="4497938" y="2638375"/>
              <a:ext cx="4641300" cy="1076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fr" b="1">
                  <a:latin typeface="Lexend Deca"/>
                  <a:ea typeface="Lexend Deca"/>
                  <a:cs typeface="Lexend Deca"/>
                  <a:sym typeface="Lexend Deca"/>
                </a:rPr>
                <a:t>Permet d’envoyer des données par Bluetooth</a:t>
              </a:r>
              <a:endParaRPr b="1">
                <a:latin typeface="Lexend Deca"/>
                <a:ea typeface="Lexend Deca"/>
                <a:cs typeface="Lexend Deca"/>
                <a:sym typeface="Lexend Deca"/>
              </a:endParaRPr>
            </a:p>
            <a:p>
              <a:pPr marL="457200" lvl="0" indent="-317500" algn="l" rtl="0">
                <a:lnSpc>
                  <a:spcPct val="150000"/>
                </a:lnSpc>
                <a:spcBef>
                  <a:spcPts val="0"/>
                </a:spcBef>
                <a:spcAft>
                  <a:spcPts val="0"/>
                </a:spcAft>
                <a:buSzPts val="1400"/>
                <a:buFont typeface="Lexend Deca"/>
                <a:buChar char="-"/>
              </a:pPr>
              <a:r>
                <a:rPr lang="fr" b="1">
                  <a:latin typeface="Lexend Deca"/>
                  <a:ea typeface="Lexend Deca"/>
                  <a:cs typeface="Lexend Deca"/>
                  <a:sym typeface="Lexend Deca"/>
                </a:rPr>
                <a:t>Choix de la clé à envoyer : geste</a:t>
              </a:r>
              <a:endParaRPr b="1">
                <a:latin typeface="Lexend Deca"/>
                <a:ea typeface="Lexend Deca"/>
                <a:cs typeface="Lexend Deca"/>
                <a:sym typeface="Lexend Deca"/>
              </a:endParaRPr>
            </a:p>
            <a:p>
              <a:pPr marL="457200" lvl="0" indent="-317500" algn="l" rtl="0">
                <a:lnSpc>
                  <a:spcPct val="150000"/>
                </a:lnSpc>
                <a:spcBef>
                  <a:spcPts val="0"/>
                </a:spcBef>
                <a:spcAft>
                  <a:spcPts val="0"/>
                </a:spcAft>
                <a:buSzPts val="1400"/>
                <a:buFont typeface="Lexend Deca"/>
                <a:buChar char="-"/>
              </a:pPr>
              <a:r>
                <a:rPr lang="fr" b="1">
                  <a:latin typeface="Lexend Deca"/>
                  <a:ea typeface="Lexend Deca"/>
                  <a:cs typeface="Lexend Deca"/>
                  <a:sym typeface="Lexend Deca"/>
                </a:rPr>
                <a:t>Choix des données à envoyer : variable “mvt”</a:t>
              </a:r>
              <a:endParaRPr b="1">
                <a:latin typeface="Lexend Deca"/>
                <a:ea typeface="Lexend Deca"/>
                <a:cs typeface="Lexend Deca"/>
                <a:sym typeface="Lexend Deca"/>
              </a:endParaRPr>
            </a:p>
            <a:p>
              <a:pPr marL="0" lvl="0" indent="0" algn="l" rtl="0">
                <a:spcBef>
                  <a:spcPts val="0"/>
                </a:spcBef>
                <a:spcAft>
                  <a:spcPts val="0"/>
                </a:spcAft>
                <a:buNone/>
              </a:pPr>
              <a:endParaRPr b="1">
                <a:latin typeface="Lexend Deca"/>
                <a:ea typeface="Lexend Deca"/>
                <a:cs typeface="Lexend Deca"/>
                <a:sym typeface="Lexend Deca"/>
              </a:endParaRPr>
            </a:p>
          </p:txBody>
        </p:sp>
        <p:pic>
          <p:nvPicPr>
            <p:cNvPr id="471" name="Google Shape;471;p45"/>
            <p:cNvPicPr preferRelativeResize="0"/>
            <p:nvPr/>
          </p:nvPicPr>
          <p:blipFill>
            <a:blip r:embed="rId3">
              <a:alphaModFix/>
            </a:blip>
            <a:stretch>
              <a:fillRect/>
            </a:stretch>
          </p:blipFill>
          <p:spPr>
            <a:xfrm>
              <a:off x="286750" y="2813559"/>
              <a:ext cx="3656050" cy="582041"/>
            </a:xfrm>
            <a:prstGeom prst="rect">
              <a:avLst/>
            </a:prstGeom>
            <a:noFill/>
            <a:ln>
              <a:noFill/>
            </a:ln>
          </p:spPr>
        </p:pic>
      </p:grpSp>
      <p:sp>
        <p:nvSpPr>
          <p:cNvPr id="472" name="Google Shape;472;p45"/>
          <p:cNvSpPr txBox="1"/>
          <p:nvPr/>
        </p:nvSpPr>
        <p:spPr>
          <a:xfrm>
            <a:off x="1559925" y="1022250"/>
            <a:ext cx="6024000" cy="48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200" b="1">
                <a:solidFill>
                  <a:srgbClr val="1F497D"/>
                </a:solidFill>
                <a:latin typeface="Lexend Deca"/>
                <a:ea typeface="Lexend Deca"/>
                <a:cs typeface="Lexend Deca"/>
                <a:sym typeface="Lexend Deca"/>
              </a:rPr>
              <a:t>PROTOCOLE DE COMMUNICATION</a:t>
            </a:r>
            <a:endParaRPr sz="2200" b="1">
              <a:solidFill>
                <a:srgbClr val="1F497D"/>
              </a:solidFill>
              <a:latin typeface="Lexend Deca"/>
              <a:ea typeface="Lexend Deca"/>
              <a:cs typeface="Lexend Deca"/>
              <a:sym typeface="Lexend Deca"/>
            </a:endParaRPr>
          </a:p>
        </p:txBody>
      </p:sp>
      <p:grpSp>
        <p:nvGrpSpPr>
          <p:cNvPr id="473" name="Google Shape;473;p45"/>
          <p:cNvGrpSpPr/>
          <p:nvPr/>
        </p:nvGrpSpPr>
        <p:grpSpPr>
          <a:xfrm>
            <a:off x="265675" y="3624287"/>
            <a:ext cx="8894313" cy="1266275"/>
            <a:chOff x="160300" y="3624287"/>
            <a:chExt cx="8894313" cy="1266275"/>
          </a:xfrm>
        </p:grpSpPr>
        <p:pic>
          <p:nvPicPr>
            <p:cNvPr id="474" name="Google Shape;474;p45"/>
            <p:cNvPicPr preferRelativeResize="0"/>
            <p:nvPr/>
          </p:nvPicPr>
          <p:blipFill>
            <a:blip r:embed="rId4">
              <a:alphaModFix/>
            </a:blip>
            <a:stretch>
              <a:fillRect/>
            </a:stretch>
          </p:blipFill>
          <p:spPr>
            <a:xfrm>
              <a:off x="160300" y="3624287"/>
              <a:ext cx="3656050" cy="1266275"/>
            </a:xfrm>
            <a:prstGeom prst="rect">
              <a:avLst/>
            </a:prstGeom>
            <a:noFill/>
            <a:ln>
              <a:noFill/>
            </a:ln>
          </p:spPr>
        </p:pic>
        <p:sp>
          <p:nvSpPr>
            <p:cNvPr id="475" name="Google Shape;475;p45"/>
            <p:cNvSpPr txBox="1"/>
            <p:nvPr/>
          </p:nvSpPr>
          <p:spPr>
            <a:xfrm>
              <a:off x="4427413" y="3719225"/>
              <a:ext cx="4627200" cy="1076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fr" b="1">
                  <a:latin typeface="Lexend Deca"/>
                  <a:ea typeface="Lexend Deca"/>
                  <a:cs typeface="Lexend Deca"/>
                  <a:sym typeface="Lexend Deca"/>
                </a:rPr>
                <a:t>Permet de recevoir des données par Bluetooth</a:t>
              </a:r>
              <a:endParaRPr b="1">
                <a:latin typeface="Lexend Deca"/>
                <a:ea typeface="Lexend Deca"/>
                <a:cs typeface="Lexend Deca"/>
                <a:sym typeface="Lexend Deca"/>
              </a:endParaRPr>
            </a:p>
            <a:p>
              <a:pPr marL="457200" lvl="0" indent="-317500" algn="l" rtl="0">
                <a:lnSpc>
                  <a:spcPct val="150000"/>
                </a:lnSpc>
                <a:spcBef>
                  <a:spcPts val="0"/>
                </a:spcBef>
                <a:spcAft>
                  <a:spcPts val="0"/>
                </a:spcAft>
                <a:buSzPts val="1400"/>
                <a:buFont typeface="Lexend Deca"/>
                <a:buChar char="-"/>
              </a:pPr>
              <a:r>
                <a:rPr lang="fr" b="1">
                  <a:latin typeface="Lexend Deca"/>
                  <a:ea typeface="Lexend Deca"/>
                  <a:cs typeface="Lexend Deca"/>
                  <a:sym typeface="Lexend Deca"/>
                </a:rPr>
                <a:t>Réception d’une clé (variable “key”)</a:t>
              </a:r>
              <a:endParaRPr b="1">
                <a:latin typeface="Lexend Deca"/>
                <a:ea typeface="Lexend Deca"/>
                <a:cs typeface="Lexend Deca"/>
                <a:sym typeface="Lexend Deca"/>
              </a:endParaRPr>
            </a:p>
            <a:p>
              <a:pPr marL="457200" lvl="0" indent="-317500" algn="l" rtl="0">
                <a:lnSpc>
                  <a:spcPct val="150000"/>
                </a:lnSpc>
                <a:spcBef>
                  <a:spcPts val="0"/>
                </a:spcBef>
                <a:spcAft>
                  <a:spcPts val="0"/>
                </a:spcAft>
                <a:buSzPts val="1400"/>
                <a:buFont typeface="Lexend Deca"/>
                <a:buChar char="-"/>
              </a:pPr>
              <a:r>
                <a:rPr lang="fr" b="1">
                  <a:latin typeface="Lexend Deca"/>
                  <a:ea typeface="Lexend Deca"/>
                  <a:cs typeface="Lexend Deca"/>
                  <a:sym typeface="Lexend Deca"/>
                </a:rPr>
                <a:t>Réception d’une donnée (variable “value”</a:t>
              </a:r>
              <a:endParaRPr b="1">
                <a:latin typeface="Lexend Deca"/>
                <a:ea typeface="Lexend Deca"/>
                <a:cs typeface="Lexend Deca"/>
                <a:sym typeface="Lexend Deca"/>
              </a:endParaRPr>
            </a:p>
            <a:p>
              <a:pPr marL="0" lvl="0" indent="0" algn="l" rtl="0">
                <a:spcBef>
                  <a:spcPts val="0"/>
                </a:spcBef>
                <a:spcAft>
                  <a:spcPts val="0"/>
                </a:spcAft>
                <a:buNone/>
              </a:pPr>
              <a:endParaRPr b="1">
                <a:latin typeface="Lexend Deca"/>
                <a:ea typeface="Lexend Deca"/>
                <a:cs typeface="Lexend Deca"/>
                <a:sym typeface="Lexend Deca"/>
              </a:endParaRPr>
            </a:p>
          </p:txBody>
        </p:sp>
      </p:grpSp>
      <p:sp>
        <p:nvSpPr>
          <p:cNvPr id="476" name="Google Shape;476;p45"/>
          <p:cNvSpPr txBox="1"/>
          <p:nvPr/>
        </p:nvSpPr>
        <p:spPr>
          <a:xfrm>
            <a:off x="0" y="1564800"/>
            <a:ext cx="9144000" cy="107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600">
                <a:latin typeface="Lexend Deca"/>
                <a:ea typeface="Lexend Deca"/>
                <a:cs typeface="Lexend Deca"/>
                <a:sym typeface="Lexend Deca"/>
              </a:rPr>
              <a:t>Pour communiquer des informations en Bluetooth, il faut</a:t>
            </a:r>
            <a:r>
              <a:rPr lang="fr" sz="1600" b="1">
                <a:latin typeface="Lexend Deca"/>
                <a:ea typeface="Lexend Deca"/>
                <a:cs typeface="Lexend Deca"/>
                <a:sym typeface="Lexend Deca"/>
              </a:rPr>
              <a:t> signer ses données par une clé.</a:t>
            </a:r>
            <a:endParaRPr sz="1600" b="1">
              <a:latin typeface="Lexend Deca"/>
              <a:ea typeface="Lexend Deca"/>
              <a:cs typeface="Lexend Deca"/>
              <a:sym typeface="Lexend Deca"/>
            </a:endParaRPr>
          </a:p>
          <a:p>
            <a:pPr marL="0" lvl="0" indent="0" algn="l" rtl="0">
              <a:spcBef>
                <a:spcPts val="0"/>
              </a:spcBef>
              <a:spcAft>
                <a:spcPts val="0"/>
              </a:spcAft>
              <a:buNone/>
            </a:pPr>
            <a:r>
              <a:rPr lang="fr" sz="1600" i="1">
                <a:latin typeface="Lexend Deca"/>
                <a:ea typeface="Lexend Deca"/>
                <a:cs typeface="Lexend Deca"/>
                <a:sym typeface="Lexend Deca"/>
              </a:rPr>
              <a:t>Exemple, transmission du nombre de mouvement en Bluetooth : </a:t>
            </a:r>
            <a:r>
              <a:rPr lang="fr" sz="1600" b="1" i="1">
                <a:latin typeface="Lexend Deca"/>
                <a:ea typeface="Lexend Deca"/>
                <a:cs typeface="Lexend Deca"/>
                <a:sym typeface="Lexend Deca"/>
              </a:rPr>
              <a:t>geste24</a:t>
            </a:r>
            <a:endParaRPr sz="1600" b="1" i="1">
              <a:latin typeface="Lexend Deca"/>
              <a:ea typeface="Lexend Deca"/>
              <a:cs typeface="Lexend Deca"/>
              <a:sym typeface="Lexend Deca"/>
            </a:endParaRPr>
          </a:p>
          <a:p>
            <a:pPr marL="0" lvl="0" indent="0" algn="l" rtl="0">
              <a:spcBef>
                <a:spcPts val="0"/>
              </a:spcBef>
              <a:spcAft>
                <a:spcPts val="0"/>
              </a:spcAft>
              <a:buNone/>
            </a:pPr>
            <a:r>
              <a:rPr lang="fr" sz="1600" i="1">
                <a:latin typeface="Lexend Deca"/>
                <a:ea typeface="Lexend Deca"/>
                <a:cs typeface="Lexend Deca"/>
                <a:sym typeface="Lexend Deca"/>
              </a:rPr>
              <a:t>La clé est “</a:t>
            </a:r>
            <a:r>
              <a:rPr lang="fr" sz="1600" b="1" i="1">
                <a:latin typeface="Lexend Deca"/>
                <a:ea typeface="Lexend Deca"/>
                <a:cs typeface="Lexend Deca"/>
                <a:sym typeface="Lexend Deca"/>
              </a:rPr>
              <a:t>geste</a:t>
            </a:r>
            <a:r>
              <a:rPr lang="fr" sz="1600" i="1">
                <a:latin typeface="Lexend Deca"/>
                <a:ea typeface="Lexend Deca"/>
                <a:cs typeface="Lexend Deca"/>
                <a:sym typeface="Lexend Deca"/>
              </a:rPr>
              <a:t>”. La valeur communiquée est </a:t>
            </a:r>
            <a:r>
              <a:rPr lang="fr" sz="1600" b="1" i="1">
                <a:latin typeface="Lexend Deca"/>
                <a:ea typeface="Lexend Deca"/>
                <a:cs typeface="Lexend Deca"/>
                <a:sym typeface="Lexend Deca"/>
              </a:rPr>
              <a:t>24</a:t>
            </a:r>
            <a:r>
              <a:rPr lang="fr" sz="1600" i="1">
                <a:latin typeface="Lexend Deca"/>
                <a:ea typeface="Lexend Deca"/>
                <a:cs typeface="Lexend Deca"/>
                <a:sym typeface="Lexend Deca"/>
              </a:rPr>
              <a:t> (mouvements)</a:t>
            </a:r>
            <a:endParaRPr sz="1600" i="1">
              <a:latin typeface="Lexend Deca"/>
              <a:ea typeface="Lexend Deca"/>
              <a:cs typeface="Lexend Deca"/>
              <a:sym typeface="Lexend Deca"/>
            </a:endParaRPr>
          </a:p>
        </p:txBody>
      </p:sp>
      <p:pic>
        <p:nvPicPr>
          <p:cNvPr id="477" name="Google Shape;477;p45"/>
          <p:cNvPicPr preferRelativeResize="0"/>
          <p:nvPr/>
        </p:nvPicPr>
        <p:blipFill>
          <a:blip r:embed="rId5">
            <a:alphaModFix/>
          </a:blip>
          <a:stretch>
            <a:fillRect/>
          </a:stretch>
        </p:blipFill>
        <p:spPr>
          <a:xfrm>
            <a:off x="8079975" y="73950"/>
            <a:ext cx="941075" cy="830800"/>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fade">
                                      <p:cBhvr>
                                        <p:cTn id="7" dur="1000"/>
                                        <p:tgtEl>
                                          <p:spTgt spid="4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3"/>
                                        </p:tgtEl>
                                        <p:attrNameLst>
                                          <p:attrName>style.visibility</p:attrName>
                                        </p:attrNameLst>
                                      </p:cBhvr>
                                      <p:to>
                                        <p:strVal val="visible"/>
                                      </p:to>
                                    </p:set>
                                    <p:animEffect transition="in" filter="fade">
                                      <p:cBhvr>
                                        <p:cTn id="12" dur="1000"/>
                                        <p:tgtEl>
                                          <p:spTgt spid="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6"/>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22</a:t>
            </a:fld>
            <a:endParaRPr/>
          </a:p>
        </p:txBody>
      </p:sp>
      <p:sp>
        <p:nvSpPr>
          <p:cNvPr id="483" name="Google Shape;483;p46"/>
          <p:cNvSpPr txBox="1"/>
          <p:nvPr/>
        </p:nvSpPr>
        <p:spPr>
          <a:xfrm>
            <a:off x="0" y="37300"/>
            <a:ext cx="9144000" cy="547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2300">
                <a:solidFill>
                  <a:schemeClr val="dk1"/>
                </a:solidFill>
                <a:latin typeface="Lexend Deca"/>
                <a:ea typeface="Lexend Deca"/>
                <a:cs typeface="Lexend Deca"/>
                <a:sym typeface="Lexend Deca"/>
              </a:rPr>
              <a:t>Comment communiquer en bluetooth avec la carte micro:bit ?</a:t>
            </a:r>
            <a:endParaRPr sz="2300">
              <a:solidFill>
                <a:schemeClr val="dk1"/>
              </a:solidFill>
              <a:latin typeface="Lexend Deca"/>
              <a:ea typeface="Lexend Deca"/>
              <a:cs typeface="Lexend Deca"/>
              <a:sym typeface="Lexend Deca"/>
            </a:endParaRPr>
          </a:p>
        </p:txBody>
      </p:sp>
      <p:grpSp>
        <p:nvGrpSpPr>
          <p:cNvPr id="484" name="Google Shape;484;p46"/>
          <p:cNvGrpSpPr/>
          <p:nvPr/>
        </p:nvGrpSpPr>
        <p:grpSpPr>
          <a:xfrm>
            <a:off x="-76200" y="566950"/>
            <a:ext cx="9223848" cy="4292700"/>
            <a:chOff x="-76200" y="566950"/>
            <a:chExt cx="9223848" cy="4292700"/>
          </a:xfrm>
        </p:grpSpPr>
        <p:pic>
          <p:nvPicPr>
            <p:cNvPr id="485" name="Google Shape;485;p46">
              <a:hlinkClick r:id="rId3"/>
            </p:cNvPr>
            <p:cNvPicPr preferRelativeResize="0"/>
            <p:nvPr/>
          </p:nvPicPr>
          <p:blipFill rotWithShape="1">
            <a:blip r:embed="rId4">
              <a:alphaModFix/>
            </a:blip>
            <a:srcRect r="55359" b="62499"/>
            <a:stretch/>
          </p:blipFill>
          <p:spPr>
            <a:xfrm>
              <a:off x="6301199" y="566950"/>
              <a:ext cx="1318503" cy="1691270"/>
            </a:xfrm>
            <a:prstGeom prst="rect">
              <a:avLst/>
            </a:prstGeom>
            <a:noFill/>
            <a:ln>
              <a:noFill/>
            </a:ln>
          </p:spPr>
        </p:pic>
        <p:sp>
          <p:nvSpPr>
            <p:cNvPr id="486" name="Google Shape;486;p46"/>
            <p:cNvSpPr txBox="1"/>
            <p:nvPr/>
          </p:nvSpPr>
          <p:spPr>
            <a:xfrm>
              <a:off x="7416750" y="1074350"/>
              <a:ext cx="1674300" cy="41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b="1">
                  <a:solidFill>
                    <a:srgbClr val="1F497D"/>
                  </a:solidFill>
                  <a:latin typeface="Lexend Deca"/>
                  <a:ea typeface="Lexend Deca"/>
                  <a:cs typeface="Lexend Deca"/>
                  <a:sym typeface="Lexend Deca"/>
                </a:rPr>
                <a:t>PROGRAMME </a:t>
              </a:r>
              <a:endParaRPr b="1">
                <a:solidFill>
                  <a:srgbClr val="1F497D"/>
                </a:solidFill>
                <a:latin typeface="Lexend Deca"/>
                <a:ea typeface="Lexend Deca"/>
                <a:cs typeface="Lexend Deca"/>
                <a:sym typeface="Lexend Deca"/>
              </a:endParaRPr>
            </a:p>
            <a:p>
              <a:pPr marL="0" lvl="0" indent="0" algn="ctr" rtl="0">
                <a:spcBef>
                  <a:spcPts val="0"/>
                </a:spcBef>
                <a:spcAft>
                  <a:spcPts val="0"/>
                </a:spcAft>
                <a:buNone/>
              </a:pPr>
              <a:r>
                <a:rPr lang="fr" b="1">
                  <a:solidFill>
                    <a:srgbClr val="1F497D"/>
                  </a:solidFill>
                  <a:latin typeface="Lexend Deca"/>
                  <a:ea typeface="Lexend Deca"/>
                  <a:cs typeface="Lexend Deca"/>
                  <a:sym typeface="Lexend Deca"/>
                </a:rPr>
                <a:t>PAR BLOCS</a:t>
              </a:r>
              <a:endParaRPr b="1">
                <a:solidFill>
                  <a:srgbClr val="1F497D"/>
                </a:solidFill>
                <a:latin typeface="Lexend Deca"/>
                <a:ea typeface="Lexend Deca"/>
                <a:cs typeface="Lexend Deca"/>
                <a:sym typeface="Lexend Deca"/>
              </a:endParaRPr>
            </a:p>
          </p:txBody>
        </p:sp>
        <p:grpSp>
          <p:nvGrpSpPr>
            <p:cNvPr id="487" name="Google Shape;487;p46"/>
            <p:cNvGrpSpPr/>
            <p:nvPr/>
          </p:nvGrpSpPr>
          <p:grpSpPr>
            <a:xfrm>
              <a:off x="5774006" y="2919679"/>
              <a:ext cx="3373641" cy="1617097"/>
              <a:chOff x="4594385" y="2841003"/>
              <a:chExt cx="3967590" cy="2077196"/>
            </a:xfrm>
          </p:grpSpPr>
          <p:pic>
            <p:nvPicPr>
              <p:cNvPr id="488" name="Google Shape;488;p46">
                <a:hlinkClick r:id="rId3"/>
              </p:cNvPr>
              <p:cNvPicPr preferRelativeResize="0"/>
              <p:nvPr/>
            </p:nvPicPr>
            <p:blipFill rotWithShape="1">
              <a:blip r:embed="rId4">
                <a:alphaModFix/>
              </a:blip>
              <a:srcRect t="38333" b="27488"/>
              <a:stretch/>
            </p:blipFill>
            <p:spPr>
              <a:xfrm>
                <a:off x="4917999" y="2841003"/>
                <a:ext cx="3643976" cy="2077196"/>
              </a:xfrm>
              <a:prstGeom prst="rect">
                <a:avLst/>
              </a:prstGeom>
              <a:noFill/>
              <a:ln>
                <a:noFill/>
              </a:ln>
            </p:spPr>
          </p:pic>
          <p:cxnSp>
            <p:nvCxnSpPr>
              <p:cNvPr id="489" name="Google Shape;489;p46"/>
              <p:cNvCxnSpPr>
                <a:stCxn id="490" idx="3"/>
              </p:cNvCxnSpPr>
              <p:nvPr/>
            </p:nvCxnSpPr>
            <p:spPr>
              <a:xfrm rot="10800000" flipH="1">
                <a:off x="4594385" y="3969136"/>
                <a:ext cx="499800" cy="235500"/>
              </a:xfrm>
              <a:prstGeom prst="straightConnector1">
                <a:avLst/>
              </a:prstGeom>
              <a:noFill/>
              <a:ln w="28575" cap="flat" cmpd="sng">
                <a:solidFill>
                  <a:srgbClr val="1F497D"/>
                </a:solidFill>
                <a:prstDash val="dash"/>
                <a:round/>
                <a:headEnd type="none" w="med" len="med"/>
                <a:tailEnd type="none" w="med" len="med"/>
              </a:ln>
            </p:spPr>
          </p:cxnSp>
          <p:sp>
            <p:nvSpPr>
              <p:cNvPr id="491" name="Google Shape;491;p46"/>
              <p:cNvSpPr/>
              <p:nvPr/>
            </p:nvSpPr>
            <p:spPr>
              <a:xfrm>
                <a:off x="5094172" y="3840804"/>
                <a:ext cx="2880900" cy="346200"/>
              </a:xfrm>
              <a:prstGeom prst="roundRect">
                <a:avLst>
                  <a:gd name="adj" fmla="val 16667"/>
                </a:avLst>
              </a:prstGeom>
              <a:noFill/>
              <a:ln w="28575" cap="flat" cmpd="sng">
                <a:solidFill>
                  <a:srgbClr val="1F497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46"/>
            <p:cNvSpPr txBox="1"/>
            <p:nvPr/>
          </p:nvSpPr>
          <p:spPr>
            <a:xfrm rot="-5400000">
              <a:off x="1181850" y="2453575"/>
              <a:ext cx="4286100" cy="51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b="1">
                  <a:solidFill>
                    <a:srgbClr val="1F497D"/>
                  </a:solidFill>
                  <a:latin typeface="Lexend Deca"/>
                  <a:ea typeface="Lexend Deca"/>
                  <a:cs typeface="Lexend Deca"/>
                  <a:sym typeface="Lexend Deca"/>
                </a:rPr>
                <a:t>ALGORIGRAMME</a:t>
              </a:r>
              <a:endParaRPr/>
            </a:p>
          </p:txBody>
        </p:sp>
        <p:sp>
          <p:nvSpPr>
            <p:cNvPr id="493" name="Google Shape;493;p46"/>
            <p:cNvSpPr/>
            <p:nvPr/>
          </p:nvSpPr>
          <p:spPr>
            <a:xfrm>
              <a:off x="3602241" y="2101656"/>
              <a:ext cx="2143200" cy="383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1F497D"/>
                  </a:solidFill>
                  <a:latin typeface="Lexend Deca"/>
                  <a:ea typeface="Lexend Deca"/>
                  <a:cs typeface="Lexend Deca"/>
                  <a:sym typeface="Lexend Deca"/>
                </a:rPr>
                <a:t>acquérir données accélération</a:t>
              </a:r>
              <a:endParaRPr>
                <a:solidFill>
                  <a:srgbClr val="1F497D"/>
                </a:solidFill>
                <a:latin typeface="Lexend Deca"/>
                <a:ea typeface="Lexend Deca"/>
                <a:cs typeface="Lexend Deca"/>
                <a:sym typeface="Lexend Deca"/>
              </a:endParaRPr>
            </a:p>
          </p:txBody>
        </p:sp>
        <p:sp>
          <p:nvSpPr>
            <p:cNvPr id="494" name="Google Shape;494;p46"/>
            <p:cNvSpPr/>
            <p:nvPr/>
          </p:nvSpPr>
          <p:spPr>
            <a:xfrm>
              <a:off x="3612981" y="2641547"/>
              <a:ext cx="2132484" cy="333566"/>
            </a:xfrm>
            <a:prstGeom prst="flowChartDecision">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1F497D"/>
                  </a:solidFill>
                  <a:latin typeface="Lexend Deca"/>
                  <a:ea typeface="Lexend Deca"/>
                  <a:cs typeface="Lexend Deca"/>
                  <a:sym typeface="Lexend Deca"/>
                </a:rPr>
                <a:t>a&gt;2500</a:t>
              </a:r>
              <a:endParaRPr>
                <a:solidFill>
                  <a:srgbClr val="1F497D"/>
                </a:solidFill>
                <a:latin typeface="Lexend Deca"/>
                <a:ea typeface="Lexend Deca"/>
                <a:cs typeface="Lexend Deca"/>
                <a:sym typeface="Lexend Deca"/>
              </a:endParaRPr>
            </a:p>
          </p:txBody>
        </p:sp>
        <p:sp>
          <p:nvSpPr>
            <p:cNvPr id="495" name="Google Shape;495;p46"/>
            <p:cNvSpPr/>
            <p:nvPr/>
          </p:nvSpPr>
          <p:spPr>
            <a:xfrm>
              <a:off x="3566299" y="3130232"/>
              <a:ext cx="2207700" cy="383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1F497D"/>
                  </a:solidFill>
                  <a:latin typeface="Lexend Deca"/>
                  <a:ea typeface="Lexend Deca"/>
                  <a:cs typeface="Lexend Deca"/>
                  <a:sym typeface="Lexend Deca"/>
                </a:rPr>
                <a:t>ajouter 1 au compteur de mouvement</a:t>
              </a:r>
              <a:endParaRPr>
                <a:solidFill>
                  <a:srgbClr val="1F497D"/>
                </a:solidFill>
                <a:latin typeface="Lexend Deca"/>
                <a:ea typeface="Lexend Deca"/>
                <a:cs typeface="Lexend Deca"/>
                <a:sym typeface="Lexend Deca"/>
              </a:endParaRPr>
            </a:p>
          </p:txBody>
        </p:sp>
        <p:sp>
          <p:nvSpPr>
            <p:cNvPr id="490" name="Google Shape;490;p46"/>
            <p:cNvSpPr/>
            <p:nvPr/>
          </p:nvSpPr>
          <p:spPr>
            <a:xfrm>
              <a:off x="3566306" y="3683068"/>
              <a:ext cx="2207700" cy="596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1F497D"/>
                  </a:solidFill>
                  <a:latin typeface="Lexend Deca"/>
                  <a:ea typeface="Lexend Deca"/>
                  <a:cs typeface="Lexend Deca"/>
                  <a:sym typeface="Lexend Deca"/>
                </a:rPr>
                <a:t>envoyer en bluetooth la variable “mvt”</a:t>
              </a:r>
              <a:endParaRPr>
                <a:solidFill>
                  <a:srgbClr val="1F497D"/>
                </a:solidFill>
                <a:latin typeface="Lexend Deca"/>
                <a:ea typeface="Lexend Deca"/>
                <a:cs typeface="Lexend Deca"/>
                <a:sym typeface="Lexend Deca"/>
              </a:endParaRPr>
            </a:p>
            <a:p>
              <a:pPr marL="0" lvl="0" indent="0" algn="ctr" rtl="0">
                <a:spcBef>
                  <a:spcPts val="0"/>
                </a:spcBef>
                <a:spcAft>
                  <a:spcPts val="0"/>
                </a:spcAft>
                <a:buNone/>
              </a:pPr>
              <a:r>
                <a:rPr lang="fr">
                  <a:solidFill>
                    <a:srgbClr val="1F497D"/>
                  </a:solidFill>
                  <a:latin typeface="Lexend Deca"/>
                  <a:ea typeface="Lexend Deca"/>
                  <a:cs typeface="Lexend Deca"/>
                  <a:sym typeface="Lexend Deca"/>
                </a:rPr>
                <a:t>avec la clé “geste” </a:t>
              </a:r>
              <a:endParaRPr>
                <a:solidFill>
                  <a:srgbClr val="1F497D"/>
                </a:solidFill>
                <a:latin typeface="Lexend Deca"/>
                <a:ea typeface="Lexend Deca"/>
                <a:cs typeface="Lexend Deca"/>
                <a:sym typeface="Lexend Deca"/>
              </a:endParaRPr>
            </a:p>
          </p:txBody>
        </p:sp>
        <p:cxnSp>
          <p:nvCxnSpPr>
            <p:cNvPr id="496" name="Google Shape;496;p46"/>
            <p:cNvCxnSpPr>
              <a:stCxn id="495" idx="2"/>
              <a:endCxn id="490" idx="0"/>
            </p:cNvCxnSpPr>
            <p:nvPr/>
          </p:nvCxnSpPr>
          <p:spPr>
            <a:xfrm>
              <a:off x="4670149" y="3513332"/>
              <a:ext cx="0" cy="169800"/>
            </a:xfrm>
            <a:prstGeom prst="straightConnector1">
              <a:avLst/>
            </a:prstGeom>
            <a:noFill/>
            <a:ln w="9525" cap="flat" cmpd="sng">
              <a:solidFill>
                <a:schemeClr val="dk2"/>
              </a:solidFill>
              <a:prstDash val="solid"/>
              <a:round/>
              <a:headEnd type="none" w="med" len="med"/>
              <a:tailEnd type="triangle" w="med" len="med"/>
            </a:ln>
          </p:spPr>
        </p:cxnSp>
        <p:cxnSp>
          <p:nvCxnSpPr>
            <p:cNvPr id="497" name="Google Shape;497;p46"/>
            <p:cNvCxnSpPr/>
            <p:nvPr/>
          </p:nvCxnSpPr>
          <p:spPr>
            <a:xfrm rot="10800000" flipH="1">
              <a:off x="3360425" y="2016901"/>
              <a:ext cx="14400" cy="2725500"/>
            </a:xfrm>
            <a:prstGeom prst="straightConnector1">
              <a:avLst/>
            </a:prstGeom>
            <a:noFill/>
            <a:ln w="9525" cap="flat" cmpd="sng">
              <a:solidFill>
                <a:schemeClr val="dk2"/>
              </a:solidFill>
              <a:prstDash val="solid"/>
              <a:round/>
              <a:headEnd type="none" w="med" len="med"/>
              <a:tailEnd type="none" w="med" len="med"/>
            </a:ln>
          </p:spPr>
        </p:cxnSp>
        <p:sp>
          <p:nvSpPr>
            <p:cNvPr id="498" name="Google Shape;498;p46"/>
            <p:cNvSpPr txBox="1"/>
            <p:nvPr/>
          </p:nvSpPr>
          <p:spPr>
            <a:xfrm>
              <a:off x="4810044" y="2830344"/>
              <a:ext cx="508200" cy="33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i="1">
                  <a:solidFill>
                    <a:srgbClr val="1F497D"/>
                  </a:solidFill>
                  <a:latin typeface="Lexend Deca"/>
                  <a:ea typeface="Lexend Deca"/>
                  <a:cs typeface="Lexend Deca"/>
                  <a:sym typeface="Lexend Deca"/>
                </a:rPr>
                <a:t>oui</a:t>
              </a:r>
              <a:endParaRPr sz="1000" i="1">
                <a:solidFill>
                  <a:srgbClr val="1F497D"/>
                </a:solidFill>
                <a:latin typeface="Lexend Deca"/>
                <a:ea typeface="Lexend Deca"/>
                <a:cs typeface="Lexend Deca"/>
                <a:sym typeface="Lexend Deca"/>
              </a:endParaRPr>
            </a:p>
          </p:txBody>
        </p:sp>
        <p:sp>
          <p:nvSpPr>
            <p:cNvPr id="499" name="Google Shape;499;p46"/>
            <p:cNvSpPr txBox="1"/>
            <p:nvPr/>
          </p:nvSpPr>
          <p:spPr>
            <a:xfrm>
              <a:off x="5570171" y="2498409"/>
              <a:ext cx="543000" cy="349800"/>
            </a:xfrm>
            <a:prstGeom prst="rect">
              <a:avLst/>
            </a:prstGeom>
            <a:noFill/>
            <a:ln>
              <a:noFill/>
            </a:ln>
          </p:spPr>
          <p:txBody>
            <a:bodyPr spcFirstLastPara="1" wrap="square" lIns="90000" tIns="91425" rIns="91425" bIns="91425" anchor="t" anchorCtr="0">
              <a:noAutofit/>
            </a:bodyPr>
            <a:lstStyle/>
            <a:p>
              <a:pPr marL="0" lvl="0" indent="0" algn="l" rtl="0">
                <a:spcBef>
                  <a:spcPts val="0"/>
                </a:spcBef>
                <a:spcAft>
                  <a:spcPts val="0"/>
                </a:spcAft>
                <a:buNone/>
              </a:pPr>
              <a:r>
                <a:rPr lang="fr" sz="1000" i="1">
                  <a:solidFill>
                    <a:srgbClr val="1F497D"/>
                  </a:solidFill>
                  <a:latin typeface="Lexend Deca"/>
                  <a:ea typeface="Lexend Deca"/>
                  <a:cs typeface="Lexend Deca"/>
                  <a:sym typeface="Lexend Deca"/>
                </a:rPr>
                <a:t>non</a:t>
              </a:r>
              <a:endParaRPr sz="1000" i="1">
                <a:solidFill>
                  <a:srgbClr val="1F497D"/>
                </a:solidFill>
                <a:latin typeface="Lexend Deca"/>
                <a:ea typeface="Lexend Deca"/>
                <a:cs typeface="Lexend Deca"/>
                <a:sym typeface="Lexend Deca"/>
              </a:endParaRPr>
            </a:p>
          </p:txBody>
        </p:sp>
        <p:sp>
          <p:nvSpPr>
            <p:cNvPr id="500" name="Google Shape;500;p46"/>
            <p:cNvSpPr/>
            <p:nvPr/>
          </p:nvSpPr>
          <p:spPr>
            <a:xfrm>
              <a:off x="4157903" y="595850"/>
              <a:ext cx="1025100" cy="333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1F497D"/>
                  </a:solidFill>
                  <a:latin typeface="Lexend Deca"/>
                  <a:ea typeface="Lexend Deca"/>
                  <a:cs typeface="Lexend Deca"/>
                  <a:sym typeface="Lexend Deca"/>
                </a:rPr>
                <a:t>Début</a:t>
              </a:r>
              <a:endParaRPr>
                <a:solidFill>
                  <a:srgbClr val="1F497D"/>
                </a:solidFill>
                <a:latin typeface="Lexend Deca"/>
                <a:ea typeface="Lexend Deca"/>
                <a:cs typeface="Lexend Deca"/>
                <a:sym typeface="Lexend Deca"/>
              </a:endParaRPr>
            </a:p>
          </p:txBody>
        </p:sp>
        <p:cxnSp>
          <p:nvCxnSpPr>
            <p:cNvPr id="501" name="Google Shape;501;p46"/>
            <p:cNvCxnSpPr>
              <a:stCxn id="494" idx="3"/>
            </p:cNvCxnSpPr>
            <p:nvPr/>
          </p:nvCxnSpPr>
          <p:spPr>
            <a:xfrm>
              <a:off x="5745465" y="2808330"/>
              <a:ext cx="340800" cy="12900"/>
            </a:xfrm>
            <a:prstGeom prst="straightConnector1">
              <a:avLst/>
            </a:prstGeom>
            <a:noFill/>
            <a:ln w="9525" cap="flat" cmpd="sng">
              <a:solidFill>
                <a:schemeClr val="dk2"/>
              </a:solidFill>
              <a:prstDash val="solid"/>
              <a:round/>
              <a:headEnd type="none" w="med" len="med"/>
              <a:tailEnd type="none" w="med" len="med"/>
            </a:ln>
          </p:spPr>
        </p:cxnSp>
        <p:sp>
          <p:nvSpPr>
            <p:cNvPr id="502" name="Google Shape;502;p46"/>
            <p:cNvSpPr/>
            <p:nvPr/>
          </p:nvSpPr>
          <p:spPr>
            <a:xfrm>
              <a:off x="3602241" y="1074247"/>
              <a:ext cx="2143200" cy="269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1F497D"/>
                  </a:solidFill>
                  <a:latin typeface="Lexend Deca"/>
                  <a:ea typeface="Lexend Deca"/>
                  <a:cs typeface="Lexend Deca"/>
                  <a:sym typeface="Lexend Deca"/>
                </a:rPr>
                <a:t>afficher le logo haltère</a:t>
              </a:r>
              <a:endParaRPr>
                <a:solidFill>
                  <a:srgbClr val="1F497D"/>
                </a:solidFill>
                <a:latin typeface="Lexend Deca"/>
                <a:ea typeface="Lexend Deca"/>
                <a:cs typeface="Lexend Deca"/>
                <a:sym typeface="Lexend Deca"/>
              </a:endParaRPr>
            </a:p>
          </p:txBody>
        </p:sp>
        <p:sp>
          <p:nvSpPr>
            <p:cNvPr id="503" name="Google Shape;503;p46"/>
            <p:cNvSpPr/>
            <p:nvPr/>
          </p:nvSpPr>
          <p:spPr>
            <a:xfrm>
              <a:off x="3602241" y="1495198"/>
              <a:ext cx="2143200" cy="416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1F497D"/>
                  </a:solidFill>
                  <a:latin typeface="Lexend Deca"/>
                  <a:ea typeface="Lexend Deca"/>
                  <a:cs typeface="Lexend Deca"/>
                  <a:sym typeface="Lexend Deca"/>
                </a:rPr>
                <a:t>déclarer la variable “mvt”</a:t>
              </a:r>
              <a:endParaRPr>
                <a:solidFill>
                  <a:srgbClr val="1F497D"/>
                </a:solidFill>
                <a:latin typeface="Lexend Deca"/>
                <a:ea typeface="Lexend Deca"/>
                <a:cs typeface="Lexend Deca"/>
                <a:sym typeface="Lexend Deca"/>
              </a:endParaRPr>
            </a:p>
          </p:txBody>
        </p:sp>
        <p:cxnSp>
          <p:nvCxnSpPr>
            <p:cNvPr id="504" name="Google Shape;504;p46"/>
            <p:cNvCxnSpPr>
              <a:stCxn id="502" idx="2"/>
              <a:endCxn id="503" idx="0"/>
            </p:cNvCxnSpPr>
            <p:nvPr/>
          </p:nvCxnSpPr>
          <p:spPr>
            <a:xfrm>
              <a:off x="4673841" y="1343647"/>
              <a:ext cx="0" cy="151500"/>
            </a:xfrm>
            <a:prstGeom prst="straightConnector1">
              <a:avLst/>
            </a:prstGeom>
            <a:noFill/>
            <a:ln w="9525" cap="flat" cmpd="sng">
              <a:solidFill>
                <a:schemeClr val="dk2"/>
              </a:solidFill>
              <a:prstDash val="solid"/>
              <a:round/>
              <a:headEnd type="none" w="med" len="med"/>
              <a:tailEnd type="triangle" w="med" len="med"/>
            </a:ln>
          </p:spPr>
        </p:cxnSp>
        <p:cxnSp>
          <p:nvCxnSpPr>
            <p:cNvPr id="505" name="Google Shape;505;p46"/>
            <p:cNvCxnSpPr>
              <a:stCxn id="500" idx="4"/>
              <a:endCxn id="502" idx="0"/>
            </p:cNvCxnSpPr>
            <p:nvPr/>
          </p:nvCxnSpPr>
          <p:spPr>
            <a:xfrm>
              <a:off x="4670453" y="929450"/>
              <a:ext cx="3300" cy="144900"/>
            </a:xfrm>
            <a:prstGeom prst="straightConnector1">
              <a:avLst/>
            </a:prstGeom>
            <a:noFill/>
            <a:ln w="9525" cap="flat" cmpd="sng">
              <a:solidFill>
                <a:schemeClr val="dk2"/>
              </a:solidFill>
              <a:prstDash val="solid"/>
              <a:round/>
              <a:headEnd type="none" w="med" len="med"/>
              <a:tailEnd type="triangle" w="med" len="med"/>
            </a:ln>
          </p:spPr>
        </p:cxnSp>
        <p:cxnSp>
          <p:nvCxnSpPr>
            <p:cNvPr id="506" name="Google Shape;506;p46"/>
            <p:cNvCxnSpPr/>
            <p:nvPr/>
          </p:nvCxnSpPr>
          <p:spPr>
            <a:xfrm rot="10800000">
              <a:off x="6085975" y="2018261"/>
              <a:ext cx="0" cy="812100"/>
            </a:xfrm>
            <a:prstGeom prst="straightConnector1">
              <a:avLst/>
            </a:prstGeom>
            <a:noFill/>
            <a:ln w="9525" cap="flat" cmpd="sng">
              <a:solidFill>
                <a:schemeClr val="dk2"/>
              </a:solidFill>
              <a:prstDash val="solid"/>
              <a:round/>
              <a:headEnd type="none" w="med" len="med"/>
              <a:tailEnd type="none" w="med" len="med"/>
            </a:ln>
          </p:spPr>
        </p:cxnSp>
        <p:cxnSp>
          <p:nvCxnSpPr>
            <p:cNvPr id="507" name="Google Shape;507;p46"/>
            <p:cNvCxnSpPr/>
            <p:nvPr/>
          </p:nvCxnSpPr>
          <p:spPr>
            <a:xfrm rot="10800000">
              <a:off x="4673195" y="2008940"/>
              <a:ext cx="1412700" cy="9300"/>
            </a:xfrm>
            <a:prstGeom prst="straightConnector1">
              <a:avLst/>
            </a:prstGeom>
            <a:noFill/>
            <a:ln w="9525" cap="flat" cmpd="sng">
              <a:solidFill>
                <a:schemeClr val="dk2"/>
              </a:solidFill>
              <a:prstDash val="solid"/>
              <a:round/>
              <a:headEnd type="none" w="med" len="med"/>
              <a:tailEnd type="triangle" w="med" len="med"/>
            </a:ln>
          </p:spPr>
        </p:cxnSp>
        <p:cxnSp>
          <p:nvCxnSpPr>
            <p:cNvPr id="508" name="Google Shape;508;p46"/>
            <p:cNvCxnSpPr/>
            <p:nvPr/>
          </p:nvCxnSpPr>
          <p:spPr>
            <a:xfrm rot="10800000" flipH="1">
              <a:off x="3391782" y="2009240"/>
              <a:ext cx="1318500" cy="9000"/>
            </a:xfrm>
            <a:prstGeom prst="straightConnector1">
              <a:avLst/>
            </a:prstGeom>
            <a:noFill/>
            <a:ln w="9525" cap="flat" cmpd="sng">
              <a:solidFill>
                <a:schemeClr val="dk2"/>
              </a:solidFill>
              <a:prstDash val="solid"/>
              <a:round/>
              <a:headEnd type="none" w="med" len="med"/>
              <a:tailEnd type="triangle" w="med" len="med"/>
            </a:ln>
          </p:spPr>
        </p:cxnSp>
        <p:sp>
          <p:nvSpPr>
            <p:cNvPr id="509" name="Google Shape;509;p46"/>
            <p:cNvSpPr/>
            <p:nvPr/>
          </p:nvSpPr>
          <p:spPr>
            <a:xfrm>
              <a:off x="3566314" y="4402700"/>
              <a:ext cx="2207700" cy="269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1F497D"/>
                  </a:solidFill>
                  <a:latin typeface="Lexend Deca"/>
                  <a:ea typeface="Lexend Deca"/>
                  <a:cs typeface="Lexend Deca"/>
                  <a:sym typeface="Lexend Deca"/>
                </a:rPr>
                <a:t>attendre 500 ms</a:t>
              </a:r>
              <a:endParaRPr>
                <a:solidFill>
                  <a:srgbClr val="1F497D"/>
                </a:solidFill>
                <a:latin typeface="Lexend Deca"/>
                <a:ea typeface="Lexend Deca"/>
                <a:cs typeface="Lexend Deca"/>
                <a:sym typeface="Lexend Deca"/>
              </a:endParaRPr>
            </a:p>
          </p:txBody>
        </p:sp>
        <p:cxnSp>
          <p:nvCxnSpPr>
            <p:cNvPr id="510" name="Google Shape;510;p46"/>
            <p:cNvCxnSpPr>
              <a:stCxn id="493" idx="2"/>
              <a:endCxn id="494" idx="0"/>
            </p:cNvCxnSpPr>
            <p:nvPr/>
          </p:nvCxnSpPr>
          <p:spPr>
            <a:xfrm>
              <a:off x="4673841" y="2484756"/>
              <a:ext cx="5400" cy="156900"/>
            </a:xfrm>
            <a:prstGeom prst="straightConnector1">
              <a:avLst/>
            </a:prstGeom>
            <a:noFill/>
            <a:ln w="9525" cap="flat" cmpd="sng">
              <a:solidFill>
                <a:schemeClr val="dk2"/>
              </a:solidFill>
              <a:prstDash val="solid"/>
              <a:round/>
              <a:headEnd type="none" w="med" len="med"/>
              <a:tailEnd type="triangle" w="med" len="med"/>
            </a:ln>
          </p:spPr>
        </p:cxnSp>
        <p:cxnSp>
          <p:nvCxnSpPr>
            <p:cNvPr id="511" name="Google Shape;511;p46"/>
            <p:cNvCxnSpPr>
              <a:stCxn id="494" idx="2"/>
              <a:endCxn id="495" idx="0"/>
            </p:cNvCxnSpPr>
            <p:nvPr/>
          </p:nvCxnSpPr>
          <p:spPr>
            <a:xfrm flipH="1">
              <a:off x="4670223" y="2975113"/>
              <a:ext cx="9000" cy="155100"/>
            </a:xfrm>
            <a:prstGeom prst="straightConnector1">
              <a:avLst/>
            </a:prstGeom>
            <a:noFill/>
            <a:ln w="9525" cap="flat" cmpd="sng">
              <a:solidFill>
                <a:schemeClr val="dk2"/>
              </a:solidFill>
              <a:prstDash val="solid"/>
              <a:round/>
              <a:headEnd type="none" w="med" len="med"/>
              <a:tailEnd type="triangle" w="med" len="med"/>
            </a:ln>
          </p:spPr>
        </p:cxnSp>
        <p:cxnSp>
          <p:nvCxnSpPr>
            <p:cNvPr id="512" name="Google Shape;512;p46"/>
            <p:cNvCxnSpPr>
              <a:stCxn id="490" idx="2"/>
              <a:endCxn id="509" idx="0"/>
            </p:cNvCxnSpPr>
            <p:nvPr/>
          </p:nvCxnSpPr>
          <p:spPr>
            <a:xfrm>
              <a:off x="4670156" y="4279468"/>
              <a:ext cx="0" cy="123300"/>
            </a:xfrm>
            <a:prstGeom prst="straightConnector1">
              <a:avLst/>
            </a:prstGeom>
            <a:noFill/>
            <a:ln w="9525" cap="flat" cmpd="sng">
              <a:solidFill>
                <a:schemeClr val="dk2"/>
              </a:solidFill>
              <a:prstDash val="solid"/>
              <a:round/>
              <a:headEnd type="none" w="med" len="med"/>
              <a:tailEnd type="triangle" w="med" len="med"/>
            </a:ln>
          </p:spPr>
        </p:cxnSp>
        <p:cxnSp>
          <p:nvCxnSpPr>
            <p:cNvPr id="513" name="Google Shape;513;p46"/>
            <p:cNvCxnSpPr/>
            <p:nvPr/>
          </p:nvCxnSpPr>
          <p:spPr>
            <a:xfrm rot="10800000">
              <a:off x="3360439" y="4742390"/>
              <a:ext cx="1299000" cy="8700"/>
            </a:xfrm>
            <a:prstGeom prst="straightConnector1">
              <a:avLst/>
            </a:prstGeom>
            <a:noFill/>
            <a:ln w="9525" cap="flat" cmpd="sng">
              <a:solidFill>
                <a:schemeClr val="dk2"/>
              </a:solidFill>
              <a:prstDash val="solid"/>
              <a:round/>
              <a:headEnd type="none" w="med" len="med"/>
              <a:tailEnd type="none" w="med" len="med"/>
            </a:ln>
          </p:spPr>
        </p:cxnSp>
        <p:cxnSp>
          <p:nvCxnSpPr>
            <p:cNvPr id="514" name="Google Shape;514;p46"/>
            <p:cNvCxnSpPr>
              <a:stCxn id="509" idx="2"/>
              <a:endCxn id="509" idx="2"/>
            </p:cNvCxnSpPr>
            <p:nvPr/>
          </p:nvCxnSpPr>
          <p:spPr>
            <a:xfrm>
              <a:off x="4670164" y="4672100"/>
              <a:ext cx="0" cy="0"/>
            </a:xfrm>
            <a:prstGeom prst="straightConnector1">
              <a:avLst/>
            </a:prstGeom>
            <a:noFill/>
            <a:ln w="9525" cap="flat" cmpd="sng">
              <a:solidFill>
                <a:schemeClr val="dk2"/>
              </a:solidFill>
              <a:prstDash val="solid"/>
              <a:round/>
              <a:headEnd type="none" w="med" len="med"/>
              <a:tailEnd type="none" w="med" len="med"/>
            </a:ln>
          </p:spPr>
        </p:cxnSp>
        <p:cxnSp>
          <p:nvCxnSpPr>
            <p:cNvPr id="515" name="Google Shape;515;p46"/>
            <p:cNvCxnSpPr>
              <a:stCxn id="509" idx="2"/>
              <a:endCxn id="509" idx="2"/>
            </p:cNvCxnSpPr>
            <p:nvPr/>
          </p:nvCxnSpPr>
          <p:spPr>
            <a:xfrm>
              <a:off x="4670164" y="4672100"/>
              <a:ext cx="0" cy="0"/>
            </a:xfrm>
            <a:prstGeom prst="straightConnector1">
              <a:avLst/>
            </a:prstGeom>
            <a:noFill/>
            <a:ln w="9525" cap="flat" cmpd="sng">
              <a:solidFill>
                <a:schemeClr val="dk2"/>
              </a:solidFill>
              <a:prstDash val="solid"/>
              <a:round/>
              <a:headEnd type="none" w="med" len="med"/>
              <a:tailEnd type="none" w="med" len="med"/>
            </a:ln>
          </p:spPr>
        </p:cxnSp>
        <p:cxnSp>
          <p:nvCxnSpPr>
            <p:cNvPr id="516" name="Google Shape;516;p46"/>
            <p:cNvCxnSpPr>
              <a:stCxn id="509" idx="2"/>
            </p:cNvCxnSpPr>
            <p:nvPr/>
          </p:nvCxnSpPr>
          <p:spPr>
            <a:xfrm>
              <a:off x="4670164" y="4672100"/>
              <a:ext cx="4200" cy="89100"/>
            </a:xfrm>
            <a:prstGeom prst="straightConnector1">
              <a:avLst/>
            </a:prstGeom>
            <a:noFill/>
            <a:ln w="9525" cap="flat" cmpd="sng">
              <a:solidFill>
                <a:schemeClr val="dk2"/>
              </a:solidFill>
              <a:prstDash val="solid"/>
              <a:round/>
              <a:headEnd type="none" w="med" len="med"/>
              <a:tailEnd type="none" w="med" len="med"/>
            </a:ln>
          </p:spPr>
        </p:cxnSp>
        <p:cxnSp>
          <p:nvCxnSpPr>
            <p:cNvPr id="517" name="Google Shape;517;p46"/>
            <p:cNvCxnSpPr>
              <a:stCxn id="503" idx="2"/>
              <a:endCxn id="493" idx="0"/>
            </p:cNvCxnSpPr>
            <p:nvPr/>
          </p:nvCxnSpPr>
          <p:spPr>
            <a:xfrm>
              <a:off x="4673841" y="1911598"/>
              <a:ext cx="0" cy="190200"/>
            </a:xfrm>
            <a:prstGeom prst="straightConnector1">
              <a:avLst/>
            </a:prstGeom>
            <a:noFill/>
            <a:ln w="9525" cap="flat" cmpd="sng">
              <a:solidFill>
                <a:schemeClr val="dk2"/>
              </a:solidFill>
              <a:prstDash val="solid"/>
              <a:round/>
              <a:headEnd type="none" w="med" len="med"/>
              <a:tailEnd type="triangle" w="med" len="med"/>
            </a:ln>
          </p:spPr>
        </p:cxnSp>
        <p:sp>
          <p:nvSpPr>
            <p:cNvPr id="518" name="Google Shape;518;p46"/>
            <p:cNvSpPr txBox="1"/>
            <p:nvPr/>
          </p:nvSpPr>
          <p:spPr>
            <a:xfrm>
              <a:off x="226800" y="2101850"/>
              <a:ext cx="3019200" cy="2555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1300" b="1">
                  <a:latin typeface="Lexend Deca"/>
                  <a:ea typeface="Lexend Deca"/>
                  <a:cs typeface="Lexend Deca"/>
                  <a:sym typeface="Lexend Deca"/>
                </a:rPr>
                <a:t>PROGRAMME</a:t>
              </a:r>
              <a:endParaRPr sz="1300" b="1">
                <a:latin typeface="Lexend Deca"/>
                <a:ea typeface="Lexend Deca"/>
                <a:cs typeface="Lexend Deca"/>
                <a:sym typeface="Lexend Deca"/>
              </a:endParaRPr>
            </a:p>
            <a:p>
              <a:pPr marL="0" lvl="0" indent="0" algn="just" rtl="0">
                <a:lnSpc>
                  <a:spcPct val="115000"/>
                </a:lnSpc>
                <a:spcBef>
                  <a:spcPts val="0"/>
                </a:spcBef>
                <a:spcAft>
                  <a:spcPts val="0"/>
                </a:spcAft>
                <a:buNone/>
              </a:pPr>
              <a:r>
                <a:rPr lang="fr" sz="1300" b="1">
                  <a:latin typeface="Lexend Deca"/>
                  <a:ea typeface="Lexend Deca"/>
                  <a:cs typeface="Lexend Deca"/>
                  <a:sym typeface="Lexend Deca"/>
                </a:rPr>
                <a:t>Si</a:t>
              </a:r>
              <a:r>
                <a:rPr lang="fr" sz="1300">
                  <a:latin typeface="Lexend Deca"/>
                  <a:ea typeface="Lexend Deca"/>
                  <a:cs typeface="Lexend Deca"/>
                  <a:sym typeface="Lexend Deca"/>
                </a:rPr>
                <a:t> la valeur de l’accélération dans n’importe quelle direction est supérieur à 2500 mg</a:t>
              </a:r>
              <a:endParaRPr sz="1300">
                <a:latin typeface="Lexend Deca"/>
                <a:ea typeface="Lexend Deca"/>
                <a:cs typeface="Lexend Deca"/>
                <a:sym typeface="Lexend Deca"/>
              </a:endParaRPr>
            </a:p>
            <a:p>
              <a:pPr marL="0" lvl="0" indent="0" algn="just" rtl="0">
                <a:lnSpc>
                  <a:spcPct val="115000"/>
                </a:lnSpc>
                <a:spcBef>
                  <a:spcPts val="0"/>
                </a:spcBef>
                <a:spcAft>
                  <a:spcPts val="0"/>
                </a:spcAft>
                <a:buNone/>
              </a:pPr>
              <a:r>
                <a:rPr lang="fr" sz="1300" b="1">
                  <a:latin typeface="Lexend Deca"/>
                  <a:ea typeface="Lexend Deca"/>
                  <a:cs typeface="Lexend Deca"/>
                  <a:sym typeface="Lexend Deca"/>
                </a:rPr>
                <a:t>Alors :</a:t>
              </a:r>
              <a:endParaRPr sz="1300" b="1">
                <a:latin typeface="Lexend Deca"/>
                <a:ea typeface="Lexend Deca"/>
                <a:cs typeface="Lexend Deca"/>
                <a:sym typeface="Lexend Deca"/>
              </a:endParaRPr>
            </a:p>
            <a:p>
              <a:pPr marL="0" lvl="0" indent="0" algn="just" rtl="0">
                <a:lnSpc>
                  <a:spcPct val="115000"/>
                </a:lnSpc>
                <a:spcBef>
                  <a:spcPts val="0"/>
                </a:spcBef>
                <a:spcAft>
                  <a:spcPts val="0"/>
                </a:spcAft>
                <a:buNone/>
              </a:pPr>
              <a:r>
                <a:rPr lang="fr" sz="1300">
                  <a:latin typeface="Lexend Deca"/>
                  <a:ea typeface="Lexend Deca"/>
                  <a:cs typeface="Lexend Deca"/>
                  <a:sym typeface="Lexend Deca"/>
                </a:rPr>
                <a:t>Incrémenter la variable “mvt” de 1</a:t>
              </a:r>
              <a:endParaRPr sz="1300">
                <a:latin typeface="Lexend Deca"/>
                <a:ea typeface="Lexend Deca"/>
                <a:cs typeface="Lexend Deca"/>
                <a:sym typeface="Lexend Deca"/>
              </a:endParaRPr>
            </a:p>
            <a:p>
              <a:pPr marL="0" lvl="0" indent="0" algn="just" rtl="0">
                <a:lnSpc>
                  <a:spcPct val="115000"/>
                </a:lnSpc>
                <a:spcBef>
                  <a:spcPts val="0"/>
                </a:spcBef>
                <a:spcAft>
                  <a:spcPts val="0"/>
                </a:spcAft>
                <a:buNone/>
              </a:pPr>
              <a:endParaRPr sz="1300" b="1">
                <a:solidFill>
                  <a:srgbClr val="1F497D"/>
                </a:solidFill>
                <a:latin typeface="Lexend Deca"/>
                <a:ea typeface="Lexend Deca"/>
                <a:cs typeface="Lexend Deca"/>
                <a:sym typeface="Lexend Deca"/>
              </a:endParaRPr>
            </a:p>
            <a:p>
              <a:pPr marL="0" lvl="0" indent="0" algn="just" rtl="0">
                <a:lnSpc>
                  <a:spcPct val="115000"/>
                </a:lnSpc>
                <a:spcBef>
                  <a:spcPts val="0"/>
                </a:spcBef>
                <a:spcAft>
                  <a:spcPts val="0"/>
                </a:spcAft>
                <a:buNone/>
              </a:pPr>
              <a:r>
                <a:rPr lang="fr" sz="1300" b="1">
                  <a:solidFill>
                    <a:srgbClr val="1F497D"/>
                  </a:solidFill>
                  <a:latin typeface="Lexend Deca"/>
                  <a:ea typeface="Lexend Deca"/>
                  <a:cs typeface="Lexend Deca"/>
                  <a:sym typeface="Lexend Deca"/>
                </a:rPr>
                <a:t>Envoyer en Bluetooth la variable “mvt” avec la clé “geste”</a:t>
              </a:r>
              <a:endParaRPr sz="1300" b="1">
                <a:latin typeface="Lexend Deca"/>
                <a:ea typeface="Lexend Deca"/>
                <a:cs typeface="Lexend Deca"/>
                <a:sym typeface="Lexend Deca"/>
              </a:endParaRPr>
            </a:p>
            <a:p>
              <a:pPr marL="0" lvl="0" indent="0" algn="just" rtl="0">
                <a:lnSpc>
                  <a:spcPct val="115000"/>
                </a:lnSpc>
                <a:spcBef>
                  <a:spcPts val="0"/>
                </a:spcBef>
                <a:spcAft>
                  <a:spcPts val="0"/>
                </a:spcAft>
                <a:buNone/>
              </a:pPr>
              <a:endParaRPr sz="1300" b="1">
                <a:latin typeface="Lexend Deca"/>
                <a:ea typeface="Lexend Deca"/>
                <a:cs typeface="Lexend Deca"/>
                <a:sym typeface="Lexend Deca"/>
              </a:endParaRPr>
            </a:p>
            <a:p>
              <a:pPr marL="0" lvl="0" indent="0" algn="just" rtl="0">
                <a:lnSpc>
                  <a:spcPct val="115000"/>
                </a:lnSpc>
                <a:spcBef>
                  <a:spcPts val="0"/>
                </a:spcBef>
                <a:spcAft>
                  <a:spcPts val="0"/>
                </a:spcAft>
                <a:buNone/>
              </a:pPr>
              <a:r>
                <a:rPr lang="fr" sz="1300" b="1">
                  <a:latin typeface="Lexend Deca"/>
                  <a:ea typeface="Lexend Deca"/>
                  <a:cs typeface="Lexend Deca"/>
                  <a:sym typeface="Lexend Deca"/>
                </a:rPr>
                <a:t>Et</a:t>
              </a:r>
              <a:r>
                <a:rPr lang="fr" sz="1300">
                  <a:latin typeface="Lexend Deca"/>
                  <a:ea typeface="Lexend Deca"/>
                  <a:cs typeface="Lexend Deca"/>
                  <a:sym typeface="Lexend Deca"/>
                </a:rPr>
                <a:t> attendre 500ms</a:t>
              </a:r>
              <a:endParaRPr sz="1300">
                <a:latin typeface="Lexend Deca"/>
                <a:ea typeface="Lexend Deca"/>
                <a:cs typeface="Lexend Deca"/>
                <a:sym typeface="Lexend Deca"/>
              </a:endParaRPr>
            </a:p>
          </p:txBody>
        </p:sp>
        <p:sp>
          <p:nvSpPr>
            <p:cNvPr id="519" name="Google Shape;519;p46"/>
            <p:cNvSpPr txBox="1"/>
            <p:nvPr/>
          </p:nvSpPr>
          <p:spPr>
            <a:xfrm rot="-5400000">
              <a:off x="-2062200" y="2570650"/>
              <a:ext cx="4275000" cy="30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b="1">
                  <a:solidFill>
                    <a:srgbClr val="1F497D"/>
                  </a:solidFill>
                  <a:latin typeface="Lexend Deca"/>
                  <a:ea typeface="Lexend Deca"/>
                  <a:cs typeface="Lexend Deca"/>
                  <a:sym typeface="Lexend Deca"/>
                </a:rPr>
                <a:t>ALGORITHME</a:t>
              </a:r>
              <a:endParaRPr b="1">
                <a:solidFill>
                  <a:srgbClr val="1F497D"/>
                </a:solidFill>
                <a:latin typeface="Lexend Deca"/>
                <a:ea typeface="Lexend Deca"/>
                <a:cs typeface="Lexend Deca"/>
                <a:sym typeface="Lexend Deca"/>
              </a:endParaRPr>
            </a:p>
          </p:txBody>
        </p:sp>
        <p:sp>
          <p:nvSpPr>
            <p:cNvPr id="520" name="Google Shape;520;p46"/>
            <p:cNvSpPr txBox="1"/>
            <p:nvPr/>
          </p:nvSpPr>
          <p:spPr>
            <a:xfrm>
              <a:off x="211275" y="791175"/>
              <a:ext cx="3019200" cy="11127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fr" sz="1300" b="1">
                  <a:solidFill>
                    <a:schemeClr val="dk1"/>
                  </a:solidFill>
                  <a:latin typeface="Lexend Deca"/>
                  <a:ea typeface="Lexend Deca"/>
                  <a:cs typeface="Lexend Deca"/>
                  <a:sym typeface="Lexend Deca"/>
                </a:rPr>
                <a:t>INITIALISATION</a:t>
              </a:r>
              <a:endParaRPr sz="1300" b="1">
                <a:solidFill>
                  <a:schemeClr val="dk1"/>
                </a:solidFill>
                <a:latin typeface="Lexend Deca"/>
                <a:ea typeface="Lexend Deca"/>
                <a:cs typeface="Lexend Deca"/>
                <a:sym typeface="Lexend Deca"/>
              </a:endParaRPr>
            </a:p>
            <a:p>
              <a:pPr marL="0" lvl="0" indent="0" algn="just" rtl="0">
                <a:lnSpc>
                  <a:spcPct val="115000"/>
                </a:lnSpc>
                <a:spcBef>
                  <a:spcPts val="0"/>
                </a:spcBef>
                <a:spcAft>
                  <a:spcPts val="0"/>
                </a:spcAft>
                <a:buNone/>
              </a:pPr>
              <a:r>
                <a:rPr lang="fr" sz="1300">
                  <a:solidFill>
                    <a:schemeClr val="dk1"/>
                  </a:solidFill>
                  <a:latin typeface="Lexend Deca"/>
                  <a:ea typeface="Lexend Deca"/>
                  <a:cs typeface="Lexend Deca"/>
                  <a:sym typeface="Lexend Deca"/>
                </a:rPr>
                <a:t>Afficher le logo d’un haltère</a:t>
              </a:r>
              <a:endParaRPr sz="1300">
                <a:solidFill>
                  <a:schemeClr val="dk1"/>
                </a:solidFill>
                <a:latin typeface="Lexend Deca"/>
                <a:ea typeface="Lexend Deca"/>
                <a:cs typeface="Lexend Deca"/>
                <a:sym typeface="Lexend Deca"/>
              </a:endParaRPr>
            </a:p>
            <a:p>
              <a:pPr marL="0" lvl="0" indent="0" algn="just" rtl="0">
                <a:lnSpc>
                  <a:spcPct val="115000"/>
                </a:lnSpc>
                <a:spcBef>
                  <a:spcPts val="0"/>
                </a:spcBef>
                <a:spcAft>
                  <a:spcPts val="0"/>
                </a:spcAft>
                <a:buNone/>
              </a:pPr>
              <a:endParaRPr sz="1300">
                <a:solidFill>
                  <a:schemeClr val="dk1"/>
                </a:solidFill>
                <a:latin typeface="Lexend Deca"/>
                <a:ea typeface="Lexend Deca"/>
                <a:cs typeface="Lexend Deca"/>
                <a:sym typeface="Lexend Deca"/>
              </a:endParaRPr>
            </a:p>
            <a:p>
              <a:pPr marL="0" lvl="0" indent="0" algn="just" rtl="0">
                <a:lnSpc>
                  <a:spcPct val="115000"/>
                </a:lnSpc>
                <a:spcBef>
                  <a:spcPts val="0"/>
                </a:spcBef>
                <a:spcAft>
                  <a:spcPts val="0"/>
                </a:spcAft>
                <a:buNone/>
              </a:pPr>
              <a:r>
                <a:rPr lang="fr" sz="1300">
                  <a:solidFill>
                    <a:schemeClr val="dk1"/>
                  </a:solidFill>
                  <a:latin typeface="Lexend Deca"/>
                  <a:ea typeface="Lexend Deca"/>
                  <a:cs typeface="Lexend Deca"/>
                  <a:sym typeface="Lexend Deca"/>
                </a:rPr>
                <a:t>Déclarer la variable “mvt” à 0</a:t>
              </a:r>
              <a:endParaRPr sz="1300">
                <a:solidFill>
                  <a:schemeClr val="dk1"/>
                </a:solidFill>
                <a:latin typeface="Lexend Deca"/>
                <a:ea typeface="Lexend Deca"/>
                <a:cs typeface="Lexend Deca"/>
                <a:sym typeface="Lexend Deca"/>
              </a:endParaRPr>
            </a:p>
            <a:p>
              <a:pPr marL="0" lvl="0" indent="0" algn="just" rtl="0">
                <a:lnSpc>
                  <a:spcPct val="115000"/>
                </a:lnSpc>
                <a:spcBef>
                  <a:spcPts val="0"/>
                </a:spcBef>
                <a:spcAft>
                  <a:spcPts val="0"/>
                </a:spcAft>
                <a:buNone/>
              </a:pPr>
              <a:endParaRPr sz="1300"/>
            </a:p>
          </p:txBody>
        </p:sp>
      </p:grpSp>
      <p:sp>
        <p:nvSpPr>
          <p:cNvPr id="521" name="Google Shape;521;p46"/>
          <p:cNvSpPr txBox="1"/>
          <p:nvPr/>
        </p:nvSpPr>
        <p:spPr>
          <a:xfrm>
            <a:off x="214300" y="3704500"/>
            <a:ext cx="3048900" cy="701100"/>
          </a:xfrm>
          <a:prstGeom prst="rect">
            <a:avLst/>
          </a:prstGeom>
          <a:solidFill>
            <a:srgbClr val="FFFFFF"/>
          </a:solid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fr" sz="1300" b="1">
                <a:solidFill>
                  <a:srgbClr val="1F497D"/>
                </a:solidFill>
                <a:latin typeface="Lexend Deca"/>
                <a:ea typeface="Lexend Deca"/>
                <a:cs typeface="Lexend Deca"/>
                <a:sym typeface="Lexend Deca"/>
              </a:rPr>
              <a:t>Envoyer en Bluetooth la variable “mvt” avec la clé “geste”</a:t>
            </a:r>
            <a:endParaRPr sz="1300" b="1">
              <a:solidFill>
                <a:srgbClr val="1F497D"/>
              </a:solidFill>
              <a:latin typeface="Lexend Deca"/>
              <a:ea typeface="Lexend Deca"/>
              <a:cs typeface="Lexend Deca"/>
              <a:sym typeface="Lexend Deca"/>
            </a:endParaRPr>
          </a:p>
        </p:txBody>
      </p:sp>
      <p:sp>
        <p:nvSpPr>
          <p:cNvPr id="522" name="Google Shape;522;p46"/>
          <p:cNvSpPr/>
          <p:nvPr/>
        </p:nvSpPr>
        <p:spPr>
          <a:xfrm>
            <a:off x="3565700" y="3665775"/>
            <a:ext cx="2216400" cy="612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1F497D"/>
                </a:solidFill>
                <a:latin typeface="Lexend Deca"/>
                <a:ea typeface="Lexend Deca"/>
                <a:cs typeface="Lexend Deca"/>
                <a:sym typeface="Lexend Deca"/>
              </a:rPr>
              <a:t>envoyer en bluetooth la variable “mvt”</a:t>
            </a:r>
            <a:endParaRPr>
              <a:solidFill>
                <a:srgbClr val="1F497D"/>
              </a:solidFill>
              <a:latin typeface="Lexend Deca"/>
              <a:ea typeface="Lexend Deca"/>
              <a:cs typeface="Lexend Deca"/>
              <a:sym typeface="Lexend Deca"/>
            </a:endParaRPr>
          </a:p>
          <a:p>
            <a:pPr marL="0" lvl="0" indent="0" algn="ctr" rtl="0">
              <a:spcBef>
                <a:spcPts val="0"/>
              </a:spcBef>
              <a:spcAft>
                <a:spcPts val="0"/>
              </a:spcAft>
              <a:buNone/>
            </a:pPr>
            <a:r>
              <a:rPr lang="fr">
                <a:solidFill>
                  <a:srgbClr val="1F497D"/>
                </a:solidFill>
                <a:latin typeface="Lexend Deca"/>
                <a:ea typeface="Lexend Deca"/>
                <a:cs typeface="Lexend Deca"/>
                <a:sym typeface="Lexend Deca"/>
              </a:rPr>
              <a:t>avec la clé “geste” </a:t>
            </a:r>
            <a:endParaRPr>
              <a:solidFill>
                <a:srgbClr val="1F497D"/>
              </a:solidFill>
              <a:latin typeface="Lexend Deca"/>
              <a:ea typeface="Lexend Deca"/>
              <a:cs typeface="Lexend Deca"/>
              <a:sym typeface="Lexend Deca"/>
            </a:endParaRPr>
          </a:p>
        </p:txBody>
      </p:sp>
      <p:pic>
        <p:nvPicPr>
          <p:cNvPr id="523" name="Google Shape;523;p46">
            <a:hlinkClick r:id="rId3"/>
          </p:cNvPr>
          <p:cNvPicPr preferRelativeResize="0"/>
          <p:nvPr/>
        </p:nvPicPr>
        <p:blipFill rotWithShape="1">
          <a:blip r:embed="rId4">
            <a:alphaModFix/>
          </a:blip>
          <a:srcRect l="5978" t="55003" r="19848" b="40030"/>
          <a:stretch/>
        </p:blipFill>
        <p:spPr>
          <a:xfrm>
            <a:off x="6251925" y="3704500"/>
            <a:ext cx="2329701" cy="244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21"/>
                                        </p:tgtEl>
                                        <p:attrNameLst>
                                          <p:attrName>style.visibility</p:attrName>
                                        </p:attrNameLst>
                                      </p:cBhvr>
                                      <p:to>
                                        <p:strVal val="visible"/>
                                      </p:to>
                                    </p:set>
                                    <p:anim calcmode="lin" valueType="num">
                                      <p:cBhvr additive="base">
                                        <p:cTn id="7" dur="1000"/>
                                        <p:tgtEl>
                                          <p:spTgt spid="521"/>
                                        </p:tgtEl>
                                        <p:attrNameLst>
                                          <p:attrName>ppt_w</p:attrName>
                                        </p:attrNameLst>
                                      </p:cBhvr>
                                      <p:tavLst>
                                        <p:tav tm="0">
                                          <p:val>
                                            <p:strVal val="0"/>
                                          </p:val>
                                        </p:tav>
                                        <p:tav tm="100000">
                                          <p:val>
                                            <p:strVal val="#ppt_w"/>
                                          </p:val>
                                        </p:tav>
                                      </p:tavLst>
                                    </p:anim>
                                    <p:anim calcmode="lin" valueType="num">
                                      <p:cBhvr additive="base">
                                        <p:cTn id="8" dur="1000"/>
                                        <p:tgtEl>
                                          <p:spTgt spid="521"/>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22"/>
                                        </p:tgtEl>
                                        <p:attrNameLst>
                                          <p:attrName>style.visibility</p:attrName>
                                        </p:attrNameLst>
                                      </p:cBhvr>
                                      <p:to>
                                        <p:strVal val="visible"/>
                                      </p:to>
                                    </p:set>
                                    <p:anim calcmode="lin" valueType="num">
                                      <p:cBhvr additive="base">
                                        <p:cTn id="13" dur="1000"/>
                                        <p:tgtEl>
                                          <p:spTgt spid="522"/>
                                        </p:tgtEl>
                                        <p:attrNameLst>
                                          <p:attrName>ppt_w</p:attrName>
                                        </p:attrNameLst>
                                      </p:cBhvr>
                                      <p:tavLst>
                                        <p:tav tm="0">
                                          <p:val>
                                            <p:strVal val="0"/>
                                          </p:val>
                                        </p:tav>
                                        <p:tav tm="100000">
                                          <p:val>
                                            <p:strVal val="#ppt_w"/>
                                          </p:val>
                                        </p:tav>
                                      </p:tavLst>
                                    </p:anim>
                                    <p:anim calcmode="lin" valueType="num">
                                      <p:cBhvr additive="base">
                                        <p:cTn id="14" dur="1000"/>
                                        <p:tgtEl>
                                          <p:spTgt spid="522"/>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23"/>
                                        </p:tgtEl>
                                        <p:attrNameLst>
                                          <p:attrName>style.visibility</p:attrName>
                                        </p:attrNameLst>
                                      </p:cBhvr>
                                      <p:to>
                                        <p:strVal val="visible"/>
                                      </p:to>
                                    </p:set>
                                    <p:anim calcmode="lin" valueType="num">
                                      <p:cBhvr additive="base">
                                        <p:cTn id="19" dur="1000"/>
                                        <p:tgtEl>
                                          <p:spTgt spid="523"/>
                                        </p:tgtEl>
                                        <p:attrNameLst>
                                          <p:attrName>ppt_w</p:attrName>
                                        </p:attrNameLst>
                                      </p:cBhvr>
                                      <p:tavLst>
                                        <p:tav tm="0">
                                          <p:val>
                                            <p:strVal val="0"/>
                                          </p:val>
                                        </p:tav>
                                        <p:tav tm="100000">
                                          <p:val>
                                            <p:strVal val="#ppt_w"/>
                                          </p:val>
                                        </p:tav>
                                      </p:tavLst>
                                    </p:anim>
                                    <p:anim calcmode="lin" valueType="num">
                                      <p:cBhvr additive="base">
                                        <p:cTn id="20" dur="1000"/>
                                        <p:tgtEl>
                                          <p:spTgt spid="52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47"/>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23</a:t>
            </a:fld>
            <a:endParaRPr/>
          </a:p>
        </p:txBody>
      </p:sp>
      <p:sp>
        <p:nvSpPr>
          <p:cNvPr id="529" name="Google Shape;529;p47"/>
          <p:cNvSpPr txBox="1"/>
          <p:nvPr/>
        </p:nvSpPr>
        <p:spPr>
          <a:xfrm>
            <a:off x="0" y="0"/>
            <a:ext cx="9144000" cy="751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3000">
                <a:solidFill>
                  <a:schemeClr val="dk1"/>
                </a:solidFill>
                <a:latin typeface="Lexend Deca"/>
                <a:ea typeface="Lexend Deca"/>
                <a:cs typeface="Lexend Deca"/>
                <a:sym typeface="Lexend Deca"/>
              </a:rPr>
              <a:t>Comment visualiser dans une application le nombre de mouvements ?</a:t>
            </a:r>
            <a:endParaRPr sz="3000">
              <a:solidFill>
                <a:schemeClr val="dk1"/>
              </a:solidFill>
              <a:latin typeface="Lexend Deca"/>
              <a:ea typeface="Lexend Deca"/>
              <a:cs typeface="Lexend Deca"/>
              <a:sym typeface="Lexend Deca"/>
            </a:endParaRPr>
          </a:p>
        </p:txBody>
      </p:sp>
      <p:pic>
        <p:nvPicPr>
          <p:cNvPr id="530" name="Google Shape;530;p47"/>
          <p:cNvPicPr preferRelativeResize="0"/>
          <p:nvPr/>
        </p:nvPicPr>
        <p:blipFill>
          <a:blip r:embed="rId3">
            <a:alphaModFix/>
          </a:blip>
          <a:stretch>
            <a:fillRect/>
          </a:stretch>
        </p:blipFill>
        <p:spPr>
          <a:xfrm>
            <a:off x="2595026" y="1319225"/>
            <a:ext cx="637225" cy="923325"/>
          </a:xfrm>
          <a:prstGeom prst="rect">
            <a:avLst/>
          </a:prstGeom>
          <a:noFill/>
          <a:ln>
            <a:noFill/>
          </a:ln>
        </p:spPr>
      </p:pic>
      <p:pic>
        <p:nvPicPr>
          <p:cNvPr id="531" name="Google Shape;531;p47"/>
          <p:cNvPicPr preferRelativeResize="0"/>
          <p:nvPr/>
        </p:nvPicPr>
        <p:blipFill>
          <a:blip r:embed="rId3">
            <a:alphaModFix/>
          </a:blip>
          <a:stretch>
            <a:fillRect/>
          </a:stretch>
        </p:blipFill>
        <p:spPr>
          <a:xfrm flipH="1">
            <a:off x="5700876" y="1319225"/>
            <a:ext cx="637225" cy="923325"/>
          </a:xfrm>
          <a:prstGeom prst="rect">
            <a:avLst/>
          </a:prstGeom>
          <a:noFill/>
          <a:ln>
            <a:noFill/>
          </a:ln>
        </p:spPr>
      </p:pic>
      <p:sp>
        <p:nvSpPr>
          <p:cNvPr id="532" name="Google Shape;532;p47"/>
          <p:cNvSpPr/>
          <p:nvPr/>
        </p:nvSpPr>
        <p:spPr>
          <a:xfrm>
            <a:off x="3301513" y="3238663"/>
            <a:ext cx="2330100" cy="577500"/>
          </a:xfrm>
          <a:prstGeom prst="leftRightArrow">
            <a:avLst>
              <a:gd name="adj1" fmla="val 50000"/>
              <a:gd name="adj2" fmla="val 50000"/>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3" name="Google Shape;533;p47"/>
          <p:cNvPicPr preferRelativeResize="0"/>
          <p:nvPr/>
        </p:nvPicPr>
        <p:blipFill>
          <a:blip r:embed="rId4">
            <a:alphaModFix/>
          </a:blip>
          <a:stretch>
            <a:fillRect/>
          </a:stretch>
        </p:blipFill>
        <p:spPr>
          <a:xfrm>
            <a:off x="4130138" y="1897812"/>
            <a:ext cx="672850" cy="1209250"/>
          </a:xfrm>
          <a:prstGeom prst="rect">
            <a:avLst/>
          </a:prstGeom>
          <a:noFill/>
          <a:ln>
            <a:noFill/>
          </a:ln>
          <a:effectLst>
            <a:outerShdw blurRad="57150" dist="19050" dir="5400000" algn="bl" rotWithShape="0">
              <a:srgbClr val="000000">
                <a:alpha val="50000"/>
              </a:srgbClr>
            </a:outerShdw>
          </a:effectLst>
        </p:spPr>
      </p:pic>
      <p:grpSp>
        <p:nvGrpSpPr>
          <p:cNvPr id="534" name="Google Shape;534;p47"/>
          <p:cNvGrpSpPr/>
          <p:nvPr/>
        </p:nvGrpSpPr>
        <p:grpSpPr>
          <a:xfrm>
            <a:off x="6606050" y="1027975"/>
            <a:ext cx="1843201" cy="3658024"/>
            <a:chOff x="6606050" y="1027975"/>
            <a:chExt cx="1843201" cy="3658024"/>
          </a:xfrm>
        </p:grpSpPr>
        <p:pic>
          <p:nvPicPr>
            <p:cNvPr id="535" name="Google Shape;535;p47"/>
            <p:cNvPicPr preferRelativeResize="0"/>
            <p:nvPr/>
          </p:nvPicPr>
          <p:blipFill>
            <a:blip r:embed="rId5">
              <a:alphaModFix/>
            </a:blip>
            <a:stretch>
              <a:fillRect/>
            </a:stretch>
          </p:blipFill>
          <p:spPr>
            <a:xfrm>
              <a:off x="6606050" y="1027975"/>
              <a:ext cx="1843201" cy="3658024"/>
            </a:xfrm>
            <a:prstGeom prst="rect">
              <a:avLst/>
            </a:prstGeom>
            <a:noFill/>
            <a:ln>
              <a:noFill/>
            </a:ln>
          </p:spPr>
        </p:pic>
        <p:pic>
          <p:nvPicPr>
            <p:cNvPr id="536" name="Google Shape;536;p47"/>
            <p:cNvPicPr preferRelativeResize="0"/>
            <p:nvPr/>
          </p:nvPicPr>
          <p:blipFill>
            <a:blip r:embed="rId6">
              <a:alphaModFix/>
            </a:blip>
            <a:stretch>
              <a:fillRect/>
            </a:stretch>
          </p:blipFill>
          <p:spPr>
            <a:xfrm>
              <a:off x="6661075" y="1326250"/>
              <a:ext cx="1733150" cy="3082151"/>
            </a:xfrm>
            <a:prstGeom prst="rect">
              <a:avLst/>
            </a:prstGeom>
            <a:noFill/>
            <a:ln>
              <a:noFill/>
            </a:ln>
          </p:spPr>
        </p:pic>
      </p:grpSp>
      <p:pic>
        <p:nvPicPr>
          <p:cNvPr id="537" name="Google Shape;537;p47"/>
          <p:cNvPicPr preferRelativeResize="0"/>
          <p:nvPr/>
        </p:nvPicPr>
        <p:blipFill>
          <a:blip r:embed="rId7">
            <a:alphaModFix/>
          </a:blip>
          <a:stretch>
            <a:fillRect/>
          </a:stretch>
        </p:blipFill>
        <p:spPr>
          <a:xfrm>
            <a:off x="976325" y="959300"/>
            <a:ext cx="1539950" cy="3802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8"/>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24</a:t>
            </a:fld>
            <a:endParaRPr/>
          </a:p>
        </p:txBody>
      </p:sp>
      <p:grpSp>
        <p:nvGrpSpPr>
          <p:cNvPr id="543" name="Google Shape;543;p48"/>
          <p:cNvGrpSpPr/>
          <p:nvPr/>
        </p:nvGrpSpPr>
        <p:grpSpPr>
          <a:xfrm>
            <a:off x="1797900" y="1337775"/>
            <a:ext cx="5476549" cy="3095999"/>
            <a:chOff x="144771" y="1368520"/>
            <a:chExt cx="4039051" cy="2218559"/>
          </a:xfrm>
        </p:grpSpPr>
        <p:pic>
          <p:nvPicPr>
            <p:cNvPr id="544" name="Google Shape;544;p48"/>
            <p:cNvPicPr preferRelativeResize="0"/>
            <p:nvPr/>
          </p:nvPicPr>
          <p:blipFill rotWithShape="1">
            <a:blip r:embed="rId3">
              <a:alphaModFix/>
            </a:blip>
            <a:srcRect l="66193" b="1477"/>
            <a:stretch/>
          </p:blipFill>
          <p:spPr>
            <a:xfrm>
              <a:off x="2640567" y="1368520"/>
              <a:ext cx="1543255" cy="2218559"/>
            </a:xfrm>
            <a:prstGeom prst="rect">
              <a:avLst/>
            </a:prstGeom>
            <a:noFill/>
            <a:ln>
              <a:noFill/>
            </a:ln>
          </p:spPr>
        </p:pic>
        <p:pic>
          <p:nvPicPr>
            <p:cNvPr id="545" name="Google Shape;545;p48"/>
            <p:cNvPicPr preferRelativeResize="0"/>
            <p:nvPr/>
          </p:nvPicPr>
          <p:blipFill rotWithShape="1">
            <a:blip r:embed="rId3">
              <a:alphaModFix/>
            </a:blip>
            <a:srcRect r="44490" b="1477"/>
            <a:stretch/>
          </p:blipFill>
          <p:spPr>
            <a:xfrm>
              <a:off x="144771" y="1368520"/>
              <a:ext cx="2533907" cy="2218559"/>
            </a:xfrm>
            <a:prstGeom prst="rect">
              <a:avLst/>
            </a:prstGeom>
            <a:noFill/>
            <a:ln>
              <a:noFill/>
            </a:ln>
          </p:spPr>
        </p:pic>
      </p:grpSp>
      <p:pic>
        <p:nvPicPr>
          <p:cNvPr id="546" name="Google Shape;546;p48"/>
          <p:cNvPicPr preferRelativeResize="0"/>
          <p:nvPr/>
        </p:nvPicPr>
        <p:blipFill>
          <a:blip r:embed="rId4">
            <a:alphaModFix/>
          </a:blip>
          <a:stretch>
            <a:fillRect/>
          </a:stretch>
        </p:blipFill>
        <p:spPr>
          <a:xfrm>
            <a:off x="3091629" y="80430"/>
            <a:ext cx="2960739" cy="1135000"/>
          </a:xfrm>
          <a:prstGeom prst="rect">
            <a:avLst/>
          </a:prstGeom>
          <a:noFill/>
          <a:ln>
            <a:noFill/>
          </a:ln>
        </p:spPr>
      </p:pic>
      <p:sp>
        <p:nvSpPr>
          <p:cNvPr id="547" name="Google Shape;547;p48"/>
          <p:cNvSpPr txBox="1"/>
          <p:nvPr/>
        </p:nvSpPr>
        <p:spPr>
          <a:xfrm>
            <a:off x="504325" y="4480100"/>
            <a:ext cx="8063700" cy="29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a:latin typeface="Lexend Deca"/>
                <a:ea typeface="Lexend Deca"/>
                <a:cs typeface="Lexend Deca"/>
                <a:sym typeface="Lexend Deca"/>
              </a:rPr>
              <a:t>Outil numérique en ligne permettant de créer des applications Android</a:t>
            </a:r>
            <a:endParaRPr sz="1600" b="1">
              <a:latin typeface="Lexend Deca"/>
              <a:ea typeface="Lexend Deca"/>
              <a:cs typeface="Lexend Deca"/>
              <a:sym typeface="Lexend Dec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9"/>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25</a:t>
            </a:fld>
            <a:endParaRPr/>
          </a:p>
        </p:txBody>
      </p:sp>
      <p:pic>
        <p:nvPicPr>
          <p:cNvPr id="553" name="Google Shape;553;p49"/>
          <p:cNvPicPr preferRelativeResize="0"/>
          <p:nvPr/>
        </p:nvPicPr>
        <p:blipFill>
          <a:blip r:embed="rId3">
            <a:alphaModFix/>
          </a:blip>
          <a:stretch>
            <a:fillRect/>
          </a:stretch>
        </p:blipFill>
        <p:spPr>
          <a:xfrm>
            <a:off x="586113" y="1198775"/>
            <a:ext cx="5226575" cy="1670425"/>
          </a:xfrm>
          <a:prstGeom prst="rect">
            <a:avLst/>
          </a:prstGeom>
          <a:noFill/>
          <a:ln>
            <a:noFill/>
          </a:ln>
        </p:spPr>
      </p:pic>
      <p:sp>
        <p:nvSpPr>
          <p:cNvPr id="554" name="Google Shape;554;p49"/>
          <p:cNvSpPr txBox="1"/>
          <p:nvPr/>
        </p:nvSpPr>
        <p:spPr>
          <a:xfrm>
            <a:off x="2054025" y="2402175"/>
            <a:ext cx="3048900" cy="55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000" u="sng">
                <a:solidFill>
                  <a:srgbClr val="0097A7"/>
                </a:solidFill>
                <a:latin typeface="Lexend Deca"/>
                <a:ea typeface="Lexend Deca"/>
                <a:cs typeface="Lexend Deca"/>
                <a:sym typeface="Lexend Deca"/>
                <a:hlinkClick r:id="rId4"/>
              </a:rPr>
              <a:t>https://frama.link/ai2</a:t>
            </a:r>
            <a:endParaRPr sz="2000">
              <a:latin typeface="Lexend Deca"/>
              <a:ea typeface="Lexend Deca"/>
              <a:cs typeface="Lexend Deca"/>
              <a:sym typeface="Lexend Deca"/>
            </a:endParaRPr>
          </a:p>
          <a:p>
            <a:pPr marL="0" lvl="0" indent="0" algn="l" rtl="0">
              <a:spcBef>
                <a:spcPts val="0"/>
              </a:spcBef>
              <a:spcAft>
                <a:spcPts val="0"/>
              </a:spcAft>
              <a:buNone/>
            </a:pPr>
            <a:endParaRPr/>
          </a:p>
        </p:txBody>
      </p:sp>
      <p:pic>
        <p:nvPicPr>
          <p:cNvPr id="555" name="Google Shape;555;p49"/>
          <p:cNvPicPr preferRelativeResize="0"/>
          <p:nvPr/>
        </p:nvPicPr>
        <p:blipFill>
          <a:blip r:embed="rId5">
            <a:alphaModFix/>
          </a:blip>
          <a:stretch>
            <a:fillRect/>
          </a:stretch>
        </p:blipFill>
        <p:spPr>
          <a:xfrm>
            <a:off x="6467577" y="955100"/>
            <a:ext cx="2004775" cy="2004775"/>
          </a:xfrm>
          <a:prstGeom prst="rect">
            <a:avLst/>
          </a:prstGeom>
          <a:noFill/>
          <a:ln>
            <a:noFill/>
          </a:ln>
        </p:spPr>
      </p:pic>
      <p:sp>
        <p:nvSpPr>
          <p:cNvPr id="556" name="Google Shape;556;p49"/>
          <p:cNvSpPr txBox="1"/>
          <p:nvPr/>
        </p:nvSpPr>
        <p:spPr>
          <a:xfrm>
            <a:off x="150" y="585325"/>
            <a:ext cx="9144000" cy="66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a:latin typeface="Lexend Deca"/>
                <a:ea typeface="Lexend Deca"/>
                <a:cs typeface="Lexend Deca"/>
                <a:sym typeface="Lexend Deca"/>
              </a:rPr>
              <a:t>Pour simuler, il faut d’abord installer sur son smartphone l’application gratuite </a:t>
            </a:r>
            <a:endParaRPr sz="1600" b="1">
              <a:latin typeface="Lexend Deca"/>
              <a:ea typeface="Lexend Deca"/>
              <a:cs typeface="Lexend Deca"/>
              <a:sym typeface="Lexend Deca"/>
            </a:endParaRPr>
          </a:p>
          <a:p>
            <a:pPr marL="0" lvl="0" indent="0" algn="ctr" rtl="0">
              <a:spcBef>
                <a:spcPts val="0"/>
              </a:spcBef>
              <a:spcAft>
                <a:spcPts val="0"/>
              </a:spcAft>
              <a:buNone/>
            </a:pPr>
            <a:r>
              <a:rPr lang="fr" sz="1600" b="1">
                <a:latin typeface="Lexend Deca"/>
                <a:ea typeface="Lexend Deca"/>
                <a:cs typeface="Lexend Deca"/>
                <a:sym typeface="Lexend Deca"/>
              </a:rPr>
              <a:t>MIT AI2 Companion</a:t>
            </a:r>
            <a:endParaRPr sz="1600" b="1">
              <a:latin typeface="Lexend Deca"/>
              <a:ea typeface="Lexend Deca"/>
              <a:cs typeface="Lexend Deca"/>
              <a:sym typeface="Lexend Deca"/>
            </a:endParaRPr>
          </a:p>
        </p:txBody>
      </p:sp>
      <p:sp>
        <p:nvSpPr>
          <p:cNvPr id="557" name="Google Shape;557;p49"/>
          <p:cNvSpPr txBox="1"/>
          <p:nvPr/>
        </p:nvSpPr>
        <p:spPr>
          <a:xfrm>
            <a:off x="0" y="0"/>
            <a:ext cx="9144000" cy="557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3000">
                <a:solidFill>
                  <a:srgbClr val="000000"/>
                </a:solidFill>
                <a:latin typeface="Lexend Deca"/>
                <a:ea typeface="Lexend Deca"/>
                <a:cs typeface="Lexend Deca"/>
                <a:sym typeface="Lexend Deca"/>
              </a:rPr>
              <a:t>Préambule</a:t>
            </a:r>
            <a:endParaRPr/>
          </a:p>
        </p:txBody>
      </p:sp>
      <p:sp>
        <p:nvSpPr>
          <p:cNvPr id="558" name="Google Shape;558;p49"/>
          <p:cNvSpPr txBox="1"/>
          <p:nvPr/>
        </p:nvSpPr>
        <p:spPr>
          <a:xfrm>
            <a:off x="150" y="3091800"/>
            <a:ext cx="9144000" cy="14940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fr" sz="1600" b="1" i="1">
                <a:solidFill>
                  <a:srgbClr val="000000"/>
                </a:solidFill>
                <a:latin typeface="Lexend Deca"/>
                <a:ea typeface="Lexend Deca"/>
                <a:cs typeface="Lexend Deca"/>
                <a:sym typeface="Lexend Deca"/>
              </a:rPr>
              <a:t>Lien pour télécharger l’application de base :</a:t>
            </a:r>
            <a:endParaRPr sz="1600" b="1" i="1">
              <a:solidFill>
                <a:srgbClr val="000000"/>
              </a:solidFill>
              <a:latin typeface="Lexend Deca"/>
              <a:ea typeface="Lexend Deca"/>
              <a:cs typeface="Lexend Deca"/>
              <a:sym typeface="Lexend Deca"/>
            </a:endParaRPr>
          </a:p>
          <a:p>
            <a:pPr marL="0" lvl="0" indent="0" algn="ctr" rtl="0">
              <a:lnSpc>
                <a:spcPct val="150000"/>
              </a:lnSpc>
              <a:spcBef>
                <a:spcPts val="0"/>
              </a:spcBef>
              <a:spcAft>
                <a:spcPts val="0"/>
              </a:spcAft>
              <a:buNone/>
            </a:pPr>
            <a:r>
              <a:rPr lang="fr" sz="2000" b="1" i="1" u="sng">
                <a:solidFill>
                  <a:srgbClr val="0097A7"/>
                </a:solidFill>
                <a:latin typeface="Lexend Deca"/>
                <a:ea typeface="Lexend Deca"/>
                <a:cs typeface="Lexend Deca"/>
                <a:sym typeface="Lexend Deca"/>
                <a:hlinkClick r:id="rId6"/>
              </a:rPr>
              <a:t>https://frama.link/haltere</a:t>
            </a:r>
            <a:endParaRPr sz="1600" b="1" i="1">
              <a:solidFill>
                <a:srgbClr val="000000"/>
              </a:solidFill>
              <a:latin typeface="Lexend Deca"/>
              <a:ea typeface="Lexend Deca"/>
              <a:cs typeface="Lexend Deca"/>
              <a:sym typeface="Lexend Deca"/>
            </a:endParaRPr>
          </a:p>
          <a:p>
            <a:pPr marL="0" lvl="0" indent="0" algn="ctr" rtl="0">
              <a:lnSpc>
                <a:spcPct val="150000"/>
              </a:lnSpc>
              <a:spcBef>
                <a:spcPts val="0"/>
              </a:spcBef>
              <a:spcAft>
                <a:spcPts val="0"/>
              </a:spcAft>
              <a:buNone/>
            </a:pPr>
            <a:r>
              <a:rPr lang="fr" sz="1600" b="1" i="1">
                <a:solidFill>
                  <a:srgbClr val="000000"/>
                </a:solidFill>
                <a:latin typeface="Lexend Deca"/>
                <a:ea typeface="Lexend Deca"/>
                <a:cs typeface="Lexend Deca"/>
                <a:sym typeface="Lexend Deca"/>
              </a:rPr>
              <a:t>Lien pour télécharger l’image du bouton init :</a:t>
            </a:r>
            <a:endParaRPr sz="1600" b="1" i="1">
              <a:solidFill>
                <a:srgbClr val="000000"/>
              </a:solidFill>
              <a:latin typeface="Lexend Deca"/>
              <a:ea typeface="Lexend Deca"/>
              <a:cs typeface="Lexend Deca"/>
              <a:sym typeface="Lexend Deca"/>
            </a:endParaRPr>
          </a:p>
          <a:p>
            <a:pPr marL="0" lvl="0" indent="0" algn="ctr" rtl="0">
              <a:lnSpc>
                <a:spcPct val="150000"/>
              </a:lnSpc>
              <a:spcBef>
                <a:spcPts val="0"/>
              </a:spcBef>
              <a:spcAft>
                <a:spcPts val="0"/>
              </a:spcAft>
              <a:buNone/>
            </a:pPr>
            <a:r>
              <a:rPr lang="fr" sz="2000" b="1" i="1" u="sng">
                <a:solidFill>
                  <a:srgbClr val="0097A7"/>
                </a:solidFill>
                <a:latin typeface="Lexend Deca"/>
                <a:ea typeface="Lexend Deca"/>
                <a:cs typeface="Lexend Deca"/>
                <a:sym typeface="Lexend Deca"/>
                <a:hlinkClick r:id="rId7"/>
              </a:rPr>
              <a:t>https://frama.link/bouton</a:t>
            </a:r>
            <a:endParaRPr sz="2000" b="1" i="1">
              <a:solidFill>
                <a:srgbClr val="000000"/>
              </a:solidFill>
              <a:latin typeface="Lexend Deca"/>
              <a:ea typeface="Lexend Deca"/>
              <a:cs typeface="Lexend Deca"/>
              <a:sym typeface="Lexend Deca"/>
            </a:endParaRPr>
          </a:p>
          <a:p>
            <a:pPr marL="0" lvl="0" indent="0" algn="ctr" rtl="0">
              <a:spcBef>
                <a:spcPts val="0"/>
              </a:spcBef>
              <a:spcAft>
                <a:spcPts val="0"/>
              </a:spcAft>
              <a:buNone/>
            </a:pPr>
            <a:endParaRPr sz="1600" b="1" i="1">
              <a:solidFill>
                <a:srgbClr val="000000"/>
              </a:solidFill>
              <a:latin typeface="Lexend Deca"/>
              <a:ea typeface="Lexend Deca"/>
              <a:cs typeface="Lexend Deca"/>
              <a:sym typeface="Lexend Dec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50"/>
          <p:cNvPicPr preferRelativeResize="0"/>
          <p:nvPr/>
        </p:nvPicPr>
        <p:blipFill>
          <a:blip r:embed="rId3">
            <a:alphaModFix/>
          </a:blip>
          <a:stretch>
            <a:fillRect/>
          </a:stretch>
        </p:blipFill>
        <p:spPr>
          <a:xfrm>
            <a:off x="64475" y="768450"/>
            <a:ext cx="7338649" cy="3940124"/>
          </a:xfrm>
          <a:prstGeom prst="rect">
            <a:avLst/>
          </a:prstGeom>
          <a:noFill/>
          <a:ln>
            <a:noFill/>
          </a:ln>
        </p:spPr>
      </p:pic>
      <p:sp>
        <p:nvSpPr>
          <p:cNvPr id="564" name="Google Shape;564;p50"/>
          <p:cNvSpPr txBox="1">
            <a:spLocks noGrp="1"/>
          </p:cNvSpPr>
          <p:nvPr>
            <p:ph type="subTitle" idx="1"/>
          </p:nvPr>
        </p:nvSpPr>
        <p:spPr>
          <a:xfrm>
            <a:off x="6567038" y="768450"/>
            <a:ext cx="24540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sz="1100" b="1" u="sng">
                <a:solidFill>
                  <a:schemeClr val="hlink"/>
                </a:solidFill>
                <a:latin typeface="Lexend Deca"/>
                <a:ea typeface="Lexend Deca"/>
                <a:cs typeface="Lexend Deca"/>
                <a:sym typeface="Lexend Deca"/>
                <a:hlinkClick r:id="rId4"/>
              </a:rPr>
              <a:t>http://code.appinventor.mit.edu</a:t>
            </a:r>
            <a:endParaRPr b="1">
              <a:latin typeface="Lexend Deca"/>
              <a:ea typeface="Lexend Deca"/>
              <a:cs typeface="Lexend Deca"/>
              <a:sym typeface="Lexend Deca"/>
            </a:endParaRPr>
          </a:p>
        </p:txBody>
      </p:sp>
      <p:sp>
        <p:nvSpPr>
          <p:cNvPr id="565" name="Google Shape;565;p50"/>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26</a:t>
            </a:fld>
            <a:endParaRPr/>
          </a:p>
        </p:txBody>
      </p:sp>
      <p:pic>
        <p:nvPicPr>
          <p:cNvPr id="566" name="Google Shape;566;p50">
            <a:hlinkClick r:id="rId4"/>
          </p:cNvPr>
          <p:cNvPicPr preferRelativeResize="0"/>
          <p:nvPr/>
        </p:nvPicPr>
        <p:blipFill>
          <a:blip r:embed="rId5">
            <a:alphaModFix/>
          </a:blip>
          <a:stretch>
            <a:fillRect/>
          </a:stretch>
        </p:blipFill>
        <p:spPr>
          <a:xfrm>
            <a:off x="7128273" y="1162050"/>
            <a:ext cx="1331550" cy="1331550"/>
          </a:xfrm>
          <a:prstGeom prst="rect">
            <a:avLst/>
          </a:prstGeom>
          <a:noFill/>
          <a:ln>
            <a:noFill/>
          </a:ln>
        </p:spPr>
      </p:pic>
      <p:sp>
        <p:nvSpPr>
          <p:cNvPr id="567" name="Google Shape;567;p50"/>
          <p:cNvSpPr txBox="1"/>
          <p:nvPr/>
        </p:nvSpPr>
        <p:spPr>
          <a:xfrm>
            <a:off x="0" y="0"/>
            <a:ext cx="9144000" cy="657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2500">
                <a:solidFill>
                  <a:schemeClr val="dk1"/>
                </a:solidFill>
                <a:latin typeface="Lexend Deca"/>
                <a:ea typeface="Lexend Deca"/>
                <a:cs typeface="Lexend Deca"/>
                <a:sym typeface="Lexend Deca"/>
              </a:rPr>
              <a:t>Comment se connecter à l’outil numérique App Inventor ?</a:t>
            </a:r>
            <a:endParaRPr sz="2500">
              <a:solidFill>
                <a:schemeClr val="dk1"/>
              </a:solidFill>
              <a:latin typeface="Lexend Deca"/>
              <a:ea typeface="Lexend Deca"/>
              <a:cs typeface="Lexend Deca"/>
              <a:sym typeface="Lexend Deca"/>
            </a:endParaRPr>
          </a:p>
        </p:txBody>
      </p:sp>
      <p:pic>
        <p:nvPicPr>
          <p:cNvPr id="568" name="Google Shape;568;p50"/>
          <p:cNvPicPr preferRelativeResize="0"/>
          <p:nvPr/>
        </p:nvPicPr>
        <p:blipFill>
          <a:blip r:embed="rId6">
            <a:alphaModFix/>
          </a:blip>
          <a:stretch>
            <a:fillRect/>
          </a:stretch>
        </p:blipFill>
        <p:spPr>
          <a:xfrm>
            <a:off x="1586937" y="1581750"/>
            <a:ext cx="4293726" cy="2465925"/>
          </a:xfrm>
          <a:prstGeom prst="rect">
            <a:avLst/>
          </a:prstGeom>
          <a:noFill/>
          <a:ln>
            <a:noFill/>
          </a:ln>
        </p:spPr>
      </p:pic>
      <p:pic>
        <p:nvPicPr>
          <p:cNvPr id="569" name="Google Shape;569;p50"/>
          <p:cNvPicPr preferRelativeResize="0"/>
          <p:nvPr/>
        </p:nvPicPr>
        <p:blipFill>
          <a:blip r:embed="rId7">
            <a:alphaModFix/>
          </a:blip>
          <a:stretch>
            <a:fillRect/>
          </a:stretch>
        </p:blipFill>
        <p:spPr>
          <a:xfrm>
            <a:off x="4949821" y="1071296"/>
            <a:ext cx="1331550" cy="510457"/>
          </a:xfrm>
          <a:prstGeom prst="rect">
            <a:avLst/>
          </a:prstGeom>
          <a:noFill/>
          <a:ln>
            <a:noFill/>
          </a:ln>
        </p:spPr>
      </p:pic>
      <p:sp>
        <p:nvSpPr>
          <p:cNvPr id="570" name="Google Shape;570;p50"/>
          <p:cNvSpPr txBox="1">
            <a:spLocks noGrp="1"/>
          </p:cNvSpPr>
          <p:nvPr>
            <p:ph type="subTitle" idx="1"/>
          </p:nvPr>
        </p:nvSpPr>
        <p:spPr>
          <a:xfrm>
            <a:off x="1319825" y="1129725"/>
            <a:ext cx="35538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sz="1600" b="1" u="sng">
                <a:solidFill>
                  <a:srgbClr val="1F497D"/>
                </a:solidFill>
                <a:latin typeface="Lexend Deca"/>
                <a:ea typeface="Lexend Deca"/>
                <a:cs typeface="Lexend Deca"/>
                <a:sym typeface="Lexend Deca"/>
                <a:hlinkClick r:id="rId4"/>
              </a:rPr>
              <a:t>http://code.appinventor.mit.edu</a:t>
            </a:r>
            <a:endParaRPr sz="3300" b="1">
              <a:solidFill>
                <a:srgbClr val="1F497D"/>
              </a:solidFill>
              <a:latin typeface="Lexend Deca"/>
              <a:ea typeface="Lexend Deca"/>
              <a:cs typeface="Lexend Deca"/>
              <a:sym typeface="Lexend Deca"/>
            </a:endParaRPr>
          </a:p>
        </p:txBody>
      </p:sp>
      <p:sp>
        <p:nvSpPr>
          <p:cNvPr id="571" name="Google Shape;571;p50"/>
          <p:cNvSpPr txBox="1"/>
          <p:nvPr/>
        </p:nvSpPr>
        <p:spPr>
          <a:xfrm>
            <a:off x="6567050" y="2574675"/>
            <a:ext cx="2454000" cy="169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i="1">
                <a:latin typeface="Lexend Deca"/>
                <a:ea typeface="Lexend Deca"/>
                <a:cs typeface="Lexend Deca"/>
                <a:sym typeface="Lexend Deca"/>
              </a:rPr>
              <a:t>Connexion sans création de compte</a:t>
            </a:r>
            <a:endParaRPr sz="1600" b="1" i="1">
              <a:latin typeface="Lexend Deca"/>
              <a:ea typeface="Lexend Deca"/>
              <a:cs typeface="Lexend Deca"/>
              <a:sym typeface="Lexend Deca"/>
            </a:endParaRPr>
          </a:p>
          <a:p>
            <a:pPr marL="0" lvl="0" indent="0" algn="ctr" rtl="0">
              <a:spcBef>
                <a:spcPts val="0"/>
              </a:spcBef>
              <a:spcAft>
                <a:spcPts val="0"/>
              </a:spcAft>
              <a:buNone/>
            </a:pPr>
            <a:endParaRPr sz="1600" b="1" i="1">
              <a:latin typeface="Lexend Deca"/>
              <a:ea typeface="Lexend Deca"/>
              <a:cs typeface="Lexend Deca"/>
              <a:sym typeface="Lexend Deca"/>
            </a:endParaRPr>
          </a:p>
          <a:p>
            <a:pPr marL="0" lvl="0" indent="0" algn="ctr" rtl="0">
              <a:spcBef>
                <a:spcPts val="0"/>
              </a:spcBef>
              <a:spcAft>
                <a:spcPts val="0"/>
              </a:spcAft>
              <a:buNone/>
            </a:pPr>
            <a:r>
              <a:rPr lang="fr" sz="1600" b="1" i="1">
                <a:latin typeface="Lexend Deca"/>
                <a:ea typeface="Lexend Deca"/>
                <a:cs typeface="Lexend Deca"/>
                <a:sym typeface="Lexend Deca"/>
              </a:rPr>
              <a:t>Ne pas oublier de noter et conserver le code donné !!!</a:t>
            </a:r>
            <a:endParaRPr sz="1600" b="1" i="1">
              <a:latin typeface="Lexend Deca"/>
              <a:ea typeface="Lexend Deca"/>
              <a:cs typeface="Lexend Deca"/>
              <a:sym typeface="Lexend Dec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1"/>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27</a:t>
            </a:fld>
            <a:endParaRPr/>
          </a:p>
        </p:txBody>
      </p:sp>
      <p:sp>
        <p:nvSpPr>
          <p:cNvPr id="577" name="Google Shape;577;p51"/>
          <p:cNvSpPr txBox="1"/>
          <p:nvPr/>
        </p:nvSpPr>
        <p:spPr>
          <a:xfrm>
            <a:off x="0" y="0"/>
            <a:ext cx="9144000" cy="629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2400">
                <a:solidFill>
                  <a:schemeClr val="dk1"/>
                </a:solidFill>
                <a:latin typeface="Lexend Deca"/>
                <a:ea typeface="Lexend Deca"/>
                <a:cs typeface="Lexend Deca"/>
                <a:sym typeface="Lexend Deca"/>
              </a:rPr>
              <a:t>Première connexion à App Inventor</a:t>
            </a:r>
            <a:endParaRPr sz="2400"/>
          </a:p>
        </p:txBody>
      </p:sp>
      <p:grpSp>
        <p:nvGrpSpPr>
          <p:cNvPr id="578" name="Google Shape;578;p51"/>
          <p:cNvGrpSpPr/>
          <p:nvPr/>
        </p:nvGrpSpPr>
        <p:grpSpPr>
          <a:xfrm>
            <a:off x="353575" y="1431600"/>
            <a:ext cx="3914775" cy="2001850"/>
            <a:chOff x="353575" y="1431600"/>
            <a:chExt cx="3914775" cy="2001850"/>
          </a:xfrm>
        </p:grpSpPr>
        <p:pic>
          <p:nvPicPr>
            <p:cNvPr id="579" name="Google Shape;579;p51"/>
            <p:cNvPicPr preferRelativeResize="0"/>
            <p:nvPr/>
          </p:nvPicPr>
          <p:blipFill rotWithShape="1">
            <a:blip r:embed="rId3">
              <a:alphaModFix/>
            </a:blip>
            <a:srcRect t="1787"/>
            <a:stretch/>
          </p:blipFill>
          <p:spPr>
            <a:xfrm>
              <a:off x="353575" y="1431600"/>
              <a:ext cx="3914775" cy="2001850"/>
            </a:xfrm>
            <a:prstGeom prst="rect">
              <a:avLst/>
            </a:prstGeom>
            <a:noFill/>
            <a:ln>
              <a:noFill/>
            </a:ln>
            <a:effectLst>
              <a:outerShdw blurRad="57150" dist="19050" dir="5400000" algn="bl" rotWithShape="0">
                <a:srgbClr val="000000">
                  <a:alpha val="50000"/>
                </a:srgbClr>
              </a:outerShdw>
            </a:effectLst>
          </p:spPr>
        </p:pic>
        <p:sp>
          <p:nvSpPr>
            <p:cNvPr id="580" name="Google Shape;580;p51"/>
            <p:cNvSpPr txBox="1"/>
            <p:nvPr/>
          </p:nvSpPr>
          <p:spPr>
            <a:xfrm>
              <a:off x="1278000" y="2389897"/>
              <a:ext cx="1925400" cy="295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900" b="1"/>
                <a:t>XXXX-</a:t>
              </a:r>
              <a:r>
                <a:rPr lang="fr" sz="900" b="1">
                  <a:solidFill>
                    <a:schemeClr val="dk1"/>
                  </a:solidFill>
                </a:rPr>
                <a:t>XXXX-XXXX-XXXX</a:t>
              </a:r>
              <a:endParaRPr sz="900" b="1"/>
            </a:p>
          </p:txBody>
        </p:sp>
      </p:grpSp>
      <p:sp>
        <p:nvSpPr>
          <p:cNvPr id="581" name="Google Shape;581;p51"/>
          <p:cNvSpPr txBox="1"/>
          <p:nvPr/>
        </p:nvSpPr>
        <p:spPr>
          <a:xfrm>
            <a:off x="-22138" y="3767125"/>
            <a:ext cx="46662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i="1">
                <a:latin typeface="Lexend Deca"/>
                <a:ea typeface="Lexend Deca"/>
                <a:cs typeface="Lexend Deca"/>
                <a:sym typeface="Lexend Deca"/>
              </a:rPr>
              <a:t>Code à noter et à conserver pour pouvoir accéder à ses fichiers</a:t>
            </a:r>
            <a:endParaRPr sz="1600" b="1" i="1">
              <a:latin typeface="Lexend Deca"/>
              <a:ea typeface="Lexend Deca"/>
              <a:cs typeface="Lexend Deca"/>
              <a:sym typeface="Lexend Deca"/>
            </a:endParaRPr>
          </a:p>
        </p:txBody>
      </p:sp>
      <p:sp>
        <p:nvSpPr>
          <p:cNvPr id="582" name="Google Shape;582;p51"/>
          <p:cNvSpPr txBox="1"/>
          <p:nvPr/>
        </p:nvSpPr>
        <p:spPr>
          <a:xfrm>
            <a:off x="353575" y="704325"/>
            <a:ext cx="37311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i="1">
                <a:solidFill>
                  <a:srgbClr val="0B5394"/>
                </a:solidFill>
                <a:latin typeface="Lexend Deca"/>
                <a:ea typeface="Lexend Deca"/>
                <a:cs typeface="Lexend Deca"/>
                <a:sym typeface="Lexend Deca"/>
              </a:rPr>
              <a:t>Pensez à changer la langue</a:t>
            </a:r>
            <a:endParaRPr>
              <a:solidFill>
                <a:srgbClr val="0B5394"/>
              </a:solidFill>
            </a:endParaRPr>
          </a:p>
        </p:txBody>
      </p:sp>
      <p:grpSp>
        <p:nvGrpSpPr>
          <p:cNvPr id="583" name="Google Shape;583;p51"/>
          <p:cNvGrpSpPr/>
          <p:nvPr/>
        </p:nvGrpSpPr>
        <p:grpSpPr>
          <a:xfrm>
            <a:off x="4268350" y="2508725"/>
            <a:ext cx="4350425" cy="2026100"/>
            <a:chOff x="4268350" y="2508725"/>
            <a:chExt cx="4350425" cy="2026100"/>
          </a:xfrm>
        </p:grpSpPr>
        <p:cxnSp>
          <p:nvCxnSpPr>
            <p:cNvPr id="584" name="Google Shape;584;p51"/>
            <p:cNvCxnSpPr/>
            <p:nvPr/>
          </p:nvCxnSpPr>
          <p:spPr>
            <a:xfrm>
              <a:off x="4268350" y="2508725"/>
              <a:ext cx="977400" cy="1074600"/>
            </a:xfrm>
            <a:prstGeom prst="straightConnector1">
              <a:avLst/>
            </a:prstGeom>
            <a:noFill/>
            <a:ln w="9525" cap="flat" cmpd="sng">
              <a:solidFill>
                <a:schemeClr val="dk2"/>
              </a:solidFill>
              <a:prstDash val="solid"/>
              <a:round/>
              <a:headEnd type="none" w="med" len="med"/>
              <a:tailEnd type="triangle" w="med" len="med"/>
            </a:ln>
          </p:spPr>
        </p:cxnSp>
        <p:pic>
          <p:nvPicPr>
            <p:cNvPr id="585" name="Google Shape;585;p51"/>
            <p:cNvPicPr preferRelativeResize="0"/>
            <p:nvPr/>
          </p:nvPicPr>
          <p:blipFill rotWithShape="1">
            <a:blip r:embed="rId4">
              <a:alphaModFix/>
            </a:blip>
            <a:srcRect l="1687" t="7183" r="4044" b="7089"/>
            <a:stretch/>
          </p:blipFill>
          <p:spPr>
            <a:xfrm>
              <a:off x="5267750" y="3155250"/>
              <a:ext cx="3351025" cy="1379575"/>
            </a:xfrm>
            <a:prstGeom prst="rect">
              <a:avLst/>
            </a:prstGeom>
            <a:noFill/>
            <a:ln>
              <a:noFill/>
            </a:ln>
          </p:spPr>
        </p:pic>
      </p:grpSp>
      <p:grpSp>
        <p:nvGrpSpPr>
          <p:cNvPr id="586" name="Google Shape;586;p51"/>
          <p:cNvGrpSpPr/>
          <p:nvPr/>
        </p:nvGrpSpPr>
        <p:grpSpPr>
          <a:xfrm>
            <a:off x="4268350" y="704325"/>
            <a:ext cx="4301375" cy="1804400"/>
            <a:chOff x="4268350" y="704325"/>
            <a:chExt cx="4301375" cy="1804400"/>
          </a:xfrm>
        </p:grpSpPr>
        <p:cxnSp>
          <p:nvCxnSpPr>
            <p:cNvPr id="587" name="Google Shape;587;p51"/>
            <p:cNvCxnSpPr/>
            <p:nvPr/>
          </p:nvCxnSpPr>
          <p:spPr>
            <a:xfrm rot="10800000" flipH="1">
              <a:off x="4268350" y="1622525"/>
              <a:ext cx="1023000" cy="886200"/>
            </a:xfrm>
            <a:prstGeom prst="straightConnector1">
              <a:avLst/>
            </a:prstGeom>
            <a:noFill/>
            <a:ln w="9525" cap="flat" cmpd="sng">
              <a:solidFill>
                <a:schemeClr val="dk2"/>
              </a:solidFill>
              <a:prstDash val="solid"/>
              <a:round/>
              <a:headEnd type="none" w="med" len="med"/>
              <a:tailEnd type="triangle" w="med" len="med"/>
            </a:ln>
          </p:spPr>
        </p:cxnSp>
        <p:pic>
          <p:nvPicPr>
            <p:cNvPr id="588" name="Google Shape;588;p51"/>
            <p:cNvPicPr preferRelativeResize="0"/>
            <p:nvPr/>
          </p:nvPicPr>
          <p:blipFill rotWithShape="1">
            <a:blip r:embed="rId5">
              <a:alphaModFix/>
            </a:blip>
            <a:srcRect l="2357" t="4012" r="2963" b="3531"/>
            <a:stretch/>
          </p:blipFill>
          <p:spPr>
            <a:xfrm>
              <a:off x="5316800" y="704325"/>
              <a:ext cx="3252925" cy="168722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1000"/>
                                        <p:tgtEl>
                                          <p:spTgt spid="5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1"/>
                                        </p:tgtEl>
                                        <p:attrNameLst>
                                          <p:attrName>style.visibility</p:attrName>
                                        </p:attrNameLst>
                                      </p:cBhvr>
                                      <p:to>
                                        <p:strVal val="visible"/>
                                      </p:to>
                                    </p:set>
                                    <p:animEffect transition="in" filter="fade">
                                      <p:cBhvr>
                                        <p:cTn id="12" dur="1000"/>
                                        <p:tgtEl>
                                          <p:spTgt spid="5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2"/>
                                        </p:tgtEl>
                                        <p:attrNameLst>
                                          <p:attrName>style.visibility</p:attrName>
                                        </p:attrNameLst>
                                      </p:cBhvr>
                                      <p:to>
                                        <p:strVal val="visible"/>
                                      </p:to>
                                    </p:set>
                                    <p:animEffect transition="in" filter="fade">
                                      <p:cBhvr>
                                        <p:cTn id="17" dur="1000"/>
                                        <p:tgtEl>
                                          <p:spTgt spid="58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6"/>
                                        </p:tgtEl>
                                        <p:attrNameLst>
                                          <p:attrName>style.visibility</p:attrName>
                                        </p:attrNameLst>
                                      </p:cBhvr>
                                      <p:to>
                                        <p:strVal val="visible"/>
                                      </p:to>
                                    </p:set>
                                    <p:animEffect transition="in" filter="fade">
                                      <p:cBhvr>
                                        <p:cTn id="22" dur="1000"/>
                                        <p:tgtEl>
                                          <p:spTgt spid="58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3"/>
                                        </p:tgtEl>
                                        <p:attrNameLst>
                                          <p:attrName>style.visibility</p:attrName>
                                        </p:attrNameLst>
                                      </p:cBhvr>
                                      <p:to>
                                        <p:strVal val="visible"/>
                                      </p:to>
                                    </p:set>
                                    <p:animEffect transition="in" filter="fade">
                                      <p:cBhvr>
                                        <p:cTn id="27" dur="1000"/>
                                        <p:tgtEl>
                                          <p:spTgt spid="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52"/>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28</a:t>
            </a:fld>
            <a:endParaRPr/>
          </a:p>
        </p:txBody>
      </p:sp>
      <p:sp>
        <p:nvSpPr>
          <p:cNvPr id="594" name="Google Shape;594;p52"/>
          <p:cNvSpPr txBox="1"/>
          <p:nvPr/>
        </p:nvSpPr>
        <p:spPr>
          <a:xfrm>
            <a:off x="0" y="0"/>
            <a:ext cx="9144000" cy="629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2400">
                <a:solidFill>
                  <a:schemeClr val="dk1"/>
                </a:solidFill>
                <a:latin typeface="Lexend Deca"/>
                <a:ea typeface="Lexend Deca"/>
                <a:cs typeface="Lexend Deca"/>
                <a:sym typeface="Lexend Deca"/>
              </a:rPr>
              <a:t>Comment importer l’application de base ?</a:t>
            </a:r>
            <a:endParaRPr sz="2400"/>
          </a:p>
        </p:txBody>
      </p:sp>
      <p:pic>
        <p:nvPicPr>
          <p:cNvPr id="595" name="Google Shape;595;p52"/>
          <p:cNvPicPr preferRelativeResize="0"/>
          <p:nvPr/>
        </p:nvPicPr>
        <p:blipFill rotWithShape="1">
          <a:blip r:embed="rId3">
            <a:alphaModFix/>
          </a:blip>
          <a:srcRect l="1687" t="7183" r="4044" b="7089"/>
          <a:stretch/>
        </p:blipFill>
        <p:spPr>
          <a:xfrm>
            <a:off x="855638" y="1267862"/>
            <a:ext cx="3351025" cy="1379575"/>
          </a:xfrm>
          <a:prstGeom prst="rect">
            <a:avLst/>
          </a:prstGeom>
          <a:noFill/>
          <a:ln>
            <a:noFill/>
          </a:ln>
        </p:spPr>
      </p:pic>
      <p:sp>
        <p:nvSpPr>
          <p:cNvPr id="596" name="Google Shape;596;p52"/>
          <p:cNvSpPr txBox="1"/>
          <p:nvPr/>
        </p:nvSpPr>
        <p:spPr>
          <a:xfrm>
            <a:off x="129350" y="2982800"/>
            <a:ext cx="4803600" cy="8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i="1">
                <a:latin typeface="Lexend Deca"/>
                <a:ea typeface="Lexend Deca"/>
                <a:cs typeface="Lexend Deca"/>
                <a:sym typeface="Lexend Deca"/>
              </a:rPr>
              <a:t>Lien pour télécharger l’application de base :</a:t>
            </a:r>
            <a:endParaRPr sz="1600" b="1" i="1">
              <a:latin typeface="Lexend Deca"/>
              <a:ea typeface="Lexend Deca"/>
              <a:cs typeface="Lexend Deca"/>
              <a:sym typeface="Lexend Deca"/>
            </a:endParaRPr>
          </a:p>
          <a:p>
            <a:pPr marL="0" lvl="0" indent="0" algn="ctr" rtl="0">
              <a:spcBef>
                <a:spcPts val="0"/>
              </a:spcBef>
              <a:spcAft>
                <a:spcPts val="0"/>
              </a:spcAft>
              <a:buNone/>
            </a:pPr>
            <a:endParaRPr sz="1600" b="1" i="1">
              <a:latin typeface="Lexend Deca"/>
              <a:ea typeface="Lexend Deca"/>
              <a:cs typeface="Lexend Deca"/>
              <a:sym typeface="Lexend Deca"/>
            </a:endParaRPr>
          </a:p>
          <a:p>
            <a:pPr marL="0" lvl="0" indent="0" algn="ctr" rtl="0">
              <a:spcBef>
                <a:spcPts val="0"/>
              </a:spcBef>
              <a:spcAft>
                <a:spcPts val="0"/>
              </a:spcAft>
              <a:buNone/>
            </a:pPr>
            <a:endParaRPr sz="1600" b="1" i="1">
              <a:latin typeface="Lexend Deca"/>
              <a:ea typeface="Lexend Deca"/>
              <a:cs typeface="Lexend Deca"/>
              <a:sym typeface="Lexend Deca"/>
            </a:endParaRPr>
          </a:p>
        </p:txBody>
      </p:sp>
      <p:pic>
        <p:nvPicPr>
          <p:cNvPr id="597" name="Google Shape;597;p52"/>
          <p:cNvPicPr preferRelativeResize="0"/>
          <p:nvPr/>
        </p:nvPicPr>
        <p:blipFill>
          <a:blip r:embed="rId4">
            <a:alphaModFix/>
          </a:blip>
          <a:stretch>
            <a:fillRect/>
          </a:stretch>
        </p:blipFill>
        <p:spPr>
          <a:xfrm>
            <a:off x="5643050" y="629400"/>
            <a:ext cx="2594024" cy="4209300"/>
          </a:xfrm>
          <a:prstGeom prst="rect">
            <a:avLst/>
          </a:prstGeom>
          <a:noFill/>
          <a:ln>
            <a:noFill/>
          </a:ln>
        </p:spPr>
      </p:pic>
      <p:sp>
        <p:nvSpPr>
          <p:cNvPr id="598" name="Google Shape;598;p52"/>
          <p:cNvSpPr txBox="1"/>
          <p:nvPr/>
        </p:nvSpPr>
        <p:spPr>
          <a:xfrm>
            <a:off x="450475" y="3671025"/>
            <a:ext cx="4803600" cy="6798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fr" sz="2000" b="1" i="1" u="sng">
                <a:solidFill>
                  <a:schemeClr val="accent5"/>
                </a:solidFill>
                <a:latin typeface="Lexend Deca"/>
                <a:ea typeface="Lexend Deca"/>
                <a:cs typeface="Lexend Deca"/>
                <a:sym typeface="Lexend Deca"/>
                <a:hlinkClick r:id="rId5"/>
              </a:rPr>
              <a:t>https://frama.link/haltere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53"/>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29</a:t>
            </a:fld>
            <a:endParaRPr/>
          </a:p>
        </p:txBody>
      </p:sp>
      <p:sp>
        <p:nvSpPr>
          <p:cNvPr id="604" name="Google Shape;604;p53"/>
          <p:cNvSpPr txBox="1"/>
          <p:nvPr/>
        </p:nvSpPr>
        <p:spPr>
          <a:xfrm>
            <a:off x="0" y="0"/>
            <a:ext cx="9144000" cy="767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3000">
                <a:solidFill>
                  <a:schemeClr val="dk1"/>
                </a:solidFill>
                <a:latin typeface="Lexend Deca"/>
                <a:ea typeface="Lexend Deca"/>
                <a:cs typeface="Lexend Deca"/>
                <a:sym typeface="Lexend Deca"/>
              </a:rPr>
              <a:t>Deux parties dans App Inventor</a:t>
            </a:r>
            <a:endParaRPr/>
          </a:p>
        </p:txBody>
      </p:sp>
      <p:grpSp>
        <p:nvGrpSpPr>
          <p:cNvPr id="605" name="Google Shape;605;p53"/>
          <p:cNvGrpSpPr/>
          <p:nvPr/>
        </p:nvGrpSpPr>
        <p:grpSpPr>
          <a:xfrm>
            <a:off x="4736300" y="953325"/>
            <a:ext cx="4285247" cy="2971830"/>
            <a:chOff x="4736300" y="953325"/>
            <a:chExt cx="4285247" cy="2971830"/>
          </a:xfrm>
        </p:grpSpPr>
        <p:grpSp>
          <p:nvGrpSpPr>
            <p:cNvPr id="606" name="Google Shape;606;p53"/>
            <p:cNvGrpSpPr/>
            <p:nvPr/>
          </p:nvGrpSpPr>
          <p:grpSpPr>
            <a:xfrm>
              <a:off x="4736300" y="953325"/>
              <a:ext cx="4285247" cy="2971830"/>
              <a:chOff x="4736300" y="953325"/>
              <a:chExt cx="4285247" cy="2971830"/>
            </a:xfrm>
          </p:grpSpPr>
          <p:grpSp>
            <p:nvGrpSpPr>
              <p:cNvPr id="607" name="Google Shape;607;p53"/>
              <p:cNvGrpSpPr/>
              <p:nvPr/>
            </p:nvGrpSpPr>
            <p:grpSpPr>
              <a:xfrm>
                <a:off x="4736300" y="1486706"/>
                <a:ext cx="4285247" cy="2438448"/>
                <a:chOff x="5120150" y="1416725"/>
                <a:chExt cx="3900998" cy="2203550"/>
              </a:xfrm>
            </p:grpSpPr>
            <p:pic>
              <p:nvPicPr>
                <p:cNvPr id="608" name="Google Shape;608;p53"/>
                <p:cNvPicPr preferRelativeResize="0"/>
                <p:nvPr/>
              </p:nvPicPr>
              <p:blipFill rotWithShape="1">
                <a:blip r:embed="rId3">
                  <a:alphaModFix/>
                </a:blip>
                <a:srcRect l="65419"/>
                <a:stretch/>
              </p:blipFill>
              <p:spPr>
                <a:xfrm>
                  <a:off x="7411287" y="1416725"/>
                  <a:ext cx="1609862" cy="2203550"/>
                </a:xfrm>
                <a:prstGeom prst="rect">
                  <a:avLst/>
                </a:prstGeom>
                <a:noFill/>
                <a:ln>
                  <a:noFill/>
                </a:ln>
              </p:spPr>
            </p:pic>
            <p:pic>
              <p:nvPicPr>
                <p:cNvPr id="609" name="Google Shape;609;p53"/>
                <p:cNvPicPr preferRelativeResize="0"/>
                <p:nvPr/>
              </p:nvPicPr>
              <p:blipFill rotWithShape="1">
                <a:blip r:embed="rId3">
                  <a:alphaModFix/>
                </a:blip>
                <a:srcRect r="49816"/>
                <a:stretch/>
              </p:blipFill>
              <p:spPr>
                <a:xfrm>
                  <a:off x="5120150" y="1416725"/>
                  <a:ext cx="2336249" cy="2203550"/>
                </a:xfrm>
                <a:prstGeom prst="rect">
                  <a:avLst/>
                </a:prstGeom>
                <a:noFill/>
                <a:ln>
                  <a:noFill/>
                </a:ln>
              </p:spPr>
            </p:pic>
          </p:grpSp>
          <p:sp>
            <p:nvSpPr>
              <p:cNvPr id="610" name="Google Shape;610;p53"/>
              <p:cNvSpPr txBox="1"/>
              <p:nvPr/>
            </p:nvSpPr>
            <p:spPr>
              <a:xfrm>
                <a:off x="5254850" y="953325"/>
                <a:ext cx="3306300" cy="56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400">
                    <a:solidFill>
                      <a:srgbClr val="1F497D"/>
                    </a:solidFill>
                    <a:latin typeface="Lexend Deca"/>
                    <a:ea typeface="Lexend Deca"/>
                    <a:cs typeface="Lexend Deca"/>
                    <a:sym typeface="Lexend Deca"/>
                  </a:rPr>
                  <a:t>Blocs</a:t>
                </a:r>
                <a:endParaRPr sz="800">
                  <a:solidFill>
                    <a:srgbClr val="1F497D"/>
                  </a:solidFill>
                </a:endParaRPr>
              </a:p>
            </p:txBody>
          </p:sp>
        </p:grpSp>
        <p:sp>
          <p:nvSpPr>
            <p:cNvPr id="611" name="Google Shape;611;p53"/>
            <p:cNvSpPr/>
            <p:nvPr/>
          </p:nvSpPr>
          <p:spPr>
            <a:xfrm>
              <a:off x="8782650" y="1620975"/>
              <a:ext cx="238500" cy="168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 name="Google Shape;612;p53"/>
          <p:cNvGrpSpPr/>
          <p:nvPr/>
        </p:nvGrpSpPr>
        <p:grpSpPr>
          <a:xfrm>
            <a:off x="144782" y="953325"/>
            <a:ext cx="4285433" cy="2971701"/>
            <a:chOff x="144782" y="953325"/>
            <a:chExt cx="4285433" cy="2971701"/>
          </a:xfrm>
        </p:grpSpPr>
        <p:grpSp>
          <p:nvGrpSpPr>
            <p:cNvPr id="613" name="Google Shape;613;p53"/>
            <p:cNvGrpSpPr/>
            <p:nvPr/>
          </p:nvGrpSpPr>
          <p:grpSpPr>
            <a:xfrm>
              <a:off x="144782" y="953325"/>
              <a:ext cx="4285433" cy="2971701"/>
              <a:chOff x="144782" y="953325"/>
              <a:chExt cx="4285433" cy="2971701"/>
            </a:xfrm>
          </p:grpSpPr>
          <p:sp>
            <p:nvSpPr>
              <p:cNvPr id="614" name="Google Shape;614;p53"/>
              <p:cNvSpPr txBox="1"/>
              <p:nvPr/>
            </p:nvSpPr>
            <p:spPr>
              <a:xfrm>
                <a:off x="572750" y="953325"/>
                <a:ext cx="3306300" cy="56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400">
                    <a:solidFill>
                      <a:srgbClr val="1F497D"/>
                    </a:solidFill>
                    <a:latin typeface="Lexend Deca"/>
                    <a:ea typeface="Lexend Deca"/>
                    <a:cs typeface="Lexend Deca"/>
                    <a:sym typeface="Lexend Deca"/>
                  </a:rPr>
                  <a:t>Designer</a:t>
                </a:r>
                <a:endParaRPr sz="800">
                  <a:solidFill>
                    <a:srgbClr val="1F497D"/>
                  </a:solidFill>
                </a:endParaRPr>
              </a:p>
            </p:txBody>
          </p:sp>
          <p:grpSp>
            <p:nvGrpSpPr>
              <p:cNvPr id="615" name="Google Shape;615;p53"/>
              <p:cNvGrpSpPr/>
              <p:nvPr/>
            </p:nvGrpSpPr>
            <p:grpSpPr>
              <a:xfrm>
                <a:off x="144782" y="1486606"/>
                <a:ext cx="4285433" cy="2438419"/>
                <a:chOff x="144775" y="1368525"/>
                <a:chExt cx="4039051" cy="2251749"/>
              </a:xfrm>
            </p:grpSpPr>
            <p:pic>
              <p:nvPicPr>
                <p:cNvPr id="616" name="Google Shape;616;p53"/>
                <p:cNvPicPr preferRelativeResize="0"/>
                <p:nvPr/>
              </p:nvPicPr>
              <p:blipFill rotWithShape="1">
                <a:blip r:embed="rId4">
                  <a:alphaModFix/>
                </a:blip>
                <a:srcRect l="66193"/>
                <a:stretch/>
              </p:blipFill>
              <p:spPr>
                <a:xfrm>
                  <a:off x="2640575" y="1368525"/>
                  <a:ext cx="1543251" cy="2251749"/>
                </a:xfrm>
                <a:prstGeom prst="rect">
                  <a:avLst/>
                </a:prstGeom>
                <a:noFill/>
                <a:ln>
                  <a:noFill/>
                </a:ln>
              </p:spPr>
            </p:pic>
            <p:pic>
              <p:nvPicPr>
                <p:cNvPr id="617" name="Google Shape;617;p53"/>
                <p:cNvPicPr preferRelativeResize="0"/>
                <p:nvPr/>
              </p:nvPicPr>
              <p:blipFill rotWithShape="1">
                <a:blip r:embed="rId4">
                  <a:alphaModFix/>
                </a:blip>
                <a:srcRect r="44490"/>
                <a:stretch/>
              </p:blipFill>
              <p:spPr>
                <a:xfrm>
                  <a:off x="144775" y="1368525"/>
                  <a:ext cx="2533900" cy="2251749"/>
                </a:xfrm>
                <a:prstGeom prst="rect">
                  <a:avLst/>
                </a:prstGeom>
                <a:noFill/>
                <a:ln>
                  <a:noFill/>
                </a:ln>
              </p:spPr>
            </p:pic>
          </p:grpSp>
        </p:grpSp>
        <p:sp>
          <p:nvSpPr>
            <p:cNvPr id="618" name="Google Shape;618;p53"/>
            <p:cNvSpPr/>
            <p:nvPr/>
          </p:nvSpPr>
          <p:spPr>
            <a:xfrm>
              <a:off x="4082725" y="1620975"/>
              <a:ext cx="238500" cy="168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9" name="Google Shape;619;p53"/>
          <p:cNvPicPr preferRelativeResize="0"/>
          <p:nvPr/>
        </p:nvPicPr>
        <p:blipFill>
          <a:blip r:embed="rId5">
            <a:alphaModFix/>
          </a:blip>
          <a:stretch>
            <a:fillRect/>
          </a:stretch>
        </p:blipFill>
        <p:spPr>
          <a:xfrm>
            <a:off x="1716000" y="1865475"/>
            <a:ext cx="1083125" cy="2066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2"/>
                                        </p:tgtEl>
                                        <p:attrNameLst>
                                          <p:attrName>style.visibility</p:attrName>
                                        </p:attrNameLst>
                                      </p:cBhvr>
                                      <p:to>
                                        <p:strVal val="visible"/>
                                      </p:to>
                                    </p:set>
                                    <p:animEffect transition="in" filter="fade">
                                      <p:cBhvr>
                                        <p:cTn id="7" dur="1000"/>
                                        <p:tgtEl>
                                          <p:spTgt spid="6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5"/>
                                        </p:tgtEl>
                                        <p:attrNameLst>
                                          <p:attrName>style.visibility</p:attrName>
                                        </p:attrNameLst>
                                      </p:cBhvr>
                                      <p:to>
                                        <p:strVal val="visible"/>
                                      </p:to>
                                    </p:set>
                                    <p:animEffect transition="in" filter="fade">
                                      <p:cBhvr>
                                        <p:cTn id="12" dur="1000"/>
                                        <p:tgtEl>
                                          <p:spTgt spid="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7"/>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fr"/>
              <a:t>3</a:t>
            </a:fld>
            <a:endParaRPr/>
          </a:p>
        </p:txBody>
      </p:sp>
      <p:sp>
        <p:nvSpPr>
          <p:cNvPr id="120" name="Google Shape;120;p27"/>
          <p:cNvSpPr txBox="1">
            <a:spLocks noGrp="1"/>
          </p:cNvSpPr>
          <p:nvPr>
            <p:ph type="ctrTitle"/>
          </p:nvPr>
        </p:nvSpPr>
        <p:spPr>
          <a:xfrm>
            <a:off x="0" y="58550"/>
            <a:ext cx="9144000" cy="6231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fr" sz="3000">
                <a:latin typeface="Lexend Deca"/>
                <a:ea typeface="Lexend Deca"/>
                <a:cs typeface="Lexend Deca"/>
                <a:sym typeface="Lexend Deca"/>
              </a:rPr>
              <a:t>Comment vivons-nous la situation actuelle ?</a:t>
            </a:r>
            <a:endParaRPr sz="3000">
              <a:latin typeface="Lexend Deca"/>
              <a:ea typeface="Lexend Deca"/>
              <a:cs typeface="Lexend Deca"/>
              <a:sym typeface="Lexend Deca"/>
            </a:endParaRPr>
          </a:p>
        </p:txBody>
      </p:sp>
      <p:pic>
        <p:nvPicPr>
          <p:cNvPr id="121" name="Google Shape;121;p27"/>
          <p:cNvPicPr preferRelativeResize="0"/>
          <p:nvPr/>
        </p:nvPicPr>
        <p:blipFill rotWithShape="1">
          <a:blip r:embed="rId3">
            <a:alphaModFix/>
          </a:blip>
          <a:srcRect t="29193" r="13058"/>
          <a:stretch/>
        </p:blipFill>
        <p:spPr>
          <a:xfrm>
            <a:off x="2763425" y="2260650"/>
            <a:ext cx="3507125" cy="2653426"/>
          </a:xfrm>
          <a:prstGeom prst="rect">
            <a:avLst/>
          </a:prstGeom>
          <a:noFill/>
          <a:ln>
            <a:noFill/>
          </a:ln>
        </p:spPr>
      </p:pic>
      <p:grpSp>
        <p:nvGrpSpPr>
          <p:cNvPr id="122" name="Google Shape;122;p27"/>
          <p:cNvGrpSpPr/>
          <p:nvPr/>
        </p:nvGrpSpPr>
        <p:grpSpPr>
          <a:xfrm>
            <a:off x="2123750" y="376850"/>
            <a:ext cx="1935000" cy="1831800"/>
            <a:chOff x="2276150" y="376850"/>
            <a:chExt cx="1935000" cy="1831800"/>
          </a:xfrm>
        </p:grpSpPr>
        <p:sp>
          <p:nvSpPr>
            <p:cNvPr id="123" name="Google Shape;123;p27"/>
            <p:cNvSpPr/>
            <p:nvPr/>
          </p:nvSpPr>
          <p:spPr>
            <a:xfrm>
              <a:off x="2276150" y="757850"/>
              <a:ext cx="1935000" cy="1450800"/>
            </a:xfrm>
            <a:prstGeom prst="cloudCallout">
              <a:avLst>
                <a:gd name="adj1" fmla="val 38813"/>
                <a:gd name="adj2" fmla="val 82672"/>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Permanent Marker"/>
                <a:ea typeface="Permanent Marker"/>
                <a:cs typeface="Permanent Marker"/>
                <a:sym typeface="Permanent Marker"/>
              </a:endParaRPr>
            </a:p>
          </p:txBody>
        </p:sp>
        <p:pic>
          <p:nvPicPr>
            <p:cNvPr id="124" name="Google Shape;124;p27"/>
            <p:cNvPicPr preferRelativeResize="0"/>
            <p:nvPr/>
          </p:nvPicPr>
          <p:blipFill>
            <a:blip r:embed="rId4">
              <a:alphaModFix/>
            </a:blip>
            <a:stretch>
              <a:fillRect/>
            </a:stretch>
          </p:blipFill>
          <p:spPr>
            <a:xfrm>
              <a:off x="2407800" y="376850"/>
              <a:ext cx="1671700" cy="1553016"/>
            </a:xfrm>
            <a:prstGeom prst="rect">
              <a:avLst/>
            </a:prstGeom>
            <a:noFill/>
            <a:ln>
              <a:noFill/>
            </a:ln>
          </p:spPr>
        </p:pic>
      </p:grpSp>
      <p:grpSp>
        <p:nvGrpSpPr>
          <p:cNvPr id="125" name="Google Shape;125;p27"/>
          <p:cNvGrpSpPr/>
          <p:nvPr/>
        </p:nvGrpSpPr>
        <p:grpSpPr>
          <a:xfrm>
            <a:off x="54325" y="1978612"/>
            <a:ext cx="2168325" cy="1847938"/>
            <a:chOff x="54325" y="1978612"/>
            <a:chExt cx="2168325" cy="1847938"/>
          </a:xfrm>
        </p:grpSpPr>
        <p:pic>
          <p:nvPicPr>
            <p:cNvPr id="126" name="Google Shape;126;p27"/>
            <p:cNvPicPr preferRelativeResize="0"/>
            <p:nvPr/>
          </p:nvPicPr>
          <p:blipFill>
            <a:blip r:embed="rId5">
              <a:alphaModFix/>
            </a:blip>
            <a:stretch>
              <a:fillRect/>
            </a:stretch>
          </p:blipFill>
          <p:spPr>
            <a:xfrm>
              <a:off x="54325" y="1978612"/>
              <a:ext cx="1861500" cy="1729338"/>
            </a:xfrm>
            <a:prstGeom prst="rect">
              <a:avLst/>
            </a:prstGeom>
            <a:noFill/>
            <a:ln>
              <a:noFill/>
            </a:ln>
          </p:spPr>
        </p:pic>
        <p:sp>
          <p:nvSpPr>
            <p:cNvPr id="127" name="Google Shape;127;p27"/>
            <p:cNvSpPr/>
            <p:nvPr/>
          </p:nvSpPr>
          <p:spPr>
            <a:xfrm>
              <a:off x="110050" y="2136650"/>
              <a:ext cx="2112600" cy="1689900"/>
            </a:xfrm>
            <a:prstGeom prst="cloudCallout">
              <a:avLst>
                <a:gd name="adj1" fmla="val 105022"/>
                <a:gd name="adj2" fmla="val 7471"/>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Permanent Marker"/>
                <a:ea typeface="Permanent Marker"/>
                <a:cs typeface="Permanent Marker"/>
                <a:sym typeface="Permanent Marker"/>
              </a:endParaRPr>
            </a:p>
          </p:txBody>
        </p:sp>
      </p:grpSp>
      <p:grpSp>
        <p:nvGrpSpPr>
          <p:cNvPr id="128" name="Google Shape;128;p27"/>
          <p:cNvGrpSpPr/>
          <p:nvPr/>
        </p:nvGrpSpPr>
        <p:grpSpPr>
          <a:xfrm>
            <a:off x="4419063" y="134756"/>
            <a:ext cx="2464012" cy="2312994"/>
            <a:chOff x="4419063" y="134756"/>
            <a:chExt cx="2464012" cy="2312994"/>
          </a:xfrm>
        </p:grpSpPr>
        <p:pic>
          <p:nvPicPr>
            <p:cNvPr id="129" name="Google Shape;129;p27"/>
            <p:cNvPicPr preferRelativeResize="0"/>
            <p:nvPr/>
          </p:nvPicPr>
          <p:blipFill>
            <a:blip r:embed="rId6">
              <a:alphaModFix/>
            </a:blip>
            <a:stretch>
              <a:fillRect/>
            </a:stretch>
          </p:blipFill>
          <p:spPr>
            <a:xfrm>
              <a:off x="4419063" y="134756"/>
              <a:ext cx="2357475" cy="2190094"/>
            </a:xfrm>
            <a:prstGeom prst="rect">
              <a:avLst/>
            </a:prstGeom>
            <a:noFill/>
            <a:ln>
              <a:noFill/>
            </a:ln>
          </p:spPr>
        </p:pic>
        <p:sp>
          <p:nvSpPr>
            <p:cNvPr id="130" name="Google Shape;130;p27"/>
            <p:cNvSpPr/>
            <p:nvPr/>
          </p:nvSpPr>
          <p:spPr>
            <a:xfrm>
              <a:off x="4525675" y="757850"/>
              <a:ext cx="2357400" cy="1689900"/>
            </a:xfrm>
            <a:prstGeom prst="cloudCallout">
              <a:avLst>
                <a:gd name="adj1" fmla="val -55021"/>
                <a:gd name="adj2" fmla="val 71438"/>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Permanent Marker"/>
                <a:ea typeface="Permanent Marker"/>
                <a:cs typeface="Permanent Marker"/>
                <a:sym typeface="Permanent Marker"/>
              </a:endParaRPr>
            </a:p>
          </p:txBody>
        </p:sp>
      </p:grpSp>
      <p:grpSp>
        <p:nvGrpSpPr>
          <p:cNvPr id="131" name="Google Shape;131;p27"/>
          <p:cNvGrpSpPr/>
          <p:nvPr/>
        </p:nvGrpSpPr>
        <p:grpSpPr>
          <a:xfrm>
            <a:off x="6811325" y="1968875"/>
            <a:ext cx="2022300" cy="1689900"/>
            <a:chOff x="6811325" y="1968875"/>
            <a:chExt cx="2022300" cy="1689900"/>
          </a:xfrm>
        </p:grpSpPr>
        <p:pic>
          <p:nvPicPr>
            <p:cNvPr id="132" name="Google Shape;132;p27"/>
            <p:cNvPicPr preferRelativeResize="0"/>
            <p:nvPr/>
          </p:nvPicPr>
          <p:blipFill rotWithShape="1">
            <a:blip r:embed="rId7">
              <a:alphaModFix/>
            </a:blip>
            <a:srcRect t="30420"/>
            <a:stretch/>
          </p:blipFill>
          <p:spPr>
            <a:xfrm>
              <a:off x="6853900" y="2165754"/>
              <a:ext cx="1935000" cy="1250745"/>
            </a:xfrm>
            <a:prstGeom prst="rect">
              <a:avLst/>
            </a:prstGeom>
            <a:noFill/>
            <a:ln>
              <a:noFill/>
            </a:ln>
          </p:spPr>
        </p:pic>
        <p:sp>
          <p:nvSpPr>
            <p:cNvPr id="133" name="Google Shape;133;p27"/>
            <p:cNvSpPr/>
            <p:nvPr/>
          </p:nvSpPr>
          <p:spPr>
            <a:xfrm>
              <a:off x="6811325" y="1968875"/>
              <a:ext cx="2022300" cy="1689900"/>
            </a:xfrm>
            <a:prstGeom prst="cloudCallout">
              <a:avLst>
                <a:gd name="adj1" fmla="val -152158"/>
                <a:gd name="adj2" fmla="val 10254"/>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Permanent Marker"/>
                <a:ea typeface="Permanent Marker"/>
                <a:cs typeface="Permanent Marker"/>
                <a:sym typeface="Permanent Marke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1000"/>
                                        <p:tgtEl>
                                          <p:spTgt spid="125"/>
                                        </p:tgtEl>
                                        <p:attrNameLst>
                                          <p:attrName>ppt_w</p:attrName>
                                        </p:attrNameLst>
                                      </p:cBhvr>
                                      <p:tavLst>
                                        <p:tav tm="0">
                                          <p:val>
                                            <p:strVal val="0"/>
                                          </p:val>
                                        </p:tav>
                                        <p:tav tm="100000">
                                          <p:val>
                                            <p:strVal val="#ppt_w"/>
                                          </p:val>
                                        </p:tav>
                                      </p:tavLst>
                                    </p:anim>
                                    <p:anim calcmode="lin" valueType="num">
                                      <p:cBhvr additive="base">
                                        <p:cTn id="8" dur="1000"/>
                                        <p:tgtEl>
                                          <p:spTgt spid="125"/>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additive="base">
                                        <p:cTn id="13" dur="1000"/>
                                        <p:tgtEl>
                                          <p:spTgt spid="122"/>
                                        </p:tgtEl>
                                        <p:attrNameLst>
                                          <p:attrName>ppt_w</p:attrName>
                                        </p:attrNameLst>
                                      </p:cBhvr>
                                      <p:tavLst>
                                        <p:tav tm="0">
                                          <p:val>
                                            <p:strVal val="0"/>
                                          </p:val>
                                        </p:tav>
                                        <p:tav tm="100000">
                                          <p:val>
                                            <p:strVal val="#ppt_w"/>
                                          </p:val>
                                        </p:tav>
                                      </p:tavLst>
                                    </p:anim>
                                    <p:anim calcmode="lin" valueType="num">
                                      <p:cBhvr additive="base">
                                        <p:cTn id="14" dur="1000"/>
                                        <p:tgtEl>
                                          <p:spTgt spid="122"/>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8"/>
                                        </p:tgtEl>
                                        <p:attrNameLst>
                                          <p:attrName>style.visibility</p:attrName>
                                        </p:attrNameLst>
                                      </p:cBhvr>
                                      <p:to>
                                        <p:strVal val="visible"/>
                                      </p:to>
                                    </p:set>
                                    <p:anim calcmode="lin" valueType="num">
                                      <p:cBhvr additive="base">
                                        <p:cTn id="19" dur="1000"/>
                                        <p:tgtEl>
                                          <p:spTgt spid="128"/>
                                        </p:tgtEl>
                                        <p:attrNameLst>
                                          <p:attrName>ppt_w</p:attrName>
                                        </p:attrNameLst>
                                      </p:cBhvr>
                                      <p:tavLst>
                                        <p:tav tm="0">
                                          <p:val>
                                            <p:strVal val="0"/>
                                          </p:val>
                                        </p:tav>
                                        <p:tav tm="100000">
                                          <p:val>
                                            <p:strVal val="#ppt_w"/>
                                          </p:val>
                                        </p:tav>
                                      </p:tavLst>
                                    </p:anim>
                                    <p:anim calcmode="lin" valueType="num">
                                      <p:cBhvr additive="base">
                                        <p:cTn id="20" dur="1000"/>
                                        <p:tgtEl>
                                          <p:spTgt spid="128"/>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31"/>
                                        </p:tgtEl>
                                        <p:attrNameLst>
                                          <p:attrName>style.visibility</p:attrName>
                                        </p:attrNameLst>
                                      </p:cBhvr>
                                      <p:to>
                                        <p:strVal val="visible"/>
                                      </p:to>
                                    </p:set>
                                    <p:anim calcmode="lin" valueType="num">
                                      <p:cBhvr additive="base">
                                        <p:cTn id="25" dur="1000"/>
                                        <p:tgtEl>
                                          <p:spTgt spid="131"/>
                                        </p:tgtEl>
                                        <p:attrNameLst>
                                          <p:attrName>ppt_w</p:attrName>
                                        </p:attrNameLst>
                                      </p:cBhvr>
                                      <p:tavLst>
                                        <p:tav tm="0">
                                          <p:val>
                                            <p:strVal val="0"/>
                                          </p:val>
                                        </p:tav>
                                        <p:tav tm="100000">
                                          <p:val>
                                            <p:strVal val="#ppt_w"/>
                                          </p:val>
                                        </p:tav>
                                      </p:tavLst>
                                    </p:anim>
                                    <p:anim calcmode="lin" valueType="num">
                                      <p:cBhvr additive="base">
                                        <p:cTn id="26" dur="1000"/>
                                        <p:tgtEl>
                                          <p:spTgt spid="13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54"/>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30</a:t>
            </a:fld>
            <a:endParaRPr/>
          </a:p>
        </p:txBody>
      </p:sp>
      <p:sp>
        <p:nvSpPr>
          <p:cNvPr id="625" name="Google Shape;625;p54"/>
          <p:cNvSpPr txBox="1"/>
          <p:nvPr/>
        </p:nvSpPr>
        <p:spPr>
          <a:xfrm>
            <a:off x="-25" y="0"/>
            <a:ext cx="9144000" cy="567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2400">
                <a:solidFill>
                  <a:schemeClr val="dk1"/>
                </a:solidFill>
                <a:latin typeface="Lexend Deca"/>
                <a:ea typeface="Lexend Deca"/>
                <a:cs typeface="Lexend Deca"/>
                <a:sym typeface="Lexend Deca"/>
              </a:rPr>
              <a:t>Partie designer de l’application de base</a:t>
            </a:r>
            <a:endParaRPr sz="800"/>
          </a:p>
        </p:txBody>
      </p:sp>
      <p:pic>
        <p:nvPicPr>
          <p:cNvPr id="626" name="Google Shape;626;p54"/>
          <p:cNvPicPr preferRelativeResize="0"/>
          <p:nvPr/>
        </p:nvPicPr>
        <p:blipFill rotWithShape="1">
          <a:blip r:embed="rId3">
            <a:alphaModFix/>
          </a:blip>
          <a:srcRect t="9547" b="5432"/>
          <a:stretch/>
        </p:blipFill>
        <p:spPr>
          <a:xfrm>
            <a:off x="773588" y="715175"/>
            <a:ext cx="7596773" cy="3631425"/>
          </a:xfrm>
          <a:prstGeom prst="rect">
            <a:avLst/>
          </a:prstGeom>
          <a:noFill/>
          <a:ln>
            <a:noFill/>
          </a:ln>
          <a:effectLst>
            <a:outerShdw blurRad="57150" dist="19050" dir="5400000" algn="bl" rotWithShape="0">
              <a:srgbClr val="000000">
                <a:alpha val="50000"/>
              </a:srgbClr>
            </a:outerShdw>
          </a:effectLst>
        </p:spPr>
      </p:pic>
      <p:sp>
        <p:nvSpPr>
          <p:cNvPr id="627" name="Google Shape;627;p54"/>
          <p:cNvSpPr txBox="1"/>
          <p:nvPr/>
        </p:nvSpPr>
        <p:spPr>
          <a:xfrm>
            <a:off x="773600" y="4442825"/>
            <a:ext cx="1026300" cy="306300"/>
          </a:xfrm>
          <a:prstGeom prst="rect">
            <a:avLst/>
          </a:prstGeom>
          <a:noFill/>
          <a:ln w="9525" cap="flat" cmpd="sng">
            <a:solidFill>
              <a:srgbClr val="1F011C"/>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sz="1200">
                <a:solidFill>
                  <a:srgbClr val="1F011C"/>
                </a:solidFill>
                <a:latin typeface="Lexend Deca"/>
                <a:ea typeface="Lexend Deca"/>
                <a:cs typeface="Lexend Deca"/>
                <a:sym typeface="Lexend Deca"/>
              </a:rPr>
              <a:t>Palette</a:t>
            </a:r>
            <a:endParaRPr sz="1200">
              <a:solidFill>
                <a:srgbClr val="1F011C"/>
              </a:solidFill>
            </a:endParaRPr>
          </a:p>
        </p:txBody>
      </p:sp>
      <p:sp>
        <p:nvSpPr>
          <p:cNvPr id="628" name="Google Shape;628;p54"/>
          <p:cNvSpPr txBox="1"/>
          <p:nvPr/>
        </p:nvSpPr>
        <p:spPr>
          <a:xfrm>
            <a:off x="1945025" y="4442825"/>
            <a:ext cx="1095000" cy="306300"/>
          </a:xfrm>
          <a:prstGeom prst="rect">
            <a:avLst/>
          </a:prstGeom>
          <a:noFill/>
          <a:ln w="9525" cap="flat" cmpd="sng">
            <a:solidFill>
              <a:srgbClr val="1F011C"/>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fr" sz="1200">
                <a:solidFill>
                  <a:srgbClr val="1F011C"/>
                </a:solidFill>
                <a:latin typeface="Lexend Deca"/>
                <a:ea typeface="Lexend Deca"/>
                <a:cs typeface="Lexend Deca"/>
                <a:sym typeface="Lexend Deca"/>
              </a:rPr>
              <a:t>Interface</a:t>
            </a:r>
            <a:endParaRPr sz="1200">
              <a:solidFill>
                <a:srgbClr val="1F011C"/>
              </a:solidFill>
            </a:endParaRPr>
          </a:p>
        </p:txBody>
      </p:sp>
      <p:sp>
        <p:nvSpPr>
          <p:cNvPr id="629" name="Google Shape;629;p54"/>
          <p:cNvSpPr txBox="1"/>
          <p:nvPr/>
        </p:nvSpPr>
        <p:spPr>
          <a:xfrm>
            <a:off x="6113675" y="4442825"/>
            <a:ext cx="1187100" cy="306300"/>
          </a:xfrm>
          <a:prstGeom prst="rect">
            <a:avLst/>
          </a:prstGeom>
          <a:noFill/>
          <a:ln w="9525" cap="flat" cmpd="sng">
            <a:solidFill>
              <a:srgbClr val="1F011C"/>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fr" sz="1300">
                <a:solidFill>
                  <a:srgbClr val="1F011C"/>
                </a:solidFill>
                <a:latin typeface="Lexend Deca"/>
                <a:ea typeface="Lexend Deca"/>
                <a:cs typeface="Lexend Deca"/>
                <a:sym typeface="Lexend Deca"/>
              </a:rPr>
              <a:t>Composants</a:t>
            </a:r>
            <a:endParaRPr sz="1300">
              <a:solidFill>
                <a:srgbClr val="1F011C"/>
              </a:solidFill>
            </a:endParaRPr>
          </a:p>
        </p:txBody>
      </p:sp>
      <p:sp>
        <p:nvSpPr>
          <p:cNvPr id="630" name="Google Shape;630;p54"/>
          <p:cNvSpPr txBox="1"/>
          <p:nvPr/>
        </p:nvSpPr>
        <p:spPr>
          <a:xfrm>
            <a:off x="7348675" y="4442825"/>
            <a:ext cx="1095000" cy="306300"/>
          </a:xfrm>
          <a:prstGeom prst="rect">
            <a:avLst/>
          </a:prstGeom>
          <a:noFill/>
          <a:ln w="9525" cap="flat" cmpd="sng">
            <a:solidFill>
              <a:srgbClr val="1F011C"/>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fr">
                <a:solidFill>
                  <a:srgbClr val="1F011C"/>
                </a:solidFill>
                <a:latin typeface="Lexend Deca"/>
                <a:ea typeface="Lexend Deca"/>
                <a:cs typeface="Lexend Deca"/>
                <a:sym typeface="Lexend Deca"/>
              </a:rPr>
              <a:t>Propriétés</a:t>
            </a:r>
            <a:endParaRPr>
              <a:solidFill>
                <a:srgbClr val="1F011C"/>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55"/>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31</a:t>
            </a:fld>
            <a:endParaRPr/>
          </a:p>
        </p:txBody>
      </p:sp>
      <p:pic>
        <p:nvPicPr>
          <p:cNvPr id="636" name="Google Shape;636;p55"/>
          <p:cNvPicPr preferRelativeResize="0"/>
          <p:nvPr/>
        </p:nvPicPr>
        <p:blipFill rotWithShape="1">
          <a:blip r:embed="rId3">
            <a:alphaModFix/>
          </a:blip>
          <a:srcRect t="9552" b="5159"/>
          <a:stretch/>
        </p:blipFill>
        <p:spPr>
          <a:xfrm>
            <a:off x="565825" y="835900"/>
            <a:ext cx="8012352" cy="3842125"/>
          </a:xfrm>
          <a:prstGeom prst="rect">
            <a:avLst/>
          </a:prstGeom>
          <a:noFill/>
          <a:ln>
            <a:noFill/>
          </a:ln>
          <a:effectLst>
            <a:outerShdw blurRad="57150" dist="19050" dir="5400000" algn="bl" rotWithShape="0">
              <a:srgbClr val="000000">
                <a:alpha val="50000"/>
              </a:srgbClr>
            </a:outerShdw>
          </a:effectLst>
        </p:spPr>
      </p:pic>
      <p:sp>
        <p:nvSpPr>
          <p:cNvPr id="637" name="Google Shape;637;p55"/>
          <p:cNvSpPr txBox="1"/>
          <p:nvPr/>
        </p:nvSpPr>
        <p:spPr>
          <a:xfrm>
            <a:off x="0" y="0"/>
            <a:ext cx="9144000" cy="567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2400">
                <a:solidFill>
                  <a:schemeClr val="dk1"/>
                </a:solidFill>
                <a:latin typeface="Lexend Deca"/>
                <a:ea typeface="Lexend Deca"/>
                <a:cs typeface="Lexend Deca"/>
                <a:sym typeface="Lexend Deca"/>
              </a:rPr>
              <a:t>Partie blocs de l’application de base</a:t>
            </a:r>
            <a:endParaRPr sz="2400">
              <a:solidFill>
                <a:schemeClr val="dk1"/>
              </a:solidFill>
              <a:latin typeface="Lexend Deca"/>
              <a:ea typeface="Lexend Deca"/>
              <a:cs typeface="Lexend Deca"/>
              <a:sym typeface="Lexend Dec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56"/>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32</a:t>
            </a:fld>
            <a:endParaRPr/>
          </a:p>
        </p:txBody>
      </p:sp>
      <p:sp>
        <p:nvSpPr>
          <p:cNvPr id="643" name="Google Shape;643;p56"/>
          <p:cNvSpPr txBox="1"/>
          <p:nvPr/>
        </p:nvSpPr>
        <p:spPr>
          <a:xfrm>
            <a:off x="0" y="0"/>
            <a:ext cx="9144000" cy="751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2600">
                <a:solidFill>
                  <a:schemeClr val="dk1"/>
                </a:solidFill>
                <a:latin typeface="Lexend Deca"/>
                <a:ea typeface="Lexend Deca"/>
                <a:cs typeface="Lexend Deca"/>
                <a:sym typeface="Lexend Deca"/>
              </a:rPr>
              <a:t>Programme de base de l’application</a:t>
            </a:r>
            <a:endParaRPr sz="2600">
              <a:solidFill>
                <a:schemeClr val="dk1"/>
              </a:solidFill>
              <a:latin typeface="Lexend Deca"/>
              <a:ea typeface="Lexend Deca"/>
              <a:cs typeface="Lexend Deca"/>
              <a:sym typeface="Lexend Deca"/>
            </a:endParaRPr>
          </a:p>
        </p:txBody>
      </p:sp>
      <p:pic>
        <p:nvPicPr>
          <p:cNvPr id="644" name="Google Shape;644;p56"/>
          <p:cNvPicPr preferRelativeResize="0"/>
          <p:nvPr/>
        </p:nvPicPr>
        <p:blipFill>
          <a:blip r:embed="rId3">
            <a:alphaModFix/>
          </a:blip>
          <a:stretch>
            <a:fillRect/>
          </a:stretch>
        </p:blipFill>
        <p:spPr>
          <a:xfrm>
            <a:off x="4463125" y="1509263"/>
            <a:ext cx="4557925" cy="2542525"/>
          </a:xfrm>
          <a:prstGeom prst="rect">
            <a:avLst/>
          </a:prstGeom>
          <a:noFill/>
          <a:ln>
            <a:noFill/>
          </a:ln>
        </p:spPr>
      </p:pic>
      <p:sp>
        <p:nvSpPr>
          <p:cNvPr id="645" name="Google Shape;645;p56"/>
          <p:cNvSpPr txBox="1"/>
          <p:nvPr/>
        </p:nvSpPr>
        <p:spPr>
          <a:xfrm>
            <a:off x="154575" y="1187025"/>
            <a:ext cx="4183200" cy="32181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fr" b="1">
                <a:latin typeface="Lexend Deca"/>
                <a:ea typeface="Lexend Deca"/>
                <a:cs typeface="Lexend Deca"/>
                <a:sym typeface="Lexend Deca"/>
              </a:rPr>
              <a:t>INITIALISATION</a:t>
            </a:r>
            <a:endParaRPr b="1">
              <a:latin typeface="Lexend Deca"/>
              <a:ea typeface="Lexend Deca"/>
              <a:cs typeface="Lexend Deca"/>
              <a:sym typeface="Lexend Deca"/>
            </a:endParaRPr>
          </a:p>
          <a:p>
            <a:pPr marL="0" lvl="0" indent="0" algn="just" rtl="0">
              <a:lnSpc>
                <a:spcPct val="115000"/>
              </a:lnSpc>
              <a:spcBef>
                <a:spcPts val="0"/>
              </a:spcBef>
              <a:spcAft>
                <a:spcPts val="0"/>
              </a:spcAft>
              <a:buClr>
                <a:schemeClr val="dk1"/>
              </a:buClr>
              <a:buSzPts val="1100"/>
              <a:buFont typeface="Arial"/>
              <a:buNone/>
            </a:pPr>
            <a:r>
              <a:rPr lang="fr">
                <a:latin typeface="Lexend Deca"/>
                <a:ea typeface="Lexend Deca"/>
                <a:cs typeface="Lexend Deca"/>
                <a:sym typeface="Lexend Deca"/>
              </a:rPr>
              <a:t>Gérer la connexion Bluetooth à l’aide de deux boutons</a:t>
            </a:r>
            <a:endParaRPr>
              <a:latin typeface="Lexend Deca"/>
              <a:ea typeface="Lexend Deca"/>
              <a:cs typeface="Lexend Deca"/>
              <a:sym typeface="Lexend Deca"/>
            </a:endParaRPr>
          </a:p>
          <a:p>
            <a:pPr marL="0" lvl="0" indent="0" algn="just" rtl="0">
              <a:lnSpc>
                <a:spcPct val="115000"/>
              </a:lnSpc>
              <a:spcBef>
                <a:spcPts val="0"/>
              </a:spcBef>
              <a:spcAft>
                <a:spcPts val="0"/>
              </a:spcAft>
              <a:buClr>
                <a:schemeClr val="dk1"/>
              </a:buClr>
              <a:buSzPts val="1100"/>
              <a:buFont typeface="Arial"/>
              <a:buNone/>
            </a:pPr>
            <a:r>
              <a:rPr lang="fr">
                <a:latin typeface="Lexend Deca"/>
                <a:ea typeface="Lexend Deca"/>
                <a:cs typeface="Lexend Deca"/>
                <a:sym typeface="Lexend Deca"/>
              </a:rPr>
              <a:t>Initialiser la variable “mouvementvar” à zéro</a:t>
            </a:r>
            <a:endParaRPr>
              <a:latin typeface="Lexend Deca"/>
              <a:ea typeface="Lexend Deca"/>
              <a:cs typeface="Lexend Deca"/>
              <a:sym typeface="Lexend Deca"/>
            </a:endParaRPr>
          </a:p>
          <a:p>
            <a:pPr marL="0" lvl="0" indent="0" algn="just" rtl="0">
              <a:spcBef>
                <a:spcPts val="0"/>
              </a:spcBef>
              <a:spcAft>
                <a:spcPts val="0"/>
              </a:spcAft>
              <a:buNone/>
            </a:pPr>
            <a:endParaRPr sz="600">
              <a:latin typeface="Lexend Deca"/>
              <a:ea typeface="Lexend Deca"/>
              <a:cs typeface="Lexend Deca"/>
              <a:sym typeface="Lexend Deca"/>
            </a:endParaRPr>
          </a:p>
          <a:p>
            <a:pPr marL="0" lvl="0" indent="0" algn="ctr" rtl="0">
              <a:lnSpc>
                <a:spcPct val="115000"/>
              </a:lnSpc>
              <a:spcBef>
                <a:spcPts val="0"/>
              </a:spcBef>
              <a:spcAft>
                <a:spcPts val="0"/>
              </a:spcAft>
              <a:buNone/>
            </a:pPr>
            <a:r>
              <a:rPr lang="fr" b="1">
                <a:latin typeface="Lexend Deca"/>
                <a:ea typeface="Lexend Deca"/>
                <a:cs typeface="Lexend Deca"/>
                <a:sym typeface="Lexend Deca"/>
              </a:rPr>
              <a:t>PROGRAMME</a:t>
            </a:r>
            <a:endParaRPr b="1">
              <a:latin typeface="Lexend Deca"/>
              <a:ea typeface="Lexend Deca"/>
              <a:cs typeface="Lexend Deca"/>
              <a:sym typeface="Lexend Deca"/>
            </a:endParaRPr>
          </a:p>
          <a:p>
            <a:pPr marL="0" lvl="0" indent="0" algn="just" rtl="0">
              <a:lnSpc>
                <a:spcPct val="115000"/>
              </a:lnSpc>
              <a:spcBef>
                <a:spcPts val="0"/>
              </a:spcBef>
              <a:spcAft>
                <a:spcPts val="0"/>
              </a:spcAft>
              <a:buNone/>
            </a:pPr>
            <a:r>
              <a:rPr lang="fr" b="1">
                <a:latin typeface="Lexend Deca"/>
                <a:ea typeface="Lexend Deca"/>
                <a:cs typeface="Lexend Deca"/>
                <a:sym typeface="Lexend Deca"/>
              </a:rPr>
              <a:t>Si</a:t>
            </a:r>
            <a:r>
              <a:rPr lang="fr">
                <a:latin typeface="Lexend Deca"/>
                <a:ea typeface="Lexend Deca"/>
                <a:cs typeface="Lexend Deca"/>
                <a:sym typeface="Lexend Deca"/>
              </a:rPr>
              <a:t> on reçoit par bluetooth la clé “geste”</a:t>
            </a:r>
            <a:endParaRPr>
              <a:latin typeface="Lexend Deca"/>
              <a:ea typeface="Lexend Deca"/>
              <a:cs typeface="Lexend Deca"/>
              <a:sym typeface="Lexend Deca"/>
            </a:endParaRPr>
          </a:p>
          <a:p>
            <a:pPr marL="0" lvl="0" indent="0" algn="just" rtl="0">
              <a:lnSpc>
                <a:spcPct val="115000"/>
              </a:lnSpc>
              <a:spcBef>
                <a:spcPts val="0"/>
              </a:spcBef>
              <a:spcAft>
                <a:spcPts val="0"/>
              </a:spcAft>
              <a:buNone/>
            </a:pPr>
            <a:r>
              <a:rPr lang="fr" b="1">
                <a:latin typeface="Lexend Deca"/>
                <a:ea typeface="Lexend Deca"/>
                <a:cs typeface="Lexend Deca"/>
                <a:sym typeface="Lexend Deca"/>
              </a:rPr>
              <a:t>Alors :</a:t>
            </a:r>
            <a:endParaRPr b="1">
              <a:latin typeface="Lexend Deca"/>
              <a:ea typeface="Lexend Deca"/>
              <a:cs typeface="Lexend Deca"/>
              <a:sym typeface="Lexend Deca"/>
            </a:endParaRPr>
          </a:p>
          <a:p>
            <a:pPr marL="0" lvl="0" indent="0" algn="just" rtl="0">
              <a:lnSpc>
                <a:spcPct val="115000"/>
              </a:lnSpc>
              <a:spcBef>
                <a:spcPts val="0"/>
              </a:spcBef>
              <a:spcAft>
                <a:spcPts val="0"/>
              </a:spcAft>
              <a:buNone/>
            </a:pPr>
            <a:r>
              <a:rPr lang="fr">
                <a:latin typeface="Lexend Deca"/>
                <a:ea typeface="Lexend Deca"/>
                <a:cs typeface="Lexend Deca"/>
                <a:sym typeface="Lexend Deca"/>
              </a:rPr>
              <a:t>Récupérer </a:t>
            </a:r>
            <a:r>
              <a:rPr lang="fr">
                <a:solidFill>
                  <a:schemeClr val="dk1"/>
                </a:solidFill>
                <a:latin typeface="Lexend Deca"/>
                <a:ea typeface="Lexend Deca"/>
                <a:cs typeface="Lexend Deca"/>
                <a:sym typeface="Lexend Deca"/>
              </a:rPr>
              <a:t>la valeur associée à la clé “geste” dans la variable “mouvementvar”</a:t>
            </a:r>
            <a:endParaRPr>
              <a:latin typeface="Lexend Deca"/>
              <a:ea typeface="Lexend Deca"/>
              <a:cs typeface="Lexend Deca"/>
              <a:sym typeface="Lexend Deca"/>
            </a:endParaRPr>
          </a:p>
          <a:p>
            <a:pPr marL="0" lvl="0" indent="0" algn="just" rtl="0">
              <a:lnSpc>
                <a:spcPct val="115000"/>
              </a:lnSpc>
              <a:spcBef>
                <a:spcPts val="0"/>
              </a:spcBef>
              <a:spcAft>
                <a:spcPts val="0"/>
              </a:spcAft>
              <a:buNone/>
            </a:pPr>
            <a:r>
              <a:rPr lang="fr">
                <a:latin typeface="Lexend Deca"/>
                <a:ea typeface="Lexend Deca"/>
                <a:cs typeface="Lexend Deca"/>
                <a:sym typeface="Lexend Deca"/>
              </a:rPr>
              <a:t>Afficher la variable “mouvementvar” dans le label “Nbgeste”</a:t>
            </a:r>
            <a:endParaRPr>
              <a:latin typeface="Lexend Deca"/>
              <a:ea typeface="Lexend Deca"/>
              <a:cs typeface="Lexend Deca"/>
              <a:sym typeface="Lexend Deca"/>
            </a:endParaRPr>
          </a:p>
          <a:p>
            <a:pPr marL="0" lvl="0" indent="0" algn="just" rtl="0">
              <a:lnSpc>
                <a:spcPct val="115000"/>
              </a:lnSpc>
              <a:spcBef>
                <a:spcPts val="0"/>
              </a:spcBef>
              <a:spcAft>
                <a:spcPts val="0"/>
              </a:spcAft>
              <a:buNone/>
            </a:pPr>
            <a:endParaRPr>
              <a:latin typeface="Lexend Deca"/>
              <a:ea typeface="Lexend Deca"/>
              <a:cs typeface="Lexend Deca"/>
              <a:sym typeface="Lexend Deca"/>
            </a:endParaRPr>
          </a:p>
        </p:txBody>
      </p:sp>
      <p:sp>
        <p:nvSpPr>
          <p:cNvPr id="646" name="Google Shape;646;p56"/>
          <p:cNvSpPr txBox="1"/>
          <p:nvPr/>
        </p:nvSpPr>
        <p:spPr>
          <a:xfrm>
            <a:off x="423400" y="585713"/>
            <a:ext cx="3247200" cy="48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800" b="1">
                <a:solidFill>
                  <a:srgbClr val="1F497D"/>
                </a:solidFill>
                <a:latin typeface="Lexend Deca"/>
                <a:ea typeface="Lexend Deca"/>
                <a:cs typeface="Lexend Deca"/>
                <a:sym typeface="Lexend Deca"/>
              </a:rPr>
              <a:t>ALGORITHME</a:t>
            </a:r>
            <a:endParaRPr sz="1800" b="1">
              <a:solidFill>
                <a:srgbClr val="1F497D"/>
              </a:solidFill>
              <a:latin typeface="Lexend Deca"/>
              <a:ea typeface="Lexend Deca"/>
              <a:cs typeface="Lexend Deca"/>
              <a:sym typeface="Lexend Deca"/>
            </a:endParaRPr>
          </a:p>
        </p:txBody>
      </p:sp>
      <p:sp>
        <p:nvSpPr>
          <p:cNvPr id="647" name="Google Shape;647;p56"/>
          <p:cNvSpPr txBox="1"/>
          <p:nvPr/>
        </p:nvSpPr>
        <p:spPr>
          <a:xfrm>
            <a:off x="4728025" y="585713"/>
            <a:ext cx="3247200" cy="48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800" b="1">
                <a:solidFill>
                  <a:srgbClr val="1F497D"/>
                </a:solidFill>
                <a:latin typeface="Lexend Deca"/>
                <a:ea typeface="Lexend Deca"/>
                <a:cs typeface="Lexend Deca"/>
                <a:sym typeface="Lexend Deca"/>
              </a:rPr>
              <a:t>PROGRAMME PAR BLOCS</a:t>
            </a:r>
            <a:endParaRPr sz="1800" b="1">
              <a:solidFill>
                <a:srgbClr val="1F497D"/>
              </a:solidFill>
              <a:latin typeface="Lexend Deca"/>
              <a:ea typeface="Lexend Deca"/>
              <a:cs typeface="Lexend Deca"/>
              <a:sym typeface="Lexend Dec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57"/>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33</a:t>
            </a:fld>
            <a:endParaRPr/>
          </a:p>
        </p:txBody>
      </p:sp>
      <p:sp>
        <p:nvSpPr>
          <p:cNvPr id="653" name="Google Shape;653;p57"/>
          <p:cNvSpPr txBox="1"/>
          <p:nvPr/>
        </p:nvSpPr>
        <p:spPr>
          <a:xfrm>
            <a:off x="0" y="0"/>
            <a:ext cx="9144000" cy="751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fr" sz="2900">
                <a:solidFill>
                  <a:schemeClr val="dk1"/>
                </a:solidFill>
                <a:latin typeface="Lexend Deca"/>
                <a:ea typeface="Lexend Deca"/>
                <a:cs typeface="Lexend Deca"/>
                <a:sym typeface="Lexend Deca"/>
              </a:rPr>
              <a:t>Comment réinitialiser le nombre de mouvement ?</a:t>
            </a:r>
            <a:endParaRPr sz="2900">
              <a:solidFill>
                <a:schemeClr val="dk1"/>
              </a:solidFill>
              <a:latin typeface="Lexend Deca"/>
              <a:ea typeface="Lexend Deca"/>
              <a:cs typeface="Lexend Deca"/>
              <a:sym typeface="Lexend Deca"/>
            </a:endParaRPr>
          </a:p>
          <a:p>
            <a:pPr marL="0" lvl="0" indent="0" algn="ctr" rtl="0">
              <a:spcBef>
                <a:spcPts val="0"/>
              </a:spcBef>
              <a:spcAft>
                <a:spcPts val="0"/>
              </a:spcAft>
              <a:buNone/>
            </a:pPr>
            <a:endParaRPr sz="3000">
              <a:solidFill>
                <a:schemeClr val="dk1"/>
              </a:solidFill>
              <a:latin typeface="Lexend Deca"/>
              <a:ea typeface="Lexend Deca"/>
              <a:cs typeface="Lexend Deca"/>
              <a:sym typeface="Lexend Deca"/>
            </a:endParaRPr>
          </a:p>
        </p:txBody>
      </p:sp>
      <p:pic>
        <p:nvPicPr>
          <p:cNvPr id="654" name="Google Shape;654;p57"/>
          <p:cNvPicPr preferRelativeResize="0"/>
          <p:nvPr/>
        </p:nvPicPr>
        <p:blipFill>
          <a:blip r:embed="rId3">
            <a:alphaModFix/>
          </a:blip>
          <a:stretch>
            <a:fillRect/>
          </a:stretch>
        </p:blipFill>
        <p:spPr>
          <a:xfrm>
            <a:off x="248775" y="660521"/>
            <a:ext cx="1729301" cy="662883"/>
          </a:xfrm>
          <a:prstGeom prst="rect">
            <a:avLst/>
          </a:prstGeom>
          <a:noFill/>
          <a:ln>
            <a:noFill/>
          </a:ln>
        </p:spPr>
      </p:pic>
      <p:pic>
        <p:nvPicPr>
          <p:cNvPr id="655" name="Google Shape;655;p57"/>
          <p:cNvPicPr preferRelativeResize="0"/>
          <p:nvPr/>
        </p:nvPicPr>
        <p:blipFill>
          <a:blip r:embed="rId4">
            <a:alphaModFix/>
          </a:blip>
          <a:stretch>
            <a:fillRect/>
          </a:stretch>
        </p:blipFill>
        <p:spPr>
          <a:xfrm>
            <a:off x="3434385" y="1169063"/>
            <a:ext cx="1370300" cy="3383973"/>
          </a:xfrm>
          <a:prstGeom prst="rect">
            <a:avLst/>
          </a:prstGeom>
          <a:noFill/>
          <a:ln>
            <a:noFill/>
          </a:ln>
        </p:spPr>
      </p:pic>
      <p:grpSp>
        <p:nvGrpSpPr>
          <p:cNvPr id="656" name="Google Shape;656;p57"/>
          <p:cNvGrpSpPr/>
          <p:nvPr/>
        </p:nvGrpSpPr>
        <p:grpSpPr>
          <a:xfrm>
            <a:off x="5924300" y="1032038"/>
            <a:ext cx="1843201" cy="3658024"/>
            <a:chOff x="6606050" y="1027975"/>
            <a:chExt cx="1843201" cy="3658024"/>
          </a:xfrm>
        </p:grpSpPr>
        <p:pic>
          <p:nvPicPr>
            <p:cNvPr id="657" name="Google Shape;657;p57"/>
            <p:cNvPicPr preferRelativeResize="0"/>
            <p:nvPr/>
          </p:nvPicPr>
          <p:blipFill>
            <a:blip r:embed="rId5">
              <a:alphaModFix/>
            </a:blip>
            <a:stretch>
              <a:fillRect/>
            </a:stretch>
          </p:blipFill>
          <p:spPr>
            <a:xfrm>
              <a:off x="6606050" y="1027975"/>
              <a:ext cx="1843201" cy="3658024"/>
            </a:xfrm>
            <a:prstGeom prst="rect">
              <a:avLst/>
            </a:prstGeom>
            <a:noFill/>
            <a:ln>
              <a:noFill/>
            </a:ln>
          </p:spPr>
        </p:pic>
        <p:pic>
          <p:nvPicPr>
            <p:cNvPr id="658" name="Google Shape;658;p57"/>
            <p:cNvPicPr preferRelativeResize="0"/>
            <p:nvPr/>
          </p:nvPicPr>
          <p:blipFill>
            <a:blip r:embed="rId6">
              <a:alphaModFix/>
            </a:blip>
            <a:stretch>
              <a:fillRect/>
            </a:stretch>
          </p:blipFill>
          <p:spPr>
            <a:xfrm>
              <a:off x="6661075" y="1326250"/>
              <a:ext cx="1733150" cy="3082151"/>
            </a:xfrm>
            <a:prstGeom prst="rect">
              <a:avLst/>
            </a:prstGeom>
            <a:noFill/>
            <a:ln>
              <a:noFill/>
            </a:ln>
          </p:spPr>
        </p:pic>
      </p:grpSp>
      <p:pic>
        <p:nvPicPr>
          <p:cNvPr id="659" name="Google Shape;659;p57"/>
          <p:cNvPicPr preferRelativeResize="0"/>
          <p:nvPr/>
        </p:nvPicPr>
        <p:blipFill>
          <a:blip r:embed="rId7">
            <a:alphaModFix/>
          </a:blip>
          <a:stretch>
            <a:fillRect/>
          </a:stretch>
        </p:blipFill>
        <p:spPr>
          <a:xfrm>
            <a:off x="594400" y="1711229"/>
            <a:ext cx="2367586" cy="236758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8"/>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34</a:t>
            </a:fld>
            <a:endParaRPr/>
          </a:p>
        </p:txBody>
      </p:sp>
      <p:sp>
        <p:nvSpPr>
          <p:cNvPr id="665" name="Google Shape;665;p58"/>
          <p:cNvSpPr txBox="1"/>
          <p:nvPr/>
        </p:nvSpPr>
        <p:spPr>
          <a:xfrm>
            <a:off x="0" y="0"/>
            <a:ext cx="9144000" cy="1164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3000">
                <a:solidFill>
                  <a:schemeClr val="dk1"/>
                </a:solidFill>
                <a:latin typeface="Lexend Deca"/>
                <a:ea typeface="Lexend Deca"/>
                <a:cs typeface="Lexend Deca"/>
                <a:sym typeface="Lexend Deca"/>
              </a:rPr>
              <a:t>Comment réinitialiser le comptage des mouvements depuis l’application ?</a:t>
            </a:r>
            <a:endParaRPr sz="3000">
              <a:solidFill>
                <a:schemeClr val="dk1"/>
              </a:solidFill>
              <a:latin typeface="Lexend Deca"/>
              <a:ea typeface="Lexend Deca"/>
              <a:cs typeface="Lexend Deca"/>
              <a:sym typeface="Lexend Deca"/>
            </a:endParaRPr>
          </a:p>
        </p:txBody>
      </p:sp>
      <p:grpSp>
        <p:nvGrpSpPr>
          <p:cNvPr id="666" name="Google Shape;666;p58"/>
          <p:cNvGrpSpPr/>
          <p:nvPr/>
        </p:nvGrpSpPr>
        <p:grpSpPr>
          <a:xfrm>
            <a:off x="323299" y="1286216"/>
            <a:ext cx="2592164" cy="1855150"/>
            <a:chOff x="4855875" y="739550"/>
            <a:chExt cx="4140175" cy="2963025"/>
          </a:xfrm>
        </p:grpSpPr>
        <p:pic>
          <p:nvPicPr>
            <p:cNvPr id="667" name="Google Shape;667;p58"/>
            <p:cNvPicPr preferRelativeResize="0"/>
            <p:nvPr/>
          </p:nvPicPr>
          <p:blipFill rotWithShape="1">
            <a:blip r:embed="rId3">
              <a:alphaModFix/>
            </a:blip>
            <a:srcRect l="26013" t="44201" r="26731" b="5746"/>
            <a:stretch/>
          </p:blipFill>
          <p:spPr>
            <a:xfrm>
              <a:off x="4855875" y="739550"/>
              <a:ext cx="3987775" cy="2810625"/>
            </a:xfrm>
            <a:prstGeom prst="rect">
              <a:avLst/>
            </a:prstGeom>
            <a:noFill/>
            <a:ln>
              <a:noFill/>
            </a:ln>
          </p:spPr>
        </p:pic>
        <p:pic>
          <p:nvPicPr>
            <p:cNvPr id="668" name="Google Shape;668;p58"/>
            <p:cNvPicPr preferRelativeResize="0"/>
            <p:nvPr/>
          </p:nvPicPr>
          <p:blipFill>
            <a:blip r:embed="rId4">
              <a:alphaModFix/>
            </a:blip>
            <a:stretch>
              <a:fillRect/>
            </a:stretch>
          </p:blipFill>
          <p:spPr>
            <a:xfrm rot="-828010">
              <a:off x="7313829" y="1818159"/>
              <a:ext cx="1173065" cy="966609"/>
            </a:xfrm>
            <a:prstGeom prst="rect">
              <a:avLst/>
            </a:prstGeom>
            <a:noFill/>
            <a:ln>
              <a:noFill/>
            </a:ln>
          </p:spPr>
        </p:pic>
        <p:pic>
          <p:nvPicPr>
            <p:cNvPr id="669" name="Google Shape;669;p58"/>
            <p:cNvPicPr preferRelativeResize="0"/>
            <p:nvPr/>
          </p:nvPicPr>
          <p:blipFill rotWithShape="1">
            <a:blip r:embed="rId3">
              <a:alphaModFix/>
            </a:blip>
            <a:srcRect l="26013" t="44201" r="26731" b="5746"/>
            <a:stretch/>
          </p:blipFill>
          <p:spPr>
            <a:xfrm>
              <a:off x="5008275" y="891950"/>
              <a:ext cx="3987775" cy="2810625"/>
            </a:xfrm>
            <a:prstGeom prst="rect">
              <a:avLst/>
            </a:prstGeom>
            <a:noFill/>
            <a:ln>
              <a:noFill/>
            </a:ln>
          </p:spPr>
        </p:pic>
        <p:pic>
          <p:nvPicPr>
            <p:cNvPr id="670" name="Google Shape;670;p58"/>
            <p:cNvPicPr preferRelativeResize="0"/>
            <p:nvPr/>
          </p:nvPicPr>
          <p:blipFill>
            <a:blip r:embed="rId5">
              <a:alphaModFix/>
            </a:blip>
            <a:stretch>
              <a:fillRect/>
            </a:stretch>
          </p:blipFill>
          <p:spPr>
            <a:xfrm rot="-1077937">
              <a:off x="7476095" y="2026954"/>
              <a:ext cx="1087310" cy="886369"/>
            </a:xfrm>
            <a:prstGeom prst="rect">
              <a:avLst/>
            </a:prstGeom>
            <a:noFill/>
            <a:ln>
              <a:noFill/>
            </a:ln>
          </p:spPr>
        </p:pic>
      </p:grpSp>
      <p:pic>
        <p:nvPicPr>
          <p:cNvPr id="671" name="Google Shape;671;p58"/>
          <p:cNvPicPr preferRelativeResize="0"/>
          <p:nvPr/>
        </p:nvPicPr>
        <p:blipFill>
          <a:blip r:embed="rId6">
            <a:alphaModFix/>
          </a:blip>
          <a:stretch>
            <a:fillRect/>
          </a:stretch>
        </p:blipFill>
        <p:spPr>
          <a:xfrm>
            <a:off x="1036927" y="3363600"/>
            <a:ext cx="1164900" cy="1164900"/>
          </a:xfrm>
          <a:prstGeom prst="rect">
            <a:avLst/>
          </a:prstGeom>
          <a:noFill/>
          <a:ln>
            <a:noFill/>
          </a:ln>
          <a:effectLst>
            <a:outerShdw blurRad="57150" dist="19050" dir="5400000" algn="bl" rotWithShape="0">
              <a:srgbClr val="000000">
                <a:alpha val="50000"/>
              </a:srgbClr>
            </a:outerShdw>
          </a:effectLst>
        </p:spPr>
      </p:pic>
      <p:sp>
        <p:nvSpPr>
          <p:cNvPr id="672" name="Google Shape;672;p58"/>
          <p:cNvSpPr txBox="1"/>
          <p:nvPr/>
        </p:nvSpPr>
        <p:spPr>
          <a:xfrm>
            <a:off x="4142475" y="1286213"/>
            <a:ext cx="3247200" cy="48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400" b="1">
                <a:solidFill>
                  <a:srgbClr val="1F497D"/>
                </a:solidFill>
                <a:latin typeface="Lexend Deca"/>
                <a:ea typeface="Lexend Deca"/>
                <a:cs typeface="Lexend Deca"/>
                <a:sym typeface="Lexend Deca"/>
              </a:rPr>
              <a:t>Cahier des charges :</a:t>
            </a:r>
            <a:endParaRPr sz="2400" b="1">
              <a:solidFill>
                <a:srgbClr val="1F497D"/>
              </a:solidFill>
              <a:latin typeface="Lexend Deca"/>
              <a:ea typeface="Lexend Deca"/>
              <a:cs typeface="Lexend Deca"/>
              <a:sym typeface="Lexend Deca"/>
            </a:endParaRPr>
          </a:p>
        </p:txBody>
      </p:sp>
      <p:sp>
        <p:nvSpPr>
          <p:cNvPr id="673" name="Google Shape;673;p58"/>
          <p:cNvSpPr txBox="1"/>
          <p:nvPr/>
        </p:nvSpPr>
        <p:spPr>
          <a:xfrm>
            <a:off x="2859225" y="2000738"/>
            <a:ext cx="6105600" cy="25776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SzPts val="1600"/>
              <a:buFont typeface="Lexend Deca"/>
              <a:buChar char="-"/>
            </a:pPr>
            <a:r>
              <a:rPr lang="fr" sz="1600" b="1">
                <a:latin typeface="Lexend Deca"/>
                <a:ea typeface="Lexend Deca"/>
                <a:cs typeface="Lexend Deca"/>
                <a:sym typeface="Lexend Deca"/>
              </a:rPr>
              <a:t>ajouter</a:t>
            </a:r>
            <a:r>
              <a:rPr lang="fr" sz="1600">
                <a:latin typeface="Lexend Deca"/>
                <a:ea typeface="Lexend Deca"/>
                <a:cs typeface="Lexend Deca"/>
                <a:sym typeface="Lexend Deca"/>
              </a:rPr>
              <a:t> un bouton de réinitialisation dans l’application ;</a:t>
            </a:r>
            <a:endParaRPr sz="1600">
              <a:latin typeface="Lexend Deca"/>
              <a:ea typeface="Lexend Deca"/>
              <a:cs typeface="Lexend Deca"/>
              <a:sym typeface="Lexend Deca"/>
            </a:endParaRPr>
          </a:p>
          <a:p>
            <a:pPr marL="457200" lvl="0" indent="-330200" algn="l" rtl="0">
              <a:lnSpc>
                <a:spcPct val="150000"/>
              </a:lnSpc>
              <a:spcBef>
                <a:spcPts val="0"/>
              </a:spcBef>
              <a:spcAft>
                <a:spcPts val="0"/>
              </a:spcAft>
              <a:buSzPts val="1600"/>
              <a:buFont typeface="Lexend Deca"/>
              <a:buChar char="-"/>
            </a:pPr>
            <a:r>
              <a:rPr lang="fr" sz="1600" b="1">
                <a:solidFill>
                  <a:schemeClr val="dk1"/>
                </a:solidFill>
                <a:latin typeface="Lexend Deca"/>
                <a:ea typeface="Lexend Deca"/>
                <a:cs typeface="Lexend Deca"/>
                <a:sym typeface="Lexend Deca"/>
              </a:rPr>
              <a:t>améliorer</a:t>
            </a:r>
            <a:r>
              <a:rPr lang="fr" sz="1600">
                <a:solidFill>
                  <a:schemeClr val="dk1"/>
                </a:solidFill>
                <a:latin typeface="Lexend Deca"/>
                <a:ea typeface="Lexend Deca"/>
                <a:cs typeface="Lexend Deca"/>
                <a:sym typeface="Lexend Deca"/>
              </a:rPr>
              <a:t> l’esthétique du bouton en ajoutant une image illustratrice de la fonction “réinitialiser” ;</a:t>
            </a:r>
            <a:endParaRPr sz="1600">
              <a:latin typeface="Lexend Deca"/>
              <a:ea typeface="Lexend Deca"/>
              <a:cs typeface="Lexend Deca"/>
              <a:sym typeface="Lexend Deca"/>
            </a:endParaRPr>
          </a:p>
          <a:p>
            <a:pPr marL="457200" lvl="0" indent="-330200" algn="l" rtl="0">
              <a:lnSpc>
                <a:spcPct val="150000"/>
              </a:lnSpc>
              <a:spcBef>
                <a:spcPts val="0"/>
              </a:spcBef>
              <a:spcAft>
                <a:spcPts val="0"/>
              </a:spcAft>
              <a:buSzPts val="1600"/>
              <a:buFont typeface="Lexend Deca"/>
              <a:buChar char="-"/>
            </a:pPr>
            <a:r>
              <a:rPr lang="fr" sz="1600" b="1">
                <a:latin typeface="Lexend Deca"/>
                <a:ea typeface="Lexend Deca"/>
                <a:cs typeface="Lexend Deca"/>
                <a:sym typeface="Lexend Deca"/>
              </a:rPr>
              <a:t>programmer</a:t>
            </a:r>
            <a:r>
              <a:rPr lang="fr" sz="1600">
                <a:latin typeface="Lexend Deca"/>
                <a:ea typeface="Lexend Deca"/>
                <a:cs typeface="Lexend Deca"/>
                <a:sym typeface="Lexend Deca"/>
              </a:rPr>
              <a:t> le bouton pour afficher la valeur “0“ dans l’application ;</a:t>
            </a:r>
            <a:endParaRPr sz="1600">
              <a:latin typeface="Lexend Deca"/>
              <a:ea typeface="Lexend Deca"/>
              <a:cs typeface="Lexend Deca"/>
              <a:sym typeface="Lexend Deca"/>
            </a:endParaRPr>
          </a:p>
          <a:p>
            <a:pPr marL="457200" lvl="0" indent="-330200" algn="l" rtl="0">
              <a:lnSpc>
                <a:spcPct val="150000"/>
              </a:lnSpc>
              <a:spcBef>
                <a:spcPts val="0"/>
              </a:spcBef>
              <a:spcAft>
                <a:spcPts val="0"/>
              </a:spcAft>
              <a:buSzPts val="1600"/>
              <a:buFont typeface="Lexend Deca"/>
              <a:buChar char="-"/>
            </a:pPr>
            <a:r>
              <a:rPr lang="fr" sz="1600" b="1">
                <a:latin typeface="Lexend Deca"/>
                <a:ea typeface="Lexend Deca"/>
                <a:cs typeface="Lexend Deca"/>
                <a:sym typeface="Lexend Deca"/>
              </a:rPr>
              <a:t>programmer</a:t>
            </a:r>
            <a:r>
              <a:rPr lang="fr" sz="1600">
                <a:latin typeface="Lexend Deca"/>
                <a:ea typeface="Lexend Deca"/>
                <a:cs typeface="Lexend Deca"/>
                <a:sym typeface="Lexend Deca"/>
              </a:rPr>
              <a:t> le bouton pour envoyer par Bluetooth la valeur “0” signée avec la clé “init”.</a:t>
            </a:r>
            <a:endParaRPr sz="1600">
              <a:latin typeface="Lexend Deca"/>
              <a:ea typeface="Lexend Deca"/>
              <a:cs typeface="Lexend Deca"/>
              <a:sym typeface="Lexend Dec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59"/>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35</a:t>
            </a:fld>
            <a:endParaRPr/>
          </a:p>
        </p:txBody>
      </p:sp>
      <p:sp>
        <p:nvSpPr>
          <p:cNvPr id="679" name="Google Shape;679;p59"/>
          <p:cNvSpPr txBox="1"/>
          <p:nvPr/>
        </p:nvSpPr>
        <p:spPr>
          <a:xfrm>
            <a:off x="0" y="0"/>
            <a:ext cx="9144000" cy="1164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3000">
                <a:solidFill>
                  <a:schemeClr val="dk1"/>
                </a:solidFill>
                <a:latin typeface="Lexend Deca"/>
                <a:ea typeface="Lexend Deca"/>
                <a:cs typeface="Lexend Deca"/>
                <a:sym typeface="Lexend Deca"/>
              </a:rPr>
              <a:t>Comment réinitialiser le comptage des mouvements depuis l’application ?</a:t>
            </a:r>
            <a:endParaRPr sz="3000">
              <a:solidFill>
                <a:schemeClr val="dk1"/>
              </a:solidFill>
              <a:latin typeface="Lexend Deca"/>
              <a:ea typeface="Lexend Deca"/>
              <a:cs typeface="Lexend Deca"/>
              <a:sym typeface="Lexend Deca"/>
            </a:endParaRPr>
          </a:p>
        </p:txBody>
      </p:sp>
      <p:sp>
        <p:nvSpPr>
          <p:cNvPr id="680" name="Google Shape;680;p59"/>
          <p:cNvSpPr txBox="1"/>
          <p:nvPr/>
        </p:nvSpPr>
        <p:spPr>
          <a:xfrm>
            <a:off x="423400" y="1119113"/>
            <a:ext cx="3247200" cy="48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800" b="1">
                <a:solidFill>
                  <a:srgbClr val="1F497D"/>
                </a:solidFill>
                <a:latin typeface="Lexend Deca"/>
                <a:ea typeface="Lexend Deca"/>
                <a:cs typeface="Lexend Deca"/>
                <a:sym typeface="Lexend Deca"/>
              </a:rPr>
              <a:t>ALGORITHME</a:t>
            </a:r>
            <a:endParaRPr sz="1800" b="1">
              <a:solidFill>
                <a:srgbClr val="1F497D"/>
              </a:solidFill>
              <a:latin typeface="Lexend Deca"/>
              <a:ea typeface="Lexend Deca"/>
              <a:cs typeface="Lexend Deca"/>
              <a:sym typeface="Lexend Deca"/>
            </a:endParaRPr>
          </a:p>
        </p:txBody>
      </p:sp>
      <p:sp>
        <p:nvSpPr>
          <p:cNvPr id="681" name="Google Shape;681;p59"/>
          <p:cNvSpPr txBox="1"/>
          <p:nvPr/>
        </p:nvSpPr>
        <p:spPr>
          <a:xfrm>
            <a:off x="4728025" y="1119113"/>
            <a:ext cx="3247200" cy="48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800" b="1">
                <a:solidFill>
                  <a:srgbClr val="1F497D"/>
                </a:solidFill>
                <a:latin typeface="Lexend Deca"/>
                <a:ea typeface="Lexend Deca"/>
                <a:cs typeface="Lexend Deca"/>
                <a:sym typeface="Lexend Deca"/>
              </a:rPr>
              <a:t>PROGRAMME PAR BLOCS</a:t>
            </a:r>
            <a:endParaRPr sz="1800" b="1">
              <a:solidFill>
                <a:srgbClr val="1F497D"/>
              </a:solidFill>
              <a:latin typeface="Lexend Deca"/>
              <a:ea typeface="Lexend Deca"/>
              <a:cs typeface="Lexend Deca"/>
              <a:sym typeface="Lexend Deca"/>
            </a:endParaRPr>
          </a:p>
        </p:txBody>
      </p:sp>
      <p:pic>
        <p:nvPicPr>
          <p:cNvPr id="682" name="Google Shape;682;p59"/>
          <p:cNvPicPr preferRelativeResize="0"/>
          <p:nvPr/>
        </p:nvPicPr>
        <p:blipFill>
          <a:blip r:embed="rId3">
            <a:alphaModFix/>
          </a:blip>
          <a:stretch>
            <a:fillRect/>
          </a:stretch>
        </p:blipFill>
        <p:spPr>
          <a:xfrm>
            <a:off x="4468950" y="2075998"/>
            <a:ext cx="4552100" cy="1822450"/>
          </a:xfrm>
          <a:prstGeom prst="rect">
            <a:avLst/>
          </a:prstGeom>
          <a:noFill/>
          <a:ln>
            <a:noFill/>
          </a:ln>
        </p:spPr>
      </p:pic>
      <p:sp>
        <p:nvSpPr>
          <p:cNvPr id="683" name="Google Shape;683;p59"/>
          <p:cNvSpPr txBox="1"/>
          <p:nvPr/>
        </p:nvSpPr>
        <p:spPr>
          <a:xfrm>
            <a:off x="310000" y="1854125"/>
            <a:ext cx="3474000" cy="22662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fr" b="1">
                <a:latin typeface="Lexend Deca"/>
                <a:ea typeface="Lexend Deca"/>
                <a:cs typeface="Lexend Deca"/>
                <a:sym typeface="Lexend Deca"/>
              </a:rPr>
              <a:t>Si</a:t>
            </a:r>
            <a:r>
              <a:rPr lang="fr">
                <a:latin typeface="Lexend Deca"/>
                <a:ea typeface="Lexend Deca"/>
                <a:cs typeface="Lexend Deca"/>
                <a:sym typeface="Lexend Deca"/>
              </a:rPr>
              <a:t> j’appuie sur le bouton ‘réinitialiser” </a:t>
            </a:r>
            <a:r>
              <a:rPr lang="fr" b="1">
                <a:latin typeface="Lexend Deca"/>
                <a:ea typeface="Lexend Deca"/>
                <a:cs typeface="Lexend Deca"/>
                <a:sym typeface="Lexend Deca"/>
              </a:rPr>
              <a:t>et</a:t>
            </a:r>
            <a:r>
              <a:rPr lang="fr">
                <a:latin typeface="Lexend Deca"/>
                <a:ea typeface="Lexend Deca"/>
                <a:cs typeface="Lexend Deca"/>
                <a:sym typeface="Lexend Deca"/>
              </a:rPr>
              <a:t> </a:t>
            </a:r>
            <a:r>
              <a:rPr lang="fr" b="1">
                <a:latin typeface="Lexend Deca"/>
                <a:ea typeface="Lexend Deca"/>
                <a:cs typeface="Lexend Deca"/>
                <a:sym typeface="Lexend Deca"/>
              </a:rPr>
              <a:t>Si</a:t>
            </a:r>
            <a:r>
              <a:rPr lang="fr">
                <a:latin typeface="Lexend Deca"/>
                <a:ea typeface="Lexend Deca"/>
                <a:cs typeface="Lexend Deca"/>
                <a:sym typeface="Lexend Deca"/>
              </a:rPr>
              <a:t> la connexion Bluetooth est active</a:t>
            </a:r>
            <a:endParaRPr>
              <a:latin typeface="Lexend Deca"/>
              <a:ea typeface="Lexend Deca"/>
              <a:cs typeface="Lexend Deca"/>
              <a:sym typeface="Lexend Deca"/>
            </a:endParaRPr>
          </a:p>
          <a:p>
            <a:pPr marL="0" lvl="0" indent="0" algn="just" rtl="0">
              <a:spcBef>
                <a:spcPts val="0"/>
              </a:spcBef>
              <a:spcAft>
                <a:spcPts val="0"/>
              </a:spcAft>
              <a:buNone/>
            </a:pPr>
            <a:endParaRPr>
              <a:latin typeface="Lexend Deca"/>
              <a:ea typeface="Lexend Deca"/>
              <a:cs typeface="Lexend Deca"/>
              <a:sym typeface="Lexend Deca"/>
            </a:endParaRPr>
          </a:p>
          <a:p>
            <a:pPr marL="0" lvl="0" indent="0" algn="just" rtl="0">
              <a:spcBef>
                <a:spcPts val="0"/>
              </a:spcBef>
              <a:spcAft>
                <a:spcPts val="0"/>
              </a:spcAft>
              <a:buNone/>
            </a:pPr>
            <a:r>
              <a:rPr lang="fr" b="1">
                <a:latin typeface="Lexend Deca"/>
                <a:ea typeface="Lexend Deca"/>
                <a:cs typeface="Lexend Deca"/>
                <a:sym typeface="Lexend Deca"/>
              </a:rPr>
              <a:t>Alors :</a:t>
            </a:r>
            <a:endParaRPr b="1">
              <a:latin typeface="Lexend Deca"/>
              <a:ea typeface="Lexend Deca"/>
              <a:cs typeface="Lexend Deca"/>
              <a:sym typeface="Lexend Deca"/>
            </a:endParaRPr>
          </a:p>
          <a:p>
            <a:pPr marL="0" lvl="0" indent="0" algn="just" rtl="0">
              <a:spcBef>
                <a:spcPts val="0"/>
              </a:spcBef>
              <a:spcAft>
                <a:spcPts val="0"/>
              </a:spcAft>
              <a:buNone/>
            </a:pPr>
            <a:r>
              <a:rPr lang="fr">
                <a:latin typeface="Lexend Deca"/>
                <a:ea typeface="Lexend Deca"/>
                <a:cs typeface="Lexend Deca"/>
                <a:sym typeface="Lexend Deca"/>
              </a:rPr>
              <a:t>Afficher la valeur “0” </a:t>
            </a:r>
            <a:r>
              <a:rPr lang="fr">
                <a:solidFill>
                  <a:schemeClr val="dk1"/>
                </a:solidFill>
                <a:latin typeface="Lexend Deca"/>
                <a:ea typeface="Lexend Deca"/>
                <a:cs typeface="Lexend Deca"/>
                <a:sym typeface="Lexend Deca"/>
              </a:rPr>
              <a:t>dans le label “Nbgeste”</a:t>
            </a:r>
            <a:endParaRPr>
              <a:latin typeface="Lexend Deca"/>
              <a:ea typeface="Lexend Deca"/>
              <a:cs typeface="Lexend Deca"/>
              <a:sym typeface="Lexend Deca"/>
            </a:endParaRPr>
          </a:p>
          <a:p>
            <a:pPr marL="0" lvl="0" indent="0" algn="just" rtl="0">
              <a:spcBef>
                <a:spcPts val="0"/>
              </a:spcBef>
              <a:spcAft>
                <a:spcPts val="0"/>
              </a:spcAft>
              <a:buNone/>
            </a:pPr>
            <a:r>
              <a:rPr lang="fr">
                <a:latin typeface="Lexend Deca"/>
                <a:ea typeface="Lexend Deca"/>
                <a:cs typeface="Lexend Deca"/>
                <a:sym typeface="Lexend Deca"/>
              </a:rPr>
              <a:t>Envoyer la valeur “0” associée à la clé ‘init” par Bluetooth à la carte micro:bit</a:t>
            </a:r>
            <a:endParaRPr>
              <a:latin typeface="Lexend Deca"/>
              <a:ea typeface="Lexend Deca"/>
              <a:cs typeface="Lexend Deca"/>
              <a:sym typeface="Lexend Dec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60"/>
          <p:cNvSpPr txBox="1">
            <a:spLocks noGrp="1"/>
          </p:cNvSpPr>
          <p:nvPr>
            <p:ph type="ctrTitle"/>
          </p:nvPr>
        </p:nvSpPr>
        <p:spPr>
          <a:xfrm>
            <a:off x="1862250" y="2219825"/>
            <a:ext cx="4314300" cy="1789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 b="1">
                <a:latin typeface="Lexend Deca"/>
                <a:ea typeface="Lexend Deca"/>
                <a:cs typeface="Lexend Deca"/>
                <a:sym typeface="Lexend Deca"/>
              </a:rPr>
              <a:t>Passons </a:t>
            </a:r>
            <a:endParaRPr b="1">
              <a:latin typeface="Lexend Deca"/>
              <a:ea typeface="Lexend Deca"/>
              <a:cs typeface="Lexend Deca"/>
              <a:sym typeface="Lexend Deca"/>
            </a:endParaRPr>
          </a:p>
          <a:p>
            <a:pPr marL="0" lvl="0" indent="0" algn="ctr" rtl="0">
              <a:spcBef>
                <a:spcPts val="0"/>
              </a:spcBef>
              <a:spcAft>
                <a:spcPts val="0"/>
              </a:spcAft>
              <a:buNone/>
            </a:pPr>
            <a:r>
              <a:rPr lang="fr" b="1">
                <a:latin typeface="Lexend Deca"/>
                <a:ea typeface="Lexend Deca"/>
                <a:cs typeface="Lexend Deca"/>
                <a:sym typeface="Lexend Deca"/>
              </a:rPr>
              <a:t>à la pratique</a:t>
            </a:r>
            <a:endParaRPr b="1">
              <a:latin typeface="Lexend Deca"/>
              <a:ea typeface="Lexend Deca"/>
              <a:cs typeface="Lexend Deca"/>
              <a:sym typeface="Lexend Deca"/>
            </a:endParaRPr>
          </a:p>
        </p:txBody>
      </p:sp>
      <p:sp>
        <p:nvSpPr>
          <p:cNvPr id="689" name="Google Shape;689;p60"/>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36</a:t>
            </a:fld>
            <a:endParaRPr/>
          </a:p>
        </p:txBody>
      </p:sp>
      <p:pic>
        <p:nvPicPr>
          <p:cNvPr id="690" name="Google Shape;690;p60"/>
          <p:cNvPicPr preferRelativeResize="0"/>
          <p:nvPr/>
        </p:nvPicPr>
        <p:blipFill>
          <a:blip r:embed="rId3">
            <a:alphaModFix/>
          </a:blip>
          <a:stretch>
            <a:fillRect/>
          </a:stretch>
        </p:blipFill>
        <p:spPr>
          <a:xfrm>
            <a:off x="2744025" y="164775"/>
            <a:ext cx="2550740" cy="1789325"/>
          </a:xfrm>
          <a:prstGeom prst="rect">
            <a:avLst/>
          </a:prstGeom>
          <a:noFill/>
          <a:ln>
            <a:noFill/>
          </a:ln>
        </p:spPr>
      </p:pic>
      <p:grpSp>
        <p:nvGrpSpPr>
          <p:cNvPr id="691" name="Google Shape;691;p60"/>
          <p:cNvGrpSpPr/>
          <p:nvPr/>
        </p:nvGrpSpPr>
        <p:grpSpPr>
          <a:xfrm>
            <a:off x="6762438" y="164778"/>
            <a:ext cx="2258613" cy="4482425"/>
            <a:chOff x="6115388" y="164778"/>
            <a:chExt cx="2258613" cy="4482425"/>
          </a:xfrm>
        </p:grpSpPr>
        <p:pic>
          <p:nvPicPr>
            <p:cNvPr id="692" name="Google Shape;692;p60"/>
            <p:cNvPicPr preferRelativeResize="0"/>
            <p:nvPr/>
          </p:nvPicPr>
          <p:blipFill>
            <a:blip r:embed="rId4">
              <a:alphaModFix/>
            </a:blip>
            <a:stretch>
              <a:fillRect/>
            </a:stretch>
          </p:blipFill>
          <p:spPr>
            <a:xfrm>
              <a:off x="6115388" y="164778"/>
              <a:ext cx="2258613" cy="4482425"/>
            </a:xfrm>
            <a:prstGeom prst="rect">
              <a:avLst/>
            </a:prstGeom>
            <a:noFill/>
            <a:ln>
              <a:noFill/>
            </a:ln>
          </p:spPr>
        </p:pic>
        <p:pic>
          <p:nvPicPr>
            <p:cNvPr id="693" name="Google Shape;693;p60"/>
            <p:cNvPicPr preferRelativeResize="0"/>
            <p:nvPr/>
          </p:nvPicPr>
          <p:blipFill>
            <a:blip r:embed="rId5">
              <a:alphaModFix/>
            </a:blip>
            <a:stretch>
              <a:fillRect/>
            </a:stretch>
          </p:blipFill>
          <p:spPr>
            <a:xfrm>
              <a:off x="6189700" y="521451"/>
              <a:ext cx="2117025" cy="3764800"/>
            </a:xfrm>
            <a:prstGeom prst="rect">
              <a:avLst/>
            </a:prstGeom>
            <a:noFill/>
            <a:ln>
              <a:noFill/>
            </a:ln>
          </p:spPr>
        </p:pic>
      </p:grpSp>
      <p:pic>
        <p:nvPicPr>
          <p:cNvPr id="694" name="Google Shape;694;p60"/>
          <p:cNvPicPr preferRelativeResize="0"/>
          <p:nvPr/>
        </p:nvPicPr>
        <p:blipFill rotWithShape="1">
          <a:blip r:embed="rId6">
            <a:alphaModFix/>
          </a:blip>
          <a:srcRect l="34096" t="23076" r="40775"/>
          <a:stretch/>
        </p:blipFill>
        <p:spPr>
          <a:xfrm>
            <a:off x="285075" y="855175"/>
            <a:ext cx="1292225" cy="36748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61"/>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37</a:t>
            </a:fld>
            <a:endParaRPr/>
          </a:p>
        </p:txBody>
      </p:sp>
      <p:sp>
        <p:nvSpPr>
          <p:cNvPr id="700" name="Google Shape;700;p61"/>
          <p:cNvSpPr txBox="1"/>
          <p:nvPr/>
        </p:nvSpPr>
        <p:spPr>
          <a:xfrm>
            <a:off x="0" y="0"/>
            <a:ext cx="9144000" cy="751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2600">
                <a:solidFill>
                  <a:schemeClr val="dk1"/>
                </a:solidFill>
                <a:latin typeface="Lexend Deca"/>
                <a:ea typeface="Lexend Deca"/>
                <a:cs typeface="Lexend Deca"/>
                <a:sym typeface="Lexend Deca"/>
              </a:rPr>
              <a:t>Comment tester l’application ?</a:t>
            </a:r>
            <a:endParaRPr sz="2600">
              <a:solidFill>
                <a:schemeClr val="dk1"/>
              </a:solidFill>
              <a:latin typeface="Lexend Deca"/>
              <a:ea typeface="Lexend Deca"/>
              <a:cs typeface="Lexend Deca"/>
              <a:sym typeface="Lexend Deca"/>
            </a:endParaRPr>
          </a:p>
        </p:txBody>
      </p:sp>
      <p:sp>
        <p:nvSpPr>
          <p:cNvPr id="701" name="Google Shape;701;p61"/>
          <p:cNvSpPr txBox="1"/>
          <p:nvPr/>
        </p:nvSpPr>
        <p:spPr>
          <a:xfrm>
            <a:off x="0" y="725600"/>
            <a:ext cx="9144000" cy="483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2400" b="1">
                <a:solidFill>
                  <a:srgbClr val="1F497D"/>
                </a:solidFill>
                <a:latin typeface="Lexend Deca"/>
                <a:ea typeface="Lexend Deca"/>
                <a:cs typeface="Lexend Deca"/>
                <a:sym typeface="Lexend Deca"/>
              </a:rPr>
              <a:t>Deux possibilités</a:t>
            </a:r>
            <a:endParaRPr sz="2400" b="1">
              <a:solidFill>
                <a:srgbClr val="1F497D"/>
              </a:solidFill>
              <a:latin typeface="Lexend Deca"/>
              <a:ea typeface="Lexend Deca"/>
              <a:cs typeface="Lexend Deca"/>
              <a:sym typeface="Lexend Deca"/>
            </a:endParaRPr>
          </a:p>
          <a:p>
            <a:pPr marL="0" lvl="0" indent="0" algn="l" rtl="0">
              <a:lnSpc>
                <a:spcPct val="115000"/>
              </a:lnSpc>
              <a:spcBef>
                <a:spcPts val="0"/>
              </a:spcBef>
              <a:spcAft>
                <a:spcPts val="0"/>
              </a:spcAft>
              <a:buNone/>
            </a:pPr>
            <a:endParaRPr sz="2400" b="1">
              <a:solidFill>
                <a:srgbClr val="1F497D"/>
              </a:solidFill>
              <a:latin typeface="Lexend Deca"/>
              <a:ea typeface="Lexend Deca"/>
              <a:cs typeface="Lexend Deca"/>
              <a:sym typeface="Lexend Deca"/>
            </a:endParaRPr>
          </a:p>
        </p:txBody>
      </p:sp>
      <p:grpSp>
        <p:nvGrpSpPr>
          <p:cNvPr id="702" name="Google Shape;702;p61"/>
          <p:cNvGrpSpPr/>
          <p:nvPr/>
        </p:nvGrpSpPr>
        <p:grpSpPr>
          <a:xfrm>
            <a:off x="272450" y="1906063"/>
            <a:ext cx="4564851" cy="2775712"/>
            <a:chOff x="272450" y="1906063"/>
            <a:chExt cx="4564851" cy="2775712"/>
          </a:xfrm>
        </p:grpSpPr>
        <p:grpSp>
          <p:nvGrpSpPr>
            <p:cNvPr id="703" name="Google Shape;703;p61"/>
            <p:cNvGrpSpPr/>
            <p:nvPr/>
          </p:nvGrpSpPr>
          <p:grpSpPr>
            <a:xfrm>
              <a:off x="272450" y="1906063"/>
              <a:ext cx="4564851" cy="2775712"/>
              <a:chOff x="4234850" y="1753663"/>
              <a:chExt cx="4564851" cy="2775712"/>
            </a:xfrm>
          </p:grpSpPr>
          <p:pic>
            <p:nvPicPr>
              <p:cNvPr id="704" name="Google Shape;704;p61"/>
              <p:cNvPicPr preferRelativeResize="0"/>
              <p:nvPr/>
            </p:nvPicPr>
            <p:blipFill rotWithShape="1">
              <a:blip r:embed="rId3">
                <a:alphaModFix/>
              </a:blip>
              <a:srcRect l="16733" t="9723" r="46562" b="69548"/>
              <a:stretch/>
            </p:blipFill>
            <p:spPr>
              <a:xfrm>
                <a:off x="4234850" y="1753663"/>
                <a:ext cx="4564851" cy="1449300"/>
              </a:xfrm>
              <a:prstGeom prst="rect">
                <a:avLst/>
              </a:prstGeom>
              <a:noFill/>
              <a:ln>
                <a:noFill/>
              </a:ln>
              <a:effectLst>
                <a:outerShdw blurRad="57150" dist="19050" dir="5400000" algn="bl" rotWithShape="0">
                  <a:srgbClr val="000000">
                    <a:alpha val="50000"/>
                  </a:srgbClr>
                </a:outerShdw>
              </a:effectLst>
            </p:spPr>
          </p:pic>
          <p:sp>
            <p:nvSpPr>
              <p:cNvPr id="705" name="Google Shape;705;p61"/>
              <p:cNvSpPr txBox="1"/>
              <p:nvPr/>
            </p:nvSpPr>
            <p:spPr>
              <a:xfrm>
                <a:off x="5283225" y="3572375"/>
                <a:ext cx="2468100" cy="95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a:latin typeface="Lexend Deca"/>
                    <a:ea typeface="Lexend Deca"/>
                    <a:cs typeface="Lexend Deca"/>
                    <a:sym typeface="Lexend Deca"/>
                  </a:rPr>
                  <a:t>Générer et installer l’application sur un smartphone</a:t>
                </a:r>
                <a:endParaRPr sz="1600" b="1">
                  <a:latin typeface="Lexend Deca"/>
                  <a:ea typeface="Lexend Deca"/>
                  <a:cs typeface="Lexend Deca"/>
                  <a:sym typeface="Lexend Deca"/>
                </a:endParaRPr>
              </a:p>
            </p:txBody>
          </p:sp>
          <p:sp>
            <p:nvSpPr>
              <p:cNvPr id="706" name="Google Shape;706;p61"/>
              <p:cNvSpPr/>
              <p:nvPr/>
            </p:nvSpPr>
            <p:spPr>
              <a:xfrm>
                <a:off x="5742075" y="2106161"/>
                <a:ext cx="2623800" cy="633000"/>
              </a:xfrm>
              <a:prstGeom prst="roundRect">
                <a:avLst>
                  <a:gd name="adj" fmla="val 16667"/>
                </a:avLst>
              </a:prstGeom>
              <a:no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7" name="Google Shape;707;p61"/>
            <p:cNvSpPr/>
            <p:nvPr/>
          </p:nvSpPr>
          <p:spPr>
            <a:xfrm>
              <a:off x="1860400" y="1958575"/>
              <a:ext cx="738300" cy="246000"/>
            </a:xfrm>
            <a:prstGeom prst="roundRect">
              <a:avLst>
                <a:gd name="adj" fmla="val 16667"/>
              </a:avLst>
            </a:prstGeom>
            <a:no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61"/>
          <p:cNvGrpSpPr/>
          <p:nvPr/>
        </p:nvGrpSpPr>
        <p:grpSpPr>
          <a:xfrm>
            <a:off x="5681800" y="1575627"/>
            <a:ext cx="3024549" cy="3154548"/>
            <a:chOff x="5681800" y="1575627"/>
            <a:chExt cx="3024549" cy="3154548"/>
          </a:xfrm>
        </p:grpSpPr>
        <p:grpSp>
          <p:nvGrpSpPr>
            <p:cNvPr id="709" name="Google Shape;709;p61"/>
            <p:cNvGrpSpPr/>
            <p:nvPr/>
          </p:nvGrpSpPr>
          <p:grpSpPr>
            <a:xfrm>
              <a:off x="5681800" y="1575627"/>
              <a:ext cx="3024549" cy="3154548"/>
              <a:chOff x="451325" y="1550177"/>
              <a:chExt cx="3024549" cy="3154548"/>
            </a:xfrm>
          </p:grpSpPr>
          <p:pic>
            <p:nvPicPr>
              <p:cNvPr id="710" name="Google Shape;710;p61"/>
              <p:cNvPicPr preferRelativeResize="0"/>
              <p:nvPr/>
            </p:nvPicPr>
            <p:blipFill rotWithShape="1">
              <a:blip r:embed="rId4">
                <a:alphaModFix/>
              </a:blip>
              <a:srcRect l="15619" t="9456" r="59669" b="60853"/>
              <a:stretch/>
            </p:blipFill>
            <p:spPr>
              <a:xfrm>
                <a:off x="451325" y="1550177"/>
                <a:ext cx="3024549" cy="2043126"/>
              </a:xfrm>
              <a:prstGeom prst="rect">
                <a:avLst/>
              </a:prstGeom>
              <a:noFill/>
              <a:ln>
                <a:noFill/>
              </a:ln>
              <a:effectLst>
                <a:outerShdw blurRad="57150" dist="19050" dir="5400000" algn="bl" rotWithShape="0">
                  <a:srgbClr val="000000">
                    <a:alpha val="50000"/>
                  </a:srgbClr>
                </a:outerShdw>
              </a:effectLst>
            </p:spPr>
          </p:pic>
          <p:sp>
            <p:nvSpPr>
              <p:cNvPr id="711" name="Google Shape;711;p61"/>
              <p:cNvSpPr txBox="1"/>
              <p:nvPr/>
            </p:nvSpPr>
            <p:spPr>
              <a:xfrm>
                <a:off x="729550" y="3747725"/>
                <a:ext cx="2468100" cy="95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a:latin typeface="Lexend Deca"/>
                    <a:ea typeface="Lexend Deca"/>
                    <a:cs typeface="Lexend Deca"/>
                    <a:sym typeface="Lexend Deca"/>
                  </a:rPr>
                  <a:t>Simuler le fonctionnement à l’aide d’un smartphone</a:t>
                </a:r>
                <a:endParaRPr sz="1600" b="1">
                  <a:latin typeface="Lexend Deca"/>
                  <a:ea typeface="Lexend Deca"/>
                  <a:cs typeface="Lexend Deca"/>
                  <a:sym typeface="Lexend Deca"/>
                </a:endParaRPr>
              </a:p>
            </p:txBody>
          </p:sp>
          <p:sp>
            <p:nvSpPr>
              <p:cNvPr id="712" name="Google Shape;712;p61"/>
              <p:cNvSpPr/>
              <p:nvPr/>
            </p:nvSpPr>
            <p:spPr>
              <a:xfrm>
                <a:off x="1276575" y="1965000"/>
                <a:ext cx="1772400" cy="340200"/>
              </a:xfrm>
              <a:prstGeom prst="roundRect">
                <a:avLst>
                  <a:gd name="adj" fmla="val 16667"/>
                </a:avLst>
              </a:prstGeom>
              <a:no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3" name="Google Shape;713;p61"/>
            <p:cNvSpPr/>
            <p:nvPr/>
          </p:nvSpPr>
          <p:spPr>
            <a:xfrm>
              <a:off x="6549275" y="1633100"/>
              <a:ext cx="738300" cy="246000"/>
            </a:xfrm>
            <a:prstGeom prst="roundRect">
              <a:avLst>
                <a:gd name="adj" fmla="val 16667"/>
              </a:avLst>
            </a:prstGeom>
            <a:no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2"/>
                                        </p:tgtEl>
                                        <p:attrNameLst>
                                          <p:attrName>style.visibility</p:attrName>
                                        </p:attrNameLst>
                                      </p:cBhvr>
                                      <p:to>
                                        <p:strVal val="visible"/>
                                      </p:to>
                                    </p:set>
                                    <p:animEffect transition="in" filter="fade">
                                      <p:cBhvr>
                                        <p:cTn id="7" dur="1000"/>
                                        <p:tgtEl>
                                          <p:spTgt spid="7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8"/>
                                        </p:tgtEl>
                                        <p:attrNameLst>
                                          <p:attrName>style.visibility</p:attrName>
                                        </p:attrNameLst>
                                      </p:cBhvr>
                                      <p:to>
                                        <p:strVal val="visible"/>
                                      </p:to>
                                    </p:set>
                                    <p:animEffect transition="in" filter="fade">
                                      <p:cBhvr>
                                        <p:cTn id="12" dur="1000"/>
                                        <p:tgtEl>
                                          <p:spTgt spid="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2"/>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fr"/>
              <a:t>38</a:t>
            </a:fld>
            <a:endParaRPr/>
          </a:p>
        </p:txBody>
      </p:sp>
      <p:sp>
        <p:nvSpPr>
          <p:cNvPr id="719" name="Google Shape;719;p62"/>
          <p:cNvSpPr txBox="1"/>
          <p:nvPr/>
        </p:nvSpPr>
        <p:spPr>
          <a:xfrm>
            <a:off x="0" y="0"/>
            <a:ext cx="9144000" cy="751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2800">
                <a:solidFill>
                  <a:schemeClr val="dk1"/>
                </a:solidFill>
                <a:latin typeface="Lexend Deca"/>
                <a:ea typeface="Lexend Deca"/>
                <a:cs typeface="Lexend Deca"/>
                <a:sym typeface="Lexend Deca"/>
              </a:rPr>
              <a:t>Comment simuler l’application sur un smartphone ?</a:t>
            </a:r>
            <a:endParaRPr sz="2800">
              <a:solidFill>
                <a:schemeClr val="dk1"/>
              </a:solidFill>
              <a:latin typeface="Lexend Deca"/>
              <a:ea typeface="Lexend Deca"/>
              <a:cs typeface="Lexend Deca"/>
              <a:sym typeface="Lexend Deca"/>
            </a:endParaRPr>
          </a:p>
        </p:txBody>
      </p:sp>
      <p:grpSp>
        <p:nvGrpSpPr>
          <p:cNvPr id="720" name="Google Shape;720;p62"/>
          <p:cNvGrpSpPr/>
          <p:nvPr/>
        </p:nvGrpSpPr>
        <p:grpSpPr>
          <a:xfrm>
            <a:off x="5472851" y="1037775"/>
            <a:ext cx="3457500" cy="3471675"/>
            <a:chOff x="5472851" y="1037775"/>
            <a:chExt cx="3457500" cy="3471675"/>
          </a:xfrm>
        </p:grpSpPr>
        <p:pic>
          <p:nvPicPr>
            <p:cNvPr id="721" name="Google Shape;721;p62"/>
            <p:cNvPicPr preferRelativeResize="0"/>
            <p:nvPr/>
          </p:nvPicPr>
          <p:blipFill>
            <a:blip r:embed="rId3">
              <a:alphaModFix/>
            </a:blip>
            <a:stretch>
              <a:fillRect/>
            </a:stretch>
          </p:blipFill>
          <p:spPr>
            <a:xfrm>
              <a:off x="5844720" y="1037775"/>
              <a:ext cx="2547830" cy="2522738"/>
            </a:xfrm>
            <a:prstGeom prst="rect">
              <a:avLst/>
            </a:prstGeom>
            <a:noFill/>
            <a:ln>
              <a:noFill/>
            </a:ln>
          </p:spPr>
        </p:pic>
        <p:sp>
          <p:nvSpPr>
            <p:cNvPr id="722" name="Google Shape;722;p62"/>
            <p:cNvSpPr/>
            <p:nvPr/>
          </p:nvSpPr>
          <p:spPr>
            <a:xfrm>
              <a:off x="6035875" y="1793450"/>
              <a:ext cx="1214700" cy="1177500"/>
            </a:xfrm>
            <a:prstGeom prst="roundRect">
              <a:avLst>
                <a:gd name="adj" fmla="val 16667"/>
              </a:avLst>
            </a:prstGeom>
            <a:no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2"/>
            <p:cNvSpPr/>
            <p:nvPr/>
          </p:nvSpPr>
          <p:spPr>
            <a:xfrm>
              <a:off x="7411600" y="2454450"/>
              <a:ext cx="483300" cy="285000"/>
            </a:xfrm>
            <a:prstGeom prst="roundRect">
              <a:avLst>
                <a:gd name="adj" fmla="val 16667"/>
              </a:avLst>
            </a:prstGeom>
            <a:no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2"/>
            <p:cNvSpPr txBox="1"/>
            <p:nvPr/>
          </p:nvSpPr>
          <p:spPr>
            <a:xfrm>
              <a:off x="5472851" y="3839550"/>
              <a:ext cx="3457500" cy="66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a:latin typeface="Lexend Deca"/>
                  <a:ea typeface="Lexend Deca"/>
                  <a:cs typeface="Lexend Deca"/>
                  <a:sym typeface="Lexend Deca"/>
                </a:rPr>
                <a:t>QRcode ou code à lire à partir de l’application MIT AI2 Companion installée sur le smartphone. </a:t>
              </a:r>
              <a:endParaRPr sz="1600" b="1">
                <a:latin typeface="Lexend Deca"/>
                <a:ea typeface="Lexend Deca"/>
                <a:cs typeface="Lexend Deca"/>
                <a:sym typeface="Lexend Deca"/>
              </a:endParaRPr>
            </a:p>
          </p:txBody>
        </p:sp>
      </p:grpSp>
      <p:grpSp>
        <p:nvGrpSpPr>
          <p:cNvPr id="725" name="Google Shape;725;p62"/>
          <p:cNvGrpSpPr/>
          <p:nvPr/>
        </p:nvGrpSpPr>
        <p:grpSpPr>
          <a:xfrm>
            <a:off x="437450" y="1297388"/>
            <a:ext cx="4342774" cy="3212063"/>
            <a:chOff x="437450" y="1297388"/>
            <a:chExt cx="4342774" cy="3212063"/>
          </a:xfrm>
        </p:grpSpPr>
        <p:grpSp>
          <p:nvGrpSpPr>
            <p:cNvPr id="726" name="Google Shape;726;p62"/>
            <p:cNvGrpSpPr/>
            <p:nvPr/>
          </p:nvGrpSpPr>
          <p:grpSpPr>
            <a:xfrm>
              <a:off x="437450" y="1297388"/>
              <a:ext cx="4342774" cy="3212063"/>
              <a:chOff x="437450" y="1297388"/>
              <a:chExt cx="4342774" cy="3212063"/>
            </a:xfrm>
          </p:grpSpPr>
          <p:grpSp>
            <p:nvGrpSpPr>
              <p:cNvPr id="727" name="Google Shape;727;p62"/>
              <p:cNvGrpSpPr/>
              <p:nvPr/>
            </p:nvGrpSpPr>
            <p:grpSpPr>
              <a:xfrm>
                <a:off x="437450" y="1297388"/>
                <a:ext cx="4342774" cy="3212063"/>
                <a:chOff x="437450" y="1297388"/>
                <a:chExt cx="4342774" cy="3212063"/>
              </a:xfrm>
            </p:grpSpPr>
            <p:pic>
              <p:nvPicPr>
                <p:cNvPr id="728" name="Google Shape;728;p62"/>
                <p:cNvPicPr preferRelativeResize="0"/>
                <p:nvPr/>
              </p:nvPicPr>
              <p:blipFill rotWithShape="1">
                <a:blip r:embed="rId4">
                  <a:alphaModFix/>
                </a:blip>
                <a:srcRect t="9454" r="59669" b="57451"/>
                <a:stretch/>
              </p:blipFill>
              <p:spPr>
                <a:xfrm>
                  <a:off x="437450" y="1297388"/>
                  <a:ext cx="4342774" cy="2003526"/>
                </a:xfrm>
                <a:prstGeom prst="rect">
                  <a:avLst/>
                </a:prstGeom>
                <a:noFill/>
                <a:ln>
                  <a:noFill/>
                </a:ln>
                <a:effectLst>
                  <a:outerShdw blurRad="57150" dist="19050" dir="5400000" algn="bl" rotWithShape="0">
                    <a:srgbClr val="000000">
                      <a:alpha val="50000"/>
                    </a:srgbClr>
                  </a:outerShdw>
                </a:effectLst>
              </p:spPr>
            </p:pic>
            <p:sp>
              <p:nvSpPr>
                <p:cNvPr id="729" name="Google Shape;729;p62"/>
                <p:cNvSpPr txBox="1"/>
                <p:nvPr/>
              </p:nvSpPr>
              <p:spPr>
                <a:xfrm>
                  <a:off x="543650" y="3839550"/>
                  <a:ext cx="4130400" cy="66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b="1">
                      <a:latin typeface="Lexend Deca"/>
                      <a:ea typeface="Lexend Deca"/>
                      <a:cs typeface="Lexend Deca"/>
                      <a:sym typeface="Lexend Deca"/>
                    </a:rPr>
                    <a:t>Fonction “Compagnon AI” permettant de simuler</a:t>
                  </a:r>
                  <a:endParaRPr sz="1600" b="1">
                    <a:latin typeface="Lexend Deca"/>
                    <a:ea typeface="Lexend Deca"/>
                    <a:cs typeface="Lexend Deca"/>
                    <a:sym typeface="Lexend Deca"/>
                  </a:endParaRPr>
                </a:p>
              </p:txBody>
            </p:sp>
          </p:grpSp>
          <p:sp>
            <p:nvSpPr>
              <p:cNvPr id="730" name="Google Shape;730;p62"/>
              <p:cNvSpPr/>
              <p:nvPr/>
            </p:nvSpPr>
            <p:spPr>
              <a:xfrm>
                <a:off x="2875400" y="1657100"/>
                <a:ext cx="1574100" cy="285000"/>
              </a:xfrm>
              <a:prstGeom prst="roundRect">
                <a:avLst>
                  <a:gd name="adj" fmla="val 16667"/>
                </a:avLst>
              </a:prstGeom>
              <a:no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1" name="Google Shape;731;p62"/>
            <p:cNvSpPr/>
            <p:nvPr/>
          </p:nvSpPr>
          <p:spPr>
            <a:xfrm>
              <a:off x="2889400" y="1377000"/>
              <a:ext cx="659100" cy="207600"/>
            </a:xfrm>
            <a:prstGeom prst="roundRect">
              <a:avLst>
                <a:gd name="adj" fmla="val 16667"/>
              </a:avLst>
            </a:prstGeom>
            <a:no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5"/>
                                        </p:tgtEl>
                                        <p:attrNameLst>
                                          <p:attrName>style.visibility</p:attrName>
                                        </p:attrNameLst>
                                      </p:cBhvr>
                                      <p:to>
                                        <p:strVal val="visible"/>
                                      </p:to>
                                    </p:set>
                                    <p:animEffect transition="in" filter="fade">
                                      <p:cBhvr>
                                        <p:cTn id="7" dur="1000"/>
                                        <p:tgtEl>
                                          <p:spTgt spid="7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0"/>
                                        </p:tgtEl>
                                        <p:attrNameLst>
                                          <p:attrName>style.visibility</p:attrName>
                                        </p:attrNameLst>
                                      </p:cBhvr>
                                      <p:to>
                                        <p:strVal val="visible"/>
                                      </p:to>
                                    </p:set>
                                    <p:animEffect transition="in" filter="fade">
                                      <p:cBhvr>
                                        <p:cTn id="12" dur="1000"/>
                                        <p:tgtEl>
                                          <p:spTgt spid="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63"/>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39</a:t>
            </a:fld>
            <a:endParaRPr/>
          </a:p>
        </p:txBody>
      </p:sp>
      <p:grpSp>
        <p:nvGrpSpPr>
          <p:cNvPr id="737" name="Google Shape;737;p63"/>
          <p:cNvGrpSpPr/>
          <p:nvPr/>
        </p:nvGrpSpPr>
        <p:grpSpPr>
          <a:xfrm>
            <a:off x="10116713" y="1938625"/>
            <a:ext cx="8894313" cy="1266275"/>
            <a:chOff x="160300" y="3624287"/>
            <a:chExt cx="8894313" cy="1266275"/>
          </a:xfrm>
        </p:grpSpPr>
        <p:pic>
          <p:nvPicPr>
            <p:cNvPr id="738" name="Google Shape;738;p63"/>
            <p:cNvPicPr preferRelativeResize="0"/>
            <p:nvPr/>
          </p:nvPicPr>
          <p:blipFill>
            <a:blip r:embed="rId3">
              <a:alphaModFix/>
            </a:blip>
            <a:stretch>
              <a:fillRect/>
            </a:stretch>
          </p:blipFill>
          <p:spPr>
            <a:xfrm>
              <a:off x="160300" y="3624287"/>
              <a:ext cx="3656050" cy="1266275"/>
            </a:xfrm>
            <a:prstGeom prst="rect">
              <a:avLst/>
            </a:prstGeom>
            <a:noFill/>
            <a:ln>
              <a:noFill/>
            </a:ln>
          </p:spPr>
        </p:pic>
        <p:sp>
          <p:nvSpPr>
            <p:cNvPr id="739" name="Google Shape;739;p63"/>
            <p:cNvSpPr txBox="1"/>
            <p:nvPr/>
          </p:nvSpPr>
          <p:spPr>
            <a:xfrm>
              <a:off x="4427413" y="3719225"/>
              <a:ext cx="4627200" cy="1076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fr" b="1">
                  <a:latin typeface="Lexend Deca"/>
                  <a:ea typeface="Lexend Deca"/>
                  <a:cs typeface="Lexend Deca"/>
                  <a:sym typeface="Lexend Deca"/>
                </a:rPr>
                <a:t>Permet de recevoir des données par Bluetooth</a:t>
              </a:r>
              <a:endParaRPr b="1">
                <a:latin typeface="Lexend Deca"/>
                <a:ea typeface="Lexend Deca"/>
                <a:cs typeface="Lexend Deca"/>
                <a:sym typeface="Lexend Deca"/>
              </a:endParaRPr>
            </a:p>
            <a:p>
              <a:pPr marL="457200" lvl="0" indent="-317500" algn="l" rtl="0">
                <a:lnSpc>
                  <a:spcPct val="150000"/>
                </a:lnSpc>
                <a:spcBef>
                  <a:spcPts val="0"/>
                </a:spcBef>
                <a:spcAft>
                  <a:spcPts val="0"/>
                </a:spcAft>
                <a:buSzPts val="1400"/>
                <a:buFont typeface="Lexend Deca"/>
                <a:buChar char="-"/>
              </a:pPr>
              <a:r>
                <a:rPr lang="fr" b="1">
                  <a:latin typeface="Lexend Deca"/>
                  <a:ea typeface="Lexend Deca"/>
                  <a:cs typeface="Lexend Deca"/>
                  <a:sym typeface="Lexend Deca"/>
                </a:rPr>
                <a:t>Réception d’une clé (variable “key”)</a:t>
              </a:r>
              <a:endParaRPr b="1">
                <a:latin typeface="Lexend Deca"/>
                <a:ea typeface="Lexend Deca"/>
                <a:cs typeface="Lexend Deca"/>
                <a:sym typeface="Lexend Deca"/>
              </a:endParaRPr>
            </a:p>
            <a:p>
              <a:pPr marL="457200" lvl="0" indent="-317500" algn="l" rtl="0">
                <a:lnSpc>
                  <a:spcPct val="150000"/>
                </a:lnSpc>
                <a:spcBef>
                  <a:spcPts val="0"/>
                </a:spcBef>
                <a:spcAft>
                  <a:spcPts val="0"/>
                </a:spcAft>
                <a:buSzPts val="1400"/>
                <a:buFont typeface="Lexend Deca"/>
                <a:buChar char="-"/>
              </a:pPr>
              <a:r>
                <a:rPr lang="fr" b="1">
                  <a:latin typeface="Lexend Deca"/>
                  <a:ea typeface="Lexend Deca"/>
                  <a:cs typeface="Lexend Deca"/>
                  <a:sym typeface="Lexend Deca"/>
                </a:rPr>
                <a:t>Réception d’une donnée (variable “value”</a:t>
              </a:r>
              <a:endParaRPr b="1">
                <a:latin typeface="Lexend Deca"/>
                <a:ea typeface="Lexend Deca"/>
                <a:cs typeface="Lexend Deca"/>
                <a:sym typeface="Lexend Deca"/>
              </a:endParaRPr>
            </a:p>
            <a:p>
              <a:pPr marL="0" lvl="0" indent="0" algn="l" rtl="0">
                <a:spcBef>
                  <a:spcPts val="0"/>
                </a:spcBef>
                <a:spcAft>
                  <a:spcPts val="0"/>
                </a:spcAft>
                <a:buNone/>
              </a:pPr>
              <a:endParaRPr b="1">
                <a:latin typeface="Lexend Deca"/>
                <a:ea typeface="Lexend Deca"/>
                <a:cs typeface="Lexend Deca"/>
                <a:sym typeface="Lexend Deca"/>
              </a:endParaRPr>
            </a:p>
          </p:txBody>
        </p:sp>
      </p:grpSp>
      <p:pic>
        <p:nvPicPr>
          <p:cNvPr id="740" name="Google Shape;740;p63"/>
          <p:cNvPicPr preferRelativeResize="0"/>
          <p:nvPr/>
        </p:nvPicPr>
        <p:blipFill rotWithShape="1">
          <a:blip r:embed="rId4">
            <a:alphaModFix/>
          </a:blip>
          <a:srcRect t="78495"/>
          <a:stretch/>
        </p:blipFill>
        <p:spPr>
          <a:xfrm>
            <a:off x="4638604" y="3256750"/>
            <a:ext cx="4044269" cy="1552795"/>
          </a:xfrm>
          <a:prstGeom prst="rect">
            <a:avLst/>
          </a:prstGeom>
          <a:noFill/>
          <a:ln>
            <a:noFill/>
          </a:ln>
        </p:spPr>
      </p:pic>
      <p:sp>
        <p:nvSpPr>
          <p:cNvPr id="741" name="Google Shape;741;p63"/>
          <p:cNvSpPr txBox="1"/>
          <p:nvPr/>
        </p:nvSpPr>
        <p:spPr>
          <a:xfrm>
            <a:off x="0" y="0"/>
            <a:ext cx="9144000" cy="1164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2600">
                <a:solidFill>
                  <a:schemeClr val="dk1"/>
                </a:solidFill>
                <a:latin typeface="Lexend Deca"/>
                <a:ea typeface="Lexend Deca"/>
                <a:cs typeface="Lexend Deca"/>
                <a:sym typeface="Lexend Deca"/>
              </a:rPr>
              <a:t>Comment récupérer les données transmises par Bluetooth pour réinitialiser le nombre de mouvements ?</a:t>
            </a:r>
            <a:endParaRPr sz="2600">
              <a:solidFill>
                <a:schemeClr val="dk1"/>
              </a:solidFill>
              <a:latin typeface="Lexend Deca"/>
              <a:ea typeface="Lexend Deca"/>
              <a:cs typeface="Lexend Deca"/>
              <a:sym typeface="Lexend Deca"/>
            </a:endParaRPr>
          </a:p>
        </p:txBody>
      </p:sp>
      <p:sp>
        <p:nvSpPr>
          <p:cNvPr id="742" name="Google Shape;742;p63"/>
          <p:cNvSpPr txBox="1"/>
          <p:nvPr/>
        </p:nvSpPr>
        <p:spPr>
          <a:xfrm>
            <a:off x="224950" y="3361800"/>
            <a:ext cx="3820200" cy="13461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fr" sz="1300" b="1">
                <a:latin typeface="Lexend Deca"/>
                <a:ea typeface="Lexend Deca"/>
                <a:cs typeface="Lexend Deca"/>
                <a:sym typeface="Lexend Deca"/>
              </a:rPr>
              <a:t>Si</a:t>
            </a:r>
            <a:r>
              <a:rPr lang="fr" sz="1300">
                <a:latin typeface="Lexend Deca"/>
                <a:ea typeface="Lexend Deca"/>
                <a:cs typeface="Lexend Deca"/>
                <a:sym typeface="Lexend Deca"/>
              </a:rPr>
              <a:t> on reçoit la clé “geste” par Bluetooth</a:t>
            </a:r>
            <a:endParaRPr sz="1300">
              <a:latin typeface="Lexend Deca"/>
              <a:ea typeface="Lexend Deca"/>
              <a:cs typeface="Lexend Deca"/>
              <a:sym typeface="Lexend Deca"/>
            </a:endParaRPr>
          </a:p>
          <a:p>
            <a:pPr marL="0" lvl="0" indent="0" algn="just" rtl="0">
              <a:lnSpc>
                <a:spcPct val="115000"/>
              </a:lnSpc>
              <a:spcBef>
                <a:spcPts val="0"/>
              </a:spcBef>
              <a:spcAft>
                <a:spcPts val="0"/>
              </a:spcAft>
              <a:buNone/>
            </a:pPr>
            <a:r>
              <a:rPr lang="fr" sz="1300" b="1">
                <a:latin typeface="Lexend Deca"/>
                <a:ea typeface="Lexend Deca"/>
                <a:cs typeface="Lexend Deca"/>
                <a:sym typeface="Lexend Deca"/>
              </a:rPr>
              <a:t>Alors :</a:t>
            </a:r>
            <a:endParaRPr sz="1300" b="1">
              <a:latin typeface="Lexend Deca"/>
              <a:ea typeface="Lexend Deca"/>
              <a:cs typeface="Lexend Deca"/>
              <a:sym typeface="Lexend Deca"/>
            </a:endParaRPr>
          </a:p>
          <a:p>
            <a:pPr marL="0" lvl="0" indent="0" algn="just" rtl="0">
              <a:lnSpc>
                <a:spcPct val="115000"/>
              </a:lnSpc>
              <a:spcBef>
                <a:spcPts val="0"/>
              </a:spcBef>
              <a:spcAft>
                <a:spcPts val="0"/>
              </a:spcAft>
              <a:buNone/>
            </a:pPr>
            <a:r>
              <a:rPr lang="fr" sz="1300">
                <a:latin typeface="Lexend Deca"/>
                <a:ea typeface="Lexend Deca"/>
                <a:cs typeface="Lexend Deca"/>
                <a:sym typeface="Lexend Deca"/>
              </a:rPr>
              <a:t>Définir la variable “mvt” avec la valeur reçue</a:t>
            </a:r>
            <a:endParaRPr sz="1300">
              <a:latin typeface="Lexend Deca"/>
              <a:ea typeface="Lexend Deca"/>
              <a:cs typeface="Lexend Deca"/>
              <a:sym typeface="Lexend Deca"/>
            </a:endParaRPr>
          </a:p>
          <a:p>
            <a:pPr marL="0" lvl="0" indent="0" algn="just" rtl="0">
              <a:lnSpc>
                <a:spcPct val="115000"/>
              </a:lnSpc>
              <a:spcBef>
                <a:spcPts val="0"/>
              </a:spcBef>
              <a:spcAft>
                <a:spcPts val="0"/>
              </a:spcAft>
              <a:buNone/>
            </a:pPr>
            <a:endParaRPr sz="1300">
              <a:latin typeface="Lexend Deca"/>
              <a:ea typeface="Lexend Deca"/>
              <a:cs typeface="Lexend Deca"/>
              <a:sym typeface="Lexend Deca"/>
            </a:endParaRPr>
          </a:p>
          <a:p>
            <a:pPr marL="0" lvl="0" indent="0" algn="just" rtl="0">
              <a:lnSpc>
                <a:spcPct val="115000"/>
              </a:lnSpc>
              <a:spcBef>
                <a:spcPts val="0"/>
              </a:spcBef>
              <a:spcAft>
                <a:spcPts val="0"/>
              </a:spcAft>
              <a:buNone/>
            </a:pPr>
            <a:r>
              <a:rPr lang="fr" sz="1300" i="1">
                <a:latin typeface="Lexend Deca"/>
                <a:ea typeface="Lexend Deca"/>
                <a:cs typeface="Lexend Deca"/>
                <a:sym typeface="Lexend Deca"/>
              </a:rPr>
              <a:t>(la valeur reçue depuis l’application est 0)</a:t>
            </a:r>
            <a:endParaRPr sz="1300" i="1">
              <a:latin typeface="Lexend Deca"/>
              <a:ea typeface="Lexend Deca"/>
              <a:cs typeface="Lexend Deca"/>
              <a:sym typeface="Lexend Deca"/>
            </a:endParaRPr>
          </a:p>
        </p:txBody>
      </p:sp>
      <p:grpSp>
        <p:nvGrpSpPr>
          <p:cNvPr id="743" name="Google Shape;743;p63"/>
          <p:cNvGrpSpPr/>
          <p:nvPr/>
        </p:nvGrpSpPr>
        <p:grpSpPr>
          <a:xfrm>
            <a:off x="6392947" y="1101315"/>
            <a:ext cx="1718332" cy="1211098"/>
            <a:chOff x="8108750" y="309818"/>
            <a:chExt cx="3987775" cy="2810625"/>
          </a:xfrm>
        </p:grpSpPr>
        <p:pic>
          <p:nvPicPr>
            <p:cNvPr id="744" name="Google Shape;744;p63"/>
            <p:cNvPicPr preferRelativeResize="0"/>
            <p:nvPr/>
          </p:nvPicPr>
          <p:blipFill rotWithShape="1">
            <a:blip r:embed="rId5">
              <a:alphaModFix/>
            </a:blip>
            <a:srcRect l="26013" t="44201" r="26731" b="5746"/>
            <a:stretch/>
          </p:blipFill>
          <p:spPr>
            <a:xfrm>
              <a:off x="8108750" y="309818"/>
              <a:ext cx="3987775" cy="2810625"/>
            </a:xfrm>
            <a:prstGeom prst="rect">
              <a:avLst/>
            </a:prstGeom>
            <a:noFill/>
            <a:ln>
              <a:noFill/>
            </a:ln>
          </p:spPr>
        </p:pic>
        <p:pic>
          <p:nvPicPr>
            <p:cNvPr id="745" name="Google Shape;745;p63"/>
            <p:cNvPicPr preferRelativeResize="0"/>
            <p:nvPr/>
          </p:nvPicPr>
          <p:blipFill>
            <a:blip r:embed="rId6">
              <a:alphaModFix/>
            </a:blip>
            <a:stretch>
              <a:fillRect/>
            </a:stretch>
          </p:blipFill>
          <p:spPr>
            <a:xfrm rot="-828010">
              <a:off x="10443841" y="1388428"/>
              <a:ext cx="1173065" cy="966609"/>
            </a:xfrm>
            <a:prstGeom prst="rect">
              <a:avLst/>
            </a:prstGeom>
            <a:noFill/>
            <a:ln>
              <a:noFill/>
            </a:ln>
          </p:spPr>
        </p:pic>
      </p:grpSp>
      <p:pic>
        <p:nvPicPr>
          <p:cNvPr id="746" name="Google Shape;746;p63"/>
          <p:cNvPicPr preferRelativeResize="0"/>
          <p:nvPr/>
        </p:nvPicPr>
        <p:blipFill>
          <a:blip r:embed="rId7">
            <a:alphaModFix/>
          </a:blip>
          <a:stretch>
            <a:fillRect/>
          </a:stretch>
        </p:blipFill>
        <p:spPr>
          <a:xfrm>
            <a:off x="1498475" y="1233800"/>
            <a:ext cx="946150" cy="946150"/>
          </a:xfrm>
          <a:prstGeom prst="rect">
            <a:avLst/>
          </a:prstGeom>
          <a:noFill/>
          <a:ln>
            <a:noFill/>
          </a:ln>
          <a:effectLst>
            <a:outerShdw blurRad="57150" dist="19050" dir="5400000" algn="bl" rotWithShape="0">
              <a:srgbClr val="000000">
                <a:alpha val="50000"/>
              </a:srgbClr>
            </a:outerShdw>
          </a:effectLst>
        </p:spPr>
      </p:pic>
      <p:sp>
        <p:nvSpPr>
          <p:cNvPr id="747" name="Google Shape;747;p63"/>
          <p:cNvSpPr/>
          <p:nvPr/>
        </p:nvSpPr>
        <p:spPr>
          <a:xfrm>
            <a:off x="3491763" y="1723525"/>
            <a:ext cx="1574100" cy="576300"/>
          </a:xfrm>
          <a:prstGeom prst="rightArrow">
            <a:avLst>
              <a:gd name="adj1" fmla="val 50000"/>
              <a:gd name="adj2" fmla="val 50000"/>
            </a:avLst>
          </a:prstGeom>
          <a:solidFill>
            <a:srgbClr val="07376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63"/>
          <p:cNvSpPr txBox="1"/>
          <p:nvPr/>
        </p:nvSpPr>
        <p:spPr>
          <a:xfrm>
            <a:off x="943900" y="2269275"/>
            <a:ext cx="20553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b="1">
                <a:latin typeface="Lexend Deca"/>
                <a:ea typeface="Lexend Deca"/>
                <a:cs typeface="Lexend Deca"/>
                <a:sym typeface="Lexend Deca"/>
              </a:rPr>
              <a:t>Bouton appuyé</a:t>
            </a:r>
            <a:endParaRPr b="1">
              <a:latin typeface="Lexend Deca"/>
              <a:ea typeface="Lexend Deca"/>
              <a:cs typeface="Lexend Deca"/>
              <a:sym typeface="Lexend Deca"/>
            </a:endParaRPr>
          </a:p>
        </p:txBody>
      </p:sp>
      <p:pic>
        <p:nvPicPr>
          <p:cNvPr id="749" name="Google Shape;749;p63"/>
          <p:cNvPicPr preferRelativeResize="0"/>
          <p:nvPr/>
        </p:nvPicPr>
        <p:blipFill>
          <a:blip r:embed="rId8">
            <a:alphaModFix/>
          </a:blip>
          <a:stretch>
            <a:fillRect/>
          </a:stretch>
        </p:blipFill>
        <p:spPr>
          <a:xfrm>
            <a:off x="4066827" y="1215926"/>
            <a:ext cx="320662" cy="576299"/>
          </a:xfrm>
          <a:prstGeom prst="rect">
            <a:avLst/>
          </a:prstGeom>
          <a:noFill/>
          <a:ln>
            <a:noFill/>
          </a:ln>
          <a:effectLst>
            <a:outerShdw blurRad="57150" dist="19050" dir="5400000" algn="bl" rotWithShape="0">
              <a:srgbClr val="000000">
                <a:alpha val="50000"/>
              </a:srgbClr>
            </a:outerShdw>
          </a:effectLst>
        </p:spPr>
      </p:pic>
      <p:sp>
        <p:nvSpPr>
          <p:cNvPr id="750" name="Google Shape;750;p63"/>
          <p:cNvSpPr txBox="1"/>
          <p:nvPr/>
        </p:nvSpPr>
        <p:spPr>
          <a:xfrm>
            <a:off x="6014800" y="2269275"/>
            <a:ext cx="24255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b="1">
                <a:latin typeface="Lexend Deca"/>
                <a:ea typeface="Lexend Deca"/>
                <a:cs typeface="Lexend Deca"/>
                <a:sym typeface="Lexend Deca"/>
              </a:rPr>
              <a:t>Réinitialisation du nombre de mouvements</a:t>
            </a:r>
            <a:endParaRPr b="1">
              <a:latin typeface="Lexend Deca"/>
              <a:ea typeface="Lexend Deca"/>
              <a:cs typeface="Lexend Deca"/>
              <a:sym typeface="Lexend Deca"/>
            </a:endParaRPr>
          </a:p>
        </p:txBody>
      </p:sp>
      <p:sp>
        <p:nvSpPr>
          <p:cNvPr id="751" name="Google Shape;751;p63"/>
          <p:cNvSpPr txBox="1"/>
          <p:nvPr/>
        </p:nvSpPr>
        <p:spPr>
          <a:xfrm>
            <a:off x="1112350" y="2910600"/>
            <a:ext cx="17184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b="1">
                <a:solidFill>
                  <a:srgbClr val="1F497D"/>
                </a:solidFill>
                <a:latin typeface="Lexend Deca"/>
                <a:ea typeface="Lexend Deca"/>
                <a:cs typeface="Lexend Deca"/>
                <a:sym typeface="Lexend Deca"/>
              </a:rPr>
              <a:t>ALGORITHME</a:t>
            </a:r>
            <a:endParaRPr b="1">
              <a:solidFill>
                <a:srgbClr val="1F497D"/>
              </a:solidFill>
              <a:latin typeface="Lexend Deca"/>
              <a:ea typeface="Lexend Deca"/>
              <a:cs typeface="Lexend Deca"/>
              <a:sym typeface="Lexend Deca"/>
            </a:endParaRPr>
          </a:p>
        </p:txBody>
      </p:sp>
      <p:sp>
        <p:nvSpPr>
          <p:cNvPr id="752" name="Google Shape;752;p63"/>
          <p:cNvSpPr txBox="1"/>
          <p:nvPr/>
        </p:nvSpPr>
        <p:spPr>
          <a:xfrm>
            <a:off x="5248425" y="2901900"/>
            <a:ext cx="2591400" cy="41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b="1">
                <a:solidFill>
                  <a:srgbClr val="1F497D"/>
                </a:solidFill>
                <a:latin typeface="Lexend Deca"/>
                <a:ea typeface="Lexend Deca"/>
                <a:cs typeface="Lexend Deca"/>
                <a:sym typeface="Lexend Deca"/>
              </a:rPr>
              <a:t>PROGRAMME PAR BLOCS</a:t>
            </a:r>
            <a:endParaRPr b="1">
              <a:solidFill>
                <a:srgbClr val="1F497D"/>
              </a:solidFill>
              <a:latin typeface="Lexend Deca"/>
              <a:ea typeface="Lexend Deca"/>
              <a:cs typeface="Lexend Deca"/>
              <a:sym typeface="Lexend Dec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8"/>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fr"/>
              <a:t>4</a:t>
            </a:fld>
            <a:endParaRPr/>
          </a:p>
        </p:txBody>
      </p:sp>
      <p:sp>
        <p:nvSpPr>
          <p:cNvPr id="139" name="Google Shape;139;p28"/>
          <p:cNvSpPr txBox="1"/>
          <p:nvPr/>
        </p:nvSpPr>
        <p:spPr>
          <a:xfrm>
            <a:off x="3884800" y="1023700"/>
            <a:ext cx="4854900" cy="9477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1200"/>
              </a:spcAft>
              <a:buNone/>
            </a:pPr>
            <a:r>
              <a:rPr lang="fr" sz="1800">
                <a:solidFill>
                  <a:srgbClr val="1F497D"/>
                </a:solidFill>
                <a:latin typeface="Lexend Deca"/>
                <a:ea typeface="Lexend Deca"/>
                <a:cs typeface="Lexend Deca"/>
                <a:sym typeface="Lexend Deca"/>
              </a:rPr>
              <a:t>Il nous faudrait un accompagnement sportif personnel pour mesurer les exercices réalisés par séance et contribuer à notre motivation.</a:t>
            </a:r>
            <a:endParaRPr sz="1800">
              <a:latin typeface="Lexend Deca"/>
              <a:ea typeface="Lexend Deca"/>
              <a:cs typeface="Lexend Deca"/>
              <a:sym typeface="Lexend Deca"/>
            </a:endParaRPr>
          </a:p>
        </p:txBody>
      </p:sp>
      <p:grpSp>
        <p:nvGrpSpPr>
          <p:cNvPr id="140" name="Google Shape;140;p28"/>
          <p:cNvGrpSpPr/>
          <p:nvPr/>
        </p:nvGrpSpPr>
        <p:grpSpPr>
          <a:xfrm>
            <a:off x="858950" y="210800"/>
            <a:ext cx="2668500" cy="2004300"/>
            <a:chOff x="858950" y="210800"/>
            <a:chExt cx="2668500" cy="2004300"/>
          </a:xfrm>
        </p:grpSpPr>
        <p:pic>
          <p:nvPicPr>
            <p:cNvPr id="141" name="Google Shape;141;p28"/>
            <p:cNvPicPr preferRelativeResize="0"/>
            <p:nvPr/>
          </p:nvPicPr>
          <p:blipFill rotWithShape="1">
            <a:blip r:embed="rId3">
              <a:alphaModFix/>
            </a:blip>
            <a:srcRect l="30114" t="21306" r="24640" b="2188"/>
            <a:stretch/>
          </p:blipFill>
          <p:spPr>
            <a:xfrm flipH="1">
              <a:off x="1633900" y="269825"/>
              <a:ext cx="1108990" cy="1742026"/>
            </a:xfrm>
            <a:prstGeom prst="rect">
              <a:avLst/>
            </a:prstGeom>
            <a:noFill/>
            <a:ln>
              <a:noFill/>
            </a:ln>
          </p:spPr>
        </p:pic>
        <p:sp>
          <p:nvSpPr>
            <p:cNvPr id="142" name="Google Shape;142;p28"/>
            <p:cNvSpPr/>
            <p:nvPr/>
          </p:nvSpPr>
          <p:spPr>
            <a:xfrm>
              <a:off x="858950" y="210800"/>
              <a:ext cx="2668500" cy="2004300"/>
            </a:xfrm>
            <a:prstGeom prst="cloudCallout">
              <a:avLst>
                <a:gd name="adj1" fmla="val -37383"/>
                <a:gd name="adj2" fmla="val 70044"/>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3" name="Google Shape;143;p28"/>
          <p:cNvPicPr preferRelativeResize="0"/>
          <p:nvPr/>
        </p:nvPicPr>
        <p:blipFill rotWithShape="1">
          <a:blip r:embed="rId4">
            <a:alphaModFix/>
          </a:blip>
          <a:srcRect l="18534" t="18672" r="25386"/>
          <a:stretch/>
        </p:blipFill>
        <p:spPr>
          <a:xfrm>
            <a:off x="100900" y="2542569"/>
            <a:ext cx="1705675" cy="2297905"/>
          </a:xfrm>
          <a:prstGeom prst="rect">
            <a:avLst/>
          </a:prstGeom>
          <a:noFill/>
          <a:ln>
            <a:noFill/>
          </a:ln>
        </p:spPr>
      </p:pic>
      <p:sp>
        <p:nvSpPr>
          <p:cNvPr id="144" name="Google Shape;144;p28"/>
          <p:cNvSpPr txBox="1">
            <a:spLocks noGrp="1"/>
          </p:cNvSpPr>
          <p:nvPr>
            <p:ph type="ctrTitle"/>
          </p:nvPr>
        </p:nvSpPr>
        <p:spPr>
          <a:xfrm>
            <a:off x="3178425" y="534225"/>
            <a:ext cx="5965500" cy="5472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fr" sz="3000">
                <a:latin typeface="Lexend Deca"/>
                <a:ea typeface="Lexend Deca"/>
                <a:cs typeface="Lexend Deca"/>
                <a:sym typeface="Lexend Deca"/>
              </a:rPr>
              <a:t>Activité de fitness avec les haltères ?</a:t>
            </a:r>
            <a:endParaRPr sz="3000">
              <a:latin typeface="Lexend Deca"/>
              <a:ea typeface="Lexend Deca"/>
              <a:cs typeface="Lexend Deca"/>
              <a:sym typeface="Lexend Deca"/>
            </a:endParaRPr>
          </a:p>
        </p:txBody>
      </p:sp>
      <p:pic>
        <p:nvPicPr>
          <p:cNvPr id="145" name="Google Shape;145;p28"/>
          <p:cNvPicPr preferRelativeResize="0"/>
          <p:nvPr/>
        </p:nvPicPr>
        <p:blipFill>
          <a:blip r:embed="rId5">
            <a:alphaModFix/>
          </a:blip>
          <a:stretch>
            <a:fillRect/>
          </a:stretch>
        </p:blipFill>
        <p:spPr>
          <a:xfrm>
            <a:off x="5019075" y="2814275"/>
            <a:ext cx="2381700" cy="1827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additive="base">
                                        <p:cTn id="7" dur="1000"/>
                                        <p:tgtEl>
                                          <p:spTgt spid="140"/>
                                        </p:tgtEl>
                                        <p:attrNameLst>
                                          <p:attrName>ppt_w</p:attrName>
                                        </p:attrNameLst>
                                      </p:cBhvr>
                                      <p:tavLst>
                                        <p:tav tm="0">
                                          <p:val>
                                            <p:strVal val="0"/>
                                          </p:val>
                                        </p:tav>
                                        <p:tav tm="100000">
                                          <p:val>
                                            <p:strVal val="#ppt_w"/>
                                          </p:val>
                                        </p:tav>
                                      </p:tavLst>
                                    </p:anim>
                                    <p:anim calcmode="lin" valueType="num">
                                      <p:cBhvr additive="base">
                                        <p:cTn id="8" dur="1000"/>
                                        <p:tgtEl>
                                          <p:spTgt spid="140"/>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45"/>
                                        </p:tgtEl>
                                        <p:attrNameLst>
                                          <p:attrName>style.visibility</p:attrName>
                                        </p:attrNameLst>
                                      </p:cBhvr>
                                      <p:to>
                                        <p:strVal val="visible"/>
                                      </p:to>
                                    </p:set>
                                    <p:anim calcmode="lin" valueType="num">
                                      <p:cBhvr additive="base">
                                        <p:cTn id="13" dur="1000"/>
                                        <p:tgtEl>
                                          <p:spTgt spid="145"/>
                                        </p:tgtEl>
                                        <p:attrNameLst>
                                          <p:attrName>ppt_w</p:attrName>
                                        </p:attrNameLst>
                                      </p:cBhvr>
                                      <p:tavLst>
                                        <p:tav tm="0">
                                          <p:val>
                                            <p:strVal val="0"/>
                                          </p:val>
                                        </p:tav>
                                        <p:tav tm="100000">
                                          <p:val>
                                            <p:strVal val="#ppt_w"/>
                                          </p:val>
                                        </p:tav>
                                      </p:tavLst>
                                    </p:anim>
                                    <p:anim calcmode="lin" valueType="num">
                                      <p:cBhvr additive="base">
                                        <p:cTn id="14" dur="1000"/>
                                        <p:tgtEl>
                                          <p:spTgt spid="14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64"/>
          <p:cNvPicPr preferRelativeResize="0"/>
          <p:nvPr/>
        </p:nvPicPr>
        <p:blipFill rotWithShape="1">
          <a:blip r:embed="rId3">
            <a:alphaModFix/>
          </a:blip>
          <a:srcRect l="18314" r="22415"/>
          <a:stretch/>
        </p:blipFill>
        <p:spPr>
          <a:xfrm>
            <a:off x="148675" y="0"/>
            <a:ext cx="3447075" cy="4838699"/>
          </a:xfrm>
          <a:prstGeom prst="rect">
            <a:avLst/>
          </a:prstGeom>
          <a:noFill/>
          <a:ln>
            <a:noFill/>
          </a:ln>
        </p:spPr>
      </p:pic>
      <p:sp>
        <p:nvSpPr>
          <p:cNvPr id="758" name="Google Shape;758;p64"/>
          <p:cNvSpPr txBox="1"/>
          <p:nvPr/>
        </p:nvSpPr>
        <p:spPr>
          <a:xfrm>
            <a:off x="0" y="0"/>
            <a:ext cx="9144000" cy="7182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Synthèse</a:t>
            </a:r>
            <a:endParaRPr sz="3000" b="0" i="0" u="none" strike="noStrike" cap="none">
              <a:solidFill>
                <a:schemeClr val="dk1"/>
              </a:solidFill>
              <a:latin typeface="Lexend Deca"/>
              <a:ea typeface="Lexend Deca"/>
              <a:cs typeface="Lexend Deca"/>
              <a:sym typeface="Lexend Deca"/>
            </a:endParaRPr>
          </a:p>
        </p:txBody>
      </p:sp>
      <p:sp>
        <p:nvSpPr>
          <p:cNvPr id="759" name="Google Shape;759;p64"/>
          <p:cNvSpPr txBox="1"/>
          <p:nvPr/>
        </p:nvSpPr>
        <p:spPr>
          <a:xfrm rot="-280708">
            <a:off x="708711" y="1399457"/>
            <a:ext cx="2379729"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b="1">
                <a:latin typeface="Lexend Deca"/>
                <a:ea typeface="Lexend Deca"/>
                <a:cs typeface="Lexend Deca"/>
                <a:sym typeface="Lexend Deca"/>
              </a:rPr>
              <a:t>Cahier des charges</a:t>
            </a:r>
            <a:endParaRPr sz="1600" b="1">
              <a:latin typeface="Lexend Deca"/>
              <a:ea typeface="Lexend Deca"/>
              <a:cs typeface="Lexend Deca"/>
              <a:sym typeface="Lexend Deca"/>
            </a:endParaRPr>
          </a:p>
          <a:p>
            <a:pPr marL="457200" marR="0" lvl="0" indent="0" algn="l" rtl="0">
              <a:lnSpc>
                <a:spcPct val="100000"/>
              </a:lnSpc>
              <a:spcBef>
                <a:spcPts val="0"/>
              </a:spcBef>
              <a:spcAft>
                <a:spcPts val="0"/>
              </a:spcAft>
              <a:buNone/>
            </a:pPr>
            <a:endParaRPr sz="1600" b="1">
              <a:latin typeface="Lexend Deca"/>
              <a:ea typeface="Lexend Deca"/>
              <a:cs typeface="Lexend Deca"/>
              <a:sym typeface="Lexend Deca"/>
            </a:endParaRPr>
          </a:p>
          <a:p>
            <a:pPr marL="457200" marR="0" lvl="0" indent="-330200" algn="l" rtl="0">
              <a:lnSpc>
                <a:spcPct val="100000"/>
              </a:lnSpc>
              <a:spcBef>
                <a:spcPts val="0"/>
              </a:spcBef>
              <a:spcAft>
                <a:spcPts val="0"/>
              </a:spcAft>
              <a:buClr>
                <a:srgbClr val="000000"/>
              </a:buClr>
              <a:buSzPts val="1600"/>
              <a:buFont typeface="Lexend Deca"/>
              <a:buChar char="➢"/>
            </a:pPr>
            <a:r>
              <a:rPr lang="fr" sz="1600">
                <a:latin typeface="Lexend Deca"/>
                <a:ea typeface="Lexend Deca"/>
                <a:cs typeface="Lexend Deca"/>
                <a:sym typeface="Lexend Deca"/>
              </a:rPr>
              <a:t>Notion de variable</a:t>
            </a:r>
            <a:r>
              <a:rPr lang="fr" sz="1600" b="1">
                <a:latin typeface="Lexend Deca"/>
                <a:ea typeface="Lexend Deca"/>
                <a:cs typeface="Lexend Deca"/>
                <a:sym typeface="Lexend Deca"/>
              </a:rPr>
              <a:t>s</a:t>
            </a:r>
            <a:endParaRPr sz="1600" b="1">
              <a:latin typeface="Lexend Deca"/>
              <a:ea typeface="Lexend Deca"/>
              <a:cs typeface="Lexend Deca"/>
              <a:sym typeface="Lexend Deca"/>
            </a:endParaRPr>
          </a:p>
          <a:p>
            <a:pPr marL="0" marR="0" lvl="0" indent="0" algn="l" rtl="0">
              <a:lnSpc>
                <a:spcPct val="100000"/>
              </a:lnSpc>
              <a:spcBef>
                <a:spcPts val="0"/>
              </a:spcBef>
              <a:spcAft>
                <a:spcPts val="0"/>
              </a:spcAft>
              <a:buNone/>
            </a:pPr>
            <a:endParaRPr sz="1600" b="1">
              <a:latin typeface="Lexend Deca"/>
              <a:ea typeface="Lexend Deca"/>
              <a:cs typeface="Lexend Deca"/>
              <a:sym typeface="Lexend Deca"/>
            </a:endParaRPr>
          </a:p>
          <a:p>
            <a:pPr marL="457200" marR="0" lvl="0" indent="-330200" algn="l" rtl="0">
              <a:lnSpc>
                <a:spcPct val="100000"/>
              </a:lnSpc>
              <a:spcBef>
                <a:spcPts val="0"/>
              </a:spcBef>
              <a:spcAft>
                <a:spcPts val="0"/>
              </a:spcAft>
              <a:buSzPts val="1600"/>
              <a:buFont typeface="Lexend Deca"/>
              <a:buChar char="➢"/>
            </a:pPr>
            <a:r>
              <a:rPr lang="fr" sz="1600">
                <a:latin typeface="Lexend Deca"/>
                <a:ea typeface="Lexend Deca"/>
                <a:cs typeface="Lexend Deca"/>
                <a:sym typeface="Lexend Deca"/>
              </a:rPr>
              <a:t>Notion de protocole</a:t>
            </a:r>
            <a:endParaRPr sz="1600">
              <a:latin typeface="Lexend Deca"/>
              <a:ea typeface="Lexend Deca"/>
              <a:cs typeface="Lexend Deca"/>
              <a:sym typeface="Lexend Deca"/>
            </a:endParaRPr>
          </a:p>
          <a:p>
            <a:pPr marL="0" marR="0" lvl="0" indent="0" algn="l" rtl="0">
              <a:lnSpc>
                <a:spcPct val="100000"/>
              </a:lnSpc>
              <a:spcBef>
                <a:spcPts val="0"/>
              </a:spcBef>
              <a:spcAft>
                <a:spcPts val="0"/>
              </a:spcAft>
              <a:buNone/>
            </a:pPr>
            <a:endParaRPr sz="1600">
              <a:latin typeface="Lexend Deca"/>
              <a:ea typeface="Lexend Deca"/>
              <a:cs typeface="Lexend Deca"/>
              <a:sym typeface="Lexend Deca"/>
            </a:endParaRPr>
          </a:p>
          <a:p>
            <a:pPr marL="457200" marR="0" lvl="0" indent="-330200" algn="l" rtl="0">
              <a:lnSpc>
                <a:spcPct val="100000"/>
              </a:lnSpc>
              <a:spcBef>
                <a:spcPts val="0"/>
              </a:spcBef>
              <a:spcAft>
                <a:spcPts val="0"/>
              </a:spcAft>
              <a:buSzPts val="1600"/>
              <a:buFont typeface="Lexend Deca"/>
              <a:buChar char="➢"/>
            </a:pPr>
            <a:r>
              <a:rPr lang="fr" sz="1600">
                <a:latin typeface="Lexend Deca"/>
                <a:ea typeface="Lexend Deca"/>
                <a:cs typeface="Lexend Deca"/>
                <a:sym typeface="Lexend Deca"/>
              </a:rPr>
              <a:t>Algorithme et programme</a:t>
            </a:r>
            <a:endParaRPr sz="1600">
              <a:latin typeface="Lexend Deca"/>
              <a:ea typeface="Lexend Deca"/>
              <a:cs typeface="Lexend Deca"/>
              <a:sym typeface="Lexend Deca"/>
            </a:endParaRPr>
          </a:p>
        </p:txBody>
      </p:sp>
      <p:sp>
        <p:nvSpPr>
          <p:cNvPr id="760" name="Google Shape;760;p64"/>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40</a:t>
            </a:fld>
            <a:endParaRPr/>
          </a:p>
        </p:txBody>
      </p:sp>
      <p:sp>
        <p:nvSpPr>
          <p:cNvPr id="761" name="Google Shape;761;p64"/>
          <p:cNvSpPr/>
          <p:nvPr/>
        </p:nvSpPr>
        <p:spPr>
          <a:xfrm>
            <a:off x="3255475" y="1041100"/>
            <a:ext cx="5757900" cy="796200"/>
          </a:xfrm>
          <a:prstGeom prst="rect">
            <a:avLst/>
          </a:prstGeom>
          <a:gradFill>
            <a:gsLst>
              <a:gs pos="0">
                <a:srgbClr val="DBD4EB"/>
              </a:gs>
              <a:gs pos="100000">
                <a:srgbClr val="9180BB"/>
              </a:gs>
            </a:gsLst>
            <a:lin ang="5400012" scaled="0"/>
          </a:gradFill>
          <a:ln w="28575" cap="flat" cmpd="sng">
            <a:solidFill>
              <a:srgbClr val="666666"/>
            </a:solidFill>
            <a:prstDash val="solid"/>
            <a:round/>
            <a:headEnd type="none" w="sm" len="sm"/>
            <a:tailEnd type="none" w="sm" len="sm"/>
          </a:ln>
          <a:effectLst>
            <a:outerShdw blurRad="28575" dist="19050" dir="21540000" algn="bl" rotWithShape="0">
              <a:srgbClr val="000000">
                <a:alpha val="50000"/>
              </a:srgbClr>
            </a:outerShdw>
          </a:effectLst>
        </p:spPr>
        <p:txBody>
          <a:bodyPr spcFirstLastPara="1" wrap="square" lIns="91425" tIns="91425" rIns="91425" bIns="91425" anchor="ctr" anchorCtr="0">
            <a:noAutofit/>
          </a:bodyPr>
          <a:lstStyle/>
          <a:p>
            <a:pPr marL="12700" marR="12700" lvl="0" indent="0" algn="ctr" rtl="0">
              <a:spcBef>
                <a:spcPts val="0"/>
              </a:spcBef>
              <a:spcAft>
                <a:spcPts val="0"/>
              </a:spcAft>
              <a:buNone/>
            </a:pPr>
            <a:r>
              <a:rPr lang="fr" b="1">
                <a:latin typeface="Lexend Deca"/>
                <a:ea typeface="Lexend Deca"/>
                <a:cs typeface="Lexend Deca"/>
                <a:sym typeface="Lexend Deca"/>
              </a:rPr>
              <a:t>Disposer d’un accompagnement sportif personnel motivant</a:t>
            </a:r>
            <a:endParaRPr/>
          </a:p>
        </p:txBody>
      </p:sp>
      <p:sp>
        <p:nvSpPr>
          <p:cNvPr id="762" name="Google Shape;762;p64"/>
          <p:cNvSpPr/>
          <p:nvPr/>
        </p:nvSpPr>
        <p:spPr>
          <a:xfrm>
            <a:off x="3655175" y="2339675"/>
            <a:ext cx="1267800" cy="987600"/>
          </a:xfrm>
          <a:prstGeom prst="rect">
            <a:avLst/>
          </a:prstGeom>
          <a:gradFill>
            <a:gsLst>
              <a:gs pos="0">
                <a:srgbClr val="E4EFFF"/>
              </a:gs>
              <a:gs pos="100000">
                <a:srgbClr val="C7D7FF"/>
              </a:gs>
            </a:gsLst>
            <a:lin ang="10801400" scaled="0"/>
          </a:gradFill>
          <a:ln w="28575" cap="flat" cmpd="sng">
            <a:solidFill>
              <a:srgbClr val="666666"/>
            </a:solidFill>
            <a:prstDash val="solid"/>
            <a:round/>
            <a:headEnd type="none" w="sm" len="sm"/>
            <a:tailEnd type="none" w="sm" len="sm"/>
          </a:ln>
          <a:effectLst>
            <a:outerShdw blurRad="28575" dist="19050" dir="2154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1100" b="1">
                <a:solidFill>
                  <a:srgbClr val="000000"/>
                </a:solidFill>
                <a:latin typeface="Lexend Deca"/>
                <a:ea typeface="Lexend Deca"/>
                <a:cs typeface="Lexend Deca"/>
                <a:sym typeface="Lexend Deca"/>
              </a:rPr>
              <a:t>Acquérir</a:t>
            </a:r>
            <a:endParaRPr sz="1100" b="1">
              <a:solidFill>
                <a:srgbClr val="000000"/>
              </a:solidFill>
              <a:latin typeface="Lexend Deca"/>
              <a:ea typeface="Lexend Deca"/>
              <a:cs typeface="Lexend Deca"/>
              <a:sym typeface="Lexend Deca"/>
            </a:endParaRPr>
          </a:p>
          <a:p>
            <a:pPr marL="0" lvl="0" indent="0" algn="ctr" rtl="0">
              <a:lnSpc>
                <a:spcPct val="115000"/>
              </a:lnSpc>
              <a:spcBef>
                <a:spcPts val="0"/>
              </a:spcBef>
              <a:spcAft>
                <a:spcPts val="0"/>
              </a:spcAft>
              <a:buNone/>
            </a:pPr>
            <a:endParaRPr sz="1000">
              <a:solidFill>
                <a:srgbClr val="000000"/>
              </a:solidFill>
            </a:endParaRPr>
          </a:p>
          <a:p>
            <a:pPr marL="0" lvl="0" indent="0" algn="ctr" rtl="0">
              <a:lnSpc>
                <a:spcPct val="115000"/>
              </a:lnSpc>
              <a:spcBef>
                <a:spcPts val="0"/>
              </a:spcBef>
              <a:spcAft>
                <a:spcPts val="0"/>
              </a:spcAft>
              <a:buNone/>
            </a:pPr>
            <a:endParaRPr sz="1000">
              <a:solidFill>
                <a:srgbClr val="000000"/>
              </a:solidFill>
            </a:endParaRPr>
          </a:p>
          <a:p>
            <a:pPr marL="0" lvl="0" indent="0" algn="ctr" rtl="0">
              <a:lnSpc>
                <a:spcPct val="115000"/>
              </a:lnSpc>
              <a:spcBef>
                <a:spcPts val="0"/>
              </a:spcBef>
              <a:spcAft>
                <a:spcPts val="0"/>
              </a:spcAft>
              <a:buNone/>
            </a:pPr>
            <a:r>
              <a:rPr lang="fr" sz="1300">
                <a:latin typeface="Lexend Deca"/>
                <a:ea typeface="Lexend Deca"/>
                <a:cs typeface="Lexend Deca"/>
                <a:sym typeface="Lexend Deca"/>
              </a:rPr>
              <a:t>Mouvement</a:t>
            </a:r>
            <a:endParaRPr sz="1300">
              <a:solidFill>
                <a:srgbClr val="000000"/>
              </a:solidFill>
              <a:latin typeface="Lexend Deca"/>
              <a:ea typeface="Lexend Deca"/>
              <a:cs typeface="Lexend Deca"/>
              <a:sym typeface="Lexend Deca"/>
            </a:endParaRPr>
          </a:p>
          <a:p>
            <a:pPr marL="0" lvl="0" indent="0" algn="ctr" rtl="0">
              <a:spcBef>
                <a:spcPts val="0"/>
              </a:spcBef>
              <a:spcAft>
                <a:spcPts val="0"/>
              </a:spcAft>
              <a:buNone/>
            </a:pPr>
            <a:endParaRPr sz="1200" b="1">
              <a:solidFill>
                <a:srgbClr val="000000"/>
              </a:solidFill>
            </a:endParaRPr>
          </a:p>
          <a:p>
            <a:pPr marL="0" lvl="0" indent="0" algn="l" rtl="0">
              <a:spcBef>
                <a:spcPts val="0"/>
              </a:spcBef>
              <a:spcAft>
                <a:spcPts val="0"/>
              </a:spcAft>
              <a:buNone/>
            </a:pPr>
            <a:endParaRPr sz="1200"/>
          </a:p>
        </p:txBody>
      </p:sp>
      <p:cxnSp>
        <p:nvCxnSpPr>
          <p:cNvPr id="763" name="Google Shape;763;p64"/>
          <p:cNvCxnSpPr/>
          <p:nvPr/>
        </p:nvCxnSpPr>
        <p:spPr>
          <a:xfrm>
            <a:off x="3650951" y="2847392"/>
            <a:ext cx="1272300" cy="0"/>
          </a:xfrm>
          <a:prstGeom prst="straightConnector1">
            <a:avLst/>
          </a:prstGeom>
          <a:noFill/>
          <a:ln w="28575" cap="flat" cmpd="sng">
            <a:solidFill>
              <a:srgbClr val="666666"/>
            </a:solidFill>
            <a:prstDash val="solid"/>
            <a:round/>
            <a:headEnd type="none" w="med" len="med"/>
            <a:tailEnd type="none" w="med" len="med"/>
          </a:ln>
        </p:spPr>
      </p:cxnSp>
      <p:grpSp>
        <p:nvGrpSpPr>
          <p:cNvPr id="764" name="Google Shape;764;p64"/>
          <p:cNvGrpSpPr/>
          <p:nvPr/>
        </p:nvGrpSpPr>
        <p:grpSpPr>
          <a:xfrm>
            <a:off x="4212736" y="1842551"/>
            <a:ext cx="104716" cy="493869"/>
            <a:chOff x="4371063" y="7297488"/>
            <a:chExt cx="64500" cy="304200"/>
          </a:xfrm>
        </p:grpSpPr>
        <p:cxnSp>
          <p:nvCxnSpPr>
            <p:cNvPr id="765" name="Google Shape;765;p64"/>
            <p:cNvCxnSpPr>
              <a:stCxn id="766" idx="4"/>
            </p:cNvCxnSpPr>
            <p:nvPr/>
          </p:nvCxnSpPr>
          <p:spPr>
            <a:xfrm>
              <a:off x="4403313" y="7361988"/>
              <a:ext cx="0" cy="239700"/>
            </a:xfrm>
            <a:prstGeom prst="straightConnector1">
              <a:avLst/>
            </a:prstGeom>
            <a:noFill/>
            <a:ln w="28575" cap="flat" cmpd="sng">
              <a:solidFill>
                <a:srgbClr val="595959"/>
              </a:solidFill>
              <a:prstDash val="solid"/>
              <a:round/>
              <a:headEnd type="none" w="med" len="med"/>
              <a:tailEnd type="none" w="med" len="med"/>
            </a:ln>
          </p:spPr>
        </p:cxnSp>
        <p:grpSp>
          <p:nvGrpSpPr>
            <p:cNvPr id="767" name="Google Shape;767;p64"/>
            <p:cNvGrpSpPr/>
            <p:nvPr/>
          </p:nvGrpSpPr>
          <p:grpSpPr>
            <a:xfrm>
              <a:off x="4371063" y="7297488"/>
              <a:ext cx="64500" cy="64500"/>
              <a:chOff x="1829775" y="669763"/>
              <a:chExt cx="64500" cy="64500"/>
            </a:xfrm>
          </p:grpSpPr>
          <p:sp>
            <p:nvSpPr>
              <p:cNvPr id="766" name="Google Shape;766;p64"/>
              <p:cNvSpPr/>
              <p:nvPr/>
            </p:nvSpPr>
            <p:spPr>
              <a:xfrm>
                <a:off x="1829775" y="669763"/>
                <a:ext cx="64500" cy="64500"/>
              </a:xfrm>
              <a:prstGeom prst="ellipse">
                <a:avLst/>
              </a:prstGeom>
              <a:solidFill>
                <a:srgbClr val="FFFFF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8" name="Google Shape;768;p64"/>
              <p:cNvCxnSpPr>
                <a:stCxn id="766" idx="2"/>
                <a:endCxn id="766" idx="6"/>
              </p:cNvCxnSpPr>
              <p:nvPr/>
            </p:nvCxnSpPr>
            <p:spPr>
              <a:xfrm>
                <a:off x="1829775" y="702013"/>
                <a:ext cx="64500" cy="0"/>
              </a:xfrm>
              <a:prstGeom prst="straightConnector1">
                <a:avLst/>
              </a:prstGeom>
              <a:noFill/>
              <a:ln w="28575" cap="flat" cmpd="sng">
                <a:solidFill>
                  <a:srgbClr val="666666"/>
                </a:solidFill>
                <a:prstDash val="solid"/>
                <a:round/>
                <a:headEnd type="none" w="med" len="med"/>
                <a:tailEnd type="none" w="med" len="med"/>
              </a:ln>
            </p:spPr>
          </p:cxnSp>
          <p:cxnSp>
            <p:nvCxnSpPr>
              <p:cNvPr id="769" name="Google Shape;769;p64"/>
              <p:cNvCxnSpPr>
                <a:stCxn id="766" idx="0"/>
                <a:endCxn id="766" idx="4"/>
              </p:cNvCxnSpPr>
              <p:nvPr/>
            </p:nvCxnSpPr>
            <p:spPr>
              <a:xfrm>
                <a:off x="1862025" y="669763"/>
                <a:ext cx="0" cy="64500"/>
              </a:xfrm>
              <a:prstGeom prst="straightConnector1">
                <a:avLst/>
              </a:prstGeom>
              <a:noFill/>
              <a:ln w="28575" cap="flat" cmpd="sng">
                <a:solidFill>
                  <a:srgbClr val="666666"/>
                </a:solidFill>
                <a:prstDash val="solid"/>
                <a:round/>
                <a:headEnd type="none" w="med" len="med"/>
                <a:tailEnd type="none" w="med" len="med"/>
              </a:ln>
            </p:spPr>
          </p:cxnSp>
        </p:grpSp>
      </p:grpSp>
      <p:grpSp>
        <p:nvGrpSpPr>
          <p:cNvPr id="770" name="Google Shape;770;p64"/>
          <p:cNvGrpSpPr/>
          <p:nvPr/>
        </p:nvGrpSpPr>
        <p:grpSpPr>
          <a:xfrm>
            <a:off x="6082086" y="1842551"/>
            <a:ext cx="104716" cy="493869"/>
            <a:chOff x="4371063" y="7297488"/>
            <a:chExt cx="64500" cy="304200"/>
          </a:xfrm>
        </p:grpSpPr>
        <p:cxnSp>
          <p:nvCxnSpPr>
            <p:cNvPr id="771" name="Google Shape;771;p64"/>
            <p:cNvCxnSpPr>
              <a:stCxn id="772" idx="4"/>
            </p:cNvCxnSpPr>
            <p:nvPr/>
          </p:nvCxnSpPr>
          <p:spPr>
            <a:xfrm>
              <a:off x="4403313" y="7361988"/>
              <a:ext cx="0" cy="239700"/>
            </a:xfrm>
            <a:prstGeom prst="straightConnector1">
              <a:avLst/>
            </a:prstGeom>
            <a:noFill/>
            <a:ln w="28575" cap="flat" cmpd="sng">
              <a:solidFill>
                <a:srgbClr val="595959"/>
              </a:solidFill>
              <a:prstDash val="solid"/>
              <a:round/>
              <a:headEnd type="none" w="med" len="med"/>
              <a:tailEnd type="none" w="med" len="med"/>
            </a:ln>
          </p:spPr>
        </p:cxnSp>
        <p:grpSp>
          <p:nvGrpSpPr>
            <p:cNvPr id="773" name="Google Shape;773;p64"/>
            <p:cNvGrpSpPr/>
            <p:nvPr/>
          </p:nvGrpSpPr>
          <p:grpSpPr>
            <a:xfrm>
              <a:off x="4371063" y="7297488"/>
              <a:ext cx="64500" cy="64500"/>
              <a:chOff x="1829775" y="669763"/>
              <a:chExt cx="64500" cy="64500"/>
            </a:xfrm>
          </p:grpSpPr>
          <p:sp>
            <p:nvSpPr>
              <p:cNvPr id="772" name="Google Shape;772;p64"/>
              <p:cNvSpPr/>
              <p:nvPr/>
            </p:nvSpPr>
            <p:spPr>
              <a:xfrm>
                <a:off x="1829775" y="669763"/>
                <a:ext cx="64500" cy="64500"/>
              </a:xfrm>
              <a:prstGeom prst="ellipse">
                <a:avLst/>
              </a:prstGeom>
              <a:solidFill>
                <a:srgbClr val="FFFFF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4" name="Google Shape;774;p64"/>
              <p:cNvCxnSpPr>
                <a:stCxn id="772" idx="2"/>
                <a:endCxn id="772" idx="6"/>
              </p:cNvCxnSpPr>
              <p:nvPr/>
            </p:nvCxnSpPr>
            <p:spPr>
              <a:xfrm>
                <a:off x="1829775" y="702013"/>
                <a:ext cx="64500" cy="0"/>
              </a:xfrm>
              <a:prstGeom prst="straightConnector1">
                <a:avLst/>
              </a:prstGeom>
              <a:noFill/>
              <a:ln w="28575" cap="flat" cmpd="sng">
                <a:solidFill>
                  <a:srgbClr val="666666"/>
                </a:solidFill>
                <a:prstDash val="solid"/>
                <a:round/>
                <a:headEnd type="none" w="med" len="med"/>
                <a:tailEnd type="none" w="med" len="med"/>
              </a:ln>
            </p:spPr>
          </p:cxnSp>
          <p:cxnSp>
            <p:nvCxnSpPr>
              <p:cNvPr id="775" name="Google Shape;775;p64"/>
              <p:cNvCxnSpPr>
                <a:stCxn id="772" idx="0"/>
                <a:endCxn id="772" idx="4"/>
              </p:cNvCxnSpPr>
              <p:nvPr/>
            </p:nvCxnSpPr>
            <p:spPr>
              <a:xfrm>
                <a:off x="1862025" y="669763"/>
                <a:ext cx="0" cy="64500"/>
              </a:xfrm>
              <a:prstGeom prst="straightConnector1">
                <a:avLst/>
              </a:prstGeom>
              <a:noFill/>
              <a:ln w="28575" cap="flat" cmpd="sng">
                <a:solidFill>
                  <a:srgbClr val="666666"/>
                </a:solidFill>
                <a:prstDash val="solid"/>
                <a:round/>
                <a:headEnd type="none" w="med" len="med"/>
                <a:tailEnd type="none" w="med" len="med"/>
              </a:ln>
            </p:spPr>
          </p:cxnSp>
        </p:grpSp>
      </p:grpSp>
      <p:grpSp>
        <p:nvGrpSpPr>
          <p:cNvPr id="776" name="Google Shape;776;p64"/>
          <p:cNvGrpSpPr/>
          <p:nvPr/>
        </p:nvGrpSpPr>
        <p:grpSpPr>
          <a:xfrm>
            <a:off x="7877076" y="1837301"/>
            <a:ext cx="104716" cy="493869"/>
            <a:chOff x="4371063" y="7297488"/>
            <a:chExt cx="64500" cy="304200"/>
          </a:xfrm>
        </p:grpSpPr>
        <p:cxnSp>
          <p:nvCxnSpPr>
            <p:cNvPr id="777" name="Google Shape;777;p64"/>
            <p:cNvCxnSpPr>
              <a:stCxn id="778" idx="4"/>
            </p:cNvCxnSpPr>
            <p:nvPr/>
          </p:nvCxnSpPr>
          <p:spPr>
            <a:xfrm>
              <a:off x="4403313" y="7361988"/>
              <a:ext cx="0" cy="239700"/>
            </a:xfrm>
            <a:prstGeom prst="straightConnector1">
              <a:avLst/>
            </a:prstGeom>
            <a:noFill/>
            <a:ln w="28575" cap="flat" cmpd="sng">
              <a:solidFill>
                <a:srgbClr val="595959"/>
              </a:solidFill>
              <a:prstDash val="solid"/>
              <a:round/>
              <a:headEnd type="none" w="med" len="med"/>
              <a:tailEnd type="none" w="med" len="med"/>
            </a:ln>
          </p:spPr>
        </p:cxnSp>
        <p:grpSp>
          <p:nvGrpSpPr>
            <p:cNvPr id="779" name="Google Shape;779;p64"/>
            <p:cNvGrpSpPr/>
            <p:nvPr/>
          </p:nvGrpSpPr>
          <p:grpSpPr>
            <a:xfrm>
              <a:off x="4371063" y="7297488"/>
              <a:ext cx="64500" cy="64500"/>
              <a:chOff x="1829775" y="669763"/>
              <a:chExt cx="64500" cy="64500"/>
            </a:xfrm>
          </p:grpSpPr>
          <p:sp>
            <p:nvSpPr>
              <p:cNvPr id="778" name="Google Shape;778;p64"/>
              <p:cNvSpPr/>
              <p:nvPr/>
            </p:nvSpPr>
            <p:spPr>
              <a:xfrm>
                <a:off x="1829775" y="669763"/>
                <a:ext cx="64500" cy="64500"/>
              </a:xfrm>
              <a:prstGeom prst="ellipse">
                <a:avLst/>
              </a:prstGeom>
              <a:solidFill>
                <a:srgbClr val="FFFFF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0" name="Google Shape;780;p64"/>
              <p:cNvCxnSpPr>
                <a:stCxn id="778" idx="2"/>
                <a:endCxn id="778" idx="6"/>
              </p:cNvCxnSpPr>
              <p:nvPr/>
            </p:nvCxnSpPr>
            <p:spPr>
              <a:xfrm>
                <a:off x="1829775" y="702013"/>
                <a:ext cx="64500" cy="0"/>
              </a:xfrm>
              <a:prstGeom prst="straightConnector1">
                <a:avLst/>
              </a:prstGeom>
              <a:noFill/>
              <a:ln w="28575" cap="flat" cmpd="sng">
                <a:solidFill>
                  <a:srgbClr val="666666"/>
                </a:solidFill>
                <a:prstDash val="solid"/>
                <a:round/>
                <a:headEnd type="none" w="med" len="med"/>
                <a:tailEnd type="none" w="med" len="med"/>
              </a:ln>
            </p:spPr>
          </p:cxnSp>
          <p:cxnSp>
            <p:nvCxnSpPr>
              <p:cNvPr id="781" name="Google Shape;781;p64"/>
              <p:cNvCxnSpPr>
                <a:stCxn id="778" idx="0"/>
                <a:endCxn id="778" idx="4"/>
              </p:cNvCxnSpPr>
              <p:nvPr/>
            </p:nvCxnSpPr>
            <p:spPr>
              <a:xfrm>
                <a:off x="1862025" y="669763"/>
                <a:ext cx="0" cy="64500"/>
              </a:xfrm>
              <a:prstGeom prst="straightConnector1">
                <a:avLst/>
              </a:prstGeom>
              <a:noFill/>
              <a:ln w="28575" cap="flat" cmpd="sng">
                <a:solidFill>
                  <a:srgbClr val="666666"/>
                </a:solidFill>
                <a:prstDash val="solid"/>
                <a:round/>
                <a:headEnd type="none" w="med" len="med"/>
                <a:tailEnd type="none" w="med" len="med"/>
              </a:ln>
            </p:spPr>
          </p:cxnSp>
        </p:grpSp>
      </p:grpSp>
      <p:sp>
        <p:nvSpPr>
          <p:cNvPr id="782" name="Google Shape;782;p64"/>
          <p:cNvSpPr/>
          <p:nvPr/>
        </p:nvSpPr>
        <p:spPr>
          <a:xfrm>
            <a:off x="7358500" y="3705523"/>
            <a:ext cx="1246500" cy="901500"/>
          </a:xfrm>
          <a:prstGeom prst="rect">
            <a:avLst/>
          </a:prstGeom>
          <a:gradFill>
            <a:gsLst>
              <a:gs pos="0">
                <a:srgbClr val="E4EFFF"/>
              </a:gs>
              <a:gs pos="100000">
                <a:srgbClr val="C7D7FF"/>
              </a:gs>
            </a:gsLst>
            <a:lin ang="10801400" scaled="0"/>
          </a:gradFill>
          <a:ln w="28575" cap="flat" cmpd="sng">
            <a:solidFill>
              <a:srgbClr val="666666"/>
            </a:solidFill>
            <a:prstDash val="solid"/>
            <a:round/>
            <a:headEnd type="none" w="sm" len="sm"/>
            <a:tailEnd type="none" w="sm" len="sm"/>
          </a:ln>
          <a:effectLst>
            <a:outerShdw blurRad="28575" dist="19050" dir="2154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1200">
                <a:latin typeface="Lexend Deca"/>
                <a:ea typeface="Lexend Deca"/>
                <a:cs typeface="Lexend Deca"/>
                <a:sym typeface="Lexend Deca"/>
              </a:rPr>
              <a:t>Écran smartphone</a:t>
            </a:r>
            <a:endParaRPr sz="1200">
              <a:latin typeface="Lexend Deca"/>
              <a:ea typeface="Lexend Deca"/>
              <a:cs typeface="Lexend Deca"/>
              <a:sym typeface="Lexend Deca"/>
            </a:endParaRPr>
          </a:p>
        </p:txBody>
      </p:sp>
      <p:sp>
        <p:nvSpPr>
          <p:cNvPr id="783" name="Google Shape;783;p64"/>
          <p:cNvSpPr/>
          <p:nvPr/>
        </p:nvSpPr>
        <p:spPr>
          <a:xfrm>
            <a:off x="5501650" y="2331175"/>
            <a:ext cx="1267800" cy="1004400"/>
          </a:xfrm>
          <a:prstGeom prst="rect">
            <a:avLst/>
          </a:prstGeom>
          <a:gradFill>
            <a:gsLst>
              <a:gs pos="0">
                <a:srgbClr val="E4EFFF"/>
              </a:gs>
              <a:gs pos="100000">
                <a:srgbClr val="C7D7FF"/>
              </a:gs>
            </a:gsLst>
            <a:lin ang="10801400" scaled="0"/>
          </a:gradFill>
          <a:ln w="28575" cap="flat" cmpd="sng">
            <a:solidFill>
              <a:srgbClr val="666666"/>
            </a:solidFill>
            <a:prstDash val="solid"/>
            <a:round/>
            <a:headEnd type="none" w="sm" len="sm"/>
            <a:tailEnd type="none" w="sm" len="sm"/>
          </a:ln>
          <a:effectLst>
            <a:outerShdw blurRad="28575" dist="19050" dir="2154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1100" b="1">
                <a:solidFill>
                  <a:srgbClr val="000000"/>
                </a:solidFill>
                <a:latin typeface="Lexend Deca"/>
                <a:ea typeface="Lexend Deca"/>
                <a:cs typeface="Lexend Deca"/>
                <a:sym typeface="Lexend Deca"/>
              </a:rPr>
              <a:t>Traiter les informations</a:t>
            </a:r>
            <a:endParaRPr sz="1100" b="1">
              <a:solidFill>
                <a:srgbClr val="000000"/>
              </a:solidFill>
              <a:latin typeface="Lexend Deca"/>
              <a:ea typeface="Lexend Deca"/>
              <a:cs typeface="Lexend Deca"/>
              <a:sym typeface="Lexend Deca"/>
            </a:endParaRPr>
          </a:p>
          <a:p>
            <a:pPr marL="0" lvl="0" indent="0" algn="l" rtl="0">
              <a:spcBef>
                <a:spcPts val="0"/>
              </a:spcBef>
              <a:spcAft>
                <a:spcPts val="0"/>
              </a:spcAft>
              <a:buNone/>
            </a:pPr>
            <a:endParaRPr sz="1200" b="1"/>
          </a:p>
          <a:p>
            <a:pPr marL="0" lvl="0" indent="0" algn="ctr" rtl="0">
              <a:spcBef>
                <a:spcPts val="0"/>
              </a:spcBef>
              <a:spcAft>
                <a:spcPts val="0"/>
              </a:spcAft>
              <a:buNone/>
            </a:pPr>
            <a:r>
              <a:rPr lang="fr" sz="1200">
                <a:solidFill>
                  <a:schemeClr val="dk1"/>
                </a:solidFill>
                <a:latin typeface="Lexend Deca"/>
                <a:ea typeface="Lexend Deca"/>
                <a:cs typeface="Lexend Deca"/>
                <a:sym typeface="Lexend Deca"/>
              </a:rPr>
              <a:t>Comptage</a:t>
            </a:r>
            <a:endParaRPr sz="1200" b="1"/>
          </a:p>
        </p:txBody>
      </p:sp>
      <p:cxnSp>
        <p:nvCxnSpPr>
          <p:cNvPr id="784" name="Google Shape;784;p64"/>
          <p:cNvCxnSpPr/>
          <p:nvPr/>
        </p:nvCxnSpPr>
        <p:spPr>
          <a:xfrm>
            <a:off x="5499401" y="2847392"/>
            <a:ext cx="1272300" cy="0"/>
          </a:xfrm>
          <a:prstGeom prst="straightConnector1">
            <a:avLst/>
          </a:prstGeom>
          <a:noFill/>
          <a:ln w="28575" cap="flat" cmpd="sng">
            <a:solidFill>
              <a:srgbClr val="666666"/>
            </a:solidFill>
            <a:prstDash val="solid"/>
            <a:round/>
            <a:headEnd type="none" w="med" len="med"/>
            <a:tailEnd type="none" w="med" len="med"/>
          </a:ln>
        </p:spPr>
      </p:cxnSp>
      <p:sp>
        <p:nvSpPr>
          <p:cNvPr id="785" name="Google Shape;785;p64"/>
          <p:cNvSpPr/>
          <p:nvPr/>
        </p:nvSpPr>
        <p:spPr>
          <a:xfrm>
            <a:off x="7347850" y="2334425"/>
            <a:ext cx="1267800" cy="1004400"/>
          </a:xfrm>
          <a:prstGeom prst="rect">
            <a:avLst/>
          </a:prstGeom>
          <a:gradFill>
            <a:gsLst>
              <a:gs pos="0">
                <a:srgbClr val="E4EFFF"/>
              </a:gs>
              <a:gs pos="100000">
                <a:srgbClr val="C7D7FF"/>
              </a:gs>
            </a:gsLst>
            <a:lin ang="10801400" scaled="0"/>
          </a:gradFill>
          <a:ln w="28575" cap="flat" cmpd="sng">
            <a:solidFill>
              <a:srgbClr val="666666"/>
            </a:solidFill>
            <a:prstDash val="solid"/>
            <a:round/>
            <a:headEnd type="none" w="sm" len="sm"/>
            <a:tailEnd type="none" w="sm" len="sm"/>
          </a:ln>
          <a:effectLst>
            <a:outerShdw blurRad="28575" dist="19050" dir="2154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1100" b="1">
                <a:solidFill>
                  <a:srgbClr val="000000"/>
                </a:solidFill>
                <a:latin typeface="Lexend Deca"/>
                <a:ea typeface="Lexend Deca"/>
                <a:cs typeface="Lexend Deca"/>
                <a:sym typeface="Lexend Deca"/>
              </a:rPr>
              <a:t>Communiquer </a:t>
            </a:r>
            <a:endParaRPr sz="1100" b="1">
              <a:solidFill>
                <a:srgbClr val="000000"/>
              </a:solidFill>
              <a:latin typeface="Lexend Deca"/>
              <a:ea typeface="Lexend Deca"/>
              <a:cs typeface="Lexend Deca"/>
              <a:sym typeface="Lexend Deca"/>
            </a:endParaRPr>
          </a:p>
          <a:p>
            <a:pPr marL="0" lvl="0" indent="0" algn="ctr" rtl="0">
              <a:spcBef>
                <a:spcPts val="0"/>
              </a:spcBef>
              <a:spcAft>
                <a:spcPts val="0"/>
              </a:spcAft>
              <a:buNone/>
            </a:pPr>
            <a:endParaRPr sz="1100" b="1">
              <a:solidFill>
                <a:srgbClr val="000000"/>
              </a:solidFill>
            </a:endParaRPr>
          </a:p>
          <a:p>
            <a:pPr marL="0" lvl="0" indent="0" algn="ctr" rtl="0">
              <a:spcBef>
                <a:spcPts val="0"/>
              </a:spcBef>
              <a:spcAft>
                <a:spcPts val="0"/>
              </a:spcAft>
              <a:buNone/>
            </a:pPr>
            <a:endParaRPr sz="1100" b="1">
              <a:solidFill>
                <a:srgbClr val="000000"/>
              </a:solidFill>
            </a:endParaRPr>
          </a:p>
          <a:p>
            <a:pPr marL="0" lvl="0" indent="0" algn="ctr" rtl="0">
              <a:spcBef>
                <a:spcPts val="0"/>
              </a:spcBef>
              <a:spcAft>
                <a:spcPts val="0"/>
              </a:spcAft>
              <a:buNone/>
            </a:pPr>
            <a:r>
              <a:rPr lang="fr" sz="1200">
                <a:solidFill>
                  <a:srgbClr val="000000"/>
                </a:solidFill>
                <a:latin typeface="Lexend Deca"/>
                <a:ea typeface="Lexend Deca"/>
                <a:cs typeface="Lexend Deca"/>
                <a:sym typeface="Lexend Deca"/>
              </a:rPr>
              <a:t>Performances</a:t>
            </a:r>
            <a:endParaRPr sz="1200">
              <a:solidFill>
                <a:srgbClr val="000000"/>
              </a:solidFill>
              <a:latin typeface="Lexend Deca"/>
              <a:ea typeface="Lexend Deca"/>
              <a:cs typeface="Lexend Deca"/>
              <a:sym typeface="Lexend Deca"/>
            </a:endParaRPr>
          </a:p>
          <a:p>
            <a:pPr marL="0" lvl="0" indent="0" algn="l" rtl="0">
              <a:spcBef>
                <a:spcPts val="0"/>
              </a:spcBef>
              <a:spcAft>
                <a:spcPts val="0"/>
              </a:spcAft>
              <a:buNone/>
            </a:pPr>
            <a:endParaRPr sz="1200" b="1">
              <a:solidFill>
                <a:srgbClr val="000000"/>
              </a:solidFill>
            </a:endParaRPr>
          </a:p>
          <a:p>
            <a:pPr marL="0" lvl="0" indent="0" algn="l" rtl="0">
              <a:spcBef>
                <a:spcPts val="0"/>
              </a:spcBef>
              <a:spcAft>
                <a:spcPts val="0"/>
              </a:spcAft>
              <a:buNone/>
            </a:pPr>
            <a:endParaRPr sz="1200" b="1">
              <a:solidFill>
                <a:srgbClr val="000000"/>
              </a:solidFill>
            </a:endParaRPr>
          </a:p>
        </p:txBody>
      </p:sp>
      <p:cxnSp>
        <p:nvCxnSpPr>
          <p:cNvPr id="786" name="Google Shape;786;p64"/>
          <p:cNvCxnSpPr/>
          <p:nvPr/>
        </p:nvCxnSpPr>
        <p:spPr>
          <a:xfrm>
            <a:off x="7345589" y="2850642"/>
            <a:ext cx="1272300" cy="0"/>
          </a:xfrm>
          <a:prstGeom prst="straightConnector1">
            <a:avLst/>
          </a:prstGeom>
          <a:noFill/>
          <a:ln w="28575" cap="flat" cmpd="sng">
            <a:solidFill>
              <a:srgbClr val="666666"/>
            </a:solidFill>
            <a:prstDash val="solid"/>
            <a:round/>
            <a:headEnd type="none" w="med" len="med"/>
            <a:tailEnd type="none" w="med" len="med"/>
          </a:ln>
        </p:spPr>
      </p:cxnSp>
      <p:cxnSp>
        <p:nvCxnSpPr>
          <p:cNvPr id="787" name="Google Shape;787;p64"/>
          <p:cNvCxnSpPr>
            <a:stCxn id="782" idx="0"/>
            <a:endCxn id="785" idx="2"/>
          </p:cNvCxnSpPr>
          <p:nvPr/>
        </p:nvCxnSpPr>
        <p:spPr>
          <a:xfrm rot="-5400000">
            <a:off x="7798750" y="3521923"/>
            <a:ext cx="366600" cy="600"/>
          </a:xfrm>
          <a:prstGeom prst="bentConnector3">
            <a:avLst>
              <a:gd name="adj1" fmla="val 50013"/>
            </a:avLst>
          </a:prstGeom>
          <a:noFill/>
          <a:ln w="28575" cap="flat" cmpd="sng">
            <a:solidFill>
              <a:srgbClr val="595959"/>
            </a:solidFill>
            <a:prstDash val="solid"/>
            <a:round/>
            <a:headEnd type="none" w="med" len="med"/>
            <a:tailEnd type="stealth" w="med" len="med"/>
          </a:ln>
        </p:spPr>
      </p:cxnSp>
      <p:sp>
        <p:nvSpPr>
          <p:cNvPr id="788" name="Google Shape;788;p64"/>
          <p:cNvSpPr/>
          <p:nvPr/>
        </p:nvSpPr>
        <p:spPr>
          <a:xfrm>
            <a:off x="5512300" y="3711448"/>
            <a:ext cx="1246500" cy="901500"/>
          </a:xfrm>
          <a:prstGeom prst="rect">
            <a:avLst/>
          </a:prstGeom>
          <a:gradFill>
            <a:gsLst>
              <a:gs pos="0">
                <a:srgbClr val="E4EFFF"/>
              </a:gs>
              <a:gs pos="100000">
                <a:srgbClr val="C7D7FF"/>
              </a:gs>
            </a:gsLst>
            <a:lin ang="10801400" scaled="0"/>
          </a:gradFill>
          <a:ln w="28575" cap="flat" cmpd="sng">
            <a:solidFill>
              <a:srgbClr val="666666"/>
            </a:solidFill>
            <a:prstDash val="solid"/>
            <a:round/>
            <a:headEnd type="none" w="sm" len="sm"/>
            <a:tailEnd type="none" w="sm" len="sm"/>
          </a:ln>
          <a:effectLst>
            <a:outerShdw blurRad="28575" dist="19050" dir="2154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1100">
                <a:latin typeface="Lexend Deca"/>
                <a:ea typeface="Lexend Deca"/>
                <a:cs typeface="Lexend Deca"/>
                <a:sym typeface="Lexend Deca"/>
              </a:rPr>
              <a:t>Carte programmable micro-bit</a:t>
            </a:r>
            <a:endParaRPr sz="1100">
              <a:latin typeface="Lexend Deca"/>
              <a:ea typeface="Lexend Deca"/>
              <a:cs typeface="Lexend Deca"/>
              <a:sym typeface="Lexend Deca"/>
            </a:endParaRPr>
          </a:p>
        </p:txBody>
      </p:sp>
      <p:cxnSp>
        <p:nvCxnSpPr>
          <p:cNvPr id="789" name="Google Shape;789;p64"/>
          <p:cNvCxnSpPr>
            <a:stCxn id="788" idx="0"/>
            <a:endCxn id="783" idx="2"/>
          </p:cNvCxnSpPr>
          <p:nvPr/>
        </p:nvCxnSpPr>
        <p:spPr>
          <a:xfrm rot="-5400000">
            <a:off x="5947900" y="3523198"/>
            <a:ext cx="375900" cy="600"/>
          </a:xfrm>
          <a:prstGeom prst="bentConnector3">
            <a:avLst>
              <a:gd name="adj1" fmla="val 49996"/>
            </a:avLst>
          </a:prstGeom>
          <a:noFill/>
          <a:ln w="28575" cap="flat" cmpd="sng">
            <a:solidFill>
              <a:srgbClr val="595959"/>
            </a:solidFill>
            <a:prstDash val="solid"/>
            <a:round/>
            <a:headEnd type="none" w="med" len="med"/>
            <a:tailEnd type="stealth" w="med" len="med"/>
          </a:ln>
        </p:spPr>
      </p:cxnSp>
      <p:sp>
        <p:nvSpPr>
          <p:cNvPr id="790" name="Google Shape;790;p64"/>
          <p:cNvSpPr/>
          <p:nvPr/>
        </p:nvSpPr>
        <p:spPr>
          <a:xfrm>
            <a:off x="3663850" y="3712786"/>
            <a:ext cx="1246500" cy="901500"/>
          </a:xfrm>
          <a:prstGeom prst="rect">
            <a:avLst/>
          </a:prstGeom>
          <a:gradFill>
            <a:gsLst>
              <a:gs pos="0">
                <a:srgbClr val="E4EFFF"/>
              </a:gs>
              <a:gs pos="100000">
                <a:srgbClr val="C7D7FF"/>
              </a:gs>
            </a:gsLst>
            <a:lin ang="10801400" scaled="0"/>
          </a:gradFill>
          <a:ln w="28575" cap="flat" cmpd="sng">
            <a:solidFill>
              <a:srgbClr val="666666"/>
            </a:solidFill>
            <a:prstDash val="solid"/>
            <a:round/>
            <a:headEnd type="none" w="sm" len="sm"/>
            <a:tailEnd type="none" w="sm" len="sm"/>
          </a:ln>
          <a:effectLst>
            <a:outerShdw blurRad="28575" dist="19050" dir="2154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1100">
                <a:latin typeface="Lexend Deca"/>
                <a:ea typeface="Lexend Deca"/>
                <a:cs typeface="Lexend Deca"/>
                <a:sym typeface="Lexend Deca"/>
              </a:rPr>
              <a:t>Accéléromètre intégré à la carte micro:bit</a:t>
            </a:r>
            <a:endParaRPr sz="1100">
              <a:latin typeface="Lexend Deca"/>
              <a:ea typeface="Lexend Deca"/>
              <a:cs typeface="Lexend Deca"/>
              <a:sym typeface="Lexend Deca"/>
            </a:endParaRPr>
          </a:p>
        </p:txBody>
      </p:sp>
      <p:cxnSp>
        <p:nvCxnSpPr>
          <p:cNvPr id="791" name="Google Shape;791;p64"/>
          <p:cNvCxnSpPr>
            <a:stCxn id="790" idx="0"/>
          </p:cNvCxnSpPr>
          <p:nvPr/>
        </p:nvCxnSpPr>
        <p:spPr>
          <a:xfrm rot="-5400000">
            <a:off x="4099450" y="3524536"/>
            <a:ext cx="375900" cy="600"/>
          </a:xfrm>
          <a:prstGeom prst="bentConnector3">
            <a:avLst>
              <a:gd name="adj1" fmla="val 50000"/>
            </a:avLst>
          </a:prstGeom>
          <a:noFill/>
          <a:ln w="28575" cap="flat" cmpd="sng">
            <a:solidFill>
              <a:srgbClr val="595959"/>
            </a:solidFill>
            <a:prstDash val="solid"/>
            <a:round/>
            <a:headEnd type="none" w="med" len="med"/>
            <a:tailEnd type="stealth"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796" name="Google Shape;796;p65"/>
          <p:cNvPicPr preferRelativeResize="0"/>
          <p:nvPr/>
        </p:nvPicPr>
        <p:blipFill rotWithShape="1">
          <a:blip r:embed="rId3">
            <a:alphaModFix/>
          </a:blip>
          <a:srcRect l="18314" r="22415"/>
          <a:stretch/>
        </p:blipFill>
        <p:spPr>
          <a:xfrm>
            <a:off x="148675" y="0"/>
            <a:ext cx="3447075" cy="4838699"/>
          </a:xfrm>
          <a:prstGeom prst="rect">
            <a:avLst/>
          </a:prstGeom>
          <a:noFill/>
          <a:ln>
            <a:noFill/>
          </a:ln>
        </p:spPr>
      </p:pic>
      <p:sp>
        <p:nvSpPr>
          <p:cNvPr id="797" name="Google Shape;797;p65"/>
          <p:cNvSpPr txBox="1"/>
          <p:nvPr/>
        </p:nvSpPr>
        <p:spPr>
          <a:xfrm>
            <a:off x="0" y="0"/>
            <a:ext cx="9144000" cy="7182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Synthèse</a:t>
            </a:r>
            <a:endParaRPr sz="3000" b="0" i="0" u="none" strike="noStrike" cap="none">
              <a:solidFill>
                <a:schemeClr val="dk1"/>
              </a:solidFill>
              <a:latin typeface="Lexend Deca"/>
              <a:ea typeface="Lexend Deca"/>
              <a:cs typeface="Lexend Deca"/>
              <a:sym typeface="Lexend Deca"/>
            </a:endParaRPr>
          </a:p>
        </p:txBody>
      </p:sp>
      <p:sp>
        <p:nvSpPr>
          <p:cNvPr id="798" name="Google Shape;798;p65"/>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41</a:t>
            </a:fld>
            <a:endParaRPr/>
          </a:p>
        </p:txBody>
      </p:sp>
      <p:sp>
        <p:nvSpPr>
          <p:cNvPr id="799" name="Google Shape;799;p65"/>
          <p:cNvSpPr/>
          <p:nvPr/>
        </p:nvSpPr>
        <p:spPr>
          <a:xfrm>
            <a:off x="5123125" y="1089100"/>
            <a:ext cx="2349000" cy="465900"/>
          </a:xfrm>
          <a:prstGeom prst="rect">
            <a:avLst/>
          </a:prstGeom>
          <a:solidFill>
            <a:srgbClr val="3177E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FFFFFF"/>
                </a:solidFill>
                <a:latin typeface="Lexend Deca"/>
                <a:ea typeface="Lexend Deca"/>
                <a:cs typeface="Lexend Deca"/>
                <a:sym typeface="Lexend Deca"/>
              </a:rPr>
              <a:t>Mémoire du système</a:t>
            </a:r>
            <a:endParaRPr>
              <a:solidFill>
                <a:srgbClr val="FFFFFF"/>
              </a:solidFill>
              <a:latin typeface="Lexend Deca"/>
              <a:ea typeface="Lexend Deca"/>
              <a:cs typeface="Lexend Deca"/>
              <a:sym typeface="Lexend Deca"/>
            </a:endParaRPr>
          </a:p>
        </p:txBody>
      </p:sp>
      <p:sp>
        <p:nvSpPr>
          <p:cNvPr id="800" name="Google Shape;800;p65"/>
          <p:cNvSpPr/>
          <p:nvPr/>
        </p:nvSpPr>
        <p:spPr>
          <a:xfrm>
            <a:off x="5626675" y="1901200"/>
            <a:ext cx="1341900" cy="526500"/>
          </a:xfrm>
          <a:prstGeom prst="rect">
            <a:avLst/>
          </a:prstGeom>
          <a:solidFill>
            <a:srgbClr val="3177E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a:solidFill>
                  <a:srgbClr val="FFFFFF"/>
                </a:solidFill>
                <a:latin typeface="Lexend Deca"/>
                <a:ea typeface="Lexend Deca"/>
                <a:cs typeface="Lexend Deca"/>
                <a:sym typeface="Lexend Deca"/>
              </a:rPr>
              <a:t>Variable</a:t>
            </a:r>
            <a:endParaRPr>
              <a:solidFill>
                <a:srgbClr val="FFFFFF"/>
              </a:solidFill>
              <a:latin typeface="Lexend Deca"/>
              <a:ea typeface="Lexend Deca"/>
              <a:cs typeface="Lexend Deca"/>
              <a:sym typeface="Lexend Deca"/>
            </a:endParaRPr>
          </a:p>
        </p:txBody>
      </p:sp>
      <p:cxnSp>
        <p:nvCxnSpPr>
          <p:cNvPr id="801" name="Google Shape;801;p65"/>
          <p:cNvCxnSpPr>
            <a:stCxn id="799" idx="2"/>
            <a:endCxn id="800" idx="0"/>
          </p:cNvCxnSpPr>
          <p:nvPr/>
        </p:nvCxnSpPr>
        <p:spPr>
          <a:xfrm rot="-5400000" flipH="1">
            <a:off x="6124825" y="1727800"/>
            <a:ext cx="346200" cy="600"/>
          </a:xfrm>
          <a:prstGeom prst="bentConnector3">
            <a:avLst>
              <a:gd name="adj1" fmla="val 50000"/>
            </a:avLst>
          </a:prstGeom>
          <a:noFill/>
          <a:ln w="28575" cap="flat" cmpd="sng">
            <a:solidFill>
              <a:srgbClr val="000000"/>
            </a:solidFill>
            <a:prstDash val="dash"/>
            <a:round/>
            <a:headEnd type="none" w="med" len="med"/>
            <a:tailEnd type="none" w="med" len="med"/>
          </a:ln>
        </p:spPr>
      </p:cxnSp>
      <p:grpSp>
        <p:nvGrpSpPr>
          <p:cNvPr id="802" name="Google Shape;802;p65"/>
          <p:cNvGrpSpPr/>
          <p:nvPr/>
        </p:nvGrpSpPr>
        <p:grpSpPr>
          <a:xfrm>
            <a:off x="4769281" y="2519750"/>
            <a:ext cx="3057286" cy="1839400"/>
            <a:chOff x="6583381" y="2825700"/>
            <a:chExt cx="3057286" cy="1839400"/>
          </a:xfrm>
        </p:grpSpPr>
        <p:sp>
          <p:nvSpPr>
            <p:cNvPr id="803" name="Google Shape;803;p65"/>
            <p:cNvSpPr txBox="1"/>
            <p:nvPr/>
          </p:nvSpPr>
          <p:spPr>
            <a:xfrm>
              <a:off x="7149625" y="2825700"/>
              <a:ext cx="1924200" cy="89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b="1">
                  <a:latin typeface="Lexend Deca"/>
                  <a:ea typeface="Lexend Deca"/>
                  <a:cs typeface="Lexend Deca"/>
                  <a:sym typeface="Lexend Deca"/>
                </a:rPr>
                <a:t>Les données stockées évoluent dans le temps</a:t>
              </a:r>
              <a:endParaRPr b="1">
                <a:latin typeface="Lexend Deca"/>
                <a:ea typeface="Lexend Deca"/>
                <a:cs typeface="Lexend Deca"/>
                <a:sym typeface="Lexend Deca"/>
              </a:endParaRPr>
            </a:p>
          </p:txBody>
        </p:sp>
        <p:pic>
          <p:nvPicPr>
            <p:cNvPr id="804" name="Google Shape;804;p65"/>
            <p:cNvPicPr preferRelativeResize="0"/>
            <p:nvPr/>
          </p:nvPicPr>
          <p:blipFill>
            <a:blip r:embed="rId4">
              <a:alphaModFix/>
            </a:blip>
            <a:stretch>
              <a:fillRect/>
            </a:stretch>
          </p:blipFill>
          <p:spPr>
            <a:xfrm>
              <a:off x="6583381" y="3810262"/>
              <a:ext cx="3057286" cy="526500"/>
            </a:xfrm>
            <a:prstGeom prst="rect">
              <a:avLst/>
            </a:prstGeom>
            <a:noFill/>
            <a:ln>
              <a:noFill/>
            </a:ln>
          </p:spPr>
        </p:pic>
        <p:sp>
          <p:nvSpPr>
            <p:cNvPr id="805" name="Google Shape;805;p65"/>
            <p:cNvSpPr txBox="1"/>
            <p:nvPr/>
          </p:nvSpPr>
          <p:spPr>
            <a:xfrm>
              <a:off x="6860138" y="4260700"/>
              <a:ext cx="2349000" cy="40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Lexend Deca"/>
                  <a:ea typeface="Lexend Deca"/>
                  <a:cs typeface="Lexend Deca"/>
                  <a:sym typeface="Lexend Deca"/>
                </a:rPr>
                <a:t>Intensité lumineuse variable dans le temps</a:t>
              </a:r>
              <a:endParaRPr>
                <a:latin typeface="Lexend Deca"/>
                <a:ea typeface="Lexend Deca"/>
                <a:cs typeface="Lexend Deca"/>
                <a:sym typeface="Lexend Deca"/>
              </a:endParaRPr>
            </a:p>
          </p:txBody>
        </p:sp>
      </p:grpSp>
      <p:sp>
        <p:nvSpPr>
          <p:cNvPr id="806" name="Google Shape;806;p65"/>
          <p:cNvSpPr txBox="1"/>
          <p:nvPr/>
        </p:nvSpPr>
        <p:spPr>
          <a:xfrm rot="-280708">
            <a:off x="708711" y="1399457"/>
            <a:ext cx="2379729"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a:latin typeface="Lexend Deca"/>
                <a:ea typeface="Lexend Deca"/>
                <a:cs typeface="Lexend Deca"/>
                <a:sym typeface="Lexend Deca"/>
              </a:rPr>
              <a:t>Cahier des charges</a:t>
            </a:r>
            <a:endParaRPr sz="1600">
              <a:latin typeface="Lexend Deca"/>
              <a:ea typeface="Lexend Deca"/>
              <a:cs typeface="Lexend Deca"/>
              <a:sym typeface="Lexend Deca"/>
            </a:endParaRPr>
          </a:p>
          <a:p>
            <a:pPr marL="457200" marR="0" lvl="0" indent="0" algn="l" rtl="0">
              <a:lnSpc>
                <a:spcPct val="100000"/>
              </a:lnSpc>
              <a:spcBef>
                <a:spcPts val="0"/>
              </a:spcBef>
              <a:spcAft>
                <a:spcPts val="0"/>
              </a:spcAft>
              <a:buNone/>
            </a:pPr>
            <a:endParaRPr sz="1600" b="1">
              <a:latin typeface="Lexend Deca"/>
              <a:ea typeface="Lexend Deca"/>
              <a:cs typeface="Lexend Deca"/>
              <a:sym typeface="Lexend Deca"/>
            </a:endParaRPr>
          </a:p>
          <a:p>
            <a:pPr marL="457200" marR="0" lvl="0" indent="-330200" algn="l" rtl="0">
              <a:lnSpc>
                <a:spcPct val="100000"/>
              </a:lnSpc>
              <a:spcBef>
                <a:spcPts val="0"/>
              </a:spcBef>
              <a:spcAft>
                <a:spcPts val="0"/>
              </a:spcAft>
              <a:buClr>
                <a:srgbClr val="000000"/>
              </a:buClr>
              <a:buSzPts val="1600"/>
              <a:buFont typeface="Lexend Deca"/>
              <a:buChar char="➢"/>
            </a:pPr>
            <a:r>
              <a:rPr lang="fr" sz="1600" b="1">
                <a:latin typeface="Lexend Deca"/>
                <a:ea typeface="Lexend Deca"/>
                <a:cs typeface="Lexend Deca"/>
                <a:sym typeface="Lexend Deca"/>
              </a:rPr>
              <a:t>Notion de variables</a:t>
            </a:r>
            <a:endParaRPr sz="1600" b="1">
              <a:latin typeface="Lexend Deca"/>
              <a:ea typeface="Lexend Deca"/>
              <a:cs typeface="Lexend Deca"/>
              <a:sym typeface="Lexend Deca"/>
            </a:endParaRPr>
          </a:p>
          <a:p>
            <a:pPr marL="0" marR="0" lvl="0" indent="0" algn="l" rtl="0">
              <a:lnSpc>
                <a:spcPct val="100000"/>
              </a:lnSpc>
              <a:spcBef>
                <a:spcPts val="0"/>
              </a:spcBef>
              <a:spcAft>
                <a:spcPts val="0"/>
              </a:spcAft>
              <a:buNone/>
            </a:pPr>
            <a:endParaRPr sz="1600" b="1">
              <a:latin typeface="Lexend Deca"/>
              <a:ea typeface="Lexend Deca"/>
              <a:cs typeface="Lexend Deca"/>
              <a:sym typeface="Lexend Deca"/>
            </a:endParaRPr>
          </a:p>
          <a:p>
            <a:pPr marL="457200" marR="0" lvl="0" indent="-330200" algn="l" rtl="0">
              <a:lnSpc>
                <a:spcPct val="100000"/>
              </a:lnSpc>
              <a:spcBef>
                <a:spcPts val="0"/>
              </a:spcBef>
              <a:spcAft>
                <a:spcPts val="0"/>
              </a:spcAft>
              <a:buSzPts val="1600"/>
              <a:buFont typeface="Lexend Deca"/>
              <a:buChar char="➢"/>
            </a:pPr>
            <a:r>
              <a:rPr lang="fr" sz="1600">
                <a:latin typeface="Lexend Deca"/>
                <a:ea typeface="Lexend Deca"/>
                <a:cs typeface="Lexend Deca"/>
                <a:sym typeface="Lexend Deca"/>
              </a:rPr>
              <a:t>Notion de protocole</a:t>
            </a:r>
            <a:endParaRPr sz="1600">
              <a:latin typeface="Lexend Deca"/>
              <a:ea typeface="Lexend Deca"/>
              <a:cs typeface="Lexend Deca"/>
              <a:sym typeface="Lexend Deca"/>
            </a:endParaRPr>
          </a:p>
          <a:p>
            <a:pPr marL="0" marR="0" lvl="0" indent="0" algn="l" rtl="0">
              <a:lnSpc>
                <a:spcPct val="100000"/>
              </a:lnSpc>
              <a:spcBef>
                <a:spcPts val="0"/>
              </a:spcBef>
              <a:spcAft>
                <a:spcPts val="0"/>
              </a:spcAft>
              <a:buNone/>
            </a:pPr>
            <a:endParaRPr sz="1600">
              <a:latin typeface="Lexend Deca"/>
              <a:ea typeface="Lexend Deca"/>
              <a:cs typeface="Lexend Deca"/>
              <a:sym typeface="Lexend Deca"/>
            </a:endParaRPr>
          </a:p>
          <a:p>
            <a:pPr marL="457200" marR="0" lvl="0" indent="-330200" algn="l" rtl="0">
              <a:lnSpc>
                <a:spcPct val="100000"/>
              </a:lnSpc>
              <a:spcBef>
                <a:spcPts val="0"/>
              </a:spcBef>
              <a:spcAft>
                <a:spcPts val="0"/>
              </a:spcAft>
              <a:buSzPts val="1600"/>
              <a:buFont typeface="Lexend Deca"/>
              <a:buChar char="➢"/>
            </a:pPr>
            <a:r>
              <a:rPr lang="fr" sz="1600">
                <a:latin typeface="Lexend Deca"/>
                <a:ea typeface="Lexend Deca"/>
                <a:cs typeface="Lexend Deca"/>
                <a:sym typeface="Lexend Deca"/>
              </a:rPr>
              <a:t>Algorithme et programme</a:t>
            </a:r>
            <a:endParaRPr sz="1600">
              <a:latin typeface="Lexend Deca"/>
              <a:ea typeface="Lexend Deca"/>
              <a:cs typeface="Lexend Deca"/>
              <a:sym typeface="Lexend Dec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p66"/>
          <p:cNvPicPr preferRelativeResize="0"/>
          <p:nvPr/>
        </p:nvPicPr>
        <p:blipFill rotWithShape="1">
          <a:blip r:embed="rId3">
            <a:alphaModFix/>
          </a:blip>
          <a:srcRect l="18314" r="22415"/>
          <a:stretch/>
        </p:blipFill>
        <p:spPr>
          <a:xfrm>
            <a:off x="148675" y="0"/>
            <a:ext cx="3221400" cy="4838699"/>
          </a:xfrm>
          <a:prstGeom prst="rect">
            <a:avLst/>
          </a:prstGeom>
          <a:noFill/>
          <a:ln>
            <a:noFill/>
          </a:ln>
        </p:spPr>
      </p:pic>
      <p:sp>
        <p:nvSpPr>
          <p:cNvPr id="812" name="Google Shape;812;p66"/>
          <p:cNvSpPr txBox="1"/>
          <p:nvPr/>
        </p:nvSpPr>
        <p:spPr>
          <a:xfrm>
            <a:off x="0" y="0"/>
            <a:ext cx="9144000" cy="7182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Synthèse</a:t>
            </a:r>
            <a:endParaRPr sz="3000" b="0" i="0" u="none" strike="noStrike" cap="none">
              <a:solidFill>
                <a:schemeClr val="dk1"/>
              </a:solidFill>
              <a:latin typeface="Lexend Deca"/>
              <a:ea typeface="Lexend Deca"/>
              <a:cs typeface="Lexend Deca"/>
              <a:sym typeface="Lexend Deca"/>
            </a:endParaRPr>
          </a:p>
        </p:txBody>
      </p:sp>
      <p:sp>
        <p:nvSpPr>
          <p:cNvPr id="813" name="Google Shape;813;p66"/>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42</a:t>
            </a:fld>
            <a:endParaRPr/>
          </a:p>
        </p:txBody>
      </p:sp>
      <p:sp>
        <p:nvSpPr>
          <p:cNvPr id="814" name="Google Shape;814;p66"/>
          <p:cNvSpPr txBox="1"/>
          <p:nvPr/>
        </p:nvSpPr>
        <p:spPr>
          <a:xfrm>
            <a:off x="2956300" y="718200"/>
            <a:ext cx="6140100" cy="10569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fr" sz="2200" b="1">
                <a:solidFill>
                  <a:srgbClr val="1F497D"/>
                </a:solidFill>
                <a:latin typeface="Lexend Deca"/>
                <a:ea typeface="Lexend Deca"/>
                <a:cs typeface="Lexend Deca"/>
                <a:sym typeface="Lexend Deca"/>
              </a:rPr>
              <a:t>PROTOCOLE DE COMMUNICATION ENTRE UNE CARTE MICRO:BIT ET APP INVENTOR</a:t>
            </a:r>
            <a:endParaRPr sz="2200" b="1">
              <a:solidFill>
                <a:srgbClr val="1F497D"/>
              </a:solidFill>
              <a:latin typeface="Lexend Deca"/>
              <a:ea typeface="Lexend Deca"/>
              <a:cs typeface="Lexend Deca"/>
              <a:sym typeface="Lexend Deca"/>
            </a:endParaRPr>
          </a:p>
        </p:txBody>
      </p:sp>
      <p:sp>
        <p:nvSpPr>
          <p:cNvPr id="815" name="Google Shape;815;p66"/>
          <p:cNvSpPr txBox="1"/>
          <p:nvPr/>
        </p:nvSpPr>
        <p:spPr>
          <a:xfrm>
            <a:off x="3370075" y="1855550"/>
            <a:ext cx="5726400" cy="180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600">
                <a:latin typeface="Lexend Deca"/>
                <a:ea typeface="Lexend Deca"/>
                <a:cs typeface="Lexend Deca"/>
                <a:sym typeface="Lexend Deca"/>
              </a:rPr>
              <a:t>Pour communiquer des informations en Bluetooth, il faut</a:t>
            </a:r>
            <a:r>
              <a:rPr lang="fr" sz="1600" b="1">
                <a:latin typeface="Lexend Deca"/>
                <a:ea typeface="Lexend Deca"/>
                <a:cs typeface="Lexend Deca"/>
                <a:sym typeface="Lexend Deca"/>
              </a:rPr>
              <a:t> signer ses données par une clé.</a:t>
            </a:r>
            <a:endParaRPr sz="1600" i="1">
              <a:latin typeface="Lexend Deca"/>
              <a:ea typeface="Lexend Deca"/>
              <a:cs typeface="Lexend Deca"/>
              <a:sym typeface="Lexend Deca"/>
            </a:endParaRPr>
          </a:p>
          <a:p>
            <a:pPr marL="0" lvl="0" indent="0" algn="l" rtl="0">
              <a:lnSpc>
                <a:spcPct val="115000"/>
              </a:lnSpc>
              <a:spcBef>
                <a:spcPts val="0"/>
              </a:spcBef>
              <a:spcAft>
                <a:spcPts val="0"/>
              </a:spcAft>
              <a:buNone/>
            </a:pPr>
            <a:r>
              <a:rPr lang="fr" sz="1600" i="1">
                <a:latin typeface="Lexend Deca"/>
                <a:ea typeface="Lexend Deca"/>
                <a:cs typeface="Lexend Deca"/>
                <a:sym typeface="Lexend Deca"/>
              </a:rPr>
              <a:t>Exemple, transmission de la température en Bluetooth : </a:t>
            </a:r>
            <a:r>
              <a:rPr lang="fr" sz="1600" b="1" i="1">
                <a:latin typeface="Lexend Deca"/>
                <a:ea typeface="Lexend Deca"/>
                <a:cs typeface="Lexend Deca"/>
                <a:sym typeface="Lexend Deca"/>
              </a:rPr>
              <a:t>temp24</a:t>
            </a:r>
            <a:endParaRPr sz="1600" b="1" i="1">
              <a:latin typeface="Lexend Deca"/>
              <a:ea typeface="Lexend Deca"/>
              <a:cs typeface="Lexend Deca"/>
              <a:sym typeface="Lexend Deca"/>
            </a:endParaRPr>
          </a:p>
          <a:p>
            <a:pPr marL="0" lvl="0" indent="0" algn="l" rtl="0">
              <a:lnSpc>
                <a:spcPct val="115000"/>
              </a:lnSpc>
              <a:spcBef>
                <a:spcPts val="0"/>
              </a:spcBef>
              <a:spcAft>
                <a:spcPts val="0"/>
              </a:spcAft>
              <a:buNone/>
            </a:pPr>
            <a:r>
              <a:rPr lang="fr" sz="1600" i="1">
                <a:latin typeface="Lexend Deca"/>
                <a:ea typeface="Lexend Deca"/>
                <a:cs typeface="Lexend Deca"/>
                <a:sym typeface="Lexend Deca"/>
              </a:rPr>
              <a:t>La clé est “</a:t>
            </a:r>
            <a:r>
              <a:rPr lang="fr" sz="1600" b="1" i="1">
                <a:latin typeface="Lexend Deca"/>
                <a:ea typeface="Lexend Deca"/>
                <a:cs typeface="Lexend Deca"/>
                <a:sym typeface="Lexend Deca"/>
              </a:rPr>
              <a:t>temp</a:t>
            </a:r>
            <a:r>
              <a:rPr lang="fr" sz="1600" i="1">
                <a:latin typeface="Lexend Deca"/>
                <a:ea typeface="Lexend Deca"/>
                <a:cs typeface="Lexend Deca"/>
                <a:sym typeface="Lexend Deca"/>
              </a:rPr>
              <a:t>”. La valeur communiquée est </a:t>
            </a:r>
            <a:r>
              <a:rPr lang="fr" sz="1600" b="1" i="1">
                <a:latin typeface="Lexend Deca"/>
                <a:ea typeface="Lexend Deca"/>
                <a:cs typeface="Lexend Deca"/>
                <a:sym typeface="Lexend Deca"/>
              </a:rPr>
              <a:t>24</a:t>
            </a:r>
            <a:r>
              <a:rPr lang="fr" sz="1600" i="1">
                <a:latin typeface="Lexend Deca"/>
                <a:ea typeface="Lexend Deca"/>
                <a:cs typeface="Lexend Deca"/>
                <a:sym typeface="Lexend Deca"/>
              </a:rPr>
              <a:t> (°C)</a:t>
            </a:r>
            <a:endParaRPr sz="1600" i="1">
              <a:latin typeface="Lexend Deca"/>
              <a:ea typeface="Lexend Deca"/>
              <a:cs typeface="Lexend Deca"/>
              <a:sym typeface="Lexend Deca"/>
            </a:endParaRPr>
          </a:p>
        </p:txBody>
      </p:sp>
      <p:sp>
        <p:nvSpPr>
          <p:cNvPr id="816" name="Google Shape;816;p66"/>
          <p:cNvSpPr/>
          <p:nvPr/>
        </p:nvSpPr>
        <p:spPr>
          <a:xfrm>
            <a:off x="5358476" y="3981350"/>
            <a:ext cx="1818600" cy="577500"/>
          </a:xfrm>
          <a:prstGeom prst="leftRightArrow">
            <a:avLst>
              <a:gd name="adj1" fmla="val 50000"/>
              <a:gd name="adj2" fmla="val 50000"/>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7" name="Google Shape;817;p66"/>
          <p:cNvPicPr preferRelativeResize="0"/>
          <p:nvPr/>
        </p:nvPicPr>
        <p:blipFill>
          <a:blip r:embed="rId4">
            <a:alphaModFix/>
          </a:blip>
          <a:stretch>
            <a:fillRect/>
          </a:stretch>
        </p:blipFill>
        <p:spPr>
          <a:xfrm rot="-828011">
            <a:off x="3915124" y="3970369"/>
            <a:ext cx="727535" cy="599491"/>
          </a:xfrm>
          <a:prstGeom prst="rect">
            <a:avLst/>
          </a:prstGeom>
          <a:noFill/>
          <a:ln>
            <a:noFill/>
          </a:ln>
        </p:spPr>
      </p:pic>
      <p:pic>
        <p:nvPicPr>
          <p:cNvPr id="818" name="Google Shape;818;p66"/>
          <p:cNvPicPr preferRelativeResize="0"/>
          <p:nvPr/>
        </p:nvPicPr>
        <p:blipFill rotWithShape="1">
          <a:blip r:embed="rId5">
            <a:alphaModFix/>
          </a:blip>
          <a:srcRect b="12095"/>
          <a:stretch/>
        </p:blipFill>
        <p:spPr>
          <a:xfrm>
            <a:off x="7490350" y="3355523"/>
            <a:ext cx="1327575" cy="1454025"/>
          </a:xfrm>
          <a:prstGeom prst="rect">
            <a:avLst/>
          </a:prstGeom>
          <a:noFill/>
          <a:ln>
            <a:noFill/>
          </a:ln>
        </p:spPr>
      </p:pic>
      <p:pic>
        <p:nvPicPr>
          <p:cNvPr id="819" name="Google Shape;819;p66"/>
          <p:cNvPicPr preferRelativeResize="0"/>
          <p:nvPr/>
        </p:nvPicPr>
        <p:blipFill>
          <a:blip r:embed="rId6">
            <a:alphaModFix/>
          </a:blip>
          <a:stretch>
            <a:fillRect/>
          </a:stretch>
        </p:blipFill>
        <p:spPr>
          <a:xfrm>
            <a:off x="4761300" y="3490350"/>
            <a:ext cx="398557" cy="577499"/>
          </a:xfrm>
          <a:prstGeom prst="rect">
            <a:avLst/>
          </a:prstGeom>
          <a:noFill/>
          <a:ln>
            <a:noFill/>
          </a:ln>
        </p:spPr>
      </p:pic>
      <p:pic>
        <p:nvPicPr>
          <p:cNvPr id="820" name="Google Shape;820;p66"/>
          <p:cNvPicPr preferRelativeResize="0"/>
          <p:nvPr/>
        </p:nvPicPr>
        <p:blipFill>
          <a:blip r:embed="rId6">
            <a:alphaModFix/>
          </a:blip>
          <a:stretch>
            <a:fillRect/>
          </a:stretch>
        </p:blipFill>
        <p:spPr>
          <a:xfrm flipH="1">
            <a:off x="7375701" y="3490360"/>
            <a:ext cx="398550" cy="577490"/>
          </a:xfrm>
          <a:prstGeom prst="rect">
            <a:avLst/>
          </a:prstGeom>
          <a:noFill/>
          <a:ln>
            <a:noFill/>
          </a:ln>
        </p:spPr>
      </p:pic>
      <p:sp>
        <p:nvSpPr>
          <p:cNvPr id="821" name="Google Shape;821;p66"/>
          <p:cNvSpPr txBox="1"/>
          <p:nvPr/>
        </p:nvSpPr>
        <p:spPr>
          <a:xfrm rot="-280708">
            <a:off x="708711" y="1399457"/>
            <a:ext cx="2379729"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a:latin typeface="Lexend Deca"/>
                <a:ea typeface="Lexend Deca"/>
                <a:cs typeface="Lexend Deca"/>
                <a:sym typeface="Lexend Deca"/>
              </a:rPr>
              <a:t>Cahier des charges</a:t>
            </a:r>
            <a:endParaRPr sz="1600">
              <a:latin typeface="Lexend Deca"/>
              <a:ea typeface="Lexend Deca"/>
              <a:cs typeface="Lexend Deca"/>
              <a:sym typeface="Lexend Deca"/>
            </a:endParaRPr>
          </a:p>
          <a:p>
            <a:pPr marL="457200" marR="0" lvl="0" indent="0" algn="l" rtl="0">
              <a:lnSpc>
                <a:spcPct val="100000"/>
              </a:lnSpc>
              <a:spcBef>
                <a:spcPts val="0"/>
              </a:spcBef>
              <a:spcAft>
                <a:spcPts val="0"/>
              </a:spcAft>
              <a:buNone/>
            </a:pPr>
            <a:endParaRPr sz="1600" b="1">
              <a:latin typeface="Lexend Deca"/>
              <a:ea typeface="Lexend Deca"/>
              <a:cs typeface="Lexend Deca"/>
              <a:sym typeface="Lexend Deca"/>
            </a:endParaRPr>
          </a:p>
          <a:p>
            <a:pPr marL="457200" marR="0" lvl="0" indent="-330200" algn="l" rtl="0">
              <a:lnSpc>
                <a:spcPct val="100000"/>
              </a:lnSpc>
              <a:spcBef>
                <a:spcPts val="0"/>
              </a:spcBef>
              <a:spcAft>
                <a:spcPts val="0"/>
              </a:spcAft>
              <a:buClr>
                <a:srgbClr val="000000"/>
              </a:buClr>
              <a:buSzPts val="1600"/>
              <a:buFont typeface="Lexend Deca"/>
              <a:buChar char="➢"/>
            </a:pPr>
            <a:r>
              <a:rPr lang="fr" sz="1600">
                <a:latin typeface="Lexend Deca"/>
                <a:ea typeface="Lexend Deca"/>
                <a:cs typeface="Lexend Deca"/>
                <a:sym typeface="Lexend Deca"/>
              </a:rPr>
              <a:t>Notion de variable</a:t>
            </a:r>
            <a:r>
              <a:rPr lang="fr" sz="1600" b="1">
                <a:latin typeface="Lexend Deca"/>
                <a:ea typeface="Lexend Deca"/>
                <a:cs typeface="Lexend Deca"/>
                <a:sym typeface="Lexend Deca"/>
              </a:rPr>
              <a:t>s</a:t>
            </a:r>
            <a:endParaRPr sz="1600" b="1">
              <a:latin typeface="Lexend Deca"/>
              <a:ea typeface="Lexend Deca"/>
              <a:cs typeface="Lexend Deca"/>
              <a:sym typeface="Lexend Deca"/>
            </a:endParaRPr>
          </a:p>
          <a:p>
            <a:pPr marL="0" marR="0" lvl="0" indent="0" algn="l" rtl="0">
              <a:lnSpc>
                <a:spcPct val="100000"/>
              </a:lnSpc>
              <a:spcBef>
                <a:spcPts val="0"/>
              </a:spcBef>
              <a:spcAft>
                <a:spcPts val="0"/>
              </a:spcAft>
              <a:buNone/>
            </a:pPr>
            <a:endParaRPr sz="1600" b="1">
              <a:latin typeface="Lexend Deca"/>
              <a:ea typeface="Lexend Deca"/>
              <a:cs typeface="Lexend Deca"/>
              <a:sym typeface="Lexend Deca"/>
            </a:endParaRPr>
          </a:p>
          <a:p>
            <a:pPr marL="457200" marR="0" lvl="0" indent="-330200" algn="l" rtl="0">
              <a:lnSpc>
                <a:spcPct val="100000"/>
              </a:lnSpc>
              <a:spcBef>
                <a:spcPts val="0"/>
              </a:spcBef>
              <a:spcAft>
                <a:spcPts val="0"/>
              </a:spcAft>
              <a:buSzPts val="1600"/>
              <a:buFont typeface="Lexend Deca"/>
              <a:buChar char="➢"/>
            </a:pPr>
            <a:r>
              <a:rPr lang="fr" sz="1600" b="1">
                <a:latin typeface="Lexend Deca"/>
                <a:ea typeface="Lexend Deca"/>
                <a:cs typeface="Lexend Deca"/>
                <a:sym typeface="Lexend Deca"/>
              </a:rPr>
              <a:t>Notion de protocole</a:t>
            </a:r>
            <a:endParaRPr sz="1600" b="1">
              <a:latin typeface="Lexend Deca"/>
              <a:ea typeface="Lexend Deca"/>
              <a:cs typeface="Lexend Deca"/>
              <a:sym typeface="Lexend Deca"/>
            </a:endParaRPr>
          </a:p>
          <a:p>
            <a:pPr marL="0" marR="0" lvl="0" indent="0" algn="l" rtl="0">
              <a:lnSpc>
                <a:spcPct val="100000"/>
              </a:lnSpc>
              <a:spcBef>
                <a:spcPts val="0"/>
              </a:spcBef>
              <a:spcAft>
                <a:spcPts val="0"/>
              </a:spcAft>
              <a:buNone/>
            </a:pPr>
            <a:endParaRPr sz="1600">
              <a:latin typeface="Lexend Deca"/>
              <a:ea typeface="Lexend Deca"/>
              <a:cs typeface="Lexend Deca"/>
              <a:sym typeface="Lexend Deca"/>
            </a:endParaRPr>
          </a:p>
          <a:p>
            <a:pPr marL="457200" marR="0" lvl="0" indent="-330200" algn="l" rtl="0">
              <a:lnSpc>
                <a:spcPct val="100000"/>
              </a:lnSpc>
              <a:spcBef>
                <a:spcPts val="0"/>
              </a:spcBef>
              <a:spcAft>
                <a:spcPts val="0"/>
              </a:spcAft>
              <a:buSzPts val="1600"/>
              <a:buFont typeface="Lexend Deca"/>
              <a:buChar char="➢"/>
            </a:pPr>
            <a:r>
              <a:rPr lang="fr" sz="1600">
                <a:latin typeface="Lexend Deca"/>
                <a:ea typeface="Lexend Deca"/>
                <a:cs typeface="Lexend Deca"/>
                <a:sym typeface="Lexend Deca"/>
              </a:rPr>
              <a:t>Algorithme et programme</a:t>
            </a:r>
            <a:endParaRPr sz="1600">
              <a:latin typeface="Lexend Deca"/>
              <a:ea typeface="Lexend Deca"/>
              <a:cs typeface="Lexend Deca"/>
              <a:sym typeface="Lexend Dec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26" name="Google Shape;826;p67"/>
          <p:cNvPicPr preferRelativeResize="0"/>
          <p:nvPr/>
        </p:nvPicPr>
        <p:blipFill rotWithShape="1">
          <a:blip r:embed="rId3">
            <a:alphaModFix/>
          </a:blip>
          <a:srcRect l="18314" r="22415"/>
          <a:stretch/>
        </p:blipFill>
        <p:spPr>
          <a:xfrm>
            <a:off x="148675" y="0"/>
            <a:ext cx="3447075" cy="4838699"/>
          </a:xfrm>
          <a:prstGeom prst="rect">
            <a:avLst/>
          </a:prstGeom>
          <a:noFill/>
          <a:ln>
            <a:noFill/>
          </a:ln>
        </p:spPr>
      </p:pic>
      <p:sp>
        <p:nvSpPr>
          <p:cNvPr id="827" name="Google Shape;827;p67"/>
          <p:cNvSpPr txBox="1"/>
          <p:nvPr/>
        </p:nvSpPr>
        <p:spPr>
          <a:xfrm>
            <a:off x="0" y="0"/>
            <a:ext cx="9144000" cy="7182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Synthèse</a:t>
            </a:r>
            <a:endParaRPr sz="3000" b="0" i="0" u="none" strike="noStrike" cap="none">
              <a:solidFill>
                <a:schemeClr val="dk1"/>
              </a:solidFill>
              <a:latin typeface="Lexend Deca"/>
              <a:ea typeface="Lexend Deca"/>
              <a:cs typeface="Lexend Deca"/>
              <a:sym typeface="Lexend Deca"/>
            </a:endParaRPr>
          </a:p>
        </p:txBody>
      </p:sp>
      <p:sp>
        <p:nvSpPr>
          <p:cNvPr id="828" name="Google Shape;828;p67"/>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43</a:t>
            </a:fld>
            <a:endParaRPr/>
          </a:p>
        </p:txBody>
      </p:sp>
      <p:sp>
        <p:nvSpPr>
          <p:cNvPr id="829" name="Google Shape;829;p67"/>
          <p:cNvSpPr txBox="1"/>
          <p:nvPr/>
        </p:nvSpPr>
        <p:spPr>
          <a:xfrm>
            <a:off x="3595750" y="840875"/>
            <a:ext cx="5116200" cy="111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a:solidFill>
                  <a:schemeClr val="dk1"/>
                </a:solidFill>
                <a:latin typeface="Lexend Deca"/>
                <a:ea typeface="Lexend Deca"/>
                <a:cs typeface="Lexend Deca"/>
                <a:sym typeface="Lexend Deca"/>
              </a:rPr>
              <a:t>Un algorithme est un enchaînement de tâches ordonnées afin d’obtenir un résultat en utilisant un langage naturel  et des mots clés : </a:t>
            </a:r>
            <a:r>
              <a:rPr lang="fr" sz="1600" b="1">
                <a:solidFill>
                  <a:schemeClr val="dk1"/>
                </a:solidFill>
                <a:latin typeface="Lexend Deca"/>
                <a:ea typeface="Lexend Deca"/>
                <a:cs typeface="Lexend Deca"/>
                <a:sym typeface="Lexend Deca"/>
              </a:rPr>
              <a:t>si, alors, tant que, jusqu’à …</a:t>
            </a:r>
            <a:endParaRPr sz="1600" b="1"/>
          </a:p>
        </p:txBody>
      </p:sp>
      <p:sp>
        <p:nvSpPr>
          <p:cNvPr id="830" name="Google Shape;830;p67"/>
          <p:cNvSpPr txBox="1"/>
          <p:nvPr/>
        </p:nvSpPr>
        <p:spPr>
          <a:xfrm>
            <a:off x="4149850" y="2289475"/>
            <a:ext cx="4169700" cy="22662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fr" b="1">
                <a:latin typeface="Lexend Deca"/>
                <a:ea typeface="Lexend Deca"/>
                <a:cs typeface="Lexend Deca"/>
                <a:sym typeface="Lexend Deca"/>
              </a:rPr>
              <a:t>Exemple d’algorithme permettant de compter les mouvements du sportif</a:t>
            </a:r>
            <a:endParaRPr b="1">
              <a:latin typeface="Lexend Deca"/>
              <a:ea typeface="Lexend Deca"/>
              <a:cs typeface="Lexend Deca"/>
              <a:sym typeface="Lexend Deca"/>
            </a:endParaRPr>
          </a:p>
          <a:p>
            <a:pPr marL="0" lvl="0" indent="0" algn="just" rtl="0">
              <a:spcBef>
                <a:spcPts val="0"/>
              </a:spcBef>
              <a:spcAft>
                <a:spcPts val="0"/>
              </a:spcAft>
              <a:buNone/>
            </a:pPr>
            <a:r>
              <a:rPr lang="fr" b="1">
                <a:latin typeface="Lexend Deca"/>
                <a:ea typeface="Lexend Deca"/>
                <a:cs typeface="Lexend Deca"/>
                <a:sym typeface="Lexend Deca"/>
              </a:rPr>
              <a:t>Si</a:t>
            </a:r>
            <a:r>
              <a:rPr lang="fr">
                <a:latin typeface="Lexend Deca"/>
                <a:ea typeface="Lexend Deca"/>
                <a:cs typeface="Lexend Deca"/>
                <a:sym typeface="Lexend Deca"/>
              </a:rPr>
              <a:t> la valeur de l’accélération dans n’importe quelle direction est supérieur à 2500 mg</a:t>
            </a:r>
            <a:endParaRPr>
              <a:latin typeface="Lexend Deca"/>
              <a:ea typeface="Lexend Deca"/>
              <a:cs typeface="Lexend Deca"/>
              <a:sym typeface="Lexend Deca"/>
            </a:endParaRPr>
          </a:p>
          <a:p>
            <a:pPr marL="0" lvl="0" indent="0" algn="just" rtl="0">
              <a:spcBef>
                <a:spcPts val="0"/>
              </a:spcBef>
              <a:spcAft>
                <a:spcPts val="0"/>
              </a:spcAft>
              <a:buNone/>
            </a:pPr>
            <a:r>
              <a:rPr lang="fr" b="1">
                <a:latin typeface="Lexend Deca"/>
                <a:ea typeface="Lexend Deca"/>
                <a:cs typeface="Lexend Deca"/>
                <a:sym typeface="Lexend Deca"/>
              </a:rPr>
              <a:t>Alors :</a:t>
            </a:r>
            <a:endParaRPr b="1">
              <a:latin typeface="Lexend Deca"/>
              <a:ea typeface="Lexend Deca"/>
              <a:cs typeface="Lexend Deca"/>
              <a:sym typeface="Lexend Deca"/>
            </a:endParaRPr>
          </a:p>
          <a:p>
            <a:pPr marL="0" lvl="0" indent="0" algn="just" rtl="0">
              <a:spcBef>
                <a:spcPts val="0"/>
              </a:spcBef>
              <a:spcAft>
                <a:spcPts val="0"/>
              </a:spcAft>
              <a:buNone/>
            </a:pPr>
            <a:r>
              <a:rPr lang="fr">
                <a:latin typeface="Lexend Deca"/>
                <a:ea typeface="Lexend Deca"/>
                <a:cs typeface="Lexend Deca"/>
                <a:sym typeface="Lexend Deca"/>
              </a:rPr>
              <a:t>Incrémenter la variable “mvt” de 1</a:t>
            </a:r>
            <a:endParaRPr>
              <a:latin typeface="Lexend Deca"/>
              <a:ea typeface="Lexend Deca"/>
              <a:cs typeface="Lexend Deca"/>
              <a:sym typeface="Lexend Deca"/>
            </a:endParaRPr>
          </a:p>
          <a:p>
            <a:pPr marL="0" lvl="0" indent="0" algn="just" rtl="0">
              <a:spcBef>
                <a:spcPts val="0"/>
              </a:spcBef>
              <a:spcAft>
                <a:spcPts val="0"/>
              </a:spcAft>
              <a:buNone/>
            </a:pPr>
            <a:r>
              <a:rPr lang="fr">
                <a:latin typeface="Lexend Deca"/>
                <a:ea typeface="Lexend Deca"/>
                <a:cs typeface="Lexend Deca"/>
                <a:sym typeface="Lexend Deca"/>
              </a:rPr>
              <a:t>Afficher la variable “mvt” sur l’écran matriciel</a:t>
            </a:r>
            <a:endParaRPr>
              <a:latin typeface="Lexend Deca"/>
              <a:ea typeface="Lexend Deca"/>
              <a:cs typeface="Lexend Deca"/>
              <a:sym typeface="Lexend Deca"/>
            </a:endParaRPr>
          </a:p>
          <a:p>
            <a:pPr marL="0" lvl="0" indent="0" algn="just" rtl="0">
              <a:spcBef>
                <a:spcPts val="0"/>
              </a:spcBef>
              <a:spcAft>
                <a:spcPts val="0"/>
              </a:spcAft>
              <a:buNone/>
            </a:pPr>
            <a:r>
              <a:rPr lang="fr" b="1">
                <a:latin typeface="Lexend Deca"/>
                <a:ea typeface="Lexend Deca"/>
                <a:cs typeface="Lexend Deca"/>
                <a:sym typeface="Lexend Deca"/>
              </a:rPr>
              <a:t>Et</a:t>
            </a:r>
            <a:r>
              <a:rPr lang="fr">
                <a:latin typeface="Lexend Deca"/>
                <a:ea typeface="Lexend Deca"/>
                <a:cs typeface="Lexend Deca"/>
                <a:sym typeface="Lexend Deca"/>
              </a:rPr>
              <a:t> attendre 500ms</a:t>
            </a:r>
            <a:endParaRPr>
              <a:latin typeface="Lexend Deca"/>
              <a:ea typeface="Lexend Deca"/>
              <a:cs typeface="Lexend Deca"/>
              <a:sym typeface="Lexend Deca"/>
            </a:endParaRPr>
          </a:p>
        </p:txBody>
      </p:sp>
      <p:sp>
        <p:nvSpPr>
          <p:cNvPr id="831" name="Google Shape;831;p67"/>
          <p:cNvSpPr txBox="1"/>
          <p:nvPr/>
        </p:nvSpPr>
        <p:spPr>
          <a:xfrm rot="-280708">
            <a:off x="708711" y="1399457"/>
            <a:ext cx="2379729"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a:latin typeface="Lexend Deca"/>
                <a:ea typeface="Lexend Deca"/>
                <a:cs typeface="Lexend Deca"/>
                <a:sym typeface="Lexend Deca"/>
              </a:rPr>
              <a:t>Cahier des charges</a:t>
            </a:r>
            <a:endParaRPr sz="1600">
              <a:latin typeface="Lexend Deca"/>
              <a:ea typeface="Lexend Deca"/>
              <a:cs typeface="Lexend Deca"/>
              <a:sym typeface="Lexend Deca"/>
            </a:endParaRPr>
          </a:p>
          <a:p>
            <a:pPr marL="457200" marR="0" lvl="0" indent="0" algn="l" rtl="0">
              <a:lnSpc>
                <a:spcPct val="100000"/>
              </a:lnSpc>
              <a:spcBef>
                <a:spcPts val="0"/>
              </a:spcBef>
              <a:spcAft>
                <a:spcPts val="0"/>
              </a:spcAft>
              <a:buNone/>
            </a:pPr>
            <a:endParaRPr sz="1600" b="1">
              <a:latin typeface="Lexend Deca"/>
              <a:ea typeface="Lexend Deca"/>
              <a:cs typeface="Lexend Deca"/>
              <a:sym typeface="Lexend Deca"/>
            </a:endParaRPr>
          </a:p>
          <a:p>
            <a:pPr marL="457200" marR="0" lvl="0" indent="-330200" algn="l" rtl="0">
              <a:lnSpc>
                <a:spcPct val="100000"/>
              </a:lnSpc>
              <a:spcBef>
                <a:spcPts val="0"/>
              </a:spcBef>
              <a:spcAft>
                <a:spcPts val="0"/>
              </a:spcAft>
              <a:buClr>
                <a:srgbClr val="000000"/>
              </a:buClr>
              <a:buSzPts val="1600"/>
              <a:buFont typeface="Lexend Deca"/>
              <a:buChar char="➢"/>
            </a:pPr>
            <a:r>
              <a:rPr lang="fr" sz="1600">
                <a:latin typeface="Lexend Deca"/>
                <a:ea typeface="Lexend Deca"/>
                <a:cs typeface="Lexend Deca"/>
                <a:sym typeface="Lexend Deca"/>
              </a:rPr>
              <a:t>Notion de variable</a:t>
            </a:r>
            <a:r>
              <a:rPr lang="fr" sz="1600" b="1">
                <a:latin typeface="Lexend Deca"/>
                <a:ea typeface="Lexend Deca"/>
                <a:cs typeface="Lexend Deca"/>
                <a:sym typeface="Lexend Deca"/>
              </a:rPr>
              <a:t>s</a:t>
            </a:r>
            <a:endParaRPr sz="1600" b="1">
              <a:latin typeface="Lexend Deca"/>
              <a:ea typeface="Lexend Deca"/>
              <a:cs typeface="Lexend Deca"/>
              <a:sym typeface="Lexend Deca"/>
            </a:endParaRPr>
          </a:p>
          <a:p>
            <a:pPr marL="0" marR="0" lvl="0" indent="0" algn="l" rtl="0">
              <a:lnSpc>
                <a:spcPct val="100000"/>
              </a:lnSpc>
              <a:spcBef>
                <a:spcPts val="0"/>
              </a:spcBef>
              <a:spcAft>
                <a:spcPts val="0"/>
              </a:spcAft>
              <a:buNone/>
            </a:pPr>
            <a:endParaRPr sz="1600" b="1">
              <a:latin typeface="Lexend Deca"/>
              <a:ea typeface="Lexend Deca"/>
              <a:cs typeface="Lexend Deca"/>
              <a:sym typeface="Lexend Deca"/>
            </a:endParaRPr>
          </a:p>
          <a:p>
            <a:pPr marL="457200" marR="0" lvl="0" indent="-330200" algn="l" rtl="0">
              <a:lnSpc>
                <a:spcPct val="100000"/>
              </a:lnSpc>
              <a:spcBef>
                <a:spcPts val="0"/>
              </a:spcBef>
              <a:spcAft>
                <a:spcPts val="0"/>
              </a:spcAft>
              <a:buSzPts val="1600"/>
              <a:buFont typeface="Lexend Deca"/>
              <a:buChar char="➢"/>
            </a:pPr>
            <a:r>
              <a:rPr lang="fr" sz="1600">
                <a:latin typeface="Lexend Deca"/>
                <a:ea typeface="Lexend Deca"/>
                <a:cs typeface="Lexend Deca"/>
                <a:sym typeface="Lexend Deca"/>
              </a:rPr>
              <a:t>Notion de protocole</a:t>
            </a:r>
            <a:endParaRPr sz="1600">
              <a:latin typeface="Lexend Deca"/>
              <a:ea typeface="Lexend Deca"/>
              <a:cs typeface="Lexend Deca"/>
              <a:sym typeface="Lexend Deca"/>
            </a:endParaRPr>
          </a:p>
          <a:p>
            <a:pPr marL="0" marR="0" lvl="0" indent="0" algn="l" rtl="0">
              <a:lnSpc>
                <a:spcPct val="100000"/>
              </a:lnSpc>
              <a:spcBef>
                <a:spcPts val="0"/>
              </a:spcBef>
              <a:spcAft>
                <a:spcPts val="0"/>
              </a:spcAft>
              <a:buNone/>
            </a:pPr>
            <a:endParaRPr sz="1600">
              <a:latin typeface="Lexend Deca"/>
              <a:ea typeface="Lexend Deca"/>
              <a:cs typeface="Lexend Deca"/>
              <a:sym typeface="Lexend Deca"/>
            </a:endParaRPr>
          </a:p>
          <a:p>
            <a:pPr marL="457200" marR="0" lvl="0" indent="-330200" algn="l" rtl="0">
              <a:lnSpc>
                <a:spcPct val="100000"/>
              </a:lnSpc>
              <a:spcBef>
                <a:spcPts val="0"/>
              </a:spcBef>
              <a:spcAft>
                <a:spcPts val="0"/>
              </a:spcAft>
              <a:buSzPts val="1600"/>
              <a:buFont typeface="Lexend Deca"/>
              <a:buChar char="➢"/>
            </a:pPr>
            <a:r>
              <a:rPr lang="fr" sz="1600" b="1">
                <a:latin typeface="Lexend Deca"/>
                <a:ea typeface="Lexend Deca"/>
                <a:cs typeface="Lexend Deca"/>
                <a:sym typeface="Lexend Deca"/>
              </a:rPr>
              <a:t>Algorithme et programme</a:t>
            </a:r>
            <a:endParaRPr sz="1600" b="1">
              <a:latin typeface="Lexend Deca"/>
              <a:ea typeface="Lexend Deca"/>
              <a:cs typeface="Lexend Deca"/>
              <a:sym typeface="Lexend Dec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p68"/>
          <p:cNvPicPr preferRelativeResize="0"/>
          <p:nvPr/>
        </p:nvPicPr>
        <p:blipFill rotWithShape="1">
          <a:blip r:embed="rId3">
            <a:alphaModFix/>
          </a:blip>
          <a:srcRect l="18314" r="22415"/>
          <a:stretch/>
        </p:blipFill>
        <p:spPr>
          <a:xfrm>
            <a:off x="148675" y="0"/>
            <a:ext cx="3447075" cy="4838699"/>
          </a:xfrm>
          <a:prstGeom prst="rect">
            <a:avLst/>
          </a:prstGeom>
          <a:noFill/>
          <a:ln>
            <a:noFill/>
          </a:ln>
        </p:spPr>
      </p:pic>
      <p:sp>
        <p:nvSpPr>
          <p:cNvPr id="837" name="Google Shape;837;p68"/>
          <p:cNvSpPr txBox="1"/>
          <p:nvPr/>
        </p:nvSpPr>
        <p:spPr>
          <a:xfrm>
            <a:off x="0" y="0"/>
            <a:ext cx="9144000" cy="7182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b="0" i="0" u="none" strike="noStrike" cap="none">
                <a:solidFill>
                  <a:schemeClr val="dk1"/>
                </a:solidFill>
                <a:latin typeface="Lexend Deca"/>
                <a:ea typeface="Lexend Deca"/>
                <a:cs typeface="Lexend Deca"/>
                <a:sym typeface="Lexend Deca"/>
              </a:rPr>
              <a:t>Synthèse</a:t>
            </a:r>
            <a:endParaRPr sz="3000" b="0" i="0" u="none" strike="noStrike" cap="none">
              <a:solidFill>
                <a:schemeClr val="dk1"/>
              </a:solidFill>
              <a:latin typeface="Lexend Deca"/>
              <a:ea typeface="Lexend Deca"/>
              <a:cs typeface="Lexend Deca"/>
              <a:sym typeface="Lexend Deca"/>
            </a:endParaRPr>
          </a:p>
        </p:txBody>
      </p:sp>
      <p:sp>
        <p:nvSpPr>
          <p:cNvPr id="838" name="Google Shape;838;p68"/>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44</a:t>
            </a:fld>
            <a:endParaRPr/>
          </a:p>
        </p:txBody>
      </p:sp>
      <p:sp>
        <p:nvSpPr>
          <p:cNvPr id="839" name="Google Shape;839;p68"/>
          <p:cNvSpPr txBox="1"/>
          <p:nvPr/>
        </p:nvSpPr>
        <p:spPr>
          <a:xfrm>
            <a:off x="3411975" y="815100"/>
            <a:ext cx="5483700" cy="101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600">
                <a:solidFill>
                  <a:schemeClr val="dk1"/>
                </a:solidFill>
                <a:latin typeface="Lexend Deca"/>
                <a:ea typeface="Lexend Deca"/>
                <a:cs typeface="Lexend Deca"/>
                <a:sym typeface="Lexend Deca"/>
              </a:rPr>
              <a:t>Un programme par blocs est une représentation graphique d’un algorithme. Celui-ci sera compréhensible par un logiciel de programmation.</a:t>
            </a:r>
            <a:endParaRPr sz="1600">
              <a:solidFill>
                <a:schemeClr val="dk1"/>
              </a:solidFill>
              <a:latin typeface="Lexend Deca"/>
              <a:ea typeface="Lexend Deca"/>
              <a:cs typeface="Lexend Deca"/>
              <a:sym typeface="Lexend Deca"/>
            </a:endParaRPr>
          </a:p>
        </p:txBody>
      </p:sp>
      <p:sp>
        <p:nvSpPr>
          <p:cNvPr id="840" name="Google Shape;840;p68"/>
          <p:cNvSpPr txBox="1"/>
          <p:nvPr/>
        </p:nvSpPr>
        <p:spPr>
          <a:xfrm>
            <a:off x="4149850" y="2037788"/>
            <a:ext cx="4169700" cy="8445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fr" b="1">
                <a:latin typeface="Lexend Deca"/>
                <a:ea typeface="Lexend Deca"/>
                <a:cs typeface="Lexend Deca"/>
                <a:sym typeface="Lexend Deca"/>
              </a:rPr>
              <a:t>Exemple de programme par blocs </a:t>
            </a:r>
            <a:r>
              <a:rPr lang="fr" b="1">
                <a:solidFill>
                  <a:schemeClr val="dk1"/>
                </a:solidFill>
                <a:latin typeface="Lexend Deca"/>
                <a:ea typeface="Lexend Deca"/>
                <a:cs typeface="Lexend Deca"/>
                <a:sym typeface="Lexend Deca"/>
              </a:rPr>
              <a:t>permettant de compter</a:t>
            </a:r>
            <a:r>
              <a:rPr lang="fr" b="1">
                <a:latin typeface="Lexend Deca"/>
                <a:ea typeface="Lexend Deca"/>
                <a:cs typeface="Lexend Deca"/>
                <a:sym typeface="Lexend Deca"/>
              </a:rPr>
              <a:t> les mouvements du sportif</a:t>
            </a:r>
            <a:endParaRPr>
              <a:latin typeface="Lexend Deca"/>
              <a:ea typeface="Lexend Deca"/>
              <a:cs typeface="Lexend Deca"/>
              <a:sym typeface="Lexend Deca"/>
            </a:endParaRPr>
          </a:p>
        </p:txBody>
      </p:sp>
      <p:pic>
        <p:nvPicPr>
          <p:cNvPr id="841" name="Google Shape;841;p68"/>
          <p:cNvPicPr preferRelativeResize="0"/>
          <p:nvPr/>
        </p:nvPicPr>
        <p:blipFill rotWithShape="1">
          <a:blip r:embed="rId4">
            <a:alphaModFix/>
          </a:blip>
          <a:srcRect l="33244"/>
          <a:stretch/>
        </p:blipFill>
        <p:spPr>
          <a:xfrm>
            <a:off x="4646687" y="2882288"/>
            <a:ext cx="3176026" cy="1956474"/>
          </a:xfrm>
          <a:prstGeom prst="rect">
            <a:avLst/>
          </a:prstGeom>
          <a:noFill/>
          <a:ln>
            <a:noFill/>
          </a:ln>
        </p:spPr>
      </p:pic>
      <p:sp>
        <p:nvSpPr>
          <p:cNvPr id="842" name="Google Shape;842;p68"/>
          <p:cNvSpPr txBox="1"/>
          <p:nvPr/>
        </p:nvSpPr>
        <p:spPr>
          <a:xfrm rot="-280708">
            <a:off x="708711" y="1399457"/>
            <a:ext cx="2379729" cy="455422"/>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Lexend Deca"/>
              <a:buChar char="➢"/>
            </a:pPr>
            <a:r>
              <a:rPr lang="fr" sz="1600">
                <a:latin typeface="Lexend Deca"/>
                <a:ea typeface="Lexend Deca"/>
                <a:cs typeface="Lexend Deca"/>
                <a:sym typeface="Lexend Deca"/>
              </a:rPr>
              <a:t>Cahier des charges</a:t>
            </a:r>
            <a:endParaRPr sz="1600">
              <a:latin typeface="Lexend Deca"/>
              <a:ea typeface="Lexend Deca"/>
              <a:cs typeface="Lexend Deca"/>
              <a:sym typeface="Lexend Deca"/>
            </a:endParaRPr>
          </a:p>
          <a:p>
            <a:pPr marL="457200" marR="0" lvl="0" indent="0" algn="l" rtl="0">
              <a:lnSpc>
                <a:spcPct val="100000"/>
              </a:lnSpc>
              <a:spcBef>
                <a:spcPts val="0"/>
              </a:spcBef>
              <a:spcAft>
                <a:spcPts val="0"/>
              </a:spcAft>
              <a:buNone/>
            </a:pPr>
            <a:endParaRPr sz="1600" b="1">
              <a:latin typeface="Lexend Deca"/>
              <a:ea typeface="Lexend Deca"/>
              <a:cs typeface="Lexend Deca"/>
              <a:sym typeface="Lexend Deca"/>
            </a:endParaRPr>
          </a:p>
          <a:p>
            <a:pPr marL="457200" marR="0" lvl="0" indent="-330200" algn="l" rtl="0">
              <a:lnSpc>
                <a:spcPct val="100000"/>
              </a:lnSpc>
              <a:spcBef>
                <a:spcPts val="0"/>
              </a:spcBef>
              <a:spcAft>
                <a:spcPts val="0"/>
              </a:spcAft>
              <a:buClr>
                <a:srgbClr val="000000"/>
              </a:buClr>
              <a:buSzPts val="1600"/>
              <a:buFont typeface="Lexend Deca"/>
              <a:buChar char="➢"/>
            </a:pPr>
            <a:r>
              <a:rPr lang="fr" sz="1600">
                <a:latin typeface="Lexend Deca"/>
                <a:ea typeface="Lexend Deca"/>
                <a:cs typeface="Lexend Deca"/>
                <a:sym typeface="Lexend Deca"/>
              </a:rPr>
              <a:t>Notion de variable</a:t>
            </a:r>
            <a:r>
              <a:rPr lang="fr" sz="1600" b="1">
                <a:latin typeface="Lexend Deca"/>
                <a:ea typeface="Lexend Deca"/>
                <a:cs typeface="Lexend Deca"/>
                <a:sym typeface="Lexend Deca"/>
              </a:rPr>
              <a:t>s</a:t>
            </a:r>
            <a:endParaRPr sz="1600" b="1">
              <a:latin typeface="Lexend Deca"/>
              <a:ea typeface="Lexend Deca"/>
              <a:cs typeface="Lexend Deca"/>
              <a:sym typeface="Lexend Deca"/>
            </a:endParaRPr>
          </a:p>
          <a:p>
            <a:pPr marL="0" marR="0" lvl="0" indent="0" algn="l" rtl="0">
              <a:lnSpc>
                <a:spcPct val="100000"/>
              </a:lnSpc>
              <a:spcBef>
                <a:spcPts val="0"/>
              </a:spcBef>
              <a:spcAft>
                <a:spcPts val="0"/>
              </a:spcAft>
              <a:buNone/>
            </a:pPr>
            <a:endParaRPr sz="1600" b="1">
              <a:latin typeface="Lexend Deca"/>
              <a:ea typeface="Lexend Deca"/>
              <a:cs typeface="Lexend Deca"/>
              <a:sym typeface="Lexend Deca"/>
            </a:endParaRPr>
          </a:p>
          <a:p>
            <a:pPr marL="457200" marR="0" lvl="0" indent="-330200" algn="l" rtl="0">
              <a:lnSpc>
                <a:spcPct val="100000"/>
              </a:lnSpc>
              <a:spcBef>
                <a:spcPts val="0"/>
              </a:spcBef>
              <a:spcAft>
                <a:spcPts val="0"/>
              </a:spcAft>
              <a:buSzPts val="1600"/>
              <a:buFont typeface="Lexend Deca"/>
              <a:buChar char="➢"/>
            </a:pPr>
            <a:r>
              <a:rPr lang="fr" sz="1600">
                <a:latin typeface="Lexend Deca"/>
                <a:ea typeface="Lexend Deca"/>
                <a:cs typeface="Lexend Deca"/>
                <a:sym typeface="Lexend Deca"/>
              </a:rPr>
              <a:t>Notion de protocole</a:t>
            </a:r>
            <a:endParaRPr sz="1600">
              <a:latin typeface="Lexend Deca"/>
              <a:ea typeface="Lexend Deca"/>
              <a:cs typeface="Lexend Deca"/>
              <a:sym typeface="Lexend Deca"/>
            </a:endParaRPr>
          </a:p>
          <a:p>
            <a:pPr marL="0" marR="0" lvl="0" indent="0" algn="l" rtl="0">
              <a:lnSpc>
                <a:spcPct val="100000"/>
              </a:lnSpc>
              <a:spcBef>
                <a:spcPts val="0"/>
              </a:spcBef>
              <a:spcAft>
                <a:spcPts val="0"/>
              </a:spcAft>
              <a:buNone/>
            </a:pPr>
            <a:endParaRPr sz="1600">
              <a:latin typeface="Lexend Deca"/>
              <a:ea typeface="Lexend Deca"/>
              <a:cs typeface="Lexend Deca"/>
              <a:sym typeface="Lexend Deca"/>
            </a:endParaRPr>
          </a:p>
          <a:p>
            <a:pPr marL="457200" marR="0" lvl="0" indent="-330200" algn="l" rtl="0">
              <a:lnSpc>
                <a:spcPct val="100000"/>
              </a:lnSpc>
              <a:spcBef>
                <a:spcPts val="0"/>
              </a:spcBef>
              <a:spcAft>
                <a:spcPts val="0"/>
              </a:spcAft>
              <a:buSzPts val="1600"/>
              <a:buFont typeface="Lexend Deca"/>
              <a:buChar char="➢"/>
            </a:pPr>
            <a:r>
              <a:rPr lang="fr" sz="1600" b="1">
                <a:latin typeface="Lexend Deca"/>
                <a:ea typeface="Lexend Deca"/>
                <a:cs typeface="Lexend Deca"/>
                <a:sym typeface="Lexend Deca"/>
              </a:rPr>
              <a:t>Algorithme et programme</a:t>
            </a:r>
            <a:endParaRPr sz="1600" b="1">
              <a:latin typeface="Lexend Deca"/>
              <a:ea typeface="Lexend Deca"/>
              <a:cs typeface="Lexend Deca"/>
              <a:sym typeface="Lexend Dec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69"/>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45</a:t>
            </a:fld>
            <a:endParaRPr/>
          </a:p>
        </p:txBody>
      </p:sp>
      <p:sp>
        <p:nvSpPr>
          <p:cNvPr id="848" name="Google Shape;848;p69"/>
          <p:cNvSpPr txBox="1"/>
          <p:nvPr/>
        </p:nvSpPr>
        <p:spPr>
          <a:xfrm>
            <a:off x="-100" y="0"/>
            <a:ext cx="9144000" cy="7182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a:solidFill>
                  <a:schemeClr val="dk1"/>
                </a:solidFill>
                <a:latin typeface="Lexend Deca"/>
                <a:ea typeface="Lexend Deca"/>
                <a:cs typeface="Lexend Deca"/>
                <a:sym typeface="Lexend Deca"/>
              </a:rPr>
              <a:t>Piste de réflexion</a:t>
            </a:r>
            <a:endParaRPr sz="3000" b="0" i="0" u="none" strike="noStrike" cap="none">
              <a:solidFill>
                <a:schemeClr val="dk1"/>
              </a:solidFill>
              <a:latin typeface="Lexend Deca"/>
              <a:ea typeface="Lexend Deca"/>
              <a:cs typeface="Lexend Deca"/>
              <a:sym typeface="Lexend Deca"/>
            </a:endParaRPr>
          </a:p>
        </p:txBody>
      </p:sp>
      <p:pic>
        <p:nvPicPr>
          <p:cNvPr id="849" name="Google Shape;849;p69"/>
          <p:cNvPicPr preferRelativeResize="0"/>
          <p:nvPr/>
        </p:nvPicPr>
        <p:blipFill>
          <a:blip r:embed="rId3">
            <a:alphaModFix/>
          </a:blip>
          <a:stretch>
            <a:fillRect/>
          </a:stretch>
        </p:blipFill>
        <p:spPr>
          <a:xfrm>
            <a:off x="843145" y="816176"/>
            <a:ext cx="1389081" cy="2756776"/>
          </a:xfrm>
          <a:prstGeom prst="rect">
            <a:avLst/>
          </a:prstGeom>
          <a:noFill/>
          <a:ln>
            <a:noFill/>
          </a:ln>
        </p:spPr>
      </p:pic>
      <p:pic>
        <p:nvPicPr>
          <p:cNvPr id="850" name="Google Shape;850;p69"/>
          <p:cNvPicPr preferRelativeResize="0"/>
          <p:nvPr/>
        </p:nvPicPr>
        <p:blipFill>
          <a:blip r:embed="rId3">
            <a:alphaModFix/>
          </a:blip>
          <a:stretch>
            <a:fillRect/>
          </a:stretch>
        </p:blipFill>
        <p:spPr>
          <a:xfrm>
            <a:off x="3877458" y="816176"/>
            <a:ext cx="1389081" cy="2756776"/>
          </a:xfrm>
          <a:prstGeom prst="rect">
            <a:avLst/>
          </a:prstGeom>
          <a:noFill/>
          <a:ln>
            <a:noFill/>
          </a:ln>
        </p:spPr>
      </p:pic>
      <p:pic>
        <p:nvPicPr>
          <p:cNvPr id="851" name="Google Shape;851;p69"/>
          <p:cNvPicPr preferRelativeResize="0"/>
          <p:nvPr/>
        </p:nvPicPr>
        <p:blipFill>
          <a:blip r:embed="rId3">
            <a:alphaModFix/>
          </a:blip>
          <a:stretch>
            <a:fillRect/>
          </a:stretch>
        </p:blipFill>
        <p:spPr>
          <a:xfrm>
            <a:off x="6996995" y="816176"/>
            <a:ext cx="1389081" cy="2756776"/>
          </a:xfrm>
          <a:prstGeom prst="rect">
            <a:avLst/>
          </a:prstGeom>
          <a:noFill/>
          <a:ln>
            <a:noFill/>
          </a:ln>
        </p:spPr>
      </p:pic>
      <p:pic>
        <p:nvPicPr>
          <p:cNvPr id="852" name="Google Shape;852;p69"/>
          <p:cNvPicPr preferRelativeResize="0"/>
          <p:nvPr/>
        </p:nvPicPr>
        <p:blipFill>
          <a:blip r:embed="rId4">
            <a:alphaModFix/>
          </a:blip>
          <a:stretch>
            <a:fillRect/>
          </a:stretch>
        </p:blipFill>
        <p:spPr>
          <a:xfrm>
            <a:off x="882001" y="1028875"/>
            <a:ext cx="1311374" cy="2331350"/>
          </a:xfrm>
          <a:prstGeom prst="rect">
            <a:avLst/>
          </a:prstGeom>
          <a:noFill/>
          <a:ln>
            <a:noFill/>
          </a:ln>
        </p:spPr>
      </p:pic>
      <p:pic>
        <p:nvPicPr>
          <p:cNvPr id="853" name="Google Shape;853;p69"/>
          <p:cNvPicPr preferRelativeResize="0"/>
          <p:nvPr/>
        </p:nvPicPr>
        <p:blipFill>
          <a:blip r:embed="rId5">
            <a:alphaModFix/>
          </a:blip>
          <a:stretch>
            <a:fillRect/>
          </a:stretch>
        </p:blipFill>
        <p:spPr>
          <a:xfrm>
            <a:off x="3916312" y="1028875"/>
            <a:ext cx="1311374" cy="2331350"/>
          </a:xfrm>
          <a:prstGeom prst="rect">
            <a:avLst/>
          </a:prstGeom>
          <a:noFill/>
          <a:ln>
            <a:noFill/>
          </a:ln>
        </p:spPr>
      </p:pic>
      <p:pic>
        <p:nvPicPr>
          <p:cNvPr id="854" name="Google Shape;854;p69"/>
          <p:cNvPicPr preferRelativeResize="0"/>
          <p:nvPr/>
        </p:nvPicPr>
        <p:blipFill>
          <a:blip r:embed="rId6">
            <a:alphaModFix/>
          </a:blip>
          <a:stretch>
            <a:fillRect/>
          </a:stretch>
        </p:blipFill>
        <p:spPr>
          <a:xfrm>
            <a:off x="7035150" y="1028875"/>
            <a:ext cx="1311374" cy="2331346"/>
          </a:xfrm>
          <a:prstGeom prst="rect">
            <a:avLst/>
          </a:prstGeom>
          <a:noFill/>
          <a:ln>
            <a:noFill/>
          </a:ln>
        </p:spPr>
      </p:pic>
      <p:sp>
        <p:nvSpPr>
          <p:cNvPr id="855" name="Google Shape;855;p69"/>
          <p:cNvSpPr txBox="1"/>
          <p:nvPr/>
        </p:nvSpPr>
        <p:spPr>
          <a:xfrm>
            <a:off x="223388" y="3670925"/>
            <a:ext cx="2628600" cy="11862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fr" sz="1600" b="1">
                <a:latin typeface="Lexend Deca"/>
                <a:ea typeface="Lexend Deca"/>
                <a:cs typeface="Lexend Deca"/>
                <a:sym typeface="Lexend Deca"/>
              </a:rPr>
              <a:t>Ajouter</a:t>
            </a:r>
            <a:r>
              <a:rPr lang="fr" sz="1600">
                <a:latin typeface="Lexend Deca"/>
                <a:ea typeface="Lexend Deca"/>
                <a:cs typeface="Lexend Deca"/>
                <a:sym typeface="Lexend Deca"/>
              </a:rPr>
              <a:t> un chronomètre pour mesurer le temps de la séance</a:t>
            </a:r>
            <a:endParaRPr sz="1600">
              <a:latin typeface="Lexend Deca"/>
              <a:ea typeface="Lexend Deca"/>
              <a:cs typeface="Lexend Deca"/>
              <a:sym typeface="Lexend Deca"/>
            </a:endParaRPr>
          </a:p>
        </p:txBody>
      </p:sp>
      <p:sp>
        <p:nvSpPr>
          <p:cNvPr id="856" name="Google Shape;856;p69"/>
          <p:cNvSpPr txBox="1"/>
          <p:nvPr/>
        </p:nvSpPr>
        <p:spPr>
          <a:xfrm>
            <a:off x="2988575" y="3670925"/>
            <a:ext cx="3166800" cy="11862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fr" sz="1600" b="1">
                <a:solidFill>
                  <a:schemeClr val="dk1"/>
                </a:solidFill>
                <a:latin typeface="Lexend Deca"/>
                <a:ea typeface="Lexend Deca"/>
                <a:cs typeface="Lexend Deca"/>
                <a:sym typeface="Lexend Deca"/>
              </a:rPr>
              <a:t>Ajouter</a:t>
            </a:r>
            <a:r>
              <a:rPr lang="fr" sz="1600">
                <a:solidFill>
                  <a:schemeClr val="dk1"/>
                </a:solidFill>
                <a:latin typeface="Lexend Deca"/>
                <a:ea typeface="Lexend Deca"/>
                <a:cs typeface="Lexend Deca"/>
                <a:sym typeface="Lexend Deca"/>
              </a:rPr>
              <a:t> un curseur pour pouvoir régler la sensibilité de la détection des mouvements</a:t>
            </a:r>
            <a:endParaRPr sz="1600">
              <a:latin typeface="Lexend Deca"/>
              <a:ea typeface="Lexend Deca"/>
              <a:cs typeface="Lexend Deca"/>
              <a:sym typeface="Lexend Deca"/>
            </a:endParaRPr>
          </a:p>
        </p:txBody>
      </p:sp>
      <p:sp>
        <p:nvSpPr>
          <p:cNvPr id="857" name="Google Shape;857;p69"/>
          <p:cNvSpPr txBox="1"/>
          <p:nvPr/>
        </p:nvSpPr>
        <p:spPr>
          <a:xfrm>
            <a:off x="6506675" y="3670925"/>
            <a:ext cx="2368500" cy="11862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fr" sz="1600" b="1">
                <a:latin typeface="Lexend Deca"/>
                <a:ea typeface="Lexend Deca"/>
                <a:cs typeface="Lexend Deca"/>
                <a:sym typeface="Lexend Deca"/>
              </a:rPr>
              <a:t>Faire </a:t>
            </a:r>
            <a:r>
              <a:rPr lang="fr" sz="1600">
                <a:latin typeface="Lexend Deca"/>
                <a:ea typeface="Lexend Deca"/>
                <a:cs typeface="Lexend Deca"/>
                <a:sym typeface="Lexend Deca"/>
              </a:rPr>
              <a:t>parler l’application afin de motiver le sportif</a:t>
            </a:r>
            <a:endParaRPr sz="1600">
              <a:latin typeface="Lexend Deca"/>
              <a:ea typeface="Lexend Deca"/>
              <a:cs typeface="Lexend Deca"/>
              <a:sym typeface="Lexend Deca"/>
            </a:endParaRPr>
          </a:p>
        </p:txBody>
      </p:sp>
      <p:sp>
        <p:nvSpPr>
          <p:cNvPr id="858" name="Google Shape;858;p69"/>
          <p:cNvSpPr/>
          <p:nvPr/>
        </p:nvSpPr>
        <p:spPr>
          <a:xfrm>
            <a:off x="7392025" y="168650"/>
            <a:ext cx="1629000" cy="618300"/>
          </a:xfrm>
          <a:prstGeom prst="wedgeEllipseCallout">
            <a:avLst>
              <a:gd name="adj1" fmla="val -29648"/>
              <a:gd name="adj2" fmla="val 112687"/>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b="1">
                <a:latin typeface="Lexend Deca"/>
                <a:ea typeface="Lexend Deca"/>
                <a:cs typeface="Lexend Deca"/>
                <a:sym typeface="Lexend Deca"/>
              </a:rPr>
              <a:t>Bravo !</a:t>
            </a:r>
            <a:endParaRPr b="1">
              <a:latin typeface="Lexend Deca"/>
              <a:ea typeface="Lexend Deca"/>
              <a:cs typeface="Lexend Deca"/>
              <a:sym typeface="Lexend Deca"/>
            </a:endParaRPr>
          </a:p>
        </p:txBody>
      </p:sp>
      <p:pic>
        <p:nvPicPr>
          <p:cNvPr id="859" name="Google Shape;859;p69"/>
          <p:cNvPicPr preferRelativeResize="0"/>
          <p:nvPr/>
        </p:nvPicPr>
        <p:blipFill>
          <a:blip r:embed="rId7">
            <a:alphaModFix/>
          </a:blip>
          <a:stretch>
            <a:fillRect/>
          </a:stretch>
        </p:blipFill>
        <p:spPr>
          <a:xfrm>
            <a:off x="7401013" y="2466350"/>
            <a:ext cx="581025" cy="447675"/>
          </a:xfrm>
          <a:prstGeom prst="rect">
            <a:avLst/>
          </a:prstGeom>
          <a:noFill/>
          <a:ln>
            <a:noFill/>
          </a:ln>
        </p:spPr>
      </p:pic>
      <p:sp>
        <p:nvSpPr>
          <p:cNvPr id="860" name="Google Shape;860;p69"/>
          <p:cNvSpPr txBox="1"/>
          <p:nvPr/>
        </p:nvSpPr>
        <p:spPr>
          <a:xfrm>
            <a:off x="4143926" y="1867400"/>
            <a:ext cx="1049700" cy="243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800" b="1">
                <a:solidFill>
                  <a:srgbClr val="F1C232"/>
                </a:solidFill>
              </a:rPr>
              <a:t>Sensibilité : 2500</a:t>
            </a:r>
            <a:endParaRPr sz="800" b="1">
              <a:solidFill>
                <a:srgbClr val="F1C23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70"/>
          <p:cNvSpPr txBox="1">
            <a:spLocks noGrp="1"/>
          </p:cNvSpPr>
          <p:nvPr>
            <p:ph type="sldNum" idx="12"/>
          </p:nvPr>
        </p:nvSpPr>
        <p:spPr>
          <a:xfrm>
            <a:off x="87009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46</a:t>
            </a:fld>
            <a:endParaRPr/>
          </a:p>
        </p:txBody>
      </p:sp>
      <p:sp>
        <p:nvSpPr>
          <p:cNvPr id="866" name="Google Shape;866;p70"/>
          <p:cNvSpPr txBox="1"/>
          <p:nvPr/>
        </p:nvSpPr>
        <p:spPr>
          <a:xfrm>
            <a:off x="-100" y="0"/>
            <a:ext cx="9144000" cy="7182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a:solidFill>
                  <a:schemeClr val="dk1"/>
                </a:solidFill>
                <a:latin typeface="Lexend Deca"/>
                <a:ea typeface="Lexend Deca"/>
                <a:cs typeface="Lexend Deca"/>
                <a:sym typeface="Lexend Deca"/>
              </a:rPr>
              <a:t>Piste de réflexion</a:t>
            </a:r>
            <a:endParaRPr sz="3000" b="0" i="0" u="none" strike="noStrike" cap="none">
              <a:solidFill>
                <a:schemeClr val="dk1"/>
              </a:solidFill>
              <a:latin typeface="Lexend Deca"/>
              <a:ea typeface="Lexend Deca"/>
              <a:cs typeface="Lexend Deca"/>
              <a:sym typeface="Lexend Deca"/>
            </a:endParaRPr>
          </a:p>
        </p:txBody>
      </p:sp>
      <p:pic>
        <p:nvPicPr>
          <p:cNvPr id="867" name="Google Shape;867;p70"/>
          <p:cNvPicPr preferRelativeResize="0"/>
          <p:nvPr/>
        </p:nvPicPr>
        <p:blipFill>
          <a:blip r:embed="rId3">
            <a:alphaModFix/>
          </a:blip>
          <a:stretch>
            <a:fillRect/>
          </a:stretch>
        </p:blipFill>
        <p:spPr>
          <a:xfrm>
            <a:off x="1452745" y="816176"/>
            <a:ext cx="1389081" cy="2756776"/>
          </a:xfrm>
          <a:prstGeom prst="rect">
            <a:avLst/>
          </a:prstGeom>
          <a:noFill/>
          <a:ln>
            <a:noFill/>
          </a:ln>
        </p:spPr>
      </p:pic>
      <p:pic>
        <p:nvPicPr>
          <p:cNvPr id="868" name="Google Shape;868;p70"/>
          <p:cNvPicPr preferRelativeResize="0"/>
          <p:nvPr/>
        </p:nvPicPr>
        <p:blipFill>
          <a:blip r:embed="rId3">
            <a:alphaModFix/>
          </a:blip>
          <a:stretch>
            <a:fillRect/>
          </a:stretch>
        </p:blipFill>
        <p:spPr>
          <a:xfrm>
            <a:off x="4487058" y="816176"/>
            <a:ext cx="1389081" cy="2756776"/>
          </a:xfrm>
          <a:prstGeom prst="rect">
            <a:avLst/>
          </a:prstGeom>
          <a:noFill/>
          <a:ln>
            <a:noFill/>
          </a:ln>
        </p:spPr>
      </p:pic>
      <p:pic>
        <p:nvPicPr>
          <p:cNvPr id="869" name="Google Shape;869;p70"/>
          <p:cNvPicPr preferRelativeResize="0"/>
          <p:nvPr/>
        </p:nvPicPr>
        <p:blipFill>
          <a:blip r:embed="rId3">
            <a:alphaModFix/>
          </a:blip>
          <a:stretch>
            <a:fillRect/>
          </a:stretch>
        </p:blipFill>
        <p:spPr>
          <a:xfrm>
            <a:off x="7530395" y="816176"/>
            <a:ext cx="1389081" cy="2756776"/>
          </a:xfrm>
          <a:prstGeom prst="rect">
            <a:avLst/>
          </a:prstGeom>
          <a:noFill/>
          <a:ln>
            <a:noFill/>
          </a:ln>
        </p:spPr>
      </p:pic>
      <p:pic>
        <p:nvPicPr>
          <p:cNvPr id="870" name="Google Shape;870;p70"/>
          <p:cNvPicPr preferRelativeResize="0"/>
          <p:nvPr/>
        </p:nvPicPr>
        <p:blipFill>
          <a:blip r:embed="rId4">
            <a:alphaModFix/>
          </a:blip>
          <a:stretch>
            <a:fillRect/>
          </a:stretch>
        </p:blipFill>
        <p:spPr>
          <a:xfrm>
            <a:off x="1491601" y="1028875"/>
            <a:ext cx="1311374" cy="2331350"/>
          </a:xfrm>
          <a:prstGeom prst="rect">
            <a:avLst/>
          </a:prstGeom>
          <a:noFill/>
          <a:ln>
            <a:noFill/>
          </a:ln>
        </p:spPr>
      </p:pic>
      <p:pic>
        <p:nvPicPr>
          <p:cNvPr id="871" name="Google Shape;871;p70"/>
          <p:cNvPicPr preferRelativeResize="0"/>
          <p:nvPr/>
        </p:nvPicPr>
        <p:blipFill>
          <a:blip r:embed="rId5">
            <a:alphaModFix/>
          </a:blip>
          <a:stretch>
            <a:fillRect/>
          </a:stretch>
        </p:blipFill>
        <p:spPr>
          <a:xfrm>
            <a:off x="4525912" y="1028875"/>
            <a:ext cx="1311374" cy="2331350"/>
          </a:xfrm>
          <a:prstGeom prst="rect">
            <a:avLst/>
          </a:prstGeom>
          <a:noFill/>
          <a:ln>
            <a:noFill/>
          </a:ln>
        </p:spPr>
      </p:pic>
      <p:pic>
        <p:nvPicPr>
          <p:cNvPr id="872" name="Google Shape;872;p70"/>
          <p:cNvPicPr preferRelativeResize="0"/>
          <p:nvPr/>
        </p:nvPicPr>
        <p:blipFill>
          <a:blip r:embed="rId6">
            <a:alphaModFix/>
          </a:blip>
          <a:stretch>
            <a:fillRect/>
          </a:stretch>
        </p:blipFill>
        <p:spPr>
          <a:xfrm>
            <a:off x="7568550" y="1028875"/>
            <a:ext cx="1311374" cy="2331346"/>
          </a:xfrm>
          <a:prstGeom prst="rect">
            <a:avLst/>
          </a:prstGeom>
          <a:noFill/>
          <a:ln>
            <a:noFill/>
          </a:ln>
        </p:spPr>
      </p:pic>
      <p:sp>
        <p:nvSpPr>
          <p:cNvPr id="873" name="Google Shape;873;p70"/>
          <p:cNvSpPr txBox="1"/>
          <p:nvPr/>
        </p:nvSpPr>
        <p:spPr>
          <a:xfrm>
            <a:off x="98163" y="3670925"/>
            <a:ext cx="2628600" cy="11862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fr" sz="1600" b="1">
                <a:latin typeface="Lexend Deca"/>
                <a:ea typeface="Lexend Deca"/>
                <a:cs typeface="Lexend Deca"/>
                <a:sym typeface="Lexend Deca"/>
              </a:rPr>
              <a:t>Ajout de boutons et de labels et d’une fonction “Horloge”</a:t>
            </a:r>
            <a:endParaRPr sz="1600">
              <a:latin typeface="Lexend Deca"/>
              <a:ea typeface="Lexend Deca"/>
              <a:cs typeface="Lexend Deca"/>
              <a:sym typeface="Lexend Deca"/>
            </a:endParaRPr>
          </a:p>
        </p:txBody>
      </p:sp>
      <p:sp>
        <p:nvSpPr>
          <p:cNvPr id="874" name="Google Shape;874;p70"/>
          <p:cNvSpPr txBox="1"/>
          <p:nvPr/>
        </p:nvSpPr>
        <p:spPr>
          <a:xfrm>
            <a:off x="3233000" y="3670925"/>
            <a:ext cx="2274000" cy="7980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fr" sz="1600" b="1">
                <a:solidFill>
                  <a:schemeClr val="dk1"/>
                </a:solidFill>
                <a:latin typeface="Lexend Deca"/>
                <a:ea typeface="Lexend Deca"/>
                <a:cs typeface="Lexend Deca"/>
                <a:sym typeface="Lexend Deca"/>
              </a:rPr>
              <a:t>Ajout d’un curseur (ascenseur)</a:t>
            </a:r>
            <a:endParaRPr sz="1600">
              <a:latin typeface="Lexend Deca"/>
              <a:ea typeface="Lexend Deca"/>
              <a:cs typeface="Lexend Deca"/>
              <a:sym typeface="Lexend Deca"/>
            </a:endParaRPr>
          </a:p>
        </p:txBody>
      </p:sp>
      <p:sp>
        <p:nvSpPr>
          <p:cNvPr id="875" name="Google Shape;875;p70"/>
          <p:cNvSpPr txBox="1"/>
          <p:nvPr/>
        </p:nvSpPr>
        <p:spPr>
          <a:xfrm>
            <a:off x="6368350" y="3670925"/>
            <a:ext cx="2368500" cy="8565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fr" sz="1600" b="1">
                <a:latin typeface="Lexend Deca"/>
                <a:ea typeface="Lexend Deca"/>
                <a:cs typeface="Lexend Deca"/>
                <a:sym typeface="Lexend Deca"/>
              </a:rPr>
              <a:t>Fonction “Texte à parole”</a:t>
            </a:r>
            <a:endParaRPr sz="1600">
              <a:latin typeface="Lexend Deca"/>
              <a:ea typeface="Lexend Deca"/>
              <a:cs typeface="Lexend Deca"/>
              <a:sym typeface="Lexend Deca"/>
            </a:endParaRPr>
          </a:p>
        </p:txBody>
      </p:sp>
      <p:sp>
        <p:nvSpPr>
          <p:cNvPr id="876" name="Google Shape;876;p70"/>
          <p:cNvSpPr/>
          <p:nvPr/>
        </p:nvSpPr>
        <p:spPr>
          <a:xfrm>
            <a:off x="7696825" y="168650"/>
            <a:ext cx="1389000" cy="618300"/>
          </a:xfrm>
          <a:prstGeom prst="wedgeEllipseCallout">
            <a:avLst>
              <a:gd name="adj1" fmla="val -29648"/>
              <a:gd name="adj2" fmla="val 112687"/>
            </a:avLst>
          </a:prstGeom>
          <a:solidFill>
            <a:srgbClr val="FFFFFF"/>
          </a:solidFill>
          <a:ln w="2857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b="1">
                <a:latin typeface="Lexend Deca"/>
                <a:ea typeface="Lexend Deca"/>
                <a:cs typeface="Lexend Deca"/>
                <a:sym typeface="Lexend Deca"/>
              </a:rPr>
              <a:t>Bravo !</a:t>
            </a:r>
            <a:endParaRPr b="1">
              <a:latin typeface="Lexend Deca"/>
              <a:ea typeface="Lexend Deca"/>
              <a:cs typeface="Lexend Deca"/>
              <a:sym typeface="Lexend Deca"/>
            </a:endParaRPr>
          </a:p>
        </p:txBody>
      </p:sp>
      <p:pic>
        <p:nvPicPr>
          <p:cNvPr id="877" name="Google Shape;877;p70"/>
          <p:cNvPicPr preferRelativeResize="0"/>
          <p:nvPr/>
        </p:nvPicPr>
        <p:blipFill>
          <a:blip r:embed="rId7">
            <a:alphaModFix/>
          </a:blip>
          <a:stretch>
            <a:fillRect/>
          </a:stretch>
        </p:blipFill>
        <p:spPr>
          <a:xfrm>
            <a:off x="6024975" y="997850"/>
            <a:ext cx="1470950" cy="2393425"/>
          </a:xfrm>
          <a:prstGeom prst="rect">
            <a:avLst/>
          </a:prstGeom>
          <a:noFill/>
          <a:ln>
            <a:noFill/>
          </a:ln>
          <a:effectLst>
            <a:outerShdw blurRad="57150" dist="19050" dir="5400000" algn="bl" rotWithShape="0">
              <a:srgbClr val="000000">
                <a:alpha val="50000"/>
              </a:srgbClr>
            </a:outerShdw>
          </a:effectLst>
        </p:spPr>
      </p:pic>
      <p:sp>
        <p:nvSpPr>
          <p:cNvPr id="878" name="Google Shape;878;p70"/>
          <p:cNvSpPr/>
          <p:nvPr/>
        </p:nvSpPr>
        <p:spPr>
          <a:xfrm>
            <a:off x="6048225" y="2656075"/>
            <a:ext cx="1180500" cy="238800"/>
          </a:xfrm>
          <a:prstGeom prst="roundRect">
            <a:avLst>
              <a:gd name="adj" fmla="val 16667"/>
            </a:avLst>
          </a:prstGeom>
          <a:no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9" name="Google Shape;879;p70"/>
          <p:cNvPicPr preferRelativeResize="0"/>
          <p:nvPr/>
        </p:nvPicPr>
        <p:blipFill>
          <a:blip r:embed="rId8">
            <a:alphaModFix/>
          </a:blip>
          <a:stretch>
            <a:fillRect/>
          </a:stretch>
        </p:blipFill>
        <p:spPr>
          <a:xfrm>
            <a:off x="2928950" y="1029025"/>
            <a:ext cx="1470950" cy="2331082"/>
          </a:xfrm>
          <a:prstGeom prst="rect">
            <a:avLst/>
          </a:prstGeom>
          <a:noFill/>
          <a:ln>
            <a:noFill/>
          </a:ln>
          <a:effectLst>
            <a:outerShdw blurRad="57150" dist="19050" dir="5400000" algn="bl" rotWithShape="0">
              <a:srgbClr val="000000">
                <a:alpha val="50000"/>
              </a:srgbClr>
            </a:outerShdw>
          </a:effectLst>
        </p:spPr>
      </p:pic>
      <p:sp>
        <p:nvSpPr>
          <p:cNvPr id="880" name="Google Shape;880;p70"/>
          <p:cNvSpPr/>
          <p:nvPr/>
        </p:nvSpPr>
        <p:spPr>
          <a:xfrm>
            <a:off x="2979313" y="3121300"/>
            <a:ext cx="1180500" cy="238800"/>
          </a:xfrm>
          <a:prstGeom prst="roundRect">
            <a:avLst>
              <a:gd name="adj" fmla="val 16667"/>
            </a:avLst>
          </a:prstGeom>
          <a:no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1" name="Google Shape;881;p70"/>
          <p:cNvPicPr preferRelativeResize="0"/>
          <p:nvPr/>
        </p:nvPicPr>
        <p:blipFill>
          <a:blip r:embed="rId9">
            <a:alphaModFix/>
          </a:blip>
          <a:stretch>
            <a:fillRect/>
          </a:stretch>
        </p:blipFill>
        <p:spPr>
          <a:xfrm>
            <a:off x="-12550" y="1230494"/>
            <a:ext cx="1389100" cy="1826207"/>
          </a:xfrm>
          <a:prstGeom prst="rect">
            <a:avLst/>
          </a:prstGeom>
          <a:noFill/>
          <a:ln>
            <a:noFill/>
          </a:ln>
          <a:effectLst>
            <a:outerShdw blurRad="57150" dist="19050" dir="5400000" algn="bl" rotWithShape="0">
              <a:srgbClr val="000000">
                <a:alpha val="50000"/>
              </a:srgbClr>
            </a:outerShdw>
          </a:effectLst>
        </p:spPr>
      </p:pic>
      <p:sp>
        <p:nvSpPr>
          <p:cNvPr id="882" name="Google Shape;882;p70"/>
          <p:cNvSpPr/>
          <p:nvPr/>
        </p:nvSpPr>
        <p:spPr>
          <a:xfrm>
            <a:off x="47174" y="2024200"/>
            <a:ext cx="1062900" cy="238800"/>
          </a:xfrm>
          <a:prstGeom prst="roundRect">
            <a:avLst>
              <a:gd name="adj" fmla="val 16667"/>
            </a:avLst>
          </a:prstGeom>
          <a:no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71"/>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47</a:t>
            </a:fld>
            <a:endParaRPr/>
          </a:p>
        </p:txBody>
      </p:sp>
      <p:sp>
        <p:nvSpPr>
          <p:cNvPr id="888" name="Google Shape;888;p71"/>
          <p:cNvSpPr txBox="1"/>
          <p:nvPr/>
        </p:nvSpPr>
        <p:spPr>
          <a:xfrm>
            <a:off x="0" y="0"/>
            <a:ext cx="9144000" cy="7182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 sz="3000">
                <a:solidFill>
                  <a:schemeClr val="dk1"/>
                </a:solidFill>
                <a:latin typeface="Lexend Deca"/>
                <a:ea typeface="Lexend Deca"/>
                <a:cs typeface="Lexend Deca"/>
                <a:sym typeface="Lexend Deca"/>
              </a:rPr>
              <a:t>Liens des programmes informatiques</a:t>
            </a:r>
            <a:endParaRPr sz="3000" b="0" i="0" u="none" strike="noStrike" cap="none">
              <a:solidFill>
                <a:schemeClr val="dk1"/>
              </a:solidFill>
              <a:latin typeface="Lexend Deca"/>
              <a:ea typeface="Lexend Deca"/>
              <a:cs typeface="Lexend Deca"/>
              <a:sym typeface="Lexend Deca"/>
            </a:endParaRPr>
          </a:p>
        </p:txBody>
      </p:sp>
      <p:sp>
        <p:nvSpPr>
          <p:cNvPr id="889" name="Google Shape;889;p71"/>
          <p:cNvSpPr txBox="1"/>
          <p:nvPr/>
        </p:nvSpPr>
        <p:spPr>
          <a:xfrm>
            <a:off x="131700" y="718200"/>
            <a:ext cx="8880600" cy="39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latin typeface="Lexend Deca"/>
                <a:ea typeface="Lexend Deca"/>
                <a:cs typeface="Lexend Deca"/>
                <a:sym typeface="Lexend Deca"/>
              </a:rPr>
              <a:t>Tracer les valeurs mesurées par l’accéléromètre : </a:t>
            </a:r>
            <a:r>
              <a:rPr lang="fr" u="sng">
                <a:solidFill>
                  <a:schemeClr val="accent5"/>
                </a:solidFill>
                <a:latin typeface="Lexend Deca"/>
                <a:ea typeface="Lexend Deca"/>
                <a:cs typeface="Lexend Deca"/>
                <a:sym typeface="Lexend Deca"/>
                <a:hlinkClick r:id="rId3"/>
              </a:rPr>
              <a:t>https://makecode.microbit.org/_WFfD0gdDJc14</a:t>
            </a:r>
            <a:endParaRPr>
              <a:solidFill>
                <a:schemeClr val="dk1"/>
              </a:solidFill>
              <a:latin typeface="Lexend Deca"/>
              <a:ea typeface="Lexend Deca"/>
              <a:cs typeface="Lexend Deca"/>
              <a:sym typeface="Lexend Deca"/>
            </a:endParaRPr>
          </a:p>
          <a:p>
            <a:pPr marL="0" lvl="0" indent="0" algn="l" rtl="0">
              <a:spcBef>
                <a:spcPts val="0"/>
              </a:spcBef>
              <a:spcAft>
                <a:spcPts val="0"/>
              </a:spcAft>
              <a:buClr>
                <a:schemeClr val="dk1"/>
              </a:buClr>
              <a:buSzPts val="1100"/>
              <a:buFont typeface="Arial"/>
              <a:buNone/>
            </a:pPr>
            <a:endParaRPr>
              <a:solidFill>
                <a:schemeClr val="dk1"/>
              </a:solidFill>
              <a:latin typeface="Lexend Deca"/>
              <a:ea typeface="Lexend Deca"/>
              <a:cs typeface="Lexend Deca"/>
              <a:sym typeface="Lexend Deca"/>
            </a:endParaRPr>
          </a:p>
          <a:p>
            <a:pPr marL="0" lvl="0" indent="0" algn="l" rtl="0">
              <a:spcBef>
                <a:spcPts val="0"/>
              </a:spcBef>
              <a:spcAft>
                <a:spcPts val="0"/>
              </a:spcAft>
              <a:buClr>
                <a:schemeClr val="dk1"/>
              </a:buClr>
              <a:buSzPts val="1100"/>
              <a:buFont typeface="Arial"/>
              <a:buNone/>
            </a:pPr>
            <a:r>
              <a:rPr lang="fr">
                <a:solidFill>
                  <a:schemeClr val="dk1"/>
                </a:solidFill>
                <a:latin typeface="Lexend Deca"/>
                <a:ea typeface="Lexend Deca"/>
                <a:cs typeface="Lexend Deca"/>
                <a:sym typeface="Lexend Deca"/>
              </a:rPr>
              <a:t>Comptabiliser les mouvements : </a:t>
            </a:r>
            <a:r>
              <a:rPr lang="fr" u="sng">
                <a:solidFill>
                  <a:schemeClr val="accent5"/>
                </a:solidFill>
                <a:latin typeface="Lexend Deca"/>
                <a:ea typeface="Lexend Deca"/>
                <a:cs typeface="Lexend Deca"/>
                <a:sym typeface="Lexend Deca"/>
                <a:hlinkClick r:id="rId4"/>
              </a:rPr>
              <a:t>https://makecode.microbit.org/_d1AUoJMpAXCy</a:t>
            </a:r>
            <a:endParaRPr>
              <a:solidFill>
                <a:schemeClr val="dk1"/>
              </a:solidFill>
              <a:latin typeface="Lexend Deca"/>
              <a:ea typeface="Lexend Deca"/>
              <a:cs typeface="Lexend Deca"/>
              <a:sym typeface="Lexend Deca"/>
            </a:endParaRPr>
          </a:p>
          <a:p>
            <a:pPr marL="0" lvl="0" indent="0" algn="l" rtl="0">
              <a:spcBef>
                <a:spcPts val="0"/>
              </a:spcBef>
              <a:spcAft>
                <a:spcPts val="0"/>
              </a:spcAft>
              <a:buClr>
                <a:schemeClr val="dk1"/>
              </a:buClr>
              <a:buSzPts val="1100"/>
              <a:buFont typeface="Arial"/>
              <a:buNone/>
            </a:pPr>
            <a:endParaRPr>
              <a:solidFill>
                <a:schemeClr val="dk1"/>
              </a:solidFill>
              <a:latin typeface="Lexend Deca"/>
              <a:ea typeface="Lexend Deca"/>
              <a:cs typeface="Lexend Deca"/>
              <a:sym typeface="Lexend Deca"/>
            </a:endParaRPr>
          </a:p>
          <a:p>
            <a:pPr marL="0" lvl="0" indent="0" algn="l" rtl="0">
              <a:spcBef>
                <a:spcPts val="0"/>
              </a:spcBef>
              <a:spcAft>
                <a:spcPts val="0"/>
              </a:spcAft>
              <a:buClr>
                <a:schemeClr val="dk1"/>
              </a:buClr>
              <a:buSzPts val="1100"/>
              <a:buFont typeface="Arial"/>
              <a:buNone/>
            </a:pPr>
            <a:r>
              <a:rPr lang="fr">
                <a:solidFill>
                  <a:schemeClr val="dk1"/>
                </a:solidFill>
                <a:latin typeface="Lexend Deca"/>
                <a:ea typeface="Lexend Deca"/>
                <a:cs typeface="Lexend Deca"/>
                <a:sym typeface="Lexend Deca"/>
              </a:rPr>
              <a:t>Envoyer le nombre de mouvements par bluetooth : </a:t>
            </a:r>
            <a:r>
              <a:rPr lang="fr" u="sng">
                <a:solidFill>
                  <a:schemeClr val="accent5"/>
                </a:solidFill>
                <a:latin typeface="Lexend Deca"/>
                <a:ea typeface="Lexend Deca"/>
                <a:cs typeface="Lexend Deca"/>
                <a:sym typeface="Lexend Deca"/>
                <a:hlinkClick r:id="rId5"/>
              </a:rPr>
              <a:t>https://makecode.microbit.org/_KvHe2xPe8haw</a:t>
            </a:r>
            <a:endParaRPr>
              <a:solidFill>
                <a:schemeClr val="dk1"/>
              </a:solidFill>
              <a:latin typeface="Lexend Deca"/>
              <a:ea typeface="Lexend Deca"/>
              <a:cs typeface="Lexend Deca"/>
              <a:sym typeface="Lexend Deca"/>
            </a:endParaRPr>
          </a:p>
          <a:p>
            <a:pPr marL="0" lvl="0" indent="0" algn="l" rtl="0">
              <a:spcBef>
                <a:spcPts val="0"/>
              </a:spcBef>
              <a:spcAft>
                <a:spcPts val="0"/>
              </a:spcAft>
              <a:buClr>
                <a:schemeClr val="dk1"/>
              </a:buClr>
              <a:buSzPts val="1100"/>
              <a:buFont typeface="Arial"/>
              <a:buNone/>
            </a:pPr>
            <a:endParaRPr>
              <a:solidFill>
                <a:schemeClr val="dk1"/>
              </a:solidFill>
              <a:latin typeface="Lexend Deca"/>
              <a:ea typeface="Lexend Deca"/>
              <a:cs typeface="Lexend Deca"/>
              <a:sym typeface="Lexend Deca"/>
            </a:endParaRPr>
          </a:p>
          <a:p>
            <a:pPr marL="0" lvl="0" indent="0" algn="l" rtl="0">
              <a:spcBef>
                <a:spcPts val="0"/>
              </a:spcBef>
              <a:spcAft>
                <a:spcPts val="0"/>
              </a:spcAft>
              <a:buNone/>
            </a:pPr>
            <a:r>
              <a:rPr lang="fr">
                <a:solidFill>
                  <a:schemeClr val="dk1"/>
                </a:solidFill>
                <a:latin typeface="Lexend Deca"/>
                <a:ea typeface="Lexend Deca"/>
                <a:cs typeface="Lexend Deca"/>
                <a:sym typeface="Lexend Deca"/>
              </a:rPr>
              <a:t>Application de base App Inventor (aia) : </a:t>
            </a:r>
            <a:r>
              <a:rPr lang="fr" u="sng">
                <a:solidFill>
                  <a:schemeClr val="hlink"/>
                </a:solidFill>
                <a:latin typeface="Lexend Deca"/>
                <a:ea typeface="Lexend Deca"/>
                <a:cs typeface="Lexend Deca"/>
                <a:sym typeface="Lexend Deca"/>
                <a:hlinkClick r:id="rId6"/>
              </a:rPr>
              <a:t>https://frama.link/haltere</a:t>
            </a:r>
            <a:endParaRPr>
              <a:solidFill>
                <a:schemeClr val="dk1"/>
              </a:solidFill>
              <a:latin typeface="Lexend Deca"/>
              <a:ea typeface="Lexend Deca"/>
              <a:cs typeface="Lexend Deca"/>
              <a:sym typeface="Lexend Deca"/>
            </a:endParaRPr>
          </a:p>
          <a:p>
            <a:pPr marL="0" lvl="0" indent="0" algn="l" rtl="0">
              <a:spcBef>
                <a:spcPts val="0"/>
              </a:spcBef>
              <a:spcAft>
                <a:spcPts val="0"/>
              </a:spcAft>
              <a:buClr>
                <a:schemeClr val="dk1"/>
              </a:buClr>
              <a:buSzPts val="1100"/>
              <a:buFont typeface="Arial"/>
              <a:buNone/>
            </a:pPr>
            <a:endParaRPr>
              <a:solidFill>
                <a:schemeClr val="dk1"/>
              </a:solidFill>
              <a:latin typeface="Lexend Deca"/>
              <a:ea typeface="Lexend Deca"/>
              <a:cs typeface="Lexend Deca"/>
              <a:sym typeface="Lexend Deca"/>
            </a:endParaRPr>
          </a:p>
          <a:p>
            <a:pPr marL="0" lvl="0" indent="0" algn="l" rtl="0">
              <a:spcBef>
                <a:spcPts val="0"/>
              </a:spcBef>
              <a:spcAft>
                <a:spcPts val="0"/>
              </a:spcAft>
              <a:buNone/>
            </a:pPr>
            <a:r>
              <a:rPr lang="fr">
                <a:solidFill>
                  <a:schemeClr val="dk1"/>
                </a:solidFill>
                <a:latin typeface="Lexend Deca"/>
                <a:ea typeface="Lexend Deca"/>
                <a:cs typeface="Lexend Deca"/>
                <a:sym typeface="Lexend Deca"/>
              </a:rPr>
              <a:t>Application corrigée App Inventor (aia) : </a:t>
            </a:r>
            <a:r>
              <a:rPr lang="fr" u="sng">
                <a:solidFill>
                  <a:schemeClr val="hlink"/>
                </a:solidFill>
                <a:latin typeface="Lexend Deca"/>
                <a:ea typeface="Lexend Deca"/>
                <a:cs typeface="Lexend Deca"/>
                <a:sym typeface="Lexend Deca"/>
                <a:hlinkClick r:id="rId7"/>
              </a:rPr>
              <a:t>https://frama.link/halterecorrige</a:t>
            </a:r>
            <a:endParaRPr>
              <a:solidFill>
                <a:schemeClr val="dk1"/>
              </a:solidFill>
              <a:latin typeface="Lexend Deca"/>
              <a:ea typeface="Lexend Deca"/>
              <a:cs typeface="Lexend Deca"/>
              <a:sym typeface="Lexend Deca"/>
            </a:endParaRPr>
          </a:p>
          <a:p>
            <a:pPr marL="0" lvl="0" indent="0" algn="l" rtl="0">
              <a:spcBef>
                <a:spcPts val="0"/>
              </a:spcBef>
              <a:spcAft>
                <a:spcPts val="0"/>
              </a:spcAft>
              <a:buClr>
                <a:schemeClr val="dk1"/>
              </a:buClr>
              <a:buSzPts val="1100"/>
              <a:buFont typeface="Arial"/>
              <a:buNone/>
            </a:pPr>
            <a:endParaRPr>
              <a:solidFill>
                <a:schemeClr val="dk1"/>
              </a:solidFill>
              <a:latin typeface="Lexend Deca"/>
              <a:ea typeface="Lexend Deca"/>
              <a:cs typeface="Lexend Deca"/>
              <a:sym typeface="Lexend Deca"/>
            </a:endParaRPr>
          </a:p>
          <a:p>
            <a:pPr marL="0" lvl="0" indent="0" algn="l" rtl="0">
              <a:spcBef>
                <a:spcPts val="0"/>
              </a:spcBef>
              <a:spcAft>
                <a:spcPts val="0"/>
              </a:spcAft>
              <a:buNone/>
            </a:pPr>
            <a:r>
              <a:rPr lang="fr">
                <a:solidFill>
                  <a:schemeClr val="dk1"/>
                </a:solidFill>
                <a:latin typeface="Lexend Deca"/>
                <a:ea typeface="Lexend Deca"/>
                <a:cs typeface="Lexend Deca"/>
                <a:sym typeface="Lexend Deca"/>
              </a:rPr>
              <a:t>Application de base à installer (apk) : </a:t>
            </a:r>
            <a:r>
              <a:rPr lang="fr" u="sng">
                <a:solidFill>
                  <a:schemeClr val="hlink"/>
                </a:solidFill>
                <a:latin typeface="Lexend Deca"/>
                <a:ea typeface="Lexend Deca"/>
                <a:cs typeface="Lexend Deca"/>
                <a:sym typeface="Lexend Deca"/>
                <a:hlinkClick r:id="rId8"/>
              </a:rPr>
              <a:t>https://frama.link/haltereapk</a:t>
            </a:r>
            <a:endParaRPr>
              <a:solidFill>
                <a:schemeClr val="dk1"/>
              </a:solidFill>
              <a:latin typeface="Lexend Deca"/>
              <a:ea typeface="Lexend Deca"/>
              <a:cs typeface="Lexend Deca"/>
              <a:sym typeface="Lexend Deca"/>
            </a:endParaRPr>
          </a:p>
          <a:p>
            <a:pPr marL="0" lvl="0" indent="0" algn="l" rtl="0">
              <a:spcBef>
                <a:spcPts val="0"/>
              </a:spcBef>
              <a:spcAft>
                <a:spcPts val="0"/>
              </a:spcAft>
              <a:buClr>
                <a:schemeClr val="dk1"/>
              </a:buClr>
              <a:buSzPts val="1100"/>
              <a:buFont typeface="Arial"/>
              <a:buNone/>
            </a:pPr>
            <a:endParaRPr>
              <a:solidFill>
                <a:schemeClr val="dk1"/>
              </a:solidFill>
              <a:latin typeface="Lexend Deca"/>
              <a:ea typeface="Lexend Deca"/>
              <a:cs typeface="Lexend Deca"/>
              <a:sym typeface="Lexend Deca"/>
            </a:endParaRPr>
          </a:p>
          <a:p>
            <a:pPr marL="0" lvl="0" indent="0" algn="l" rtl="0">
              <a:spcBef>
                <a:spcPts val="0"/>
              </a:spcBef>
              <a:spcAft>
                <a:spcPts val="0"/>
              </a:spcAft>
              <a:buNone/>
            </a:pPr>
            <a:r>
              <a:rPr lang="fr">
                <a:solidFill>
                  <a:schemeClr val="dk1"/>
                </a:solidFill>
                <a:latin typeface="Lexend Deca"/>
                <a:ea typeface="Lexend Deca"/>
                <a:cs typeface="Lexend Deca"/>
                <a:sym typeface="Lexend Deca"/>
              </a:rPr>
              <a:t>Application corrigée à installer (apk) : </a:t>
            </a:r>
            <a:r>
              <a:rPr lang="fr" u="sng">
                <a:solidFill>
                  <a:schemeClr val="hlink"/>
                </a:solidFill>
                <a:latin typeface="Lexend Deca"/>
                <a:ea typeface="Lexend Deca"/>
                <a:cs typeface="Lexend Deca"/>
                <a:sym typeface="Lexend Deca"/>
                <a:hlinkClick r:id="rId9"/>
              </a:rPr>
              <a:t>https://frama.link/halterecorrigeapk</a:t>
            </a:r>
            <a:endParaRPr>
              <a:solidFill>
                <a:schemeClr val="dk1"/>
              </a:solidFill>
              <a:latin typeface="Lexend Deca"/>
              <a:ea typeface="Lexend Deca"/>
              <a:cs typeface="Lexend Deca"/>
              <a:sym typeface="Lexend Deca"/>
            </a:endParaRPr>
          </a:p>
          <a:p>
            <a:pPr marL="0" lvl="0" indent="0" algn="l" rtl="0">
              <a:spcBef>
                <a:spcPts val="0"/>
              </a:spcBef>
              <a:spcAft>
                <a:spcPts val="0"/>
              </a:spcAft>
              <a:buNone/>
            </a:pPr>
            <a:endParaRPr>
              <a:solidFill>
                <a:schemeClr val="dk1"/>
              </a:solidFill>
              <a:latin typeface="Lexend Deca"/>
              <a:ea typeface="Lexend Deca"/>
              <a:cs typeface="Lexend Deca"/>
              <a:sym typeface="Lexend Deca"/>
            </a:endParaRPr>
          </a:p>
          <a:p>
            <a:pPr marL="0" lvl="0" indent="0" algn="l" rtl="0">
              <a:spcBef>
                <a:spcPts val="0"/>
              </a:spcBef>
              <a:spcAft>
                <a:spcPts val="0"/>
              </a:spcAft>
              <a:buNone/>
            </a:pPr>
            <a:r>
              <a:rPr lang="fr">
                <a:solidFill>
                  <a:schemeClr val="dk1"/>
                </a:solidFill>
                <a:latin typeface="Lexend Deca"/>
                <a:ea typeface="Lexend Deca"/>
                <a:cs typeface="Lexend Deca"/>
                <a:sym typeface="Lexend Deca"/>
              </a:rPr>
              <a:t>Image du bouton init : </a:t>
            </a:r>
            <a:r>
              <a:rPr lang="fr" u="sng">
                <a:solidFill>
                  <a:schemeClr val="hlink"/>
                </a:solidFill>
                <a:latin typeface="Lexend Deca"/>
                <a:ea typeface="Lexend Deca"/>
                <a:cs typeface="Lexend Deca"/>
                <a:sym typeface="Lexend Deca"/>
                <a:hlinkClick r:id="rId10"/>
              </a:rPr>
              <a:t>https://frama.link/bouton</a:t>
            </a:r>
            <a:endParaRPr>
              <a:solidFill>
                <a:schemeClr val="dk1"/>
              </a:solidFill>
              <a:latin typeface="Lexend Deca"/>
              <a:ea typeface="Lexend Deca"/>
              <a:cs typeface="Lexend Deca"/>
              <a:sym typeface="Lexend Deca"/>
            </a:endParaRPr>
          </a:p>
          <a:p>
            <a:pPr marL="0" lvl="0" indent="0" algn="l" rtl="0">
              <a:spcBef>
                <a:spcPts val="0"/>
              </a:spcBef>
              <a:spcAft>
                <a:spcPts val="0"/>
              </a:spcAft>
              <a:buNone/>
            </a:pPr>
            <a:endParaRPr>
              <a:solidFill>
                <a:schemeClr val="dk1"/>
              </a:solidFill>
              <a:latin typeface="Lexend Deca"/>
              <a:ea typeface="Lexend Deca"/>
              <a:cs typeface="Lexend Deca"/>
              <a:sym typeface="Lexend Deca"/>
            </a:endParaRPr>
          </a:p>
          <a:p>
            <a:pPr marL="0" lvl="0" indent="0" algn="l" rtl="0">
              <a:spcBef>
                <a:spcPts val="0"/>
              </a:spcBef>
              <a:spcAft>
                <a:spcPts val="0"/>
              </a:spcAft>
              <a:buNone/>
            </a:pPr>
            <a:endParaRPr sz="1200">
              <a:solidFill>
                <a:schemeClr val="dk1"/>
              </a:solidFill>
              <a:latin typeface="Lexend Deca"/>
              <a:ea typeface="Lexend Deca"/>
              <a:cs typeface="Lexend Deca"/>
              <a:sym typeface="Lexend Dec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fr"/>
              <a:t>48</a:t>
            </a:fld>
            <a:endParaRPr/>
          </a:p>
        </p:txBody>
      </p:sp>
      <p:sp>
        <p:nvSpPr>
          <p:cNvPr id="895" name="Google Shape;895;p72"/>
          <p:cNvSpPr txBox="1"/>
          <p:nvPr/>
        </p:nvSpPr>
        <p:spPr>
          <a:xfrm>
            <a:off x="0" y="701100"/>
            <a:ext cx="9144000" cy="4442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fr" sz="1800" b="1">
                <a:solidFill>
                  <a:schemeClr val="dk1"/>
                </a:solidFill>
                <a:latin typeface="Lexend Deca"/>
                <a:ea typeface="Lexend Deca"/>
                <a:cs typeface="Lexend Deca"/>
                <a:sym typeface="Lexend Deca"/>
              </a:rPr>
              <a:t>Samuel  VIOLLIN</a:t>
            </a:r>
            <a:endParaRPr sz="1800" b="1">
              <a:solidFill>
                <a:schemeClr val="dk1"/>
              </a:solidFill>
              <a:latin typeface="Lexend Deca"/>
              <a:ea typeface="Lexend Deca"/>
              <a:cs typeface="Lexend Deca"/>
              <a:sym typeface="Lexend Deca"/>
            </a:endParaRPr>
          </a:p>
          <a:p>
            <a:pPr marL="0" lvl="0" indent="0" algn="l" rtl="0">
              <a:lnSpc>
                <a:spcPct val="90000"/>
              </a:lnSpc>
              <a:spcBef>
                <a:spcPts val="0"/>
              </a:spcBef>
              <a:spcAft>
                <a:spcPts val="0"/>
              </a:spcAft>
              <a:buNone/>
            </a:pPr>
            <a:r>
              <a:rPr lang="fr" sz="1800" b="1">
                <a:solidFill>
                  <a:srgbClr val="404040"/>
                </a:solidFill>
                <a:latin typeface="Lexend Deca"/>
                <a:ea typeface="Lexend Deca"/>
                <a:cs typeface="Lexend Deca"/>
                <a:sym typeface="Lexend Deca"/>
              </a:rPr>
              <a:t>Inspecteur Général de l’éducation, du sport et de la recherche</a:t>
            </a:r>
            <a:endParaRPr sz="1800" b="1">
              <a:solidFill>
                <a:srgbClr val="404040"/>
              </a:solidFill>
              <a:latin typeface="Lexend Deca"/>
              <a:ea typeface="Lexend Deca"/>
              <a:cs typeface="Lexend Deca"/>
              <a:sym typeface="Lexend Deca"/>
            </a:endParaRPr>
          </a:p>
          <a:p>
            <a:pPr marL="0" lvl="0" indent="0" algn="l" rtl="0">
              <a:lnSpc>
                <a:spcPct val="90000"/>
              </a:lnSpc>
              <a:spcBef>
                <a:spcPts val="0"/>
              </a:spcBef>
              <a:spcAft>
                <a:spcPts val="0"/>
              </a:spcAft>
              <a:buNone/>
            </a:pPr>
            <a:r>
              <a:rPr lang="fr" sz="1800" b="1">
                <a:solidFill>
                  <a:srgbClr val="404040"/>
                </a:solidFill>
                <a:latin typeface="Lexend Deca"/>
                <a:ea typeface="Lexend Deca"/>
                <a:cs typeface="Lexend Deca"/>
                <a:sym typeface="Lexend Deca"/>
              </a:rPr>
              <a:t>Doyen du groupe Sciences et Techniques Industrielles</a:t>
            </a:r>
            <a:endParaRPr sz="1800" b="1">
              <a:solidFill>
                <a:srgbClr val="404040"/>
              </a:solidFill>
              <a:latin typeface="Lexend Deca"/>
              <a:ea typeface="Lexend Deca"/>
              <a:cs typeface="Lexend Deca"/>
              <a:sym typeface="Lexend Deca"/>
            </a:endParaRPr>
          </a:p>
          <a:p>
            <a:pPr marL="0" lvl="0" indent="0" algn="l" rtl="0">
              <a:lnSpc>
                <a:spcPct val="90000"/>
              </a:lnSpc>
              <a:spcBef>
                <a:spcPts val="0"/>
              </a:spcBef>
              <a:spcAft>
                <a:spcPts val="0"/>
              </a:spcAft>
              <a:buNone/>
            </a:pPr>
            <a:endParaRPr sz="1800" b="1">
              <a:solidFill>
                <a:srgbClr val="404040"/>
              </a:solidFill>
              <a:latin typeface="Lexend Deca"/>
              <a:ea typeface="Lexend Deca"/>
              <a:cs typeface="Lexend Deca"/>
              <a:sym typeface="Lexend Deca"/>
            </a:endParaRPr>
          </a:p>
          <a:p>
            <a:pPr marL="0" lvl="0" indent="0" algn="l" rtl="0">
              <a:lnSpc>
                <a:spcPct val="90000"/>
              </a:lnSpc>
              <a:spcBef>
                <a:spcPts val="0"/>
              </a:spcBef>
              <a:spcAft>
                <a:spcPts val="0"/>
              </a:spcAft>
              <a:buNone/>
            </a:pPr>
            <a:r>
              <a:rPr lang="fr" sz="1800" b="1">
                <a:solidFill>
                  <a:schemeClr val="dk1"/>
                </a:solidFill>
                <a:latin typeface="Lexend Deca"/>
                <a:ea typeface="Lexend Deca"/>
                <a:cs typeface="Lexend Deca"/>
                <a:sym typeface="Lexend Deca"/>
              </a:rPr>
              <a:t>Thomas Roy</a:t>
            </a:r>
            <a:endParaRPr sz="1800" b="1">
              <a:solidFill>
                <a:schemeClr val="dk1"/>
              </a:solidFill>
              <a:latin typeface="Lexend Deca"/>
              <a:ea typeface="Lexend Deca"/>
              <a:cs typeface="Lexend Deca"/>
              <a:sym typeface="Lexend Deca"/>
            </a:endParaRPr>
          </a:p>
          <a:p>
            <a:pPr marL="0" lvl="0" indent="0" algn="l" rtl="0">
              <a:lnSpc>
                <a:spcPct val="90000"/>
              </a:lnSpc>
              <a:spcBef>
                <a:spcPts val="0"/>
              </a:spcBef>
              <a:spcAft>
                <a:spcPts val="0"/>
              </a:spcAft>
              <a:buNone/>
            </a:pPr>
            <a:r>
              <a:rPr lang="fr" sz="1800" b="1">
                <a:solidFill>
                  <a:srgbClr val="404040"/>
                </a:solidFill>
                <a:latin typeface="Lexend Deca"/>
                <a:ea typeface="Lexend Deca"/>
                <a:cs typeface="Lexend Deca"/>
                <a:sym typeface="Lexend Deca"/>
              </a:rPr>
              <a:t>Inspecteur d'Académie - Inspecteur Pédagogique Régional</a:t>
            </a:r>
            <a:endParaRPr sz="1800" b="1">
              <a:solidFill>
                <a:srgbClr val="404040"/>
              </a:solidFill>
              <a:latin typeface="Lexend Deca"/>
              <a:ea typeface="Lexend Deca"/>
              <a:cs typeface="Lexend Deca"/>
              <a:sym typeface="Lexend Deca"/>
            </a:endParaRPr>
          </a:p>
          <a:p>
            <a:pPr marL="0" lvl="0" indent="0" algn="l" rtl="0">
              <a:lnSpc>
                <a:spcPct val="90000"/>
              </a:lnSpc>
              <a:spcBef>
                <a:spcPts val="0"/>
              </a:spcBef>
              <a:spcAft>
                <a:spcPts val="0"/>
              </a:spcAft>
              <a:buNone/>
            </a:pPr>
            <a:r>
              <a:rPr lang="fr" sz="1800" b="1">
                <a:solidFill>
                  <a:srgbClr val="404040"/>
                </a:solidFill>
                <a:latin typeface="Lexend Deca"/>
                <a:ea typeface="Lexend Deca"/>
                <a:cs typeface="Lexend Deca"/>
                <a:sym typeface="Lexend Deca"/>
              </a:rPr>
              <a:t>Sciences  et Techniques Industrielles</a:t>
            </a:r>
            <a:endParaRPr sz="1800" b="1">
              <a:solidFill>
                <a:srgbClr val="404040"/>
              </a:solidFill>
              <a:latin typeface="Lexend Deca"/>
              <a:ea typeface="Lexend Deca"/>
              <a:cs typeface="Lexend Deca"/>
              <a:sym typeface="Lexend Deca"/>
            </a:endParaRPr>
          </a:p>
          <a:p>
            <a:pPr marL="0" lvl="0" indent="0" algn="l" rtl="0">
              <a:lnSpc>
                <a:spcPct val="90000"/>
              </a:lnSpc>
              <a:spcBef>
                <a:spcPts val="0"/>
              </a:spcBef>
              <a:spcAft>
                <a:spcPts val="0"/>
              </a:spcAft>
              <a:buNone/>
            </a:pPr>
            <a:r>
              <a:rPr lang="fr" sz="1800" b="1">
                <a:solidFill>
                  <a:srgbClr val="404040"/>
                </a:solidFill>
                <a:latin typeface="Lexend Deca"/>
                <a:ea typeface="Lexend Deca"/>
                <a:cs typeface="Lexend Deca"/>
                <a:sym typeface="Lexend Deca"/>
              </a:rPr>
              <a:t>Corps d'inspection • Inspecteurs du second degré</a:t>
            </a:r>
            <a:endParaRPr sz="1800" b="1">
              <a:solidFill>
                <a:srgbClr val="404040"/>
              </a:solidFill>
              <a:latin typeface="Lexend Deca"/>
              <a:ea typeface="Lexend Deca"/>
              <a:cs typeface="Lexend Deca"/>
              <a:sym typeface="Lexend Deca"/>
            </a:endParaRPr>
          </a:p>
          <a:p>
            <a:pPr marL="0" lvl="0" indent="0" algn="l" rtl="0">
              <a:lnSpc>
                <a:spcPct val="90000"/>
              </a:lnSpc>
              <a:spcBef>
                <a:spcPts val="0"/>
              </a:spcBef>
              <a:spcAft>
                <a:spcPts val="0"/>
              </a:spcAft>
              <a:buNone/>
            </a:pPr>
            <a:endParaRPr sz="1800" b="1">
              <a:solidFill>
                <a:srgbClr val="404040"/>
              </a:solidFill>
              <a:latin typeface="Lexend Deca"/>
              <a:ea typeface="Lexend Deca"/>
              <a:cs typeface="Lexend Deca"/>
              <a:sym typeface="Lexend Deca"/>
            </a:endParaRPr>
          </a:p>
          <a:p>
            <a:pPr marL="0" lvl="0" indent="0" algn="l" rtl="0">
              <a:lnSpc>
                <a:spcPct val="90000"/>
              </a:lnSpc>
              <a:spcBef>
                <a:spcPts val="0"/>
              </a:spcBef>
              <a:spcAft>
                <a:spcPts val="0"/>
              </a:spcAft>
              <a:buNone/>
            </a:pPr>
            <a:r>
              <a:rPr lang="fr" sz="1800" b="1">
                <a:latin typeface="Lexend Deca"/>
                <a:ea typeface="Lexend Deca"/>
                <a:cs typeface="Lexend Deca"/>
                <a:sym typeface="Lexend Deca"/>
              </a:rPr>
              <a:t>Rodolphe MOUIX</a:t>
            </a:r>
            <a:endParaRPr sz="1800" b="1">
              <a:latin typeface="Lexend Deca"/>
              <a:ea typeface="Lexend Deca"/>
              <a:cs typeface="Lexend Deca"/>
              <a:sym typeface="Lexend Deca"/>
            </a:endParaRPr>
          </a:p>
          <a:p>
            <a:pPr marL="0" lvl="0" indent="0" algn="l" rtl="0">
              <a:lnSpc>
                <a:spcPct val="90000"/>
              </a:lnSpc>
              <a:spcBef>
                <a:spcPts val="0"/>
              </a:spcBef>
              <a:spcAft>
                <a:spcPts val="0"/>
              </a:spcAft>
              <a:buNone/>
            </a:pPr>
            <a:r>
              <a:rPr lang="fr" sz="1800" b="1">
                <a:solidFill>
                  <a:srgbClr val="404040"/>
                </a:solidFill>
                <a:latin typeface="Lexend Deca"/>
                <a:ea typeface="Lexend Deca"/>
                <a:cs typeface="Lexend Deca"/>
                <a:sym typeface="Lexend Deca"/>
              </a:rPr>
              <a:t>Chargé de missions d’Inspection-professeur certifié de technologie</a:t>
            </a:r>
            <a:endParaRPr sz="1800" b="1">
              <a:solidFill>
                <a:srgbClr val="404040"/>
              </a:solidFill>
              <a:latin typeface="Lexend Deca"/>
              <a:ea typeface="Lexend Deca"/>
              <a:cs typeface="Lexend Deca"/>
              <a:sym typeface="Lexend Deca"/>
            </a:endParaRPr>
          </a:p>
          <a:p>
            <a:pPr marL="0" lvl="0" indent="0" algn="l" rtl="0">
              <a:lnSpc>
                <a:spcPct val="90000"/>
              </a:lnSpc>
              <a:spcBef>
                <a:spcPts val="0"/>
              </a:spcBef>
              <a:spcAft>
                <a:spcPts val="0"/>
              </a:spcAft>
              <a:buNone/>
            </a:pPr>
            <a:endParaRPr sz="1800" b="1">
              <a:solidFill>
                <a:srgbClr val="404040"/>
              </a:solidFill>
              <a:latin typeface="Lexend Deca"/>
              <a:ea typeface="Lexend Deca"/>
              <a:cs typeface="Lexend Deca"/>
              <a:sym typeface="Lexend Deca"/>
            </a:endParaRPr>
          </a:p>
          <a:p>
            <a:pPr marL="0" lvl="0" indent="0" algn="l" rtl="0">
              <a:lnSpc>
                <a:spcPct val="90000"/>
              </a:lnSpc>
              <a:spcBef>
                <a:spcPts val="0"/>
              </a:spcBef>
              <a:spcAft>
                <a:spcPts val="0"/>
              </a:spcAft>
              <a:buNone/>
            </a:pPr>
            <a:r>
              <a:rPr lang="fr" sz="1800" b="1">
                <a:latin typeface="Lexend Deca"/>
                <a:ea typeface="Lexend Deca"/>
                <a:cs typeface="Lexend Deca"/>
                <a:sym typeface="Lexend Deca"/>
              </a:rPr>
              <a:t>Domenico LAZZARO</a:t>
            </a:r>
            <a:r>
              <a:rPr lang="fr" sz="1800" b="1">
                <a:solidFill>
                  <a:srgbClr val="404040"/>
                </a:solidFill>
                <a:latin typeface="Lexend Deca"/>
                <a:ea typeface="Lexend Deca"/>
                <a:cs typeface="Lexend Deca"/>
                <a:sym typeface="Lexend Deca"/>
              </a:rPr>
              <a:t>-professeur certifié de technologie</a:t>
            </a:r>
            <a:endParaRPr sz="1800" b="1">
              <a:solidFill>
                <a:srgbClr val="404040"/>
              </a:solidFill>
              <a:latin typeface="Lexend Deca"/>
              <a:ea typeface="Lexend Deca"/>
              <a:cs typeface="Lexend Deca"/>
              <a:sym typeface="Lexend Deca"/>
            </a:endParaRPr>
          </a:p>
          <a:p>
            <a:pPr marL="0" lvl="0" indent="0" algn="l" rtl="0">
              <a:lnSpc>
                <a:spcPct val="90000"/>
              </a:lnSpc>
              <a:spcBef>
                <a:spcPts val="0"/>
              </a:spcBef>
              <a:spcAft>
                <a:spcPts val="0"/>
              </a:spcAft>
              <a:buNone/>
            </a:pPr>
            <a:r>
              <a:rPr lang="fr" sz="1800" b="1">
                <a:solidFill>
                  <a:schemeClr val="dk1"/>
                </a:solidFill>
                <a:latin typeface="Lexend Deca"/>
                <a:ea typeface="Lexend Deca"/>
                <a:cs typeface="Lexend Deca"/>
                <a:sym typeface="Lexend Deca"/>
              </a:rPr>
              <a:t>Frédérique DEBEE</a:t>
            </a:r>
            <a:r>
              <a:rPr lang="fr" sz="1800" b="1">
                <a:solidFill>
                  <a:srgbClr val="404040"/>
                </a:solidFill>
                <a:latin typeface="Lexend Deca"/>
                <a:ea typeface="Lexend Deca"/>
                <a:cs typeface="Lexend Deca"/>
                <a:sym typeface="Lexend Deca"/>
              </a:rPr>
              <a:t>-professeur certifié de technologie</a:t>
            </a:r>
            <a:endParaRPr sz="1800" b="1">
              <a:solidFill>
                <a:srgbClr val="404040"/>
              </a:solidFill>
              <a:latin typeface="Lexend Deca"/>
              <a:ea typeface="Lexend Deca"/>
              <a:cs typeface="Lexend Deca"/>
              <a:sym typeface="Lexend Deca"/>
            </a:endParaRPr>
          </a:p>
          <a:p>
            <a:pPr marL="0" lvl="0" indent="0" algn="l" rtl="0">
              <a:lnSpc>
                <a:spcPct val="90000"/>
              </a:lnSpc>
              <a:spcBef>
                <a:spcPts val="0"/>
              </a:spcBef>
              <a:spcAft>
                <a:spcPts val="0"/>
              </a:spcAft>
              <a:buClr>
                <a:schemeClr val="dk1"/>
              </a:buClr>
              <a:buSzPts val="1100"/>
              <a:buFont typeface="Arial"/>
              <a:buNone/>
            </a:pPr>
            <a:r>
              <a:rPr lang="fr" sz="1800" b="1">
                <a:solidFill>
                  <a:schemeClr val="dk1"/>
                </a:solidFill>
                <a:latin typeface="Lexend Deca"/>
                <a:ea typeface="Lexend Deca"/>
                <a:cs typeface="Lexend Deca"/>
                <a:sym typeface="Lexend Deca"/>
              </a:rPr>
              <a:t>Romain BERTRAND</a:t>
            </a:r>
            <a:r>
              <a:rPr lang="fr" sz="1800" b="1">
                <a:solidFill>
                  <a:srgbClr val="404040"/>
                </a:solidFill>
                <a:latin typeface="Lexend Deca"/>
                <a:ea typeface="Lexend Deca"/>
                <a:cs typeface="Lexend Deca"/>
                <a:sym typeface="Lexend Deca"/>
              </a:rPr>
              <a:t>-professeur certifié de technologie</a:t>
            </a:r>
            <a:endParaRPr sz="1800" b="1">
              <a:solidFill>
                <a:srgbClr val="404040"/>
              </a:solidFill>
              <a:latin typeface="Lexend Deca"/>
              <a:ea typeface="Lexend Deca"/>
              <a:cs typeface="Lexend Deca"/>
              <a:sym typeface="Lexend Deca"/>
            </a:endParaRPr>
          </a:p>
          <a:p>
            <a:pPr marL="0" lvl="0" indent="0" algn="l" rtl="0">
              <a:lnSpc>
                <a:spcPct val="90000"/>
              </a:lnSpc>
              <a:spcBef>
                <a:spcPts val="0"/>
              </a:spcBef>
              <a:spcAft>
                <a:spcPts val="0"/>
              </a:spcAft>
              <a:buNone/>
            </a:pPr>
            <a:endParaRPr sz="1800" b="1">
              <a:solidFill>
                <a:srgbClr val="404040"/>
              </a:solidFill>
              <a:latin typeface="Lexend Deca"/>
              <a:ea typeface="Lexend Deca"/>
              <a:cs typeface="Lexend Deca"/>
              <a:sym typeface="Lexend Deca"/>
            </a:endParaRPr>
          </a:p>
          <a:p>
            <a:pPr marL="0" lvl="0" indent="0" algn="l" rtl="0">
              <a:lnSpc>
                <a:spcPct val="90000"/>
              </a:lnSpc>
              <a:spcBef>
                <a:spcPts val="0"/>
              </a:spcBef>
              <a:spcAft>
                <a:spcPts val="0"/>
              </a:spcAft>
              <a:buNone/>
            </a:pPr>
            <a:endParaRPr sz="1800" b="1">
              <a:solidFill>
                <a:srgbClr val="404040"/>
              </a:solidFill>
              <a:latin typeface="Lexend Deca"/>
              <a:ea typeface="Lexend Deca"/>
              <a:cs typeface="Lexend Deca"/>
              <a:sym typeface="Lexend Deca"/>
            </a:endParaRPr>
          </a:p>
          <a:p>
            <a:pPr marL="0" lvl="0" indent="0" algn="l" rtl="0">
              <a:lnSpc>
                <a:spcPct val="90000"/>
              </a:lnSpc>
              <a:spcBef>
                <a:spcPts val="0"/>
              </a:spcBef>
              <a:spcAft>
                <a:spcPts val="0"/>
              </a:spcAft>
              <a:buNone/>
            </a:pPr>
            <a:endParaRPr sz="1800" b="1">
              <a:solidFill>
                <a:srgbClr val="404040"/>
              </a:solidFill>
              <a:latin typeface="Lexend Deca"/>
              <a:ea typeface="Lexend Deca"/>
              <a:cs typeface="Lexend Deca"/>
              <a:sym typeface="Lexend Deca"/>
            </a:endParaRPr>
          </a:p>
        </p:txBody>
      </p:sp>
      <p:sp>
        <p:nvSpPr>
          <p:cNvPr id="896" name="Google Shape;896;p72"/>
          <p:cNvSpPr txBox="1"/>
          <p:nvPr/>
        </p:nvSpPr>
        <p:spPr>
          <a:xfrm>
            <a:off x="0" y="0"/>
            <a:ext cx="9144000" cy="70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600" b="1">
                <a:solidFill>
                  <a:srgbClr val="404040"/>
                </a:solidFill>
                <a:latin typeface="Lexend Deca"/>
                <a:ea typeface="Lexend Deca"/>
                <a:cs typeface="Lexend Deca"/>
                <a:sym typeface="Lexend Deca"/>
              </a:rPr>
              <a:t>Présentation de l’équipe</a:t>
            </a:r>
            <a:endParaRPr sz="3600">
              <a:latin typeface="Lexend Deca"/>
              <a:ea typeface="Lexend Deca"/>
              <a:cs typeface="Lexend Deca"/>
              <a:sym typeface="Lexend Dec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9"/>
          <p:cNvSpPr txBox="1">
            <a:spLocks noGrp="1"/>
          </p:cNvSpPr>
          <p:nvPr>
            <p:ph type="sldNum" idx="12"/>
          </p:nvPr>
        </p:nvSpPr>
        <p:spPr>
          <a:xfrm>
            <a:off x="8472358" y="480954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fr"/>
              <a:t>5</a:t>
            </a:fld>
            <a:endParaRPr/>
          </a:p>
        </p:txBody>
      </p:sp>
      <p:pic>
        <p:nvPicPr>
          <p:cNvPr id="151" name="Google Shape;151;p29"/>
          <p:cNvPicPr preferRelativeResize="0"/>
          <p:nvPr/>
        </p:nvPicPr>
        <p:blipFill rotWithShape="1">
          <a:blip r:embed="rId3">
            <a:alphaModFix/>
          </a:blip>
          <a:srcRect/>
          <a:stretch/>
        </p:blipFill>
        <p:spPr>
          <a:xfrm>
            <a:off x="119275" y="2780775"/>
            <a:ext cx="2014850" cy="2014850"/>
          </a:xfrm>
          <a:prstGeom prst="rect">
            <a:avLst/>
          </a:prstGeom>
          <a:noFill/>
          <a:ln>
            <a:noFill/>
          </a:ln>
        </p:spPr>
      </p:pic>
      <p:sp>
        <p:nvSpPr>
          <p:cNvPr id="152" name="Google Shape;152;p29"/>
          <p:cNvSpPr txBox="1"/>
          <p:nvPr/>
        </p:nvSpPr>
        <p:spPr>
          <a:xfrm>
            <a:off x="404800" y="311800"/>
            <a:ext cx="8312700" cy="15078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400"/>
              <a:buFont typeface="Arial"/>
              <a:buNone/>
            </a:pPr>
            <a:r>
              <a:rPr lang="fr" sz="2400">
                <a:solidFill>
                  <a:srgbClr val="666666"/>
                </a:solidFill>
                <a:latin typeface="Lexend Deca"/>
                <a:ea typeface="Lexend Deca"/>
                <a:cs typeface="Lexend Deca"/>
                <a:sym typeface="Lexend Deca"/>
              </a:rPr>
              <a:t>L’OMS considère que la sédentarité est déconseillée pour rester en bonne santé et préconise la pratique régulière du sport. </a:t>
            </a:r>
            <a:endParaRPr sz="2400" i="0" u="none" strike="noStrike" cap="none">
              <a:solidFill>
                <a:srgbClr val="666666"/>
              </a:solidFill>
              <a:latin typeface="Lexend Deca"/>
              <a:ea typeface="Lexend Deca"/>
              <a:cs typeface="Lexend Deca"/>
              <a:sym typeface="Lexend Deca"/>
            </a:endParaRPr>
          </a:p>
          <a:p>
            <a:pPr marL="0" marR="0" lvl="0" indent="0" algn="ctr" rtl="0">
              <a:lnSpc>
                <a:spcPct val="150000"/>
              </a:lnSpc>
              <a:spcBef>
                <a:spcPts val="0"/>
              </a:spcBef>
              <a:spcAft>
                <a:spcPts val="0"/>
              </a:spcAft>
              <a:buNone/>
            </a:pPr>
            <a:endParaRPr sz="2400" i="0" u="none" strike="noStrike" cap="none">
              <a:solidFill>
                <a:schemeClr val="dk1"/>
              </a:solidFill>
              <a:latin typeface="Lexend Deca"/>
              <a:ea typeface="Lexend Deca"/>
              <a:cs typeface="Lexend Deca"/>
              <a:sym typeface="Lexend Deca"/>
            </a:endParaRPr>
          </a:p>
        </p:txBody>
      </p:sp>
      <p:sp>
        <p:nvSpPr>
          <p:cNvPr id="153" name="Google Shape;153;p29"/>
          <p:cNvSpPr txBox="1"/>
          <p:nvPr/>
        </p:nvSpPr>
        <p:spPr>
          <a:xfrm>
            <a:off x="404800" y="1856900"/>
            <a:ext cx="8386200" cy="1322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2400">
                <a:solidFill>
                  <a:schemeClr val="dk1"/>
                </a:solidFill>
                <a:latin typeface="Lexend Deca"/>
                <a:ea typeface="Lexend Deca"/>
                <a:cs typeface="Lexend Deca"/>
                <a:sym typeface="Lexend Deca"/>
              </a:rPr>
              <a:t>Comment peut-on, à la maison, visualiser le nombre de mouvements sportifs effectués en restant motivé ?   </a:t>
            </a:r>
            <a:endParaRPr>
              <a:solidFill>
                <a:schemeClr val="dk1"/>
              </a:solidFill>
            </a:endParaRPr>
          </a:p>
        </p:txBody>
      </p:sp>
      <p:sp>
        <p:nvSpPr>
          <p:cNvPr id="154" name="Google Shape;154;p29"/>
          <p:cNvSpPr txBox="1"/>
          <p:nvPr/>
        </p:nvSpPr>
        <p:spPr>
          <a:xfrm>
            <a:off x="4508700" y="4490875"/>
            <a:ext cx="46353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u="sng">
                <a:solidFill>
                  <a:schemeClr val="hlink"/>
                </a:solidFill>
                <a:hlinkClick r:id="rId4"/>
              </a:rPr>
              <a:t>https://www.who.int/dietphysicalactivity/publications/9789241599979/fr/</a:t>
            </a:r>
            <a:endParaRPr/>
          </a:p>
        </p:txBody>
      </p:sp>
      <p:pic>
        <p:nvPicPr>
          <p:cNvPr id="155" name="Google Shape;155;p29"/>
          <p:cNvPicPr preferRelativeResize="0"/>
          <p:nvPr/>
        </p:nvPicPr>
        <p:blipFill rotWithShape="1">
          <a:blip r:embed="rId5">
            <a:alphaModFix/>
          </a:blip>
          <a:srcRect l="22535" t="18307" r="29741"/>
          <a:stretch/>
        </p:blipFill>
        <p:spPr>
          <a:xfrm>
            <a:off x="7612200" y="2634998"/>
            <a:ext cx="1302700" cy="2071575"/>
          </a:xfrm>
          <a:prstGeom prst="rect">
            <a:avLst/>
          </a:prstGeom>
          <a:noFill/>
          <a:ln>
            <a:noFill/>
          </a:ln>
        </p:spPr>
      </p:pic>
      <p:pic>
        <p:nvPicPr>
          <p:cNvPr id="156" name="Google Shape;156;p29"/>
          <p:cNvPicPr preferRelativeResize="0"/>
          <p:nvPr/>
        </p:nvPicPr>
        <p:blipFill>
          <a:blip r:embed="rId6">
            <a:alphaModFix/>
          </a:blip>
          <a:stretch>
            <a:fillRect/>
          </a:stretch>
        </p:blipFill>
        <p:spPr>
          <a:xfrm>
            <a:off x="10825187" y="3116063"/>
            <a:ext cx="1340337" cy="1344287"/>
          </a:xfrm>
          <a:prstGeom prst="rect">
            <a:avLst/>
          </a:prstGeom>
          <a:noFill/>
          <a:ln>
            <a:noFill/>
          </a:ln>
        </p:spPr>
      </p:pic>
      <p:pic>
        <p:nvPicPr>
          <p:cNvPr id="157" name="Google Shape;157;p29"/>
          <p:cNvPicPr preferRelativeResize="0"/>
          <p:nvPr/>
        </p:nvPicPr>
        <p:blipFill>
          <a:blip r:embed="rId7">
            <a:alphaModFix/>
          </a:blip>
          <a:stretch>
            <a:fillRect/>
          </a:stretch>
        </p:blipFill>
        <p:spPr>
          <a:xfrm>
            <a:off x="3748550" y="3410408"/>
            <a:ext cx="1698701" cy="849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10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
                                        </p:tgtEl>
                                        <p:attrNameLst>
                                          <p:attrName>style.visibility</p:attrName>
                                        </p:attrNameLst>
                                      </p:cBhvr>
                                      <p:to>
                                        <p:strVal val="visible"/>
                                      </p:to>
                                    </p:set>
                                    <p:animEffect transition="in" filter="fade">
                                      <p:cBhvr>
                                        <p:cTn id="12" dur="1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grpSp>
        <p:nvGrpSpPr>
          <p:cNvPr id="162" name="Google Shape;162;p30"/>
          <p:cNvGrpSpPr/>
          <p:nvPr/>
        </p:nvGrpSpPr>
        <p:grpSpPr>
          <a:xfrm>
            <a:off x="1965600" y="1168223"/>
            <a:ext cx="4767000" cy="3329759"/>
            <a:chOff x="1965600" y="1092023"/>
            <a:chExt cx="4767000" cy="3329759"/>
          </a:xfrm>
        </p:grpSpPr>
        <p:sp>
          <p:nvSpPr>
            <p:cNvPr id="163" name="Google Shape;163;p30"/>
            <p:cNvSpPr/>
            <p:nvPr/>
          </p:nvSpPr>
          <p:spPr>
            <a:xfrm>
              <a:off x="1965600" y="1092023"/>
              <a:ext cx="4767000" cy="3329759"/>
            </a:xfrm>
            <a:prstGeom prst="rect">
              <a:avLst/>
            </a:prstGeom>
            <a:gradFill>
              <a:gsLst>
                <a:gs pos="0">
                  <a:srgbClr val="E4EFFF"/>
                </a:gs>
                <a:gs pos="100000">
                  <a:srgbClr val="C7D7FF"/>
                </a:gs>
              </a:gsLst>
              <a:lin ang="10800025" scaled="0"/>
            </a:gra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0"/>
            <p:cNvSpPr txBox="1"/>
            <p:nvPr/>
          </p:nvSpPr>
          <p:spPr>
            <a:xfrm>
              <a:off x="2741725" y="1216444"/>
              <a:ext cx="3221700" cy="51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b="1">
                  <a:latin typeface="Lexend Deca"/>
                  <a:ea typeface="Lexend Deca"/>
                  <a:cs typeface="Lexend Deca"/>
                  <a:sym typeface="Lexend Deca"/>
                </a:rPr>
                <a:t>Entraîneur sportif virtuel</a:t>
              </a:r>
              <a:endParaRPr b="1">
                <a:latin typeface="Lexend Deca"/>
                <a:ea typeface="Lexend Deca"/>
                <a:cs typeface="Lexend Deca"/>
                <a:sym typeface="Lexend Deca"/>
              </a:endParaRPr>
            </a:p>
          </p:txBody>
        </p:sp>
      </p:grpSp>
      <p:sp>
        <p:nvSpPr>
          <p:cNvPr id="165" name="Google Shape;165;p30"/>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6</a:t>
            </a:fld>
            <a:endParaRPr/>
          </a:p>
        </p:txBody>
      </p:sp>
      <p:sp>
        <p:nvSpPr>
          <p:cNvPr id="166" name="Google Shape;166;p30"/>
          <p:cNvSpPr txBox="1">
            <a:spLocks noGrp="1"/>
          </p:cNvSpPr>
          <p:nvPr>
            <p:ph type="ctrTitle"/>
          </p:nvPr>
        </p:nvSpPr>
        <p:spPr>
          <a:xfrm>
            <a:off x="0" y="76200"/>
            <a:ext cx="9144000" cy="855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fr" sz="2200">
                <a:latin typeface="Lexend Deca"/>
                <a:ea typeface="Lexend Deca"/>
                <a:cs typeface="Lexend Deca"/>
                <a:sym typeface="Lexend Deca"/>
              </a:rPr>
              <a:t>Comment peut-on, à la maison, visualiser le nombre de mouvements sportifs effectués en restant motivé ?  </a:t>
            </a:r>
            <a:r>
              <a:rPr lang="fr" sz="2500">
                <a:latin typeface="Lexend Deca"/>
                <a:ea typeface="Lexend Deca"/>
                <a:cs typeface="Lexend Deca"/>
                <a:sym typeface="Lexend Deca"/>
              </a:rPr>
              <a:t>  </a:t>
            </a:r>
            <a:endParaRPr sz="2500">
              <a:latin typeface="Lexend Deca"/>
              <a:ea typeface="Lexend Deca"/>
              <a:cs typeface="Lexend Deca"/>
              <a:sym typeface="Lexend Deca"/>
            </a:endParaRPr>
          </a:p>
        </p:txBody>
      </p:sp>
      <p:sp>
        <p:nvSpPr>
          <p:cNvPr id="167" name="Google Shape;167;p30"/>
          <p:cNvSpPr/>
          <p:nvPr/>
        </p:nvSpPr>
        <p:spPr>
          <a:xfrm>
            <a:off x="2244163" y="2915375"/>
            <a:ext cx="1900800" cy="833100"/>
          </a:xfrm>
          <a:prstGeom prst="ellipse">
            <a:avLst/>
          </a:prstGeom>
          <a:gradFill>
            <a:gsLst>
              <a:gs pos="0">
                <a:srgbClr val="FFFEF0"/>
              </a:gs>
              <a:gs pos="100000">
                <a:srgbClr val="FAFFCC"/>
              </a:gs>
            </a:gsLst>
            <a:lin ang="10800025" scaled="0"/>
          </a:gradFill>
          <a:ln w="19050" cap="flat" cmpd="sng">
            <a:solidFill>
              <a:srgbClr val="666666"/>
            </a:solidFill>
            <a:prstDash val="solid"/>
            <a:round/>
            <a:headEnd type="none" w="sm" len="sm"/>
            <a:tailEnd type="none" w="sm" len="sm"/>
          </a:ln>
          <a:effectLst>
            <a:outerShdw blurRad="28575" dist="19050" dir="2154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1000">
                <a:latin typeface="Lexend Deca"/>
                <a:ea typeface="Lexend Deca"/>
                <a:cs typeface="Lexend Deca"/>
                <a:sym typeface="Lexend Deca"/>
              </a:rPr>
              <a:t>Disposer d’un accompagnement sportif personnel motivant</a:t>
            </a:r>
            <a:endParaRPr sz="1000">
              <a:latin typeface="Lexend Deca"/>
              <a:ea typeface="Lexend Deca"/>
              <a:cs typeface="Lexend Deca"/>
              <a:sym typeface="Lexend Deca"/>
            </a:endParaRPr>
          </a:p>
        </p:txBody>
      </p:sp>
      <p:cxnSp>
        <p:nvCxnSpPr>
          <p:cNvPr id="168" name="Google Shape;168;p30"/>
          <p:cNvCxnSpPr/>
          <p:nvPr/>
        </p:nvCxnSpPr>
        <p:spPr>
          <a:xfrm>
            <a:off x="1571199" y="3338057"/>
            <a:ext cx="895800" cy="0"/>
          </a:xfrm>
          <a:prstGeom prst="straightConnector1">
            <a:avLst/>
          </a:prstGeom>
          <a:noFill/>
          <a:ln w="19050" cap="flat" cmpd="sng">
            <a:solidFill>
              <a:srgbClr val="666666"/>
            </a:solidFill>
            <a:prstDash val="solid"/>
            <a:round/>
            <a:headEnd type="none" w="med" len="med"/>
            <a:tailEnd type="none" w="med" len="med"/>
          </a:ln>
        </p:spPr>
      </p:cxnSp>
      <p:sp>
        <p:nvSpPr>
          <p:cNvPr id="169" name="Google Shape;169;p30"/>
          <p:cNvSpPr/>
          <p:nvPr/>
        </p:nvSpPr>
        <p:spPr>
          <a:xfrm>
            <a:off x="4560146" y="2089425"/>
            <a:ext cx="1677900" cy="833100"/>
          </a:xfrm>
          <a:prstGeom prst="ellipse">
            <a:avLst/>
          </a:prstGeom>
          <a:gradFill>
            <a:gsLst>
              <a:gs pos="0">
                <a:srgbClr val="FFFEF0"/>
              </a:gs>
              <a:gs pos="100000">
                <a:srgbClr val="FAFFCC"/>
              </a:gs>
            </a:gsLst>
            <a:lin ang="10800025" scaled="0"/>
          </a:gradFill>
          <a:ln w="19050" cap="flat" cmpd="sng">
            <a:solidFill>
              <a:srgbClr val="666666"/>
            </a:solidFill>
            <a:prstDash val="solid"/>
            <a:round/>
            <a:headEnd type="none" w="sm" len="sm"/>
            <a:tailEnd type="none" w="sm" len="sm"/>
          </a:ln>
          <a:effectLst>
            <a:outerShdw blurRad="28575" dist="19050" dir="2154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1000">
                <a:latin typeface="Lexend Deca"/>
                <a:ea typeface="Lexend Deca"/>
                <a:cs typeface="Lexend Deca"/>
                <a:sym typeface="Lexend Deca"/>
              </a:rPr>
              <a:t>Comptabiliser les mouvements du sportif</a:t>
            </a:r>
            <a:endParaRPr sz="1000">
              <a:latin typeface="Lexend Deca"/>
              <a:ea typeface="Lexend Deca"/>
              <a:cs typeface="Lexend Deca"/>
              <a:sym typeface="Lexend Deca"/>
            </a:endParaRPr>
          </a:p>
        </p:txBody>
      </p:sp>
      <p:cxnSp>
        <p:nvCxnSpPr>
          <p:cNvPr id="170" name="Google Shape;170;p30"/>
          <p:cNvCxnSpPr>
            <a:stCxn id="167" idx="6"/>
            <a:endCxn id="169" idx="2"/>
          </p:cNvCxnSpPr>
          <p:nvPr/>
        </p:nvCxnSpPr>
        <p:spPr>
          <a:xfrm rot="10800000" flipH="1">
            <a:off x="4144963" y="2506025"/>
            <a:ext cx="415200" cy="825900"/>
          </a:xfrm>
          <a:prstGeom prst="straightConnector1">
            <a:avLst/>
          </a:prstGeom>
          <a:noFill/>
          <a:ln w="19050" cap="flat" cmpd="sng">
            <a:solidFill>
              <a:srgbClr val="666666"/>
            </a:solidFill>
            <a:prstDash val="dash"/>
            <a:round/>
            <a:headEnd type="none" w="med" len="med"/>
            <a:tailEnd type="stealth" w="med" len="med"/>
          </a:ln>
        </p:spPr>
      </p:cxnSp>
      <p:sp>
        <p:nvSpPr>
          <p:cNvPr id="171" name="Google Shape;171;p30"/>
          <p:cNvSpPr/>
          <p:nvPr/>
        </p:nvSpPr>
        <p:spPr>
          <a:xfrm>
            <a:off x="4560146" y="3539926"/>
            <a:ext cx="1677900" cy="833100"/>
          </a:xfrm>
          <a:prstGeom prst="ellipse">
            <a:avLst/>
          </a:prstGeom>
          <a:gradFill>
            <a:gsLst>
              <a:gs pos="0">
                <a:srgbClr val="FFFEF0"/>
              </a:gs>
              <a:gs pos="100000">
                <a:srgbClr val="FAFFCC"/>
              </a:gs>
            </a:gsLst>
            <a:lin ang="10800025" scaled="0"/>
          </a:gradFill>
          <a:ln w="19050" cap="flat" cmpd="sng">
            <a:solidFill>
              <a:srgbClr val="666666"/>
            </a:solidFill>
            <a:prstDash val="solid"/>
            <a:round/>
            <a:headEnd type="none" w="sm" len="sm"/>
            <a:tailEnd type="none" w="sm" len="sm"/>
          </a:ln>
          <a:effectLst>
            <a:outerShdw blurRad="28575" dist="19050" dir="2154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1000">
                <a:latin typeface="Lexend Deca"/>
                <a:ea typeface="Lexend Deca"/>
                <a:cs typeface="Lexend Deca"/>
                <a:sym typeface="Lexend Deca"/>
              </a:rPr>
              <a:t>Visualiser ses performances</a:t>
            </a:r>
            <a:endParaRPr sz="1000">
              <a:latin typeface="Lexend Deca"/>
              <a:ea typeface="Lexend Deca"/>
              <a:cs typeface="Lexend Deca"/>
              <a:sym typeface="Lexend Deca"/>
            </a:endParaRPr>
          </a:p>
        </p:txBody>
      </p:sp>
      <p:cxnSp>
        <p:nvCxnSpPr>
          <p:cNvPr id="172" name="Google Shape;172;p30"/>
          <p:cNvCxnSpPr>
            <a:stCxn id="167" idx="6"/>
            <a:endCxn id="171" idx="2"/>
          </p:cNvCxnSpPr>
          <p:nvPr/>
        </p:nvCxnSpPr>
        <p:spPr>
          <a:xfrm>
            <a:off x="4144963" y="3331925"/>
            <a:ext cx="415200" cy="624600"/>
          </a:xfrm>
          <a:prstGeom prst="straightConnector1">
            <a:avLst/>
          </a:prstGeom>
          <a:noFill/>
          <a:ln w="19050" cap="flat" cmpd="sng">
            <a:solidFill>
              <a:srgbClr val="595959"/>
            </a:solidFill>
            <a:prstDash val="dash"/>
            <a:round/>
            <a:headEnd type="none" w="med" len="med"/>
            <a:tailEnd type="stealth" w="med" len="med"/>
          </a:ln>
        </p:spPr>
      </p:cxnSp>
      <p:cxnSp>
        <p:nvCxnSpPr>
          <p:cNvPr id="173" name="Google Shape;173;p30"/>
          <p:cNvCxnSpPr>
            <a:stCxn id="171" idx="6"/>
          </p:cNvCxnSpPr>
          <p:nvPr/>
        </p:nvCxnSpPr>
        <p:spPr>
          <a:xfrm rot="10800000" flipH="1">
            <a:off x="6238046" y="3899476"/>
            <a:ext cx="849900" cy="57000"/>
          </a:xfrm>
          <a:prstGeom prst="straightConnector1">
            <a:avLst/>
          </a:prstGeom>
          <a:noFill/>
          <a:ln w="19050" cap="flat" cmpd="sng">
            <a:solidFill>
              <a:srgbClr val="595959"/>
            </a:solidFill>
            <a:prstDash val="solid"/>
            <a:round/>
            <a:headEnd type="none" w="med" len="med"/>
            <a:tailEnd type="none" w="med" len="med"/>
          </a:ln>
        </p:spPr>
      </p:cxnSp>
      <p:grpSp>
        <p:nvGrpSpPr>
          <p:cNvPr id="174" name="Google Shape;174;p30"/>
          <p:cNvGrpSpPr/>
          <p:nvPr/>
        </p:nvGrpSpPr>
        <p:grpSpPr>
          <a:xfrm>
            <a:off x="1017975" y="2992926"/>
            <a:ext cx="849000" cy="1259483"/>
            <a:chOff x="1092450" y="3485616"/>
            <a:chExt cx="849000" cy="1229843"/>
          </a:xfrm>
        </p:grpSpPr>
        <p:grpSp>
          <p:nvGrpSpPr>
            <p:cNvPr id="175" name="Google Shape;175;p30"/>
            <p:cNvGrpSpPr/>
            <p:nvPr/>
          </p:nvGrpSpPr>
          <p:grpSpPr>
            <a:xfrm>
              <a:off x="1287694" y="3485616"/>
              <a:ext cx="356052" cy="662127"/>
              <a:chOff x="688519" y="1389579"/>
              <a:chExt cx="356052" cy="662127"/>
            </a:xfrm>
          </p:grpSpPr>
          <p:cxnSp>
            <p:nvCxnSpPr>
              <p:cNvPr id="176" name="Google Shape;176;p30"/>
              <p:cNvCxnSpPr/>
              <p:nvPr/>
            </p:nvCxnSpPr>
            <p:spPr>
              <a:xfrm>
                <a:off x="867919" y="1569084"/>
                <a:ext cx="0" cy="315000"/>
              </a:xfrm>
              <a:prstGeom prst="straightConnector1">
                <a:avLst/>
              </a:prstGeom>
              <a:noFill/>
              <a:ln w="19050" cap="flat" cmpd="sng">
                <a:solidFill>
                  <a:srgbClr val="666666"/>
                </a:solidFill>
                <a:prstDash val="solid"/>
                <a:round/>
                <a:headEnd type="none" w="med" len="med"/>
                <a:tailEnd type="none" w="med" len="med"/>
              </a:ln>
            </p:spPr>
          </p:cxnSp>
          <p:cxnSp>
            <p:nvCxnSpPr>
              <p:cNvPr id="177" name="Google Shape;177;p30"/>
              <p:cNvCxnSpPr/>
              <p:nvPr/>
            </p:nvCxnSpPr>
            <p:spPr>
              <a:xfrm flipH="1">
                <a:off x="688519" y="1872231"/>
                <a:ext cx="179400" cy="179400"/>
              </a:xfrm>
              <a:prstGeom prst="straightConnector1">
                <a:avLst/>
              </a:prstGeom>
              <a:noFill/>
              <a:ln w="19050" cap="flat" cmpd="sng">
                <a:solidFill>
                  <a:srgbClr val="666666"/>
                </a:solidFill>
                <a:prstDash val="solid"/>
                <a:round/>
                <a:headEnd type="none" w="med" len="med"/>
                <a:tailEnd type="none" w="med" len="med"/>
              </a:ln>
            </p:spPr>
          </p:cxnSp>
          <p:cxnSp>
            <p:nvCxnSpPr>
              <p:cNvPr id="178" name="Google Shape;178;p30"/>
              <p:cNvCxnSpPr/>
              <p:nvPr/>
            </p:nvCxnSpPr>
            <p:spPr>
              <a:xfrm>
                <a:off x="873806" y="1884006"/>
                <a:ext cx="167700" cy="167700"/>
              </a:xfrm>
              <a:prstGeom prst="straightConnector1">
                <a:avLst/>
              </a:prstGeom>
              <a:noFill/>
              <a:ln w="19050" cap="flat" cmpd="sng">
                <a:solidFill>
                  <a:srgbClr val="666666"/>
                </a:solidFill>
                <a:prstDash val="solid"/>
                <a:round/>
                <a:headEnd type="none" w="med" len="med"/>
                <a:tailEnd type="none" w="med" len="med"/>
              </a:ln>
            </p:spPr>
          </p:cxnSp>
          <p:cxnSp>
            <p:nvCxnSpPr>
              <p:cNvPr id="179" name="Google Shape;179;p30"/>
              <p:cNvCxnSpPr/>
              <p:nvPr/>
            </p:nvCxnSpPr>
            <p:spPr>
              <a:xfrm>
                <a:off x="729571" y="1677937"/>
                <a:ext cx="315000" cy="0"/>
              </a:xfrm>
              <a:prstGeom prst="straightConnector1">
                <a:avLst/>
              </a:prstGeom>
              <a:noFill/>
              <a:ln w="19050" cap="flat" cmpd="sng">
                <a:solidFill>
                  <a:srgbClr val="666666"/>
                </a:solidFill>
                <a:prstDash val="solid"/>
                <a:round/>
                <a:headEnd type="none" w="med" len="med"/>
                <a:tailEnd type="none" w="med" len="med"/>
              </a:ln>
            </p:spPr>
          </p:cxnSp>
          <p:sp>
            <p:nvSpPr>
              <p:cNvPr id="180" name="Google Shape;180;p30"/>
              <p:cNvSpPr/>
              <p:nvPr/>
            </p:nvSpPr>
            <p:spPr>
              <a:xfrm>
                <a:off x="778177" y="1389579"/>
                <a:ext cx="179400" cy="179400"/>
              </a:xfrm>
              <a:prstGeom prst="ellipse">
                <a:avLst/>
              </a:prstGeom>
              <a:solidFill>
                <a:srgbClr val="FAFFCC"/>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 name="Google Shape;181;p30"/>
            <p:cNvSpPr txBox="1"/>
            <p:nvPr/>
          </p:nvSpPr>
          <p:spPr>
            <a:xfrm>
              <a:off x="1092450" y="4173960"/>
              <a:ext cx="849000" cy="54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000">
                  <a:latin typeface="Lexend Deca"/>
                  <a:ea typeface="Lexend Deca"/>
                  <a:cs typeface="Lexend Deca"/>
                  <a:sym typeface="Lexend Deca"/>
                </a:rPr>
                <a:t>Elève</a:t>
              </a:r>
              <a:endParaRPr sz="1000">
                <a:latin typeface="Lexend Deca"/>
                <a:ea typeface="Lexend Deca"/>
                <a:cs typeface="Lexend Deca"/>
                <a:sym typeface="Lexend Deca"/>
              </a:endParaRPr>
            </a:p>
          </p:txBody>
        </p:sp>
      </p:grpSp>
      <p:grpSp>
        <p:nvGrpSpPr>
          <p:cNvPr id="182" name="Google Shape;182;p30"/>
          <p:cNvGrpSpPr/>
          <p:nvPr/>
        </p:nvGrpSpPr>
        <p:grpSpPr>
          <a:xfrm>
            <a:off x="6831225" y="3665999"/>
            <a:ext cx="1294800" cy="971359"/>
            <a:chOff x="6038175" y="2822425"/>
            <a:chExt cx="1294800" cy="948500"/>
          </a:xfrm>
        </p:grpSpPr>
        <p:sp>
          <p:nvSpPr>
            <p:cNvPr id="183" name="Google Shape;183;p30"/>
            <p:cNvSpPr/>
            <p:nvPr/>
          </p:nvSpPr>
          <p:spPr>
            <a:xfrm>
              <a:off x="6455175" y="2822425"/>
              <a:ext cx="460800" cy="421200"/>
            </a:xfrm>
            <a:prstGeom prst="cube">
              <a:avLst>
                <a:gd name="adj" fmla="val 25000"/>
              </a:avLst>
            </a:prstGeom>
            <a:gradFill>
              <a:gsLst>
                <a:gs pos="0">
                  <a:srgbClr val="FFFEF0"/>
                </a:gs>
                <a:gs pos="100000">
                  <a:srgbClr val="FAFFCC"/>
                </a:gs>
              </a:gsLst>
              <a:lin ang="10800025" scaled="0"/>
            </a:gradFill>
            <a:ln w="19050" cap="flat" cmpd="sng">
              <a:solidFill>
                <a:srgbClr val="666666"/>
              </a:solidFill>
              <a:prstDash val="solid"/>
              <a:round/>
              <a:headEnd type="none" w="sm" len="sm"/>
              <a:tailEnd type="none" w="sm" len="sm"/>
            </a:ln>
            <a:effectLst>
              <a:outerShdw blurRad="28575" dist="19050"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0"/>
            <p:cNvSpPr txBox="1"/>
            <p:nvPr/>
          </p:nvSpPr>
          <p:spPr>
            <a:xfrm>
              <a:off x="6038175" y="3271125"/>
              <a:ext cx="1294800" cy="49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000">
                  <a:latin typeface="Lexend Deca"/>
                  <a:ea typeface="Lexend Deca"/>
                  <a:cs typeface="Lexend Deca"/>
                  <a:sym typeface="Lexend Deca"/>
                </a:rPr>
                <a:t>Ecran</a:t>
              </a:r>
              <a:endParaRPr sz="1000">
                <a:latin typeface="Lexend Deca"/>
                <a:ea typeface="Lexend Deca"/>
                <a:cs typeface="Lexend Deca"/>
                <a:sym typeface="Lexend Deca"/>
              </a:endParaRPr>
            </a:p>
          </p:txBody>
        </p:sp>
      </p:grpSp>
      <p:grpSp>
        <p:nvGrpSpPr>
          <p:cNvPr id="185" name="Google Shape;185;p30"/>
          <p:cNvGrpSpPr/>
          <p:nvPr/>
        </p:nvGrpSpPr>
        <p:grpSpPr>
          <a:xfrm>
            <a:off x="6238046" y="2256299"/>
            <a:ext cx="1887979" cy="971359"/>
            <a:chOff x="5488946" y="4540575"/>
            <a:chExt cx="1887979" cy="948500"/>
          </a:xfrm>
        </p:grpSpPr>
        <p:cxnSp>
          <p:nvCxnSpPr>
            <p:cNvPr id="186" name="Google Shape;186;p30"/>
            <p:cNvCxnSpPr>
              <a:stCxn id="169" idx="6"/>
            </p:cNvCxnSpPr>
            <p:nvPr/>
          </p:nvCxnSpPr>
          <p:spPr>
            <a:xfrm>
              <a:off x="5488946" y="4784376"/>
              <a:ext cx="792900" cy="100500"/>
            </a:xfrm>
            <a:prstGeom prst="straightConnector1">
              <a:avLst/>
            </a:prstGeom>
            <a:noFill/>
            <a:ln w="19050" cap="flat" cmpd="sng">
              <a:solidFill>
                <a:srgbClr val="595959"/>
              </a:solidFill>
              <a:prstDash val="solid"/>
              <a:round/>
              <a:headEnd type="none" w="med" len="med"/>
              <a:tailEnd type="none" w="med" len="med"/>
            </a:ln>
          </p:spPr>
        </p:cxnSp>
        <p:grpSp>
          <p:nvGrpSpPr>
            <p:cNvPr id="187" name="Google Shape;187;p30"/>
            <p:cNvGrpSpPr/>
            <p:nvPr/>
          </p:nvGrpSpPr>
          <p:grpSpPr>
            <a:xfrm>
              <a:off x="6082125" y="4540575"/>
              <a:ext cx="1294800" cy="948500"/>
              <a:chOff x="6038175" y="2822425"/>
              <a:chExt cx="1294800" cy="948500"/>
            </a:xfrm>
          </p:grpSpPr>
          <p:sp>
            <p:nvSpPr>
              <p:cNvPr id="188" name="Google Shape;188;p30"/>
              <p:cNvSpPr/>
              <p:nvPr/>
            </p:nvSpPr>
            <p:spPr>
              <a:xfrm>
                <a:off x="6455175" y="2822425"/>
                <a:ext cx="460800" cy="421200"/>
              </a:xfrm>
              <a:prstGeom prst="cube">
                <a:avLst>
                  <a:gd name="adj" fmla="val 25000"/>
                </a:avLst>
              </a:prstGeom>
              <a:gradFill>
                <a:gsLst>
                  <a:gs pos="0">
                    <a:srgbClr val="FFFEF0"/>
                  </a:gs>
                  <a:gs pos="100000">
                    <a:srgbClr val="FAFFCC"/>
                  </a:gs>
                </a:gsLst>
                <a:lin ang="10800025" scaled="0"/>
              </a:gradFill>
              <a:ln w="19050" cap="flat" cmpd="sng">
                <a:solidFill>
                  <a:srgbClr val="666666"/>
                </a:solidFill>
                <a:prstDash val="solid"/>
                <a:round/>
                <a:headEnd type="none" w="sm" len="sm"/>
                <a:tailEnd type="none" w="sm" len="sm"/>
              </a:ln>
              <a:effectLst>
                <a:outerShdw blurRad="28575" dist="19050" dir="215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0"/>
              <p:cNvSpPr txBox="1"/>
              <p:nvPr/>
            </p:nvSpPr>
            <p:spPr>
              <a:xfrm>
                <a:off x="6038175" y="3271125"/>
                <a:ext cx="1294800" cy="49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000">
                    <a:latin typeface="Lexend Deca"/>
                    <a:ea typeface="Lexend Deca"/>
                    <a:cs typeface="Lexend Deca"/>
                    <a:sym typeface="Lexend Deca"/>
                  </a:rPr>
                  <a:t>Haltère</a:t>
                </a:r>
                <a:endParaRPr sz="1000">
                  <a:latin typeface="Lexend Deca"/>
                  <a:ea typeface="Lexend Deca"/>
                  <a:cs typeface="Lexend Deca"/>
                  <a:sym typeface="Lexend Deca"/>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fade">
                                      <p:cBhvr>
                                        <p:cTn id="12" dur="1000"/>
                                        <p:tgtEl>
                                          <p:spTgt spid="1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8"/>
                                        </p:tgtEl>
                                        <p:attrNameLst>
                                          <p:attrName>style.visibility</p:attrName>
                                        </p:attrNameLst>
                                      </p:cBhvr>
                                      <p:to>
                                        <p:strVal val="visible"/>
                                      </p:to>
                                    </p:set>
                                    <p:animEffect transition="in" filter="fade">
                                      <p:cBhvr>
                                        <p:cTn id="17" dur="1000"/>
                                        <p:tgtEl>
                                          <p:spTgt spid="168"/>
                                        </p:tgtEl>
                                      </p:cBhvr>
                                    </p:animEffect>
                                  </p:childTnLst>
                                </p:cTn>
                              </p:par>
                              <p:par>
                                <p:cTn id="18" presetID="10" presetClass="entr" presetSubtype="0" fill="hold" nodeType="withEffect">
                                  <p:stCondLst>
                                    <p:cond delay="0"/>
                                  </p:stCondLst>
                                  <p:childTnLst>
                                    <p:set>
                                      <p:cBhvr>
                                        <p:cTn id="19" dur="1" fill="hold">
                                          <p:stCondLst>
                                            <p:cond delay="0"/>
                                          </p:stCondLst>
                                        </p:cTn>
                                        <p:tgtEl>
                                          <p:spTgt spid="167"/>
                                        </p:tgtEl>
                                        <p:attrNameLst>
                                          <p:attrName>style.visibility</p:attrName>
                                        </p:attrNameLst>
                                      </p:cBhvr>
                                      <p:to>
                                        <p:strVal val="visible"/>
                                      </p:to>
                                    </p:set>
                                    <p:animEffect transition="in" filter="fade">
                                      <p:cBhvr>
                                        <p:cTn id="20" dur="1000"/>
                                        <p:tgtEl>
                                          <p:spTgt spid="16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9"/>
                                        </p:tgtEl>
                                        <p:attrNameLst>
                                          <p:attrName>style.visibility</p:attrName>
                                        </p:attrNameLst>
                                      </p:cBhvr>
                                      <p:to>
                                        <p:strVal val="visible"/>
                                      </p:to>
                                    </p:set>
                                    <p:animEffect transition="in" filter="fade">
                                      <p:cBhvr>
                                        <p:cTn id="25" dur="1000"/>
                                        <p:tgtEl>
                                          <p:spTgt spid="169"/>
                                        </p:tgtEl>
                                      </p:cBhvr>
                                    </p:animEffect>
                                  </p:childTnLst>
                                </p:cTn>
                              </p:par>
                              <p:par>
                                <p:cTn id="26" presetID="10" presetClass="entr" presetSubtype="0" fill="hold" nodeType="withEffect">
                                  <p:stCondLst>
                                    <p:cond delay="0"/>
                                  </p:stCondLst>
                                  <p:childTnLst>
                                    <p:set>
                                      <p:cBhvr>
                                        <p:cTn id="27" dur="1" fill="hold">
                                          <p:stCondLst>
                                            <p:cond delay="0"/>
                                          </p:stCondLst>
                                        </p:cTn>
                                        <p:tgtEl>
                                          <p:spTgt spid="170"/>
                                        </p:tgtEl>
                                        <p:attrNameLst>
                                          <p:attrName>style.visibility</p:attrName>
                                        </p:attrNameLst>
                                      </p:cBhvr>
                                      <p:to>
                                        <p:strVal val="visible"/>
                                      </p:to>
                                    </p:set>
                                    <p:animEffect transition="in" filter="fade">
                                      <p:cBhvr>
                                        <p:cTn id="28" dur="1000"/>
                                        <p:tgtEl>
                                          <p:spTgt spid="170"/>
                                        </p:tgtEl>
                                      </p:cBhvr>
                                    </p:animEffect>
                                  </p:childTnLst>
                                </p:cTn>
                              </p:par>
                              <p:par>
                                <p:cTn id="29" presetID="10" presetClass="entr" presetSubtype="0" fill="hold" nodeType="withEffect">
                                  <p:stCondLst>
                                    <p:cond delay="0"/>
                                  </p:stCondLst>
                                  <p:childTnLst>
                                    <p:set>
                                      <p:cBhvr>
                                        <p:cTn id="30" dur="1" fill="hold">
                                          <p:stCondLst>
                                            <p:cond delay="0"/>
                                          </p:stCondLst>
                                        </p:cTn>
                                        <p:tgtEl>
                                          <p:spTgt spid="185"/>
                                        </p:tgtEl>
                                        <p:attrNameLst>
                                          <p:attrName>style.visibility</p:attrName>
                                        </p:attrNameLst>
                                      </p:cBhvr>
                                      <p:to>
                                        <p:strVal val="visible"/>
                                      </p:to>
                                    </p:set>
                                    <p:animEffect transition="in" filter="fade">
                                      <p:cBhvr>
                                        <p:cTn id="31" dur="1000"/>
                                        <p:tgtEl>
                                          <p:spTgt spid="18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1"/>
                                        </p:tgtEl>
                                        <p:attrNameLst>
                                          <p:attrName>style.visibility</p:attrName>
                                        </p:attrNameLst>
                                      </p:cBhvr>
                                      <p:to>
                                        <p:strVal val="visible"/>
                                      </p:to>
                                    </p:set>
                                    <p:animEffect transition="in" filter="fade">
                                      <p:cBhvr>
                                        <p:cTn id="36" dur="1000"/>
                                        <p:tgtEl>
                                          <p:spTgt spid="171"/>
                                        </p:tgtEl>
                                      </p:cBhvr>
                                    </p:animEffect>
                                  </p:childTnLst>
                                </p:cTn>
                              </p:par>
                              <p:par>
                                <p:cTn id="37" presetID="10" presetClass="entr" presetSubtype="0" fill="hold" nodeType="withEffect">
                                  <p:stCondLst>
                                    <p:cond delay="0"/>
                                  </p:stCondLst>
                                  <p:childTnLst>
                                    <p:set>
                                      <p:cBhvr>
                                        <p:cTn id="38" dur="1" fill="hold">
                                          <p:stCondLst>
                                            <p:cond delay="0"/>
                                          </p:stCondLst>
                                        </p:cTn>
                                        <p:tgtEl>
                                          <p:spTgt spid="172"/>
                                        </p:tgtEl>
                                        <p:attrNameLst>
                                          <p:attrName>style.visibility</p:attrName>
                                        </p:attrNameLst>
                                      </p:cBhvr>
                                      <p:to>
                                        <p:strVal val="visible"/>
                                      </p:to>
                                    </p:set>
                                    <p:animEffect transition="in" filter="fade">
                                      <p:cBhvr>
                                        <p:cTn id="39" dur="1000"/>
                                        <p:tgtEl>
                                          <p:spTgt spid="172"/>
                                        </p:tgtEl>
                                      </p:cBhvr>
                                    </p:animEffect>
                                  </p:childTnLst>
                                </p:cTn>
                              </p:par>
                              <p:par>
                                <p:cTn id="40" presetID="10" presetClass="entr" presetSubtype="0" fill="hold" nodeType="withEffect">
                                  <p:stCondLst>
                                    <p:cond delay="0"/>
                                  </p:stCondLst>
                                  <p:childTnLst>
                                    <p:set>
                                      <p:cBhvr>
                                        <p:cTn id="41" dur="1" fill="hold">
                                          <p:stCondLst>
                                            <p:cond delay="0"/>
                                          </p:stCondLst>
                                        </p:cTn>
                                        <p:tgtEl>
                                          <p:spTgt spid="173"/>
                                        </p:tgtEl>
                                        <p:attrNameLst>
                                          <p:attrName>style.visibility</p:attrName>
                                        </p:attrNameLst>
                                      </p:cBhvr>
                                      <p:to>
                                        <p:strVal val="visible"/>
                                      </p:to>
                                    </p:set>
                                    <p:animEffect transition="in" filter="fade">
                                      <p:cBhvr>
                                        <p:cTn id="42" dur="1000"/>
                                        <p:tgtEl>
                                          <p:spTgt spid="173"/>
                                        </p:tgtEl>
                                      </p:cBhvr>
                                    </p:animEffect>
                                  </p:childTnLst>
                                </p:cTn>
                              </p:par>
                              <p:par>
                                <p:cTn id="43" presetID="10" presetClass="entr" presetSubtype="0" fill="hold" nodeType="withEffect">
                                  <p:stCondLst>
                                    <p:cond delay="0"/>
                                  </p:stCondLst>
                                  <p:childTnLst>
                                    <p:set>
                                      <p:cBhvr>
                                        <p:cTn id="44" dur="1" fill="hold">
                                          <p:stCondLst>
                                            <p:cond delay="0"/>
                                          </p:stCondLst>
                                        </p:cTn>
                                        <p:tgtEl>
                                          <p:spTgt spid="182"/>
                                        </p:tgtEl>
                                        <p:attrNameLst>
                                          <p:attrName>style.visibility</p:attrName>
                                        </p:attrNameLst>
                                      </p:cBhvr>
                                      <p:to>
                                        <p:strVal val="visible"/>
                                      </p:to>
                                    </p:set>
                                    <p:animEffect transition="in" filter="fade">
                                      <p:cBhvr>
                                        <p:cTn id="45" dur="10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7</a:t>
            </a:fld>
            <a:endParaRPr/>
          </a:p>
        </p:txBody>
      </p:sp>
      <p:sp>
        <p:nvSpPr>
          <p:cNvPr id="195" name="Google Shape;195;p31"/>
          <p:cNvSpPr/>
          <p:nvPr/>
        </p:nvSpPr>
        <p:spPr>
          <a:xfrm>
            <a:off x="1655418" y="1628275"/>
            <a:ext cx="5307300" cy="1892400"/>
          </a:xfrm>
          <a:prstGeom prst="roundRect">
            <a:avLst>
              <a:gd name="adj" fmla="val 16667"/>
            </a:avLst>
          </a:prstGeom>
          <a:solidFill>
            <a:srgbClr val="351C75"/>
          </a:solid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 sz="1600" b="1" i="0" u="none" strike="noStrike" cap="none">
                <a:solidFill>
                  <a:srgbClr val="FFFFFF"/>
                </a:solidFill>
                <a:latin typeface="Lexend Deca"/>
                <a:ea typeface="Lexend Deca"/>
                <a:cs typeface="Lexend Deca"/>
                <a:sym typeface="Lexend Deca"/>
              </a:rPr>
              <a:t>Chaîne </a:t>
            </a:r>
            <a:r>
              <a:rPr lang="fr" sz="1600" b="1">
                <a:solidFill>
                  <a:srgbClr val="FFFFFF"/>
                </a:solidFill>
                <a:latin typeface="Lexend Deca"/>
                <a:ea typeface="Lexend Deca"/>
                <a:cs typeface="Lexend Deca"/>
                <a:sym typeface="Lexend Deca"/>
              </a:rPr>
              <a:t>d’information</a:t>
            </a:r>
            <a:endParaRPr sz="1600" b="1" i="0" u="none" strike="noStrike" cap="none">
              <a:solidFill>
                <a:srgbClr val="FFFFFF"/>
              </a:solidFill>
              <a:latin typeface="Lexend Deca"/>
              <a:ea typeface="Lexend Deca"/>
              <a:cs typeface="Lexend Deca"/>
              <a:sym typeface="Lexend Deca"/>
            </a:endParaRPr>
          </a:p>
        </p:txBody>
      </p:sp>
      <p:sp>
        <p:nvSpPr>
          <p:cNvPr id="196" name="Google Shape;196;p31"/>
          <p:cNvSpPr/>
          <p:nvPr/>
        </p:nvSpPr>
        <p:spPr>
          <a:xfrm>
            <a:off x="1323152" y="2453121"/>
            <a:ext cx="1930800" cy="714600"/>
          </a:xfrm>
          <a:prstGeom prst="chevron">
            <a:avLst>
              <a:gd name="adj" fmla="val 50000"/>
            </a:avLst>
          </a:prstGeom>
          <a:solidFill>
            <a:srgbClr val="B43476"/>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a:solidFill>
                  <a:srgbClr val="FFFFFF"/>
                </a:solidFill>
                <a:latin typeface="Lexend Deca"/>
                <a:ea typeface="Lexend Deca"/>
                <a:cs typeface="Lexend Deca"/>
                <a:sym typeface="Lexend Deca"/>
              </a:rPr>
              <a:t>Acquérir</a:t>
            </a:r>
            <a:endParaRPr sz="1400" b="0" i="0" u="none" strike="noStrike" cap="none">
              <a:solidFill>
                <a:srgbClr val="FFFFFF"/>
              </a:solidFill>
              <a:latin typeface="Lexend Deca"/>
              <a:ea typeface="Lexend Deca"/>
              <a:cs typeface="Lexend Deca"/>
              <a:sym typeface="Lexend Deca"/>
            </a:endParaRPr>
          </a:p>
        </p:txBody>
      </p:sp>
      <p:sp>
        <p:nvSpPr>
          <p:cNvPr id="197" name="Google Shape;197;p31"/>
          <p:cNvSpPr/>
          <p:nvPr/>
        </p:nvSpPr>
        <p:spPr>
          <a:xfrm>
            <a:off x="3179399" y="2453121"/>
            <a:ext cx="1930800" cy="714600"/>
          </a:xfrm>
          <a:prstGeom prst="chevron">
            <a:avLst>
              <a:gd name="adj" fmla="val 50000"/>
            </a:avLst>
          </a:prstGeom>
          <a:solidFill>
            <a:srgbClr val="B43476"/>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a:solidFill>
                  <a:srgbClr val="FFFFFF"/>
                </a:solidFill>
                <a:latin typeface="Lexend Deca"/>
                <a:ea typeface="Lexend Deca"/>
                <a:cs typeface="Lexend Deca"/>
                <a:sym typeface="Lexend Deca"/>
              </a:rPr>
              <a:t>Traiter</a:t>
            </a:r>
            <a:endParaRPr sz="1400" b="0" i="0" u="none" strike="noStrike" cap="none">
              <a:solidFill>
                <a:srgbClr val="FFFFFF"/>
              </a:solidFill>
              <a:latin typeface="Lexend Deca"/>
              <a:ea typeface="Lexend Deca"/>
              <a:cs typeface="Lexend Deca"/>
              <a:sym typeface="Lexend Deca"/>
            </a:endParaRPr>
          </a:p>
        </p:txBody>
      </p:sp>
      <p:sp>
        <p:nvSpPr>
          <p:cNvPr id="198" name="Google Shape;198;p31"/>
          <p:cNvSpPr/>
          <p:nvPr/>
        </p:nvSpPr>
        <p:spPr>
          <a:xfrm>
            <a:off x="4990789" y="2453126"/>
            <a:ext cx="2341800" cy="714600"/>
          </a:xfrm>
          <a:prstGeom prst="chevron">
            <a:avLst>
              <a:gd name="adj" fmla="val 50000"/>
            </a:avLst>
          </a:prstGeom>
          <a:solidFill>
            <a:srgbClr val="B43476"/>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a:solidFill>
                  <a:srgbClr val="FFFFFF"/>
                </a:solidFill>
                <a:latin typeface="Lexend Deca"/>
                <a:ea typeface="Lexend Deca"/>
                <a:cs typeface="Lexend Deca"/>
                <a:sym typeface="Lexend Deca"/>
              </a:rPr>
              <a:t>Communiquer</a:t>
            </a:r>
            <a:endParaRPr sz="1400" b="0" i="0" u="none" strike="noStrike" cap="none">
              <a:solidFill>
                <a:srgbClr val="FFFFFF"/>
              </a:solidFill>
              <a:latin typeface="Lexend Deca"/>
              <a:ea typeface="Lexend Deca"/>
              <a:cs typeface="Lexend Deca"/>
              <a:sym typeface="Lexend Deca"/>
            </a:endParaRPr>
          </a:p>
        </p:txBody>
      </p:sp>
      <p:sp>
        <p:nvSpPr>
          <p:cNvPr id="199" name="Google Shape;199;p31"/>
          <p:cNvSpPr txBox="1"/>
          <p:nvPr/>
        </p:nvSpPr>
        <p:spPr>
          <a:xfrm>
            <a:off x="2375" y="999825"/>
            <a:ext cx="1503000" cy="9309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b="1">
                <a:latin typeface="Lexend Deca"/>
                <a:ea typeface="Lexend Deca"/>
                <a:cs typeface="Lexend Deca"/>
                <a:sym typeface="Lexend Deca"/>
              </a:rPr>
              <a:t>Nombre de mouvements</a:t>
            </a:r>
            <a:endParaRPr sz="1400" b="1" i="0" u="none" strike="noStrike" cap="none">
              <a:solidFill>
                <a:srgbClr val="000000"/>
              </a:solidFill>
              <a:latin typeface="Lexend Deca"/>
              <a:ea typeface="Lexend Deca"/>
              <a:cs typeface="Lexend Deca"/>
              <a:sym typeface="Lexend Deca"/>
            </a:endParaRPr>
          </a:p>
        </p:txBody>
      </p:sp>
      <p:sp>
        <p:nvSpPr>
          <p:cNvPr id="200" name="Google Shape;200;p31"/>
          <p:cNvSpPr txBox="1"/>
          <p:nvPr/>
        </p:nvSpPr>
        <p:spPr>
          <a:xfrm>
            <a:off x="7332447" y="999819"/>
            <a:ext cx="1606800" cy="9309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 b="1">
                <a:latin typeface="Lexend Deca"/>
                <a:ea typeface="Lexend Deca"/>
                <a:cs typeface="Lexend Deca"/>
                <a:sym typeface="Lexend Deca"/>
              </a:rPr>
              <a:t>Affichage des performances</a:t>
            </a:r>
            <a:endParaRPr sz="1400" b="1" i="0" u="none" strike="noStrike" cap="none">
              <a:solidFill>
                <a:srgbClr val="000000"/>
              </a:solidFill>
              <a:latin typeface="Lexend Deca"/>
              <a:ea typeface="Lexend Deca"/>
              <a:cs typeface="Lexend Deca"/>
              <a:sym typeface="Lexend Deca"/>
            </a:endParaRPr>
          </a:p>
        </p:txBody>
      </p:sp>
      <p:sp>
        <p:nvSpPr>
          <p:cNvPr id="201" name="Google Shape;201;p31"/>
          <p:cNvSpPr txBox="1">
            <a:spLocks noGrp="1"/>
          </p:cNvSpPr>
          <p:nvPr>
            <p:ph type="ctrTitle" idx="4294967295"/>
          </p:nvPr>
        </p:nvSpPr>
        <p:spPr>
          <a:xfrm>
            <a:off x="0" y="76200"/>
            <a:ext cx="9144000" cy="855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2700">
                <a:latin typeface="Lexend Deca"/>
                <a:ea typeface="Lexend Deca"/>
                <a:cs typeface="Lexend Deca"/>
                <a:sym typeface="Lexend Deca"/>
              </a:rPr>
              <a:t>Représentation du flux d’information</a:t>
            </a:r>
            <a:endParaRPr sz="3000">
              <a:latin typeface="Lexend Deca"/>
              <a:ea typeface="Lexend Deca"/>
              <a:cs typeface="Lexend Deca"/>
              <a:sym typeface="Lexend Deca"/>
            </a:endParaRPr>
          </a:p>
        </p:txBody>
      </p:sp>
      <p:pic>
        <p:nvPicPr>
          <p:cNvPr id="202" name="Google Shape;202;p31"/>
          <p:cNvPicPr preferRelativeResize="0"/>
          <p:nvPr/>
        </p:nvPicPr>
        <p:blipFill rotWithShape="1">
          <a:blip r:embed="rId3">
            <a:alphaModFix/>
          </a:blip>
          <a:srcRect l="18534" t="18672" r="25386"/>
          <a:stretch/>
        </p:blipFill>
        <p:spPr>
          <a:xfrm>
            <a:off x="100900" y="1930725"/>
            <a:ext cx="1305950" cy="1759401"/>
          </a:xfrm>
          <a:prstGeom prst="rect">
            <a:avLst/>
          </a:prstGeom>
          <a:noFill/>
          <a:ln>
            <a:noFill/>
          </a:ln>
        </p:spPr>
      </p:pic>
      <p:pic>
        <p:nvPicPr>
          <p:cNvPr id="203" name="Google Shape;203;p31"/>
          <p:cNvPicPr preferRelativeResize="0"/>
          <p:nvPr/>
        </p:nvPicPr>
        <p:blipFill>
          <a:blip r:embed="rId4">
            <a:alphaModFix/>
          </a:blip>
          <a:stretch>
            <a:fillRect/>
          </a:stretch>
        </p:blipFill>
        <p:spPr>
          <a:xfrm>
            <a:off x="10596587" y="2125463"/>
            <a:ext cx="1340337" cy="1344287"/>
          </a:xfrm>
          <a:prstGeom prst="rect">
            <a:avLst/>
          </a:prstGeom>
          <a:noFill/>
          <a:ln>
            <a:noFill/>
          </a:ln>
        </p:spPr>
      </p:pic>
      <p:pic>
        <p:nvPicPr>
          <p:cNvPr id="204" name="Google Shape;204;p31"/>
          <p:cNvPicPr preferRelativeResize="0"/>
          <p:nvPr/>
        </p:nvPicPr>
        <p:blipFill>
          <a:blip r:embed="rId5">
            <a:alphaModFix/>
          </a:blip>
          <a:stretch>
            <a:fillRect/>
          </a:stretch>
        </p:blipFill>
        <p:spPr>
          <a:xfrm>
            <a:off x="7406150" y="2343608"/>
            <a:ext cx="1698701" cy="849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1000"/>
                                        <p:tgtEl>
                                          <p:spTgt spid="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1000"/>
                                        <p:tgtEl>
                                          <p:spTgt spid="1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8"/>
                                        </p:tgtEl>
                                        <p:attrNameLst>
                                          <p:attrName>style.visibility</p:attrName>
                                        </p:attrNameLst>
                                      </p:cBhvr>
                                      <p:to>
                                        <p:strVal val="visible"/>
                                      </p:to>
                                    </p:set>
                                    <p:animEffect transition="in" filter="fade">
                                      <p:cBhvr>
                                        <p:cTn id="17" dur="1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2"/>
          <p:cNvSpPr txBox="1">
            <a:spLocks noGrp="1"/>
          </p:cNvSpPr>
          <p:nvPr>
            <p:ph type="sldNum" idx="12"/>
          </p:nvPr>
        </p:nvSpPr>
        <p:spPr>
          <a:xfrm>
            <a:off x="8472358" y="480954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8</a:t>
            </a:fld>
            <a:endParaRPr/>
          </a:p>
        </p:txBody>
      </p:sp>
      <p:sp>
        <p:nvSpPr>
          <p:cNvPr id="210" name="Google Shape;210;p32"/>
          <p:cNvSpPr/>
          <p:nvPr/>
        </p:nvSpPr>
        <p:spPr>
          <a:xfrm>
            <a:off x="1693050" y="1105475"/>
            <a:ext cx="5757900" cy="796200"/>
          </a:xfrm>
          <a:prstGeom prst="rect">
            <a:avLst/>
          </a:prstGeom>
          <a:gradFill>
            <a:gsLst>
              <a:gs pos="0">
                <a:srgbClr val="DBD4EB"/>
              </a:gs>
              <a:gs pos="100000">
                <a:srgbClr val="9180BB"/>
              </a:gs>
            </a:gsLst>
            <a:lin ang="5400012" scaled="0"/>
          </a:gradFill>
          <a:ln w="28575" cap="flat" cmpd="sng">
            <a:solidFill>
              <a:srgbClr val="666666"/>
            </a:solidFill>
            <a:prstDash val="solid"/>
            <a:round/>
            <a:headEnd type="none" w="sm" len="sm"/>
            <a:tailEnd type="none" w="sm" len="sm"/>
          </a:ln>
          <a:effectLst>
            <a:outerShdw blurRad="28575" dist="19050" dir="21540000" algn="bl" rotWithShape="0">
              <a:srgbClr val="000000">
                <a:alpha val="50000"/>
              </a:srgbClr>
            </a:outerShdw>
          </a:effectLst>
        </p:spPr>
        <p:txBody>
          <a:bodyPr spcFirstLastPara="1" wrap="square" lIns="91425" tIns="91425" rIns="91425" bIns="91425" anchor="t" anchorCtr="0">
            <a:noAutofit/>
          </a:bodyPr>
          <a:lstStyle/>
          <a:p>
            <a:pPr marL="12700" marR="12700" lvl="0" indent="0" algn="ctr" rtl="0">
              <a:spcBef>
                <a:spcPts val="0"/>
              </a:spcBef>
              <a:spcAft>
                <a:spcPts val="0"/>
              </a:spcAft>
              <a:buNone/>
            </a:pPr>
            <a:r>
              <a:rPr lang="fr" b="1"/>
              <a:t>Disposer d’un accompagnement sportif personnel motivant</a:t>
            </a:r>
            <a:endParaRPr b="1"/>
          </a:p>
          <a:p>
            <a:pPr marL="0" lvl="0" indent="0" algn="l" rtl="0">
              <a:spcBef>
                <a:spcPts val="0"/>
              </a:spcBef>
              <a:spcAft>
                <a:spcPts val="0"/>
              </a:spcAft>
              <a:buNone/>
            </a:pPr>
            <a:endParaRPr/>
          </a:p>
        </p:txBody>
      </p:sp>
      <p:cxnSp>
        <p:nvCxnSpPr>
          <p:cNvPr id="211" name="Google Shape;211;p32"/>
          <p:cNvCxnSpPr/>
          <p:nvPr/>
        </p:nvCxnSpPr>
        <p:spPr>
          <a:xfrm>
            <a:off x="1690804" y="1528463"/>
            <a:ext cx="5762400" cy="0"/>
          </a:xfrm>
          <a:prstGeom prst="straightConnector1">
            <a:avLst/>
          </a:prstGeom>
          <a:noFill/>
          <a:ln w="28575" cap="flat" cmpd="sng">
            <a:solidFill>
              <a:srgbClr val="666666"/>
            </a:solidFill>
            <a:prstDash val="solid"/>
            <a:round/>
            <a:headEnd type="none" w="med" len="med"/>
            <a:tailEnd type="none" w="med" len="med"/>
          </a:ln>
        </p:spPr>
      </p:cxnSp>
      <p:grpSp>
        <p:nvGrpSpPr>
          <p:cNvPr id="212" name="Google Shape;212;p32"/>
          <p:cNvGrpSpPr/>
          <p:nvPr/>
        </p:nvGrpSpPr>
        <p:grpSpPr>
          <a:xfrm>
            <a:off x="5783164" y="1901676"/>
            <a:ext cx="1272300" cy="2769722"/>
            <a:chOff x="5783164" y="1901676"/>
            <a:chExt cx="1272300" cy="2769722"/>
          </a:xfrm>
        </p:grpSpPr>
        <p:grpSp>
          <p:nvGrpSpPr>
            <p:cNvPr id="213" name="Google Shape;213;p32"/>
            <p:cNvGrpSpPr/>
            <p:nvPr/>
          </p:nvGrpSpPr>
          <p:grpSpPr>
            <a:xfrm>
              <a:off x="6314651" y="1901676"/>
              <a:ext cx="104716" cy="493869"/>
              <a:chOff x="4371063" y="7297488"/>
              <a:chExt cx="64500" cy="304200"/>
            </a:xfrm>
          </p:grpSpPr>
          <p:cxnSp>
            <p:nvCxnSpPr>
              <p:cNvPr id="214" name="Google Shape;214;p32"/>
              <p:cNvCxnSpPr>
                <a:stCxn id="215" idx="4"/>
              </p:cNvCxnSpPr>
              <p:nvPr/>
            </p:nvCxnSpPr>
            <p:spPr>
              <a:xfrm>
                <a:off x="4403313" y="7361988"/>
                <a:ext cx="0" cy="239700"/>
              </a:xfrm>
              <a:prstGeom prst="straightConnector1">
                <a:avLst/>
              </a:prstGeom>
              <a:noFill/>
              <a:ln w="28575" cap="flat" cmpd="sng">
                <a:solidFill>
                  <a:srgbClr val="595959"/>
                </a:solidFill>
                <a:prstDash val="solid"/>
                <a:round/>
                <a:headEnd type="none" w="med" len="med"/>
                <a:tailEnd type="none" w="med" len="med"/>
              </a:ln>
            </p:spPr>
          </p:cxnSp>
          <p:grpSp>
            <p:nvGrpSpPr>
              <p:cNvPr id="216" name="Google Shape;216;p32"/>
              <p:cNvGrpSpPr/>
              <p:nvPr/>
            </p:nvGrpSpPr>
            <p:grpSpPr>
              <a:xfrm>
                <a:off x="4371063" y="7297488"/>
                <a:ext cx="64500" cy="64500"/>
                <a:chOff x="1829775" y="669763"/>
                <a:chExt cx="64500" cy="64500"/>
              </a:xfrm>
            </p:grpSpPr>
            <p:sp>
              <p:nvSpPr>
                <p:cNvPr id="215" name="Google Shape;215;p32"/>
                <p:cNvSpPr/>
                <p:nvPr/>
              </p:nvSpPr>
              <p:spPr>
                <a:xfrm>
                  <a:off x="1829775" y="669763"/>
                  <a:ext cx="64500" cy="64500"/>
                </a:xfrm>
                <a:prstGeom prst="ellipse">
                  <a:avLst/>
                </a:prstGeom>
                <a:solidFill>
                  <a:srgbClr val="FFFFF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7" name="Google Shape;217;p32"/>
                <p:cNvCxnSpPr>
                  <a:stCxn id="215" idx="2"/>
                  <a:endCxn id="215" idx="6"/>
                </p:cNvCxnSpPr>
                <p:nvPr/>
              </p:nvCxnSpPr>
              <p:spPr>
                <a:xfrm>
                  <a:off x="1829775" y="702013"/>
                  <a:ext cx="64500" cy="0"/>
                </a:xfrm>
                <a:prstGeom prst="straightConnector1">
                  <a:avLst/>
                </a:prstGeom>
                <a:noFill/>
                <a:ln w="28575" cap="flat" cmpd="sng">
                  <a:solidFill>
                    <a:srgbClr val="666666"/>
                  </a:solidFill>
                  <a:prstDash val="solid"/>
                  <a:round/>
                  <a:headEnd type="none" w="med" len="med"/>
                  <a:tailEnd type="none" w="med" len="med"/>
                </a:ln>
              </p:spPr>
            </p:cxnSp>
            <p:cxnSp>
              <p:nvCxnSpPr>
                <p:cNvPr id="218" name="Google Shape;218;p32"/>
                <p:cNvCxnSpPr>
                  <a:stCxn id="215" idx="0"/>
                  <a:endCxn id="215" idx="4"/>
                </p:cNvCxnSpPr>
                <p:nvPr/>
              </p:nvCxnSpPr>
              <p:spPr>
                <a:xfrm>
                  <a:off x="1862025" y="669763"/>
                  <a:ext cx="0" cy="64500"/>
                </a:xfrm>
                <a:prstGeom prst="straightConnector1">
                  <a:avLst/>
                </a:prstGeom>
                <a:noFill/>
                <a:ln w="28575" cap="flat" cmpd="sng">
                  <a:solidFill>
                    <a:srgbClr val="666666"/>
                  </a:solidFill>
                  <a:prstDash val="solid"/>
                  <a:round/>
                  <a:headEnd type="none" w="med" len="med"/>
                  <a:tailEnd type="none" w="med" len="med"/>
                </a:ln>
              </p:spPr>
            </p:cxnSp>
          </p:grpSp>
        </p:grpSp>
        <p:sp>
          <p:nvSpPr>
            <p:cNvPr id="219" name="Google Shape;219;p32"/>
            <p:cNvSpPr/>
            <p:nvPr/>
          </p:nvSpPr>
          <p:spPr>
            <a:xfrm>
              <a:off x="5796075" y="3769898"/>
              <a:ext cx="1246500" cy="901500"/>
            </a:xfrm>
            <a:prstGeom prst="rect">
              <a:avLst/>
            </a:prstGeom>
            <a:gradFill>
              <a:gsLst>
                <a:gs pos="0">
                  <a:srgbClr val="E4EFFF"/>
                </a:gs>
                <a:gs pos="100000">
                  <a:srgbClr val="C7D7FF"/>
                </a:gs>
              </a:gsLst>
              <a:lin ang="10801400" scaled="0"/>
            </a:gradFill>
            <a:ln w="28575" cap="flat" cmpd="sng">
              <a:solidFill>
                <a:srgbClr val="666666"/>
              </a:solidFill>
              <a:prstDash val="solid"/>
              <a:round/>
              <a:headEnd type="none" w="sm" len="sm"/>
              <a:tailEnd type="none" w="sm" len="sm"/>
            </a:ln>
            <a:effectLst>
              <a:outerShdw blurRad="28575" dist="19050" dir="2154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1200"/>
                <a:t>?</a:t>
              </a:r>
              <a:endParaRPr sz="1200"/>
            </a:p>
          </p:txBody>
        </p:sp>
        <p:sp>
          <p:nvSpPr>
            <p:cNvPr id="220" name="Google Shape;220;p32"/>
            <p:cNvSpPr/>
            <p:nvPr/>
          </p:nvSpPr>
          <p:spPr>
            <a:xfrm>
              <a:off x="5785425" y="2398800"/>
              <a:ext cx="1267800" cy="1004400"/>
            </a:xfrm>
            <a:prstGeom prst="rect">
              <a:avLst/>
            </a:prstGeom>
            <a:gradFill>
              <a:gsLst>
                <a:gs pos="0">
                  <a:srgbClr val="E4EFFF"/>
                </a:gs>
                <a:gs pos="100000">
                  <a:srgbClr val="C7D7FF"/>
                </a:gs>
              </a:gsLst>
              <a:lin ang="10801400" scaled="0"/>
            </a:gradFill>
            <a:ln w="28575" cap="flat" cmpd="sng">
              <a:solidFill>
                <a:srgbClr val="666666"/>
              </a:solidFill>
              <a:prstDash val="solid"/>
              <a:round/>
              <a:headEnd type="none" w="sm" len="sm"/>
              <a:tailEnd type="none" w="sm" len="sm"/>
            </a:ln>
            <a:effectLst>
              <a:outerShdw blurRad="28575" dist="19050" dir="2154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1200" b="1">
                  <a:solidFill>
                    <a:srgbClr val="000000"/>
                  </a:solidFill>
                  <a:latin typeface="Lexend Deca"/>
                  <a:ea typeface="Lexend Deca"/>
                  <a:cs typeface="Lexend Deca"/>
                  <a:sym typeface="Lexend Deca"/>
                </a:rPr>
                <a:t>Communiquer</a:t>
              </a:r>
              <a:endParaRPr sz="1200" b="1">
                <a:solidFill>
                  <a:srgbClr val="000000"/>
                </a:solidFill>
                <a:latin typeface="Lexend Deca"/>
                <a:ea typeface="Lexend Deca"/>
                <a:cs typeface="Lexend Deca"/>
                <a:sym typeface="Lexend Deca"/>
              </a:endParaRPr>
            </a:p>
            <a:p>
              <a:pPr marL="0" lvl="0" indent="0" algn="ctr" rtl="0">
                <a:spcBef>
                  <a:spcPts val="0"/>
                </a:spcBef>
                <a:spcAft>
                  <a:spcPts val="0"/>
                </a:spcAft>
                <a:buNone/>
              </a:pPr>
              <a:r>
                <a:rPr lang="fr" sz="1100" b="1">
                  <a:solidFill>
                    <a:srgbClr val="000000"/>
                  </a:solidFill>
                  <a:latin typeface="Lexend Deca"/>
                  <a:ea typeface="Lexend Deca"/>
                  <a:cs typeface="Lexend Deca"/>
                  <a:sym typeface="Lexend Deca"/>
                </a:rPr>
                <a:t> </a:t>
              </a:r>
              <a:endParaRPr sz="1100" b="1">
                <a:solidFill>
                  <a:srgbClr val="000000"/>
                </a:solidFill>
                <a:latin typeface="Lexend Deca"/>
                <a:ea typeface="Lexend Deca"/>
                <a:cs typeface="Lexend Deca"/>
                <a:sym typeface="Lexend Deca"/>
              </a:endParaRPr>
            </a:p>
            <a:p>
              <a:pPr marL="0" lvl="0" indent="0" algn="ctr" rtl="0">
                <a:spcBef>
                  <a:spcPts val="0"/>
                </a:spcBef>
                <a:spcAft>
                  <a:spcPts val="0"/>
                </a:spcAft>
                <a:buNone/>
              </a:pPr>
              <a:endParaRPr sz="1100" b="1">
                <a:solidFill>
                  <a:srgbClr val="000000"/>
                </a:solidFill>
              </a:endParaRPr>
            </a:p>
            <a:p>
              <a:pPr marL="0" lvl="0" indent="0" algn="ctr" rtl="0">
                <a:spcBef>
                  <a:spcPts val="0"/>
                </a:spcBef>
                <a:spcAft>
                  <a:spcPts val="0"/>
                </a:spcAft>
                <a:buNone/>
              </a:pPr>
              <a:r>
                <a:rPr lang="fr" sz="1200">
                  <a:solidFill>
                    <a:srgbClr val="000000"/>
                  </a:solidFill>
                  <a:latin typeface="Lexend Deca"/>
                  <a:ea typeface="Lexend Deca"/>
                  <a:cs typeface="Lexend Deca"/>
                  <a:sym typeface="Lexend Deca"/>
                </a:rPr>
                <a:t>Performances</a:t>
              </a:r>
              <a:endParaRPr sz="1200" b="1">
                <a:solidFill>
                  <a:srgbClr val="000000"/>
                </a:solidFill>
              </a:endParaRPr>
            </a:p>
          </p:txBody>
        </p:sp>
        <p:cxnSp>
          <p:nvCxnSpPr>
            <p:cNvPr id="221" name="Google Shape;221;p32"/>
            <p:cNvCxnSpPr/>
            <p:nvPr/>
          </p:nvCxnSpPr>
          <p:spPr>
            <a:xfrm>
              <a:off x="5783164" y="2915017"/>
              <a:ext cx="1272300" cy="0"/>
            </a:xfrm>
            <a:prstGeom prst="straightConnector1">
              <a:avLst/>
            </a:prstGeom>
            <a:noFill/>
            <a:ln w="28575" cap="flat" cmpd="sng">
              <a:solidFill>
                <a:srgbClr val="666666"/>
              </a:solidFill>
              <a:prstDash val="solid"/>
              <a:round/>
              <a:headEnd type="none" w="med" len="med"/>
              <a:tailEnd type="none" w="med" len="med"/>
            </a:ln>
          </p:spPr>
        </p:cxnSp>
        <p:cxnSp>
          <p:nvCxnSpPr>
            <p:cNvPr id="222" name="Google Shape;222;p32"/>
            <p:cNvCxnSpPr>
              <a:stCxn id="219" idx="0"/>
              <a:endCxn id="220" idx="2"/>
            </p:cNvCxnSpPr>
            <p:nvPr/>
          </p:nvCxnSpPr>
          <p:spPr>
            <a:xfrm rot="-5400000">
              <a:off x="6236325" y="3586298"/>
              <a:ext cx="366600" cy="600"/>
            </a:xfrm>
            <a:prstGeom prst="bentConnector3">
              <a:avLst>
                <a:gd name="adj1" fmla="val 50013"/>
              </a:avLst>
            </a:prstGeom>
            <a:noFill/>
            <a:ln w="28575" cap="flat" cmpd="sng">
              <a:solidFill>
                <a:srgbClr val="595959"/>
              </a:solidFill>
              <a:prstDash val="solid"/>
              <a:round/>
              <a:headEnd type="none" w="med" len="med"/>
              <a:tailEnd type="stealth" w="med" len="med"/>
            </a:ln>
          </p:spPr>
        </p:cxnSp>
      </p:grpSp>
      <p:grpSp>
        <p:nvGrpSpPr>
          <p:cNvPr id="223" name="Google Shape;223;p32"/>
          <p:cNvGrpSpPr/>
          <p:nvPr/>
        </p:nvGrpSpPr>
        <p:grpSpPr>
          <a:xfrm>
            <a:off x="3936976" y="1906926"/>
            <a:ext cx="1272300" cy="2770397"/>
            <a:chOff x="3936976" y="1906926"/>
            <a:chExt cx="1272300" cy="2770397"/>
          </a:xfrm>
        </p:grpSpPr>
        <p:grpSp>
          <p:nvGrpSpPr>
            <p:cNvPr id="224" name="Google Shape;224;p32"/>
            <p:cNvGrpSpPr/>
            <p:nvPr/>
          </p:nvGrpSpPr>
          <p:grpSpPr>
            <a:xfrm>
              <a:off x="4519661" y="1906926"/>
              <a:ext cx="104716" cy="493869"/>
              <a:chOff x="4371063" y="7297488"/>
              <a:chExt cx="64500" cy="304200"/>
            </a:xfrm>
          </p:grpSpPr>
          <p:cxnSp>
            <p:nvCxnSpPr>
              <p:cNvPr id="225" name="Google Shape;225;p32"/>
              <p:cNvCxnSpPr>
                <a:stCxn id="226" idx="4"/>
              </p:cNvCxnSpPr>
              <p:nvPr/>
            </p:nvCxnSpPr>
            <p:spPr>
              <a:xfrm>
                <a:off x="4403313" y="7361988"/>
                <a:ext cx="0" cy="239700"/>
              </a:xfrm>
              <a:prstGeom prst="straightConnector1">
                <a:avLst/>
              </a:prstGeom>
              <a:noFill/>
              <a:ln w="28575" cap="flat" cmpd="sng">
                <a:solidFill>
                  <a:srgbClr val="595959"/>
                </a:solidFill>
                <a:prstDash val="solid"/>
                <a:round/>
                <a:headEnd type="none" w="med" len="med"/>
                <a:tailEnd type="none" w="med" len="med"/>
              </a:ln>
            </p:spPr>
          </p:cxnSp>
          <p:grpSp>
            <p:nvGrpSpPr>
              <p:cNvPr id="227" name="Google Shape;227;p32"/>
              <p:cNvGrpSpPr/>
              <p:nvPr/>
            </p:nvGrpSpPr>
            <p:grpSpPr>
              <a:xfrm>
                <a:off x="4371063" y="7297488"/>
                <a:ext cx="64500" cy="64500"/>
                <a:chOff x="1829775" y="669763"/>
                <a:chExt cx="64500" cy="64500"/>
              </a:xfrm>
            </p:grpSpPr>
            <p:sp>
              <p:nvSpPr>
                <p:cNvPr id="226" name="Google Shape;226;p32"/>
                <p:cNvSpPr/>
                <p:nvPr/>
              </p:nvSpPr>
              <p:spPr>
                <a:xfrm>
                  <a:off x="1829775" y="669763"/>
                  <a:ext cx="64500" cy="64500"/>
                </a:xfrm>
                <a:prstGeom prst="ellipse">
                  <a:avLst/>
                </a:prstGeom>
                <a:solidFill>
                  <a:srgbClr val="FFFFF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8" name="Google Shape;228;p32"/>
                <p:cNvCxnSpPr>
                  <a:stCxn id="226" idx="2"/>
                  <a:endCxn id="226" idx="6"/>
                </p:cNvCxnSpPr>
                <p:nvPr/>
              </p:nvCxnSpPr>
              <p:spPr>
                <a:xfrm>
                  <a:off x="1829775" y="702013"/>
                  <a:ext cx="64500" cy="0"/>
                </a:xfrm>
                <a:prstGeom prst="straightConnector1">
                  <a:avLst/>
                </a:prstGeom>
                <a:noFill/>
                <a:ln w="28575" cap="flat" cmpd="sng">
                  <a:solidFill>
                    <a:srgbClr val="666666"/>
                  </a:solidFill>
                  <a:prstDash val="solid"/>
                  <a:round/>
                  <a:headEnd type="none" w="med" len="med"/>
                  <a:tailEnd type="none" w="med" len="med"/>
                </a:ln>
              </p:spPr>
            </p:cxnSp>
            <p:cxnSp>
              <p:nvCxnSpPr>
                <p:cNvPr id="229" name="Google Shape;229;p32"/>
                <p:cNvCxnSpPr>
                  <a:stCxn id="226" idx="0"/>
                  <a:endCxn id="226" idx="4"/>
                </p:cNvCxnSpPr>
                <p:nvPr/>
              </p:nvCxnSpPr>
              <p:spPr>
                <a:xfrm>
                  <a:off x="1862025" y="669763"/>
                  <a:ext cx="0" cy="64500"/>
                </a:xfrm>
                <a:prstGeom prst="straightConnector1">
                  <a:avLst/>
                </a:prstGeom>
                <a:noFill/>
                <a:ln w="28575" cap="flat" cmpd="sng">
                  <a:solidFill>
                    <a:srgbClr val="666666"/>
                  </a:solidFill>
                  <a:prstDash val="solid"/>
                  <a:round/>
                  <a:headEnd type="none" w="med" len="med"/>
                  <a:tailEnd type="none" w="med" len="med"/>
                </a:ln>
              </p:spPr>
            </p:cxnSp>
          </p:grpSp>
        </p:grpSp>
        <p:sp>
          <p:nvSpPr>
            <p:cNvPr id="230" name="Google Shape;230;p32"/>
            <p:cNvSpPr/>
            <p:nvPr/>
          </p:nvSpPr>
          <p:spPr>
            <a:xfrm>
              <a:off x="3939225" y="2395550"/>
              <a:ext cx="1267800" cy="1004400"/>
            </a:xfrm>
            <a:prstGeom prst="rect">
              <a:avLst/>
            </a:prstGeom>
            <a:gradFill>
              <a:gsLst>
                <a:gs pos="0">
                  <a:srgbClr val="E4EFFF"/>
                </a:gs>
                <a:gs pos="100000">
                  <a:srgbClr val="C7D7FF"/>
                </a:gs>
              </a:gsLst>
              <a:lin ang="10801400" scaled="0"/>
            </a:gradFill>
            <a:ln w="28575" cap="flat" cmpd="sng">
              <a:solidFill>
                <a:srgbClr val="666666"/>
              </a:solidFill>
              <a:prstDash val="solid"/>
              <a:round/>
              <a:headEnd type="none" w="sm" len="sm"/>
              <a:tailEnd type="none" w="sm" len="sm"/>
            </a:ln>
            <a:effectLst>
              <a:outerShdw blurRad="28575" dist="19050" dir="2154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r" sz="1200" b="1">
                  <a:solidFill>
                    <a:srgbClr val="000000"/>
                  </a:solidFill>
                  <a:latin typeface="Lexend Deca"/>
                  <a:ea typeface="Lexend Deca"/>
                  <a:cs typeface="Lexend Deca"/>
                  <a:sym typeface="Lexend Deca"/>
                </a:rPr>
                <a:t>Traiter les informations</a:t>
              </a:r>
              <a:endParaRPr sz="1200" b="1">
                <a:solidFill>
                  <a:srgbClr val="000000"/>
                </a:solidFill>
                <a:latin typeface="Lexend Deca"/>
                <a:ea typeface="Lexend Deca"/>
                <a:cs typeface="Lexend Deca"/>
                <a:sym typeface="Lexend Deca"/>
              </a:endParaRPr>
            </a:p>
            <a:p>
              <a:pPr marL="0" lvl="0" indent="0" algn="l" rtl="0">
                <a:spcBef>
                  <a:spcPts val="0"/>
                </a:spcBef>
                <a:spcAft>
                  <a:spcPts val="0"/>
                </a:spcAft>
                <a:buNone/>
              </a:pPr>
              <a:endParaRPr sz="1200" b="1"/>
            </a:p>
            <a:p>
              <a:pPr marL="0" lvl="0" indent="0" algn="ctr" rtl="0">
                <a:spcBef>
                  <a:spcPts val="0"/>
                </a:spcBef>
                <a:spcAft>
                  <a:spcPts val="0"/>
                </a:spcAft>
                <a:buNone/>
              </a:pPr>
              <a:r>
                <a:rPr lang="fr" sz="1200">
                  <a:latin typeface="Lexend Deca"/>
                  <a:ea typeface="Lexend Deca"/>
                  <a:cs typeface="Lexend Deca"/>
                  <a:sym typeface="Lexend Deca"/>
                </a:rPr>
                <a:t>Comptage</a:t>
              </a:r>
              <a:endParaRPr sz="1200">
                <a:latin typeface="Lexend Deca"/>
                <a:ea typeface="Lexend Deca"/>
                <a:cs typeface="Lexend Deca"/>
                <a:sym typeface="Lexend Deca"/>
              </a:endParaRPr>
            </a:p>
          </p:txBody>
        </p:sp>
        <p:cxnSp>
          <p:nvCxnSpPr>
            <p:cNvPr id="231" name="Google Shape;231;p32"/>
            <p:cNvCxnSpPr/>
            <p:nvPr/>
          </p:nvCxnSpPr>
          <p:spPr>
            <a:xfrm>
              <a:off x="3936976" y="2911767"/>
              <a:ext cx="1272300" cy="0"/>
            </a:xfrm>
            <a:prstGeom prst="straightConnector1">
              <a:avLst/>
            </a:prstGeom>
            <a:noFill/>
            <a:ln w="28575" cap="flat" cmpd="sng">
              <a:solidFill>
                <a:srgbClr val="666666"/>
              </a:solidFill>
              <a:prstDash val="solid"/>
              <a:round/>
              <a:headEnd type="none" w="med" len="med"/>
              <a:tailEnd type="none" w="med" len="med"/>
            </a:ln>
          </p:spPr>
        </p:cxnSp>
        <p:sp>
          <p:nvSpPr>
            <p:cNvPr id="232" name="Google Shape;232;p32"/>
            <p:cNvSpPr/>
            <p:nvPr/>
          </p:nvSpPr>
          <p:spPr>
            <a:xfrm>
              <a:off x="3949875" y="3775823"/>
              <a:ext cx="1246500" cy="901500"/>
            </a:xfrm>
            <a:prstGeom prst="rect">
              <a:avLst/>
            </a:prstGeom>
            <a:gradFill>
              <a:gsLst>
                <a:gs pos="0">
                  <a:srgbClr val="E4EFFF"/>
                </a:gs>
                <a:gs pos="100000">
                  <a:srgbClr val="C7D7FF"/>
                </a:gs>
              </a:gsLst>
              <a:lin ang="10801400" scaled="0"/>
            </a:gradFill>
            <a:ln w="28575" cap="flat" cmpd="sng">
              <a:solidFill>
                <a:srgbClr val="666666"/>
              </a:solidFill>
              <a:prstDash val="solid"/>
              <a:round/>
              <a:headEnd type="none" w="sm" len="sm"/>
              <a:tailEnd type="none" w="sm" len="sm"/>
            </a:ln>
            <a:effectLst>
              <a:outerShdw blurRad="28575" dist="19050" dir="2154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1200"/>
                <a:t>?</a:t>
              </a:r>
              <a:endParaRPr sz="1200"/>
            </a:p>
          </p:txBody>
        </p:sp>
        <p:cxnSp>
          <p:nvCxnSpPr>
            <p:cNvPr id="233" name="Google Shape;233;p32"/>
            <p:cNvCxnSpPr>
              <a:stCxn id="232" idx="0"/>
              <a:endCxn id="230" idx="2"/>
            </p:cNvCxnSpPr>
            <p:nvPr/>
          </p:nvCxnSpPr>
          <p:spPr>
            <a:xfrm rot="-5400000">
              <a:off x="4385475" y="3587573"/>
              <a:ext cx="375900" cy="600"/>
            </a:xfrm>
            <a:prstGeom prst="bentConnector3">
              <a:avLst>
                <a:gd name="adj1" fmla="val 49996"/>
              </a:avLst>
            </a:prstGeom>
            <a:noFill/>
            <a:ln w="28575" cap="flat" cmpd="sng">
              <a:solidFill>
                <a:srgbClr val="595959"/>
              </a:solidFill>
              <a:prstDash val="solid"/>
              <a:round/>
              <a:headEnd type="none" w="med" len="med"/>
              <a:tailEnd type="stealth" w="med" len="med"/>
            </a:ln>
          </p:spPr>
        </p:cxnSp>
      </p:grpSp>
      <p:grpSp>
        <p:nvGrpSpPr>
          <p:cNvPr id="234" name="Google Shape;234;p32"/>
          <p:cNvGrpSpPr/>
          <p:nvPr/>
        </p:nvGrpSpPr>
        <p:grpSpPr>
          <a:xfrm>
            <a:off x="2088526" y="1906926"/>
            <a:ext cx="1272300" cy="2771734"/>
            <a:chOff x="2088526" y="1906926"/>
            <a:chExt cx="1272300" cy="2771734"/>
          </a:xfrm>
        </p:grpSpPr>
        <p:sp>
          <p:nvSpPr>
            <p:cNvPr id="235" name="Google Shape;235;p32"/>
            <p:cNvSpPr/>
            <p:nvPr/>
          </p:nvSpPr>
          <p:spPr>
            <a:xfrm>
              <a:off x="2092750" y="2404050"/>
              <a:ext cx="1267800" cy="987600"/>
            </a:xfrm>
            <a:prstGeom prst="rect">
              <a:avLst/>
            </a:prstGeom>
            <a:gradFill>
              <a:gsLst>
                <a:gs pos="0">
                  <a:srgbClr val="E4EFFF"/>
                </a:gs>
                <a:gs pos="100000">
                  <a:srgbClr val="C7D7FF"/>
                </a:gs>
              </a:gsLst>
              <a:lin ang="10801400" scaled="0"/>
            </a:gradFill>
            <a:ln w="28575" cap="flat" cmpd="sng">
              <a:solidFill>
                <a:srgbClr val="666666"/>
              </a:solidFill>
              <a:prstDash val="solid"/>
              <a:round/>
              <a:headEnd type="none" w="sm" len="sm"/>
              <a:tailEnd type="none" w="sm" len="sm"/>
            </a:ln>
            <a:effectLst>
              <a:outerShdw blurRad="28575" dist="19050" dir="2154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1200" b="1">
                  <a:solidFill>
                    <a:srgbClr val="000000"/>
                  </a:solidFill>
                  <a:latin typeface="Lexend Deca"/>
                  <a:ea typeface="Lexend Deca"/>
                  <a:cs typeface="Lexend Deca"/>
                  <a:sym typeface="Lexend Deca"/>
                </a:rPr>
                <a:t>Acquérir</a:t>
              </a:r>
              <a:endParaRPr sz="1200" b="1">
                <a:solidFill>
                  <a:srgbClr val="000000"/>
                </a:solidFill>
                <a:latin typeface="Lexend Deca"/>
                <a:ea typeface="Lexend Deca"/>
                <a:cs typeface="Lexend Deca"/>
                <a:sym typeface="Lexend Deca"/>
              </a:endParaRPr>
            </a:p>
            <a:p>
              <a:pPr marL="0" lvl="0" indent="0" algn="ctr" rtl="0">
                <a:lnSpc>
                  <a:spcPct val="115000"/>
                </a:lnSpc>
                <a:spcBef>
                  <a:spcPts val="0"/>
                </a:spcBef>
                <a:spcAft>
                  <a:spcPts val="0"/>
                </a:spcAft>
                <a:buNone/>
              </a:pPr>
              <a:endParaRPr sz="1000">
                <a:solidFill>
                  <a:srgbClr val="000000"/>
                </a:solidFill>
              </a:endParaRPr>
            </a:p>
            <a:p>
              <a:pPr marL="0" lvl="0" indent="0" algn="ctr" rtl="0">
                <a:lnSpc>
                  <a:spcPct val="115000"/>
                </a:lnSpc>
                <a:spcBef>
                  <a:spcPts val="0"/>
                </a:spcBef>
                <a:spcAft>
                  <a:spcPts val="0"/>
                </a:spcAft>
                <a:buNone/>
              </a:pPr>
              <a:endParaRPr sz="1000">
                <a:solidFill>
                  <a:srgbClr val="000000"/>
                </a:solidFill>
              </a:endParaRPr>
            </a:p>
            <a:p>
              <a:pPr marL="0" lvl="0" indent="0" algn="ctr" rtl="0">
                <a:lnSpc>
                  <a:spcPct val="115000"/>
                </a:lnSpc>
                <a:spcBef>
                  <a:spcPts val="0"/>
                </a:spcBef>
                <a:spcAft>
                  <a:spcPts val="0"/>
                </a:spcAft>
                <a:buNone/>
              </a:pPr>
              <a:r>
                <a:rPr lang="fr" sz="1200">
                  <a:latin typeface="Lexend Deca"/>
                  <a:ea typeface="Lexend Deca"/>
                  <a:cs typeface="Lexend Deca"/>
                  <a:sym typeface="Lexend Deca"/>
                </a:rPr>
                <a:t>Mouvement</a:t>
              </a:r>
              <a:endParaRPr sz="1200">
                <a:solidFill>
                  <a:srgbClr val="000000"/>
                </a:solidFill>
                <a:latin typeface="Lexend Deca"/>
                <a:ea typeface="Lexend Deca"/>
                <a:cs typeface="Lexend Deca"/>
                <a:sym typeface="Lexend Deca"/>
              </a:endParaRPr>
            </a:p>
            <a:p>
              <a:pPr marL="0" lvl="0" indent="0" algn="ctr" rtl="0">
                <a:spcBef>
                  <a:spcPts val="0"/>
                </a:spcBef>
                <a:spcAft>
                  <a:spcPts val="0"/>
                </a:spcAft>
                <a:buNone/>
              </a:pPr>
              <a:endParaRPr sz="1200" b="1">
                <a:solidFill>
                  <a:srgbClr val="000000"/>
                </a:solidFill>
              </a:endParaRPr>
            </a:p>
            <a:p>
              <a:pPr marL="0" lvl="0" indent="0" algn="l" rtl="0">
                <a:spcBef>
                  <a:spcPts val="0"/>
                </a:spcBef>
                <a:spcAft>
                  <a:spcPts val="0"/>
                </a:spcAft>
                <a:buNone/>
              </a:pPr>
              <a:endParaRPr sz="1200"/>
            </a:p>
          </p:txBody>
        </p:sp>
        <p:cxnSp>
          <p:nvCxnSpPr>
            <p:cNvPr id="236" name="Google Shape;236;p32"/>
            <p:cNvCxnSpPr/>
            <p:nvPr/>
          </p:nvCxnSpPr>
          <p:spPr>
            <a:xfrm>
              <a:off x="2088526" y="2911767"/>
              <a:ext cx="1272300" cy="0"/>
            </a:xfrm>
            <a:prstGeom prst="straightConnector1">
              <a:avLst/>
            </a:prstGeom>
            <a:noFill/>
            <a:ln w="28575" cap="flat" cmpd="sng">
              <a:solidFill>
                <a:srgbClr val="666666"/>
              </a:solidFill>
              <a:prstDash val="solid"/>
              <a:round/>
              <a:headEnd type="none" w="med" len="med"/>
              <a:tailEnd type="none" w="med" len="med"/>
            </a:ln>
          </p:spPr>
        </p:cxnSp>
        <p:grpSp>
          <p:nvGrpSpPr>
            <p:cNvPr id="237" name="Google Shape;237;p32"/>
            <p:cNvGrpSpPr/>
            <p:nvPr/>
          </p:nvGrpSpPr>
          <p:grpSpPr>
            <a:xfrm>
              <a:off x="2650311" y="1906926"/>
              <a:ext cx="104716" cy="493869"/>
              <a:chOff x="4371063" y="7297488"/>
              <a:chExt cx="64500" cy="304200"/>
            </a:xfrm>
          </p:grpSpPr>
          <p:cxnSp>
            <p:nvCxnSpPr>
              <p:cNvPr id="238" name="Google Shape;238;p32"/>
              <p:cNvCxnSpPr>
                <a:stCxn id="239" idx="4"/>
              </p:cNvCxnSpPr>
              <p:nvPr/>
            </p:nvCxnSpPr>
            <p:spPr>
              <a:xfrm>
                <a:off x="4403313" y="7361988"/>
                <a:ext cx="0" cy="239700"/>
              </a:xfrm>
              <a:prstGeom prst="straightConnector1">
                <a:avLst/>
              </a:prstGeom>
              <a:noFill/>
              <a:ln w="28575" cap="flat" cmpd="sng">
                <a:solidFill>
                  <a:srgbClr val="595959"/>
                </a:solidFill>
                <a:prstDash val="solid"/>
                <a:round/>
                <a:headEnd type="none" w="med" len="med"/>
                <a:tailEnd type="none" w="med" len="med"/>
              </a:ln>
            </p:spPr>
          </p:cxnSp>
          <p:grpSp>
            <p:nvGrpSpPr>
              <p:cNvPr id="240" name="Google Shape;240;p32"/>
              <p:cNvGrpSpPr/>
              <p:nvPr/>
            </p:nvGrpSpPr>
            <p:grpSpPr>
              <a:xfrm>
                <a:off x="4371063" y="7297488"/>
                <a:ext cx="64500" cy="64500"/>
                <a:chOff x="1829775" y="669763"/>
                <a:chExt cx="64500" cy="64500"/>
              </a:xfrm>
            </p:grpSpPr>
            <p:sp>
              <p:nvSpPr>
                <p:cNvPr id="239" name="Google Shape;239;p32"/>
                <p:cNvSpPr/>
                <p:nvPr/>
              </p:nvSpPr>
              <p:spPr>
                <a:xfrm>
                  <a:off x="1829775" y="669763"/>
                  <a:ext cx="64500" cy="64500"/>
                </a:xfrm>
                <a:prstGeom prst="ellipse">
                  <a:avLst/>
                </a:prstGeom>
                <a:solidFill>
                  <a:srgbClr val="FFFFF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1" name="Google Shape;241;p32"/>
                <p:cNvCxnSpPr>
                  <a:stCxn id="239" idx="2"/>
                  <a:endCxn id="239" idx="6"/>
                </p:cNvCxnSpPr>
                <p:nvPr/>
              </p:nvCxnSpPr>
              <p:spPr>
                <a:xfrm>
                  <a:off x="1829775" y="702013"/>
                  <a:ext cx="64500" cy="0"/>
                </a:xfrm>
                <a:prstGeom prst="straightConnector1">
                  <a:avLst/>
                </a:prstGeom>
                <a:noFill/>
                <a:ln w="28575" cap="flat" cmpd="sng">
                  <a:solidFill>
                    <a:srgbClr val="666666"/>
                  </a:solidFill>
                  <a:prstDash val="solid"/>
                  <a:round/>
                  <a:headEnd type="none" w="med" len="med"/>
                  <a:tailEnd type="none" w="med" len="med"/>
                </a:ln>
              </p:spPr>
            </p:cxnSp>
            <p:cxnSp>
              <p:nvCxnSpPr>
                <p:cNvPr id="242" name="Google Shape;242;p32"/>
                <p:cNvCxnSpPr>
                  <a:stCxn id="239" idx="0"/>
                  <a:endCxn id="239" idx="4"/>
                </p:cNvCxnSpPr>
                <p:nvPr/>
              </p:nvCxnSpPr>
              <p:spPr>
                <a:xfrm>
                  <a:off x="1862025" y="669763"/>
                  <a:ext cx="0" cy="64500"/>
                </a:xfrm>
                <a:prstGeom prst="straightConnector1">
                  <a:avLst/>
                </a:prstGeom>
                <a:noFill/>
                <a:ln w="28575" cap="flat" cmpd="sng">
                  <a:solidFill>
                    <a:srgbClr val="666666"/>
                  </a:solidFill>
                  <a:prstDash val="solid"/>
                  <a:round/>
                  <a:headEnd type="none" w="med" len="med"/>
                  <a:tailEnd type="none" w="med" len="med"/>
                </a:ln>
              </p:spPr>
            </p:cxnSp>
          </p:grpSp>
        </p:grpSp>
        <p:sp>
          <p:nvSpPr>
            <p:cNvPr id="243" name="Google Shape;243;p32"/>
            <p:cNvSpPr/>
            <p:nvPr/>
          </p:nvSpPr>
          <p:spPr>
            <a:xfrm>
              <a:off x="2101425" y="3777161"/>
              <a:ext cx="1246500" cy="901500"/>
            </a:xfrm>
            <a:prstGeom prst="rect">
              <a:avLst/>
            </a:prstGeom>
            <a:gradFill>
              <a:gsLst>
                <a:gs pos="0">
                  <a:srgbClr val="E4EFFF"/>
                </a:gs>
                <a:gs pos="100000">
                  <a:srgbClr val="C7D7FF"/>
                </a:gs>
              </a:gsLst>
              <a:lin ang="10801400" scaled="0"/>
            </a:gradFill>
            <a:ln w="28575" cap="flat" cmpd="sng">
              <a:solidFill>
                <a:srgbClr val="666666"/>
              </a:solidFill>
              <a:prstDash val="solid"/>
              <a:round/>
              <a:headEnd type="none" w="sm" len="sm"/>
              <a:tailEnd type="none" w="sm" len="sm"/>
            </a:ln>
            <a:effectLst>
              <a:outerShdw blurRad="28575" dist="19050" dir="2154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1200"/>
                <a:t>?</a:t>
              </a:r>
              <a:endParaRPr sz="1200"/>
            </a:p>
          </p:txBody>
        </p:sp>
        <p:cxnSp>
          <p:nvCxnSpPr>
            <p:cNvPr id="244" name="Google Shape;244;p32"/>
            <p:cNvCxnSpPr>
              <a:stCxn id="243" idx="0"/>
            </p:cNvCxnSpPr>
            <p:nvPr/>
          </p:nvCxnSpPr>
          <p:spPr>
            <a:xfrm rot="-5400000">
              <a:off x="2537025" y="3588911"/>
              <a:ext cx="375900" cy="600"/>
            </a:xfrm>
            <a:prstGeom prst="bentConnector3">
              <a:avLst>
                <a:gd name="adj1" fmla="val 50000"/>
              </a:avLst>
            </a:prstGeom>
            <a:noFill/>
            <a:ln w="28575" cap="flat" cmpd="sng">
              <a:solidFill>
                <a:srgbClr val="595959"/>
              </a:solidFill>
              <a:prstDash val="solid"/>
              <a:round/>
              <a:headEnd type="none" w="med" len="med"/>
              <a:tailEnd type="stealth" w="med" len="med"/>
            </a:ln>
          </p:spPr>
        </p:cxnSp>
      </p:grpSp>
      <p:sp>
        <p:nvSpPr>
          <p:cNvPr id="245" name="Google Shape;245;p32"/>
          <p:cNvSpPr txBox="1"/>
          <p:nvPr/>
        </p:nvSpPr>
        <p:spPr>
          <a:xfrm>
            <a:off x="0" y="58725"/>
            <a:ext cx="9144000" cy="987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fr" sz="3000">
                <a:latin typeface="Lexend Deca"/>
                <a:ea typeface="Lexend Deca"/>
                <a:cs typeface="Lexend Deca"/>
                <a:sym typeface="Lexend Deca"/>
              </a:rPr>
              <a:t>Représentation du </a:t>
            </a:r>
            <a:r>
              <a:rPr lang="fr" sz="3000">
                <a:solidFill>
                  <a:srgbClr val="000000"/>
                </a:solidFill>
                <a:latin typeface="Lexend Deca"/>
                <a:ea typeface="Lexend Deca"/>
                <a:cs typeface="Lexend Deca"/>
                <a:sym typeface="Lexend Deca"/>
              </a:rPr>
              <a:t>cahier des charges fonctionnel :</a:t>
            </a:r>
            <a:endParaRPr sz="3000">
              <a:solidFill>
                <a:srgbClr val="000000"/>
              </a:solidFill>
              <a:latin typeface="Lexend Deca"/>
              <a:ea typeface="Lexend Deca"/>
              <a:cs typeface="Lexend Deca"/>
              <a:sym typeface="Lexend Dec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3"/>
                                        </p:tgtEl>
                                        <p:attrNameLst>
                                          <p:attrName>style.visibility</p:attrName>
                                        </p:attrNameLst>
                                      </p:cBhvr>
                                      <p:to>
                                        <p:strVal val="visible"/>
                                      </p:to>
                                    </p:set>
                                    <p:animEffect transition="in" filter="fade">
                                      <p:cBhvr>
                                        <p:cTn id="12" dur="1000"/>
                                        <p:tgtEl>
                                          <p:spTgt spid="2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2"/>
                                        </p:tgtEl>
                                        <p:attrNameLst>
                                          <p:attrName>style.visibility</p:attrName>
                                        </p:attrNameLst>
                                      </p:cBhvr>
                                      <p:to>
                                        <p:strVal val="visible"/>
                                      </p:to>
                                    </p:set>
                                    <p:animEffect transition="in" filter="fade">
                                      <p:cBhvr>
                                        <p:cTn id="17" dur="10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3"/>
          <p:cNvSpPr txBox="1">
            <a:spLocks noGrp="1"/>
          </p:cNvSpPr>
          <p:nvPr>
            <p:ph type="sldNum" idx="12"/>
          </p:nvPr>
        </p:nvSpPr>
        <p:spPr>
          <a:xfrm>
            <a:off x="8472358" y="480954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r"/>
              <a:t>9</a:t>
            </a:fld>
            <a:endParaRPr/>
          </a:p>
        </p:txBody>
      </p:sp>
      <p:sp>
        <p:nvSpPr>
          <p:cNvPr id="251" name="Google Shape;251;p33"/>
          <p:cNvSpPr txBox="1">
            <a:spLocks noGrp="1"/>
          </p:cNvSpPr>
          <p:nvPr>
            <p:ph type="ctrTitle"/>
          </p:nvPr>
        </p:nvSpPr>
        <p:spPr>
          <a:xfrm>
            <a:off x="3225625" y="20525"/>
            <a:ext cx="5846400" cy="10353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fr" sz="3600">
                <a:latin typeface="Lexend Deca"/>
                <a:ea typeface="Lexend Deca"/>
                <a:cs typeface="Lexend Deca"/>
                <a:sym typeface="Lexend Deca"/>
              </a:rPr>
              <a:t>Points du programme</a:t>
            </a:r>
            <a:endParaRPr sz="3600">
              <a:latin typeface="Lexend Deca"/>
              <a:ea typeface="Lexend Deca"/>
              <a:cs typeface="Lexend Deca"/>
              <a:sym typeface="Lexend Deca"/>
            </a:endParaRPr>
          </a:p>
        </p:txBody>
      </p:sp>
      <p:graphicFrame>
        <p:nvGraphicFramePr>
          <p:cNvPr id="252" name="Google Shape;252;p33"/>
          <p:cNvGraphicFramePr/>
          <p:nvPr/>
        </p:nvGraphicFramePr>
        <p:xfrm>
          <a:off x="360975" y="1269725"/>
          <a:ext cx="8422050" cy="3857124"/>
        </p:xfrm>
        <a:graphic>
          <a:graphicData uri="http://schemas.openxmlformats.org/drawingml/2006/table">
            <a:tbl>
              <a:tblPr>
                <a:noFill/>
                <a:tableStyleId>{D0507FCE-8A23-4388-B2DD-F05D60196D27}</a:tableStyleId>
              </a:tblPr>
              <a:tblGrid>
                <a:gridCol w="8422050"/>
              </a:tblGrid>
              <a:tr h="378800">
                <a:tc>
                  <a:txBody>
                    <a:bodyPr/>
                    <a:lstStyle/>
                    <a:p>
                      <a:pPr marL="0" marR="0" lvl="0" indent="0" algn="l" rtl="0">
                        <a:lnSpc>
                          <a:spcPct val="100000"/>
                        </a:lnSpc>
                        <a:spcBef>
                          <a:spcPts val="0"/>
                        </a:spcBef>
                        <a:spcAft>
                          <a:spcPts val="0"/>
                        </a:spcAft>
                        <a:buClr>
                          <a:srgbClr val="000000"/>
                        </a:buClr>
                        <a:buSzPts val="1400"/>
                        <a:buFont typeface="Arial"/>
                        <a:buNone/>
                      </a:pPr>
                      <a:r>
                        <a:rPr lang="fr" sz="1400" b="1" u="none" strike="noStrike" cap="none">
                          <a:latin typeface="Lexend Deca"/>
                          <a:ea typeface="Lexend Deca"/>
                          <a:cs typeface="Lexend Deca"/>
                          <a:sym typeface="Lexend Deca"/>
                        </a:rPr>
                        <a:t>Attendus de fin de cycle</a:t>
                      </a:r>
                      <a:endParaRPr sz="1400" b="1" u="none" strike="noStrike" cap="none">
                        <a:latin typeface="Lexend Deca"/>
                        <a:ea typeface="Lexend Deca"/>
                        <a:cs typeface="Lexend Deca"/>
                        <a:sym typeface="Lexend Deca"/>
                      </a:endParaRPr>
                    </a:p>
                  </a:txBody>
                  <a:tcPr marL="91425" marR="91425" marT="91425" marB="91425">
                    <a:lnL w="38100" cap="flat" cmpd="sng">
                      <a:solidFill>
                        <a:srgbClr val="9E9E9E">
                          <a:alpha val="0"/>
                        </a:srgbClr>
                      </a:solidFill>
                      <a:prstDash val="solid"/>
                      <a:round/>
                      <a:headEnd type="none" w="sm" len="sm"/>
                      <a:tailEnd type="none" w="sm" len="sm"/>
                    </a:lnL>
                    <a:lnR w="38100" cap="flat" cmpd="sng">
                      <a:solidFill>
                        <a:srgbClr val="9E9E9E">
                          <a:alpha val="0"/>
                        </a:srgbClr>
                      </a:solidFill>
                      <a:prstDash val="solid"/>
                      <a:round/>
                      <a:headEnd type="none" w="sm" len="sm"/>
                      <a:tailEnd type="none" w="sm" len="sm"/>
                    </a:lnR>
                    <a:lnT w="38100" cap="flat" cmpd="sng">
                      <a:solidFill>
                        <a:srgbClr val="9E9E9E">
                          <a:alpha val="0"/>
                        </a:srgbClr>
                      </a:solidFill>
                      <a:prstDash val="solid"/>
                      <a:round/>
                      <a:headEnd type="none" w="sm" len="sm"/>
                      <a:tailEnd type="none" w="sm" len="sm"/>
                    </a:lnT>
                    <a:lnB w="38100" cap="flat" cmpd="sng">
                      <a:solidFill>
                        <a:srgbClr val="9E9E9E">
                          <a:alpha val="0"/>
                        </a:srgbClr>
                      </a:solidFill>
                      <a:prstDash val="solid"/>
                      <a:round/>
                      <a:headEnd type="none" w="sm" len="sm"/>
                      <a:tailEnd type="none" w="sm" len="sm"/>
                    </a:lnB>
                    <a:solidFill>
                      <a:srgbClr val="E0E7EB"/>
                    </a:solidFill>
                  </a:tcPr>
                </a:tc>
              </a:tr>
              <a:tr h="350025">
                <a:tc>
                  <a:txBody>
                    <a:bodyPr/>
                    <a:lstStyle/>
                    <a:p>
                      <a:pPr marL="0" marR="0" lvl="0" indent="0" algn="just" rtl="0">
                        <a:lnSpc>
                          <a:spcPct val="115000"/>
                        </a:lnSpc>
                        <a:spcBef>
                          <a:spcPts val="0"/>
                        </a:spcBef>
                        <a:spcAft>
                          <a:spcPts val="0"/>
                        </a:spcAft>
                        <a:buClr>
                          <a:schemeClr val="dk1"/>
                        </a:buClr>
                        <a:buSzPts val="1100"/>
                        <a:buFont typeface="Arial"/>
                        <a:buNone/>
                      </a:pPr>
                      <a:r>
                        <a:rPr lang="fr" b="1">
                          <a:latin typeface="Lexend Deca"/>
                          <a:ea typeface="Lexend Deca"/>
                          <a:cs typeface="Lexend Deca"/>
                          <a:sym typeface="Lexend Deca"/>
                        </a:rPr>
                        <a:t>Ecrire, mettre au point et exécuter un programme</a:t>
                      </a:r>
                      <a:endParaRPr b="1">
                        <a:latin typeface="Lexend Deca"/>
                        <a:ea typeface="Lexend Deca"/>
                        <a:cs typeface="Lexend Deca"/>
                        <a:sym typeface="Lexend Deca"/>
                      </a:endParaRPr>
                    </a:p>
                  </a:txBody>
                  <a:tcPr marL="91425" marR="91425" marT="91425" marB="91425">
                    <a:lnL w="38100" cap="flat" cmpd="sng">
                      <a:solidFill>
                        <a:srgbClr val="9E9E9E">
                          <a:alpha val="0"/>
                        </a:srgbClr>
                      </a:solidFill>
                      <a:prstDash val="solid"/>
                      <a:round/>
                      <a:headEnd type="none" w="sm" len="sm"/>
                      <a:tailEnd type="none" w="sm" len="sm"/>
                    </a:lnL>
                    <a:lnR w="38100" cap="flat" cmpd="sng">
                      <a:solidFill>
                        <a:srgbClr val="9E9E9E">
                          <a:alpha val="0"/>
                        </a:srgbClr>
                      </a:solidFill>
                      <a:prstDash val="solid"/>
                      <a:round/>
                      <a:headEnd type="none" w="sm" len="sm"/>
                      <a:tailEnd type="none" w="sm" len="sm"/>
                    </a:lnR>
                    <a:lnT w="38100" cap="flat" cmpd="sng">
                      <a:solidFill>
                        <a:srgbClr val="9E9E9E">
                          <a:alpha val="0"/>
                        </a:srgbClr>
                      </a:solidFill>
                      <a:prstDash val="solid"/>
                      <a:round/>
                      <a:headEnd type="none" w="sm" len="sm"/>
                      <a:tailEnd type="none" w="sm" len="sm"/>
                    </a:lnT>
                    <a:lnB w="38100" cap="flat" cmpd="sng">
                      <a:solidFill>
                        <a:srgbClr val="9E9E9E">
                          <a:alpha val="0"/>
                        </a:srgbClr>
                      </a:solidFill>
                      <a:prstDash val="solid"/>
                      <a:round/>
                      <a:headEnd type="none" w="sm" len="sm"/>
                      <a:tailEnd type="none" w="sm" len="sm"/>
                    </a:lnB>
                  </a:tcPr>
                </a:tc>
              </a:tr>
              <a:tr h="378800">
                <a:tc>
                  <a:txBody>
                    <a:bodyPr/>
                    <a:lstStyle/>
                    <a:p>
                      <a:pPr marL="0" marR="0" lvl="0" indent="0" algn="just" rtl="0">
                        <a:lnSpc>
                          <a:spcPct val="100000"/>
                        </a:lnSpc>
                        <a:spcBef>
                          <a:spcPts val="0"/>
                        </a:spcBef>
                        <a:spcAft>
                          <a:spcPts val="0"/>
                        </a:spcAft>
                        <a:buClr>
                          <a:srgbClr val="000000"/>
                        </a:buClr>
                        <a:buSzPts val="1400"/>
                        <a:buFont typeface="Arial"/>
                        <a:buNone/>
                      </a:pPr>
                      <a:r>
                        <a:rPr lang="fr" sz="1400" b="1" u="none" strike="noStrike" cap="none">
                          <a:latin typeface="Lexend Deca"/>
                          <a:ea typeface="Lexend Deca"/>
                          <a:cs typeface="Lexend Deca"/>
                          <a:sym typeface="Lexend Deca"/>
                        </a:rPr>
                        <a:t>Connaissances et compétences associées</a:t>
                      </a:r>
                      <a:endParaRPr sz="1400" b="1" u="none" strike="noStrike" cap="none">
                        <a:latin typeface="Lexend Deca"/>
                        <a:ea typeface="Lexend Deca"/>
                        <a:cs typeface="Lexend Deca"/>
                        <a:sym typeface="Lexend Deca"/>
                      </a:endParaRPr>
                    </a:p>
                  </a:txBody>
                  <a:tcPr marL="91425" marR="91425" marT="91425" marB="91425">
                    <a:lnL w="38100" cap="flat" cmpd="sng">
                      <a:solidFill>
                        <a:srgbClr val="9E9E9E">
                          <a:alpha val="0"/>
                        </a:srgbClr>
                      </a:solidFill>
                      <a:prstDash val="solid"/>
                      <a:round/>
                      <a:headEnd type="none" w="sm" len="sm"/>
                      <a:tailEnd type="none" w="sm" len="sm"/>
                    </a:lnL>
                    <a:lnR w="38100" cap="flat" cmpd="sng">
                      <a:solidFill>
                        <a:srgbClr val="9E9E9E">
                          <a:alpha val="0"/>
                        </a:srgbClr>
                      </a:solidFill>
                      <a:prstDash val="solid"/>
                      <a:round/>
                      <a:headEnd type="none" w="sm" len="sm"/>
                      <a:tailEnd type="none" w="sm" len="sm"/>
                    </a:lnR>
                    <a:lnT w="38100" cap="flat" cmpd="sng">
                      <a:solidFill>
                        <a:srgbClr val="9E9E9E">
                          <a:alpha val="0"/>
                        </a:srgbClr>
                      </a:solidFill>
                      <a:prstDash val="solid"/>
                      <a:round/>
                      <a:headEnd type="none" w="sm" len="sm"/>
                      <a:tailEnd type="none" w="sm" len="sm"/>
                    </a:lnT>
                    <a:lnB w="38100" cap="flat" cmpd="sng">
                      <a:solidFill>
                        <a:srgbClr val="9E9E9E">
                          <a:alpha val="0"/>
                        </a:srgbClr>
                      </a:solidFill>
                      <a:prstDash val="solid"/>
                      <a:round/>
                      <a:headEnd type="none" w="sm" len="sm"/>
                      <a:tailEnd type="none" w="sm" len="sm"/>
                    </a:lnB>
                    <a:solidFill>
                      <a:srgbClr val="E0E7EB"/>
                    </a:solidFill>
                  </a:tcPr>
                </a:tc>
              </a:tr>
              <a:tr h="781175">
                <a:tc>
                  <a:txBody>
                    <a:bodyPr/>
                    <a:lstStyle/>
                    <a:p>
                      <a:pPr marL="0" marR="0" lvl="0" indent="0" algn="just" rtl="0">
                        <a:lnSpc>
                          <a:spcPct val="115000"/>
                        </a:lnSpc>
                        <a:spcBef>
                          <a:spcPts val="0"/>
                        </a:spcBef>
                        <a:spcAft>
                          <a:spcPts val="0"/>
                        </a:spcAft>
                        <a:buClr>
                          <a:schemeClr val="dk1"/>
                        </a:buClr>
                        <a:buSzPts val="1100"/>
                        <a:buFont typeface="Arial"/>
                        <a:buNone/>
                      </a:pPr>
                      <a:r>
                        <a:rPr lang="fr" b="1">
                          <a:latin typeface="Lexend Deca"/>
                          <a:ea typeface="Lexend Deca"/>
                          <a:cs typeface="Lexend Deca"/>
                          <a:sym typeface="Lexend Deca"/>
                        </a:rPr>
                        <a:t>Ecrire, mettre au point</a:t>
                      </a:r>
                      <a:r>
                        <a:rPr lang="fr">
                          <a:latin typeface="Lexend Deca"/>
                          <a:ea typeface="Lexend Deca"/>
                          <a:cs typeface="Lexend Deca"/>
                          <a:sym typeface="Lexend Deca"/>
                        </a:rPr>
                        <a:t> (tester, corriger) et</a:t>
                      </a:r>
                      <a:r>
                        <a:rPr lang="fr" b="1">
                          <a:latin typeface="Lexend Deca"/>
                          <a:ea typeface="Lexend Deca"/>
                          <a:cs typeface="Lexend Deca"/>
                          <a:sym typeface="Lexend Deca"/>
                        </a:rPr>
                        <a:t> exécuter</a:t>
                      </a:r>
                      <a:r>
                        <a:rPr lang="fr">
                          <a:latin typeface="Lexend Deca"/>
                          <a:ea typeface="Lexend Deca"/>
                          <a:cs typeface="Lexend Deca"/>
                          <a:sym typeface="Lexend Deca"/>
                        </a:rPr>
                        <a:t> un programme commandant un système réel et vérifier le comportement attendu.</a:t>
                      </a:r>
                      <a:endParaRPr>
                        <a:latin typeface="Lexend Deca"/>
                        <a:ea typeface="Lexend Deca"/>
                        <a:cs typeface="Lexend Deca"/>
                        <a:sym typeface="Lexend Deca"/>
                      </a:endParaRPr>
                    </a:p>
                    <a:p>
                      <a:pPr marL="0" marR="0" lvl="0" indent="0" algn="just" rtl="0">
                        <a:lnSpc>
                          <a:spcPct val="115000"/>
                        </a:lnSpc>
                        <a:spcBef>
                          <a:spcPts val="0"/>
                        </a:spcBef>
                        <a:spcAft>
                          <a:spcPts val="0"/>
                        </a:spcAft>
                        <a:buClr>
                          <a:schemeClr val="dk1"/>
                        </a:buClr>
                        <a:buSzPts val="1100"/>
                        <a:buFont typeface="Arial"/>
                        <a:buNone/>
                      </a:pPr>
                      <a:r>
                        <a:rPr lang="fr">
                          <a:latin typeface="Lexend Deca"/>
                          <a:ea typeface="Lexend Deca"/>
                          <a:cs typeface="Lexend Deca"/>
                          <a:sym typeface="Lexend Deca"/>
                        </a:rPr>
                        <a:t>Ecrire un programme dans lequel des actions sont déclenchées par des événements extérieurs.</a:t>
                      </a:r>
                      <a:endParaRPr>
                        <a:latin typeface="Lexend Deca"/>
                        <a:ea typeface="Lexend Deca"/>
                        <a:cs typeface="Lexend Deca"/>
                        <a:sym typeface="Lexend Deca"/>
                      </a:endParaRPr>
                    </a:p>
                    <a:p>
                      <a:pPr marL="457200" marR="0" lvl="0" indent="-317500" algn="just" rtl="0">
                        <a:lnSpc>
                          <a:spcPct val="115000"/>
                        </a:lnSpc>
                        <a:spcBef>
                          <a:spcPts val="0"/>
                        </a:spcBef>
                        <a:spcAft>
                          <a:spcPts val="0"/>
                        </a:spcAft>
                        <a:buSzPts val="1400"/>
                        <a:buFont typeface="Lexend Deca"/>
                        <a:buChar char="●"/>
                      </a:pPr>
                      <a:r>
                        <a:rPr lang="fr" b="1">
                          <a:latin typeface="Lexend Deca"/>
                          <a:ea typeface="Lexend Deca"/>
                          <a:cs typeface="Lexend Deca"/>
                          <a:sym typeface="Lexend Deca"/>
                        </a:rPr>
                        <a:t>Notions d’algorithme et de programme</a:t>
                      </a:r>
                      <a:endParaRPr b="1">
                        <a:latin typeface="Lexend Deca"/>
                        <a:ea typeface="Lexend Deca"/>
                        <a:cs typeface="Lexend Deca"/>
                        <a:sym typeface="Lexend Deca"/>
                      </a:endParaRPr>
                    </a:p>
                    <a:p>
                      <a:pPr marL="457200" marR="0" lvl="0" indent="-317500" algn="just" rtl="0">
                        <a:lnSpc>
                          <a:spcPct val="115000"/>
                        </a:lnSpc>
                        <a:spcBef>
                          <a:spcPts val="0"/>
                        </a:spcBef>
                        <a:spcAft>
                          <a:spcPts val="0"/>
                        </a:spcAft>
                        <a:buSzPts val="1400"/>
                        <a:buFont typeface="Lexend Deca"/>
                        <a:buChar char="●"/>
                      </a:pPr>
                      <a:r>
                        <a:rPr lang="fr" b="1">
                          <a:latin typeface="Lexend Deca"/>
                          <a:ea typeface="Lexend Deca"/>
                          <a:cs typeface="Lexend Deca"/>
                          <a:sym typeface="Lexend Deca"/>
                        </a:rPr>
                        <a:t>Notion de variable informatique.</a:t>
                      </a:r>
                      <a:endParaRPr b="1">
                        <a:latin typeface="Lexend Deca"/>
                        <a:ea typeface="Lexend Deca"/>
                        <a:cs typeface="Lexend Deca"/>
                        <a:sym typeface="Lexend Deca"/>
                      </a:endParaRPr>
                    </a:p>
                    <a:p>
                      <a:pPr marL="457200" marR="0" lvl="0" indent="-317500" algn="just" rtl="0">
                        <a:lnSpc>
                          <a:spcPct val="115000"/>
                        </a:lnSpc>
                        <a:spcBef>
                          <a:spcPts val="0"/>
                        </a:spcBef>
                        <a:spcAft>
                          <a:spcPts val="0"/>
                        </a:spcAft>
                        <a:buSzPts val="1400"/>
                        <a:buFont typeface="Lexend Deca"/>
                        <a:buChar char="●"/>
                      </a:pPr>
                      <a:r>
                        <a:rPr lang="fr">
                          <a:latin typeface="Lexend Deca"/>
                          <a:ea typeface="Lexend Deca"/>
                          <a:cs typeface="Lexend Deca"/>
                          <a:sym typeface="Lexend Deca"/>
                        </a:rPr>
                        <a:t>Déclenchement d’une action par un événement, séquences d’instructions, boucles, instructions conditionnelles.</a:t>
                      </a:r>
                      <a:endParaRPr>
                        <a:latin typeface="Lexend Deca"/>
                        <a:ea typeface="Lexend Deca"/>
                        <a:cs typeface="Lexend Deca"/>
                        <a:sym typeface="Lexend Deca"/>
                      </a:endParaRPr>
                    </a:p>
                    <a:p>
                      <a:pPr marL="457200" marR="0" lvl="0" indent="-317500" algn="just" rtl="0">
                        <a:lnSpc>
                          <a:spcPct val="115000"/>
                        </a:lnSpc>
                        <a:spcBef>
                          <a:spcPts val="0"/>
                        </a:spcBef>
                        <a:spcAft>
                          <a:spcPts val="0"/>
                        </a:spcAft>
                        <a:buSzPts val="1400"/>
                        <a:buFont typeface="Lexend Deca"/>
                        <a:buChar char="●"/>
                      </a:pPr>
                      <a:r>
                        <a:rPr lang="fr">
                          <a:latin typeface="Lexend Deca"/>
                          <a:ea typeface="Lexend Deca"/>
                          <a:cs typeface="Lexend Deca"/>
                          <a:sym typeface="Lexend Deca"/>
                        </a:rPr>
                        <a:t>Systèmes embarqués</a:t>
                      </a:r>
                      <a:endParaRPr>
                        <a:latin typeface="Lexend Deca"/>
                        <a:ea typeface="Lexend Deca"/>
                        <a:cs typeface="Lexend Deca"/>
                        <a:sym typeface="Lexend Deca"/>
                      </a:endParaRPr>
                    </a:p>
                    <a:p>
                      <a:pPr marL="457200" marR="0" lvl="0" indent="-317500" algn="just" rtl="0">
                        <a:lnSpc>
                          <a:spcPct val="115000"/>
                        </a:lnSpc>
                        <a:spcBef>
                          <a:spcPts val="0"/>
                        </a:spcBef>
                        <a:spcAft>
                          <a:spcPts val="0"/>
                        </a:spcAft>
                        <a:buSzPts val="1400"/>
                        <a:buFont typeface="Lexend Deca"/>
                        <a:buChar char="●"/>
                      </a:pPr>
                      <a:r>
                        <a:rPr lang="fr">
                          <a:latin typeface="Lexend Deca"/>
                          <a:ea typeface="Lexend Deca"/>
                          <a:cs typeface="Lexend Deca"/>
                          <a:sym typeface="Lexend Deca"/>
                        </a:rPr>
                        <a:t>Capteur, actionneur, interface</a:t>
                      </a:r>
                      <a:endParaRPr>
                        <a:latin typeface="Lexend Deca"/>
                        <a:ea typeface="Lexend Deca"/>
                        <a:cs typeface="Lexend Deca"/>
                        <a:sym typeface="Lexend Deca"/>
                      </a:endParaRPr>
                    </a:p>
                    <a:p>
                      <a:pPr marL="457200" marR="0" lvl="0" indent="0" algn="just" rtl="0">
                        <a:lnSpc>
                          <a:spcPct val="115000"/>
                        </a:lnSpc>
                        <a:spcBef>
                          <a:spcPts val="0"/>
                        </a:spcBef>
                        <a:spcAft>
                          <a:spcPts val="0"/>
                        </a:spcAft>
                        <a:buNone/>
                      </a:pPr>
                      <a:endParaRPr>
                        <a:latin typeface="Lexend Deca"/>
                        <a:ea typeface="Lexend Deca"/>
                        <a:cs typeface="Lexend Deca"/>
                        <a:sym typeface="Lexend Deca"/>
                      </a:endParaRPr>
                    </a:p>
                  </a:txBody>
                  <a:tcPr marL="91425" marR="91425" marT="91425" marB="91425">
                    <a:lnL w="38100" cap="flat" cmpd="sng">
                      <a:solidFill>
                        <a:srgbClr val="9E9E9E">
                          <a:alpha val="0"/>
                        </a:srgbClr>
                      </a:solidFill>
                      <a:prstDash val="solid"/>
                      <a:round/>
                      <a:headEnd type="none" w="sm" len="sm"/>
                      <a:tailEnd type="none" w="sm" len="sm"/>
                    </a:lnL>
                    <a:lnR w="38100" cap="flat" cmpd="sng">
                      <a:solidFill>
                        <a:srgbClr val="9E9E9E">
                          <a:alpha val="0"/>
                        </a:srgbClr>
                      </a:solidFill>
                      <a:prstDash val="solid"/>
                      <a:round/>
                      <a:headEnd type="none" w="sm" len="sm"/>
                      <a:tailEnd type="none" w="sm" len="sm"/>
                    </a:lnR>
                    <a:lnT w="38100" cap="flat" cmpd="sng">
                      <a:solidFill>
                        <a:srgbClr val="9E9E9E">
                          <a:alpha val="0"/>
                        </a:srgbClr>
                      </a:solidFill>
                      <a:prstDash val="solid"/>
                      <a:round/>
                      <a:headEnd type="none" w="sm" len="sm"/>
                      <a:tailEnd type="none" w="sm" len="sm"/>
                    </a:lnT>
                    <a:lnB w="38100" cap="flat" cmpd="sng">
                      <a:solidFill>
                        <a:srgbClr val="9E9E9E">
                          <a:alpha val="0"/>
                        </a:srgbClr>
                      </a:solidFill>
                      <a:prstDash val="solid"/>
                      <a:round/>
                      <a:headEnd type="none" w="sm" len="sm"/>
                      <a:tailEnd type="none" w="sm" len="sm"/>
                    </a:lnB>
                  </a:tcPr>
                </a:tc>
              </a:tr>
            </a:tbl>
          </a:graphicData>
        </a:graphic>
      </p:graphicFrame>
      <p:pic>
        <p:nvPicPr>
          <p:cNvPr id="253" name="Google Shape;253;p33"/>
          <p:cNvPicPr preferRelativeResize="0"/>
          <p:nvPr/>
        </p:nvPicPr>
        <p:blipFill rotWithShape="1">
          <a:blip r:embed="rId3">
            <a:alphaModFix/>
          </a:blip>
          <a:srcRect/>
          <a:stretch/>
        </p:blipFill>
        <p:spPr>
          <a:xfrm>
            <a:off x="12" y="2"/>
            <a:ext cx="2632913" cy="502800"/>
          </a:xfrm>
          <a:prstGeom prst="rect">
            <a:avLst/>
          </a:prstGeom>
          <a:noFill/>
          <a:ln>
            <a:noFill/>
          </a:ln>
        </p:spPr>
      </p:pic>
      <p:sp>
        <p:nvSpPr>
          <p:cNvPr id="254" name="Google Shape;254;p33"/>
          <p:cNvSpPr txBox="1"/>
          <p:nvPr/>
        </p:nvSpPr>
        <p:spPr>
          <a:xfrm>
            <a:off x="360900" y="753725"/>
            <a:ext cx="8422200" cy="5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1">
                <a:solidFill>
                  <a:srgbClr val="8E7CC3"/>
                </a:solidFill>
                <a:latin typeface="Lexend Deca"/>
                <a:ea typeface="Lexend Deca"/>
                <a:cs typeface="Lexend Deca"/>
                <a:sym typeface="Lexend Deca"/>
              </a:rPr>
              <a:t>L’informatique et la programmation</a:t>
            </a:r>
            <a:endParaRPr sz="2400" b="1">
              <a:solidFill>
                <a:srgbClr val="8E7CC3"/>
              </a:solidFill>
              <a:latin typeface="Lexend Deca"/>
              <a:ea typeface="Lexend Deca"/>
              <a:cs typeface="Lexend Deca"/>
              <a:sym typeface="Lexend Dec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2113</Words>
  <Application>Microsoft Office PowerPoint</Application>
  <PresentationFormat>Affichage à l'écran (16:9)</PresentationFormat>
  <Paragraphs>433</Paragraphs>
  <Slides>48</Slides>
  <Notes>48</Notes>
  <HiddenSlides>0</HiddenSlides>
  <MMClips>0</MMClips>
  <ScaleCrop>false</ScaleCrop>
  <HeadingPairs>
    <vt:vector size="6" baseType="variant">
      <vt:variant>
        <vt:lpstr>Polices utilisées</vt:lpstr>
      </vt:variant>
      <vt:variant>
        <vt:i4>3</vt:i4>
      </vt:variant>
      <vt:variant>
        <vt:lpstr>Thème</vt:lpstr>
      </vt:variant>
      <vt:variant>
        <vt:i4>2</vt:i4>
      </vt:variant>
      <vt:variant>
        <vt:lpstr>Titres des diapositives</vt:lpstr>
      </vt:variant>
      <vt:variant>
        <vt:i4>48</vt:i4>
      </vt:variant>
    </vt:vector>
  </HeadingPairs>
  <TitlesOfParts>
    <vt:vector size="53" baseType="lpstr">
      <vt:lpstr>Arial</vt:lpstr>
      <vt:lpstr>Lexend Deca</vt:lpstr>
      <vt:lpstr>Permanent Marker</vt:lpstr>
      <vt:lpstr>Simple Light</vt:lpstr>
      <vt:lpstr>Simple Light</vt:lpstr>
      <vt:lpstr>Sciences et technologie</vt:lpstr>
      <vt:lpstr>Comment vivons-nous la situation actuelle ?</vt:lpstr>
      <vt:lpstr>Comment vivons-nous la situation actuelle ?</vt:lpstr>
      <vt:lpstr>Activité de fitness avec les haltères ?</vt:lpstr>
      <vt:lpstr>Présentation PowerPoint</vt:lpstr>
      <vt:lpstr>Comment peut-on, à la maison, visualiser le nombre de mouvements sportifs effectués en restant motivé ?    </vt:lpstr>
      <vt:lpstr>Représentation du flux d’information</vt:lpstr>
      <vt:lpstr>Présentation PowerPoint</vt:lpstr>
      <vt:lpstr>Points du programme</vt:lpstr>
      <vt:lpstr>Points du programme</vt:lpstr>
      <vt:lpstr>Comment peut-on comptabiliser les mouvements du sportif ? </vt:lpstr>
      <vt:lpstr>Comment détecter l’accélération de l’haltère en mouvement ?</vt:lpstr>
      <vt:lpstr>Comment détecter les mouvements du sportif ? </vt:lpstr>
      <vt:lpstr>Comment détecter les mouvements du sportif ? </vt:lpstr>
      <vt:lpstr>Comment détecter les mouvements du sportif ? </vt:lpstr>
      <vt:lpstr>Présentation PowerPoint</vt:lpstr>
      <vt:lpstr>Comment comptabiliser les mouvements du sportif ?</vt:lpstr>
      <vt:lpstr>Pourquoi utiliser une variable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Passons  à la pratique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Sciences et technologie</dc:title>
  <dc:creator>SAMUEL VIOLLIN</dc:creator>
  <cp:lastModifiedBy>Samuel VIOLLIN</cp:lastModifiedBy>
  <cp:revision>1</cp:revision>
  <dcterms:modified xsi:type="dcterms:W3CDTF">2020-05-09T09:39:05Z</dcterms:modified>
</cp:coreProperties>
</file>