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kv" ContentType="video/unknown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  <p:sldMasterId id="2147483684" r:id="rId4"/>
    <p:sldMasterId id="2147483700" r:id="rId5"/>
  </p:sldMasterIdLst>
  <p:notesMasterIdLst>
    <p:notesMasterId r:id="rId56"/>
  </p:notesMasterIdLst>
  <p:handoutMasterIdLst>
    <p:handoutMasterId r:id="rId57"/>
  </p:handoutMasterIdLst>
  <p:sldIdLst>
    <p:sldId id="298" r:id="rId6"/>
    <p:sldId id="452" r:id="rId7"/>
    <p:sldId id="433" r:id="rId8"/>
    <p:sldId id="532" r:id="rId9"/>
    <p:sldId id="434" r:id="rId10"/>
    <p:sldId id="494" r:id="rId11"/>
    <p:sldId id="506" r:id="rId12"/>
    <p:sldId id="533" r:id="rId13"/>
    <p:sldId id="568" r:id="rId14"/>
    <p:sldId id="570" r:id="rId15"/>
    <p:sldId id="584" r:id="rId16"/>
    <p:sldId id="574" r:id="rId17"/>
    <p:sldId id="537" r:id="rId18"/>
    <p:sldId id="595" r:id="rId19"/>
    <p:sldId id="594" r:id="rId20"/>
    <p:sldId id="587" r:id="rId21"/>
    <p:sldId id="591" r:id="rId22"/>
    <p:sldId id="575" r:id="rId23"/>
    <p:sldId id="605" r:id="rId24"/>
    <p:sldId id="597" r:id="rId25"/>
    <p:sldId id="589" r:id="rId26"/>
    <p:sldId id="588" r:id="rId27"/>
    <p:sldId id="602" r:id="rId28"/>
    <p:sldId id="573" r:id="rId29"/>
    <p:sldId id="583" r:id="rId30"/>
    <p:sldId id="512" r:id="rId31"/>
    <p:sldId id="541" r:id="rId32"/>
    <p:sldId id="599" r:id="rId33"/>
    <p:sldId id="514" r:id="rId34"/>
    <p:sldId id="576" r:id="rId35"/>
    <p:sldId id="517" r:id="rId36"/>
    <p:sldId id="523" r:id="rId37"/>
    <p:sldId id="518" r:id="rId38"/>
    <p:sldId id="519" r:id="rId39"/>
    <p:sldId id="521" r:id="rId40"/>
    <p:sldId id="585" r:id="rId41"/>
    <p:sldId id="600" r:id="rId42"/>
    <p:sldId id="497" r:id="rId43"/>
    <p:sldId id="359" r:id="rId44"/>
    <p:sldId id="491" r:id="rId45"/>
    <p:sldId id="552" r:id="rId46"/>
    <p:sldId id="553" r:id="rId47"/>
    <p:sldId id="556" r:id="rId48"/>
    <p:sldId id="557" r:id="rId49"/>
    <p:sldId id="558" r:id="rId50"/>
    <p:sldId id="559" r:id="rId51"/>
    <p:sldId id="564" r:id="rId52"/>
    <p:sldId id="565" r:id="rId53"/>
    <p:sldId id="366" r:id="rId54"/>
    <p:sldId id="606" r:id="rId55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94E41988-B400-EB43-AC9A-DB89B1B22A6D}">
          <p14:sldIdLst>
            <p14:sldId id="298"/>
            <p14:sldId id="452"/>
            <p14:sldId id="433"/>
            <p14:sldId id="532"/>
            <p14:sldId id="434"/>
            <p14:sldId id="494"/>
            <p14:sldId id="506"/>
            <p14:sldId id="533"/>
            <p14:sldId id="568"/>
            <p14:sldId id="570"/>
            <p14:sldId id="584"/>
            <p14:sldId id="574"/>
            <p14:sldId id="537"/>
            <p14:sldId id="595"/>
            <p14:sldId id="594"/>
            <p14:sldId id="587"/>
            <p14:sldId id="591"/>
            <p14:sldId id="575"/>
            <p14:sldId id="605"/>
            <p14:sldId id="597"/>
            <p14:sldId id="589"/>
            <p14:sldId id="588"/>
            <p14:sldId id="602"/>
            <p14:sldId id="573"/>
            <p14:sldId id="583"/>
            <p14:sldId id="512"/>
            <p14:sldId id="541"/>
            <p14:sldId id="599"/>
            <p14:sldId id="514"/>
            <p14:sldId id="576"/>
            <p14:sldId id="517"/>
            <p14:sldId id="523"/>
            <p14:sldId id="518"/>
            <p14:sldId id="519"/>
            <p14:sldId id="521"/>
            <p14:sldId id="585"/>
            <p14:sldId id="600"/>
            <p14:sldId id="497"/>
            <p14:sldId id="359"/>
            <p14:sldId id="491"/>
            <p14:sldId id="552"/>
            <p14:sldId id="553"/>
            <p14:sldId id="556"/>
            <p14:sldId id="557"/>
            <p14:sldId id="558"/>
            <p14:sldId id="559"/>
            <p14:sldId id="564"/>
            <p14:sldId id="565"/>
            <p14:sldId id="366"/>
            <p14:sldId id="60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eur" initials="A" lastIdx="16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CD7"/>
    <a:srgbClr val="494C5F"/>
    <a:srgbClr val="FAD7A4"/>
    <a:srgbClr val="FFFEF7"/>
    <a:srgbClr val="FFF3F7"/>
    <a:srgbClr val="F1FCFD"/>
    <a:srgbClr val="EDF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821EA9-9B90-6D8A-D42D-2CD88D5F9777}" v="5" dt="2020-05-09T10:31:42.027"/>
  </p1510:revLst>
</p1510:revInfo>
</file>

<file path=ppt/tableStyles.xml><?xml version="1.0" encoding="utf-8"?>
<a:tblStyleLst xmlns:a="http://schemas.openxmlformats.org/drawingml/2006/main" def="{073A0DAA-6AF3-43AB-8588-CEC1D06C72B9}"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32" autoAdjust="0"/>
    <p:restoredTop sz="96374" autoAdjust="0"/>
  </p:normalViewPr>
  <p:slideViewPr>
    <p:cSldViewPr snapToGrid="0">
      <p:cViewPr>
        <p:scale>
          <a:sx n="45" d="100"/>
          <a:sy n="45" d="100"/>
        </p:scale>
        <p:origin x="-72" y="-1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BB651C5-239C-481D-B679-C1853F3D7869}" type="datetime1">
              <a:rPr lang="fr-FR" smtClean="0"/>
              <a:t>24/06/2020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3F468-A24C-40BA-9BA0-927B9D8CEF08}" type="datetime1">
              <a:rPr lang="fr-FR" smtClean="0"/>
              <a:pPr/>
              <a:t>24/06/2020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2276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Sa volonté est claire : il veut un véhicule au confort simple, accessible au plus grand nombre, donc “bon marché”, et susceptible de transporter plusieurs personnes, ainsi que leurs bagages, sur tout types de terrains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10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753279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Sa volonté est claire : il veut un véhicule au confort simple, accessible au plus grand nombre, donc “bon marché”, et susceptible de transporter plusieurs personnes, ainsi que leurs bagages, sur tout types de terrains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11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539799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olivier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support devra être monobloc, unique pour les deux positions portrait ou paysage, sans aucune pièce mobile, sans masquer aucune zone de l’écran, permettant de maintenir son alimentation par le câble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microUSB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réalisable avec une imprimante 3D et le moins de matière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fr-FR" smtClean="0">
                <a:solidFill>
                  <a:prstClr val="black"/>
                </a:solidFill>
              </a:rPr>
              <a:pPr/>
              <a:t>12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212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olivier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support devra être monobloc, unique pour les deux positions portrait ou paysage, sans aucune pièce mobile, sans masquer aucune zone de l’écran, permettant de maintenir son alimentation par le câble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microUSB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réalisable avec une imprimante 3D et le moins de matière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fr-FR" smtClean="0">
                <a:solidFill>
                  <a:prstClr val="black"/>
                </a:solidFill>
              </a:rPr>
              <a:pPr/>
              <a:t>13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210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anna</a:t>
            </a:r>
            <a:endParaRPr lang="fr-FR" dirty="0"/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 à poser en interactivité : voici 3 croquis à main levée réalisés par 3 équipes de concepteurs de ta classe, lequel ou lesquels sont conformes au cahier des charges, lequel choisir ?</a:t>
            </a:r>
          </a:p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fr-FR" smtClean="0">
                <a:solidFill>
                  <a:prstClr val="black"/>
                </a:solidFill>
              </a:rPr>
              <a:pPr/>
              <a:t>14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717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anna</a:t>
            </a:r>
            <a:endParaRPr lang="fr-FR" dirty="0"/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 à poser en interactivité : voici 3 croquis à main levée réalisés par 3 équipes de concepteurs de ta classe, lequel ou lesquels sont conformes au cahier des charges, lequel choisir ?</a:t>
            </a:r>
          </a:p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fr-FR" smtClean="0">
                <a:solidFill>
                  <a:prstClr val="black"/>
                </a:solidFill>
              </a:rPr>
              <a:pPr/>
              <a:t>15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049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anna</a:t>
            </a:r>
            <a:endParaRPr lang="fr-FR" dirty="0"/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 à poser en interactivité : voici 3 croquis à main levée réalisés par 3 équipes de concepteurs de ta classe, lequel ou lesquels sont conformes au cahier des charges, lequel choisir ?</a:t>
            </a:r>
          </a:p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fr-FR" smtClean="0">
                <a:solidFill>
                  <a:prstClr val="black"/>
                </a:solidFill>
              </a:rPr>
              <a:pPr/>
              <a:t>16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73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fr-FR" smtClean="0">
                <a:solidFill>
                  <a:prstClr val="black"/>
                </a:solidFill>
              </a:rPr>
              <a:pPr/>
              <a:t>17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60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Olivier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réponse à ce besoin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 à l’aide d’un modeleur volumique, concevoir un modèle 3D conforme au cahier des charges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modélisation permet de voir la structure d’un objet, son fonctionnement et son comportement.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fr-FR" smtClean="0">
                <a:solidFill>
                  <a:prstClr val="black"/>
                </a:solidFill>
              </a:rPr>
              <a:pPr/>
              <a:t>18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445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Olivier</a:t>
            </a: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Apport de connaissances : démarche de conception d’une maquette volumique très simple</a:t>
            </a:r>
          </a:p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fr-FR" smtClean="0">
                <a:solidFill>
                  <a:prstClr val="black"/>
                </a:solidFill>
              </a:rPr>
              <a:pPr/>
              <a:t>20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387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anna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2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331293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Olivier</a:t>
            </a: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Apport de connaissances : démarche de conception d’une maquette volumique très simple</a:t>
            </a:r>
          </a:p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fr-FR" smtClean="0">
                <a:solidFill>
                  <a:prstClr val="black"/>
                </a:solidFill>
              </a:rPr>
              <a:pPr/>
              <a:t>21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98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Lien QR code Olivier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22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812724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anna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fr-FR" smtClean="0">
                <a:solidFill>
                  <a:prstClr val="black"/>
                </a:solidFill>
              </a:rPr>
              <a:pPr/>
              <a:t>23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4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Lahcene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fr-FR" smtClean="0">
                <a:solidFill>
                  <a:prstClr val="black"/>
                </a:solidFill>
              </a:rPr>
              <a:pPr/>
              <a:t>24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733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Lahcene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dirty="0">
                <a:latin typeface="Arial" panose="020B0604020202020204" pitchFamily="34" charset="0"/>
                <a:cs typeface="Arial" panose="020B0604020202020204" pitchFamily="34" charset="0"/>
              </a:rPr>
              <a:t>Le coût global incluant le coût du matériau, le coût de fabrication, le coût de possession, et le coût de destruction.</a:t>
            </a:r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fr-FR" smtClean="0">
                <a:solidFill>
                  <a:prstClr val="black"/>
                </a:solidFill>
              </a:rPr>
              <a:pPr/>
              <a:t>25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499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Lahcene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fr-FR" smtClean="0">
                <a:solidFill>
                  <a:prstClr val="black"/>
                </a:solidFill>
              </a:rPr>
              <a:pPr/>
              <a:t>26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635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olivier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fr-FR" smtClean="0">
                <a:solidFill>
                  <a:prstClr val="black"/>
                </a:solidFill>
              </a:rPr>
              <a:pPr/>
              <a:t>27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431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olivier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fr-FR" smtClean="0">
                <a:solidFill>
                  <a:prstClr val="black"/>
                </a:solidFill>
              </a:rPr>
              <a:pPr/>
              <a:t>28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956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olivier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 chaque étape de leur cycle de vie, les objets peuvent avoir des impacts sur l’environnement.</a:t>
            </a:r>
            <a:endParaRPr lang="fr-FR" sz="10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L’écoconception consiste à prendre en compte les impacts environnementaux de l’objet technique, dès sa conception.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fr-FR" smtClean="0">
                <a:solidFill>
                  <a:prstClr val="black"/>
                </a:solidFill>
              </a:rPr>
              <a:pPr/>
              <a:t>29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022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olivier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 chaque étape de leur cycle de vie, les objets peuvent avoir des impacts sur l’environnement.</a:t>
            </a:r>
            <a:endParaRPr lang="fr-FR" sz="10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L’écoconception consiste à prendre en compte les impacts environnementaux de l’objet technique, dès sa conception.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fr-FR" smtClean="0">
                <a:solidFill>
                  <a:prstClr val="black"/>
                </a:solidFill>
              </a:rPr>
              <a:pPr/>
              <a:t>30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01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Situation déclenchante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en ce moment, nous utilisons beaucoup nos périphériques comme le smartphone ou des tablettes pour leur fonction d’écran, par exemple pour suivre des cours à la télévision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Lumni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 nous avons besoin de libérer les mains pour prendre des notes.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3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1498597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olivier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fr-FR" smtClean="0">
                <a:solidFill>
                  <a:prstClr val="black"/>
                </a:solidFill>
              </a:rPr>
              <a:pPr/>
              <a:t>31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375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olivier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fr-FR" smtClean="0">
                <a:solidFill>
                  <a:prstClr val="black"/>
                </a:solidFill>
              </a:rPr>
              <a:pPr/>
              <a:t>32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98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olivier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fr-FR" smtClean="0">
                <a:solidFill>
                  <a:prstClr val="black"/>
                </a:solidFill>
              </a:rPr>
              <a:pPr/>
              <a:t>33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203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anna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34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9323832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anna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35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5444407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anna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36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1445178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anna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37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715881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6610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verra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073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7922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4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2528154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verra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8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3631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verra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54604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8753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verra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42726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8280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verra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22030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73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5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82182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L’expression du besoin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  poser notre téléphone ou notre tablette sur  notre bureau, avec une orientation bien choisie pour une vision optimale de l’écran.</a:t>
            </a:r>
            <a:endParaRPr lang="fr-FR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6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098747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 bien d’abord, il faudrait que l’on rédige </a:t>
            </a:r>
            <a:r>
              <a:rPr lang="fr-FR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cahier des charges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 lister nos attentes, afin de qualifier et de quantifier les besoins. Il faut lister les fonctions et les contraintes…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 au fait ! Tu sais ce que c’est un cahier des charges ?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fr-FR" smtClean="0">
                <a:solidFill>
                  <a:prstClr val="black"/>
                </a:solidFill>
              </a:rPr>
              <a:pPr/>
              <a:t>7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26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olivier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8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84144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Sa volonté est claire : il veut un véhicule au confort simple, accessible au plus grand nombre, donc “bon marché”, et susceptible de transporter plusieurs personnes, ainsi que leurs bagages, sur tout types de terrains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9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677398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360000" rIns="252000" bIns="180000" rtlCol="0" anchor="t">
            <a:noAutofit/>
          </a:bodyPr>
          <a:lstStyle>
            <a:lvl1pPr algn="r">
              <a:defRPr lang="en-ZA" sz="4000" b="1" spc="-300" dirty="0"/>
            </a:lvl1pPr>
          </a:lstStyle>
          <a:p>
            <a:pPr lvl="0" algn="r" rtl="0"/>
            <a:r>
              <a:rPr lang="fr-FR" noProof="0" dirty="0"/>
              <a:t>Cliquez pour modifier le 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fr-FR" noProof="0"/>
              <a:t>Modifiez le style des sous-titres du masque</a:t>
            </a:r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xmlns="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r>
              <a:rPr lang="fr-FR"/>
              <a:t>Technologie Cycle 4 : 4eme / Programmer un objet communicant.</a:t>
            </a:r>
            <a:endParaRPr lang="fr-FR" dirty="0"/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xmlns="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r>
              <a:rPr lang="fr-FR"/>
              <a:t>Technologie Cycle 4 : 4eme / Programmer un objet communicant.</a:t>
            </a:r>
            <a:endParaRPr lang="fr-FR" dirty="0"/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xmlns="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xmlns="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fr-FR"/>
              <a:t>Technologie Cycle 4 : 4eme / Programmer un objet communicant.</a:t>
            </a:r>
            <a:endParaRPr lang="fr-FR" dirty="0"/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xmlns="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xmlns="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fr-FR"/>
              <a:t>Technologie Cycle 4 : 4eme / Programmer un objet communicant.</a:t>
            </a:r>
            <a:endParaRPr lang="fr-FR" dirty="0"/>
          </a:p>
        </p:txBody>
      </p:sp>
      <p:sp>
        <p:nvSpPr>
          <p:cNvPr id="4" name="Espace réservé du numéro de diapositive 3">
            <a:extLst>
              <a:ext uri="{FF2B5EF4-FFF2-40B4-BE49-F238E27FC236}">
                <a16:creationId xmlns:a16="http://schemas.microsoft.com/office/drawing/2014/main" xmlns="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fr-FR"/>
              <a:t>Technologie Cycle 4 : 4eme / Programmer un objet communicant.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360000" rIns="252000" bIns="180000" rtlCol="0" anchor="t">
            <a:noAutofit/>
          </a:bodyPr>
          <a:lstStyle>
            <a:lvl1pPr algn="r">
              <a:defRPr lang="en-ZA" sz="4000" b="1" spc="-300" dirty="0"/>
            </a:lvl1pPr>
          </a:lstStyle>
          <a:p>
            <a:pPr lvl="0" algn="r" rtl="0"/>
            <a:r>
              <a:rPr lang="fr-FR" noProof="0" dirty="0"/>
              <a:t>Cliquez pour modifier le 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fr-FR" noProof="0"/>
              <a:t>Modifiez le style des sous-titres du masque</a:t>
            </a:r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6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éparatio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</a:t>
            </a:r>
            <a:br>
              <a:rPr lang="fr-FR" noProof="0" dirty="0"/>
            </a:br>
            <a:r>
              <a:rPr lang="fr-FR" noProof="0" dirty="0"/>
              <a:t>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324000" rIns="252000" bIns="180000" rtlCol="0" anchor="t">
            <a:noAutofit/>
          </a:bodyPr>
          <a:lstStyle>
            <a:lvl1pPr algn="r">
              <a:defRPr lang="en-ZA" sz="4800" b="1" spc="-300" dirty="0"/>
            </a:lvl1pPr>
          </a:lstStyle>
          <a:p>
            <a:pPr lvl="0" algn="r" rtl="0"/>
            <a:r>
              <a:rPr lang="fr-FR" noProof="0" dirty="0"/>
              <a:t>Cliquez pour modifier le séparateur de section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xmlns="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fr-FR">
                <a:solidFill>
                  <a:prstClr val="black">
                    <a:lumMod val="75000"/>
                    <a:lumOff val="25000"/>
                  </a:prstClr>
                </a:solidFill>
              </a:rPr>
              <a:t>Ajouter un pied de page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xmlns="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81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éparation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</a:t>
            </a:r>
            <a:br>
              <a:rPr lang="fr-FR" noProof="0" dirty="0"/>
            </a:br>
            <a:r>
              <a:rPr lang="fr-FR" noProof="0" dirty="0"/>
              <a:t>votre photo ici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defRPr sz="48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fr-FR" noProof="0" dirty="0"/>
              <a:t>Cliquez pour modifier le séparateur de section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xmlns="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 dirty="0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fr-FR">
                <a:solidFill>
                  <a:prstClr val="black">
                    <a:lumMod val="75000"/>
                    <a:lumOff val="25000"/>
                  </a:prstClr>
                </a:solidFill>
              </a:rPr>
              <a:t>Ajouter un pied de page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>
              <a:solidFill>
                <a:srgbClr val="FFFFFF"/>
              </a:solidFill>
            </a:endParaRPr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xmlns="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4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Text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defRPr sz="36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r>
              <a:rPr lang="fr-FR">
                <a:solidFill>
                  <a:prstClr val="black">
                    <a:lumMod val="75000"/>
                    <a:lumOff val="25000"/>
                  </a:prstClr>
                </a:solidFill>
              </a:rPr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5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Image du 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defRPr sz="48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4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éparatio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</a:t>
            </a:r>
            <a:br>
              <a:rPr lang="fr-FR" noProof="0" dirty="0"/>
            </a:br>
            <a:r>
              <a:rPr lang="fr-FR" noProof="0" dirty="0"/>
              <a:t>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324000" rIns="252000" bIns="180000" rtlCol="0" anchor="t">
            <a:noAutofit/>
          </a:bodyPr>
          <a:lstStyle>
            <a:lvl1pPr algn="r">
              <a:defRPr lang="en-ZA" sz="4800" b="1" spc="-300" dirty="0"/>
            </a:lvl1pPr>
          </a:lstStyle>
          <a:p>
            <a:pPr lvl="0" algn="r" rtl="0"/>
            <a:r>
              <a:rPr lang="fr-FR" noProof="0" dirty="0"/>
              <a:t>Cliquez pour modifier le séparateur de section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xmlns="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xmlns="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xmlns="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e comparaison gauche 1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2" name="Espace réservé de comparaison gauche 2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lvl1pPr>
              <a:defRPr/>
            </a:lvl1pPr>
          </a:lstStyle>
          <a:p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Technologie Cycle 4 : 4eme / Programmer un objet communicant.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xmlns="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39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Entrez votre légende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r>
              <a:rPr lang="fr-FR">
                <a:solidFill>
                  <a:prstClr val="black">
                    <a:lumMod val="75000"/>
                    <a:lumOff val="25000"/>
                  </a:prstClr>
                </a:solidFill>
              </a:rPr>
              <a:t>Ajouter un pied de page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214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 de votre atten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08000" tIns="108000" rIns="252000" bIns="180000" rtlCol="0" anchor="t">
            <a:noAutofit/>
          </a:bodyPr>
          <a:lstStyle>
            <a:lvl1pPr algn="r">
              <a:lnSpc>
                <a:spcPct val="70000"/>
              </a:lnSpc>
              <a:defRPr lang="en-ZA" sz="4000" b="1" spc="-300" dirty="0"/>
            </a:lvl1pPr>
          </a:lstStyle>
          <a:p>
            <a:pPr lvl="0" algn="r" rtl="0"/>
            <a:r>
              <a:rPr lang="fr-FR" noProof="0" dirty="0"/>
              <a:t>Merci de votre attention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Nom complet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xmlns="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Numéro de téléphone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xmlns="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Poignée E-mail ou Réseaux sociaux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Site web de l’entreprise</a:t>
            </a:r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3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xmlns="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fr-FR">
                <a:solidFill>
                  <a:prstClr val="black">
                    <a:lumMod val="75000"/>
                    <a:lumOff val="25000"/>
                  </a:prstClr>
                </a:solidFill>
              </a:rPr>
              <a:t>Technologie Cycle 4 : 4eme / Programmer un objet communicant.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xmlns="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5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xmlns="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r>
              <a:rPr lang="fr-FR">
                <a:solidFill>
                  <a:prstClr val="black">
                    <a:lumMod val="75000"/>
                    <a:lumOff val="25000"/>
                  </a:prstClr>
                </a:solidFill>
              </a:rPr>
              <a:t>Technologie Cycle 4 : 4eme / Programmer un objet communicant.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3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xmlns="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r>
              <a:rPr lang="fr-FR">
                <a:solidFill>
                  <a:prstClr val="black">
                    <a:lumMod val="75000"/>
                    <a:lumOff val="25000"/>
                  </a:prstClr>
                </a:solidFill>
              </a:rPr>
              <a:t>Technologie Cycle 4 : 4eme / Programmer un objet communicant.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xmlns="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5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xmlns="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fr-FR">
                <a:solidFill>
                  <a:prstClr val="black">
                    <a:lumMod val="75000"/>
                    <a:lumOff val="25000"/>
                  </a:prstClr>
                </a:solidFill>
              </a:rPr>
              <a:t>Technologie Cycle 4 : 4eme / Programmer un objet communicant.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xmlns="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9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xmlns="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fr-FR">
                <a:solidFill>
                  <a:prstClr val="black">
                    <a:lumMod val="75000"/>
                    <a:lumOff val="25000"/>
                  </a:prstClr>
                </a:solidFill>
              </a:rPr>
              <a:t>Technologie Cycle 4 : 4eme / Programmer un objet communicant.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Espace réservé du numéro de diapositive 3">
            <a:extLst>
              <a:ext uri="{FF2B5EF4-FFF2-40B4-BE49-F238E27FC236}">
                <a16:creationId xmlns:a16="http://schemas.microsoft.com/office/drawing/2014/main" xmlns="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6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fr-FR">
                <a:solidFill>
                  <a:prstClr val="black">
                    <a:lumMod val="75000"/>
                    <a:lumOff val="25000"/>
                  </a:prstClr>
                </a:solidFill>
              </a:rPr>
              <a:t>Technologie Cycle 4 : 4eme / Programmer un objet communicant.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260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19"/>
            <a:ext cx="6413300" cy="363531"/>
          </a:xfrm>
        </p:spPr>
        <p:txBody>
          <a:bodyPr rtlCol="0"/>
          <a:lstStyle/>
          <a:p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Ajouter un Technologie Cycle 4 : 4eme / Programmer un objet communicant.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19179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éparation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</a:t>
            </a:r>
            <a:br>
              <a:rPr lang="fr-FR" noProof="0" dirty="0"/>
            </a:br>
            <a:r>
              <a:rPr lang="fr-FR" noProof="0" dirty="0"/>
              <a:t>votre photo ici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defRPr sz="48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fr-FR" noProof="0" dirty="0"/>
              <a:t>Cliquez pour modifier le séparateur de section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xmlns="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 dirty="0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noProof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xmlns="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360000" rIns="252000" bIns="180000" rtlCol="0" anchor="t">
            <a:noAutofit/>
          </a:bodyPr>
          <a:lstStyle>
            <a:lvl1pPr algn="r">
              <a:defRPr lang="en-ZA" sz="4000" b="1" spc="-300" dirty="0"/>
            </a:lvl1pPr>
          </a:lstStyle>
          <a:p>
            <a:pPr lvl="0" algn="r" rtl="0"/>
            <a:r>
              <a:rPr lang="fr-FR" noProof="0" dirty="0"/>
              <a:t>Cliquez pour modifier le 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fr-FR" noProof="0"/>
              <a:t>Modifiez le style des sous-titres du masque</a:t>
            </a:r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3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éparatio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</a:t>
            </a:r>
            <a:br>
              <a:rPr lang="fr-FR" noProof="0" dirty="0"/>
            </a:br>
            <a:r>
              <a:rPr lang="fr-FR" noProof="0" dirty="0"/>
              <a:t>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324000" rIns="252000" bIns="180000" rtlCol="0" anchor="t">
            <a:noAutofit/>
          </a:bodyPr>
          <a:lstStyle>
            <a:lvl1pPr algn="r">
              <a:defRPr lang="en-ZA" sz="4800" b="1" spc="-300" dirty="0"/>
            </a:lvl1pPr>
          </a:lstStyle>
          <a:p>
            <a:pPr lvl="0" algn="r" rtl="0"/>
            <a:r>
              <a:rPr lang="fr-FR" noProof="0" dirty="0"/>
              <a:t>Cliquez pour modifier le séparateur de section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xmlns="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fr-FR">
                <a:solidFill>
                  <a:prstClr val="black">
                    <a:lumMod val="75000"/>
                    <a:lumOff val="25000"/>
                  </a:prstClr>
                </a:solidFill>
              </a:rPr>
              <a:t>Ajouter un pied de page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xmlns="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28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éparation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</a:t>
            </a:r>
            <a:br>
              <a:rPr lang="fr-FR" noProof="0" dirty="0"/>
            </a:br>
            <a:r>
              <a:rPr lang="fr-FR" noProof="0" dirty="0"/>
              <a:t>votre photo ici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defRPr sz="48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fr-FR" noProof="0" dirty="0"/>
              <a:t>Cliquez pour modifier le séparateur de section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xmlns="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 dirty="0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fr-FR">
                <a:solidFill>
                  <a:prstClr val="black">
                    <a:lumMod val="75000"/>
                    <a:lumOff val="25000"/>
                  </a:prstClr>
                </a:solidFill>
              </a:rPr>
              <a:t>Ajouter un pied de page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>
              <a:solidFill>
                <a:srgbClr val="FFFFFF"/>
              </a:solidFill>
            </a:endParaRPr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xmlns="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6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Text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defRPr sz="36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r>
              <a:rPr lang="fr-FR">
                <a:solidFill>
                  <a:prstClr val="black">
                    <a:lumMod val="75000"/>
                    <a:lumOff val="25000"/>
                  </a:prstClr>
                </a:solidFill>
              </a:rPr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Image du 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defRPr sz="48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7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xmlns="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e comparaison gauche 1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2" name="Espace réservé de comparaison gauche 2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lvl1pPr>
              <a:defRPr/>
            </a:lvl1pPr>
          </a:lstStyle>
          <a:p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Technologie Cycle 4 : 4eme / Programmer un objet communicant.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xmlns="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Entrez votre légende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r>
              <a:rPr lang="fr-FR">
                <a:solidFill>
                  <a:prstClr val="black">
                    <a:lumMod val="75000"/>
                    <a:lumOff val="25000"/>
                  </a:prstClr>
                </a:solidFill>
              </a:rPr>
              <a:t>Ajouter un pied de page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9255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 de votre atten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08000" tIns="108000" rIns="252000" bIns="180000" rtlCol="0" anchor="t">
            <a:noAutofit/>
          </a:bodyPr>
          <a:lstStyle>
            <a:lvl1pPr algn="r">
              <a:lnSpc>
                <a:spcPct val="70000"/>
              </a:lnSpc>
              <a:defRPr lang="en-ZA" sz="4000" b="1" spc="-300" dirty="0"/>
            </a:lvl1pPr>
          </a:lstStyle>
          <a:p>
            <a:pPr lvl="0" algn="r" rtl="0"/>
            <a:r>
              <a:rPr lang="fr-FR" noProof="0" dirty="0"/>
              <a:t>Merci de votre attention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Nom complet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xmlns="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Numéro de téléphone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xmlns="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Poignée E-mail ou Réseaux sociaux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Site web de l’entreprise</a:t>
            </a:r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xmlns="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fr-FR">
                <a:solidFill>
                  <a:prstClr val="black">
                    <a:lumMod val="75000"/>
                    <a:lumOff val="25000"/>
                  </a:prstClr>
                </a:solidFill>
              </a:rPr>
              <a:t>Technologie Cycle 4 : 4eme / Programmer un objet communicant.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xmlns="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8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xmlns="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r>
              <a:rPr lang="fr-FR">
                <a:solidFill>
                  <a:prstClr val="black">
                    <a:lumMod val="75000"/>
                    <a:lumOff val="25000"/>
                  </a:prstClr>
                </a:solidFill>
              </a:rPr>
              <a:t>Technologie Cycle 4 : 4eme / Programmer un objet communicant.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7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Text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defRPr sz="36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xmlns="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r>
              <a:rPr lang="fr-FR">
                <a:solidFill>
                  <a:prstClr val="black">
                    <a:lumMod val="75000"/>
                    <a:lumOff val="25000"/>
                  </a:prstClr>
                </a:solidFill>
              </a:rPr>
              <a:t>Technologie Cycle 4 : 4eme / Programmer un objet communicant.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xmlns="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11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xmlns="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fr-FR">
                <a:solidFill>
                  <a:prstClr val="black">
                    <a:lumMod val="75000"/>
                    <a:lumOff val="25000"/>
                  </a:prstClr>
                </a:solidFill>
              </a:rPr>
              <a:t>Technologie Cycle 4 : 4eme / Programmer un objet communicant.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xmlns="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9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xmlns="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fr-FR">
                <a:solidFill>
                  <a:prstClr val="black">
                    <a:lumMod val="75000"/>
                    <a:lumOff val="25000"/>
                  </a:prstClr>
                </a:solidFill>
              </a:rPr>
              <a:t>Technologie Cycle 4 : 4eme / Programmer un objet communicant.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Espace réservé du numéro de diapositive 3">
            <a:extLst>
              <a:ext uri="{FF2B5EF4-FFF2-40B4-BE49-F238E27FC236}">
                <a16:creationId xmlns:a16="http://schemas.microsoft.com/office/drawing/2014/main" xmlns="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93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fr-FR">
                <a:solidFill>
                  <a:prstClr val="black">
                    <a:lumMod val="75000"/>
                    <a:lumOff val="25000"/>
                  </a:prstClr>
                </a:solidFill>
              </a:rPr>
              <a:t>Technologie Cycle 4 : 4eme / Programmer un objet communicant.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15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19"/>
            <a:ext cx="6413300" cy="363531"/>
          </a:xfrm>
        </p:spPr>
        <p:txBody>
          <a:bodyPr rtlCol="0"/>
          <a:lstStyle/>
          <a:p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Ajouter un Technologie Cycle 4 : 4eme / Programmer un objet communicant.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0508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Image du 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defRPr sz="48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xmlns="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e comparaison gauche 1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2" name="Espace réservé de comparaison gauche 2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lvl1pPr>
              <a:defRPr/>
            </a:lvl1pPr>
          </a:lstStyle>
          <a:p>
            <a:r>
              <a:rPr lang="fr-FR" dirty="0"/>
              <a:t>Technologie Cycle 4 : 4eme / Programmer un objet communicant.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xmlns="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Entrez votre légende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 de votre atten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08000" tIns="108000" rIns="252000" bIns="180000" rtlCol="0" anchor="t">
            <a:noAutofit/>
          </a:bodyPr>
          <a:lstStyle>
            <a:lvl1pPr algn="r">
              <a:lnSpc>
                <a:spcPct val="70000"/>
              </a:lnSpc>
              <a:defRPr lang="en-ZA" sz="4000" b="1" spc="-300" dirty="0"/>
            </a:lvl1pPr>
          </a:lstStyle>
          <a:p>
            <a:pPr lvl="0" algn="r" rtl="0"/>
            <a:r>
              <a:rPr lang="fr-FR" noProof="0" dirty="0"/>
              <a:t>Merci de votre attention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Nom complet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xmlns="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Numéro de téléphone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xmlns="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Poignée E-mail ou Réseaux sociaux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Site web de l’entreprise</a:t>
            </a:r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xmlns="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fr-FR"/>
              <a:t>Technologie Cycle 4 : 4eme / Programmer un objet communicant.</a:t>
            </a:r>
            <a:endParaRPr lang="fr-FR" dirty="0"/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xmlns="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xmlns="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9" name="Rectangle 28">
            <a:extLst>
              <a:ext uri="{FF2B5EF4-FFF2-40B4-BE49-F238E27FC236}">
                <a16:creationId xmlns:a16="http://schemas.microsoft.com/office/drawing/2014/main" xmlns="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A17DA76-704E-4421-A890-4DAFFAA5B54D}"/>
              </a:ext>
            </a:extLst>
          </p:cNvPr>
          <p:cNvSpPr/>
          <p:nvPr userDrawn="1"/>
        </p:nvSpPr>
        <p:spPr>
          <a:xfrm>
            <a:off x="9780101" y="6371351"/>
            <a:ext cx="1979897" cy="4358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xmlns="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29" name="Rectangle 28">
            <a:extLst>
              <a:ext uri="{FF2B5EF4-FFF2-40B4-BE49-F238E27FC236}">
                <a16:creationId xmlns:a16="http://schemas.microsoft.com/office/drawing/2014/main" xmlns="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A17DA76-704E-4421-A890-4DAFFAA5B54D}"/>
              </a:ext>
            </a:extLst>
          </p:cNvPr>
          <p:cNvSpPr/>
          <p:nvPr userDrawn="1"/>
        </p:nvSpPr>
        <p:spPr>
          <a:xfrm>
            <a:off x="9780101" y="6371351"/>
            <a:ext cx="1979897" cy="4358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43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xmlns="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29" name="Rectangle 28">
            <a:extLst>
              <a:ext uri="{FF2B5EF4-FFF2-40B4-BE49-F238E27FC236}">
                <a16:creationId xmlns:a16="http://schemas.microsoft.com/office/drawing/2014/main" xmlns="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A17DA76-704E-4421-A890-4DAFFAA5B54D}"/>
              </a:ext>
            </a:extLst>
          </p:cNvPr>
          <p:cNvSpPr/>
          <p:nvPr userDrawn="1"/>
        </p:nvSpPr>
        <p:spPr>
          <a:xfrm>
            <a:off x="9780101" y="6371351"/>
            <a:ext cx="1979897" cy="4358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8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microsoft.com/office/2007/relationships/hdphoto" Target="../media/hdphoto1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3.png"/><Relationship Id="rId5" Type="http://schemas.microsoft.com/office/2007/relationships/hdphoto" Target="../media/hdphoto10.wdp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6.png"/><Relationship Id="rId5" Type="http://schemas.microsoft.com/office/2007/relationships/hdphoto" Target="../media/hdphoto12.wdp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microsoft.com/office/2007/relationships/hdphoto" Target="../media/hdphoto17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4.wdp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microsoft.com/office/2007/relationships/hdphoto" Target="../media/hdphoto16.wdp"/><Relationship Id="rId4" Type="http://schemas.microsoft.com/office/2007/relationships/hdphoto" Target="../media/hdphoto13.wdp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68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microsoft.com/office/2007/relationships/hdphoto" Target="../media/hdphoto21.wdp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1.jpg"/><Relationship Id="rId1" Type="http://schemas.openxmlformats.org/officeDocument/2006/relationships/slideLayout" Target="../slideLayouts/slideLayout34.xml"/><Relationship Id="rId6" Type="http://schemas.microsoft.com/office/2007/relationships/hdphoto" Target="../media/hdphoto19.wdp"/><Relationship Id="rId11" Type="http://schemas.openxmlformats.org/officeDocument/2006/relationships/image" Target="../media/image67.png"/><Relationship Id="rId5" Type="http://schemas.openxmlformats.org/officeDocument/2006/relationships/image" Target="../media/image63.png"/><Relationship Id="rId15" Type="http://schemas.openxmlformats.org/officeDocument/2006/relationships/image" Target="../media/image70.jpeg"/><Relationship Id="rId10" Type="http://schemas.openxmlformats.org/officeDocument/2006/relationships/image" Target="../media/image66.png"/><Relationship Id="rId4" Type="http://schemas.microsoft.com/office/2007/relationships/hdphoto" Target="../media/hdphoto18.wdp"/><Relationship Id="rId9" Type="http://schemas.openxmlformats.org/officeDocument/2006/relationships/image" Target="../media/image65.png"/><Relationship Id="rId1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19.xml"/><Relationship Id="rId7" Type="http://schemas.openxmlformats.org/officeDocument/2006/relationships/hyperlink" Target="https://cad.onshape.com/signin?hsCtaTracking=e1c3d85d-e369-42a2-9655-7ceed9c6ba53|0861f3ab-2fb3-42f6-85a0-096876f98e48" TargetMode="External"/><Relationship Id="rId2" Type="http://schemas.microsoft.com/office/2007/relationships/media" Target="../media/media1.mkv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72.png"/><Relationship Id="rId10" Type="http://schemas.openxmlformats.org/officeDocument/2006/relationships/image" Target="../media/image74.jp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tiff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cad.onshape.com/documents/34731978ee29286338ca34eb/w/9266e3bf840f6f7861f4ee22/e/cedff06a95053c693d03e32b" TargetMode="External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microsoft.com/office/2017/06/relationships/model3d" Target="../media/model3d1.glb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3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1.jpg"/><Relationship Id="rId5" Type="http://schemas.openxmlformats.org/officeDocument/2006/relationships/image" Target="../media/image105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7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5" Type="http://schemas.microsoft.com/office/2007/relationships/hdphoto" Target="../media/hdphoto22.wdp"/><Relationship Id="rId4" Type="http://schemas.openxmlformats.org/officeDocument/2006/relationships/image" Target="../media/image1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9.JPG"/><Relationship Id="rId5" Type="http://schemas.openxmlformats.org/officeDocument/2006/relationships/image" Target="../media/image118.PN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1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3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6.jpeg"/><Relationship Id="rId18" Type="http://schemas.microsoft.com/office/2007/relationships/hdphoto" Target="../media/hdphoto2.wdp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image" Target="../media/image14.jpeg"/><Relationship Id="rId19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2.jpg"/><Relationship Id="rId5" Type="http://schemas.microsoft.com/office/2007/relationships/hdphoto" Target="../media/hdphoto22.wdp"/><Relationship Id="rId4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2.jpg"/><Relationship Id="rId5" Type="http://schemas.microsoft.com/office/2007/relationships/hdphoto" Target="../media/hdphoto22.wdp"/><Relationship Id="rId4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2.jpg"/><Relationship Id="rId5" Type="http://schemas.microsoft.com/office/2007/relationships/hdphoto" Target="../media/hdphoto22.wdp"/><Relationship Id="rId4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2.jpg"/><Relationship Id="rId5" Type="http://schemas.microsoft.com/office/2007/relationships/hdphoto" Target="../media/hdphoto22.wdp"/><Relationship Id="rId4" Type="http://schemas.openxmlformats.org/officeDocument/2006/relationships/image" Target="../media/image1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2.jpg"/><Relationship Id="rId5" Type="http://schemas.microsoft.com/office/2007/relationships/hdphoto" Target="../media/hdphoto22.wdp"/><Relationship Id="rId4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microsoft.com/office/2007/relationships/hdphoto" Target="../media/hdphoto6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5" Type="http://schemas.microsoft.com/office/2007/relationships/hdphoto" Target="../media/hdphoto9.wdp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2932351"/>
            <a:ext cx="9906000" cy="1978661"/>
          </a:xfrm>
        </p:spPr>
        <p:txBody>
          <a:bodyPr tIns="216000" rtlCol="0"/>
          <a:lstStyle/>
          <a:p>
            <a:pPr rtl="0"/>
            <a:r>
              <a:rPr lang="fr-FR" sz="6000" dirty="0"/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286000" y="2787355"/>
            <a:ext cx="97674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Utilisation de la conception assistée par ordinateur pour concevoir une maquette en 3D 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81081CC-40F9-4547-8A32-AFC4D3E5AB57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cap="small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Technologie  Collège                                                                                                                                                                                                                                        4</a:t>
            </a:r>
            <a:r>
              <a:rPr lang="fr-FR" sz="2800" b="1" spc="-3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eme</a:t>
            </a:r>
          </a:p>
        </p:txBody>
      </p:sp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10</a:t>
            </a:fld>
            <a:endParaRPr lang="fr-FR" noProof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549527" y="211213"/>
            <a:ext cx="11092946" cy="130495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spc="-300" dirty="0"/>
              <a:t>Son </a:t>
            </a:r>
            <a:r>
              <a:rPr lang="fr-FR" sz="4800" dirty="0"/>
              <a:t>CDCF</a:t>
            </a:r>
            <a:endParaRPr lang="fr-FR" sz="4800" spc="-300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D7B3DC85-EF5A-46AD-B356-C9951ECB89A2}"/>
              </a:ext>
            </a:extLst>
          </p:cNvPr>
          <p:cNvGrpSpPr/>
          <p:nvPr/>
        </p:nvGrpSpPr>
        <p:grpSpPr>
          <a:xfrm>
            <a:off x="5271709" y="1023261"/>
            <a:ext cx="6971239" cy="5224799"/>
            <a:chOff x="5546473" y="1146552"/>
            <a:chExt cx="6971239" cy="5224799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88E491CC-3659-4322-B68F-8A8BDFDDF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6473" y="1146552"/>
              <a:ext cx="6971239" cy="5224799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85B64551-510B-429F-8AC8-AE45462446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7620" y="2202136"/>
              <a:ext cx="5768944" cy="3113629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F106046-17FD-44F5-A3AD-26F29F14A8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93735" y="2535669"/>
            <a:ext cx="2281293" cy="3270234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C0E05932-A0FD-414B-93BB-B7DD45C3AD4C}"/>
              </a:ext>
            </a:extLst>
          </p:cNvPr>
          <p:cNvGrpSpPr/>
          <p:nvPr/>
        </p:nvGrpSpPr>
        <p:grpSpPr>
          <a:xfrm>
            <a:off x="1334381" y="1223176"/>
            <a:ext cx="4084075" cy="1949093"/>
            <a:chOff x="1462398" y="1313844"/>
            <a:chExt cx="4084075" cy="1949093"/>
          </a:xfrm>
        </p:grpSpPr>
        <p:sp>
          <p:nvSpPr>
            <p:cNvPr id="11" name="Bulle narrative : rectangle à coins arrondis 10">
              <a:extLst>
                <a:ext uri="{FF2B5EF4-FFF2-40B4-BE49-F238E27FC236}">
                  <a16:creationId xmlns:a16="http://schemas.microsoft.com/office/drawing/2014/main" xmlns="" id="{CCF691B1-3126-4EEC-9A3F-93F7B4D1042F}"/>
                </a:ext>
              </a:extLst>
            </p:cNvPr>
            <p:cNvSpPr/>
            <p:nvPr/>
          </p:nvSpPr>
          <p:spPr>
            <a:xfrm>
              <a:off x="1769424" y="1313844"/>
              <a:ext cx="3451338" cy="1949093"/>
            </a:xfrm>
            <a:prstGeom prst="wedgeRoundRectCallout">
              <a:avLst>
                <a:gd name="adj1" fmla="val -37635"/>
                <a:gd name="adj2" fmla="val 64728"/>
                <a:gd name="adj3" fmla="val 16667"/>
              </a:avLst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D529DA43-7654-4840-A761-BC167D3FCC10}"/>
                </a:ext>
              </a:extLst>
            </p:cNvPr>
            <p:cNvSpPr/>
            <p:nvPr/>
          </p:nvSpPr>
          <p:spPr>
            <a:xfrm>
              <a:off x="1462398" y="1447055"/>
              <a:ext cx="408407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>
                  <a:latin typeface="Arial" panose="020B0604020202020204" pitchFamily="34" charset="0"/>
                  <a:cs typeface="Arial" panose="020B0604020202020204" pitchFamily="34" charset="0"/>
                </a:rPr>
                <a:t> Il </a:t>
              </a:r>
              <a:r>
                <a:rPr lang="fr-FR" sz="2800" dirty="0">
                  <a:latin typeface="Arial" panose="020B0604020202020204" pitchFamily="34" charset="0"/>
                  <a:cs typeface="Arial" panose="020B0604020202020204" pitchFamily="34" charset="0"/>
                </a:rPr>
                <a:t>avait une idée bien précise du cahier </a:t>
              </a:r>
            </a:p>
            <a:p>
              <a:pPr algn="ctr"/>
              <a:r>
                <a:rPr lang="fr-FR" sz="2800" dirty="0">
                  <a:latin typeface="Arial" panose="020B0604020202020204" pitchFamily="34" charset="0"/>
                  <a:cs typeface="Arial" panose="020B0604020202020204" pitchFamily="34" charset="0"/>
                </a:rPr>
                <a:t>des charges de cette future automobile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B111C23-7C80-4AC2-A39F-4E30E1BEA2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4217" y="5526020"/>
            <a:ext cx="916536" cy="4582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5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F97B5BC-C8E6-4281-BAF0-23781A854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02" y="2920979"/>
            <a:ext cx="2655039" cy="3628090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11</a:t>
            </a:fld>
            <a:endParaRPr lang="fr-FR" noProof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549527" y="211213"/>
            <a:ext cx="11092946" cy="130495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spc="-300" dirty="0"/>
              <a:t>Revenons à notre </a:t>
            </a:r>
            <a:r>
              <a:rPr lang="fr-FR" sz="4800" dirty="0"/>
              <a:t>cahier des charges :</a:t>
            </a:r>
            <a:endParaRPr lang="fr-FR" sz="4800" spc="-3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88E491CC-3659-4322-B68F-8A8BDFDDFB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473" y="1146552"/>
            <a:ext cx="6971239" cy="522479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009BA85E-D333-4E66-ABAD-C8004781BB9F}"/>
              </a:ext>
            </a:extLst>
          </p:cNvPr>
          <p:cNvSpPr txBox="1"/>
          <p:nvPr/>
        </p:nvSpPr>
        <p:spPr>
          <a:xfrm>
            <a:off x="6167257" y="1487441"/>
            <a:ext cx="5592743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 support devra être :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monobloc,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unique pour les deux positions portrait ou paysage,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sans aucune pièce mobile,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sans masquer aucune zone de l’écran,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permettant de maintenir l’ alimentation par le câble micro USB,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réalisable avec une imprimante 3D</a:t>
            </a:r>
          </a:p>
          <a:p>
            <a:pPr marL="457200" indent="-457200" algn="just">
              <a:buFontTx/>
              <a:buChar char="-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utiliser le moins de matière possible pour réduire les coûts et l’impact environnemental.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7613CA3-3681-4FDC-B812-EA13880E34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248190" y="1537699"/>
            <a:ext cx="2475296" cy="19777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187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12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Notre cahier des charges fonctionnel</a:t>
            </a:r>
            <a:endParaRPr lang="fr-FR" sz="48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352ECB8-C3E3-4FB1-96DD-158873150F4B}"/>
              </a:ext>
            </a:extLst>
          </p:cNvPr>
          <p:cNvSpPr txBox="1"/>
          <p:nvPr/>
        </p:nvSpPr>
        <p:spPr>
          <a:xfrm>
            <a:off x="5958501" y="2672606"/>
            <a:ext cx="6017499" cy="339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Être monobloc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Garantir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une orientation de 60°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masquer aucune zone de l’écran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pas endommager le smartphone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Être réalisable avec une imprimante 3D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Utiliser le moins de matière possible</a:t>
            </a:r>
            <a:endParaRPr lang="fr-FR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0655807-F132-4570-9515-F49CEEA871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2486" y="1058838"/>
            <a:ext cx="1918365" cy="180618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2C914C37-F33C-4C20-B63D-FFB1DFEBA444}"/>
              </a:ext>
            </a:extLst>
          </p:cNvPr>
          <p:cNvSpPr txBox="1"/>
          <p:nvPr/>
        </p:nvSpPr>
        <p:spPr>
          <a:xfrm>
            <a:off x="216000" y="2846115"/>
            <a:ext cx="53359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070C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poser sur une table de façon à être lisible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070C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monter sur mon modèle de</a:t>
            </a:r>
          </a:p>
          <a:p>
            <a:pPr algn="just"/>
            <a:r>
              <a:rPr lang="fr-FR" sz="2400" dirty="0">
                <a:solidFill>
                  <a:srgbClr val="070C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smartphone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070C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Maintenir le smartphone en</a:t>
            </a:r>
          </a:p>
          <a:p>
            <a:pPr algn="just"/>
            <a:r>
              <a:rPr lang="fr-FR" sz="2400" dirty="0">
                <a:solidFill>
                  <a:srgbClr val="070C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portrait ou paysage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070C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Permettre l’alimentation électrique par la câble micro USB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D9E598A1-56C9-4F49-9D7F-32132EB250A0}"/>
              </a:ext>
            </a:extLst>
          </p:cNvPr>
          <p:cNvSpPr txBox="1"/>
          <p:nvPr/>
        </p:nvSpPr>
        <p:spPr>
          <a:xfrm>
            <a:off x="1090697" y="1611393"/>
            <a:ext cx="286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70C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fonctions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5741C54-BB8D-4981-9ECD-1D1224161F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398" y="1078408"/>
            <a:ext cx="1918365" cy="157167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3B12B7DB-D923-4D83-9F82-A1ACCBEC9509}"/>
              </a:ext>
            </a:extLst>
          </p:cNvPr>
          <p:cNvSpPr txBox="1"/>
          <p:nvPr/>
        </p:nvSpPr>
        <p:spPr>
          <a:xfrm>
            <a:off x="8421448" y="1611393"/>
            <a:ext cx="286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contraintes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281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13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784012" y="57965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Notre cahier des charges explicité</a:t>
            </a:r>
            <a:endParaRPr lang="fr-FR" sz="48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aphicFrame>
        <p:nvGraphicFramePr>
          <p:cNvPr id="3" name="Tableau 4">
            <a:extLst>
              <a:ext uri="{FF2B5EF4-FFF2-40B4-BE49-F238E27FC236}">
                <a16:creationId xmlns:a16="http://schemas.microsoft.com/office/drawing/2014/main" xmlns="" id="{54F41ECC-1BD8-40E2-A06D-E2098115A2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190125"/>
              </p:ext>
            </p:extLst>
          </p:nvPr>
        </p:nvGraphicFramePr>
        <p:xfrm>
          <a:off x="784012" y="715209"/>
          <a:ext cx="10767349" cy="542758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71519">
                  <a:extLst>
                    <a:ext uri="{9D8B030D-6E8A-4147-A177-3AD203B41FA5}">
                      <a16:colId xmlns:a16="http://schemas.microsoft.com/office/drawing/2014/main" xmlns="" val="1889932153"/>
                    </a:ext>
                  </a:extLst>
                </a:gridCol>
                <a:gridCol w="3500410">
                  <a:extLst>
                    <a:ext uri="{9D8B030D-6E8A-4147-A177-3AD203B41FA5}">
                      <a16:colId xmlns:a16="http://schemas.microsoft.com/office/drawing/2014/main" xmlns="" val="1413651"/>
                    </a:ext>
                  </a:extLst>
                </a:gridCol>
                <a:gridCol w="3595420">
                  <a:extLst>
                    <a:ext uri="{9D8B030D-6E8A-4147-A177-3AD203B41FA5}">
                      <a16:colId xmlns:a16="http://schemas.microsoft.com/office/drawing/2014/main" xmlns="" val="2965803978"/>
                    </a:ext>
                  </a:extLst>
                </a:gridCol>
              </a:tblGrid>
              <a:tr h="381028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Fonctions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Explications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Idées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3252271"/>
                  </a:ext>
                </a:extLst>
              </a:tr>
              <a:tr h="655919">
                <a:tc>
                  <a:txBody>
                    <a:bodyPr/>
                    <a:lstStyle/>
                    <a:p>
                      <a:r>
                        <a:rPr lang="fr-FR" dirty="0"/>
                        <a:t>Être monobloc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Constitué d’une seule pièce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17251646"/>
                  </a:ext>
                </a:extLst>
              </a:tr>
              <a:tr h="6576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Se poser sur une table de façon à être lisible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Disposé d’une surface plane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Angle idéale : 60°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5611546"/>
                  </a:ext>
                </a:extLst>
              </a:tr>
              <a:tr h="8730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 monter sur mon modèle de smartphone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Longueur : 150 mm</a:t>
                      </a:r>
                    </a:p>
                    <a:p>
                      <a:r>
                        <a:rPr lang="fr-FR" dirty="0"/>
                        <a:t>Largeur : 75 mm</a:t>
                      </a:r>
                    </a:p>
                    <a:p>
                      <a:r>
                        <a:rPr lang="fr-FR" dirty="0"/>
                        <a:t>Epaisseur : 8mm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54656443"/>
                  </a:ext>
                </a:extLst>
              </a:tr>
              <a:tr h="939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Maintenir le smartphone en portrait ou paysage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Portrait : verticalement</a:t>
                      </a:r>
                    </a:p>
                    <a:p>
                      <a:r>
                        <a:rPr lang="fr-FR" dirty="0"/>
                        <a:t>Paysage : horizontalement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84157220"/>
                  </a:ext>
                </a:extLst>
              </a:tr>
              <a:tr h="939523">
                <a:tc>
                  <a:txBody>
                    <a:bodyPr/>
                    <a:lstStyle/>
                    <a:p>
                      <a:r>
                        <a:rPr lang="fr-FR" sz="1800" dirty="0"/>
                        <a:t>Ne masquer aucune zone de l’écran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Taille de l’écran : </a:t>
                      </a:r>
                    </a:p>
                    <a:p>
                      <a:r>
                        <a:rPr lang="fr-FR" dirty="0"/>
                        <a:t>Longueur : 146 mm</a:t>
                      </a:r>
                    </a:p>
                    <a:p>
                      <a:r>
                        <a:rPr lang="fr-FR" dirty="0"/>
                        <a:t>Largeur : 71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2527292"/>
                  </a:ext>
                </a:extLst>
              </a:tr>
              <a:tr h="939523">
                <a:tc>
                  <a:txBody>
                    <a:bodyPr/>
                    <a:lstStyle/>
                    <a:p>
                      <a:r>
                        <a:rPr lang="fr-FR" sz="1800" dirty="0"/>
                        <a:t>Permettre l’alimentation électrique par la câble micro USB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Prévoir un espace de 15mm de largeur et de 30mm de hauteur par rapport à la 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9733716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4F6EF04-6C30-4A18-BEF8-82698CECF8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8207" y="1107444"/>
            <a:ext cx="701198" cy="59392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95E9592-43BB-4008-8245-AB8EBC6873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658" y="1709787"/>
            <a:ext cx="593242" cy="593242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xmlns="" id="{24A1DA05-A967-43A1-9DC4-D605E7886278}"/>
              </a:ext>
            </a:extLst>
          </p:cNvPr>
          <p:cNvSpPr/>
          <p:nvPr/>
        </p:nvSpPr>
        <p:spPr>
          <a:xfrm>
            <a:off x="9456530" y="2049775"/>
            <a:ext cx="593242" cy="28873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B9AFF64-0ACC-4482-8636-371D532235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564342" y="2245917"/>
            <a:ext cx="874567" cy="123695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B1E13F28-7159-4BB0-8E22-E9750454F4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0795" y="3258396"/>
            <a:ext cx="703912" cy="99558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43A49829-07C2-45C0-8B42-FB5DAAF0D4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997338" y="3368577"/>
            <a:ext cx="703912" cy="995588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67ED1750-BCF5-459E-950C-715EA0F73507}"/>
              </a:ext>
            </a:extLst>
          </p:cNvPr>
          <p:cNvGrpSpPr/>
          <p:nvPr/>
        </p:nvGrpSpPr>
        <p:grpSpPr>
          <a:xfrm>
            <a:off x="10349294" y="1781466"/>
            <a:ext cx="549596" cy="533349"/>
            <a:chOff x="10905814" y="3635092"/>
            <a:chExt cx="549596" cy="533349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xmlns="" id="{3910EE43-6C2D-4222-B2B4-E45F46899D8D}"/>
                </a:ext>
              </a:extLst>
            </p:cNvPr>
            <p:cNvSpPr/>
            <p:nvPr/>
          </p:nvSpPr>
          <p:spPr>
            <a:xfrm rot="15810230">
              <a:off x="11161392" y="3874423"/>
              <a:ext cx="294818" cy="293218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xmlns="" id="{5957C926-B223-4348-B101-C37CF47BDF73}"/>
                </a:ext>
              </a:extLst>
            </p:cNvPr>
            <p:cNvGrpSpPr/>
            <p:nvPr/>
          </p:nvGrpSpPr>
          <p:grpSpPr>
            <a:xfrm>
              <a:off x="10905814" y="3635092"/>
              <a:ext cx="458768" cy="448140"/>
              <a:chOff x="10905814" y="3635092"/>
              <a:chExt cx="458768" cy="44814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xmlns="" id="{DCA7110D-AE0C-40D7-B375-E04B09CA6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-1800000" flipH="1">
                <a:off x="11282890" y="3635092"/>
                <a:ext cx="81692" cy="448140"/>
              </a:xfrm>
              <a:prstGeom prst="rect">
                <a:avLst/>
              </a:prstGeom>
            </p:spPr>
          </p:pic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xmlns="" id="{D18195C1-C3F6-43B4-8260-EAA0BE9F134E}"/>
                  </a:ext>
                </a:extLst>
              </p:cNvPr>
              <p:cNvSpPr txBox="1"/>
              <p:nvPr/>
            </p:nvSpPr>
            <p:spPr>
              <a:xfrm>
                <a:off x="10905814" y="3714770"/>
                <a:ext cx="455795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/>
                  <a:t>60°</a:t>
                </a:r>
              </a:p>
            </p:txBody>
          </p:sp>
        </p:grp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492D9E0F-F2BD-44CD-87A1-8AE08A4B6E3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5463" y="4349634"/>
            <a:ext cx="1351625" cy="703913"/>
          </a:xfrm>
          <a:prstGeom prst="rect">
            <a:avLst/>
          </a:prstGeom>
        </p:spPr>
      </p:pic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xmlns="" id="{CD7B6FF6-7DD4-4F56-8A06-DCEEA0882F96}"/>
              </a:ext>
            </a:extLst>
          </p:cNvPr>
          <p:cNvCxnSpPr/>
          <p:nvPr/>
        </p:nvCxnSpPr>
        <p:spPr>
          <a:xfrm>
            <a:off x="9247497" y="4782552"/>
            <a:ext cx="3142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3270D74E-44A8-41D6-A663-E29B2CB5E394}"/>
              </a:ext>
            </a:extLst>
          </p:cNvPr>
          <p:cNvSpPr txBox="1"/>
          <p:nvPr/>
        </p:nvSpPr>
        <p:spPr>
          <a:xfrm>
            <a:off x="8854853" y="4518004"/>
            <a:ext cx="6406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2 mm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9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14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57CE162B-5992-418C-84A4-A208AEDA9758}"/>
              </a:ext>
            </a:extLst>
          </p:cNvPr>
          <p:cNvSpPr txBox="1">
            <a:spLocks/>
          </p:cNvSpPr>
          <p:nvPr/>
        </p:nvSpPr>
        <p:spPr>
          <a:xfrm>
            <a:off x="550096" y="159315"/>
            <a:ext cx="5871969" cy="8401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Le croquis ?</a:t>
            </a:r>
            <a:endParaRPr lang="fr-FR" sz="48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64A4F12-4B4E-4930-87B4-A7703BA4F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1875" y="2779012"/>
            <a:ext cx="3072824" cy="3289411"/>
          </a:xfrm>
          <a:prstGeom prst="rect">
            <a:avLst/>
          </a:prstGeom>
        </p:spPr>
      </p:pic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xmlns="" id="{2491461D-8123-4A70-A233-C09DA7310787}"/>
              </a:ext>
            </a:extLst>
          </p:cNvPr>
          <p:cNvSpPr/>
          <p:nvPr/>
        </p:nvSpPr>
        <p:spPr>
          <a:xfrm flipH="1">
            <a:off x="4062737" y="630278"/>
            <a:ext cx="6620806" cy="2188512"/>
          </a:xfrm>
          <a:prstGeom prst="wedgeRoundRectCallout">
            <a:avLst>
              <a:gd name="adj1" fmla="val -33986"/>
              <a:gd name="adj2" fmla="val 67063"/>
              <a:gd name="adj3" fmla="val 16667"/>
            </a:avLst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B7F762F-C11C-443D-97B2-1D83649CF96F}"/>
              </a:ext>
            </a:extLst>
          </p:cNvPr>
          <p:cNvSpPr/>
          <p:nvPr/>
        </p:nvSpPr>
        <p:spPr>
          <a:xfrm>
            <a:off x="4062737" y="625330"/>
            <a:ext cx="64629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Le croquis est la première esquisse d’un projet. Réalisé à main levée, il donne une première idée globale du concept.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F1972507-7C43-430A-A27F-9EA27F111E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29522">
            <a:off x="188281" y="928947"/>
            <a:ext cx="2211485" cy="168249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5E57B68-49F8-4BDA-A3E0-4B60C2A676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238749" y="1391187"/>
            <a:ext cx="3054216" cy="634924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DE4A7DE7-9DB3-41F5-BCDE-F38AB4B2C58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59172">
            <a:off x="1727651" y="1715344"/>
            <a:ext cx="1289916" cy="128991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ADBB9106-26B6-43FC-BEC2-35DC77FB8D88}"/>
              </a:ext>
            </a:extLst>
          </p:cNvPr>
          <p:cNvSpPr txBox="1"/>
          <p:nvPr/>
        </p:nvSpPr>
        <p:spPr>
          <a:xfrm>
            <a:off x="119384" y="5899146"/>
            <a:ext cx="1942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Croquis d’Annabel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230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C7802239-41D8-4E93-AA27-19759AFD18A2}"/>
              </a:ext>
            </a:extLst>
          </p:cNvPr>
          <p:cNvGrpSpPr/>
          <p:nvPr/>
        </p:nvGrpSpPr>
        <p:grpSpPr>
          <a:xfrm>
            <a:off x="4022352" y="3383816"/>
            <a:ext cx="2199113" cy="1172971"/>
            <a:chOff x="4022352" y="3383816"/>
            <a:chExt cx="2199113" cy="1172971"/>
          </a:xfrm>
        </p:grpSpPr>
        <p:grpSp>
          <p:nvGrpSpPr>
            <p:cNvPr id="143" name="Groupe 142">
              <a:extLst>
                <a:ext uri="{FF2B5EF4-FFF2-40B4-BE49-F238E27FC236}">
                  <a16:creationId xmlns:a16="http://schemas.microsoft.com/office/drawing/2014/main" xmlns="" id="{3B81A91A-4FF8-4DDE-878B-48119141C7DC}"/>
                </a:ext>
              </a:extLst>
            </p:cNvPr>
            <p:cNvGrpSpPr/>
            <p:nvPr/>
          </p:nvGrpSpPr>
          <p:grpSpPr>
            <a:xfrm>
              <a:off x="4022352" y="3877719"/>
              <a:ext cx="1161085" cy="679068"/>
              <a:chOff x="9556985" y="3305818"/>
              <a:chExt cx="1161085" cy="679068"/>
            </a:xfrm>
          </p:grpSpPr>
          <p:sp>
            <p:nvSpPr>
              <p:cNvPr id="144" name="Forme libre : forme 143">
                <a:extLst>
                  <a:ext uri="{FF2B5EF4-FFF2-40B4-BE49-F238E27FC236}">
                    <a16:creationId xmlns:a16="http://schemas.microsoft.com/office/drawing/2014/main" xmlns="" id="{C5675B29-95F1-4098-860C-3B438092B040}"/>
                  </a:ext>
                </a:extLst>
              </p:cNvPr>
              <p:cNvSpPr/>
              <p:nvPr/>
            </p:nvSpPr>
            <p:spPr>
              <a:xfrm>
                <a:off x="9624332" y="3348392"/>
                <a:ext cx="1093738" cy="636494"/>
              </a:xfrm>
              <a:custGeom>
                <a:avLst/>
                <a:gdLst>
                  <a:gd name="connsiteX0" fmla="*/ 956 w 1973192"/>
                  <a:gd name="connsiteY0" fmla="*/ 1139434 h 1485398"/>
                  <a:gd name="connsiteX1" fmla="*/ 108533 w 1973192"/>
                  <a:gd name="connsiteY1" fmla="*/ 1471128 h 1485398"/>
                  <a:gd name="connsiteX2" fmla="*/ 682274 w 1973192"/>
                  <a:gd name="connsiteY2" fmla="*/ 1291834 h 1485398"/>
                  <a:gd name="connsiteX3" fmla="*/ 879498 w 1973192"/>
                  <a:gd name="connsiteY3" fmla="*/ 144351 h 1485398"/>
                  <a:gd name="connsiteX4" fmla="*/ 1973192 w 1973192"/>
                  <a:gd name="connsiteY4" fmla="*/ 54704 h 1485398"/>
                  <a:gd name="connsiteX0" fmla="*/ 89 w 2061972"/>
                  <a:gd name="connsiteY0" fmla="*/ 1103575 h 1488031"/>
                  <a:gd name="connsiteX1" fmla="*/ 197313 w 2061972"/>
                  <a:gd name="connsiteY1" fmla="*/ 1471128 h 1488031"/>
                  <a:gd name="connsiteX2" fmla="*/ 771054 w 2061972"/>
                  <a:gd name="connsiteY2" fmla="*/ 1291834 h 1488031"/>
                  <a:gd name="connsiteX3" fmla="*/ 968278 w 2061972"/>
                  <a:gd name="connsiteY3" fmla="*/ 144351 h 1488031"/>
                  <a:gd name="connsiteX4" fmla="*/ 2061972 w 2061972"/>
                  <a:gd name="connsiteY4" fmla="*/ 54704 h 1488031"/>
                  <a:gd name="connsiteX0" fmla="*/ 44 w 2061927"/>
                  <a:gd name="connsiteY0" fmla="*/ 1103575 h 1447939"/>
                  <a:gd name="connsiteX1" fmla="*/ 277951 w 2061927"/>
                  <a:gd name="connsiteY1" fmla="*/ 1417340 h 1447939"/>
                  <a:gd name="connsiteX2" fmla="*/ 771009 w 2061927"/>
                  <a:gd name="connsiteY2" fmla="*/ 1291834 h 1447939"/>
                  <a:gd name="connsiteX3" fmla="*/ 968233 w 2061927"/>
                  <a:gd name="connsiteY3" fmla="*/ 144351 h 1447939"/>
                  <a:gd name="connsiteX4" fmla="*/ 2061927 w 2061927"/>
                  <a:gd name="connsiteY4" fmla="*/ 54704 h 1447939"/>
                  <a:gd name="connsiteX0" fmla="*/ 44 w 2286044"/>
                  <a:gd name="connsiteY0" fmla="*/ 986223 h 2474364"/>
                  <a:gd name="connsiteX1" fmla="*/ 277951 w 2286044"/>
                  <a:gd name="connsiteY1" fmla="*/ 1299988 h 2474364"/>
                  <a:gd name="connsiteX2" fmla="*/ 771009 w 2286044"/>
                  <a:gd name="connsiteY2" fmla="*/ 1174482 h 2474364"/>
                  <a:gd name="connsiteX3" fmla="*/ 968233 w 2286044"/>
                  <a:gd name="connsiteY3" fmla="*/ 26999 h 2474364"/>
                  <a:gd name="connsiteX4" fmla="*/ 2286044 w 2286044"/>
                  <a:gd name="connsiteY4" fmla="*/ 2474364 h 2474364"/>
                  <a:gd name="connsiteX0" fmla="*/ 44 w 2286044"/>
                  <a:gd name="connsiteY0" fmla="*/ 0 h 1488141"/>
                  <a:gd name="connsiteX1" fmla="*/ 277951 w 2286044"/>
                  <a:gd name="connsiteY1" fmla="*/ 313765 h 1488141"/>
                  <a:gd name="connsiteX2" fmla="*/ 771009 w 2286044"/>
                  <a:gd name="connsiteY2" fmla="*/ 188259 h 1488141"/>
                  <a:gd name="connsiteX3" fmla="*/ 2286044 w 2286044"/>
                  <a:gd name="connsiteY3" fmla="*/ 1488141 h 1488141"/>
                  <a:gd name="connsiteX0" fmla="*/ 44 w 1165456"/>
                  <a:gd name="connsiteY0" fmla="*/ 0 h 1559859"/>
                  <a:gd name="connsiteX1" fmla="*/ 277951 w 1165456"/>
                  <a:gd name="connsiteY1" fmla="*/ 313765 h 1559859"/>
                  <a:gd name="connsiteX2" fmla="*/ 771009 w 1165456"/>
                  <a:gd name="connsiteY2" fmla="*/ 188259 h 1559859"/>
                  <a:gd name="connsiteX3" fmla="*/ 1165456 w 1165456"/>
                  <a:gd name="connsiteY3" fmla="*/ 1559859 h 1559859"/>
                  <a:gd name="connsiteX0" fmla="*/ 44 w 1093738"/>
                  <a:gd name="connsiteY0" fmla="*/ 0 h 636494"/>
                  <a:gd name="connsiteX1" fmla="*/ 277951 w 1093738"/>
                  <a:gd name="connsiteY1" fmla="*/ 313765 h 636494"/>
                  <a:gd name="connsiteX2" fmla="*/ 771009 w 1093738"/>
                  <a:gd name="connsiteY2" fmla="*/ 188259 h 636494"/>
                  <a:gd name="connsiteX3" fmla="*/ 1093738 w 1093738"/>
                  <a:gd name="connsiteY3" fmla="*/ 636494 h 636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3738" h="636494">
                    <a:moveTo>
                      <a:pt x="44" y="0"/>
                    </a:moveTo>
                    <a:cubicBezTo>
                      <a:pt x="-2944" y="153147"/>
                      <a:pt x="149457" y="282389"/>
                      <a:pt x="277951" y="313765"/>
                    </a:cubicBezTo>
                    <a:cubicBezTo>
                      <a:pt x="406445" y="345141"/>
                      <a:pt x="635044" y="134471"/>
                      <a:pt x="771009" y="188259"/>
                    </a:cubicBezTo>
                    <a:cubicBezTo>
                      <a:pt x="906974" y="242047"/>
                      <a:pt x="778106" y="365685"/>
                      <a:pt x="1093738" y="636494"/>
                    </a:cubicBezTo>
                  </a:path>
                </a:pathLst>
              </a:custGeom>
              <a:ln w="5715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5" name="Organigramme : Disque magnétique 144">
                <a:extLst>
                  <a:ext uri="{FF2B5EF4-FFF2-40B4-BE49-F238E27FC236}">
                    <a16:creationId xmlns:a16="http://schemas.microsoft.com/office/drawing/2014/main" xmlns="" id="{9782172F-CF73-4422-8BCC-A92D6E18E140}"/>
                  </a:ext>
                </a:extLst>
              </p:cNvPr>
              <p:cNvSpPr/>
              <p:nvPr/>
            </p:nvSpPr>
            <p:spPr>
              <a:xfrm rot="20132768">
                <a:off x="9556985" y="3305818"/>
                <a:ext cx="87990" cy="118512"/>
              </a:xfrm>
              <a:prstGeom prst="flowChartMagneticDisk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52" name="ZoneTexte 151">
              <a:extLst>
                <a:ext uri="{FF2B5EF4-FFF2-40B4-BE49-F238E27FC236}">
                  <a16:creationId xmlns:a16="http://schemas.microsoft.com/office/drawing/2014/main" xmlns="" id="{E90BA0CC-EDCB-45A3-BB9D-81CE8C938AB0}"/>
                </a:ext>
              </a:extLst>
            </p:cNvPr>
            <p:cNvSpPr txBox="1"/>
            <p:nvPr/>
          </p:nvSpPr>
          <p:spPr>
            <a:xfrm>
              <a:off x="5057768" y="3383816"/>
              <a:ext cx="11636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Câble</a:t>
              </a:r>
            </a:p>
            <a:p>
              <a:pPr algn="ctr"/>
              <a:r>
                <a:rPr lang="fr-FR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Micro USB</a:t>
              </a:r>
            </a:p>
          </p:txBody>
        </p:sp>
        <p:cxnSp>
          <p:nvCxnSpPr>
            <p:cNvPr id="153" name="Connecteur droit 152">
              <a:extLst>
                <a:ext uri="{FF2B5EF4-FFF2-40B4-BE49-F238E27FC236}">
                  <a16:creationId xmlns:a16="http://schemas.microsoft.com/office/drawing/2014/main" xmlns="" id="{8F7FBF0E-ACD0-4404-A572-BABE0CFCEEE7}"/>
                </a:ext>
              </a:extLst>
            </p:cNvPr>
            <p:cNvCxnSpPr>
              <a:cxnSpLocks/>
              <a:endCxn id="152" idx="2"/>
            </p:cNvCxnSpPr>
            <p:nvPr/>
          </p:nvCxnSpPr>
          <p:spPr>
            <a:xfrm flipV="1">
              <a:off x="5041645" y="3968591"/>
              <a:ext cx="597972" cy="3062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Cube 94">
            <a:extLst>
              <a:ext uri="{FF2B5EF4-FFF2-40B4-BE49-F238E27FC236}">
                <a16:creationId xmlns:a16="http://schemas.microsoft.com/office/drawing/2014/main" xmlns="" id="{4C9A2DBC-AFA8-4207-BF44-0A539163AC45}"/>
              </a:ext>
            </a:extLst>
          </p:cNvPr>
          <p:cNvSpPr/>
          <p:nvPr/>
        </p:nvSpPr>
        <p:spPr>
          <a:xfrm>
            <a:off x="6339710" y="2367688"/>
            <a:ext cx="5507902" cy="1994410"/>
          </a:xfrm>
          <a:prstGeom prst="cube">
            <a:avLst>
              <a:gd name="adj" fmla="val 9428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15</a:t>
            </a:fld>
            <a:endParaRPr lang="fr-FR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049BAF1-47ED-D546-9362-693CAD3557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59172">
            <a:off x="6867858" y="5202861"/>
            <a:ext cx="1294668" cy="1294668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xmlns="" id="{57CE162B-5992-418C-84A4-A208AEDA9758}"/>
              </a:ext>
            </a:extLst>
          </p:cNvPr>
          <p:cNvSpPr txBox="1">
            <a:spLocks/>
          </p:cNvSpPr>
          <p:nvPr/>
        </p:nvSpPr>
        <p:spPr>
          <a:xfrm>
            <a:off x="1914659" y="5552850"/>
            <a:ext cx="5871969" cy="8401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Aide pour le croquis</a:t>
            </a:r>
            <a:endParaRPr lang="fr-FR" sz="3600" i="1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xmlns="" id="{8AB11268-6A07-4BA9-80C3-7B5F42606D5B}"/>
              </a:ext>
            </a:extLst>
          </p:cNvPr>
          <p:cNvSpPr txBox="1">
            <a:spLocks/>
          </p:cNvSpPr>
          <p:nvPr/>
        </p:nvSpPr>
        <p:spPr>
          <a:xfrm>
            <a:off x="522621" y="128031"/>
            <a:ext cx="7498635" cy="8401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Imaginer une solution</a:t>
            </a:r>
            <a:endParaRPr lang="fr-FR" sz="48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0" name="Cube 29">
            <a:extLst>
              <a:ext uri="{FF2B5EF4-FFF2-40B4-BE49-F238E27FC236}">
                <a16:creationId xmlns:a16="http://schemas.microsoft.com/office/drawing/2014/main" xmlns="" id="{0916BD55-AE50-48B4-8B6E-3F876A8F61FC}"/>
              </a:ext>
            </a:extLst>
          </p:cNvPr>
          <p:cNvSpPr/>
          <p:nvPr/>
        </p:nvSpPr>
        <p:spPr>
          <a:xfrm>
            <a:off x="493380" y="2369187"/>
            <a:ext cx="5507902" cy="1994410"/>
          </a:xfrm>
          <a:prstGeom prst="cube">
            <a:avLst>
              <a:gd name="adj" fmla="val 94286"/>
            </a:avLst>
          </a:prstGeom>
          <a:solidFill>
            <a:schemeClr val="bg1">
              <a:lumMod val="7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xmlns="" id="{6AE2EBBE-2454-4CD5-9F36-4DD41C4720EC}"/>
              </a:ext>
            </a:extLst>
          </p:cNvPr>
          <p:cNvGrpSpPr/>
          <p:nvPr/>
        </p:nvGrpSpPr>
        <p:grpSpPr>
          <a:xfrm>
            <a:off x="2603049" y="2689538"/>
            <a:ext cx="2191235" cy="2437073"/>
            <a:chOff x="2511322" y="2510118"/>
            <a:chExt cx="2191235" cy="2437073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xmlns="" id="{F1DBDC03-36C6-4387-A9B9-2B71AD6D9FD6}"/>
                </a:ext>
              </a:extLst>
            </p:cNvPr>
            <p:cNvGrpSpPr/>
            <p:nvPr/>
          </p:nvGrpSpPr>
          <p:grpSpPr>
            <a:xfrm>
              <a:off x="2511322" y="3185473"/>
              <a:ext cx="2191235" cy="1761718"/>
              <a:chOff x="2702434" y="3429000"/>
              <a:chExt cx="2191235" cy="1761718"/>
            </a:xfrm>
          </p:grpSpPr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xmlns="" id="{E862CEE2-798A-4395-B40C-5C77263549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0008" y="4308603"/>
                <a:ext cx="102777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Arc 37">
                <a:extLst>
                  <a:ext uri="{FF2B5EF4-FFF2-40B4-BE49-F238E27FC236}">
                    <a16:creationId xmlns:a16="http://schemas.microsoft.com/office/drawing/2014/main" xmlns="" id="{BB052FA7-2FC9-4334-9EA9-75CBF72A4F8B}"/>
                  </a:ext>
                </a:extLst>
              </p:cNvPr>
              <p:cNvSpPr/>
              <p:nvPr/>
            </p:nvSpPr>
            <p:spPr>
              <a:xfrm rot="16200000">
                <a:off x="3078758" y="3375807"/>
                <a:ext cx="1761718" cy="1868104"/>
              </a:xfrm>
              <a:prstGeom prst="arc">
                <a:avLst>
                  <a:gd name="adj1" fmla="val 16200000"/>
                  <a:gd name="adj2" fmla="val 19779116"/>
                </a:avLst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xmlns="" id="{325E23FC-4006-4DE0-A5E1-7965C5A9551A}"/>
                  </a:ext>
                </a:extLst>
              </p:cNvPr>
              <p:cNvSpPr txBox="1"/>
              <p:nvPr/>
            </p:nvSpPr>
            <p:spPr>
              <a:xfrm>
                <a:off x="2702434" y="3606157"/>
                <a:ext cx="9675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rgbClr val="FF0000"/>
                    </a:solidFill>
                  </a:rPr>
                  <a:t>60°</a:t>
                </a:r>
              </a:p>
            </p:txBody>
          </p:sp>
        </p:grp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xmlns="" id="{B9B68F6D-4F9B-444A-85FE-8704A6358A47}"/>
                </a:ext>
              </a:extLst>
            </p:cNvPr>
            <p:cNvCxnSpPr>
              <a:cxnSpLocks/>
            </p:cNvCxnSpPr>
            <p:nvPr/>
          </p:nvCxnSpPr>
          <p:spPr>
            <a:xfrm>
              <a:off x="3012141" y="2510118"/>
              <a:ext cx="644064" cy="155495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xmlns="" id="{F2E92009-5329-46E8-95D2-67E885B29043}"/>
              </a:ext>
            </a:extLst>
          </p:cNvPr>
          <p:cNvGrpSpPr/>
          <p:nvPr/>
        </p:nvGrpSpPr>
        <p:grpSpPr>
          <a:xfrm>
            <a:off x="701299" y="2697818"/>
            <a:ext cx="2191235" cy="2437073"/>
            <a:chOff x="2511322" y="2510118"/>
            <a:chExt cx="2191235" cy="2437073"/>
          </a:xfrm>
        </p:grpSpPr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xmlns="" id="{E8EAB1DB-E941-49F5-A9C1-88788591C690}"/>
                </a:ext>
              </a:extLst>
            </p:cNvPr>
            <p:cNvGrpSpPr/>
            <p:nvPr/>
          </p:nvGrpSpPr>
          <p:grpSpPr>
            <a:xfrm>
              <a:off x="2511322" y="3185473"/>
              <a:ext cx="2191235" cy="1761718"/>
              <a:chOff x="2702434" y="3429000"/>
              <a:chExt cx="2191235" cy="1761718"/>
            </a:xfrm>
          </p:grpSpPr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xmlns="" id="{247DE022-2A38-4713-B10F-EDFD0D7977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0008" y="4308603"/>
                <a:ext cx="102777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Arc 58">
                <a:extLst>
                  <a:ext uri="{FF2B5EF4-FFF2-40B4-BE49-F238E27FC236}">
                    <a16:creationId xmlns:a16="http://schemas.microsoft.com/office/drawing/2014/main" xmlns="" id="{5D811BE2-D10F-449E-B8A8-C4C15F3D129D}"/>
                  </a:ext>
                </a:extLst>
              </p:cNvPr>
              <p:cNvSpPr/>
              <p:nvPr/>
            </p:nvSpPr>
            <p:spPr>
              <a:xfrm rot="16200000">
                <a:off x="3078758" y="3375807"/>
                <a:ext cx="1761718" cy="1868104"/>
              </a:xfrm>
              <a:prstGeom prst="arc">
                <a:avLst>
                  <a:gd name="adj1" fmla="val 16200000"/>
                  <a:gd name="adj2" fmla="val 19779116"/>
                </a:avLst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xmlns="" id="{B479239D-D3FC-49A2-8F1D-1AAC583ABAFD}"/>
                  </a:ext>
                </a:extLst>
              </p:cNvPr>
              <p:cNvSpPr txBox="1"/>
              <p:nvPr/>
            </p:nvSpPr>
            <p:spPr>
              <a:xfrm>
                <a:off x="2702434" y="3606157"/>
                <a:ext cx="9675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rgbClr val="FF0000"/>
                    </a:solidFill>
                  </a:rPr>
                  <a:t>60°</a:t>
                </a:r>
              </a:p>
            </p:txBody>
          </p:sp>
        </p:grp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xmlns="" id="{C7C81AF3-FD01-4CE3-9853-25C07C14DEB6}"/>
                </a:ext>
              </a:extLst>
            </p:cNvPr>
            <p:cNvCxnSpPr>
              <a:cxnSpLocks/>
            </p:cNvCxnSpPr>
            <p:nvPr/>
          </p:nvCxnSpPr>
          <p:spPr>
            <a:xfrm>
              <a:off x="3012141" y="2510118"/>
              <a:ext cx="644064" cy="155495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xmlns="" id="{2DF8B330-FF30-4508-AD56-CBBE511DE419}"/>
              </a:ext>
            </a:extLst>
          </p:cNvPr>
          <p:cNvGrpSpPr/>
          <p:nvPr/>
        </p:nvGrpSpPr>
        <p:grpSpPr>
          <a:xfrm>
            <a:off x="9809918" y="3591476"/>
            <a:ext cx="1161085" cy="679068"/>
            <a:chOff x="9556985" y="3305818"/>
            <a:chExt cx="1161085" cy="679068"/>
          </a:xfrm>
        </p:grpSpPr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xmlns="" id="{58F5AF17-14F0-4ADD-9E6F-9136040C1491}"/>
                </a:ext>
              </a:extLst>
            </p:cNvPr>
            <p:cNvSpPr/>
            <p:nvPr/>
          </p:nvSpPr>
          <p:spPr>
            <a:xfrm>
              <a:off x="9624332" y="3348392"/>
              <a:ext cx="1093738" cy="636494"/>
            </a:xfrm>
            <a:custGeom>
              <a:avLst/>
              <a:gdLst>
                <a:gd name="connsiteX0" fmla="*/ 956 w 1973192"/>
                <a:gd name="connsiteY0" fmla="*/ 1139434 h 1485398"/>
                <a:gd name="connsiteX1" fmla="*/ 108533 w 1973192"/>
                <a:gd name="connsiteY1" fmla="*/ 1471128 h 1485398"/>
                <a:gd name="connsiteX2" fmla="*/ 682274 w 1973192"/>
                <a:gd name="connsiteY2" fmla="*/ 1291834 h 1485398"/>
                <a:gd name="connsiteX3" fmla="*/ 879498 w 1973192"/>
                <a:gd name="connsiteY3" fmla="*/ 144351 h 1485398"/>
                <a:gd name="connsiteX4" fmla="*/ 1973192 w 1973192"/>
                <a:gd name="connsiteY4" fmla="*/ 54704 h 1485398"/>
                <a:gd name="connsiteX0" fmla="*/ 89 w 2061972"/>
                <a:gd name="connsiteY0" fmla="*/ 1103575 h 1488031"/>
                <a:gd name="connsiteX1" fmla="*/ 197313 w 2061972"/>
                <a:gd name="connsiteY1" fmla="*/ 1471128 h 1488031"/>
                <a:gd name="connsiteX2" fmla="*/ 771054 w 2061972"/>
                <a:gd name="connsiteY2" fmla="*/ 1291834 h 1488031"/>
                <a:gd name="connsiteX3" fmla="*/ 968278 w 2061972"/>
                <a:gd name="connsiteY3" fmla="*/ 144351 h 1488031"/>
                <a:gd name="connsiteX4" fmla="*/ 2061972 w 2061972"/>
                <a:gd name="connsiteY4" fmla="*/ 54704 h 1488031"/>
                <a:gd name="connsiteX0" fmla="*/ 44 w 2061927"/>
                <a:gd name="connsiteY0" fmla="*/ 1103575 h 1447939"/>
                <a:gd name="connsiteX1" fmla="*/ 277951 w 2061927"/>
                <a:gd name="connsiteY1" fmla="*/ 1417340 h 1447939"/>
                <a:gd name="connsiteX2" fmla="*/ 771009 w 2061927"/>
                <a:gd name="connsiteY2" fmla="*/ 1291834 h 1447939"/>
                <a:gd name="connsiteX3" fmla="*/ 968233 w 2061927"/>
                <a:gd name="connsiteY3" fmla="*/ 144351 h 1447939"/>
                <a:gd name="connsiteX4" fmla="*/ 2061927 w 2061927"/>
                <a:gd name="connsiteY4" fmla="*/ 54704 h 1447939"/>
                <a:gd name="connsiteX0" fmla="*/ 44 w 2286044"/>
                <a:gd name="connsiteY0" fmla="*/ 986223 h 2474364"/>
                <a:gd name="connsiteX1" fmla="*/ 277951 w 2286044"/>
                <a:gd name="connsiteY1" fmla="*/ 1299988 h 2474364"/>
                <a:gd name="connsiteX2" fmla="*/ 771009 w 2286044"/>
                <a:gd name="connsiteY2" fmla="*/ 1174482 h 2474364"/>
                <a:gd name="connsiteX3" fmla="*/ 968233 w 2286044"/>
                <a:gd name="connsiteY3" fmla="*/ 26999 h 2474364"/>
                <a:gd name="connsiteX4" fmla="*/ 2286044 w 2286044"/>
                <a:gd name="connsiteY4" fmla="*/ 2474364 h 2474364"/>
                <a:gd name="connsiteX0" fmla="*/ 44 w 2286044"/>
                <a:gd name="connsiteY0" fmla="*/ 0 h 1488141"/>
                <a:gd name="connsiteX1" fmla="*/ 277951 w 2286044"/>
                <a:gd name="connsiteY1" fmla="*/ 313765 h 1488141"/>
                <a:gd name="connsiteX2" fmla="*/ 771009 w 2286044"/>
                <a:gd name="connsiteY2" fmla="*/ 188259 h 1488141"/>
                <a:gd name="connsiteX3" fmla="*/ 2286044 w 2286044"/>
                <a:gd name="connsiteY3" fmla="*/ 1488141 h 1488141"/>
                <a:gd name="connsiteX0" fmla="*/ 44 w 1165456"/>
                <a:gd name="connsiteY0" fmla="*/ 0 h 1559859"/>
                <a:gd name="connsiteX1" fmla="*/ 277951 w 1165456"/>
                <a:gd name="connsiteY1" fmla="*/ 313765 h 1559859"/>
                <a:gd name="connsiteX2" fmla="*/ 771009 w 1165456"/>
                <a:gd name="connsiteY2" fmla="*/ 188259 h 1559859"/>
                <a:gd name="connsiteX3" fmla="*/ 1165456 w 1165456"/>
                <a:gd name="connsiteY3" fmla="*/ 1559859 h 1559859"/>
                <a:gd name="connsiteX0" fmla="*/ 44 w 1093738"/>
                <a:gd name="connsiteY0" fmla="*/ 0 h 636494"/>
                <a:gd name="connsiteX1" fmla="*/ 277951 w 1093738"/>
                <a:gd name="connsiteY1" fmla="*/ 313765 h 636494"/>
                <a:gd name="connsiteX2" fmla="*/ 771009 w 1093738"/>
                <a:gd name="connsiteY2" fmla="*/ 188259 h 636494"/>
                <a:gd name="connsiteX3" fmla="*/ 1093738 w 1093738"/>
                <a:gd name="connsiteY3" fmla="*/ 636494 h 63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738" h="636494">
                  <a:moveTo>
                    <a:pt x="44" y="0"/>
                  </a:moveTo>
                  <a:cubicBezTo>
                    <a:pt x="-2944" y="153147"/>
                    <a:pt x="149457" y="282389"/>
                    <a:pt x="277951" y="313765"/>
                  </a:cubicBezTo>
                  <a:cubicBezTo>
                    <a:pt x="406445" y="345141"/>
                    <a:pt x="635044" y="134471"/>
                    <a:pt x="771009" y="188259"/>
                  </a:cubicBezTo>
                  <a:cubicBezTo>
                    <a:pt x="906974" y="242047"/>
                    <a:pt x="778106" y="365685"/>
                    <a:pt x="1093738" y="636494"/>
                  </a:cubicBezTo>
                </a:path>
              </a:pathLst>
            </a:custGeom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Organigramme : Disque magnétique 82">
              <a:extLst>
                <a:ext uri="{FF2B5EF4-FFF2-40B4-BE49-F238E27FC236}">
                  <a16:creationId xmlns:a16="http://schemas.microsoft.com/office/drawing/2014/main" xmlns="" id="{0DF34931-AD48-4C17-8655-6A9C012301E3}"/>
                </a:ext>
              </a:extLst>
            </p:cNvPr>
            <p:cNvSpPr/>
            <p:nvPr/>
          </p:nvSpPr>
          <p:spPr>
            <a:xfrm rot="20132768">
              <a:off x="9556985" y="3305818"/>
              <a:ext cx="87990" cy="118512"/>
            </a:xfrm>
            <a:prstGeom prst="flowChartMagneticDisk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xmlns="" id="{FF1D7702-B776-487A-8175-6475F9252FAE}"/>
              </a:ext>
            </a:extLst>
          </p:cNvPr>
          <p:cNvCxnSpPr>
            <a:cxnSpLocks/>
          </p:cNvCxnSpPr>
          <p:nvPr/>
        </p:nvCxnSpPr>
        <p:spPr>
          <a:xfrm>
            <a:off x="8576953" y="4244496"/>
            <a:ext cx="10277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4A16A0A6-D9E7-462F-BF83-538F6A8B35AE}"/>
              </a:ext>
            </a:extLst>
          </p:cNvPr>
          <p:cNvGrpSpPr/>
          <p:nvPr/>
        </p:nvGrpSpPr>
        <p:grpSpPr>
          <a:xfrm>
            <a:off x="6178442" y="4348019"/>
            <a:ext cx="3920971" cy="619110"/>
            <a:chOff x="6178442" y="4348019"/>
            <a:chExt cx="3920971" cy="619110"/>
          </a:xfrm>
        </p:grpSpPr>
        <p:sp>
          <p:nvSpPr>
            <p:cNvPr id="116" name="ZoneTexte 115">
              <a:extLst>
                <a:ext uri="{FF2B5EF4-FFF2-40B4-BE49-F238E27FC236}">
                  <a16:creationId xmlns:a16="http://schemas.microsoft.com/office/drawing/2014/main" xmlns="" id="{F7B21FCE-8226-4CCE-BC0C-EB5212B03CD8}"/>
                </a:ext>
              </a:extLst>
            </p:cNvPr>
            <p:cNvSpPr txBox="1"/>
            <p:nvPr/>
          </p:nvSpPr>
          <p:spPr>
            <a:xfrm>
              <a:off x="6178442" y="4597797"/>
              <a:ext cx="3920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espace pour brancher le câble USB</a:t>
              </a:r>
            </a:p>
          </p:txBody>
        </p:sp>
        <p:sp>
          <p:nvSpPr>
            <p:cNvPr id="117" name="ZoneTexte 116">
              <a:extLst>
                <a:ext uri="{FF2B5EF4-FFF2-40B4-BE49-F238E27FC236}">
                  <a16:creationId xmlns:a16="http://schemas.microsoft.com/office/drawing/2014/main" xmlns="" id="{49B099BC-E9BE-4A47-9E33-2933CE72407F}"/>
                </a:ext>
              </a:extLst>
            </p:cNvPr>
            <p:cNvSpPr txBox="1"/>
            <p:nvPr/>
          </p:nvSpPr>
          <p:spPr>
            <a:xfrm>
              <a:off x="8620339" y="4348019"/>
              <a:ext cx="1016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30 mm</a:t>
              </a:r>
            </a:p>
          </p:txBody>
        </p:sp>
      </p:grp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xmlns="" id="{D8860F35-F18E-4D11-AD87-790F15F4F197}"/>
              </a:ext>
            </a:extLst>
          </p:cNvPr>
          <p:cNvCxnSpPr>
            <a:cxnSpLocks/>
          </p:cNvCxnSpPr>
          <p:nvPr/>
        </p:nvCxnSpPr>
        <p:spPr>
          <a:xfrm flipV="1">
            <a:off x="9502245" y="3911382"/>
            <a:ext cx="0" cy="34764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75D32BAA-CD48-4B18-AE0E-DC22D31C0F0D}"/>
              </a:ext>
            </a:extLst>
          </p:cNvPr>
          <p:cNvGrpSpPr/>
          <p:nvPr/>
        </p:nvGrpSpPr>
        <p:grpSpPr>
          <a:xfrm>
            <a:off x="1551870" y="1044246"/>
            <a:ext cx="3901219" cy="3208530"/>
            <a:chOff x="1551870" y="1044246"/>
            <a:chExt cx="3901219" cy="3208530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xmlns="" id="{4CE4A314-DE0D-4BE8-BC3B-83D69873A5AB}"/>
                </a:ext>
              </a:extLst>
            </p:cNvPr>
            <p:cNvGrpSpPr/>
            <p:nvPr/>
          </p:nvGrpSpPr>
          <p:grpSpPr>
            <a:xfrm>
              <a:off x="3088090" y="2296365"/>
              <a:ext cx="1282873" cy="1792662"/>
              <a:chOff x="3102514" y="2216326"/>
              <a:chExt cx="1282873" cy="1792662"/>
            </a:xfrm>
          </p:grpSpPr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xmlns="" id="{C7E0DBCD-3167-4053-A86B-6FDE854FEF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encil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7677726" flipH="1" flipV="1">
                <a:off x="2847620" y="2471220"/>
                <a:ext cx="1792662" cy="1282873"/>
              </a:xfrm>
              <a:prstGeom prst="rect">
                <a:avLst/>
              </a:prstGeom>
            </p:spPr>
          </p:pic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xmlns="" id="{B4162EE7-9A6A-4829-B9A5-F084DC01528C}"/>
                  </a:ext>
                </a:extLst>
              </p:cNvPr>
              <p:cNvSpPr/>
              <p:nvPr/>
            </p:nvSpPr>
            <p:spPr>
              <a:xfrm rot="2471507">
                <a:off x="3567950" y="2376665"/>
                <a:ext cx="152400" cy="3130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xmlns="" id="{3CBA84F6-40C2-4969-961F-96F085B667C5}"/>
                </a:ext>
              </a:extLst>
            </p:cNvPr>
            <p:cNvGrpSpPr/>
            <p:nvPr/>
          </p:nvGrpSpPr>
          <p:grpSpPr>
            <a:xfrm>
              <a:off x="1551870" y="2460114"/>
              <a:ext cx="1282873" cy="1792662"/>
              <a:chOff x="1506208" y="2597036"/>
              <a:chExt cx="1282873" cy="1792662"/>
            </a:xfrm>
          </p:grpSpPr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xmlns="" id="{FF69ABB9-B5D0-4B81-8271-F0DF434189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encil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233375" flipH="1">
                <a:off x="1251314" y="2851930"/>
                <a:ext cx="1792662" cy="1282873"/>
              </a:xfrm>
              <a:prstGeom prst="rect">
                <a:avLst/>
              </a:prstGeom>
            </p:spPr>
          </p:pic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B39DDE14-44A6-43FE-8913-E2B552A08D65}"/>
                  </a:ext>
                </a:extLst>
              </p:cNvPr>
              <p:cNvSpPr/>
              <p:nvPr/>
            </p:nvSpPr>
            <p:spPr>
              <a:xfrm rot="21058708">
                <a:off x="1775079" y="3832945"/>
                <a:ext cx="152400" cy="3130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1" name="ZoneTexte 130">
              <a:extLst>
                <a:ext uri="{FF2B5EF4-FFF2-40B4-BE49-F238E27FC236}">
                  <a16:creationId xmlns:a16="http://schemas.microsoft.com/office/drawing/2014/main" xmlns="" id="{5C301FB2-3CA2-4811-98BD-FAF793F7432B}"/>
                </a:ext>
              </a:extLst>
            </p:cNvPr>
            <p:cNvSpPr txBox="1"/>
            <p:nvPr/>
          </p:nvSpPr>
          <p:spPr>
            <a:xfrm>
              <a:off x="3510464" y="1044246"/>
              <a:ext cx="19426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smartphone</a:t>
              </a:r>
            </a:p>
          </p:txBody>
        </p:sp>
        <p:cxnSp>
          <p:nvCxnSpPr>
            <p:cNvPr id="132" name="Connecteur droit 131">
              <a:extLst>
                <a:ext uri="{FF2B5EF4-FFF2-40B4-BE49-F238E27FC236}">
                  <a16:creationId xmlns:a16="http://schemas.microsoft.com/office/drawing/2014/main" xmlns="" id="{7CB07623-8715-444D-9AEC-78FC12BD39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1329" y="1354925"/>
              <a:ext cx="1295888" cy="12022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eur droit 132">
              <a:extLst>
                <a:ext uri="{FF2B5EF4-FFF2-40B4-BE49-F238E27FC236}">
                  <a16:creationId xmlns:a16="http://schemas.microsoft.com/office/drawing/2014/main" xmlns="" id="{DB0A760B-4E36-4328-BDFE-DC26E5CF75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5984" y="1392541"/>
              <a:ext cx="64579" cy="7482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FBE739AF-1A38-4632-AD92-A74DD8D036DE}"/>
              </a:ext>
            </a:extLst>
          </p:cNvPr>
          <p:cNvGrpSpPr/>
          <p:nvPr/>
        </p:nvGrpSpPr>
        <p:grpSpPr>
          <a:xfrm>
            <a:off x="5329501" y="1824995"/>
            <a:ext cx="2976010" cy="718629"/>
            <a:chOff x="5329501" y="1824995"/>
            <a:chExt cx="2976010" cy="718629"/>
          </a:xfrm>
        </p:grpSpPr>
        <p:sp>
          <p:nvSpPr>
            <p:cNvPr id="137" name="ZoneTexte 136">
              <a:extLst>
                <a:ext uri="{FF2B5EF4-FFF2-40B4-BE49-F238E27FC236}">
                  <a16:creationId xmlns:a16="http://schemas.microsoft.com/office/drawing/2014/main" xmlns="" id="{590EC9E1-AE69-4E0A-998F-FF5AD7EC4E37}"/>
                </a:ext>
              </a:extLst>
            </p:cNvPr>
            <p:cNvSpPr txBox="1"/>
            <p:nvPr/>
          </p:nvSpPr>
          <p:spPr>
            <a:xfrm>
              <a:off x="6072673" y="1824995"/>
              <a:ext cx="2232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rtl="0">
                <a:defRPr lang="fr-FR"/>
              </a:defPPr>
              <a:lvl1pPr>
                <a:defRPr sz="1600" i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fr-FR" dirty="0"/>
                <a:t>surface de la table</a:t>
              </a:r>
            </a:p>
          </p:txBody>
        </p:sp>
        <p:cxnSp>
          <p:nvCxnSpPr>
            <p:cNvPr id="138" name="Connecteur droit 137">
              <a:extLst>
                <a:ext uri="{FF2B5EF4-FFF2-40B4-BE49-F238E27FC236}">
                  <a16:creationId xmlns:a16="http://schemas.microsoft.com/office/drawing/2014/main" xmlns="" id="{6B3567D9-9D83-44C1-A9BF-13F62D666C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9501" y="2175997"/>
              <a:ext cx="1438725" cy="3676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0" name="Connecteur droit 139">
            <a:extLst>
              <a:ext uri="{FF2B5EF4-FFF2-40B4-BE49-F238E27FC236}">
                <a16:creationId xmlns:a16="http://schemas.microsoft.com/office/drawing/2014/main" xmlns="" id="{ED5F7DAB-C8F0-421B-B621-6C0E6CB5F737}"/>
              </a:ext>
            </a:extLst>
          </p:cNvPr>
          <p:cNvCxnSpPr>
            <a:cxnSpLocks/>
          </p:cNvCxnSpPr>
          <p:nvPr/>
        </p:nvCxnSpPr>
        <p:spPr>
          <a:xfrm>
            <a:off x="6870760" y="2168783"/>
            <a:ext cx="1222495" cy="4305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xmlns="" id="{77C3FA43-5A61-4022-85DA-00E8D2036287}"/>
              </a:ext>
            </a:extLst>
          </p:cNvPr>
          <p:cNvCxnSpPr>
            <a:cxnSpLocks/>
            <a:endCxn id="146" idx="2"/>
          </p:cNvCxnSpPr>
          <p:nvPr/>
        </p:nvCxnSpPr>
        <p:spPr>
          <a:xfrm flipV="1">
            <a:off x="10831680" y="1939700"/>
            <a:ext cx="627522" cy="20198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" name="Groupe 153">
            <a:extLst>
              <a:ext uri="{FF2B5EF4-FFF2-40B4-BE49-F238E27FC236}">
                <a16:creationId xmlns:a16="http://schemas.microsoft.com/office/drawing/2014/main" xmlns="" id="{742EC988-925F-4C50-9121-A3F376986A13}"/>
              </a:ext>
            </a:extLst>
          </p:cNvPr>
          <p:cNvGrpSpPr/>
          <p:nvPr/>
        </p:nvGrpSpPr>
        <p:grpSpPr>
          <a:xfrm rot="15784352">
            <a:off x="8291111" y="1715262"/>
            <a:ext cx="1220649" cy="846635"/>
            <a:chOff x="9556985" y="3305818"/>
            <a:chExt cx="1161085" cy="679068"/>
          </a:xfrm>
        </p:grpSpPr>
        <p:sp>
          <p:nvSpPr>
            <p:cNvPr id="155" name="Forme libre : forme 154">
              <a:extLst>
                <a:ext uri="{FF2B5EF4-FFF2-40B4-BE49-F238E27FC236}">
                  <a16:creationId xmlns:a16="http://schemas.microsoft.com/office/drawing/2014/main" xmlns="" id="{1D34CBD3-EE7D-41B3-981B-6441DF47D7F8}"/>
                </a:ext>
              </a:extLst>
            </p:cNvPr>
            <p:cNvSpPr/>
            <p:nvPr/>
          </p:nvSpPr>
          <p:spPr>
            <a:xfrm>
              <a:off x="9624332" y="3348392"/>
              <a:ext cx="1093738" cy="636494"/>
            </a:xfrm>
            <a:custGeom>
              <a:avLst/>
              <a:gdLst>
                <a:gd name="connsiteX0" fmla="*/ 956 w 1973192"/>
                <a:gd name="connsiteY0" fmla="*/ 1139434 h 1485398"/>
                <a:gd name="connsiteX1" fmla="*/ 108533 w 1973192"/>
                <a:gd name="connsiteY1" fmla="*/ 1471128 h 1485398"/>
                <a:gd name="connsiteX2" fmla="*/ 682274 w 1973192"/>
                <a:gd name="connsiteY2" fmla="*/ 1291834 h 1485398"/>
                <a:gd name="connsiteX3" fmla="*/ 879498 w 1973192"/>
                <a:gd name="connsiteY3" fmla="*/ 144351 h 1485398"/>
                <a:gd name="connsiteX4" fmla="*/ 1973192 w 1973192"/>
                <a:gd name="connsiteY4" fmla="*/ 54704 h 1485398"/>
                <a:gd name="connsiteX0" fmla="*/ 89 w 2061972"/>
                <a:gd name="connsiteY0" fmla="*/ 1103575 h 1488031"/>
                <a:gd name="connsiteX1" fmla="*/ 197313 w 2061972"/>
                <a:gd name="connsiteY1" fmla="*/ 1471128 h 1488031"/>
                <a:gd name="connsiteX2" fmla="*/ 771054 w 2061972"/>
                <a:gd name="connsiteY2" fmla="*/ 1291834 h 1488031"/>
                <a:gd name="connsiteX3" fmla="*/ 968278 w 2061972"/>
                <a:gd name="connsiteY3" fmla="*/ 144351 h 1488031"/>
                <a:gd name="connsiteX4" fmla="*/ 2061972 w 2061972"/>
                <a:gd name="connsiteY4" fmla="*/ 54704 h 1488031"/>
                <a:gd name="connsiteX0" fmla="*/ 44 w 2061927"/>
                <a:gd name="connsiteY0" fmla="*/ 1103575 h 1447939"/>
                <a:gd name="connsiteX1" fmla="*/ 277951 w 2061927"/>
                <a:gd name="connsiteY1" fmla="*/ 1417340 h 1447939"/>
                <a:gd name="connsiteX2" fmla="*/ 771009 w 2061927"/>
                <a:gd name="connsiteY2" fmla="*/ 1291834 h 1447939"/>
                <a:gd name="connsiteX3" fmla="*/ 968233 w 2061927"/>
                <a:gd name="connsiteY3" fmla="*/ 144351 h 1447939"/>
                <a:gd name="connsiteX4" fmla="*/ 2061927 w 2061927"/>
                <a:gd name="connsiteY4" fmla="*/ 54704 h 1447939"/>
                <a:gd name="connsiteX0" fmla="*/ 44 w 2286044"/>
                <a:gd name="connsiteY0" fmla="*/ 986223 h 2474364"/>
                <a:gd name="connsiteX1" fmla="*/ 277951 w 2286044"/>
                <a:gd name="connsiteY1" fmla="*/ 1299988 h 2474364"/>
                <a:gd name="connsiteX2" fmla="*/ 771009 w 2286044"/>
                <a:gd name="connsiteY2" fmla="*/ 1174482 h 2474364"/>
                <a:gd name="connsiteX3" fmla="*/ 968233 w 2286044"/>
                <a:gd name="connsiteY3" fmla="*/ 26999 h 2474364"/>
                <a:gd name="connsiteX4" fmla="*/ 2286044 w 2286044"/>
                <a:gd name="connsiteY4" fmla="*/ 2474364 h 2474364"/>
                <a:gd name="connsiteX0" fmla="*/ 44 w 2286044"/>
                <a:gd name="connsiteY0" fmla="*/ 0 h 1488141"/>
                <a:gd name="connsiteX1" fmla="*/ 277951 w 2286044"/>
                <a:gd name="connsiteY1" fmla="*/ 313765 h 1488141"/>
                <a:gd name="connsiteX2" fmla="*/ 771009 w 2286044"/>
                <a:gd name="connsiteY2" fmla="*/ 188259 h 1488141"/>
                <a:gd name="connsiteX3" fmla="*/ 2286044 w 2286044"/>
                <a:gd name="connsiteY3" fmla="*/ 1488141 h 1488141"/>
                <a:gd name="connsiteX0" fmla="*/ 44 w 1165456"/>
                <a:gd name="connsiteY0" fmla="*/ 0 h 1559859"/>
                <a:gd name="connsiteX1" fmla="*/ 277951 w 1165456"/>
                <a:gd name="connsiteY1" fmla="*/ 313765 h 1559859"/>
                <a:gd name="connsiteX2" fmla="*/ 771009 w 1165456"/>
                <a:gd name="connsiteY2" fmla="*/ 188259 h 1559859"/>
                <a:gd name="connsiteX3" fmla="*/ 1165456 w 1165456"/>
                <a:gd name="connsiteY3" fmla="*/ 1559859 h 1559859"/>
                <a:gd name="connsiteX0" fmla="*/ 44 w 1093738"/>
                <a:gd name="connsiteY0" fmla="*/ 0 h 636494"/>
                <a:gd name="connsiteX1" fmla="*/ 277951 w 1093738"/>
                <a:gd name="connsiteY1" fmla="*/ 313765 h 636494"/>
                <a:gd name="connsiteX2" fmla="*/ 771009 w 1093738"/>
                <a:gd name="connsiteY2" fmla="*/ 188259 h 636494"/>
                <a:gd name="connsiteX3" fmla="*/ 1093738 w 1093738"/>
                <a:gd name="connsiteY3" fmla="*/ 636494 h 63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738" h="636494">
                  <a:moveTo>
                    <a:pt x="44" y="0"/>
                  </a:moveTo>
                  <a:cubicBezTo>
                    <a:pt x="-2944" y="153147"/>
                    <a:pt x="149457" y="282389"/>
                    <a:pt x="277951" y="313765"/>
                  </a:cubicBezTo>
                  <a:cubicBezTo>
                    <a:pt x="406445" y="345141"/>
                    <a:pt x="635044" y="134471"/>
                    <a:pt x="771009" y="188259"/>
                  </a:cubicBezTo>
                  <a:cubicBezTo>
                    <a:pt x="906974" y="242047"/>
                    <a:pt x="778106" y="365685"/>
                    <a:pt x="1093738" y="636494"/>
                  </a:cubicBezTo>
                </a:path>
              </a:pathLst>
            </a:custGeom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Organigramme : Disque magnétique 155">
              <a:extLst>
                <a:ext uri="{FF2B5EF4-FFF2-40B4-BE49-F238E27FC236}">
                  <a16:creationId xmlns:a16="http://schemas.microsoft.com/office/drawing/2014/main" xmlns="" id="{7CEEF110-6321-41F2-A398-23187BB58923}"/>
                </a:ext>
              </a:extLst>
            </p:cNvPr>
            <p:cNvSpPr/>
            <p:nvPr/>
          </p:nvSpPr>
          <p:spPr>
            <a:xfrm rot="20132768">
              <a:off x="9556985" y="3305818"/>
              <a:ext cx="87990" cy="118512"/>
            </a:xfrm>
            <a:prstGeom prst="flowChartMagneticDisk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09F5481A-7102-44BF-93EA-92F66A09AEFF}"/>
              </a:ext>
            </a:extLst>
          </p:cNvPr>
          <p:cNvGrpSpPr/>
          <p:nvPr/>
        </p:nvGrpSpPr>
        <p:grpSpPr>
          <a:xfrm>
            <a:off x="6547629" y="2458615"/>
            <a:ext cx="2191235" cy="2674777"/>
            <a:chOff x="6547629" y="2458615"/>
            <a:chExt cx="2191235" cy="2674777"/>
          </a:xfrm>
        </p:grpSpPr>
        <p:grpSp>
          <p:nvGrpSpPr>
            <p:cNvPr id="105" name="Groupe 104">
              <a:extLst>
                <a:ext uri="{FF2B5EF4-FFF2-40B4-BE49-F238E27FC236}">
                  <a16:creationId xmlns:a16="http://schemas.microsoft.com/office/drawing/2014/main" xmlns="" id="{86538145-DFFD-4396-9F0E-396FE95CABF2}"/>
                </a:ext>
              </a:extLst>
            </p:cNvPr>
            <p:cNvGrpSpPr/>
            <p:nvPr/>
          </p:nvGrpSpPr>
          <p:grpSpPr>
            <a:xfrm>
              <a:off x="6547629" y="2696319"/>
              <a:ext cx="2191235" cy="2437073"/>
              <a:chOff x="2511322" y="2510118"/>
              <a:chExt cx="2191235" cy="2437073"/>
            </a:xfrm>
          </p:grpSpPr>
          <p:grpSp>
            <p:nvGrpSpPr>
              <p:cNvPr id="106" name="Groupe 105">
                <a:extLst>
                  <a:ext uri="{FF2B5EF4-FFF2-40B4-BE49-F238E27FC236}">
                    <a16:creationId xmlns:a16="http://schemas.microsoft.com/office/drawing/2014/main" xmlns="" id="{34F0603C-B7B0-45C1-8F2D-35A8C70443F1}"/>
                  </a:ext>
                </a:extLst>
              </p:cNvPr>
              <p:cNvGrpSpPr/>
              <p:nvPr/>
            </p:nvGrpSpPr>
            <p:grpSpPr>
              <a:xfrm>
                <a:off x="2511322" y="3185473"/>
                <a:ext cx="2191235" cy="1761718"/>
                <a:chOff x="2702434" y="3429000"/>
                <a:chExt cx="2191235" cy="1761718"/>
              </a:xfrm>
            </p:grpSpPr>
            <p:cxnSp>
              <p:nvCxnSpPr>
                <p:cNvPr id="108" name="Connecteur droit 107">
                  <a:extLst>
                    <a:ext uri="{FF2B5EF4-FFF2-40B4-BE49-F238E27FC236}">
                      <a16:creationId xmlns:a16="http://schemas.microsoft.com/office/drawing/2014/main" xmlns="" id="{53543D97-6DC4-40CD-9E4B-1931D90F08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30008" y="4308603"/>
                  <a:ext cx="1027779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9" name="Arc 108">
                  <a:extLst>
                    <a:ext uri="{FF2B5EF4-FFF2-40B4-BE49-F238E27FC236}">
                      <a16:creationId xmlns:a16="http://schemas.microsoft.com/office/drawing/2014/main" xmlns="" id="{5937F312-D319-4D72-8A22-3791B742B6D9}"/>
                    </a:ext>
                  </a:extLst>
                </p:cNvPr>
                <p:cNvSpPr/>
                <p:nvPr/>
              </p:nvSpPr>
              <p:spPr>
                <a:xfrm rot="16200000">
                  <a:off x="3078758" y="3375807"/>
                  <a:ext cx="1761718" cy="1868104"/>
                </a:xfrm>
                <a:prstGeom prst="arc">
                  <a:avLst>
                    <a:gd name="adj1" fmla="val 16200000"/>
                    <a:gd name="adj2" fmla="val 19779116"/>
                  </a:avLst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0" name="ZoneTexte 109">
                  <a:extLst>
                    <a:ext uri="{FF2B5EF4-FFF2-40B4-BE49-F238E27FC236}">
                      <a16:creationId xmlns:a16="http://schemas.microsoft.com/office/drawing/2014/main" xmlns="" id="{420B5029-F817-47D6-8E88-AEF1B4A82786}"/>
                    </a:ext>
                  </a:extLst>
                </p:cNvPr>
                <p:cNvSpPr txBox="1"/>
                <p:nvPr/>
              </p:nvSpPr>
              <p:spPr>
                <a:xfrm>
                  <a:off x="2702434" y="3606157"/>
                  <a:ext cx="9675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>
                      <a:solidFill>
                        <a:srgbClr val="FF0000"/>
                      </a:solidFill>
                    </a:rPr>
                    <a:t>60°</a:t>
                  </a:r>
                </a:p>
              </p:txBody>
            </p:sp>
          </p:grpSp>
          <p:cxnSp>
            <p:nvCxnSpPr>
              <p:cNvPr id="107" name="Connecteur droit 106">
                <a:extLst>
                  <a:ext uri="{FF2B5EF4-FFF2-40B4-BE49-F238E27FC236}">
                    <a16:creationId xmlns:a16="http://schemas.microsoft.com/office/drawing/2014/main" xmlns="" id="{A422F8F3-C396-4F36-98BA-4C1B55DB75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2141" y="2510118"/>
                <a:ext cx="644064" cy="155495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e 110">
              <a:extLst>
                <a:ext uri="{FF2B5EF4-FFF2-40B4-BE49-F238E27FC236}">
                  <a16:creationId xmlns:a16="http://schemas.microsoft.com/office/drawing/2014/main" xmlns="" id="{8CCF3CF4-7023-4925-92CB-2F0E2B410C6E}"/>
                </a:ext>
              </a:extLst>
            </p:cNvPr>
            <p:cNvGrpSpPr/>
            <p:nvPr/>
          </p:nvGrpSpPr>
          <p:grpSpPr>
            <a:xfrm>
              <a:off x="7398200" y="2458615"/>
              <a:ext cx="1282873" cy="1792662"/>
              <a:chOff x="1506208" y="2597036"/>
              <a:chExt cx="1282873" cy="1792662"/>
            </a:xfrm>
          </p:grpSpPr>
          <p:pic>
            <p:nvPicPr>
              <p:cNvPr id="112" name="Image 111">
                <a:extLst>
                  <a:ext uri="{FF2B5EF4-FFF2-40B4-BE49-F238E27FC236}">
                    <a16:creationId xmlns:a16="http://schemas.microsoft.com/office/drawing/2014/main" xmlns="" id="{75F25CCE-F764-4B00-AF4F-7CBFC3099E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encil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233375" flipH="1">
                <a:off x="1251314" y="2851930"/>
                <a:ext cx="1792662" cy="1282873"/>
              </a:xfrm>
              <a:prstGeom prst="rect">
                <a:avLst/>
              </a:prstGeom>
            </p:spPr>
          </p:pic>
          <p:sp>
            <p:nvSpPr>
              <p:cNvPr id="113" name="Ellipse 112">
                <a:extLst>
                  <a:ext uri="{FF2B5EF4-FFF2-40B4-BE49-F238E27FC236}">
                    <a16:creationId xmlns:a16="http://schemas.microsoft.com/office/drawing/2014/main" xmlns="" id="{E24FC675-E30F-41FC-860E-BA8EDCC21A54}"/>
                  </a:ext>
                </a:extLst>
              </p:cNvPr>
              <p:cNvSpPr/>
              <p:nvPr/>
            </p:nvSpPr>
            <p:spPr>
              <a:xfrm rot="21058708">
                <a:off x="1775079" y="3832945"/>
                <a:ext cx="152400" cy="3130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2B466914-0F4F-4F73-9E9F-D8BDE5100C91}"/>
              </a:ext>
            </a:extLst>
          </p:cNvPr>
          <p:cNvGrpSpPr/>
          <p:nvPr/>
        </p:nvGrpSpPr>
        <p:grpSpPr>
          <a:xfrm>
            <a:off x="9343682" y="1354925"/>
            <a:ext cx="2697368" cy="584775"/>
            <a:chOff x="9343682" y="1354925"/>
            <a:chExt cx="2697368" cy="584775"/>
          </a:xfrm>
        </p:grpSpPr>
        <p:sp>
          <p:nvSpPr>
            <p:cNvPr id="146" name="ZoneTexte 145">
              <a:extLst>
                <a:ext uri="{FF2B5EF4-FFF2-40B4-BE49-F238E27FC236}">
                  <a16:creationId xmlns:a16="http://schemas.microsoft.com/office/drawing/2014/main" xmlns="" id="{76F92EC3-0647-4219-8025-A25B2A091FE9}"/>
                </a:ext>
              </a:extLst>
            </p:cNvPr>
            <p:cNvSpPr txBox="1"/>
            <p:nvPr/>
          </p:nvSpPr>
          <p:spPr>
            <a:xfrm>
              <a:off x="10877353" y="1354925"/>
              <a:ext cx="11636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Câble</a:t>
              </a:r>
            </a:p>
            <a:p>
              <a:pPr algn="ctr"/>
              <a:r>
                <a:rPr lang="fr-FR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Micro USB</a:t>
              </a:r>
            </a:p>
          </p:txBody>
        </p:sp>
        <p:cxnSp>
          <p:nvCxnSpPr>
            <p:cNvPr id="158" name="Connecteur droit 157">
              <a:extLst>
                <a:ext uri="{FF2B5EF4-FFF2-40B4-BE49-F238E27FC236}">
                  <a16:creationId xmlns:a16="http://schemas.microsoft.com/office/drawing/2014/main" xmlns="" id="{48D3CA65-634F-4B1C-81F9-8472FF5E4AC3}"/>
                </a:ext>
              </a:extLst>
            </p:cNvPr>
            <p:cNvCxnSpPr>
              <a:cxnSpLocks/>
              <a:endCxn id="146" idx="1"/>
            </p:cNvCxnSpPr>
            <p:nvPr/>
          </p:nvCxnSpPr>
          <p:spPr>
            <a:xfrm>
              <a:off x="9343682" y="1537139"/>
              <a:ext cx="1533671" cy="1101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xmlns="" id="{0F344454-A23E-4F6D-AE56-35FA5A6D7541}"/>
              </a:ext>
            </a:extLst>
          </p:cNvPr>
          <p:cNvGrpSpPr/>
          <p:nvPr/>
        </p:nvGrpSpPr>
        <p:grpSpPr>
          <a:xfrm>
            <a:off x="8438792" y="2296365"/>
            <a:ext cx="2191235" cy="2830246"/>
            <a:chOff x="8449379" y="2294866"/>
            <a:chExt cx="2191235" cy="2830246"/>
          </a:xfrm>
        </p:grpSpPr>
        <p:grpSp>
          <p:nvGrpSpPr>
            <p:cNvPr id="96" name="Groupe 95">
              <a:extLst>
                <a:ext uri="{FF2B5EF4-FFF2-40B4-BE49-F238E27FC236}">
                  <a16:creationId xmlns:a16="http://schemas.microsoft.com/office/drawing/2014/main" xmlns="" id="{258A7B99-4854-420D-8D9C-3FCC845C9EC2}"/>
                </a:ext>
              </a:extLst>
            </p:cNvPr>
            <p:cNvGrpSpPr/>
            <p:nvPr/>
          </p:nvGrpSpPr>
          <p:grpSpPr>
            <a:xfrm>
              <a:off x="8449379" y="2688039"/>
              <a:ext cx="2191235" cy="2437073"/>
              <a:chOff x="2511322" y="2510118"/>
              <a:chExt cx="2191235" cy="2437073"/>
            </a:xfrm>
          </p:grpSpPr>
          <p:grpSp>
            <p:nvGrpSpPr>
              <p:cNvPr id="97" name="Groupe 96">
                <a:extLst>
                  <a:ext uri="{FF2B5EF4-FFF2-40B4-BE49-F238E27FC236}">
                    <a16:creationId xmlns:a16="http://schemas.microsoft.com/office/drawing/2014/main" xmlns="" id="{8079D585-E411-477C-ACF3-C8BF418D0E82}"/>
                  </a:ext>
                </a:extLst>
              </p:cNvPr>
              <p:cNvGrpSpPr/>
              <p:nvPr/>
            </p:nvGrpSpPr>
            <p:grpSpPr>
              <a:xfrm>
                <a:off x="2511322" y="3185473"/>
                <a:ext cx="2191235" cy="1761718"/>
                <a:chOff x="2702434" y="3429000"/>
                <a:chExt cx="2191235" cy="1761718"/>
              </a:xfrm>
            </p:grpSpPr>
            <p:cxnSp>
              <p:nvCxnSpPr>
                <p:cNvPr id="99" name="Connecteur droit 98">
                  <a:extLst>
                    <a:ext uri="{FF2B5EF4-FFF2-40B4-BE49-F238E27FC236}">
                      <a16:creationId xmlns:a16="http://schemas.microsoft.com/office/drawing/2014/main" xmlns="" id="{5AEB9E5A-F11C-4E8F-A23D-2B0D8C211D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30008" y="4308603"/>
                  <a:ext cx="1027779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0" name="Arc 99">
                  <a:extLst>
                    <a:ext uri="{FF2B5EF4-FFF2-40B4-BE49-F238E27FC236}">
                      <a16:creationId xmlns:a16="http://schemas.microsoft.com/office/drawing/2014/main" xmlns="" id="{138104C6-CEE3-4D43-8B5B-5D38F9A5ADAC}"/>
                    </a:ext>
                  </a:extLst>
                </p:cNvPr>
                <p:cNvSpPr/>
                <p:nvPr/>
              </p:nvSpPr>
              <p:spPr>
                <a:xfrm rot="16200000">
                  <a:off x="3078758" y="3375807"/>
                  <a:ext cx="1761718" cy="1868104"/>
                </a:xfrm>
                <a:prstGeom prst="arc">
                  <a:avLst>
                    <a:gd name="adj1" fmla="val 16200000"/>
                    <a:gd name="adj2" fmla="val 19779116"/>
                  </a:avLst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1" name="ZoneTexte 100">
                  <a:extLst>
                    <a:ext uri="{FF2B5EF4-FFF2-40B4-BE49-F238E27FC236}">
                      <a16:creationId xmlns:a16="http://schemas.microsoft.com/office/drawing/2014/main" xmlns="" id="{2AD07629-A246-492A-BD38-ABA3B560D3C5}"/>
                    </a:ext>
                  </a:extLst>
                </p:cNvPr>
                <p:cNvSpPr txBox="1"/>
                <p:nvPr/>
              </p:nvSpPr>
              <p:spPr>
                <a:xfrm>
                  <a:off x="2702434" y="3606157"/>
                  <a:ext cx="9675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>
                      <a:solidFill>
                        <a:srgbClr val="FF0000"/>
                      </a:solidFill>
                    </a:rPr>
                    <a:t>60°</a:t>
                  </a:r>
                </a:p>
              </p:txBody>
            </p:sp>
          </p:grpSp>
          <p:cxnSp>
            <p:nvCxnSpPr>
              <p:cNvPr id="98" name="Connecteur droit 97">
                <a:extLst>
                  <a:ext uri="{FF2B5EF4-FFF2-40B4-BE49-F238E27FC236}">
                    <a16:creationId xmlns:a16="http://schemas.microsoft.com/office/drawing/2014/main" xmlns="" id="{1DD442A0-A557-4FE0-80BD-09330B23EA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2141" y="2510118"/>
                <a:ext cx="644064" cy="155495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e 101">
              <a:extLst>
                <a:ext uri="{FF2B5EF4-FFF2-40B4-BE49-F238E27FC236}">
                  <a16:creationId xmlns:a16="http://schemas.microsoft.com/office/drawing/2014/main" xmlns="" id="{6CF221E7-54C0-40E0-95A5-E480FFD120E9}"/>
                </a:ext>
              </a:extLst>
            </p:cNvPr>
            <p:cNvGrpSpPr/>
            <p:nvPr/>
          </p:nvGrpSpPr>
          <p:grpSpPr>
            <a:xfrm>
              <a:off x="8934420" y="2294866"/>
              <a:ext cx="1282873" cy="1792662"/>
              <a:chOff x="3102514" y="2216326"/>
              <a:chExt cx="1282873" cy="1792662"/>
            </a:xfrm>
          </p:grpSpPr>
          <p:pic>
            <p:nvPicPr>
              <p:cNvPr id="103" name="Image 102">
                <a:extLst>
                  <a:ext uri="{FF2B5EF4-FFF2-40B4-BE49-F238E27FC236}">
                    <a16:creationId xmlns:a16="http://schemas.microsoft.com/office/drawing/2014/main" xmlns="" id="{C953E085-30EE-41E7-95DE-0C04AA1CA7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encil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7677726" flipH="1" flipV="1">
                <a:off x="2847620" y="2471220"/>
                <a:ext cx="1792662" cy="1282873"/>
              </a:xfrm>
              <a:prstGeom prst="rect">
                <a:avLst/>
              </a:prstGeom>
            </p:spPr>
          </p:pic>
          <p:sp>
            <p:nvSpPr>
              <p:cNvPr id="104" name="Ellipse 103">
                <a:extLst>
                  <a:ext uri="{FF2B5EF4-FFF2-40B4-BE49-F238E27FC236}">
                    <a16:creationId xmlns:a16="http://schemas.microsoft.com/office/drawing/2014/main" xmlns="" id="{EAD2297F-E9AC-454E-A49E-33AB58A513AB}"/>
                  </a:ext>
                </a:extLst>
              </p:cNvPr>
              <p:cNvSpPr/>
              <p:nvPr/>
            </p:nvSpPr>
            <p:spPr>
              <a:xfrm rot="2471507">
                <a:off x="3567950" y="2376665"/>
                <a:ext cx="152400" cy="3130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31367886-F378-4D1F-8855-1A33449B0C4D}"/>
              </a:ext>
            </a:extLst>
          </p:cNvPr>
          <p:cNvGrpSpPr/>
          <p:nvPr/>
        </p:nvGrpSpPr>
        <p:grpSpPr>
          <a:xfrm>
            <a:off x="3086830" y="4066622"/>
            <a:ext cx="931443" cy="1524766"/>
            <a:chOff x="3086830" y="4066622"/>
            <a:chExt cx="931443" cy="1524766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B8B2D158-5024-4844-A087-392DED731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6830" y="4748800"/>
              <a:ext cx="842588" cy="842588"/>
            </a:xfrm>
            <a:prstGeom prst="rect">
              <a:avLst/>
            </a:prstGeom>
          </p:spPr>
        </p:pic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xmlns="" id="{8AAF0B84-D3C7-44F3-8CFC-3CFEA880463B}"/>
                </a:ext>
              </a:extLst>
            </p:cNvPr>
            <p:cNvCxnSpPr/>
            <p:nvPr/>
          </p:nvCxnSpPr>
          <p:spPr>
            <a:xfrm flipV="1">
              <a:off x="3629726" y="4066622"/>
              <a:ext cx="388547" cy="79187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79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0.00013 -0.0539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0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16</a:t>
            </a:fld>
            <a:endParaRPr lang="fr-FR">
              <a:solidFill>
                <a:srgbClr val="FFFFFF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EC338BE3-F044-485A-B1C8-CC150ED5A7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93" y="1689467"/>
            <a:ext cx="2757188" cy="168218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44B2A764-D6F9-48A9-A432-B095F7A796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585984" y="1523653"/>
            <a:ext cx="3280083" cy="2080321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5C586194-2D04-4563-8865-91AFA70966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700053" y="3999193"/>
            <a:ext cx="2346160" cy="2326277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4D13CAAF-B921-4855-BBE8-398A3A6F66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4000"/>
                    </a14:imgEffect>
                    <a14:imgEffect>
                      <a14:brightnessContrast bright="3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988755" y="33966"/>
            <a:ext cx="3127175" cy="433027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15B385AE-DF7D-4043-A5D1-C5003F6106D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1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76707" y="3698316"/>
            <a:ext cx="2481943" cy="287637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C439536-D608-4D0D-A01D-D531D198D06D}"/>
              </a:ext>
            </a:extLst>
          </p:cNvPr>
          <p:cNvSpPr txBox="1"/>
          <p:nvPr/>
        </p:nvSpPr>
        <p:spPr>
          <a:xfrm>
            <a:off x="1534231" y="3647543"/>
            <a:ext cx="411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96EECC7B-4EE9-41B4-BCAC-12B03FA407A9}"/>
              </a:ext>
            </a:extLst>
          </p:cNvPr>
          <p:cNvSpPr txBox="1"/>
          <p:nvPr/>
        </p:nvSpPr>
        <p:spPr>
          <a:xfrm>
            <a:off x="6060195" y="3267991"/>
            <a:ext cx="411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B7554188-F248-44FF-AAF6-C499E396A378}"/>
              </a:ext>
            </a:extLst>
          </p:cNvPr>
          <p:cNvSpPr txBox="1"/>
          <p:nvPr/>
        </p:nvSpPr>
        <p:spPr>
          <a:xfrm>
            <a:off x="11564017" y="3167390"/>
            <a:ext cx="411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A5E7A8B0-C860-4560-8CE9-F0AB0DBC10B1}"/>
              </a:ext>
            </a:extLst>
          </p:cNvPr>
          <p:cNvSpPr txBox="1"/>
          <p:nvPr/>
        </p:nvSpPr>
        <p:spPr>
          <a:xfrm>
            <a:off x="4060665" y="5882123"/>
            <a:ext cx="411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4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DE431C9D-A250-48D6-A344-8A5B3EBF09C4}"/>
              </a:ext>
            </a:extLst>
          </p:cNvPr>
          <p:cNvSpPr txBox="1"/>
          <p:nvPr/>
        </p:nvSpPr>
        <p:spPr>
          <a:xfrm>
            <a:off x="9343884" y="5610223"/>
            <a:ext cx="411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5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280245B1-030C-44B7-A44A-A538E2B334DB}"/>
              </a:ext>
            </a:extLst>
          </p:cNvPr>
          <p:cNvSpPr txBox="1"/>
          <p:nvPr/>
        </p:nvSpPr>
        <p:spPr>
          <a:xfrm>
            <a:off x="4994417" y="6041245"/>
            <a:ext cx="1942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Croquis d’Annabel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8B4ACC7C-3246-48C2-95D7-8643FD0DBD1F}"/>
              </a:ext>
            </a:extLst>
          </p:cNvPr>
          <p:cNvSpPr/>
          <p:nvPr/>
        </p:nvSpPr>
        <p:spPr>
          <a:xfrm>
            <a:off x="7378318" y="633193"/>
            <a:ext cx="4725907" cy="3127176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xmlns="" id="{72523429-8851-4693-8E55-F905C9E46C6C}"/>
              </a:ext>
            </a:extLst>
          </p:cNvPr>
          <p:cNvSpPr txBox="1">
            <a:spLocks/>
          </p:cNvSpPr>
          <p:nvPr/>
        </p:nvSpPr>
        <p:spPr>
          <a:xfrm>
            <a:off x="522621" y="128031"/>
            <a:ext cx="7498635" cy="8401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Imaginer une solution</a:t>
            </a:r>
            <a:endParaRPr lang="fr-FR" sz="48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52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17</a:t>
            </a:fld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4B36A234-61D4-4790-AC51-A97AEDB7CA88}"/>
              </a:ext>
            </a:extLst>
          </p:cNvPr>
          <p:cNvGrpSpPr/>
          <p:nvPr/>
        </p:nvGrpSpPr>
        <p:grpSpPr>
          <a:xfrm>
            <a:off x="6808099" y="1656370"/>
            <a:ext cx="4724433" cy="4573473"/>
            <a:chOff x="6261522" y="1191156"/>
            <a:chExt cx="5576186" cy="5379988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xmlns="" id="{DB018C86-E81E-4FEA-B85C-75F2BC139011}"/>
                </a:ext>
              </a:extLst>
            </p:cNvPr>
            <p:cNvGrpSpPr/>
            <p:nvPr/>
          </p:nvGrpSpPr>
          <p:grpSpPr>
            <a:xfrm>
              <a:off x="6261522" y="1191156"/>
              <a:ext cx="5576186" cy="5379988"/>
              <a:chOff x="6261522" y="1191156"/>
              <a:chExt cx="5576186" cy="5379988"/>
            </a:xfrm>
          </p:grpSpPr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xmlns="" id="{FE521468-4728-4534-9C6F-700A6B2CF42C}"/>
                  </a:ext>
                </a:extLst>
              </p:cNvPr>
              <p:cNvGrpSpPr/>
              <p:nvPr/>
            </p:nvGrpSpPr>
            <p:grpSpPr>
              <a:xfrm>
                <a:off x="6261522" y="1191156"/>
                <a:ext cx="5576186" cy="5379988"/>
                <a:chOff x="6267090" y="1191156"/>
                <a:chExt cx="5576186" cy="5379988"/>
              </a:xfrm>
            </p:grpSpPr>
            <p:grpSp>
              <p:nvGrpSpPr>
                <p:cNvPr id="19" name="Groupe 18">
                  <a:extLst>
                    <a:ext uri="{FF2B5EF4-FFF2-40B4-BE49-F238E27FC236}">
                      <a16:creationId xmlns:a16="http://schemas.microsoft.com/office/drawing/2014/main" xmlns="" id="{927579EE-FB78-4EBE-9C8C-74B1FD01D461}"/>
                    </a:ext>
                  </a:extLst>
                </p:cNvPr>
                <p:cNvGrpSpPr/>
                <p:nvPr/>
              </p:nvGrpSpPr>
              <p:grpSpPr>
                <a:xfrm>
                  <a:off x="6267090" y="1191156"/>
                  <a:ext cx="5576186" cy="5379988"/>
                  <a:chOff x="6267090" y="1191156"/>
                  <a:chExt cx="5576186" cy="5379988"/>
                </a:xfrm>
              </p:grpSpPr>
              <p:grpSp>
                <p:nvGrpSpPr>
                  <p:cNvPr id="22" name="Groupe 21">
                    <a:extLst>
                      <a:ext uri="{FF2B5EF4-FFF2-40B4-BE49-F238E27FC236}">
                        <a16:creationId xmlns:a16="http://schemas.microsoft.com/office/drawing/2014/main" xmlns="" id="{35F68CD3-05DB-4905-971A-DF27F01D052E}"/>
                      </a:ext>
                    </a:extLst>
                  </p:cNvPr>
                  <p:cNvGrpSpPr/>
                  <p:nvPr/>
                </p:nvGrpSpPr>
                <p:grpSpPr>
                  <a:xfrm>
                    <a:off x="6267090" y="1191156"/>
                    <a:ext cx="5576186" cy="5379988"/>
                    <a:chOff x="6267090" y="1191156"/>
                    <a:chExt cx="5576186" cy="5379988"/>
                  </a:xfrm>
                </p:grpSpPr>
                <p:pic>
                  <p:nvPicPr>
                    <p:cNvPr id="24" name="Image 23">
                      <a:extLst>
                        <a:ext uri="{FF2B5EF4-FFF2-40B4-BE49-F238E27FC236}">
                          <a16:creationId xmlns:a16="http://schemas.microsoft.com/office/drawing/2014/main" xmlns="" id="{F1E8C9C4-F4FD-49FA-9126-936AAA1839A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bright="-20000" contrast="2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67090" y="1191156"/>
                      <a:ext cx="5576186" cy="53799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5" name="Image 24">
                      <a:extLst>
                        <a:ext uri="{FF2B5EF4-FFF2-40B4-BE49-F238E27FC236}">
                          <a16:creationId xmlns:a16="http://schemas.microsoft.com/office/drawing/2014/main" xmlns="" id="{0C608947-2EBF-4C30-95DC-0AC7895FC8C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screen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biLevel thresh="75000"/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artisticPhotocopy/>
                              </a14:imgEffect>
                              <a14:imgEffect>
                                <a14:sharpenSoften amount="50000"/>
                              </a14:imgEffect>
                              <a14:imgEffect>
                                <a14:brightnessContrast bright="-20000" contrast="2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 rot="16625812">
                      <a:off x="9738981" y="1737778"/>
                      <a:ext cx="1111447" cy="87007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3" name="Image 22">
                    <a:extLst>
                      <a:ext uri="{FF2B5EF4-FFF2-40B4-BE49-F238E27FC236}">
                        <a16:creationId xmlns:a16="http://schemas.microsoft.com/office/drawing/2014/main" xmlns="" id="{7CEB7F7F-D702-4CDF-9A48-31FE9735E06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screen">
                    <a:clrChange>
                      <a:clrFrom>
                        <a:srgbClr val="D8D8D8"/>
                      </a:clrFrom>
                      <a:clrTo>
                        <a:srgbClr val="D8D8D8">
                          <a:alpha val="0"/>
                        </a:srgbClr>
                      </a:clrTo>
                    </a:clrChange>
                    <a:duotone>
                      <a:prstClr val="black"/>
                      <a:schemeClr val="tx2">
                        <a:tint val="45000"/>
                        <a:satMod val="400000"/>
                      </a:scheme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artisticPhotocopy/>
                            </a14:imgEffect>
                            <a14:imgEffect>
                              <a14:sharpenSoften amount="50000"/>
                            </a14:imgEffect>
                            <a14:imgEffect>
                              <a14:brightnessContrast bright="-20000" contrast="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 rot="18619022">
                    <a:off x="8679732" y="4545164"/>
                    <a:ext cx="378385" cy="29621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0" name="Forme libre : forme 19">
                  <a:extLst>
                    <a:ext uri="{FF2B5EF4-FFF2-40B4-BE49-F238E27FC236}">
                      <a16:creationId xmlns:a16="http://schemas.microsoft.com/office/drawing/2014/main" xmlns="" id="{7974AAC4-B85E-474A-9AB3-0C7CECB6E1D5}"/>
                    </a:ext>
                  </a:extLst>
                </p:cNvPr>
                <p:cNvSpPr/>
                <p:nvPr/>
              </p:nvSpPr>
              <p:spPr>
                <a:xfrm>
                  <a:off x="7856220" y="3558540"/>
                  <a:ext cx="788670" cy="674370"/>
                </a:xfrm>
                <a:custGeom>
                  <a:avLst/>
                  <a:gdLst>
                    <a:gd name="connsiteX0" fmla="*/ 0 w 788670"/>
                    <a:gd name="connsiteY0" fmla="*/ 0 h 674370"/>
                    <a:gd name="connsiteX1" fmla="*/ 7620 w 788670"/>
                    <a:gd name="connsiteY1" fmla="*/ 209550 h 674370"/>
                    <a:gd name="connsiteX2" fmla="*/ 45720 w 788670"/>
                    <a:gd name="connsiteY2" fmla="*/ 377190 h 674370"/>
                    <a:gd name="connsiteX3" fmla="*/ 45720 w 788670"/>
                    <a:gd name="connsiteY3" fmla="*/ 502920 h 674370"/>
                    <a:gd name="connsiteX4" fmla="*/ 773430 w 788670"/>
                    <a:gd name="connsiteY4" fmla="*/ 674370 h 674370"/>
                    <a:gd name="connsiteX5" fmla="*/ 788670 w 788670"/>
                    <a:gd name="connsiteY5" fmla="*/ 163830 h 674370"/>
                    <a:gd name="connsiteX6" fmla="*/ 0 w 788670"/>
                    <a:gd name="connsiteY6" fmla="*/ 0 h 674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88670" h="674370">
                      <a:moveTo>
                        <a:pt x="0" y="0"/>
                      </a:moveTo>
                      <a:lnTo>
                        <a:pt x="7620" y="209550"/>
                      </a:lnTo>
                      <a:lnTo>
                        <a:pt x="45720" y="377190"/>
                      </a:lnTo>
                      <a:lnTo>
                        <a:pt x="45720" y="502920"/>
                      </a:lnTo>
                      <a:lnTo>
                        <a:pt x="773430" y="674370"/>
                      </a:lnTo>
                      <a:lnTo>
                        <a:pt x="788670" y="1638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1" name="Image 20">
                  <a:extLst>
                    <a:ext uri="{FF2B5EF4-FFF2-40B4-BE49-F238E27FC236}">
                      <a16:creationId xmlns:a16="http://schemas.microsoft.com/office/drawing/2014/main" xmlns="" id="{27ECFD79-BD99-4344-9C22-DEE1B7CC77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866754">
                  <a:off x="8014487" y="3644241"/>
                  <a:ext cx="448761" cy="495998"/>
                </a:xfrm>
                <a:prstGeom prst="rect">
                  <a:avLst/>
                </a:prstGeom>
              </p:spPr>
            </p:pic>
          </p:grp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18015B9F-AA67-41FA-8051-F79F6A878C25}"/>
                  </a:ext>
                </a:extLst>
              </p:cNvPr>
              <p:cNvSpPr txBox="1"/>
              <p:nvPr/>
            </p:nvSpPr>
            <p:spPr>
              <a:xfrm rot="19585194">
                <a:off x="9509647" y="3404652"/>
                <a:ext cx="5693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/>
                  <a:t>CDCF</a:t>
                </a:r>
              </a:p>
            </p:txBody>
          </p:sp>
          <p:sp>
            <p:nvSpPr>
              <p:cNvPr id="13" name="Forme libre : forme 12">
                <a:extLst>
                  <a:ext uri="{FF2B5EF4-FFF2-40B4-BE49-F238E27FC236}">
                    <a16:creationId xmlns:a16="http://schemas.microsoft.com/office/drawing/2014/main" xmlns="" id="{073B1C38-44C4-4C77-BCD5-B097C8D92FF8}"/>
                  </a:ext>
                </a:extLst>
              </p:cNvPr>
              <p:cNvSpPr/>
              <p:nvPr/>
            </p:nvSpPr>
            <p:spPr>
              <a:xfrm rot="19136188">
                <a:off x="9701614" y="3662435"/>
                <a:ext cx="334874" cy="49546"/>
              </a:xfrm>
              <a:custGeom>
                <a:avLst/>
                <a:gdLst>
                  <a:gd name="connsiteX0" fmla="*/ 0 w 923925"/>
                  <a:gd name="connsiteY0" fmla="*/ 76200 h 219075"/>
                  <a:gd name="connsiteX1" fmla="*/ 257175 w 923925"/>
                  <a:gd name="connsiteY1" fmla="*/ 104775 h 219075"/>
                  <a:gd name="connsiteX2" fmla="*/ 276225 w 923925"/>
                  <a:gd name="connsiteY2" fmla="*/ 133350 h 219075"/>
                  <a:gd name="connsiteX3" fmla="*/ 304800 w 923925"/>
                  <a:gd name="connsiteY3" fmla="*/ 142875 h 219075"/>
                  <a:gd name="connsiteX4" fmla="*/ 419100 w 923925"/>
                  <a:gd name="connsiteY4" fmla="*/ 123825 h 219075"/>
                  <a:gd name="connsiteX5" fmla="*/ 476250 w 923925"/>
                  <a:gd name="connsiteY5" fmla="*/ 85725 h 219075"/>
                  <a:gd name="connsiteX6" fmla="*/ 542925 w 923925"/>
                  <a:gd name="connsiteY6" fmla="*/ 0 h 219075"/>
                  <a:gd name="connsiteX7" fmla="*/ 552450 w 923925"/>
                  <a:gd name="connsiteY7" fmla="*/ 123825 h 219075"/>
                  <a:gd name="connsiteX8" fmla="*/ 571500 w 923925"/>
                  <a:gd name="connsiteY8" fmla="*/ 190500 h 219075"/>
                  <a:gd name="connsiteX9" fmla="*/ 628650 w 923925"/>
                  <a:gd name="connsiteY9" fmla="*/ 171450 h 219075"/>
                  <a:gd name="connsiteX10" fmla="*/ 714375 w 923925"/>
                  <a:gd name="connsiteY10" fmla="*/ 104775 h 219075"/>
                  <a:gd name="connsiteX11" fmla="*/ 723900 w 923925"/>
                  <a:gd name="connsiteY11" fmla="*/ 142875 h 219075"/>
                  <a:gd name="connsiteX12" fmla="*/ 733425 w 923925"/>
                  <a:gd name="connsiteY12" fmla="*/ 171450 h 219075"/>
                  <a:gd name="connsiteX13" fmla="*/ 762000 w 923925"/>
                  <a:gd name="connsiteY13" fmla="*/ 161925 h 219075"/>
                  <a:gd name="connsiteX14" fmla="*/ 790575 w 923925"/>
                  <a:gd name="connsiteY14" fmla="*/ 133350 h 219075"/>
                  <a:gd name="connsiteX15" fmla="*/ 819150 w 923925"/>
                  <a:gd name="connsiteY15" fmla="*/ 171450 h 219075"/>
                  <a:gd name="connsiteX16" fmla="*/ 847725 w 923925"/>
                  <a:gd name="connsiteY16" fmla="*/ 190500 h 219075"/>
                  <a:gd name="connsiteX17" fmla="*/ 914400 w 923925"/>
                  <a:gd name="connsiteY17" fmla="*/ 209550 h 219075"/>
                  <a:gd name="connsiteX18" fmla="*/ 923925 w 923925"/>
                  <a:gd name="connsiteY18" fmla="*/ 219075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23925" h="219075">
                    <a:moveTo>
                      <a:pt x="0" y="76200"/>
                    </a:moveTo>
                    <a:cubicBezTo>
                      <a:pt x="85725" y="85725"/>
                      <a:pt x="172711" y="87300"/>
                      <a:pt x="257175" y="104775"/>
                    </a:cubicBezTo>
                    <a:cubicBezTo>
                      <a:pt x="268385" y="107094"/>
                      <a:pt x="267286" y="126199"/>
                      <a:pt x="276225" y="133350"/>
                    </a:cubicBezTo>
                    <a:cubicBezTo>
                      <a:pt x="284065" y="139622"/>
                      <a:pt x="295275" y="139700"/>
                      <a:pt x="304800" y="142875"/>
                    </a:cubicBezTo>
                    <a:cubicBezTo>
                      <a:pt x="320538" y="141126"/>
                      <a:pt x="391175" y="139339"/>
                      <a:pt x="419100" y="123825"/>
                    </a:cubicBezTo>
                    <a:cubicBezTo>
                      <a:pt x="439114" y="112706"/>
                      <a:pt x="476250" y="85725"/>
                      <a:pt x="476250" y="85725"/>
                    </a:cubicBezTo>
                    <a:cubicBezTo>
                      <a:pt x="521822" y="17367"/>
                      <a:pt x="498161" y="44764"/>
                      <a:pt x="542925" y="0"/>
                    </a:cubicBezTo>
                    <a:cubicBezTo>
                      <a:pt x="546100" y="41275"/>
                      <a:pt x="547613" y="82712"/>
                      <a:pt x="552450" y="123825"/>
                    </a:cubicBezTo>
                    <a:cubicBezTo>
                      <a:pt x="554625" y="142309"/>
                      <a:pt x="565340" y="172021"/>
                      <a:pt x="571500" y="190500"/>
                    </a:cubicBezTo>
                    <a:cubicBezTo>
                      <a:pt x="590550" y="184150"/>
                      <a:pt x="610689" y="180430"/>
                      <a:pt x="628650" y="171450"/>
                    </a:cubicBezTo>
                    <a:cubicBezTo>
                      <a:pt x="674222" y="148664"/>
                      <a:pt x="683017" y="136133"/>
                      <a:pt x="714375" y="104775"/>
                    </a:cubicBezTo>
                    <a:cubicBezTo>
                      <a:pt x="717550" y="117475"/>
                      <a:pt x="720304" y="130288"/>
                      <a:pt x="723900" y="142875"/>
                    </a:cubicBezTo>
                    <a:cubicBezTo>
                      <a:pt x="726658" y="152529"/>
                      <a:pt x="724445" y="166960"/>
                      <a:pt x="733425" y="171450"/>
                    </a:cubicBezTo>
                    <a:cubicBezTo>
                      <a:pt x="742405" y="175940"/>
                      <a:pt x="752475" y="165100"/>
                      <a:pt x="762000" y="161925"/>
                    </a:cubicBezTo>
                    <a:cubicBezTo>
                      <a:pt x="771525" y="152400"/>
                      <a:pt x="777288" y="131135"/>
                      <a:pt x="790575" y="133350"/>
                    </a:cubicBezTo>
                    <a:cubicBezTo>
                      <a:pt x="806234" y="135960"/>
                      <a:pt x="807925" y="160225"/>
                      <a:pt x="819150" y="171450"/>
                    </a:cubicBezTo>
                    <a:cubicBezTo>
                      <a:pt x="827245" y="179545"/>
                      <a:pt x="838200" y="184150"/>
                      <a:pt x="847725" y="190500"/>
                    </a:cubicBezTo>
                    <a:cubicBezTo>
                      <a:pt x="928657" y="177011"/>
                      <a:pt x="891553" y="163856"/>
                      <a:pt x="914400" y="209550"/>
                    </a:cubicBezTo>
                    <a:cubicBezTo>
                      <a:pt x="916408" y="213566"/>
                      <a:pt x="920750" y="215900"/>
                      <a:pt x="923925" y="219075"/>
                    </a:cubicBezTo>
                  </a:path>
                </a:pathLst>
              </a:custGeom>
              <a:ln w="190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Forme libre : forme 13">
                <a:extLst>
                  <a:ext uri="{FF2B5EF4-FFF2-40B4-BE49-F238E27FC236}">
                    <a16:creationId xmlns:a16="http://schemas.microsoft.com/office/drawing/2014/main" xmlns="" id="{7B9D21DB-7B21-4C57-B2D1-B75B01B6622D}"/>
                  </a:ext>
                </a:extLst>
              </p:cNvPr>
              <p:cNvSpPr/>
              <p:nvPr/>
            </p:nvSpPr>
            <p:spPr>
              <a:xfrm rot="19591336" flipV="1">
                <a:off x="9826344" y="3864236"/>
                <a:ext cx="334874" cy="49546"/>
              </a:xfrm>
              <a:custGeom>
                <a:avLst/>
                <a:gdLst>
                  <a:gd name="connsiteX0" fmla="*/ 0 w 923925"/>
                  <a:gd name="connsiteY0" fmla="*/ 76200 h 219075"/>
                  <a:gd name="connsiteX1" fmla="*/ 257175 w 923925"/>
                  <a:gd name="connsiteY1" fmla="*/ 104775 h 219075"/>
                  <a:gd name="connsiteX2" fmla="*/ 276225 w 923925"/>
                  <a:gd name="connsiteY2" fmla="*/ 133350 h 219075"/>
                  <a:gd name="connsiteX3" fmla="*/ 304800 w 923925"/>
                  <a:gd name="connsiteY3" fmla="*/ 142875 h 219075"/>
                  <a:gd name="connsiteX4" fmla="*/ 419100 w 923925"/>
                  <a:gd name="connsiteY4" fmla="*/ 123825 h 219075"/>
                  <a:gd name="connsiteX5" fmla="*/ 476250 w 923925"/>
                  <a:gd name="connsiteY5" fmla="*/ 85725 h 219075"/>
                  <a:gd name="connsiteX6" fmla="*/ 542925 w 923925"/>
                  <a:gd name="connsiteY6" fmla="*/ 0 h 219075"/>
                  <a:gd name="connsiteX7" fmla="*/ 552450 w 923925"/>
                  <a:gd name="connsiteY7" fmla="*/ 123825 h 219075"/>
                  <a:gd name="connsiteX8" fmla="*/ 571500 w 923925"/>
                  <a:gd name="connsiteY8" fmla="*/ 190500 h 219075"/>
                  <a:gd name="connsiteX9" fmla="*/ 628650 w 923925"/>
                  <a:gd name="connsiteY9" fmla="*/ 171450 h 219075"/>
                  <a:gd name="connsiteX10" fmla="*/ 714375 w 923925"/>
                  <a:gd name="connsiteY10" fmla="*/ 104775 h 219075"/>
                  <a:gd name="connsiteX11" fmla="*/ 723900 w 923925"/>
                  <a:gd name="connsiteY11" fmla="*/ 142875 h 219075"/>
                  <a:gd name="connsiteX12" fmla="*/ 733425 w 923925"/>
                  <a:gd name="connsiteY12" fmla="*/ 171450 h 219075"/>
                  <a:gd name="connsiteX13" fmla="*/ 762000 w 923925"/>
                  <a:gd name="connsiteY13" fmla="*/ 161925 h 219075"/>
                  <a:gd name="connsiteX14" fmla="*/ 790575 w 923925"/>
                  <a:gd name="connsiteY14" fmla="*/ 133350 h 219075"/>
                  <a:gd name="connsiteX15" fmla="*/ 819150 w 923925"/>
                  <a:gd name="connsiteY15" fmla="*/ 171450 h 219075"/>
                  <a:gd name="connsiteX16" fmla="*/ 847725 w 923925"/>
                  <a:gd name="connsiteY16" fmla="*/ 190500 h 219075"/>
                  <a:gd name="connsiteX17" fmla="*/ 914400 w 923925"/>
                  <a:gd name="connsiteY17" fmla="*/ 209550 h 219075"/>
                  <a:gd name="connsiteX18" fmla="*/ 923925 w 923925"/>
                  <a:gd name="connsiteY18" fmla="*/ 219075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23925" h="219075">
                    <a:moveTo>
                      <a:pt x="0" y="76200"/>
                    </a:moveTo>
                    <a:cubicBezTo>
                      <a:pt x="85725" y="85725"/>
                      <a:pt x="172711" y="87300"/>
                      <a:pt x="257175" y="104775"/>
                    </a:cubicBezTo>
                    <a:cubicBezTo>
                      <a:pt x="268385" y="107094"/>
                      <a:pt x="267286" y="126199"/>
                      <a:pt x="276225" y="133350"/>
                    </a:cubicBezTo>
                    <a:cubicBezTo>
                      <a:pt x="284065" y="139622"/>
                      <a:pt x="295275" y="139700"/>
                      <a:pt x="304800" y="142875"/>
                    </a:cubicBezTo>
                    <a:cubicBezTo>
                      <a:pt x="320538" y="141126"/>
                      <a:pt x="391175" y="139339"/>
                      <a:pt x="419100" y="123825"/>
                    </a:cubicBezTo>
                    <a:cubicBezTo>
                      <a:pt x="439114" y="112706"/>
                      <a:pt x="476250" y="85725"/>
                      <a:pt x="476250" y="85725"/>
                    </a:cubicBezTo>
                    <a:cubicBezTo>
                      <a:pt x="521822" y="17367"/>
                      <a:pt x="498161" y="44764"/>
                      <a:pt x="542925" y="0"/>
                    </a:cubicBezTo>
                    <a:cubicBezTo>
                      <a:pt x="546100" y="41275"/>
                      <a:pt x="547613" y="82712"/>
                      <a:pt x="552450" y="123825"/>
                    </a:cubicBezTo>
                    <a:cubicBezTo>
                      <a:pt x="554625" y="142309"/>
                      <a:pt x="565340" y="172021"/>
                      <a:pt x="571500" y="190500"/>
                    </a:cubicBezTo>
                    <a:cubicBezTo>
                      <a:pt x="590550" y="184150"/>
                      <a:pt x="610689" y="180430"/>
                      <a:pt x="628650" y="171450"/>
                    </a:cubicBezTo>
                    <a:cubicBezTo>
                      <a:pt x="674222" y="148664"/>
                      <a:pt x="683017" y="136133"/>
                      <a:pt x="714375" y="104775"/>
                    </a:cubicBezTo>
                    <a:cubicBezTo>
                      <a:pt x="717550" y="117475"/>
                      <a:pt x="720304" y="130288"/>
                      <a:pt x="723900" y="142875"/>
                    </a:cubicBezTo>
                    <a:cubicBezTo>
                      <a:pt x="726658" y="152529"/>
                      <a:pt x="724445" y="166960"/>
                      <a:pt x="733425" y="171450"/>
                    </a:cubicBezTo>
                    <a:cubicBezTo>
                      <a:pt x="742405" y="175940"/>
                      <a:pt x="752475" y="165100"/>
                      <a:pt x="762000" y="161925"/>
                    </a:cubicBezTo>
                    <a:cubicBezTo>
                      <a:pt x="771525" y="152400"/>
                      <a:pt x="777288" y="131135"/>
                      <a:pt x="790575" y="133350"/>
                    </a:cubicBezTo>
                    <a:cubicBezTo>
                      <a:pt x="806234" y="135960"/>
                      <a:pt x="807925" y="160225"/>
                      <a:pt x="819150" y="171450"/>
                    </a:cubicBezTo>
                    <a:cubicBezTo>
                      <a:pt x="827245" y="179545"/>
                      <a:pt x="838200" y="184150"/>
                      <a:pt x="847725" y="190500"/>
                    </a:cubicBezTo>
                    <a:cubicBezTo>
                      <a:pt x="928657" y="177011"/>
                      <a:pt x="891553" y="163856"/>
                      <a:pt x="914400" y="209550"/>
                    </a:cubicBezTo>
                    <a:cubicBezTo>
                      <a:pt x="916408" y="213566"/>
                      <a:pt x="920750" y="215900"/>
                      <a:pt x="923925" y="219075"/>
                    </a:cubicBezTo>
                  </a:path>
                </a:pathLst>
              </a:custGeom>
              <a:ln w="190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xmlns="" id="{17881950-A959-411B-9392-D0D2CF7E6CE5}"/>
                  </a:ext>
                </a:extLst>
              </p:cNvPr>
              <p:cNvSpPr/>
              <p:nvPr/>
            </p:nvSpPr>
            <p:spPr>
              <a:xfrm rot="18899440" flipH="1" flipV="1">
                <a:off x="9935462" y="4003671"/>
                <a:ext cx="334874" cy="56997"/>
              </a:xfrm>
              <a:custGeom>
                <a:avLst/>
                <a:gdLst>
                  <a:gd name="connsiteX0" fmla="*/ 0 w 923925"/>
                  <a:gd name="connsiteY0" fmla="*/ 76200 h 219075"/>
                  <a:gd name="connsiteX1" fmla="*/ 257175 w 923925"/>
                  <a:gd name="connsiteY1" fmla="*/ 104775 h 219075"/>
                  <a:gd name="connsiteX2" fmla="*/ 276225 w 923925"/>
                  <a:gd name="connsiteY2" fmla="*/ 133350 h 219075"/>
                  <a:gd name="connsiteX3" fmla="*/ 304800 w 923925"/>
                  <a:gd name="connsiteY3" fmla="*/ 142875 h 219075"/>
                  <a:gd name="connsiteX4" fmla="*/ 419100 w 923925"/>
                  <a:gd name="connsiteY4" fmla="*/ 123825 h 219075"/>
                  <a:gd name="connsiteX5" fmla="*/ 476250 w 923925"/>
                  <a:gd name="connsiteY5" fmla="*/ 85725 h 219075"/>
                  <a:gd name="connsiteX6" fmla="*/ 542925 w 923925"/>
                  <a:gd name="connsiteY6" fmla="*/ 0 h 219075"/>
                  <a:gd name="connsiteX7" fmla="*/ 552450 w 923925"/>
                  <a:gd name="connsiteY7" fmla="*/ 123825 h 219075"/>
                  <a:gd name="connsiteX8" fmla="*/ 571500 w 923925"/>
                  <a:gd name="connsiteY8" fmla="*/ 190500 h 219075"/>
                  <a:gd name="connsiteX9" fmla="*/ 628650 w 923925"/>
                  <a:gd name="connsiteY9" fmla="*/ 171450 h 219075"/>
                  <a:gd name="connsiteX10" fmla="*/ 714375 w 923925"/>
                  <a:gd name="connsiteY10" fmla="*/ 104775 h 219075"/>
                  <a:gd name="connsiteX11" fmla="*/ 723900 w 923925"/>
                  <a:gd name="connsiteY11" fmla="*/ 142875 h 219075"/>
                  <a:gd name="connsiteX12" fmla="*/ 733425 w 923925"/>
                  <a:gd name="connsiteY12" fmla="*/ 171450 h 219075"/>
                  <a:gd name="connsiteX13" fmla="*/ 762000 w 923925"/>
                  <a:gd name="connsiteY13" fmla="*/ 161925 h 219075"/>
                  <a:gd name="connsiteX14" fmla="*/ 790575 w 923925"/>
                  <a:gd name="connsiteY14" fmla="*/ 133350 h 219075"/>
                  <a:gd name="connsiteX15" fmla="*/ 819150 w 923925"/>
                  <a:gd name="connsiteY15" fmla="*/ 171450 h 219075"/>
                  <a:gd name="connsiteX16" fmla="*/ 847725 w 923925"/>
                  <a:gd name="connsiteY16" fmla="*/ 190500 h 219075"/>
                  <a:gd name="connsiteX17" fmla="*/ 914400 w 923925"/>
                  <a:gd name="connsiteY17" fmla="*/ 209550 h 219075"/>
                  <a:gd name="connsiteX18" fmla="*/ 923925 w 923925"/>
                  <a:gd name="connsiteY18" fmla="*/ 219075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23925" h="219075">
                    <a:moveTo>
                      <a:pt x="0" y="76200"/>
                    </a:moveTo>
                    <a:cubicBezTo>
                      <a:pt x="85725" y="85725"/>
                      <a:pt x="172711" y="87300"/>
                      <a:pt x="257175" y="104775"/>
                    </a:cubicBezTo>
                    <a:cubicBezTo>
                      <a:pt x="268385" y="107094"/>
                      <a:pt x="267286" y="126199"/>
                      <a:pt x="276225" y="133350"/>
                    </a:cubicBezTo>
                    <a:cubicBezTo>
                      <a:pt x="284065" y="139622"/>
                      <a:pt x="295275" y="139700"/>
                      <a:pt x="304800" y="142875"/>
                    </a:cubicBezTo>
                    <a:cubicBezTo>
                      <a:pt x="320538" y="141126"/>
                      <a:pt x="391175" y="139339"/>
                      <a:pt x="419100" y="123825"/>
                    </a:cubicBezTo>
                    <a:cubicBezTo>
                      <a:pt x="439114" y="112706"/>
                      <a:pt x="476250" y="85725"/>
                      <a:pt x="476250" y="85725"/>
                    </a:cubicBezTo>
                    <a:cubicBezTo>
                      <a:pt x="521822" y="17367"/>
                      <a:pt x="498161" y="44764"/>
                      <a:pt x="542925" y="0"/>
                    </a:cubicBezTo>
                    <a:cubicBezTo>
                      <a:pt x="546100" y="41275"/>
                      <a:pt x="547613" y="82712"/>
                      <a:pt x="552450" y="123825"/>
                    </a:cubicBezTo>
                    <a:cubicBezTo>
                      <a:pt x="554625" y="142309"/>
                      <a:pt x="565340" y="172021"/>
                      <a:pt x="571500" y="190500"/>
                    </a:cubicBezTo>
                    <a:cubicBezTo>
                      <a:pt x="590550" y="184150"/>
                      <a:pt x="610689" y="180430"/>
                      <a:pt x="628650" y="171450"/>
                    </a:cubicBezTo>
                    <a:cubicBezTo>
                      <a:pt x="674222" y="148664"/>
                      <a:pt x="683017" y="136133"/>
                      <a:pt x="714375" y="104775"/>
                    </a:cubicBezTo>
                    <a:cubicBezTo>
                      <a:pt x="717550" y="117475"/>
                      <a:pt x="720304" y="130288"/>
                      <a:pt x="723900" y="142875"/>
                    </a:cubicBezTo>
                    <a:cubicBezTo>
                      <a:pt x="726658" y="152529"/>
                      <a:pt x="724445" y="166960"/>
                      <a:pt x="733425" y="171450"/>
                    </a:cubicBezTo>
                    <a:cubicBezTo>
                      <a:pt x="742405" y="175940"/>
                      <a:pt x="752475" y="165100"/>
                      <a:pt x="762000" y="161925"/>
                    </a:cubicBezTo>
                    <a:cubicBezTo>
                      <a:pt x="771525" y="152400"/>
                      <a:pt x="777288" y="131135"/>
                      <a:pt x="790575" y="133350"/>
                    </a:cubicBezTo>
                    <a:cubicBezTo>
                      <a:pt x="806234" y="135960"/>
                      <a:pt x="807925" y="160225"/>
                      <a:pt x="819150" y="171450"/>
                    </a:cubicBezTo>
                    <a:cubicBezTo>
                      <a:pt x="827245" y="179545"/>
                      <a:pt x="838200" y="184150"/>
                      <a:pt x="847725" y="190500"/>
                    </a:cubicBezTo>
                    <a:cubicBezTo>
                      <a:pt x="928657" y="177011"/>
                      <a:pt x="891553" y="163856"/>
                      <a:pt x="914400" y="209550"/>
                    </a:cubicBezTo>
                    <a:cubicBezTo>
                      <a:pt x="916408" y="213566"/>
                      <a:pt x="920750" y="215900"/>
                      <a:pt x="923925" y="219075"/>
                    </a:cubicBezTo>
                  </a:path>
                </a:pathLst>
              </a:custGeom>
              <a:ln w="190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Forme libre : forme 16">
                <a:extLst>
                  <a:ext uri="{FF2B5EF4-FFF2-40B4-BE49-F238E27FC236}">
                    <a16:creationId xmlns:a16="http://schemas.microsoft.com/office/drawing/2014/main" xmlns="" id="{5982AE30-B863-4FF1-87C6-C4EFB52FAAFB}"/>
                  </a:ext>
                </a:extLst>
              </p:cNvPr>
              <p:cNvSpPr/>
              <p:nvPr/>
            </p:nvSpPr>
            <p:spPr>
              <a:xfrm rot="20358134">
                <a:off x="9800126" y="3683310"/>
                <a:ext cx="247133" cy="142045"/>
              </a:xfrm>
              <a:custGeom>
                <a:avLst/>
                <a:gdLst>
                  <a:gd name="connsiteX0" fmla="*/ 0 w 429325"/>
                  <a:gd name="connsiteY0" fmla="*/ 219075 h 219075"/>
                  <a:gd name="connsiteX1" fmla="*/ 47625 w 429325"/>
                  <a:gd name="connsiteY1" fmla="*/ 200025 h 219075"/>
                  <a:gd name="connsiteX2" fmla="*/ 76200 w 429325"/>
                  <a:gd name="connsiteY2" fmla="*/ 200025 h 219075"/>
                  <a:gd name="connsiteX3" fmla="*/ 104775 w 429325"/>
                  <a:gd name="connsiteY3" fmla="*/ 190500 h 219075"/>
                  <a:gd name="connsiteX4" fmla="*/ 123825 w 429325"/>
                  <a:gd name="connsiteY4" fmla="*/ 133350 h 219075"/>
                  <a:gd name="connsiteX5" fmla="*/ 171450 w 429325"/>
                  <a:gd name="connsiteY5" fmla="*/ 200025 h 219075"/>
                  <a:gd name="connsiteX6" fmla="*/ 180975 w 429325"/>
                  <a:gd name="connsiteY6" fmla="*/ 133350 h 219075"/>
                  <a:gd name="connsiteX7" fmla="*/ 190500 w 429325"/>
                  <a:gd name="connsiteY7" fmla="*/ 161925 h 219075"/>
                  <a:gd name="connsiteX8" fmla="*/ 200025 w 429325"/>
                  <a:gd name="connsiteY8" fmla="*/ 123825 h 219075"/>
                  <a:gd name="connsiteX9" fmla="*/ 219075 w 429325"/>
                  <a:gd name="connsiteY9" fmla="*/ 152400 h 219075"/>
                  <a:gd name="connsiteX10" fmla="*/ 257175 w 429325"/>
                  <a:gd name="connsiteY10" fmla="*/ 104775 h 219075"/>
                  <a:gd name="connsiteX11" fmla="*/ 276225 w 429325"/>
                  <a:gd name="connsiteY11" fmla="*/ 133350 h 219075"/>
                  <a:gd name="connsiteX12" fmla="*/ 314325 w 429325"/>
                  <a:gd name="connsiteY12" fmla="*/ 57150 h 219075"/>
                  <a:gd name="connsiteX13" fmla="*/ 342900 w 429325"/>
                  <a:gd name="connsiteY13" fmla="*/ 76200 h 219075"/>
                  <a:gd name="connsiteX14" fmla="*/ 381000 w 429325"/>
                  <a:gd name="connsiteY14" fmla="*/ 133350 h 219075"/>
                  <a:gd name="connsiteX15" fmla="*/ 428625 w 429325"/>
                  <a:gd name="connsiteY15" fmla="*/ 38100 h 219075"/>
                  <a:gd name="connsiteX16" fmla="*/ 428625 w 429325"/>
                  <a:gd name="connsiteY16" fmla="*/ 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9325" h="219075">
                    <a:moveTo>
                      <a:pt x="0" y="219075"/>
                    </a:moveTo>
                    <a:cubicBezTo>
                      <a:pt x="15875" y="212725"/>
                      <a:pt x="34490" y="210971"/>
                      <a:pt x="47625" y="200025"/>
                    </a:cubicBezTo>
                    <a:cubicBezTo>
                      <a:pt x="72976" y="178899"/>
                      <a:pt x="37664" y="142220"/>
                      <a:pt x="76200" y="200025"/>
                    </a:cubicBezTo>
                    <a:cubicBezTo>
                      <a:pt x="85725" y="196850"/>
                      <a:pt x="98939" y="198670"/>
                      <a:pt x="104775" y="190500"/>
                    </a:cubicBezTo>
                    <a:cubicBezTo>
                      <a:pt x="116447" y="174160"/>
                      <a:pt x="123825" y="133350"/>
                      <a:pt x="123825" y="133350"/>
                    </a:cubicBezTo>
                    <a:cubicBezTo>
                      <a:pt x="146050" y="200025"/>
                      <a:pt x="123825" y="184150"/>
                      <a:pt x="171450" y="200025"/>
                    </a:cubicBezTo>
                    <a:cubicBezTo>
                      <a:pt x="174625" y="177800"/>
                      <a:pt x="170935" y="153430"/>
                      <a:pt x="180975" y="133350"/>
                    </a:cubicBezTo>
                    <a:cubicBezTo>
                      <a:pt x="185465" y="124370"/>
                      <a:pt x="181520" y="166415"/>
                      <a:pt x="190500" y="161925"/>
                    </a:cubicBezTo>
                    <a:cubicBezTo>
                      <a:pt x="202209" y="156071"/>
                      <a:pt x="196850" y="136525"/>
                      <a:pt x="200025" y="123825"/>
                    </a:cubicBezTo>
                    <a:cubicBezTo>
                      <a:pt x="206375" y="133350"/>
                      <a:pt x="207850" y="150155"/>
                      <a:pt x="219075" y="152400"/>
                    </a:cubicBezTo>
                    <a:cubicBezTo>
                      <a:pt x="246002" y="157785"/>
                      <a:pt x="252802" y="117894"/>
                      <a:pt x="257175" y="104775"/>
                    </a:cubicBezTo>
                    <a:cubicBezTo>
                      <a:pt x="263525" y="114300"/>
                      <a:pt x="265000" y="131105"/>
                      <a:pt x="276225" y="133350"/>
                    </a:cubicBezTo>
                    <a:cubicBezTo>
                      <a:pt x="314629" y="141031"/>
                      <a:pt x="313446" y="62423"/>
                      <a:pt x="314325" y="57150"/>
                    </a:cubicBezTo>
                    <a:cubicBezTo>
                      <a:pt x="323850" y="63500"/>
                      <a:pt x="335362" y="67585"/>
                      <a:pt x="342900" y="76200"/>
                    </a:cubicBezTo>
                    <a:cubicBezTo>
                      <a:pt x="357977" y="93430"/>
                      <a:pt x="381000" y="133350"/>
                      <a:pt x="381000" y="133350"/>
                    </a:cubicBezTo>
                    <a:cubicBezTo>
                      <a:pt x="410133" y="89650"/>
                      <a:pt x="422826" y="84494"/>
                      <a:pt x="428625" y="38100"/>
                    </a:cubicBezTo>
                    <a:cubicBezTo>
                      <a:pt x="430200" y="25498"/>
                      <a:pt x="428625" y="12700"/>
                      <a:pt x="428625" y="0"/>
                    </a:cubicBezTo>
                  </a:path>
                </a:pathLst>
              </a:cu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>
                  <a:solidFill>
                    <a:srgbClr val="C00000"/>
                  </a:solidFill>
                </a:endParaRPr>
              </a:p>
            </p:txBody>
          </p:sp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xmlns="" id="{1674FAA5-7852-45C6-8CA1-564EBEFF4D3C}"/>
                  </a:ext>
                </a:extLst>
              </p:cNvPr>
              <p:cNvSpPr/>
              <p:nvPr/>
            </p:nvSpPr>
            <p:spPr>
              <a:xfrm rot="18367282" flipV="1">
                <a:off x="9921343" y="3891683"/>
                <a:ext cx="247133" cy="142045"/>
              </a:xfrm>
              <a:custGeom>
                <a:avLst/>
                <a:gdLst>
                  <a:gd name="connsiteX0" fmla="*/ 0 w 429325"/>
                  <a:gd name="connsiteY0" fmla="*/ 219075 h 219075"/>
                  <a:gd name="connsiteX1" fmla="*/ 47625 w 429325"/>
                  <a:gd name="connsiteY1" fmla="*/ 200025 h 219075"/>
                  <a:gd name="connsiteX2" fmla="*/ 76200 w 429325"/>
                  <a:gd name="connsiteY2" fmla="*/ 200025 h 219075"/>
                  <a:gd name="connsiteX3" fmla="*/ 104775 w 429325"/>
                  <a:gd name="connsiteY3" fmla="*/ 190500 h 219075"/>
                  <a:gd name="connsiteX4" fmla="*/ 123825 w 429325"/>
                  <a:gd name="connsiteY4" fmla="*/ 133350 h 219075"/>
                  <a:gd name="connsiteX5" fmla="*/ 171450 w 429325"/>
                  <a:gd name="connsiteY5" fmla="*/ 200025 h 219075"/>
                  <a:gd name="connsiteX6" fmla="*/ 180975 w 429325"/>
                  <a:gd name="connsiteY6" fmla="*/ 133350 h 219075"/>
                  <a:gd name="connsiteX7" fmla="*/ 190500 w 429325"/>
                  <a:gd name="connsiteY7" fmla="*/ 161925 h 219075"/>
                  <a:gd name="connsiteX8" fmla="*/ 200025 w 429325"/>
                  <a:gd name="connsiteY8" fmla="*/ 123825 h 219075"/>
                  <a:gd name="connsiteX9" fmla="*/ 219075 w 429325"/>
                  <a:gd name="connsiteY9" fmla="*/ 152400 h 219075"/>
                  <a:gd name="connsiteX10" fmla="*/ 257175 w 429325"/>
                  <a:gd name="connsiteY10" fmla="*/ 104775 h 219075"/>
                  <a:gd name="connsiteX11" fmla="*/ 276225 w 429325"/>
                  <a:gd name="connsiteY11" fmla="*/ 133350 h 219075"/>
                  <a:gd name="connsiteX12" fmla="*/ 314325 w 429325"/>
                  <a:gd name="connsiteY12" fmla="*/ 57150 h 219075"/>
                  <a:gd name="connsiteX13" fmla="*/ 342900 w 429325"/>
                  <a:gd name="connsiteY13" fmla="*/ 76200 h 219075"/>
                  <a:gd name="connsiteX14" fmla="*/ 381000 w 429325"/>
                  <a:gd name="connsiteY14" fmla="*/ 133350 h 219075"/>
                  <a:gd name="connsiteX15" fmla="*/ 428625 w 429325"/>
                  <a:gd name="connsiteY15" fmla="*/ 38100 h 219075"/>
                  <a:gd name="connsiteX16" fmla="*/ 428625 w 429325"/>
                  <a:gd name="connsiteY16" fmla="*/ 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9325" h="219075">
                    <a:moveTo>
                      <a:pt x="0" y="219075"/>
                    </a:moveTo>
                    <a:cubicBezTo>
                      <a:pt x="15875" y="212725"/>
                      <a:pt x="34490" y="210971"/>
                      <a:pt x="47625" y="200025"/>
                    </a:cubicBezTo>
                    <a:cubicBezTo>
                      <a:pt x="72976" y="178899"/>
                      <a:pt x="37664" y="142220"/>
                      <a:pt x="76200" y="200025"/>
                    </a:cubicBezTo>
                    <a:cubicBezTo>
                      <a:pt x="85725" y="196850"/>
                      <a:pt x="98939" y="198670"/>
                      <a:pt x="104775" y="190500"/>
                    </a:cubicBezTo>
                    <a:cubicBezTo>
                      <a:pt x="116447" y="174160"/>
                      <a:pt x="123825" y="133350"/>
                      <a:pt x="123825" y="133350"/>
                    </a:cubicBezTo>
                    <a:cubicBezTo>
                      <a:pt x="146050" y="200025"/>
                      <a:pt x="123825" y="184150"/>
                      <a:pt x="171450" y="200025"/>
                    </a:cubicBezTo>
                    <a:cubicBezTo>
                      <a:pt x="174625" y="177800"/>
                      <a:pt x="170935" y="153430"/>
                      <a:pt x="180975" y="133350"/>
                    </a:cubicBezTo>
                    <a:cubicBezTo>
                      <a:pt x="185465" y="124370"/>
                      <a:pt x="181520" y="166415"/>
                      <a:pt x="190500" y="161925"/>
                    </a:cubicBezTo>
                    <a:cubicBezTo>
                      <a:pt x="202209" y="156071"/>
                      <a:pt x="196850" y="136525"/>
                      <a:pt x="200025" y="123825"/>
                    </a:cubicBezTo>
                    <a:cubicBezTo>
                      <a:pt x="206375" y="133350"/>
                      <a:pt x="207850" y="150155"/>
                      <a:pt x="219075" y="152400"/>
                    </a:cubicBezTo>
                    <a:cubicBezTo>
                      <a:pt x="246002" y="157785"/>
                      <a:pt x="252802" y="117894"/>
                      <a:pt x="257175" y="104775"/>
                    </a:cubicBezTo>
                    <a:cubicBezTo>
                      <a:pt x="263525" y="114300"/>
                      <a:pt x="265000" y="131105"/>
                      <a:pt x="276225" y="133350"/>
                    </a:cubicBezTo>
                    <a:cubicBezTo>
                      <a:pt x="314629" y="141031"/>
                      <a:pt x="313446" y="62423"/>
                      <a:pt x="314325" y="57150"/>
                    </a:cubicBezTo>
                    <a:cubicBezTo>
                      <a:pt x="323850" y="63500"/>
                      <a:pt x="335362" y="67585"/>
                      <a:pt x="342900" y="76200"/>
                    </a:cubicBezTo>
                    <a:cubicBezTo>
                      <a:pt x="357977" y="93430"/>
                      <a:pt x="381000" y="133350"/>
                      <a:pt x="381000" y="133350"/>
                    </a:cubicBezTo>
                    <a:cubicBezTo>
                      <a:pt x="410133" y="89650"/>
                      <a:pt x="422826" y="84494"/>
                      <a:pt x="428625" y="38100"/>
                    </a:cubicBezTo>
                    <a:cubicBezTo>
                      <a:pt x="430200" y="25498"/>
                      <a:pt x="428625" y="12700"/>
                      <a:pt x="428625" y="0"/>
                    </a:cubicBezTo>
                  </a:path>
                </a:pathLst>
              </a:cu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F19C0057-D71A-4CBD-B380-F0AAC5832617}"/>
                </a:ext>
              </a:extLst>
            </p:cNvPr>
            <p:cNvSpPr/>
            <p:nvPr/>
          </p:nvSpPr>
          <p:spPr>
            <a:xfrm rot="3472969">
              <a:off x="9736109" y="3661788"/>
              <a:ext cx="531675" cy="390861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Titre 1">
            <a:extLst>
              <a:ext uri="{FF2B5EF4-FFF2-40B4-BE49-F238E27FC236}">
                <a16:creationId xmlns:a16="http://schemas.microsoft.com/office/drawing/2014/main" xmlns="" id="{13D8CA10-C7A6-4D84-8E9E-59B2A46FA731}"/>
              </a:ext>
            </a:extLst>
          </p:cNvPr>
          <p:cNvSpPr txBox="1">
            <a:spLocks/>
          </p:cNvSpPr>
          <p:nvPr/>
        </p:nvSpPr>
        <p:spPr>
          <a:xfrm>
            <a:off x="432000" y="368135"/>
            <a:ext cx="11328000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48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fr-FR" sz="48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fr-FR" sz="4800" dirty="0"/>
              <a:t>Utilisation de la CAO pour concevoir une maquette numérique en 3D</a:t>
            </a:r>
          </a:p>
          <a:p>
            <a:endParaRPr lang="fr-FR" sz="48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01E88553-AD54-4466-8051-EA16C03CE885}"/>
              </a:ext>
            </a:extLst>
          </p:cNvPr>
          <p:cNvGrpSpPr/>
          <p:nvPr/>
        </p:nvGrpSpPr>
        <p:grpSpPr>
          <a:xfrm>
            <a:off x="360207" y="2058714"/>
            <a:ext cx="3731469" cy="4256181"/>
            <a:chOff x="469595" y="1793093"/>
            <a:chExt cx="4587143" cy="4688703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xmlns="" id="{1634388E-7E47-4E7A-8DC4-C2AA09F66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9595" y="1793093"/>
              <a:ext cx="4587143" cy="4688703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xmlns="" id="{E381AD42-81D8-4170-9825-1637D5DCC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714224">
              <a:off x="2734735" y="3194616"/>
              <a:ext cx="1967661" cy="1598693"/>
            </a:xfrm>
            <a:prstGeom prst="rect">
              <a:avLst/>
            </a:prstGeom>
          </p:spPr>
        </p:pic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854E4F11-0DE5-49D2-B130-0ED5E196EC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25455" y="4717585"/>
            <a:ext cx="2248315" cy="1274884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3E49D895-9F31-4671-82CF-A5C54712F3B8}"/>
              </a:ext>
            </a:extLst>
          </p:cNvPr>
          <p:cNvSpPr txBox="1"/>
          <p:nvPr/>
        </p:nvSpPr>
        <p:spPr>
          <a:xfrm>
            <a:off x="4207084" y="2205977"/>
            <a:ext cx="2411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Modélisation 3D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315B2F06-6883-4CB8-A8E9-DBEC6FC7BE7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88" b="20604"/>
          <a:stretch/>
        </p:blipFill>
        <p:spPr>
          <a:xfrm>
            <a:off x="4615466" y="3661417"/>
            <a:ext cx="1137705" cy="35463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CE50281A-14C9-404C-992D-A3BF07C9DBF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7121" y="2630714"/>
            <a:ext cx="675697" cy="67437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9371B47A-C988-4CE4-ACAA-D7DE62C6AF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16570" y="4073647"/>
            <a:ext cx="1053717" cy="64393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C3BF9D0-9B67-4396-87E7-3A17A59743A6}"/>
              </a:ext>
            </a:extLst>
          </p:cNvPr>
          <p:cNvSpPr txBox="1"/>
          <p:nvPr/>
        </p:nvSpPr>
        <p:spPr>
          <a:xfrm>
            <a:off x="4677235" y="3156969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sketchup</a:t>
            </a:r>
            <a:endParaRPr lang="fr-FR" i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662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18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522621" y="128031"/>
            <a:ext cx="11092946" cy="85835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Qu’est-ce que la modélisation ?</a:t>
            </a:r>
            <a:endParaRPr lang="fr-FR" sz="48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A7C1A62-8814-44A8-9A2D-71A397521295}"/>
              </a:ext>
            </a:extLst>
          </p:cNvPr>
          <p:cNvSpPr txBox="1"/>
          <p:nvPr/>
        </p:nvSpPr>
        <p:spPr>
          <a:xfrm>
            <a:off x="411801" y="4494961"/>
            <a:ext cx="84847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Une </a:t>
            </a:r>
            <a:r>
              <a:rPr lang="fr-FR" sz="2400" b="1" dirty="0"/>
              <a:t>représentation numérique</a:t>
            </a:r>
            <a:r>
              <a:rPr lang="fr-FR" sz="2400" dirty="0"/>
              <a:t> est un </a:t>
            </a:r>
            <a:r>
              <a:rPr lang="fr-FR" sz="2400" b="1" dirty="0"/>
              <a:t>dessin en trois dimensions réalisé avec un ordinateur et</a:t>
            </a:r>
          </a:p>
          <a:p>
            <a:pPr algn="ctr"/>
            <a:r>
              <a:rPr lang="fr-FR" sz="2400" b="1" dirty="0"/>
              <a:t> un logiciel de CAO </a:t>
            </a:r>
            <a:r>
              <a:rPr lang="fr-FR" sz="2400" dirty="0"/>
              <a:t>(Conception Assistée par Ordinateur).</a:t>
            </a:r>
          </a:p>
          <a:p>
            <a:pPr algn="ctr"/>
            <a:endParaRPr lang="fr-FR" dirty="0"/>
          </a:p>
        </p:txBody>
      </p:sp>
      <p:pic>
        <p:nvPicPr>
          <p:cNvPr id="4" name="2020-04-20 11-09-19">
            <a:hlinkClick r:id="" action="ppaction://media"/>
            <a:extLst>
              <a:ext uri="{FF2B5EF4-FFF2-40B4-BE49-F238E27FC236}">
                <a16:creationId xmlns:a16="http://schemas.microsoft.com/office/drawing/2014/main" xmlns="" id="{16BD1109-2C2B-4ECB-B082-35C609F0909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62"/>
                  <p14:fade in="1000"/>
                </p14:media>
              </p:ext>
            </p:extLst>
          </p:nvPr>
        </p:nvPicPr>
        <p:blipFill rotWithShape="1">
          <a:blip r:embed="rId5"/>
          <a:srcRect t="27755"/>
          <a:stretch>
            <a:fillRect/>
          </a:stretch>
        </p:blipFill>
        <p:spPr>
          <a:xfrm>
            <a:off x="411801" y="1041991"/>
            <a:ext cx="4499862" cy="26078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8CA683C-3812-4612-87F8-55D2D6487F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44615" y="1463875"/>
            <a:ext cx="1797858" cy="43217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5CBE1C50-CAE3-4B17-96D4-5FF818C0A5CF}"/>
              </a:ext>
            </a:extLst>
          </p:cNvPr>
          <p:cNvGrpSpPr/>
          <p:nvPr/>
        </p:nvGrpSpPr>
        <p:grpSpPr>
          <a:xfrm>
            <a:off x="5346549" y="1103874"/>
            <a:ext cx="4465623" cy="1866338"/>
            <a:chOff x="5346549" y="1103874"/>
            <a:chExt cx="4465623" cy="1866338"/>
          </a:xfrm>
        </p:grpSpPr>
        <p:sp>
          <p:nvSpPr>
            <p:cNvPr id="10" name="Bulle narrative : rectangle à coins arrondis 9">
              <a:extLst>
                <a:ext uri="{FF2B5EF4-FFF2-40B4-BE49-F238E27FC236}">
                  <a16:creationId xmlns:a16="http://schemas.microsoft.com/office/drawing/2014/main" xmlns="" id="{95939521-234D-40FF-97ED-7C970E03D9EA}"/>
                </a:ext>
              </a:extLst>
            </p:cNvPr>
            <p:cNvSpPr/>
            <p:nvPr/>
          </p:nvSpPr>
          <p:spPr>
            <a:xfrm flipH="1">
              <a:off x="5346549" y="1103874"/>
              <a:ext cx="4465623" cy="1866338"/>
            </a:xfrm>
            <a:prstGeom prst="wedgeRoundRectCallout">
              <a:avLst>
                <a:gd name="adj1" fmla="val -33986"/>
                <a:gd name="adj2" fmla="val 67063"/>
                <a:gd name="adj3" fmla="val 16667"/>
              </a:avLst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xmlns="" id="{A912009C-7F1C-8F41-8774-0DFB3A9AC360}"/>
                </a:ext>
              </a:extLst>
            </p:cNvPr>
            <p:cNvSpPr txBox="1"/>
            <p:nvPr/>
          </p:nvSpPr>
          <p:spPr>
            <a:xfrm>
              <a:off x="5459474" y="1243343"/>
              <a:ext cx="4228899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fr-FR" sz="2600" dirty="0">
                  <a:latin typeface="Arial" panose="020B0604020202020204" pitchFamily="34" charset="0"/>
                  <a:cs typeface="Arial" panose="020B0604020202020204" pitchFamily="34" charset="0"/>
                </a:rPr>
                <a:t>La modélisation permet de voir la structure d’un objet sous tous les angles.</a:t>
              </a:r>
            </a:p>
          </p:txBody>
        </p:sp>
      </p:grpSp>
      <p:pic>
        <p:nvPicPr>
          <p:cNvPr id="17" name="Image 16">
            <a:hlinkClick r:id="rId7"/>
            <a:extLst>
              <a:ext uri="{FF2B5EF4-FFF2-40B4-BE49-F238E27FC236}">
                <a16:creationId xmlns:a16="http://schemas.microsoft.com/office/drawing/2014/main" xmlns="" id="{05DE34DD-61D5-4B16-AD9D-39DA329AAE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3288" b="20604"/>
          <a:stretch/>
        </p:blipFill>
        <p:spPr>
          <a:xfrm>
            <a:off x="10838295" y="5743225"/>
            <a:ext cx="1137705" cy="35463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3E30575-CA9B-400B-95F9-45FE42404ABF}"/>
              </a:ext>
            </a:extLst>
          </p:cNvPr>
          <p:cNvSpPr/>
          <p:nvPr/>
        </p:nvSpPr>
        <p:spPr>
          <a:xfrm>
            <a:off x="9688373" y="6016619"/>
            <a:ext cx="24151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i="1" dirty="0"/>
              <a:t>https://www.onshape.com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1571FD54-50C3-4450-A947-15E37F4D7E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841" y="3698620"/>
            <a:ext cx="508114" cy="311596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B06CB36C-FDDE-41E2-A309-E57B47517F16}"/>
              </a:ext>
            </a:extLst>
          </p:cNvPr>
          <p:cNvGrpSpPr/>
          <p:nvPr/>
        </p:nvGrpSpPr>
        <p:grpSpPr>
          <a:xfrm>
            <a:off x="283063" y="1040804"/>
            <a:ext cx="8742248" cy="4931485"/>
            <a:chOff x="287023" y="1485217"/>
            <a:chExt cx="8742248" cy="4931485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xmlns="" id="{49BD8234-58F8-4C9C-B285-DD3C0E4D4C0B}"/>
                </a:ext>
              </a:extLst>
            </p:cNvPr>
            <p:cNvSpPr txBox="1"/>
            <p:nvPr/>
          </p:nvSpPr>
          <p:spPr>
            <a:xfrm>
              <a:off x="544498" y="4939374"/>
              <a:ext cx="8484773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C’est le point de départ de la CFAO (Conception et Fabrication Assistées par Ordinateur) qui permet de concevoir et fabriquer une pièce mécanique à partir d’un fichier informatique.</a:t>
              </a:r>
            </a:p>
            <a:p>
              <a:endParaRPr lang="fr-FR" dirty="0"/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EFA1BD45-2AFA-4C5D-9C71-C971AC9EF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7023" y="1485217"/>
              <a:ext cx="4675330" cy="3009744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60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F3156708-DFFB-4D32-BAE7-8D186B20970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19</a:t>
            </a:fld>
            <a:endParaRPr lang="fr-FR">
              <a:solidFill>
                <a:srgbClr val="FFFFFF"/>
              </a:solidFill>
            </a:endParaRPr>
          </a:p>
        </p:txBody>
      </p:sp>
      <p:pic>
        <p:nvPicPr>
          <p:cNvPr id="5" name="VideoDemoOnshape-1">
            <a:hlinkClick r:id="" action="ppaction://media"/>
            <a:extLst>
              <a:ext uri="{FF2B5EF4-FFF2-40B4-BE49-F238E27FC236}">
                <a16:creationId xmlns:a16="http://schemas.microsoft.com/office/drawing/2014/main" xmlns="" id="{B960BA11-3044-4CF2-85C2-4BCC40A32F8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818" end="27607"/>
                </p14:media>
              </p:ext>
            </p:extLst>
          </p:nvPr>
        </p:nvPicPr>
        <p:blipFill rotWithShape="1">
          <a:blip r:embed="rId4">
            <a:lum bright="-12000" contrast="18000"/>
          </a:blip>
          <a:srcRect r="15116" b="4476"/>
          <a:stretch>
            <a:fillRect/>
          </a:stretch>
        </p:blipFill>
        <p:spPr>
          <a:xfrm>
            <a:off x="1567666" y="380056"/>
            <a:ext cx="8831393" cy="5590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080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</a:t>
            </a:fld>
            <a:endParaRPr lang="fr-FR" noProof="0"/>
          </a:p>
        </p:txBody>
      </p:sp>
      <p:sp>
        <p:nvSpPr>
          <p:cNvPr id="28" name="Titre 1">
            <a:extLst>
              <a:ext uri="{FF2B5EF4-FFF2-40B4-BE49-F238E27FC236}">
                <a16:creationId xmlns:a16="http://schemas.microsoft.com/office/drawing/2014/main" xmlns="" id="{43EB7895-B931-4AB9-88B8-F02E82624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noFill/>
        </p:spPr>
        <p:txBody>
          <a:bodyPr vert="horz" lIns="0" tIns="0" rIns="0" bIns="0" rtlCol="0" anchor="ctr">
            <a:noAutofit/>
          </a:bodyPr>
          <a:lstStyle/>
          <a:p>
            <a:r>
              <a:rPr lang="fr-FR" sz="4400" dirty="0"/>
              <a:t>Lien avec le programme de Technologie du Cycle 4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20F1A3D-DF71-409D-8190-1606596FAC99}"/>
              </a:ext>
            </a:extLst>
          </p:cNvPr>
          <p:cNvSpPr/>
          <p:nvPr/>
        </p:nvSpPr>
        <p:spPr>
          <a:xfrm>
            <a:off x="3113901" y="1736732"/>
            <a:ext cx="86580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fr-FR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xmlns="" id="{2F932E8F-8B41-4325-897D-F2296F5D2743}"/>
              </a:ext>
            </a:extLst>
          </p:cNvPr>
          <p:cNvGrpSpPr/>
          <p:nvPr/>
        </p:nvGrpSpPr>
        <p:grpSpPr>
          <a:xfrm>
            <a:off x="2860683" y="3208858"/>
            <a:ext cx="9131074" cy="2991122"/>
            <a:chOff x="2846467" y="3060858"/>
            <a:chExt cx="9225829" cy="316270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C601BED2-7470-40BF-8E89-8E9CC2098F9F}"/>
                </a:ext>
              </a:extLst>
            </p:cNvPr>
            <p:cNvSpPr/>
            <p:nvPr/>
          </p:nvSpPr>
          <p:spPr>
            <a:xfrm>
              <a:off x="3297544" y="3060858"/>
              <a:ext cx="2989243" cy="113901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Ecarts réalité et </a:t>
              </a:r>
              <a:r>
                <a:rPr lang="fr-FR" sz="32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simultation</a:t>
              </a:r>
              <a:endParaRPr lang="fr-FR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FEF1CD92-B5A8-4314-8A74-32F698FC0F32}"/>
                </a:ext>
              </a:extLst>
            </p:cNvPr>
            <p:cNvSpPr/>
            <p:nvPr/>
          </p:nvSpPr>
          <p:spPr>
            <a:xfrm>
              <a:off x="2846467" y="4437015"/>
              <a:ext cx="2989243" cy="113901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Simulation et </a:t>
              </a:r>
            </a:p>
            <a:p>
              <a:pPr algn="ctr"/>
              <a:r>
                <a:rPr lang="fr-FR" sz="3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comportement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7CC56152-FB9D-47D6-A17C-6E146AF941C5}"/>
                </a:ext>
              </a:extLst>
            </p:cNvPr>
            <p:cNvSpPr/>
            <p:nvPr/>
          </p:nvSpPr>
          <p:spPr>
            <a:xfrm>
              <a:off x="5925895" y="5605246"/>
              <a:ext cx="2989243" cy="6183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Modélisation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B18CCB51-60D5-4353-9E03-4E1635484EEF}"/>
                </a:ext>
              </a:extLst>
            </p:cNvPr>
            <p:cNvSpPr/>
            <p:nvPr/>
          </p:nvSpPr>
          <p:spPr>
            <a:xfrm>
              <a:off x="9083053" y="4604494"/>
              <a:ext cx="2989243" cy="113901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Décrire le fonctionnement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9AF98EC6-503C-4443-A2FC-F68EA4972612}"/>
              </a:ext>
            </a:extLst>
          </p:cNvPr>
          <p:cNvGrpSpPr/>
          <p:nvPr/>
        </p:nvGrpSpPr>
        <p:grpSpPr>
          <a:xfrm>
            <a:off x="5600565" y="1006321"/>
            <a:ext cx="6375435" cy="432000"/>
            <a:chOff x="5600566" y="1006321"/>
            <a:chExt cx="6375434" cy="432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1DA42094-1732-437B-A0B5-5F432C6E1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0566" y="1044203"/>
              <a:ext cx="6375434" cy="380451"/>
            </a:xfrm>
            <a:prstGeom prst="rect">
              <a:avLst/>
            </a:prstGeom>
          </p:spPr>
        </p:pic>
        <p:sp>
          <p:nvSpPr>
            <p:cNvPr id="5" name="Ellipse 4">
              <a:extLst>
                <a:ext uri="{FF2B5EF4-FFF2-40B4-BE49-F238E27FC236}">
                  <a16:creationId xmlns:a16="http://schemas.microsoft.com/office/drawing/2014/main" xmlns="" id="{BA02A8EA-DA73-48F3-8EF7-8C53616DEFC3}"/>
                </a:ext>
              </a:extLst>
            </p:cNvPr>
            <p:cNvSpPr/>
            <p:nvPr/>
          </p:nvSpPr>
          <p:spPr>
            <a:xfrm>
              <a:off x="7673546" y="1006321"/>
              <a:ext cx="1956129" cy="43200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351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F5AE0792-33C2-4A29-A64A-2717F96EA9EE}"/>
              </a:ext>
            </a:extLst>
          </p:cNvPr>
          <p:cNvGrpSpPr/>
          <p:nvPr/>
        </p:nvGrpSpPr>
        <p:grpSpPr>
          <a:xfrm>
            <a:off x="344853" y="1718169"/>
            <a:ext cx="2515830" cy="4317175"/>
            <a:chOff x="740522" y="1363312"/>
            <a:chExt cx="2923782" cy="5215925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xmlns="" id="{62B6EDF4-AFEB-484C-ADC4-02FDA0665D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0522" y="1363312"/>
              <a:ext cx="2923782" cy="509544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015AAF48-5F81-45BC-BE99-3157F0F1173D}"/>
                </a:ext>
              </a:extLst>
            </p:cNvPr>
            <p:cNvSpPr/>
            <p:nvPr/>
          </p:nvSpPr>
          <p:spPr>
            <a:xfrm rot="17909265">
              <a:off x="51436" y="4133732"/>
              <a:ext cx="4211410" cy="6795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pédagogique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46D64224-5889-46F6-A53A-E103FE364759}"/>
                </a:ext>
              </a:extLst>
            </p:cNvPr>
            <p:cNvSpPr/>
            <p:nvPr/>
          </p:nvSpPr>
          <p:spPr>
            <a:xfrm rot="17909265">
              <a:off x="-268486" y="3553278"/>
              <a:ext cx="4211410" cy="6795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objectif</a:t>
              </a:r>
              <a:endParaRPr lang="fr-FR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C28C1A49-48CD-4139-9EEB-2B29808BD32A}"/>
              </a:ext>
            </a:extLst>
          </p:cNvPr>
          <p:cNvGrpSpPr/>
          <p:nvPr/>
        </p:nvGrpSpPr>
        <p:grpSpPr>
          <a:xfrm>
            <a:off x="3101900" y="1554912"/>
            <a:ext cx="8658099" cy="2347367"/>
            <a:chOff x="3101900" y="1554912"/>
            <a:chExt cx="8658099" cy="2347367"/>
          </a:xfrm>
        </p:grpSpPr>
        <p:sp>
          <p:nvSpPr>
            <p:cNvPr id="40" name="Légende : flèche vers le bas 39">
              <a:extLst>
                <a:ext uri="{FF2B5EF4-FFF2-40B4-BE49-F238E27FC236}">
                  <a16:creationId xmlns:a16="http://schemas.microsoft.com/office/drawing/2014/main" xmlns="" id="{024E1A0A-EC6D-4132-B863-DA61B217FD21}"/>
                </a:ext>
              </a:extLst>
            </p:cNvPr>
            <p:cNvSpPr/>
            <p:nvPr/>
          </p:nvSpPr>
          <p:spPr>
            <a:xfrm>
              <a:off x="3113901" y="1554912"/>
              <a:ext cx="8646098" cy="2347367"/>
            </a:xfrm>
            <a:prstGeom prst="downArrowCallou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08B88F80-AF2A-4DCB-B2C9-3E1DE74FDD3F}"/>
                </a:ext>
              </a:extLst>
            </p:cNvPr>
            <p:cNvSpPr/>
            <p:nvPr/>
          </p:nvSpPr>
          <p:spPr>
            <a:xfrm>
              <a:off x="3101900" y="1654225"/>
              <a:ext cx="8658098" cy="163121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Utiliser une modélisation et simuler le comportement d’un objet</a:t>
              </a:r>
            </a:p>
            <a:p>
              <a:pPr algn="ctr"/>
              <a:r>
                <a:rPr lang="fr-FR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3A94DA7D-47BB-4220-BDC6-07C412003C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801" y="3777764"/>
            <a:ext cx="3450924" cy="19411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FABD963-1500-40A3-94F4-EDD66149716C}"/>
              </a:ext>
            </a:extLst>
          </p:cNvPr>
          <p:cNvSpPr/>
          <p:nvPr/>
        </p:nvSpPr>
        <p:spPr>
          <a:xfrm>
            <a:off x="8788282" y="3194333"/>
            <a:ext cx="3023584" cy="954107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algn="ctr"/>
            <a:r>
              <a:rPr lang="fr-F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Concevoir, créer, </a:t>
            </a:r>
          </a:p>
          <a:p>
            <a:pPr algn="ctr"/>
            <a:r>
              <a:rPr lang="fr-F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réaliser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37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be 7">
            <a:extLst>
              <a:ext uri="{FF2B5EF4-FFF2-40B4-BE49-F238E27FC236}">
                <a16:creationId xmlns:a16="http://schemas.microsoft.com/office/drawing/2014/main" xmlns="" id="{236E6FD3-349B-43E2-AC21-5BB289559B4C}"/>
              </a:ext>
            </a:extLst>
          </p:cNvPr>
          <p:cNvSpPr/>
          <p:nvPr/>
        </p:nvSpPr>
        <p:spPr>
          <a:xfrm>
            <a:off x="106939" y="3351258"/>
            <a:ext cx="11946046" cy="2635303"/>
          </a:xfrm>
          <a:prstGeom prst="cube">
            <a:avLst>
              <a:gd name="adj" fmla="val 94286"/>
            </a:avLst>
          </a:prstGeom>
          <a:solidFill>
            <a:schemeClr val="bg1">
              <a:lumMod val="7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399925" y="276491"/>
            <a:ext cx="11360075" cy="7628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Modélisation 3D</a:t>
            </a:r>
            <a:endParaRPr lang="fr-FR" sz="48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6838233-59BF-4705-BD30-1F3D0166329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0474" y="2221124"/>
            <a:ext cx="2817312" cy="283687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B5F6774-B8C0-46B0-85F6-619294B7AD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358" y="1534607"/>
            <a:ext cx="3067456" cy="425261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0A011B47-3687-4661-9B4D-5136EFEDEF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20352">
            <a:off x="6884474" y="2511289"/>
            <a:ext cx="3887512" cy="29766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410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20CD32F-6882-48E6-9DDC-B659906161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327"/>
          <a:stretch/>
        </p:blipFill>
        <p:spPr>
          <a:xfrm>
            <a:off x="-82674" y="-986332"/>
            <a:ext cx="12274673" cy="7342054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21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399925" y="276491"/>
            <a:ext cx="11360075" cy="7628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Modélisation 3D</a:t>
            </a:r>
            <a:endParaRPr lang="fr-FR" sz="48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6838233-59BF-4705-BD30-1F3D0166329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9592" y="4789362"/>
            <a:ext cx="1169126" cy="117724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B5F6774-B8C0-46B0-85F6-619294B7ADD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5363" y="4100627"/>
            <a:ext cx="1272931" cy="176474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0A011B47-3687-4661-9B4D-5136EFEDEF7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76687">
            <a:off x="9774914" y="4760358"/>
            <a:ext cx="1613238" cy="12352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474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22</a:t>
            </a:fld>
            <a:endParaRPr lang="fr-FR" noProof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Manipulation</a:t>
            </a:r>
            <a:endParaRPr lang="fr-FR" sz="4800" spc="-3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FA17DDD-9448-4EAA-A7A6-058D3957889C}"/>
              </a:ext>
            </a:extLst>
          </p:cNvPr>
          <p:cNvSpPr/>
          <p:nvPr/>
        </p:nvSpPr>
        <p:spPr>
          <a:xfrm>
            <a:off x="3203161" y="6151426"/>
            <a:ext cx="4803640" cy="163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FCF4A6D-A122-4119-8B98-C292586921C9}"/>
              </a:ext>
            </a:extLst>
          </p:cNvPr>
          <p:cNvSpPr/>
          <p:nvPr/>
        </p:nvSpPr>
        <p:spPr>
          <a:xfrm>
            <a:off x="3203161" y="6155827"/>
            <a:ext cx="4803640" cy="1553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6258225-514E-4D66-971C-B4794E659250}"/>
              </a:ext>
            </a:extLst>
          </p:cNvPr>
          <p:cNvSpPr/>
          <p:nvPr/>
        </p:nvSpPr>
        <p:spPr>
          <a:xfrm>
            <a:off x="8025850" y="5517269"/>
            <a:ext cx="4166150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8A1C0B88-6FF9-4EB4-B287-D4C08D69484C}"/>
              </a:ext>
            </a:extLst>
          </p:cNvPr>
          <p:cNvSpPr txBox="1"/>
          <p:nvPr/>
        </p:nvSpPr>
        <p:spPr>
          <a:xfrm>
            <a:off x="110395" y="2727562"/>
            <a:ext cx="2536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Lien support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AAB7FC51-7AB8-4FDE-A264-0B2E4E3FFE58}"/>
              </a:ext>
            </a:extLst>
          </p:cNvPr>
          <p:cNvSpPr txBox="1"/>
          <p:nvPr/>
        </p:nvSpPr>
        <p:spPr>
          <a:xfrm>
            <a:off x="131935" y="5185839"/>
            <a:ext cx="2536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Lien assemblage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25323EB-0600-48E4-98AB-3C90A3AED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54" y="1347713"/>
            <a:ext cx="1465870" cy="14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037FDF25-C4C4-4070-9A44-3C6C5BBFA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70" y="3866227"/>
            <a:ext cx="1448755" cy="1440000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7FDFCEB8-DB5D-4619-B193-A5B29FB3F167}"/>
              </a:ext>
            </a:extLst>
          </p:cNvPr>
          <p:cNvGrpSpPr/>
          <p:nvPr/>
        </p:nvGrpSpPr>
        <p:grpSpPr>
          <a:xfrm>
            <a:off x="3689352" y="244808"/>
            <a:ext cx="5919965" cy="5688717"/>
            <a:chOff x="6498836" y="570289"/>
            <a:chExt cx="5919965" cy="568871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05745699-28C7-4F61-9BD8-6348159CF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64706" y="650466"/>
              <a:ext cx="1475913" cy="3200775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1818BC46-C64E-40AD-9ABA-34338339A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98836" y="570289"/>
              <a:ext cx="5919965" cy="5688717"/>
            </a:xfrm>
            <a:prstGeom prst="rect">
              <a:avLst/>
            </a:prstGeom>
          </p:spPr>
        </p:pic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FF29238-4825-4E8B-857B-6E1404BAA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38" y="4546923"/>
            <a:ext cx="1288162" cy="1137940"/>
          </a:xfrm>
          <a:prstGeom prst="rect">
            <a:avLst/>
          </a:prstGeom>
        </p:spPr>
      </p:pic>
      <p:pic>
        <p:nvPicPr>
          <p:cNvPr id="19" name="Image 18">
            <a:hlinkClick r:id="rId8"/>
            <a:extLst>
              <a:ext uri="{FF2B5EF4-FFF2-40B4-BE49-F238E27FC236}">
                <a16:creationId xmlns:a16="http://schemas.microsoft.com/office/drawing/2014/main" xmlns="" id="{7F254259-A293-4B97-9852-0B235B873C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403" y="4599924"/>
            <a:ext cx="1197042" cy="80551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766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39401 0.00208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ulle narrative : ronde 35">
            <a:extLst>
              <a:ext uri="{FF2B5EF4-FFF2-40B4-BE49-F238E27FC236}">
                <a16:creationId xmlns:a16="http://schemas.microsoft.com/office/drawing/2014/main" xmlns="" id="{E62AF296-35CE-A148-A82A-9266590644BC}"/>
              </a:ext>
            </a:extLst>
          </p:cNvPr>
          <p:cNvSpPr/>
          <p:nvPr/>
        </p:nvSpPr>
        <p:spPr>
          <a:xfrm rot="17053">
            <a:off x="5379966" y="1002513"/>
            <a:ext cx="3005494" cy="1477050"/>
          </a:xfrm>
          <a:prstGeom prst="wedgeEllipseCallout">
            <a:avLst>
              <a:gd name="adj1" fmla="val -16632"/>
              <a:gd name="adj2" fmla="val 77247"/>
            </a:avLst>
          </a:prstGeom>
          <a:solidFill>
            <a:srgbClr val="FFFEF7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BAC8C07-5727-48A5-B6B0-372A1BD6B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497" y="1221860"/>
            <a:ext cx="1952432" cy="840847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23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667054" y="361334"/>
            <a:ext cx="3021368" cy="111243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Discussion </a:t>
            </a:r>
            <a:endParaRPr lang="fr-FR" sz="48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B1BA853-4EDA-0B4D-BBA7-F37B1A0A2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607" y="2991051"/>
            <a:ext cx="4328293" cy="3072553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6642528C-3E7B-7348-BC33-FC98D3A987C6}"/>
              </a:ext>
            </a:extLst>
          </p:cNvPr>
          <p:cNvGrpSpPr/>
          <p:nvPr/>
        </p:nvGrpSpPr>
        <p:grpSpPr>
          <a:xfrm rot="20391757">
            <a:off x="445885" y="3036234"/>
            <a:ext cx="3005494" cy="1324332"/>
            <a:chOff x="6762478" y="1219986"/>
            <a:chExt cx="3005494" cy="1324332"/>
          </a:xfrm>
        </p:grpSpPr>
        <p:sp>
          <p:nvSpPr>
            <p:cNvPr id="9" name="Bulle narrative : ronde 35">
              <a:extLst>
                <a:ext uri="{FF2B5EF4-FFF2-40B4-BE49-F238E27FC236}">
                  <a16:creationId xmlns:a16="http://schemas.microsoft.com/office/drawing/2014/main" xmlns="" id="{622D3388-6AB6-AF43-9002-BBC14B1A2955}"/>
                </a:ext>
              </a:extLst>
            </p:cNvPr>
            <p:cNvSpPr/>
            <p:nvPr/>
          </p:nvSpPr>
          <p:spPr>
            <a:xfrm rot="903300">
              <a:off x="6762478" y="1219986"/>
              <a:ext cx="3005494" cy="1286440"/>
            </a:xfrm>
            <a:prstGeom prst="wedgeEllipseCallout">
              <a:avLst>
                <a:gd name="adj1" fmla="val 48870"/>
                <a:gd name="adj2" fmla="val 56302"/>
              </a:avLst>
            </a:prstGeom>
            <a:solidFill>
              <a:srgbClr val="FFFEF7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8FA60EA3-02B0-E94C-867E-3E31A8B6A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139688">
              <a:off x="7423395" y="1470797"/>
              <a:ext cx="1936456" cy="820442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C99F4889-EC0F-8E40-BF19-2F8FACCBF5D3}"/>
                </a:ext>
              </a:extLst>
            </p:cNvPr>
            <p:cNvSpPr txBox="1"/>
            <p:nvPr/>
          </p:nvSpPr>
          <p:spPr>
            <a:xfrm rot="1150155">
              <a:off x="7679323" y="2174986"/>
              <a:ext cx="80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bois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256CC1A7-11C2-B34F-B37F-68A1BE8196EA}"/>
              </a:ext>
            </a:extLst>
          </p:cNvPr>
          <p:cNvGrpSpPr/>
          <p:nvPr/>
        </p:nvGrpSpPr>
        <p:grpSpPr>
          <a:xfrm rot="3564608">
            <a:off x="2980353" y="689969"/>
            <a:ext cx="1582262" cy="3005494"/>
            <a:chOff x="2059721" y="265397"/>
            <a:chExt cx="1582262" cy="3005494"/>
          </a:xfrm>
        </p:grpSpPr>
        <p:sp>
          <p:nvSpPr>
            <p:cNvPr id="13" name="Bulle narrative : ronde 35">
              <a:extLst>
                <a:ext uri="{FF2B5EF4-FFF2-40B4-BE49-F238E27FC236}">
                  <a16:creationId xmlns:a16="http://schemas.microsoft.com/office/drawing/2014/main" xmlns="" id="{3D35AEAC-871C-9C4D-AFF4-10C9CADCD1BD}"/>
                </a:ext>
              </a:extLst>
            </p:cNvPr>
            <p:cNvSpPr/>
            <p:nvPr/>
          </p:nvSpPr>
          <p:spPr>
            <a:xfrm rot="18208098">
              <a:off x="1295499" y="1029619"/>
              <a:ext cx="3005494" cy="1477050"/>
            </a:xfrm>
            <a:prstGeom prst="wedgeEllipseCallout">
              <a:avLst>
                <a:gd name="adj1" fmla="val 24181"/>
                <a:gd name="adj2" fmla="val 64249"/>
              </a:avLst>
            </a:prstGeom>
            <a:solidFill>
              <a:srgbClr val="FFFEF7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BBF4C286-F141-4B47-BDBB-A922E968D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007643">
              <a:off x="1680126" y="1317401"/>
              <a:ext cx="2113343" cy="872949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13478774-BE3C-B64F-B0EC-54ED677173B1}"/>
                </a:ext>
              </a:extLst>
            </p:cNvPr>
            <p:cNvSpPr txBox="1"/>
            <p:nvPr/>
          </p:nvSpPr>
          <p:spPr>
            <a:xfrm rot="17998611">
              <a:off x="2810085" y="1503939"/>
              <a:ext cx="1294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fer</a:t>
              </a:r>
            </a:p>
          </p:txBody>
        </p:sp>
      </p:grpSp>
      <p:sp>
        <p:nvSpPr>
          <p:cNvPr id="18" name="Bulle narrative : ronde 35">
            <a:extLst>
              <a:ext uri="{FF2B5EF4-FFF2-40B4-BE49-F238E27FC236}">
                <a16:creationId xmlns:a16="http://schemas.microsoft.com/office/drawing/2014/main" xmlns="" id="{A5A0B962-4AA0-8C49-9DA3-252866430918}"/>
              </a:ext>
            </a:extLst>
          </p:cNvPr>
          <p:cNvSpPr/>
          <p:nvPr/>
        </p:nvSpPr>
        <p:spPr>
          <a:xfrm rot="476387">
            <a:off x="8294349" y="2063378"/>
            <a:ext cx="2554816" cy="1592398"/>
          </a:xfrm>
          <a:prstGeom prst="wedgeEllipseCallout">
            <a:avLst>
              <a:gd name="adj1" fmla="val -51699"/>
              <a:gd name="adj2" fmla="val 42035"/>
            </a:avLst>
          </a:prstGeom>
          <a:solidFill>
            <a:srgbClr val="FFFEF7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0D727108-2476-B54D-AB32-580D7FD320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97015">
            <a:off x="9147860" y="2161842"/>
            <a:ext cx="1237561" cy="136568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B021D296-9469-054C-B4D1-7594537DFAC8}"/>
              </a:ext>
            </a:extLst>
          </p:cNvPr>
          <p:cNvSpPr txBox="1"/>
          <p:nvPr/>
        </p:nvSpPr>
        <p:spPr>
          <a:xfrm rot="289233">
            <a:off x="8600720" y="2653292"/>
            <a:ext cx="666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cuir</a:t>
            </a:r>
          </a:p>
        </p:txBody>
      </p:sp>
      <p:sp>
        <p:nvSpPr>
          <p:cNvPr id="26" name="Bulle narrative : ronde 35">
            <a:extLst>
              <a:ext uri="{FF2B5EF4-FFF2-40B4-BE49-F238E27FC236}">
                <a16:creationId xmlns:a16="http://schemas.microsoft.com/office/drawing/2014/main" xmlns="" id="{76F35AC0-64F4-45F2-B8A0-76A8903C8166}"/>
              </a:ext>
            </a:extLst>
          </p:cNvPr>
          <p:cNvSpPr/>
          <p:nvPr/>
        </p:nvSpPr>
        <p:spPr>
          <a:xfrm rot="17053">
            <a:off x="8302544" y="3788802"/>
            <a:ext cx="3005494" cy="1477050"/>
          </a:xfrm>
          <a:prstGeom prst="wedgeEllipseCallout">
            <a:avLst>
              <a:gd name="adj1" fmla="val -64674"/>
              <a:gd name="adj2" fmla="val -4084"/>
            </a:avLst>
          </a:prstGeom>
          <a:solidFill>
            <a:srgbClr val="FFFEF7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2DEE5AB-286D-426A-8EE6-2ABA935564DC}"/>
              </a:ext>
            </a:extLst>
          </p:cNvPr>
          <p:cNvSpPr/>
          <p:nvPr/>
        </p:nvSpPr>
        <p:spPr>
          <a:xfrm>
            <a:off x="8773577" y="4017918"/>
            <a:ext cx="2008094" cy="73337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91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24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-2016770" y="-85269"/>
            <a:ext cx="11092946" cy="111243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Les familles des matériaux</a:t>
            </a:r>
            <a:endParaRPr lang="fr-FR" sz="48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Arc plein 5">
            <a:extLst>
              <a:ext uri="{FF2B5EF4-FFF2-40B4-BE49-F238E27FC236}">
                <a16:creationId xmlns:a16="http://schemas.microsoft.com/office/drawing/2014/main" xmlns="" id="{29BFC574-486A-422E-ACED-FFCC9F293BAF}"/>
              </a:ext>
            </a:extLst>
          </p:cNvPr>
          <p:cNvSpPr/>
          <p:nvPr/>
        </p:nvSpPr>
        <p:spPr>
          <a:xfrm>
            <a:off x="-2777826" y="-88105"/>
            <a:ext cx="7293488" cy="7293488"/>
          </a:xfrm>
          <a:prstGeom prst="blockArc">
            <a:avLst>
              <a:gd name="adj1" fmla="val 18900000"/>
              <a:gd name="adj2" fmla="val 2700000"/>
              <a:gd name="adj3" fmla="val 296"/>
            </a:avLst>
          </a:prstGeom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hemeClr val="accent6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046698D3-7FDD-4811-91CE-A7DC15E0F9B0}"/>
              </a:ext>
            </a:extLst>
          </p:cNvPr>
          <p:cNvGrpSpPr/>
          <p:nvPr/>
        </p:nvGrpSpPr>
        <p:grpSpPr>
          <a:xfrm>
            <a:off x="3435403" y="1118413"/>
            <a:ext cx="7965169" cy="846937"/>
            <a:chOff x="3435403" y="1118413"/>
            <a:chExt cx="7965169" cy="846937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xmlns="" id="{DB485358-682D-43B0-8637-599F44D3F8D9}"/>
                </a:ext>
              </a:extLst>
            </p:cNvPr>
            <p:cNvSpPr/>
            <p:nvPr/>
          </p:nvSpPr>
          <p:spPr>
            <a:xfrm>
              <a:off x="3858872" y="1203107"/>
              <a:ext cx="7541700" cy="677550"/>
            </a:xfrm>
            <a:custGeom>
              <a:avLst/>
              <a:gdLst>
                <a:gd name="connsiteX0" fmla="*/ 0 w 7541700"/>
                <a:gd name="connsiteY0" fmla="*/ 0 h 677550"/>
                <a:gd name="connsiteX1" fmla="*/ 7541700 w 7541700"/>
                <a:gd name="connsiteY1" fmla="*/ 0 h 677550"/>
                <a:gd name="connsiteX2" fmla="*/ 7541700 w 7541700"/>
                <a:gd name="connsiteY2" fmla="*/ 677550 h 677550"/>
                <a:gd name="connsiteX3" fmla="*/ 0 w 7541700"/>
                <a:gd name="connsiteY3" fmla="*/ 677550 h 677550"/>
                <a:gd name="connsiteX4" fmla="*/ 0 w 7541700"/>
                <a:gd name="connsiteY4" fmla="*/ 0 h 67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1700" h="677550">
                  <a:moveTo>
                    <a:pt x="0" y="0"/>
                  </a:moveTo>
                  <a:lnTo>
                    <a:pt x="7541700" y="0"/>
                  </a:lnTo>
                  <a:lnTo>
                    <a:pt x="7541700" y="677550"/>
                  </a:lnTo>
                  <a:lnTo>
                    <a:pt x="0" y="6775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7805" tIns="81280" rIns="81280" bIns="8128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3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Famille des matériaux organiques</a:t>
              </a:r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xmlns="" id="{4EFD47D8-D24F-4D1F-8BBB-516E5368C8F1}"/>
                </a:ext>
              </a:extLst>
            </p:cNvPr>
            <p:cNvSpPr/>
            <p:nvPr/>
          </p:nvSpPr>
          <p:spPr>
            <a:xfrm>
              <a:off x="3435403" y="1118413"/>
              <a:ext cx="846937" cy="84693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969D1B83-1A03-49BF-860B-1EFC1C7ED2BB}"/>
              </a:ext>
            </a:extLst>
          </p:cNvPr>
          <p:cNvGrpSpPr/>
          <p:nvPr/>
        </p:nvGrpSpPr>
        <p:grpSpPr>
          <a:xfrm>
            <a:off x="3920916" y="2134413"/>
            <a:ext cx="7479656" cy="846937"/>
            <a:chOff x="3920916" y="2134413"/>
            <a:chExt cx="7479656" cy="846937"/>
          </a:xfrm>
        </p:grpSpPr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BF70C758-279A-407E-83B2-FAA403A54D9A}"/>
                </a:ext>
              </a:extLst>
            </p:cNvPr>
            <p:cNvSpPr/>
            <p:nvPr/>
          </p:nvSpPr>
          <p:spPr>
            <a:xfrm>
              <a:off x="4344385" y="2219107"/>
              <a:ext cx="7056187" cy="677550"/>
            </a:xfrm>
            <a:custGeom>
              <a:avLst/>
              <a:gdLst>
                <a:gd name="connsiteX0" fmla="*/ 0 w 7056187"/>
                <a:gd name="connsiteY0" fmla="*/ 0 h 677550"/>
                <a:gd name="connsiteX1" fmla="*/ 7056187 w 7056187"/>
                <a:gd name="connsiteY1" fmla="*/ 0 h 677550"/>
                <a:gd name="connsiteX2" fmla="*/ 7056187 w 7056187"/>
                <a:gd name="connsiteY2" fmla="*/ 677550 h 677550"/>
                <a:gd name="connsiteX3" fmla="*/ 0 w 7056187"/>
                <a:gd name="connsiteY3" fmla="*/ 677550 h 677550"/>
                <a:gd name="connsiteX4" fmla="*/ 0 w 7056187"/>
                <a:gd name="connsiteY4" fmla="*/ 0 h 67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56187" h="677550">
                  <a:moveTo>
                    <a:pt x="0" y="0"/>
                  </a:moveTo>
                  <a:lnTo>
                    <a:pt x="7056187" y="0"/>
                  </a:lnTo>
                  <a:lnTo>
                    <a:pt x="7056187" y="677550"/>
                  </a:lnTo>
                  <a:lnTo>
                    <a:pt x="0" y="6775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511897"/>
                <a:satOff val="8526"/>
                <a:lumOff val="8234"/>
                <a:alphaOff val="0"/>
              </a:schemeClr>
            </a:fillRef>
            <a:effectRef idx="0">
              <a:schemeClr val="accent5">
                <a:hueOff val="-3511897"/>
                <a:satOff val="8526"/>
                <a:lumOff val="823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7805" tIns="81280" rIns="81280" bIns="8128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3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Famille des matériaux métalliques</a:t>
              </a: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xmlns="" id="{17A3DDB2-BB16-491D-9863-E12635E8FBA8}"/>
                </a:ext>
              </a:extLst>
            </p:cNvPr>
            <p:cNvSpPr/>
            <p:nvPr/>
          </p:nvSpPr>
          <p:spPr>
            <a:xfrm>
              <a:off x="3920916" y="2134413"/>
              <a:ext cx="846937" cy="84693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5">
                <a:hueOff val="-3511897"/>
                <a:satOff val="8526"/>
                <a:lumOff val="8234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xmlns="" id="{7A1F254E-B6B1-437D-8778-888348E990E8}"/>
              </a:ext>
            </a:extLst>
          </p:cNvPr>
          <p:cNvGrpSpPr/>
          <p:nvPr/>
        </p:nvGrpSpPr>
        <p:grpSpPr>
          <a:xfrm>
            <a:off x="4069929" y="3150413"/>
            <a:ext cx="7330643" cy="846937"/>
            <a:chOff x="4069929" y="3150413"/>
            <a:chExt cx="7330643" cy="846937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xmlns="" id="{F4F8A094-93F8-47C1-AA0A-D3E6D3431F2F}"/>
                </a:ext>
              </a:extLst>
            </p:cNvPr>
            <p:cNvSpPr/>
            <p:nvPr/>
          </p:nvSpPr>
          <p:spPr>
            <a:xfrm>
              <a:off x="4493398" y="3235107"/>
              <a:ext cx="6907174" cy="677550"/>
            </a:xfrm>
            <a:custGeom>
              <a:avLst/>
              <a:gdLst>
                <a:gd name="connsiteX0" fmla="*/ 0 w 6907174"/>
                <a:gd name="connsiteY0" fmla="*/ 0 h 677550"/>
                <a:gd name="connsiteX1" fmla="*/ 6907174 w 6907174"/>
                <a:gd name="connsiteY1" fmla="*/ 0 h 677550"/>
                <a:gd name="connsiteX2" fmla="*/ 6907174 w 6907174"/>
                <a:gd name="connsiteY2" fmla="*/ 677550 h 677550"/>
                <a:gd name="connsiteX3" fmla="*/ 0 w 6907174"/>
                <a:gd name="connsiteY3" fmla="*/ 677550 h 677550"/>
                <a:gd name="connsiteX4" fmla="*/ 0 w 6907174"/>
                <a:gd name="connsiteY4" fmla="*/ 0 h 67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174" h="677550">
                  <a:moveTo>
                    <a:pt x="0" y="0"/>
                  </a:moveTo>
                  <a:lnTo>
                    <a:pt x="6907174" y="0"/>
                  </a:lnTo>
                  <a:lnTo>
                    <a:pt x="6907174" y="677550"/>
                  </a:lnTo>
                  <a:lnTo>
                    <a:pt x="0" y="677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7023793"/>
                <a:satOff val="17053"/>
                <a:lumOff val="1646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7805" tIns="81280" rIns="81280" bIns="8128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3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Famille des matériaux céramiques</a:t>
              </a: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xmlns="" id="{483F346F-1519-41B1-9023-E4619CF7E39C}"/>
                </a:ext>
              </a:extLst>
            </p:cNvPr>
            <p:cNvSpPr/>
            <p:nvPr/>
          </p:nvSpPr>
          <p:spPr>
            <a:xfrm>
              <a:off x="4069929" y="3150413"/>
              <a:ext cx="846937" cy="846937"/>
            </a:xfrm>
            <a:prstGeom prst="ellips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xmlns="" id="{9A0D4F14-058E-4BF2-B823-E627C9D4E8F4}"/>
              </a:ext>
            </a:extLst>
          </p:cNvPr>
          <p:cNvGrpSpPr/>
          <p:nvPr/>
        </p:nvGrpSpPr>
        <p:grpSpPr>
          <a:xfrm>
            <a:off x="3920916" y="4166413"/>
            <a:ext cx="7479656" cy="846937"/>
            <a:chOff x="3920916" y="4166413"/>
            <a:chExt cx="7479656" cy="846937"/>
          </a:xfrm>
        </p:grpSpPr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xmlns="" id="{E51560CC-2C26-47EA-88A6-31B8D9E4DFDA}"/>
                </a:ext>
              </a:extLst>
            </p:cNvPr>
            <p:cNvSpPr/>
            <p:nvPr/>
          </p:nvSpPr>
          <p:spPr>
            <a:xfrm>
              <a:off x="4344385" y="4251107"/>
              <a:ext cx="7056187" cy="677550"/>
            </a:xfrm>
            <a:custGeom>
              <a:avLst/>
              <a:gdLst>
                <a:gd name="connsiteX0" fmla="*/ 0 w 7056187"/>
                <a:gd name="connsiteY0" fmla="*/ 0 h 677550"/>
                <a:gd name="connsiteX1" fmla="*/ 7056187 w 7056187"/>
                <a:gd name="connsiteY1" fmla="*/ 0 h 677550"/>
                <a:gd name="connsiteX2" fmla="*/ 7056187 w 7056187"/>
                <a:gd name="connsiteY2" fmla="*/ 677550 h 677550"/>
                <a:gd name="connsiteX3" fmla="*/ 0 w 7056187"/>
                <a:gd name="connsiteY3" fmla="*/ 677550 h 677550"/>
                <a:gd name="connsiteX4" fmla="*/ 0 w 7056187"/>
                <a:gd name="connsiteY4" fmla="*/ 0 h 67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56187" h="677550">
                  <a:moveTo>
                    <a:pt x="0" y="0"/>
                  </a:moveTo>
                  <a:lnTo>
                    <a:pt x="7056187" y="0"/>
                  </a:lnTo>
                  <a:lnTo>
                    <a:pt x="7056187" y="677550"/>
                  </a:lnTo>
                  <a:lnTo>
                    <a:pt x="0" y="677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10535690"/>
                <a:satOff val="25579"/>
                <a:lumOff val="247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7805" tIns="81280" rIns="81280" bIns="8128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3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Famille des matériaux plastiques</a:t>
              </a: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xmlns="" id="{5C83A858-547F-42F2-9DF2-1EF3536A84F6}"/>
                </a:ext>
              </a:extLst>
            </p:cNvPr>
            <p:cNvSpPr/>
            <p:nvPr/>
          </p:nvSpPr>
          <p:spPr>
            <a:xfrm>
              <a:off x="3920916" y="4166413"/>
              <a:ext cx="846937" cy="846937"/>
            </a:xfrm>
            <a:prstGeom prst="ellips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CFBE12CE-FBA1-425D-A0F4-6AFC889DF9DB}"/>
              </a:ext>
            </a:extLst>
          </p:cNvPr>
          <p:cNvGrpSpPr/>
          <p:nvPr/>
        </p:nvGrpSpPr>
        <p:grpSpPr>
          <a:xfrm>
            <a:off x="3435403" y="5182413"/>
            <a:ext cx="7965169" cy="846937"/>
            <a:chOff x="3435403" y="5182413"/>
            <a:chExt cx="7965169" cy="846937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xmlns="" id="{B16F5020-B4A4-4021-8C37-21C0794A10BF}"/>
                </a:ext>
              </a:extLst>
            </p:cNvPr>
            <p:cNvSpPr/>
            <p:nvPr/>
          </p:nvSpPr>
          <p:spPr>
            <a:xfrm>
              <a:off x="3858872" y="5267107"/>
              <a:ext cx="7541700" cy="677550"/>
            </a:xfrm>
            <a:custGeom>
              <a:avLst/>
              <a:gdLst>
                <a:gd name="connsiteX0" fmla="*/ 0 w 7541700"/>
                <a:gd name="connsiteY0" fmla="*/ 0 h 677550"/>
                <a:gd name="connsiteX1" fmla="*/ 7541700 w 7541700"/>
                <a:gd name="connsiteY1" fmla="*/ 0 h 677550"/>
                <a:gd name="connsiteX2" fmla="*/ 7541700 w 7541700"/>
                <a:gd name="connsiteY2" fmla="*/ 677550 h 677550"/>
                <a:gd name="connsiteX3" fmla="*/ 0 w 7541700"/>
                <a:gd name="connsiteY3" fmla="*/ 677550 h 677550"/>
                <a:gd name="connsiteX4" fmla="*/ 0 w 7541700"/>
                <a:gd name="connsiteY4" fmla="*/ 0 h 67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1700" h="677550">
                  <a:moveTo>
                    <a:pt x="0" y="0"/>
                  </a:moveTo>
                  <a:lnTo>
                    <a:pt x="7541700" y="0"/>
                  </a:lnTo>
                  <a:lnTo>
                    <a:pt x="7541700" y="677550"/>
                  </a:lnTo>
                  <a:lnTo>
                    <a:pt x="0" y="6775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4047587"/>
                <a:satOff val="34105"/>
                <a:lumOff val="32937"/>
                <a:alphaOff val="0"/>
              </a:schemeClr>
            </a:fillRef>
            <a:effectRef idx="0">
              <a:schemeClr val="accent5">
                <a:hueOff val="-14047587"/>
                <a:satOff val="34105"/>
                <a:lumOff val="3293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7805" tIns="81280" rIns="81280" bIns="8128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3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Famille des matériaux composites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xmlns="" id="{C9B93303-85C9-4F10-A0EB-73DA7B320662}"/>
                </a:ext>
              </a:extLst>
            </p:cNvPr>
            <p:cNvSpPr/>
            <p:nvPr/>
          </p:nvSpPr>
          <p:spPr>
            <a:xfrm>
              <a:off x="3435403" y="5182413"/>
              <a:ext cx="846937" cy="846937"/>
            </a:xfrm>
            <a:prstGeom prst="ellipse">
              <a:avLst/>
            </a:prstGeom>
          </p:spPr>
          <p:style>
            <a:lnRef idx="2">
              <a:schemeClr val="accent5">
                <a:hueOff val="-14047587"/>
                <a:satOff val="34105"/>
                <a:lumOff val="32937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2" name="Modèle 3D 1" descr="Terre">
                <a:extLst>
                  <a:ext uri="{FF2B5EF4-FFF2-40B4-BE49-F238E27FC236}">
                    <a16:creationId xmlns:a16="http://schemas.microsoft.com/office/drawing/2014/main" id="{B7F2AC89-5BEE-45EC-B7AC-B002A00C37B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7129" y="1953922"/>
              <a:ext cx="3037880" cy="303788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037880" cy="303788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 ay="3600000" az="54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èle 3D 1" descr="Terre">
                <a:extLst>
                  <a:ext uri="{FF2B5EF4-FFF2-40B4-BE49-F238E27FC236}">
                    <a16:creationId xmlns:a16="http://schemas.microsoft.com/office/drawing/2014/main" xmlns="" id="{B7F2AC89-5BEE-45EC-B7AC-B002A00C37B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7129" y="1953922"/>
                <a:ext cx="3037880" cy="3037881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F7C173A0-1249-4C8B-BCA9-C198CB931BB3}"/>
              </a:ext>
            </a:extLst>
          </p:cNvPr>
          <p:cNvGrpSpPr/>
          <p:nvPr/>
        </p:nvGrpSpPr>
        <p:grpSpPr>
          <a:xfrm>
            <a:off x="3529703" y="1110351"/>
            <a:ext cx="1333419" cy="4778985"/>
            <a:chOff x="3529703" y="1110351"/>
            <a:chExt cx="1333419" cy="4778985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ABF82738-4775-4B18-901E-877AB93D37AA}"/>
                </a:ext>
              </a:extLst>
            </p:cNvPr>
            <p:cNvGrpSpPr/>
            <p:nvPr/>
          </p:nvGrpSpPr>
          <p:grpSpPr>
            <a:xfrm>
              <a:off x="3529703" y="1110351"/>
              <a:ext cx="1333419" cy="4778985"/>
              <a:chOff x="3529703" y="1110351"/>
              <a:chExt cx="1333419" cy="4778985"/>
            </a:xfrm>
          </p:grpSpPr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xmlns="" id="{2D1EBE61-6256-4942-8BFB-7F1C7C6D10FC}"/>
                  </a:ext>
                </a:extLst>
              </p:cNvPr>
              <p:cNvGrpSpPr/>
              <p:nvPr/>
            </p:nvGrpSpPr>
            <p:grpSpPr>
              <a:xfrm>
                <a:off x="3529703" y="1110351"/>
                <a:ext cx="1116228" cy="4778985"/>
                <a:chOff x="3529703" y="1110351"/>
                <a:chExt cx="1116228" cy="4778985"/>
              </a:xfrm>
            </p:grpSpPr>
            <p:pic>
              <p:nvPicPr>
                <p:cNvPr id="34" name="Picture 2">
                  <a:extLst>
                    <a:ext uri="{FF2B5EF4-FFF2-40B4-BE49-F238E27FC236}">
                      <a16:creationId xmlns:a16="http://schemas.microsoft.com/office/drawing/2014/main" xmlns="" id="{5ADFC6B0-9965-405D-B18F-E26EC6CB6BF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4042838" y="2342891"/>
                  <a:ext cx="603093" cy="4690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4" name="Groupe 3">
                  <a:extLst>
                    <a:ext uri="{FF2B5EF4-FFF2-40B4-BE49-F238E27FC236}">
                      <a16:creationId xmlns:a16="http://schemas.microsoft.com/office/drawing/2014/main" xmlns="" id="{3791343A-8161-4190-BA0E-866A8443C493}"/>
                    </a:ext>
                  </a:extLst>
                </p:cNvPr>
                <p:cNvGrpSpPr/>
                <p:nvPr/>
              </p:nvGrpSpPr>
              <p:grpSpPr>
                <a:xfrm>
                  <a:off x="3529703" y="1110351"/>
                  <a:ext cx="655819" cy="839197"/>
                  <a:chOff x="3529703" y="1110351"/>
                  <a:chExt cx="655819" cy="839197"/>
                </a:xfrm>
              </p:grpSpPr>
              <p:pic>
                <p:nvPicPr>
                  <p:cNvPr id="38" name="Picture 2">
                    <a:extLst>
                      <a:ext uri="{FF2B5EF4-FFF2-40B4-BE49-F238E27FC236}">
                        <a16:creationId xmlns:a16="http://schemas.microsoft.com/office/drawing/2014/main" xmlns="" id="{BDF165B8-C3E6-49A5-9C57-F93E0B14F53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clrChange>
                      <a:clrFrom>
                        <a:srgbClr val="FEFEFE"/>
                      </a:clrFrom>
                      <a:clrTo>
                        <a:srgbClr val="FEFEFE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3587684" y="1110351"/>
                    <a:ext cx="540800" cy="42156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7" name="Picture 2">
                    <a:extLst>
                      <a:ext uri="{FF2B5EF4-FFF2-40B4-BE49-F238E27FC236}">
                        <a16:creationId xmlns:a16="http://schemas.microsoft.com/office/drawing/2014/main" xmlns="" id="{8C942CC8-8436-4117-B12D-3D5F1EBED93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>
                    <a:clrChange>
                      <a:clrFrom>
                        <a:srgbClr val="FEFEFE"/>
                      </a:clrFrom>
                      <a:clrTo>
                        <a:srgbClr val="FEFEFE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3529703" y="1414539"/>
                    <a:ext cx="655819" cy="53500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1" name="Image 10">
                  <a:extLst>
                    <a:ext uri="{FF2B5EF4-FFF2-40B4-BE49-F238E27FC236}">
                      <a16:creationId xmlns:a16="http://schemas.microsoft.com/office/drawing/2014/main" xmlns="" id="{79490BFC-3099-4296-8110-F3BF9F0575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587684" y="5326248"/>
                  <a:ext cx="563088" cy="563088"/>
                </a:xfrm>
                <a:prstGeom prst="rect">
                  <a:avLst/>
                </a:prstGeom>
              </p:spPr>
            </p:pic>
          </p:grpSp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xmlns="" id="{ADDDC294-6567-4B60-BF98-61815A8943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60971" y="3377475"/>
                <a:ext cx="702151" cy="362328"/>
              </a:xfrm>
              <a:prstGeom prst="rect">
                <a:avLst/>
              </a:prstGeom>
            </p:spPr>
          </p:pic>
        </p:grp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1A29E50B-027D-4A16-A7C0-B5FEB1D6C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42838" y="4386650"/>
              <a:ext cx="592931" cy="485638"/>
            </a:xfrm>
            <a:prstGeom prst="rect">
              <a:avLst/>
            </a:prstGeom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198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0A17FCB0-4E92-4443-9D05-531899E0A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601805" y="1888213"/>
            <a:ext cx="1797858" cy="4321773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xmlns="" id="{6CF3FDB1-3D7B-4159-97F1-DD1C5ED32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527" y="864000"/>
            <a:ext cx="3737297" cy="2166659"/>
          </a:xfrm>
          <a:prstGeom prst="rect">
            <a:avLst/>
          </a:prstGeom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xmlns="" id="{B3DF7A21-0112-4B14-B317-3964A6E02BAF}"/>
              </a:ext>
            </a:extLst>
          </p:cNvPr>
          <p:cNvGrpSpPr/>
          <p:nvPr/>
        </p:nvGrpSpPr>
        <p:grpSpPr>
          <a:xfrm>
            <a:off x="666105" y="4849977"/>
            <a:ext cx="5478324" cy="985505"/>
            <a:chOff x="666105" y="4849977"/>
            <a:chExt cx="5478324" cy="985505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xmlns="" id="{EA9CC8AC-03BA-4D28-B550-811B02B4AFA5}"/>
                </a:ext>
              </a:extLst>
            </p:cNvPr>
            <p:cNvSpPr/>
            <p:nvPr/>
          </p:nvSpPr>
          <p:spPr>
            <a:xfrm>
              <a:off x="666105" y="4849977"/>
              <a:ext cx="5428947" cy="985505"/>
            </a:xfrm>
            <a:prstGeom prst="roundRect">
              <a:avLst>
                <a:gd name="adj" fmla="val 1011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719A2F3B-243B-4E4A-9360-DA2CCCFF721D}"/>
                </a:ext>
              </a:extLst>
            </p:cNvPr>
            <p:cNvSpPr/>
            <p:nvPr/>
          </p:nvSpPr>
          <p:spPr>
            <a:xfrm>
              <a:off x="3179933" y="4961710"/>
              <a:ext cx="2964496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fr-FR" sz="2000" i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mode, impact environnemental</a:t>
              </a:r>
            </a:p>
          </p:txBody>
        </p:sp>
      </p:grp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25</a:t>
            </a:fld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xmlns="" id="{F6B37AA6-6207-4D24-9D24-81844022AD91}"/>
              </a:ext>
            </a:extLst>
          </p:cNvPr>
          <p:cNvGrpSpPr/>
          <p:nvPr/>
        </p:nvGrpSpPr>
        <p:grpSpPr>
          <a:xfrm>
            <a:off x="667053" y="1360958"/>
            <a:ext cx="5428947" cy="985505"/>
            <a:chOff x="667053" y="1360958"/>
            <a:chExt cx="5428947" cy="985505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491ABF6A-A868-48D6-AD24-1ACC4D772CA7}"/>
                </a:ext>
              </a:extLst>
            </p:cNvPr>
            <p:cNvSpPr/>
            <p:nvPr/>
          </p:nvSpPr>
          <p:spPr>
            <a:xfrm>
              <a:off x="667053" y="1360958"/>
              <a:ext cx="5428947" cy="985505"/>
            </a:xfrm>
            <a:prstGeom prst="roundRect">
              <a:avLst>
                <a:gd name="adj" fmla="val 1011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9B87B5D3-55A9-4BFE-B7FB-084B77685607}"/>
                </a:ext>
              </a:extLst>
            </p:cNvPr>
            <p:cNvSpPr/>
            <p:nvPr/>
          </p:nvSpPr>
          <p:spPr>
            <a:xfrm>
              <a:off x="3244401" y="1620877"/>
              <a:ext cx="2851599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fr-FR" sz="2000" i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propriétés physiques</a:t>
              </a: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xmlns="" id="{CAB631CC-0F6C-4917-B5E7-1FCBDC744FDC}"/>
              </a:ext>
            </a:extLst>
          </p:cNvPr>
          <p:cNvGrpSpPr/>
          <p:nvPr/>
        </p:nvGrpSpPr>
        <p:grpSpPr>
          <a:xfrm>
            <a:off x="667052" y="2534583"/>
            <a:ext cx="5487711" cy="985505"/>
            <a:chOff x="667052" y="2534583"/>
            <a:chExt cx="5487711" cy="985505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xmlns="" id="{76D52DED-5B8C-44A6-BD66-A14F72A7C178}"/>
                </a:ext>
              </a:extLst>
            </p:cNvPr>
            <p:cNvSpPr/>
            <p:nvPr/>
          </p:nvSpPr>
          <p:spPr>
            <a:xfrm>
              <a:off x="667052" y="2534583"/>
              <a:ext cx="5428947" cy="985505"/>
            </a:xfrm>
            <a:prstGeom prst="roundRect">
              <a:avLst>
                <a:gd name="adj" fmla="val 1011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843CC1C8-6DB7-4EEC-9FB6-67DC5F69FF15}"/>
                </a:ext>
              </a:extLst>
            </p:cNvPr>
            <p:cNvSpPr/>
            <p:nvPr/>
          </p:nvSpPr>
          <p:spPr>
            <a:xfrm>
              <a:off x="3233642" y="2781416"/>
              <a:ext cx="2921121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fr-FR" sz="2000" i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procédés de fabrication</a:t>
              </a:r>
            </a:p>
            <a:p>
              <a:pPr algn="ctr"/>
              <a:endParaRPr lang="fr-FR" sz="2000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xmlns="" id="{6111C4F2-5702-48E1-9F56-4380D3139020}"/>
              </a:ext>
            </a:extLst>
          </p:cNvPr>
          <p:cNvGrpSpPr/>
          <p:nvPr/>
        </p:nvGrpSpPr>
        <p:grpSpPr>
          <a:xfrm>
            <a:off x="666106" y="3673649"/>
            <a:ext cx="5428947" cy="1135104"/>
            <a:chOff x="666106" y="3673649"/>
            <a:chExt cx="5428947" cy="1135104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xmlns="" id="{6F40989C-DDE5-4B41-8FB7-26AE1146F2DF}"/>
                </a:ext>
              </a:extLst>
            </p:cNvPr>
            <p:cNvSpPr/>
            <p:nvPr/>
          </p:nvSpPr>
          <p:spPr>
            <a:xfrm>
              <a:off x="666106" y="3673649"/>
              <a:ext cx="5428947" cy="985505"/>
            </a:xfrm>
            <a:prstGeom prst="roundRect">
              <a:avLst>
                <a:gd name="adj" fmla="val 1011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021C3F7E-821F-463B-A23B-57025A13683F}"/>
                </a:ext>
              </a:extLst>
            </p:cNvPr>
            <p:cNvSpPr/>
            <p:nvPr/>
          </p:nvSpPr>
          <p:spPr>
            <a:xfrm>
              <a:off x="3242643" y="3793090"/>
              <a:ext cx="2463502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fr-FR" sz="2000" i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coût global,</a:t>
              </a:r>
            </a:p>
            <a:p>
              <a:r>
                <a:rPr lang="fr-FR" sz="2000" i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disponibilité</a:t>
              </a:r>
            </a:p>
            <a:p>
              <a:pPr algn="ctr"/>
              <a:endParaRPr lang="fr-FR" sz="2000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B2DD9EAF-35D8-4FDE-9F7D-8B43E2D36B6B}"/>
              </a:ext>
            </a:extLst>
          </p:cNvPr>
          <p:cNvGrpSpPr/>
          <p:nvPr/>
        </p:nvGrpSpPr>
        <p:grpSpPr>
          <a:xfrm>
            <a:off x="667054" y="1364782"/>
            <a:ext cx="2463502" cy="985505"/>
            <a:chOff x="667054" y="1364782"/>
            <a:chExt cx="2463502" cy="985505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1B148C19-00E8-4AEB-A511-0DAD7F7EEF90}"/>
                </a:ext>
              </a:extLst>
            </p:cNvPr>
            <p:cNvSpPr/>
            <p:nvPr/>
          </p:nvSpPr>
          <p:spPr>
            <a:xfrm>
              <a:off x="667054" y="1364782"/>
              <a:ext cx="2463502" cy="985505"/>
            </a:xfrm>
            <a:prstGeom prst="roundRect">
              <a:avLst>
                <a:gd name="adj" fmla="val 10117"/>
              </a:avLst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FFF32126-6797-4FCA-939B-73D1D75E725D}"/>
                </a:ext>
              </a:extLst>
            </p:cNvPr>
            <p:cNvSpPr/>
            <p:nvPr/>
          </p:nvSpPr>
          <p:spPr>
            <a:xfrm>
              <a:off x="835854" y="1380481"/>
              <a:ext cx="2125903" cy="95410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fr-FR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ropriétés </a:t>
              </a:r>
            </a:p>
            <a:p>
              <a:pPr algn="ctr"/>
              <a:r>
                <a:rPr lang="fr-FR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intrinsèques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54A1D567-6C54-42B6-9758-444966793057}"/>
              </a:ext>
            </a:extLst>
          </p:cNvPr>
          <p:cNvGrpSpPr/>
          <p:nvPr/>
        </p:nvGrpSpPr>
        <p:grpSpPr>
          <a:xfrm>
            <a:off x="667054" y="2524164"/>
            <a:ext cx="2463502" cy="985505"/>
            <a:chOff x="667054" y="2524164"/>
            <a:chExt cx="2463502" cy="98550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xmlns="" id="{60744A2C-8419-4F11-A20D-93F0B8073CDD}"/>
                </a:ext>
              </a:extLst>
            </p:cNvPr>
            <p:cNvSpPr/>
            <p:nvPr/>
          </p:nvSpPr>
          <p:spPr>
            <a:xfrm>
              <a:off x="667054" y="2524164"/>
              <a:ext cx="2463502" cy="985505"/>
            </a:xfrm>
            <a:prstGeom prst="roundRect">
              <a:avLst>
                <a:gd name="adj" fmla="val 10117"/>
              </a:avLst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965D94E-CAE6-4CD6-B847-DCF621E05E91}"/>
                </a:ext>
              </a:extLst>
            </p:cNvPr>
            <p:cNvSpPr/>
            <p:nvPr/>
          </p:nvSpPr>
          <p:spPr>
            <a:xfrm>
              <a:off x="1176492" y="2539863"/>
              <a:ext cx="1444626" cy="95410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Mise en</a:t>
              </a:r>
            </a:p>
            <a:p>
              <a:pPr algn="ctr"/>
              <a:r>
                <a:rPr lang="fr-FR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œuvre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BF6A706E-24D8-423B-A39F-39F09DEF7917}"/>
              </a:ext>
            </a:extLst>
          </p:cNvPr>
          <p:cNvGrpSpPr/>
          <p:nvPr/>
        </p:nvGrpSpPr>
        <p:grpSpPr>
          <a:xfrm>
            <a:off x="667054" y="3673649"/>
            <a:ext cx="2463502" cy="985505"/>
            <a:chOff x="667054" y="3673649"/>
            <a:chExt cx="2463502" cy="985505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E9FBC1B2-65FB-4CAA-B2A6-88720EAFBEF3}"/>
                </a:ext>
              </a:extLst>
            </p:cNvPr>
            <p:cNvSpPr/>
            <p:nvPr/>
          </p:nvSpPr>
          <p:spPr>
            <a:xfrm>
              <a:off x="667054" y="3673649"/>
              <a:ext cx="2463502" cy="985505"/>
            </a:xfrm>
            <a:prstGeom prst="roundRect">
              <a:avLst>
                <a:gd name="adj" fmla="val 10117"/>
              </a:avLst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1D3A3C10-7D5E-445E-B28C-AA58C403BF73}"/>
                </a:ext>
              </a:extLst>
            </p:cNvPr>
            <p:cNvSpPr/>
            <p:nvPr/>
          </p:nvSpPr>
          <p:spPr>
            <a:xfrm>
              <a:off x="806197" y="3894373"/>
              <a:ext cx="2185215" cy="52322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Économique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xmlns="" id="{E05C86C6-E2A1-43B7-8401-2FCA94A8177E}"/>
              </a:ext>
            </a:extLst>
          </p:cNvPr>
          <p:cNvGrpSpPr/>
          <p:nvPr/>
        </p:nvGrpSpPr>
        <p:grpSpPr>
          <a:xfrm>
            <a:off x="667054" y="4842730"/>
            <a:ext cx="2463502" cy="985505"/>
            <a:chOff x="667054" y="4842730"/>
            <a:chExt cx="2463502" cy="985505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25AE694E-303A-42F2-87E0-B0E1C189DD0C}"/>
                </a:ext>
              </a:extLst>
            </p:cNvPr>
            <p:cNvSpPr/>
            <p:nvPr/>
          </p:nvSpPr>
          <p:spPr>
            <a:xfrm>
              <a:off x="667054" y="4842730"/>
              <a:ext cx="2463502" cy="985505"/>
            </a:xfrm>
            <a:prstGeom prst="roundRect">
              <a:avLst>
                <a:gd name="adj" fmla="val 10117"/>
              </a:avLst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25AE6CA4-1D7A-487F-9A7F-5C22FF11CC44}"/>
                </a:ext>
              </a:extLst>
            </p:cNvPr>
            <p:cNvSpPr/>
            <p:nvPr/>
          </p:nvSpPr>
          <p:spPr>
            <a:xfrm>
              <a:off x="716430" y="5073872"/>
              <a:ext cx="2364750" cy="52322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Socio-culturel</a:t>
              </a:r>
            </a:p>
          </p:txBody>
        </p:sp>
      </p:grpSp>
      <p:sp>
        <p:nvSpPr>
          <p:cNvPr id="39" name="ZoneTexte 38">
            <a:extLst>
              <a:ext uri="{FF2B5EF4-FFF2-40B4-BE49-F238E27FC236}">
                <a16:creationId xmlns:a16="http://schemas.microsoft.com/office/drawing/2014/main" xmlns="" id="{2800C264-69D9-4825-8293-6C70ED9BF31C}"/>
              </a:ext>
            </a:extLst>
          </p:cNvPr>
          <p:cNvSpPr txBox="1"/>
          <p:nvPr/>
        </p:nvSpPr>
        <p:spPr>
          <a:xfrm>
            <a:off x="6080907" y="1016836"/>
            <a:ext cx="39667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Le concepteur doit aussi tenir compte de bien d'autres facteurs.</a:t>
            </a: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xmlns="" id="{0AEBB348-A3B6-4F8A-B2DF-2DF04AFB4DCD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Comment choisir un matériau ?</a:t>
            </a:r>
            <a:endParaRPr lang="fr-FR" sz="4800" spc="-3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088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26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549527" y="201315"/>
            <a:ext cx="11092946" cy="69022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Sélection possible  des matériaux</a:t>
            </a:r>
            <a:endParaRPr lang="fr-FR" sz="48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9316A31-87DB-4C31-AEC7-21704595D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601805" y="1888213"/>
            <a:ext cx="1797858" cy="432177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C5454C9-2125-42E5-BBF9-726EB8E50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694" y="1254123"/>
            <a:ext cx="5047130" cy="205835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6F73F98B-C7F8-4826-9B03-6CB05D2C6FBF}"/>
              </a:ext>
            </a:extLst>
          </p:cNvPr>
          <p:cNvSpPr txBox="1"/>
          <p:nvPr/>
        </p:nvSpPr>
        <p:spPr>
          <a:xfrm>
            <a:off x="5149132" y="1558644"/>
            <a:ext cx="47036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PET :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Polytéréphtalate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d'éthylène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ABS :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Acrylonitrile butadiène styrène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663BBC9-0622-4617-827E-F9122572C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71" y="1670499"/>
            <a:ext cx="3496891" cy="302699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000C444-A7FC-4118-8FD9-F0718AEDEFA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5897" y="3468334"/>
            <a:ext cx="3746904" cy="37469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204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xmlns="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549527" y="401054"/>
            <a:ext cx="6523626" cy="6969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Vidéo Test résistance PET </a:t>
            </a:r>
            <a:endParaRPr lang="fr-FR" sz="48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27</a:t>
            </a:fld>
            <a:endParaRPr lang="fr-FR">
              <a:solidFill>
                <a:srgbClr val="FFFFFF"/>
              </a:solidFill>
            </a:endParaRPr>
          </a:p>
        </p:txBody>
      </p:sp>
      <p:pic>
        <p:nvPicPr>
          <p:cNvPr id="2" name="VideoTestALOpet">
            <a:hlinkClick r:id="" action="ppaction://media"/>
            <a:extLst>
              <a:ext uri="{FF2B5EF4-FFF2-40B4-BE49-F238E27FC236}">
                <a16:creationId xmlns:a16="http://schemas.microsoft.com/office/drawing/2014/main" xmlns="" id="{6C3C4696-9915-45B7-AAFB-D75E288AD2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1701" t="23503" r="24475" b="32455"/>
          <a:stretch/>
        </p:blipFill>
        <p:spPr>
          <a:xfrm>
            <a:off x="2568668" y="1263876"/>
            <a:ext cx="8413097" cy="47559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9EE5AE5-D302-4767-BA63-1E6D77C00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1781" y="5314584"/>
            <a:ext cx="566976" cy="3464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66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B9771B8-00A7-4A08-9F53-B94C010FF9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92" y="1307209"/>
            <a:ext cx="3982557" cy="5131792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28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549527" y="346765"/>
            <a:ext cx="11092946" cy="8054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Simulation : test de résistance</a:t>
            </a:r>
            <a:endParaRPr lang="fr-FR" sz="4800" spc="-3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2CB873B-AFD3-4D4C-B360-BBC25BB3B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2258" y="291257"/>
            <a:ext cx="625656" cy="38234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E113D8D-CFDF-4D18-B6CA-FFD5280B9D88}"/>
              </a:ext>
            </a:extLst>
          </p:cNvPr>
          <p:cNvSpPr/>
          <p:nvPr/>
        </p:nvSpPr>
        <p:spPr>
          <a:xfrm>
            <a:off x="10391718" y="4693918"/>
            <a:ext cx="1368282" cy="5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xmlns="" id="{518BE93F-C23E-45C2-937A-5F5CA3C747F3}"/>
              </a:ext>
            </a:extLst>
          </p:cNvPr>
          <p:cNvCxnSpPr>
            <a:cxnSpLocks/>
          </p:cNvCxnSpPr>
          <p:nvPr/>
        </p:nvCxnSpPr>
        <p:spPr>
          <a:xfrm flipH="1" flipV="1">
            <a:off x="2753958" y="1389270"/>
            <a:ext cx="1635163" cy="5443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0EBC154-ABB4-4C79-99CA-77D02B05E961}"/>
              </a:ext>
            </a:extLst>
          </p:cNvPr>
          <p:cNvSpPr txBox="1"/>
          <p:nvPr/>
        </p:nvSpPr>
        <p:spPr>
          <a:xfrm>
            <a:off x="9819592" y="1633288"/>
            <a:ext cx="2261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Déformation maximale : 0,06 mm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A190051E-6142-49B4-915C-253073A6DCF0}"/>
              </a:ext>
            </a:extLst>
          </p:cNvPr>
          <p:cNvSpPr txBox="1"/>
          <p:nvPr/>
        </p:nvSpPr>
        <p:spPr>
          <a:xfrm>
            <a:off x="4014171" y="1633288"/>
            <a:ext cx="1976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Déformation maximale : 0,1 mm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E0F35AE-AD7D-41DF-9E9B-5BE2D5027190}"/>
              </a:ext>
            </a:extLst>
          </p:cNvPr>
          <p:cNvSpPr txBox="1"/>
          <p:nvPr/>
        </p:nvSpPr>
        <p:spPr>
          <a:xfrm>
            <a:off x="423768" y="5803342"/>
            <a:ext cx="1849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Matériau : ABS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92DF1030-F8FE-4A09-8371-582EAB24EFC8}"/>
              </a:ext>
            </a:extLst>
          </p:cNvPr>
          <p:cNvGrpSpPr/>
          <p:nvPr/>
        </p:nvGrpSpPr>
        <p:grpSpPr>
          <a:xfrm>
            <a:off x="4479131" y="2586303"/>
            <a:ext cx="1554025" cy="3139321"/>
            <a:chOff x="4749552" y="2048249"/>
            <a:chExt cx="1554025" cy="313932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142A41A5-F459-4490-8FFC-78C6CE26FD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9552" y="2206543"/>
              <a:ext cx="419824" cy="2850349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648B916F-8441-4847-8D32-21B65AEF0B1B}"/>
                </a:ext>
              </a:extLst>
            </p:cNvPr>
            <p:cNvSpPr txBox="1"/>
            <p:nvPr/>
          </p:nvSpPr>
          <p:spPr>
            <a:xfrm>
              <a:off x="5126652" y="2048249"/>
              <a:ext cx="1176925" cy="31393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/>
                <a:t>0,10 mm</a:t>
              </a:r>
            </a:p>
            <a:p>
              <a:r>
                <a:rPr lang="fr-FR" dirty="0"/>
                <a:t>0,09 mm</a:t>
              </a:r>
            </a:p>
            <a:p>
              <a:r>
                <a:rPr lang="fr-FR" dirty="0"/>
                <a:t>0,08 mm</a:t>
              </a:r>
            </a:p>
            <a:p>
              <a:r>
                <a:rPr lang="fr-FR" dirty="0"/>
                <a:t>0,07 mm</a:t>
              </a:r>
            </a:p>
            <a:p>
              <a:r>
                <a:rPr lang="fr-FR" dirty="0"/>
                <a:t>0,06 mm</a:t>
              </a:r>
            </a:p>
            <a:p>
              <a:r>
                <a:rPr lang="fr-FR" dirty="0"/>
                <a:t>0,05 mm</a:t>
              </a:r>
            </a:p>
            <a:p>
              <a:r>
                <a:rPr lang="fr-FR" dirty="0"/>
                <a:t>0,04 mm</a:t>
              </a:r>
            </a:p>
            <a:p>
              <a:r>
                <a:rPr lang="fr-FR" dirty="0"/>
                <a:t>0,03 mm</a:t>
              </a:r>
            </a:p>
            <a:p>
              <a:r>
                <a:rPr lang="fr-FR" dirty="0"/>
                <a:t>0,02 mm</a:t>
              </a:r>
            </a:p>
            <a:p>
              <a:r>
                <a:rPr lang="fr-FR" dirty="0"/>
                <a:t>0,01 mm</a:t>
              </a:r>
            </a:p>
            <a:p>
              <a:r>
                <a:rPr lang="fr-FR" dirty="0"/>
                <a:t>0,008 mm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9A5D7594-6EC1-4AA7-B72A-389A8B8B45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12" t="1373" r="54005" b="3153"/>
          <a:stretch/>
        </p:blipFill>
        <p:spPr>
          <a:xfrm>
            <a:off x="6341773" y="1300638"/>
            <a:ext cx="3603703" cy="5063217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046D62F7-9D0B-45F5-A893-205A431B60D4}"/>
              </a:ext>
            </a:extLst>
          </p:cNvPr>
          <p:cNvGrpSpPr/>
          <p:nvPr/>
        </p:nvGrpSpPr>
        <p:grpSpPr>
          <a:xfrm>
            <a:off x="10486729" y="2586303"/>
            <a:ext cx="1554025" cy="3139321"/>
            <a:chOff x="4749552" y="2048249"/>
            <a:chExt cx="1554025" cy="3139321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xmlns="" id="{BED99C7A-DDF5-4758-BDFE-DFD9462E65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9552" y="2206543"/>
              <a:ext cx="419824" cy="2850349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xmlns="" id="{349849B6-5751-49F0-BAF3-69136858E98A}"/>
                </a:ext>
              </a:extLst>
            </p:cNvPr>
            <p:cNvSpPr txBox="1"/>
            <p:nvPr/>
          </p:nvSpPr>
          <p:spPr>
            <a:xfrm>
              <a:off x="5126652" y="2048249"/>
              <a:ext cx="1176925" cy="31393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/>
                <a:t>0,068 mm</a:t>
              </a:r>
            </a:p>
            <a:p>
              <a:r>
                <a:rPr lang="fr-FR" dirty="0"/>
                <a:t>0,063 mm</a:t>
              </a:r>
            </a:p>
            <a:p>
              <a:r>
                <a:rPr lang="fr-FR" dirty="0"/>
                <a:t>0,057 mm</a:t>
              </a:r>
            </a:p>
            <a:p>
              <a:r>
                <a:rPr lang="fr-FR" dirty="0"/>
                <a:t>0,051 mm</a:t>
              </a:r>
            </a:p>
            <a:p>
              <a:r>
                <a:rPr lang="fr-FR" dirty="0"/>
                <a:t>0,045 mm</a:t>
              </a:r>
            </a:p>
            <a:p>
              <a:r>
                <a:rPr lang="fr-FR" dirty="0"/>
                <a:t>0,040 mm</a:t>
              </a:r>
            </a:p>
            <a:p>
              <a:r>
                <a:rPr lang="fr-FR" dirty="0"/>
                <a:t>0,034 mm</a:t>
              </a:r>
            </a:p>
            <a:p>
              <a:r>
                <a:rPr lang="fr-FR" dirty="0"/>
                <a:t>0,028 mm</a:t>
              </a:r>
            </a:p>
            <a:p>
              <a:r>
                <a:rPr lang="fr-FR" dirty="0"/>
                <a:t>0,022 mm</a:t>
              </a:r>
            </a:p>
            <a:p>
              <a:r>
                <a:rPr lang="fr-FR" dirty="0"/>
                <a:t>0,017 mm</a:t>
              </a:r>
            </a:p>
            <a:p>
              <a:r>
                <a:rPr lang="fr-FR" dirty="0"/>
                <a:t>0,005 mm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72E619E-2368-46C8-B1E0-1EE151056627}"/>
              </a:ext>
            </a:extLst>
          </p:cNvPr>
          <p:cNvSpPr txBox="1"/>
          <p:nvPr/>
        </p:nvSpPr>
        <p:spPr>
          <a:xfrm>
            <a:off x="9100751" y="5786998"/>
            <a:ext cx="1849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fr-FR"/>
            </a:defPPr>
            <a:lvl1pPr>
              <a:defRPr b="1" i="1"/>
            </a:lvl1pPr>
          </a:lstStyle>
          <a:p>
            <a:r>
              <a:rPr lang="fr-FR" dirty="0"/>
              <a:t>Matériau : PET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xmlns="" id="{11B03B25-7087-4183-BBAF-80DDACCCE217}"/>
              </a:ext>
            </a:extLst>
          </p:cNvPr>
          <p:cNvCxnSpPr>
            <a:cxnSpLocks/>
          </p:cNvCxnSpPr>
          <p:nvPr/>
        </p:nvCxnSpPr>
        <p:spPr>
          <a:xfrm flipH="1" flipV="1">
            <a:off x="9273092" y="1515347"/>
            <a:ext cx="807185" cy="4182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96173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023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29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667054" y="361334"/>
            <a:ext cx="11092946" cy="111243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Eco-conception</a:t>
            </a:r>
            <a:endParaRPr lang="fr-FR" sz="48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1CE2CF0-410D-4E50-8769-2887A9C69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64" y="1599032"/>
            <a:ext cx="5843886" cy="43271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68C8160-7E9E-4CB2-8750-3563FE0BCAF9}"/>
              </a:ext>
            </a:extLst>
          </p:cNvPr>
          <p:cNvSpPr/>
          <p:nvPr/>
        </p:nvSpPr>
        <p:spPr>
          <a:xfrm>
            <a:off x="7130265" y="2154645"/>
            <a:ext cx="4304872" cy="2750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Quand il s’agit de déterminer 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l’impact environnemental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d’un produit, 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l’analyse du cycle de vie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(ACV) se penche sur la production, l’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utilisation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l’élimination du produit. Ceci inclut l’impact du 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entre ces différentes étapes. Les décisions prises sur 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matériau utilisé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sa fabrication et autres facteurs ont des effets très différents sur l’environnement.</a:t>
            </a:r>
          </a:p>
        </p:txBody>
      </p:sp>
      <p:sp>
        <p:nvSpPr>
          <p:cNvPr id="4" name="Flèche : en arc 3">
            <a:extLst>
              <a:ext uri="{FF2B5EF4-FFF2-40B4-BE49-F238E27FC236}">
                <a16:creationId xmlns:a16="http://schemas.microsoft.com/office/drawing/2014/main" xmlns="" id="{1C62101A-6D6C-46E1-BA16-FABE8E6488AD}"/>
              </a:ext>
            </a:extLst>
          </p:cNvPr>
          <p:cNvSpPr/>
          <p:nvPr/>
        </p:nvSpPr>
        <p:spPr>
          <a:xfrm>
            <a:off x="2976095" y="1979330"/>
            <a:ext cx="1810302" cy="1711209"/>
          </a:xfrm>
          <a:prstGeom prst="circularArrow">
            <a:avLst>
              <a:gd name="adj1" fmla="val 10602"/>
              <a:gd name="adj2" fmla="val 1142319"/>
              <a:gd name="adj3" fmla="val 20462484"/>
              <a:gd name="adj4" fmla="val 18646593"/>
              <a:gd name="adj5" fmla="val 103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Flèche : en arc 9">
            <a:extLst>
              <a:ext uri="{FF2B5EF4-FFF2-40B4-BE49-F238E27FC236}">
                <a16:creationId xmlns:a16="http://schemas.microsoft.com/office/drawing/2014/main" xmlns="" id="{8606AC73-0A7F-4331-8C92-34F2E0F935E5}"/>
              </a:ext>
            </a:extLst>
          </p:cNvPr>
          <p:cNvSpPr/>
          <p:nvPr/>
        </p:nvSpPr>
        <p:spPr>
          <a:xfrm rot="2600395">
            <a:off x="3354965" y="2805796"/>
            <a:ext cx="1810302" cy="1711209"/>
          </a:xfrm>
          <a:prstGeom prst="circularArrow">
            <a:avLst>
              <a:gd name="adj1" fmla="val 10602"/>
              <a:gd name="adj2" fmla="val 1142319"/>
              <a:gd name="adj3" fmla="val 20462484"/>
              <a:gd name="adj4" fmla="val 17809859"/>
              <a:gd name="adj5" fmla="val 103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Flèche : en arc 10">
            <a:extLst>
              <a:ext uri="{FF2B5EF4-FFF2-40B4-BE49-F238E27FC236}">
                <a16:creationId xmlns:a16="http://schemas.microsoft.com/office/drawing/2014/main" xmlns="" id="{48248BE8-CD01-41C6-87CC-1500A946FFA2}"/>
              </a:ext>
            </a:extLst>
          </p:cNvPr>
          <p:cNvSpPr/>
          <p:nvPr/>
        </p:nvSpPr>
        <p:spPr>
          <a:xfrm rot="6229283">
            <a:off x="3055429" y="3653797"/>
            <a:ext cx="1810302" cy="1711209"/>
          </a:xfrm>
          <a:prstGeom prst="circularArrow">
            <a:avLst>
              <a:gd name="adj1" fmla="val 10602"/>
              <a:gd name="adj2" fmla="val 1142319"/>
              <a:gd name="adj3" fmla="val 20462484"/>
              <a:gd name="adj4" fmla="val 17809859"/>
              <a:gd name="adj5" fmla="val 103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Flèche : en arc 11">
            <a:extLst>
              <a:ext uri="{FF2B5EF4-FFF2-40B4-BE49-F238E27FC236}">
                <a16:creationId xmlns:a16="http://schemas.microsoft.com/office/drawing/2014/main" xmlns="" id="{D1A89677-C849-419F-A92A-A03B1BE18870}"/>
              </a:ext>
            </a:extLst>
          </p:cNvPr>
          <p:cNvSpPr/>
          <p:nvPr/>
        </p:nvSpPr>
        <p:spPr>
          <a:xfrm rot="9889234">
            <a:off x="1917721" y="3774986"/>
            <a:ext cx="1810302" cy="1711209"/>
          </a:xfrm>
          <a:prstGeom prst="circularArrow">
            <a:avLst>
              <a:gd name="adj1" fmla="val 10602"/>
              <a:gd name="adj2" fmla="val 1142319"/>
              <a:gd name="adj3" fmla="val 20462484"/>
              <a:gd name="adj4" fmla="val 17809859"/>
              <a:gd name="adj5" fmla="val 103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Flèche : en arc 12">
            <a:extLst>
              <a:ext uri="{FF2B5EF4-FFF2-40B4-BE49-F238E27FC236}">
                <a16:creationId xmlns:a16="http://schemas.microsoft.com/office/drawing/2014/main" xmlns="" id="{76D4C869-6515-4774-B6C4-C26CE42CDB50}"/>
              </a:ext>
            </a:extLst>
          </p:cNvPr>
          <p:cNvSpPr/>
          <p:nvPr/>
        </p:nvSpPr>
        <p:spPr>
          <a:xfrm rot="13092902">
            <a:off x="1340080" y="2933533"/>
            <a:ext cx="1810302" cy="1711209"/>
          </a:xfrm>
          <a:prstGeom prst="circularArrow">
            <a:avLst>
              <a:gd name="adj1" fmla="val 10602"/>
              <a:gd name="adj2" fmla="val 1142319"/>
              <a:gd name="adj3" fmla="val 20462484"/>
              <a:gd name="adj4" fmla="val 17809859"/>
              <a:gd name="adj5" fmla="val 103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Flèche : en arc 13">
            <a:extLst>
              <a:ext uri="{FF2B5EF4-FFF2-40B4-BE49-F238E27FC236}">
                <a16:creationId xmlns:a16="http://schemas.microsoft.com/office/drawing/2014/main" xmlns="" id="{724818D6-ECB7-4C1D-8B00-47AC224A728C}"/>
              </a:ext>
            </a:extLst>
          </p:cNvPr>
          <p:cNvSpPr/>
          <p:nvPr/>
        </p:nvSpPr>
        <p:spPr>
          <a:xfrm rot="16882262">
            <a:off x="1705823" y="2010880"/>
            <a:ext cx="1810302" cy="1711209"/>
          </a:xfrm>
          <a:prstGeom prst="circularArrow">
            <a:avLst>
              <a:gd name="adj1" fmla="val 10602"/>
              <a:gd name="adj2" fmla="val 1142319"/>
              <a:gd name="adj3" fmla="val 20462484"/>
              <a:gd name="adj4" fmla="val 17809859"/>
              <a:gd name="adj5" fmla="val 103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E6E8D0F-A369-4319-8F0D-6A57D9AC9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7" y="6022984"/>
            <a:ext cx="475729" cy="29173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3B858D5-0F12-4F17-BF6C-3C6C56618688}"/>
              </a:ext>
            </a:extLst>
          </p:cNvPr>
          <p:cNvSpPr txBox="1"/>
          <p:nvPr/>
        </p:nvSpPr>
        <p:spPr>
          <a:xfrm>
            <a:off x="803396" y="6100826"/>
            <a:ext cx="3384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module éco-conception : </a:t>
            </a:r>
            <a:r>
              <a:rPr lang="fr-FR" sz="1600" i="1" dirty="0" err="1"/>
              <a:t>sustainability</a:t>
            </a:r>
            <a:endParaRPr lang="fr-FR" sz="1600" i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51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</a:t>
            </a:fld>
            <a:endParaRPr lang="fr-FR" noProof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Notre situation </a:t>
            </a:r>
            <a:endParaRPr lang="fr-FR" sz="4800" spc="-300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C92DD229-1486-4FEA-868C-7635588D5B86}"/>
              </a:ext>
            </a:extLst>
          </p:cNvPr>
          <p:cNvGrpSpPr/>
          <p:nvPr/>
        </p:nvGrpSpPr>
        <p:grpSpPr>
          <a:xfrm>
            <a:off x="4873146" y="1526165"/>
            <a:ext cx="7217902" cy="4759972"/>
            <a:chOff x="-4174030" y="1406867"/>
            <a:chExt cx="7217902" cy="4759972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xmlns="" id="{4F819F2F-8FCD-445B-8998-D3C4206EE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74023" y1="71875" x2="86523" y2="79883"/>
                          <a14:foregroundMark x1="86523" y1="79883" x2="86523" y2="841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84070" y="2938897"/>
              <a:ext cx="3227942" cy="3227942"/>
            </a:xfrm>
            <a:prstGeom prst="rect">
              <a:avLst/>
            </a:prstGeom>
          </p:spPr>
        </p:pic>
        <p:sp>
          <p:nvSpPr>
            <p:cNvPr id="20" name="Bulle narrative : rectangle à coins arrondis 19">
              <a:extLst>
                <a:ext uri="{FF2B5EF4-FFF2-40B4-BE49-F238E27FC236}">
                  <a16:creationId xmlns:a16="http://schemas.microsoft.com/office/drawing/2014/main" xmlns="" id="{1C5BA31B-0C16-49BB-9D08-2A65154A82C5}"/>
                </a:ext>
              </a:extLst>
            </p:cNvPr>
            <p:cNvSpPr/>
            <p:nvPr/>
          </p:nvSpPr>
          <p:spPr>
            <a:xfrm>
              <a:off x="-3661845" y="1406867"/>
              <a:ext cx="4466656" cy="1754326"/>
            </a:xfrm>
            <a:prstGeom prst="wedgeRoundRectCallout">
              <a:avLst>
                <a:gd name="adj1" fmla="val 33590"/>
                <a:gd name="adj2" fmla="val 71544"/>
                <a:gd name="adj3" fmla="val 16667"/>
              </a:avLst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xmlns="" id="{FBEB01BC-19E8-429F-B3C3-CA2F7F0C242B}"/>
                </a:ext>
              </a:extLst>
            </p:cNvPr>
            <p:cNvSpPr txBox="1"/>
            <p:nvPr/>
          </p:nvSpPr>
          <p:spPr>
            <a:xfrm>
              <a:off x="-4174030" y="1550333"/>
              <a:ext cx="549102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dirty="0">
                  <a:latin typeface="Arial" panose="020B0604020202020204" pitchFamily="34" charset="0"/>
                  <a:cs typeface="Arial" panose="020B0604020202020204" pitchFamily="34" charset="0"/>
                </a:rPr>
                <a:t>Comment vivons</a:t>
              </a:r>
            </a:p>
            <a:p>
              <a:pPr algn="ctr"/>
              <a:r>
                <a:rPr lang="fr-FR" sz="3600" dirty="0">
                  <a:latin typeface="Arial" panose="020B0604020202020204" pitchFamily="34" charset="0"/>
                  <a:cs typeface="Arial" panose="020B0604020202020204" pitchFamily="34" charset="0"/>
                </a:rPr>
                <a:t> nous actuellement ?</a:t>
              </a:r>
              <a:br>
                <a:rPr lang="fr-FR" sz="3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fr-FR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6A78235D-4890-4256-B9A9-6FCAF03F8B84}"/>
              </a:ext>
            </a:extLst>
          </p:cNvPr>
          <p:cNvSpPr txBox="1"/>
          <p:nvPr/>
        </p:nvSpPr>
        <p:spPr>
          <a:xfrm>
            <a:off x="980351" y="5044828"/>
            <a:ext cx="3227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RESTER CHEZ SOI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A5C03A20-5B01-43A9-9147-86C6316832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7692" y="3799493"/>
            <a:ext cx="3431529" cy="1824175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BE3EF85D-E60A-4A48-AE7B-7876AF74B896}"/>
              </a:ext>
            </a:extLst>
          </p:cNvPr>
          <p:cNvGrpSpPr/>
          <p:nvPr/>
        </p:nvGrpSpPr>
        <p:grpSpPr>
          <a:xfrm>
            <a:off x="486964" y="954863"/>
            <a:ext cx="4299433" cy="4177367"/>
            <a:chOff x="486964" y="954863"/>
            <a:chExt cx="4299433" cy="417736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xmlns="" id="{BED473E0-88EF-4BA8-9CCF-F51224555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rgbClr val="1A0F49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486964" y="954863"/>
              <a:ext cx="4299433" cy="4177367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215EAC62-0D61-4319-A7BB-61571A97E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8980" l="4147" r="98618">
                          <a14:foregroundMark x1="24885" y1="6463" x2="12442" y2="26531"/>
                          <a14:foregroundMark x1="12442" y1="26531" x2="11060" y2="83673"/>
                          <a14:foregroundMark x1="11060" y1="83673" x2="72350" y2="98980"/>
                          <a14:foregroundMark x1="72350" y1="98980" x2="90323" y2="86735"/>
                          <a14:foregroundMark x1="90323" y1="86735" x2="94009" y2="48980"/>
                          <a14:foregroundMark x1="94009" y1="48980" x2="82028" y2="12925"/>
                          <a14:foregroundMark x1="82028" y1="12925" x2="53456" y2="5782"/>
                          <a14:foregroundMark x1="53456" y1="5782" x2="29032" y2="6803"/>
                          <a14:foregroundMark x1="29032" y1="6803" x2="22581" y2="8503"/>
                          <a14:foregroundMark x1="29954" y1="2041" x2="56221" y2="340"/>
                          <a14:foregroundMark x1="56221" y1="340" x2="88479" y2="17687"/>
                          <a14:foregroundMark x1="29032" y1="2721" x2="16129" y2="17347"/>
                          <a14:foregroundMark x1="16129" y1="17347" x2="16129" y2="17347"/>
                          <a14:foregroundMark x1="24424" y1="3061" x2="7834" y2="17687"/>
                          <a14:foregroundMark x1="7834" y1="17687" x2="7834" y2="27891"/>
                          <a14:foregroundMark x1="4147" y1="29252" x2="3687" y2="89456"/>
                          <a14:foregroundMark x1="3687" y1="89456" x2="28571" y2="95578"/>
                          <a14:foregroundMark x1="28571" y1="95578" x2="55760" y2="95238"/>
                          <a14:foregroundMark x1="55760" y1="95238" x2="79724" y2="96599"/>
                          <a14:foregroundMark x1="79724" y1="96599" x2="95853" y2="80612"/>
                          <a14:foregroundMark x1="95853" y1="80612" x2="99078" y2="39796"/>
                          <a14:foregroundMark x1="99078" y1="39796" x2="37788" y2="35374"/>
                          <a14:foregroundMark x1="3226" y1="92517" x2="83871" y2="97619"/>
                          <a14:foregroundMark x1="83871" y1="97619" x2="87558" y2="97279"/>
                          <a14:foregroundMark x1="64977" y1="78912" x2="69124" y2="87415"/>
                          <a14:foregroundMark x1="35945" y1="69388" x2="45161" y2="85714"/>
                          <a14:foregroundMark x1="45161" y1="85714" x2="45161" y2="86054"/>
                          <a14:foregroundMark x1="56682" y1="70068" x2="59908" y2="85374"/>
                          <a14:foregroundMark x1="4608" y1="90136" x2="8295" y2="99320"/>
                          <a14:foregroundMark x1="27650" y1="48980" x2="29954" y2="61905"/>
                          <a14:foregroundMark x1="83410" y1="7483" x2="92627" y2="13605"/>
                          <a14:backgroundMark x1="5069" y1="1361" x2="2765" y2="4762"/>
                          <a14:backgroundMark x1="95392" y1="0" x2="97696" y2="1701"/>
                          <a14:backgroundMark x1="10599" y1="0" x2="5991" y2="2381"/>
                          <a14:backgroundMark x1="5530" y1="5102" x2="922" y2="9184"/>
                          <a14:backgroundMark x1="90323" y1="0" x2="98618" y2="5102"/>
                          <a14:backgroundMark x1="98157" y1="6463" x2="98157" y2="7483"/>
                          <a14:backgroundMark x1="14747" y1="0" x2="0" y2="10204"/>
                          <a14:backgroundMark x1="0" y1="10544" x2="0" y2="10544"/>
                          <a14:backgroundMark x1="84332" y1="0" x2="99078" y2="8503"/>
                          <a14:backgroundMark x1="97696" y1="10204" x2="99078" y2="11224"/>
                          <a14:backgroundMark x1="83871" y1="0" x2="88940" y2="3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71227" y="1959429"/>
              <a:ext cx="2091809" cy="283817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43167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">
            <a:extLst>
              <a:ext uri="{FF2B5EF4-FFF2-40B4-BE49-F238E27FC236}">
                <a16:creationId xmlns:a16="http://schemas.microsoft.com/office/drawing/2014/main" xmlns="" id="{0642B4CF-FE4F-4109-84E9-179498E14B71}"/>
              </a:ext>
            </a:extLst>
          </p:cNvPr>
          <p:cNvSpPr txBox="1">
            <a:spLocks/>
          </p:cNvSpPr>
          <p:nvPr/>
        </p:nvSpPr>
        <p:spPr>
          <a:xfrm>
            <a:off x="350101" y="372673"/>
            <a:ext cx="10296944" cy="111243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Module d’éco-conception :</a:t>
            </a:r>
            <a:endParaRPr lang="fr-FR" sz="48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30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54EA38C-E4D3-4FFC-9A5C-7706DA72F8A2}"/>
              </a:ext>
            </a:extLst>
          </p:cNvPr>
          <p:cNvSpPr/>
          <p:nvPr/>
        </p:nvSpPr>
        <p:spPr>
          <a:xfrm>
            <a:off x="3132226" y="6032797"/>
            <a:ext cx="59490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Impact sur l'environnement, produit fabriqué et utilisé en Europe pendant 1an </a:t>
            </a:r>
            <a:endParaRPr lang="fr-FR" sz="1600" i="1" dirty="0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B0D6D8B5-B006-44D3-AAC8-48ED7006C041}"/>
              </a:ext>
            </a:extLst>
          </p:cNvPr>
          <p:cNvCxnSpPr>
            <a:cxnSpLocks/>
          </p:cNvCxnSpPr>
          <p:nvPr/>
        </p:nvCxnSpPr>
        <p:spPr>
          <a:xfrm>
            <a:off x="6106758" y="2112937"/>
            <a:ext cx="0" cy="37297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B736C4CF-A019-4E44-B61E-0E8BD8B8DC39}"/>
              </a:ext>
            </a:extLst>
          </p:cNvPr>
          <p:cNvSpPr txBox="1"/>
          <p:nvPr/>
        </p:nvSpPr>
        <p:spPr>
          <a:xfrm>
            <a:off x="107113" y="1321472"/>
            <a:ext cx="5724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Matériaux : ABS           </a:t>
            </a:r>
            <a:r>
              <a:rPr lang="fr-FR" dirty="0"/>
              <a:t>Masse : </a:t>
            </a:r>
            <a:r>
              <a:rPr lang="en-US" dirty="0"/>
              <a:t>26,73 g     Prix : 0,071€/pièce </a:t>
            </a: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1675E318-DF0A-452C-81A7-9FFFE1FA0C1F}"/>
              </a:ext>
            </a:extLst>
          </p:cNvPr>
          <p:cNvSpPr txBox="1"/>
          <p:nvPr/>
        </p:nvSpPr>
        <p:spPr>
          <a:xfrm>
            <a:off x="6106758" y="1330417"/>
            <a:ext cx="5978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Matériaux : PET              </a:t>
            </a:r>
            <a:r>
              <a:rPr lang="fr-FR" dirty="0"/>
              <a:t>Masse : </a:t>
            </a:r>
            <a:r>
              <a:rPr lang="en-US" dirty="0"/>
              <a:t>37,21 g        Prix : 0,075€/pièce</a:t>
            </a:r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0774302F-8A12-4367-9F08-9ABD7E7E33C1}"/>
              </a:ext>
            </a:extLst>
          </p:cNvPr>
          <p:cNvSpPr txBox="1"/>
          <p:nvPr/>
        </p:nvSpPr>
        <p:spPr>
          <a:xfrm>
            <a:off x="107113" y="1571204"/>
            <a:ext cx="416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Procédé de fabrication : extrusion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318DCDAC-D356-498A-A44C-77E057769894}"/>
              </a:ext>
            </a:extLst>
          </p:cNvPr>
          <p:cNvSpPr txBox="1"/>
          <p:nvPr/>
        </p:nvSpPr>
        <p:spPr>
          <a:xfrm>
            <a:off x="5720664" y="1580149"/>
            <a:ext cx="416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Procédé de fabrication : extrusion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2229E38-1BE1-48AC-B49C-15C1AA1C3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42" y="1894057"/>
            <a:ext cx="4134073" cy="20670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35929DB-8B12-462D-A8A8-7C66BFEF0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455" y="4008052"/>
            <a:ext cx="3552634" cy="18679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CF60495-D515-4CEA-87D8-63F2F1F77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8479" y="1911987"/>
            <a:ext cx="3771637" cy="189731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21F9929-5B81-4D5C-B9E2-3399D35C08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9029" y="3867100"/>
            <a:ext cx="3771637" cy="197561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B6FA877-FB77-480D-9C53-A05B34F02B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1152" y="6009633"/>
            <a:ext cx="418429" cy="2565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717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31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667054" y="361334"/>
            <a:ext cx="11092946" cy="111243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/>
            </a:r>
            <a:br>
              <a:rPr lang="fr-FR" sz="4800" dirty="0"/>
            </a:br>
            <a:endParaRPr lang="fr-FR" sz="48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4FE2D9F-3662-D144-ABF1-0A91EF4E37B7}"/>
              </a:ext>
            </a:extLst>
          </p:cNvPr>
          <p:cNvSpPr txBox="1"/>
          <p:nvPr/>
        </p:nvSpPr>
        <p:spPr>
          <a:xfrm>
            <a:off x="781029" y="0"/>
            <a:ext cx="10864995" cy="169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4800" b="1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ea typeface="+mj-ea"/>
                <a:cs typeface="+mj-cs"/>
              </a:rPr>
              <a:t>Vérification de la conformité du support de smartphone avec le cahier des charges</a:t>
            </a:r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65063C3-8B72-44A2-ACE6-EB54BDF9F8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51"/>
          <a:stretch/>
        </p:blipFill>
        <p:spPr>
          <a:xfrm>
            <a:off x="221284" y="1652419"/>
            <a:ext cx="2535222" cy="4252610"/>
          </a:xfrm>
          <a:prstGeom prst="rect">
            <a:avLst/>
          </a:prstGeom>
        </p:spPr>
      </p:pic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xmlns="" id="{DDF59FCD-37E0-4A4D-9CBC-6CC55FD165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800517"/>
              </p:ext>
            </p:extLst>
          </p:nvPr>
        </p:nvGraphicFramePr>
        <p:xfrm>
          <a:off x="2965341" y="1373555"/>
          <a:ext cx="9118391" cy="4909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4050">
                  <a:extLst>
                    <a:ext uri="{9D8B030D-6E8A-4147-A177-3AD203B41FA5}">
                      <a16:colId xmlns:a16="http://schemas.microsoft.com/office/drawing/2014/main" xmlns="" val="174571745"/>
                    </a:ext>
                  </a:extLst>
                </a:gridCol>
                <a:gridCol w="1473227">
                  <a:extLst>
                    <a:ext uri="{9D8B030D-6E8A-4147-A177-3AD203B41FA5}">
                      <a16:colId xmlns:a16="http://schemas.microsoft.com/office/drawing/2014/main" xmlns="" val="199396394"/>
                    </a:ext>
                  </a:extLst>
                </a:gridCol>
                <a:gridCol w="1623375">
                  <a:extLst>
                    <a:ext uri="{9D8B030D-6E8A-4147-A177-3AD203B41FA5}">
                      <a16:colId xmlns:a16="http://schemas.microsoft.com/office/drawing/2014/main" xmlns="" val="1437325183"/>
                    </a:ext>
                  </a:extLst>
                </a:gridCol>
                <a:gridCol w="1747739">
                  <a:extLst>
                    <a:ext uri="{9D8B030D-6E8A-4147-A177-3AD203B41FA5}">
                      <a16:colId xmlns:a16="http://schemas.microsoft.com/office/drawing/2014/main" xmlns="" val="713081624"/>
                    </a:ext>
                  </a:extLst>
                </a:gridCol>
              </a:tblGrid>
              <a:tr h="590782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Fonctions ou contraintes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Conforme au CDCF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Non conforme au CDCF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 À vérifier avec le prototype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08700466"/>
                  </a:ext>
                </a:extLst>
              </a:tr>
              <a:tr h="337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poser sur une table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8559720"/>
                  </a:ext>
                </a:extLst>
              </a:tr>
              <a:tr h="5907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monter sur mon modèle de smartphone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04221576"/>
                  </a:ext>
                </a:extLst>
              </a:tr>
              <a:tr h="5907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Pouvoir maintenir le smartphone en portrait ou paysage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45468245"/>
                  </a:ext>
                </a:extLst>
              </a:tr>
              <a:tr h="5907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Permettre l’ alimentation électrique par la câble micro USB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12631149"/>
                  </a:ext>
                </a:extLst>
              </a:tr>
              <a:tr h="337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Être monobloc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5748291"/>
                  </a:ext>
                </a:extLst>
              </a:tr>
              <a:tr h="337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 masquer aucune zone de l’écran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1030064"/>
                  </a:ext>
                </a:extLst>
              </a:tr>
              <a:tr h="337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 doit pas endommager le smartphone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9989667"/>
                  </a:ext>
                </a:extLst>
              </a:tr>
              <a:tr h="4534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Être réalisable avec une imprimante 3D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69097397"/>
                  </a:ext>
                </a:extLst>
              </a:tr>
              <a:tr h="4327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Utiliser le moins de matière possible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31947545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0DE1154-CF9B-4465-BFDC-74D652AB6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3572" y="1941335"/>
            <a:ext cx="303287" cy="30896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3520D9A-F5D9-4229-A59F-5ACAE43F4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9383" y="2467015"/>
            <a:ext cx="303287" cy="30896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43CA691-3CE4-4AA1-A81E-E1112C9BF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6041" y="3120034"/>
            <a:ext cx="303287" cy="30896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6E74E204-6378-469D-80C3-63F641417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3572" y="3694993"/>
            <a:ext cx="303287" cy="30896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17502599-AD11-4BBF-8E41-0C060FDB9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3571" y="4214760"/>
            <a:ext cx="303287" cy="30896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309BA7A7-5BED-48A0-963B-25F28B767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3571" y="4580044"/>
            <a:ext cx="303287" cy="30896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26EC05-0FF0-4F63-A5FE-FC60FD49D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3569" y="5364678"/>
            <a:ext cx="303287" cy="30896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4B7246C5-1F0E-4718-980C-9F9A242DC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3569" y="5813935"/>
            <a:ext cx="303287" cy="30896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3667EE25-24CA-45CB-926A-35F668E40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9383" y="4946905"/>
            <a:ext cx="303287" cy="30896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47F4F3BF-C643-4879-A474-61991B1E7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6286" y="3679108"/>
            <a:ext cx="303287" cy="30896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8AED52F2-3DEC-4EAD-A182-5759A69B0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6285" y="3045210"/>
            <a:ext cx="303287" cy="30896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3D763F2C-11E9-49CD-B2EC-1B679FE43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19637" y="1968156"/>
            <a:ext cx="303287" cy="3089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495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32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667054" y="315727"/>
            <a:ext cx="11092946" cy="111243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/>
            </a:r>
            <a:br>
              <a:rPr lang="fr-FR" sz="4800" dirty="0"/>
            </a:br>
            <a:endParaRPr lang="fr-FR" sz="48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4FE2D9F-3662-D144-ABF1-0A91EF4E37B7}"/>
              </a:ext>
            </a:extLst>
          </p:cNvPr>
          <p:cNvSpPr txBox="1"/>
          <p:nvPr/>
        </p:nvSpPr>
        <p:spPr>
          <a:xfrm>
            <a:off x="1438314" y="181669"/>
            <a:ext cx="9315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ea typeface="+mj-ea"/>
                <a:cs typeface="+mj-cs"/>
              </a:rPr>
              <a:t>Ecart entre la simulation et la réalité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5300B30-EC50-4A83-9047-32B0982E9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71" y="1869952"/>
            <a:ext cx="6498631" cy="377056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F0ED64D-E3F1-42DF-B75B-E85854676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633" y="2678986"/>
            <a:ext cx="3371293" cy="1896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67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33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667054" y="361334"/>
            <a:ext cx="11092946" cy="111243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/>
            </a:r>
            <a:br>
              <a:rPr lang="fr-FR" sz="4800" dirty="0"/>
            </a:br>
            <a:endParaRPr lang="fr-FR" sz="48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FE1AA62-EFE7-46FE-8691-606CAC78D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220" y="0"/>
            <a:ext cx="9321051" cy="637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6FFD5F0-C3BF-4626-9797-88BEB5AE5CF5}"/>
              </a:ext>
            </a:extLst>
          </p:cNvPr>
          <p:cNvSpPr/>
          <p:nvPr/>
        </p:nvSpPr>
        <p:spPr>
          <a:xfrm>
            <a:off x="0" y="6094352"/>
            <a:ext cx="37000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https://eduscol.education.fr/sti/ressources_techniques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346A7D5-CA91-4861-AA39-FC0AE2450123}"/>
              </a:ext>
            </a:extLst>
          </p:cNvPr>
          <p:cNvSpPr/>
          <p:nvPr/>
        </p:nvSpPr>
        <p:spPr>
          <a:xfrm>
            <a:off x="203775" y="66223"/>
            <a:ext cx="6197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ea typeface="+mj-ea"/>
                <a:cs typeface="+mj-cs"/>
              </a:rPr>
              <a:t>Maquette 3D de la boîte </a:t>
            </a:r>
          </a:p>
          <a:p>
            <a:r>
              <a:rPr lang="fr-FR" sz="4800" b="1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ea typeface="+mj-ea"/>
                <a:cs typeface="+mj-cs"/>
              </a:rPr>
              <a:t>de vitesse robotisée </a:t>
            </a:r>
          </a:p>
          <a:p>
            <a:r>
              <a:rPr lang="fr-FR" sz="4800" b="1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ea typeface="+mj-ea"/>
                <a:cs typeface="+mj-cs"/>
              </a:rPr>
              <a:t>BVM PK6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4BA7CFBB-8AC8-4FB4-87EF-018E6E790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0000" y="5822149"/>
            <a:ext cx="517699" cy="3174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89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34</a:t>
            </a:fld>
            <a:endParaRPr lang="fr-FR" noProof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FD73EE52-F6EF-844F-812B-F4FF8028E6B2}"/>
              </a:ext>
            </a:extLst>
          </p:cNvPr>
          <p:cNvSpPr txBox="1">
            <a:spLocks/>
          </p:cNvSpPr>
          <p:nvPr/>
        </p:nvSpPr>
        <p:spPr>
          <a:xfrm>
            <a:off x="549527" y="330512"/>
            <a:ext cx="11092946" cy="6969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Pour aller plus loin….réalité virtuelle</a:t>
            </a:r>
            <a:endParaRPr lang="fr-FR" sz="4800" spc="-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EE43C41-71A5-8C4F-B8E9-5BE9B259E61D}"/>
              </a:ext>
            </a:extLst>
          </p:cNvPr>
          <p:cNvSpPr txBox="1"/>
          <p:nvPr/>
        </p:nvSpPr>
        <p:spPr>
          <a:xfrm>
            <a:off x="334339" y="5445956"/>
            <a:ext cx="4998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Appli </a:t>
            </a:r>
            <a:r>
              <a:rPr lang="fr-FR" sz="2400" dirty="0" err="1"/>
              <a:t>Sketchup</a:t>
            </a:r>
            <a:r>
              <a:rPr lang="fr-FR" sz="2400" dirty="0"/>
              <a:t> smartphone</a:t>
            </a:r>
          </a:p>
          <a:p>
            <a:r>
              <a:rPr lang="fr-FR" sz="2400" dirty="0"/>
              <a:t>Place ton support sur ton bureau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FB2A086-35A4-1442-86FA-0EE81E4E6905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</a:t>
            </a:r>
            <a:r>
              <a:rPr lang="fr-FR" sz="1200" dirty="0" err="1"/>
              <a:t>modélisation</a:t>
            </a:r>
            <a:r>
              <a:rPr lang="fr-FR" sz="1200" dirty="0"/>
              <a:t> et la simulation des objets et </a:t>
            </a:r>
            <a:r>
              <a:rPr lang="fr-FR" sz="1200" dirty="0" err="1"/>
              <a:t>systèmes</a:t>
            </a:r>
            <a:r>
              <a:rPr lang="fr-FR" sz="1200" dirty="0"/>
              <a:t> techniques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A474706-D6C2-4E8C-82EA-60D070D52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33" y="3982454"/>
            <a:ext cx="3709140" cy="20896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31C61E7-1027-40E1-B23B-5CB41D9EC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7969" y="1362213"/>
            <a:ext cx="3839347" cy="216454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2EC1DDA-7A4D-4127-AC7B-34F903675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6790" y="1458996"/>
            <a:ext cx="2003090" cy="283309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A604C66-4B44-4F23-B362-40A04CA2FE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554" t="13762" r="31362" b="13762"/>
          <a:stretch/>
        </p:blipFill>
        <p:spPr>
          <a:xfrm>
            <a:off x="6573614" y="2322674"/>
            <a:ext cx="697532" cy="696905"/>
          </a:xfrm>
          <a:prstGeom prst="rect">
            <a:avLst/>
          </a:prstGeom>
        </p:spPr>
      </p:pic>
      <p:pic>
        <p:nvPicPr>
          <p:cNvPr id="11" name="FullSizeRender">
            <a:hlinkClick r:id="" action="ppaction://media"/>
            <a:extLst>
              <a:ext uri="{FF2B5EF4-FFF2-40B4-BE49-F238E27FC236}">
                <a16:creationId xmlns:a16="http://schemas.microsoft.com/office/drawing/2014/main" xmlns="" id="{40A195AA-A6D5-47CA-9EE5-009CD64A28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4339" y="1362213"/>
            <a:ext cx="5432497" cy="307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7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35</a:t>
            </a:fld>
            <a:endParaRPr lang="fr-FR" noProof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D5C3DBC8-6079-604D-B746-982E5073D715}"/>
              </a:ext>
            </a:extLst>
          </p:cNvPr>
          <p:cNvSpPr/>
          <p:nvPr/>
        </p:nvSpPr>
        <p:spPr>
          <a:xfrm>
            <a:off x="219600" y="699724"/>
            <a:ext cx="11674272" cy="5627443"/>
          </a:xfrm>
          <a:prstGeom prst="roundRect">
            <a:avLst>
              <a:gd name="adj" fmla="val 3871"/>
            </a:avLst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41B1E79F-0BCD-D748-952B-F1681E6F568A}"/>
              </a:ext>
            </a:extLst>
          </p:cNvPr>
          <p:cNvSpPr txBox="1">
            <a:spLocks/>
          </p:cNvSpPr>
          <p:nvPr/>
        </p:nvSpPr>
        <p:spPr>
          <a:xfrm>
            <a:off x="520203" y="236007"/>
            <a:ext cx="11092947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4800" spc="-3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3966D94-55E1-824A-BE48-0A9A1B36C801}"/>
              </a:ext>
            </a:extLst>
          </p:cNvPr>
          <p:cNvSpPr txBox="1"/>
          <p:nvPr/>
        </p:nvSpPr>
        <p:spPr>
          <a:xfrm>
            <a:off x="1090697" y="0"/>
            <a:ext cx="23663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Synthèse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71C0E3E-F611-AD4E-9C69-C03B8810EF4E}"/>
              </a:ext>
            </a:extLst>
          </p:cNvPr>
          <p:cNvSpPr txBox="1"/>
          <p:nvPr/>
        </p:nvSpPr>
        <p:spPr>
          <a:xfrm>
            <a:off x="365064" y="924070"/>
            <a:ext cx="1146187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 modélisation 3D est une représentation virtuelle qui permet de voir un objet sous tous ses angles.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Avant de modéliser un objet, il faut le penser, c’est-à-dire 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s’approprier le cahier des charges fonctionnel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lister les fonctions et définir les contraintes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faire un croquis</a:t>
            </a:r>
          </a:p>
          <a:p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 CAO nous permet de faire de la modélisation 3D, de la simulation d’usage et de l’éco-conception.</a:t>
            </a:r>
          </a:p>
          <a:p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À chaque étape de leur cycle de vie, les objets peuvent avoir des impacts sur l’environnement.</a:t>
            </a:r>
          </a:p>
          <a:p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L’ éco-conception consiste à prendre en compte les impacts environnementaux de l’objet technique, dès sa conception.</a:t>
            </a:r>
            <a:r>
              <a:rPr lang="fr-FR" dirty="0"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8E50F895-4252-F242-B6BD-97E75CE91009}"/>
              </a:ext>
            </a:extLst>
          </p:cNvPr>
          <p:cNvGrpSpPr/>
          <p:nvPr/>
        </p:nvGrpSpPr>
        <p:grpSpPr>
          <a:xfrm>
            <a:off x="2336910" y="4400716"/>
            <a:ext cx="5581685" cy="1750174"/>
            <a:chOff x="2199816" y="4400716"/>
            <a:chExt cx="5581685" cy="1750174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xmlns="" id="{FCF024E6-99BB-1F47-8A8B-C6C7772D956E}"/>
                </a:ext>
              </a:extLst>
            </p:cNvPr>
            <p:cNvGrpSpPr/>
            <p:nvPr/>
          </p:nvGrpSpPr>
          <p:grpSpPr>
            <a:xfrm>
              <a:off x="2199816" y="4400716"/>
              <a:ext cx="2267785" cy="1750174"/>
              <a:chOff x="2804994" y="967296"/>
              <a:chExt cx="4115361" cy="5092642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xmlns="" id="{212D359F-46A3-924B-8669-77DE9889FE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04994" y="1944578"/>
                <a:ext cx="4115361" cy="4115360"/>
              </a:xfrm>
              <a:prstGeom prst="rect">
                <a:avLst/>
              </a:prstGeom>
            </p:spPr>
          </p:pic>
          <p:sp>
            <p:nvSpPr>
              <p:cNvPr id="13" name="Bulle narrative : rectangle à coins arrondis 8">
                <a:extLst>
                  <a:ext uri="{FF2B5EF4-FFF2-40B4-BE49-F238E27FC236}">
                    <a16:creationId xmlns:a16="http://schemas.microsoft.com/office/drawing/2014/main" xmlns="" id="{43865D66-AE08-3740-8A91-62EF4E73EE41}"/>
                  </a:ext>
                </a:extLst>
              </p:cNvPr>
              <p:cNvSpPr/>
              <p:nvPr/>
            </p:nvSpPr>
            <p:spPr>
              <a:xfrm flipH="1">
                <a:off x="2804994" y="967296"/>
                <a:ext cx="3296787" cy="1030936"/>
              </a:xfrm>
              <a:prstGeom prst="wedgeRoundRectCallout">
                <a:avLst>
                  <a:gd name="adj1" fmla="val -29721"/>
                  <a:gd name="adj2" fmla="val 69623"/>
                  <a:gd name="adj3" fmla="val 16667"/>
                </a:avLst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CDCF</a:t>
                </a:r>
              </a:p>
            </p:txBody>
          </p:sp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304DEE45-D716-D047-99BE-F5EBD435A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259172">
              <a:off x="5345165" y="4914135"/>
              <a:ext cx="1059196" cy="1059196"/>
            </a:xfrm>
            <a:prstGeom prst="rect">
              <a:avLst/>
            </a:prstGeom>
          </p:spPr>
        </p:pic>
        <p:sp>
          <p:nvSpPr>
            <p:cNvPr id="3" name="Flèche vers la droite 2">
              <a:extLst>
                <a:ext uri="{FF2B5EF4-FFF2-40B4-BE49-F238E27FC236}">
                  <a16:creationId xmlns:a16="http://schemas.microsoft.com/office/drawing/2014/main" xmlns="" id="{0420D0B1-127F-ED41-AE72-FE8991989457}"/>
                </a:ext>
              </a:extLst>
            </p:cNvPr>
            <p:cNvSpPr/>
            <p:nvPr/>
          </p:nvSpPr>
          <p:spPr>
            <a:xfrm>
              <a:off x="4237984" y="5353505"/>
              <a:ext cx="914814" cy="309088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lèche vers la droite 15">
              <a:extLst>
                <a:ext uri="{FF2B5EF4-FFF2-40B4-BE49-F238E27FC236}">
                  <a16:creationId xmlns:a16="http://schemas.microsoft.com/office/drawing/2014/main" xmlns="" id="{9442AA16-914A-324B-9AA0-95902B3E1721}"/>
                </a:ext>
              </a:extLst>
            </p:cNvPr>
            <p:cNvSpPr/>
            <p:nvPr/>
          </p:nvSpPr>
          <p:spPr>
            <a:xfrm>
              <a:off x="6683484" y="5353505"/>
              <a:ext cx="1098017" cy="269991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0C41B99-A5F6-4079-80BE-57512702D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4059" y="4194816"/>
            <a:ext cx="2521778" cy="200575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63F5D7F9-30F0-4CFA-8074-78F05ACF7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212" y="5961336"/>
            <a:ext cx="321146" cy="19694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8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36</a:t>
            </a:fld>
            <a:endParaRPr lang="fr-FR" noProof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D5C3DBC8-6079-604D-B746-982E5073D715}"/>
              </a:ext>
            </a:extLst>
          </p:cNvPr>
          <p:cNvSpPr/>
          <p:nvPr/>
        </p:nvSpPr>
        <p:spPr>
          <a:xfrm>
            <a:off x="219600" y="699724"/>
            <a:ext cx="11540400" cy="5627443"/>
          </a:xfrm>
          <a:prstGeom prst="roundRect">
            <a:avLst>
              <a:gd name="adj" fmla="val 3871"/>
            </a:avLst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41B1E79F-0BCD-D748-952B-F1681E6F568A}"/>
              </a:ext>
            </a:extLst>
          </p:cNvPr>
          <p:cNvSpPr txBox="1">
            <a:spLocks/>
          </p:cNvSpPr>
          <p:nvPr/>
        </p:nvSpPr>
        <p:spPr>
          <a:xfrm>
            <a:off x="520203" y="236007"/>
            <a:ext cx="11092947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4800" spc="-3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3966D94-55E1-824A-BE48-0A9A1B36C801}"/>
              </a:ext>
            </a:extLst>
          </p:cNvPr>
          <p:cNvSpPr txBox="1"/>
          <p:nvPr/>
        </p:nvSpPr>
        <p:spPr>
          <a:xfrm>
            <a:off x="1090697" y="0"/>
            <a:ext cx="23663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Synthèse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4CEA73F-0FF9-4A8E-A89D-B790B14C5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976" y="1431095"/>
            <a:ext cx="6087689" cy="323281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71C0E3E-F611-AD4E-9C69-C03B8810EF4E}"/>
              </a:ext>
            </a:extLst>
          </p:cNvPr>
          <p:cNvSpPr txBox="1"/>
          <p:nvPr/>
        </p:nvSpPr>
        <p:spPr>
          <a:xfrm>
            <a:off x="281061" y="2113733"/>
            <a:ext cx="6351978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cs typeface="Arial" panose="020B0604020202020204" pitchFamily="34" charset="0"/>
              </a:rPr>
              <a:t>Le choix des matériaux s’effectue en fonction de : </a:t>
            </a:r>
          </a:p>
          <a:p>
            <a:endParaRPr lang="fr-FR" dirty="0"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fr-FR" dirty="0">
                <a:cs typeface="Arial" panose="020B0604020202020204" pitchFamily="34" charset="0"/>
              </a:rPr>
              <a:t>ses propriétés intrinsèques ;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fr-FR" dirty="0">
                <a:cs typeface="Arial" panose="020B0604020202020204" pitchFamily="34" charset="0"/>
              </a:rPr>
              <a:t>des procédés de fabrication 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fr-FR" dirty="0">
                <a:cs typeface="Arial" panose="020B0604020202020204" pitchFamily="34" charset="0"/>
              </a:rPr>
              <a:t>de son impact environnemental 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cs typeface="Arial" panose="020B0604020202020204" pitchFamily="34" charset="0"/>
              </a:rPr>
              <a:t>du coût global : -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coût du matériau, 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- coût de fabrication,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- coût de possession,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- coût de destruction, …</a:t>
            </a:r>
            <a:endParaRPr lang="fr-FR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035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37</a:t>
            </a:fld>
            <a:endParaRPr lang="fr-FR" noProof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D5C3DBC8-6079-604D-B746-982E5073D715}"/>
              </a:ext>
            </a:extLst>
          </p:cNvPr>
          <p:cNvSpPr/>
          <p:nvPr/>
        </p:nvSpPr>
        <p:spPr>
          <a:xfrm>
            <a:off x="219600" y="699724"/>
            <a:ext cx="11674272" cy="5627443"/>
          </a:xfrm>
          <a:prstGeom prst="roundRect">
            <a:avLst>
              <a:gd name="adj" fmla="val 3871"/>
            </a:avLst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41B1E79F-0BCD-D748-952B-F1681E6F568A}"/>
              </a:ext>
            </a:extLst>
          </p:cNvPr>
          <p:cNvSpPr txBox="1">
            <a:spLocks/>
          </p:cNvSpPr>
          <p:nvPr/>
        </p:nvSpPr>
        <p:spPr>
          <a:xfrm>
            <a:off x="520203" y="236007"/>
            <a:ext cx="11092947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4800" spc="-3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3966D94-55E1-824A-BE48-0A9A1B36C801}"/>
              </a:ext>
            </a:extLst>
          </p:cNvPr>
          <p:cNvSpPr txBox="1"/>
          <p:nvPr/>
        </p:nvSpPr>
        <p:spPr>
          <a:xfrm>
            <a:off x="1090697" y="0"/>
            <a:ext cx="23663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Synthèse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71C0E3E-F611-AD4E-9C69-C03B8810EF4E}"/>
              </a:ext>
            </a:extLst>
          </p:cNvPr>
          <p:cNvSpPr txBox="1"/>
          <p:nvPr/>
        </p:nvSpPr>
        <p:spPr>
          <a:xfrm>
            <a:off x="325801" y="699724"/>
            <a:ext cx="635197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cs typeface="Arial" panose="020B0604020202020204" pitchFamily="34" charset="0"/>
            </a:endParaRPr>
          </a:p>
          <a:p>
            <a:endParaRPr lang="fr-FR" dirty="0"/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Effectuer une simulation 3D revient à faire des études sur un modèle numérique, à l’aide d’un ordinateur et d’une application (</a:t>
            </a:r>
            <a:r>
              <a:rPr lang="fr-FR" dirty="0" err="1"/>
              <a:t>solidworks</a:t>
            </a:r>
            <a:r>
              <a:rPr lang="fr-FR" dirty="0"/>
              <a:t>, </a:t>
            </a:r>
            <a:r>
              <a:rPr lang="fr-FR" dirty="0" err="1"/>
              <a:t>sketchup</a:t>
            </a:r>
            <a:r>
              <a:rPr lang="fr-FR" dirty="0"/>
              <a:t>, </a:t>
            </a:r>
            <a:r>
              <a:rPr lang="fr-FR" dirty="0" err="1"/>
              <a:t>autocad</a:t>
            </a:r>
            <a:r>
              <a:rPr lang="fr-FR" dirty="0"/>
              <a:t>, </a:t>
            </a:r>
            <a:r>
              <a:rPr lang="fr-FR" dirty="0" err="1"/>
              <a:t>sweethome</a:t>
            </a:r>
            <a:r>
              <a:rPr lang="fr-FR" dirty="0"/>
              <a:t> 3D, modelsmart3D…)</a:t>
            </a:r>
          </a:p>
          <a:p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Attention une modélisation n’est qu’une représentation de la réalité. Il y a toujours un écart entre la prédiction de la performance d’un objet, et sa performance réelle.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 réalité augmentée permet de visualiser un objet virtuel dans son environnement réel.</a:t>
            </a:r>
            <a:endParaRPr lang="fr-FR" strike="sngStrik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AB91BB1-C547-4F02-93FF-4375BAB8E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018" y="1780852"/>
            <a:ext cx="4727132" cy="2501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454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70+ Free Quiz &amp; Maze Images - Pixabay">
            <a:extLst>
              <a:ext uri="{FF2B5EF4-FFF2-40B4-BE49-F238E27FC236}">
                <a16:creationId xmlns:a16="http://schemas.microsoft.com/office/drawing/2014/main" xmlns="" id="{5E1BF552-961B-4AD6-9C35-9A390A60C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704" y="1435987"/>
            <a:ext cx="3986025" cy="39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numéro de diapositive 2">
            <a:extLst>
              <a:ext uri="{FF2B5EF4-FFF2-40B4-BE49-F238E27FC236}">
                <a16:creationId xmlns:a16="http://schemas.microsoft.com/office/drawing/2014/main" xmlns="" id="{AA22641C-385A-426C-BF86-F89AE44BBD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38</a:t>
            </a:fld>
            <a:endParaRPr lang="fr-FR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E7ADDC9-21C1-4A60-973D-90773624FEC6}"/>
              </a:ext>
            </a:extLst>
          </p:cNvPr>
          <p:cNvSpPr/>
          <p:nvPr/>
        </p:nvSpPr>
        <p:spPr>
          <a:xfrm>
            <a:off x="2128494" y="640191"/>
            <a:ext cx="7364471" cy="410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C614313-D47C-42EC-B974-E886727527A3}"/>
              </a:ext>
            </a:extLst>
          </p:cNvPr>
          <p:cNvSpPr/>
          <p:nvPr/>
        </p:nvSpPr>
        <p:spPr>
          <a:xfrm>
            <a:off x="2128494" y="640191"/>
            <a:ext cx="7364471" cy="4103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FCD71E7-A78A-4152-B69F-4501957A3D8B}"/>
              </a:ext>
            </a:extLst>
          </p:cNvPr>
          <p:cNvSpPr/>
          <p:nvPr/>
        </p:nvSpPr>
        <p:spPr>
          <a:xfrm>
            <a:off x="9507561" y="365125"/>
            <a:ext cx="2671739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66E209F-0980-4A63-82B2-CA72956E9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76602">
            <a:off x="6940903" y="2005498"/>
            <a:ext cx="2372056" cy="3048425"/>
          </a:xfrm>
          <a:prstGeom prst="rect">
            <a:avLst/>
          </a:prstGeom>
        </p:spPr>
      </p:pic>
      <p:pic>
        <p:nvPicPr>
          <p:cNvPr id="1026" name="Picture 2" descr="Image vectorielle d">
            <a:extLst>
              <a:ext uri="{FF2B5EF4-FFF2-40B4-BE49-F238E27FC236}">
                <a16:creationId xmlns:a16="http://schemas.microsoft.com/office/drawing/2014/main" xmlns="" id="{E02EC061-6E1D-467A-B959-6ED7B1894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046" y="2194746"/>
            <a:ext cx="2720154" cy="19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954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85 1.85185E-6 L 0.60482 0.0011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70+ Free Quiz &amp; Maze Images - Pixabay">
            <a:extLst>
              <a:ext uri="{FF2B5EF4-FFF2-40B4-BE49-F238E27FC236}">
                <a16:creationId xmlns:a16="http://schemas.microsoft.com/office/drawing/2014/main" xmlns="" id="{420DD292-E29D-4491-BD12-7FD21D5B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2"/>
            <a:ext cx="1354919" cy="13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xmlns="" id="{A1974680-071D-48F0-A854-82D586F13D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39</a:t>
            </a:fld>
            <a:endParaRPr lang="fr-FR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F238839-1048-4E87-B2CE-0B623ED38BBB}"/>
              </a:ext>
            </a:extLst>
          </p:cNvPr>
          <p:cNvSpPr/>
          <p:nvPr/>
        </p:nvSpPr>
        <p:spPr>
          <a:xfrm>
            <a:off x="2128497" y="640192"/>
            <a:ext cx="7364471" cy="410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A750323-0E6B-48B0-9011-95237BBEBD81}"/>
              </a:ext>
            </a:extLst>
          </p:cNvPr>
          <p:cNvSpPr/>
          <p:nvPr/>
        </p:nvSpPr>
        <p:spPr>
          <a:xfrm>
            <a:off x="2128495" y="640192"/>
            <a:ext cx="7364471" cy="4103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499BAF7-EFE5-44E9-8A4A-53867B7F82A4}"/>
              </a:ext>
            </a:extLst>
          </p:cNvPr>
          <p:cNvSpPr/>
          <p:nvPr/>
        </p:nvSpPr>
        <p:spPr>
          <a:xfrm>
            <a:off x="9520261" y="365126"/>
            <a:ext cx="2671739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3DF13BF-D52F-4DCB-A1B8-7724AB854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49" y="365126"/>
            <a:ext cx="1139841" cy="1929343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411735D8-1340-4D30-AD75-DBBC929E861A}"/>
              </a:ext>
            </a:extLst>
          </p:cNvPr>
          <p:cNvSpPr/>
          <p:nvPr/>
        </p:nvSpPr>
        <p:spPr>
          <a:xfrm>
            <a:off x="871442" y="1717798"/>
            <a:ext cx="773887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4" name="Titre 2">
            <a:extLst>
              <a:ext uri="{FF2B5EF4-FFF2-40B4-BE49-F238E27FC236}">
                <a16:creationId xmlns:a16="http://schemas.microsoft.com/office/drawing/2014/main" xmlns="" id="{26A47E9F-19D8-A240-82E6-A074B7A87D5B}"/>
              </a:ext>
            </a:extLst>
          </p:cNvPr>
          <p:cNvSpPr txBox="1">
            <a:spLocks/>
          </p:cNvSpPr>
          <p:nvPr/>
        </p:nvSpPr>
        <p:spPr>
          <a:xfrm>
            <a:off x="871442" y="2676499"/>
            <a:ext cx="11320558" cy="221599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Pour représenter rapidement une idée, on réalise en premier  </a:t>
            </a:r>
            <a:r>
              <a:rPr lang="fr-FR" dirty="0"/>
              <a:t/>
            </a:r>
            <a:br>
              <a:rPr lang="fr-FR" dirty="0"/>
            </a:br>
            <a:r>
              <a:rPr lang="fr-FR" i="1" dirty="0"/>
              <a:t>A </a:t>
            </a:r>
            <a:r>
              <a:rPr lang="fr-FR" sz="4800" dirty="0"/>
              <a:t>□ </a:t>
            </a:r>
            <a:r>
              <a:rPr lang="fr-FR" dirty="0"/>
              <a:t>une maquette numérique</a:t>
            </a:r>
            <a:br>
              <a:rPr lang="fr-FR" dirty="0"/>
            </a:br>
            <a:r>
              <a:rPr lang="fr-FR" dirty="0"/>
              <a:t>B </a:t>
            </a:r>
            <a:r>
              <a:rPr lang="fr-FR" sz="4800" dirty="0"/>
              <a:t>□ </a:t>
            </a:r>
            <a:r>
              <a:rPr lang="fr-FR" dirty="0"/>
              <a:t>un croquis à main levée</a:t>
            </a:r>
            <a:br>
              <a:rPr lang="fr-FR" dirty="0"/>
            </a:br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584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85 1.85185E-6 L 0.60482 0.00116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F2A13CC3-622C-479C-A553-A2B85B27F17D}"/>
              </a:ext>
            </a:extLst>
          </p:cNvPr>
          <p:cNvGrpSpPr/>
          <p:nvPr/>
        </p:nvGrpSpPr>
        <p:grpSpPr>
          <a:xfrm>
            <a:off x="5643548" y="2584617"/>
            <a:ext cx="3078564" cy="1713967"/>
            <a:chOff x="5643548" y="2584617"/>
            <a:chExt cx="3078564" cy="1713967"/>
          </a:xfrm>
        </p:grpSpPr>
        <p:pic>
          <p:nvPicPr>
            <p:cNvPr id="1026" name="Picture 2" descr="Travail Étude Sommeil - Image gratuite sur Pixabay">
              <a:extLst>
                <a:ext uri="{FF2B5EF4-FFF2-40B4-BE49-F238E27FC236}">
                  <a16:creationId xmlns:a16="http://schemas.microsoft.com/office/drawing/2014/main" xmlns="" id="{07C768B2-0BDA-4D52-8E12-7B9B8380EB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3548" y="2584617"/>
              <a:ext cx="1514015" cy="1514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xmlns="" id="{33CB6354-05F3-4501-B7A5-3CB5D7808DA8}"/>
                </a:ext>
              </a:extLst>
            </p:cNvPr>
            <p:cNvSpPr/>
            <p:nvPr/>
          </p:nvSpPr>
          <p:spPr>
            <a:xfrm>
              <a:off x="5714684" y="2642584"/>
              <a:ext cx="1656000" cy="1656000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dirty="0">
                <a:solidFill>
                  <a:schemeClr val="dk1"/>
                </a:solidFill>
              </a:endParaRPr>
            </a:p>
          </p:txBody>
        </p: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xmlns="" id="{551CE658-86A2-4B19-97F2-3C445A5B32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00989" y="3456565"/>
              <a:ext cx="1321123" cy="4846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</a:t>
            </a:fld>
            <a:endParaRPr lang="fr-FR" noProof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BED473E0-88EF-4BA8-9CCF-F5122455576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1A0F49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486964" y="954863"/>
            <a:ext cx="4299433" cy="4177367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3681A9BE-9827-482F-888E-2C4200BE46F4}"/>
              </a:ext>
            </a:extLst>
          </p:cNvPr>
          <p:cNvGrpSpPr/>
          <p:nvPr/>
        </p:nvGrpSpPr>
        <p:grpSpPr>
          <a:xfrm>
            <a:off x="6344099" y="3109917"/>
            <a:ext cx="397169" cy="210639"/>
            <a:chOff x="6582275" y="3739320"/>
            <a:chExt cx="397169" cy="210639"/>
          </a:xfrm>
        </p:grpSpPr>
        <p:pic>
          <p:nvPicPr>
            <p:cNvPr id="1030" name="Picture 6" descr="Téléphone Mobile Smartphone - Photo gratuite sur Pixabay">
              <a:extLst>
                <a:ext uri="{FF2B5EF4-FFF2-40B4-BE49-F238E27FC236}">
                  <a16:creationId xmlns:a16="http://schemas.microsoft.com/office/drawing/2014/main" xmlns="" id="{985461CA-9D8B-491C-96F1-7AC668E872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59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369409">
              <a:off x="6582275" y="3739320"/>
              <a:ext cx="397169" cy="210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xmlns="" id="{78895B68-4BE2-423D-A70E-5671AD262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535825">
              <a:off x="6720516" y="3781940"/>
              <a:ext cx="132927" cy="95757"/>
            </a:xfrm>
            <a:prstGeom prst="rect">
              <a:avLst/>
            </a:prstGeom>
          </p:spPr>
        </p:pic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83863DF7-E4C6-4372-821D-6ACEE477D3AE}"/>
              </a:ext>
            </a:extLst>
          </p:cNvPr>
          <p:cNvGrpSpPr/>
          <p:nvPr/>
        </p:nvGrpSpPr>
        <p:grpSpPr>
          <a:xfrm>
            <a:off x="8757259" y="3508797"/>
            <a:ext cx="2049554" cy="2757237"/>
            <a:chOff x="8757259" y="3508797"/>
            <a:chExt cx="2049554" cy="2757237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xmlns="" id="{7C6BB1EE-BB16-475B-966C-535AACBA45E6}"/>
                </a:ext>
              </a:extLst>
            </p:cNvPr>
            <p:cNvGrpSpPr/>
            <p:nvPr/>
          </p:nvGrpSpPr>
          <p:grpSpPr>
            <a:xfrm>
              <a:off x="8757259" y="3508797"/>
              <a:ext cx="2049554" cy="2757237"/>
              <a:chOff x="8757259" y="3508797"/>
              <a:chExt cx="2049554" cy="2757237"/>
            </a:xfrm>
          </p:grpSpPr>
          <p:pic>
            <p:nvPicPr>
              <p:cNvPr id="52" name="Image 51">
                <a:extLst>
                  <a:ext uri="{FF2B5EF4-FFF2-40B4-BE49-F238E27FC236}">
                    <a16:creationId xmlns:a16="http://schemas.microsoft.com/office/drawing/2014/main" xmlns="" id="{31EDD6D5-D990-40DB-BB79-6C61005318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5278" y="4731548"/>
                <a:ext cx="1407774" cy="1407774"/>
              </a:xfrm>
              <a:prstGeom prst="rect">
                <a:avLst/>
              </a:prstGeom>
            </p:spPr>
          </p:pic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xmlns="" id="{3476328D-E1D3-409B-A550-3C393FFB905C}"/>
                  </a:ext>
                </a:extLst>
              </p:cNvPr>
              <p:cNvSpPr/>
              <p:nvPr/>
            </p:nvSpPr>
            <p:spPr>
              <a:xfrm>
                <a:off x="9150813" y="4610034"/>
                <a:ext cx="1656000" cy="1656000"/>
              </a:xfrm>
              <a:prstGeom prst="ellipse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dirty="0">
                  <a:solidFill>
                    <a:schemeClr val="dk1"/>
                  </a:solidFill>
                </a:endParaRPr>
              </a:p>
            </p:txBody>
          </p:sp>
          <p:cxnSp>
            <p:nvCxnSpPr>
              <p:cNvPr id="89" name="Connecteur droit 88">
                <a:extLst>
                  <a:ext uri="{FF2B5EF4-FFF2-40B4-BE49-F238E27FC236}">
                    <a16:creationId xmlns:a16="http://schemas.microsoft.com/office/drawing/2014/main" xmlns="" id="{B72ED10B-8B31-4068-9DB7-A55F2B99F35E}"/>
                  </a:ext>
                </a:extLst>
              </p:cNvPr>
              <p:cNvCxnSpPr>
                <a:cxnSpLocks/>
                <a:endCxn id="80" idx="1"/>
              </p:cNvCxnSpPr>
              <p:nvPr/>
            </p:nvCxnSpPr>
            <p:spPr>
              <a:xfrm>
                <a:off x="8757259" y="3508797"/>
                <a:ext cx="636070" cy="1343753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xmlns="" id="{E18F3A4A-A0BF-4AAA-8387-2354CEA72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7" t="1254" r="6786" b="6805"/>
            <a:stretch/>
          </p:blipFill>
          <p:spPr>
            <a:xfrm rot="20334800">
              <a:off x="9730545" y="5255114"/>
              <a:ext cx="93691" cy="67492"/>
            </a:xfrm>
            <a:prstGeom prst="rect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D17FF01E-FE67-4316-A1B2-34B0AA7318DD}"/>
              </a:ext>
            </a:extLst>
          </p:cNvPr>
          <p:cNvGrpSpPr/>
          <p:nvPr/>
        </p:nvGrpSpPr>
        <p:grpSpPr>
          <a:xfrm>
            <a:off x="7665507" y="234787"/>
            <a:ext cx="2092225" cy="3267505"/>
            <a:chOff x="7665507" y="234787"/>
            <a:chExt cx="2092225" cy="3267505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xmlns="" id="{3506159D-4968-4495-A6A0-A68A63BD694E}"/>
                </a:ext>
              </a:extLst>
            </p:cNvPr>
            <p:cNvGrpSpPr/>
            <p:nvPr/>
          </p:nvGrpSpPr>
          <p:grpSpPr>
            <a:xfrm>
              <a:off x="7665507" y="234787"/>
              <a:ext cx="2092225" cy="2092225"/>
              <a:chOff x="153960" y="1652675"/>
              <a:chExt cx="3881181" cy="3881181"/>
            </a:xfrm>
          </p:grpSpPr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xmlns="" id="{30A877EA-B3D2-4738-AECE-F3EF926341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6124" y="1801855"/>
                <a:ext cx="3366182" cy="3254288"/>
              </a:xfrm>
              <a:prstGeom prst="rect">
                <a:avLst/>
              </a:prstGeom>
            </p:spPr>
          </p:pic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xmlns="" id="{ABA10883-8E72-4EA9-9C47-B2060B420D75}"/>
                  </a:ext>
                </a:extLst>
              </p:cNvPr>
              <p:cNvSpPr/>
              <p:nvPr/>
            </p:nvSpPr>
            <p:spPr>
              <a:xfrm flipH="1">
                <a:off x="153960" y="1652675"/>
                <a:ext cx="3881181" cy="3881181"/>
              </a:xfrm>
              <a:prstGeom prst="ellipse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dirty="0">
                  <a:solidFill>
                    <a:schemeClr val="dk1"/>
                  </a:solidFill>
                </a:endParaRPr>
              </a:p>
            </p:txBody>
          </p:sp>
        </p:grp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xmlns="" id="{36E6811D-FFEC-4D41-8AB1-4DFD706FBFCE}"/>
                </a:ext>
              </a:extLst>
            </p:cNvPr>
            <p:cNvCxnSpPr>
              <a:cxnSpLocks/>
            </p:cNvCxnSpPr>
            <p:nvPr/>
          </p:nvCxnSpPr>
          <p:spPr>
            <a:xfrm>
              <a:off x="8722111" y="2311284"/>
              <a:ext cx="11579" cy="119100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FB4073D1-9018-4338-9681-DB57C212B169}"/>
              </a:ext>
            </a:extLst>
          </p:cNvPr>
          <p:cNvGrpSpPr/>
          <p:nvPr/>
        </p:nvGrpSpPr>
        <p:grpSpPr>
          <a:xfrm>
            <a:off x="8757259" y="2527206"/>
            <a:ext cx="2977123" cy="1983796"/>
            <a:chOff x="8757259" y="2527206"/>
            <a:chExt cx="2977123" cy="198379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xmlns="" id="{F4D0C9F8-E581-4953-A90B-7D5ECF92E05F}"/>
                </a:ext>
              </a:extLst>
            </p:cNvPr>
            <p:cNvGrpSpPr/>
            <p:nvPr/>
          </p:nvGrpSpPr>
          <p:grpSpPr>
            <a:xfrm>
              <a:off x="8757259" y="2527206"/>
              <a:ext cx="2977123" cy="1983796"/>
              <a:chOff x="8757259" y="2527206"/>
              <a:chExt cx="2977123" cy="1983796"/>
            </a:xfrm>
          </p:grpSpPr>
          <p:pic>
            <p:nvPicPr>
              <p:cNvPr id="74" name="Image 73">
                <a:extLst>
                  <a:ext uri="{FF2B5EF4-FFF2-40B4-BE49-F238E27FC236}">
                    <a16:creationId xmlns:a16="http://schemas.microsoft.com/office/drawing/2014/main" xmlns="" id="{1D2CF412-BC18-4F87-88BF-57E4EB694D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4601" r="18781"/>
              <a:stretch/>
            </p:blipFill>
            <p:spPr>
              <a:xfrm>
                <a:off x="10368683" y="2527206"/>
                <a:ext cx="1123183" cy="1983796"/>
              </a:xfrm>
              <a:prstGeom prst="rect">
                <a:avLst/>
              </a:prstGeom>
            </p:spPr>
          </p:pic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xmlns="" id="{440B3247-BF1C-4223-9F18-941934AFEAF9}"/>
                  </a:ext>
                </a:extLst>
              </p:cNvPr>
              <p:cNvCxnSpPr>
                <a:cxnSpLocks/>
                <a:stCxn id="82" idx="2"/>
              </p:cNvCxnSpPr>
              <p:nvPr/>
            </p:nvCxnSpPr>
            <p:spPr>
              <a:xfrm flipH="1" flipV="1">
                <a:off x="8757259" y="3517804"/>
                <a:ext cx="1321123" cy="48468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xmlns="" id="{9FCF3E6A-2D0C-4200-9330-B3A128495F89}"/>
                  </a:ext>
                </a:extLst>
              </p:cNvPr>
              <p:cNvSpPr/>
              <p:nvPr/>
            </p:nvSpPr>
            <p:spPr>
              <a:xfrm>
                <a:off x="10078382" y="2738272"/>
                <a:ext cx="1656000" cy="1656000"/>
              </a:xfrm>
              <a:prstGeom prst="ellipse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dirty="0">
                  <a:solidFill>
                    <a:schemeClr val="dk1"/>
                  </a:solidFill>
                </a:endParaRPr>
              </a:p>
            </p:txBody>
          </p:sp>
        </p:grpSp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xmlns="" id="{198F7301-9654-482C-BD35-B007CB14C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403413">
              <a:off x="10958143" y="3046323"/>
              <a:ext cx="179884" cy="98935"/>
            </a:xfrm>
            <a:prstGeom prst="rect">
              <a:avLst/>
            </a:prstGeom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41F46164-7190-4F7F-A89B-0074AF5B2887}"/>
              </a:ext>
            </a:extLst>
          </p:cNvPr>
          <p:cNvGrpSpPr/>
          <p:nvPr/>
        </p:nvGrpSpPr>
        <p:grpSpPr>
          <a:xfrm>
            <a:off x="6737939" y="3508797"/>
            <a:ext cx="2019322" cy="2834588"/>
            <a:chOff x="6737939" y="3508797"/>
            <a:chExt cx="2019322" cy="2834588"/>
          </a:xfrm>
        </p:grpSpPr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xmlns="" id="{4E91F0D2-4E9B-45A7-A166-23A573554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859" y="4602506"/>
              <a:ext cx="1740879" cy="1740879"/>
            </a:xfrm>
            <a:prstGeom prst="rect">
              <a:avLst/>
            </a:prstGeom>
          </p:spPr>
        </p:pic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xmlns="" id="{242B22D1-5395-470B-B715-F135EB3B44D7}"/>
                </a:ext>
              </a:extLst>
            </p:cNvPr>
            <p:cNvSpPr/>
            <p:nvPr/>
          </p:nvSpPr>
          <p:spPr>
            <a:xfrm>
              <a:off x="6737939" y="4610034"/>
              <a:ext cx="1656000" cy="1656000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dirty="0">
                <a:solidFill>
                  <a:schemeClr val="dk1"/>
                </a:solidFill>
              </a:endParaRPr>
            </a:p>
          </p:txBody>
        </p:sp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xmlns="" id="{205B67AF-DEAB-4D54-92F2-AB919BE929A0}"/>
                </a:ext>
              </a:extLst>
            </p:cNvPr>
            <p:cNvCxnSpPr>
              <a:cxnSpLocks/>
              <a:endCxn id="81" idx="7"/>
            </p:cNvCxnSpPr>
            <p:nvPr/>
          </p:nvCxnSpPr>
          <p:spPr>
            <a:xfrm flipH="1">
              <a:off x="8151423" y="3508797"/>
              <a:ext cx="605838" cy="134375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xmlns="" id="{A8C622ED-1060-435F-90BB-0F069B88B2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7" t="1254" r="6786" b="6805"/>
            <a:stretch/>
          </p:blipFill>
          <p:spPr>
            <a:xfrm rot="187405">
              <a:off x="7371514" y="5102187"/>
              <a:ext cx="296696" cy="213730"/>
            </a:xfrm>
            <a:prstGeom prst="rect">
              <a:avLst/>
            </a:prstGeom>
          </p:spPr>
        </p:pic>
      </p:grpSp>
      <p:pic>
        <p:nvPicPr>
          <p:cNvPr id="90" name="Image 89">
            <a:extLst>
              <a:ext uri="{FF2B5EF4-FFF2-40B4-BE49-F238E27FC236}">
                <a16:creationId xmlns:a16="http://schemas.microsoft.com/office/drawing/2014/main" xmlns="" id="{ADD6372C-74C0-4932-B6E4-C60A98A1A5F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48" b="89529" l="9766" r="94141">
                        <a14:foregroundMark x1="51953" y1="12042" x2="55078" y2="24607"/>
                        <a14:foregroundMark x1="27344" y1="26702" x2="34375" y2="45550"/>
                        <a14:foregroundMark x1="74219" y1="29319" x2="66406" y2="37173"/>
                        <a14:foregroundMark x1="66406" y1="37173" x2="65625" y2="40838"/>
                        <a14:foregroundMark x1="91406" y1="38743" x2="84375" y2="45026"/>
                        <a14:foregroundMark x1="84375" y1="45026" x2="75391" y2="47644"/>
                        <a14:foregroundMark x1="75391" y1="47644" x2="75000" y2="48168"/>
                        <a14:foregroundMark x1="94141" y1="70681" x2="84375" y2="71204"/>
                        <a14:foregroundMark x1="84375" y1="71204" x2="79688" y2="69110"/>
                        <a14:foregroundMark x1="27344" y1="57592" x2="31250" y2="67016"/>
                        <a14:foregroundMark x1="19531" y1="74346" x2="27344" y2="78534"/>
                        <a14:foregroundMark x1="27344" y1="78534" x2="31250" y2="78534"/>
                        <a14:backgroundMark x1="44531" y1="55497" x2="60547" y2="91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0160" y="2184181"/>
            <a:ext cx="1493166" cy="1031055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xmlns="" id="{781CF081-4A94-4187-BE5B-D7AD17537FA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980" l="4147" r="98618">
                        <a14:foregroundMark x1="24885" y1="6463" x2="12442" y2="26531"/>
                        <a14:foregroundMark x1="12442" y1="26531" x2="11060" y2="83673"/>
                        <a14:foregroundMark x1="11060" y1="83673" x2="72350" y2="98980"/>
                        <a14:foregroundMark x1="72350" y1="98980" x2="90323" y2="86735"/>
                        <a14:foregroundMark x1="90323" y1="86735" x2="94009" y2="48980"/>
                        <a14:foregroundMark x1="94009" y1="48980" x2="82028" y2="12925"/>
                        <a14:foregroundMark x1="82028" y1="12925" x2="53456" y2="5782"/>
                        <a14:foregroundMark x1="53456" y1="5782" x2="29032" y2="6803"/>
                        <a14:foregroundMark x1="29032" y1="6803" x2="22581" y2="8503"/>
                        <a14:foregroundMark x1="29954" y1="2041" x2="56221" y2="340"/>
                        <a14:foregroundMark x1="56221" y1="340" x2="88479" y2="17687"/>
                        <a14:foregroundMark x1="29032" y1="2721" x2="16129" y2="17347"/>
                        <a14:foregroundMark x1="16129" y1="17347" x2="16129" y2="17347"/>
                        <a14:foregroundMark x1="24424" y1="3061" x2="7834" y2="17687"/>
                        <a14:foregroundMark x1="7834" y1="17687" x2="7834" y2="27891"/>
                        <a14:foregroundMark x1="4147" y1="29252" x2="3687" y2="89456"/>
                        <a14:foregroundMark x1="3687" y1="89456" x2="28571" y2="95578"/>
                        <a14:foregroundMark x1="28571" y1="95578" x2="55760" y2="95238"/>
                        <a14:foregroundMark x1="55760" y1="95238" x2="79724" y2="96599"/>
                        <a14:foregroundMark x1="79724" y1="96599" x2="95853" y2="80612"/>
                        <a14:foregroundMark x1="95853" y1="80612" x2="99078" y2="39796"/>
                        <a14:foregroundMark x1="99078" y1="39796" x2="37788" y2="35374"/>
                        <a14:foregroundMark x1="3226" y1="92517" x2="83871" y2="97619"/>
                        <a14:foregroundMark x1="83871" y1="97619" x2="87558" y2="97279"/>
                        <a14:foregroundMark x1="64977" y1="78912" x2="69124" y2="87415"/>
                        <a14:foregroundMark x1="35945" y1="69388" x2="45161" y2="85714"/>
                        <a14:foregroundMark x1="45161" y1="85714" x2="45161" y2="86054"/>
                        <a14:foregroundMark x1="56682" y1="70068" x2="59908" y2="85374"/>
                        <a14:foregroundMark x1="4608" y1="90136" x2="8295" y2="99320"/>
                        <a14:foregroundMark x1="27650" y1="48980" x2="29954" y2="61905"/>
                        <a14:foregroundMark x1="83410" y1="7483" x2="92627" y2="13605"/>
                        <a14:backgroundMark x1="5069" y1="1361" x2="2765" y2="4762"/>
                        <a14:backgroundMark x1="95392" y1="0" x2="97696" y2="1701"/>
                        <a14:backgroundMark x1="10599" y1="0" x2="5991" y2="2381"/>
                        <a14:backgroundMark x1="5530" y1="5102" x2="922" y2="9184"/>
                        <a14:backgroundMark x1="90323" y1="0" x2="98618" y2="5102"/>
                        <a14:backgroundMark x1="98157" y1="6463" x2="98157" y2="7483"/>
                        <a14:backgroundMark x1="14747" y1="0" x2="0" y2="10204"/>
                        <a14:backgroundMark x1="0" y1="10544" x2="0" y2="10544"/>
                        <a14:backgroundMark x1="84332" y1="0" x2="99078" y2="8503"/>
                        <a14:backgroundMark x1="97696" y1="10204" x2="99078" y2="11224"/>
                        <a14:backgroundMark x1="83871" y1="0" x2="88940" y2="3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1228" y="2027355"/>
            <a:ext cx="2041746" cy="2770248"/>
          </a:xfrm>
          <a:prstGeom prst="rect">
            <a:avLst/>
          </a:prstGeom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xmlns="" id="{BD40A08F-72F2-4059-A208-6B9E22263A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48" b="89529" l="9766" r="94141">
                        <a14:foregroundMark x1="51953" y1="12042" x2="55078" y2="24607"/>
                        <a14:foregroundMark x1="27344" y1="26702" x2="34375" y2="45550"/>
                        <a14:foregroundMark x1="74219" y1="29319" x2="66406" y2="37173"/>
                        <a14:foregroundMark x1="66406" y1="37173" x2="65625" y2="40838"/>
                        <a14:foregroundMark x1="91406" y1="38743" x2="84375" y2="45026"/>
                        <a14:foregroundMark x1="84375" y1="45026" x2="75391" y2="47644"/>
                        <a14:foregroundMark x1="75391" y1="47644" x2="75000" y2="48168"/>
                        <a14:foregroundMark x1="94141" y1="70681" x2="84375" y2="71204"/>
                        <a14:foregroundMark x1="84375" y1="71204" x2="79688" y2="69110"/>
                        <a14:foregroundMark x1="27344" y1="57592" x2="31250" y2="67016"/>
                        <a14:foregroundMark x1="19531" y1="74346" x2="27344" y2="78534"/>
                        <a14:foregroundMark x1="27344" y1="78534" x2="31250" y2="78534"/>
                        <a14:backgroundMark x1="44531" y1="55497" x2="60547" y2="916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739995">
            <a:off x="6813522" y="3708445"/>
            <a:ext cx="809963" cy="604308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xmlns="" id="{D2CF4D74-052D-4171-9D70-BAC4C0ADE321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520" y="2883088"/>
            <a:ext cx="1436195" cy="1457834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xmlns="" id="{53C6F234-CDAD-41EC-9869-CF14419D2C80}"/>
              </a:ext>
            </a:extLst>
          </p:cNvPr>
          <p:cNvSpPr txBox="1"/>
          <p:nvPr/>
        </p:nvSpPr>
        <p:spPr>
          <a:xfrm>
            <a:off x="980351" y="5044828"/>
            <a:ext cx="3227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RESTER CHEZ SOI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7848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0444 0.10185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2">
            <a:extLst>
              <a:ext uri="{FF2B5EF4-FFF2-40B4-BE49-F238E27FC236}">
                <a16:creationId xmlns:a16="http://schemas.microsoft.com/office/drawing/2014/main" xmlns="" id="{19126FAB-6C06-46E3-A653-48739CB470B4}"/>
              </a:ext>
            </a:extLst>
          </p:cNvPr>
          <p:cNvSpPr txBox="1">
            <a:spLocks/>
          </p:cNvSpPr>
          <p:nvPr/>
        </p:nvSpPr>
        <p:spPr>
          <a:xfrm>
            <a:off x="871442" y="2676499"/>
            <a:ext cx="11320558" cy="221599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Pour représenter rapidement une idée, on réalise en premier  </a:t>
            </a:r>
            <a:r>
              <a:rPr lang="fr-FR" dirty="0"/>
              <a:t/>
            </a:r>
            <a:br>
              <a:rPr lang="fr-FR" dirty="0"/>
            </a:br>
            <a:r>
              <a:rPr lang="fr-FR" i="1" dirty="0"/>
              <a:t>A </a:t>
            </a:r>
            <a:r>
              <a:rPr lang="fr-FR" sz="4800" dirty="0"/>
              <a:t>□ </a:t>
            </a:r>
            <a:r>
              <a:rPr lang="fr-FR" dirty="0"/>
              <a:t>une maquette numérique</a:t>
            </a:r>
            <a:br>
              <a:rPr lang="fr-FR" dirty="0"/>
            </a:br>
            <a:r>
              <a:rPr lang="fr-FR" dirty="0"/>
              <a:t>B </a:t>
            </a:r>
            <a:r>
              <a:rPr lang="fr-FR" sz="4800" dirty="0"/>
              <a:t>□ </a:t>
            </a:r>
            <a:r>
              <a:rPr lang="fr-FR" dirty="0"/>
              <a:t>un croquis à main levée</a:t>
            </a:r>
            <a:br>
              <a:rPr lang="fr-FR" dirty="0"/>
            </a:br>
            <a:endParaRPr lang="fr-FR" dirty="0"/>
          </a:p>
        </p:txBody>
      </p:sp>
      <p:pic>
        <p:nvPicPr>
          <p:cNvPr id="10" name="Picture 2" descr="70+ Free Quiz &amp; Maze Images - Pixabay">
            <a:extLst>
              <a:ext uri="{FF2B5EF4-FFF2-40B4-BE49-F238E27FC236}">
                <a16:creationId xmlns:a16="http://schemas.microsoft.com/office/drawing/2014/main" xmlns="" id="{420DD292-E29D-4491-BD12-7FD21D5B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2"/>
            <a:ext cx="1354919" cy="13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xmlns="" id="{A1974680-071D-48F0-A854-82D586F13D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40</a:t>
            </a:fld>
            <a:endParaRPr lang="fr-FR" noProof="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E06C76B-76F8-41D2-A13A-10E9DCDB9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385" y="3721321"/>
            <a:ext cx="496711" cy="5060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7EBC86B-9BB4-0E48-A87E-3F3C8717E7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77" y="365125"/>
            <a:ext cx="1677867" cy="2159443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9C9C3952-ABD9-4DB9-BDC3-7B2A7E387660}"/>
              </a:ext>
            </a:extLst>
          </p:cNvPr>
          <p:cNvSpPr/>
          <p:nvPr/>
        </p:nvSpPr>
        <p:spPr>
          <a:xfrm>
            <a:off x="871442" y="1717798"/>
            <a:ext cx="773887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799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70+ Free Quiz &amp; Maze Images - Pixabay">
            <a:extLst>
              <a:ext uri="{FF2B5EF4-FFF2-40B4-BE49-F238E27FC236}">
                <a16:creationId xmlns:a16="http://schemas.microsoft.com/office/drawing/2014/main" xmlns="" id="{420DD292-E29D-4491-BD12-7FD21D5B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2"/>
            <a:ext cx="1354919" cy="13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xmlns="" id="{A1974680-071D-48F0-A854-82D586F13D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41</a:t>
            </a:fld>
            <a:endParaRPr lang="fr-FR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F238839-1048-4E87-B2CE-0B623ED38BBB}"/>
              </a:ext>
            </a:extLst>
          </p:cNvPr>
          <p:cNvSpPr/>
          <p:nvPr/>
        </p:nvSpPr>
        <p:spPr>
          <a:xfrm>
            <a:off x="2128497" y="640192"/>
            <a:ext cx="7364471" cy="410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A750323-0E6B-48B0-9011-95237BBEBD81}"/>
              </a:ext>
            </a:extLst>
          </p:cNvPr>
          <p:cNvSpPr/>
          <p:nvPr/>
        </p:nvSpPr>
        <p:spPr>
          <a:xfrm>
            <a:off x="2128495" y="640192"/>
            <a:ext cx="7364471" cy="4103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499BAF7-EFE5-44E9-8A4A-53867B7F82A4}"/>
              </a:ext>
            </a:extLst>
          </p:cNvPr>
          <p:cNvSpPr/>
          <p:nvPr/>
        </p:nvSpPr>
        <p:spPr>
          <a:xfrm>
            <a:off x="9520261" y="365126"/>
            <a:ext cx="2671739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3DF13BF-D52F-4DCB-A1B8-7724AB854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49" y="365126"/>
            <a:ext cx="1139841" cy="1929343"/>
          </a:xfrm>
          <a:prstGeom prst="rect">
            <a:avLst/>
          </a:prstGeom>
        </p:spPr>
      </p:pic>
      <p:sp>
        <p:nvSpPr>
          <p:cNvPr id="14" name="Titre 2">
            <a:extLst>
              <a:ext uri="{FF2B5EF4-FFF2-40B4-BE49-F238E27FC236}">
                <a16:creationId xmlns:a16="http://schemas.microsoft.com/office/drawing/2014/main" xmlns="" id="{26A47E9F-19D8-A240-82E6-A074B7A87D5B}"/>
              </a:ext>
            </a:extLst>
          </p:cNvPr>
          <p:cNvSpPr txBox="1">
            <a:spLocks/>
          </p:cNvSpPr>
          <p:nvPr/>
        </p:nvSpPr>
        <p:spPr>
          <a:xfrm>
            <a:off x="1023842" y="2761725"/>
            <a:ext cx="11086096" cy="346248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CAO permet : </a:t>
            </a:r>
          </a:p>
          <a:p>
            <a:r>
              <a:rPr lang="fr-FR" sz="2400" i="1" dirty="0">
                <a:solidFill>
                  <a:schemeClr val="tx1"/>
                </a:solidFill>
              </a:rPr>
              <a:t>(plusieurs réponses possibles)</a:t>
            </a:r>
            <a:r>
              <a:rPr lang="fr-FR" dirty="0"/>
              <a:t/>
            </a:r>
            <a:br>
              <a:rPr lang="fr-FR" dirty="0"/>
            </a:br>
            <a:r>
              <a:rPr lang="fr-FR" sz="1000" dirty="0"/>
              <a:t/>
            </a:r>
            <a:br>
              <a:rPr lang="fr-FR" sz="1000" dirty="0"/>
            </a:br>
            <a:r>
              <a:rPr lang="fr-FR" i="1" dirty="0"/>
              <a:t>A </a:t>
            </a:r>
            <a:r>
              <a:rPr lang="fr-FR" sz="4800" dirty="0"/>
              <a:t>□ </a:t>
            </a:r>
            <a:r>
              <a:rPr lang="fr-FR" dirty="0"/>
              <a:t>la modélisation 3D</a:t>
            </a:r>
          </a:p>
          <a:p>
            <a:r>
              <a:rPr lang="fr-FR" dirty="0"/>
              <a:t>B </a:t>
            </a:r>
            <a:r>
              <a:rPr lang="fr-FR" sz="4800" dirty="0"/>
              <a:t>□ </a:t>
            </a:r>
            <a:r>
              <a:rPr lang="fr-FR" dirty="0"/>
              <a:t>la simulation d’usage</a:t>
            </a:r>
          </a:p>
          <a:p>
            <a:r>
              <a:rPr lang="fr-FR" dirty="0"/>
              <a:t>C </a:t>
            </a:r>
            <a:r>
              <a:rPr lang="fr-FR" sz="4800" dirty="0"/>
              <a:t>□ </a:t>
            </a:r>
            <a:r>
              <a:rPr lang="fr-FR" dirty="0"/>
              <a:t>l’éco-conception</a:t>
            </a:r>
            <a:br>
              <a:rPr lang="fr-FR" dirty="0"/>
            </a:br>
            <a:endParaRPr lang="fr-FR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19225874-133C-4BEF-8EDC-7465726068FB}"/>
              </a:ext>
            </a:extLst>
          </p:cNvPr>
          <p:cNvSpPr/>
          <p:nvPr/>
        </p:nvSpPr>
        <p:spPr>
          <a:xfrm>
            <a:off x="1023842" y="1870198"/>
            <a:ext cx="773887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400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85 1.85185E-6 L 0.60482 0.00116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2">
            <a:extLst>
              <a:ext uri="{FF2B5EF4-FFF2-40B4-BE49-F238E27FC236}">
                <a16:creationId xmlns:a16="http://schemas.microsoft.com/office/drawing/2014/main" xmlns="" id="{9FBBE8CE-BAE1-4D5E-9DB5-11689A4C4E48}"/>
              </a:ext>
            </a:extLst>
          </p:cNvPr>
          <p:cNvSpPr txBox="1">
            <a:spLocks/>
          </p:cNvSpPr>
          <p:nvPr/>
        </p:nvSpPr>
        <p:spPr>
          <a:xfrm>
            <a:off x="1023842" y="2761725"/>
            <a:ext cx="11086096" cy="346248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CAO permet : </a:t>
            </a:r>
          </a:p>
          <a:p>
            <a:r>
              <a:rPr lang="fr-FR" sz="2400" i="1" dirty="0">
                <a:solidFill>
                  <a:schemeClr val="tx1"/>
                </a:solidFill>
              </a:rPr>
              <a:t>(plusieurs réponses possibles)</a:t>
            </a:r>
            <a:r>
              <a:rPr lang="fr-FR" dirty="0"/>
              <a:t/>
            </a:r>
            <a:br>
              <a:rPr lang="fr-FR" dirty="0"/>
            </a:br>
            <a:r>
              <a:rPr lang="fr-FR" sz="1000" dirty="0"/>
              <a:t/>
            </a:r>
            <a:br>
              <a:rPr lang="fr-FR" sz="1000" dirty="0"/>
            </a:br>
            <a:r>
              <a:rPr lang="fr-FR" i="1" dirty="0"/>
              <a:t>A </a:t>
            </a:r>
            <a:r>
              <a:rPr lang="fr-FR" sz="4800" dirty="0"/>
              <a:t>□ </a:t>
            </a:r>
            <a:r>
              <a:rPr lang="fr-FR" dirty="0"/>
              <a:t>la modélisation 3D</a:t>
            </a:r>
          </a:p>
          <a:p>
            <a:r>
              <a:rPr lang="fr-FR" dirty="0"/>
              <a:t>B </a:t>
            </a:r>
            <a:r>
              <a:rPr lang="fr-FR" sz="4800" dirty="0"/>
              <a:t>□ </a:t>
            </a:r>
            <a:r>
              <a:rPr lang="fr-FR" dirty="0"/>
              <a:t>la simulation d’usage</a:t>
            </a:r>
          </a:p>
          <a:p>
            <a:r>
              <a:rPr lang="fr-FR" dirty="0"/>
              <a:t>C </a:t>
            </a:r>
            <a:r>
              <a:rPr lang="fr-FR" sz="4800" dirty="0"/>
              <a:t>□ </a:t>
            </a:r>
            <a:r>
              <a:rPr lang="fr-FR" dirty="0"/>
              <a:t>l’éco-conception</a:t>
            </a:r>
            <a:br>
              <a:rPr lang="fr-FR" dirty="0"/>
            </a:br>
            <a:endParaRPr lang="fr-FR" dirty="0"/>
          </a:p>
        </p:txBody>
      </p:sp>
      <p:pic>
        <p:nvPicPr>
          <p:cNvPr id="10" name="Picture 2" descr="70+ Free Quiz &amp; Maze Images - Pixabay">
            <a:extLst>
              <a:ext uri="{FF2B5EF4-FFF2-40B4-BE49-F238E27FC236}">
                <a16:creationId xmlns:a16="http://schemas.microsoft.com/office/drawing/2014/main" xmlns="" id="{420DD292-E29D-4491-BD12-7FD21D5B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2"/>
            <a:ext cx="1354919" cy="13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xmlns="" id="{A1974680-071D-48F0-A854-82D586F13D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42</a:t>
            </a:fld>
            <a:endParaRPr lang="fr-FR" noProof="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E06C76B-76F8-41D2-A13A-10E9DCDB9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5176" y="3687523"/>
            <a:ext cx="496711" cy="5060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E877401-047B-1740-BFA1-8335068A22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77" y="365125"/>
            <a:ext cx="1677867" cy="215944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CDF3E861-04E5-4836-AC8C-667CE7D4A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5175" y="4373260"/>
            <a:ext cx="496711" cy="50601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7F40C7C-4809-4BC4-8B80-CB4EF67C8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4926" y="5019358"/>
            <a:ext cx="496711" cy="506012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34A521F0-3D97-40EB-8E3C-5F98C6041A94}"/>
              </a:ext>
            </a:extLst>
          </p:cNvPr>
          <p:cNvSpPr/>
          <p:nvPr/>
        </p:nvSpPr>
        <p:spPr>
          <a:xfrm>
            <a:off x="1023842" y="1870198"/>
            <a:ext cx="773887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347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70+ Free Quiz &amp; Maze Images - Pixabay">
            <a:extLst>
              <a:ext uri="{FF2B5EF4-FFF2-40B4-BE49-F238E27FC236}">
                <a16:creationId xmlns:a16="http://schemas.microsoft.com/office/drawing/2014/main" xmlns="" id="{420DD292-E29D-4491-BD12-7FD21D5B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2"/>
            <a:ext cx="1354919" cy="13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xmlns="" id="{A1974680-071D-48F0-A854-82D586F13D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43</a:t>
            </a:fld>
            <a:endParaRPr lang="fr-FR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F238839-1048-4E87-B2CE-0B623ED38BBB}"/>
              </a:ext>
            </a:extLst>
          </p:cNvPr>
          <p:cNvSpPr/>
          <p:nvPr/>
        </p:nvSpPr>
        <p:spPr>
          <a:xfrm>
            <a:off x="2128497" y="640192"/>
            <a:ext cx="7364471" cy="410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A750323-0E6B-48B0-9011-95237BBEBD81}"/>
              </a:ext>
            </a:extLst>
          </p:cNvPr>
          <p:cNvSpPr/>
          <p:nvPr/>
        </p:nvSpPr>
        <p:spPr>
          <a:xfrm>
            <a:off x="2128495" y="640192"/>
            <a:ext cx="7364471" cy="4103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499BAF7-EFE5-44E9-8A4A-53867B7F82A4}"/>
              </a:ext>
            </a:extLst>
          </p:cNvPr>
          <p:cNvSpPr/>
          <p:nvPr/>
        </p:nvSpPr>
        <p:spPr>
          <a:xfrm>
            <a:off x="9520261" y="365126"/>
            <a:ext cx="2671739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3DF13BF-D52F-4DCB-A1B8-7724AB854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49" y="365126"/>
            <a:ext cx="1139841" cy="1929343"/>
          </a:xfrm>
          <a:prstGeom prst="rect">
            <a:avLst/>
          </a:prstGeom>
        </p:spPr>
      </p:pic>
      <p:sp>
        <p:nvSpPr>
          <p:cNvPr id="14" name="Titre 2">
            <a:extLst>
              <a:ext uri="{FF2B5EF4-FFF2-40B4-BE49-F238E27FC236}">
                <a16:creationId xmlns:a16="http://schemas.microsoft.com/office/drawing/2014/main" xmlns="" id="{26A47E9F-19D8-A240-82E6-A074B7A87D5B}"/>
              </a:ext>
            </a:extLst>
          </p:cNvPr>
          <p:cNvSpPr txBox="1">
            <a:spLocks/>
          </p:cNvSpPr>
          <p:nvPr/>
        </p:nvSpPr>
        <p:spPr>
          <a:xfrm>
            <a:off x="1023842" y="2727599"/>
            <a:ext cx="11086096" cy="265919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période qui s’écoule entre la conception d’un produit et le moment où il est recyclé s’appelle :</a:t>
            </a:r>
            <a:r>
              <a:rPr lang="fr-FR" dirty="0"/>
              <a:t/>
            </a:r>
            <a:br>
              <a:rPr lang="fr-FR" dirty="0"/>
            </a:br>
            <a:r>
              <a:rPr lang="fr-FR" i="1" dirty="0"/>
              <a:t>A </a:t>
            </a:r>
            <a:r>
              <a:rPr lang="fr-FR" sz="4800" dirty="0"/>
              <a:t>□ </a:t>
            </a:r>
            <a:r>
              <a:rPr lang="fr-FR" dirty="0"/>
              <a:t> l’éco-conception</a:t>
            </a:r>
          </a:p>
          <a:p>
            <a:r>
              <a:rPr lang="fr-FR" dirty="0"/>
              <a:t>B </a:t>
            </a:r>
            <a:r>
              <a:rPr lang="fr-FR" sz="4800" dirty="0"/>
              <a:t>□ </a:t>
            </a:r>
            <a:r>
              <a:rPr lang="fr-FR" dirty="0"/>
              <a:t>le cycle de vie d’un produit</a:t>
            </a:r>
            <a:br>
              <a:rPr lang="fr-FR" dirty="0"/>
            </a:br>
            <a:endParaRPr lang="fr-FR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AEF3251C-4785-4413-95F7-1E773CF1C3E5}"/>
              </a:ext>
            </a:extLst>
          </p:cNvPr>
          <p:cNvSpPr/>
          <p:nvPr/>
        </p:nvSpPr>
        <p:spPr>
          <a:xfrm>
            <a:off x="1023842" y="1870198"/>
            <a:ext cx="773887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009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85 1.85185E-6 L 0.60482 0.00116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2">
            <a:extLst>
              <a:ext uri="{FF2B5EF4-FFF2-40B4-BE49-F238E27FC236}">
                <a16:creationId xmlns:a16="http://schemas.microsoft.com/office/drawing/2014/main" xmlns="" id="{AFCA9B51-9D7D-40D0-B60D-1B0F8E3BC917}"/>
              </a:ext>
            </a:extLst>
          </p:cNvPr>
          <p:cNvSpPr txBox="1">
            <a:spLocks/>
          </p:cNvSpPr>
          <p:nvPr/>
        </p:nvSpPr>
        <p:spPr>
          <a:xfrm>
            <a:off x="1023842" y="2727599"/>
            <a:ext cx="11086096" cy="265919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période qui s’écoule entre la conception d’un produit et le moment où il est recyclé s’appelle :</a:t>
            </a:r>
            <a:r>
              <a:rPr lang="fr-FR" dirty="0"/>
              <a:t/>
            </a:r>
            <a:br>
              <a:rPr lang="fr-FR" dirty="0"/>
            </a:br>
            <a:r>
              <a:rPr lang="fr-FR" i="1" dirty="0"/>
              <a:t>A </a:t>
            </a:r>
            <a:r>
              <a:rPr lang="fr-FR" sz="4800" dirty="0"/>
              <a:t>□ </a:t>
            </a:r>
            <a:r>
              <a:rPr lang="fr-FR" dirty="0"/>
              <a:t> l’éco-conception</a:t>
            </a:r>
          </a:p>
          <a:p>
            <a:r>
              <a:rPr lang="fr-FR" dirty="0"/>
              <a:t>B </a:t>
            </a:r>
            <a:r>
              <a:rPr lang="fr-FR" sz="4800" dirty="0"/>
              <a:t>□ </a:t>
            </a:r>
            <a:r>
              <a:rPr lang="fr-FR" dirty="0"/>
              <a:t>le cycle de vie d’un produit</a:t>
            </a:r>
            <a:br>
              <a:rPr lang="fr-FR" dirty="0"/>
            </a:br>
            <a:endParaRPr lang="fr-FR" dirty="0"/>
          </a:p>
        </p:txBody>
      </p:sp>
      <p:pic>
        <p:nvPicPr>
          <p:cNvPr id="10" name="Picture 2" descr="70+ Free Quiz &amp; Maze Images - Pixabay">
            <a:extLst>
              <a:ext uri="{FF2B5EF4-FFF2-40B4-BE49-F238E27FC236}">
                <a16:creationId xmlns:a16="http://schemas.microsoft.com/office/drawing/2014/main" xmlns="" id="{420DD292-E29D-4491-BD12-7FD21D5B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2"/>
            <a:ext cx="1354919" cy="13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xmlns="" id="{A1974680-071D-48F0-A854-82D586F13D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44</a:t>
            </a:fld>
            <a:endParaRPr lang="fr-FR" noProof="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E06C76B-76F8-41D2-A13A-10E9DCDB9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0785" y="4227333"/>
            <a:ext cx="496711" cy="5060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3E36D56-95A5-4A45-937E-C2E0704DB9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77" y="365125"/>
            <a:ext cx="1677867" cy="2159443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E7711B13-0304-492F-9FA4-5B155386D60D}"/>
              </a:ext>
            </a:extLst>
          </p:cNvPr>
          <p:cNvSpPr/>
          <p:nvPr/>
        </p:nvSpPr>
        <p:spPr>
          <a:xfrm>
            <a:off x="1023842" y="1870198"/>
            <a:ext cx="773887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7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70+ Free Quiz &amp; Maze Images - Pixabay">
            <a:extLst>
              <a:ext uri="{FF2B5EF4-FFF2-40B4-BE49-F238E27FC236}">
                <a16:creationId xmlns:a16="http://schemas.microsoft.com/office/drawing/2014/main" xmlns="" id="{420DD292-E29D-4491-BD12-7FD21D5B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2"/>
            <a:ext cx="1354919" cy="13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xmlns="" id="{A1974680-071D-48F0-A854-82D586F13D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45</a:t>
            </a:fld>
            <a:endParaRPr lang="fr-FR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F238839-1048-4E87-B2CE-0B623ED38BBB}"/>
              </a:ext>
            </a:extLst>
          </p:cNvPr>
          <p:cNvSpPr/>
          <p:nvPr/>
        </p:nvSpPr>
        <p:spPr>
          <a:xfrm>
            <a:off x="2128497" y="640192"/>
            <a:ext cx="7364471" cy="410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A750323-0E6B-48B0-9011-95237BBEBD81}"/>
              </a:ext>
            </a:extLst>
          </p:cNvPr>
          <p:cNvSpPr/>
          <p:nvPr/>
        </p:nvSpPr>
        <p:spPr>
          <a:xfrm>
            <a:off x="2128495" y="640192"/>
            <a:ext cx="7364471" cy="4103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499BAF7-EFE5-44E9-8A4A-53867B7F82A4}"/>
              </a:ext>
            </a:extLst>
          </p:cNvPr>
          <p:cNvSpPr/>
          <p:nvPr/>
        </p:nvSpPr>
        <p:spPr>
          <a:xfrm>
            <a:off x="9520261" y="365126"/>
            <a:ext cx="2671739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3DF13BF-D52F-4DCB-A1B8-7724AB854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49" y="365126"/>
            <a:ext cx="1139841" cy="1929343"/>
          </a:xfrm>
          <a:prstGeom prst="rect">
            <a:avLst/>
          </a:prstGeom>
        </p:spPr>
      </p:pic>
      <p:sp>
        <p:nvSpPr>
          <p:cNvPr id="14" name="Titre 2">
            <a:extLst>
              <a:ext uri="{FF2B5EF4-FFF2-40B4-BE49-F238E27FC236}">
                <a16:creationId xmlns:a16="http://schemas.microsoft.com/office/drawing/2014/main" xmlns="" id="{26A47E9F-19D8-A240-82E6-A074B7A87D5B}"/>
              </a:ext>
            </a:extLst>
          </p:cNvPr>
          <p:cNvSpPr txBox="1">
            <a:spLocks/>
          </p:cNvSpPr>
          <p:nvPr/>
        </p:nvSpPr>
        <p:spPr>
          <a:xfrm>
            <a:off x="1023842" y="2781970"/>
            <a:ext cx="11086096" cy="265919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choix des matériaux d’un produit entre en jeu lorsque l’on fait  de l’éco-conception ?</a:t>
            </a:r>
            <a:r>
              <a:rPr lang="fr-FR" dirty="0"/>
              <a:t/>
            </a:r>
            <a:br>
              <a:rPr lang="fr-FR" dirty="0"/>
            </a:br>
            <a:r>
              <a:rPr lang="fr-FR" i="1" dirty="0"/>
              <a:t>A </a:t>
            </a:r>
            <a:r>
              <a:rPr lang="fr-FR" sz="4800" dirty="0"/>
              <a:t>□ </a:t>
            </a:r>
            <a:r>
              <a:rPr lang="fr-FR" dirty="0"/>
              <a:t> Vrai</a:t>
            </a:r>
          </a:p>
          <a:p>
            <a:r>
              <a:rPr lang="fr-FR" dirty="0"/>
              <a:t>B </a:t>
            </a:r>
            <a:r>
              <a:rPr lang="fr-FR" sz="4800" dirty="0"/>
              <a:t>□ </a:t>
            </a:r>
            <a:r>
              <a:rPr lang="fr-FR" dirty="0"/>
              <a:t>Faux</a:t>
            </a:r>
            <a:br>
              <a:rPr lang="fr-FR" dirty="0"/>
            </a:br>
            <a:endParaRPr lang="fr-FR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39E351B0-2BBE-42F5-B612-D1F11DAA6E9A}"/>
              </a:ext>
            </a:extLst>
          </p:cNvPr>
          <p:cNvSpPr/>
          <p:nvPr/>
        </p:nvSpPr>
        <p:spPr>
          <a:xfrm>
            <a:off x="1023842" y="1870198"/>
            <a:ext cx="773887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699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85 1.85185E-6 L 0.60482 0.00116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2">
            <a:extLst>
              <a:ext uri="{FF2B5EF4-FFF2-40B4-BE49-F238E27FC236}">
                <a16:creationId xmlns:a16="http://schemas.microsoft.com/office/drawing/2014/main" xmlns="" id="{0FDA2C9B-CD5B-4900-9858-D4EFFC3D6421}"/>
              </a:ext>
            </a:extLst>
          </p:cNvPr>
          <p:cNvSpPr txBox="1">
            <a:spLocks/>
          </p:cNvSpPr>
          <p:nvPr/>
        </p:nvSpPr>
        <p:spPr>
          <a:xfrm>
            <a:off x="1023842" y="2781970"/>
            <a:ext cx="11086096" cy="265919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choix des matériaux d’un produit entre en jeu lorsque l’on fait de l’éco-conception ?</a:t>
            </a:r>
            <a:r>
              <a:rPr lang="fr-FR" dirty="0"/>
              <a:t/>
            </a:r>
            <a:br>
              <a:rPr lang="fr-FR" dirty="0"/>
            </a:br>
            <a:r>
              <a:rPr lang="fr-FR" i="1" dirty="0"/>
              <a:t>A </a:t>
            </a:r>
            <a:r>
              <a:rPr lang="fr-FR" sz="4800" dirty="0"/>
              <a:t>□ </a:t>
            </a:r>
            <a:r>
              <a:rPr lang="fr-FR" dirty="0"/>
              <a:t> Vrai</a:t>
            </a:r>
          </a:p>
          <a:p>
            <a:r>
              <a:rPr lang="fr-FR" dirty="0"/>
              <a:t>B </a:t>
            </a:r>
            <a:r>
              <a:rPr lang="fr-FR" sz="4800" dirty="0"/>
              <a:t>□ </a:t>
            </a:r>
            <a:r>
              <a:rPr lang="fr-FR" dirty="0"/>
              <a:t>Faux</a:t>
            </a:r>
            <a:br>
              <a:rPr lang="fr-FR" dirty="0"/>
            </a:br>
            <a:endParaRPr lang="fr-FR" dirty="0"/>
          </a:p>
        </p:txBody>
      </p:sp>
      <p:pic>
        <p:nvPicPr>
          <p:cNvPr id="10" name="Picture 2" descr="70+ Free Quiz &amp; Maze Images - Pixabay">
            <a:extLst>
              <a:ext uri="{FF2B5EF4-FFF2-40B4-BE49-F238E27FC236}">
                <a16:creationId xmlns:a16="http://schemas.microsoft.com/office/drawing/2014/main" xmlns="" id="{420DD292-E29D-4491-BD12-7FD21D5B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2"/>
            <a:ext cx="1354919" cy="13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xmlns="" id="{A1974680-071D-48F0-A854-82D586F13D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46</a:t>
            </a:fld>
            <a:endParaRPr lang="fr-FR" noProof="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E06C76B-76F8-41D2-A13A-10E9DCDB9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0785" y="3605553"/>
            <a:ext cx="496711" cy="5060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9DDCE63-4073-8A41-9D09-0D2D559E1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77" y="365125"/>
            <a:ext cx="1677867" cy="2159443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59C87DB3-1617-4272-AAC4-86C4D097D3D5}"/>
              </a:ext>
            </a:extLst>
          </p:cNvPr>
          <p:cNvSpPr/>
          <p:nvPr/>
        </p:nvSpPr>
        <p:spPr>
          <a:xfrm>
            <a:off x="1023842" y="1870198"/>
            <a:ext cx="773887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636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70+ Free Quiz &amp; Maze Images - Pixabay">
            <a:extLst>
              <a:ext uri="{FF2B5EF4-FFF2-40B4-BE49-F238E27FC236}">
                <a16:creationId xmlns:a16="http://schemas.microsoft.com/office/drawing/2014/main" xmlns="" id="{420DD292-E29D-4491-BD12-7FD21D5B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2"/>
            <a:ext cx="1354919" cy="13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xmlns="" id="{A1974680-071D-48F0-A854-82D586F13D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47</a:t>
            </a:fld>
            <a:endParaRPr lang="fr-FR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F238839-1048-4E87-B2CE-0B623ED38BBB}"/>
              </a:ext>
            </a:extLst>
          </p:cNvPr>
          <p:cNvSpPr/>
          <p:nvPr/>
        </p:nvSpPr>
        <p:spPr>
          <a:xfrm>
            <a:off x="2128497" y="640192"/>
            <a:ext cx="7364471" cy="410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A750323-0E6B-48B0-9011-95237BBEBD81}"/>
              </a:ext>
            </a:extLst>
          </p:cNvPr>
          <p:cNvSpPr/>
          <p:nvPr/>
        </p:nvSpPr>
        <p:spPr>
          <a:xfrm>
            <a:off x="2128495" y="640192"/>
            <a:ext cx="7364471" cy="4103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499BAF7-EFE5-44E9-8A4A-53867B7F82A4}"/>
              </a:ext>
            </a:extLst>
          </p:cNvPr>
          <p:cNvSpPr/>
          <p:nvPr/>
        </p:nvSpPr>
        <p:spPr>
          <a:xfrm>
            <a:off x="9520261" y="365126"/>
            <a:ext cx="2671739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3DF13BF-D52F-4DCB-A1B8-7724AB854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49" y="365126"/>
            <a:ext cx="1139841" cy="1929343"/>
          </a:xfrm>
          <a:prstGeom prst="rect">
            <a:avLst/>
          </a:prstGeom>
        </p:spPr>
      </p:pic>
      <p:sp>
        <p:nvSpPr>
          <p:cNvPr id="14" name="Titre 2">
            <a:extLst>
              <a:ext uri="{FF2B5EF4-FFF2-40B4-BE49-F238E27FC236}">
                <a16:creationId xmlns:a16="http://schemas.microsoft.com/office/drawing/2014/main" xmlns="" id="{26A47E9F-19D8-A240-82E6-A074B7A87D5B}"/>
              </a:ext>
            </a:extLst>
          </p:cNvPr>
          <p:cNvSpPr txBox="1">
            <a:spLocks/>
          </p:cNvSpPr>
          <p:nvPr/>
        </p:nvSpPr>
        <p:spPr>
          <a:xfrm>
            <a:off x="1023842" y="3274412"/>
            <a:ext cx="11086096" cy="233910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Une modélisation 3D :</a:t>
            </a:r>
          </a:p>
          <a:p>
            <a:pPr>
              <a:lnSpc>
                <a:spcPct val="100000"/>
              </a:lnSpc>
            </a:pPr>
            <a:r>
              <a:rPr lang="fr-FR" sz="24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(plusieurs réponses possibles)</a:t>
            </a:r>
            <a:r>
              <a:rPr lang="fr-FR" dirty="0"/>
              <a:t/>
            </a:r>
            <a:br>
              <a:rPr lang="fr-FR" dirty="0"/>
            </a:br>
            <a:r>
              <a:rPr lang="fr-FR" i="1" dirty="0"/>
              <a:t>A </a:t>
            </a:r>
            <a:r>
              <a:rPr lang="fr-FR" dirty="0"/>
              <a:t>□ est la représentation virtuelle</a:t>
            </a:r>
          </a:p>
          <a:p>
            <a:pPr>
              <a:lnSpc>
                <a:spcPct val="100000"/>
              </a:lnSpc>
            </a:pPr>
            <a:r>
              <a:rPr lang="fr-FR" dirty="0"/>
              <a:t>B □ permet d’observer tous les détails de l’objet avant sa réalisation</a:t>
            </a:r>
            <a:endParaRPr lang="fr-FR" b="0" dirty="0"/>
          </a:p>
          <a:p>
            <a:pPr>
              <a:lnSpc>
                <a:spcPct val="100000"/>
              </a:lnSpc>
            </a:pPr>
            <a:r>
              <a:rPr lang="fr-FR" dirty="0"/>
              <a:t>C □ n’est visible qu’avec des lunettes 3D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6912F874-92F2-43EF-B437-9A747947E6BF}"/>
              </a:ext>
            </a:extLst>
          </p:cNvPr>
          <p:cNvSpPr/>
          <p:nvPr/>
        </p:nvSpPr>
        <p:spPr>
          <a:xfrm>
            <a:off x="1023842" y="1870198"/>
            <a:ext cx="773887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913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85 1.85185E-6 L 0.60482 0.00116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2">
            <a:extLst>
              <a:ext uri="{FF2B5EF4-FFF2-40B4-BE49-F238E27FC236}">
                <a16:creationId xmlns:a16="http://schemas.microsoft.com/office/drawing/2014/main" xmlns="" id="{4092D9E1-CEF7-4582-B6BC-559AD390E78E}"/>
              </a:ext>
            </a:extLst>
          </p:cNvPr>
          <p:cNvSpPr txBox="1">
            <a:spLocks/>
          </p:cNvSpPr>
          <p:nvPr/>
        </p:nvSpPr>
        <p:spPr>
          <a:xfrm>
            <a:off x="1023842" y="3274412"/>
            <a:ext cx="11086096" cy="233910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Une modélisation 3D :</a:t>
            </a:r>
          </a:p>
          <a:p>
            <a:pPr>
              <a:lnSpc>
                <a:spcPct val="100000"/>
              </a:lnSpc>
            </a:pPr>
            <a:r>
              <a:rPr lang="fr-FR" sz="24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(plusieurs réponses possibles)</a:t>
            </a:r>
            <a:r>
              <a:rPr lang="fr-FR" dirty="0"/>
              <a:t/>
            </a:r>
            <a:br>
              <a:rPr lang="fr-FR" dirty="0"/>
            </a:br>
            <a:r>
              <a:rPr lang="fr-FR" i="1" dirty="0"/>
              <a:t>A </a:t>
            </a:r>
            <a:r>
              <a:rPr lang="fr-FR" dirty="0"/>
              <a:t>□ est la représentation virtuelle</a:t>
            </a:r>
          </a:p>
          <a:p>
            <a:pPr>
              <a:lnSpc>
                <a:spcPct val="100000"/>
              </a:lnSpc>
            </a:pPr>
            <a:r>
              <a:rPr lang="fr-FR" dirty="0"/>
              <a:t>B □ permet d’observer tous les détails de l’objet avant sa réalisation</a:t>
            </a:r>
            <a:endParaRPr lang="fr-FR" b="0" dirty="0"/>
          </a:p>
          <a:p>
            <a:pPr>
              <a:lnSpc>
                <a:spcPct val="100000"/>
              </a:lnSpc>
            </a:pPr>
            <a:r>
              <a:rPr lang="fr-FR" dirty="0"/>
              <a:t>C □ n’est visible qu’avec des lunettes 3D</a:t>
            </a:r>
          </a:p>
        </p:txBody>
      </p:sp>
      <p:pic>
        <p:nvPicPr>
          <p:cNvPr id="10" name="Picture 2" descr="70+ Free Quiz &amp; Maze Images - Pixabay">
            <a:extLst>
              <a:ext uri="{FF2B5EF4-FFF2-40B4-BE49-F238E27FC236}">
                <a16:creationId xmlns:a16="http://schemas.microsoft.com/office/drawing/2014/main" xmlns="" id="{420DD292-E29D-4491-BD12-7FD21D5B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2"/>
            <a:ext cx="1354919" cy="13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xmlns="" id="{A1974680-071D-48F0-A854-82D586F13D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48</a:t>
            </a:fld>
            <a:endParaRPr lang="fr-FR" noProof="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E06C76B-76F8-41D2-A13A-10E9DCDB9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8325" y="4512535"/>
            <a:ext cx="496711" cy="50601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011EACA-4947-B648-BB0F-46B57ECE0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7959" y="4006523"/>
            <a:ext cx="496711" cy="50601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BAC5C95-52ED-CE45-861D-220867EA5B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77" y="365125"/>
            <a:ext cx="1677867" cy="2159443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D5F40B55-14AA-4250-AACF-0964AD6888B3}"/>
              </a:ext>
            </a:extLst>
          </p:cNvPr>
          <p:cNvSpPr/>
          <p:nvPr/>
        </p:nvSpPr>
        <p:spPr>
          <a:xfrm>
            <a:off x="1023842" y="1870198"/>
            <a:ext cx="773887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211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8FC397EC-A613-4F04-B046-3631D670C7D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49</a:t>
            </a:fld>
            <a:endParaRPr lang="fr-FR" noProof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6FEDD309-6683-4082-82F6-056B3FB12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8467"/>
          </a:xfrm>
        </p:spPr>
        <p:txBody>
          <a:bodyPr>
            <a:normAutofit/>
          </a:bodyPr>
          <a:lstStyle/>
          <a:p>
            <a:r>
              <a:rPr lang="fr-FR" dirty="0"/>
              <a:t>Conclusion</a:t>
            </a:r>
            <a:br>
              <a:rPr lang="fr-FR" dirty="0"/>
            </a:br>
            <a:endParaRPr lang="fr-FR" b="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B03B448-984F-49A1-BC0B-0859584B0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173" y="2996511"/>
            <a:ext cx="1622199" cy="27321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093665C-EF2A-4B16-AC04-C9252CBE5879}"/>
              </a:ext>
            </a:extLst>
          </p:cNvPr>
          <p:cNvSpPr/>
          <p:nvPr/>
        </p:nvSpPr>
        <p:spPr>
          <a:xfrm>
            <a:off x="838200" y="973413"/>
            <a:ext cx="10995116" cy="186512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spc="-150" dirty="0">
                <a:ea typeface="+mj-ea"/>
                <a:cs typeface="+mj-cs"/>
              </a:rPr>
              <a:t>Grâce à la CAO, nous sommes parvenus à modéliser un support virtuel en 3D qui correspond au cahier des charges fonctionnel et à simuler son usage en respectant notre environnement.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D4C0903-48FC-4185-AF02-E762FB22D3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51"/>
          <a:stretch/>
        </p:blipFill>
        <p:spPr>
          <a:xfrm>
            <a:off x="1545887" y="3226048"/>
            <a:ext cx="1373513" cy="23039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1C5F5F7-E85C-4A8E-88D8-4178B5771C1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F99"/>
              </a:clrFrom>
              <a:clrTo>
                <a:srgbClr val="FEFF9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7918" y="2483864"/>
            <a:ext cx="5428357" cy="36104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705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5</a:t>
            </a:fld>
            <a:endParaRPr lang="fr-FR" noProof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Anecdote </a:t>
            </a:r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xmlns="" id="{4C6C4FDA-F442-4EB5-9E38-D1BF49AF40AC}"/>
              </a:ext>
            </a:extLst>
          </p:cNvPr>
          <p:cNvSpPr/>
          <p:nvPr/>
        </p:nvSpPr>
        <p:spPr>
          <a:xfrm>
            <a:off x="2208179" y="2324911"/>
            <a:ext cx="1819072" cy="204280"/>
          </a:xfrm>
          <a:custGeom>
            <a:avLst/>
            <a:gdLst>
              <a:gd name="connsiteX0" fmla="*/ 0 w 1819072"/>
              <a:gd name="connsiteY0" fmla="*/ 0 h 204280"/>
              <a:gd name="connsiteX1" fmla="*/ 1060315 w 1819072"/>
              <a:gd name="connsiteY1" fmla="*/ 204280 h 204280"/>
              <a:gd name="connsiteX2" fmla="*/ 1819072 w 1819072"/>
              <a:gd name="connsiteY2" fmla="*/ 29183 h 20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9072" h="204280">
                <a:moveTo>
                  <a:pt x="0" y="0"/>
                </a:moveTo>
                <a:lnTo>
                  <a:pt x="1060315" y="204280"/>
                </a:lnTo>
                <a:lnTo>
                  <a:pt x="1819072" y="29183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xmlns="" id="{8037F915-4DCE-46D7-B5AA-47232622E87A}"/>
              </a:ext>
            </a:extLst>
          </p:cNvPr>
          <p:cNvGrpSpPr/>
          <p:nvPr/>
        </p:nvGrpSpPr>
        <p:grpSpPr>
          <a:xfrm>
            <a:off x="2098174" y="880515"/>
            <a:ext cx="2773300" cy="1030739"/>
            <a:chOff x="19440" y="1065091"/>
            <a:chExt cx="1924088" cy="1030739"/>
          </a:xfrm>
        </p:grpSpPr>
        <p:sp>
          <p:nvSpPr>
            <p:cNvPr id="13" name="Bulle narrative : ronde 12">
              <a:extLst>
                <a:ext uri="{FF2B5EF4-FFF2-40B4-BE49-F238E27FC236}">
                  <a16:creationId xmlns:a16="http://schemas.microsoft.com/office/drawing/2014/main" xmlns="" id="{0AA691B9-E8C8-4F7B-BB53-81C908878558}"/>
                </a:ext>
              </a:extLst>
            </p:cNvPr>
            <p:cNvSpPr/>
            <p:nvPr/>
          </p:nvSpPr>
          <p:spPr>
            <a:xfrm>
              <a:off x="19440" y="1065091"/>
              <a:ext cx="1924088" cy="1030739"/>
            </a:xfrm>
            <a:prstGeom prst="wedgeEllipseCallout">
              <a:avLst>
                <a:gd name="adj1" fmla="val 42603"/>
                <a:gd name="adj2" fmla="val 59479"/>
              </a:avLst>
            </a:prstGeom>
            <a:solidFill>
              <a:srgbClr val="FFFEF7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 moi ce qu’il t’arrive ?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xmlns="" id="{ECF5A1A9-C24F-4730-8FEF-33DDD46C0759}"/>
                </a:ext>
              </a:extLst>
            </p:cNvPr>
            <p:cNvSpPr txBox="1"/>
            <p:nvPr/>
          </p:nvSpPr>
          <p:spPr>
            <a:xfrm>
              <a:off x="891668" y="1080581"/>
              <a:ext cx="184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fr-FR" dirty="0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7CFE93D7-0998-4B48-A34E-F73AEB410BBA}"/>
              </a:ext>
            </a:extLst>
          </p:cNvPr>
          <p:cNvGrpSpPr/>
          <p:nvPr/>
        </p:nvGrpSpPr>
        <p:grpSpPr>
          <a:xfrm>
            <a:off x="6915350" y="281035"/>
            <a:ext cx="3753804" cy="1660787"/>
            <a:chOff x="5622010" y="1014855"/>
            <a:chExt cx="3753804" cy="1660787"/>
          </a:xfrm>
        </p:grpSpPr>
        <p:sp>
          <p:nvSpPr>
            <p:cNvPr id="15" name="Bulle narrative : ronde 35">
              <a:extLst>
                <a:ext uri="{FF2B5EF4-FFF2-40B4-BE49-F238E27FC236}">
                  <a16:creationId xmlns:a16="http://schemas.microsoft.com/office/drawing/2014/main" xmlns="" id="{D1435770-73F6-6D4B-9ADB-32E437B5E3D5}"/>
                </a:ext>
              </a:extLst>
            </p:cNvPr>
            <p:cNvSpPr/>
            <p:nvPr/>
          </p:nvSpPr>
          <p:spPr>
            <a:xfrm>
              <a:off x="5622010" y="1014855"/>
              <a:ext cx="3753804" cy="1660787"/>
            </a:xfrm>
            <a:prstGeom prst="wedgeEllipseCallout">
              <a:avLst>
                <a:gd name="adj1" fmla="val -38730"/>
                <a:gd name="adj2" fmla="val 58135"/>
              </a:avLst>
            </a:prstGeom>
            <a:solidFill>
              <a:srgbClr val="FFFEF7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xmlns="" id="{5EE7BEAB-47B0-214B-9CAC-531C331AC72A}"/>
                </a:ext>
              </a:extLst>
            </p:cNvPr>
            <p:cNvSpPr txBox="1"/>
            <p:nvPr/>
          </p:nvSpPr>
          <p:spPr>
            <a:xfrm>
              <a:off x="5842127" y="1485691"/>
              <a:ext cx="34871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i="1" dirty="0">
                  <a:latin typeface="Arial" panose="020B0604020202020204" pitchFamily="34" charset="0"/>
                  <a:cs typeface="Arial" panose="020B0604020202020204" pitchFamily="34" charset="0"/>
                </a:rPr>
                <a:t>Pff ! J’en ai assez ! </a:t>
              </a:r>
            </a:p>
            <a:p>
              <a:pPr algn="ctr"/>
              <a:r>
                <a:rPr lang="fr-FR" b="1" i="1" dirty="0">
                  <a:latin typeface="Arial" panose="020B0604020202020204" pitchFamily="34" charset="0"/>
                  <a:cs typeface="Arial" panose="020B0604020202020204" pitchFamily="34" charset="0"/>
                </a:rPr>
                <a:t>Mon smartphone tombe </a:t>
              </a:r>
            </a:p>
            <a:p>
              <a:pPr algn="ctr"/>
              <a:r>
                <a:rPr lang="fr-FR" b="1" i="1" dirty="0">
                  <a:latin typeface="Arial" panose="020B0604020202020204" pitchFamily="34" charset="0"/>
                  <a:cs typeface="Arial" panose="020B0604020202020204" pitchFamily="34" charset="0"/>
                </a:rPr>
                <a:t>sans arrêt !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8E1C7A4A-F35E-4C9F-B7D6-F2ABAC1A3B72}"/>
              </a:ext>
            </a:extLst>
          </p:cNvPr>
          <p:cNvGrpSpPr/>
          <p:nvPr/>
        </p:nvGrpSpPr>
        <p:grpSpPr>
          <a:xfrm>
            <a:off x="4231599" y="1237763"/>
            <a:ext cx="3010320" cy="3087118"/>
            <a:chOff x="4944975" y="1700294"/>
            <a:chExt cx="3010320" cy="3087118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F7491168-0989-43CE-92AB-F6C26F0D6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661" y="3058151"/>
              <a:ext cx="627533" cy="372429"/>
            </a:xfrm>
            <a:prstGeom prst="rect">
              <a:avLst/>
            </a:prstGeom>
          </p:spPr>
        </p:pic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xmlns="" id="{04B319C2-CFE8-4B9D-A12D-84F72EA7B712}"/>
                </a:ext>
              </a:extLst>
            </p:cNvPr>
            <p:cNvGrpSpPr/>
            <p:nvPr/>
          </p:nvGrpSpPr>
          <p:grpSpPr>
            <a:xfrm>
              <a:off x="4944975" y="1700294"/>
              <a:ext cx="3010320" cy="3087118"/>
              <a:chOff x="2478312" y="1564536"/>
              <a:chExt cx="3010320" cy="3087118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xmlns="" id="{0347832E-74DB-4F29-8AC6-4962E9040C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02" b="92114" l="9494" r="89557">
                            <a14:foregroundMark x1="20570" y1="91798" x2="53481" y2="90536"/>
                            <a14:foregroundMark x1="53481" y1="90536" x2="77848" y2="92429"/>
                            <a14:foregroundMark x1="30380" y1="9464" x2="35127" y2="820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8312" y="1631808"/>
                <a:ext cx="3010320" cy="3019846"/>
              </a:xfrm>
              <a:prstGeom prst="rect">
                <a:avLst/>
              </a:prstGeom>
            </p:spPr>
          </p:pic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xmlns="" id="{EEA28AD9-E725-4DAA-9913-8E36658BB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48" b="89529" l="9766" r="94141">
                            <a14:foregroundMark x1="51953" y1="12042" x2="55078" y2="24607"/>
                            <a14:foregroundMark x1="27344" y1="26702" x2="34375" y2="45550"/>
                            <a14:foregroundMark x1="74219" y1="29319" x2="66406" y2="37173"/>
                            <a14:foregroundMark x1="66406" y1="37173" x2="65625" y2="40838"/>
                            <a14:foregroundMark x1="91406" y1="38743" x2="84375" y2="45026"/>
                            <a14:foregroundMark x1="84375" y1="45026" x2="75391" y2="47644"/>
                            <a14:foregroundMark x1="75391" y1="47644" x2="75000" y2="48168"/>
                            <a14:foregroundMark x1="94141" y1="70681" x2="84375" y2="71204"/>
                            <a14:foregroundMark x1="84375" y1="71204" x2="79688" y2="69110"/>
                            <a14:foregroundMark x1="27344" y1="57592" x2="31250" y2="67016"/>
                            <a14:foregroundMark x1="19531" y1="74346" x2="27344" y2="78534"/>
                            <a14:foregroundMark x1="27344" y1="78534" x2="31250" y2="78534"/>
                            <a14:backgroundMark x1="44531" y1="55497" x2="60547" y2="9162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23467">
                <a:off x="3669493" y="1564536"/>
                <a:ext cx="1726886" cy="1288419"/>
              </a:xfrm>
              <a:prstGeom prst="rect">
                <a:avLst/>
              </a:prstGeom>
            </p:spPr>
          </p:pic>
          <p:pic>
            <p:nvPicPr>
              <p:cNvPr id="2050" name="Picture 2" descr="Wiko Iggy Bleu Ciel-Turquoise">
                <a:extLst>
                  <a:ext uri="{FF2B5EF4-FFF2-40B4-BE49-F238E27FC236}">
                    <a16:creationId xmlns:a16="http://schemas.microsoft.com/office/drawing/2014/main" xmlns="" id="{919A4319-E286-42D0-A68E-98FEC0C50B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2114" y="2825878"/>
                <a:ext cx="412724" cy="4127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12E2D1E3-E361-457E-AA97-BFC718107C90}"/>
              </a:ext>
            </a:extLst>
          </p:cNvPr>
          <p:cNvGrpSpPr/>
          <p:nvPr/>
        </p:nvGrpSpPr>
        <p:grpSpPr>
          <a:xfrm>
            <a:off x="4315717" y="4715799"/>
            <a:ext cx="2757360" cy="1697353"/>
            <a:chOff x="4315717" y="4715799"/>
            <a:chExt cx="2757360" cy="1697353"/>
          </a:xfrm>
        </p:grpSpPr>
        <p:sp>
          <p:nvSpPr>
            <p:cNvPr id="30" name="Phylactère : pensées 29">
              <a:extLst>
                <a:ext uri="{FF2B5EF4-FFF2-40B4-BE49-F238E27FC236}">
                  <a16:creationId xmlns:a16="http://schemas.microsoft.com/office/drawing/2014/main" xmlns="" id="{ACE2B47C-CF6C-4C35-82F0-72C23913F690}"/>
                </a:ext>
              </a:extLst>
            </p:cNvPr>
            <p:cNvSpPr/>
            <p:nvPr/>
          </p:nvSpPr>
          <p:spPr>
            <a:xfrm>
              <a:off x="4315717" y="4732314"/>
              <a:ext cx="2757360" cy="1629423"/>
            </a:xfrm>
            <a:prstGeom prst="cloudCallout">
              <a:avLst>
                <a:gd name="adj1" fmla="val 1362"/>
                <a:gd name="adj2" fmla="val -84923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>
                <a:solidFill>
                  <a:schemeClr val="dk1"/>
                </a:solidFill>
              </a:endParaRP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FC1C8638-BD2D-4D1C-81B5-78CBA1AD7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7230" y="4931712"/>
              <a:ext cx="1481440" cy="1481440"/>
            </a:xfrm>
            <a:prstGeom prst="rect">
              <a:avLst/>
            </a:prstGeom>
          </p:spPr>
        </p:pic>
        <p:pic>
          <p:nvPicPr>
            <p:cNvPr id="25" name="Picture 4" descr="Wiko Iggy Bleu Ciel-Turquoise">
              <a:extLst>
                <a:ext uri="{FF2B5EF4-FFF2-40B4-BE49-F238E27FC236}">
                  <a16:creationId xmlns:a16="http://schemas.microsoft.com/office/drawing/2014/main" xmlns="" id="{D53293EA-0E51-4100-976C-AF65AAC57A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9293" y="4715799"/>
              <a:ext cx="1605083" cy="1605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D477B0F2-4AD9-4FF7-80E7-2401A4688509}"/>
              </a:ext>
            </a:extLst>
          </p:cNvPr>
          <p:cNvGrpSpPr/>
          <p:nvPr/>
        </p:nvGrpSpPr>
        <p:grpSpPr>
          <a:xfrm>
            <a:off x="8332765" y="2427051"/>
            <a:ext cx="3414913" cy="3530354"/>
            <a:chOff x="8332765" y="2427051"/>
            <a:chExt cx="3414913" cy="3530354"/>
          </a:xfrm>
        </p:grpSpPr>
        <p:sp>
          <p:nvSpPr>
            <p:cNvPr id="33" name="Phylactère : pensées 32">
              <a:extLst>
                <a:ext uri="{FF2B5EF4-FFF2-40B4-BE49-F238E27FC236}">
                  <a16:creationId xmlns:a16="http://schemas.microsoft.com/office/drawing/2014/main" xmlns="" id="{DE144336-5898-477C-ACF3-26B2ED518B58}"/>
                </a:ext>
              </a:extLst>
            </p:cNvPr>
            <p:cNvSpPr/>
            <p:nvPr/>
          </p:nvSpPr>
          <p:spPr>
            <a:xfrm>
              <a:off x="8332765" y="3362276"/>
              <a:ext cx="3414913" cy="2595129"/>
            </a:xfrm>
            <a:prstGeom prst="cloudCallout">
              <a:avLst>
                <a:gd name="adj1" fmla="val -81194"/>
                <a:gd name="adj2" fmla="val -41429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>
                <a:solidFill>
                  <a:schemeClr val="dk1"/>
                </a:solidFill>
              </a:endParaRP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995D7CAE-23ED-4EB0-A656-C7D6D00CE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5974" y="2427051"/>
              <a:ext cx="1115536" cy="3200211"/>
            </a:xfrm>
            <a:prstGeom prst="rect">
              <a:avLst/>
            </a:prstGeom>
          </p:spPr>
        </p:pic>
        <p:pic>
          <p:nvPicPr>
            <p:cNvPr id="2052" name="Picture 4" descr="Wiko Iggy Bleu Ciel-Turquoise">
              <a:extLst>
                <a:ext uri="{FF2B5EF4-FFF2-40B4-BE49-F238E27FC236}">
                  <a16:creationId xmlns:a16="http://schemas.microsoft.com/office/drawing/2014/main" xmlns="" id="{C982CF78-3881-4F9A-844D-80D2DE2659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0069" y="3913257"/>
              <a:ext cx="1605083" cy="1605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49C58EA4-D210-4B4F-A67C-815FB5AE2546}"/>
              </a:ext>
            </a:extLst>
          </p:cNvPr>
          <p:cNvGrpSpPr/>
          <p:nvPr/>
        </p:nvGrpSpPr>
        <p:grpSpPr>
          <a:xfrm>
            <a:off x="65996" y="2449027"/>
            <a:ext cx="3414913" cy="3822981"/>
            <a:chOff x="65996" y="2449027"/>
            <a:chExt cx="3414913" cy="3822981"/>
          </a:xfrm>
        </p:grpSpPr>
        <p:sp>
          <p:nvSpPr>
            <p:cNvPr id="29" name="Phylactère : pensées 28">
              <a:extLst>
                <a:ext uri="{FF2B5EF4-FFF2-40B4-BE49-F238E27FC236}">
                  <a16:creationId xmlns:a16="http://schemas.microsoft.com/office/drawing/2014/main" xmlns="" id="{D485C3E4-E584-4352-9FA0-CA6EEBADD1CC}"/>
                </a:ext>
              </a:extLst>
            </p:cNvPr>
            <p:cNvSpPr/>
            <p:nvPr/>
          </p:nvSpPr>
          <p:spPr>
            <a:xfrm flipH="1">
              <a:off x="65996" y="3676879"/>
              <a:ext cx="3414913" cy="2595129"/>
            </a:xfrm>
            <a:prstGeom prst="cloudCallout">
              <a:avLst>
                <a:gd name="adj1" fmla="val -78462"/>
                <a:gd name="adj2" fmla="val -55092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>
                <a:solidFill>
                  <a:schemeClr val="dk1"/>
                </a:solidFill>
              </a:endParaRP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EC6B0AE3-5F83-41D1-911B-E0CCD59F2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59" y="2449027"/>
              <a:ext cx="2770853" cy="3613193"/>
            </a:xfrm>
            <a:prstGeom prst="rect">
              <a:avLst/>
            </a:prstGeom>
          </p:spPr>
        </p:pic>
        <p:pic>
          <p:nvPicPr>
            <p:cNvPr id="23" name="Picture 4" descr="Wiko Iggy Bleu Ciel-Turquoise">
              <a:extLst>
                <a:ext uri="{FF2B5EF4-FFF2-40B4-BE49-F238E27FC236}">
                  <a16:creationId xmlns:a16="http://schemas.microsoft.com/office/drawing/2014/main" xmlns="" id="{B33EA5D7-1918-408F-B448-C222CF6CC4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7908" y="4219479"/>
              <a:ext cx="1605083" cy="1605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84179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42E64E47-F7FE-4C66-A3CD-B1EC6800F07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50</a:t>
            </a:fld>
            <a:endParaRPr lang="fr-FR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E52EE0-9D46-4D78-B980-3D3B51719BF3}"/>
              </a:ext>
            </a:extLst>
          </p:cNvPr>
          <p:cNvSpPr/>
          <p:nvPr/>
        </p:nvSpPr>
        <p:spPr>
          <a:xfrm>
            <a:off x="681621" y="1460091"/>
            <a:ext cx="10272787" cy="45651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b="1" spc="-151" dirty="0">
                <a:latin typeface="+mj-lt"/>
                <a:ea typeface="+mj-ea"/>
                <a:cs typeface="+mj-cs"/>
              </a:rPr>
              <a:t>Annabel  PONGE </a:t>
            </a:r>
            <a:r>
              <a:rPr lang="fr-FR" sz="2400" b="1" spc="-151" dirty="0"/>
              <a:t>,</a:t>
            </a: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Professeure  de Technologie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b="1" spc="-151" dirty="0">
                <a:latin typeface="+mj-lt"/>
                <a:ea typeface="+mj-ea"/>
                <a:cs typeface="+mj-cs"/>
              </a:rPr>
              <a:t>Lahcène LAHMIANI </a:t>
            </a:r>
            <a:r>
              <a:rPr lang="fr-FR" sz="2400" b="1" spc="-151" dirty="0"/>
              <a:t>,</a:t>
            </a:r>
            <a:r>
              <a:rPr lang="fr-FR" sz="2400" b="1" spc="-151" dirty="0">
                <a:latin typeface="+mj-lt"/>
                <a:ea typeface="+mj-ea"/>
                <a:cs typeface="+mj-cs"/>
              </a:rPr>
              <a:t> </a:t>
            </a: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Professeur  de Technologie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b="1" spc="-151" dirty="0">
                <a:latin typeface="+mj-lt"/>
                <a:ea typeface="+mj-ea"/>
                <a:cs typeface="+mj-cs"/>
              </a:rPr>
              <a:t>Olivier  INNOCENTI </a:t>
            </a:r>
            <a:r>
              <a:rPr lang="fr-FR" sz="2400" b="1" spc="-151" dirty="0"/>
              <a:t>, </a:t>
            </a: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Professeur de Technologie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fr-FR" sz="2400" b="1" spc="-15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b="1" spc="-151" dirty="0">
                <a:latin typeface="+mj-lt"/>
                <a:ea typeface="+mj-ea"/>
                <a:cs typeface="+mj-cs"/>
              </a:rPr>
              <a:t>Fabrice MADIGOU</a:t>
            </a:r>
            <a:r>
              <a:rPr lang="fr-FR" sz="2400" dirty="0"/>
              <a:t/>
            </a:r>
            <a:br>
              <a:rPr lang="fr-FR" sz="2400" dirty="0"/>
            </a:b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Inspecteur d'Académie - Inspecteur Pédagogique Régional</a:t>
            </a:r>
            <a:b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Sciences  et Techniques  Industrielles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fr-FR" sz="2400" b="1" spc="-15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b="1" spc="-151" dirty="0">
                <a:latin typeface="+mj-lt"/>
                <a:ea typeface="+mj-ea"/>
                <a:cs typeface="+mj-cs"/>
              </a:rPr>
              <a:t>Samuel  VIOLLIN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Inspecteur Général de l’</a:t>
            </a:r>
            <a:r>
              <a:rPr lang="fr-FR" sz="2400" b="1" cap="all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é</a:t>
            </a: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ducation, du sport et de la recherche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Doyen du groupe Sciences et Techniques Industrielles</a:t>
            </a:r>
          </a:p>
        </p:txBody>
      </p:sp>
      <p:sp>
        <p:nvSpPr>
          <p:cNvPr id="15" name="Titre 3">
            <a:extLst>
              <a:ext uri="{FF2B5EF4-FFF2-40B4-BE49-F238E27FC236}">
                <a16:creationId xmlns:a16="http://schemas.microsoft.com/office/drawing/2014/main" xmlns="" id="{68C5656F-8FE6-4DAC-9410-976E2338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8467"/>
          </a:xfrm>
        </p:spPr>
        <p:txBody>
          <a:bodyPr/>
          <a:lstStyle/>
          <a:p>
            <a:pPr algn="ctr"/>
            <a:r>
              <a:rPr lang="fr-FR" sz="4400" dirty="0"/>
              <a:t>Présentation de l’équipe d’auteurs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781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6</a:t>
            </a:fld>
            <a:endParaRPr lang="fr-FR" noProof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667054" y="95007"/>
            <a:ext cx="11092946" cy="16188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Comment éviter que mon téléphone ne glisse sans arrêt ?</a:t>
            </a:r>
            <a:endParaRPr lang="fr-FR" sz="4800" spc="-3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4C0A3FF-4950-459F-BA50-1E1690B55015}"/>
              </a:ext>
            </a:extLst>
          </p:cNvPr>
          <p:cNvSpPr/>
          <p:nvPr/>
        </p:nvSpPr>
        <p:spPr>
          <a:xfrm>
            <a:off x="3608157" y="3275308"/>
            <a:ext cx="3215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Expression du besoin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9ED9E5B2-439F-4B3C-991F-04B87F89E445}"/>
              </a:ext>
            </a:extLst>
          </p:cNvPr>
          <p:cNvGrpSpPr/>
          <p:nvPr/>
        </p:nvGrpSpPr>
        <p:grpSpPr>
          <a:xfrm>
            <a:off x="3384083" y="1495414"/>
            <a:ext cx="5010227" cy="1815882"/>
            <a:chOff x="4885983" y="2917413"/>
            <a:chExt cx="6387220" cy="1815882"/>
          </a:xfrm>
        </p:grpSpPr>
        <p:sp>
          <p:nvSpPr>
            <p:cNvPr id="8" name="Bulle narrative : rectangle à coins arrondis 7">
              <a:extLst>
                <a:ext uri="{FF2B5EF4-FFF2-40B4-BE49-F238E27FC236}">
                  <a16:creationId xmlns:a16="http://schemas.microsoft.com/office/drawing/2014/main" xmlns="" id="{D128E613-7EA9-45E3-81BB-7EE184B6A6C1}"/>
                </a:ext>
              </a:extLst>
            </p:cNvPr>
            <p:cNvSpPr/>
            <p:nvPr/>
          </p:nvSpPr>
          <p:spPr>
            <a:xfrm flipH="1">
              <a:off x="4949568" y="2917413"/>
              <a:ext cx="6296680" cy="1807615"/>
            </a:xfrm>
            <a:prstGeom prst="wedgeRoundRectCallout">
              <a:avLst>
                <a:gd name="adj1" fmla="val -33976"/>
                <a:gd name="adj2" fmla="val 69355"/>
                <a:gd name="adj3" fmla="val 16667"/>
              </a:avLst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6B8CF8C3-5945-4A83-93A5-A236CF17C883}"/>
                </a:ext>
              </a:extLst>
            </p:cNvPr>
            <p:cNvSpPr txBox="1"/>
            <p:nvPr/>
          </p:nvSpPr>
          <p:spPr>
            <a:xfrm>
              <a:off x="4885983" y="2917413"/>
              <a:ext cx="638722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rtl="0">
                <a:defRPr lang="fr-FR"/>
              </a:defPPr>
              <a:lvl1pPr algn="ctr">
                <a:defRPr sz="3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fr-FR" sz="2800" dirty="0"/>
                <a:t>Maintenir le téléphone  sur une table pour qu’il soit stable et orienté de façon à ce que l’écran soit bien visible.</a:t>
              </a:r>
            </a:p>
          </p:txBody>
        </p:sp>
      </p:grpSp>
      <p:pic>
        <p:nvPicPr>
          <p:cNvPr id="3074" name="Picture 2" descr="Smartphone, Système D'Exploitation Android, Samsung">
            <a:extLst>
              <a:ext uri="{FF2B5EF4-FFF2-40B4-BE49-F238E27FC236}">
                <a16:creationId xmlns:a16="http://schemas.microsoft.com/office/drawing/2014/main" xmlns="" id="{6283B9A5-0F33-423F-A651-B6A2DDAF0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349" y="2142213"/>
            <a:ext cx="265747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7745160-CD41-4FA0-AB26-F9608B7DFF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740" y="1974622"/>
            <a:ext cx="3277903" cy="432885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BD1DD47-1A6C-4581-9AC4-E110FEF670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71" b="97167" l="9895" r="93714">
                        <a14:foregroundMark x1="40861" y1="8959" x2="55180" y2="8193"/>
                        <a14:foregroundMark x1="93946" y1="18377" x2="93946" y2="26646"/>
                        <a14:foregroundMark x1="53900" y1="4671" x2="31199" y2="8576"/>
                        <a14:foregroundMark x1="7916" y1="86371" x2="26542" y2="97243"/>
                        <a14:foregroundMark x1="26542" y1="97243" x2="33644" y2="92649"/>
                        <a14:foregroundMark x1="38999" y1="7810" x2="44936" y2="5054"/>
                        <a14:foregroundMark x1="36671" y1="8576" x2="29453" y2="15237"/>
                        <a14:foregroundMark x1="48545" y1="4671" x2="61118" y2="10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795" y="3058733"/>
            <a:ext cx="1988406" cy="302312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0C7A655B-EC2A-4E39-9309-A1B32CE8BCFB}"/>
              </a:ext>
            </a:extLst>
          </p:cNvPr>
          <p:cNvGrpSpPr/>
          <p:nvPr/>
        </p:nvGrpSpPr>
        <p:grpSpPr>
          <a:xfrm>
            <a:off x="-66398" y="2399221"/>
            <a:ext cx="2967784" cy="3904251"/>
            <a:chOff x="-66398" y="2399221"/>
            <a:chExt cx="2967784" cy="390425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B5ED19C0-BFC4-48B1-A1C0-5D687EABB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74023" y1="71875" x2="86523" y2="79883"/>
                          <a14:foregroundMark x1="86523" y1="79883" x2="86523" y2="84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6398" y="3506141"/>
              <a:ext cx="2797331" cy="2797331"/>
            </a:xfrm>
            <a:prstGeom prst="rect">
              <a:avLst/>
            </a:prstGeom>
          </p:spPr>
        </p:pic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xmlns="" id="{7AE3ED33-2B5A-4DE8-ADE5-EBC759EA7DB4}"/>
                </a:ext>
              </a:extLst>
            </p:cNvPr>
            <p:cNvGrpSpPr/>
            <p:nvPr/>
          </p:nvGrpSpPr>
          <p:grpSpPr>
            <a:xfrm>
              <a:off x="1066926" y="2399221"/>
              <a:ext cx="1834460" cy="1166551"/>
              <a:chOff x="1066926" y="2399221"/>
              <a:chExt cx="1834460" cy="1166551"/>
            </a:xfrm>
          </p:grpSpPr>
          <p:sp>
            <p:nvSpPr>
              <p:cNvPr id="14" name="Bulle narrative : rectangle à coins arrondis 13">
                <a:extLst>
                  <a:ext uri="{FF2B5EF4-FFF2-40B4-BE49-F238E27FC236}">
                    <a16:creationId xmlns:a16="http://schemas.microsoft.com/office/drawing/2014/main" xmlns="" id="{6DCAC405-F9F4-4B86-AFCE-777E66BDD989}"/>
                  </a:ext>
                </a:extLst>
              </p:cNvPr>
              <p:cNvSpPr/>
              <p:nvPr/>
            </p:nvSpPr>
            <p:spPr>
              <a:xfrm flipH="1">
                <a:off x="1066926" y="2399221"/>
                <a:ext cx="1784583" cy="1166551"/>
              </a:xfrm>
              <a:prstGeom prst="wedgeRoundRectCallout">
                <a:avLst>
                  <a:gd name="adj1" fmla="val 39227"/>
                  <a:gd name="adj2" fmla="val 66379"/>
                  <a:gd name="adj3" fmla="val 16667"/>
                </a:avLst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xmlns="" id="{5D7C83B2-64D7-4689-B089-21A03D96621C}"/>
                  </a:ext>
                </a:extLst>
              </p:cNvPr>
              <p:cNvSpPr txBox="1"/>
              <p:nvPr/>
            </p:nvSpPr>
            <p:spPr>
              <a:xfrm>
                <a:off x="1116802" y="2505442"/>
                <a:ext cx="178458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rtl="0">
                  <a:defRPr lang="fr-FR"/>
                </a:defPPr>
                <a:lvl1pPr algn="ctr">
                  <a:defRPr sz="36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fr-FR" sz="2800" dirty="0"/>
                  <a:t>Comment faire ?</a:t>
                </a:r>
              </a:p>
            </p:txBody>
          </p:sp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671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thumb image">
            <a:extLst>
              <a:ext uri="{FF2B5EF4-FFF2-40B4-BE49-F238E27FC236}">
                <a16:creationId xmlns:a16="http://schemas.microsoft.com/office/drawing/2014/main" xmlns="" id="{384A3511-A0D3-439A-8801-692A66FB4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835242" y="3244440"/>
            <a:ext cx="2924758" cy="292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fr-FR" smtClean="0">
                <a:solidFill>
                  <a:srgbClr val="FFFFFF"/>
                </a:solidFill>
              </a:rPr>
              <a:pPr/>
              <a:t>7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432000" y="368135"/>
            <a:ext cx="11328000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spc="-3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Idée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AB4E7723-B75F-4939-8F0E-F72133E0EF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42247">
            <a:off x="10350646" y="1900946"/>
            <a:ext cx="774700" cy="110557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BFD323F-6963-3D48-8811-2BFAB35FB8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84" y="2053838"/>
            <a:ext cx="4115360" cy="411536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16877EB8-573D-4335-AEB4-0FBFF45A908E}"/>
              </a:ext>
            </a:extLst>
          </p:cNvPr>
          <p:cNvGrpSpPr/>
          <p:nvPr/>
        </p:nvGrpSpPr>
        <p:grpSpPr>
          <a:xfrm>
            <a:off x="4837085" y="1299625"/>
            <a:ext cx="4749401" cy="2263895"/>
            <a:chOff x="4837085" y="1299625"/>
            <a:chExt cx="4749401" cy="2263895"/>
          </a:xfrm>
        </p:grpSpPr>
        <p:sp>
          <p:nvSpPr>
            <p:cNvPr id="9" name="Bulle narrative : rectangle à coins arrondis 8">
              <a:extLst>
                <a:ext uri="{FF2B5EF4-FFF2-40B4-BE49-F238E27FC236}">
                  <a16:creationId xmlns:a16="http://schemas.microsoft.com/office/drawing/2014/main" xmlns="" id="{BBAC2B94-61D2-4337-9C4F-A6E0D80EFD91}"/>
                </a:ext>
              </a:extLst>
            </p:cNvPr>
            <p:cNvSpPr/>
            <p:nvPr/>
          </p:nvSpPr>
          <p:spPr>
            <a:xfrm flipH="1">
              <a:off x="4837085" y="1299625"/>
              <a:ext cx="4733567" cy="2263895"/>
            </a:xfrm>
            <a:prstGeom prst="wedgeRoundRectCallout">
              <a:avLst>
                <a:gd name="adj1" fmla="val -29721"/>
                <a:gd name="adj2" fmla="val 64728"/>
                <a:gd name="adj3" fmla="val 16667"/>
              </a:avLst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xmlns="" id="{5C00B670-C73E-41CA-81E8-B823F9B8EEC5}"/>
                </a:ext>
              </a:extLst>
            </p:cNvPr>
            <p:cNvSpPr txBox="1"/>
            <p:nvPr/>
          </p:nvSpPr>
          <p:spPr>
            <a:xfrm>
              <a:off x="4852919" y="1616718"/>
              <a:ext cx="47335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rtl="0">
                <a:defRPr lang="fr-FR"/>
              </a:defPPr>
              <a:lvl1pPr algn="ctr">
                <a:defRPr sz="3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fr-FR" sz="3200" dirty="0"/>
                <a:t>Il faudrait un support de smartphone, un peu à l’image d’un chevalet !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27FEF8BD-CF91-490E-AD8E-67EBDF982757}"/>
              </a:ext>
            </a:extLst>
          </p:cNvPr>
          <p:cNvGrpSpPr/>
          <p:nvPr/>
        </p:nvGrpSpPr>
        <p:grpSpPr>
          <a:xfrm>
            <a:off x="3084357" y="609292"/>
            <a:ext cx="4749401" cy="2263895"/>
            <a:chOff x="3084357" y="609292"/>
            <a:chExt cx="4749401" cy="2263895"/>
          </a:xfrm>
        </p:grpSpPr>
        <p:sp>
          <p:nvSpPr>
            <p:cNvPr id="12" name="Bulle narrative : rectangle à coins arrondis 11">
              <a:extLst>
                <a:ext uri="{FF2B5EF4-FFF2-40B4-BE49-F238E27FC236}">
                  <a16:creationId xmlns:a16="http://schemas.microsoft.com/office/drawing/2014/main" xmlns="" id="{C52DEE32-C474-4B98-A2D7-0208431718E1}"/>
                </a:ext>
              </a:extLst>
            </p:cNvPr>
            <p:cNvSpPr/>
            <p:nvPr/>
          </p:nvSpPr>
          <p:spPr>
            <a:xfrm>
              <a:off x="3100191" y="609292"/>
              <a:ext cx="4733567" cy="2263895"/>
            </a:xfrm>
            <a:prstGeom prst="wedgeRoundRectCallout">
              <a:avLst>
                <a:gd name="adj1" fmla="val -29721"/>
                <a:gd name="adj2" fmla="val 64728"/>
                <a:gd name="adj3" fmla="val 16667"/>
              </a:avLst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xmlns="" id="{519B9D79-3B6A-43BF-9C43-9A5A52DDEB5D}"/>
                </a:ext>
              </a:extLst>
            </p:cNvPr>
            <p:cNvSpPr txBox="1"/>
            <p:nvPr/>
          </p:nvSpPr>
          <p:spPr>
            <a:xfrm>
              <a:off x="3084357" y="884075"/>
              <a:ext cx="47335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rtl="0">
                <a:defRPr lang="fr-FR"/>
              </a:defPPr>
              <a:lvl1pPr algn="ctr">
                <a:defRPr sz="3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fr-FR" sz="3200" dirty="0"/>
                <a:t>Eh bien d’abord, il faudrait que l’on rédige </a:t>
              </a:r>
              <a:r>
                <a:rPr lang="fr-FR" sz="3200" b="1" dirty="0"/>
                <a:t>un cahier des charges </a:t>
              </a:r>
              <a:endParaRPr lang="fr-FR" sz="3200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746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8</a:t>
            </a:fld>
            <a:endParaRPr lang="fr-FR" noProof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667054" y="380010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spc="-300" dirty="0"/>
              <a:t>Qu’est ce qu’un CDCF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9D66DC0-1051-4AD8-B049-67C473E4D0A8}"/>
              </a:ext>
            </a:extLst>
          </p:cNvPr>
          <p:cNvSpPr txBox="1"/>
          <p:nvPr/>
        </p:nvSpPr>
        <p:spPr>
          <a:xfrm>
            <a:off x="3692323" y="1291172"/>
            <a:ext cx="748196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Le CDCF est le Cahier des Charges Fonctionnel. C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est un document par lequel le </a:t>
            </a:r>
            <a:r>
              <a:rPr lang="x-none" sz="3200" b="1" dirty="0">
                <a:latin typeface="Arial" panose="020B0604020202020204" pitchFamily="34" charset="0"/>
                <a:cs typeface="Arial" panose="020B0604020202020204" pitchFamily="34" charset="0"/>
              </a:rPr>
              <a:t>demandeur</a:t>
            </a: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 exprime son </a:t>
            </a:r>
            <a:r>
              <a:rPr lang="x-none" sz="3200" b="1" dirty="0">
                <a:latin typeface="Arial" panose="020B0604020202020204" pitchFamily="34" charset="0"/>
                <a:cs typeface="Arial" panose="020B0604020202020204" pitchFamily="34" charset="0"/>
              </a:rPr>
              <a:t>besoin</a:t>
            </a: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  en termes de </a:t>
            </a:r>
            <a:r>
              <a:rPr lang="x-none" sz="3200" b="1" dirty="0">
                <a:latin typeface="Arial" panose="020B0604020202020204" pitchFamily="34" charset="0"/>
                <a:cs typeface="Arial" panose="020B0604020202020204" pitchFamily="34" charset="0"/>
              </a:rPr>
              <a:t>fonctions</a:t>
            </a: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 et de </a:t>
            </a:r>
            <a:r>
              <a:rPr lang="x-none" sz="3200" b="1" dirty="0">
                <a:latin typeface="Arial" panose="020B0604020202020204" pitchFamily="34" charset="0"/>
                <a:cs typeface="Arial" panose="020B0604020202020204" pitchFamily="34" charset="0"/>
              </a:rPr>
              <a:t>contraintes</a:t>
            </a: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B18599D-B4EF-41A2-A145-CE143927EB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10" y="1291172"/>
            <a:ext cx="1797858" cy="43217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92E9643-A64F-4A2E-A0A9-EEB8B9D799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5070" y="3841544"/>
            <a:ext cx="3383976" cy="2300046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B116A7E6-6352-4B8D-AF2B-5DDE110A5CAA}"/>
              </a:ext>
            </a:extLst>
          </p:cNvPr>
          <p:cNvGrpSpPr/>
          <p:nvPr/>
        </p:nvGrpSpPr>
        <p:grpSpPr>
          <a:xfrm>
            <a:off x="8849508" y="3681351"/>
            <a:ext cx="1968913" cy="2430316"/>
            <a:chOff x="6260687" y="3650784"/>
            <a:chExt cx="2021568" cy="246088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51F73C9A-349D-43D8-82A7-AB2A4BDE3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640113">
              <a:off x="6260687" y="3650784"/>
              <a:ext cx="1955248" cy="246088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EEE5CE84-53C2-44DF-BA92-42551B8474CA}"/>
                </a:ext>
              </a:extLst>
            </p:cNvPr>
            <p:cNvSpPr txBox="1"/>
            <p:nvPr/>
          </p:nvSpPr>
          <p:spPr>
            <a:xfrm rot="19129437">
              <a:off x="6701981" y="5089165"/>
              <a:ext cx="1507227" cy="598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x-none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CDCF 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xmlns="" id="{B6CECC80-F20C-422F-807E-CDE53BFF7281}"/>
                </a:ext>
              </a:extLst>
            </p:cNvPr>
            <p:cNvSpPr txBox="1"/>
            <p:nvPr/>
          </p:nvSpPr>
          <p:spPr>
            <a:xfrm rot="20576413">
              <a:off x="6775028" y="4263825"/>
              <a:ext cx="1507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Projet</a:t>
              </a:r>
              <a:r>
                <a:rPr lang="x-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fr-FR" sz="11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734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9</a:t>
            </a:fld>
            <a:endParaRPr lang="fr-FR" noProof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549527" y="211213"/>
            <a:ext cx="11092946" cy="130495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Exemple de CDCF : la célèbre Citroën </a:t>
            </a:r>
            <a:r>
              <a:rPr lang="fr-FR" sz="6000" dirty="0"/>
              <a:t>2</a:t>
            </a:r>
            <a:r>
              <a:rPr lang="fr-FR" sz="4800" dirty="0"/>
              <a:t>CV </a:t>
            </a:r>
            <a:endParaRPr lang="fr-FR" sz="4800" spc="-300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656E2DD3-3DDA-4A4B-ADEA-34F058A08276}"/>
              </a:ext>
            </a:extLst>
          </p:cNvPr>
          <p:cNvGrpSpPr/>
          <p:nvPr/>
        </p:nvGrpSpPr>
        <p:grpSpPr>
          <a:xfrm>
            <a:off x="501807" y="3738598"/>
            <a:ext cx="5435492" cy="2586048"/>
            <a:chOff x="501807" y="3738598"/>
            <a:chExt cx="5435492" cy="258604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B0043975-D629-4492-B7CD-9BF5976F4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01807" y="4057603"/>
              <a:ext cx="4534085" cy="2267043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B791FF33-C975-4405-A79B-39CED121E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94" b="97403" l="0" r="89674">
                          <a14:foregroundMark x1="12500" y1="91775" x2="35326" y2="97403"/>
                          <a14:foregroundMark x1="35326" y1="97403" x2="16304" y2="90909"/>
                          <a14:foregroundMark x1="16304" y1="90909" x2="35870" y2="93939"/>
                          <a14:foregroundMark x1="35870" y1="93939" x2="57065" y2="93506"/>
                          <a14:foregroundMark x1="57065" y1="93506" x2="55435" y2="90909"/>
                          <a14:foregroundMark x1="10870" y1="84848" x2="8696" y2="90909"/>
                          <a14:foregroundMark x1="20109" y1="47186" x2="31522" y2="41991"/>
                          <a14:foregroundMark x1="56522" y1="12121" x2="35870" y2="9957"/>
                          <a14:foregroundMark x1="35870" y1="9957" x2="32609" y2="19048"/>
                          <a14:foregroundMark x1="52174" y1="8658" x2="30435" y2="12121"/>
                          <a14:foregroundMark x1="30435" y1="12121" x2="26087" y2="17316"/>
                          <a14:foregroundMark x1="44565" y1="9524" x2="33152" y2="11255"/>
                          <a14:foregroundMark x1="29891" y1="16017" x2="26630" y2="32468"/>
                          <a14:foregroundMark x1="26630" y1="32468" x2="31522" y2="40260"/>
                          <a14:foregroundMark x1="23913" y1="17316" x2="26087" y2="41991"/>
                          <a14:foregroundMark x1="66576" y1="21645" x2="67370" y2="22488"/>
                          <a14:foregroundMark x1="55978" y1="10390" x2="66576" y2="21645"/>
                          <a14:foregroundMark x1="62766" y1="36535" x2="60870" y2="40260"/>
                          <a14:foregroundMark x1="63278" y1="35528" x2="63250" y2="35582"/>
                          <a14:foregroundMark x1="60870" y1="40260" x2="51087" y2="42857"/>
                          <a14:foregroundMark x1="65217" y1="19913" x2="52717" y2="6494"/>
                          <a14:foregroundMark x1="52717" y1="6494" x2="32065" y2="6926"/>
                          <a14:foregroundMark x1="32065" y1="6926" x2="13587" y2="40693"/>
                          <a14:foregroundMark x1="13587" y1="40693" x2="10870" y2="74892"/>
                          <a14:foregroundMark x1="10870" y1="74892" x2="13587" y2="83983"/>
                          <a14:foregroundMark x1="13043" y1="84416" x2="22826" y2="95238"/>
                          <a14:foregroundMark x1="21196" y1="97403" x2="9783" y2="89177"/>
                          <a14:foregroundMark x1="15217" y1="95238" x2="0" y2="90909"/>
                          <a14:foregroundMark x1="20109" y1="87446" x2="20109" y2="87446"/>
                          <a14:foregroundMark x1="25000" y1="49351" x2="25000" y2="49351"/>
                          <a14:backgroundMark x1="67391" y1="21645" x2="67391" y2="21645"/>
                          <a14:backgroundMark x1="67391" y1="23810" x2="67391" y2="23810"/>
                          <a14:backgroundMark x1="66304" y1="27706" x2="66304" y2="27706"/>
                          <a14:backgroundMark x1="66304" y1="29004" x2="66304" y2="29004"/>
                          <a14:backgroundMark x1="66304" y1="32900" x2="69565" y2="22078"/>
                          <a14:backgroundMark x1="69565" y1="22944" x2="65217" y2="35931"/>
                          <a14:backgroundMark x1="66304" y1="23810" x2="65761" y2="17316"/>
                          <a14:backgroundMark x1="67391" y1="22511" x2="67391" y2="22511"/>
                          <a14:backgroundMark x1="63043" y1="37229" x2="63043" y2="35065"/>
                          <a14:backgroundMark x1="64674" y1="35931" x2="64674" y2="35931"/>
                          <a14:backgroundMark x1="64130" y1="35065" x2="64130" y2="35065"/>
                          <a14:backgroundMark x1="63587" y1="35931" x2="63587" y2="3593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90154" y="3738598"/>
              <a:ext cx="2047145" cy="2570057"/>
            </a:xfrm>
            <a:prstGeom prst="rect">
              <a:avLst/>
            </a:prstGeom>
          </p:spPr>
        </p:pic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C419026C-9C9A-45A8-B95F-20D9D4864425}"/>
              </a:ext>
            </a:extLst>
          </p:cNvPr>
          <p:cNvGrpSpPr/>
          <p:nvPr/>
        </p:nvGrpSpPr>
        <p:grpSpPr>
          <a:xfrm>
            <a:off x="5130140" y="1583511"/>
            <a:ext cx="5476975" cy="2188512"/>
            <a:chOff x="5130140" y="1583511"/>
            <a:chExt cx="6620807" cy="2188512"/>
          </a:xfrm>
        </p:grpSpPr>
        <p:sp>
          <p:nvSpPr>
            <p:cNvPr id="10" name="Bulle narrative : rectangle à coins arrondis 9">
              <a:extLst>
                <a:ext uri="{FF2B5EF4-FFF2-40B4-BE49-F238E27FC236}">
                  <a16:creationId xmlns:a16="http://schemas.microsoft.com/office/drawing/2014/main" xmlns="" id="{1AFCA7E1-1A63-438F-A886-4B2191EFF236}"/>
                </a:ext>
              </a:extLst>
            </p:cNvPr>
            <p:cNvSpPr/>
            <p:nvPr/>
          </p:nvSpPr>
          <p:spPr>
            <a:xfrm>
              <a:off x="5130140" y="1583511"/>
              <a:ext cx="6620806" cy="2188512"/>
            </a:xfrm>
            <a:prstGeom prst="wedgeRoundRectCallout">
              <a:avLst>
                <a:gd name="adj1" fmla="val -33986"/>
                <a:gd name="adj2" fmla="val 67063"/>
                <a:gd name="adj3" fmla="val 16667"/>
              </a:avLst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xmlns="" id="{2476853B-8373-44A2-8A58-F2907BC42230}"/>
                </a:ext>
              </a:extLst>
            </p:cNvPr>
            <p:cNvSpPr txBox="1"/>
            <p:nvPr/>
          </p:nvSpPr>
          <p:spPr>
            <a:xfrm>
              <a:off x="5130141" y="1682050"/>
              <a:ext cx="6620806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rtl="0">
                <a:defRPr lang="fr-FR"/>
              </a:defPPr>
              <a:lvl1pPr algn="ctr">
                <a:defRPr sz="32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fr-FR" dirty="0"/>
                <a:t> Au milieu des années 1930, Pierre-Jules Boulanger décide de créer la première voiture « populaire ».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A2FDE9C-CA11-44D3-8E74-8E23A8FD9567}"/>
              </a:ext>
            </a:extLst>
          </p:cNvPr>
          <p:cNvSpPr/>
          <p:nvPr/>
        </p:nvSpPr>
        <p:spPr>
          <a:xfrm>
            <a:off x="1090697" y="648179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</a:t>
            </a:r>
            <a:r>
              <a:rPr lang="fr-FR" sz="1200" dirty="0"/>
              <a:t>La modélisation 3D et la simulation des objets et systèmes technologiques </a:t>
            </a:r>
          </a:p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105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_19715838_TF16411250.potx" id="{C47F33A4-2C66-428E-B1F4-6919DFF55AE7}" vid="{0C76DC9B-55F5-4846-BECF-7B5783C0B8FE}"/>
    </a:ext>
  </a:extLst>
</a:theme>
</file>

<file path=ppt/theme/theme2.xml><?xml version="1.0" encoding="utf-8"?>
<a:theme xmlns:a="http://schemas.openxmlformats.org/drawingml/2006/main" name="2_Thème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_19715838_TF16411250.potx" id="{C47F33A4-2C66-428E-B1F4-6919DFF55AE7}" vid="{0C76DC9B-55F5-4846-BECF-7B5783C0B8FE}"/>
    </a:ext>
  </a:extLst>
</a:theme>
</file>

<file path=ppt/theme/theme3.xml><?xml version="1.0" encoding="utf-8"?>
<a:theme xmlns:a="http://schemas.openxmlformats.org/drawingml/2006/main" name="1_Thème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_19715838_TF16411250.potx" id="{C47F33A4-2C66-428E-B1F4-6919DFF55AE7}" vid="{0C76DC9B-55F5-4846-BECF-7B5783C0B8FE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64A4C9D-F801-4923-BC6D-E0006F5123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2218FC-8412-44B9-9E82-D51F1F531141}">
  <ds:schemaRefs>
    <ds:schemaRef ds:uri="http://schemas.microsoft.com/sharepoint/v3"/>
    <ds:schemaRef ds:uri="http://purl.org/dc/dcmitype/"/>
    <ds:schemaRef ds:uri="http://schemas.openxmlformats.org/package/2006/metadata/core-properties"/>
    <ds:schemaRef ds:uri="6dc4bcd6-49db-4c07-9060-8acfc67cef9f"/>
    <ds:schemaRef ds:uri="http://purl.org/dc/elements/1.1/"/>
    <ds:schemaRef ds:uri="http://schemas.microsoft.com/office/2006/documentManagement/types"/>
    <ds:schemaRef ds:uri="fb0879af-3eba-417a-a55a-ffe6dcd6ca77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2872</Words>
  <Application>Microsoft Office PowerPoint</Application>
  <PresentationFormat>Personnalisé</PresentationFormat>
  <Paragraphs>564</Paragraphs>
  <Slides>50</Slides>
  <Notes>47</Notes>
  <HiddenSlides>1</HiddenSlides>
  <MMClips>4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50</vt:i4>
      </vt:variant>
    </vt:vector>
  </HeadingPairs>
  <TitlesOfParts>
    <vt:vector size="53" baseType="lpstr">
      <vt:lpstr>Thème Office</vt:lpstr>
      <vt:lpstr>2_Thème Office</vt:lpstr>
      <vt:lpstr>1_Thème Office</vt:lpstr>
      <vt:lpstr> </vt:lpstr>
      <vt:lpstr>Lien avec le programme de Technologie du Cycle 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 </vt:lpstr>
      <vt:lpstr>Présentation de l’équipe d’auteurs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6</cp:revision>
  <cp:lastPrinted>2020-04-16T01:26:08Z</cp:lastPrinted>
  <dcterms:created xsi:type="dcterms:W3CDTF">2020-01-02T21:15:14Z</dcterms:created>
  <dcterms:modified xsi:type="dcterms:W3CDTF">2020-06-24T11:01:33Z</dcterms:modified>
</cp:coreProperties>
</file>