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9144000" cy="5143500" type="screen16x9"/>
  <p:notesSz cx="6858000" cy="9144000"/>
  <p:embeddedFontLst>
    <p:embeddedFont>
      <p:font typeface="Lexend Deca"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71F07-8C9E-5A1A-1881-979485F793FF}" v="11" dt="2020-04-25T16:05:40.171"/>
  </p1510:revLst>
</p1510:revInfo>
</file>

<file path=ppt/tableStyles.xml><?xml version="1.0" encoding="utf-8"?>
<a:tblStyleLst xmlns:a="http://schemas.openxmlformats.org/drawingml/2006/main" def="{5C4458D8-2288-4BB4-9E3B-45EE8056B535}">
  <a:tblStyle styleId="{5C4458D8-2288-4BB4-9E3B-45EE8056B53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41" autoAdjust="0"/>
  </p:normalViewPr>
  <p:slideViewPr>
    <p:cSldViewPr snapToGrid="0">
      <p:cViewPr>
        <p:scale>
          <a:sx n="93" d="100"/>
          <a:sy n="93" d="100"/>
        </p:scale>
        <p:origin x="-64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VIOLLIN" userId="S::samuel.viollin@collaboratif-dne.fr::1731c04e-afc3-4a70-b2ab-92ff3a9c3b03" providerId="AD" clId="Web-{05971F07-8C9E-5A1A-1881-979485F793FF}"/>
    <pc:docChg chg="modSld">
      <pc:chgData name="Samuel VIOLLIN" userId="S::samuel.viollin@collaboratif-dne.fr::1731c04e-afc3-4a70-b2ab-92ff3a9c3b03" providerId="AD" clId="Web-{05971F07-8C9E-5A1A-1881-979485F793FF}" dt="2020-04-25T16:05:40.171" v="10" actId="20577"/>
      <pc:docMkLst>
        <pc:docMk/>
      </pc:docMkLst>
      <pc:sldChg chg="modSp">
        <pc:chgData name="Samuel VIOLLIN" userId="S::samuel.viollin@collaboratif-dne.fr::1731c04e-afc3-4a70-b2ab-92ff3a9c3b03" providerId="AD" clId="Web-{05971F07-8C9E-5A1A-1881-979485F793FF}" dt="2020-04-25T16:05:40.171" v="10" actId="20577"/>
        <pc:sldMkLst>
          <pc:docMk/>
          <pc:sldMk cId="0" sldId="256"/>
        </pc:sldMkLst>
        <pc:spChg chg="mod">
          <ac:chgData name="Samuel VIOLLIN" userId="S::samuel.viollin@collaboratif-dne.fr::1731c04e-afc3-4a70-b2ab-92ff3a9c3b03" providerId="AD" clId="Web-{05971F07-8C9E-5A1A-1881-979485F793FF}" dt="2020-04-25T16:05:40.171" v="10" actId="20577"/>
          <ac:spMkLst>
            <pc:docMk/>
            <pc:sldMk cId="0" sldId="256"/>
            <ac:spMk id="10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883775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ea.fr/multimedia/Pages/animations/energies/diverses-sources-d-energie.aspx"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ailymotion.com/video/x23rr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Bonjour Romain, bonjour à tous</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Bonjour Frédérique, bonjour à tous Nous sommes tous les deux professeurs de technologie au collège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Nous nous retrouvons aujourd’hui pour une séance de Technologie pour le niveau de 5eme et nous nous interrogerons sur la façon de produire et utiliser l’énergie de manière éthique et responsable.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Ce cours a été réalisé en collaboration avec Domenico, également professeur de Technologie au collège.</a:t>
            </a:r>
            <a:endParaRPr sz="1200">
              <a:latin typeface="Lexend Deca"/>
              <a:ea typeface="Lexend Deca"/>
              <a:cs typeface="Lexend Deca"/>
              <a:sym typeface="Lexend Dec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ROMAIN : Prenons l’exemple des véhicules, tu reconnais le fardier de Cugnot, premier véhicule qui se déplaçait à l’aide de la vapeur (donc avec la source d’énergie qu’est le bois) et comparons le à un véhicule à essence.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On ne va pas faire les calculs maintenant, mais par exemple, il faut savoir que pour une </a:t>
            </a:r>
            <a:r>
              <a:rPr lang="fr" sz="1200" b="1">
                <a:latin typeface="Lexend Deca"/>
                <a:ea typeface="Lexend Deca"/>
                <a:cs typeface="Lexend Deca"/>
                <a:sym typeface="Lexend Deca"/>
              </a:rPr>
              <a:t>même masse, 1 kg dans notre exemple</a:t>
            </a:r>
            <a:r>
              <a:rPr lang="fr" sz="1200">
                <a:latin typeface="Lexend Deca"/>
                <a:ea typeface="Lexend Deca"/>
                <a:cs typeface="Lexend Deca"/>
                <a:sym typeface="Lexend Deca"/>
              </a:rPr>
              <a:t>, le fardier va délivrer 13.428 MJ alors que le véhicule à essence 34.66 MJ</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L’essence délivre 3 fois plus de d’énergie que le bois par combustion.</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C’est pour cela que l’essence a eu tant de succès dans l’automobile, car pour une même masse d’un kg, on obtient plus d’énergie.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Malheureusement, lors de la transformation, il y a un dégagement de </a:t>
            </a:r>
            <a:r>
              <a:rPr lang="fr" sz="1200" b="1">
                <a:latin typeface="Lexend Deca"/>
                <a:ea typeface="Lexend Deca"/>
                <a:cs typeface="Lexend Deca"/>
                <a:sym typeface="Lexend Deca"/>
              </a:rPr>
              <a:t>fumées polluantes</a:t>
            </a:r>
            <a:r>
              <a:rPr lang="fr" sz="1200">
                <a:latin typeface="Lexend Deca"/>
                <a:ea typeface="Lexend Deca"/>
                <a:cs typeface="Lexend Deca"/>
                <a:sym typeface="Lexend Deca"/>
              </a:rPr>
              <a:t> pour l’environnement.</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ROMAIN : Tout comme notre exemple du barbecue cela faisait de la fumée, une voiture à moteur thermique émet des gaz polluants.</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solidFill>
                  <a:schemeClr val="dk1"/>
                </a:solidFill>
                <a:latin typeface="Lexend Deca"/>
                <a:ea typeface="Lexend Deca"/>
                <a:cs typeface="Lexend Deca"/>
                <a:sym typeface="Lexend Deca"/>
              </a:rPr>
              <a:t>Il faut donc faire attention à la façon dont on</a:t>
            </a:r>
            <a:r>
              <a:rPr lang="fr" sz="1200" b="1">
                <a:solidFill>
                  <a:schemeClr val="dk1"/>
                </a:solidFill>
                <a:latin typeface="Lexend Deca"/>
                <a:ea typeface="Lexend Deca"/>
                <a:cs typeface="Lexend Deca"/>
                <a:sym typeface="Lexend Deca"/>
              </a:rPr>
              <a:t> choisit</a:t>
            </a:r>
            <a:r>
              <a:rPr lang="fr" sz="1200">
                <a:solidFill>
                  <a:schemeClr val="dk1"/>
                </a:solidFill>
                <a:latin typeface="Lexend Deca"/>
                <a:ea typeface="Lexend Deca"/>
                <a:cs typeface="Lexend Deca"/>
                <a:sym typeface="Lexend Deca"/>
              </a:rPr>
              <a:t> les sources d’énergie.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solidFill>
                  <a:schemeClr val="dk1"/>
                </a:solidFill>
                <a:latin typeface="Lexend Deca"/>
                <a:ea typeface="Lexend Deca"/>
                <a:cs typeface="Lexend Deca"/>
                <a:sym typeface="Lexend Deca"/>
              </a:rPr>
              <a:t>FRED : Effectivement, en sixième, nous avons vu que l’on peut classer les sources d’énergie en  catégories, est ce que vous vous en souvenez ?</a:t>
            </a:r>
            <a:endParaRPr sz="1200">
              <a:latin typeface="Lexend Deca"/>
              <a:ea typeface="Lexend Deca"/>
              <a:cs typeface="Lexend Deca"/>
              <a:sym typeface="Lexend Dec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FRED : 2 grandes catégories de sources d’énergie ; </a:t>
            </a:r>
            <a:endParaRPr sz="1200">
              <a:latin typeface="Lexend Deca"/>
              <a:ea typeface="Lexend Deca"/>
              <a:cs typeface="Lexend Deca"/>
              <a:sym typeface="Lexend Deca"/>
            </a:endParaRPr>
          </a:p>
          <a:p>
            <a:pPr marL="457200" lvl="0" indent="-304800" algn="l" rtl="0">
              <a:spcBef>
                <a:spcPts val="0"/>
              </a:spcBef>
              <a:spcAft>
                <a:spcPts val="0"/>
              </a:spcAft>
              <a:buSzPts val="1200"/>
              <a:buFont typeface="Lexend Deca"/>
              <a:buChar char="-"/>
            </a:pPr>
            <a:r>
              <a:rPr lang="fr" sz="1200">
                <a:solidFill>
                  <a:schemeClr val="dk1"/>
                </a:solidFill>
                <a:latin typeface="Lexend Deca"/>
                <a:ea typeface="Lexend Deca"/>
                <a:cs typeface="Lexend Deca"/>
                <a:sym typeface="Lexend Deca"/>
              </a:rPr>
              <a:t>Les sources d’énergie Non-Renouvelables : le charbon, le gaz, le pétrole et l’uranium. </a:t>
            </a:r>
            <a:endParaRPr sz="1200">
              <a:latin typeface="Lexend Deca"/>
              <a:ea typeface="Lexend Deca"/>
              <a:cs typeface="Lexend Deca"/>
              <a:sym typeface="Lexend Deca"/>
            </a:endParaRPr>
          </a:p>
          <a:p>
            <a:pPr marL="457200" lvl="0" indent="-304800" algn="l" rtl="0">
              <a:lnSpc>
                <a:spcPct val="100000"/>
              </a:lnSpc>
              <a:spcBef>
                <a:spcPts val="0"/>
              </a:spcBef>
              <a:spcAft>
                <a:spcPts val="0"/>
              </a:spcAft>
              <a:buSzPts val="1200"/>
              <a:buFont typeface="Lexend Deca"/>
              <a:buChar char="-"/>
            </a:pPr>
            <a:r>
              <a:rPr lang="fr" sz="1200">
                <a:latin typeface="Lexend Deca"/>
                <a:ea typeface="Lexend Deca"/>
                <a:cs typeface="Lexend Deca"/>
                <a:sym typeface="Lexend Deca"/>
              </a:rPr>
              <a:t>Et les sources d’énergie Renouvelables : le soleil, le vent, les chutes d’eau, la biomasse. </a:t>
            </a:r>
            <a:endParaRPr sz="1200">
              <a:latin typeface="Lexend Deca"/>
              <a:ea typeface="Lexend Deca"/>
              <a:cs typeface="Lexend Deca"/>
              <a:sym typeface="Lexend Deca"/>
            </a:endParaRPr>
          </a:p>
          <a:p>
            <a:pPr marL="0" lvl="0" indent="0" algn="l" rtl="0">
              <a:lnSpc>
                <a:spcPct val="100000"/>
              </a:lnSpc>
              <a:spcBef>
                <a:spcPts val="0"/>
              </a:spcBef>
              <a:spcAft>
                <a:spcPts val="0"/>
              </a:spcAft>
              <a:buNone/>
            </a:pPr>
            <a:endParaRPr sz="1200">
              <a:latin typeface="Lexend Deca"/>
              <a:ea typeface="Lexend Deca"/>
              <a:cs typeface="Lexend Deca"/>
              <a:sym typeface="Lexend Deca"/>
            </a:endParaRPr>
          </a:p>
          <a:p>
            <a:pPr marL="0" lvl="0" indent="0" algn="l" rtl="0">
              <a:lnSpc>
                <a:spcPct val="100000"/>
              </a:lnSpc>
              <a:spcBef>
                <a:spcPts val="0"/>
              </a:spcBef>
              <a:spcAft>
                <a:spcPts val="0"/>
              </a:spcAft>
              <a:buNone/>
            </a:pPr>
            <a:r>
              <a:rPr lang="fr" sz="1200">
                <a:latin typeface="Lexend Deca"/>
                <a:ea typeface="Lexend Deca"/>
                <a:cs typeface="Lexend Deca"/>
                <a:sym typeface="Lexend Deca"/>
              </a:rPr>
              <a:t>ROMAIN : alors cela veut dire qu’une source d’énergie renouvelable ne se renouvelle jamais ?</a:t>
            </a:r>
            <a:endParaRPr sz="1200">
              <a:latin typeface="Lexend Deca"/>
              <a:ea typeface="Lexend Deca"/>
              <a:cs typeface="Lexend Deca"/>
              <a:sym typeface="Lexend Deca"/>
            </a:endParaRPr>
          </a:p>
          <a:p>
            <a:pPr marL="0" lvl="0" indent="0" algn="l" rtl="0">
              <a:lnSpc>
                <a:spcPct val="100000"/>
              </a:lnSpc>
              <a:spcBef>
                <a:spcPts val="0"/>
              </a:spcBef>
              <a:spcAft>
                <a:spcPts val="0"/>
              </a:spcAft>
              <a:buNone/>
            </a:pPr>
            <a:endParaRPr sz="1200">
              <a:latin typeface="Lexend Deca"/>
              <a:ea typeface="Lexend Deca"/>
              <a:cs typeface="Lexend Deca"/>
              <a:sym typeface="Lexend Deca"/>
            </a:endParaRPr>
          </a:p>
          <a:p>
            <a:pPr marL="0" lvl="0" indent="0" algn="l" rtl="0">
              <a:lnSpc>
                <a:spcPct val="100000"/>
              </a:lnSpc>
              <a:spcBef>
                <a:spcPts val="0"/>
              </a:spcBef>
              <a:spcAft>
                <a:spcPts val="0"/>
              </a:spcAft>
              <a:buNone/>
            </a:pPr>
            <a:r>
              <a:rPr lang="fr" sz="1200">
                <a:latin typeface="Lexend Deca"/>
                <a:ea typeface="Lexend Deca"/>
                <a:cs typeface="Lexend Deca"/>
                <a:sym typeface="Lexend Deca"/>
              </a:rPr>
              <a:t>FRED : Et bien non, revenons, si tu le veux bien sur un peu de vocabulaire :</a:t>
            </a:r>
            <a:endParaRPr sz="1200">
              <a:latin typeface="Lexend Deca"/>
              <a:ea typeface="Lexend Deca"/>
              <a:cs typeface="Lexend Deca"/>
              <a:sym typeface="Lexend Deca"/>
            </a:endParaRPr>
          </a:p>
          <a:p>
            <a:pPr marL="457200" lvl="0" indent="0" algn="l" rtl="0">
              <a:lnSpc>
                <a:spcPct val="100000"/>
              </a:lnSpc>
              <a:spcBef>
                <a:spcPts val="0"/>
              </a:spcBef>
              <a:spcAft>
                <a:spcPts val="0"/>
              </a:spcAft>
              <a:buNone/>
            </a:pP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r>
              <a:rPr lang="fr" sz="1200" u="sng">
                <a:solidFill>
                  <a:schemeClr val="hlink"/>
                </a:solidFill>
                <a:latin typeface="Lexend Deca"/>
                <a:ea typeface="Lexend Deca"/>
                <a:cs typeface="Lexend Deca"/>
                <a:sym typeface="Lexend Deca"/>
                <a:hlinkClick r:id="rId3"/>
              </a:rPr>
              <a:t>http://www.cea.fr/multimedia/Pages/animations/energies/diverses-sources-d-energie.aspx</a:t>
            </a:r>
            <a:endParaRPr sz="1200">
              <a:latin typeface="Lexend Deca"/>
              <a:ea typeface="Lexend Deca"/>
              <a:cs typeface="Lexend Deca"/>
              <a:sym typeface="Lexend Dec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FRED : </a:t>
            </a:r>
            <a:r>
              <a:rPr lang="fr" sz="1200" b="1">
                <a:solidFill>
                  <a:schemeClr val="dk1"/>
                </a:solidFill>
                <a:latin typeface="Lexend Deca"/>
                <a:ea typeface="Lexend Deca"/>
                <a:cs typeface="Lexend Deca"/>
                <a:sym typeface="Lexend Deca"/>
              </a:rPr>
              <a:t>Une source d’énergie renouvelable</a:t>
            </a:r>
            <a:r>
              <a:rPr lang="fr" sz="1200">
                <a:solidFill>
                  <a:schemeClr val="dk1"/>
                </a:solidFill>
                <a:latin typeface="Lexend Deca"/>
                <a:ea typeface="Lexend Deca"/>
                <a:cs typeface="Lexend Deca"/>
                <a:sym typeface="Lexend Deca"/>
              </a:rPr>
              <a:t> est une énergie inépuisable. Elle est issue des éléments naturels : le soleil, le vent, les chutes d’eau, les marées, la chaleur de la Terre, les végétaux… Elle dépendent d’éléments que la Terre renouvelle en permanence.</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Alors qu’une </a:t>
            </a:r>
            <a:r>
              <a:rPr lang="fr" sz="1200" b="1">
                <a:solidFill>
                  <a:schemeClr val="dk1"/>
                </a:solidFill>
                <a:latin typeface="Lexend Deca"/>
                <a:ea typeface="Lexend Deca"/>
                <a:cs typeface="Lexend Deca"/>
                <a:sym typeface="Lexend Deca"/>
              </a:rPr>
              <a:t>Source d’énergie non renouvelable</a:t>
            </a:r>
            <a:r>
              <a:rPr lang="fr" sz="1200">
                <a:solidFill>
                  <a:schemeClr val="dk1"/>
                </a:solidFill>
                <a:latin typeface="Lexend Deca"/>
                <a:ea typeface="Lexend Deca"/>
                <a:cs typeface="Lexend Deca"/>
                <a:sym typeface="Lexend Deca"/>
              </a:rPr>
              <a:t> est une source d'énergie qui ne se renouvelle</a:t>
            </a:r>
            <a:r>
              <a:rPr lang="fr" sz="1200" b="1">
                <a:solidFill>
                  <a:schemeClr val="dk1"/>
                </a:solidFill>
                <a:latin typeface="Lexend Deca"/>
                <a:ea typeface="Lexend Deca"/>
                <a:cs typeface="Lexend Deca"/>
                <a:sym typeface="Lexend Deca"/>
              </a:rPr>
              <a:t> pas assez rapidement </a:t>
            </a:r>
            <a:r>
              <a:rPr lang="fr" sz="1200">
                <a:solidFill>
                  <a:schemeClr val="dk1"/>
                </a:solidFill>
                <a:latin typeface="Lexend Deca"/>
                <a:ea typeface="Lexend Deca"/>
                <a:cs typeface="Lexend Deca"/>
                <a:sym typeface="Lexend Deca"/>
              </a:rPr>
              <a:t>pour être considérée comme inépuisable à l'échelle de l'homme (par exemple le pétrole où il a fallu des millions d’années pour le créer).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Donc pour répondre à  ta question Romain, une source d’énergie non renouvelable ne veut pas dire que cela ne se renouvelle pas. Mais que nous les utilisons plus vite qu’elles ne se renouvellent et à ce rythme, ces sources d’énergie disparaîtront un jours, car leurs stocks sur la Terre sont limités.</a:t>
            </a:r>
            <a:endParaRPr sz="1200">
              <a:solidFill>
                <a:schemeClr val="dk1"/>
              </a:solidFill>
              <a:latin typeface="Lexend Deca"/>
              <a:ea typeface="Lexend Deca"/>
              <a:cs typeface="Lexend Deca"/>
              <a:sym typeface="Lexend Dec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fr" sz="1200">
                <a:latin typeface="Lexend Deca"/>
                <a:ea typeface="Lexend Deca"/>
                <a:cs typeface="Lexend Deca"/>
                <a:sym typeface="Lexend Deca"/>
              </a:rPr>
              <a:t>FRED : Dis moi Romain, est ce que tu pourrais m’expliquer ce qu’est l’énergie ?</a:t>
            </a:r>
            <a:endParaRPr sz="1200">
              <a:latin typeface="Lexend Deca"/>
              <a:ea typeface="Lexend Deca"/>
              <a:cs typeface="Lexend Deca"/>
              <a:sym typeface="Lexend Deca"/>
            </a:endParaRPr>
          </a:p>
          <a:p>
            <a:pPr marL="0" lvl="0" indent="0" algn="l" rtl="0">
              <a:lnSpc>
                <a:spcPct val="115000"/>
              </a:lnSpc>
              <a:spcBef>
                <a:spcPts val="1200"/>
              </a:spcBef>
              <a:spcAft>
                <a:spcPts val="0"/>
              </a:spcAft>
              <a:buSzPts val="1100"/>
              <a:buNone/>
            </a:pPr>
            <a:r>
              <a:rPr lang="fr" sz="1200">
                <a:latin typeface="Lexend Deca"/>
                <a:ea typeface="Lexend Deca"/>
                <a:cs typeface="Lexend Deca"/>
                <a:sym typeface="Lexend Deca"/>
              </a:rPr>
              <a:t>ROMAIN L’énergie est invisible. C’est un concept, quelque chose d’abstrait. On ne peut pas la percevoir avec les sens.</a:t>
            </a:r>
            <a:endParaRPr sz="1200">
              <a:latin typeface="Lexend Deca"/>
              <a:ea typeface="Lexend Deca"/>
              <a:cs typeface="Lexend Deca"/>
              <a:sym typeface="Lexend Deca"/>
            </a:endParaRPr>
          </a:p>
          <a:p>
            <a:pPr marL="0" lvl="0" indent="0" algn="l" rtl="0">
              <a:lnSpc>
                <a:spcPct val="115000"/>
              </a:lnSpc>
              <a:spcBef>
                <a:spcPts val="1200"/>
              </a:spcBef>
              <a:spcAft>
                <a:spcPts val="0"/>
              </a:spcAft>
              <a:buSzPts val="1100"/>
              <a:buNone/>
            </a:pPr>
            <a:r>
              <a:rPr lang="fr" sz="1200">
                <a:latin typeface="Lexend Deca"/>
                <a:ea typeface="Lexend Deca"/>
                <a:cs typeface="Lexend Deca"/>
                <a:sym typeface="Lexend Deca"/>
              </a:rPr>
              <a:t>FRED : Pourtant quand je fais du sport (oui ça m’arrive), je dépense de l’énergie, j’ai chaud, je le sens.</a:t>
            </a:r>
            <a:endParaRPr sz="1200">
              <a:latin typeface="Lexend Deca"/>
              <a:ea typeface="Lexend Deca"/>
              <a:cs typeface="Lexend Deca"/>
              <a:sym typeface="Lexend Deca"/>
            </a:endParaRPr>
          </a:p>
          <a:p>
            <a:pPr marL="0" lvl="0" indent="0" algn="l" rtl="0">
              <a:lnSpc>
                <a:spcPct val="115000"/>
              </a:lnSpc>
              <a:spcBef>
                <a:spcPts val="1200"/>
              </a:spcBef>
              <a:spcAft>
                <a:spcPts val="0"/>
              </a:spcAft>
              <a:buSzPts val="1100"/>
              <a:buNone/>
            </a:pPr>
            <a:r>
              <a:rPr lang="fr" sz="1200">
                <a:latin typeface="Lexend Deca"/>
                <a:ea typeface="Lexend Deca"/>
                <a:cs typeface="Lexend Deca"/>
                <a:sym typeface="Lexend Deca"/>
              </a:rPr>
              <a:t>ROMAIN : Ce que tu perçois, c’est l’effet.</a:t>
            </a:r>
            <a:endParaRPr sz="1200">
              <a:latin typeface="Lexend Deca"/>
              <a:ea typeface="Lexend Deca"/>
              <a:cs typeface="Lexend Deca"/>
              <a:sym typeface="Lexend Deca"/>
            </a:endParaRPr>
          </a:p>
          <a:p>
            <a:pPr marL="0" lvl="0" indent="0" algn="l" rtl="0">
              <a:lnSpc>
                <a:spcPct val="115000"/>
              </a:lnSpc>
              <a:spcBef>
                <a:spcPts val="1200"/>
              </a:spcBef>
              <a:spcAft>
                <a:spcPts val="0"/>
              </a:spcAft>
              <a:buSzPts val="1100"/>
              <a:buNone/>
            </a:pPr>
            <a:r>
              <a:rPr lang="fr" sz="1200">
                <a:solidFill>
                  <a:schemeClr val="dk1"/>
                </a:solidFill>
                <a:latin typeface="Lexend Deca"/>
                <a:ea typeface="Lexend Deca"/>
                <a:cs typeface="Lexend Deca"/>
                <a:sym typeface="Lexend Deca"/>
              </a:rPr>
              <a:t>Mais pour faire du sport, tu as besoin de t’alimenter, ta nourriture c’est la source d’énergie.</a:t>
            </a:r>
            <a:endParaRPr sz="1200">
              <a:latin typeface="Lexend Deca"/>
              <a:ea typeface="Lexend Deca"/>
              <a:cs typeface="Lexend Deca"/>
              <a:sym typeface="Lexend Deca"/>
            </a:endParaRPr>
          </a:p>
          <a:p>
            <a:pPr marL="0" lvl="0" indent="0" algn="l" rtl="0">
              <a:lnSpc>
                <a:spcPct val="115000"/>
              </a:lnSpc>
              <a:spcBef>
                <a:spcPts val="1200"/>
              </a:spcBef>
              <a:spcAft>
                <a:spcPts val="0"/>
              </a:spcAft>
              <a:buSzPts val="1100"/>
              <a:buNone/>
            </a:pPr>
            <a:r>
              <a:rPr lang="fr" sz="1200">
                <a:latin typeface="Lexend Deca"/>
                <a:ea typeface="Lexend Deca"/>
                <a:cs typeface="Lexend Deca"/>
                <a:sym typeface="Lexend Deca"/>
              </a:rPr>
              <a:t>Prenons l’exemple de cette bûche, seule, elle ne va pas nous chauffer.</a:t>
            </a:r>
            <a:endParaRPr sz="1200">
              <a:latin typeface="Lexend Deca"/>
              <a:ea typeface="Lexend Deca"/>
              <a:cs typeface="Lexend Deca"/>
              <a:sym typeface="Lexend Deca"/>
            </a:endParaRPr>
          </a:p>
          <a:p>
            <a:pPr marL="0" lvl="0" indent="0" algn="l" rtl="0">
              <a:lnSpc>
                <a:spcPct val="115000"/>
              </a:lnSpc>
              <a:spcBef>
                <a:spcPts val="1200"/>
              </a:spcBef>
              <a:spcAft>
                <a:spcPts val="0"/>
              </a:spcAft>
              <a:buSzPts val="1100"/>
              <a:buNone/>
            </a:pPr>
            <a:r>
              <a:rPr lang="fr" sz="1200">
                <a:latin typeface="Lexend Deca"/>
                <a:ea typeface="Lexend Deca"/>
                <a:cs typeface="Lexend Deca"/>
                <a:sym typeface="Lexend Deca"/>
              </a:rPr>
              <a:t>Pour que ce soit le cas, il faut opérer une transformation. Cette transformation s’appelle une combustion. L’effet de cette combustion est la chaleur. On obtient une énergie thermique.</a:t>
            </a:r>
            <a:endParaRPr sz="1200">
              <a:latin typeface="Lexend Deca"/>
              <a:ea typeface="Lexend Deca"/>
              <a:cs typeface="Lexend Deca"/>
              <a:sym typeface="Lexend Deca"/>
            </a:endParaRPr>
          </a:p>
          <a:p>
            <a:pPr marL="0" lvl="0" indent="0" algn="l" rtl="0">
              <a:lnSpc>
                <a:spcPct val="115000"/>
              </a:lnSpc>
              <a:spcBef>
                <a:spcPts val="1200"/>
              </a:spcBef>
              <a:spcAft>
                <a:spcPts val="1200"/>
              </a:spcAft>
              <a:buSzPts val="1100"/>
              <a:buNone/>
            </a:pPr>
            <a:r>
              <a:rPr lang="fr" sz="1200">
                <a:latin typeface="Lexend Deca"/>
                <a:ea typeface="Lexend Deca"/>
                <a:cs typeface="Lexend Deca"/>
                <a:sym typeface="Lexend Deca"/>
              </a:rPr>
              <a:t>L’énergie permet de changer l’état physique d’un système.</a:t>
            </a:r>
            <a:endParaRPr sz="1200">
              <a:latin typeface="Lexend Deca"/>
              <a:ea typeface="Lexend Deca"/>
              <a:cs typeface="Lexend Deca"/>
              <a:sym typeface="Lexend Dec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L'énergie peut prendre d’autre forme que l’énergie thermique que nous avons vu au début. </a:t>
            </a:r>
            <a:endParaRPr sz="1200">
              <a:solidFill>
                <a:schemeClr val="dk1"/>
              </a:solidFill>
              <a:latin typeface="Lexend Deca"/>
              <a:ea typeface="Lexend Deca"/>
              <a:cs typeface="Lexend Deca"/>
              <a:sym typeface="Lexend Deca"/>
            </a:endParaRPr>
          </a:p>
          <a:p>
            <a:pPr marL="0" lvl="0" indent="0" algn="l" rtl="0">
              <a:lnSpc>
                <a:spcPct val="115000"/>
              </a:lnSpc>
              <a:spcBef>
                <a:spcPts val="120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Si l’on observe autour de nous, on peut percevoir d’autres effets de l’énergie </a:t>
            </a:r>
            <a:endParaRPr sz="1200">
              <a:solidFill>
                <a:schemeClr val="dk1"/>
              </a:solidFill>
              <a:latin typeface="Lexend Deca"/>
              <a:ea typeface="Lexend Deca"/>
              <a:cs typeface="Lexend Deca"/>
              <a:sym typeface="Lexend Deca"/>
            </a:endParaRPr>
          </a:p>
          <a:p>
            <a:pPr marL="0" lvl="0" indent="0" algn="l" rtl="0">
              <a:lnSpc>
                <a:spcPct val="115000"/>
              </a:lnSpc>
              <a:spcBef>
                <a:spcPts val="120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Regarde ce vélo : La transformation de l’énergie mécanique nous permet d’obtenir un mouvement. </a:t>
            </a:r>
            <a:endParaRPr sz="1200">
              <a:solidFill>
                <a:schemeClr val="dk1"/>
              </a:solidFill>
              <a:latin typeface="Lexend Deca"/>
              <a:ea typeface="Lexend Deca"/>
              <a:cs typeface="Lexend Deca"/>
              <a:sym typeface="Lexend Deca"/>
            </a:endParaRPr>
          </a:p>
          <a:p>
            <a:pPr marL="0" lvl="0" indent="0" algn="l" rtl="0">
              <a:lnSpc>
                <a:spcPct val="115000"/>
              </a:lnSpc>
              <a:spcBef>
                <a:spcPts val="120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FRED : Ah oui, comme pour ce réveil qui est composé d’engrenages, alors peut-être que cela ne vous parle peut être pas parce que vous êtes peut être habitués à vous réveiller avec votre smartphone, mais moi qui suis un peu moins jeune, juste un peu, j’ai connu ce genre d’objet. </a:t>
            </a:r>
            <a:endParaRPr sz="1200">
              <a:solidFill>
                <a:schemeClr val="dk1"/>
              </a:solidFill>
              <a:latin typeface="Lexend Deca"/>
              <a:ea typeface="Lexend Deca"/>
              <a:cs typeface="Lexend Deca"/>
              <a:sym typeface="Lexend Deca"/>
            </a:endParaRPr>
          </a:p>
          <a:p>
            <a:pPr marL="0" lvl="0" indent="0" algn="l" rtl="0">
              <a:lnSpc>
                <a:spcPct val="115000"/>
              </a:lnSpc>
              <a:spcBef>
                <a:spcPts val="120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Nous avons également l’énergie solaire où l’énergie rayonnée sera convertie en chaleur ou encore l’énergie électrique qui sera transformée en lumière grâce à cette diode.</a:t>
            </a:r>
            <a:endParaRPr sz="1200">
              <a:solidFill>
                <a:schemeClr val="dk1"/>
              </a:solidFill>
              <a:latin typeface="Lexend Deca"/>
              <a:ea typeface="Lexend Deca"/>
              <a:cs typeface="Lexend Deca"/>
              <a:sym typeface="Lexend Deca"/>
            </a:endParaRPr>
          </a:p>
          <a:p>
            <a:pPr marL="0" lvl="0" indent="0" algn="l" rtl="0">
              <a:lnSpc>
                <a:spcPct val="100000"/>
              </a:lnSpc>
              <a:spcBef>
                <a:spcPts val="1200"/>
              </a:spcBef>
              <a:spcAft>
                <a:spcPts val="0"/>
              </a:spcAft>
              <a:buSzPts val="1100"/>
              <a:buNone/>
            </a:pPr>
            <a:endParaRPr sz="1200">
              <a:latin typeface="Lexend Deca"/>
              <a:ea typeface="Lexend Deca"/>
              <a:cs typeface="Lexend Deca"/>
              <a:sym typeface="Lexend Dec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FRED : Revenons à nos objets du quotidien ?  A votre avis, comment utilisent-ils cette énergie ?</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Nous vous proposons un petit exercice</a:t>
            </a:r>
            <a:endParaRPr sz="1200">
              <a:latin typeface="Lexend Deca"/>
              <a:ea typeface="Lexend Deca"/>
              <a:cs typeface="Lexend Deca"/>
              <a:sym typeface="Lexend Dec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Voici ces 3 exemples, une perceuse, un grille pain et une ampoule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Certains objets comme ceux là sont des convertisseurs d’énergie, c’est à dire qu’il changent la forme de l’énergie en entrée par une autre forme d’énergie en sortie.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Nous vous laissons quelques secondes pour y réfléchir:</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CORRECTION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FRED : Il n’y a pas que les hommes qui se servent d’une perceuse, alors je vais corriger le premier exemple. Donc l'énergie électrique est convertie en énergie mécanique, elle va se mettre en mouvement. Je te laisse corriger le grill pain Romain.</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ROMAIN : Alors ça tombe bien car j’adore les toasts au petit déj. Donc, dans ce grill-pain, l’énergie électrique est convertie en énergie thermique</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FRED : Et je terminerai par cette ampoule un peu particulière. L’énergie électrique y est convertie en énergie lumineuse mais aussi thermique. Alors cet effet est moins perceptible aujourd’hui, mais pour les moins jeunes (encore une fois comme moi, bon je préfère dire moins jeune que plus vieux lol); nous avons connu les premières ampoules qu’on appelait à filament et l’éclairement s’accompagnait d’un dégagement de chaleur important. Ce qui est moins vrai aujourd’hui avec la technologie à LED, mais ce n’est pas le sujet aujourd’hui.</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Mais on verra qu’en règle générale, lorsque qu’on l’on convertit une forme d’énergie en une autre, il y a un dégagement de chaleur (énergie thermique).</a:t>
            </a:r>
            <a:endParaRPr sz="1200">
              <a:latin typeface="Lexend Deca"/>
              <a:ea typeface="Lexend Deca"/>
              <a:cs typeface="Lexend Deca"/>
              <a:sym typeface="Lexend Dec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ROMAIN : On constate que bon nombre des appareils utilisés utilisent la forme d’énergie électrique.</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Mais comment produit-on cette électricité ?</a:t>
            </a:r>
            <a:endParaRPr sz="1200">
              <a:latin typeface="Lexend Deca"/>
              <a:ea typeface="Lexend Deca"/>
              <a:cs typeface="Lexend Deca"/>
              <a:sym typeface="Lexend Dec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72eec3e40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72eec3e40a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ROMAIN : Dans la plupart des cas, le principe est de faire tourner une hélice qu’on appelle une turbine. cette dernière entraînera un générateur qui va convertir l’énergie mécanique de la turbine (on constate son effet qui est le mouvement) en une énergie électrique. Cette énergie électrique alimente, par exemple, une ampoule qui convertit l’énergie électrique en énergie lumineuse et thermique.</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Le problème est donc de trouver un moyen pour faire tourner cette turbine. </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73347b5e6d_1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73347b5e6d_1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solidFill>
                  <a:schemeClr val="dk1"/>
                </a:solidFill>
                <a:latin typeface="Lexend Deca"/>
                <a:ea typeface="Lexend Deca"/>
                <a:cs typeface="Lexend Deca"/>
                <a:sym typeface="Lexend Deca"/>
              </a:rPr>
              <a:t>FRED : </a:t>
            </a:r>
            <a:endParaRPr sz="1200">
              <a:solidFill>
                <a:schemeClr val="dk1"/>
              </a:solidFill>
              <a:latin typeface="Lexend Deca"/>
              <a:ea typeface="Lexend Deca"/>
              <a:cs typeface="Lexend Deca"/>
              <a:sym typeface="Lexend Deca"/>
            </a:endParaRPr>
          </a:p>
          <a:p>
            <a:pPr marL="0" lvl="0" indent="0" algn="l" rtl="0">
              <a:lnSpc>
                <a:spcPct val="100000"/>
              </a:lnSpc>
              <a:spcBef>
                <a:spcPts val="0"/>
              </a:spcBef>
              <a:spcAft>
                <a:spcPts val="0"/>
              </a:spcAft>
              <a:buSzPts val="1100"/>
              <a:buNone/>
            </a:pPr>
            <a:r>
              <a:rPr lang="fr" sz="1200">
                <a:solidFill>
                  <a:schemeClr val="dk1"/>
                </a:solidFill>
                <a:latin typeface="Lexend Deca"/>
                <a:ea typeface="Lexend Deca"/>
                <a:cs typeface="Lexend Deca"/>
                <a:sym typeface="Lexend Deca"/>
              </a:rPr>
              <a:t>Dans les centrales nucléaire et thermique, on transforme une source d’énergie primaire en chaleur pour produire de la vapeur sous pression qui fait tourner la turbine.</a:t>
            </a:r>
            <a:endParaRPr sz="1200">
              <a:solidFill>
                <a:schemeClr val="dk1"/>
              </a:solidFill>
              <a:latin typeface="Lexend Deca"/>
              <a:ea typeface="Lexend Deca"/>
              <a:cs typeface="Lexend Deca"/>
              <a:sym typeface="Lexend Deca"/>
            </a:endParaRPr>
          </a:p>
          <a:p>
            <a:pPr marL="457200" lvl="0" indent="-304800" algn="l" rtl="0">
              <a:lnSpc>
                <a:spcPct val="100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Dans les centrales nucléaires, le combustible utilisé sera une source d’énergie fissile c’est à dire l’uranium</a:t>
            </a:r>
            <a:endParaRPr sz="1200">
              <a:solidFill>
                <a:schemeClr val="dk1"/>
              </a:solidFill>
              <a:latin typeface="Lexend Deca"/>
              <a:ea typeface="Lexend Deca"/>
              <a:cs typeface="Lexend Deca"/>
              <a:sym typeface="Lexend Deca"/>
            </a:endParaRPr>
          </a:p>
          <a:p>
            <a:pPr marL="457200" lvl="0" indent="-304800" algn="l" rtl="0">
              <a:lnSpc>
                <a:spcPct val="100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Dans une centrale thermique, le combustible sera soit d’origine fossile (gaz, pétrole, charbon), </a:t>
            </a:r>
            <a:endParaRPr sz="1200">
              <a:solidFill>
                <a:schemeClr val="dk1"/>
              </a:solidFill>
              <a:latin typeface="Lexend Deca"/>
              <a:ea typeface="Lexend Deca"/>
              <a:cs typeface="Lexend Deca"/>
              <a:sym typeface="Lexend Deca"/>
            </a:endParaRPr>
          </a:p>
          <a:p>
            <a:pPr marL="0" lvl="0" indent="0" algn="l" rtl="0">
              <a:lnSpc>
                <a:spcPct val="100000"/>
              </a:lnSpc>
              <a:spcBef>
                <a:spcPts val="0"/>
              </a:spcBef>
              <a:spcAft>
                <a:spcPts val="0"/>
              </a:spcAft>
              <a:buNone/>
            </a:pPr>
            <a:r>
              <a:rPr lang="fr" sz="1200">
                <a:solidFill>
                  <a:schemeClr val="dk1"/>
                </a:solidFill>
                <a:latin typeface="Lexend Deca"/>
                <a:ea typeface="Lexend Deca"/>
                <a:cs typeface="Lexend Deca"/>
                <a:sym typeface="Lexend Deca"/>
              </a:rPr>
              <a:t>Néanmoins ces modes de production présentent un inconvénient : la transformation de ces sources d’énergie produit des déchets</a:t>
            </a:r>
            <a:endParaRPr sz="1200">
              <a:solidFill>
                <a:schemeClr val="dk1"/>
              </a:solidFill>
              <a:latin typeface="Lexend Deca"/>
              <a:ea typeface="Lexend Deca"/>
              <a:cs typeface="Lexend Deca"/>
              <a:sym typeface="Lexend Deca"/>
            </a:endParaRPr>
          </a:p>
          <a:p>
            <a:pPr marL="457200" lvl="0" indent="-304800" algn="l" rtl="0">
              <a:lnSpc>
                <a:spcPct val="100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Le stockage des déchets radioactifs qui restent dangereux pendant des millions d’années</a:t>
            </a:r>
            <a:endParaRPr sz="1200">
              <a:solidFill>
                <a:schemeClr val="dk1"/>
              </a:solidFill>
              <a:latin typeface="Lexend Deca"/>
              <a:ea typeface="Lexend Deca"/>
              <a:cs typeface="Lexend Deca"/>
              <a:sym typeface="Lexend Deca"/>
            </a:endParaRPr>
          </a:p>
          <a:p>
            <a:pPr marL="457200" lvl="0" indent="-304800" algn="l" rtl="0">
              <a:lnSpc>
                <a:spcPct val="100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Les centrales thermiques quant à elles produisent également des fumées toxiques</a:t>
            </a:r>
            <a:endParaRPr sz="1200">
              <a:solidFill>
                <a:schemeClr val="dk1"/>
              </a:solidFill>
              <a:latin typeface="Lexend Deca"/>
              <a:ea typeface="Lexend Deca"/>
              <a:cs typeface="Lexend Deca"/>
              <a:sym typeface="Lexend Deca"/>
            </a:endParaRPr>
          </a:p>
          <a:p>
            <a:pPr marL="0" lvl="0" indent="0" algn="l" rtl="0">
              <a:lnSpc>
                <a:spcPct val="100000"/>
              </a:lnSpc>
              <a:spcBef>
                <a:spcPts val="0"/>
              </a:spcBef>
              <a:spcAft>
                <a:spcPts val="0"/>
              </a:spcAft>
              <a:buNone/>
            </a:pPr>
            <a:endParaRPr sz="1200">
              <a:solidFill>
                <a:schemeClr val="dk1"/>
              </a:solidFill>
              <a:latin typeface="Lexend Deca"/>
              <a:ea typeface="Lexend Deca"/>
              <a:cs typeface="Lexend Deca"/>
              <a:sym typeface="Lexend Deca"/>
            </a:endParaRPr>
          </a:p>
          <a:p>
            <a:pPr marL="0" lvl="0" indent="0" algn="l" rtl="0">
              <a:lnSpc>
                <a:spcPct val="100000"/>
              </a:lnSpc>
              <a:spcBef>
                <a:spcPts val="0"/>
              </a:spcBef>
              <a:spcAft>
                <a:spcPts val="0"/>
              </a:spcAft>
              <a:buNone/>
            </a:pPr>
            <a:r>
              <a:rPr lang="fr" sz="1200">
                <a:solidFill>
                  <a:schemeClr val="dk1"/>
                </a:solidFill>
                <a:latin typeface="Lexend Deca"/>
                <a:ea typeface="Lexend Deca"/>
                <a:cs typeface="Lexend Deca"/>
                <a:sym typeface="Lexend Deca"/>
              </a:rPr>
              <a:t>Romain,  n’existe-t-il pas des solutions qui pourraient produire de l’électricité proprement ?</a:t>
            </a:r>
            <a:endParaRPr sz="1200">
              <a:solidFill>
                <a:schemeClr val="dk1"/>
              </a:solidFill>
              <a:latin typeface="Lexend Deca"/>
              <a:ea typeface="Lexend Deca"/>
              <a:cs typeface="Lexend Deca"/>
              <a:sym typeface="Lexend Deca"/>
            </a:endParaRPr>
          </a:p>
          <a:p>
            <a:pPr marL="45720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fr" sz="1200">
                <a:solidFill>
                  <a:srgbClr val="1F497D"/>
                </a:solidFill>
                <a:latin typeface="Lexend Deca"/>
                <a:ea typeface="Lexend Deca"/>
                <a:cs typeface="Lexend Deca"/>
                <a:sym typeface="Lexend Deca"/>
              </a:rPr>
              <a:t>FRED : Dis moi Romain, la situation actuelle nous oblige à rester chez nous, je me demande comment ça se passe pour nos élèves ?</a:t>
            </a:r>
            <a:endParaRPr sz="1200">
              <a:latin typeface="Lexend Deca"/>
              <a:ea typeface="Lexend Deca"/>
              <a:cs typeface="Lexend Deca"/>
              <a:sym typeface="Lexend Dec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latin typeface="Lexend Deca"/>
                <a:ea typeface="Lexend Deca"/>
                <a:cs typeface="Lexend Deca"/>
                <a:sym typeface="Lexend Deca"/>
              </a:rPr>
              <a:t>ROMAIN : </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Dans les centrales hydro-électrique, on utilise l’énergie mécanique de la chute d’eau pour faire tourner une turbine qui entraîne un générateur pour produire l’électricité</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Dans les centrales éoliennes, on utilise l’énergie mécanique du vent pour faire tourner les pales.</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Et dans les centrale géothermique, on utilise la chaleur de la terre pour produire la vapeur qui fait tourner une turbine.</a:t>
            </a:r>
            <a:endParaRPr sz="1200">
              <a:latin typeface="Lexend Deca"/>
              <a:ea typeface="Lexend Deca"/>
              <a:cs typeface="Lexend Deca"/>
              <a:sym typeface="Lexend Deca"/>
            </a:endParaRPr>
          </a:p>
          <a:p>
            <a:pPr marL="457200" lvl="0" indent="0" algn="l" rtl="0">
              <a:lnSpc>
                <a:spcPct val="115000"/>
              </a:lnSpc>
              <a:spcBef>
                <a:spcPts val="0"/>
              </a:spcBef>
              <a:spcAft>
                <a:spcPts val="0"/>
              </a:spcAft>
              <a:buNone/>
            </a:pPr>
            <a:r>
              <a:rPr lang="fr" sz="1200">
                <a:latin typeface="Lexend Deca"/>
                <a:ea typeface="Lexend Deca"/>
                <a:cs typeface="Lexend Deca"/>
                <a:sym typeface="Lexend Deca"/>
              </a:rPr>
              <a:t>(le principe consiste à envoyer de l’eau froide sous terre, celle ci va se réchauffer grâce à la chaleur du noyau, et lorsqu’elle va remonter, cette eau se transformera en vapeur sous l’effet de la pression. Cette vapeur fait tourner la turbine qui entraîne le générateur qui fabriquera de l’électricité).</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Dans tous ces exemples, nous faisons tourner une turbine.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FRED : Dis moi Romain, Est ce qu’on est toujours obligé de faire tourner une turbine pour produire de l’énergie ? Tout à l’heure, nous avons parlé du soleil, on ne peut pas l’utiliser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endParaRPr sz="1200">
              <a:latin typeface="Lexend Deca"/>
              <a:ea typeface="Lexend Deca"/>
              <a:cs typeface="Lexend Deca"/>
              <a:sym typeface="Lexend Dec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Non il existe d’autres technologies comme les centrales solaires photovoltaïques qui utilisent l’énergie solaire rayonnée ou encore la pile à combustible que tu étudieras peut-être par la suite.</a:t>
            </a:r>
            <a:endParaRPr sz="1200">
              <a:solidFill>
                <a:schemeClr val="dk1"/>
              </a:solidFill>
              <a:latin typeface="Lexend Deca"/>
              <a:ea typeface="Lexend Deca"/>
              <a:cs typeface="Lexend Deca"/>
              <a:sym typeface="Lexend Dec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7" name="Google Shape;4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FRED : Résumons, à la maison, nos objets utilisent majoritairement l’énergie électrique, mais avant d’arriver jusqu’à nos prises, il y a de nombreuses étapes :</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457200" lvl="0" indent="-304800" algn="l" rtl="0">
              <a:lnSpc>
                <a:spcPct val="100000"/>
              </a:lnSpc>
              <a:spcBef>
                <a:spcPts val="0"/>
              </a:spcBef>
              <a:spcAft>
                <a:spcPts val="0"/>
              </a:spcAft>
              <a:buSzPts val="1200"/>
              <a:buFont typeface="Lexend Deca"/>
              <a:buChar char="-"/>
            </a:pPr>
            <a:r>
              <a:rPr lang="fr" sz="1200">
                <a:latin typeface="Lexend Deca"/>
                <a:ea typeface="Lexend Deca"/>
                <a:cs typeface="Lexend Deca"/>
                <a:sym typeface="Lexend Deca"/>
              </a:rPr>
              <a:t>Nous avons vu que nous avons besoin d’une source d’énergie (non renouvelable ou renouvelable) qui sera transformée en énergie électrique. </a:t>
            </a:r>
            <a:endParaRPr sz="1200">
              <a:latin typeface="Lexend Deca"/>
              <a:ea typeface="Lexend Deca"/>
              <a:cs typeface="Lexend Deca"/>
              <a:sym typeface="Lexend Deca"/>
            </a:endParaRPr>
          </a:p>
          <a:p>
            <a:pPr marL="457200" lvl="0" indent="-304800" algn="l" rtl="0">
              <a:lnSpc>
                <a:spcPct val="100000"/>
              </a:lnSpc>
              <a:spcBef>
                <a:spcPts val="0"/>
              </a:spcBef>
              <a:spcAft>
                <a:spcPts val="0"/>
              </a:spcAft>
              <a:buSzPts val="1200"/>
              <a:buFont typeface="Lexend Deca"/>
              <a:buChar char="-"/>
            </a:pPr>
            <a:r>
              <a:rPr lang="fr" sz="1200">
                <a:latin typeface="Lexend Deca"/>
                <a:ea typeface="Lexend Deca"/>
                <a:cs typeface="Lexend Deca"/>
                <a:sym typeface="Lexend Deca"/>
              </a:rPr>
              <a:t>Cette électricité est ensuite distribuée par le réseau de ligne à hautes tensions</a:t>
            </a:r>
            <a:endParaRPr sz="1200">
              <a:latin typeface="Lexend Deca"/>
              <a:ea typeface="Lexend Deca"/>
              <a:cs typeface="Lexend Deca"/>
              <a:sym typeface="Lexend Deca"/>
            </a:endParaRPr>
          </a:p>
          <a:p>
            <a:pPr marL="457200" lvl="0" indent="-304800" algn="l" rtl="0">
              <a:lnSpc>
                <a:spcPct val="100000"/>
              </a:lnSpc>
              <a:spcBef>
                <a:spcPts val="0"/>
              </a:spcBef>
              <a:spcAft>
                <a:spcPts val="0"/>
              </a:spcAft>
              <a:buSzPts val="1200"/>
              <a:buFont typeface="Lexend Deca"/>
              <a:buChar char="-"/>
            </a:pPr>
            <a:r>
              <a:rPr lang="fr" sz="1200">
                <a:latin typeface="Lexend Deca"/>
                <a:ea typeface="Lexend Deca"/>
                <a:cs typeface="Lexend Deca"/>
                <a:sym typeface="Lexend Deca"/>
              </a:rPr>
              <a:t>pour être utilisée, parfois convertie, à la maison, par nos nombreux appareils électriques.</a:t>
            </a:r>
            <a:endParaRPr sz="1200">
              <a:latin typeface="Lexend Deca"/>
              <a:ea typeface="Lexend Deca"/>
              <a:cs typeface="Lexend Deca"/>
              <a:sym typeface="Lexend Dec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ROMAIN : D’ailleurs tu as remarqué, nous sommes en confinement et pourtant on a toujours ces énergies. Remerciement à tous ceux </a:t>
            </a:r>
            <a:r>
              <a:rPr lang="fr" sz="1200">
                <a:solidFill>
                  <a:schemeClr val="dk1"/>
                </a:solidFill>
                <a:latin typeface="Lexend Deca"/>
                <a:ea typeface="Lexend Deca"/>
                <a:cs typeface="Lexend Deca"/>
                <a:sym typeface="Lexend Deca"/>
              </a:rPr>
              <a:t> sur le terrain, dans les centrales comme dans les administrations, </a:t>
            </a:r>
            <a:r>
              <a:rPr lang="fr" sz="1200">
                <a:latin typeface="Lexend Deca"/>
                <a:ea typeface="Lexend Deca"/>
                <a:cs typeface="Lexend Deca"/>
                <a:sym typeface="Lexend Deca"/>
              </a:rPr>
              <a:t>qui oeuvrent pour nous fournir tous ces services jusqu’à notre porte !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(Les personnes dans les centrales, Les personnes qui entretiennent les réseaux, les administratifs qui nous permettent de savoir nous consommons d’électricité avec les nouveaux compteurs en ligne.)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u="sng">
                <a:solidFill>
                  <a:schemeClr val="hlink"/>
                </a:solidFill>
                <a:latin typeface="Lexend Deca"/>
                <a:ea typeface="Lexend Deca"/>
                <a:cs typeface="Lexend Deca"/>
                <a:sym typeface="Lexend Deca"/>
                <a:hlinkClick r:id="rId3"/>
              </a:rPr>
              <a:t>https://www.dailymotion.com/video/x23rr8</a:t>
            </a:r>
            <a:endParaRPr sz="1200">
              <a:latin typeface="Lexend Deca"/>
              <a:ea typeface="Lexend Deca"/>
              <a:cs typeface="Lexend Deca"/>
              <a:sym typeface="Lexend Dec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On vous propose de travailler un peu (chacun son tour), prenez ce nouvel exemple qui nous sert à tous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la création d’eau chaude. Voici l’exemple du ballon d’eau chaude (cumulus).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Son principe de fonctionnement est le suivant :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L’eau va être chauffée grâce à l’électricité</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l’eau froide arrive par des tuyaux ici par le bas, est stockée dans ce ballon, puis elle sera utilisée, chaude lors de ta douche par exemple (oui oui même pendant le confinement).</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Une résistance va chauffer l’eau qui se trouve dans ce ballon. Rappelle toi, tout à l’heure, nous avons parlé du grille pain, c’est le même principe, il s’agit d’un objet qui sera traversé par le courant électrique et l’effet observé sera un dégagement de chaleur.</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Bien sûr, au départ de l’électricité, nous avons notre compteur qui permet de mesurer combien l’on consomme mais également de nous donner ou de couper l’arrivée de l’électricité.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Essaye de retrouver les solutions techniques qui permettent de réaliser les fonctions techniques de cette chaîne d’énergie.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Correction</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ROMAIN :</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L’énergie d’entrée est donc l’énergie électrique</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Notre chauffe eau est alimenté par le compteur électrique</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Cette énergie électrique sera amenée jusqu’au chauffe eau par des câbles et prise électrique</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A l’intérieur de ce ballon, nous trouverons la résistance qui convertie l’énergie électrique en énergie thermique</a:t>
            </a:r>
            <a:endParaRPr sz="1200">
              <a:latin typeface="Lexend Deca"/>
              <a:ea typeface="Lexend Deca"/>
              <a:cs typeface="Lexend Deca"/>
              <a:sym typeface="Lexend Deca"/>
            </a:endParaRPr>
          </a:p>
          <a:p>
            <a:pPr marL="457200" lvl="0" indent="-304800" algn="l" rtl="0">
              <a:lnSpc>
                <a:spcPct val="115000"/>
              </a:lnSpc>
              <a:spcBef>
                <a:spcPts val="0"/>
              </a:spcBef>
              <a:spcAft>
                <a:spcPts val="0"/>
              </a:spcAft>
              <a:buSzPts val="1200"/>
              <a:buFont typeface="Lexend Deca"/>
              <a:buChar char="-"/>
            </a:pPr>
            <a:r>
              <a:rPr lang="fr" sz="1200">
                <a:latin typeface="Lexend Deca"/>
                <a:ea typeface="Lexend Deca"/>
                <a:cs typeface="Lexend Deca"/>
                <a:sym typeface="Lexend Deca"/>
              </a:rPr>
              <a:t>Cette chaleur sera transmise par les tuyaux d’eau dans le but de chauffer l’eau de la maison</a:t>
            </a:r>
            <a:endParaRPr sz="1200">
              <a:latin typeface="Lexend Deca"/>
              <a:ea typeface="Lexend Deca"/>
              <a:cs typeface="Lexend Deca"/>
              <a:sym typeface="Lexend Dec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FRED :  Nous venons de voir que tous ces objets consomment de l’énergie. Quels sont les gestes que l’on pourrait réaliser au quotidien pour économiser cette précieuse énergie ?</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on peut déjà penser à débrancher nos objets qui restent en veille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FRED : Éteindre les lumières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ROMAIN : Arrêter ou diminuer le chauffage en fonction de l’heure de la journée et de la nuit, ou si on ouvre sa fenêtre de chambre pour aérer</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solidFill>
                  <a:schemeClr val="dk1"/>
                </a:solidFill>
                <a:latin typeface="Lexend Deca"/>
                <a:ea typeface="Lexend Deca"/>
                <a:cs typeface="Lexend Deca"/>
                <a:sym typeface="Lexend Deca"/>
              </a:rPr>
              <a:t>FRED : Surveiller sa consommation d’eau. Attention, on ne vous dit pas de ne pas vous lavez, au contraire, mais de limiter le temps donc la quantité d’énergie utilisée pour l’eau chaude de la douche.</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Fred, il nous manque une catégorie d’objets ! As tu pensé aux objets numériques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Clr>
                <a:schemeClr val="dk1"/>
              </a:buClr>
              <a:buSzPts val="1100"/>
              <a:buFont typeface="Arial"/>
              <a:buNone/>
            </a:pPr>
            <a:endParaRPr sz="1200">
              <a:latin typeface="Lexend Deca"/>
              <a:ea typeface="Lexend Deca"/>
              <a:cs typeface="Lexend Deca"/>
              <a:sym typeface="Lexend Dec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732e24ea06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sz="1200">
                <a:solidFill>
                  <a:schemeClr val="dk1"/>
                </a:solidFill>
                <a:latin typeface="Lexend Deca"/>
                <a:ea typeface="Lexend Deca"/>
                <a:cs typeface="Lexend Deca"/>
                <a:sym typeface="Lexend Deca"/>
              </a:rPr>
              <a:t>FRED : Alors oui, nos objets numériques consomment de l’énergie et cela a été montré par de nombreux chercheur. </a:t>
            </a:r>
            <a:endParaRPr sz="12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200">
                <a:solidFill>
                  <a:schemeClr val="dk1"/>
                </a:solidFill>
                <a:latin typeface="Lexend Deca"/>
                <a:ea typeface="Lexend Deca"/>
                <a:cs typeface="Lexend Deca"/>
                <a:sym typeface="Lexend Deca"/>
              </a:rPr>
              <a:t>Alors tu me diras pas directement Romain et tu as raison. </a:t>
            </a:r>
            <a:endParaRPr sz="12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200">
                <a:solidFill>
                  <a:schemeClr val="dk1"/>
                </a:solidFill>
                <a:latin typeface="Lexend Deca"/>
                <a:ea typeface="Lexend Deca"/>
                <a:cs typeface="Lexend Deca"/>
                <a:sym typeface="Lexend Deca"/>
              </a:rPr>
              <a:t>Par exemple, lorsque vous envoyez un mail avec une pièce jointe de 1 Mo cela revient à utiliser une ampoule de 25 W pendant une heure.</a:t>
            </a:r>
            <a:endParaRPr sz="12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Ce phénomène de consommation des objets numériques est d’autant plus vrai pendant notre situation de confinement ou nous utilisons tous beaucoup nos ordinateurs, tablettes ou smartphones. </a:t>
            </a:r>
            <a:endParaRPr sz="12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endParaRPr sz="12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200">
                <a:solidFill>
                  <a:schemeClr val="dk1"/>
                </a:solidFill>
                <a:latin typeface="Lexend Deca"/>
                <a:ea typeface="Lexend Deca"/>
                <a:cs typeface="Lexend Deca"/>
                <a:sym typeface="Lexend Deca"/>
              </a:rPr>
              <a:t>ROMAIN : Il faut savoir également que le streaming et le cloud consomment beaucoup d’énergie.</a:t>
            </a:r>
            <a:endParaRPr sz="1200">
              <a:solidFill>
                <a:schemeClr val="dk1"/>
              </a:solidFill>
              <a:latin typeface="Lexend Deca"/>
              <a:ea typeface="Lexend Deca"/>
              <a:cs typeface="Lexend Deca"/>
              <a:sym typeface="Lexend Deca"/>
            </a:endParaRPr>
          </a:p>
          <a:p>
            <a:pPr marL="0" lvl="0" indent="0" algn="just" rtl="0">
              <a:spcBef>
                <a:spcPts val="0"/>
              </a:spcBef>
              <a:spcAft>
                <a:spcPts val="0"/>
              </a:spcAft>
              <a:buNone/>
            </a:pPr>
            <a:endParaRPr sz="1200">
              <a:solidFill>
                <a:schemeClr val="dk1"/>
              </a:solidFill>
              <a:latin typeface="Lexend Deca"/>
              <a:ea typeface="Lexend Deca"/>
              <a:cs typeface="Lexend Deca"/>
              <a:sym typeface="Lexend Deca"/>
            </a:endParaRPr>
          </a:p>
          <a:p>
            <a:pPr marL="457200" lvl="0" indent="0" algn="just" rtl="0">
              <a:spcBef>
                <a:spcPts val="0"/>
              </a:spcBef>
              <a:spcAft>
                <a:spcPts val="0"/>
              </a:spcAft>
              <a:buNone/>
            </a:pPr>
            <a:endParaRPr sz="1200">
              <a:solidFill>
                <a:schemeClr val="accent2"/>
              </a:solidFill>
              <a:highlight>
                <a:srgbClr val="FFFFFF"/>
              </a:highlight>
              <a:latin typeface="Lexend Deca"/>
              <a:ea typeface="Lexend Deca"/>
              <a:cs typeface="Lexend Deca"/>
              <a:sym typeface="Lexend Deca"/>
            </a:endParaRPr>
          </a:p>
        </p:txBody>
      </p:sp>
      <p:sp>
        <p:nvSpPr>
          <p:cNvPr id="632" name="Google Shape;632;g732e24ea06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733a920f3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g733a920f3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latin typeface="Lexend Deca"/>
                <a:ea typeface="Lexend Deca"/>
                <a:cs typeface="Lexend Deca"/>
                <a:sym typeface="Lexend Deca"/>
              </a:rPr>
              <a:t>ROMAIN : Les data centers sont des ordinateurs puissants qui offre le service entre autres de stocker les informations. Ils fonctionnent avec des composants électroniques qui consomment beaucoup d’énergie électrique, dont une grande partie est transformée en chaleur. Il faut même les refroidir.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endParaRPr sz="1200">
              <a:latin typeface="Lexend Deca"/>
              <a:ea typeface="Lexend Deca"/>
              <a:cs typeface="Lexend Deca"/>
              <a:sym typeface="Lexend Deca"/>
            </a:endParaRPr>
          </a:p>
          <a:p>
            <a:pPr marL="0" lvl="0" indent="0" algn="l" rtl="0">
              <a:lnSpc>
                <a:spcPct val="115000"/>
              </a:lnSpc>
              <a:spcBef>
                <a:spcPts val="0"/>
              </a:spcBef>
              <a:spcAft>
                <a:spcPts val="0"/>
              </a:spcAft>
              <a:buNone/>
            </a:pPr>
            <a:endParaRPr sz="1200">
              <a:latin typeface="Lexend Deca"/>
              <a:ea typeface="Lexend Deca"/>
              <a:cs typeface="Lexend Deca"/>
              <a:sym typeface="Lexend Dec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fr" sz="1200">
                <a:solidFill>
                  <a:srgbClr val="1F497D"/>
                </a:solidFill>
                <a:latin typeface="Lexend Deca"/>
                <a:ea typeface="Lexend Deca"/>
                <a:cs typeface="Lexend Deca"/>
                <a:sym typeface="Lexend Deca"/>
              </a:rPr>
              <a:t>FRED : Parce qu’évidemment, nous sommes amenés à changer nos habitudes de vie, mais à la maison nous continuons à utiliser tous les objets technologiques pour répondre à nos besoins du quotidien. Nous continuons de cuisiner, de nous laver, de télétravailler, de communiquer, de suivre des cours en classe virtuelle ou sur lumni. Et tous ces objets ont besoin </a:t>
            </a:r>
            <a:r>
              <a:rPr lang="fr" sz="1200" b="1">
                <a:solidFill>
                  <a:srgbClr val="1F497D"/>
                </a:solidFill>
                <a:latin typeface="Lexend Deca"/>
                <a:ea typeface="Lexend Deca"/>
                <a:cs typeface="Lexend Deca"/>
                <a:sym typeface="Lexend Deca"/>
              </a:rPr>
              <a:t>d’énergie</a:t>
            </a:r>
            <a:r>
              <a:rPr lang="fr" sz="1200">
                <a:solidFill>
                  <a:srgbClr val="1F497D"/>
                </a:solidFill>
                <a:latin typeface="Lexend Deca"/>
                <a:ea typeface="Lexend Deca"/>
                <a:cs typeface="Lexend Deca"/>
                <a:sym typeface="Lexend Deca"/>
              </a:rPr>
              <a:t> pour fonctionner.</a:t>
            </a:r>
            <a:endParaRPr sz="1200">
              <a:latin typeface="Lexend Deca"/>
              <a:ea typeface="Lexend Deca"/>
              <a:cs typeface="Lexend Deca"/>
              <a:sym typeface="Lexend Dec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 sz="1200">
                <a:latin typeface="Lexend Deca"/>
                <a:ea typeface="Lexend Deca"/>
                <a:cs typeface="Lexend Deca"/>
                <a:sym typeface="Lexend Deca"/>
              </a:rPr>
              <a:t>ROMAIN : </a:t>
            </a:r>
            <a:r>
              <a:rPr lang="fr" sz="1200">
                <a:solidFill>
                  <a:schemeClr val="dk1"/>
                </a:solidFill>
                <a:latin typeface="Lexend Deca"/>
                <a:ea typeface="Lexend Deca"/>
                <a:cs typeface="Lexend Deca"/>
                <a:sym typeface="Lexend Deca"/>
              </a:rPr>
              <a:t>Certains ont trouvé des solutions </a:t>
            </a:r>
            <a:r>
              <a:rPr lang="fr" sz="1200">
                <a:latin typeface="Lexend Deca"/>
                <a:ea typeface="Lexend Deca"/>
                <a:cs typeface="Lexend Deca"/>
                <a:sym typeface="Lexend Deca"/>
              </a:rPr>
              <a:t>et récupèrent la chaleur dégagée par les data center par exemple pour chauffer des piscines. </a:t>
            </a:r>
            <a:r>
              <a:rPr lang="fr" sz="1200">
                <a:solidFill>
                  <a:schemeClr val="dk1"/>
                </a:solidFill>
                <a:latin typeface="Lexend Deca"/>
                <a:ea typeface="Lexend Deca"/>
                <a:cs typeface="Lexend Deca"/>
                <a:sym typeface="Lexend Deca"/>
              </a:rPr>
              <a:t>Mais le plus simple serait quand même de </a:t>
            </a:r>
            <a:r>
              <a:rPr lang="fr" sz="1200" b="1">
                <a:solidFill>
                  <a:schemeClr val="dk1"/>
                </a:solidFill>
                <a:latin typeface="Lexend Deca"/>
                <a:ea typeface="Lexend Deca"/>
                <a:cs typeface="Lexend Deca"/>
                <a:sym typeface="Lexend Deca"/>
              </a:rPr>
              <a:t>ne pas la produire.</a:t>
            </a:r>
            <a:endParaRPr sz="1200" b="1">
              <a:solidFill>
                <a:schemeClr val="dk1"/>
              </a:solidFill>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sz="1200">
              <a:latin typeface="Lexend Deca"/>
              <a:ea typeface="Lexend Deca"/>
              <a:cs typeface="Lexend Deca"/>
              <a:sym typeface="Lexend Deca"/>
            </a:endParaRPr>
          </a:p>
          <a:p>
            <a:pPr marL="0" lvl="0" indent="0" algn="l" rtl="0">
              <a:spcBef>
                <a:spcPts val="0"/>
              </a:spcBef>
              <a:spcAft>
                <a:spcPts val="0"/>
              </a:spcAft>
              <a:buSzPts val="1100"/>
              <a:buNone/>
            </a:pPr>
            <a:r>
              <a:rPr lang="fr" sz="1200">
                <a:solidFill>
                  <a:schemeClr val="dk1"/>
                </a:solidFill>
                <a:latin typeface="Lexend Deca"/>
                <a:ea typeface="Lexend Deca"/>
                <a:cs typeface="Lexend Deca"/>
                <a:sym typeface="Lexend Deca"/>
              </a:rPr>
              <a:t>FRED : Comment pourriez vous, à la maison participer à la baisse de consommation énergétique des data-center ? Quels gestes pourraient être réalisés ? Qu’en penses-tu Romain ?</a:t>
            </a:r>
            <a:endParaRPr sz="1200">
              <a:latin typeface="Lexend Deca"/>
              <a:ea typeface="Lexend Deca"/>
              <a:cs typeface="Lexend Deca"/>
              <a:sym typeface="Lexend Dec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72eec3e40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72eec3e40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latin typeface="Lexend Deca"/>
                <a:ea typeface="Lexend Deca"/>
                <a:cs typeface="Lexend Deca"/>
                <a:sym typeface="Lexend Deca"/>
              </a:rPr>
              <a:t>ROMAIN : Alléger le contenu de ses emails</a:t>
            </a:r>
            <a:endParaRPr sz="1200">
              <a:latin typeface="Lexend Deca"/>
              <a:ea typeface="Lexend Deca"/>
              <a:cs typeface="Lexend Deca"/>
              <a:sym typeface="Lexend Deca"/>
            </a:endParaRPr>
          </a:p>
          <a:p>
            <a:pPr marL="0" lvl="0" indent="0" algn="l" rtl="0">
              <a:spcBef>
                <a:spcPts val="0"/>
              </a:spcBef>
              <a:spcAft>
                <a:spcPts val="0"/>
              </a:spcAft>
              <a:buNone/>
            </a:pPr>
            <a:r>
              <a:rPr lang="fr" sz="1200">
                <a:latin typeface="Lexend Deca"/>
                <a:ea typeface="Lexend Deca"/>
                <a:cs typeface="Lexend Deca"/>
                <a:sym typeface="Lexend Deca"/>
              </a:rPr>
              <a:t>FRED : Limiter les volumes de données stockées pour ne garder que l’essentiel. “Faire régulièrement le ménage”; Qu’en pense tu Romain de faire le ménage ? (lol)</a:t>
            </a:r>
            <a:endParaRPr sz="1200">
              <a:latin typeface="Lexend Deca"/>
              <a:ea typeface="Lexend Deca"/>
              <a:cs typeface="Lexend Deca"/>
              <a:sym typeface="Lexend Deca"/>
            </a:endParaRPr>
          </a:p>
          <a:p>
            <a:pPr marL="0" lvl="0" indent="0" algn="l" rtl="0">
              <a:spcBef>
                <a:spcPts val="0"/>
              </a:spcBef>
              <a:spcAft>
                <a:spcPts val="0"/>
              </a:spcAft>
              <a:buNone/>
            </a:pPr>
            <a:r>
              <a:rPr lang="fr" sz="1200">
                <a:latin typeface="Lexend Deca"/>
                <a:ea typeface="Lexend Deca"/>
                <a:cs typeface="Lexend Deca"/>
                <a:sym typeface="Lexend Deca"/>
              </a:rPr>
              <a:t>ROMAIN : On pourrait également éviter de passer par un moteur de recherche en tapant le nom du site directement, ou utiliser les favoris</a:t>
            </a:r>
            <a:endParaRPr sz="1200">
              <a:latin typeface="Lexend Deca"/>
              <a:ea typeface="Lexend Deca"/>
              <a:cs typeface="Lexend Deca"/>
              <a:sym typeface="Lexend Deca"/>
            </a:endParaRPr>
          </a:p>
          <a:p>
            <a:pPr marL="0" lvl="0" indent="0" algn="l" rtl="0">
              <a:spcBef>
                <a:spcPts val="0"/>
              </a:spcBef>
              <a:spcAft>
                <a:spcPts val="0"/>
              </a:spcAft>
              <a:buNone/>
            </a:pPr>
            <a:r>
              <a:rPr lang="fr" sz="1200">
                <a:latin typeface="Lexend Deca"/>
                <a:ea typeface="Lexend Deca"/>
                <a:cs typeface="Lexend Deca"/>
                <a:sym typeface="Lexend Deca"/>
              </a:rPr>
              <a:t>FRED : Prendre soin de ses appareils pour les faire durer plus longtemps et les éteindre le plus souvent possible.</a:t>
            </a:r>
            <a:endParaRPr sz="1200">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sz="1200">
              <a:latin typeface="Lexend Deca"/>
              <a:ea typeface="Lexend Deca"/>
              <a:cs typeface="Lexend Deca"/>
              <a:sym typeface="Lexend Deca"/>
            </a:endParaRPr>
          </a:p>
          <a:p>
            <a:pPr marL="0" lvl="0" indent="0" algn="l" rtl="0">
              <a:spcBef>
                <a:spcPts val="0"/>
              </a:spcBef>
              <a:spcAft>
                <a:spcPts val="0"/>
              </a:spcAft>
              <a:buNone/>
            </a:pPr>
            <a:endParaRPr sz="1200">
              <a:latin typeface="Lexend Deca"/>
              <a:ea typeface="Lexend Deca"/>
              <a:cs typeface="Lexend Deca"/>
              <a:sym typeface="Lexend Dec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ROMAIN : Résumons ce que nous avons vu aujourd’hui et ce qu’il faut retenir : </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Nous avons vu ce qu’est l’énergie. </a:t>
            </a:r>
            <a:endParaRPr sz="1200">
              <a:latin typeface="Lexend Deca"/>
              <a:ea typeface="Lexend Deca"/>
              <a:cs typeface="Lexend Deca"/>
              <a:sym typeface="Lexend Dec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73347b5e6d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73347b5e6d_1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sz="1200">
                <a:latin typeface="Lexend Deca"/>
                <a:ea typeface="Lexend Deca"/>
                <a:cs typeface="Lexend Deca"/>
                <a:sym typeface="Lexend Deca"/>
              </a:rPr>
              <a:t>FRED : Que cette énergie se présente sous différentes formes (thermique, solaire, mécanique ou électrique)</a:t>
            </a:r>
            <a:endParaRPr sz="1200">
              <a:latin typeface="Lexend Deca"/>
              <a:ea typeface="Lexend Deca"/>
              <a:cs typeface="Lexend Deca"/>
              <a:sym typeface="Lexend Dec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3347b5e6d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g73347b5e6d_1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Nous avons à notre disposition des sources d’énergies non renouvelables ou renouvelables.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FRED : Nous avons vu comment est produite cette énergie à partir des sources d’énergie primaire</a:t>
            </a:r>
            <a:endParaRPr sz="1200">
              <a:solidFill>
                <a:schemeClr val="dk1"/>
              </a:solidFill>
              <a:latin typeface="Lexend Deca"/>
              <a:ea typeface="Lexend Deca"/>
              <a:cs typeface="Lexend Deca"/>
              <a:sym typeface="Lexend Dec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ROMAIN : la chaîne d’énergie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732e24ea06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g732e24ea06_3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ROMAIN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solidFill>
                  <a:schemeClr val="dk1"/>
                </a:solidFill>
                <a:latin typeface="Lexend Deca"/>
                <a:ea typeface="Lexend Deca"/>
                <a:cs typeface="Lexend Deca"/>
                <a:sym typeface="Lexend Deca"/>
              </a:rPr>
              <a:t>ROMAIN : Effectivement, nous avons besoin d’énergie et nous allons voir qu’avoir de l’énergie n’est pas simple, et que cette énergie qui demande beaucoup de ressources, est précieuse.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solidFill>
                  <a:schemeClr val="dk1"/>
                </a:solidFill>
                <a:latin typeface="Lexend Deca"/>
                <a:ea typeface="Lexend Deca"/>
                <a:cs typeface="Lexend Deca"/>
                <a:sym typeface="Lexend Deca"/>
              </a:rPr>
              <a:t>Alors, comment peut on faire à la maison pour utiliser cette énergie à bon escient et de façon responsable ?</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solidFill>
                  <a:schemeClr val="dk1"/>
                </a:solidFill>
                <a:latin typeface="Lexend Deca"/>
                <a:ea typeface="Lexend Deca"/>
                <a:cs typeface="Lexend Deca"/>
                <a:sym typeface="Lexend Deca"/>
              </a:rPr>
              <a:t>Et bien sûr, nous ne serons pas toujours en confinement et nous devons toujours avoir cette problématique en tête, dans un contexte développement durable et d’économie pour la planète. </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9" name="Google Shape;87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ROMAIN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ROMAIN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0" name="Google Shape;94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 +Q1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732e24ea06_3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g732e24ea06_3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0" name="Google Shape;97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ROMAIN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6" name="Google Shape;100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ROMAIN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4" name="Google Shape;102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ROMAIN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2eec3e40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72eec3e40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FRED : Alors ça tombe bien Romain que tu me parles d’être responsable car dans le programme du cycle 4 c’est un des points que nous abordons :</a:t>
            </a:r>
            <a:endParaRPr sz="1200">
              <a:latin typeface="Lexend Deca"/>
              <a:ea typeface="Lexend Deca"/>
              <a:cs typeface="Lexend Deca"/>
              <a:sym typeface="Lexend Deca"/>
            </a:endParaRPr>
          </a:p>
          <a:p>
            <a:pPr marL="742950" lvl="1" indent="-292100" algn="l" rtl="0">
              <a:lnSpc>
                <a:spcPct val="115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En développant les bonnes pratiques de l’usage des objets communicants</a:t>
            </a:r>
            <a:endParaRPr sz="1200">
              <a:latin typeface="Lexend Deca"/>
              <a:ea typeface="Lexend Deca"/>
              <a:cs typeface="Lexend Deca"/>
              <a:sym typeface="Lexend Deca"/>
            </a:endParaRPr>
          </a:p>
          <a:p>
            <a:pPr marL="742950" lvl="1" indent="-292100" algn="l" rtl="0">
              <a:lnSpc>
                <a:spcPct val="115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En analysant l’impact environnemental d’un objet et de ses constituants</a:t>
            </a:r>
            <a:endParaRPr sz="1200">
              <a:solidFill>
                <a:schemeClr val="dk1"/>
              </a:solidFill>
              <a:latin typeface="Lexend Deca"/>
              <a:ea typeface="Lexend Deca"/>
              <a:cs typeface="Lexend Deca"/>
              <a:sym typeface="Lexend Deca"/>
            </a:endParaRPr>
          </a:p>
          <a:p>
            <a:pPr marL="0" lvl="0" indent="0" algn="l" rtl="0">
              <a:lnSpc>
                <a:spcPct val="115000"/>
              </a:lnSpc>
              <a:spcBef>
                <a:spcPts val="0"/>
              </a:spcBef>
              <a:spcAft>
                <a:spcPts val="0"/>
              </a:spcAft>
              <a:buClr>
                <a:schemeClr val="dk1"/>
              </a:buClr>
              <a:buSzPts val="1100"/>
              <a:buFont typeface="Arial"/>
              <a:buNone/>
            </a:pPr>
            <a:r>
              <a:rPr lang="fr" sz="1200">
                <a:solidFill>
                  <a:schemeClr val="dk1"/>
                </a:solidFill>
                <a:latin typeface="Lexend Deca"/>
                <a:ea typeface="Lexend Deca"/>
                <a:cs typeface="Lexend Deca"/>
                <a:sym typeface="Lexend Deca"/>
              </a:rPr>
              <a:t>Concernant l’énergie, nous </a:t>
            </a:r>
            <a:endParaRPr sz="1200">
              <a:solidFill>
                <a:schemeClr val="dk1"/>
              </a:solidFill>
              <a:latin typeface="Lexend Deca"/>
              <a:ea typeface="Lexend Deca"/>
              <a:cs typeface="Lexend Deca"/>
              <a:sym typeface="Lexend Deca"/>
            </a:endParaRPr>
          </a:p>
          <a:p>
            <a:pPr marL="457200" lvl="0" indent="-304800" algn="l" rtl="0">
              <a:lnSpc>
                <a:spcPct val="115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analyserons le fonctionnement et la structure d’un objet, en particulier les entrées et les sorties</a:t>
            </a:r>
            <a:endParaRPr sz="1200">
              <a:solidFill>
                <a:schemeClr val="dk1"/>
              </a:solidFill>
              <a:latin typeface="Lexend Deca"/>
              <a:ea typeface="Lexend Deca"/>
              <a:cs typeface="Lexend Deca"/>
              <a:sym typeface="Lexend Deca"/>
            </a:endParaRPr>
          </a:p>
          <a:p>
            <a:pPr marL="457200" lvl="0" indent="-304800" algn="l" rtl="0">
              <a:lnSpc>
                <a:spcPct val="115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Identifierons les flux d’énergie sur un objet</a:t>
            </a:r>
            <a:endParaRPr sz="1200">
              <a:solidFill>
                <a:schemeClr val="dk1"/>
              </a:solidFill>
              <a:latin typeface="Lexend Deca"/>
              <a:ea typeface="Lexend Deca"/>
              <a:cs typeface="Lexend Deca"/>
              <a:sym typeface="Lexend Deca"/>
            </a:endParaRPr>
          </a:p>
          <a:p>
            <a:pPr marL="457200" lvl="0" indent="-304800" algn="l" rtl="0">
              <a:lnSpc>
                <a:spcPct val="115000"/>
              </a:lnSpc>
              <a:spcBef>
                <a:spcPts val="0"/>
              </a:spcBef>
              <a:spcAft>
                <a:spcPts val="0"/>
              </a:spcAft>
              <a:buClr>
                <a:schemeClr val="dk1"/>
              </a:buClr>
              <a:buSzPts val="1200"/>
              <a:buFont typeface="Lexend Deca"/>
              <a:buChar char="-"/>
            </a:pPr>
            <a:r>
              <a:rPr lang="fr" sz="1200">
                <a:solidFill>
                  <a:schemeClr val="dk1"/>
                </a:solidFill>
                <a:latin typeface="Lexend Deca"/>
                <a:ea typeface="Lexend Deca"/>
                <a:cs typeface="Lexend Deca"/>
                <a:sym typeface="Lexend Deca"/>
              </a:rPr>
              <a:t>et décrirons les transformations qui s’opèrent.</a:t>
            </a:r>
            <a:endParaRPr sz="1200">
              <a:solidFill>
                <a:schemeClr val="dk1"/>
              </a:solidFill>
              <a:latin typeface="Lexend Deca"/>
              <a:ea typeface="Lexend Deca"/>
              <a:cs typeface="Lexend Deca"/>
              <a:sym typeface="Lexend Dec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1" name="Google Shape;106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FRED ET ROMAIN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73500f447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73500f447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dirty="0">
                <a:solidFill>
                  <a:schemeClr val="dk1"/>
                </a:solidFill>
              </a:rPr>
              <a:t>ROMAIN</a:t>
            </a:r>
            <a:endParaRPr dirty="0">
              <a:solidFill>
                <a:schemeClr val="dk1"/>
              </a:solidFill>
            </a:endParaRPr>
          </a:p>
          <a:p>
            <a:pPr marL="0" lvl="0" indent="0" algn="l" rtl="0">
              <a:spcBef>
                <a:spcPts val="0"/>
              </a:spcBef>
              <a:spcAft>
                <a:spcPts val="0"/>
              </a:spcAft>
              <a:buNone/>
            </a:pPr>
            <a:r>
              <a:rPr lang="fr" dirty="0">
                <a:solidFill>
                  <a:schemeClr val="dk1"/>
                </a:solidFill>
              </a:rPr>
              <a:t>Merci à toute l’équipe (</a:t>
            </a:r>
            <a:endParaRPr dirty="0">
              <a:solidFill>
                <a:schemeClr val="dk1"/>
              </a:solidFill>
            </a:endParaRPr>
          </a:p>
          <a:p>
            <a:pPr marL="0" lvl="0" indent="0" algn="l" rtl="0">
              <a:spcBef>
                <a:spcPts val="0"/>
              </a:spcBef>
              <a:spcAft>
                <a:spcPts val="0"/>
              </a:spcAft>
              <a:buNone/>
            </a:pPr>
            <a:r>
              <a:rPr lang="fr" sz="800" dirty="0">
                <a:solidFill>
                  <a:schemeClr val="dk1"/>
                </a:solidFill>
              </a:rPr>
              <a:t>Samuel  VIOLLIN</a:t>
            </a:r>
            <a:endParaRPr sz="800" dirty="0">
              <a:solidFill>
                <a:schemeClr val="dk1"/>
              </a:solidFill>
            </a:endParaRPr>
          </a:p>
          <a:p>
            <a:pPr marL="0" lvl="0" indent="0" algn="l" rtl="0">
              <a:spcBef>
                <a:spcPts val="0"/>
              </a:spcBef>
              <a:spcAft>
                <a:spcPts val="0"/>
              </a:spcAft>
              <a:buNone/>
            </a:pPr>
            <a:r>
              <a:rPr lang="fr" sz="800" dirty="0">
                <a:solidFill>
                  <a:schemeClr val="dk1"/>
                </a:solidFill>
              </a:rPr>
              <a:t>Inspecteur Général de l’éducation, du sport et de la recherche</a:t>
            </a:r>
            <a:endParaRPr sz="800" dirty="0">
              <a:solidFill>
                <a:schemeClr val="dk1"/>
              </a:solidFill>
            </a:endParaRPr>
          </a:p>
          <a:p>
            <a:pPr marL="0" lvl="0" indent="0" algn="l" rtl="0">
              <a:spcBef>
                <a:spcPts val="0"/>
              </a:spcBef>
              <a:spcAft>
                <a:spcPts val="0"/>
              </a:spcAft>
              <a:buNone/>
            </a:pPr>
            <a:r>
              <a:rPr lang="fr" sz="800" dirty="0">
                <a:solidFill>
                  <a:schemeClr val="dk1"/>
                </a:solidFill>
              </a:rPr>
              <a:t>Doyen du groupe Sciences et Techniques Industrielles</a:t>
            </a:r>
            <a:endParaRPr sz="800" dirty="0">
              <a:solidFill>
                <a:schemeClr val="dk1"/>
              </a:solidFill>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fr" sz="800" dirty="0">
                <a:solidFill>
                  <a:schemeClr val="dk1"/>
                </a:solidFill>
              </a:rPr>
              <a:t>Thomas Roy</a:t>
            </a:r>
            <a:endParaRPr sz="800" dirty="0">
              <a:solidFill>
                <a:schemeClr val="dk1"/>
              </a:solidFill>
            </a:endParaRPr>
          </a:p>
          <a:p>
            <a:pPr marL="0" lvl="0" indent="0" algn="l" rtl="0">
              <a:spcBef>
                <a:spcPts val="0"/>
              </a:spcBef>
              <a:spcAft>
                <a:spcPts val="0"/>
              </a:spcAft>
              <a:buNone/>
            </a:pPr>
            <a:r>
              <a:rPr lang="fr" sz="800" dirty="0">
                <a:solidFill>
                  <a:schemeClr val="dk1"/>
                </a:solidFill>
              </a:rPr>
              <a:t>Inspecteur d'Académie - Inspecteur Pédagogique Régional</a:t>
            </a:r>
            <a:endParaRPr sz="800" dirty="0">
              <a:solidFill>
                <a:schemeClr val="dk1"/>
              </a:solidFill>
            </a:endParaRPr>
          </a:p>
          <a:p>
            <a:pPr marL="0" lvl="0" indent="0" algn="l" rtl="0">
              <a:spcBef>
                <a:spcPts val="0"/>
              </a:spcBef>
              <a:spcAft>
                <a:spcPts val="0"/>
              </a:spcAft>
              <a:buNone/>
            </a:pPr>
            <a:r>
              <a:rPr lang="fr" sz="800" dirty="0">
                <a:solidFill>
                  <a:schemeClr val="dk1"/>
                </a:solidFill>
              </a:rPr>
              <a:t>Sciences  et Techniques Industrielles</a:t>
            </a:r>
            <a:endParaRPr sz="800" dirty="0">
              <a:solidFill>
                <a:schemeClr val="dk1"/>
              </a:solidFill>
            </a:endParaRPr>
          </a:p>
          <a:p>
            <a:pPr marL="0" lvl="0" indent="0" algn="l" rtl="0">
              <a:spcBef>
                <a:spcPts val="0"/>
              </a:spcBef>
              <a:spcAft>
                <a:spcPts val="0"/>
              </a:spcAft>
              <a:buNone/>
            </a:pPr>
            <a:r>
              <a:rPr lang="fr" sz="800" dirty="0">
                <a:solidFill>
                  <a:schemeClr val="dk1"/>
                </a:solidFill>
              </a:rPr>
              <a:t>Corps d'inspection • Inspecteurs du second degré</a:t>
            </a:r>
            <a:endParaRPr sz="800" dirty="0">
              <a:solidFill>
                <a:schemeClr val="dk1"/>
              </a:solidFill>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fr" sz="800" dirty="0">
                <a:solidFill>
                  <a:schemeClr val="dk1"/>
                </a:solidFill>
              </a:rPr>
              <a:t>Rodolphe MOUIX</a:t>
            </a:r>
            <a:endParaRPr sz="800" dirty="0">
              <a:solidFill>
                <a:schemeClr val="dk1"/>
              </a:solidFill>
            </a:endParaRPr>
          </a:p>
          <a:p>
            <a:pPr marL="0" lvl="0" indent="0" algn="l" rtl="0">
              <a:spcBef>
                <a:spcPts val="0"/>
              </a:spcBef>
              <a:spcAft>
                <a:spcPts val="0"/>
              </a:spcAft>
              <a:buNone/>
            </a:pPr>
            <a:r>
              <a:rPr lang="fr" sz="800" dirty="0">
                <a:solidFill>
                  <a:schemeClr val="dk1"/>
                </a:solidFill>
              </a:rPr>
              <a:t>Chargé de missions d’Inspection-professeur certifié de technologie</a:t>
            </a:r>
            <a:endParaRPr sz="800" dirty="0">
              <a:solidFill>
                <a:schemeClr val="dk1"/>
              </a:solidFill>
            </a:endParaRPr>
          </a:p>
          <a:p>
            <a:pPr marL="0" lvl="0" indent="0" algn="l" rtl="0">
              <a:spcBef>
                <a:spcPts val="0"/>
              </a:spcBef>
              <a:spcAft>
                <a:spcPts val="0"/>
              </a:spcAft>
              <a:buNone/>
            </a:pPr>
            <a:endParaRPr sz="800" dirty="0">
              <a:solidFill>
                <a:schemeClr val="dk1"/>
              </a:solidFill>
            </a:endParaRPr>
          </a:p>
          <a:p>
            <a:pPr marL="0" lvl="0" indent="0" algn="l" rtl="0">
              <a:spcBef>
                <a:spcPts val="0"/>
              </a:spcBef>
              <a:spcAft>
                <a:spcPts val="0"/>
              </a:spcAft>
              <a:buNone/>
            </a:pPr>
            <a:r>
              <a:rPr lang="fr" sz="800" dirty="0">
                <a:solidFill>
                  <a:schemeClr val="dk1"/>
                </a:solidFill>
              </a:rPr>
              <a:t>Domenico LAZZARO-professeur certifié de technologie</a:t>
            </a:r>
            <a:endParaRPr sz="800" dirty="0">
              <a:solidFill>
                <a:schemeClr val="dk1"/>
              </a:solidFill>
            </a:endParaRPr>
          </a:p>
          <a:p>
            <a:pPr marL="0" lvl="0" indent="0" algn="l" rtl="0">
              <a:spcBef>
                <a:spcPts val="0"/>
              </a:spcBef>
              <a:spcAft>
                <a:spcPts val="0"/>
              </a:spcAft>
              <a:buNone/>
            </a:pPr>
            <a:r>
              <a:rPr lang="fr" sz="800" dirty="0">
                <a:solidFill>
                  <a:schemeClr val="dk1"/>
                </a:solidFill>
              </a:rPr>
              <a:t>Frédérique DEBEE-professeur certifié de technologie</a:t>
            </a:r>
            <a:endParaRPr sz="800" dirty="0">
              <a:solidFill>
                <a:schemeClr val="dk1"/>
              </a:solidFill>
            </a:endParaRPr>
          </a:p>
          <a:p>
            <a:pPr marL="0" lvl="0" indent="0" algn="l" rtl="0">
              <a:spcBef>
                <a:spcPts val="0"/>
              </a:spcBef>
              <a:spcAft>
                <a:spcPts val="0"/>
              </a:spcAft>
              <a:buNone/>
            </a:pPr>
            <a:r>
              <a:rPr lang="fr" sz="800" dirty="0">
                <a:solidFill>
                  <a:schemeClr val="dk1"/>
                </a:solidFill>
              </a:rPr>
              <a:t>Romain BERTRAND-professeur certifié de technologie</a:t>
            </a:r>
            <a:endParaRPr sz="800" dirty="0">
              <a:solidFill>
                <a:schemeClr val="dk1"/>
              </a:solidFill>
            </a:endParaRPr>
          </a:p>
          <a:p>
            <a:pPr marL="0" lvl="0" indent="0" algn="l" rtl="0">
              <a:spcBef>
                <a:spcPts val="0"/>
              </a:spcBef>
              <a:spcAft>
                <a:spcPts val="0"/>
              </a:spcAft>
              <a:buNone/>
            </a:pPr>
            <a:r>
              <a:rPr lang="fr" dirty="0">
                <a:solidFill>
                  <a:schemeClr val="dk1"/>
                </a:solidFill>
              </a:rPr>
              <a:t>) qui a contribué à l’élaboration de ce(t) (excellent lol) cours </a:t>
            </a:r>
            <a:endParaRPr dirty="0">
              <a:solidFill>
                <a:schemeClr val="dk1"/>
              </a:solidFill>
            </a:endParaRPr>
          </a:p>
          <a:p>
            <a:pPr marL="0" lvl="0" indent="0" algn="l" rtl="0">
              <a:spcBef>
                <a:spcPts val="0"/>
              </a:spcBef>
              <a:spcAft>
                <a:spcPts val="0"/>
              </a:spcAft>
              <a:buClr>
                <a:schemeClr val="dk1"/>
              </a:buClr>
              <a:buSzPts val="1100"/>
              <a:buFont typeface="Arial"/>
              <a:buNone/>
            </a:pPr>
            <a:r>
              <a:rPr lang="fr" dirty="0">
                <a:solidFill>
                  <a:schemeClr val="dk1"/>
                </a:solidFill>
              </a:rPr>
              <a:t>et merci de votre attention</a:t>
            </a:r>
            <a:endParaRPr dirty="0">
              <a:solidFill>
                <a:schemeClr val="dk1"/>
              </a:solidFill>
            </a:endParaRPr>
          </a:p>
          <a:p>
            <a:pPr marL="0" lvl="0" indent="0" algn="l" rtl="0">
              <a:spcBef>
                <a:spcPts val="0"/>
              </a:spcBef>
              <a:spcAft>
                <a:spcPts val="0"/>
              </a:spcAft>
              <a:buClr>
                <a:schemeClr val="dk1"/>
              </a:buClr>
              <a:buSzPts val="1100"/>
              <a:buFont typeface="Arial"/>
              <a:buNone/>
            </a:pPr>
            <a:r>
              <a:rPr lang="fr" dirty="0">
                <a:solidFill>
                  <a:schemeClr val="dk1"/>
                </a:solidFill>
              </a:rPr>
              <a:t>FRED</a:t>
            </a:r>
            <a:endParaRPr dirty="0">
              <a:solidFill>
                <a:schemeClr val="dk1"/>
              </a:solidFill>
            </a:endParaRPr>
          </a:p>
          <a:p>
            <a:pPr marL="0" lvl="0" indent="0" algn="l" rtl="0">
              <a:spcBef>
                <a:spcPts val="0"/>
              </a:spcBef>
              <a:spcAft>
                <a:spcPts val="0"/>
              </a:spcAft>
              <a:buClr>
                <a:schemeClr val="dk1"/>
              </a:buClr>
              <a:buSzPts val="1100"/>
              <a:buFont typeface="Arial"/>
              <a:buNone/>
            </a:pPr>
            <a:r>
              <a:rPr lang="fr" dirty="0">
                <a:solidFill>
                  <a:schemeClr val="dk1"/>
                </a:solidFill>
              </a:rPr>
              <a:t>Excellente journée à vous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32e24ea0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32e24ea0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fr" sz="1200">
                <a:solidFill>
                  <a:srgbClr val="1F497D"/>
                </a:solidFill>
                <a:latin typeface="Lexend Deca"/>
                <a:ea typeface="Lexend Deca"/>
                <a:cs typeface="Lexend Deca"/>
                <a:sym typeface="Lexend Deca"/>
              </a:rPr>
              <a:t>FRED : C’est d’ailleurs James Prescott Joule qui est le premier à avoir mener des travaux scientifiques qui permettent de quantifier l’énergie. Il a donné son nom à l’unité de mesure : le Joule.</a:t>
            </a:r>
            <a:endParaRPr sz="1200">
              <a:solidFill>
                <a:srgbClr val="1F497D"/>
              </a:solidFill>
              <a:latin typeface="Lexend Deca"/>
              <a:ea typeface="Lexend Deca"/>
              <a:cs typeface="Lexend Deca"/>
              <a:sym typeface="Lexend Deca"/>
            </a:endParaRPr>
          </a:p>
          <a:p>
            <a:pPr marL="0" lvl="0" indent="0" algn="l" rtl="0">
              <a:lnSpc>
                <a:spcPct val="115000"/>
              </a:lnSpc>
              <a:spcBef>
                <a:spcPts val="1200"/>
              </a:spcBef>
              <a:spcAft>
                <a:spcPts val="0"/>
              </a:spcAft>
              <a:buClr>
                <a:schemeClr val="dk1"/>
              </a:buClr>
              <a:buSzPts val="1100"/>
              <a:buFont typeface="Arial"/>
              <a:buNone/>
            </a:pPr>
            <a:r>
              <a:rPr lang="fr" sz="1200">
                <a:solidFill>
                  <a:srgbClr val="1F497D"/>
                </a:solidFill>
                <a:latin typeface="Lexend Deca"/>
                <a:ea typeface="Lexend Deca"/>
                <a:cs typeface="Lexend Deca"/>
                <a:sym typeface="Lexend Deca"/>
              </a:rPr>
              <a:t>Ce physicien a travaillé pour montrer que l’on pouvait passer d’une forme d’énergie à une autre. Par exemple, on peut passer de l’énergie électrique à l’énergie thermique.</a:t>
            </a:r>
            <a:endParaRPr sz="1200">
              <a:solidFill>
                <a:schemeClr val="dk1"/>
              </a:solidFill>
              <a:latin typeface="Lexend Deca"/>
              <a:ea typeface="Lexend Deca"/>
              <a:cs typeface="Lexend Deca"/>
              <a:sym typeface="Lexend Deca"/>
            </a:endParaRPr>
          </a:p>
          <a:p>
            <a:pPr marL="0" lvl="0" indent="0" algn="l" rtl="0">
              <a:lnSpc>
                <a:spcPct val="115000"/>
              </a:lnSpc>
              <a:spcBef>
                <a:spcPts val="1200"/>
              </a:spcBef>
              <a:spcAft>
                <a:spcPts val="1200"/>
              </a:spcAft>
              <a:buClr>
                <a:schemeClr val="dk1"/>
              </a:buClr>
              <a:buSzPts val="1100"/>
              <a:buFont typeface="Arial"/>
              <a:buNone/>
            </a:pPr>
            <a:endParaRPr sz="1200">
              <a:solidFill>
                <a:srgbClr val="1F497D"/>
              </a:solidFill>
              <a:latin typeface="Lexend Deca"/>
              <a:ea typeface="Lexend Deca"/>
              <a:cs typeface="Lexend Deca"/>
              <a:sym typeface="Lexend Dec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32e24ea06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32e24ea06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fr" sz="1200">
                <a:solidFill>
                  <a:srgbClr val="1F497D"/>
                </a:solidFill>
                <a:latin typeface="Lexend Deca"/>
                <a:ea typeface="Lexend Deca"/>
                <a:cs typeface="Lexend Deca"/>
                <a:sym typeface="Lexend Deca"/>
              </a:rPr>
              <a:t>ROMAIN : Prenons cette casserole d’eau. Pour chauffer, elle va avoir besoin d’une source d’énergie (le gaz ici). </a:t>
            </a:r>
            <a:endParaRPr sz="1200">
              <a:solidFill>
                <a:srgbClr val="1F497D"/>
              </a:solidFill>
              <a:latin typeface="Lexend Deca"/>
              <a:ea typeface="Lexend Deca"/>
              <a:cs typeface="Lexend Deca"/>
              <a:sym typeface="Lexend Deca"/>
            </a:endParaRPr>
          </a:p>
          <a:p>
            <a:pPr marL="0" lvl="0" indent="0" algn="l" rtl="0">
              <a:lnSpc>
                <a:spcPct val="115000"/>
              </a:lnSpc>
              <a:spcBef>
                <a:spcPts val="1200"/>
              </a:spcBef>
              <a:spcAft>
                <a:spcPts val="0"/>
              </a:spcAft>
              <a:buClr>
                <a:schemeClr val="dk1"/>
              </a:buClr>
              <a:buSzPts val="1100"/>
              <a:buFont typeface="Arial"/>
              <a:buNone/>
            </a:pPr>
            <a:r>
              <a:rPr lang="fr" sz="1200">
                <a:solidFill>
                  <a:srgbClr val="1F497D"/>
                </a:solidFill>
                <a:latin typeface="Lexend Deca"/>
                <a:ea typeface="Lexend Deca"/>
                <a:cs typeface="Lexend Deca"/>
                <a:sym typeface="Lexend Deca"/>
              </a:rPr>
              <a:t>Lorsque l’on délivre 1 joule à 1 gramme d’eau elle augmente d’une température de 4,186 degré.</a:t>
            </a:r>
            <a:endParaRPr sz="1200">
              <a:solidFill>
                <a:srgbClr val="1F497D"/>
              </a:solidFill>
              <a:latin typeface="Lexend Deca"/>
              <a:ea typeface="Lexend Deca"/>
              <a:cs typeface="Lexend Deca"/>
              <a:sym typeface="Lexend Deca"/>
            </a:endParaRPr>
          </a:p>
          <a:p>
            <a:pPr marL="0" lvl="0" indent="0" algn="l" rtl="0">
              <a:lnSpc>
                <a:spcPct val="115000"/>
              </a:lnSpc>
              <a:spcBef>
                <a:spcPts val="1200"/>
              </a:spcBef>
              <a:spcAft>
                <a:spcPts val="1200"/>
              </a:spcAft>
              <a:buClr>
                <a:schemeClr val="dk1"/>
              </a:buClr>
              <a:buSzPts val="1100"/>
              <a:buFont typeface="Arial"/>
              <a:buNone/>
            </a:pPr>
            <a:r>
              <a:rPr lang="fr" sz="1200">
                <a:solidFill>
                  <a:srgbClr val="1F497D"/>
                </a:solidFill>
                <a:latin typeface="Lexend Deca"/>
                <a:ea typeface="Lexend Deca"/>
                <a:cs typeface="Lexend Deca"/>
                <a:sym typeface="Lexend Deca"/>
              </a:rPr>
              <a:t>On a donc bien une conversion de l’énergie.</a:t>
            </a:r>
            <a:endParaRPr sz="1200">
              <a:solidFill>
                <a:srgbClr val="1F497D"/>
              </a:solidFill>
              <a:latin typeface="Lexend Deca"/>
              <a:ea typeface="Lexend Deca"/>
              <a:cs typeface="Lexend Deca"/>
              <a:sym typeface="Lexend Dec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3600"/>
              <a:buFont typeface="Arial"/>
              <a:buNone/>
            </a:pPr>
            <a:r>
              <a:rPr lang="fr" sz="1200">
                <a:solidFill>
                  <a:schemeClr val="dk1"/>
                </a:solidFill>
                <a:latin typeface="Lexend Deca"/>
                <a:ea typeface="Lexend Deca"/>
                <a:cs typeface="Lexend Deca"/>
                <a:sym typeface="Lexend Deca"/>
              </a:rPr>
              <a:t>Il y a une autre </a:t>
            </a:r>
            <a:r>
              <a:rPr lang="fr" sz="1200" b="1">
                <a:solidFill>
                  <a:schemeClr val="dk1"/>
                </a:solidFill>
                <a:latin typeface="Lexend Deca"/>
                <a:ea typeface="Lexend Deca"/>
                <a:cs typeface="Lexend Deca"/>
                <a:sym typeface="Lexend Deca"/>
              </a:rPr>
              <a:t>unité, </a:t>
            </a:r>
            <a:r>
              <a:rPr lang="fr" sz="1200">
                <a:solidFill>
                  <a:schemeClr val="dk1"/>
                </a:solidFill>
                <a:latin typeface="Lexend Deca"/>
                <a:ea typeface="Lexend Deca"/>
                <a:cs typeface="Lexend Deca"/>
                <a:sym typeface="Lexend Deca"/>
              </a:rPr>
              <a:t>bien utile dans la vie courante c’est </a:t>
            </a:r>
            <a:r>
              <a:rPr lang="fr" sz="1200" b="1">
                <a:solidFill>
                  <a:schemeClr val="dk1"/>
                </a:solidFill>
                <a:latin typeface="Lexend Deca"/>
                <a:ea typeface="Lexend Deca"/>
                <a:cs typeface="Lexend Deca"/>
                <a:sym typeface="Lexend Deca"/>
              </a:rPr>
              <a:t>le kilowattheure (kWh) </a:t>
            </a:r>
            <a:r>
              <a:rPr lang="fr" sz="1200">
                <a:solidFill>
                  <a:schemeClr val="dk1"/>
                </a:solidFill>
                <a:latin typeface="Lexend Deca"/>
                <a:ea typeface="Lexend Deca"/>
                <a:cs typeface="Lexend Deca"/>
                <a:sym typeface="Lexend Deca"/>
              </a:rPr>
              <a:t>qui permet de mesurer la quantité d’énergie électrique. Et l’objet qui permet de mesurer cette quantité d’énergie à la maison est le compteur électrique.</a:t>
            </a:r>
            <a:endParaRPr sz="12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Clr>
                <a:schemeClr val="dk1"/>
              </a:buClr>
              <a:buSzPts val="3600"/>
              <a:buFont typeface="Arial"/>
              <a:buNone/>
            </a:pPr>
            <a:r>
              <a:rPr lang="fr" sz="1200" b="1">
                <a:solidFill>
                  <a:schemeClr val="dk1"/>
                </a:solidFill>
                <a:latin typeface="Lexend Deca"/>
                <a:ea typeface="Lexend Deca"/>
                <a:cs typeface="Lexend Deca"/>
                <a:sym typeface="Lexend Deca"/>
              </a:rPr>
              <a:t>1 kilowattheure (kWh) = 3,6 mégajoule (MJ) </a:t>
            </a:r>
            <a:endParaRPr sz="1200" b="1">
              <a:solidFill>
                <a:schemeClr val="dk1"/>
              </a:solidFill>
              <a:latin typeface="Lexend Deca"/>
              <a:ea typeface="Lexend Deca"/>
              <a:cs typeface="Lexend Deca"/>
              <a:sym typeface="Lexend Deca"/>
            </a:endParaRPr>
          </a:p>
          <a:p>
            <a:pPr marL="0" lvl="0" indent="0" algn="just" rtl="0">
              <a:spcBef>
                <a:spcPts val="0"/>
              </a:spcBef>
              <a:spcAft>
                <a:spcPts val="0"/>
              </a:spcAft>
              <a:buNone/>
            </a:pPr>
            <a:endParaRPr sz="1200">
              <a:latin typeface="Lexend Deca"/>
              <a:ea typeface="Lexend Deca"/>
              <a:cs typeface="Lexend Deca"/>
              <a:sym typeface="Lexend Deca"/>
            </a:endParaRPr>
          </a:p>
        </p:txBody>
      </p:sp>
      <p:sp>
        <p:nvSpPr>
          <p:cNvPr id="202" name="Google Shape;2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Dans notre exemple précédent, nous avons vu que pour chauffer de l’eau, il fallait une source d’énergie, le gaz.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Est ce qu’il en existe d’autres ? Par exemple chez toi Romain, qu’utilises-tu comme sources d’énergie ? Et vous, chez vous ? Qu’utilisez vous ?</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Je vous propose de regarder autour de vous, de vous interroger, combien de sources d’énergie comptez-vous chez vous ?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Donc chez toi Romain ?</a:t>
            </a:r>
            <a:endParaRPr sz="1200">
              <a:latin typeface="Lexend Deca"/>
              <a:ea typeface="Lexend Deca"/>
              <a:cs typeface="Lexend Deca"/>
              <a:sym typeface="Lexend Deca"/>
            </a:endParaRPr>
          </a:p>
          <a:p>
            <a:pPr marL="0" lvl="0" indent="0" algn="l" rtl="0">
              <a:lnSpc>
                <a:spcPct val="115000"/>
              </a:lnSpc>
              <a:spcBef>
                <a:spcPts val="0"/>
              </a:spcBef>
              <a:spcAft>
                <a:spcPts val="0"/>
              </a:spcAft>
              <a:buNone/>
            </a:pPr>
            <a:r>
              <a:rPr lang="fr" sz="1200">
                <a:latin typeface="Lexend Deca"/>
                <a:ea typeface="Lexend Deca"/>
                <a:cs typeface="Lexend Deca"/>
                <a:sym typeface="Lexend Deca"/>
              </a:rPr>
              <a:t>ROMAIN : chez moi j’ai une cheminée, donc le</a:t>
            </a:r>
            <a:r>
              <a:rPr lang="fr" sz="1200" b="1">
                <a:latin typeface="Lexend Deca"/>
                <a:ea typeface="Lexend Deca"/>
                <a:cs typeface="Lexend Deca"/>
                <a:sym typeface="Lexend Deca"/>
              </a:rPr>
              <a:t> bois</a:t>
            </a:r>
            <a:endParaRPr sz="1200" b="1">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Chez moi, c’est le gaz mais j’ai aussi des fenêtres qui laisse passer le</a:t>
            </a:r>
            <a:r>
              <a:rPr lang="fr" sz="1200" b="1">
                <a:latin typeface="Lexend Deca"/>
                <a:ea typeface="Lexend Deca"/>
                <a:cs typeface="Lexend Deca"/>
                <a:sym typeface="Lexend Deca"/>
              </a:rPr>
              <a:t> soleil</a:t>
            </a:r>
            <a:r>
              <a:rPr lang="fr" sz="1200">
                <a:latin typeface="Lexend Deca"/>
                <a:ea typeface="Lexend Deca"/>
                <a:cs typeface="Lexend Deca"/>
                <a:sym typeface="Lexend Deca"/>
              </a:rPr>
              <a:t> et qui nous réchauffe bien lorsqu’il est là</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ROMAIN : Et l’été, j’aime faire du bbq et j’utilise du charbon de bois</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je sais qu’il y a des personnes qui se chauffe grâce au</a:t>
            </a:r>
            <a:r>
              <a:rPr lang="fr" sz="1200" b="1">
                <a:latin typeface="Lexend Deca"/>
                <a:ea typeface="Lexend Deca"/>
                <a:cs typeface="Lexend Deca"/>
                <a:sym typeface="Lexend Deca"/>
              </a:rPr>
              <a:t> charbon ou au fioul</a:t>
            </a:r>
            <a:r>
              <a:rPr lang="fr" sz="1200">
                <a:latin typeface="Lexend Deca"/>
                <a:ea typeface="Lexend Deca"/>
                <a:cs typeface="Lexend Deca"/>
                <a:sym typeface="Lexend Deca"/>
              </a:rPr>
              <a:t> (que l’on obtient à partir du pétrole);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Mais dis moi Romain, pourquoi y en a t il autant ? Pourquoi n’utilise-t-on pas toujours la même ?</a:t>
            </a:r>
            <a:endParaRPr sz="1200">
              <a:latin typeface="Lexend Deca"/>
              <a:ea typeface="Lexend Deca"/>
              <a:cs typeface="Lexend Deca"/>
              <a:sym typeface="Lexend Dec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1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0" name="Google Shape;50;p1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8" name="Google Shape;58;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1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2" name="Google Shape;62;p15"/>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8" name="Google Shape;68;p17"/>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1" name="Google Shape;71;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2" name="Google Shape;72;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3" name="Google Shape;73;p1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6" name="Google Shape;76;p1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9" name="Google Shape;79;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0" name="Google Shape;80;p20"/>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3" name="Google Shape;83;p2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7" name="Google Shape;87;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9" name="Google Shape;89;p2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92" name="Google Shape;92;p2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5" name="Google Shape;95;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6" name="Google Shape;96;p2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 name="Google Shape;22;p5"/>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 name="Google Shape;27;p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7"/>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 name="Google Shape;34;p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3" name="Google Shape;43;p10"/>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8" name="Google Shape;8;p1"/>
          <p:cNvPicPr preferRelativeResize="0"/>
          <p:nvPr/>
        </p:nvPicPr>
        <p:blipFill>
          <a:blip r:embed="rId13">
            <a:alphaModFix/>
          </a:blip>
          <a:stretch>
            <a:fillRect/>
          </a:stretch>
        </p:blipFill>
        <p:spPr>
          <a:xfrm>
            <a:off x="0" y="4892400"/>
            <a:ext cx="9144000" cy="274320"/>
          </a:xfrm>
          <a:prstGeom prst="rect">
            <a:avLst/>
          </a:prstGeom>
          <a:noFill/>
          <a:ln>
            <a:noFill/>
          </a:ln>
        </p:spPr>
      </p:pic>
      <p:sp>
        <p:nvSpPr>
          <p:cNvPr id="9" name="Google Shape;9;p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54" name="Google Shape;54;p13"/>
          <p:cNvPicPr preferRelativeResize="0"/>
          <p:nvPr/>
        </p:nvPicPr>
        <p:blipFill rotWithShape="1">
          <a:blip r:embed="rId13">
            <a:alphaModFix/>
          </a:blip>
          <a:srcRect/>
          <a:stretch/>
        </p:blipFill>
        <p:spPr>
          <a:xfrm>
            <a:off x="0" y="4892400"/>
            <a:ext cx="9144000" cy="274320"/>
          </a:xfrm>
          <a:prstGeom prst="rect">
            <a:avLst/>
          </a:prstGeom>
          <a:noFill/>
          <a:ln>
            <a:noFill/>
          </a:ln>
        </p:spPr>
      </p:pic>
      <p:sp>
        <p:nvSpPr>
          <p:cNvPr id="55" name="Google Shape;55;p1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sz="12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3.png"/><Relationship Id="rId3" Type="http://schemas.openxmlformats.org/officeDocument/2006/relationships/image" Target="../media/image43.jpg"/><Relationship Id="rId7" Type="http://schemas.openxmlformats.org/officeDocument/2006/relationships/image" Target="../media/image46.png"/><Relationship Id="rId12"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15.jp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gif"/></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6.jpg"/><Relationship Id="rId7" Type="http://schemas.openxmlformats.org/officeDocument/2006/relationships/image" Target="../media/image60.jpg"/><Relationship Id="rId12"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jpg"/><Relationship Id="rId11" Type="http://schemas.openxmlformats.org/officeDocument/2006/relationships/image" Target="../media/image62.png"/><Relationship Id="rId5" Type="http://schemas.openxmlformats.org/officeDocument/2006/relationships/image" Target="../media/image58.jpg"/><Relationship Id="rId10" Type="http://schemas.openxmlformats.org/officeDocument/2006/relationships/image" Target="../media/image61.png"/><Relationship Id="rId4" Type="http://schemas.openxmlformats.org/officeDocument/2006/relationships/image" Target="../media/image57.jp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4.jp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gif"/><Relationship Id="rId11" Type="http://schemas.openxmlformats.org/officeDocument/2006/relationships/image" Target="../media/image63.jpg"/><Relationship Id="rId5" Type="http://schemas.openxmlformats.org/officeDocument/2006/relationships/image" Target="../media/image54.gif"/><Relationship Id="rId10" Type="http://schemas.openxmlformats.org/officeDocument/2006/relationships/image" Target="../media/image68.jpg"/><Relationship Id="rId4" Type="http://schemas.openxmlformats.org/officeDocument/2006/relationships/image" Target="../media/image65.jp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5.jpg"/><Relationship Id="rId3" Type="http://schemas.openxmlformats.org/officeDocument/2006/relationships/image" Target="../media/image66.png"/><Relationship Id="rId7" Type="http://schemas.openxmlformats.org/officeDocument/2006/relationships/image" Target="../media/image72.jpg"/><Relationship Id="rId12" Type="http://schemas.openxmlformats.org/officeDocument/2006/relationships/image" Target="../media/image53.gi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54.gif"/><Relationship Id="rId5" Type="http://schemas.openxmlformats.org/officeDocument/2006/relationships/image" Target="../media/image71.png"/><Relationship Id="rId15" Type="http://schemas.openxmlformats.org/officeDocument/2006/relationships/image" Target="../media/image28.png"/><Relationship Id="rId10" Type="http://schemas.openxmlformats.org/officeDocument/2006/relationships/image" Target="../media/image63.jpg"/><Relationship Id="rId4" Type="http://schemas.openxmlformats.org/officeDocument/2006/relationships/image" Target="../media/image25.png"/><Relationship Id="rId9" Type="http://schemas.openxmlformats.org/officeDocument/2006/relationships/image" Target="../media/image74.jpg"/><Relationship Id="rId1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5.png"/><Relationship Id="rId7" Type="http://schemas.openxmlformats.org/officeDocument/2006/relationships/image" Target="../media/image87.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73.jpg"/><Relationship Id="rId10" Type="http://schemas.openxmlformats.org/officeDocument/2006/relationships/image" Target="../media/image90.jpg"/><Relationship Id="rId4" Type="http://schemas.openxmlformats.org/officeDocument/2006/relationships/image" Target="../media/image86.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s://start.lesechos.fr/societe/environnement/les-gestes-a-adopter-pour-etre-ecolo-sur-le-web-1177850"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7.gif"/><Relationship Id="rId5" Type="http://schemas.openxmlformats.org/officeDocument/2006/relationships/image" Target="../media/image96.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https://france3-regions.francetvinfo.fr/paris-ile-de-france/paris/butte-aux-cailles-piscine-est-chauffee-ordinateurs-1254847.htm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s://start.lesechos.fr/societe/environnement/les-gestes-a-adopter-pour-etre-ecolo-sur-le-web-1177850"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104.jpg"/><Relationship Id="rId7" Type="http://schemas.openxmlformats.org/officeDocument/2006/relationships/image" Target="../media/image40.gif"/><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54.gif"/><Relationship Id="rId3" Type="http://schemas.openxmlformats.org/officeDocument/2006/relationships/image" Target="../media/image104.jpg"/><Relationship Id="rId7" Type="http://schemas.openxmlformats.org/officeDocument/2006/relationships/image" Target="../media/image56.jpg"/><Relationship Id="rId12" Type="http://schemas.openxmlformats.org/officeDocument/2006/relationships/image" Target="../media/image53.gif"/><Relationship Id="rId2" Type="http://schemas.openxmlformats.org/officeDocument/2006/relationships/notesSlide" Target="../notesSlides/notesSlide35.xml"/><Relationship Id="rId16"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63.jpg"/><Relationship Id="rId11" Type="http://schemas.openxmlformats.org/officeDocument/2006/relationships/image" Target="../media/image52.gif"/><Relationship Id="rId5" Type="http://schemas.openxmlformats.org/officeDocument/2006/relationships/image" Target="../media/image66.png"/><Relationship Id="rId15" Type="http://schemas.openxmlformats.org/officeDocument/2006/relationships/image" Target="../media/image70.jpg"/><Relationship Id="rId10" Type="http://schemas.openxmlformats.org/officeDocument/2006/relationships/image" Target="../media/image36.png"/><Relationship Id="rId4" Type="http://schemas.openxmlformats.org/officeDocument/2006/relationships/image" Target="../media/image64.jpg"/><Relationship Id="rId9" Type="http://schemas.openxmlformats.org/officeDocument/2006/relationships/image" Target="../media/image59.jpg"/><Relationship Id="rId1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4.jpg"/><Relationship Id="rId7" Type="http://schemas.openxmlformats.org/officeDocument/2006/relationships/image" Target="../media/image117.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8.jpg"/><Relationship Id="rId5" Type="http://schemas.openxmlformats.org/officeDocument/2006/relationships/image" Target="../media/image116.jp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28.jpg"/><Relationship Id="rId4" Type="http://schemas.openxmlformats.org/officeDocument/2006/relationships/image" Target="../media/image127.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5"/>
          <p:cNvPicPr preferRelativeResize="0"/>
          <p:nvPr/>
        </p:nvPicPr>
        <p:blipFill rotWithShape="1">
          <a:blip r:embed="rId3">
            <a:alphaModFix amt="18000"/>
          </a:blip>
          <a:srcRect/>
          <a:stretch/>
        </p:blipFill>
        <p:spPr>
          <a:xfrm>
            <a:off x="1102548" y="169650"/>
            <a:ext cx="6938904" cy="4625974"/>
          </a:xfrm>
          <a:prstGeom prst="rect">
            <a:avLst/>
          </a:prstGeom>
          <a:noFill/>
          <a:ln>
            <a:noFill/>
          </a:ln>
        </p:spPr>
      </p:pic>
      <p:sp>
        <p:nvSpPr>
          <p:cNvPr id="102" name="Google Shape;102;p25"/>
          <p:cNvSpPr txBox="1">
            <a:spLocks noGrp="1"/>
          </p:cNvSpPr>
          <p:nvPr>
            <p:ph type="ctrTitle"/>
          </p:nvPr>
        </p:nvSpPr>
        <p:spPr>
          <a:xfrm>
            <a:off x="0" y="98625"/>
            <a:ext cx="8520600" cy="502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fr" sz="3000" b="1">
                <a:latin typeface="Lexend Deca"/>
                <a:ea typeface="Lexend Deca"/>
                <a:cs typeface="Lexend Deca"/>
                <a:sym typeface="Lexend Deca"/>
              </a:rPr>
              <a:t>Sciences et  technologie</a:t>
            </a:r>
            <a:endParaRPr sz="3000" b="1">
              <a:latin typeface="Lexend Deca"/>
              <a:ea typeface="Lexend Deca"/>
              <a:cs typeface="Lexend Deca"/>
              <a:sym typeface="Lexend Deca"/>
            </a:endParaRPr>
          </a:p>
        </p:txBody>
      </p:sp>
      <p:sp>
        <p:nvSpPr>
          <p:cNvPr id="103" name="Google Shape;103;p25"/>
          <p:cNvSpPr txBox="1">
            <a:spLocks noGrp="1"/>
          </p:cNvSpPr>
          <p:nvPr>
            <p:ph type="subTitle" idx="1"/>
          </p:nvPr>
        </p:nvSpPr>
        <p:spPr>
          <a:xfrm>
            <a:off x="311700" y="3159675"/>
            <a:ext cx="8520600" cy="7926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
                <a:solidFill>
                  <a:srgbClr val="434343"/>
                </a:solidFill>
                <a:latin typeface="Lexend Deca"/>
                <a:ea typeface="Lexend Deca"/>
                <a:cs typeface="Lexend Deca"/>
                <a:sym typeface="Lexend Deca"/>
              </a:rPr>
              <a:t>Niveau cinquième</a:t>
            </a:r>
            <a:endParaRPr>
              <a:solidFill>
                <a:srgbClr val="434343"/>
              </a:solidFill>
              <a:latin typeface="Lexend Deca"/>
              <a:ea typeface="Lexend Deca"/>
              <a:cs typeface="Lexend Deca"/>
              <a:sym typeface="Lexend Deca"/>
            </a:endParaRPr>
          </a:p>
        </p:txBody>
      </p:sp>
      <p:sp>
        <p:nvSpPr>
          <p:cNvPr id="104" name="Google Shape;104;p25"/>
          <p:cNvSpPr txBox="1"/>
          <p:nvPr/>
        </p:nvSpPr>
        <p:spPr>
          <a:xfrm>
            <a:off x="445250" y="1585563"/>
            <a:ext cx="7911900" cy="17265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algn="ctr">
              <a:buSzPts val="3000"/>
            </a:pPr>
            <a:r>
              <a:rPr lang="fr" sz="3000" b="1" i="1" u="none" strike="noStrike" cap="none" dirty="0">
                <a:solidFill>
                  <a:schemeClr val="dk1"/>
                </a:solidFill>
                <a:latin typeface="Lexend Deca"/>
                <a:ea typeface="Lexend Deca"/>
                <a:cs typeface="Lexend Deca"/>
                <a:sym typeface="Lexend Deca"/>
              </a:rPr>
              <a:t>“</a:t>
            </a:r>
            <a:r>
              <a:rPr lang="fr" sz="2400" b="1" i="1" u="none" strike="noStrike" cap="none" dirty="0">
                <a:solidFill>
                  <a:schemeClr val="dk1"/>
                </a:solidFill>
                <a:latin typeface="Lexend Deca"/>
                <a:ea typeface="Lexend Deca"/>
                <a:cs typeface="Lexend Deca"/>
                <a:sym typeface="Lexend Deca"/>
              </a:rPr>
              <a:t>Comment produire et utiliser l’énergie de </a:t>
            </a:r>
            <a:r>
              <a:rPr lang="fr" sz="2400" b="1" i="1" dirty="0">
                <a:solidFill>
                  <a:schemeClr val="dk1"/>
                </a:solidFill>
                <a:latin typeface="Lexend Deca"/>
                <a:ea typeface="Lexend Deca"/>
                <a:cs typeface="Lexend Deca"/>
                <a:sym typeface="Lexend Deca"/>
              </a:rPr>
              <a:t>électrique de manière</a:t>
            </a:r>
            <a:r>
              <a:rPr lang="fr" sz="2400" b="1" i="1" u="none" strike="noStrike" cap="none" dirty="0">
                <a:solidFill>
                  <a:schemeClr val="dk1"/>
                </a:solidFill>
                <a:latin typeface="Lexend Deca"/>
                <a:ea typeface="Lexend Deca"/>
                <a:cs typeface="Lexend Deca"/>
                <a:sym typeface="Lexend Deca"/>
              </a:rPr>
              <a:t> éthique et responsable</a:t>
            </a:r>
            <a:r>
              <a:rPr lang="fr" sz="3000" b="1" i="1" u="none" strike="noStrike" cap="none" dirty="0">
                <a:solidFill>
                  <a:schemeClr val="dk1"/>
                </a:solidFill>
                <a:latin typeface="Lexend Deca"/>
                <a:ea typeface="Lexend Deca"/>
                <a:cs typeface="Lexend Deca"/>
                <a:sym typeface="Lexend Deca"/>
              </a:rPr>
              <a:t>”</a:t>
            </a:r>
            <a:endParaRPr sz="3000" b="0" i="1" u="none" strike="noStrike" cap="none" dirty="0">
              <a:solidFill>
                <a:schemeClr val="dk1"/>
              </a:solidFill>
              <a:latin typeface="Arial"/>
              <a:ea typeface="Arial"/>
              <a:cs typeface="Arial"/>
              <a:sym typeface="Arial"/>
            </a:endParaRPr>
          </a:p>
        </p:txBody>
      </p:sp>
      <p:sp>
        <p:nvSpPr>
          <p:cNvPr id="105" name="Google Shape;105;p25"/>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a:t>
            </a:fld>
            <a:endParaRPr/>
          </a:p>
        </p:txBody>
      </p:sp>
      <p:pic>
        <p:nvPicPr>
          <p:cNvPr id="106" name="Google Shape;106;p25"/>
          <p:cNvPicPr preferRelativeResize="0"/>
          <p:nvPr/>
        </p:nvPicPr>
        <p:blipFill rotWithShape="1">
          <a:blip r:embed="rId4">
            <a:alphaModFix/>
          </a:blip>
          <a:srcRect/>
          <a:stretch/>
        </p:blipFill>
        <p:spPr>
          <a:xfrm>
            <a:off x="6511087" y="2"/>
            <a:ext cx="2632913" cy="502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10</a:t>
            </a:fld>
            <a:endParaRPr/>
          </a:p>
        </p:txBody>
      </p:sp>
      <p:sp>
        <p:nvSpPr>
          <p:cNvPr id="235" name="Google Shape;235;p34"/>
          <p:cNvSpPr txBox="1"/>
          <p:nvPr/>
        </p:nvSpPr>
        <p:spPr>
          <a:xfrm>
            <a:off x="0" y="0"/>
            <a:ext cx="9144000" cy="7110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Toutes les sources d’énergie se valent-elles ?</a:t>
            </a:r>
            <a:endParaRPr sz="1400" b="0" i="0" u="none" strike="noStrike" cap="none">
              <a:solidFill>
                <a:srgbClr val="000000"/>
              </a:solidFill>
              <a:latin typeface="Arial"/>
              <a:ea typeface="Arial"/>
              <a:cs typeface="Arial"/>
              <a:sym typeface="Arial"/>
            </a:endParaRPr>
          </a:p>
        </p:txBody>
      </p:sp>
      <p:pic>
        <p:nvPicPr>
          <p:cNvPr id="236" name="Google Shape;236;p34" descr="Fichier:Nicholas Cugnots Dampfwagen.jpg — Wikipédia"/>
          <p:cNvPicPr preferRelativeResize="0"/>
          <p:nvPr/>
        </p:nvPicPr>
        <p:blipFill rotWithShape="1">
          <a:blip r:embed="rId3">
            <a:alphaModFix/>
          </a:blip>
          <a:srcRect/>
          <a:stretch/>
        </p:blipFill>
        <p:spPr>
          <a:xfrm>
            <a:off x="1095513" y="927224"/>
            <a:ext cx="2492851" cy="867300"/>
          </a:xfrm>
          <a:prstGeom prst="rect">
            <a:avLst/>
          </a:prstGeom>
          <a:noFill/>
          <a:ln>
            <a:noFill/>
          </a:ln>
        </p:spPr>
      </p:pic>
      <p:pic>
        <p:nvPicPr>
          <p:cNvPr id="237" name="Google Shape;237;p34"/>
          <p:cNvPicPr preferRelativeResize="0"/>
          <p:nvPr/>
        </p:nvPicPr>
        <p:blipFill rotWithShape="1">
          <a:blip r:embed="rId4">
            <a:alphaModFix/>
          </a:blip>
          <a:srcRect t="82974" r="54387"/>
          <a:stretch/>
        </p:blipFill>
        <p:spPr>
          <a:xfrm>
            <a:off x="1180138" y="2430275"/>
            <a:ext cx="2323606" cy="867300"/>
          </a:xfrm>
          <a:prstGeom prst="rect">
            <a:avLst/>
          </a:prstGeom>
          <a:noFill/>
          <a:ln>
            <a:noFill/>
          </a:ln>
        </p:spPr>
      </p:pic>
      <p:sp>
        <p:nvSpPr>
          <p:cNvPr id="238" name="Google Shape;238;p34"/>
          <p:cNvSpPr txBox="1"/>
          <p:nvPr/>
        </p:nvSpPr>
        <p:spPr>
          <a:xfrm>
            <a:off x="1141338" y="1731500"/>
            <a:ext cx="24012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Véhicule à vapeur : bois</a:t>
            </a:r>
            <a:endParaRPr sz="1400" b="1" i="0" u="none" strike="noStrike" cap="none">
              <a:solidFill>
                <a:srgbClr val="000000"/>
              </a:solidFill>
              <a:latin typeface="Lexend Deca"/>
              <a:ea typeface="Lexend Deca"/>
              <a:cs typeface="Lexend Deca"/>
              <a:sym typeface="Lexend Deca"/>
            </a:endParaRPr>
          </a:p>
        </p:txBody>
      </p:sp>
      <p:sp>
        <p:nvSpPr>
          <p:cNvPr id="239" name="Google Shape;239;p34"/>
          <p:cNvSpPr txBox="1"/>
          <p:nvPr/>
        </p:nvSpPr>
        <p:spPr>
          <a:xfrm>
            <a:off x="984288" y="2978675"/>
            <a:ext cx="27153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Véhicule à moteur : essence</a:t>
            </a:r>
            <a:endParaRPr sz="1400" b="1" i="0" u="none" strike="noStrike" cap="none">
              <a:solidFill>
                <a:srgbClr val="000000"/>
              </a:solidFill>
              <a:latin typeface="Lexend Deca"/>
              <a:ea typeface="Lexend Deca"/>
              <a:cs typeface="Lexend Deca"/>
              <a:sym typeface="Lexend Deca"/>
            </a:endParaRPr>
          </a:p>
        </p:txBody>
      </p:sp>
      <p:sp>
        <p:nvSpPr>
          <p:cNvPr id="240" name="Google Shape;240;p34"/>
          <p:cNvSpPr txBox="1"/>
          <p:nvPr/>
        </p:nvSpPr>
        <p:spPr>
          <a:xfrm>
            <a:off x="6462000" y="1006375"/>
            <a:ext cx="1697700" cy="72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chemeClr val="dk1"/>
                </a:solidFill>
                <a:latin typeface="Lexend Deca"/>
                <a:ea typeface="Lexend Deca"/>
                <a:cs typeface="Lexend Deca"/>
                <a:sym typeface="Lexend Deca"/>
              </a:rPr>
              <a:t>13,428 MJ (mégajoules)</a:t>
            </a:r>
            <a:endParaRPr sz="1800" b="1" i="0" u="none" strike="noStrike" cap="none">
              <a:solidFill>
                <a:schemeClr val="dk1"/>
              </a:solidFill>
              <a:latin typeface="Lexend Deca"/>
              <a:ea typeface="Lexend Deca"/>
              <a:cs typeface="Lexend Deca"/>
              <a:sym typeface="Lexend Deca"/>
            </a:endParaRPr>
          </a:p>
        </p:txBody>
      </p:sp>
      <p:sp>
        <p:nvSpPr>
          <p:cNvPr id="241" name="Google Shape;241;p34"/>
          <p:cNvSpPr txBox="1"/>
          <p:nvPr/>
        </p:nvSpPr>
        <p:spPr>
          <a:xfrm>
            <a:off x="6462000" y="2499725"/>
            <a:ext cx="1697700" cy="72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chemeClr val="dk1"/>
                </a:solidFill>
                <a:latin typeface="Lexend Deca"/>
                <a:ea typeface="Lexend Deca"/>
                <a:cs typeface="Lexend Deca"/>
                <a:sym typeface="Lexend Deca"/>
              </a:rPr>
              <a:t>34,66 MJ (mégajoules)</a:t>
            </a:r>
            <a:endParaRPr sz="1800" b="1" i="0" u="none" strike="noStrike" cap="none">
              <a:solidFill>
                <a:schemeClr val="dk1"/>
              </a:solidFill>
              <a:latin typeface="Lexend Deca"/>
              <a:ea typeface="Lexend Deca"/>
              <a:cs typeface="Lexend Deca"/>
              <a:sym typeface="Lexend Deca"/>
            </a:endParaRPr>
          </a:p>
        </p:txBody>
      </p:sp>
      <p:grpSp>
        <p:nvGrpSpPr>
          <p:cNvPr id="242" name="Google Shape;242;p34"/>
          <p:cNvGrpSpPr/>
          <p:nvPr/>
        </p:nvGrpSpPr>
        <p:grpSpPr>
          <a:xfrm>
            <a:off x="342901" y="3455438"/>
            <a:ext cx="8028138" cy="1230462"/>
            <a:chOff x="772963" y="3455438"/>
            <a:chExt cx="7598075" cy="1230462"/>
          </a:xfrm>
        </p:grpSpPr>
        <p:sp>
          <p:nvSpPr>
            <p:cNvPr id="243" name="Google Shape;243;p34"/>
            <p:cNvSpPr/>
            <p:nvPr/>
          </p:nvSpPr>
          <p:spPr>
            <a:xfrm>
              <a:off x="6971297" y="3867338"/>
              <a:ext cx="708600" cy="711000"/>
            </a:xfrm>
            <a:prstGeom prst="mathMultiply">
              <a:avLst>
                <a:gd name="adj1" fmla="val 23520"/>
              </a:avLst>
            </a:prstGeom>
            <a:solidFill>
              <a:srgbClr val="1F497D"/>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4"/>
            <p:cNvSpPr txBox="1"/>
            <p:nvPr/>
          </p:nvSpPr>
          <p:spPr>
            <a:xfrm>
              <a:off x="7679838" y="3455438"/>
              <a:ext cx="691200" cy="1122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fr" sz="7200" b="1" i="0" u="none" strike="noStrike" cap="none">
                  <a:solidFill>
                    <a:srgbClr val="1F497D"/>
                  </a:solidFill>
                  <a:latin typeface="Lexend Deca"/>
                  <a:ea typeface="Lexend Deca"/>
                  <a:cs typeface="Lexend Deca"/>
                  <a:sym typeface="Lexend Deca"/>
                </a:rPr>
                <a:t>3</a:t>
              </a:r>
              <a:endParaRPr sz="7200" b="1" i="0" u="none" strike="noStrike" cap="none">
                <a:solidFill>
                  <a:srgbClr val="1F497D"/>
                </a:solidFill>
                <a:latin typeface="Lexend Deca"/>
                <a:ea typeface="Lexend Deca"/>
                <a:cs typeface="Lexend Deca"/>
                <a:sym typeface="Lexend Deca"/>
              </a:endParaRPr>
            </a:p>
          </p:txBody>
        </p:sp>
        <p:sp>
          <p:nvSpPr>
            <p:cNvPr id="245" name="Google Shape;245;p34"/>
            <p:cNvSpPr txBox="1"/>
            <p:nvPr/>
          </p:nvSpPr>
          <p:spPr>
            <a:xfrm>
              <a:off x="772963" y="3683600"/>
              <a:ext cx="6239400" cy="100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000" b="1" i="0" u="none" strike="noStrike" cap="none">
                  <a:solidFill>
                    <a:schemeClr val="dk1"/>
                  </a:solidFill>
                  <a:latin typeface="Lexend Deca"/>
                  <a:ea typeface="Lexend Deca"/>
                  <a:cs typeface="Lexend Deca"/>
                  <a:sym typeface="Lexend Deca"/>
                </a:rPr>
                <a:t>Pour une même masse, l’essence délivre par combustion environ 3 fois plus d’énergie que le bois.</a:t>
              </a:r>
              <a:endParaRPr sz="2000" b="1" i="0" u="none" strike="noStrike" cap="none">
                <a:solidFill>
                  <a:schemeClr val="dk1"/>
                </a:solidFill>
                <a:latin typeface="Lexend Deca"/>
                <a:ea typeface="Lexend Deca"/>
                <a:cs typeface="Lexend Deca"/>
                <a:sym typeface="Lexend Deca"/>
              </a:endParaRPr>
            </a:p>
          </p:txBody>
        </p:sp>
      </p:grpSp>
      <p:grpSp>
        <p:nvGrpSpPr>
          <p:cNvPr id="246" name="Google Shape;246;p34"/>
          <p:cNvGrpSpPr/>
          <p:nvPr/>
        </p:nvGrpSpPr>
        <p:grpSpPr>
          <a:xfrm>
            <a:off x="4077727" y="957375"/>
            <a:ext cx="2055900" cy="2310050"/>
            <a:chOff x="4077727" y="957375"/>
            <a:chExt cx="2055900" cy="2310050"/>
          </a:xfrm>
        </p:grpSpPr>
        <p:sp>
          <p:nvSpPr>
            <p:cNvPr id="247" name="Google Shape;247;p34"/>
            <p:cNvSpPr/>
            <p:nvPr/>
          </p:nvSpPr>
          <p:spPr>
            <a:xfrm>
              <a:off x="4077727" y="957375"/>
              <a:ext cx="2055900" cy="807000"/>
            </a:xfrm>
            <a:prstGeom prst="chevron">
              <a:avLst>
                <a:gd name="adj" fmla="val 26678"/>
              </a:avLst>
            </a:prstGeom>
            <a:solidFill>
              <a:srgbClr val="1F497D"/>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FFFFFF"/>
                  </a:solidFill>
                  <a:latin typeface="Lexend Deca"/>
                  <a:ea typeface="Lexend Deca"/>
                  <a:cs typeface="Lexend Deca"/>
                  <a:sym typeface="Lexend Deca"/>
                </a:rPr>
                <a:t>Energie dégagée par combustion d’1kg de matière</a:t>
              </a:r>
              <a:endParaRPr sz="1200" b="1" i="0" u="none" strike="noStrike" cap="none">
                <a:solidFill>
                  <a:srgbClr val="FFFFFF"/>
                </a:solidFill>
                <a:latin typeface="Lexend Deca"/>
                <a:ea typeface="Lexend Deca"/>
                <a:cs typeface="Lexend Deca"/>
                <a:sym typeface="Lexend Deca"/>
              </a:endParaRPr>
            </a:p>
          </p:txBody>
        </p:sp>
        <p:sp>
          <p:nvSpPr>
            <p:cNvPr id="248" name="Google Shape;248;p34"/>
            <p:cNvSpPr/>
            <p:nvPr/>
          </p:nvSpPr>
          <p:spPr>
            <a:xfrm>
              <a:off x="4077727" y="2460425"/>
              <a:ext cx="2055900" cy="807000"/>
            </a:xfrm>
            <a:prstGeom prst="chevron">
              <a:avLst>
                <a:gd name="adj" fmla="val 26678"/>
              </a:avLst>
            </a:prstGeom>
            <a:solidFill>
              <a:srgbClr val="1F497D"/>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FFFFFF"/>
                  </a:solidFill>
                  <a:latin typeface="Lexend Deca"/>
                  <a:ea typeface="Lexend Deca"/>
                  <a:cs typeface="Lexend Deca"/>
                  <a:sym typeface="Lexend Deca"/>
                </a:rPr>
                <a:t>Energie dégagée par combustion d’1kg de matière</a:t>
              </a:r>
              <a:endParaRPr sz="1200" b="1" i="0" u="none" strike="noStrike" cap="none">
                <a:solidFill>
                  <a:srgbClr val="FFFFFF"/>
                </a:solidFill>
                <a:latin typeface="Lexend Deca"/>
                <a:ea typeface="Lexend Deca"/>
                <a:cs typeface="Lexend Deca"/>
                <a:sym typeface="Lexend De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 calcmode="lin" valueType="num">
                                      <p:cBhvr additive="base">
                                        <p:cTn id="12" dur="1000"/>
                                        <p:tgtEl>
                                          <p:spTgt spid="240"/>
                                        </p:tgtEl>
                                        <p:attrNameLst>
                                          <p:attrName>ppt_w</p:attrName>
                                        </p:attrNameLst>
                                      </p:cBhvr>
                                      <p:tavLst>
                                        <p:tav tm="0">
                                          <p:val>
                                            <p:strVal val="0"/>
                                          </p:val>
                                        </p:tav>
                                        <p:tav tm="100000">
                                          <p:val>
                                            <p:strVal val="#ppt_w"/>
                                          </p:val>
                                        </p:tav>
                                      </p:tavLst>
                                    </p:anim>
                                    <p:anim calcmode="lin" valueType="num">
                                      <p:cBhvr additive="base">
                                        <p:cTn id="13" dur="1000"/>
                                        <p:tgtEl>
                                          <p:spTgt spid="24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 calcmode="lin" valueType="num">
                                      <p:cBhvr additive="base">
                                        <p:cTn id="18" dur="1000"/>
                                        <p:tgtEl>
                                          <p:spTgt spid="241"/>
                                        </p:tgtEl>
                                        <p:attrNameLst>
                                          <p:attrName>ppt_w</p:attrName>
                                        </p:attrNameLst>
                                      </p:cBhvr>
                                      <p:tavLst>
                                        <p:tav tm="0">
                                          <p:val>
                                            <p:strVal val="0"/>
                                          </p:val>
                                        </p:tav>
                                        <p:tav tm="100000">
                                          <p:val>
                                            <p:strVal val="#ppt_w"/>
                                          </p:val>
                                        </p:tav>
                                      </p:tavLst>
                                    </p:anim>
                                    <p:anim calcmode="lin" valueType="num">
                                      <p:cBhvr additive="base">
                                        <p:cTn id="19" dur="1000"/>
                                        <p:tgtEl>
                                          <p:spTgt spid="24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2"/>
                                        </p:tgtEl>
                                        <p:attrNameLst>
                                          <p:attrName>style.visibility</p:attrName>
                                        </p:attrNameLst>
                                      </p:cBhvr>
                                      <p:to>
                                        <p:strVal val="visible"/>
                                      </p:to>
                                    </p:set>
                                    <p:anim calcmode="lin" valueType="num">
                                      <p:cBhvr additive="base">
                                        <p:cTn id="24" dur="1000"/>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11</a:t>
            </a:fld>
            <a:endParaRPr/>
          </a:p>
        </p:txBody>
      </p:sp>
      <p:pic>
        <p:nvPicPr>
          <p:cNvPr id="254" name="Google Shape;254;p35"/>
          <p:cNvPicPr preferRelativeResize="0"/>
          <p:nvPr/>
        </p:nvPicPr>
        <p:blipFill rotWithShape="1">
          <a:blip r:embed="rId3">
            <a:alphaModFix/>
          </a:blip>
          <a:srcRect/>
          <a:stretch/>
        </p:blipFill>
        <p:spPr>
          <a:xfrm>
            <a:off x="0" y="0"/>
            <a:ext cx="1023575" cy="1023575"/>
          </a:xfrm>
          <a:prstGeom prst="rect">
            <a:avLst/>
          </a:prstGeom>
          <a:noFill/>
          <a:ln>
            <a:noFill/>
          </a:ln>
        </p:spPr>
      </p:pic>
      <p:sp>
        <p:nvSpPr>
          <p:cNvPr id="255" name="Google Shape;255;p35"/>
          <p:cNvSpPr txBox="1"/>
          <p:nvPr/>
        </p:nvSpPr>
        <p:spPr>
          <a:xfrm>
            <a:off x="-50" y="1033738"/>
            <a:ext cx="9144000" cy="86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Les sources d’énergie</a:t>
            </a:r>
            <a:endParaRPr sz="2400" b="1" i="0" u="none" strike="noStrike" cap="none">
              <a:solidFill>
                <a:srgbClr val="000000"/>
              </a:solidFill>
              <a:latin typeface="Lexend Deca"/>
              <a:ea typeface="Lexend Deca"/>
              <a:cs typeface="Lexend Deca"/>
              <a:sym typeface="Lexend Deca"/>
            </a:endParaRPr>
          </a:p>
        </p:txBody>
      </p:sp>
      <p:sp>
        <p:nvSpPr>
          <p:cNvPr id="256" name="Google Shape;256;p35"/>
          <p:cNvSpPr txBox="1"/>
          <p:nvPr/>
        </p:nvSpPr>
        <p:spPr>
          <a:xfrm>
            <a:off x="-50" y="1927125"/>
            <a:ext cx="3302700" cy="867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fr" sz="2400" b="1" i="0" u="none" strike="noStrike" cap="none">
                <a:solidFill>
                  <a:srgbClr val="434343"/>
                </a:solidFill>
                <a:latin typeface="Lexend Deca"/>
                <a:ea typeface="Lexend Deca"/>
                <a:cs typeface="Lexend Deca"/>
                <a:sym typeface="Lexend Deca"/>
              </a:rPr>
              <a:t>Non renouvelables</a:t>
            </a:r>
            <a:endParaRPr sz="2400" b="1" i="0" u="none" strike="noStrike" cap="none">
              <a:solidFill>
                <a:srgbClr val="434343"/>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p:txBody>
      </p:sp>
      <p:sp>
        <p:nvSpPr>
          <p:cNvPr id="257" name="Google Shape;257;p35"/>
          <p:cNvSpPr txBox="1"/>
          <p:nvPr/>
        </p:nvSpPr>
        <p:spPr>
          <a:xfrm>
            <a:off x="6268150" y="1927113"/>
            <a:ext cx="2875800" cy="867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fr" sz="2400" b="1" i="0" u="none" strike="noStrike" cap="none">
                <a:solidFill>
                  <a:srgbClr val="434343"/>
                </a:solidFill>
                <a:latin typeface="Lexend Deca"/>
                <a:ea typeface="Lexend Deca"/>
                <a:cs typeface="Lexend Deca"/>
                <a:sym typeface="Lexend Deca"/>
              </a:rPr>
              <a:t>Renouvelables</a:t>
            </a:r>
            <a:endParaRPr sz="2400" b="1" i="0" u="none" strike="noStrike" cap="none">
              <a:solidFill>
                <a:srgbClr val="434343"/>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p:txBody>
      </p:sp>
      <p:sp>
        <p:nvSpPr>
          <p:cNvPr id="258" name="Google Shape;258;p35"/>
          <p:cNvSpPr txBox="1"/>
          <p:nvPr/>
        </p:nvSpPr>
        <p:spPr>
          <a:xfrm>
            <a:off x="17575" y="2614366"/>
            <a:ext cx="3000000" cy="5493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Charbon</a:t>
            </a: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5"/>
          <p:cNvSpPr txBox="1"/>
          <p:nvPr/>
        </p:nvSpPr>
        <p:spPr>
          <a:xfrm>
            <a:off x="0" y="3231275"/>
            <a:ext cx="3000000" cy="6504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Gaz</a:t>
            </a:r>
            <a:endParaRPr sz="1400" b="0" i="0" u="none" strike="noStrike" cap="none">
              <a:solidFill>
                <a:srgbClr val="000000"/>
              </a:solidFill>
              <a:latin typeface="Arial"/>
              <a:ea typeface="Arial"/>
              <a:cs typeface="Arial"/>
              <a:sym typeface="Arial"/>
            </a:endParaRPr>
          </a:p>
        </p:txBody>
      </p:sp>
      <p:sp>
        <p:nvSpPr>
          <p:cNvPr id="260" name="Google Shape;260;p35"/>
          <p:cNvSpPr txBox="1"/>
          <p:nvPr/>
        </p:nvSpPr>
        <p:spPr>
          <a:xfrm>
            <a:off x="12950" y="3811225"/>
            <a:ext cx="3000000" cy="6504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Pétrole</a:t>
            </a: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1" name="Google Shape;261;p35"/>
          <p:cNvSpPr txBox="1"/>
          <p:nvPr/>
        </p:nvSpPr>
        <p:spPr>
          <a:xfrm>
            <a:off x="0" y="4406425"/>
            <a:ext cx="3000000" cy="6504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Uranium</a:t>
            </a:r>
            <a:endParaRPr sz="1400" b="0" i="0" u="none" strike="noStrike" cap="none">
              <a:solidFill>
                <a:srgbClr val="000000"/>
              </a:solidFill>
              <a:latin typeface="Arial"/>
              <a:ea typeface="Arial"/>
              <a:cs typeface="Arial"/>
              <a:sym typeface="Arial"/>
            </a:endParaRPr>
          </a:p>
        </p:txBody>
      </p:sp>
      <p:sp>
        <p:nvSpPr>
          <p:cNvPr id="262" name="Google Shape;262;p35"/>
          <p:cNvSpPr txBox="1"/>
          <p:nvPr/>
        </p:nvSpPr>
        <p:spPr>
          <a:xfrm>
            <a:off x="6143950" y="3763075"/>
            <a:ext cx="3000000" cy="5493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Chute d’eau</a:t>
            </a:r>
            <a:endParaRPr sz="1400" b="0" i="0" u="none" strike="noStrike" cap="none">
              <a:solidFill>
                <a:srgbClr val="000000"/>
              </a:solidFill>
              <a:latin typeface="Arial"/>
              <a:ea typeface="Arial"/>
              <a:cs typeface="Arial"/>
              <a:sym typeface="Arial"/>
            </a:endParaRPr>
          </a:p>
        </p:txBody>
      </p:sp>
      <p:sp>
        <p:nvSpPr>
          <p:cNvPr id="263" name="Google Shape;263;p35"/>
          <p:cNvSpPr txBox="1"/>
          <p:nvPr/>
        </p:nvSpPr>
        <p:spPr>
          <a:xfrm>
            <a:off x="6143950" y="2563822"/>
            <a:ext cx="3000000" cy="6504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Soleil</a:t>
            </a:r>
            <a:endParaRPr sz="1400" b="0" i="0" u="none" strike="noStrike" cap="none">
              <a:solidFill>
                <a:srgbClr val="000000"/>
              </a:solidFill>
              <a:latin typeface="Arial"/>
              <a:ea typeface="Arial"/>
              <a:cs typeface="Arial"/>
              <a:sym typeface="Arial"/>
            </a:endParaRPr>
          </a:p>
        </p:txBody>
      </p:sp>
      <p:sp>
        <p:nvSpPr>
          <p:cNvPr id="264" name="Google Shape;264;p35"/>
          <p:cNvSpPr txBox="1"/>
          <p:nvPr/>
        </p:nvSpPr>
        <p:spPr>
          <a:xfrm>
            <a:off x="6143950" y="3163675"/>
            <a:ext cx="3000000" cy="5994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Vent</a:t>
            </a:r>
            <a:endParaRPr sz="1400" b="0" i="0" u="none" strike="noStrike" cap="none">
              <a:solidFill>
                <a:srgbClr val="000000"/>
              </a:solidFill>
              <a:latin typeface="Arial"/>
              <a:ea typeface="Arial"/>
              <a:cs typeface="Arial"/>
              <a:sym typeface="Arial"/>
            </a:endParaRPr>
          </a:p>
        </p:txBody>
      </p:sp>
      <p:sp>
        <p:nvSpPr>
          <p:cNvPr id="265" name="Google Shape;265;p35"/>
          <p:cNvSpPr txBox="1"/>
          <p:nvPr/>
        </p:nvSpPr>
        <p:spPr>
          <a:xfrm>
            <a:off x="6143950" y="4406425"/>
            <a:ext cx="3000000" cy="5493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Biomasse</a:t>
            </a:r>
            <a:endParaRPr sz="1400" b="0" i="0" u="none" strike="noStrike" cap="none">
              <a:solidFill>
                <a:srgbClr val="000000"/>
              </a:solidFill>
              <a:latin typeface="Arial"/>
              <a:ea typeface="Arial"/>
              <a:cs typeface="Arial"/>
              <a:sym typeface="Arial"/>
            </a:endParaRPr>
          </a:p>
        </p:txBody>
      </p:sp>
      <p:pic>
        <p:nvPicPr>
          <p:cNvPr id="266" name="Google Shape;266;p35"/>
          <p:cNvPicPr preferRelativeResize="0"/>
          <p:nvPr/>
        </p:nvPicPr>
        <p:blipFill rotWithShape="1">
          <a:blip r:embed="rId4">
            <a:alphaModFix/>
          </a:blip>
          <a:srcRect l="6211" t="5068" r="4805" b="10177"/>
          <a:stretch/>
        </p:blipFill>
        <p:spPr>
          <a:xfrm flipH="1">
            <a:off x="3174412" y="1782966"/>
            <a:ext cx="3302700" cy="3145440"/>
          </a:xfrm>
          <a:prstGeom prst="rect">
            <a:avLst/>
          </a:prstGeom>
          <a:noFill/>
          <a:ln>
            <a:noFill/>
          </a:ln>
        </p:spPr>
      </p:pic>
      <p:sp>
        <p:nvSpPr>
          <p:cNvPr id="267" name="Google Shape;267;p35"/>
          <p:cNvSpPr txBox="1"/>
          <p:nvPr/>
        </p:nvSpPr>
        <p:spPr>
          <a:xfrm>
            <a:off x="0" y="-12"/>
            <a:ext cx="9144000" cy="867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D'où vient l’énergie ?</a:t>
            </a:r>
            <a:endParaRPr sz="3000" b="0" i="0" u="none" strike="noStrike" cap="none">
              <a:solidFill>
                <a:srgbClr val="000000"/>
              </a:solidFill>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gtEl>
                                        <p:attrNameLst>
                                          <p:attrName>style.visibility</p:attrName>
                                        </p:attrNameLst>
                                      </p:cBhvr>
                                      <p:to>
                                        <p:strVal val="visible"/>
                                      </p:to>
                                    </p:set>
                                    <p:animEffect transition="in" filter="fade">
                                      <p:cBhvr>
                                        <p:cTn id="12" dur="1000"/>
                                        <p:tgtEl>
                                          <p:spTgt spid="2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1000"/>
                                        <p:tgtEl>
                                          <p:spTgt spid="2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fade">
                                      <p:cBhvr>
                                        <p:cTn id="22" dur="1000"/>
                                        <p:tgtEl>
                                          <p:spTgt spid="2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0"/>
                                        </p:tgtEl>
                                        <p:attrNameLst>
                                          <p:attrName>style.visibility</p:attrName>
                                        </p:attrNameLst>
                                      </p:cBhvr>
                                      <p:to>
                                        <p:strVal val="visible"/>
                                      </p:to>
                                    </p:set>
                                    <p:animEffect transition="in" filter="fade">
                                      <p:cBhvr>
                                        <p:cTn id="27" dur="1000"/>
                                        <p:tgtEl>
                                          <p:spTgt spid="2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
                                        </p:tgtEl>
                                        <p:attrNameLst>
                                          <p:attrName>style.visibility</p:attrName>
                                        </p:attrNameLst>
                                      </p:cBhvr>
                                      <p:to>
                                        <p:strVal val="visible"/>
                                      </p:to>
                                    </p:set>
                                    <p:animEffect transition="in" filter="fade">
                                      <p:cBhvr>
                                        <p:cTn id="32" dur="1000"/>
                                        <p:tgtEl>
                                          <p:spTgt spid="2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3"/>
                                        </p:tgtEl>
                                        <p:attrNameLst>
                                          <p:attrName>style.visibility</p:attrName>
                                        </p:attrNameLst>
                                      </p:cBhvr>
                                      <p:to>
                                        <p:strVal val="visible"/>
                                      </p:to>
                                    </p:set>
                                    <p:animEffect transition="in" filter="fade">
                                      <p:cBhvr>
                                        <p:cTn id="37" dur="1000"/>
                                        <p:tgtEl>
                                          <p:spTgt spid="2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4"/>
                                        </p:tgtEl>
                                        <p:attrNameLst>
                                          <p:attrName>style.visibility</p:attrName>
                                        </p:attrNameLst>
                                      </p:cBhvr>
                                      <p:to>
                                        <p:strVal val="visible"/>
                                      </p:to>
                                    </p:set>
                                    <p:animEffect transition="in" filter="fade">
                                      <p:cBhvr>
                                        <p:cTn id="42" dur="1000"/>
                                        <p:tgtEl>
                                          <p:spTgt spid="2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2"/>
                                        </p:tgtEl>
                                        <p:attrNameLst>
                                          <p:attrName>style.visibility</p:attrName>
                                        </p:attrNameLst>
                                      </p:cBhvr>
                                      <p:to>
                                        <p:strVal val="visible"/>
                                      </p:to>
                                    </p:set>
                                    <p:animEffect transition="in" filter="fade">
                                      <p:cBhvr>
                                        <p:cTn id="47" dur="1000"/>
                                        <p:tgtEl>
                                          <p:spTgt spid="26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5"/>
                                        </p:tgtEl>
                                        <p:attrNameLst>
                                          <p:attrName>style.visibility</p:attrName>
                                        </p:attrNameLst>
                                      </p:cBhvr>
                                      <p:to>
                                        <p:strVal val="visible"/>
                                      </p:to>
                                    </p:set>
                                    <p:animEffect transition="in" filter="fade">
                                      <p:cBhvr>
                                        <p:cTn id="52"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12</a:t>
            </a:fld>
            <a:endParaRPr/>
          </a:p>
        </p:txBody>
      </p:sp>
      <p:sp>
        <p:nvSpPr>
          <p:cNvPr id="273" name="Google Shape;273;p36"/>
          <p:cNvSpPr txBox="1"/>
          <p:nvPr/>
        </p:nvSpPr>
        <p:spPr>
          <a:xfrm>
            <a:off x="3292950" y="857750"/>
            <a:ext cx="5614500" cy="5562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800"/>
              <a:buFont typeface="Arial"/>
              <a:buNone/>
            </a:pPr>
            <a:r>
              <a:rPr lang="fr" sz="1800" b="1" i="0" u="none" strike="noStrike" cap="none">
                <a:solidFill>
                  <a:schemeClr val="dk1"/>
                </a:solidFill>
                <a:latin typeface="Lexend Deca"/>
                <a:ea typeface="Lexend Deca"/>
                <a:cs typeface="Lexend Deca"/>
                <a:sym typeface="Lexend Deca"/>
              </a:rPr>
              <a:t>Une source d’énergie renouvelable</a:t>
            </a:r>
            <a:r>
              <a:rPr lang="fr" sz="1800" b="0" i="0" u="none" strike="noStrike" cap="none">
                <a:solidFill>
                  <a:schemeClr val="dk1"/>
                </a:solidFill>
                <a:latin typeface="Lexend Deca"/>
                <a:ea typeface="Lexend Deca"/>
                <a:cs typeface="Lexend Deca"/>
                <a:sym typeface="Lexend Deca"/>
              </a:rPr>
              <a:t> : </a:t>
            </a:r>
            <a:endParaRPr sz="1800" b="0" i="0" u="none" strike="noStrike" cap="none">
              <a:solidFill>
                <a:srgbClr val="61626B"/>
              </a:solidFill>
              <a:highlight>
                <a:srgbClr val="FFFFFF"/>
              </a:highlight>
              <a:latin typeface="Lexend Deca"/>
              <a:ea typeface="Lexend Deca"/>
              <a:cs typeface="Lexend Deca"/>
              <a:sym typeface="Lexend Deca"/>
            </a:endParaRPr>
          </a:p>
        </p:txBody>
      </p:sp>
      <p:sp>
        <p:nvSpPr>
          <p:cNvPr id="274" name="Google Shape;274;p36"/>
          <p:cNvSpPr txBox="1"/>
          <p:nvPr/>
        </p:nvSpPr>
        <p:spPr>
          <a:xfrm>
            <a:off x="0" y="-12"/>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D'où vient l’énergie ?</a:t>
            </a:r>
            <a:endParaRPr sz="3000" b="0" i="0" u="none" strike="noStrike" cap="none">
              <a:solidFill>
                <a:srgbClr val="000000"/>
              </a:solidFill>
              <a:latin typeface="Lexend Deca"/>
              <a:ea typeface="Lexend Deca"/>
              <a:cs typeface="Lexend Deca"/>
              <a:sym typeface="Lexend Deca"/>
            </a:endParaRPr>
          </a:p>
        </p:txBody>
      </p:sp>
      <p:grpSp>
        <p:nvGrpSpPr>
          <p:cNvPr id="275" name="Google Shape;275;p36"/>
          <p:cNvGrpSpPr/>
          <p:nvPr/>
        </p:nvGrpSpPr>
        <p:grpSpPr>
          <a:xfrm>
            <a:off x="325475" y="833425"/>
            <a:ext cx="2429574" cy="3476650"/>
            <a:chOff x="540875" y="1362050"/>
            <a:chExt cx="2429574" cy="3476650"/>
          </a:xfrm>
        </p:grpSpPr>
        <p:pic>
          <p:nvPicPr>
            <p:cNvPr id="276" name="Google Shape;276;p36"/>
            <p:cNvPicPr preferRelativeResize="0"/>
            <p:nvPr/>
          </p:nvPicPr>
          <p:blipFill rotWithShape="1">
            <a:blip r:embed="rId3">
              <a:alphaModFix/>
            </a:blip>
            <a:srcRect l="12662" r="17456"/>
            <a:stretch/>
          </p:blipFill>
          <p:spPr>
            <a:xfrm>
              <a:off x="540875" y="1362050"/>
              <a:ext cx="2429574" cy="3476650"/>
            </a:xfrm>
            <a:prstGeom prst="rect">
              <a:avLst/>
            </a:prstGeom>
            <a:noFill/>
            <a:ln>
              <a:noFill/>
            </a:ln>
          </p:spPr>
        </p:pic>
        <p:sp>
          <p:nvSpPr>
            <p:cNvPr id="277" name="Google Shape;277;p36"/>
            <p:cNvSpPr txBox="1"/>
            <p:nvPr/>
          </p:nvSpPr>
          <p:spPr>
            <a:xfrm>
              <a:off x="886825" y="2775525"/>
              <a:ext cx="17412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chemeClr val="dk1"/>
                  </a:solidFill>
                  <a:latin typeface="Lexend Deca"/>
                  <a:ea typeface="Lexend Deca"/>
                  <a:cs typeface="Lexend Deca"/>
                  <a:sym typeface="Lexend Deca"/>
                </a:rPr>
                <a:t>Un peu de vocabulaire</a:t>
              </a:r>
              <a:endParaRPr sz="1800" b="1" i="0" u="none" strike="noStrike" cap="none">
                <a:solidFill>
                  <a:srgbClr val="000000"/>
                </a:solidFill>
                <a:latin typeface="Arial"/>
                <a:ea typeface="Arial"/>
                <a:cs typeface="Arial"/>
                <a:sym typeface="Arial"/>
              </a:endParaRPr>
            </a:p>
          </p:txBody>
        </p:sp>
      </p:grpSp>
      <p:sp>
        <p:nvSpPr>
          <p:cNvPr id="278" name="Google Shape;278;p36"/>
          <p:cNvSpPr txBox="1"/>
          <p:nvPr/>
        </p:nvSpPr>
        <p:spPr>
          <a:xfrm>
            <a:off x="3308400" y="2664325"/>
            <a:ext cx="5255700" cy="5208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800"/>
              <a:buFont typeface="Arial"/>
              <a:buNone/>
            </a:pPr>
            <a:r>
              <a:rPr lang="fr" sz="1800" b="1" i="0" u="none" strike="noStrike" cap="none">
                <a:solidFill>
                  <a:schemeClr val="dk1"/>
                </a:solidFill>
                <a:latin typeface="Lexend Deca"/>
                <a:ea typeface="Lexend Deca"/>
                <a:cs typeface="Lexend Deca"/>
                <a:sym typeface="Lexend Deca"/>
              </a:rPr>
              <a:t>Une source d’énergie non renouvelable</a:t>
            </a:r>
            <a:r>
              <a:rPr lang="fr" sz="1800" b="0" i="0" u="none" strike="noStrike" cap="none">
                <a:solidFill>
                  <a:schemeClr val="dk1"/>
                </a:solidFill>
                <a:latin typeface="Lexend Deca"/>
                <a:ea typeface="Lexend Deca"/>
                <a:cs typeface="Lexend Deca"/>
                <a:sym typeface="Lexend Deca"/>
              </a:rPr>
              <a:t> : </a:t>
            </a:r>
            <a:endParaRPr sz="1400" b="0" i="0" u="none" strike="noStrike" cap="none">
              <a:solidFill>
                <a:srgbClr val="000000"/>
              </a:solidFill>
              <a:latin typeface="Arial"/>
              <a:ea typeface="Arial"/>
              <a:cs typeface="Arial"/>
              <a:sym typeface="Arial"/>
            </a:endParaRPr>
          </a:p>
        </p:txBody>
      </p:sp>
      <p:sp>
        <p:nvSpPr>
          <p:cNvPr id="279" name="Google Shape;279;p36"/>
          <p:cNvSpPr txBox="1"/>
          <p:nvPr/>
        </p:nvSpPr>
        <p:spPr>
          <a:xfrm>
            <a:off x="3308400" y="1268663"/>
            <a:ext cx="5614500" cy="1026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800"/>
              <a:buFont typeface="Arial"/>
              <a:buNone/>
            </a:pPr>
            <a:r>
              <a:rPr lang="fr" sz="1800" b="0" i="0" u="none" strike="noStrike" cap="none">
                <a:solidFill>
                  <a:srgbClr val="61626B"/>
                </a:solidFill>
                <a:highlight>
                  <a:srgbClr val="FFFFFF"/>
                </a:highlight>
                <a:latin typeface="Lexend Deca"/>
                <a:ea typeface="Lexend Deca"/>
                <a:cs typeface="Lexend Deca"/>
                <a:sym typeface="Lexend Deca"/>
              </a:rPr>
              <a:t>C’est une énergie inépuisable. Elle est issue des éléments naturels : le soleil, le vent, les chutes d’eau, les marées, la chaleur de la Terre, les végétaux…</a:t>
            </a:r>
            <a:endParaRPr sz="1400" b="0" i="0" u="none" strike="noStrike" cap="none">
              <a:solidFill>
                <a:srgbClr val="000000"/>
              </a:solidFill>
              <a:latin typeface="Arial"/>
              <a:ea typeface="Arial"/>
              <a:cs typeface="Arial"/>
              <a:sym typeface="Arial"/>
            </a:endParaRPr>
          </a:p>
        </p:txBody>
      </p:sp>
      <p:sp>
        <p:nvSpPr>
          <p:cNvPr id="280" name="Google Shape;280;p36"/>
          <p:cNvSpPr txBox="1"/>
          <p:nvPr/>
        </p:nvSpPr>
        <p:spPr>
          <a:xfrm>
            <a:off x="3308400" y="3050475"/>
            <a:ext cx="5712900" cy="12405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800"/>
              <a:buFont typeface="Arial"/>
              <a:buNone/>
            </a:pPr>
            <a:r>
              <a:rPr lang="fr" sz="1800" b="0" i="0" u="none" strike="noStrike" cap="none">
                <a:solidFill>
                  <a:srgbClr val="666666"/>
                </a:solidFill>
                <a:latin typeface="Lexend Deca"/>
                <a:ea typeface="Lexend Deca"/>
                <a:cs typeface="Lexend Deca"/>
                <a:sym typeface="Lexend Deca"/>
              </a:rPr>
              <a:t>C’est une source d'énergie qui ne se renouvelle pas assez rapidement pour être considérée comme inépuisable à l'échelle de l'homme (par exemple le pétrole où il a fallu des millions d’années pour </a:t>
            </a:r>
            <a:r>
              <a:rPr lang="fr" sz="1800">
                <a:solidFill>
                  <a:srgbClr val="666666"/>
                </a:solidFill>
                <a:latin typeface="Lexend Deca"/>
                <a:ea typeface="Lexend Deca"/>
                <a:cs typeface="Lexend Deca"/>
                <a:sym typeface="Lexend Deca"/>
              </a:rPr>
              <a:t>l</a:t>
            </a:r>
            <a:r>
              <a:rPr lang="fr" sz="1800" b="0" i="0" u="none" strike="noStrike" cap="none">
                <a:solidFill>
                  <a:srgbClr val="666666"/>
                </a:solidFill>
                <a:latin typeface="Lexend Deca"/>
                <a:ea typeface="Lexend Deca"/>
                <a:cs typeface="Lexend Deca"/>
                <a:sym typeface="Lexend Deca"/>
              </a:rPr>
              <a:t>e créer). </a:t>
            </a:r>
            <a:endParaRPr sz="1400" b="0" i="0" u="none" strike="noStrike" cap="none">
              <a:solidFill>
                <a:srgbClr val="666666"/>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1000"/>
                                        <p:tgtEl>
                                          <p:spTgt spid="275"/>
                                        </p:tgtEl>
                                        <p:attrNameLst>
                                          <p:attrName>ppt_w</p:attrName>
                                        </p:attrNameLst>
                                      </p:cBhvr>
                                      <p:tavLst>
                                        <p:tav tm="0">
                                          <p:val>
                                            <p:strVal val="0"/>
                                          </p:val>
                                        </p:tav>
                                        <p:tav tm="100000">
                                          <p:val>
                                            <p:strVal val="#ppt_w"/>
                                          </p:val>
                                        </p:tav>
                                      </p:tavLst>
                                    </p:anim>
                                    <p:anim calcmode="lin" valueType="num">
                                      <p:cBhvr additive="base">
                                        <p:cTn id="8" dur="1000"/>
                                        <p:tgtEl>
                                          <p:spTgt spid="27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fade">
                                      <p:cBhvr>
                                        <p:cTn id="13" dur="1000"/>
                                        <p:tgtEl>
                                          <p:spTgt spid="2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9"/>
                                        </p:tgtEl>
                                        <p:attrNameLst>
                                          <p:attrName>style.visibility</p:attrName>
                                        </p:attrNameLst>
                                      </p:cBhvr>
                                      <p:to>
                                        <p:strVal val="visible"/>
                                      </p:to>
                                    </p:set>
                                    <p:animEffect transition="in" filter="fade">
                                      <p:cBhvr>
                                        <p:cTn id="18" dur="1000"/>
                                        <p:tgtEl>
                                          <p:spTgt spid="2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8"/>
                                        </p:tgtEl>
                                        <p:attrNameLst>
                                          <p:attrName>style.visibility</p:attrName>
                                        </p:attrNameLst>
                                      </p:cBhvr>
                                      <p:to>
                                        <p:strVal val="visible"/>
                                      </p:to>
                                    </p:set>
                                    <p:animEffect transition="in" filter="fade">
                                      <p:cBhvr>
                                        <p:cTn id="23" dur="1000"/>
                                        <p:tgtEl>
                                          <p:spTgt spid="27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0"/>
                                        </p:tgtEl>
                                        <p:attrNameLst>
                                          <p:attrName>style.visibility</p:attrName>
                                        </p:attrNameLst>
                                      </p:cBhvr>
                                      <p:to>
                                        <p:strVal val="visible"/>
                                      </p:to>
                                    </p:set>
                                    <p:animEffect transition="in" filter="fade">
                                      <p:cBhvr>
                                        <p:cTn id="28"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sldNum" idx="12"/>
          </p:nvPr>
        </p:nvSpPr>
        <p:spPr>
          <a:xfrm>
            <a:off x="8472458" y="48366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13</a:t>
            </a:fld>
            <a:endParaRPr/>
          </a:p>
        </p:txBody>
      </p:sp>
      <p:sp>
        <p:nvSpPr>
          <p:cNvPr id="286" name="Google Shape;286;p37"/>
          <p:cNvSpPr txBox="1"/>
          <p:nvPr/>
        </p:nvSpPr>
        <p:spPr>
          <a:xfrm>
            <a:off x="0" y="98200"/>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Qu’est ce que l’énergie ?</a:t>
            </a:r>
            <a:endParaRPr sz="3000" b="0" i="0" u="none" strike="noStrike" cap="none">
              <a:solidFill>
                <a:srgbClr val="000000"/>
              </a:solidFill>
              <a:latin typeface="Lexend Deca"/>
              <a:ea typeface="Lexend Deca"/>
              <a:cs typeface="Lexend Deca"/>
              <a:sym typeface="Lexend Deca"/>
            </a:endParaRPr>
          </a:p>
        </p:txBody>
      </p:sp>
      <p:pic>
        <p:nvPicPr>
          <p:cNvPr id="287" name="Google Shape;287;p37"/>
          <p:cNvPicPr preferRelativeResize="0"/>
          <p:nvPr/>
        </p:nvPicPr>
        <p:blipFill rotWithShape="1">
          <a:blip r:embed="rId3">
            <a:alphaModFix/>
          </a:blip>
          <a:srcRect/>
          <a:stretch/>
        </p:blipFill>
        <p:spPr>
          <a:xfrm>
            <a:off x="0" y="1"/>
            <a:ext cx="1190625" cy="1190625"/>
          </a:xfrm>
          <a:prstGeom prst="rect">
            <a:avLst/>
          </a:prstGeom>
          <a:noFill/>
          <a:ln>
            <a:noFill/>
          </a:ln>
        </p:spPr>
      </p:pic>
      <p:sp>
        <p:nvSpPr>
          <p:cNvPr id="288" name="Google Shape;288;p37"/>
          <p:cNvSpPr txBox="1"/>
          <p:nvPr/>
        </p:nvSpPr>
        <p:spPr>
          <a:xfrm>
            <a:off x="105150" y="3911575"/>
            <a:ext cx="9039000" cy="53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Lexend Deca"/>
                <a:ea typeface="Lexend Deca"/>
                <a:cs typeface="Lexend Deca"/>
                <a:sym typeface="Lexend Deca"/>
              </a:rPr>
              <a:t>L’énergie </a:t>
            </a:r>
            <a:r>
              <a:rPr lang="fr" sz="2400">
                <a:latin typeface="Lexend Deca"/>
                <a:ea typeface="Lexend Deca"/>
                <a:cs typeface="Lexend Deca"/>
                <a:sym typeface="Lexend Deca"/>
              </a:rPr>
              <a:t>est la capacité </a:t>
            </a:r>
            <a:r>
              <a:rPr lang="fr" sz="2400" b="0" i="0" u="none" strike="noStrike" cap="none">
                <a:solidFill>
                  <a:srgbClr val="000000"/>
                </a:solidFill>
                <a:latin typeface="Lexend Deca"/>
                <a:ea typeface="Lexend Deca"/>
                <a:cs typeface="Lexend Deca"/>
                <a:sym typeface="Lexend Deca"/>
              </a:rPr>
              <a:t>d’un système</a:t>
            </a:r>
            <a:r>
              <a:rPr lang="fr" sz="2400">
                <a:latin typeface="Lexend Deca"/>
                <a:ea typeface="Lexend Deca"/>
                <a:cs typeface="Lexend Deca"/>
                <a:sym typeface="Lexend Deca"/>
              </a:rPr>
              <a:t> physique à modifier l’état d’un autre système avec lequel il interagit</a:t>
            </a:r>
            <a:endParaRPr sz="2400" b="0"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exend Deca"/>
              <a:ea typeface="Lexend Deca"/>
              <a:cs typeface="Lexend Deca"/>
              <a:sym typeface="Lexend Deca"/>
            </a:endParaRPr>
          </a:p>
        </p:txBody>
      </p:sp>
      <p:grpSp>
        <p:nvGrpSpPr>
          <p:cNvPr id="289" name="Google Shape;289;p37"/>
          <p:cNvGrpSpPr/>
          <p:nvPr/>
        </p:nvGrpSpPr>
        <p:grpSpPr>
          <a:xfrm>
            <a:off x="433730" y="1839715"/>
            <a:ext cx="1867040" cy="1792735"/>
            <a:chOff x="433730" y="2220715"/>
            <a:chExt cx="1867040" cy="1792735"/>
          </a:xfrm>
        </p:grpSpPr>
        <p:pic>
          <p:nvPicPr>
            <p:cNvPr id="290" name="Google Shape;290;p37"/>
            <p:cNvPicPr preferRelativeResize="0"/>
            <p:nvPr/>
          </p:nvPicPr>
          <p:blipFill rotWithShape="1">
            <a:blip r:embed="rId4">
              <a:alphaModFix/>
            </a:blip>
            <a:srcRect/>
            <a:stretch/>
          </p:blipFill>
          <p:spPr>
            <a:xfrm rot="-652247">
              <a:off x="499950" y="2376501"/>
              <a:ext cx="1734599" cy="867300"/>
            </a:xfrm>
            <a:prstGeom prst="rect">
              <a:avLst/>
            </a:prstGeom>
            <a:noFill/>
            <a:ln>
              <a:noFill/>
            </a:ln>
          </p:spPr>
        </p:pic>
        <p:sp>
          <p:nvSpPr>
            <p:cNvPr id="291" name="Google Shape;291;p37"/>
            <p:cNvSpPr txBox="1"/>
            <p:nvPr/>
          </p:nvSpPr>
          <p:spPr>
            <a:xfrm>
              <a:off x="433800" y="3353750"/>
              <a:ext cx="1866900" cy="65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Source d’énergie (kg)</a:t>
              </a:r>
              <a:endParaRPr sz="1800" b="1" i="0" u="none" strike="noStrike" cap="none">
                <a:solidFill>
                  <a:srgbClr val="000000"/>
                </a:solidFill>
                <a:latin typeface="Lexend Deca"/>
                <a:ea typeface="Lexend Deca"/>
                <a:cs typeface="Lexend Deca"/>
                <a:sym typeface="Lexend Deca"/>
              </a:endParaRPr>
            </a:p>
          </p:txBody>
        </p:sp>
      </p:grpSp>
      <p:grpSp>
        <p:nvGrpSpPr>
          <p:cNvPr id="292" name="Google Shape;292;p37"/>
          <p:cNvGrpSpPr/>
          <p:nvPr/>
        </p:nvGrpSpPr>
        <p:grpSpPr>
          <a:xfrm>
            <a:off x="5677613" y="749196"/>
            <a:ext cx="3373995" cy="2883255"/>
            <a:chOff x="5677613" y="1130196"/>
            <a:chExt cx="3373995" cy="2883255"/>
          </a:xfrm>
        </p:grpSpPr>
        <p:sp>
          <p:nvSpPr>
            <p:cNvPr id="293" name="Google Shape;293;p37"/>
            <p:cNvSpPr/>
            <p:nvPr/>
          </p:nvSpPr>
          <p:spPr>
            <a:xfrm>
              <a:off x="5677613" y="2988200"/>
              <a:ext cx="1325950" cy="327300"/>
            </a:xfrm>
            <a:custGeom>
              <a:avLst/>
              <a:gdLst/>
              <a:ahLst/>
              <a:cxnLst/>
              <a:rect l="l" t="t" r="r" b="b"/>
              <a:pathLst>
                <a:path w="53038" h="13092" extrusionOk="0">
                  <a:moveTo>
                    <a:pt x="0" y="1749"/>
                  </a:moveTo>
                  <a:cubicBezTo>
                    <a:pt x="3109" y="3498"/>
                    <a:pt x="12434" y="10686"/>
                    <a:pt x="18651" y="12240"/>
                  </a:cubicBezTo>
                  <a:cubicBezTo>
                    <a:pt x="24868" y="13794"/>
                    <a:pt x="31571" y="13114"/>
                    <a:pt x="37302" y="11074"/>
                  </a:cubicBezTo>
                  <a:cubicBezTo>
                    <a:pt x="43033" y="9034"/>
                    <a:pt x="50415" y="1846"/>
                    <a:pt x="53038" y="0"/>
                  </a:cubicBezTo>
                </a:path>
              </a:pathLst>
            </a:cu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294;p37"/>
            <p:cNvPicPr preferRelativeResize="0"/>
            <p:nvPr/>
          </p:nvPicPr>
          <p:blipFill rotWithShape="1">
            <a:blip r:embed="rId5">
              <a:alphaModFix/>
            </a:blip>
            <a:srcRect/>
            <a:stretch/>
          </p:blipFill>
          <p:spPr>
            <a:xfrm>
              <a:off x="7003570" y="1130196"/>
              <a:ext cx="1867049" cy="2149130"/>
            </a:xfrm>
            <a:prstGeom prst="rect">
              <a:avLst/>
            </a:prstGeom>
            <a:noFill/>
            <a:ln>
              <a:noFill/>
            </a:ln>
          </p:spPr>
        </p:pic>
        <p:sp>
          <p:nvSpPr>
            <p:cNvPr id="295" name="Google Shape;295;p37"/>
            <p:cNvSpPr txBox="1"/>
            <p:nvPr/>
          </p:nvSpPr>
          <p:spPr>
            <a:xfrm>
              <a:off x="6820508" y="3353751"/>
              <a:ext cx="2231100" cy="65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énergie</a:t>
              </a:r>
              <a:endParaRPr sz="1800" b="1"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solidFill>
                    <a:srgbClr val="000000"/>
                  </a:solidFill>
                  <a:latin typeface="Lexend Deca"/>
                  <a:ea typeface="Lexend Deca"/>
                  <a:cs typeface="Lexend Deca"/>
                  <a:sym typeface="Lexend Deca"/>
                </a:rPr>
                <a:t>(chaleur)</a:t>
              </a:r>
              <a:endParaRPr sz="1800" b="0" i="0" u="none" strike="noStrike" cap="none">
                <a:solidFill>
                  <a:srgbClr val="000000"/>
                </a:solidFill>
                <a:latin typeface="Lexend Deca"/>
                <a:ea typeface="Lexend Deca"/>
                <a:cs typeface="Lexend Deca"/>
                <a:sym typeface="Lexend Deca"/>
              </a:endParaRPr>
            </a:p>
          </p:txBody>
        </p:sp>
      </p:grpSp>
      <p:grpSp>
        <p:nvGrpSpPr>
          <p:cNvPr id="296" name="Google Shape;296;p37"/>
          <p:cNvGrpSpPr/>
          <p:nvPr/>
        </p:nvGrpSpPr>
        <p:grpSpPr>
          <a:xfrm>
            <a:off x="2168875" y="749212"/>
            <a:ext cx="3518948" cy="2883238"/>
            <a:chOff x="2168875" y="1130212"/>
            <a:chExt cx="3518948" cy="2883238"/>
          </a:xfrm>
        </p:grpSpPr>
        <p:sp>
          <p:nvSpPr>
            <p:cNvPr id="297" name="Google Shape;297;p37"/>
            <p:cNvSpPr/>
            <p:nvPr/>
          </p:nvSpPr>
          <p:spPr>
            <a:xfrm>
              <a:off x="2168875" y="2988200"/>
              <a:ext cx="1325950" cy="327300"/>
            </a:xfrm>
            <a:custGeom>
              <a:avLst/>
              <a:gdLst/>
              <a:ahLst/>
              <a:cxnLst/>
              <a:rect l="l" t="t" r="r" b="b"/>
              <a:pathLst>
                <a:path w="53038" h="13092" extrusionOk="0">
                  <a:moveTo>
                    <a:pt x="0" y="1749"/>
                  </a:moveTo>
                  <a:cubicBezTo>
                    <a:pt x="3109" y="3498"/>
                    <a:pt x="12434" y="10686"/>
                    <a:pt x="18651" y="12240"/>
                  </a:cubicBezTo>
                  <a:cubicBezTo>
                    <a:pt x="24868" y="13794"/>
                    <a:pt x="31571" y="13114"/>
                    <a:pt x="37302" y="11074"/>
                  </a:cubicBezTo>
                  <a:cubicBezTo>
                    <a:pt x="43033" y="9034"/>
                    <a:pt x="50415" y="1846"/>
                    <a:pt x="53038" y="0"/>
                  </a:cubicBezTo>
                </a:path>
              </a:pathLst>
            </a:cu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7"/>
            <p:cNvSpPr txBox="1"/>
            <p:nvPr/>
          </p:nvSpPr>
          <p:spPr>
            <a:xfrm>
              <a:off x="3363023" y="3353750"/>
              <a:ext cx="2231100" cy="65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transformation</a:t>
              </a:r>
              <a:endParaRPr sz="1800" b="1"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800"/>
                <a:buFont typeface="Arial"/>
                <a:buNone/>
              </a:pPr>
              <a:r>
                <a:rPr lang="fr" sz="1800" b="0" i="0" u="none" strike="noStrike" cap="none">
                  <a:solidFill>
                    <a:srgbClr val="000000"/>
                  </a:solidFill>
                  <a:latin typeface="Lexend Deca"/>
                  <a:ea typeface="Lexend Deca"/>
                  <a:cs typeface="Lexend Deca"/>
                  <a:sym typeface="Lexend Deca"/>
                </a:rPr>
                <a:t>(combustion)</a:t>
              </a:r>
              <a:endParaRPr sz="1800" b="0" i="0" u="none" strike="noStrike" cap="none">
                <a:solidFill>
                  <a:srgbClr val="000000"/>
                </a:solidFill>
                <a:latin typeface="Lexend Deca"/>
                <a:ea typeface="Lexend Deca"/>
                <a:cs typeface="Lexend Deca"/>
                <a:sym typeface="Lexend Deca"/>
              </a:endParaRPr>
            </a:p>
          </p:txBody>
        </p:sp>
        <p:pic>
          <p:nvPicPr>
            <p:cNvPr id="299" name="Google Shape;299;p37"/>
            <p:cNvPicPr preferRelativeResize="0"/>
            <p:nvPr/>
          </p:nvPicPr>
          <p:blipFill>
            <a:blip r:embed="rId6">
              <a:alphaModFix/>
            </a:blip>
            <a:stretch>
              <a:fillRect/>
            </a:stretch>
          </p:blipFill>
          <p:spPr>
            <a:xfrm>
              <a:off x="3372774" y="1130212"/>
              <a:ext cx="2315049" cy="19804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 calcmode="lin" valueType="num">
                                      <p:cBhvr additive="base">
                                        <p:cTn id="7" dur="1000"/>
                                        <p:tgtEl>
                                          <p:spTgt spid="289"/>
                                        </p:tgtEl>
                                        <p:attrNameLst>
                                          <p:attrName>ppt_w</p:attrName>
                                        </p:attrNameLst>
                                      </p:cBhvr>
                                      <p:tavLst>
                                        <p:tav tm="0">
                                          <p:val>
                                            <p:strVal val="0"/>
                                          </p:val>
                                        </p:tav>
                                        <p:tav tm="100000">
                                          <p:val>
                                            <p:strVal val="#ppt_w"/>
                                          </p:val>
                                        </p:tav>
                                      </p:tavLst>
                                    </p:anim>
                                    <p:anim calcmode="lin" valueType="num">
                                      <p:cBhvr additive="base">
                                        <p:cTn id="8" dur="1000"/>
                                        <p:tgtEl>
                                          <p:spTgt spid="28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6"/>
                                        </p:tgtEl>
                                        <p:attrNameLst>
                                          <p:attrName>style.visibility</p:attrName>
                                        </p:attrNameLst>
                                      </p:cBhvr>
                                      <p:to>
                                        <p:strVal val="visible"/>
                                      </p:to>
                                    </p:set>
                                    <p:anim calcmode="lin" valueType="num">
                                      <p:cBhvr additive="base">
                                        <p:cTn id="13" dur="1000"/>
                                        <p:tgtEl>
                                          <p:spTgt spid="296"/>
                                        </p:tgtEl>
                                        <p:attrNameLst>
                                          <p:attrName>ppt_w</p:attrName>
                                        </p:attrNameLst>
                                      </p:cBhvr>
                                      <p:tavLst>
                                        <p:tav tm="0">
                                          <p:val>
                                            <p:strVal val="0"/>
                                          </p:val>
                                        </p:tav>
                                        <p:tav tm="100000">
                                          <p:val>
                                            <p:strVal val="#ppt_w"/>
                                          </p:val>
                                        </p:tav>
                                      </p:tavLst>
                                    </p:anim>
                                    <p:anim calcmode="lin" valueType="num">
                                      <p:cBhvr additive="base">
                                        <p:cTn id="14" dur="1000"/>
                                        <p:tgtEl>
                                          <p:spTgt spid="296"/>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92"/>
                                        </p:tgtEl>
                                        <p:attrNameLst>
                                          <p:attrName>style.visibility</p:attrName>
                                        </p:attrNameLst>
                                      </p:cBhvr>
                                      <p:to>
                                        <p:strVal val="visible"/>
                                      </p:to>
                                    </p:set>
                                    <p:anim calcmode="lin" valueType="num">
                                      <p:cBhvr additive="base">
                                        <p:cTn id="19" dur="1000"/>
                                        <p:tgtEl>
                                          <p:spTgt spid="292"/>
                                        </p:tgtEl>
                                        <p:attrNameLst>
                                          <p:attrName>ppt_w</p:attrName>
                                        </p:attrNameLst>
                                      </p:cBhvr>
                                      <p:tavLst>
                                        <p:tav tm="0">
                                          <p:val>
                                            <p:strVal val="0"/>
                                          </p:val>
                                        </p:tav>
                                        <p:tav tm="100000">
                                          <p:val>
                                            <p:strVal val="#ppt_w"/>
                                          </p:val>
                                        </p:tav>
                                      </p:tavLst>
                                    </p:anim>
                                    <p:anim calcmode="lin" valueType="num">
                                      <p:cBhvr additive="base">
                                        <p:cTn id="20" dur="1000"/>
                                        <p:tgtEl>
                                          <p:spTgt spid="292"/>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8"/>
                                        </p:tgtEl>
                                        <p:attrNameLst>
                                          <p:attrName>style.visibility</p:attrName>
                                        </p:attrNameLst>
                                      </p:cBhvr>
                                      <p:to>
                                        <p:strVal val="visible"/>
                                      </p:to>
                                    </p:set>
                                    <p:anim calcmode="lin" valueType="num">
                                      <p:cBhvr additive="base">
                                        <p:cTn id="25" dur="1000"/>
                                        <p:tgtEl>
                                          <p:spTgt spid="2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14</a:t>
            </a:fld>
            <a:endParaRPr/>
          </a:p>
        </p:txBody>
      </p:sp>
      <p:sp>
        <p:nvSpPr>
          <p:cNvPr id="305" name="Google Shape;305;p38"/>
          <p:cNvSpPr txBox="1"/>
          <p:nvPr/>
        </p:nvSpPr>
        <p:spPr>
          <a:xfrm>
            <a:off x="0" y="2300375"/>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Quelles sont les formes d’énergie ?</a:t>
            </a:r>
            <a:endParaRPr sz="3000" b="0" i="0" u="none" strike="noStrike" cap="none">
              <a:solidFill>
                <a:srgbClr val="000000"/>
              </a:solidFill>
              <a:latin typeface="Lexend Deca"/>
              <a:ea typeface="Lexend Deca"/>
              <a:cs typeface="Lexend Deca"/>
              <a:sym typeface="Lexend Deca"/>
            </a:endParaRPr>
          </a:p>
        </p:txBody>
      </p:sp>
      <p:pic>
        <p:nvPicPr>
          <p:cNvPr id="306" name="Google Shape;306;p38"/>
          <p:cNvPicPr preferRelativeResize="0"/>
          <p:nvPr/>
        </p:nvPicPr>
        <p:blipFill rotWithShape="1">
          <a:blip r:embed="rId3">
            <a:alphaModFix/>
          </a:blip>
          <a:srcRect l="-147893" t="33799" r="227048" b="24611"/>
          <a:stretch/>
        </p:blipFill>
        <p:spPr>
          <a:xfrm>
            <a:off x="4023350" y="3192975"/>
            <a:ext cx="725600" cy="963650"/>
          </a:xfrm>
          <a:prstGeom prst="rect">
            <a:avLst/>
          </a:prstGeom>
          <a:noFill/>
          <a:ln>
            <a:noFill/>
          </a:ln>
        </p:spPr>
      </p:pic>
      <p:grpSp>
        <p:nvGrpSpPr>
          <p:cNvPr id="307" name="Google Shape;307;p38"/>
          <p:cNvGrpSpPr/>
          <p:nvPr/>
        </p:nvGrpSpPr>
        <p:grpSpPr>
          <a:xfrm>
            <a:off x="1227002" y="3052075"/>
            <a:ext cx="2717400" cy="1823163"/>
            <a:chOff x="1227002" y="3052075"/>
            <a:chExt cx="2717400" cy="1823163"/>
          </a:xfrm>
        </p:grpSpPr>
        <p:sp>
          <p:nvSpPr>
            <p:cNvPr id="308" name="Google Shape;308;p38"/>
            <p:cNvSpPr txBox="1"/>
            <p:nvPr/>
          </p:nvSpPr>
          <p:spPr>
            <a:xfrm>
              <a:off x="1227002" y="4375138"/>
              <a:ext cx="2717400" cy="500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électrique</a:t>
              </a:r>
              <a:endParaRPr sz="1800" b="1" i="0" u="none" strike="noStrike" cap="none">
                <a:solidFill>
                  <a:srgbClr val="000000"/>
                </a:solidFill>
                <a:latin typeface="Lexend Deca"/>
                <a:ea typeface="Lexend Deca"/>
                <a:cs typeface="Lexend Deca"/>
                <a:sym typeface="Lexend Deca"/>
              </a:endParaRPr>
            </a:p>
          </p:txBody>
        </p:sp>
        <p:pic>
          <p:nvPicPr>
            <p:cNvPr id="309" name="Google Shape;309;p38"/>
            <p:cNvPicPr preferRelativeResize="0"/>
            <p:nvPr/>
          </p:nvPicPr>
          <p:blipFill rotWithShape="1">
            <a:blip r:embed="rId3">
              <a:alphaModFix/>
            </a:blip>
            <a:srcRect t="20008" r="75726" b="58407"/>
            <a:stretch/>
          </p:blipFill>
          <p:spPr>
            <a:xfrm>
              <a:off x="1232050" y="3424762"/>
              <a:ext cx="844925" cy="500100"/>
            </a:xfrm>
            <a:prstGeom prst="rect">
              <a:avLst/>
            </a:prstGeom>
            <a:noFill/>
            <a:ln>
              <a:noFill/>
            </a:ln>
          </p:spPr>
        </p:pic>
        <p:pic>
          <p:nvPicPr>
            <p:cNvPr id="310" name="Google Shape;310;p38"/>
            <p:cNvPicPr preferRelativeResize="0"/>
            <p:nvPr/>
          </p:nvPicPr>
          <p:blipFill rotWithShape="1">
            <a:blip r:embed="rId3">
              <a:alphaModFix/>
            </a:blip>
            <a:srcRect l="70365" b="58409"/>
            <a:stretch/>
          </p:blipFill>
          <p:spPr>
            <a:xfrm>
              <a:off x="2076975" y="3052075"/>
              <a:ext cx="1031574" cy="963675"/>
            </a:xfrm>
            <a:prstGeom prst="rect">
              <a:avLst/>
            </a:prstGeom>
            <a:noFill/>
            <a:ln>
              <a:noFill/>
            </a:ln>
          </p:spPr>
        </p:pic>
        <p:pic>
          <p:nvPicPr>
            <p:cNvPr id="311" name="Google Shape;311;p38"/>
            <p:cNvPicPr preferRelativeResize="0"/>
            <p:nvPr/>
          </p:nvPicPr>
          <p:blipFill rotWithShape="1">
            <a:blip r:embed="rId4">
              <a:alphaModFix/>
            </a:blip>
            <a:srcRect/>
            <a:stretch/>
          </p:blipFill>
          <p:spPr>
            <a:xfrm flipH="1">
              <a:off x="3270725" y="3222713"/>
              <a:ext cx="548700" cy="1097400"/>
            </a:xfrm>
            <a:prstGeom prst="rect">
              <a:avLst/>
            </a:prstGeom>
            <a:noFill/>
            <a:ln>
              <a:noFill/>
            </a:ln>
          </p:spPr>
        </p:pic>
      </p:grpSp>
      <p:grpSp>
        <p:nvGrpSpPr>
          <p:cNvPr id="312" name="Google Shape;312;p38"/>
          <p:cNvGrpSpPr/>
          <p:nvPr/>
        </p:nvGrpSpPr>
        <p:grpSpPr>
          <a:xfrm>
            <a:off x="32515" y="200706"/>
            <a:ext cx="2717400" cy="2076357"/>
            <a:chOff x="32515" y="200706"/>
            <a:chExt cx="2717400" cy="2076357"/>
          </a:xfrm>
        </p:grpSpPr>
        <p:sp>
          <p:nvSpPr>
            <p:cNvPr id="313" name="Google Shape;313;p38"/>
            <p:cNvSpPr txBox="1"/>
            <p:nvPr/>
          </p:nvSpPr>
          <p:spPr>
            <a:xfrm>
              <a:off x="32515" y="1776963"/>
              <a:ext cx="2717400" cy="500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mécanique</a:t>
              </a:r>
              <a:endParaRPr sz="1800" b="1" i="0" u="none" strike="noStrike" cap="none">
                <a:solidFill>
                  <a:srgbClr val="000000"/>
                </a:solidFill>
                <a:latin typeface="Lexend Deca"/>
                <a:ea typeface="Lexend Deca"/>
                <a:cs typeface="Lexend Deca"/>
                <a:sym typeface="Lexend Deca"/>
              </a:endParaRPr>
            </a:p>
          </p:txBody>
        </p:sp>
        <p:pic>
          <p:nvPicPr>
            <p:cNvPr id="314" name="Google Shape;314;p38"/>
            <p:cNvPicPr preferRelativeResize="0"/>
            <p:nvPr/>
          </p:nvPicPr>
          <p:blipFill>
            <a:blip r:embed="rId5">
              <a:alphaModFix/>
            </a:blip>
            <a:stretch>
              <a:fillRect/>
            </a:stretch>
          </p:blipFill>
          <p:spPr>
            <a:xfrm>
              <a:off x="590119" y="200706"/>
              <a:ext cx="1602200" cy="1512081"/>
            </a:xfrm>
            <a:prstGeom prst="rect">
              <a:avLst/>
            </a:prstGeom>
            <a:noFill/>
            <a:ln>
              <a:noFill/>
            </a:ln>
          </p:spPr>
        </p:pic>
      </p:grpSp>
      <p:grpSp>
        <p:nvGrpSpPr>
          <p:cNvPr id="315" name="Google Shape;315;p38"/>
          <p:cNvGrpSpPr/>
          <p:nvPr/>
        </p:nvGrpSpPr>
        <p:grpSpPr>
          <a:xfrm>
            <a:off x="5121274" y="2955550"/>
            <a:ext cx="3968700" cy="1944850"/>
            <a:chOff x="5442749" y="2930400"/>
            <a:chExt cx="3968700" cy="1944850"/>
          </a:xfrm>
        </p:grpSpPr>
        <p:sp>
          <p:nvSpPr>
            <p:cNvPr id="316" name="Google Shape;316;p38"/>
            <p:cNvSpPr txBox="1"/>
            <p:nvPr/>
          </p:nvSpPr>
          <p:spPr>
            <a:xfrm>
              <a:off x="5442749" y="4375150"/>
              <a:ext cx="3968700" cy="500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mécanique</a:t>
              </a:r>
              <a:endParaRPr sz="1800" b="1" i="0" u="none" strike="noStrike" cap="none">
                <a:solidFill>
                  <a:srgbClr val="000000"/>
                </a:solidFill>
                <a:latin typeface="Lexend Deca"/>
                <a:ea typeface="Lexend Deca"/>
                <a:cs typeface="Lexend Deca"/>
                <a:sym typeface="Lexend Deca"/>
              </a:endParaRPr>
            </a:p>
          </p:txBody>
        </p:sp>
        <p:pic>
          <p:nvPicPr>
            <p:cNvPr id="317" name="Google Shape;317;p38"/>
            <p:cNvPicPr preferRelativeResize="0"/>
            <p:nvPr/>
          </p:nvPicPr>
          <p:blipFill>
            <a:blip r:embed="rId6">
              <a:alphaModFix/>
            </a:blip>
            <a:stretch>
              <a:fillRect/>
            </a:stretch>
          </p:blipFill>
          <p:spPr>
            <a:xfrm>
              <a:off x="6519525" y="2930400"/>
              <a:ext cx="1815150" cy="1438506"/>
            </a:xfrm>
            <a:prstGeom prst="rect">
              <a:avLst/>
            </a:prstGeom>
            <a:noFill/>
            <a:ln>
              <a:noFill/>
            </a:ln>
          </p:spPr>
        </p:pic>
      </p:grpSp>
      <p:grpSp>
        <p:nvGrpSpPr>
          <p:cNvPr id="318" name="Google Shape;318;p38"/>
          <p:cNvGrpSpPr/>
          <p:nvPr/>
        </p:nvGrpSpPr>
        <p:grpSpPr>
          <a:xfrm>
            <a:off x="3310013" y="129036"/>
            <a:ext cx="2320200" cy="1806289"/>
            <a:chOff x="3310013" y="129036"/>
            <a:chExt cx="2320200" cy="1806289"/>
          </a:xfrm>
        </p:grpSpPr>
        <p:sp>
          <p:nvSpPr>
            <p:cNvPr id="319" name="Google Shape;319;p38"/>
            <p:cNvSpPr txBox="1"/>
            <p:nvPr/>
          </p:nvSpPr>
          <p:spPr>
            <a:xfrm>
              <a:off x="3310013" y="1435225"/>
              <a:ext cx="2320200" cy="500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thermique</a:t>
              </a:r>
              <a:endParaRPr sz="1800" b="1" i="0" u="none" strike="noStrike" cap="none">
                <a:solidFill>
                  <a:srgbClr val="000000"/>
                </a:solidFill>
                <a:latin typeface="Lexend Deca"/>
                <a:ea typeface="Lexend Deca"/>
                <a:cs typeface="Lexend Deca"/>
                <a:sym typeface="Lexend Deca"/>
              </a:endParaRPr>
            </a:p>
          </p:txBody>
        </p:sp>
        <p:pic>
          <p:nvPicPr>
            <p:cNvPr id="320" name="Google Shape;320;p38"/>
            <p:cNvPicPr preferRelativeResize="0"/>
            <p:nvPr/>
          </p:nvPicPr>
          <p:blipFill rotWithShape="1">
            <a:blip r:embed="rId7">
              <a:alphaModFix/>
            </a:blip>
            <a:srcRect/>
            <a:stretch/>
          </p:blipFill>
          <p:spPr>
            <a:xfrm>
              <a:off x="3926486" y="129036"/>
              <a:ext cx="1087283" cy="1251550"/>
            </a:xfrm>
            <a:prstGeom prst="rect">
              <a:avLst/>
            </a:prstGeom>
            <a:noFill/>
            <a:ln>
              <a:noFill/>
            </a:ln>
          </p:spPr>
        </p:pic>
      </p:grpSp>
      <p:grpSp>
        <p:nvGrpSpPr>
          <p:cNvPr id="321" name="Google Shape;321;p38"/>
          <p:cNvGrpSpPr/>
          <p:nvPr/>
        </p:nvGrpSpPr>
        <p:grpSpPr>
          <a:xfrm>
            <a:off x="6919023" y="21422"/>
            <a:ext cx="2225100" cy="2329553"/>
            <a:chOff x="6919023" y="21422"/>
            <a:chExt cx="2225100" cy="2329553"/>
          </a:xfrm>
        </p:grpSpPr>
        <p:sp>
          <p:nvSpPr>
            <p:cNvPr id="322" name="Google Shape;322;p38"/>
            <p:cNvSpPr txBox="1"/>
            <p:nvPr/>
          </p:nvSpPr>
          <p:spPr>
            <a:xfrm>
              <a:off x="6919023" y="1601275"/>
              <a:ext cx="2225100" cy="749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a:t>
              </a:r>
              <a:r>
                <a:rPr lang="fr" sz="1800" b="1">
                  <a:highlight>
                    <a:srgbClr val="FFFFFF"/>
                  </a:highlight>
                  <a:latin typeface="Lexend Deca"/>
                  <a:ea typeface="Lexend Deca"/>
                  <a:cs typeface="Lexend Deca"/>
                  <a:sym typeface="Lexend Deca"/>
                </a:rPr>
                <a:t>s</a:t>
              </a:r>
              <a:r>
                <a:rPr lang="fr" sz="1800" b="1" i="0" u="none" strike="noStrike" cap="none">
                  <a:solidFill>
                    <a:srgbClr val="000000"/>
                  </a:solidFill>
                  <a:highlight>
                    <a:srgbClr val="FFFFFF"/>
                  </a:highlight>
                  <a:latin typeface="Lexend Deca"/>
                  <a:ea typeface="Lexend Deca"/>
                  <a:cs typeface="Lexend Deca"/>
                  <a:sym typeface="Lexend Deca"/>
                </a:rPr>
                <a:t>olaire</a:t>
              </a:r>
              <a:endParaRPr sz="1800" b="1" i="0" u="none" strike="noStrike" cap="none">
                <a:solidFill>
                  <a:srgbClr val="000000"/>
                </a:solidFill>
                <a:latin typeface="Lexend Deca"/>
                <a:ea typeface="Lexend Deca"/>
                <a:cs typeface="Lexend Deca"/>
                <a:sym typeface="Lexend Deca"/>
              </a:endParaRPr>
            </a:p>
          </p:txBody>
        </p:sp>
        <p:pic>
          <p:nvPicPr>
            <p:cNvPr id="323" name="Google Shape;323;p38"/>
            <p:cNvPicPr preferRelativeResize="0"/>
            <p:nvPr/>
          </p:nvPicPr>
          <p:blipFill>
            <a:blip r:embed="rId8">
              <a:alphaModFix/>
            </a:blip>
            <a:stretch>
              <a:fillRect/>
            </a:stretch>
          </p:blipFill>
          <p:spPr>
            <a:xfrm>
              <a:off x="6920350" y="21422"/>
              <a:ext cx="2177000" cy="16191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1000"/>
                                        <p:tgtEl>
                                          <p:spTgt spid="312"/>
                                        </p:tgtEl>
                                        <p:attrNameLst>
                                          <p:attrName>ppt_w</p:attrName>
                                        </p:attrNameLst>
                                      </p:cBhvr>
                                      <p:tavLst>
                                        <p:tav tm="0">
                                          <p:val>
                                            <p:strVal val="0"/>
                                          </p:val>
                                        </p:tav>
                                        <p:tav tm="100000">
                                          <p:val>
                                            <p:strVal val="#ppt_w"/>
                                          </p:val>
                                        </p:tav>
                                      </p:tavLst>
                                    </p:anim>
                                    <p:anim calcmode="lin" valueType="num">
                                      <p:cBhvr additive="base">
                                        <p:cTn id="8" dur="1000"/>
                                        <p:tgtEl>
                                          <p:spTgt spid="31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15"/>
                                        </p:tgtEl>
                                        <p:attrNameLst>
                                          <p:attrName>style.visibility</p:attrName>
                                        </p:attrNameLst>
                                      </p:cBhvr>
                                      <p:to>
                                        <p:strVal val="visible"/>
                                      </p:to>
                                    </p:set>
                                    <p:anim calcmode="lin" valueType="num">
                                      <p:cBhvr additive="base">
                                        <p:cTn id="13" dur="1000"/>
                                        <p:tgtEl>
                                          <p:spTgt spid="315"/>
                                        </p:tgtEl>
                                        <p:attrNameLst>
                                          <p:attrName>ppt_w</p:attrName>
                                        </p:attrNameLst>
                                      </p:cBhvr>
                                      <p:tavLst>
                                        <p:tav tm="0">
                                          <p:val>
                                            <p:strVal val="0"/>
                                          </p:val>
                                        </p:tav>
                                        <p:tav tm="100000">
                                          <p:val>
                                            <p:strVal val="#ppt_w"/>
                                          </p:val>
                                        </p:tav>
                                      </p:tavLst>
                                    </p:anim>
                                    <p:anim calcmode="lin" valueType="num">
                                      <p:cBhvr additive="base">
                                        <p:cTn id="14" dur="1000"/>
                                        <p:tgtEl>
                                          <p:spTgt spid="315"/>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21"/>
                                        </p:tgtEl>
                                        <p:attrNameLst>
                                          <p:attrName>style.visibility</p:attrName>
                                        </p:attrNameLst>
                                      </p:cBhvr>
                                      <p:to>
                                        <p:strVal val="visible"/>
                                      </p:to>
                                    </p:set>
                                    <p:anim calcmode="lin" valueType="num">
                                      <p:cBhvr additive="base">
                                        <p:cTn id="19" dur="1000"/>
                                        <p:tgtEl>
                                          <p:spTgt spid="321"/>
                                        </p:tgtEl>
                                        <p:attrNameLst>
                                          <p:attrName>ppt_w</p:attrName>
                                        </p:attrNameLst>
                                      </p:cBhvr>
                                      <p:tavLst>
                                        <p:tav tm="0">
                                          <p:val>
                                            <p:strVal val="0"/>
                                          </p:val>
                                        </p:tav>
                                        <p:tav tm="100000">
                                          <p:val>
                                            <p:strVal val="#ppt_w"/>
                                          </p:val>
                                        </p:tav>
                                      </p:tavLst>
                                    </p:anim>
                                    <p:anim calcmode="lin" valueType="num">
                                      <p:cBhvr additive="base">
                                        <p:cTn id="20" dur="1000"/>
                                        <p:tgtEl>
                                          <p:spTgt spid="321"/>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18"/>
                                        </p:tgtEl>
                                        <p:attrNameLst>
                                          <p:attrName>style.visibility</p:attrName>
                                        </p:attrNameLst>
                                      </p:cBhvr>
                                      <p:to>
                                        <p:strVal val="visible"/>
                                      </p:to>
                                    </p:set>
                                    <p:anim calcmode="lin" valueType="num">
                                      <p:cBhvr additive="base">
                                        <p:cTn id="25" dur="1000"/>
                                        <p:tgtEl>
                                          <p:spTgt spid="318"/>
                                        </p:tgtEl>
                                        <p:attrNameLst>
                                          <p:attrName>ppt_w</p:attrName>
                                        </p:attrNameLst>
                                      </p:cBhvr>
                                      <p:tavLst>
                                        <p:tav tm="0">
                                          <p:val>
                                            <p:strVal val="0"/>
                                          </p:val>
                                        </p:tav>
                                        <p:tav tm="100000">
                                          <p:val>
                                            <p:strVal val="#ppt_w"/>
                                          </p:val>
                                        </p:tav>
                                      </p:tavLst>
                                    </p:anim>
                                    <p:anim calcmode="lin" valueType="num">
                                      <p:cBhvr additive="base">
                                        <p:cTn id="26" dur="1000"/>
                                        <p:tgtEl>
                                          <p:spTgt spid="318"/>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
                                        </p:tgtEl>
                                        <p:attrNameLst>
                                          <p:attrName>style.visibility</p:attrName>
                                        </p:attrNameLst>
                                      </p:cBhvr>
                                      <p:to>
                                        <p:strVal val="visible"/>
                                      </p:to>
                                    </p:set>
                                    <p:animEffect transition="in" filter="fade">
                                      <p:cBhvr>
                                        <p:cTn id="31"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9"/>
          <p:cNvPicPr preferRelativeResize="0"/>
          <p:nvPr/>
        </p:nvPicPr>
        <p:blipFill rotWithShape="1">
          <a:blip r:embed="rId3">
            <a:alphaModFix/>
          </a:blip>
          <a:srcRect/>
          <a:stretch/>
        </p:blipFill>
        <p:spPr>
          <a:xfrm>
            <a:off x="4208150" y="2106623"/>
            <a:ext cx="1639847" cy="1378101"/>
          </a:xfrm>
          <a:prstGeom prst="rect">
            <a:avLst/>
          </a:prstGeom>
          <a:noFill/>
          <a:ln>
            <a:noFill/>
          </a:ln>
        </p:spPr>
      </p:pic>
      <p:sp>
        <p:nvSpPr>
          <p:cNvPr id="329" name="Google Shape;329;p39"/>
          <p:cNvSpPr/>
          <p:nvPr/>
        </p:nvSpPr>
        <p:spPr>
          <a:xfrm>
            <a:off x="2667525" y="1978625"/>
            <a:ext cx="3732000" cy="1670400"/>
          </a:xfrm>
          <a:prstGeom prst="ellipse">
            <a:avLst/>
          </a:prstGeom>
          <a:noFill/>
          <a:ln w="2857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p39"/>
          <p:cNvPicPr preferRelativeResize="0"/>
          <p:nvPr/>
        </p:nvPicPr>
        <p:blipFill rotWithShape="1">
          <a:blip r:embed="rId4">
            <a:alphaModFix/>
          </a:blip>
          <a:srcRect/>
          <a:stretch/>
        </p:blipFill>
        <p:spPr>
          <a:xfrm>
            <a:off x="2667525" y="2035938"/>
            <a:ext cx="1613225" cy="1613225"/>
          </a:xfrm>
          <a:prstGeom prst="rect">
            <a:avLst/>
          </a:prstGeom>
          <a:noFill/>
          <a:ln>
            <a:noFill/>
          </a:ln>
        </p:spPr>
      </p:pic>
      <p:sp>
        <p:nvSpPr>
          <p:cNvPr id="331" name="Google Shape;331;p3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15</a:t>
            </a:fld>
            <a:endParaRPr/>
          </a:p>
        </p:txBody>
      </p:sp>
      <p:sp>
        <p:nvSpPr>
          <p:cNvPr id="332" name="Google Shape;332;p39"/>
          <p:cNvSpPr txBox="1"/>
          <p:nvPr/>
        </p:nvSpPr>
        <p:spPr>
          <a:xfrm>
            <a:off x="162475" y="49750"/>
            <a:ext cx="8933700" cy="6597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rgbClr val="000000"/>
                </a:solidFill>
                <a:latin typeface="Lexend Deca"/>
                <a:ea typeface="Lexend Deca"/>
                <a:cs typeface="Lexend Deca"/>
                <a:sym typeface="Lexend Deca"/>
              </a:rPr>
              <a:t>Nos objets du quotidien</a:t>
            </a:r>
            <a:endParaRPr sz="3000" b="0" i="0" u="none" strike="noStrike" cap="none">
              <a:solidFill>
                <a:srgbClr val="000000"/>
              </a:solidFill>
              <a:latin typeface="Lexend Deca"/>
              <a:ea typeface="Lexend Deca"/>
              <a:cs typeface="Lexend Deca"/>
              <a:sym typeface="Lexend Deca"/>
            </a:endParaRPr>
          </a:p>
        </p:txBody>
      </p:sp>
      <p:pic>
        <p:nvPicPr>
          <p:cNvPr id="333" name="Google Shape;333;p39"/>
          <p:cNvPicPr preferRelativeResize="0"/>
          <p:nvPr/>
        </p:nvPicPr>
        <p:blipFill rotWithShape="1">
          <a:blip r:embed="rId5">
            <a:alphaModFix/>
          </a:blip>
          <a:srcRect/>
          <a:stretch/>
        </p:blipFill>
        <p:spPr>
          <a:xfrm>
            <a:off x="1708338" y="3886575"/>
            <a:ext cx="861299" cy="791313"/>
          </a:xfrm>
          <a:prstGeom prst="rect">
            <a:avLst/>
          </a:prstGeom>
          <a:noFill/>
          <a:ln>
            <a:noFill/>
          </a:ln>
        </p:spPr>
      </p:pic>
      <p:pic>
        <p:nvPicPr>
          <p:cNvPr id="334" name="Google Shape;334;p39"/>
          <p:cNvPicPr preferRelativeResize="0"/>
          <p:nvPr/>
        </p:nvPicPr>
        <p:blipFill rotWithShape="1">
          <a:blip r:embed="rId6">
            <a:alphaModFix/>
          </a:blip>
          <a:srcRect/>
          <a:stretch/>
        </p:blipFill>
        <p:spPr>
          <a:xfrm>
            <a:off x="4407225" y="3736049"/>
            <a:ext cx="682724" cy="1092374"/>
          </a:xfrm>
          <a:prstGeom prst="rect">
            <a:avLst/>
          </a:prstGeom>
          <a:noFill/>
          <a:ln>
            <a:noFill/>
          </a:ln>
        </p:spPr>
      </p:pic>
      <p:grpSp>
        <p:nvGrpSpPr>
          <p:cNvPr id="335" name="Google Shape;335;p39"/>
          <p:cNvGrpSpPr/>
          <p:nvPr/>
        </p:nvGrpSpPr>
        <p:grpSpPr>
          <a:xfrm>
            <a:off x="4080177" y="861850"/>
            <a:ext cx="1514725" cy="1092375"/>
            <a:chOff x="3951766" y="297510"/>
            <a:chExt cx="2456576" cy="1887962"/>
          </a:xfrm>
        </p:grpSpPr>
        <p:pic>
          <p:nvPicPr>
            <p:cNvPr id="336" name="Google Shape;336;p39"/>
            <p:cNvPicPr preferRelativeResize="0"/>
            <p:nvPr/>
          </p:nvPicPr>
          <p:blipFill rotWithShape="1">
            <a:blip r:embed="rId7">
              <a:alphaModFix/>
            </a:blip>
            <a:srcRect l="33110"/>
            <a:stretch/>
          </p:blipFill>
          <p:spPr>
            <a:xfrm>
              <a:off x="3951766" y="297510"/>
              <a:ext cx="2456576" cy="1887962"/>
            </a:xfrm>
            <a:prstGeom prst="rect">
              <a:avLst/>
            </a:prstGeom>
            <a:noFill/>
            <a:ln>
              <a:noFill/>
            </a:ln>
          </p:spPr>
        </p:pic>
        <p:pic>
          <p:nvPicPr>
            <p:cNvPr id="337" name="Google Shape;337;p39"/>
            <p:cNvPicPr preferRelativeResize="0"/>
            <p:nvPr/>
          </p:nvPicPr>
          <p:blipFill rotWithShape="1">
            <a:blip r:embed="rId8">
              <a:alphaModFix/>
            </a:blip>
            <a:srcRect/>
            <a:stretch/>
          </p:blipFill>
          <p:spPr>
            <a:xfrm>
              <a:off x="4107025" y="871700"/>
              <a:ext cx="1504525" cy="867400"/>
            </a:xfrm>
            <a:prstGeom prst="rect">
              <a:avLst/>
            </a:prstGeom>
            <a:noFill/>
            <a:ln>
              <a:noFill/>
            </a:ln>
          </p:spPr>
        </p:pic>
      </p:grpSp>
      <p:pic>
        <p:nvPicPr>
          <p:cNvPr id="338" name="Google Shape;338;p39"/>
          <p:cNvPicPr preferRelativeResize="0"/>
          <p:nvPr/>
        </p:nvPicPr>
        <p:blipFill rotWithShape="1">
          <a:blip r:embed="rId9">
            <a:alphaModFix/>
          </a:blip>
          <a:srcRect/>
          <a:stretch/>
        </p:blipFill>
        <p:spPr>
          <a:xfrm>
            <a:off x="1480450" y="1022450"/>
            <a:ext cx="943825" cy="1670375"/>
          </a:xfrm>
          <a:prstGeom prst="rect">
            <a:avLst/>
          </a:prstGeom>
          <a:noFill/>
          <a:ln>
            <a:noFill/>
          </a:ln>
        </p:spPr>
      </p:pic>
      <p:pic>
        <p:nvPicPr>
          <p:cNvPr id="339" name="Google Shape;339;p39"/>
          <p:cNvPicPr preferRelativeResize="0"/>
          <p:nvPr/>
        </p:nvPicPr>
        <p:blipFill rotWithShape="1">
          <a:blip r:embed="rId10">
            <a:alphaModFix/>
          </a:blip>
          <a:srcRect/>
          <a:stretch/>
        </p:blipFill>
        <p:spPr>
          <a:xfrm>
            <a:off x="597575" y="2829777"/>
            <a:ext cx="1110775" cy="640392"/>
          </a:xfrm>
          <a:prstGeom prst="rect">
            <a:avLst/>
          </a:prstGeom>
          <a:noFill/>
          <a:ln>
            <a:noFill/>
          </a:ln>
        </p:spPr>
      </p:pic>
      <p:pic>
        <p:nvPicPr>
          <p:cNvPr id="340" name="Google Shape;340;p39"/>
          <p:cNvPicPr preferRelativeResize="0"/>
          <p:nvPr/>
        </p:nvPicPr>
        <p:blipFill rotWithShape="1">
          <a:blip r:embed="rId11">
            <a:alphaModFix/>
          </a:blip>
          <a:srcRect/>
          <a:stretch/>
        </p:blipFill>
        <p:spPr>
          <a:xfrm>
            <a:off x="6684250" y="2875385"/>
            <a:ext cx="943825" cy="1345315"/>
          </a:xfrm>
          <a:prstGeom prst="rect">
            <a:avLst/>
          </a:prstGeom>
          <a:noFill/>
          <a:ln>
            <a:noFill/>
          </a:ln>
        </p:spPr>
      </p:pic>
      <p:pic>
        <p:nvPicPr>
          <p:cNvPr id="341" name="Google Shape;341;p39"/>
          <p:cNvPicPr preferRelativeResize="0"/>
          <p:nvPr/>
        </p:nvPicPr>
        <p:blipFill>
          <a:blip r:embed="rId12">
            <a:alphaModFix/>
          </a:blip>
          <a:stretch>
            <a:fillRect/>
          </a:stretch>
        </p:blipFill>
        <p:spPr>
          <a:xfrm flipH="1">
            <a:off x="7628075" y="3776200"/>
            <a:ext cx="1003225" cy="521125"/>
          </a:xfrm>
          <a:prstGeom prst="rect">
            <a:avLst/>
          </a:prstGeom>
          <a:noFill/>
          <a:ln>
            <a:noFill/>
          </a:ln>
        </p:spPr>
      </p:pic>
      <p:pic>
        <p:nvPicPr>
          <p:cNvPr id="342" name="Google Shape;342;p39"/>
          <p:cNvPicPr preferRelativeResize="0"/>
          <p:nvPr/>
        </p:nvPicPr>
        <p:blipFill>
          <a:blip r:embed="rId12">
            <a:alphaModFix/>
          </a:blip>
          <a:stretch>
            <a:fillRect/>
          </a:stretch>
        </p:blipFill>
        <p:spPr>
          <a:xfrm flipH="1">
            <a:off x="2569625" y="4061775"/>
            <a:ext cx="1003225" cy="521125"/>
          </a:xfrm>
          <a:prstGeom prst="rect">
            <a:avLst/>
          </a:prstGeom>
          <a:noFill/>
          <a:ln>
            <a:noFill/>
          </a:ln>
        </p:spPr>
      </p:pic>
      <p:pic>
        <p:nvPicPr>
          <p:cNvPr id="343" name="Google Shape;343;p39"/>
          <p:cNvPicPr preferRelativeResize="0"/>
          <p:nvPr/>
        </p:nvPicPr>
        <p:blipFill>
          <a:blip r:embed="rId12">
            <a:alphaModFix/>
          </a:blip>
          <a:stretch>
            <a:fillRect/>
          </a:stretch>
        </p:blipFill>
        <p:spPr>
          <a:xfrm>
            <a:off x="3089875" y="1304500"/>
            <a:ext cx="1045575" cy="521125"/>
          </a:xfrm>
          <a:prstGeom prst="rect">
            <a:avLst/>
          </a:prstGeom>
          <a:noFill/>
          <a:ln>
            <a:noFill/>
          </a:ln>
        </p:spPr>
      </p:pic>
      <p:pic>
        <p:nvPicPr>
          <p:cNvPr id="344" name="Google Shape;344;p39"/>
          <p:cNvPicPr preferRelativeResize="0"/>
          <p:nvPr/>
        </p:nvPicPr>
        <p:blipFill>
          <a:blip r:embed="rId13">
            <a:alphaModFix/>
          </a:blip>
          <a:stretch>
            <a:fillRect/>
          </a:stretch>
        </p:blipFill>
        <p:spPr>
          <a:xfrm flipH="1">
            <a:off x="5001175" y="4125800"/>
            <a:ext cx="1172800" cy="659700"/>
          </a:xfrm>
          <a:prstGeom prst="rect">
            <a:avLst/>
          </a:prstGeom>
          <a:noFill/>
          <a:ln>
            <a:noFill/>
          </a:ln>
        </p:spPr>
      </p:pic>
      <p:pic>
        <p:nvPicPr>
          <p:cNvPr id="345" name="Google Shape;345;p39"/>
          <p:cNvPicPr preferRelativeResize="0"/>
          <p:nvPr/>
        </p:nvPicPr>
        <p:blipFill>
          <a:blip r:embed="rId14">
            <a:alphaModFix/>
          </a:blip>
          <a:stretch>
            <a:fillRect/>
          </a:stretch>
        </p:blipFill>
        <p:spPr>
          <a:xfrm>
            <a:off x="6399522" y="1159204"/>
            <a:ext cx="1426650" cy="115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16</a:t>
            </a:fld>
            <a:endParaRPr/>
          </a:p>
        </p:txBody>
      </p:sp>
      <p:sp>
        <p:nvSpPr>
          <p:cNvPr id="351" name="Google Shape;351;p40"/>
          <p:cNvSpPr txBox="1"/>
          <p:nvPr/>
        </p:nvSpPr>
        <p:spPr>
          <a:xfrm>
            <a:off x="295350" y="670225"/>
            <a:ext cx="2213700" cy="616800"/>
          </a:xfrm>
          <a:prstGeom prst="rect">
            <a:avLst/>
          </a:prstGeom>
          <a:solidFill>
            <a:srgbClr val="1F497D"/>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FFFFFF"/>
                </a:solidFill>
                <a:latin typeface="Lexend Deca"/>
                <a:ea typeface="Lexend Deca"/>
                <a:cs typeface="Lexend Deca"/>
                <a:sym typeface="Lexend Deca"/>
              </a:rPr>
              <a:t>Énergie d’entrée</a:t>
            </a:r>
            <a:endParaRPr sz="1800" b="1" i="0" u="none" strike="noStrike" cap="none">
              <a:solidFill>
                <a:srgbClr val="FFFFFF"/>
              </a:solidFill>
              <a:latin typeface="Lexend Deca"/>
              <a:ea typeface="Lexend Deca"/>
              <a:cs typeface="Lexend Deca"/>
              <a:sym typeface="Lexend Deca"/>
            </a:endParaRPr>
          </a:p>
        </p:txBody>
      </p:sp>
      <p:pic>
        <p:nvPicPr>
          <p:cNvPr id="352" name="Google Shape;352;p40"/>
          <p:cNvPicPr preferRelativeResize="0"/>
          <p:nvPr/>
        </p:nvPicPr>
        <p:blipFill rotWithShape="1">
          <a:blip r:embed="rId3">
            <a:alphaModFix/>
          </a:blip>
          <a:srcRect/>
          <a:stretch/>
        </p:blipFill>
        <p:spPr>
          <a:xfrm>
            <a:off x="4256250" y="2595250"/>
            <a:ext cx="1026299" cy="942901"/>
          </a:xfrm>
          <a:prstGeom prst="rect">
            <a:avLst/>
          </a:prstGeom>
          <a:noFill/>
          <a:ln>
            <a:noFill/>
          </a:ln>
        </p:spPr>
      </p:pic>
      <p:sp>
        <p:nvSpPr>
          <p:cNvPr id="353" name="Google Shape;353;p40"/>
          <p:cNvSpPr txBox="1"/>
          <p:nvPr/>
        </p:nvSpPr>
        <p:spPr>
          <a:xfrm>
            <a:off x="0" y="0"/>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La conversion d’énergie</a:t>
            </a:r>
            <a:endParaRPr sz="3000" b="0" i="0" u="none" strike="noStrike" cap="none">
              <a:solidFill>
                <a:srgbClr val="000000"/>
              </a:solidFill>
              <a:latin typeface="Lexend Deca"/>
              <a:ea typeface="Lexend Deca"/>
              <a:cs typeface="Lexend Deca"/>
              <a:sym typeface="Lexend Deca"/>
            </a:endParaRPr>
          </a:p>
        </p:txBody>
      </p:sp>
      <p:pic>
        <p:nvPicPr>
          <p:cNvPr id="354" name="Google Shape;354;p40"/>
          <p:cNvPicPr preferRelativeResize="0"/>
          <p:nvPr/>
        </p:nvPicPr>
        <p:blipFill rotWithShape="1">
          <a:blip r:embed="rId4">
            <a:alphaModFix/>
          </a:blip>
          <a:srcRect l="8366" t="5880" r="70999" b="66830"/>
          <a:stretch/>
        </p:blipFill>
        <p:spPr>
          <a:xfrm>
            <a:off x="4412925" y="3772025"/>
            <a:ext cx="712950" cy="942900"/>
          </a:xfrm>
          <a:prstGeom prst="rect">
            <a:avLst/>
          </a:prstGeom>
          <a:noFill/>
          <a:ln>
            <a:noFill/>
          </a:ln>
        </p:spPr>
      </p:pic>
      <p:sp>
        <p:nvSpPr>
          <p:cNvPr id="355" name="Google Shape;355;p40"/>
          <p:cNvSpPr txBox="1"/>
          <p:nvPr/>
        </p:nvSpPr>
        <p:spPr>
          <a:xfrm>
            <a:off x="6712375" y="670225"/>
            <a:ext cx="2213700" cy="616800"/>
          </a:xfrm>
          <a:prstGeom prst="rect">
            <a:avLst/>
          </a:prstGeom>
          <a:solidFill>
            <a:srgbClr val="1F497D"/>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FFFFFF"/>
                </a:solidFill>
                <a:latin typeface="Lexend Deca"/>
                <a:ea typeface="Lexend Deca"/>
                <a:cs typeface="Lexend Deca"/>
                <a:sym typeface="Lexend Deca"/>
              </a:rPr>
              <a:t>Énergie de sortie</a:t>
            </a:r>
            <a:endParaRPr sz="1800" b="1" i="0" u="none" strike="noStrike" cap="none">
              <a:solidFill>
                <a:srgbClr val="FFFFFF"/>
              </a:solidFill>
              <a:latin typeface="Lexend Deca"/>
              <a:ea typeface="Lexend Deca"/>
              <a:cs typeface="Lexend Deca"/>
              <a:sym typeface="Lexend Deca"/>
            </a:endParaRPr>
          </a:p>
        </p:txBody>
      </p:sp>
      <p:sp>
        <p:nvSpPr>
          <p:cNvPr id="356" name="Google Shape;356;p40"/>
          <p:cNvSpPr/>
          <p:nvPr/>
        </p:nvSpPr>
        <p:spPr>
          <a:xfrm>
            <a:off x="2683650" y="1654775"/>
            <a:ext cx="1191000" cy="516300"/>
          </a:xfrm>
          <a:prstGeom prst="rightArrow">
            <a:avLst>
              <a:gd name="adj1" fmla="val 50000"/>
              <a:gd name="adj2" fmla="val 50000"/>
            </a:avLst>
          </a:prstGeom>
          <a:solidFill>
            <a:srgbClr val="4A86E8"/>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0"/>
          <p:cNvSpPr/>
          <p:nvPr/>
        </p:nvSpPr>
        <p:spPr>
          <a:xfrm>
            <a:off x="5523750" y="1654775"/>
            <a:ext cx="1191000" cy="516300"/>
          </a:xfrm>
          <a:prstGeom prst="rightArrow">
            <a:avLst>
              <a:gd name="adj1" fmla="val 50000"/>
              <a:gd name="adj2" fmla="val 50000"/>
            </a:avLst>
          </a:prstGeom>
          <a:solidFill>
            <a:srgbClr val="FF000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0"/>
          <p:cNvSpPr/>
          <p:nvPr/>
        </p:nvSpPr>
        <p:spPr>
          <a:xfrm>
            <a:off x="2683650" y="2806150"/>
            <a:ext cx="1191000" cy="516300"/>
          </a:xfrm>
          <a:prstGeom prst="rightArrow">
            <a:avLst>
              <a:gd name="adj1" fmla="val 50000"/>
              <a:gd name="adj2" fmla="val 50000"/>
            </a:avLst>
          </a:prstGeom>
          <a:solidFill>
            <a:srgbClr val="4A86E8"/>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0"/>
          <p:cNvSpPr/>
          <p:nvPr/>
        </p:nvSpPr>
        <p:spPr>
          <a:xfrm>
            <a:off x="5523750" y="2806150"/>
            <a:ext cx="1191000" cy="516300"/>
          </a:xfrm>
          <a:prstGeom prst="rightArrow">
            <a:avLst>
              <a:gd name="adj1" fmla="val 50000"/>
              <a:gd name="adj2" fmla="val 50000"/>
            </a:avLst>
          </a:prstGeom>
          <a:solidFill>
            <a:srgbClr val="FF990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0"/>
          <p:cNvSpPr/>
          <p:nvPr/>
        </p:nvSpPr>
        <p:spPr>
          <a:xfrm>
            <a:off x="2683650" y="4055475"/>
            <a:ext cx="1191000" cy="516300"/>
          </a:xfrm>
          <a:prstGeom prst="rightArrow">
            <a:avLst>
              <a:gd name="adj1" fmla="val 50000"/>
              <a:gd name="adj2" fmla="val 50000"/>
            </a:avLst>
          </a:prstGeom>
          <a:solidFill>
            <a:srgbClr val="4A86E8"/>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0"/>
          <p:cNvSpPr/>
          <p:nvPr/>
        </p:nvSpPr>
        <p:spPr>
          <a:xfrm>
            <a:off x="5523750" y="3967075"/>
            <a:ext cx="1191000" cy="300000"/>
          </a:xfrm>
          <a:prstGeom prst="rightArrow">
            <a:avLst>
              <a:gd name="adj1" fmla="val 50000"/>
              <a:gd name="adj2" fmla="val 50000"/>
            </a:avLst>
          </a:prstGeom>
          <a:solidFill>
            <a:srgbClr val="FFFF0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0"/>
          <p:cNvSpPr txBox="1"/>
          <p:nvPr/>
        </p:nvSpPr>
        <p:spPr>
          <a:xfrm>
            <a:off x="411450" y="1604525"/>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électrique</a:t>
            </a:r>
            <a:endParaRPr sz="1400" b="1" i="0" u="none" strike="noStrike" cap="none">
              <a:solidFill>
                <a:srgbClr val="000000"/>
              </a:solidFill>
              <a:latin typeface="Lexend Deca"/>
              <a:ea typeface="Lexend Deca"/>
              <a:cs typeface="Lexend Deca"/>
              <a:sym typeface="Lexend Deca"/>
            </a:endParaRPr>
          </a:p>
        </p:txBody>
      </p:sp>
      <p:sp>
        <p:nvSpPr>
          <p:cNvPr id="363" name="Google Shape;363;p40"/>
          <p:cNvSpPr txBox="1"/>
          <p:nvPr/>
        </p:nvSpPr>
        <p:spPr>
          <a:xfrm>
            <a:off x="411450" y="2755900"/>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électrique</a:t>
            </a:r>
            <a:endParaRPr sz="1400" b="1" i="0" u="none" strike="noStrike" cap="none">
              <a:solidFill>
                <a:srgbClr val="000000"/>
              </a:solidFill>
              <a:latin typeface="Lexend Deca"/>
              <a:ea typeface="Lexend Deca"/>
              <a:cs typeface="Lexend Deca"/>
              <a:sym typeface="Lexend Deca"/>
            </a:endParaRPr>
          </a:p>
        </p:txBody>
      </p:sp>
      <p:sp>
        <p:nvSpPr>
          <p:cNvPr id="364" name="Google Shape;364;p40"/>
          <p:cNvSpPr txBox="1"/>
          <p:nvPr/>
        </p:nvSpPr>
        <p:spPr>
          <a:xfrm>
            <a:off x="411450" y="4005225"/>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électrique</a:t>
            </a:r>
            <a:endParaRPr sz="1400" b="1" i="0" u="none" strike="noStrike" cap="none">
              <a:solidFill>
                <a:srgbClr val="000000"/>
              </a:solidFill>
              <a:latin typeface="Lexend Deca"/>
              <a:ea typeface="Lexend Deca"/>
              <a:cs typeface="Lexend Deca"/>
              <a:sym typeface="Lexend Deca"/>
            </a:endParaRPr>
          </a:p>
        </p:txBody>
      </p:sp>
      <p:sp>
        <p:nvSpPr>
          <p:cNvPr id="365" name="Google Shape;365;p40"/>
          <p:cNvSpPr txBox="1"/>
          <p:nvPr/>
        </p:nvSpPr>
        <p:spPr>
          <a:xfrm>
            <a:off x="6828475" y="1604525"/>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mécanique</a:t>
            </a:r>
            <a:endParaRPr sz="1400" b="1" i="0" u="none" strike="noStrike" cap="none">
              <a:solidFill>
                <a:srgbClr val="000000"/>
              </a:solidFill>
              <a:latin typeface="Lexend Deca"/>
              <a:ea typeface="Lexend Deca"/>
              <a:cs typeface="Lexend Deca"/>
              <a:sym typeface="Lexend Deca"/>
            </a:endParaRPr>
          </a:p>
        </p:txBody>
      </p:sp>
      <p:sp>
        <p:nvSpPr>
          <p:cNvPr id="366" name="Google Shape;366;p40"/>
          <p:cNvSpPr txBox="1"/>
          <p:nvPr/>
        </p:nvSpPr>
        <p:spPr>
          <a:xfrm>
            <a:off x="6828475" y="2755900"/>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thermique</a:t>
            </a:r>
            <a:endParaRPr sz="1400" b="1" i="0" u="none" strike="noStrike" cap="none">
              <a:solidFill>
                <a:srgbClr val="000000"/>
              </a:solidFill>
              <a:latin typeface="Lexend Deca"/>
              <a:ea typeface="Lexend Deca"/>
              <a:cs typeface="Lexend Deca"/>
              <a:sym typeface="Lexend Deca"/>
            </a:endParaRPr>
          </a:p>
        </p:txBody>
      </p:sp>
      <p:sp>
        <p:nvSpPr>
          <p:cNvPr id="367" name="Google Shape;367;p40"/>
          <p:cNvSpPr txBox="1"/>
          <p:nvPr/>
        </p:nvSpPr>
        <p:spPr>
          <a:xfrm>
            <a:off x="6828475" y="3805563"/>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lumineuse</a:t>
            </a:r>
            <a:endParaRPr sz="1400" b="1" i="0" u="none" strike="noStrike" cap="none">
              <a:solidFill>
                <a:srgbClr val="000000"/>
              </a:solidFill>
              <a:latin typeface="Lexend Deca"/>
              <a:ea typeface="Lexend Deca"/>
              <a:cs typeface="Lexend Deca"/>
              <a:sym typeface="Lexend Deca"/>
            </a:endParaRPr>
          </a:p>
        </p:txBody>
      </p:sp>
      <p:sp>
        <p:nvSpPr>
          <p:cNvPr id="368" name="Google Shape;368;p40"/>
          <p:cNvSpPr/>
          <p:nvPr/>
        </p:nvSpPr>
        <p:spPr>
          <a:xfrm>
            <a:off x="5523750" y="4389675"/>
            <a:ext cx="1191000" cy="300000"/>
          </a:xfrm>
          <a:prstGeom prst="rightArrow">
            <a:avLst>
              <a:gd name="adj1" fmla="val 50000"/>
              <a:gd name="adj2" fmla="val 50000"/>
            </a:avLst>
          </a:prstGeom>
          <a:solidFill>
            <a:srgbClr val="FF990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0"/>
          <p:cNvSpPr txBox="1"/>
          <p:nvPr/>
        </p:nvSpPr>
        <p:spPr>
          <a:xfrm>
            <a:off x="6828475" y="4299388"/>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thermique</a:t>
            </a:r>
            <a:endParaRPr sz="1400" b="1" i="0" u="none" strike="noStrike" cap="none">
              <a:solidFill>
                <a:srgbClr val="000000"/>
              </a:solidFill>
              <a:latin typeface="Lexend Deca"/>
              <a:ea typeface="Lexend Deca"/>
              <a:cs typeface="Lexend Deca"/>
              <a:sym typeface="Lexend Deca"/>
            </a:endParaRPr>
          </a:p>
        </p:txBody>
      </p:sp>
      <p:pic>
        <p:nvPicPr>
          <p:cNvPr id="370" name="Google Shape;370;p40"/>
          <p:cNvPicPr preferRelativeResize="0"/>
          <p:nvPr/>
        </p:nvPicPr>
        <p:blipFill>
          <a:blip r:embed="rId5">
            <a:alphaModFix/>
          </a:blip>
          <a:stretch>
            <a:fillRect/>
          </a:stretch>
        </p:blipFill>
        <p:spPr>
          <a:xfrm>
            <a:off x="3932188" y="1248184"/>
            <a:ext cx="1381624" cy="1118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1000"/>
                                        <p:tgtEl>
                                          <p:spTgt spid="3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1000"/>
                                        <p:tgtEl>
                                          <p:spTgt spid="357"/>
                                        </p:tgtEl>
                                      </p:cBhvr>
                                    </p:animEffect>
                                  </p:childTnLst>
                                </p:cTn>
                              </p:par>
                              <p:par>
                                <p:cTn id="16" presetID="10" presetClass="entr" presetSubtype="0" fill="hold" nodeType="withEffect">
                                  <p:stCondLst>
                                    <p:cond delay="0"/>
                                  </p:stCondLst>
                                  <p:childTnLst>
                                    <p:set>
                                      <p:cBhvr>
                                        <p:cTn id="17" dur="1" fill="hold">
                                          <p:stCondLst>
                                            <p:cond delay="0"/>
                                          </p:stCondLst>
                                        </p:cTn>
                                        <p:tgtEl>
                                          <p:spTgt spid="365"/>
                                        </p:tgtEl>
                                        <p:attrNameLst>
                                          <p:attrName>style.visibility</p:attrName>
                                        </p:attrNameLst>
                                      </p:cBhvr>
                                      <p:to>
                                        <p:strVal val="visible"/>
                                      </p:to>
                                    </p:set>
                                    <p:animEffect transition="in" filter="fade">
                                      <p:cBhvr>
                                        <p:cTn id="18" dur="1000"/>
                                        <p:tgtEl>
                                          <p:spTgt spid="3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3"/>
                                        </p:tgtEl>
                                        <p:attrNameLst>
                                          <p:attrName>style.visibility</p:attrName>
                                        </p:attrNameLst>
                                      </p:cBhvr>
                                      <p:to>
                                        <p:strVal val="visible"/>
                                      </p:to>
                                    </p:set>
                                    <p:animEffect transition="in" filter="fade">
                                      <p:cBhvr>
                                        <p:cTn id="23" dur="1000"/>
                                        <p:tgtEl>
                                          <p:spTgt spid="363"/>
                                        </p:tgtEl>
                                      </p:cBhvr>
                                    </p:animEffect>
                                  </p:childTnLst>
                                </p:cTn>
                              </p:par>
                              <p:par>
                                <p:cTn id="24" presetID="10" presetClass="entr" presetSubtype="0" fill="hold" nodeType="withEffect">
                                  <p:stCondLst>
                                    <p:cond delay="0"/>
                                  </p:stCondLst>
                                  <p:childTnLst>
                                    <p:set>
                                      <p:cBhvr>
                                        <p:cTn id="25" dur="1" fill="hold">
                                          <p:stCondLst>
                                            <p:cond delay="0"/>
                                          </p:stCondLst>
                                        </p:cTn>
                                        <p:tgtEl>
                                          <p:spTgt spid="358"/>
                                        </p:tgtEl>
                                        <p:attrNameLst>
                                          <p:attrName>style.visibility</p:attrName>
                                        </p:attrNameLst>
                                      </p:cBhvr>
                                      <p:to>
                                        <p:strVal val="visible"/>
                                      </p:to>
                                    </p:set>
                                    <p:animEffect transition="in" filter="fade">
                                      <p:cBhvr>
                                        <p:cTn id="26" dur="1000"/>
                                        <p:tgtEl>
                                          <p:spTgt spid="3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9"/>
                                        </p:tgtEl>
                                        <p:attrNameLst>
                                          <p:attrName>style.visibility</p:attrName>
                                        </p:attrNameLst>
                                      </p:cBhvr>
                                      <p:to>
                                        <p:strVal val="visible"/>
                                      </p:to>
                                    </p:set>
                                    <p:animEffect transition="in" filter="fade">
                                      <p:cBhvr>
                                        <p:cTn id="31" dur="1000"/>
                                        <p:tgtEl>
                                          <p:spTgt spid="359"/>
                                        </p:tgtEl>
                                      </p:cBhvr>
                                    </p:animEffect>
                                  </p:childTnLst>
                                </p:cTn>
                              </p:par>
                              <p:par>
                                <p:cTn id="32" presetID="10" presetClass="entr" presetSubtype="0" fill="hold" nodeType="withEffect">
                                  <p:stCondLst>
                                    <p:cond delay="0"/>
                                  </p:stCondLst>
                                  <p:childTnLst>
                                    <p:set>
                                      <p:cBhvr>
                                        <p:cTn id="33" dur="1" fill="hold">
                                          <p:stCondLst>
                                            <p:cond delay="0"/>
                                          </p:stCondLst>
                                        </p:cTn>
                                        <p:tgtEl>
                                          <p:spTgt spid="366"/>
                                        </p:tgtEl>
                                        <p:attrNameLst>
                                          <p:attrName>style.visibility</p:attrName>
                                        </p:attrNameLst>
                                      </p:cBhvr>
                                      <p:to>
                                        <p:strVal val="visible"/>
                                      </p:to>
                                    </p:set>
                                    <p:animEffect transition="in" filter="fade">
                                      <p:cBhvr>
                                        <p:cTn id="34" dur="1000"/>
                                        <p:tgtEl>
                                          <p:spTgt spid="3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4"/>
                                        </p:tgtEl>
                                        <p:attrNameLst>
                                          <p:attrName>style.visibility</p:attrName>
                                        </p:attrNameLst>
                                      </p:cBhvr>
                                      <p:to>
                                        <p:strVal val="visible"/>
                                      </p:to>
                                    </p:set>
                                    <p:animEffect transition="in" filter="fade">
                                      <p:cBhvr>
                                        <p:cTn id="39" dur="1000"/>
                                        <p:tgtEl>
                                          <p:spTgt spid="364"/>
                                        </p:tgtEl>
                                      </p:cBhvr>
                                    </p:animEffect>
                                  </p:childTnLst>
                                </p:cTn>
                              </p:par>
                              <p:par>
                                <p:cTn id="40" presetID="10" presetClass="entr" presetSubtype="0" fill="hold" nodeType="withEffect">
                                  <p:stCondLst>
                                    <p:cond delay="0"/>
                                  </p:stCondLst>
                                  <p:childTnLst>
                                    <p:set>
                                      <p:cBhvr>
                                        <p:cTn id="41" dur="1" fill="hold">
                                          <p:stCondLst>
                                            <p:cond delay="0"/>
                                          </p:stCondLst>
                                        </p:cTn>
                                        <p:tgtEl>
                                          <p:spTgt spid="360"/>
                                        </p:tgtEl>
                                        <p:attrNameLst>
                                          <p:attrName>style.visibility</p:attrName>
                                        </p:attrNameLst>
                                      </p:cBhvr>
                                      <p:to>
                                        <p:strVal val="visible"/>
                                      </p:to>
                                    </p:set>
                                    <p:animEffect transition="in" filter="fade">
                                      <p:cBhvr>
                                        <p:cTn id="42" dur="1000"/>
                                        <p:tgtEl>
                                          <p:spTgt spid="3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1"/>
                                        </p:tgtEl>
                                        <p:attrNameLst>
                                          <p:attrName>style.visibility</p:attrName>
                                        </p:attrNameLst>
                                      </p:cBhvr>
                                      <p:to>
                                        <p:strVal val="visible"/>
                                      </p:to>
                                    </p:set>
                                    <p:animEffect transition="in" filter="fade">
                                      <p:cBhvr>
                                        <p:cTn id="47" dur="1000"/>
                                        <p:tgtEl>
                                          <p:spTgt spid="361"/>
                                        </p:tgtEl>
                                      </p:cBhvr>
                                    </p:animEffect>
                                  </p:childTnLst>
                                </p:cTn>
                              </p:par>
                              <p:par>
                                <p:cTn id="48" presetID="10" presetClass="entr" presetSubtype="0" fill="hold" nodeType="withEffect">
                                  <p:stCondLst>
                                    <p:cond delay="0"/>
                                  </p:stCondLst>
                                  <p:childTnLst>
                                    <p:set>
                                      <p:cBhvr>
                                        <p:cTn id="49" dur="1" fill="hold">
                                          <p:stCondLst>
                                            <p:cond delay="0"/>
                                          </p:stCondLst>
                                        </p:cTn>
                                        <p:tgtEl>
                                          <p:spTgt spid="367"/>
                                        </p:tgtEl>
                                        <p:attrNameLst>
                                          <p:attrName>style.visibility</p:attrName>
                                        </p:attrNameLst>
                                      </p:cBhvr>
                                      <p:to>
                                        <p:strVal val="visible"/>
                                      </p:to>
                                    </p:set>
                                    <p:animEffect transition="in" filter="fade">
                                      <p:cBhvr>
                                        <p:cTn id="50" dur="1000"/>
                                        <p:tgtEl>
                                          <p:spTgt spid="3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8"/>
                                        </p:tgtEl>
                                        <p:attrNameLst>
                                          <p:attrName>style.visibility</p:attrName>
                                        </p:attrNameLst>
                                      </p:cBhvr>
                                      <p:to>
                                        <p:strVal val="visible"/>
                                      </p:to>
                                    </p:set>
                                    <p:animEffect transition="in" filter="fade">
                                      <p:cBhvr>
                                        <p:cTn id="55" dur="1000"/>
                                        <p:tgtEl>
                                          <p:spTgt spid="368"/>
                                        </p:tgtEl>
                                      </p:cBhvr>
                                    </p:animEffect>
                                  </p:childTnLst>
                                </p:cTn>
                              </p:par>
                              <p:par>
                                <p:cTn id="56" presetID="10" presetClass="entr" presetSubtype="0" fill="hold" nodeType="withEffect">
                                  <p:stCondLst>
                                    <p:cond delay="0"/>
                                  </p:stCondLst>
                                  <p:childTnLst>
                                    <p:set>
                                      <p:cBhvr>
                                        <p:cTn id="57" dur="1" fill="hold">
                                          <p:stCondLst>
                                            <p:cond delay="0"/>
                                          </p:stCondLst>
                                        </p:cTn>
                                        <p:tgtEl>
                                          <p:spTgt spid="369"/>
                                        </p:tgtEl>
                                        <p:attrNameLst>
                                          <p:attrName>style.visibility</p:attrName>
                                        </p:attrNameLst>
                                      </p:cBhvr>
                                      <p:to>
                                        <p:strVal val="visible"/>
                                      </p:to>
                                    </p:set>
                                    <p:animEffect transition="in" filter="fade">
                                      <p:cBhvr>
                                        <p:cTn id="58"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17</a:t>
            </a:fld>
            <a:endParaRPr/>
          </a:p>
        </p:txBody>
      </p:sp>
      <p:sp>
        <p:nvSpPr>
          <p:cNvPr id="376" name="Google Shape;376;p41"/>
          <p:cNvSpPr txBox="1"/>
          <p:nvPr/>
        </p:nvSpPr>
        <p:spPr>
          <a:xfrm>
            <a:off x="0" y="22000"/>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Comment produit-on l’électricité ?</a:t>
            </a:r>
            <a:endParaRPr sz="3000" b="0" i="0" u="none" strike="noStrike" cap="none">
              <a:solidFill>
                <a:srgbClr val="000000"/>
              </a:solidFill>
              <a:latin typeface="Lexend Deca"/>
              <a:ea typeface="Lexend Deca"/>
              <a:cs typeface="Lexend Deca"/>
              <a:sym typeface="Lexend Deca"/>
            </a:endParaRPr>
          </a:p>
        </p:txBody>
      </p:sp>
      <p:pic>
        <p:nvPicPr>
          <p:cNvPr id="377" name="Google Shape;377;p41"/>
          <p:cNvPicPr preferRelativeResize="0"/>
          <p:nvPr/>
        </p:nvPicPr>
        <p:blipFill rotWithShape="1">
          <a:blip r:embed="rId3">
            <a:alphaModFix/>
          </a:blip>
          <a:srcRect/>
          <a:stretch/>
        </p:blipFill>
        <p:spPr>
          <a:xfrm>
            <a:off x="0" y="3181475"/>
            <a:ext cx="1885825" cy="1885825"/>
          </a:xfrm>
          <a:prstGeom prst="rect">
            <a:avLst/>
          </a:prstGeom>
          <a:noFill/>
          <a:ln>
            <a:noFill/>
          </a:ln>
        </p:spPr>
      </p:pic>
      <p:pic>
        <p:nvPicPr>
          <p:cNvPr id="378" name="Google Shape;378;p41"/>
          <p:cNvPicPr preferRelativeResize="0"/>
          <p:nvPr/>
        </p:nvPicPr>
        <p:blipFill rotWithShape="1">
          <a:blip r:embed="rId4">
            <a:alphaModFix/>
          </a:blip>
          <a:srcRect/>
          <a:stretch/>
        </p:blipFill>
        <p:spPr>
          <a:xfrm>
            <a:off x="2847550" y="794775"/>
            <a:ext cx="3554460" cy="3949400"/>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2"/>
          <p:cNvSpPr/>
          <p:nvPr/>
        </p:nvSpPr>
        <p:spPr>
          <a:xfrm>
            <a:off x="4887825" y="3583700"/>
            <a:ext cx="2131750" cy="694825"/>
          </a:xfrm>
          <a:custGeom>
            <a:avLst/>
            <a:gdLst/>
            <a:ahLst/>
            <a:cxnLst/>
            <a:rect l="l" t="t" r="r" b="b"/>
            <a:pathLst>
              <a:path w="85270" h="27793" extrusionOk="0">
                <a:moveTo>
                  <a:pt x="0" y="0"/>
                </a:moveTo>
                <a:cubicBezTo>
                  <a:pt x="7023" y="4297"/>
                  <a:pt x="30902" y="21896"/>
                  <a:pt x="42139" y="25779"/>
                </a:cubicBezTo>
                <a:cubicBezTo>
                  <a:pt x="53376" y="29662"/>
                  <a:pt x="60235" y="27018"/>
                  <a:pt x="67423" y="23300"/>
                </a:cubicBezTo>
                <a:cubicBezTo>
                  <a:pt x="74612" y="19582"/>
                  <a:pt x="82296" y="6775"/>
                  <a:pt x="85270" y="3470"/>
                </a:cubicBezTo>
              </a:path>
            </a:pathLst>
          </a:custGeom>
          <a:noFill/>
          <a:ln w="38100" cap="flat" cmpd="sng">
            <a:solidFill>
              <a:schemeClr val="dk2"/>
            </a:solidFill>
            <a:prstDash val="solid"/>
            <a:round/>
            <a:headEnd type="none" w="med" len="med"/>
            <a:tailEnd type="none" w="med" len="med"/>
          </a:ln>
        </p:spPr>
      </p:sp>
      <p:sp>
        <p:nvSpPr>
          <p:cNvPr id="384" name="Google Shape;384;p42"/>
          <p:cNvSpPr/>
          <p:nvPr/>
        </p:nvSpPr>
        <p:spPr>
          <a:xfrm>
            <a:off x="4887825" y="3273850"/>
            <a:ext cx="1933393" cy="770054"/>
          </a:xfrm>
          <a:custGeom>
            <a:avLst/>
            <a:gdLst/>
            <a:ahLst/>
            <a:cxnLst/>
            <a:rect l="l" t="t" r="r" b="b"/>
            <a:pathLst>
              <a:path w="71389" h="23861" extrusionOk="0">
                <a:moveTo>
                  <a:pt x="0" y="0"/>
                </a:moveTo>
                <a:cubicBezTo>
                  <a:pt x="5784" y="3305"/>
                  <a:pt x="25118" y="16030"/>
                  <a:pt x="34703" y="19831"/>
                </a:cubicBezTo>
                <a:cubicBezTo>
                  <a:pt x="44288" y="23632"/>
                  <a:pt x="51394" y="24871"/>
                  <a:pt x="57508" y="22805"/>
                </a:cubicBezTo>
                <a:cubicBezTo>
                  <a:pt x="63622" y="20739"/>
                  <a:pt x="69076" y="9998"/>
                  <a:pt x="71389" y="7437"/>
                </a:cubicBezTo>
              </a:path>
            </a:pathLst>
          </a:custGeom>
          <a:noFill/>
          <a:ln w="38100" cap="flat" cmpd="sng">
            <a:solidFill>
              <a:schemeClr val="dk2"/>
            </a:solidFill>
            <a:prstDash val="solid"/>
            <a:round/>
            <a:headEnd type="none" w="med" len="med"/>
            <a:tailEnd type="none" w="med" len="med"/>
          </a:ln>
        </p:spPr>
      </p:sp>
      <p:sp>
        <p:nvSpPr>
          <p:cNvPr id="385" name="Google Shape;385;p4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18</a:t>
            </a:fld>
            <a:endParaRPr/>
          </a:p>
        </p:txBody>
      </p:sp>
      <p:sp>
        <p:nvSpPr>
          <p:cNvPr id="386" name="Google Shape;386;p42"/>
          <p:cNvSpPr txBox="1"/>
          <p:nvPr/>
        </p:nvSpPr>
        <p:spPr>
          <a:xfrm>
            <a:off x="0" y="-4"/>
            <a:ext cx="9144000" cy="5517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Comment l’électricité est-elle </a:t>
            </a:r>
            <a:r>
              <a:rPr lang="fr" sz="3000">
                <a:solidFill>
                  <a:schemeClr val="dk1"/>
                </a:solidFill>
                <a:latin typeface="Lexend Deca"/>
                <a:ea typeface="Lexend Deca"/>
                <a:cs typeface="Lexend Deca"/>
                <a:sym typeface="Lexend Deca"/>
              </a:rPr>
              <a:t>produit</a:t>
            </a:r>
            <a:r>
              <a:rPr lang="fr" sz="3000" b="0" i="0" u="none" strike="noStrike" cap="none">
                <a:solidFill>
                  <a:schemeClr val="dk1"/>
                </a:solidFill>
                <a:latin typeface="Lexend Deca"/>
                <a:ea typeface="Lexend Deca"/>
                <a:cs typeface="Lexend Deca"/>
                <a:sym typeface="Lexend Deca"/>
              </a:rPr>
              <a:t>e ?</a:t>
            </a:r>
            <a:endParaRPr sz="3000" b="0" i="0" u="none" strike="noStrike" cap="none">
              <a:solidFill>
                <a:srgbClr val="000000"/>
              </a:solidFill>
              <a:latin typeface="Lexend Deca"/>
              <a:ea typeface="Lexend Deca"/>
              <a:cs typeface="Lexend Deca"/>
              <a:sym typeface="Lexend Deca"/>
            </a:endParaRPr>
          </a:p>
        </p:txBody>
      </p:sp>
      <p:pic>
        <p:nvPicPr>
          <p:cNvPr id="387" name="Google Shape;387;p42"/>
          <p:cNvPicPr preferRelativeResize="0"/>
          <p:nvPr/>
        </p:nvPicPr>
        <p:blipFill>
          <a:blip r:embed="rId3">
            <a:alphaModFix/>
          </a:blip>
          <a:stretch>
            <a:fillRect/>
          </a:stretch>
        </p:blipFill>
        <p:spPr>
          <a:xfrm rot="-16">
            <a:off x="6138026" y="1885649"/>
            <a:ext cx="1616691" cy="1851929"/>
          </a:xfrm>
          <a:prstGeom prst="rect">
            <a:avLst/>
          </a:prstGeom>
          <a:noFill/>
          <a:ln>
            <a:noFill/>
          </a:ln>
        </p:spPr>
      </p:pic>
      <p:grpSp>
        <p:nvGrpSpPr>
          <p:cNvPr id="388" name="Google Shape;388;p42"/>
          <p:cNvGrpSpPr/>
          <p:nvPr/>
        </p:nvGrpSpPr>
        <p:grpSpPr>
          <a:xfrm>
            <a:off x="408463" y="1952538"/>
            <a:ext cx="2114375" cy="2777537"/>
            <a:chOff x="1246663" y="1876338"/>
            <a:chExt cx="2114375" cy="2777537"/>
          </a:xfrm>
        </p:grpSpPr>
        <p:pic>
          <p:nvPicPr>
            <p:cNvPr id="389" name="Google Shape;389;p42"/>
            <p:cNvPicPr preferRelativeResize="0"/>
            <p:nvPr/>
          </p:nvPicPr>
          <p:blipFill>
            <a:blip r:embed="rId4">
              <a:alphaModFix/>
            </a:blip>
            <a:stretch>
              <a:fillRect/>
            </a:stretch>
          </p:blipFill>
          <p:spPr>
            <a:xfrm>
              <a:off x="1246663" y="1876338"/>
              <a:ext cx="2114375" cy="2114375"/>
            </a:xfrm>
            <a:prstGeom prst="rect">
              <a:avLst/>
            </a:prstGeom>
            <a:noFill/>
            <a:ln>
              <a:noFill/>
            </a:ln>
          </p:spPr>
        </p:pic>
        <p:sp>
          <p:nvSpPr>
            <p:cNvPr id="390" name="Google Shape;390;p42"/>
            <p:cNvSpPr txBox="1"/>
            <p:nvPr/>
          </p:nvSpPr>
          <p:spPr>
            <a:xfrm>
              <a:off x="1313088" y="4037075"/>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a:latin typeface="Lexend Deca"/>
                  <a:ea typeface="Lexend Deca"/>
                  <a:cs typeface="Lexend Deca"/>
                  <a:sym typeface="Lexend Deca"/>
                </a:rPr>
                <a:t>Turbine</a:t>
              </a:r>
              <a:endParaRPr sz="1800" i="0" u="none" strike="noStrike" cap="none">
                <a:solidFill>
                  <a:srgbClr val="000000"/>
                </a:solidFill>
                <a:latin typeface="Lexend Deca"/>
                <a:ea typeface="Lexend Deca"/>
                <a:cs typeface="Lexend Deca"/>
                <a:sym typeface="Lexend Deca"/>
              </a:endParaRPr>
            </a:p>
          </p:txBody>
        </p:sp>
      </p:grpSp>
      <p:grpSp>
        <p:nvGrpSpPr>
          <p:cNvPr id="391" name="Google Shape;391;p42"/>
          <p:cNvGrpSpPr/>
          <p:nvPr/>
        </p:nvGrpSpPr>
        <p:grpSpPr>
          <a:xfrm>
            <a:off x="2451938" y="2350653"/>
            <a:ext cx="2889513" cy="2379422"/>
            <a:chOff x="3290138" y="2274453"/>
            <a:chExt cx="2889513" cy="2379422"/>
          </a:xfrm>
        </p:grpSpPr>
        <p:pic>
          <p:nvPicPr>
            <p:cNvPr id="392" name="Google Shape;392;p42"/>
            <p:cNvPicPr preferRelativeResize="0"/>
            <p:nvPr/>
          </p:nvPicPr>
          <p:blipFill>
            <a:blip r:embed="rId5">
              <a:alphaModFix/>
            </a:blip>
            <a:stretch>
              <a:fillRect/>
            </a:stretch>
          </p:blipFill>
          <p:spPr>
            <a:xfrm>
              <a:off x="3290138" y="2274453"/>
              <a:ext cx="2829550" cy="1298725"/>
            </a:xfrm>
            <a:prstGeom prst="rect">
              <a:avLst/>
            </a:prstGeom>
            <a:noFill/>
            <a:ln>
              <a:noFill/>
            </a:ln>
          </p:spPr>
        </p:pic>
        <p:sp>
          <p:nvSpPr>
            <p:cNvPr id="393" name="Google Shape;393;p42"/>
            <p:cNvSpPr txBox="1"/>
            <p:nvPr/>
          </p:nvSpPr>
          <p:spPr>
            <a:xfrm>
              <a:off x="4198150" y="4037075"/>
              <a:ext cx="19815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a:latin typeface="Lexend Deca"/>
                  <a:ea typeface="Lexend Deca"/>
                  <a:cs typeface="Lexend Deca"/>
                  <a:sym typeface="Lexend Deca"/>
                </a:rPr>
                <a:t>Générateur</a:t>
              </a:r>
              <a:endParaRPr sz="1800" i="0" u="none" strike="noStrike" cap="none">
                <a:solidFill>
                  <a:srgbClr val="000000"/>
                </a:solidFill>
                <a:latin typeface="Lexend Deca"/>
                <a:ea typeface="Lexend Deca"/>
                <a:cs typeface="Lexend Deca"/>
                <a:sym typeface="Lexend Deca"/>
              </a:endParaRPr>
            </a:p>
          </p:txBody>
        </p:sp>
      </p:grpSp>
      <p:sp>
        <p:nvSpPr>
          <p:cNvPr id="394" name="Google Shape;394;p42"/>
          <p:cNvSpPr txBox="1"/>
          <p:nvPr/>
        </p:nvSpPr>
        <p:spPr>
          <a:xfrm>
            <a:off x="1486622" y="1259550"/>
            <a:ext cx="14673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Energie</a:t>
            </a:r>
            <a:endParaRPr sz="1800" b="1">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mécanique</a:t>
            </a:r>
            <a:endParaRPr sz="1800" b="1">
              <a:latin typeface="Lexend Deca"/>
              <a:ea typeface="Lexend Deca"/>
              <a:cs typeface="Lexend Deca"/>
              <a:sym typeface="Lexend Deca"/>
            </a:endParaRPr>
          </a:p>
        </p:txBody>
      </p:sp>
      <p:sp>
        <p:nvSpPr>
          <p:cNvPr id="395" name="Google Shape;395;p42"/>
          <p:cNvSpPr txBox="1"/>
          <p:nvPr/>
        </p:nvSpPr>
        <p:spPr>
          <a:xfrm>
            <a:off x="4724400" y="1640550"/>
            <a:ext cx="1687800" cy="6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Energie</a:t>
            </a:r>
            <a:endParaRPr sz="1800" b="1">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électrique</a:t>
            </a:r>
            <a:endParaRPr sz="1800" b="1">
              <a:latin typeface="Lexend Deca"/>
              <a:ea typeface="Lexend Deca"/>
              <a:cs typeface="Lexend Deca"/>
              <a:sym typeface="Lexend Deca"/>
            </a:endParaRPr>
          </a:p>
        </p:txBody>
      </p:sp>
      <p:grpSp>
        <p:nvGrpSpPr>
          <p:cNvPr id="396" name="Google Shape;396;p42"/>
          <p:cNvGrpSpPr/>
          <p:nvPr/>
        </p:nvGrpSpPr>
        <p:grpSpPr>
          <a:xfrm>
            <a:off x="3081985" y="600653"/>
            <a:ext cx="2020175" cy="2020175"/>
            <a:chOff x="2777185" y="905453"/>
            <a:chExt cx="2020175" cy="2020175"/>
          </a:xfrm>
        </p:grpSpPr>
        <p:pic>
          <p:nvPicPr>
            <p:cNvPr id="397" name="Google Shape;397;p42"/>
            <p:cNvPicPr preferRelativeResize="0"/>
            <p:nvPr/>
          </p:nvPicPr>
          <p:blipFill>
            <a:blip r:embed="rId6">
              <a:alphaModFix/>
            </a:blip>
            <a:stretch>
              <a:fillRect/>
            </a:stretch>
          </p:blipFill>
          <p:spPr>
            <a:xfrm rot="2700000">
              <a:off x="3059256" y="1215077"/>
              <a:ext cx="1456032" cy="1400927"/>
            </a:xfrm>
            <a:prstGeom prst="rect">
              <a:avLst/>
            </a:prstGeom>
            <a:noFill/>
            <a:ln>
              <a:noFill/>
            </a:ln>
          </p:spPr>
        </p:pic>
        <p:sp>
          <p:nvSpPr>
            <p:cNvPr id="398" name="Google Shape;398;p42"/>
            <p:cNvSpPr txBox="1"/>
            <p:nvPr/>
          </p:nvSpPr>
          <p:spPr>
            <a:xfrm>
              <a:off x="2997327" y="965925"/>
              <a:ext cx="1514100" cy="5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Conversion</a:t>
              </a:r>
              <a:endParaRPr sz="1800" b="1">
                <a:latin typeface="Lexend Deca"/>
                <a:ea typeface="Lexend Deca"/>
                <a:cs typeface="Lexend Deca"/>
                <a:sym typeface="Lexend Deca"/>
              </a:endParaRPr>
            </a:p>
          </p:txBody>
        </p:sp>
      </p:grpSp>
      <p:grpSp>
        <p:nvGrpSpPr>
          <p:cNvPr id="399" name="Google Shape;399;p42"/>
          <p:cNvGrpSpPr/>
          <p:nvPr/>
        </p:nvGrpSpPr>
        <p:grpSpPr>
          <a:xfrm>
            <a:off x="6320485" y="600640"/>
            <a:ext cx="2020175" cy="2020175"/>
            <a:chOff x="2777185" y="905453"/>
            <a:chExt cx="2020175" cy="2020175"/>
          </a:xfrm>
        </p:grpSpPr>
        <p:pic>
          <p:nvPicPr>
            <p:cNvPr id="400" name="Google Shape;400;p42"/>
            <p:cNvPicPr preferRelativeResize="0"/>
            <p:nvPr/>
          </p:nvPicPr>
          <p:blipFill>
            <a:blip r:embed="rId6">
              <a:alphaModFix/>
            </a:blip>
            <a:stretch>
              <a:fillRect/>
            </a:stretch>
          </p:blipFill>
          <p:spPr>
            <a:xfrm rot="2700000">
              <a:off x="3059256" y="1215077"/>
              <a:ext cx="1456032" cy="1400927"/>
            </a:xfrm>
            <a:prstGeom prst="rect">
              <a:avLst/>
            </a:prstGeom>
            <a:noFill/>
            <a:ln>
              <a:noFill/>
            </a:ln>
          </p:spPr>
        </p:pic>
        <p:sp>
          <p:nvSpPr>
            <p:cNvPr id="401" name="Google Shape;401;p42"/>
            <p:cNvSpPr txBox="1"/>
            <p:nvPr/>
          </p:nvSpPr>
          <p:spPr>
            <a:xfrm>
              <a:off x="2997327" y="965925"/>
              <a:ext cx="1514100" cy="5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Conversion</a:t>
              </a:r>
              <a:endParaRPr sz="1800" b="1">
                <a:latin typeface="Lexend Deca"/>
                <a:ea typeface="Lexend Deca"/>
                <a:cs typeface="Lexend Deca"/>
                <a:sym typeface="Lexend Deca"/>
              </a:endParaRPr>
            </a:p>
          </p:txBody>
        </p:sp>
      </p:grpSp>
      <p:sp>
        <p:nvSpPr>
          <p:cNvPr id="402" name="Google Shape;402;p42"/>
          <p:cNvSpPr txBox="1"/>
          <p:nvPr/>
        </p:nvSpPr>
        <p:spPr>
          <a:xfrm>
            <a:off x="7549050" y="1885650"/>
            <a:ext cx="1687800" cy="94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Energie</a:t>
            </a:r>
            <a:endParaRPr sz="1800" b="1">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r>
              <a:rPr lang="fr" sz="1800" b="1">
                <a:latin typeface="Lexend Deca"/>
                <a:ea typeface="Lexend Deca"/>
                <a:cs typeface="Lexend Deca"/>
                <a:sym typeface="Lexend Deca"/>
              </a:rPr>
              <a:t>lumineuse et thermique</a:t>
            </a:r>
            <a:endParaRPr sz="1800" b="1">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 calcmode="lin" valueType="num">
                                      <p:cBhvr additive="base">
                                        <p:cTn id="7" dur="1000"/>
                                        <p:tgtEl>
                                          <p:spTgt spid="388"/>
                                        </p:tgtEl>
                                        <p:attrNameLst>
                                          <p:attrName>ppt_w</p:attrName>
                                        </p:attrNameLst>
                                      </p:cBhvr>
                                      <p:tavLst>
                                        <p:tav tm="0">
                                          <p:val>
                                            <p:strVal val="0"/>
                                          </p:val>
                                        </p:tav>
                                        <p:tav tm="100000">
                                          <p:val>
                                            <p:strVal val="#ppt_w"/>
                                          </p:val>
                                        </p:tav>
                                      </p:tavLst>
                                    </p:anim>
                                    <p:anim calcmode="lin" valueType="num">
                                      <p:cBhvr additive="base">
                                        <p:cTn id="8" dur="1000"/>
                                        <p:tgtEl>
                                          <p:spTgt spid="38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94"/>
                                        </p:tgtEl>
                                        <p:attrNameLst>
                                          <p:attrName>style.visibility</p:attrName>
                                        </p:attrNameLst>
                                      </p:cBhvr>
                                      <p:to>
                                        <p:strVal val="visible"/>
                                      </p:to>
                                    </p:set>
                                    <p:animEffect transition="in" filter="fade">
                                      <p:cBhvr>
                                        <p:cTn id="13" dur="1000"/>
                                        <p:tgtEl>
                                          <p:spTgt spid="39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91"/>
                                        </p:tgtEl>
                                        <p:attrNameLst>
                                          <p:attrName>style.visibility</p:attrName>
                                        </p:attrNameLst>
                                      </p:cBhvr>
                                      <p:to>
                                        <p:strVal val="visible"/>
                                      </p:to>
                                    </p:set>
                                    <p:anim calcmode="lin" valueType="num">
                                      <p:cBhvr additive="base">
                                        <p:cTn id="18" dur="1000"/>
                                        <p:tgtEl>
                                          <p:spTgt spid="391"/>
                                        </p:tgtEl>
                                        <p:attrNameLst>
                                          <p:attrName>ppt_w</p:attrName>
                                        </p:attrNameLst>
                                      </p:cBhvr>
                                      <p:tavLst>
                                        <p:tav tm="0">
                                          <p:val>
                                            <p:strVal val="0"/>
                                          </p:val>
                                        </p:tav>
                                        <p:tav tm="100000">
                                          <p:val>
                                            <p:strVal val="#ppt_w"/>
                                          </p:val>
                                        </p:tav>
                                      </p:tavLst>
                                    </p:anim>
                                    <p:anim calcmode="lin" valueType="num">
                                      <p:cBhvr additive="base">
                                        <p:cTn id="19" dur="1000"/>
                                        <p:tgtEl>
                                          <p:spTgt spid="39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96"/>
                                        </p:tgtEl>
                                        <p:attrNameLst>
                                          <p:attrName>style.visibility</p:attrName>
                                        </p:attrNameLst>
                                      </p:cBhvr>
                                      <p:to>
                                        <p:strVal val="visible"/>
                                      </p:to>
                                    </p:set>
                                    <p:animEffect transition="in" filter="fade">
                                      <p:cBhvr>
                                        <p:cTn id="24" dur="1000"/>
                                        <p:tgtEl>
                                          <p:spTgt spid="39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5"/>
                                        </p:tgtEl>
                                        <p:attrNameLst>
                                          <p:attrName>style.visibility</p:attrName>
                                        </p:attrNameLst>
                                      </p:cBhvr>
                                      <p:to>
                                        <p:strVal val="visible"/>
                                      </p:to>
                                    </p:set>
                                    <p:animEffect transition="in" filter="fade">
                                      <p:cBhvr>
                                        <p:cTn id="29" dur="1000"/>
                                        <p:tgtEl>
                                          <p:spTgt spid="3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87"/>
                                        </p:tgtEl>
                                        <p:attrNameLst>
                                          <p:attrName>style.visibility</p:attrName>
                                        </p:attrNameLst>
                                      </p:cBhvr>
                                      <p:to>
                                        <p:strVal val="visible"/>
                                      </p:to>
                                    </p:set>
                                    <p:animEffect transition="in" filter="fade">
                                      <p:cBhvr>
                                        <p:cTn id="34" dur="1000"/>
                                        <p:tgtEl>
                                          <p:spTgt spid="387"/>
                                        </p:tgtEl>
                                      </p:cBhvr>
                                    </p:animEffect>
                                  </p:childTnLst>
                                </p:cTn>
                              </p:par>
                              <p:par>
                                <p:cTn id="35" presetID="10" presetClass="entr" presetSubtype="0" fill="hold" nodeType="withEffect">
                                  <p:stCondLst>
                                    <p:cond delay="0"/>
                                  </p:stCondLst>
                                  <p:childTnLst>
                                    <p:set>
                                      <p:cBhvr>
                                        <p:cTn id="36" dur="1" fill="hold">
                                          <p:stCondLst>
                                            <p:cond delay="0"/>
                                          </p:stCondLst>
                                        </p:cTn>
                                        <p:tgtEl>
                                          <p:spTgt spid="384"/>
                                        </p:tgtEl>
                                        <p:attrNameLst>
                                          <p:attrName>style.visibility</p:attrName>
                                        </p:attrNameLst>
                                      </p:cBhvr>
                                      <p:to>
                                        <p:strVal val="visible"/>
                                      </p:to>
                                    </p:set>
                                    <p:animEffect transition="in" filter="fade">
                                      <p:cBhvr>
                                        <p:cTn id="37" dur="1000"/>
                                        <p:tgtEl>
                                          <p:spTgt spid="384"/>
                                        </p:tgtEl>
                                      </p:cBhvr>
                                    </p:animEffect>
                                  </p:childTnLst>
                                </p:cTn>
                              </p:par>
                              <p:par>
                                <p:cTn id="38" presetID="10" presetClass="entr" presetSubtype="0" fill="hold" nodeType="withEffect">
                                  <p:stCondLst>
                                    <p:cond delay="0"/>
                                  </p:stCondLst>
                                  <p:childTnLst>
                                    <p:set>
                                      <p:cBhvr>
                                        <p:cTn id="39" dur="1" fill="hold">
                                          <p:stCondLst>
                                            <p:cond delay="0"/>
                                          </p:stCondLst>
                                        </p:cTn>
                                        <p:tgtEl>
                                          <p:spTgt spid="383"/>
                                        </p:tgtEl>
                                        <p:attrNameLst>
                                          <p:attrName>style.visibility</p:attrName>
                                        </p:attrNameLst>
                                      </p:cBhvr>
                                      <p:to>
                                        <p:strVal val="visible"/>
                                      </p:to>
                                    </p:set>
                                    <p:animEffect transition="in" filter="fade">
                                      <p:cBhvr>
                                        <p:cTn id="40" dur="1000"/>
                                        <p:tgtEl>
                                          <p:spTgt spid="38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99"/>
                                        </p:tgtEl>
                                        <p:attrNameLst>
                                          <p:attrName>style.visibility</p:attrName>
                                        </p:attrNameLst>
                                      </p:cBhvr>
                                      <p:to>
                                        <p:strVal val="visible"/>
                                      </p:to>
                                    </p:set>
                                    <p:animEffect transition="in" filter="fade">
                                      <p:cBhvr>
                                        <p:cTn id="45" dur="1200"/>
                                        <p:tgtEl>
                                          <p:spTgt spid="39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2"/>
                                        </p:tgtEl>
                                        <p:attrNameLst>
                                          <p:attrName>style.visibility</p:attrName>
                                        </p:attrNameLst>
                                      </p:cBhvr>
                                      <p:to>
                                        <p:strVal val="visible"/>
                                      </p:to>
                                    </p:set>
                                    <p:animEffect transition="in" filter="fade">
                                      <p:cBhvr>
                                        <p:cTn id="50"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43"/>
          <p:cNvGrpSpPr/>
          <p:nvPr/>
        </p:nvGrpSpPr>
        <p:grpSpPr>
          <a:xfrm>
            <a:off x="6137609" y="643925"/>
            <a:ext cx="3006438" cy="1851560"/>
            <a:chOff x="3927975" y="946292"/>
            <a:chExt cx="2778850" cy="1625458"/>
          </a:xfrm>
        </p:grpSpPr>
        <p:pic>
          <p:nvPicPr>
            <p:cNvPr id="408" name="Google Shape;408;p43"/>
            <p:cNvPicPr preferRelativeResize="0"/>
            <p:nvPr/>
          </p:nvPicPr>
          <p:blipFill rotWithShape="1">
            <a:blip r:embed="rId3">
              <a:alphaModFix/>
            </a:blip>
            <a:srcRect/>
            <a:stretch/>
          </p:blipFill>
          <p:spPr>
            <a:xfrm>
              <a:off x="3927975" y="1118775"/>
              <a:ext cx="2298452" cy="1452975"/>
            </a:xfrm>
            <a:prstGeom prst="rect">
              <a:avLst/>
            </a:prstGeom>
            <a:noFill/>
            <a:ln>
              <a:noFill/>
            </a:ln>
          </p:spPr>
        </p:pic>
        <p:sp>
          <p:nvSpPr>
            <p:cNvPr id="409" name="Google Shape;409;p43"/>
            <p:cNvSpPr txBox="1"/>
            <p:nvPr/>
          </p:nvSpPr>
          <p:spPr>
            <a:xfrm>
              <a:off x="5797225" y="946292"/>
              <a:ext cx="909600" cy="28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Centrale </a:t>
              </a:r>
              <a:endParaRPr sz="1400" b="0"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nucléaire</a:t>
              </a:r>
              <a:endParaRPr sz="1400" b="0" i="0" u="none" strike="noStrike" cap="none">
                <a:solidFill>
                  <a:srgbClr val="000000"/>
                </a:solidFill>
                <a:latin typeface="Lexend Deca"/>
                <a:ea typeface="Lexend Deca"/>
                <a:cs typeface="Lexend Deca"/>
                <a:sym typeface="Lexend Deca"/>
              </a:endParaRPr>
            </a:p>
          </p:txBody>
        </p:sp>
      </p:grpSp>
      <p:grpSp>
        <p:nvGrpSpPr>
          <p:cNvPr id="410" name="Google Shape;410;p43"/>
          <p:cNvGrpSpPr/>
          <p:nvPr/>
        </p:nvGrpSpPr>
        <p:grpSpPr>
          <a:xfrm>
            <a:off x="1764450" y="1526625"/>
            <a:ext cx="984000" cy="618675"/>
            <a:chOff x="1688250" y="1526625"/>
            <a:chExt cx="984000" cy="618675"/>
          </a:xfrm>
        </p:grpSpPr>
        <p:sp>
          <p:nvSpPr>
            <p:cNvPr id="411" name="Google Shape;411;p43"/>
            <p:cNvSpPr txBox="1"/>
            <p:nvPr/>
          </p:nvSpPr>
          <p:spPr>
            <a:xfrm>
              <a:off x="1688250" y="1857000"/>
              <a:ext cx="9840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Uranium</a:t>
              </a:r>
              <a:endParaRPr sz="1400" b="0" i="0" u="none" strike="noStrike" cap="none">
                <a:solidFill>
                  <a:srgbClr val="000000"/>
                </a:solidFill>
                <a:latin typeface="Lexend Deca"/>
                <a:ea typeface="Lexend Deca"/>
                <a:cs typeface="Lexend Deca"/>
                <a:sym typeface="Lexend Deca"/>
              </a:endParaRPr>
            </a:p>
          </p:txBody>
        </p:sp>
        <p:pic>
          <p:nvPicPr>
            <p:cNvPr id="412" name="Google Shape;412;p43"/>
            <p:cNvPicPr preferRelativeResize="0"/>
            <p:nvPr/>
          </p:nvPicPr>
          <p:blipFill rotWithShape="1">
            <a:blip r:embed="rId4">
              <a:alphaModFix/>
            </a:blip>
            <a:srcRect/>
            <a:stretch/>
          </p:blipFill>
          <p:spPr>
            <a:xfrm>
              <a:off x="1887753" y="1526625"/>
              <a:ext cx="584997" cy="393600"/>
            </a:xfrm>
            <a:prstGeom prst="rect">
              <a:avLst/>
            </a:prstGeom>
            <a:noFill/>
            <a:ln>
              <a:noFill/>
            </a:ln>
          </p:spPr>
        </p:pic>
      </p:grpSp>
      <p:grpSp>
        <p:nvGrpSpPr>
          <p:cNvPr id="413" name="Google Shape;413;p43"/>
          <p:cNvGrpSpPr/>
          <p:nvPr/>
        </p:nvGrpSpPr>
        <p:grpSpPr>
          <a:xfrm>
            <a:off x="6036435" y="2259149"/>
            <a:ext cx="3134445" cy="2577651"/>
            <a:chOff x="3674175" y="2571746"/>
            <a:chExt cx="2857288" cy="2341404"/>
          </a:xfrm>
        </p:grpSpPr>
        <p:grpSp>
          <p:nvGrpSpPr>
            <p:cNvPr id="414" name="Google Shape;414;p43"/>
            <p:cNvGrpSpPr/>
            <p:nvPr/>
          </p:nvGrpSpPr>
          <p:grpSpPr>
            <a:xfrm>
              <a:off x="3674175" y="2571746"/>
              <a:ext cx="2734800" cy="2341404"/>
              <a:chOff x="593850" y="2513846"/>
              <a:chExt cx="2734800" cy="2341404"/>
            </a:xfrm>
          </p:grpSpPr>
          <p:pic>
            <p:nvPicPr>
              <p:cNvPr id="415" name="Google Shape;415;p43"/>
              <p:cNvPicPr preferRelativeResize="0"/>
              <p:nvPr/>
            </p:nvPicPr>
            <p:blipFill rotWithShape="1">
              <a:blip r:embed="rId5">
                <a:alphaModFix/>
              </a:blip>
              <a:srcRect/>
              <a:stretch/>
            </p:blipFill>
            <p:spPr>
              <a:xfrm>
                <a:off x="593850" y="2513846"/>
                <a:ext cx="757250" cy="2077879"/>
              </a:xfrm>
              <a:prstGeom prst="rect">
                <a:avLst/>
              </a:prstGeom>
              <a:noFill/>
              <a:ln>
                <a:noFill/>
              </a:ln>
            </p:spPr>
          </p:pic>
          <p:pic>
            <p:nvPicPr>
              <p:cNvPr id="416" name="Google Shape;416;p43"/>
              <p:cNvPicPr preferRelativeResize="0"/>
              <p:nvPr/>
            </p:nvPicPr>
            <p:blipFill rotWithShape="1">
              <a:blip r:embed="rId6">
                <a:alphaModFix/>
              </a:blip>
              <a:srcRect/>
              <a:stretch/>
            </p:blipFill>
            <p:spPr>
              <a:xfrm>
                <a:off x="1087475" y="3438456"/>
                <a:ext cx="2241175" cy="1416794"/>
              </a:xfrm>
              <a:prstGeom prst="rect">
                <a:avLst/>
              </a:prstGeom>
              <a:noFill/>
              <a:ln>
                <a:noFill/>
              </a:ln>
            </p:spPr>
          </p:pic>
        </p:grpSp>
        <p:sp>
          <p:nvSpPr>
            <p:cNvPr id="417" name="Google Shape;417;p43"/>
            <p:cNvSpPr txBox="1"/>
            <p:nvPr/>
          </p:nvSpPr>
          <p:spPr>
            <a:xfrm>
              <a:off x="4411963" y="3183450"/>
              <a:ext cx="2119500" cy="28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Centrale thermique</a:t>
              </a:r>
              <a:endParaRPr sz="1400" b="0" i="0" u="none" strike="noStrike" cap="none">
                <a:solidFill>
                  <a:srgbClr val="000000"/>
                </a:solidFill>
                <a:latin typeface="Lexend Deca"/>
                <a:ea typeface="Lexend Deca"/>
                <a:cs typeface="Lexend Deca"/>
                <a:sym typeface="Lexend Deca"/>
              </a:endParaRPr>
            </a:p>
          </p:txBody>
        </p:sp>
      </p:grpSp>
      <p:sp>
        <p:nvSpPr>
          <p:cNvPr id="418" name="Google Shape;418;p43"/>
          <p:cNvSpPr txBox="1"/>
          <p:nvPr/>
        </p:nvSpPr>
        <p:spPr>
          <a:xfrm>
            <a:off x="0" y="4264891"/>
            <a:ext cx="12324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Biomasse</a:t>
            </a:r>
            <a:endParaRPr sz="1400" b="0" i="0" u="none" strike="noStrike" cap="none">
              <a:solidFill>
                <a:srgbClr val="000000"/>
              </a:solidFill>
              <a:latin typeface="Lexend Deca"/>
              <a:ea typeface="Lexend Deca"/>
              <a:cs typeface="Lexend Deca"/>
              <a:sym typeface="Lexend Deca"/>
            </a:endParaRPr>
          </a:p>
        </p:txBody>
      </p:sp>
      <p:sp>
        <p:nvSpPr>
          <p:cNvPr id="419" name="Google Shape;419;p43"/>
          <p:cNvSpPr txBox="1"/>
          <p:nvPr/>
        </p:nvSpPr>
        <p:spPr>
          <a:xfrm>
            <a:off x="13650" y="982000"/>
            <a:ext cx="3722700" cy="55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000" b="1">
                <a:latin typeface="Lexend Deca"/>
                <a:ea typeface="Lexend Deca"/>
                <a:cs typeface="Lexend Deca"/>
                <a:sym typeface="Lexend Deca"/>
              </a:rPr>
              <a:t>Source d’énergie primaire</a:t>
            </a:r>
            <a:endParaRPr sz="2000" b="1" i="0" u="none" strike="noStrike" cap="none">
              <a:solidFill>
                <a:srgbClr val="000000"/>
              </a:solidFill>
              <a:latin typeface="Lexend Deca"/>
              <a:ea typeface="Lexend Deca"/>
              <a:cs typeface="Lexend Deca"/>
              <a:sym typeface="Lexend Deca"/>
            </a:endParaRPr>
          </a:p>
        </p:txBody>
      </p:sp>
      <p:grpSp>
        <p:nvGrpSpPr>
          <p:cNvPr id="420" name="Google Shape;420;p43"/>
          <p:cNvGrpSpPr/>
          <p:nvPr/>
        </p:nvGrpSpPr>
        <p:grpSpPr>
          <a:xfrm>
            <a:off x="863375" y="3043435"/>
            <a:ext cx="984000" cy="715249"/>
            <a:chOff x="1091975" y="2895151"/>
            <a:chExt cx="984000" cy="715249"/>
          </a:xfrm>
        </p:grpSpPr>
        <p:pic>
          <p:nvPicPr>
            <p:cNvPr id="421" name="Google Shape;421;p43"/>
            <p:cNvPicPr preferRelativeResize="0"/>
            <p:nvPr/>
          </p:nvPicPr>
          <p:blipFill rotWithShape="1">
            <a:blip r:embed="rId7">
              <a:alphaModFix/>
            </a:blip>
            <a:srcRect/>
            <a:stretch/>
          </p:blipFill>
          <p:spPr>
            <a:xfrm>
              <a:off x="1188899" y="2895151"/>
              <a:ext cx="790150" cy="551700"/>
            </a:xfrm>
            <a:prstGeom prst="rect">
              <a:avLst/>
            </a:prstGeom>
            <a:noFill/>
            <a:ln>
              <a:noFill/>
            </a:ln>
          </p:spPr>
        </p:pic>
        <p:sp>
          <p:nvSpPr>
            <p:cNvPr id="422" name="Google Shape;422;p43"/>
            <p:cNvSpPr txBox="1"/>
            <p:nvPr/>
          </p:nvSpPr>
          <p:spPr>
            <a:xfrm>
              <a:off x="1091975" y="3322100"/>
              <a:ext cx="9840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Charbon</a:t>
              </a:r>
              <a:endParaRPr sz="1400" b="0" i="0" u="none" strike="noStrike" cap="none">
                <a:solidFill>
                  <a:srgbClr val="000000"/>
                </a:solidFill>
                <a:latin typeface="Lexend Deca"/>
                <a:ea typeface="Lexend Deca"/>
                <a:cs typeface="Lexend Deca"/>
                <a:sym typeface="Lexend Deca"/>
              </a:endParaRPr>
            </a:p>
          </p:txBody>
        </p:sp>
      </p:grpSp>
      <p:sp>
        <p:nvSpPr>
          <p:cNvPr id="423" name="Google Shape;423;p43"/>
          <p:cNvSpPr txBox="1"/>
          <p:nvPr/>
        </p:nvSpPr>
        <p:spPr>
          <a:xfrm>
            <a:off x="76196" y="3262809"/>
            <a:ext cx="14823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Fossile</a:t>
            </a:r>
            <a:endParaRPr sz="1400" b="0" i="0" u="none" strike="noStrike" cap="none">
              <a:solidFill>
                <a:srgbClr val="000000"/>
              </a:solidFill>
              <a:latin typeface="Lexend Deca"/>
              <a:ea typeface="Lexend Deca"/>
              <a:cs typeface="Lexend Deca"/>
              <a:sym typeface="Lexend Deca"/>
            </a:endParaRPr>
          </a:p>
        </p:txBody>
      </p:sp>
      <p:grpSp>
        <p:nvGrpSpPr>
          <p:cNvPr id="424" name="Google Shape;424;p43"/>
          <p:cNvGrpSpPr/>
          <p:nvPr/>
        </p:nvGrpSpPr>
        <p:grpSpPr>
          <a:xfrm>
            <a:off x="1741375" y="3020133"/>
            <a:ext cx="984000" cy="738551"/>
            <a:chOff x="2046175" y="2871849"/>
            <a:chExt cx="984000" cy="738551"/>
          </a:xfrm>
        </p:grpSpPr>
        <p:pic>
          <p:nvPicPr>
            <p:cNvPr id="425" name="Google Shape;425;p43"/>
            <p:cNvPicPr preferRelativeResize="0"/>
            <p:nvPr/>
          </p:nvPicPr>
          <p:blipFill rotWithShape="1">
            <a:blip r:embed="rId8">
              <a:alphaModFix/>
            </a:blip>
            <a:srcRect/>
            <a:stretch/>
          </p:blipFill>
          <p:spPr>
            <a:xfrm>
              <a:off x="2291001" y="2871849"/>
              <a:ext cx="341950" cy="547786"/>
            </a:xfrm>
            <a:prstGeom prst="rect">
              <a:avLst/>
            </a:prstGeom>
            <a:noFill/>
            <a:ln>
              <a:noFill/>
            </a:ln>
          </p:spPr>
        </p:pic>
        <p:sp>
          <p:nvSpPr>
            <p:cNvPr id="426" name="Google Shape;426;p43"/>
            <p:cNvSpPr txBox="1"/>
            <p:nvPr/>
          </p:nvSpPr>
          <p:spPr>
            <a:xfrm>
              <a:off x="2046175" y="3322100"/>
              <a:ext cx="9840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Pétrole</a:t>
              </a:r>
              <a:endParaRPr sz="1400" b="0" i="0" u="none" strike="noStrike" cap="none">
                <a:solidFill>
                  <a:srgbClr val="000000"/>
                </a:solidFill>
                <a:latin typeface="Lexend Deca"/>
                <a:ea typeface="Lexend Deca"/>
                <a:cs typeface="Lexend Deca"/>
                <a:sym typeface="Lexend Deca"/>
              </a:endParaRPr>
            </a:p>
          </p:txBody>
        </p:sp>
      </p:grpSp>
      <p:grpSp>
        <p:nvGrpSpPr>
          <p:cNvPr id="427" name="Google Shape;427;p43"/>
          <p:cNvGrpSpPr/>
          <p:nvPr/>
        </p:nvGrpSpPr>
        <p:grpSpPr>
          <a:xfrm>
            <a:off x="2571925" y="2909026"/>
            <a:ext cx="984000" cy="911443"/>
            <a:chOff x="2952925" y="2698957"/>
            <a:chExt cx="984000" cy="911443"/>
          </a:xfrm>
        </p:grpSpPr>
        <p:pic>
          <p:nvPicPr>
            <p:cNvPr id="428" name="Google Shape;428;p43"/>
            <p:cNvPicPr preferRelativeResize="0"/>
            <p:nvPr/>
          </p:nvPicPr>
          <p:blipFill rotWithShape="1">
            <a:blip r:embed="rId9">
              <a:alphaModFix/>
            </a:blip>
            <a:srcRect/>
            <a:stretch/>
          </p:blipFill>
          <p:spPr>
            <a:xfrm>
              <a:off x="3040025" y="2698957"/>
              <a:ext cx="341950" cy="675443"/>
            </a:xfrm>
            <a:prstGeom prst="rect">
              <a:avLst/>
            </a:prstGeom>
            <a:noFill/>
            <a:ln>
              <a:noFill/>
            </a:ln>
          </p:spPr>
        </p:pic>
        <p:sp>
          <p:nvSpPr>
            <p:cNvPr id="429" name="Google Shape;429;p43"/>
            <p:cNvSpPr txBox="1"/>
            <p:nvPr/>
          </p:nvSpPr>
          <p:spPr>
            <a:xfrm>
              <a:off x="2952925" y="3322100"/>
              <a:ext cx="9840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Gaz</a:t>
              </a:r>
              <a:endParaRPr sz="1400" b="0" i="0" u="none" strike="noStrike" cap="none">
                <a:solidFill>
                  <a:srgbClr val="000000"/>
                </a:solidFill>
                <a:latin typeface="Lexend Deca"/>
                <a:ea typeface="Lexend Deca"/>
                <a:cs typeface="Lexend Deca"/>
                <a:sym typeface="Lexend Deca"/>
              </a:endParaRPr>
            </a:p>
          </p:txBody>
        </p:sp>
      </p:grpSp>
      <p:grpSp>
        <p:nvGrpSpPr>
          <p:cNvPr id="430" name="Google Shape;430;p43"/>
          <p:cNvGrpSpPr/>
          <p:nvPr/>
        </p:nvGrpSpPr>
        <p:grpSpPr>
          <a:xfrm>
            <a:off x="939577" y="4048855"/>
            <a:ext cx="2743223" cy="720363"/>
            <a:chOff x="1565002" y="4333003"/>
            <a:chExt cx="2743223" cy="720363"/>
          </a:xfrm>
        </p:grpSpPr>
        <p:grpSp>
          <p:nvGrpSpPr>
            <p:cNvPr id="431" name="Google Shape;431;p43"/>
            <p:cNvGrpSpPr/>
            <p:nvPr/>
          </p:nvGrpSpPr>
          <p:grpSpPr>
            <a:xfrm rot="5400000">
              <a:off x="1680993" y="4217012"/>
              <a:ext cx="720363" cy="952346"/>
              <a:chOff x="2282549" y="3671164"/>
              <a:chExt cx="980353" cy="1241975"/>
            </a:xfrm>
          </p:grpSpPr>
          <p:pic>
            <p:nvPicPr>
              <p:cNvPr id="432" name="Google Shape;432;p43"/>
              <p:cNvPicPr preferRelativeResize="0"/>
              <p:nvPr/>
            </p:nvPicPr>
            <p:blipFill rotWithShape="1">
              <a:blip r:embed="rId10">
                <a:alphaModFix/>
              </a:blip>
              <a:srcRect/>
              <a:stretch/>
            </p:blipFill>
            <p:spPr>
              <a:xfrm>
                <a:off x="2472747" y="3671185"/>
                <a:ext cx="790155" cy="1021538"/>
              </a:xfrm>
              <a:prstGeom prst="rect">
                <a:avLst/>
              </a:prstGeom>
              <a:noFill/>
              <a:ln>
                <a:noFill/>
              </a:ln>
            </p:spPr>
          </p:pic>
          <p:pic>
            <p:nvPicPr>
              <p:cNvPr id="433" name="Google Shape;433;p43"/>
              <p:cNvPicPr preferRelativeResize="0"/>
              <p:nvPr/>
            </p:nvPicPr>
            <p:blipFill rotWithShape="1">
              <a:blip r:embed="rId10">
                <a:alphaModFix/>
              </a:blip>
              <a:srcRect/>
              <a:stretch/>
            </p:blipFill>
            <p:spPr>
              <a:xfrm flipH="1">
                <a:off x="2282549" y="3671164"/>
                <a:ext cx="702714" cy="1241975"/>
              </a:xfrm>
              <a:prstGeom prst="rect">
                <a:avLst/>
              </a:prstGeom>
              <a:noFill/>
              <a:ln>
                <a:noFill/>
              </a:ln>
            </p:spPr>
          </p:pic>
        </p:grpSp>
        <p:sp>
          <p:nvSpPr>
            <p:cNvPr id="434" name="Google Shape;434;p43"/>
            <p:cNvSpPr txBox="1"/>
            <p:nvPr/>
          </p:nvSpPr>
          <p:spPr>
            <a:xfrm>
              <a:off x="2522625" y="4510950"/>
              <a:ext cx="1785600" cy="2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Déchets végétaux</a:t>
              </a:r>
              <a:endParaRPr sz="1400" b="0" i="0" u="none" strike="noStrike" cap="none">
                <a:solidFill>
                  <a:srgbClr val="000000"/>
                </a:solidFill>
                <a:latin typeface="Lexend Deca"/>
                <a:ea typeface="Lexend Deca"/>
                <a:cs typeface="Lexend Deca"/>
                <a:sym typeface="Lexend Deca"/>
              </a:endParaRPr>
            </a:p>
          </p:txBody>
        </p:sp>
      </p:grpSp>
      <p:sp>
        <p:nvSpPr>
          <p:cNvPr id="435" name="Google Shape;435;p43"/>
          <p:cNvSpPr/>
          <p:nvPr/>
        </p:nvSpPr>
        <p:spPr>
          <a:xfrm>
            <a:off x="5939875" y="2245575"/>
            <a:ext cx="945600" cy="1263900"/>
          </a:xfrm>
          <a:prstGeom prst="ellipse">
            <a:avLst/>
          </a:prstGeom>
          <a:noFill/>
          <a:ln w="28575"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43"/>
          <p:cNvGrpSpPr/>
          <p:nvPr/>
        </p:nvGrpSpPr>
        <p:grpSpPr>
          <a:xfrm>
            <a:off x="3232163" y="1443601"/>
            <a:ext cx="2832082" cy="551700"/>
            <a:chOff x="3232163" y="1443601"/>
            <a:chExt cx="2832082" cy="551700"/>
          </a:xfrm>
        </p:grpSpPr>
        <p:sp>
          <p:nvSpPr>
            <p:cNvPr id="437" name="Google Shape;437;p43"/>
            <p:cNvSpPr/>
            <p:nvPr/>
          </p:nvSpPr>
          <p:spPr>
            <a:xfrm>
              <a:off x="3232163" y="1581900"/>
              <a:ext cx="671400" cy="2751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p43"/>
            <p:cNvPicPr preferRelativeResize="0"/>
            <p:nvPr/>
          </p:nvPicPr>
          <p:blipFill>
            <a:blip r:embed="rId11">
              <a:alphaModFix/>
            </a:blip>
            <a:stretch>
              <a:fillRect/>
            </a:stretch>
          </p:blipFill>
          <p:spPr>
            <a:xfrm>
              <a:off x="3957525" y="1443601"/>
              <a:ext cx="620417" cy="551697"/>
            </a:xfrm>
            <a:prstGeom prst="rect">
              <a:avLst/>
            </a:prstGeom>
            <a:noFill/>
            <a:ln>
              <a:noFill/>
            </a:ln>
            <a:effectLst>
              <a:outerShdw blurRad="57150" dist="19050" dir="5400000" algn="bl" rotWithShape="0">
                <a:srgbClr val="000000">
                  <a:alpha val="50000"/>
                </a:srgbClr>
              </a:outerShdw>
            </a:effectLst>
          </p:spPr>
        </p:pic>
        <p:pic>
          <p:nvPicPr>
            <p:cNvPr id="439" name="Google Shape;439;p43"/>
            <p:cNvPicPr preferRelativeResize="0"/>
            <p:nvPr/>
          </p:nvPicPr>
          <p:blipFill rotWithShape="1">
            <a:blip r:embed="rId12">
              <a:alphaModFix/>
            </a:blip>
            <a:srcRect l="58858" t="14673" r="3678" b="53799"/>
            <a:stretch/>
          </p:blipFill>
          <p:spPr>
            <a:xfrm>
              <a:off x="5007176" y="1495716"/>
              <a:ext cx="703962" cy="499584"/>
            </a:xfrm>
            <a:prstGeom prst="rect">
              <a:avLst/>
            </a:prstGeom>
            <a:noFill/>
            <a:ln>
              <a:noFill/>
            </a:ln>
          </p:spPr>
        </p:pic>
        <p:sp>
          <p:nvSpPr>
            <p:cNvPr id="440" name="Google Shape;440;p43"/>
            <p:cNvSpPr/>
            <p:nvPr/>
          </p:nvSpPr>
          <p:spPr>
            <a:xfrm>
              <a:off x="4654145" y="1581900"/>
              <a:ext cx="353100" cy="2751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43"/>
            <p:cNvSpPr/>
            <p:nvPr/>
          </p:nvSpPr>
          <p:spPr>
            <a:xfrm>
              <a:off x="5711145" y="1581900"/>
              <a:ext cx="353100" cy="2751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2" name="Google Shape;442;p43"/>
          <p:cNvGrpSpPr/>
          <p:nvPr/>
        </p:nvGrpSpPr>
        <p:grpSpPr>
          <a:xfrm>
            <a:off x="3317550" y="3727476"/>
            <a:ext cx="2567445" cy="551697"/>
            <a:chOff x="3317550" y="3727476"/>
            <a:chExt cx="2567445" cy="551697"/>
          </a:xfrm>
        </p:grpSpPr>
        <p:sp>
          <p:nvSpPr>
            <p:cNvPr id="443" name="Google Shape;443;p43"/>
            <p:cNvSpPr/>
            <p:nvPr/>
          </p:nvSpPr>
          <p:spPr>
            <a:xfrm>
              <a:off x="3317550" y="3865775"/>
              <a:ext cx="620400" cy="2751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4" name="Google Shape;444;p43"/>
            <p:cNvPicPr preferRelativeResize="0"/>
            <p:nvPr/>
          </p:nvPicPr>
          <p:blipFill>
            <a:blip r:embed="rId11">
              <a:alphaModFix/>
            </a:blip>
            <a:stretch>
              <a:fillRect/>
            </a:stretch>
          </p:blipFill>
          <p:spPr>
            <a:xfrm>
              <a:off x="3937950" y="3727476"/>
              <a:ext cx="620417" cy="551697"/>
            </a:xfrm>
            <a:prstGeom prst="rect">
              <a:avLst/>
            </a:prstGeom>
            <a:noFill/>
            <a:ln>
              <a:noFill/>
            </a:ln>
            <a:effectLst>
              <a:outerShdw blurRad="57150" dist="19050" dir="5400000" algn="bl" rotWithShape="0">
                <a:srgbClr val="000000">
                  <a:alpha val="50000"/>
                </a:srgbClr>
              </a:outerShdw>
            </a:effectLst>
          </p:spPr>
        </p:pic>
        <p:pic>
          <p:nvPicPr>
            <p:cNvPr id="445" name="Google Shape;445;p43"/>
            <p:cNvPicPr preferRelativeResize="0"/>
            <p:nvPr/>
          </p:nvPicPr>
          <p:blipFill rotWithShape="1">
            <a:blip r:embed="rId12">
              <a:alphaModFix/>
            </a:blip>
            <a:srcRect l="58858" t="14673" r="3678" b="53799"/>
            <a:stretch/>
          </p:blipFill>
          <p:spPr>
            <a:xfrm>
              <a:off x="4911402" y="3762693"/>
              <a:ext cx="620400" cy="440281"/>
            </a:xfrm>
            <a:prstGeom prst="rect">
              <a:avLst/>
            </a:prstGeom>
            <a:noFill/>
            <a:ln>
              <a:noFill/>
            </a:ln>
          </p:spPr>
        </p:pic>
        <p:sp>
          <p:nvSpPr>
            <p:cNvPr id="446" name="Google Shape;446;p43"/>
            <p:cNvSpPr/>
            <p:nvPr/>
          </p:nvSpPr>
          <p:spPr>
            <a:xfrm>
              <a:off x="4558370" y="3865775"/>
              <a:ext cx="353100" cy="2751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43"/>
            <p:cNvSpPr/>
            <p:nvPr/>
          </p:nvSpPr>
          <p:spPr>
            <a:xfrm>
              <a:off x="5531895" y="3865775"/>
              <a:ext cx="353100" cy="275100"/>
            </a:xfrm>
            <a:prstGeom prst="notch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8" name="Google Shape;448;p43"/>
          <p:cNvSpPr txBox="1"/>
          <p:nvPr/>
        </p:nvSpPr>
        <p:spPr>
          <a:xfrm>
            <a:off x="0" y="3750"/>
            <a:ext cx="8797500" cy="911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2400">
                <a:solidFill>
                  <a:schemeClr val="dk1"/>
                </a:solidFill>
                <a:latin typeface="Lexend Deca"/>
                <a:ea typeface="Lexend Deca"/>
                <a:cs typeface="Lexend Deca"/>
                <a:sym typeface="Lexend Deca"/>
              </a:rPr>
              <a:t>Comment obtenir de la vapeur pour faire tourner les turbines qui entraînent les générateurs électriques?</a:t>
            </a:r>
            <a:endParaRPr sz="2400">
              <a:solidFill>
                <a:schemeClr val="dk1"/>
              </a:solidFill>
              <a:latin typeface="Lexend Deca"/>
              <a:ea typeface="Lexend Deca"/>
              <a:cs typeface="Lexend Deca"/>
              <a:sym typeface="Lexend Deca"/>
            </a:endParaRPr>
          </a:p>
        </p:txBody>
      </p:sp>
      <p:grpSp>
        <p:nvGrpSpPr>
          <p:cNvPr id="449" name="Google Shape;449;p43"/>
          <p:cNvGrpSpPr/>
          <p:nvPr/>
        </p:nvGrpSpPr>
        <p:grpSpPr>
          <a:xfrm>
            <a:off x="7339500" y="1202400"/>
            <a:ext cx="1664625" cy="3086675"/>
            <a:chOff x="7339500" y="1202400"/>
            <a:chExt cx="1664625" cy="3086675"/>
          </a:xfrm>
        </p:grpSpPr>
        <p:sp>
          <p:nvSpPr>
            <p:cNvPr id="450" name="Google Shape;450;p43"/>
            <p:cNvSpPr/>
            <p:nvPr/>
          </p:nvSpPr>
          <p:spPr>
            <a:xfrm>
              <a:off x="7339500" y="1202400"/>
              <a:ext cx="1277700" cy="6066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7726425" y="3682475"/>
              <a:ext cx="1277700" cy="6066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ppt_w</p:attrName>
                                        </p:attrNameLst>
                                      </p:cBhvr>
                                      <p:tavLst>
                                        <p:tav tm="0">
                                          <p:val>
                                            <p:strVal val="0"/>
                                          </p:val>
                                        </p:tav>
                                        <p:tav tm="100000">
                                          <p:val>
                                            <p:strVal val="#ppt_w"/>
                                          </p:val>
                                        </p:tav>
                                      </p:tavLst>
                                    </p:anim>
                                    <p:anim calcmode="lin" valueType="num">
                                      <p:cBhvr additive="base">
                                        <p:cTn id="8" dur="1000"/>
                                        <p:tgtEl>
                                          <p:spTgt spid="40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13"/>
                                        </p:tgtEl>
                                        <p:attrNameLst>
                                          <p:attrName>style.visibility</p:attrName>
                                        </p:attrNameLst>
                                      </p:cBhvr>
                                      <p:to>
                                        <p:strVal val="visible"/>
                                      </p:to>
                                    </p:set>
                                    <p:anim calcmode="lin" valueType="num">
                                      <p:cBhvr additive="base">
                                        <p:cTn id="13" dur="1000"/>
                                        <p:tgtEl>
                                          <p:spTgt spid="413"/>
                                        </p:tgtEl>
                                        <p:attrNameLst>
                                          <p:attrName>ppt_w</p:attrName>
                                        </p:attrNameLst>
                                      </p:cBhvr>
                                      <p:tavLst>
                                        <p:tav tm="0">
                                          <p:val>
                                            <p:strVal val="0"/>
                                          </p:val>
                                        </p:tav>
                                        <p:tav tm="100000">
                                          <p:val>
                                            <p:strVal val="#ppt_w"/>
                                          </p:val>
                                        </p:tav>
                                      </p:tavLst>
                                    </p:anim>
                                    <p:anim calcmode="lin" valueType="num">
                                      <p:cBhvr additive="base">
                                        <p:cTn id="14" dur="1000"/>
                                        <p:tgtEl>
                                          <p:spTgt spid="41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9"/>
                                        </p:tgtEl>
                                        <p:attrNameLst>
                                          <p:attrName>style.visibility</p:attrName>
                                        </p:attrNameLst>
                                      </p:cBhvr>
                                      <p:to>
                                        <p:strVal val="visible"/>
                                      </p:to>
                                    </p:set>
                                    <p:animEffect transition="in" filter="fade">
                                      <p:cBhvr>
                                        <p:cTn id="19" dur="1000"/>
                                        <p:tgtEl>
                                          <p:spTgt spid="419"/>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10"/>
                                        </p:tgtEl>
                                        <p:attrNameLst>
                                          <p:attrName>style.visibility</p:attrName>
                                        </p:attrNameLst>
                                      </p:cBhvr>
                                      <p:to>
                                        <p:strVal val="visible"/>
                                      </p:to>
                                    </p:set>
                                    <p:anim calcmode="lin" valueType="num">
                                      <p:cBhvr additive="base">
                                        <p:cTn id="24" dur="1000"/>
                                        <p:tgtEl>
                                          <p:spTgt spid="410"/>
                                        </p:tgtEl>
                                        <p:attrNameLst>
                                          <p:attrName>ppt_w</p:attrName>
                                        </p:attrNameLst>
                                      </p:cBhvr>
                                      <p:tavLst>
                                        <p:tav tm="0">
                                          <p:val>
                                            <p:strVal val="0"/>
                                          </p:val>
                                        </p:tav>
                                        <p:tav tm="100000">
                                          <p:val>
                                            <p:strVal val="#ppt_w"/>
                                          </p:val>
                                        </p:tav>
                                      </p:tavLst>
                                    </p:anim>
                                    <p:anim calcmode="lin" valueType="num">
                                      <p:cBhvr additive="base">
                                        <p:cTn id="25" dur="1000"/>
                                        <p:tgtEl>
                                          <p:spTgt spid="410"/>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36"/>
                                        </p:tgtEl>
                                        <p:attrNameLst>
                                          <p:attrName>style.visibility</p:attrName>
                                        </p:attrNameLst>
                                      </p:cBhvr>
                                      <p:to>
                                        <p:strVal val="visible"/>
                                      </p:to>
                                    </p:set>
                                    <p:animEffect transition="in" filter="fade">
                                      <p:cBhvr>
                                        <p:cTn id="30" dur="1000"/>
                                        <p:tgtEl>
                                          <p:spTgt spid="4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3"/>
                                        </p:tgtEl>
                                        <p:attrNameLst>
                                          <p:attrName>style.visibility</p:attrName>
                                        </p:attrNameLst>
                                      </p:cBhvr>
                                      <p:to>
                                        <p:strVal val="visible"/>
                                      </p:to>
                                    </p:set>
                                    <p:animEffect transition="in" filter="fade">
                                      <p:cBhvr>
                                        <p:cTn id="35" dur="1000"/>
                                        <p:tgtEl>
                                          <p:spTgt spid="423"/>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20"/>
                                        </p:tgtEl>
                                        <p:attrNameLst>
                                          <p:attrName>style.visibility</p:attrName>
                                        </p:attrNameLst>
                                      </p:cBhvr>
                                      <p:to>
                                        <p:strVal val="visible"/>
                                      </p:to>
                                    </p:set>
                                    <p:anim calcmode="lin" valueType="num">
                                      <p:cBhvr additive="base">
                                        <p:cTn id="40" dur="1000"/>
                                        <p:tgtEl>
                                          <p:spTgt spid="420"/>
                                        </p:tgtEl>
                                        <p:attrNameLst>
                                          <p:attrName>ppt_w</p:attrName>
                                        </p:attrNameLst>
                                      </p:cBhvr>
                                      <p:tavLst>
                                        <p:tav tm="0">
                                          <p:val>
                                            <p:strVal val="0"/>
                                          </p:val>
                                        </p:tav>
                                        <p:tav tm="100000">
                                          <p:val>
                                            <p:strVal val="#ppt_w"/>
                                          </p:val>
                                        </p:tav>
                                      </p:tavLst>
                                    </p:anim>
                                    <p:anim calcmode="lin" valueType="num">
                                      <p:cBhvr additive="base">
                                        <p:cTn id="41" dur="1000"/>
                                        <p:tgtEl>
                                          <p:spTgt spid="420"/>
                                        </p:tgtEl>
                                        <p:attrNameLst>
                                          <p:attrName>ppt_h</p:attrName>
                                        </p:attrNameLst>
                                      </p:cBhvr>
                                      <p:tavLst>
                                        <p:tav tm="0">
                                          <p:val>
                                            <p:str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24"/>
                                        </p:tgtEl>
                                        <p:attrNameLst>
                                          <p:attrName>style.visibility</p:attrName>
                                        </p:attrNameLst>
                                      </p:cBhvr>
                                      <p:to>
                                        <p:strVal val="visible"/>
                                      </p:to>
                                    </p:set>
                                    <p:anim calcmode="lin" valueType="num">
                                      <p:cBhvr additive="base">
                                        <p:cTn id="46" dur="1000"/>
                                        <p:tgtEl>
                                          <p:spTgt spid="424"/>
                                        </p:tgtEl>
                                        <p:attrNameLst>
                                          <p:attrName>ppt_w</p:attrName>
                                        </p:attrNameLst>
                                      </p:cBhvr>
                                      <p:tavLst>
                                        <p:tav tm="0">
                                          <p:val>
                                            <p:strVal val="0"/>
                                          </p:val>
                                        </p:tav>
                                        <p:tav tm="100000">
                                          <p:val>
                                            <p:strVal val="#ppt_w"/>
                                          </p:val>
                                        </p:tav>
                                      </p:tavLst>
                                    </p:anim>
                                    <p:anim calcmode="lin" valueType="num">
                                      <p:cBhvr additive="base">
                                        <p:cTn id="47" dur="1000"/>
                                        <p:tgtEl>
                                          <p:spTgt spid="424"/>
                                        </p:tgtEl>
                                        <p:attrNameLst>
                                          <p:attrName>ppt_h</p:attrName>
                                        </p:attrNameLst>
                                      </p:cBhvr>
                                      <p:tavLst>
                                        <p:tav tm="0">
                                          <p:val>
                                            <p:str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427"/>
                                        </p:tgtEl>
                                        <p:attrNameLst>
                                          <p:attrName>style.visibility</p:attrName>
                                        </p:attrNameLst>
                                      </p:cBhvr>
                                      <p:to>
                                        <p:strVal val="visible"/>
                                      </p:to>
                                    </p:set>
                                    <p:anim calcmode="lin" valueType="num">
                                      <p:cBhvr additive="base">
                                        <p:cTn id="52" dur="1000"/>
                                        <p:tgtEl>
                                          <p:spTgt spid="427"/>
                                        </p:tgtEl>
                                        <p:attrNameLst>
                                          <p:attrName>ppt_w</p:attrName>
                                        </p:attrNameLst>
                                      </p:cBhvr>
                                      <p:tavLst>
                                        <p:tav tm="0">
                                          <p:val>
                                            <p:strVal val="0"/>
                                          </p:val>
                                        </p:tav>
                                        <p:tav tm="100000">
                                          <p:val>
                                            <p:strVal val="#ppt_w"/>
                                          </p:val>
                                        </p:tav>
                                      </p:tavLst>
                                    </p:anim>
                                    <p:anim calcmode="lin" valueType="num">
                                      <p:cBhvr additive="base">
                                        <p:cTn id="53" dur="1000"/>
                                        <p:tgtEl>
                                          <p:spTgt spid="427"/>
                                        </p:tgtEl>
                                        <p:attrNameLst>
                                          <p:attrName>ppt_h</p:attrName>
                                        </p:attrNameLst>
                                      </p:cBhvr>
                                      <p:tavLst>
                                        <p:tav tm="0">
                                          <p:val>
                                            <p:str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18"/>
                                        </p:tgtEl>
                                        <p:attrNameLst>
                                          <p:attrName>style.visibility</p:attrName>
                                        </p:attrNameLst>
                                      </p:cBhvr>
                                      <p:to>
                                        <p:strVal val="visible"/>
                                      </p:to>
                                    </p:set>
                                    <p:animEffect transition="in" filter="fade">
                                      <p:cBhvr>
                                        <p:cTn id="58" dur="1000"/>
                                        <p:tgtEl>
                                          <p:spTgt spid="418"/>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430"/>
                                        </p:tgtEl>
                                        <p:attrNameLst>
                                          <p:attrName>style.visibility</p:attrName>
                                        </p:attrNameLst>
                                      </p:cBhvr>
                                      <p:to>
                                        <p:strVal val="visible"/>
                                      </p:to>
                                    </p:set>
                                    <p:anim calcmode="lin" valueType="num">
                                      <p:cBhvr additive="base">
                                        <p:cTn id="63" dur="1000"/>
                                        <p:tgtEl>
                                          <p:spTgt spid="430"/>
                                        </p:tgtEl>
                                        <p:attrNameLst>
                                          <p:attrName>ppt_w</p:attrName>
                                        </p:attrNameLst>
                                      </p:cBhvr>
                                      <p:tavLst>
                                        <p:tav tm="0">
                                          <p:val>
                                            <p:strVal val="0"/>
                                          </p:val>
                                        </p:tav>
                                        <p:tav tm="100000">
                                          <p:val>
                                            <p:strVal val="#ppt_w"/>
                                          </p:val>
                                        </p:tav>
                                      </p:tavLst>
                                    </p:anim>
                                    <p:anim calcmode="lin" valueType="num">
                                      <p:cBhvr additive="base">
                                        <p:cTn id="64" dur="1000"/>
                                        <p:tgtEl>
                                          <p:spTgt spid="430"/>
                                        </p:tgtEl>
                                        <p:attrNameLst>
                                          <p:attrName>ppt_h</p:attrName>
                                        </p:attrNameLst>
                                      </p:cBhvr>
                                      <p:tavLst>
                                        <p:tav tm="0">
                                          <p:val>
                                            <p:str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42"/>
                                        </p:tgtEl>
                                        <p:attrNameLst>
                                          <p:attrName>style.visibility</p:attrName>
                                        </p:attrNameLst>
                                      </p:cBhvr>
                                      <p:to>
                                        <p:strVal val="visible"/>
                                      </p:to>
                                    </p:set>
                                    <p:animEffect transition="in" filter="fade">
                                      <p:cBhvr>
                                        <p:cTn id="69" dur="1000"/>
                                        <p:tgtEl>
                                          <p:spTgt spid="44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35"/>
                                        </p:tgtEl>
                                        <p:attrNameLst>
                                          <p:attrName>style.visibility</p:attrName>
                                        </p:attrNameLst>
                                      </p:cBhvr>
                                      <p:to>
                                        <p:strVal val="visible"/>
                                      </p:to>
                                    </p:set>
                                    <p:animEffect transition="in" filter="fade">
                                      <p:cBhvr>
                                        <p:cTn id="74" dur="1000"/>
                                        <p:tgtEl>
                                          <p:spTgt spid="43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49"/>
                                        </p:tgtEl>
                                        <p:attrNameLst>
                                          <p:attrName>style.visibility</p:attrName>
                                        </p:attrNameLst>
                                      </p:cBhvr>
                                      <p:to>
                                        <p:strVal val="visible"/>
                                      </p:to>
                                    </p:set>
                                    <p:animEffect transition="in" filter="fade">
                                      <p:cBhvr>
                                        <p:cTn id="79" dur="1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a:t>
            </a:fld>
            <a:endParaRPr/>
          </a:p>
        </p:txBody>
      </p:sp>
      <p:sp>
        <p:nvSpPr>
          <p:cNvPr id="112" name="Google Shape;112;p26"/>
          <p:cNvSpPr txBox="1"/>
          <p:nvPr/>
        </p:nvSpPr>
        <p:spPr>
          <a:xfrm>
            <a:off x="0" y="68925"/>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Comment vivons nous la situation actuelle ?</a:t>
            </a:r>
            <a:endParaRPr sz="3000" b="0" i="0" u="none" strike="noStrike" cap="none">
              <a:solidFill>
                <a:srgbClr val="000000"/>
              </a:solidFill>
              <a:latin typeface="Lexend Deca"/>
              <a:ea typeface="Lexend Deca"/>
              <a:cs typeface="Lexend Deca"/>
              <a:sym typeface="Lexend Deca"/>
            </a:endParaRPr>
          </a:p>
        </p:txBody>
      </p:sp>
      <p:pic>
        <p:nvPicPr>
          <p:cNvPr id="113" name="Google Shape;113;p26"/>
          <p:cNvPicPr preferRelativeResize="0"/>
          <p:nvPr/>
        </p:nvPicPr>
        <p:blipFill rotWithShape="1">
          <a:blip r:embed="rId3">
            <a:alphaModFix/>
          </a:blip>
          <a:srcRect/>
          <a:stretch/>
        </p:blipFill>
        <p:spPr>
          <a:xfrm>
            <a:off x="968825" y="585238"/>
            <a:ext cx="3142550" cy="3142550"/>
          </a:xfrm>
          <a:prstGeom prst="rect">
            <a:avLst/>
          </a:prstGeom>
          <a:noFill/>
          <a:ln>
            <a:noFill/>
          </a:ln>
        </p:spPr>
      </p:pic>
      <p:pic>
        <p:nvPicPr>
          <p:cNvPr id="114" name="Google Shape;114;p26"/>
          <p:cNvPicPr preferRelativeResize="0"/>
          <p:nvPr/>
        </p:nvPicPr>
        <p:blipFill rotWithShape="1">
          <a:blip r:embed="rId4">
            <a:alphaModFix/>
          </a:blip>
          <a:srcRect/>
          <a:stretch/>
        </p:blipFill>
        <p:spPr>
          <a:xfrm>
            <a:off x="4040225" y="1037274"/>
            <a:ext cx="5103780" cy="3711800"/>
          </a:xfrm>
          <a:prstGeom prst="rect">
            <a:avLst/>
          </a:prstGeom>
          <a:noFill/>
          <a:ln>
            <a:noFill/>
          </a:ln>
        </p:spPr>
      </p:pic>
      <p:pic>
        <p:nvPicPr>
          <p:cNvPr id="115" name="Google Shape;115;p26"/>
          <p:cNvPicPr preferRelativeResize="0"/>
          <p:nvPr/>
        </p:nvPicPr>
        <p:blipFill rotWithShape="1">
          <a:blip r:embed="rId5">
            <a:alphaModFix/>
          </a:blip>
          <a:srcRect/>
          <a:stretch/>
        </p:blipFill>
        <p:spPr>
          <a:xfrm>
            <a:off x="0" y="3213175"/>
            <a:ext cx="1854125" cy="1854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1000"/>
                                        <p:tgtEl>
                                          <p:spTgt spid="113"/>
                                        </p:tgtEl>
                                        <p:attrNameLst>
                                          <p:attrName>ppt_w</p:attrName>
                                        </p:attrNameLst>
                                      </p:cBhvr>
                                      <p:tavLst>
                                        <p:tav tm="0">
                                          <p:val>
                                            <p:strVal val="0"/>
                                          </p:val>
                                        </p:tav>
                                        <p:tav tm="100000">
                                          <p:val>
                                            <p:strVal val="#ppt_w"/>
                                          </p:val>
                                        </p:tav>
                                      </p:tavLst>
                                    </p:anim>
                                    <p:anim calcmode="lin" valueType="num">
                                      <p:cBhvr additive="base">
                                        <p:cTn id="8" dur="1000"/>
                                        <p:tgtEl>
                                          <p:spTgt spid="1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1000"/>
                                        <p:tgtEl>
                                          <p:spTgt spid="114"/>
                                        </p:tgtEl>
                                        <p:attrNameLst>
                                          <p:attrName>ppt_w</p:attrName>
                                        </p:attrNameLst>
                                      </p:cBhvr>
                                      <p:tavLst>
                                        <p:tav tm="0">
                                          <p:val>
                                            <p:strVal val="0"/>
                                          </p:val>
                                        </p:tav>
                                        <p:tav tm="100000">
                                          <p:val>
                                            <p:strVal val="#ppt_w"/>
                                          </p:val>
                                        </p:tav>
                                      </p:tavLst>
                                    </p:anim>
                                    <p:anim calcmode="lin" valueType="num">
                                      <p:cBhvr additive="base">
                                        <p:cTn id="14" dur="1000"/>
                                        <p:tgtEl>
                                          <p:spTgt spid="1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4"/>
          <p:cNvSpPr txBox="1"/>
          <p:nvPr/>
        </p:nvSpPr>
        <p:spPr>
          <a:xfrm>
            <a:off x="0" y="-4"/>
            <a:ext cx="9144000" cy="5517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Comment l’électricité est-elle </a:t>
            </a:r>
            <a:r>
              <a:rPr lang="fr" sz="3000">
                <a:solidFill>
                  <a:schemeClr val="dk1"/>
                </a:solidFill>
                <a:latin typeface="Lexend Deca"/>
                <a:ea typeface="Lexend Deca"/>
                <a:cs typeface="Lexend Deca"/>
                <a:sym typeface="Lexend Deca"/>
              </a:rPr>
              <a:t>produit</a:t>
            </a:r>
            <a:r>
              <a:rPr lang="fr" sz="3000" b="0" i="0" u="none" strike="noStrike" cap="none">
                <a:solidFill>
                  <a:schemeClr val="dk1"/>
                </a:solidFill>
                <a:latin typeface="Lexend Deca"/>
                <a:ea typeface="Lexend Deca"/>
                <a:cs typeface="Lexend Deca"/>
                <a:sym typeface="Lexend Deca"/>
              </a:rPr>
              <a:t>e ?</a:t>
            </a:r>
            <a:endParaRPr sz="3000" b="0" i="0" u="none" strike="noStrike" cap="none">
              <a:solidFill>
                <a:srgbClr val="000000"/>
              </a:solidFill>
              <a:latin typeface="Lexend Deca"/>
              <a:ea typeface="Lexend Deca"/>
              <a:cs typeface="Lexend Deca"/>
              <a:sym typeface="Lexend Deca"/>
            </a:endParaRPr>
          </a:p>
        </p:txBody>
      </p:sp>
      <p:grpSp>
        <p:nvGrpSpPr>
          <p:cNvPr id="457" name="Google Shape;457;p44"/>
          <p:cNvGrpSpPr/>
          <p:nvPr/>
        </p:nvGrpSpPr>
        <p:grpSpPr>
          <a:xfrm>
            <a:off x="0" y="2096675"/>
            <a:ext cx="9220275" cy="1390300"/>
            <a:chOff x="0" y="801275"/>
            <a:chExt cx="9220275" cy="1390300"/>
          </a:xfrm>
        </p:grpSpPr>
        <p:sp>
          <p:nvSpPr>
            <p:cNvPr id="458" name="Google Shape;458;p44"/>
            <p:cNvSpPr txBox="1"/>
            <p:nvPr/>
          </p:nvSpPr>
          <p:spPr>
            <a:xfrm>
              <a:off x="0" y="1240050"/>
              <a:ext cx="2442600" cy="55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000" b="1" i="0" u="none" strike="noStrike" cap="none">
                  <a:solidFill>
                    <a:srgbClr val="000000"/>
                  </a:solidFill>
                  <a:latin typeface="Lexend Deca"/>
                  <a:ea typeface="Lexend Deca"/>
                  <a:cs typeface="Lexend Deca"/>
                  <a:sym typeface="Lexend Deca"/>
                </a:rPr>
                <a:t>La chute d’eau</a:t>
              </a:r>
              <a:endParaRPr sz="2000" b="1" i="0" u="none" strike="noStrike" cap="none">
                <a:solidFill>
                  <a:srgbClr val="000000"/>
                </a:solidFill>
                <a:latin typeface="Lexend Deca"/>
                <a:ea typeface="Lexend Deca"/>
                <a:cs typeface="Lexend Deca"/>
                <a:sym typeface="Lexend Deca"/>
              </a:endParaRPr>
            </a:p>
          </p:txBody>
        </p:sp>
        <p:pic>
          <p:nvPicPr>
            <p:cNvPr id="459" name="Google Shape;459;p44"/>
            <p:cNvPicPr preferRelativeResize="0"/>
            <p:nvPr/>
          </p:nvPicPr>
          <p:blipFill rotWithShape="1">
            <a:blip r:embed="rId3">
              <a:alphaModFix/>
            </a:blip>
            <a:srcRect/>
            <a:stretch/>
          </p:blipFill>
          <p:spPr>
            <a:xfrm>
              <a:off x="2442600" y="1011450"/>
              <a:ext cx="1437700" cy="817567"/>
            </a:xfrm>
            <a:prstGeom prst="rect">
              <a:avLst/>
            </a:prstGeom>
            <a:noFill/>
            <a:ln>
              <a:noFill/>
            </a:ln>
          </p:spPr>
        </p:pic>
        <p:pic>
          <p:nvPicPr>
            <p:cNvPr id="460" name="Google Shape;460;p44"/>
            <p:cNvPicPr preferRelativeResize="0"/>
            <p:nvPr/>
          </p:nvPicPr>
          <p:blipFill>
            <a:blip r:embed="rId4">
              <a:alphaModFix/>
            </a:blip>
            <a:stretch>
              <a:fillRect/>
            </a:stretch>
          </p:blipFill>
          <p:spPr>
            <a:xfrm>
              <a:off x="5729088" y="801275"/>
              <a:ext cx="1616401" cy="1390300"/>
            </a:xfrm>
            <a:prstGeom prst="rect">
              <a:avLst/>
            </a:prstGeom>
            <a:noFill/>
            <a:ln>
              <a:noFill/>
            </a:ln>
          </p:spPr>
        </p:pic>
        <p:sp>
          <p:nvSpPr>
            <p:cNvPr id="461" name="Google Shape;461;p44"/>
            <p:cNvSpPr txBox="1"/>
            <p:nvPr/>
          </p:nvSpPr>
          <p:spPr>
            <a:xfrm>
              <a:off x="6905175" y="870325"/>
              <a:ext cx="2315100" cy="9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000" b="1">
                  <a:solidFill>
                    <a:srgbClr val="4A86E8"/>
                  </a:solidFill>
                  <a:latin typeface="Lexend Deca"/>
                  <a:ea typeface="Lexend Deca"/>
                  <a:cs typeface="Lexend Deca"/>
                  <a:sym typeface="Lexend Deca"/>
                </a:rPr>
                <a:t>Centrale</a:t>
              </a:r>
              <a:endParaRPr sz="2000" b="1">
                <a:solidFill>
                  <a:srgbClr val="4A86E8"/>
                </a:solidFill>
                <a:latin typeface="Lexend Deca"/>
                <a:ea typeface="Lexend Deca"/>
                <a:cs typeface="Lexend Deca"/>
                <a:sym typeface="Lexend Deca"/>
              </a:endParaRPr>
            </a:p>
            <a:p>
              <a:pPr marL="0" lvl="0" indent="0" algn="ctr" rtl="0">
                <a:spcBef>
                  <a:spcPts val="0"/>
                </a:spcBef>
                <a:spcAft>
                  <a:spcPts val="0"/>
                </a:spcAft>
                <a:buNone/>
              </a:pPr>
              <a:r>
                <a:rPr lang="fr" sz="2000" b="1">
                  <a:solidFill>
                    <a:srgbClr val="4A86E8"/>
                  </a:solidFill>
                  <a:latin typeface="Lexend Deca"/>
                  <a:ea typeface="Lexend Deca"/>
                  <a:cs typeface="Lexend Deca"/>
                  <a:sym typeface="Lexend Deca"/>
                </a:rPr>
                <a:t>hydro-électrique</a:t>
              </a:r>
              <a:endParaRPr sz="2000" b="1">
                <a:solidFill>
                  <a:srgbClr val="4A86E8"/>
                </a:solidFill>
              </a:endParaRPr>
            </a:p>
          </p:txBody>
        </p:sp>
        <p:grpSp>
          <p:nvGrpSpPr>
            <p:cNvPr id="462" name="Google Shape;462;p44"/>
            <p:cNvGrpSpPr/>
            <p:nvPr/>
          </p:nvGrpSpPr>
          <p:grpSpPr>
            <a:xfrm>
              <a:off x="4176344" y="1184923"/>
              <a:ext cx="1360549" cy="616129"/>
              <a:chOff x="1246663" y="1876338"/>
              <a:chExt cx="4873025" cy="2114375"/>
            </a:xfrm>
          </p:grpSpPr>
          <p:pic>
            <p:nvPicPr>
              <p:cNvPr id="463" name="Google Shape;463;p44"/>
              <p:cNvPicPr preferRelativeResize="0"/>
              <p:nvPr/>
            </p:nvPicPr>
            <p:blipFill>
              <a:blip r:embed="rId5">
                <a:alphaModFix/>
              </a:blip>
              <a:stretch>
                <a:fillRect/>
              </a:stretch>
            </p:blipFill>
            <p:spPr>
              <a:xfrm>
                <a:off x="3290138" y="2274453"/>
                <a:ext cx="2829550" cy="1298725"/>
              </a:xfrm>
              <a:prstGeom prst="rect">
                <a:avLst/>
              </a:prstGeom>
              <a:noFill/>
              <a:ln>
                <a:noFill/>
              </a:ln>
            </p:spPr>
          </p:pic>
          <p:pic>
            <p:nvPicPr>
              <p:cNvPr id="464" name="Google Shape;464;p44"/>
              <p:cNvPicPr preferRelativeResize="0"/>
              <p:nvPr/>
            </p:nvPicPr>
            <p:blipFill>
              <a:blip r:embed="rId6">
                <a:alphaModFix/>
              </a:blip>
              <a:stretch>
                <a:fillRect/>
              </a:stretch>
            </p:blipFill>
            <p:spPr>
              <a:xfrm>
                <a:off x="1246663" y="1876338"/>
                <a:ext cx="2114375" cy="2114375"/>
              </a:xfrm>
              <a:prstGeom prst="rect">
                <a:avLst/>
              </a:prstGeom>
              <a:noFill/>
              <a:ln>
                <a:noFill/>
              </a:ln>
            </p:spPr>
          </p:pic>
        </p:grpSp>
      </p:grpSp>
      <p:grpSp>
        <p:nvGrpSpPr>
          <p:cNvPr id="465" name="Google Shape;465;p44"/>
          <p:cNvGrpSpPr/>
          <p:nvPr/>
        </p:nvGrpSpPr>
        <p:grpSpPr>
          <a:xfrm>
            <a:off x="-16525" y="3596751"/>
            <a:ext cx="9141550" cy="1274087"/>
            <a:chOff x="-16525" y="2225151"/>
            <a:chExt cx="9141550" cy="1274087"/>
          </a:xfrm>
        </p:grpSpPr>
        <p:sp>
          <p:nvSpPr>
            <p:cNvPr id="466" name="Google Shape;466;p44"/>
            <p:cNvSpPr txBox="1"/>
            <p:nvPr/>
          </p:nvSpPr>
          <p:spPr>
            <a:xfrm>
              <a:off x="-16525" y="2570661"/>
              <a:ext cx="2442600" cy="55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000" b="1" i="0" u="none" strike="noStrike" cap="none">
                  <a:solidFill>
                    <a:srgbClr val="000000"/>
                  </a:solidFill>
                  <a:latin typeface="Lexend Deca"/>
                  <a:ea typeface="Lexend Deca"/>
                  <a:cs typeface="Lexend Deca"/>
                  <a:sym typeface="Lexend Deca"/>
                </a:rPr>
                <a:t>Vent</a:t>
              </a:r>
              <a:endParaRPr sz="2000" b="1" i="0" u="none" strike="noStrike" cap="none">
                <a:solidFill>
                  <a:srgbClr val="000000"/>
                </a:solidFill>
                <a:latin typeface="Lexend Deca"/>
                <a:ea typeface="Lexend Deca"/>
                <a:cs typeface="Lexend Deca"/>
                <a:sym typeface="Lexend Deca"/>
              </a:endParaRPr>
            </a:p>
          </p:txBody>
        </p:sp>
        <p:pic>
          <p:nvPicPr>
            <p:cNvPr id="467" name="Google Shape;467;p44"/>
            <p:cNvPicPr preferRelativeResize="0"/>
            <p:nvPr/>
          </p:nvPicPr>
          <p:blipFill rotWithShape="1">
            <a:blip r:embed="rId7">
              <a:alphaModFix/>
            </a:blip>
            <a:srcRect/>
            <a:stretch/>
          </p:blipFill>
          <p:spPr>
            <a:xfrm flipH="1">
              <a:off x="2553912" y="2358050"/>
              <a:ext cx="1132838" cy="1090349"/>
            </a:xfrm>
            <a:prstGeom prst="rect">
              <a:avLst/>
            </a:prstGeom>
            <a:noFill/>
            <a:ln>
              <a:noFill/>
            </a:ln>
          </p:spPr>
        </p:pic>
        <p:sp>
          <p:nvSpPr>
            <p:cNvPr id="468" name="Google Shape;468;p44"/>
            <p:cNvSpPr txBox="1"/>
            <p:nvPr/>
          </p:nvSpPr>
          <p:spPr>
            <a:xfrm>
              <a:off x="7126425" y="2586348"/>
              <a:ext cx="1998600" cy="55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000" b="1">
                  <a:solidFill>
                    <a:srgbClr val="6AA84F"/>
                  </a:solidFill>
                  <a:latin typeface="Lexend Deca"/>
                  <a:ea typeface="Lexend Deca"/>
                  <a:cs typeface="Lexend Deca"/>
                  <a:sym typeface="Lexend Deca"/>
                </a:rPr>
                <a:t>Centrale éolienne</a:t>
              </a:r>
              <a:endParaRPr sz="2000" b="1">
                <a:solidFill>
                  <a:srgbClr val="6AA84F"/>
                </a:solidFill>
              </a:endParaRPr>
            </a:p>
          </p:txBody>
        </p:sp>
        <p:grpSp>
          <p:nvGrpSpPr>
            <p:cNvPr id="469" name="Google Shape;469;p44"/>
            <p:cNvGrpSpPr/>
            <p:nvPr/>
          </p:nvGrpSpPr>
          <p:grpSpPr>
            <a:xfrm>
              <a:off x="4166810" y="2554148"/>
              <a:ext cx="1370295" cy="616129"/>
              <a:chOff x="1246663" y="1876338"/>
              <a:chExt cx="4873025" cy="2114375"/>
            </a:xfrm>
          </p:grpSpPr>
          <p:pic>
            <p:nvPicPr>
              <p:cNvPr id="470" name="Google Shape;470;p44"/>
              <p:cNvPicPr preferRelativeResize="0"/>
              <p:nvPr/>
            </p:nvPicPr>
            <p:blipFill>
              <a:blip r:embed="rId5">
                <a:alphaModFix/>
              </a:blip>
              <a:stretch>
                <a:fillRect/>
              </a:stretch>
            </p:blipFill>
            <p:spPr>
              <a:xfrm>
                <a:off x="3290138" y="2274453"/>
                <a:ext cx="2829550" cy="1298725"/>
              </a:xfrm>
              <a:prstGeom prst="rect">
                <a:avLst/>
              </a:prstGeom>
              <a:noFill/>
              <a:ln>
                <a:noFill/>
              </a:ln>
            </p:spPr>
          </p:pic>
          <p:pic>
            <p:nvPicPr>
              <p:cNvPr id="471" name="Google Shape;471;p44"/>
              <p:cNvPicPr preferRelativeResize="0"/>
              <p:nvPr/>
            </p:nvPicPr>
            <p:blipFill>
              <a:blip r:embed="rId6">
                <a:alphaModFix/>
              </a:blip>
              <a:stretch>
                <a:fillRect/>
              </a:stretch>
            </p:blipFill>
            <p:spPr>
              <a:xfrm>
                <a:off x="1246663" y="1876338"/>
                <a:ext cx="2114375" cy="2114375"/>
              </a:xfrm>
              <a:prstGeom prst="rect">
                <a:avLst/>
              </a:prstGeom>
              <a:noFill/>
              <a:ln>
                <a:noFill/>
              </a:ln>
            </p:spPr>
          </p:pic>
        </p:grpSp>
        <p:pic>
          <p:nvPicPr>
            <p:cNvPr id="472" name="Google Shape;472;p44"/>
            <p:cNvPicPr preferRelativeResize="0"/>
            <p:nvPr/>
          </p:nvPicPr>
          <p:blipFill rotWithShape="1">
            <a:blip r:embed="rId8">
              <a:alphaModFix/>
            </a:blip>
            <a:srcRect l="26832" t="26133" r="30466" b="4436"/>
            <a:stretch/>
          </p:blipFill>
          <p:spPr>
            <a:xfrm>
              <a:off x="5729100" y="2225151"/>
              <a:ext cx="1437700" cy="1274087"/>
            </a:xfrm>
            <a:prstGeom prst="rect">
              <a:avLst/>
            </a:prstGeom>
            <a:noFill/>
            <a:ln>
              <a:noFill/>
            </a:ln>
          </p:spPr>
        </p:pic>
      </p:grpSp>
      <p:grpSp>
        <p:nvGrpSpPr>
          <p:cNvPr id="473" name="Google Shape;473;p44"/>
          <p:cNvGrpSpPr/>
          <p:nvPr/>
        </p:nvGrpSpPr>
        <p:grpSpPr>
          <a:xfrm>
            <a:off x="3750" y="672126"/>
            <a:ext cx="9148850" cy="1295625"/>
            <a:chOff x="48125" y="3559626"/>
            <a:chExt cx="9148850" cy="1295625"/>
          </a:xfrm>
        </p:grpSpPr>
        <p:grpSp>
          <p:nvGrpSpPr>
            <p:cNvPr id="474" name="Google Shape;474;p44"/>
            <p:cNvGrpSpPr/>
            <p:nvPr/>
          </p:nvGrpSpPr>
          <p:grpSpPr>
            <a:xfrm>
              <a:off x="48125" y="3559626"/>
              <a:ext cx="9148850" cy="1295625"/>
              <a:chOff x="48125" y="3559626"/>
              <a:chExt cx="9148850" cy="1295625"/>
            </a:xfrm>
          </p:grpSpPr>
          <p:sp>
            <p:nvSpPr>
              <p:cNvPr id="475" name="Google Shape;475;p44"/>
              <p:cNvSpPr txBox="1"/>
              <p:nvPr/>
            </p:nvSpPr>
            <p:spPr>
              <a:xfrm>
                <a:off x="7180975" y="3672875"/>
                <a:ext cx="2016000" cy="28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 sz="2000" b="1">
                    <a:solidFill>
                      <a:srgbClr val="FF0000"/>
                    </a:solidFill>
                    <a:latin typeface="Lexend Deca"/>
                    <a:ea typeface="Lexend Deca"/>
                    <a:cs typeface="Lexend Deca"/>
                    <a:sym typeface="Lexend Deca"/>
                  </a:rPr>
                  <a:t>Centrale</a:t>
                </a:r>
                <a:endParaRPr sz="2000" b="1">
                  <a:solidFill>
                    <a:srgbClr val="FF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r>
                  <a:rPr lang="fr" sz="2000" b="1">
                    <a:solidFill>
                      <a:srgbClr val="FF0000"/>
                    </a:solidFill>
                    <a:latin typeface="Lexend Deca"/>
                    <a:ea typeface="Lexend Deca"/>
                    <a:cs typeface="Lexend Deca"/>
                    <a:sym typeface="Lexend Deca"/>
                  </a:rPr>
                  <a:t>g</a:t>
                </a:r>
                <a:r>
                  <a:rPr lang="fr" sz="2000" b="1" i="0" u="none" strike="noStrike" cap="none">
                    <a:solidFill>
                      <a:srgbClr val="FF0000"/>
                    </a:solidFill>
                    <a:latin typeface="Lexend Deca"/>
                    <a:ea typeface="Lexend Deca"/>
                    <a:cs typeface="Lexend Deca"/>
                    <a:sym typeface="Lexend Deca"/>
                  </a:rPr>
                  <a:t>éothermi</a:t>
                </a:r>
                <a:r>
                  <a:rPr lang="fr" sz="2000" b="1">
                    <a:solidFill>
                      <a:srgbClr val="FF0000"/>
                    </a:solidFill>
                    <a:latin typeface="Lexend Deca"/>
                    <a:ea typeface="Lexend Deca"/>
                    <a:cs typeface="Lexend Deca"/>
                    <a:sym typeface="Lexend Deca"/>
                  </a:rPr>
                  <a:t>que</a:t>
                </a:r>
                <a:endParaRPr sz="2000" b="1" i="0" u="none" strike="noStrike" cap="none">
                  <a:solidFill>
                    <a:srgbClr val="FF0000"/>
                  </a:solidFill>
                  <a:latin typeface="Lexend Deca"/>
                  <a:ea typeface="Lexend Deca"/>
                  <a:cs typeface="Lexend Deca"/>
                  <a:sym typeface="Lexend Deca"/>
                </a:endParaRPr>
              </a:p>
            </p:txBody>
          </p:sp>
          <p:grpSp>
            <p:nvGrpSpPr>
              <p:cNvPr id="476" name="Google Shape;476;p44"/>
              <p:cNvGrpSpPr/>
              <p:nvPr/>
            </p:nvGrpSpPr>
            <p:grpSpPr>
              <a:xfrm>
                <a:off x="48125" y="3779377"/>
                <a:ext cx="3321650" cy="817500"/>
                <a:chOff x="976671" y="4001978"/>
                <a:chExt cx="3491329" cy="817500"/>
              </a:xfrm>
            </p:grpSpPr>
            <p:pic>
              <p:nvPicPr>
                <p:cNvPr id="477" name="Google Shape;477;p44"/>
                <p:cNvPicPr preferRelativeResize="0"/>
                <p:nvPr/>
              </p:nvPicPr>
              <p:blipFill rotWithShape="1">
                <a:blip r:embed="rId9">
                  <a:alphaModFix/>
                </a:blip>
                <a:srcRect/>
                <a:stretch/>
              </p:blipFill>
              <p:spPr>
                <a:xfrm>
                  <a:off x="3776623" y="4200276"/>
                  <a:ext cx="691376" cy="616125"/>
                </a:xfrm>
                <a:prstGeom prst="rect">
                  <a:avLst/>
                </a:prstGeom>
                <a:noFill/>
                <a:ln>
                  <a:noFill/>
                </a:ln>
              </p:spPr>
            </p:pic>
            <p:sp>
              <p:nvSpPr>
                <p:cNvPr id="478" name="Google Shape;478;p44"/>
                <p:cNvSpPr txBox="1"/>
                <p:nvPr/>
              </p:nvSpPr>
              <p:spPr>
                <a:xfrm>
                  <a:off x="976671" y="4001978"/>
                  <a:ext cx="19992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 sz="2000" b="1" i="0" u="none" strike="noStrike" cap="none">
                      <a:solidFill>
                        <a:schemeClr val="dk1"/>
                      </a:solidFill>
                      <a:latin typeface="Lexend Deca"/>
                      <a:ea typeface="Lexend Deca"/>
                      <a:cs typeface="Lexend Deca"/>
                      <a:sym typeface="Lexend Deca"/>
                    </a:rPr>
                    <a:t>Chaleur </a:t>
                  </a:r>
                  <a:endParaRPr sz="2000" b="1" i="0" u="none" strike="noStrike" cap="none">
                    <a:solidFill>
                      <a:schemeClr val="dk1"/>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r>
                    <a:rPr lang="fr" sz="2000" b="1" i="0" u="none" strike="noStrike" cap="none">
                      <a:solidFill>
                        <a:schemeClr val="dk1"/>
                      </a:solidFill>
                      <a:latin typeface="Lexend Deca"/>
                      <a:ea typeface="Lexend Deca"/>
                      <a:cs typeface="Lexend Deca"/>
                      <a:sym typeface="Lexend Deca"/>
                    </a:rPr>
                    <a:t>de la </a:t>
                  </a:r>
                  <a:r>
                    <a:rPr lang="fr" sz="2000" b="1">
                      <a:solidFill>
                        <a:schemeClr val="dk1"/>
                      </a:solidFill>
                      <a:latin typeface="Lexend Deca"/>
                      <a:ea typeface="Lexend Deca"/>
                      <a:cs typeface="Lexend Deca"/>
                      <a:sym typeface="Lexend Deca"/>
                    </a:rPr>
                    <a:t>Terre</a:t>
                  </a:r>
                  <a:endParaRPr sz="2000" b="1" i="0" u="none" strike="noStrike" cap="none">
                    <a:solidFill>
                      <a:srgbClr val="000000"/>
                    </a:solidFill>
                  </a:endParaRPr>
                </a:p>
              </p:txBody>
            </p:sp>
          </p:grpSp>
          <p:pic>
            <p:nvPicPr>
              <p:cNvPr id="479" name="Google Shape;479;p44"/>
              <p:cNvPicPr preferRelativeResize="0"/>
              <p:nvPr/>
            </p:nvPicPr>
            <p:blipFill>
              <a:blip r:embed="rId10">
                <a:alphaModFix/>
              </a:blip>
              <a:stretch>
                <a:fillRect/>
              </a:stretch>
            </p:blipFill>
            <p:spPr>
              <a:xfrm>
                <a:off x="5747850" y="3559626"/>
                <a:ext cx="1396350" cy="1295625"/>
              </a:xfrm>
              <a:prstGeom prst="rect">
                <a:avLst/>
              </a:prstGeom>
              <a:noFill/>
              <a:ln>
                <a:noFill/>
              </a:ln>
            </p:spPr>
          </p:pic>
          <p:grpSp>
            <p:nvGrpSpPr>
              <p:cNvPr id="480" name="Google Shape;480;p44"/>
              <p:cNvGrpSpPr/>
              <p:nvPr/>
            </p:nvGrpSpPr>
            <p:grpSpPr>
              <a:xfrm>
                <a:off x="4223435" y="3977673"/>
                <a:ext cx="1370295" cy="616129"/>
                <a:chOff x="1246663" y="1876338"/>
                <a:chExt cx="4873025" cy="2114375"/>
              </a:xfrm>
            </p:grpSpPr>
            <p:pic>
              <p:nvPicPr>
                <p:cNvPr id="481" name="Google Shape;481;p44"/>
                <p:cNvPicPr preferRelativeResize="0"/>
                <p:nvPr/>
              </p:nvPicPr>
              <p:blipFill>
                <a:blip r:embed="rId5">
                  <a:alphaModFix/>
                </a:blip>
                <a:stretch>
                  <a:fillRect/>
                </a:stretch>
              </p:blipFill>
              <p:spPr>
                <a:xfrm>
                  <a:off x="3290138" y="2274453"/>
                  <a:ext cx="2829550" cy="1298725"/>
                </a:xfrm>
                <a:prstGeom prst="rect">
                  <a:avLst/>
                </a:prstGeom>
                <a:noFill/>
                <a:ln>
                  <a:noFill/>
                </a:ln>
              </p:spPr>
            </p:pic>
            <p:pic>
              <p:nvPicPr>
                <p:cNvPr id="482" name="Google Shape;482;p44"/>
                <p:cNvPicPr preferRelativeResize="0"/>
                <p:nvPr/>
              </p:nvPicPr>
              <p:blipFill>
                <a:blip r:embed="rId6">
                  <a:alphaModFix/>
                </a:blip>
                <a:stretch>
                  <a:fillRect/>
                </a:stretch>
              </p:blipFill>
              <p:spPr>
                <a:xfrm>
                  <a:off x="1246663" y="1876338"/>
                  <a:ext cx="2114375" cy="2114375"/>
                </a:xfrm>
                <a:prstGeom prst="rect">
                  <a:avLst/>
                </a:prstGeom>
                <a:noFill/>
                <a:ln>
                  <a:noFill/>
                </a:ln>
              </p:spPr>
            </p:pic>
          </p:grpSp>
          <p:pic>
            <p:nvPicPr>
              <p:cNvPr id="483" name="Google Shape;483;p44"/>
              <p:cNvPicPr preferRelativeResize="0"/>
              <p:nvPr/>
            </p:nvPicPr>
            <p:blipFill rotWithShape="1">
              <a:blip r:embed="rId11">
                <a:alphaModFix/>
              </a:blip>
              <a:srcRect l="58858" t="14673" r="3678" b="53799"/>
              <a:stretch/>
            </p:blipFill>
            <p:spPr>
              <a:xfrm>
                <a:off x="3427250" y="3916329"/>
                <a:ext cx="795175" cy="669222"/>
              </a:xfrm>
              <a:prstGeom prst="rect">
                <a:avLst/>
              </a:prstGeom>
              <a:noFill/>
              <a:ln>
                <a:noFill/>
              </a:ln>
            </p:spPr>
          </p:pic>
        </p:grpSp>
        <p:pic>
          <p:nvPicPr>
            <p:cNvPr id="484" name="Google Shape;484;p44"/>
            <p:cNvPicPr preferRelativeResize="0"/>
            <p:nvPr/>
          </p:nvPicPr>
          <p:blipFill rotWithShape="1">
            <a:blip r:embed="rId12">
              <a:alphaModFix/>
            </a:blip>
            <a:srcRect l="57506" t="4113" r="19837" b="47554"/>
            <a:stretch/>
          </p:blipFill>
          <p:spPr>
            <a:xfrm>
              <a:off x="1883850" y="3798850"/>
              <a:ext cx="794025" cy="8171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1000"/>
                                        <p:tgtEl>
                                          <p:spTgt spid="4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10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5"/>
                                        </p:tgtEl>
                                        <p:attrNameLst>
                                          <p:attrName>style.visibility</p:attrName>
                                        </p:attrNameLst>
                                      </p:cBhvr>
                                      <p:to>
                                        <p:strVal val="visible"/>
                                      </p:to>
                                    </p:set>
                                    <p:animEffect transition="in" filter="fade">
                                      <p:cBhvr>
                                        <p:cTn id="1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5"/>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21</a:t>
            </a:fld>
            <a:endParaRPr/>
          </a:p>
        </p:txBody>
      </p:sp>
      <p:sp>
        <p:nvSpPr>
          <p:cNvPr id="490" name="Google Shape;490;p45"/>
          <p:cNvSpPr txBox="1"/>
          <p:nvPr/>
        </p:nvSpPr>
        <p:spPr>
          <a:xfrm>
            <a:off x="100" y="908100"/>
            <a:ext cx="9144000" cy="441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fr" sz="2400">
                <a:solidFill>
                  <a:srgbClr val="FF9900"/>
                </a:solidFill>
                <a:latin typeface="Lexend Deca"/>
                <a:ea typeface="Lexend Deca"/>
                <a:cs typeface="Lexend Deca"/>
                <a:sym typeface="Lexend Deca"/>
              </a:rPr>
              <a:t>Centrale s</a:t>
            </a:r>
            <a:r>
              <a:rPr lang="fr" sz="2400" i="0" u="none" strike="noStrike" cap="none">
                <a:solidFill>
                  <a:srgbClr val="FF9900"/>
                </a:solidFill>
                <a:latin typeface="Lexend Deca"/>
                <a:ea typeface="Lexend Deca"/>
                <a:cs typeface="Lexend Deca"/>
                <a:sym typeface="Lexend Deca"/>
              </a:rPr>
              <a:t>olaire photovoltaïque</a:t>
            </a:r>
            <a:br>
              <a:rPr lang="fr" sz="3600" b="0" i="0" u="none" strike="noStrike" cap="none">
                <a:solidFill>
                  <a:srgbClr val="FF9900"/>
                </a:solidFill>
                <a:latin typeface="Arial"/>
                <a:ea typeface="Arial"/>
                <a:cs typeface="Arial"/>
                <a:sym typeface="Arial"/>
              </a:rPr>
            </a:br>
            <a:endParaRPr sz="3600" b="0" i="0" u="none" strike="noStrike" cap="none">
              <a:solidFill>
                <a:srgbClr val="FF9900"/>
              </a:solidFill>
              <a:latin typeface="Arial"/>
              <a:ea typeface="Arial"/>
              <a:cs typeface="Arial"/>
              <a:sym typeface="Arial"/>
            </a:endParaRPr>
          </a:p>
        </p:txBody>
      </p:sp>
      <p:sp>
        <p:nvSpPr>
          <p:cNvPr id="491" name="Google Shape;491;p45"/>
          <p:cNvSpPr txBox="1"/>
          <p:nvPr/>
        </p:nvSpPr>
        <p:spPr>
          <a:xfrm>
            <a:off x="0" y="-4"/>
            <a:ext cx="9144000" cy="5517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Comment l’électricité est-elle </a:t>
            </a:r>
            <a:r>
              <a:rPr lang="fr" sz="3000">
                <a:solidFill>
                  <a:schemeClr val="dk1"/>
                </a:solidFill>
                <a:latin typeface="Lexend Deca"/>
                <a:ea typeface="Lexend Deca"/>
                <a:cs typeface="Lexend Deca"/>
                <a:sym typeface="Lexend Deca"/>
              </a:rPr>
              <a:t>produite</a:t>
            </a:r>
            <a:r>
              <a:rPr lang="fr" sz="3000" b="0" i="0" u="none" strike="noStrike" cap="none">
                <a:solidFill>
                  <a:schemeClr val="dk1"/>
                </a:solidFill>
                <a:latin typeface="Lexend Deca"/>
                <a:ea typeface="Lexend Deca"/>
                <a:cs typeface="Lexend Deca"/>
                <a:sym typeface="Lexend Deca"/>
              </a:rPr>
              <a:t> ?</a:t>
            </a:r>
            <a:endParaRPr sz="3000" b="0" i="0" u="none" strike="noStrike" cap="none">
              <a:solidFill>
                <a:srgbClr val="000000"/>
              </a:solidFill>
              <a:latin typeface="Lexend Deca"/>
              <a:ea typeface="Lexend Deca"/>
              <a:cs typeface="Lexend Deca"/>
              <a:sym typeface="Lexend Deca"/>
            </a:endParaRPr>
          </a:p>
        </p:txBody>
      </p:sp>
      <p:pic>
        <p:nvPicPr>
          <p:cNvPr id="492" name="Google Shape;492;p45"/>
          <p:cNvPicPr preferRelativeResize="0"/>
          <p:nvPr/>
        </p:nvPicPr>
        <p:blipFill>
          <a:blip r:embed="rId3">
            <a:alphaModFix/>
          </a:blip>
          <a:stretch>
            <a:fillRect/>
          </a:stretch>
        </p:blipFill>
        <p:spPr>
          <a:xfrm>
            <a:off x="1329675" y="1578002"/>
            <a:ext cx="6349476" cy="3195150"/>
          </a:xfrm>
          <a:prstGeom prst="rect">
            <a:avLst/>
          </a:prstGeom>
          <a:noFill/>
          <a:ln>
            <a:noFill/>
          </a:ln>
        </p:spPr>
      </p:pic>
      <p:sp>
        <p:nvSpPr>
          <p:cNvPr id="493" name="Google Shape;493;p45"/>
          <p:cNvSpPr txBox="1"/>
          <p:nvPr/>
        </p:nvSpPr>
        <p:spPr>
          <a:xfrm>
            <a:off x="6296400" y="2381250"/>
            <a:ext cx="30000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000">
                <a:solidFill>
                  <a:schemeClr val="dk1"/>
                </a:solidFill>
                <a:latin typeface="Lexend Deca"/>
                <a:ea typeface="Lexend Deca"/>
                <a:cs typeface="Lexend Deca"/>
                <a:sym typeface="Lexend Deca"/>
              </a:rPr>
              <a:t>Panneaux</a:t>
            </a:r>
            <a:endParaRPr sz="2000">
              <a:solidFill>
                <a:schemeClr val="dk1"/>
              </a:solidFill>
              <a:latin typeface="Lexend Deca"/>
              <a:ea typeface="Lexend Deca"/>
              <a:cs typeface="Lexend Deca"/>
              <a:sym typeface="Lexend Deca"/>
            </a:endParaRPr>
          </a:p>
          <a:p>
            <a:pPr marL="0" lvl="0" indent="0" algn="ctr" rtl="0">
              <a:spcBef>
                <a:spcPts val="0"/>
              </a:spcBef>
              <a:spcAft>
                <a:spcPts val="0"/>
              </a:spcAft>
              <a:buNone/>
            </a:pPr>
            <a:r>
              <a:rPr lang="fr" sz="2000">
                <a:solidFill>
                  <a:schemeClr val="dk1"/>
                </a:solidFill>
                <a:latin typeface="Lexend Deca"/>
                <a:ea typeface="Lexend Deca"/>
                <a:cs typeface="Lexend Deca"/>
                <a:sym typeface="Lexend Deca"/>
              </a:rPr>
              <a:t>photovoltaïques</a:t>
            </a:r>
            <a:endParaRPr sz="2000"/>
          </a:p>
        </p:txBody>
      </p:sp>
      <p:pic>
        <p:nvPicPr>
          <p:cNvPr id="494" name="Google Shape;494;p45"/>
          <p:cNvPicPr preferRelativeResize="0"/>
          <p:nvPr/>
        </p:nvPicPr>
        <p:blipFill>
          <a:blip r:embed="rId4">
            <a:alphaModFix/>
          </a:blip>
          <a:stretch>
            <a:fillRect/>
          </a:stretch>
        </p:blipFill>
        <p:spPr>
          <a:xfrm>
            <a:off x="3516824" y="984300"/>
            <a:ext cx="1119301" cy="951374"/>
          </a:xfrm>
          <a:prstGeom prst="rect">
            <a:avLst/>
          </a:prstGeom>
          <a:noFill/>
          <a:ln>
            <a:noFill/>
          </a:ln>
        </p:spPr>
      </p:pic>
      <p:sp>
        <p:nvSpPr>
          <p:cNvPr id="495" name="Google Shape;495;p45"/>
          <p:cNvSpPr/>
          <p:nvPr/>
        </p:nvSpPr>
        <p:spPr>
          <a:xfrm>
            <a:off x="4244827" y="1858203"/>
            <a:ext cx="1119312" cy="771444"/>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5"/>
          <p:cNvSpPr txBox="1"/>
          <p:nvPr/>
        </p:nvSpPr>
        <p:spPr>
          <a:xfrm>
            <a:off x="4415825" y="1578000"/>
            <a:ext cx="3000000" cy="83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000">
                <a:solidFill>
                  <a:schemeClr val="dk1"/>
                </a:solidFill>
                <a:latin typeface="Lexend Deca"/>
                <a:ea typeface="Lexend Deca"/>
                <a:cs typeface="Lexend Deca"/>
                <a:sym typeface="Lexend Deca"/>
              </a:rPr>
              <a:t>Energie solaire</a:t>
            </a:r>
            <a:endParaRPr sz="2000">
              <a:solidFill>
                <a:schemeClr val="dk1"/>
              </a:solidFill>
              <a:latin typeface="Lexend Deca"/>
              <a:ea typeface="Lexend Deca"/>
              <a:cs typeface="Lexend Deca"/>
              <a:sym typeface="Lexend Deca"/>
            </a:endParaRPr>
          </a:p>
          <a:p>
            <a:pPr marL="0" lvl="0" indent="0" algn="ctr" rtl="0">
              <a:spcBef>
                <a:spcPts val="0"/>
              </a:spcBef>
              <a:spcAft>
                <a:spcPts val="0"/>
              </a:spcAft>
              <a:buNone/>
            </a:pPr>
            <a:r>
              <a:rPr lang="fr" sz="2000">
                <a:solidFill>
                  <a:schemeClr val="dk1"/>
                </a:solidFill>
                <a:latin typeface="Lexend Deca"/>
                <a:ea typeface="Lexend Deca"/>
                <a:cs typeface="Lexend Deca"/>
                <a:sym typeface="Lexend Deca"/>
              </a:rPr>
              <a:t>(rayonnée)</a:t>
            </a:r>
            <a:endParaRPr sz="2000">
              <a:solidFill>
                <a:schemeClr val="dk1"/>
              </a:solidFill>
              <a:latin typeface="Lexend Deca"/>
              <a:ea typeface="Lexend Deca"/>
              <a:cs typeface="Lexend Deca"/>
              <a:sym typeface="Lexend Dec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22</a:t>
            </a:fld>
            <a:endParaRPr/>
          </a:p>
        </p:txBody>
      </p:sp>
      <p:sp>
        <p:nvSpPr>
          <p:cNvPr id="502" name="Google Shape;502;p46"/>
          <p:cNvSpPr txBox="1"/>
          <p:nvPr/>
        </p:nvSpPr>
        <p:spPr>
          <a:xfrm>
            <a:off x="-125" y="22000"/>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800"/>
              <a:buFont typeface="Arial"/>
              <a:buNone/>
            </a:pPr>
            <a:r>
              <a:rPr lang="fr" sz="2800" b="0" i="0" u="none" strike="noStrike" cap="none">
                <a:solidFill>
                  <a:schemeClr val="dk1"/>
                </a:solidFill>
                <a:latin typeface="Lexend Deca"/>
                <a:ea typeface="Lexend Deca"/>
                <a:cs typeface="Lexend Deca"/>
                <a:sym typeface="Lexend Deca"/>
              </a:rPr>
              <a:t>La chaîne d’énergie pour produire de l’électricité </a:t>
            </a:r>
            <a:endParaRPr sz="2800" b="0" i="0" u="none" strike="noStrike" cap="none">
              <a:solidFill>
                <a:srgbClr val="000000"/>
              </a:solidFill>
              <a:latin typeface="Lexend Deca"/>
              <a:ea typeface="Lexend Deca"/>
              <a:cs typeface="Lexend Deca"/>
              <a:sym typeface="Lexend Deca"/>
            </a:endParaRPr>
          </a:p>
        </p:txBody>
      </p:sp>
      <p:pic>
        <p:nvPicPr>
          <p:cNvPr id="503" name="Google Shape;503;p46"/>
          <p:cNvPicPr preferRelativeResize="0"/>
          <p:nvPr/>
        </p:nvPicPr>
        <p:blipFill rotWithShape="1">
          <a:blip r:embed="rId3">
            <a:alphaModFix/>
          </a:blip>
          <a:srcRect/>
          <a:stretch/>
        </p:blipFill>
        <p:spPr>
          <a:xfrm flipH="1">
            <a:off x="2450502" y="4233678"/>
            <a:ext cx="551999" cy="546879"/>
          </a:xfrm>
          <a:prstGeom prst="rect">
            <a:avLst/>
          </a:prstGeom>
          <a:noFill/>
          <a:ln>
            <a:noFill/>
          </a:ln>
        </p:spPr>
      </p:pic>
      <p:pic>
        <p:nvPicPr>
          <p:cNvPr id="504" name="Google Shape;504;p46"/>
          <p:cNvPicPr preferRelativeResize="0"/>
          <p:nvPr/>
        </p:nvPicPr>
        <p:blipFill rotWithShape="1">
          <a:blip r:embed="rId4">
            <a:alphaModFix/>
          </a:blip>
          <a:srcRect l="64537" t="52311"/>
          <a:stretch/>
        </p:blipFill>
        <p:spPr>
          <a:xfrm>
            <a:off x="234312" y="2090317"/>
            <a:ext cx="670626" cy="760875"/>
          </a:xfrm>
          <a:prstGeom prst="rect">
            <a:avLst/>
          </a:prstGeom>
          <a:noFill/>
          <a:ln>
            <a:noFill/>
          </a:ln>
        </p:spPr>
      </p:pic>
      <p:pic>
        <p:nvPicPr>
          <p:cNvPr id="505" name="Google Shape;505;p46"/>
          <p:cNvPicPr preferRelativeResize="0"/>
          <p:nvPr/>
        </p:nvPicPr>
        <p:blipFill rotWithShape="1">
          <a:blip r:embed="rId5">
            <a:alphaModFix/>
          </a:blip>
          <a:srcRect/>
          <a:stretch/>
        </p:blipFill>
        <p:spPr>
          <a:xfrm>
            <a:off x="2359301" y="3469764"/>
            <a:ext cx="545022" cy="602878"/>
          </a:xfrm>
          <a:prstGeom prst="rect">
            <a:avLst/>
          </a:prstGeom>
          <a:noFill/>
          <a:ln>
            <a:noFill/>
          </a:ln>
        </p:spPr>
      </p:pic>
      <p:sp>
        <p:nvSpPr>
          <p:cNvPr id="506" name="Google Shape;506;p46"/>
          <p:cNvSpPr/>
          <p:nvPr/>
        </p:nvSpPr>
        <p:spPr>
          <a:xfrm>
            <a:off x="13300" y="821200"/>
            <a:ext cx="1131000" cy="673200"/>
          </a:xfrm>
          <a:prstGeom prst="ellipse">
            <a:avLst/>
          </a:prstGeom>
          <a:gradFill>
            <a:gsLst>
              <a:gs pos="0">
                <a:srgbClr val="FFF6DB"/>
              </a:gs>
              <a:gs pos="100000">
                <a:srgbClr val="FAD25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Source</a:t>
            </a:r>
            <a:endParaRPr sz="1400" b="0" i="0" u="none" strike="noStrike" cap="none">
              <a:solidFill>
                <a:srgbClr val="000000"/>
              </a:solidFill>
              <a:latin typeface="Lexend Deca"/>
              <a:ea typeface="Lexend Deca"/>
              <a:cs typeface="Lexend Deca"/>
              <a:sym typeface="Lexend Deca"/>
            </a:endParaRPr>
          </a:p>
        </p:txBody>
      </p:sp>
      <p:sp>
        <p:nvSpPr>
          <p:cNvPr id="507" name="Google Shape;507;p46"/>
          <p:cNvSpPr/>
          <p:nvPr/>
        </p:nvSpPr>
        <p:spPr>
          <a:xfrm>
            <a:off x="1457450" y="815463"/>
            <a:ext cx="2265900" cy="67320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Lexend Deca"/>
                <a:ea typeface="Lexend Deca"/>
                <a:cs typeface="Lexend Deca"/>
                <a:sym typeface="Lexend Deca"/>
              </a:rPr>
              <a:t>Transformer</a:t>
            </a:r>
            <a:endParaRPr sz="2400" b="0" i="0" u="none" strike="noStrike" cap="none">
              <a:solidFill>
                <a:srgbClr val="000000"/>
              </a:solidFill>
              <a:latin typeface="Lexend Deca"/>
              <a:ea typeface="Lexend Deca"/>
              <a:cs typeface="Lexend Deca"/>
              <a:sym typeface="Lexend Deca"/>
            </a:endParaRPr>
          </a:p>
        </p:txBody>
      </p:sp>
      <p:sp>
        <p:nvSpPr>
          <p:cNvPr id="508" name="Google Shape;508;p46"/>
          <p:cNvSpPr/>
          <p:nvPr/>
        </p:nvSpPr>
        <p:spPr>
          <a:xfrm>
            <a:off x="1166025" y="970225"/>
            <a:ext cx="291300" cy="393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46"/>
          <p:cNvSpPr/>
          <p:nvPr/>
        </p:nvSpPr>
        <p:spPr>
          <a:xfrm>
            <a:off x="4035400" y="815463"/>
            <a:ext cx="2265900" cy="67320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Lexend Deca"/>
                <a:ea typeface="Lexend Deca"/>
                <a:cs typeface="Lexend Deca"/>
                <a:sym typeface="Lexend Deca"/>
              </a:rPr>
              <a:t>Distribuer</a:t>
            </a:r>
            <a:endParaRPr sz="2400" b="0" i="0" u="none" strike="noStrike" cap="none">
              <a:solidFill>
                <a:srgbClr val="000000"/>
              </a:solidFill>
              <a:latin typeface="Lexend Deca"/>
              <a:ea typeface="Lexend Deca"/>
              <a:cs typeface="Lexend Deca"/>
              <a:sym typeface="Lexend Deca"/>
            </a:endParaRPr>
          </a:p>
        </p:txBody>
      </p:sp>
      <p:sp>
        <p:nvSpPr>
          <p:cNvPr id="510" name="Google Shape;510;p46"/>
          <p:cNvSpPr/>
          <p:nvPr/>
        </p:nvSpPr>
        <p:spPr>
          <a:xfrm>
            <a:off x="6579275" y="830413"/>
            <a:ext cx="2265900" cy="67320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0" i="0" u="none" strike="noStrike" cap="none">
                <a:solidFill>
                  <a:srgbClr val="000000"/>
                </a:solidFill>
                <a:latin typeface="Lexend Deca"/>
                <a:ea typeface="Lexend Deca"/>
                <a:cs typeface="Lexend Deca"/>
                <a:sym typeface="Lexend Deca"/>
              </a:rPr>
              <a:t>Convertir</a:t>
            </a:r>
            <a:endParaRPr sz="2400" b="0" i="0" u="none" strike="noStrike" cap="none">
              <a:solidFill>
                <a:srgbClr val="000000"/>
              </a:solidFill>
              <a:latin typeface="Lexend Deca"/>
              <a:ea typeface="Lexend Deca"/>
              <a:cs typeface="Lexend Deca"/>
              <a:sym typeface="Lexend Deca"/>
            </a:endParaRPr>
          </a:p>
        </p:txBody>
      </p:sp>
      <p:sp>
        <p:nvSpPr>
          <p:cNvPr id="511" name="Google Shape;511;p46"/>
          <p:cNvSpPr/>
          <p:nvPr/>
        </p:nvSpPr>
        <p:spPr>
          <a:xfrm>
            <a:off x="3733725" y="955275"/>
            <a:ext cx="291300" cy="393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46"/>
          <p:cNvSpPr/>
          <p:nvPr/>
        </p:nvSpPr>
        <p:spPr>
          <a:xfrm>
            <a:off x="6311675" y="939550"/>
            <a:ext cx="291300" cy="393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3" name="Google Shape;513;p46"/>
          <p:cNvPicPr preferRelativeResize="0"/>
          <p:nvPr/>
        </p:nvPicPr>
        <p:blipFill rotWithShape="1">
          <a:blip r:embed="rId6">
            <a:alphaModFix/>
          </a:blip>
          <a:srcRect/>
          <a:stretch/>
        </p:blipFill>
        <p:spPr>
          <a:xfrm>
            <a:off x="276332" y="3036994"/>
            <a:ext cx="474940" cy="760874"/>
          </a:xfrm>
          <a:prstGeom prst="rect">
            <a:avLst/>
          </a:prstGeom>
          <a:noFill/>
          <a:ln>
            <a:noFill/>
          </a:ln>
        </p:spPr>
      </p:pic>
      <p:pic>
        <p:nvPicPr>
          <p:cNvPr id="514" name="Google Shape;514;p46"/>
          <p:cNvPicPr preferRelativeResize="0"/>
          <p:nvPr/>
        </p:nvPicPr>
        <p:blipFill rotWithShape="1">
          <a:blip r:embed="rId7">
            <a:alphaModFix/>
          </a:blip>
          <a:srcRect r="49601"/>
          <a:stretch/>
        </p:blipFill>
        <p:spPr>
          <a:xfrm>
            <a:off x="3588354" y="1775400"/>
            <a:ext cx="2784199" cy="1803125"/>
          </a:xfrm>
          <a:prstGeom prst="rect">
            <a:avLst/>
          </a:prstGeom>
          <a:noFill/>
          <a:ln>
            <a:noFill/>
          </a:ln>
        </p:spPr>
      </p:pic>
      <p:pic>
        <p:nvPicPr>
          <p:cNvPr id="515" name="Google Shape;515;p46"/>
          <p:cNvPicPr preferRelativeResize="0"/>
          <p:nvPr/>
        </p:nvPicPr>
        <p:blipFill rotWithShape="1">
          <a:blip r:embed="rId7">
            <a:alphaModFix/>
          </a:blip>
          <a:srcRect l="50396"/>
          <a:stretch/>
        </p:blipFill>
        <p:spPr>
          <a:xfrm>
            <a:off x="6372550" y="1775400"/>
            <a:ext cx="2740301" cy="1803100"/>
          </a:xfrm>
          <a:prstGeom prst="rect">
            <a:avLst/>
          </a:prstGeom>
          <a:noFill/>
          <a:ln>
            <a:noFill/>
          </a:ln>
        </p:spPr>
      </p:pic>
      <p:grpSp>
        <p:nvGrpSpPr>
          <p:cNvPr id="516" name="Google Shape;516;p46"/>
          <p:cNvGrpSpPr/>
          <p:nvPr/>
        </p:nvGrpSpPr>
        <p:grpSpPr>
          <a:xfrm>
            <a:off x="6693499" y="3417431"/>
            <a:ext cx="2457861" cy="1423753"/>
            <a:chOff x="6693499" y="3417431"/>
            <a:chExt cx="2457861" cy="1423753"/>
          </a:xfrm>
        </p:grpSpPr>
        <p:pic>
          <p:nvPicPr>
            <p:cNvPr id="517" name="Google Shape;517;p46"/>
            <p:cNvPicPr preferRelativeResize="0"/>
            <p:nvPr/>
          </p:nvPicPr>
          <p:blipFill rotWithShape="1">
            <a:blip r:embed="rId8">
              <a:alphaModFix/>
            </a:blip>
            <a:srcRect/>
            <a:stretch/>
          </p:blipFill>
          <p:spPr>
            <a:xfrm>
              <a:off x="7604237" y="4127490"/>
              <a:ext cx="552000" cy="713694"/>
            </a:xfrm>
            <a:prstGeom prst="rect">
              <a:avLst/>
            </a:prstGeom>
            <a:noFill/>
            <a:ln>
              <a:noFill/>
            </a:ln>
          </p:spPr>
        </p:pic>
        <p:pic>
          <p:nvPicPr>
            <p:cNvPr id="518" name="Google Shape;518;p46"/>
            <p:cNvPicPr preferRelativeResize="0"/>
            <p:nvPr/>
          </p:nvPicPr>
          <p:blipFill rotWithShape="1">
            <a:blip r:embed="rId9">
              <a:alphaModFix/>
            </a:blip>
            <a:srcRect/>
            <a:stretch/>
          </p:blipFill>
          <p:spPr>
            <a:xfrm>
              <a:off x="6693499" y="3417431"/>
              <a:ext cx="867300" cy="1016986"/>
            </a:xfrm>
            <a:prstGeom prst="rect">
              <a:avLst/>
            </a:prstGeom>
            <a:noFill/>
            <a:ln>
              <a:noFill/>
            </a:ln>
          </p:spPr>
        </p:pic>
        <p:pic>
          <p:nvPicPr>
            <p:cNvPr id="519" name="Google Shape;519;p46"/>
            <p:cNvPicPr preferRelativeResize="0"/>
            <p:nvPr/>
          </p:nvPicPr>
          <p:blipFill rotWithShape="1">
            <a:blip r:embed="rId10">
              <a:alphaModFix/>
            </a:blip>
            <a:srcRect l="5716" t="14671" r="3677" b="22889"/>
            <a:stretch/>
          </p:blipFill>
          <p:spPr>
            <a:xfrm>
              <a:off x="8020288" y="3441802"/>
              <a:ext cx="1131072" cy="779475"/>
            </a:xfrm>
            <a:prstGeom prst="rect">
              <a:avLst/>
            </a:prstGeom>
            <a:noFill/>
            <a:ln>
              <a:noFill/>
            </a:ln>
          </p:spPr>
        </p:pic>
      </p:grpSp>
      <p:grpSp>
        <p:nvGrpSpPr>
          <p:cNvPr id="520" name="Google Shape;520;p46"/>
          <p:cNvGrpSpPr/>
          <p:nvPr/>
        </p:nvGrpSpPr>
        <p:grpSpPr>
          <a:xfrm>
            <a:off x="2294260" y="2629311"/>
            <a:ext cx="1370295" cy="616129"/>
            <a:chOff x="1246663" y="1876338"/>
            <a:chExt cx="4873025" cy="2114375"/>
          </a:xfrm>
        </p:grpSpPr>
        <p:pic>
          <p:nvPicPr>
            <p:cNvPr id="521" name="Google Shape;521;p46"/>
            <p:cNvPicPr preferRelativeResize="0"/>
            <p:nvPr/>
          </p:nvPicPr>
          <p:blipFill>
            <a:blip r:embed="rId11">
              <a:alphaModFix/>
            </a:blip>
            <a:stretch>
              <a:fillRect/>
            </a:stretch>
          </p:blipFill>
          <p:spPr>
            <a:xfrm>
              <a:off x="3290138" y="2274453"/>
              <a:ext cx="2829550" cy="1298725"/>
            </a:xfrm>
            <a:prstGeom prst="rect">
              <a:avLst/>
            </a:prstGeom>
            <a:noFill/>
            <a:ln>
              <a:noFill/>
            </a:ln>
          </p:spPr>
        </p:pic>
        <p:pic>
          <p:nvPicPr>
            <p:cNvPr id="522" name="Google Shape;522;p46"/>
            <p:cNvPicPr preferRelativeResize="0"/>
            <p:nvPr/>
          </p:nvPicPr>
          <p:blipFill>
            <a:blip r:embed="rId12">
              <a:alphaModFix/>
            </a:blip>
            <a:stretch>
              <a:fillRect/>
            </a:stretch>
          </p:blipFill>
          <p:spPr>
            <a:xfrm>
              <a:off x="1246663" y="1876338"/>
              <a:ext cx="2114375" cy="2114375"/>
            </a:xfrm>
            <a:prstGeom prst="rect">
              <a:avLst/>
            </a:prstGeom>
            <a:noFill/>
            <a:ln>
              <a:noFill/>
            </a:ln>
          </p:spPr>
        </p:pic>
      </p:grpSp>
      <p:grpSp>
        <p:nvGrpSpPr>
          <p:cNvPr id="523" name="Google Shape;523;p46"/>
          <p:cNvGrpSpPr/>
          <p:nvPr/>
        </p:nvGrpSpPr>
        <p:grpSpPr>
          <a:xfrm>
            <a:off x="896615" y="1728777"/>
            <a:ext cx="1333909" cy="1696577"/>
            <a:chOff x="972815" y="1728777"/>
            <a:chExt cx="1333909" cy="1696577"/>
          </a:xfrm>
        </p:grpSpPr>
        <p:pic>
          <p:nvPicPr>
            <p:cNvPr id="524" name="Google Shape;524;p46"/>
            <p:cNvPicPr preferRelativeResize="0"/>
            <p:nvPr/>
          </p:nvPicPr>
          <p:blipFill rotWithShape="1">
            <a:blip r:embed="rId13">
              <a:alphaModFix/>
            </a:blip>
            <a:srcRect/>
            <a:stretch/>
          </p:blipFill>
          <p:spPr>
            <a:xfrm>
              <a:off x="972815" y="2408354"/>
              <a:ext cx="1333909" cy="1017000"/>
            </a:xfrm>
            <a:prstGeom prst="rect">
              <a:avLst/>
            </a:prstGeom>
            <a:noFill/>
            <a:ln>
              <a:noFill/>
            </a:ln>
          </p:spPr>
        </p:pic>
        <p:pic>
          <p:nvPicPr>
            <p:cNvPr id="525" name="Google Shape;525;p46"/>
            <p:cNvPicPr preferRelativeResize="0"/>
            <p:nvPr/>
          </p:nvPicPr>
          <p:blipFill rotWithShape="1">
            <a:blip r:embed="rId14">
              <a:alphaModFix/>
            </a:blip>
            <a:srcRect b="50409"/>
            <a:stretch/>
          </p:blipFill>
          <p:spPr>
            <a:xfrm>
              <a:off x="1381125" y="1728777"/>
              <a:ext cx="545025" cy="744277"/>
            </a:xfrm>
            <a:prstGeom prst="rect">
              <a:avLst/>
            </a:prstGeom>
            <a:noFill/>
            <a:ln>
              <a:noFill/>
            </a:ln>
          </p:spPr>
        </p:pic>
      </p:grpSp>
      <p:pic>
        <p:nvPicPr>
          <p:cNvPr id="526" name="Google Shape;526;p46"/>
          <p:cNvPicPr preferRelativeResize="0"/>
          <p:nvPr/>
        </p:nvPicPr>
        <p:blipFill rotWithShape="1">
          <a:blip r:embed="rId15">
            <a:alphaModFix/>
          </a:blip>
          <a:srcRect/>
          <a:stretch/>
        </p:blipFill>
        <p:spPr>
          <a:xfrm>
            <a:off x="342825" y="3983676"/>
            <a:ext cx="341950" cy="6754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7"/>
                                        </p:tgtEl>
                                        <p:attrNameLst>
                                          <p:attrName>style.visibility</p:attrName>
                                        </p:attrNameLst>
                                      </p:cBhvr>
                                      <p:to>
                                        <p:strVal val="visible"/>
                                      </p:to>
                                    </p:set>
                                    <p:animEffect transition="in" filter="fade">
                                      <p:cBhvr>
                                        <p:cTn id="12" dur="1000"/>
                                        <p:tgtEl>
                                          <p:spTgt spid="5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3"/>
                                        </p:tgtEl>
                                        <p:attrNameLst>
                                          <p:attrName>style.visibility</p:attrName>
                                        </p:attrNameLst>
                                      </p:cBhvr>
                                      <p:to>
                                        <p:strVal val="visible"/>
                                      </p:to>
                                    </p:set>
                                    <p:animEffect transition="in" filter="fade">
                                      <p:cBhvr>
                                        <p:cTn id="17" dur="1000"/>
                                        <p:tgtEl>
                                          <p:spTgt spid="5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0"/>
                                        </p:tgtEl>
                                        <p:attrNameLst>
                                          <p:attrName>style.visibility</p:attrName>
                                        </p:attrNameLst>
                                      </p:cBhvr>
                                      <p:to>
                                        <p:strVal val="visible"/>
                                      </p:to>
                                    </p:set>
                                    <p:animEffect transition="in" filter="fade">
                                      <p:cBhvr>
                                        <p:cTn id="22" dur="1000"/>
                                        <p:tgtEl>
                                          <p:spTgt spid="5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1"/>
                                        </p:tgtEl>
                                        <p:attrNameLst>
                                          <p:attrName>style.visibility</p:attrName>
                                        </p:attrNameLst>
                                      </p:cBhvr>
                                      <p:to>
                                        <p:strVal val="visible"/>
                                      </p:to>
                                    </p:set>
                                    <p:animEffect transition="in" filter="fade">
                                      <p:cBhvr>
                                        <p:cTn id="27" dur="1000"/>
                                        <p:tgtEl>
                                          <p:spTgt spid="5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9"/>
                                        </p:tgtEl>
                                        <p:attrNameLst>
                                          <p:attrName>style.visibility</p:attrName>
                                        </p:attrNameLst>
                                      </p:cBhvr>
                                      <p:to>
                                        <p:strVal val="visible"/>
                                      </p:to>
                                    </p:set>
                                    <p:animEffect transition="in" filter="fade">
                                      <p:cBhvr>
                                        <p:cTn id="32" dur="1000"/>
                                        <p:tgtEl>
                                          <p:spTgt spid="5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4"/>
                                        </p:tgtEl>
                                        <p:attrNameLst>
                                          <p:attrName>style.visibility</p:attrName>
                                        </p:attrNameLst>
                                      </p:cBhvr>
                                      <p:to>
                                        <p:strVal val="visible"/>
                                      </p:to>
                                    </p:set>
                                    <p:animEffect transition="in" filter="fade">
                                      <p:cBhvr>
                                        <p:cTn id="37" dur="1000"/>
                                        <p:tgtEl>
                                          <p:spTgt spid="5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2"/>
                                        </p:tgtEl>
                                        <p:attrNameLst>
                                          <p:attrName>style.visibility</p:attrName>
                                        </p:attrNameLst>
                                      </p:cBhvr>
                                      <p:to>
                                        <p:strVal val="visible"/>
                                      </p:to>
                                    </p:set>
                                    <p:animEffect transition="in" filter="fade">
                                      <p:cBhvr>
                                        <p:cTn id="42" dur="1000"/>
                                        <p:tgtEl>
                                          <p:spTgt spid="5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0"/>
                                        </p:tgtEl>
                                        <p:attrNameLst>
                                          <p:attrName>style.visibility</p:attrName>
                                        </p:attrNameLst>
                                      </p:cBhvr>
                                      <p:to>
                                        <p:strVal val="visible"/>
                                      </p:to>
                                    </p:set>
                                    <p:animEffect transition="in" filter="fade">
                                      <p:cBhvr>
                                        <p:cTn id="47" dur="1000"/>
                                        <p:tgtEl>
                                          <p:spTgt spid="5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5"/>
                                        </p:tgtEl>
                                        <p:attrNameLst>
                                          <p:attrName>style.visibility</p:attrName>
                                        </p:attrNameLst>
                                      </p:cBhvr>
                                      <p:to>
                                        <p:strVal val="visible"/>
                                      </p:to>
                                    </p:set>
                                    <p:animEffect transition="in" filter="fade">
                                      <p:cBhvr>
                                        <p:cTn id="52" dur="1000"/>
                                        <p:tgtEl>
                                          <p:spTgt spid="5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6"/>
                                        </p:tgtEl>
                                        <p:attrNameLst>
                                          <p:attrName>style.visibility</p:attrName>
                                        </p:attrNameLst>
                                      </p:cBhvr>
                                      <p:to>
                                        <p:strVal val="visible"/>
                                      </p:to>
                                    </p:set>
                                    <p:animEffect transition="in" filter="fade">
                                      <p:cBhvr>
                                        <p:cTn id="57" dur="10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7"/>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23</a:t>
            </a:fld>
            <a:endParaRPr/>
          </a:p>
        </p:txBody>
      </p:sp>
      <p:sp>
        <p:nvSpPr>
          <p:cNvPr id="532" name="Google Shape;532;p47"/>
          <p:cNvSpPr txBox="1"/>
          <p:nvPr/>
        </p:nvSpPr>
        <p:spPr>
          <a:xfrm>
            <a:off x="0" y="98200"/>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Grâce à qui pouvons-nous utiliser l’électricité ?</a:t>
            </a:r>
            <a:endParaRPr sz="3000" b="0" i="0" u="none" strike="noStrike" cap="none">
              <a:solidFill>
                <a:srgbClr val="000000"/>
              </a:solidFill>
              <a:latin typeface="Lexend Deca"/>
              <a:ea typeface="Lexend Deca"/>
              <a:cs typeface="Lexend Deca"/>
              <a:sym typeface="Lexend Deca"/>
            </a:endParaRPr>
          </a:p>
        </p:txBody>
      </p:sp>
      <p:pic>
        <p:nvPicPr>
          <p:cNvPr id="533" name="Google Shape;533;p47"/>
          <p:cNvPicPr preferRelativeResize="0"/>
          <p:nvPr/>
        </p:nvPicPr>
        <p:blipFill rotWithShape="1">
          <a:blip r:embed="rId3">
            <a:alphaModFix/>
          </a:blip>
          <a:srcRect t="14398"/>
          <a:stretch/>
        </p:blipFill>
        <p:spPr>
          <a:xfrm>
            <a:off x="901675" y="1032075"/>
            <a:ext cx="1327319" cy="1136169"/>
          </a:xfrm>
          <a:prstGeom prst="rect">
            <a:avLst/>
          </a:prstGeom>
          <a:noFill/>
          <a:ln>
            <a:noFill/>
          </a:ln>
          <a:effectLst>
            <a:outerShdw blurRad="57150" dist="19050" dir="5400000" algn="bl" rotWithShape="0">
              <a:srgbClr val="000000">
                <a:alpha val="49803"/>
              </a:srgbClr>
            </a:outerShdw>
          </a:effectLst>
        </p:spPr>
      </p:pic>
      <p:pic>
        <p:nvPicPr>
          <p:cNvPr id="534" name="Google Shape;534;p47"/>
          <p:cNvPicPr preferRelativeResize="0"/>
          <p:nvPr/>
        </p:nvPicPr>
        <p:blipFill rotWithShape="1">
          <a:blip r:embed="rId4">
            <a:alphaModFix/>
          </a:blip>
          <a:srcRect/>
          <a:stretch/>
        </p:blipFill>
        <p:spPr>
          <a:xfrm>
            <a:off x="3029588" y="1178693"/>
            <a:ext cx="3634826" cy="2786107"/>
          </a:xfrm>
          <a:prstGeom prst="rect">
            <a:avLst/>
          </a:prstGeom>
          <a:noFill/>
          <a:ln>
            <a:noFill/>
          </a:ln>
        </p:spPr>
      </p:pic>
      <p:sp>
        <p:nvSpPr>
          <p:cNvPr id="535" name="Google Shape;535;p47"/>
          <p:cNvSpPr txBox="1"/>
          <p:nvPr/>
        </p:nvSpPr>
        <p:spPr>
          <a:xfrm>
            <a:off x="3105500" y="4593575"/>
            <a:ext cx="3483000" cy="10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fr" sz="600" b="0" i="0" u="none" strike="noStrike" cap="none">
                <a:solidFill>
                  <a:srgbClr val="000000"/>
                </a:solidFill>
                <a:latin typeface="Arial"/>
                <a:ea typeface="Arial"/>
                <a:cs typeface="Arial"/>
                <a:sym typeface="Arial"/>
              </a:rPr>
              <a:t>(Publicité EdF 1986)</a:t>
            </a:r>
            <a:endParaRPr sz="600" b="0" i="0" u="none" strike="noStrike" cap="none">
              <a:solidFill>
                <a:srgbClr val="000000"/>
              </a:solidFill>
              <a:latin typeface="Arial"/>
              <a:ea typeface="Arial"/>
              <a:cs typeface="Arial"/>
              <a:sym typeface="Arial"/>
            </a:endParaRPr>
          </a:p>
        </p:txBody>
      </p:sp>
      <p:pic>
        <p:nvPicPr>
          <p:cNvPr id="536" name="Google Shape;536;p47"/>
          <p:cNvPicPr preferRelativeResize="0"/>
          <p:nvPr/>
        </p:nvPicPr>
        <p:blipFill rotWithShape="1">
          <a:blip r:embed="rId5">
            <a:alphaModFix/>
          </a:blip>
          <a:srcRect/>
          <a:stretch/>
        </p:blipFill>
        <p:spPr>
          <a:xfrm>
            <a:off x="784388" y="2801093"/>
            <a:ext cx="1561882" cy="1561882"/>
          </a:xfrm>
          <a:prstGeom prst="rect">
            <a:avLst/>
          </a:prstGeom>
          <a:noFill/>
          <a:ln>
            <a:noFill/>
          </a:ln>
        </p:spPr>
      </p:pic>
      <p:pic>
        <p:nvPicPr>
          <p:cNvPr id="537" name="Google Shape;537;p47"/>
          <p:cNvPicPr preferRelativeResize="0"/>
          <p:nvPr/>
        </p:nvPicPr>
        <p:blipFill>
          <a:blip r:embed="rId6">
            <a:alphaModFix/>
          </a:blip>
          <a:stretch>
            <a:fillRect/>
          </a:stretch>
        </p:blipFill>
        <p:spPr>
          <a:xfrm>
            <a:off x="6854357" y="1484357"/>
            <a:ext cx="2174787" cy="2174787"/>
          </a:xfrm>
          <a:prstGeom prst="rect">
            <a:avLst/>
          </a:prstGeom>
          <a:noFill/>
          <a:ln>
            <a:noFill/>
          </a:ln>
        </p:spPr>
      </p:pic>
      <p:pic>
        <p:nvPicPr>
          <p:cNvPr id="538" name="Google Shape;538;p47"/>
          <p:cNvPicPr preferRelativeResize="0"/>
          <p:nvPr/>
        </p:nvPicPr>
        <p:blipFill>
          <a:blip r:embed="rId7">
            <a:alphaModFix/>
          </a:blip>
          <a:stretch>
            <a:fillRect/>
          </a:stretch>
        </p:blipFill>
        <p:spPr>
          <a:xfrm rot="3953615">
            <a:off x="7475257" y="2329107"/>
            <a:ext cx="1325935" cy="69675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24</a:t>
            </a:fld>
            <a:endParaRPr/>
          </a:p>
        </p:txBody>
      </p:sp>
      <p:sp>
        <p:nvSpPr>
          <p:cNvPr id="544" name="Google Shape;544;p48"/>
          <p:cNvSpPr txBox="1"/>
          <p:nvPr/>
        </p:nvSpPr>
        <p:spPr>
          <a:xfrm>
            <a:off x="1538450" y="4254475"/>
            <a:ext cx="1048800" cy="57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Lexend Deca"/>
              <a:ea typeface="Lexend Deca"/>
              <a:cs typeface="Lexend Deca"/>
              <a:sym typeface="Lexend Deca"/>
            </a:endParaRPr>
          </a:p>
        </p:txBody>
      </p:sp>
      <p:sp>
        <p:nvSpPr>
          <p:cNvPr id="545" name="Google Shape;545;p48"/>
          <p:cNvSpPr txBox="1"/>
          <p:nvPr/>
        </p:nvSpPr>
        <p:spPr>
          <a:xfrm>
            <a:off x="2659500" y="4254475"/>
            <a:ext cx="1048800" cy="57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Lexend Deca"/>
              <a:ea typeface="Lexend Deca"/>
              <a:cs typeface="Lexend Deca"/>
              <a:sym typeface="Lexend Deca"/>
            </a:endParaRPr>
          </a:p>
        </p:txBody>
      </p:sp>
      <p:sp>
        <p:nvSpPr>
          <p:cNvPr id="546" name="Google Shape;546;p48"/>
          <p:cNvSpPr txBox="1"/>
          <p:nvPr/>
        </p:nvSpPr>
        <p:spPr>
          <a:xfrm>
            <a:off x="3898350" y="4254475"/>
            <a:ext cx="1048800" cy="57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Lexend Deca"/>
              <a:ea typeface="Lexend Deca"/>
              <a:cs typeface="Lexend Deca"/>
              <a:sym typeface="Lexend Deca"/>
            </a:endParaRPr>
          </a:p>
        </p:txBody>
      </p:sp>
      <p:sp>
        <p:nvSpPr>
          <p:cNvPr id="547" name="Google Shape;547;p48"/>
          <p:cNvSpPr txBox="1"/>
          <p:nvPr/>
        </p:nvSpPr>
        <p:spPr>
          <a:xfrm>
            <a:off x="5333075" y="4254475"/>
            <a:ext cx="1048800" cy="57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Lexend Deca"/>
              <a:ea typeface="Lexend Deca"/>
              <a:cs typeface="Lexend Deca"/>
              <a:sym typeface="Lexend Deca"/>
            </a:endParaRPr>
          </a:p>
        </p:txBody>
      </p:sp>
      <p:sp>
        <p:nvSpPr>
          <p:cNvPr id="548" name="Google Shape;548;p48"/>
          <p:cNvSpPr txBox="1"/>
          <p:nvPr/>
        </p:nvSpPr>
        <p:spPr>
          <a:xfrm>
            <a:off x="6694500" y="4254475"/>
            <a:ext cx="1048800" cy="57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Lexend Deca"/>
              <a:ea typeface="Lexend Deca"/>
              <a:cs typeface="Lexend Deca"/>
              <a:sym typeface="Lexend Deca"/>
            </a:endParaRPr>
          </a:p>
        </p:txBody>
      </p:sp>
      <p:sp>
        <p:nvSpPr>
          <p:cNvPr id="549" name="Google Shape;549;p48"/>
          <p:cNvSpPr txBox="1"/>
          <p:nvPr/>
        </p:nvSpPr>
        <p:spPr>
          <a:xfrm>
            <a:off x="7928325" y="4254475"/>
            <a:ext cx="1048800" cy="57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Lexend Deca"/>
              <a:ea typeface="Lexend Deca"/>
              <a:cs typeface="Lexend Deca"/>
              <a:sym typeface="Lexend Deca"/>
            </a:endParaRPr>
          </a:p>
        </p:txBody>
      </p:sp>
      <p:sp>
        <p:nvSpPr>
          <p:cNvPr id="550" name="Google Shape;550;p48"/>
          <p:cNvSpPr/>
          <p:nvPr/>
        </p:nvSpPr>
        <p:spPr>
          <a:xfrm>
            <a:off x="1952700"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48"/>
          <p:cNvSpPr/>
          <p:nvPr/>
        </p:nvSpPr>
        <p:spPr>
          <a:xfrm>
            <a:off x="3170725"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48"/>
          <p:cNvSpPr/>
          <p:nvPr/>
        </p:nvSpPr>
        <p:spPr>
          <a:xfrm>
            <a:off x="4323600"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48"/>
          <p:cNvSpPr/>
          <p:nvPr/>
        </p:nvSpPr>
        <p:spPr>
          <a:xfrm>
            <a:off x="5758325"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48"/>
          <p:cNvSpPr/>
          <p:nvPr/>
        </p:nvSpPr>
        <p:spPr>
          <a:xfrm>
            <a:off x="7119750"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48"/>
          <p:cNvSpPr/>
          <p:nvPr/>
        </p:nvSpPr>
        <p:spPr>
          <a:xfrm>
            <a:off x="8345925"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48"/>
          <p:cNvSpPr txBox="1"/>
          <p:nvPr/>
        </p:nvSpPr>
        <p:spPr>
          <a:xfrm>
            <a:off x="1832425" y="418850"/>
            <a:ext cx="1536600" cy="16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8"/>
          <p:cNvSpPr/>
          <p:nvPr/>
        </p:nvSpPr>
        <p:spPr>
          <a:xfrm>
            <a:off x="2823150" y="2820825"/>
            <a:ext cx="5006100" cy="1045500"/>
          </a:xfrm>
          <a:prstGeom prst="roundRect">
            <a:avLst>
              <a:gd name="adj" fmla="val 16667"/>
            </a:avLst>
          </a:prstGeom>
          <a:solidFill>
            <a:srgbClr val="351C75"/>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FFFFFF"/>
                </a:solidFill>
                <a:latin typeface="Lexend Deca"/>
                <a:ea typeface="Lexend Deca"/>
                <a:cs typeface="Lexend Deca"/>
                <a:sym typeface="Lexend Deca"/>
              </a:rPr>
              <a:t>Chaîne d’énergie</a:t>
            </a:r>
            <a:endParaRPr sz="1200" b="1" i="0" u="none" strike="noStrike" cap="none">
              <a:solidFill>
                <a:srgbClr val="FFFFFF"/>
              </a:solidFill>
              <a:latin typeface="Lexend Deca"/>
              <a:ea typeface="Lexend Deca"/>
              <a:cs typeface="Lexend Deca"/>
              <a:sym typeface="Lexend Deca"/>
            </a:endParaRPr>
          </a:p>
        </p:txBody>
      </p:sp>
      <p:sp>
        <p:nvSpPr>
          <p:cNvPr id="558" name="Google Shape;558;p48"/>
          <p:cNvSpPr/>
          <p:nvPr/>
        </p:nvSpPr>
        <p:spPr>
          <a:xfrm>
            <a:off x="2588725" y="3248025"/>
            <a:ext cx="13623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Alimenter</a:t>
            </a:r>
            <a:endParaRPr sz="1200" b="0" i="0" u="none" strike="noStrike" cap="none">
              <a:solidFill>
                <a:srgbClr val="FFFFFF"/>
              </a:solidFill>
              <a:latin typeface="Lexend Deca"/>
              <a:ea typeface="Lexend Deca"/>
              <a:cs typeface="Lexend Deca"/>
              <a:sym typeface="Lexend Deca"/>
            </a:endParaRPr>
          </a:p>
        </p:txBody>
      </p:sp>
      <p:sp>
        <p:nvSpPr>
          <p:cNvPr id="559" name="Google Shape;559;p48"/>
          <p:cNvSpPr/>
          <p:nvPr/>
        </p:nvSpPr>
        <p:spPr>
          <a:xfrm>
            <a:off x="3898350" y="3248025"/>
            <a:ext cx="13623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Distribuer</a:t>
            </a:r>
            <a:endParaRPr sz="1200" b="0" i="0" u="none" strike="noStrike" cap="none">
              <a:solidFill>
                <a:srgbClr val="FFFFFF"/>
              </a:solidFill>
              <a:latin typeface="Lexend Deca"/>
              <a:ea typeface="Lexend Deca"/>
              <a:cs typeface="Lexend Deca"/>
              <a:sym typeface="Lexend Deca"/>
            </a:endParaRPr>
          </a:p>
        </p:txBody>
      </p:sp>
      <p:sp>
        <p:nvSpPr>
          <p:cNvPr id="560" name="Google Shape;560;p48"/>
          <p:cNvSpPr/>
          <p:nvPr/>
        </p:nvSpPr>
        <p:spPr>
          <a:xfrm>
            <a:off x="5176325" y="3248025"/>
            <a:ext cx="13623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Convertir</a:t>
            </a:r>
            <a:endParaRPr sz="1200" b="0" i="0" u="none" strike="noStrike" cap="none">
              <a:solidFill>
                <a:srgbClr val="FFFFFF"/>
              </a:solidFill>
              <a:latin typeface="Lexend Deca"/>
              <a:ea typeface="Lexend Deca"/>
              <a:cs typeface="Lexend Deca"/>
              <a:sym typeface="Lexend Deca"/>
            </a:endParaRPr>
          </a:p>
        </p:txBody>
      </p:sp>
      <p:sp>
        <p:nvSpPr>
          <p:cNvPr id="561" name="Google Shape;561;p48"/>
          <p:cNvSpPr/>
          <p:nvPr/>
        </p:nvSpPr>
        <p:spPr>
          <a:xfrm>
            <a:off x="6450600" y="3248025"/>
            <a:ext cx="15366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Transmettre</a:t>
            </a:r>
            <a:endParaRPr sz="1200" b="0" i="0" u="none" strike="noStrike" cap="none">
              <a:solidFill>
                <a:srgbClr val="FFFFFF"/>
              </a:solidFill>
              <a:latin typeface="Lexend Deca"/>
              <a:ea typeface="Lexend Deca"/>
              <a:cs typeface="Lexend Deca"/>
              <a:sym typeface="Lexend Deca"/>
            </a:endParaRPr>
          </a:p>
        </p:txBody>
      </p:sp>
      <p:sp>
        <p:nvSpPr>
          <p:cNvPr id="562" name="Google Shape;562;p48"/>
          <p:cNvSpPr txBox="1"/>
          <p:nvPr/>
        </p:nvSpPr>
        <p:spPr>
          <a:xfrm>
            <a:off x="1610600" y="3180825"/>
            <a:ext cx="904500" cy="5781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énergie d'entrée</a:t>
            </a:r>
            <a:endParaRPr sz="1200" b="1" i="0" u="none" strike="noStrike" cap="none">
              <a:solidFill>
                <a:srgbClr val="000000"/>
              </a:solidFill>
              <a:latin typeface="Lexend Deca"/>
              <a:ea typeface="Lexend Deca"/>
              <a:cs typeface="Lexend Deca"/>
              <a:sym typeface="Lexend Deca"/>
            </a:endParaRPr>
          </a:p>
        </p:txBody>
      </p:sp>
      <p:sp>
        <p:nvSpPr>
          <p:cNvPr id="563" name="Google Shape;563;p48"/>
          <p:cNvSpPr txBox="1"/>
          <p:nvPr/>
        </p:nvSpPr>
        <p:spPr>
          <a:xfrm>
            <a:off x="8000475" y="3180825"/>
            <a:ext cx="904500" cy="5781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effet attendu</a:t>
            </a:r>
            <a:endParaRPr sz="1200" b="1" i="0" u="none" strike="noStrike" cap="none">
              <a:solidFill>
                <a:srgbClr val="000000"/>
              </a:solidFill>
              <a:latin typeface="Lexend Deca"/>
              <a:ea typeface="Lexend Deca"/>
              <a:cs typeface="Lexend Deca"/>
              <a:sym typeface="Lexend Deca"/>
            </a:endParaRPr>
          </a:p>
        </p:txBody>
      </p:sp>
      <p:sp>
        <p:nvSpPr>
          <p:cNvPr id="564" name="Google Shape;564;p48"/>
          <p:cNvSpPr txBox="1"/>
          <p:nvPr/>
        </p:nvSpPr>
        <p:spPr>
          <a:xfrm>
            <a:off x="3139625" y="0"/>
            <a:ext cx="5435700" cy="867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La production d’eau chaude </a:t>
            </a:r>
            <a:endParaRPr sz="3000" b="0" i="0" u="none" strike="noStrike" cap="none">
              <a:solidFill>
                <a:schemeClr val="dk1"/>
              </a:solidFill>
              <a:latin typeface="Lexend Deca"/>
              <a:ea typeface="Lexend Deca"/>
              <a:cs typeface="Lexend Deca"/>
              <a:sym typeface="Lexend Deca"/>
            </a:endParaRPr>
          </a:p>
        </p:txBody>
      </p:sp>
      <p:sp>
        <p:nvSpPr>
          <p:cNvPr id="565" name="Google Shape;565;p48"/>
          <p:cNvSpPr txBox="1"/>
          <p:nvPr/>
        </p:nvSpPr>
        <p:spPr>
          <a:xfrm>
            <a:off x="2541725" y="842313"/>
            <a:ext cx="6631500" cy="1717800"/>
          </a:xfrm>
          <a:prstGeom prst="rect">
            <a:avLst/>
          </a:prstGeom>
          <a:noFill/>
          <a:ln>
            <a:noFill/>
          </a:ln>
        </p:spPr>
        <p:txBody>
          <a:bodyPr spcFirstLastPara="1" wrap="square" lIns="91425" tIns="91425" rIns="91425" bIns="91425" anchor="t" anchorCtr="0">
            <a:noAutofit/>
          </a:bodyPr>
          <a:lstStyle/>
          <a:p>
            <a:pPr marL="0" marR="0" lvl="0" indent="0" algn="ctr" rtl="0">
              <a:lnSpc>
                <a:spcPct val="200000"/>
              </a:lnSpc>
              <a:spcBef>
                <a:spcPts val="0"/>
              </a:spcBef>
              <a:spcAft>
                <a:spcPts val="0"/>
              </a:spcAft>
              <a:buClr>
                <a:schemeClr val="dk1"/>
              </a:buClr>
              <a:buSzPts val="1100"/>
              <a:buFont typeface="Arial"/>
              <a:buNone/>
            </a:pPr>
            <a:r>
              <a:rPr lang="fr" sz="1400" b="1" i="0" u="none" strike="noStrike" cap="none">
                <a:solidFill>
                  <a:srgbClr val="000000"/>
                </a:solidFill>
                <a:latin typeface="Lexend Deca"/>
                <a:ea typeface="Lexend Deca"/>
                <a:cs typeface="Lexend Deca"/>
                <a:sym typeface="Lexend Deca"/>
              </a:rPr>
              <a:t>Identifiez les éléments qui composent la chaîne d’énergie d’un chauffe-eau en associant le vocabulaire à chaque fonction : </a:t>
            </a:r>
            <a:endParaRPr sz="1400" b="1" i="0" u="none" strike="noStrike" cap="none">
              <a:solidFill>
                <a:srgbClr val="000000"/>
              </a:solidFill>
              <a:latin typeface="Lexend Deca"/>
              <a:ea typeface="Lexend Deca"/>
              <a:cs typeface="Lexend Deca"/>
              <a:sym typeface="Lexend Deca"/>
            </a:endParaRPr>
          </a:p>
          <a:p>
            <a:pPr marL="0" marR="0" lvl="0" indent="0" algn="ctr" rtl="0">
              <a:lnSpc>
                <a:spcPct val="150000"/>
              </a:lnSpc>
              <a:spcBef>
                <a:spcPts val="0"/>
              </a:spcBef>
              <a:spcAft>
                <a:spcPts val="0"/>
              </a:spcAft>
              <a:buClr>
                <a:schemeClr val="dk1"/>
              </a:buClr>
              <a:buSzPts val="1100"/>
              <a:buFont typeface="Arial"/>
              <a:buNone/>
            </a:pPr>
            <a:r>
              <a:rPr lang="fr" sz="1600" b="1" i="1">
                <a:solidFill>
                  <a:srgbClr val="61626B"/>
                </a:solidFill>
                <a:latin typeface="Lexend Deca"/>
                <a:ea typeface="Lexend Deca"/>
                <a:cs typeface="Lexend Deca"/>
                <a:sym typeface="Lexend Deca"/>
              </a:rPr>
              <a:t>Réseau et c</a:t>
            </a:r>
            <a:r>
              <a:rPr lang="fr" sz="1600" b="1" i="1" u="none" strike="noStrike" cap="none">
                <a:solidFill>
                  <a:srgbClr val="61626B"/>
                </a:solidFill>
                <a:latin typeface="Lexend Deca"/>
                <a:ea typeface="Lexend Deca"/>
                <a:cs typeface="Lexend Deca"/>
                <a:sym typeface="Lexend Deca"/>
              </a:rPr>
              <a:t>ompteur électrique, tuyau d’eau, </a:t>
            </a:r>
            <a:r>
              <a:rPr lang="fr" sz="1600" b="1" i="1">
                <a:solidFill>
                  <a:srgbClr val="61626B"/>
                </a:solidFill>
                <a:latin typeface="Lexend Deca"/>
                <a:ea typeface="Lexend Deca"/>
                <a:cs typeface="Lexend Deca"/>
                <a:sym typeface="Lexend Deca"/>
              </a:rPr>
              <a:t>eau chaude</a:t>
            </a:r>
            <a:r>
              <a:rPr lang="fr" sz="1600" b="1" i="1" u="none" strike="noStrike" cap="none">
                <a:solidFill>
                  <a:srgbClr val="61626B"/>
                </a:solidFill>
                <a:latin typeface="Lexend Deca"/>
                <a:ea typeface="Lexend Deca"/>
                <a:cs typeface="Lexend Deca"/>
                <a:sym typeface="Lexend Deca"/>
              </a:rPr>
              <a:t>, câble</a:t>
            </a:r>
            <a:r>
              <a:rPr lang="fr" sz="1600" b="1" i="1">
                <a:solidFill>
                  <a:srgbClr val="61626B"/>
                </a:solidFill>
                <a:latin typeface="Lexend Deca"/>
                <a:ea typeface="Lexend Deca"/>
                <a:cs typeface="Lexend Deca"/>
                <a:sym typeface="Lexend Deca"/>
              </a:rPr>
              <a:t> et thermostat</a:t>
            </a:r>
            <a:r>
              <a:rPr lang="fr" sz="1600" b="1" i="1" u="none" strike="noStrike" cap="none">
                <a:solidFill>
                  <a:srgbClr val="61626B"/>
                </a:solidFill>
                <a:latin typeface="Lexend Deca"/>
                <a:ea typeface="Lexend Deca"/>
                <a:cs typeface="Lexend Deca"/>
                <a:sym typeface="Lexend Deca"/>
              </a:rPr>
              <a:t>, énergie électrique, résistance chauffant</a:t>
            </a:r>
            <a:r>
              <a:rPr lang="fr" sz="1600" b="1" i="1">
                <a:solidFill>
                  <a:srgbClr val="61626B"/>
                </a:solidFill>
                <a:latin typeface="Lexend Deca"/>
                <a:ea typeface="Lexend Deca"/>
                <a:cs typeface="Lexend Deca"/>
                <a:sym typeface="Lexend Deca"/>
              </a:rPr>
              <a:t>e</a:t>
            </a:r>
            <a:endParaRPr sz="1600" b="1" i="1" u="none" strike="noStrike" cap="none">
              <a:solidFill>
                <a:srgbClr val="61626B"/>
              </a:solidFill>
              <a:latin typeface="Lexend Deca"/>
              <a:ea typeface="Lexend Deca"/>
              <a:cs typeface="Lexend Deca"/>
              <a:sym typeface="Lexend Deca"/>
            </a:endParaRPr>
          </a:p>
        </p:txBody>
      </p:sp>
      <p:pic>
        <p:nvPicPr>
          <p:cNvPr id="566" name="Google Shape;566;p48"/>
          <p:cNvPicPr preferRelativeResize="0"/>
          <p:nvPr/>
        </p:nvPicPr>
        <p:blipFill>
          <a:blip r:embed="rId3">
            <a:alphaModFix/>
          </a:blip>
          <a:stretch>
            <a:fillRect/>
          </a:stretch>
        </p:blipFill>
        <p:spPr>
          <a:xfrm>
            <a:off x="76200" y="0"/>
            <a:ext cx="2528724" cy="31485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1000"/>
                                        <p:tgtEl>
                                          <p:spTgt spid="557"/>
                                        </p:tgtEl>
                                      </p:cBhvr>
                                    </p:animEffect>
                                  </p:childTnLst>
                                </p:cTn>
                              </p:par>
                              <p:par>
                                <p:cTn id="8" presetID="10" presetClass="entr" presetSubtype="0" fill="hold" nodeType="withEffect">
                                  <p:stCondLst>
                                    <p:cond delay="0"/>
                                  </p:stCondLst>
                                  <p:childTnLst>
                                    <p:set>
                                      <p:cBhvr>
                                        <p:cTn id="9" dur="1" fill="hold">
                                          <p:stCondLst>
                                            <p:cond delay="0"/>
                                          </p:stCondLst>
                                        </p:cTn>
                                        <p:tgtEl>
                                          <p:spTgt spid="558"/>
                                        </p:tgtEl>
                                        <p:attrNameLst>
                                          <p:attrName>style.visibility</p:attrName>
                                        </p:attrNameLst>
                                      </p:cBhvr>
                                      <p:to>
                                        <p:strVal val="visible"/>
                                      </p:to>
                                    </p:set>
                                    <p:animEffect transition="in" filter="fade">
                                      <p:cBhvr>
                                        <p:cTn id="10" dur="1000"/>
                                        <p:tgtEl>
                                          <p:spTgt spid="558"/>
                                        </p:tgtEl>
                                      </p:cBhvr>
                                    </p:animEffect>
                                  </p:childTnLst>
                                </p:cTn>
                              </p:par>
                              <p:par>
                                <p:cTn id="11" presetID="10" presetClass="entr" presetSubtype="0" fill="hold" nodeType="withEffect">
                                  <p:stCondLst>
                                    <p:cond delay="0"/>
                                  </p:stCondLst>
                                  <p:childTnLst>
                                    <p:set>
                                      <p:cBhvr>
                                        <p:cTn id="12" dur="1" fill="hold">
                                          <p:stCondLst>
                                            <p:cond delay="0"/>
                                          </p:stCondLst>
                                        </p:cTn>
                                        <p:tgtEl>
                                          <p:spTgt spid="559"/>
                                        </p:tgtEl>
                                        <p:attrNameLst>
                                          <p:attrName>style.visibility</p:attrName>
                                        </p:attrNameLst>
                                      </p:cBhvr>
                                      <p:to>
                                        <p:strVal val="visible"/>
                                      </p:to>
                                    </p:set>
                                    <p:animEffect transition="in" filter="fade">
                                      <p:cBhvr>
                                        <p:cTn id="13" dur="1000"/>
                                        <p:tgtEl>
                                          <p:spTgt spid="559"/>
                                        </p:tgtEl>
                                      </p:cBhvr>
                                    </p:animEffect>
                                  </p:childTnLst>
                                </p:cTn>
                              </p:par>
                              <p:par>
                                <p:cTn id="14" presetID="10" presetClass="entr" presetSubtype="0" fill="hold" nodeType="withEffect">
                                  <p:stCondLst>
                                    <p:cond delay="0"/>
                                  </p:stCondLst>
                                  <p:childTnLst>
                                    <p:set>
                                      <p:cBhvr>
                                        <p:cTn id="15" dur="1" fill="hold">
                                          <p:stCondLst>
                                            <p:cond delay="0"/>
                                          </p:stCondLst>
                                        </p:cTn>
                                        <p:tgtEl>
                                          <p:spTgt spid="560"/>
                                        </p:tgtEl>
                                        <p:attrNameLst>
                                          <p:attrName>style.visibility</p:attrName>
                                        </p:attrNameLst>
                                      </p:cBhvr>
                                      <p:to>
                                        <p:strVal val="visible"/>
                                      </p:to>
                                    </p:set>
                                    <p:animEffect transition="in" filter="fade">
                                      <p:cBhvr>
                                        <p:cTn id="16" dur="1000"/>
                                        <p:tgtEl>
                                          <p:spTgt spid="560"/>
                                        </p:tgtEl>
                                      </p:cBhvr>
                                    </p:animEffect>
                                  </p:childTnLst>
                                </p:cTn>
                              </p:par>
                              <p:par>
                                <p:cTn id="17" presetID="10" presetClass="entr" presetSubtype="0" fill="hold" nodeType="withEffect">
                                  <p:stCondLst>
                                    <p:cond delay="0"/>
                                  </p:stCondLst>
                                  <p:childTnLst>
                                    <p:set>
                                      <p:cBhvr>
                                        <p:cTn id="18" dur="1" fill="hold">
                                          <p:stCondLst>
                                            <p:cond delay="0"/>
                                          </p:stCondLst>
                                        </p:cTn>
                                        <p:tgtEl>
                                          <p:spTgt spid="561"/>
                                        </p:tgtEl>
                                        <p:attrNameLst>
                                          <p:attrName>style.visibility</p:attrName>
                                        </p:attrNameLst>
                                      </p:cBhvr>
                                      <p:to>
                                        <p:strVal val="visible"/>
                                      </p:to>
                                    </p:set>
                                    <p:animEffect transition="in" filter="fade">
                                      <p:cBhvr>
                                        <p:cTn id="19" dur="1000"/>
                                        <p:tgtEl>
                                          <p:spTgt spid="561"/>
                                        </p:tgtEl>
                                      </p:cBhvr>
                                    </p:animEffect>
                                  </p:childTnLst>
                                </p:cTn>
                              </p:par>
                              <p:par>
                                <p:cTn id="20" presetID="10" presetClass="entr" presetSubtype="0" fill="hold" nodeType="withEffect">
                                  <p:stCondLst>
                                    <p:cond delay="0"/>
                                  </p:stCondLst>
                                  <p:childTnLst>
                                    <p:set>
                                      <p:cBhvr>
                                        <p:cTn id="21" dur="1" fill="hold">
                                          <p:stCondLst>
                                            <p:cond delay="0"/>
                                          </p:stCondLst>
                                        </p:cTn>
                                        <p:tgtEl>
                                          <p:spTgt spid="562"/>
                                        </p:tgtEl>
                                        <p:attrNameLst>
                                          <p:attrName>style.visibility</p:attrName>
                                        </p:attrNameLst>
                                      </p:cBhvr>
                                      <p:to>
                                        <p:strVal val="visible"/>
                                      </p:to>
                                    </p:set>
                                    <p:animEffect transition="in" filter="fade">
                                      <p:cBhvr>
                                        <p:cTn id="22" dur="1000"/>
                                        <p:tgtEl>
                                          <p:spTgt spid="562"/>
                                        </p:tgtEl>
                                      </p:cBhvr>
                                    </p:animEffect>
                                  </p:childTnLst>
                                </p:cTn>
                              </p:par>
                              <p:par>
                                <p:cTn id="23" presetID="10" presetClass="entr" presetSubtype="0" fill="hold" nodeType="withEffect">
                                  <p:stCondLst>
                                    <p:cond delay="0"/>
                                  </p:stCondLst>
                                  <p:childTnLst>
                                    <p:set>
                                      <p:cBhvr>
                                        <p:cTn id="24" dur="1" fill="hold">
                                          <p:stCondLst>
                                            <p:cond delay="0"/>
                                          </p:stCondLst>
                                        </p:cTn>
                                        <p:tgtEl>
                                          <p:spTgt spid="563"/>
                                        </p:tgtEl>
                                        <p:attrNameLst>
                                          <p:attrName>style.visibility</p:attrName>
                                        </p:attrNameLst>
                                      </p:cBhvr>
                                      <p:to>
                                        <p:strVal val="visible"/>
                                      </p:to>
                                    </p:set>
                                    <p:animEffect transition="in" filter="fade">
                                      <p:cBhvr>
                                        <p:cTn id="25" dur="1000"/>
                                        <p:tgtEl>
                                          <p:spTgt spid="5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43"/>
                                        </p:tgtEl>
                                        <p:attrNameLst>
                                          <p:attrName>style.visibility</p:attrName>
                                        </p:attrNameLst>
                                      </p:cBhvr>
                                      <p:to>
                                        <p:strVal val="visible"/>
                                      </p:to>
                                    </p:set>
                                    <p:animEffect transition="in" filter="fade">
                                      <p:cBhvr>
                                        <p:cTn id="30" dur="1000"/>
                                        <p:tgtEl>
                                          <p:spTgt spid="543"/>
                                        </p:tgtEl>
                                      </p:cBhvr>
                                    </p:animEffect>
                                  </p:childTnLst>
                                </p:cTn>
                              </p:par>
                              <p:par>
                                <p:cTn id="31" presetID="10" presetClass="entr" presetSubtype="0" fill="hold" nodeType="withEffect">
                                  <p:stCondLst>
                                    <p:cond delay="0"/>
                                  </p:stCondLst>
                                  <p:childTnLst>
                                    <p:set>
                                      <p:cBhvr>
                                        <p:cTn id="32" dur="1" fill="hold">
                                          <p:stCondLst>
                                            <p:cond delay="0"/>
                                          </p:stCondLst>
                                        </p:cTn>
                                        <p:tgtEl>
                                          <p:spTgt spid="544"/>
                                        </p:tgtEl>
                                        <p:attrNameLst>
                                          <p:attrName>style.visibility</p:attrName>
                                        </p:attrNameLst>
                                      </p:cBhvr>
                                      <p:to>
                                        <p:strVal val="visible"/>
                                      </p:to>
                                    </p:set>
                                    <p:animEffect transition="in" filter="fade">
                                      <p:cBhvr>
                                        <p:cTn id="33" dur="1000"/>
                                        <p:tgtEl>
                                          <p:spTgt spid="544"/>
                                        </p:tgtEl>
                                      </p:cBhvr>
                                    </p:animEffect>
                                  </p:childTnLst>
                                </p:cTn>
                              </p:par>
                              <p:par>
                                <p:cTn id="34" presetID="10" presetClass="entr" presetSubtype="0" fill="hold" nodeType="withEffect">
                                  <p:stCondLst>
                                    <p:cond delay="0"/>
                                  </p:stCondLst>
                                  <p:childTnLst>
                                    <p:set>
                                      <p:cBhvr>
                                        <p:cTn id="35" dur="1" fill="hold">
                                          <p:stCondLst>
                                            <p:cond delay="0"/>
                                          </p:stCondLst>
                                        </p:cTn>
                                        <p:tgtEl>
                                          <p:spTgt spid="545"/>
                                        </p:tgtEl>
                                        <p:attrNameLst>
                                          <p:attrName>style.visibility</p:attrName>
                                        </p:attrNameLst>
                                      </p:cBhvr>
                                      <p:to>
                                        <p:strVal val="visible"/>
                                      </p:to>
                                    </p:set>
                                    <p:animEffect transition="in" filter="fade">
                                      <p:cBhvr>
                                        <p:cTn id="36" dur="1000"/>
                                        <p:tgtEl>
                                          <p:spTgt spid="545"/>
                                        </p:tgtEl>
                                      </p:cBhvr>
                                    </p:animEffect>
                                  </p:childTnLst>
                                </p:cTn>
                              </p:par>
                              <p:par>
                                <p:cTn id="37" presetID="10" presetClass="entr" presetSubtype="0" fill="hold" nodeType="withEffect">
                                  <p:stCondLst>
                                    <p:cond delay="0"/>
                                  </p:stCondLst>
                                  <p:childTnLst>
                                    <p:set>
                                      <p:cBhvr>
                                        <p:cTn id="38" dur="1" fill="hold">
                                          <p:stCondLst>
                                            <p:cond delay="0"/>
                                          </p:stCondLst>
                                        </p:cTn>
                                        <p:tgtEl>
                                          <p:spTgt spid="546"/>
                                        </p:tgtEl>
                                        <p:attrNameLst>
                                          <p:attrName>style.visibility</p:attrName>
                                        </p:attrNameLst>
                                      </p:cBhvr>
                                      <p:to>
                                        <p:strVal val="visible"/>
                                      </p:to>
                                    </p:set>
                                    <p:animEffect transition="in" filter="fade">
                                      <p:cBhvr>
                                        <p:cTn id="39" dur="1000"/>
                                        <p:tgtEl>
                                          <p:spTgt spid="546"/>
                                        </p:tgtEl>
                                      </p:cBhvr>
                                    </p:animEffect>
                                  </p:childTnLst>
                                </p:cTn>
                              </p:par>
                              <p:par>
                                <p:cTn id="40" presetID="10" presetClass="entr" presetSubtype="0" fill="hold" nodeType="withEffect">
                                  <p:stCondLst>
                                    <p:cond delay="0"/>
                                  </p:stCondLst>
                                  <p:childTnLst>
                                    <p:set>
                                      <p:cBhvr>
                                        <p:cTn id="41" dur="1" fill="hold">
                                          <p:stCondLst>
                                            <p:cond delay="0"/>
                                          </p:stCondLst>
                                        </p:cTn>
                                        <p:tgtEl>
                                          <p:spTgt spid="547"/>
                                        </p:tgtEl>
                                        <p:attrNameLst>
                                          <p:attrName>style.visibility</p:attrName>
                                        </p:attrNameLst>
                                      </p:cBhvr>
                                      <p:to>
                                        <p:strVal val="visible"/>
                                      </p:to>
                                    </p:set>
                                    <p:animEffect transition="in" filter="fade">
                                      <p:cBhvr>
                                        <p:cTn id="42" dur="1000"/>
                                        <p:tgtEl>
                                          <p:spTgt spid="547"/>
                                        </p:tgtEl>
                                      </p:cBhvr>
                                    </p:animEffect>
                                  </p:childTnLst>
                                </p:cTn>
                              </p:par>
                              <p:par>
                                <p:cTn id="43" presetID="10" presetClass="entr" presetSubtype="0" fill="hold" nodeType="withEffect">
                                  <p:stCondLst>
                                    <p:cond delay="0"/>
                                  </p:stCondLst>
                                  <p:childTnLst>
                                    <p:set>
                                      <p:cBhvr>
                                        <p:cTn id="44" dur="1" fill="hold">
                                          <p:stCondLst>
                                            <p:cond delay="0"/>
                                          </p:stCondLst>
                                        </p:cTn>
                                        <p:tgtEl>
                                          <p:spTgt spid="548"/>
                                        </p:tgtEl>
                                        <p:attrNameLst>
                                          <p:attrName>style.visibility</p:attrName>
                                        </p:attrNameLst>
                                      </p:cBhvr>
                                      <p:to>
                                        <p:strVal val="visible"/>
                                      </p:to>
                                    </p:set>
                                    <p:animEffect transition="in" filter="fade">
                                      <p:cBhvr>
                                        <p:cTn id="45" dur="1000"/>
                                        <p:tgtEl>
                                          <p:spTgt spid="548"/>
                                        </p:tgtEl>
                                      </p:cBhvr>
                                    </p:animEffect>
                                  </p:childTnLst>
                                </p:cTn>
                              </p:par>
                              <p:par>
                                <p:cTn id="46" presetID="10" presetClass="entr" presetSubtype="0" fill="hold" nodeType="withEffect">
                                  <p:stCondLst>
                                    <p:cond delay="0"/>
                                  </p:stCondLst>
                                  <p:childTnLst>
                                    <p:set>
                                      <p:cBhvr>
                                        <p:cTn id="47" dur="1" fill="hold">
                                          <p:stCondLst>
                                            <p:cond delay="0"/>
                                          </p:stCondLst>
                                        </p:cTn>
                                        <p:tgtEl>
                                          <p:spTgt spid="549"/>
                                        </p:tgtEl>
                                        <p:attrNameLst>
                                          <p:attrName>style.visibility</p:attrName>
                                        </p:attrNameLst>
                                      </p:cBhvr>
                                      <p:to>
                                        <p:strVal val="visible"/>
                                      </p:to>
                                    </p:set>
                                    <p:animEffect transition="in" filter="fade">
                                      <p:cBhvr>
                                        <p:cTn id="48" dur="1000"/>
                                        <p:tgtEl>
                                          <p:spTgt spid="549"/>
                                        </p:tgtEl>
                                      </p:cBhvr>
                                    </p:animEffect>
                                  </p:childTnLst>
                                </p:cTn>
                              </p:par>
                              <p:par>
                                <p:cTn id="49" presetID="10" presetClass="entr" presetSubtype="0" fill="hold" nodeType="withEffect">
                                  <p:stCondLst>
                                    <p:cond delay="0"/>
                                  </p:stCondLst>
                                  <p:childTnLst>
                                    <p:set>
                                      <p:cBhvr>
                                        <p:cTn id="50" dur="1" fill="hold">
                                          <p:stCondLst>
                                            <p:cond delay="0"/>
                                          </p:stCondLst>
                                        </p:cTn>
                                        <p:tgtEl>
                                          <p:spTgt spid="550"/>
                                        </p:tgtEl>
                                        <p:attrNameLst>
                                          <p:attrName>style.visibility</p:attrName>
                                        </p:attrNameLst>
                                      </p:cBhvr>
                                      <p:to>
                                        <p:strVal val="visible"/>
                                      </p:to>
                                    </p:set>
                                    <p:animEffect transition="in" filter="fade">
                                      <p:cBhvr>
                                        <p:cTn id="51" dur="1000"/>
                                        <p:tgtEl>
                                          <p:spTgt spid="550"/>
                                        </p:tgtEl>
                                      </p:cBhvr>
                                    </p:animEffect>
                                  </p:childTnLst>
                                </p:cTn>
                              </p:par>
                              <p:par>
                                <p:cTn id="52" presetID="10" presetClass="entr" presetSubtype="0" fill="hold" nodeType="withEffect">
                                  <p:stCondLst>
                                    <p:cond delay="0"/>
                                  </p:stCondLst>
                                  <p:childTnLst>
                                    <p:set>
                                      <p:cBhvr>
                                        <p:cTn id="53" dur="1" fill="hold">
                                          <p:stCondLst>
                                            <p:cond delay="0"/>
                                          </p:stCondLst>
                                        </p:cTn>
                                        <p:tgtEl>
                                          <p:spTgt spid="551"/>
                                        </p:tgtEl>
                                        <p:attrNameLst>
                                          <p:attrName>style.visibility</p:attrName>
                                        </p:attrNameLst>
                                      </p:cBhvr>
                                      <p:to>
                                        <p:strVal val="visible"/>
                                      </p:to>
                                    </p:set>
                                    <p:animEffect transition="in" filter="fade">
                                      <p:cBhvr>
                                        <p:cTn id="54" dur="1000"/>
                                        <p:tgtEl>
                                          <p:spTgt spid="551"/>
                                        </p:tgtEl>
                                      </p:cBhvr>
                                    </p:animEffect>
                                  </p:childTnLst>
                                </p:cTn>
                              </p:par>
                              <p:par>
                                <p:cTn id="55" presetID="10" presetClass="entr" presetSubtype="0" fill="hold" nodeType="withEffect">
                                  <p:stCondLst>
                                    <p:cond delay="0"/>
                                  </p:stCondLst>
                                  <p:childTnLst>
                                    <p:set>
                                      <p:cBhvr>
                                        <p:cTn id="56" dur="1" fill="hold">
                                          <p:stCondLst>
                                            <p:cond delay="0"/>
                                          </p:stCondLst>
                                        </p:cTn>
                                        <p:tgtEl>
                                          <p:spTgt spid="552"/>
                                        </p:tgtEl>
                                        <p:attrNameLst>
                                          <p:attrName>style.visibility</p:attrName>
                                        </p:attrNameLst>
                                      </p:cBhvr>
                                      <p:to>
                                        <p:strVal val="visible"/>
                                      </p:to>
                                    </p:set>
                                    <p:animEffect transition="in" filter="fade">
                                      <p:cBhvr>
                                        <p:cTn id="57" dur="1000"/>
                                        <p:tgtEl>
                                          <p:spTgt spid="552"/>
                                        </p:tgtEl>
                                      </p:cBhvr>
                                    </p:animEffect>
                                  </p:childTnLst>
                                </p:cTn>
                              </p:par>
                              <p:par>
                                <p:cTn id="58" presetID="10" presetClass="entr" presetSubtype="0" fill="hold" nodeType="withEffect">
                                  <p:stCondLst>
                                    <p:cond delay="0"/>
                                  </p:stCondLst>
                                  <p:childTnLst>
                                    <p:set>
                                      <p:cBhvr>
                                        <p:cTn id="59" dur="1" fill="hold">
                                          <p:stCondLst>
                                            <p:cond delay="0"/>
                                          </p:stCondLst>
                                        </p:cTn>
                                        <p:tgtEl>
                                          <p:spTgt spid="553"/>
                                        </p:tgtEl>
                                        <p:attrNameLst>
                                          <p:attrName>style.visibility</p:attrName>
                                        </p:attrNameLst>
                                      </p:cBhvr>
                                      <p:to>
                                        <p:strVal val="visible"/>
                                      </p:to>
                                    </p:set>
                                    <p:animEffect transition="in" filter="fade">
                                      <p:cBhvr>
                                        <p:cTn id="60" dur="1000"/>
                                        <p:tgtEl>
                                          <p:spTgt spid="553"/>
                                        </p:tgtEl>
                                      </p:cBhvr>
                                    </p:animEffect>
                                  </p:childTnLst>
                                </p:cTn>
                              </p:par>
                              <p:par>
                                <p:cTn id="61" presetID="10" presetClass="entr" presetSubtype="0" fill="hold" nodeType="withEffect">
                                  <p:stCondLst>
                                    <p:cond delay="0"/>
                                  </p:stCondLst>
                                  <p:childTnLst>
                                    <p:set>
                                      <p:cBhvr>
                                        <p:cTn id="62" dur="1" fill="hold">
                                          <p:stCondLst>
                                            <p:cond delay="0"/>
                                          </p:stCondLst>
                                        </p:cTn>
                                        <p:tgtEl>
                                          <p:spTgt spid="554"/>
                                        </p:tgtEl>
                                        <p:attrNameLst>
                                          <p:attrName>style.visibility</p:attrName>
                                        </p:attrNameLst>
                                      </p:cBhvr>
                                      <p:to>
                                        <p:strVal val="visible"/>
                                      </p:to>
                                    </p:set>
                                    <p:animEffect transition="in" filter="fade">
                                      <p:cBhvr>
                                        <p:cTn id="63" dur="1000"/>
                                        <p:tgtEl>
                                          <p:spTgt spid="554"/>
                                        </p:tgtEl>
                                      </p:cBhvr>
                                    </p:animEffect>
                                  </p:childTnLst>
                                </p:cTn>
                              </p:par>
                              <p:par>
                                <p:cTn id="64" presetID="10" presetClass="entr" presetSubtype="0" fill="hold" nodeType="withEffect">
                                  <p:stCondLst>
                                    <p:cond delay="0"/>
                                  </p:stCondLst>
                                  <p:childTnLst>
                                    <p:set>
                                      <p:cBhvr>
                                        <p:cTn id="65" dur="1" fill="hold">
                                          <p:stCondLst>
                                            <p:cond delay="0"/>
                                          </p:stCondLst>
                                        </p:cTn>
                                        <p:tgtEl>
                                          <p:spTgt spid="555"/>
                                        </p:tgtEl>
                                        <p:attrNameLst>
                                          <p:attrName>style.visibility</p:attrName>
                                        </p:attrNameLst>
                                      </p:cBhvr>
                                      <p:to>
                                        <p:strVal val="visible"/>
                                      </p:to>
                                    </p:set>
                                    <p:animEffect transition="in" filter="fade">
                                      <p:cBhvr>
                                        <p:cTn id="66"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9"/>
          <p:cNvSpPr/>
          <p:nvPr/>
        </p:nvSpPr>
        <p:spPr>
          <a:xfrm>
            <a:off x="2823150" y="2820825"/>
            <a:ext cx="5006100" cy="1045500"/>
          </a:xfrm>
          <a:prstGeom prst="roundRect">
            <a:avLst>
              <a:gd name="adj" fmla="val 16667"/>
            </a:avLst>
          </a:prstGeom>
          <a:solidFill>
            <a:srgbClr val="351C75"/>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FFFFFF"/>
                </a:solidFill>
                <a:latin typeface="Lexend Deca"/>
                <a:ea typeface="Lexend Deca"/>
                <a:cs typeface="Lexend Deca"/>
                <a:sym typeface="Lexend Deca"/>
              </a:rPr>
              <a:t>Chaîne d’énergie</a:t>
            </a:r>
            <a:endParaRPr sz="1200" b="1" i="0" u="none" strike="noStrike" cap="none">
              <a:solidFill>
                <a:srgbClr val="FFFFFF"/>
              </a:solidFill>
              <a:latin typeface="Lexend Deca"/>
              <a:ea typeface="Lexend Deca"/>
              <a:cs typeface="Lexend Deca"/>
              <a:sym typeface="Lexend Deca"/>
            </a:endParaRPr>
          </a:p>
        </p:txBody>
      </p:sp>
      <p:sp>
        <p:nvSpPr>
          <p:cNvPr id="572" name="Google Shape;572;p4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25</a:t>
            </a:fld>
            <a:endParaRPr/>
          </a:p>
        </p:txBody>
      </p:sp>
      <p:sp>
        <p:nvSpPr>
          <p:cNvPr id="573" name="Google Shape;573;p49"/>
          <p:cNvSpPr txBox="1"/>
          <p:nvPr/>
        </p:nvSpPr>
        <p:spPr>
          <a:xfrm>
            <a:off x="3139625" y="0"/>
            <a:ext cx="54357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La production d’eau chaude </a:t>
            </a:r>
            <a:endParaRPr sz="3000" b="0" i="0" u="none" strike="noStrike" cap="none">
              <a:solidFill>
                <a:schemeClr val="dk1"/>
              </a:solidFill>
              <a:latin typeface="Lexend Deca"/>
              <a:ea typeface="Lexend Deca"/>
              <a:cs typeface="Lexend Deca"/>
              <a:sym typeface="Lexend Deca"/>
            </a:endParaRPr>
          </a:p>
        </p:txBody>
      </p:sp>
      <p:sp>
        <p:nvSpPr>
          <p:cNvPr id="574" name="Google Shape;574;p49"/>
          <p:cNvSpPr/>
          <p:nvPr/>
        </p:nvSpPr>
        <p:spPr>
          <a:xfrm>
            <a:off x="2588725" y="3248025"/>
            <a:ext cx="13623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Alimenter</a:t>
            </a:r>
            <a:endParaRPr sz="1200" b="0" i="0" u="none" strike="noStrike" cap="none">
              <a:solidFill>
                <a:srgbClr val="FFFFFF"/>
              </a:solidFill>
              <a:latin typeface="Lexend Deca"/>
              <a:ea typeface="Lexend Deca"/>
              <a:cs typeface="Lexend Deca"/>
              <a:sym typeface="Lexend Deca"/>
            </a:endParaRPr>
          </a:p>
        </p:txBody>
      </p:sp>
      <p:sp>
        <p:nvSpPr>
          <p:cNvPr id="575" name="Google Shape;575;p49"/>
          <p:cNvSpPr/>
          <p:nvPr/>
        </p:nvSpPr>
        <p:spPr>
          <a:xfrm>
            <a:off x="3898350" y="3248025"/>
            <a:ext cx="13623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Distribuer</a:t>
            </a:r>
            <a:endParaRPr sz="1200" b="0" i="0" u="none" strike="noStrike" cap="none">
              <a:solidFill>
                <a:srgbClr val="FFFFFF"/>
              </a:solidFill>
              <a:latin typeface="Lexend Deca"/>
              <a:ea typeface="Lexend Deca"/>
              <a:cs typeface="Lexend Deca"/>
              <a:sym typeface="Lexend Deca"/>
            </a:endParaRPr>
          </a:p>
        </p:txBody>
      </p:sp>
      <p:sp>
        <p:nvSpPr>
          <p:cNvPr id="576" name="Google Shape;576;p49"/>
          <p:cNvSpPr/>
          <p:nvPr/>
        </p:nvSpPr>
        <p:spPr>
          <a:xfrm>
            <a:off x="5176325" y="3248025"/>
            <a:ext cx="13623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Convertir</a:t>
            </a:r>
            <a:endParaRPr sz="1200" b="0" i="0" u="none" strike="noStrike" cap="none">
              <a:solidFill>
                <a:srgbClr val="FFFFFF"/>
              </a:solidFill>
              <a:latin typeface="Lexend Deca"/>
              <a:ea typeface="Lexend Deca"/>
              <a:cs typeface="Lexend Deca"/>
              <a:sym typeface="Lexend Deca"/>
            </a:endParaRPr>
          </a:p>
        </p:txBody>
      </p:sp>
      <p:sp>
        <p:nvSpPr>
          <p:cNvPr id="577" name="Google Shape;577;p49"/>
          <p:cNvSpPr/>
          <p:nvPr/>
        </p:nvSpPr>
        <p:spPr>
          <a:xfrm>
            <a:off x="6450600" y="3248025"/>
            <a:ext cx="1536600" cy="4437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FFFFFF"/>
                </a:solidFill>
                <a:latin typeface="Lexend Deca"/>
                <a:ea typeface="Lexend Deca"/>
                <a:cs typeface="Lexend Deca"/>
                <a:sym typeface="Lexend Deca"/>
              </a:rPr>
              <a:t>Transmettre</a:t>
            </a:r>
            <a:endParaRPr sz="1200" b="0" i="0" u="none" strike="noStrike" cap="none">
              <a:solidFill>
                <a:srgbClr val="FFFFFF"/>
              </a:solidFill>
              <a:latin typeface="Lexend Deca"/>
              <a:ea typeface="Lexend Deca"/>
              <a:cs typeface="Lexend Deca"/>
              <a:sym typeface="Lexend Deca"/>
            </a:endParaRPr>
          </a:p>
        </p:txBody>
      </p:sp>
      <p:sp>
        <p:nvSpPr>
          <p:cNvPr id="578" name="Google Shape;578;p49"/>
          <p:cNvSpPr txBox="1"/>
          <p:nvPr/>
        </p:nvSpPr>
        <p:spPr>
          <a:xfrm>
            <a:off x="1610600" y="3180825"/>
            <a:ext cx="904500" cy="5781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énergie d'entrée</a:t>
            </a:r>
            <a:endParaRPr sz="1200" b="1" i="0" u="none" strike="noStrike" cap="none">
              <a:solidFill>
                <a:srgbClr val="000000"/>
              </a:solidFill>
              <a:latin typeface="Lexend Deca"/>
              <a:ea typeface="Lexend Deca"/>
              <a:cs typeface="Lexend Deca"/>
              <a:sym typeface="Lexend Deca"/>
            </a:endParaRPr>
          </a:p>
        </p:txBody>
      </p:sp>
      <p:sp>
        <p:nvSpPr>
          <p:cNvPr id="579" name="Google Shape;579;p49"/>
          <p:cNvSpPr txBox="1"/>
          <p:nvPr/>
        </p:nvSpPr>
        <p:spPr>
          <a:xfrm>
            <a:off x="8000475" y="3180825"/>
            <a:ext cx="904500" cy="5781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effet attendu</a:t>
            </a:r>
            <a:endParaRPr sz="1200" b="1" i="0" u="none" strike="noStrike" cap="none">
              <a:solidFill>
                <a:srgbClr val="000000"/>
              </a:solidFill>
              <a:latin typeface="Lexend Deca"/>
              <a:ea typeface="Lexend Deca"/>
              <a:cs typeface="Lexend Deca"/>
              <a:sym typeface="Lexend Deca"/>
            </a:endParaRPr>
          </a:p>
        </p:txBody>
      </p:sp>
      <p:sp>
        <p:nvSpPr>
          <p:cNvPr id="580" name="Google Shape;580;p49"/>
          <p:cNvSpPr txBox="1"/>
          <p:nvPr/>
        </p:nvSpPr>
        <p:spPr>
          <a:xfrm>
            <a:off x="1538450" y="4264150"/>
            <a:ext cx="1048800" cy="57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énergie électrique</a:t>
            </a:r>
            <a:endParaRPr sz="1200" b="1" i="0" u="none" strike="noStrike" cap="none">
              <a:solidFill>
                <a:srgbClr val="000000"/>
              </a:solidFill>
              <a:latin typeface="Lexend Deca"/>
              <a:ea typeface="Lexend Deca"/>
              <a:cs typeface="Lexend Deca"/>
              <a:sym typeface="Lexend Deca"/>
            </a:endParaRPr>
          </a:p>
        </p:txBody>
      </p:sp>
      <p:sp>
        <p:nvSpPr>
          <p:cNvPr id="581" name="Google Shape;581;p49"/>
          <p:cNvSpPr txBox="1"/>
          <p:nvPr/>
        </p:nvSpPr>
        <p:spPr>
          <a:xfrm>
            <a:off x="2712900" y="4264150"/>
            <a:ext cx="1048800" cy="57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a:latin typeface="Lexend Deca"/>
                <a:ea typeface="Lexend Deca"/>
                <a:cs typeface="Lexend Deca"/>
                <a:sym typeface="Lexend Deca"/>
              </a:rPr>
              <a:t>Réseau et </a:t>
            </a:r>
            <a:r>
              <a:rPr lang="fr" sz="1200" b="1" i="0" u="none" strike="noStrike" cap="none">
                <a:solidFill>
                  <a:srgbClr val="000000"/>
                </a:solidFill>
                <a:latin typeface="Lexend Deca"/>
                <a:ea typeface="Lexend Deca"/>
                <a:cs typeface="Lexend Deca"/>
                <a:sym typeface="Lexend Deca"/>
              </a:rPr>
              <a:t>compteur électrique</a:t>
            </a:r>
            <a:endParaRPr sz="1200" b="1" i="0" u="none" strike="noStrike" cap="none">
              <a:solidFill>
                <a:srgbClr val="000000"/>
              </a:solidFill>
              <a:latin typeface="Lexend Deca"/>
              <a:ea typeface="Lexend Deca"/>
              <a:cs typeface="Lexend Deca"/>
              <a:sym typeface="Lexend Deca"/>
            </a:endParaRPr>
          </a:p>
        </p:txBody>
      </p:sp>
      <p:sp>
        <p:nvSpPr>
          <p:cNvPr id="582" name="Google Shape;582;p49"/>
          <p:cNvSpPr txBox="1"/>
          <p:nvPr/>
        </p:nvSpPr>
        <p:spPr>
          <a:xfrm>
            <a:off x="3741600" y="4304650"/>
            <a:ext cx="1362300" cy="57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câble et</a:t>
            </a:r>
            <a:endParaRPr sz="1200" b="1">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200"/>
              <a:buFont typeface="Arial"/>
              <a:buNone/>
            </a:pPr>
            <a:r>
              <a:rPr lang="fr" sz="1200" b="1">
                <a:latin typeface="Lexend Deca"/>
                <a:ea typeface="Lexend Deca"/>
                <a:cs typeface="Lexend Deca"/>
                <a:sym typeface="Lexend Deca"/>
              </a:rPr>
              <a:t>thermostat</a:t>
            </a:r>
            <a:endParaRPr sz="1200" b="1">
              <a:latin typeface="Lexend Deca"/>
              <a:ea typeface="Lexend Deca"/>
              <a:cs typeface="Lexend Deca"/>
              <a:sym typeface="Lexend Deca"/>
            </a:endParaRPr>
          </a:p>
        </p:txBody>
      </p:sp>
      <p:sp>
        <p:nvSpPr>
          <p:cNvPr id="583" name="Google Shape;583;p49"/>
          <p:cNvSpPr txBox="1"/>
          <p:nvPr/>
        </p:nvSpPr>
        <p:spPr>
          <a:xfrm>
            <a:off x="5333075" y="4304650"/>
            <a:ext cx="1048800" cy="57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résistance</a:t>
            </a:r>
            <a:endParaRPr sz="1200" b="1"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200"/>
              <a:buFont typeface="Arial"/>
              <a:buNone/>
            </a:pPr>
            <a:r>
              <a:rPr lang="fr" sz="1200" b="1">
                <a:latin typeface="Lexend Deca"/>
                <a:ea typeface="Lexend Deca"/>
                <a:cs typeface="Lexend Deca"/>
                <a:sym typeface="Lexend Deca"/>
              </a:rPr>
              <a:t>chauffante</a:t>
            </a:r>
            <a:endParaRPr sz="1200" b="1">
              <a:latin typeface="Lexend Deca"/>
              <a:ea typeface="Lexend Deca"/>
              <a:cs typeface="Lexend Deca"/>
              <a:sym typeface="Lexend Deca"/>
            </a:endParaRPr>
          </a:p>
        </p:txBody>
      </p:sp>
      <p:sp>
        <p:nvSpPr>
          <p:cNvPr id="584" name="Google Shape;584;p49"/>
          <p:cNvSpPr txBox="1"/>
          <p:nvPr/>
        </p:nvSpPr>
        <p:spPr>
          <a:xfrm>
            <a:off x="6694500" y="4304650"/>
            <a:ext cx="1048800" cy="57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i="0" u="none" strike="noStrike" cap="none">
                <a:solidFill>
                  <a:srgbClr val="000000"/>
                </a:solidFill>
                <a:latin typeface="Lexend Deca"/>
                <a:ea typeface="Lexend Deca"/>
                <a:cs typeface="Lexend Deca"/>
                <a:sym typeface="Lexend Deca"/>
              </a:rPr>
              <a:t>tuyau d’eau</a:t>
            </a:r>
            <a:endParaRPr sz="1200" b="1" i="0" u="none" strike="noStrike" cap="none">
              <a:solidFill>
                <a:srgbClr val="000000"/>
              </a:solidFill>
              <a:latin typeface="Lexend Deca"/>
              <a:ea typeface="Lexend Deca"/>
              <a:cs typeface="Lexend Deca"/>
              <a:sym typeface="Lexend Deca"/>
            </a:endParaRPr>
          </a:p>
        </p:txBody>
      </p:sp>
      <p:sp>
        <p:nvSpPr>
          <p:cNvPr id="585" name="Google Shape;585;p49"/>
          <p:cNvSpPr txBox="1"/>
          <p:nvPr/>
        </p:nvSpPr>
        <p:spPr>
          <a:xfrm>
            <a:off x="7763350" y="4304650"/>
            <a:ext cx="1362300" cy="57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a:latin typeface="Lexend Deca"/>
                <a:ea typeface="Lexend Deca"/>
                <a:cs typeface="Lexend Deca"/>
                <a:sym typeface="Lexend Deca"/>
              </a:rPr>
              <a:t>eau chaude</a:t>
            </a:r>
            <a:endParaRPr sz="1200" b="1" i="0" u="none" strike="noStrike" cap="none">
              <a:solidFill>
                <a:srgbClr val="000000"/>
              </a:solidFill>
              <a:latin typeface="Lexend Deca"/>
              <a:ea typeface="Lexend Deca"/>
              <a:cs typeface="Lexend Deca"/>
              <a:sym typeface="Lexend Deca"/>
            </a:endParaRPr>
          </a:p>
        </p:txBody>
      </p:sp>
      <p:sp>
        <p:nvSpPr>
          <p:cNvPr id="586" name="Google Shape;586;p49"/>
          <p:cNvSpPr/>
          <p:nvPr/>
        </p:nvSpPr>
        <p:spPr>
          <a:xfrm>
            <a:off x="1952700"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9"/>
          <p:cNvSpPr/>
          <p:nvPr/>
        </p:nvSpPr>
        <p:spPr>
          <a:xfrm>
            <a:off x="3170725"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9"/>
          <p:cNvSpPr/>
          <p:nvPr/>
        </p:nvSpPr>
        <p:spPr>
          <a:xfrm>
            <a:off x="4323600"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9"/>
          <p:cNvSpPr/>
          <p:nvPr/>
        </p:nvSpPr>
        <p:spPr>
          <a:xfrm>
            <a:off x="5758325"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9"/>
          <p:cNvSpPr/>
          <p:nvPr/>
        </p:nvSpPr>
        <p:spPr>
          <a:xfrm>
            <a:off x="7119750"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9"/>
          <p:cNvSpPr/>
          <p:nvPr/>
        </p:nvSpPr>
        <p:spPr>
          <a:xfrm>
            <a:off x="8345925" y="3928950"/>
            <a:ext cx="198300" cy="3588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9"/>
          <p:cNvSpPr txBox="1"/>
          <p:nvPr/>
        </p:nvSpPr>
        <p:spPr>
          <a:xfrm>
            <a:off x="1832425" y="418850"/>
            <a:ext cx="1536600" cy="16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9"/>
          <p:cNvSpPr txBox="1"/>
          <p:nvPr/>
        </p:nvSpPr>
        <p:spPr>
          <a:xfrm>
            <a:off x="2541725" y="842313"/>
            <a:ext cx="6631500" cy="1717800"/>
          </a:xfrm>
          <a:prstGeom prst="rect">
            <a:avLst/>
          </a:prstGeom>
          <a:noFill/>
          <a:ln>
            <a:noFill/>
          </a:ln>
        </p:spPr>
        <p:txBody>
          <a:bodyPr spcFirstLastPara="1" wrap="square" lIns="91425" tIns="91425" rIns="91425" bIns="91425" anchor="t" anchorCtr="0">
            <a:noAutofit/>
          </a:bodyPr>
          <a:lstStyle/>
          <a:p>
            <a:pPr marL="0" marR="0" lvl="0" indent="0" algn="ctr" rtl="0">
              <a:lnSpc>
                <a:spcPct val="200000"/>
              </a:lnSpc>
              <a:spcBef>
                <a:spcPts val="0"/>
              </a:spcBef>
              <a:spcAft>
                <a:spcPts val="0"/>
              </a:spcAft>
              <a:buClr>
                <a:schemeClr val="dk1"/>
              </a:buClr>
              <a:buSzPts val="1100"/>
              <a:buFont typeface="Arial"/>
              <a:buNone/>
            </a:pPr>
            <a:r>
              <a:rPr lang="fr" sz="1400" b="1" i="0" u="none" strike="noStrike" cap="none">
                <a:solidFill>
                  <a:srgbClr val="000000"/>
                </a:solidFill>
                <a:latin typeface="Lexend Deca"/>
                <a:ea typeface="Lexend Deca"/>
                <a:cs typeface="Lexend Deca"/>
                <a:sym typeface="Lexend Deca"/>
              </a:rPr>
              <a:t>Identifiez les éléments qui composent la chaîne d’énergie d’un chauffe-eau en associant le vocabulaire à chaque fonction : </a:t>
            </a:r>
            <a:endParaRPr sz="1400" b="1" i="0" u="none" strike="noStrike" cap="none">
              <a:solidFill>
                <a:srgbClr val="000000"/>
              </a:solidFill>
              <a:latin typeface="Lexend Deca"/>
              <a:ea typeface="Lexend Deca"/>
              <a:cs typeface="Lexend Deca"/>
              <a:sym typeface="Lexend Deca"/>
            </a:endParaRPr>
          </a:p>
          <a:p>
            <a:pPr marL="0" marR="0" lvl="0" indent="0" algn="ctr" rtl="0">
              <a:lnSpc>
                <a:spcPct val="150000"/>
              </a:lnSpc>
              <a:spcBef>
                <a:spcPts val="0"/>
              </a:spcBef>
              <a:spcAft>
                <a:spcPts val="0"/>
              </a:spcAft>
              <a:buClr>
                <a:schemeClr val="dk1"/>
              </a:buClr>
              <a:buSzPts val="1100"/>
              <a:buFont typeface="Arial"/>
              <a:buNone/>
            </a:pPr>
            <a:r>
              <a:rPr lang="fr" sz="1600" b="1" i="1">
                <a:solidFill>
                  <a:srgbClr val="61626B"/>
                </a:solidFill>
                <a:latin typeface="Lexend Deca"/>
                <a:ea typeface="Lexend Deca"/>
                <a:cs typeface="Lexend Deca"/>
                <a:sym typeface="Lexend Deca"/>
              </a:rPr>
              <a:t>Réseau et compteur électrique, tuyau d’eau, eau chaude, câble et thermostat, énergie électrique, résistance chauffante</a:t>
            </a:r>
            <a:endParaRPr sz="1600" b="1" i="1">
              <a:solidFill>
                <a:srgbClr val="61626B"/>
              </a:solidFill>
              <a:latin typeface="Lexend Deca"/>
              <a:ea typeface="Lexend Deca"/>
              <a:cs typeface="Lexend Deca"/>
              <a:sym typeface="Lexend Deca"/>
            </a:endParaRPr>
          </a:p>
          <a:p>
            <a:pPr marL="0" marR="0" lvl="0" indent="0" algn="ctr" rtl="0">
              <a:lnSpc>
                <a:spcPct val="150000"/>
              </a:lnSpc>
              <a:spcBef>
                <a:spcPts val="0"/>
              </a:spcBef>
              <a:spcAft>
                <a:spcPts val="0"/>
              </a:spcAft>
              <a:buClr>
                <a:schemeClr val="dk1"/>
              </a:buClr>
              <a:buSzPts val="1100"/>
              <a:buFont typeface="Arial"/>
              <a:buNone/>
            </a:pPr>
            <a:endParaRPr sz="1600" b="1" i="1">
              <a:solidFill>
                <a:srgbClr val="61626B"/>
              </a:solidFill>
              <a:latin typeface="Lexend Deca"/>
              <a:ea typeface="Lexend Deca"/>
              <a:cs typeface="Lexend Deca"/>
              <a:sym typeface="Lexend Deca"/>
            </a:endParaRPr>
          </a:p>
          <a:p>
            <a:pPr marL="0" marR="0" lvl="0" indent="0" algn="ctr" rtl="0">
              <a:lnSpc>
                <a:spcPct val="150000"/>
              </a:lnSpc>
              <a:spcBef>
                <a:spcPts val="0"/>
              </a:spcBef>
              <a:spcAft>
                <a:spcPts val="0"/>
              </a:spcAft>
              <a:buClr>
                <a:schemeClr val="dk1"/>
              </a:buClr>
              <a:buSzPts val="1100"/>
              <a:buFont typeface="Arial"/>
              <a:buNone/>
            </a:pPr>
            <a:endParaRPr sz="1600" b="1" i="1">
              <a:solidFill>
                <a:srgbClr val="61626B"/>
              </a:solidFill>
              <a:latin typeface="Lexend Deca"/>
              <a:ea typeface="Lexend Deca"/>
              <a:cs typeface="Lexend Deca"/>
              <a:sym typeface="Lexend Deca"/>
            </a:endParaRPr>
          </a:p>
        </p:txBody>
      </p:sp>
      <p:pic>
        <p:nvPicPr>
          <p:cNvPr id="594" name="Google Shape;594;p49"/>
          <p:cNvPicPr preferRelativeResize="0"/>
          <p:nvPr/>
        </p:nvPicPr>
        <p:blipFill>
          <a:blip r:embed="rId3">
            <a:alphaModFix/>
          </a:blip>
          <a:stretch>
            <a:fillRect/>
          </a:stretch>
        </p:blipFill>
        <p:spPr>
          <a:xfrm>
            <a:off x="76200" y="0"/>
            <a:ext cx="2528724" cy="31485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1000"/>
                                        <p:tgtEl>
                                          <p:spTgt spid="586"/>
                                        </p:tgtEl>
                                      </p:cBhvr>
                                    </p:animEffect>
                                  </p:childTnLst>
                                </p:cTn>
                              </p:par>
                              <p:par>
                                <p:cTn id="8" presetID="10" presetClass="entr" presetSubtype="0" fill="hold" nodeType="withEffect">
                                  <p:stCondLst>
                                    <p:cond delay="0"/>
                                  </p:stCondLst>
                                  <p:childTnLst>
                                    <p:set>
                                      <p:cBhvr>
                                        <p:cTn id="9" dur="1" fill="hold">
                                          <p:stCondLst>
                                            <p:cond delay="0"/>
                                          </p:stCondLst>
                                        </p:cTn>
                                        <p:tgtEl>
                                          <p:spTgt spid="580"/>
                                        </p:tgtEl>
                                        <p:attrNameLst>
                                          <p:attrName>style.visibility</p:attrName>
                                        </p:attrNameLst>
                                      </p:cBhvr>
                                      <p:to>
                                        <p:strVal val="visible"/>
                                      </p:to>
                                    </p:set>
                                    <p:animEffect transition="in" filter="fade">
                                      <p:cBhvr>
                                        <p:cTn id="10" dur="1000"/>
                                        <p:tgtEl>
                                          <p:spTgt spid="5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1"/>
                                        </p:tgtEl>
                                        <p:attrNameLst>
                                          <p:attrName>style.visibility</p:attrName>
                                        </p:attrNameLst>
                                      </p:cBhvr>
                                      <p:to>
                                        <p:strVal val="visible"/>
                                      </p:to>
                                    </p:set>
                                    <p:animEffect transition="in" filter="fade">
                                      <p:cBhvr>
                                        <p:cTn id="15" dur="1000"/>
                                        <p:tgtEl>
                                          <p:spTgt spid="581"/>
                                        </p:tgtEl>
                                      </p:cBhvr>
                                    </p:animEffect>
                                  </p:childTnLst>
                                </p:cTn>
                              </p:par>
                              <p:par>
                                <p:cTn id="16" presetID="10" presetClass="entr" presetSubtype="0" fill="hold" nodeType="withEffect">
                                  <p:stCondLst>
                                    <p:cond delay="0"/>
                                  </p:stCondLst>
                                  <p:childTnLst>
                                    <p:set>
                                      <p:cBhvr>
                                        <p:cTn id="17" dur="1" fill="hold">
                                          <p:stCondLst>
                                            <p:cond delay="0"/>
                                          </p:stCondLst>
                                        </p:cTn>
                                        <p:tgtEl>
                                          <p:spTgt spid="587"/>
                                        </p:tgtEl>
                                        <p:attrNameLst>
                                          <p:attrName>style.visibility</p:attrName>
                                        </p:attrNameLst>
                                      </p:cBhvr>
                                      <p:to>
                                        <p:strVal val="visible"/>
                                      </p:to>
                                    </p:set>
                                    <p:animEffect transition="in" filter="fade">
                                      <p:cBhvr>
                                        <p:cTn id="18" dur="1000"/>
                                        <p:tgtEl>
                                          <p:spTgt spid="5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8"/>
                                        </p:tgtEl>
                                        <p:attrNameLst>
                                          <p:attrName>style.visibility</p:attrName>
                                        </p:attrNameLst>
                                      </p:cBhvr>
                                      <p:to>
                                        <p:strVal val="visible"/>
                                      </p:to>
                                    </p:set>
                                    <p:animEffect transition="in" filter="fade">
                                      <p:cBhvr>
                                        <p:cTn id="23" dur="1000"/>
                                        <p:tgtEl>
                                          <p:spTgt spid="588"/>
                                        </p:tgtEl>
                                      </p:cBhvr>
                                    </p:animEffect>
                                  </p:childTnLst>
                                </p:cTn>
                              </p:par>
                              <p:par>
                                <p:cTn id="24" presetID="10" presetClass="entr" presetSubtype="0" fill="hold" nodeType="withEffect">
                                  <p:stCondLst>
                                    <p:cond delay="0"/>
                                  </p:stCondLst>
                                  <p:childTnLst>
                                    <p:set>
                                      <p:cBhvr>
                                        <p:cTn id="25" dur="1" fill="hold">
                                          <p:stCondLst>
                                            <p:cond delay="0"/>
                                          </p:stCondLst>
                                        </p:cTn>
                                        <p:tgtEl>
                                          <p:spTgt spid="582"/>
                                        </p:tgtEl>
                                        <p:attrNameLst>
                                          <p:attrName>style.visibility</p:attrName>
                                        </p:attrNameLst>
                                      </p:cBhvr>
                                      <p:to>
                                        <p:strVal val="visible"/>
                                      </p:to>
                                    </p:set>
                                    <p:animEffect transition="in" filter="fade">
                                      <p:cBhvr>
                                        <p:cTn id="26" dur="1000"/>
                                        <p:tgtEl>
                                          <p:spTgt spid="58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9"/>
                                        </p:tgtEl>
                                        <p:attrNameLst>
                                          <p:attrName>style.visibility</p:attrName>
                                        </p:attrNameLst>
                                      </p:cBhvr>
                                      <p:to>
                                        <p:strVal val="visible"/>
                                      </p:to>
                                    </p:set>
                                    <p:animEffect transition="in" filter="fade">
                                      <p:cBhvr>
                                        <p:cTn id="31" dur="1000"/>
                                        <p:tgtEl>
                                          <p:spTgt spid="589"/>
                                        </p:tgtEl>
                                      </p:cBhvr>
                                    </p:animEffect>
                                  </p:childTnLst>
                                </p:cTn>
                              </p:par>
                              <p:par>
                                <p:cTn id="32" presetID="10" presetClass="entr" presetSubtype="0" fill="hold" nodeType="withEffect">
                                  <p:stCondLst>
                                    <p:cond delay="0"/>
                                  </p:stCondLst>
                                  <p:childTnLst>
                                    <p:set>
                                      <p:cBhvr>
                                        <p:cTn id="33" dur="1" fill="hold">
                                          <p:stCondLst>
                                            <p:cond delay="0"/>
                                          </p:stCondLst>
                                        </p:cTn>
                                        <p:tgtEl>
                                          <p:spTgt spid="583"/>
                                        </p:tgtEl>
                                        <p:attrNameLst>
                                          <p:attrName>style.visibility</p:attrName>
                                        </p:attrNameLst>
                                      </p:cBhvr>
                                      <p:to>
                                        <p:strVal val="visible"/>
                                      </p:to>
                                    </p:set>
                                    <p:animEffect transition="in" filter="fade">
                                      <p:cBhvr>
                                        <p:cTn id="34" dur="1000"/>
                                        <p:tgtEl>
                                          <p:spTgt spid="5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90"/>
                                        </p:tgtEl>
                                        <p:attrNameLst>
                                          <p:attrName>style.visibility</p:attrName>
                                        </p:attrNameLst>
                                      </p:cBhvr>
                                      <p:to>
                                        <p:strVal val="visible"/>
                                      </p:to>
                                    </p:set>
                                    <p:animEffect transition="in" filter="fade">
                                      <p:cBhvr>
                                        <p:cTn id="39" dur="1000"/>
                                        <p:tgtEl>
                                          <p:spTgt spid="590"/>
                                        </p:tgtEl>
                                      </p:cBhvr>
                                    </p:animEffect>
                                  </p:childTnLst>
                                </p:cTn>
                              </p:par>
                              <p:par>
                                <p:cTn id="40" presetID="10" presetClass="entr" presetSubtype="0" fill="hold" nodeType="withEffect">
                                  <p:stCondLst>
                                    <p:cond delay="0"/>
                                  </p:stCondLst>
                                  <p:childTnLst>
                                    <p:set>
                                      <p:cBhvr>
                                        <p:cTn id="41" dur="1" fill="hold">
                                          <p:stCondLst>
                                            <p:cond delay="0"/>
                                          </p:stCondLst>
                                        </p:cTn>
                                        <p:tgtEl>
                                          <p:spTgt spid="584"/>
                                        </p:tgtEl>
                                        <p:attrNameLst>
                                          <p:attrName>style.visibility</p:attrName>
                                        </p:attrNameLst>
                                      </p:cBhvr>
                                      <p:to>
                                        <p:strVal val="visible"/>
                                      </p:to>
                                    </p:set>
                                    <p:animEffect transition="in" filter="fade">
                                      <p:cBhvr>
                                        <p:cTn id="42" dur="1000"/>
                                        <p:tgtEl>
                                          <p:spTgt spid="5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1"/>
                                        </p:tgtEl>
                                        <p:attrNameLst>
                                          <p:attrName>style.visibility</p:attrName>
                                        </p:attrNameLst>
                                      </p:cBhvr>
                                      <p:to>
                                        <p:strVal val="visible"/>
                                      </p:to>
                                    </p:set>
                                    <p:animEffect transition="in" filter="fade">
                                      <p:cBhvr>
                                        <p:cTn id="47" dur="1000"/>
                                        <p:tgtEl>
                                          <p:spTgt spid="591"/>
                                        </p:tgtEl>
                                      </p:cBhvr>
                                    </p:animEffect>
                                  </p:childTnLst>
                                </p:cTn>
                              </p:par>
                              <p:par>
                                <p:cTn id="48" presetID="10" presetClass="entr" presetSubtype="0" fill="hold" nodeType="withEffect">
                                  <p:stCondLst>
                                    <p:cond delay="0"/>
                                  </p:stCondLst>
                                  <p:childTnLst>
                                    <p:set>
                                      <p:cBhvr>
                                        <p:cTn id="49" dur="1" fill="hold">
                                          <p:stCondLst>
                                            <p:cond delay="0"/>
                                          </p:stCondLst>
                                        </p:cTn>
                                        <p:tgtEl>
                                          <p:spTgt spid="585"/>
                                        </p:tgtEl>
                                        <p:attrNameLst>
                                          <p:attrName>style.visibility</p:attrName>
                                        </p:attrNameLst>
                                      </p:cBhvr>
                                      <p:to>
                                        <p:strVal val="visible"/>
                                      </p:to>
                                    </p:set>
                                    <p:animEffect transition="in" filter="fade">
                                      <p:cBhvr>
                                        <p:cTn id="50" dur="10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0"/>
          <p:cNvSpPr txBox="1"/>
          <p:nvPr/>
        </p:nvSpPr>
        <p:spPr>
          <a:xfrm>
            <a:off x="24800" y="0"/>
            <a:ext cx="9144000" cy="11409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a:latin typeface="Lexend Deca"/>
                <a:ea typeface="Lexend Deca"/>
                <a:cs typeface="Lexend Deca"/>
                <a:sym typeface="Lexend Deca"/>
              </a:rPr>
              <a:t>La consommation d</a:t>
            </a:r>
            <a:r>
              <a:rPr lang="fr" sz="3000" b="0" i="0" u="none" strike="noStrike" cap="none">
                <a:solidFill>
                  <a:srgbClr val="000000"/>
                </a:solidFill>
                <a:latin typeface="Lexend Deca"/>
                <a:ea typeface="Lexend Deca"/>
                <a:cs typeface="Lexend Deca"/>
                <a:sym typeface="Lexend Deca"/>
              </a:rPr>
              <a:t>’énergie électrique de</a:t>
            </a:r>
            <a:r>
              <a:rPr lang="fr" sz="3000">
                <a:latin typeface="Lexend Deca"/>
                <a:ea typeface="Lexend Deca"/>
                <a:cs typeface="Lexend Deca"/>
                <a:sym typeface="Lexend Deca"/>
              </a:rPr>
              <a:t> nos objets du quotidien</a:t>
            </a:r>
            <a:endParaRPr sz="3000" b="0" i="0" u="none" strike="noStrike" cap="none">
              <a:solidFill>
                <a:srgbClr val="000000"/>
              </a:solidFill>
              <a:latin typeface="Lexend Deca"/>
              <a:ea typeface="Lexend Deca"/>
              <a:cs typeface="Lexend Deca"/>
              <a:sym typeface="Lexend Deca"/>
            </a:endParaRPr>
          </a:p>
        </p:txBody>
      </p:sp>
      <p:grpSp>
        <p:nvGrpSpPr>
          <p:cNvPr id="600" name="Google Shape;600;p50"/>
          <p:cNvGrpSpPr/>
          <p:nvPr/>
        </p:nvGrpSpPr>
        <p:grpSpPr>
          <a:xfrm>
            <a:off x="1759550" y="1430850"/>
            <a:ext cx="6240165" cy="2892625"/>
            <a:chOff x="1759550" y="1430850"/>
            <a:chExt cx="6240165" cy="2892625"/>
          </a:xfrm>
        </p:grpSpPr>
        <p:pic>
          <p:nvPicPr>
            <p:cNvPr id="601" name="Google Shape;601;p50"/>
            <p:cNvPicPr preferRelativeResize="0"/>
            <p:nvPr/>
          </p:nvPicPr>
          <p:blipFill rotWithShape="1">
            <a:blip r:embed="rId3">
              <a:alphaModFix/>
            </a:blip>
            <a:srcRect/>
            <a:stretch/>
          </p:blipFill>
          <p:spPr>
            <a:xfrm>
              <a:off x="1759550" y="1430850"/>
              <a:ext cx="1707989" cy="1140900"/>
            </a:xfrm>
            <a:prstGeom prst="rect">
              <a:avLst/>
            </a:prstGeom>
            <a:noFill/>
            <a:ln>
              <a:noFill/>
            </a:ln>
            <a:effectLst>
              <a:outerShdw blurRad="57150" dist="19050" dir="5400000" algn="bl" rotWithShape="0">
                <a:srgbClr val="000000">
                  <a:alpha val="49803"/>
                </a:srgbClr>
              </a:outerShdw>
            </a:effectLst>
          </p:spPr>
        </p:pic>
        <p:pic>
          <p:nvPicPr>
            <p:cNvPr id="602" name="Google Shape;602;p50"/>
            <p:cNvPicPr preferRelativeResize="0"/>
            <p:nvPr/>
          </p:nvPicPr>
          <p:blipFill rotWithShape="1">
            <a:blip r:embed="rId4">
              <a:alphaModFix/>
            </a:blip>
            <a:srcRect/>
            <a:stretch/>
          </p:blipFill>
          <p:spPr>
            <a:xfrm>
              <a:off x="2182725" y="2798125"/>
              <a:ext cx="965251" cy="1525350"/>
            </a:xfrm>
            <a:prstGeom prst="rect">
              <a:avLst/>
            </a:prstGeom>
            <a:noFill/>
            <a:ln>
              <a:noFill/>
            </a:ln>
          </p:spPr>
        </p:pic>
        <p:pic>
          <p:nvPicPr>
            <p:cNvPr id="603" name="Google Shape;603;p50"/>
            <p:cNvPicPr preferRelativeResize="0"/>
            <p:nvPr/>
          </p:nvPicPr>
          <p:blipFill rotWithShape="1">
            <a:blip r:embed="rId5">
              <a:alphaModFix/>
            </a:blip>
            <a:srcRect/>
            <a:stretch/>
          </p:blipFill>
          <p:spPr>
            <a:xfrm>
              <a:off x="4210624" y="1644124"/>
              <a:ext cx="1401100" cy="2212550"/>
            </a:xfrm>
            <a:prstGeom prst="rect">
              <a:avLst/>
            </a:prstGeom>
            <a:noFill/>
            <a:ln>
              <a:noFill/>
            </a:ln>
          </p:spPr>
        </p:pic>
        <p:grpSp>
          <p:nvGrpSpPr>
            <p:cNvPr id="604" name="Google Shape;604;p50"/>
            <p:cNvGrpSpPr/>
            <p:nvPr/>
          </p:nvGrpSpPr>
          <p:grpSpPr>
            <a:xfrm>
              <a:off x="6217881" y="2165747"/>
              <a:ext cx="1781834" cy="1177383"/>
              <a:chOff x="6231050" y="2740000"/>
              <a:chExt cx="2315875" cy="1758600"/>
            </a:xfrm>
          </p:grpSpPr>
          <p:pic>
            <p:nvPicPr>
              <p:cNvPr id="605" name="Google Shape;605;p50"/>
              <p:cNvPicPr preferRelativeResize="0"/>
              <p:nvPr/>
            </p:nvPicPr>
            <p:blipFill rotWithShape="1">
              <a:blip r:embed="rId6">
                <a:alphaModFix/>
              </a:blip>
              <a:srcRect/>
              <a:stretch/>
            </p:blipFill>
            <p:spPr>
              <a:xfrm>
                <a:off x="6231050" y="2740000"/>
                <a:ext cx="2315875" cy="1758600"/>
              </a:xfrm>
              <a:prstGeom prst="rect">
                <a:avLst/>
              </a:prstGeom>
              <a:noFill/>
              <a:ln>
                <a:noFill/>
              </a:ln>
              <a:effectLst>
                <a:outerShdw blurRad="57150" dist="19050" dir="5400000" algn="bl" rotWithShape="0">
                  <a:srgbClr val="000000">
                    <a:alpha val="49803"/>
                  </a:srgbClr>
                </a:outerShdw>
              </a:effectLst>
            </p:spPr>
          </p:pic>
          <p:sp>
            <p:nvSpPr>
              <p:cNvPr id="606" name="Google Shape;606;p50"/>
              <p:cNvSpPr/>
              <p:nvPr/>
            </p:nvSpPr>
            <p:spPr>
              <a:xfrm>
                <a:off x="8329400" y="4043150"/>
                <a:ext cx="153600" cy="115200"/>
              </a:xfrm>
              <a:prstGeom prst="rect">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anim calcmode="lin" valueType="num">
                                      <p:cBhvr additive="base">
                                        <p:cTn id="7" dur="1000"/>
                                        <p:tgtEl>
                                          <p:spTgt spid="600"/>
                                        </p:tgtEl>
                                        <p:attrNameLst>
                                          <p:attrName>ppt_w</p:attrName>
                                        </p:attrNameLst>
                                      </p:cBhvr>
                                      <p:tavLst>
                                        <p:tav tm="0">
                                          <p:val>
                                            <p:strVal val="0"/>
                                          </p:val>
                                        </p:tav>
                                        <p:tav tm="100000">
                                          <p:val>
                                            <p:strVal val="#ppt_w"/>
                                          </p:val>
                                        </p:tav>
                                      </p:tavLst>
                                    </p:anim>
                                    <p:anim calcmode="lin" valueType="num">
                                      <p:cBhvr additive="base">
                                        <p:cTn id="8" dur="1000"/>
                                        <p:tgtEl>
                                          <p:spTgt spid="6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27</a:t>
            </a:fld>
            <a:endParaRPr/>
          </a:p>
        </p:txBody>
      </p:sp>
      <p:sp>
        <p:nvSpPr>
          <p:cNvPr id="612" name="Google Shape;612;p51"/>
          <p:cNvSpPr txBox="1"/>
          <p:nvPr/>
        </p:nvSpPr>
        <p:spPr>
          <a:xfrm>
            <a:off x="24800" y="0"/>
            <a:ext cx="9144000" cy="9540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rgbClr val="000000"/>
                </a:solidFill>
                <a:latin typeface="Lexend Deca"/>
                <a:ea typeface="Lexend Deca"/>
                <a:cs typeface="Lexend Deca"/>
                <a:sym typeface="Lexend Deca"/>
              </a:rPr>
              <a:t>Quels gestes pouvons-nous adopter à la maison pour agir de manière responsable ?</a:t>
            </a:r>
            <a:endParaRPr sz="3000" b="0" i="0" u="none" strike="noStrike" cap="none">
              <a:solidFill>
                <a:srgbClr val="000000"/>
              </a:solidFill>
              <a:latin typeface="Lexend Deca"/>
              <a:ea typeface="Lexend Deca"/>
              <a:cs typeface="Lexend Deca"/>
              <a:sym typeface="Lexend Deca"/>
            </a:endParaRPr>
          </a:p>
        </p:txBody>
      </p:sp>
      <p:sp>
        <p:nvSpPr>
          <p:cNvPr id="613" name="Google Shape;613;p51"/>
          <p:cNvSpPr txBox="1"/>
          <p:nvPr/>
        </p:nvSpPr>
        <p:spPr>
          <a:xfrm>
            <a:off x="152400" y="1471200"/>
            <a:ext cx="91191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la veille des appareils</a:t>
            </a:r>
            <a:endParaRPr sz="1800" b="0" i="0" u="none" strike="noStrike" cap="none">
              <a:solidFill>
                <a:schemeClr val="dk1"/>
              </a:solidFill>
              <a:latin typeface="Lexend Deca"/>
              <a:ea typeface="Lexend Deca"/>
              <a:cs typeface="Lexend Deca"/>
              <a:sym typeface="Lexend Deca"/>
            </a:endParaRPr>
          </a:p>
        </p:txBody>
      </p:sp>
      <p:grpSp>
        <p:nvGrpSpPr>
          <p:cNvPr id="614" name="Google Shape;614;p51"/>
          <p:cNvGrpSpPr/>
          <p:nvPr/>
        </p:nvGrpSpPr>
        <p:grpSpPr>
          <a:xfrm>
            <a:off x="7025955" y="1231587"/>
            <a:ext cx="1446496" cy="872617"/>
            <a:chOff x="6231050" y="2740000"/>
            <a:chExt cx="2315875" cy="1758600"/>
          </a:xfrm>
        </p:grpSpPr>
        <p:pic>
          <p:nvPicPr>
            <p:cNvPr id="615" name="Google Shape;615;p51"/>
            <p:cNvPicPr preferRelativeResize="0"/>
            <p:nvPr/>
          </p:nvPicPr>
          <p:blipFill rotWithShape="1">
            <a:blip r:embed="rId3">
              <a:alphaModFix/>
            </a:blip>
            <a:srcRect/>
            <a:stretch/>
          </p:blipFill>
          <p:spPr>
            <a:xfrm>
              <a:off x="6231050" y="2740000"/>
              <a:ext cx="2315875" cy="1758600"/>
            </a:xfrm>
            <a:prstGeom prst="rect">
              <a:avLst/>
            </a:prstGeom>
            <a:noFill/>
            <a:ln>
              <a:noFill/>
            </a:ln>
            <a:effectLst>
              <a:outerShdw blurRad="57150" dist="19050" dir="5400000" algn="bl" rotWithShape="0">
                <a:srgbClr val="000000">
                  <a:alpha val="49803"/>
                </a:srgbClr>
              </a:outerShdw>
            </a:effectLst>
          </p:spPr>
        </p:pic>
        <p:sp>
          <p:nvSpPr>
            <p:cNvPr id="616" name="Google Shape;616;p51"/>
            <p:cNvSpPr/>
            <p:nvPr/>
          </p:nvSpPr>
          <p:spPr>
            <a:xfrm>
              <a:off x="8329400" y="4043150"/>
              <a:ext cx="153600" cy="115200"/>
            </a:xfrm>
            <a:prstGeom prst="rect">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7" name="Google Shape;617;p51"/>
          <p:cNvGrpSpPr/>
          <p:nvPr/>
        </p:nvGrpSpPr>
        <p:grpSpPr>
          <a:xfrm>
            <a:off x="4641745" y="1289906"/>
            <a:ext cx="1706368" cy="954020"/>
            <a:chOff x="5540126" y="1116050"/>
            <a:chExt cx="2475150" cy="1461875"/>
          </a:xfrm>
        </p:grpSpPr>
        <p:pic>
          <p:nvPicPr>
            <p:cNvPr id="618" name="Google Shape;618;p51"/>
            <p:cNvPicPr preferRelativeResize="0"/>
            <p:nvPr/>
          </p:nvPicPr>
          <p:blipFill rotWithShape="1">
            <a:blip r:embed="rId4">
              <a:alphaModFix/>
            </a:blip>
            <a:srcRect/>
            <a:stretch/>
          </p:blipFill>
          <p:spPr>
            <a:xfrm>
              <a:off x="5540126" y="1116050"/>
              <a:ext cx="2475150" cy="1461875"/>
            </a:xfrm>
            <a:prstGeom prst="rect">
              <a:avLst/>
            </a:prstGeom>
            <a:noFill/>
            <a:ln>
              <a:noFill/>
            </a:ln>
          </p:spPr>
        </p:pic>
        <p:sp>
          <p:nvSpPr>
            <p:cNvPr id="619" name="Google Shape;619;p51"/>
            <p:cNvSpPr/>
            <p:nvPr/>
          </p:nvSpPr>
          <p:spPr>
            <a:xfrm>
              <a:off x="6231050" y="1527200"/>
              <a:ext cx="615300" cy="639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20" name="Google Shape;620;p51"/>
          <p:cNvPicPr preferRelativeResize="0"/>
          <p:nvPr/>
        </p:nvPicPr>
        <p:blipFill rotWithShape="1">
          <a:blip r:embed="rId5">
            <a:alphaModFix/>
          </a:blip>
          <a:srcRect/>
          <a:stretch/>
        </p:blipFill>
        <p:spPr>
          <a:xfrm>
            <a:off x="2836174" y="1997974"/>
            <a:ext cx="548700" cy="709424"/>
          </a:xfrm>
          <a:prstGeom prst="rect">
            <a:avLst/>
          </a:prstGeom>
          <a:noFill/>
          <a:ln>
            <a:noFill/>
          </a:ln>
        </p:spPr>
      </p:pic>
      <p:pic>
        <p:nvPicPr>
          <p:cNvPr id="621" name="Google Shape;621;p51"/>
          <p:cNvPicPr preferRelativeResize="0"/>
          <p:nvPr/>
        </p:nvPicPr>
        <p:blipFill rotWithShape="1">
          <a:blip r:embed="rId6">
            <a:alphaModFix/>
          </a:blip>
          <a:srcRect/>
          <a:stretch/>
        </p:blipFill>
        <p:spPr>
          <a:xfrm>
            <a:off x="3451475" y="1997973"/>
            <a:ext cx="394713" cy="623718"/>
          </a:xfrm>
          <a:prstGeom prst="rect">
            <a:avLst/>
          </a:prstGeom>
          <a:noFill/>
          <a:ln>
            <a:noFill/>
          </a:ln>
        </p:spPr>
      </p:pic>
      <p:sp>
        <p:nvSpPr>
          <p:cNvPr id="622" name="Google Shape;622;p51"/>
          <p:cNvSpPr txBox="1"/>
          <p:nvPr/>
        </p:nvSpPr>
        <p:spPr>
          <a:xfrm>
            <a:off x="152400" y="2257350"/>
            <a:ext cx="30000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l’éclairage</a:t>
            </a:r>
            <a:endParaRPr sz="1400" b="0" i="0" u="none" strike="noStrike" cap="none">
              <a:solidFill>
                <a:srgbClr val="000000"/>
              </a:solidFill>
              <a:latin typeface="Arial"/>
              <a:ea typeface="Arial"/>
              <a:cs typeface="Arial"/>
              <a:sym typeface="Arial"/>
            </a:endParaRPr>
          </a:p>
        </p:txBody>
      </p:sp>
      <p:sp>
        <p:nvSpPr>
          <p:cNvPr id="623" name="Google Shape;623;p51"/>
          <p:cNvSpPr txBox="1"/>
          <p:nvPr/>
        </p:nvSpPr>
        <p:spPr>
          <a:xfrm>
            <a:off x="152400" y="2891100"/>
            <a:ext cx="30000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le chauffage</a:t>
            </a:r>
            <a:endParaRPr sz="1800" b="0" i="0" u="none" strike="noStrike" cap="none">
              <a:solidFill>
                <a:schemeClr val="dk1"/>
              </a:solidFill>
              <a:latin typeface="Lexend Deca"/>
              <a:ea typeface="Lexend Deca"/>
              <a:cs typeface="Lexend Deca"/>
              <a:sym typeface="Lexend Deca"/>
            </a:endParaRPr>
          </a:p>
          <a:p>
            <a:pPr marL="457200" marR="0" lvl="0" indent="0" algn="l" rtl="0">
              <a:lnSpc>
                <a:spcPct val="150000"/>
              </a:lnSpc>
              <a:spcBef>
                <a:spcPts val="0"/>
              </a:spcBef>
              <a:spcAft>
                <a:spcPts val="0"/>
              </a:spcAft>
              <a:buNone/>
            </a:pPr>
            <a:r>
              <a:rPr lang="fr" sz="1800">
                <a:solidFill>
                  <a:schemeClr val="dk1"/>
                </a:solidFill>
                <a:latin typeface="Lexend Deca"/>
                <a:ea typeface="Lexend Deca"/>
                <a:cs typeface="Lexend Deca"/>
                <a:sym typeface="Lexend Deca"/>
              </a:rPr>
              <a:t>ou la climatisation</a:t>
            </a:r>
            <a:endParaRPr sz="1800">
              <a:solidFill>
                <a:schemeClr val="dk1"/>
              </a:solidFill>
              <a:latin typeface="Lexend Deca"/>
              <a:ea typeface="Lexend Deca"/>
              <a:cs typeface="Lexend Deca"/>
              <a:sym typeface="Lexend Deca"/>
            </a:endParaRPr>
          </a:p>
        </p:txBody>
      </p:sp>
      <p:pic>
        <p:nvPicPr>
          <p:cNvPr id="624" name="Google Shape;624;p51"/>
          <p:cNvPicPr preferRelativeResize="0"/>
          <p:nvPr/>
        </p:nvPicPr>
        <p:blipFill rotWithShape="1">
          <a:blip r:embed="rId7">
            <a:alphaModFix/>
          </a:blip>
          <a:srcRect/>
          <a:stretch/>
        </p:blipFill>
        <p:spPr>
          <a:xfrm>
            <a:off x="4572000" y="3751575"/>
            <a:ext cx="1059299" cy="1059299"/>
          </a:xfrm>
          <a:prstGeom prst="rect">
            <a:avLst/>
          </a:prstGeom>
          <a:noFill/>
          <a:ln>
            <a:noFill/>
          </a:ln>
          <a:effectLst>
            <a:outerShdw blurRad="57150" dist="19050" dir="5400000" algn="bl" rotWithShape="0">
              <a:srgbClr val="000000">
                <a:alpha val="49803"/>
              </a:srgbClr>
            </a:outerShdw>
          </a:effectLst>
        </p:spPr>
      </p:pic>
      <p:sp>
        <p:nvSpPr>
          <p:cNvPr id="625" name="Google Shape;625;p51"/>
          <p:cNvSpPr txBox="1"/>
          <p:nvPr/>
        </p:nvSpPr>
        <p:spPr>
          <a:xfrm>
            <a:off x="152400" y="3936400"/>
            <a:ext cx="44511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a:t>
            </a:r>
            <a:r>
              <a:rPr lang="fr" sz="1800">
                <a:solidFill>
                  <a:schemeClr val="dk1"/>
                </a:solidFill>
                <a:latin typeface="Lexend Deca"/>
                <a:ea typeface="Lexend Deca"/>
                <a:cs typeface="Lexend Deca"/>
                <a:sym typeface="Lexend Deca"/>
              </a:rPr>
              <a:t>la</a:t>
            </a:r>
            <a:r>
              <a:rPr lang="fr" sz="1800" b="0" i="0" u="none" strike="noStrike" cap="none">
                <a:solidFill>
                  <a:schemeClr val="dk1"/>
                </a:solidFill>
                <a:latin typeface="Lexend Deca"/>
                <a:ea typeface="Lexend Deca"/>
                <a:cs typeface="Lexend Deca"/>
                <a:sym typeface="Lexend Deca"/>
              </a:rPr>
              <a:t> consommation d’eau</a:t>
            </a:r>
            <a:endParaRPr sz="1400" b="0" i="0" u="none" strike="noStrike" cap="none">
              <a:solidFill>
                <a:srgbClr val="000000"/>
              </a:solidFill>
              <a:latin typeface="Arial"/>
              <a:ea typeface="Arial"/>
              <a:cs typeface="Arial"/>
              <a:sym typeface="Arial"/>
            </a:endParaRPr>
          </a:p>
        </p:txBody>
      </p:sp>
      <p:grpSp>
        <p:nvGrpSpPr>
          <p:cNvPr id="626" name="Google Shape;626;p51"/>
          <p:cNvGrpSpPr/>
          <p:nvPr/>
        </p:nvGrpSpPr>
        <p:grpSpPr>
          <a:xfrm>
            <a:off x="3321700" y="2773899"/>
            <a:ext cx="4079653" cy="1032995"/>
            <a:chOff x="3321700" y="2773899"/>
            <a:chExt cx="4079653" cy="1032995"/>
          </a:xfrm>
        </p:grpSpPr>
        <p:pic>
          <p:nvPicPr>
            <p:cNvPr id="627" name="Google Shape;627;p51"/>
            <p:cNvPicPr preferRelativeResize="0"/>
            <p:nvPr/>
          </p:nvPicPr>
          <p:blipFill rotWithShape="1">
            <a:blip r:embed="rId8">
              <a:alphaModFix/>
            </a:blip>
            <a:srcRect/>
            <a:stretch/>
          </p:blipFill>
          <p:spPr>
            <a:xfrm>
              <a:off x="3321700" y="2802624"/>
              <a:ext cx="1706375" cy="1004270"/>
            </a:xfrm>
            <a:prstGeom prst="rect">
              <a:avLst/>
            </a:prstGeom>
            <a:noFill/>
            <a:ln>
              <a:noFill/>
            </a:ln>
          </p:spPr>
        </p:pic>
        <p:pic>
          <p:nvPicPr>
            <p:cNvPr id="628" name="Google Shape;628;p51"/>
            <p:cNvPicPr preferRelativeResize="0"/>
            <p:nvPr/>
          </p:nvPicPr>
          <p:blipFill>
            <a:blip r:embed="rId9">
              <a:alphaModFix/>
            </a:blip>
            <a:stretch>
              <a:fillRect/>
            </a:stretch>
          </p:blipFill>
          <p:spPr>
            <a:xfrm>
              <a:off x="5197375" y="2792249"/>
              <a:ext cx="887888" cy="872624"/>
            </a:xfrm>
            <a:prstGeom prst="rect">
              <a:avLst/>
            </a:prstGeom>
            <a:noFill/>
            <a:ln>
              <a:noFill/>
            </a:ln>
          </p:spPr>
        </p:pic>
        <p:pic>
          <p:nvPicPr>
            <p:cNvPr id="629" name="Google Shape;629;p51"/>
            <p:cNvPicPr preferRelativeResize="0"/>
            <p:nvPr/>
          </p:nvPicPr>
          <p:blipFill>
            <a:blip r:embed="rId10">
              <a:alphaModFix/>
            </a:blip>
            <a:stretch>
              <a:fillRect/>
            </a:stretch>
          </p:blipFill>
          <p:spPr>
            <a:xfrm>
              <a:off x="6254575" y="2773899"/>
              <a:ext cx="1146778" cy="8726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17"/>
                                        </p:tgtEl>
                                        <p:attrNameLst>
                                          <p:attrName>style.visibility</p:attrName>
                                        </p:attrNameLst>
                                      </p:cBhvr>
                                      <p:to>
                                        <p:strVal val="visible"/>
                                      </p:to>
                                    </p:set>
                                    <p:anim calcmode="lin" valueType="num">
                                      <p:cBhvr additive="base">
                                        <p:cTn id="12" dur="1000"/>
                                        <p:tgtEl>
                                          <p:spTgt spid="617"/>
                                        </p:tgtEl>
                                        <p:attrNameLst>
                                          <p:attrName>ppt_w</p:attrName>
                                        </p:attrNameLst>
                                      </p:cBhvr>
                                      <p:tavLst>
                                        <p:tav tm="0">
                                          <p:val>
                                            <p:strVal val="0"/>
                                          </p:val>
                                        </p:tav>
                                        <p:tav tm="100000">
                                          <p:val>
                                            <p:strVal val="#ppt_w"/>
                                          </p:val>
                                        </p:tav>
                                      </p:tavLst>
                                    </p:anim>
                                    <p:anim calcmode="lin" valueType="num">
                                      <p:cBhvr additive="base">
                                        <p:cTn id="13" dur="1000"/>
                                        <p:tgtEl>
                                          <p:spTgt spid="617"/>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14"/>
                                        </p:tgtEl>
                                        <p:attrNameLst>
                                          <p:attrName>style.visibility</p:attrName>
                                        </p:attrNameLst>
                                      </p:cBhvr>
                                      <p:to>
                                        <p:strVal val="visible"/>
                                      </p:to>
                                    </p:set>
                                    <p:anim calcmode="lin" valueType="num">
                                      <p:cBhvr additive="base">
                                        <p:cTn id="18" dur="1000"/>
                                        <p:tgtEl>
                                          <p:spTgt spid="614"/>
                                        </p:tgtEl>
                                        <p:attrNameLst>
                                          <p:attrName>ppt_w</p:attrName>
                                        </p:attrNameLst>
                                      </p:cBhvr>
                                      <p:tavLst>
                                        <p:tav tm="0">
                                          <p:val>
                                            <p:strVal val="0"/>
                                          </p:val>
                                        </p:tav>
                                        <p:tav tm="100000">
                                          <p:val>
                                            <p:strVal val="#ppt_w"/>
                                          </p:val>
                                        </p:tav>
                                      </p:tavLst>
                                    </p:anim>
                                    <p:anim calcmode="lin" valueType="num">
                                      <p:cBhvr additive="base">
                                        <p:cTn id="19" dur="1000"/>
                                        <p:tgtEl>
                                          <p:spTgt spid="614"/>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22"/>
                                        </p:tgtEl>
                                        <p:attrNameLst>
                                          <p:attrName>style.visibility</p:attrName>
                                        </p:attrNameLst>
                                      </p:cBhvr>
                                      <p:to>
                                        <p:strVal val="visible"/>
                                      </p:to>
                                    </p:set>
                                    <p:animEffect transition="in" filter="fade">
                                      <p:cBhvr>
                                        <p:cTn id="24" dur="1000"/>
                                        <p:tgtEl>
                                          <p:spTgt spid="62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20"/>
                                        </p:tgtEl>
                                        <p:attrNameLst>
                                          <p:attrName>style.visibility</p:attrName>
                                        </p:attrNameLst>
                                      </p:cBhvr>
                                      <p:to>
                                        <p:strVal val="visible"/>
                                      </p:to>
                                    </p:set>
                                    <p:anim calcmode="lin" valueType="num">
                                      <p:cBhvr additive="base">
                                        <p:cTn id="29" dur="1400"/>
                                        <p:tgtEl>
                                          <p:spTgt spid="620"/>
                                        </p:tgtEl>
                                        <p:attrNameLst>
                                          <p:attrName>ppt_w</p:attrName>
                                        </p:attrNameLst>
                                      </p:cBhvr>
                                      <p:tavLst>
                                        <p:tav tm="0">
                                          <p:val>
                                            <p:strVal val="0"/>
                                          </p:val>
                                        </p:tav>
                                        <p:tav tm="100000">
                                          <p:val>
                                            <p:strVal val="#ppt_w"/>
                                          </p:val>
                                        </p:tav>
                                      </p:tavLst>
                                    </p:anim>
                                    <p:anim calcmode="lin" valueType="num">
                                      <p:cBhvr additive="base">
                                        <p:cTn id="30" dur="1400"/>
                                        <p:tgtEl>
                                          <p:spTgt spid="620"/>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621"/>
                                        </p:tgtEl>
                                        <p:attrNameLst>
                                          <p:attrName>style.visibility</p:attrName>
                                        </p:attrNameLst>
                                      </p:cBhvr>
                                      <p:to>
                                        <p:strVal val="visible"/>
                                      </p:to>
                                    </p:set>
                                    <p:anim calcmode="lin" valueType="num">
                                      <p:cBhvr additive="base">
                                        <p:cTn id="33" dur="1000"/>
                                        <p:tgtEl>
                                          <p:spTgt spid="621"/>
                                        </p:tgtEl>
                                        <p:attrNameLst>
                                          <p:attrName>ppt_w</p:attrName>
                                        </p:attrNameLst>
                                      </p:cBhvr>
                                      <p:tavLst>
                                        <p:tav tm="0">
                                          <p:val>
                                            <p:strVal val="0"/>
                                          </p:val>
                                        </p:tav>
                                        <p:tav tm="100000">
                                          <p:val>
                                            <p:strVal val="#ppt_w"/>
                                          </p:val>
                                        </p:tav>
                                      </p:tavLst>
                                    </p:anim>
                                    <p:anim calcmode="lin" valueType="num">
                                      <p:cBhvr additive="base">
                                        <p:cTn id="34" dur="1000"/>
                                        <p:tgtEl>
                                          <p:spTgt spid="621"/>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23"/>
                                        </p:tgtEl>
                                        <p:attrNameLst>
                                          <p:attrName>style.visibility</p:attrName>
                                        </p:attrNameLst>
                                      </p:cBhvr>
                                      <p:to>
                                        <p:strVal val="visible"/>
                                      </p:to>
                                    </p:set>
                                    <p:animEffect transition="in" filter="fade">
                                      <p:cBhvr>
                                        <p:cTn id="39" dur="1000"/>
                                        <p:tgtEl>
                                          <p:spTgt spid="6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26"/>
                                        </p:tgtEl>
                                        <p:attrNameLst>
                                          <p:attrName>style.visibility</p:attrName>
                                        </p:attrNameLst>
                                      </p:cBhvr>
                                      <p:to>
                                        <p:strVal val="visible"/>
                                      </p:to>
                                    </p:set>
                                    <p:animEffect transition="in" filter="fade">
                                      <p:cBhvr>
                                        <p:cTn id="44" dur="1000"/>
                                        <p:tgtEl>
                                          <p:spTgt spid="6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25"/>
                                        </p:tgtEl>
                                        <p:attrNameLst>
                                          <p:attrName>style.visibility</p:attrName>
                                        </p:attrNameLst>
                                      </p:cBhvr>
                                      <p:to>
                                        <p:strVal val="visible"/>
                                      </p:to>
                                    </p:set>
                                    <p:animEffect transition="in" filter="fade">
                                      <p:cBhvr>
                                        <p:cTn id="49" dur="1000"/>
                                        <p:tgtEl>
                                          <p:spTgt spid="625"/>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624"/>
                                        </p:tgtEl>
                                        <p:attrNameLst>
                                          <p:attrName>style.visibility</p:attrName>
                                        </p:attrNameLst>
                                      </p:cBhvr>
                                      <p:to>
                                        <p:strVal val="visible"/>
                                      </p:to>
                                    </p:set>
                                    <p:anim calcmode="lin" valueType="num">
                                      <p:cBhvr additive="base">
                                        <p:cTn id="54" dur="1000"/>
                                        <p:tgtEl>
                                          <p:spTgt spid="624"/>
                                        </p:tgtEl>
                                        <p:attrNameLst>
                                          <p:attrName>ppt_w</p:attrName>
                                        </p:attrNameLst>
                                      </p:cBhvr>
                                      <p:tavLst>
                                        <p:tav tm="0">
                                          <p:val>
                                            <p:strVal val="0"/>
                                          </p:val>
                                        </p:tav>
                                        <p:tav tm="100000">
                                          <p:val>
                                            <p:strVal val="#ppt_w"/>
                                          </p:val>
                                        </p:tav>
                                      </p:tavLst>
                                    </p:anim>
                                    <p:anim calcmode="lin" valueType="num">
                                      <p:cBhvr additive="base">
                                        <p:cTn id="55" dur="1000"/>
                                        <p:tgtEl>
                                          <p:spTgt spid="6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28</a:t>
            </a:fld>
            <a:endParaRPr/>
          </a:p>
        </p:txBody>
      </p:sp>
      <p:sp>
        <p:nvSpPr>
          <p:cNvPr id="635" name="Google Shape;635;p52"/>
          <p:cNvSpPr txBox="1"/>
          <p:nvPr/>
        </p:nvSpPr>
        <p:spPr>
          <a:xfrm>
            <a:off x="0" y="877800"/>
            <a:ext cx="9144000" cy="556800"/>
          </a:xfrm>
          <a:prstGeom prst="rect">
            <a:avLst/>
          </a:prstGeom>
          <a:noFill/>
          <a:ln>
            <a:noFill/>
          </a:ln>
        </p:spPr>
        <p:txBody>
          <a:bodyPr spcFirstLastPara="1" wrap="square" lIns="91425" tIns="91425" rIns="91425" bIns="91425" anchor="t" anchorCtr="0">
            <a:noAutofit/>
          </a:bodyPr>
          <a:lstStyle/>
          <a:p>
            <a:pPr marL="457200" marR="0" lvl="0" indent="0" algn="ctr" rtl="0">
              <a:lnSpc>
                <a:spcPct val="150000"/>
              </a:lnSpc>
              <a:spcBef>
                <a:spcPts val="0"/>
              </a:spcBef>
              <a:spcAft>
                <a:spcPts val="0"/>
              </a:spcAft>
              <a:buNone/>
            </a:pPr>
            <a:r>
              <a:rPr lang="fr" sz="1800" b="1" i="0" u="none" strike="noStrike" cap="none">
                <a:solidFill>
                  <a:schemeClr val="dk1"/>
                </a:solidFill>
                <a:latin typeface="Lexend Deca"/>
                <a:ea typeface="Lexend Deca"/>
                <a:cs typeface="Lexend Deca"/>
                <a:sym typeface="Lexend Deca"/>
              </a:rPr>
              <a:t>Gérer </a:t>
            </a:r>
            <a:r>
              <a:rPr lang="fr" sz="1800" b="1">
                <a:solidFill>
                  <a:schemeClr val="dk1"/>
                </a:solidFill>
                <a:latin typeface="Lexend Deca"/>
                <a:ea typeface="Lexend Deca"/>
                <a:cs typeface="Lexend Deca"/>
                <a:sym typeface="Lexend Deca"/>
              </a:rPr>
              <a:t>l’usage des</a:t>
            </a:r>
            <a:r>
              <a:rPr lang="fr" sz="1800" b="1" i="0" u="none" strike="noStrike" cap="none">
                <a:solidFill>
                  <a:schemeClr val="dk1"/>
                </a:solidFill>
                <a:latin typeface="Lexend Deca"/>
                <a:ea typeface="Lexend Deca"/>
                <a:cs typeface="Lexend Deca"/>
                <a:sym typeface="Lexend Deca"/>
              </a:rPr>
              <a:t> objets </a:t>
            </a:r>
            <a:r>
              <a:rPr lang="fr" sz="1800" b="1">
                <a:solidFill>
                  <a:schemeClr val="dk1"/>
                </a:solidFill>
                <a:latin typeface="Lexend Deca"/>
                <a:ea typeface="Lexend Deca"/>
                <a:cs typeface="Lexend Deca"/>
                <a:sym typeface="Lexend Deca"/>
              </a:rPr>
              <a:t>numériques</a:t>
            </a:r>
            <a:r>
              <a:rPr lang="fr" sz="1800" b="1" i="0" u="none" strike="noStrike" cap="none">
                <a:solidFill>
                  <a:schemeClr val="dk1"/>
                </a:solidFill>
                <a:latin typeface="Lexend Deca"/>
                <a:ea typeface="Lexend Deca"/>
                <a:cs typeface="Lexend Deca"/>
                <a:sym typeface="Lexend Deca"/>
              </a:rPr>
              <a:t> </a:t>
            </a:r>
            <a:endParaRPr sz="1800" b="1" i="0" u="none" strike="noStrike" cap="none">
              <a:solidFill>
                <a:srgbClr val="000000"/>
              </a:solidFill>
            </a:endParaRPr>
          </a:p>
        </p:txBody>
      </p:sp>
      <p:sp>
        <p:nvSpPr>
          <p:cNvPr id="636" name="Google Shape;636;p52"/>
          <p:cNvSpPr txBox="1"/>
          <p:nvPr/>
        </p:nvSpPr>
        <p:spPr>
          <a:xfrm>
            <a:off x="24800" y="-76200"/>
            <a:ext cx="9144000" cy="9540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2400" b="0" i="0" u="none" strike="noStrike" cap="none">
                <a:solidFill>
                  <a:srgbClr val="000000"/>
                </a:solidFill>
                <a:latin typeface="Lexend Deca"/>
                <a:ea typeface="Lexend Deca"/>
                <a:cs typeface="Lexend Deca"/>
                <a:sym typeface="Lexend Deca"/>
              </a:rPr>
              <a:t>Quels gestes pouvons-nous adopter à la maison pour agir de manière responsable ?</a:t>
            </a:r>
            <a:endParaRPr sz="2400" b="0" i="0" u="none" strike="noStrike" cap="none">
              <a:solidFill>
                <a:srgbClr val="000000"/>
              </a:solidFill>
              <a:latin typeface="Lexend Deca"/>
              <a:ea typeface="Lexend Deca"/>
              <a:cs typeface="Lexend Deca"/>
              <a:sym typeface="Lexend Deca"/>
            </a:endParaRPr>
          </a:p>
        </p:txBody>
      </p:sp>
      <p:sp>
        <p:nvSpPr>
          <p:cNvPr id="637" name="Google Shape;637;p52"/>
          <p:cNvSpPr txBox="1"/>
          <p:nvPr/>
        </p:nvSpPr>
        <p:spPr>
          <a:xfrm>
            <a:off x="1572875" y="3251350"/>
            <a:ext cx="7288800" cy="96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a:latin typeface="Lexend Deca"/>
                <a:ea typeface="Lexend Deca"/>
                <a:cs typeface="Lexend Deca"/>
                <a:sym typeface="Lexend Deca"/>
              </a:rPr>
              <a:t>Le streaming et le cloud : les données stockées sont dans des </a:t>
            </a:r>
            <a:r>
              <a:rPr lang="fr" sz="1800" b="1">
                <a:latin typeface="Lexend Deca"/>
                <a:ea typeface="Lexend Deca"/>
                <a:cs typeface="Lexend Deca"/>
                <a:sym typeface="Lexend Deca"/>
              </a:rPr>
              <a:t>data centers</a:t>
            </a:r>
            <a:r>
              <a:rPr lang="fr" sz="1800">
                <a:latin typeface="Lexend Deca"/>
                <a:ea typeface="Lexend Deca"/>
                <a:cs typeface="Lexend Deca"/>
                <a:sym typeface="Lexend Deca"/>
              </a:rPr>
              <a:t>, qui consomment beaucoup d’énergie. </a:t>
            </a:r>
            <a:endParaRPr sz="1800" i="0" u="none" strike="noStrike" cap="none">
              <a:solidFill>
                <a:srgbClr val="000000"/>
              </a:solidFill>
              <a:latin typeface="Lexend Deca"/>
              <a:ea typeface="Lexend Deca"/>
              <a:cs typeface="Lexend Deca"/>
              <a:sym typeface="Lexend Deca"/>
            </a:endParaRPr>
          </a:p>
        </p:txBody>
      </p:sp>
      <p:pic>
        <p:nvPicPr>
          <p:cNvPr id="638" name="Google Shape;638;p52"/>
          <p:cNvPicPr preferRelativeResize="0"/>
          <p:nvPr/>
        </p:nvPicPr>
        <p:blipFill>
          <a:blip r:embed="rId3">
            <a:alphaModFix/>
          </a:blip>
          <a:stretch>
            <a:fillRect/>
          </a:stretch>
        </p:blipFill>
        <p:spPr>
          <a:xfrm>
            <a:off x="130650" y="3263400"/>
            <a:ext cx="961200" cy="961200"/>
          </a:xfrm>
          <a:prstGeom prst="rect">
            <a:avLst/>
          </a:prstGeom>
          <a:noFill/>
          <a:ln>
            <a:noFill/>
          </a:ln>
          <a:effectLst>
            <a:outerShdw blurRad="57150" dist="19050" dir="5400000" algn="bl" rotWithShape="0">
              <a:srgbClr val="000000">
                <a:alpha val="50000"/>
              </a:srgbClr>
            </a:outerShdw>
          </a:effectLst>
        </p:spPr>
      </p:pic>
      <p:grpSp>
        <p:nvGrpSpPr>
          <p:cNvPr id="639" name="Google Shape;639;p52"/>
          <p:cNvGrpSpPr/>
          <p:nvPr/>
        </p:nvGrpSpPr>
        <p:grpSpPr>
          <a:xfrm>
            <a:off x="125425" y="1714863"/>
            <a:ext cx="8790350" cy="1054800"/>
            <a:chOff x="125425" y="1714863"/>
            <a:chExt cx="8790350" cy="1054800"/>
          </a:xfrm>
        </p:grpSpPr>
        <p:pic>
          <p:nvPicPr>
            <p:cNvPr id="640" name="Google Shape;640;p52"/>
            <p:cNvPicPr preferRelativeResize="0"/>
            <p:nvPr/>
          </p:nvPicPr>
          <p:blipFill>
            <a:blip r:embed="rId4">
              <a:alphaModFix/>
            </a:blip>
            <a:stretch>
              <a:fillRect/>
            </a:stretch>
          </p:blipFill>
          <p:spPr>
            <a:xfrm>
              <a:off x="5195625" y="1761652"/>
              <a:ext cx="961200" cy="961220"/>
            </a:xfrm>
            <a:prstGeom prst="rect">
              <a:avLst/>
            </a:prstGeom>
            <a:noFill/>
            <a:ln>
              <a:noFill/>
            </a:ln>
            <a:effectLst>
              <a:outerShdw blurRad="57150" dist="19050" dir="5400000" algn="bl" rotWithShape="0">
                <a:srgbClr val="000000">
                  <a:alpha val="50000"/>
                </a:srgbClr>
              </a:outerShdw>
            </a:effectLst>
          </p:spPr>
        </p:pic>
        <p:pic>
          <p:nvPicPr>
            <p:cNvPr id="641" name="Google Shape;641;p52"/>
            <p:cNvPicPr preferRelativeResize="0"/>
            <p:nvPr/>
          </p:nvPicPr>
          <p:blipFill>
            <a:blip r:embed="rId5">
              <a:alphaModFix/>
            </a:blip>
            <a:stretch>
              <a:fillRect/>
            </a:stretch>
          </p:blipFill>
          <p:spPr>
            <a:xfrm>
              <a:off x="125425" y="1761663"/>
              <a:ext cx="961200" cy="961200"/>
            </a:xfrm>
            <a:prstGeom prst="rect">
              <a:avLst/>
            </a:prstGeom>
            <a:noFill/>
            <a:ln>
              <a:noFill/>
            </a:ln>
            <a:effectLst>
              <a:outerShdw blurRad="57150" dist="19050" dir="5400000" algn="bl" rotWithShape="0">
                <a:srgbClr val="000000">
                  <a:alpha val="50000"/>
                </a:srgbClr>
              </a:outerShdw>
            </a:effectLst>
          </p:spPr>
        </p:pic>
        <p:sp>
          <p:nvSpPr>
            <p:cNvPr id="642" name="Google Shape;642;p52"/>
            <p:cNvSpPr txBox="1"/>
            <p:nvPr/>
          </p:nvSpPr>
          <p:spPr>
            <a:xfrm>
              <a:off x="1567650" y="1761675"/>
              <a:ext cx="2352000" cy="961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a:latin typeface="Lexend Deca"/>
                  <a:ea typeface="Lexend Deca"/>
                  <a:cs typeface="Lexend Deca"/>
                  <a:sym typeface="Lexend Deca"/>
                </a:rPr>
                <a:t>Envoyer un email </a:t>
              </a:r>
              <a:r>
                <a:rPr lang="fr" sz="1800">
                  <a:latin typeface="Lexend Deca"/>
                  <a:ea typeface="Lexend Deca"/>
                  <a:cs typeface="Lexend Deca"/>
                  <a:sym typeface="Lexend Deca"/>
                </a:rPr>
                <a:t>avec une pièce jointe d’un Mo</a:t>
              </a:r>
              <a:endParaRPr sz="1800" i="0" u="none" strike="noStrike" cap="none">
                <a:solidFill>
                  <a:srgbClr val="000000"/>
                </a:solidFill>
                <a:latin typeface="Lexend Deca"/>
                <a:ea typeface="Lexend Deca"/>
                <a:cs typeface="Lexend Deca"/>
                <a:sym typeface="Lexend Deca"/>
              </a:endParaRPr>
            </a:p>
          </p:txBody>
        </p:sp>
        <p:sp>
          <p:nvSpPr>
            <p:cNvPr id="643" name="Google Shape;643;p52"/>
            <p:cNvSpPr txBox="1"/>
            <p:nvPr/>
          </p:nvSpPr>
          <p:spPr>
            <a:xfrm>
              <a:off x="6563775" y="1714863"/>
              <a:ext cx="2352000" cy="105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a:latin typeface="Lexend Deca"/>
                  <a:ea typeface="Lexend Deca"/>
                  <a:cs typeface="Lexend Deca"/>
                  <a:sym typeface="Lexend Deca"/>
                </a:rPr>
                <a:t>Utiliser une ampoule</a:t>
              </a:r>
              <a:r>
                <a:rPr lang="fr" sz="1800">
                  <a:latin typeface="Lexend Deca"/>
                  <a:ea typeface="Lexend Deca"/>
                  <a:cs typeface="Lexend Deca"/>
                  <a:sym typeface="Lexend Deca"/>
                </a:rPr>
                <a:t> de 25W pendant une heure</a:t>
              </a:r>
              <a:endParaRPr sz="1800" i="0" u="none" strike="noStrike" cap="none">
                <a:solidFill>
                  <a:srgbClr val="000000"/>
                </a:solidFill>
                <a:latin typeface="Lexend Deca"/>
                <a:ea typeface="Lexend Deca"/>
                <a:cs typeface="Lexend Deca"/>
                <a:sym typeface="Lexend Deca"/>
              </a:endParaRPr>
            </a:p>
          </p:txBody>
        </p:sp>
        <p:pic>
          <p:nvPicPr>
            <p:cNvPr id="644" name="Google Shape;644;p52"/>
            <p:cNvPicPr preferRelativeResize="0"/>
            <p:nvPr/>
          </p:nvPicPr>
          <p:blipFill>
            <a:blip r:embed="rId6">
              <a:alphaModFix/>
            </a:blip>
            <a:stretch>
              <a:fillRect/>
            </a:stretch>
          </p:blipFill>
          <p:spPr>
            <a:xfrm>
              <a:off x="4166950" y="2020512"/>
              <a:ext cx="647250" cy="443501"/>
            </a:xfrm>
            <a:prstGeom prst="rect">
              <a:avLst/>
            </a:prstGeom>
            <a:noFill/>
            <a:ln>
              <a:noFill/>
            </a:ln>
            <a:effectLst>
              <a:outerShdw blurRad="57150" dist="19050" dir="5400000" algn="bl" rotWithShape="0">
                <a:srgbClr val="000000">
                  <a:alpha val="50000"/>
                </a:srgbClr>
              </a:outerShdw>
            </a:effectLst>
          </p:spPr>
        </p:pic>
      </p:grpSp>
      <p:sp>
        <p:nvSpPr>
          <p:cNvPr id="645" name="Google Shape;645;p52"/>
          <p:cNvSpPr txBox="1"/>
          <p:nvPr/>
        </p:nvSpPr>
        <p:spPr>
          <a:xfrm>
            <a:off x="7225700" y="4543175"/>
            <a:ext cx="19185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u="sng">
                <a:solidFill>
                  <a:schemeClr val="hlink"/>
                </a:solidFill>
                <a:latin typeface="Lexend Deca"/>
                <a:ea typeface="Lexend Deca"/>
                <a:cs typeface="Lexend Deca"/>
                <a:sym typeface="Lexend Deca"/>
                <a:hlinkClick r:id="rId7"/>
              </a:rPr>
              <a:t>https://start.lesechos.fr</a:t>
            </a:r>
            <a:endParaRPr>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1000"/>
                                        <p:tgtEl>
                                          <p:spTgt spid="6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Effect transition="in" filter="fade">
                                      <p:cBhvr>
                                        <p:cTn id="12" dur="1000"/>
                                        <p:tgtEl>
                                          <p:spTgt spid="6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8"/>
                                        </p:tgtEl>
                                        <p:attrNameLst>
                                          <p:attrName>style.visibility</p:attrName>
                                        </p:attrNameLst>
                                      </p:cBhvr>
                                      <p:to>
                                        <p:strVal val="visible"/>
                                      </p:to>
                                    </p:set>
                                    <p:animEffect transition="in" filter="fade">
                                      <p:cBhvr>
                                        <p:cTn id="17" dur="1000"/>
                                        <p:tgtEl>
                                          <p:spTgt spid="638"/>
                                        </p:tgtEl>
                                      </p:cBhvr>
                                    </p:animEffect>
                                  </p:childTnLst>
                                </p:cTn>
                              </p:par>
                              <p:par>
                                <p:cTn id="18" presetID="10" presetClass="entr" presetSubtype="0" fill="hold" nodeType="withEffect">
                                  <p:stCondLst>
                                    <p:cond delay="0"/>
                                  </p:stCondLst>
                                  <p:childTnLst>
                                    <p:set>
                                      <p:cBhvr>
                                        <p:cTn id="19" dur="1" fill="hold">
                                          <p:stCondLst>
                                            <p:cond delay="0"/>
                                          </p:stCondLst>
                                        </p:cTn>
                                        <p:tgtEl>
                                          <p:spTgt spid="637"/>
                                        </p:tgtEl>
                                        <p:attrNameLst>
                                          <p:attrName>style.visibility</p:attrName>
                                        </p:attrNameLst>
                                      </p:cBhvr>
                                      <p:to>
                                        <p:strVal val="visible"/>
                                      </p:to>
                                    </p:set>
                                    <p:animEffect transition="in" filter="fade">
                                      <p:cBhvr>
                                        <p:cTn id="20" dur="10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29</a:t>
            </a:fld>
            <a:endParaRPr sz="800" b="1">
              <a:solidFill>
                <a:srgbClr val="FFFFFF"/>
              </a:solidFill>
              <a:latin typeface="Lexend Deca"/>
              <a:ea typeface="Lexend Deca"/>
              <a:cs typeface="Lexend Deca"/>
              <a:sym typeface="Lexend Deca"/>
            </a:endParaRPr>
          </a:p>
        </p:txBody>
      </p:sp>
      <p:sp>
        <p:nvSpPr>
          <p:cNvPr id="651" name="Google Shape;651;p53"/>
          <p:cNvSpPr txBox="1"/>
          <p:nvPr/>
        </p:nvSpPr>
        <p:spPr>
          <a:xfrm>
            <a:off x="168650" y="158350"/>
            <a:ext cx="5621400" cy="1092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chemeClr val="dk1"/>
                </a:solidFill>
                <a:latin typeface="Lexend Deca"/>
                <a:ea typeface="Lexend Deca"/>
                <a:cs typeface="Lexend Deca"/>
                <a:sym typeface="Lexend Deca"/>
              </a:rPr>
              <a:t>Les data centers </a:t>
            </a:r>
            <a:r>
              <a:rPr lang="fr" sz="2400" b="1">
                <a:solidFill>
                  <a:schemeClr val="dk1"/>
                </a:solidFill>
                <a:latin typeface="Lexend Deca"/>
                <a:ea typeface="Lexend Deca"/>
                <a:cs typeface="Lexend Deca"/>
                <a:sym typeface="Lexend Deca"/>
              </a:rPr>
              <a:t>, des ordinateurs puissants</a:t>
            </a:r>
            <a:r>
              <a:rPr lang="fr" sz="2400">
                <a:solidFill>
                  <a:schemeClr val="dk1"/>
                </a:solidFill>
                <a:latin typeface="Lexend Deca"/>
                <a:ea typeface="Lexend Deca"/>
                <a:cs typeface="Lexend Deca"/>
                <a:sym typeface="Lexend Deca"/>
              </a:rPr>
              <a:t> </a:t>
            </a:r>
            <a:endParaRPr sz="2400">
              <a:solidFill>
                <a:schemeClr val="dk1"/>
              </a:solidFill>
              <a:latin typeface="Lexend Deca"/>
              <a:ea typeface="Lexend Deca"/>
              <a:cs typeface="Lexend Deca"/>
              <a:sym typeface="Lexend Deca"/>
            </a:endParaRPr>
          </a:p>
          <a:p>
            <a:pPr marL="457200" marR="0" lvl="0" indent="0" algn="l" rtl="0">
              <a:lnSpc>
                <a:spcPct val="115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52" name="Google Shape;652;p53"/>
          <p:cNvPicPr preferRelativeResize="0"/>
          <p:nvPr/>
        </p:nvPicPr>
        <p:blipFill>
          <a:blip r:embed="rId3">
            <a:alphaModFix/>
          </a:blip>
          <a:stretch>
            <a:fillRect/>
          </a:stretch>
        </p:blipFill>
        <p:spPr>
          <a:xfrm>
            <a:off x="182725" y="1208650"/>
            <a:ext cx="1243200" cy="1243200"/>
          </a:xfrm>
          <a:prstGeom prst="rect">
            <a:avLst/>
          </a:prstGeom>
          <a:noFill/>
          <a:ln>
            <a:noFill/>
          </a:ln>
          <a:effectLst>
            <a:outerShdw blurRad="57150" dist="19050" dir="5400000" algn="bl" rotWithShape="0">
              <a:srgbClr val="000000">
                <a:alpha val="50000"/>
              </a:srgbClr>
            </a:outerShdw>
          </a:effectLst>
        </p:spPr>
      </p:pic>
      <p:sp>
        <p:nvSpPr>
          <p:cNvPr id="653" name="Google Shape;653;p53"/>
          <p:cNvSpPr txBox="1"/>
          <p:nvPr/>
        </p:nvSpPr>
        <p:spPr>
          <a:xfrm>
            <a:off x="1617900" y="1428700"/>
            <a:ext cx="3082500" cy="80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fr" sz="1800" b="1">
                <a:solidFill>
                  <a:schemeClr val="dk1"/>
                </a:solidFill>
                <a:latin typeface="Lexend Deca"/>
                <a:ea typeface="Lexend Deca"/>
                <a:cs typeface="Lexend Deca"/>
                <a:sym typeface="Lexend Deca"/>
              </a:rPr>
              <a:t>Stockage et partage</a:t>
            </a:r>
            <a:r>
              <a:rPr lang="fr" sz="1800">
                <a:solidFill>
                  <a:schemeClr val="dk1"/>
                </a:solidFill>
                <a:latin typeface="Lexend Deca"/>
                <a:ea typeface="Lexend Deca"/>
                <a:cs typeface="Lexend Deca"/>
                <a:sym typeface="Lexend Deca"/>
              </a:rPr>
              <a:t> de données numériques</a:t>
            </a:r>
            <a:endParaRPr sz="1400" b="0" i="0" u="none" strike="noStrike" cap="none">
              <a:solidFill>
                <a:srgbClr val="000000"/>
              </a:solidFill>
              <a:latin typeface="Arial"/>
              <a:ea typeface="Arial"/>
              <a:cs typeface="Arial"/>
              <a:sym typeface="Arial"/>
            </a:endParaRPr>
          </a:p>
        </p:txBody>
      </p:sp>
      <p:sp>
        <p:nvSpPr>
          <p:cNvPr id="654" name="Google Shape;654;p53"/>
          <p:cNvSpPr txBox="1"/>
          <p:nvPr/>
        </p:nvSpPr>
        <p:spPr>
          <a:xfrm>
            <a:off x="1617875" y="2790025"/>
            <a:ext cx="3244500" cy="1377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fr" sz="1800" b="1">
                <a:solidFill>
                  <a:schemeClr val="dk1"/>
                </a:solidFill>
                <a:latin typeface="Lexend Deca"/>
                <a:ea typeface="Lexend Deca"/>
                <a:cs typeface="Lexend Deca"/>
                <a:sym typeface="Lexend Deca"/>
              </a:rPr>
              <a:t>Utilisation</a:t>
            </a:r>
            <a:r>
              <a:rPr lang="fr" sz="1800">
                <a:solidFill>
                  <a:schemeClr val="dk1"/>
                </a:solidFill>
                <a:latin typeface="Lexend Deca"/>
                <a:ea typeface="Lexend Deca"/>
                <a:cs typeface="Lexend Deca"/>
                <a:sym typeface="Lexend Deca"/>
              </a:rPr>
              <a:t> de composants électroniques c</a:t>
            </a:r>
            <a:r>
              <a:rPr lang="fr" sz="1800" b="1">
                <a:solidFill>
                  <a:schemeClr val="dk1"/>
                </a:solidFill>
                <a:latin typeface="Lexend Deca"/>
                <a:ea typeface="Lexend Deca"/>
                <a:cs typeface="Lexend Deca"/>
                <a:sym typeface="Lexend Deca"/>
              </a:rPr>
              <a:t>onsomment beaucoup d’énergie </a:t>
            </a:r>
            <a:r>
              <a:rPr lang="fr" sz="1800">
                <a:solidFill>
                  <a:schemeClr val="dk1"/>
                </a:solidFill>
                <a:latin typeface="Lexend Deca"/>
                <a:ea typeface="Lexend Deca"/>
                <a:cs typeface="Lexend Deca"/>
                <a:sym typeface="Lexend Deca"/>
              </a:rPr>
              <a:t>électrique</a:t>
            </a:r>
            <a:endParaRPr sz="1400" b="0" i="0" u="none" strike="noStrike" cap="none">
              <a:solidFill>
                <a:srgbClr val="000000"/>
              </a:solidFill>
              <a:latin typeface="Arial"/>
              <a:ea typeface="Arial"/>
              <a:cs typeface="Arial"/>
              <a:sym typeface="Arial"/>
            </a:endParaRPr>
          </a:p>
        </p:txBody>
      </p:sp>
      <p:sp>
        <p:nvSpPr>
          <p:cNvPr id="655" name="Google Shape;655;p53"/>
          <p:cNvSpPr/>
          <p:nvPr/>
        </p:nvSpPr>
        <p:spPr>
          <a:xfrm>
            <a:off x="4854325" y="3197875"/>
            <a:ext cx="955500" cy="561900"/>
          </a:xfrm>
          <a:prstGeom prst="rightArrow">
            <a:avLst>
              <a:gd name="adj1" fmla="val 50000"/>
              <a:gd name="adj2" fmla="val 50000"/>
            </a:avLst>
          </a:prstGeom>
          <a:solidFill>
            <a:srgbClr val="9999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6" name="Google Shape;656;p53"/>
          <p:cNvPicPr preferRelativeResize="0"/>
          <p:nvPr/>
        </p:nvPicPr>
        <p:blipFill>
          <a:blip r:embed="rId4">
            <a:alphaModFix/>
          </a:blip>
          <a:stretch>
            <a:fillRect/>
          </a:stretch>
        </p:blipFill>
        <p:spPr>
          <a:xfrm>
            <a:off x="5970125" y="2292506"/>
            <a:ext cx="955501" cy="1007630"/>
          </a:xfrm>
          <a:prstGeom prst="rect">
            <a:avLst/>
          </a:prstGeom>
          <a:noFill/>
          <a:ln>
            <a:noFill/>
          </a:ln>
          <a:effectLst>
            <a:outerShdw blurRad="57150" dist="19050" dir="5400000" algn="bl" rotWithShape="0">
              <a:srgbClr val="000000">
                <a:alpha val="50000"/>
              </a:srgbClr>
            </a:outerShdw>
          </a:effectLst>
        </p:spPr>
      </p:pic>
      <p:pic>
        <p:nvPicPr>
          <p:cNvPr id="657" name="Google Shape;657;p53"/>
          <p:cNvPicPr preferRelativeResize="0"/>
          <p:nvPr/>
        </p:nvPicPr>
        <p:blipFill>
          <a:blip r:embed="rId5">
            <a:alphaModFix/>
          </a:blip>
          <a:stretch>
            <a:fillRect/>
          </a:stretch>
        </p:blipFill>
        <p:spPr>
          <a:xfrm>
            <a:off x="5970125" y="3613300"/>
            <a:ext cx="955500" cy="1038350"/>
          </a:xfrm>
          <a:prstGeom prst="rect">
            <a:avLst/>
          </a:prstGeom>
          <a:noFill/>
          <a:ln>
            <a:noFill/>
          </a:ln>
          <a:effectLst>
            <a:outerShdw blurRad="57150" dist="19050" dir="5400000" algn="bl" rotWithShape="0">
              <a:srgbClr val="000000">
                <a:alpha val="50000"/>
              </a:srgbClr>
            </a:outerShdw>
          </a:effectLst>
        </p:spPr>
      </p:pic>
      <p:sp>
        <p:nvSpPr>
          <p:cNvPr id="658" name="Google Shape;658;p53"/>
          <p:cNvSpPr txBox="1"/>
          <p:nvPr/>
        </p:nvSpPr>
        <p:spPr>
          <a:xfrm>
            <a:off x="7026651" y="2511700"/>
            <a:ext cx="2066100" cy="84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fr" sz="1800" b="1">
                <a:solidFill>
                  <a:schemeClr val="dk1"/>
                </a:solidFill>
                <a:latin typeface="Lexend Deca"/>
                <a:ea typeface="Lexend Deca"/>
                <a:cs typeface="Lexend Deca"/>
                <a:sym typeface="Lexend Deca"/>
              </a:rPr>
              <a:t>Perte</a:t>
            </a:r>
            <a:r>
              <a:rPr lang="fr" sz="1800">
                <a:solidFill>
                  <a:schemeClr val="dk1"/>
                </a:solidFill>
                <a:latin typeface="Lexend Deca"/>
                <a:ea typeface="Lexend Deca"/>
                <a:cs typeface="Lexend Deca"/>
                <a:sym typeface="Lexend Deca"/>
              </a:rPr>
              <a:t> d’énergie en </a:t>
            </a:r>
            <a:r>
              <a:rPr lang="fr" sz="1800" b="1">
                <a:solidFill>
                  <a:schemeClr val="dk1"/>
                </a:solidFill>
                <a:latin typeface="Lexend Deca"/>
                <a:ea typeface="Lexend Deca"/>
                <a:cs typeface="Lexend Deca"/>
                <a:sym typeface="Lexend Deca"/>
              </a:rPr>
              <a:t>chaleur</a:t>
            </a:r>
            <a:endParaRPr sz="1400" b="1" i="0" u="none" strike="noStrike" cap="none">
              <a:solidFill>
                <a:srgbClr val="000000"/>
              </a:solidFill>
            </a:endParaRPr>
          </a:p>
        </p:txBody>
      </p:sp>
      <p:sp>
        <p:nvSpPr>
          <p:cNvPr id="659" name="Google Shape;659;p53"/>
          <p:cNvSpPr txBox="1"/>
          <p:nvPr/>
        </p:nvSpPr>
        <p:spPr>
          <a:xfrm>
            <a:off x="7026650" y="3730925"/>
            <a:ext cx="2066100" cy="80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fr" sz="1800" b="1">
                <a:solidFill>
                  <a:schemeClr val="dk1"/>
                </a:solidFill>
                <a:latin typeface="Lexend Deca"/>
                <a:ea typeface="Lexend Deca"/>
                <a:cs typeface="Lexend Deca"/>
                <a:sym typeface="Lexend Deca"/>
              </a:rPr>
              <a:t>Refroidissement </a:t>
            </a:r>
            <a:r>
              <a:rPr lang="fr" sz="1800">
                <a:solidFill>
                  <a:schemeClr val="dk1"/>
                </a:solidFill>
                <a:latin typeface="Lexend Deca"/>
                <a:ea typeface="Lexend Deca"/>
                <a:cs typeface="Lexend Deca"/>
                <a:sym typeface="Lexend Deca"/>
              </a:rPr>
              <a:t>des composants</a:t>
            </a:r>
            <a:endParaRPr sz="1400" b="0" i="0" u="none" strike="noStrike" cap="none">
              <a:solidFill>
                <a:srgbClr val="000000"/>
              </a:solidFill>
              <a:latin typeface="Arial"/>
              <a:ea typeface="Arial"/>
              <a:cs typeface="Arial"/>
              <a:sym typeface="Arial"/>
            </a:endParaRPr>
          </a:p>
        </p:txBody>
      </p:sp>
      <p:pic>
        <p:nvPicPr>
          <p:cNvPr id="660" name="Google Shape;660;p53"/>
          <p:cNvPicPr preferRelativeResize="0"/>
          <p:nvPr/>
        </p:nvPicPr>
        <p:blipFill>
          <a:blip r:embed="rId6">
            <a:alphaModFix/>
          </a:blip>
          <a:stretch>
            <a:fillRect/>
          </a:stretch>
        </p:blipFill>
        <p:spPr>
          <a:xfrm>
            <a:off x="182725" y="2857225"/>
            <a:ext cx="1243200" cy="1243200"/>
          </a:xfrm>
          <a:prstGeom prst="rect">
            <a:avLst/>
          </a:prstGeom>
          <a:noFill/>
          <a:ln>
            <a:noFill/>
          </a:ln>
          <a:effectLst>
            <a:outerShdw blurRad="57150" dist="19050" dir="5400000" algn="bl" rotWithShape="0">
              <a:srgbClr val="000000">
                <a:alpha val="50000"/>
              </a:srgbClr>
            </a:outerShdw>
          </a:effectLst>
        </p:spPr>
      </p:pic>
      <p:pic>
        <p:nvPicPr>
          <p:cNvPr id="661" name="Google Shape;661;p53"/>
          <p:cNvPicPr preferRelativeResize="0"/>
          <p:nvPr/>
        </p:nvPicPr>
        <p:blipFill>
          <a:blip r:embed="rId7">
            <a:alphaModFix/>
          </a:blip>
          <a:stretch>
            <a:fillRect/>
          </a:stretch>
        </p:blipFill>
        <p:spPr>
          <a:xfrm>
            <a:off x="5942450" y="152400"/>
            <a:ext cx="3049149" cy="18402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1000"/>
                                        <p:tgtEl>
                                          <p:spTgt spid="652"/>
                                        </p:tgtEl>
                                      </p:cBhvr>
                                    </p:animEffect>
                                  </p:childTnLst>
                                </p:cTn>
                              </p:par>
                              <p:par>
                                <p:cTn id="8" presetID="10" presetClass="entr" presetSubtype="0" fill="hold" nodeType="withEffect">
                                  <p:stCondLst>
                                    <p:cond delay="0"/>
                                  </p:stCondLst>
                                  <p:childTnLst>
                                    <p:set>
                                      <p:cBhvr>
                                        <p:cTn id="9" dur="1" fill="hold">
                                          <p:stCondLst>
                                            <p:cond delay="0"/>
                                          </p:stCondLst>
                                        </p:cTn>
                                        <p:tgtEl>
                                          <p:spTgt spid="653"/>
                                        </p:tgtEl>
                                        <p:attrNameLst>
                                          <p:attrName>style.visibility</p:attrName>
                                        </p:attrNameLst>
                                      </p:cBhvr>
                                      <p:to>
                                        <p:strVal val="visible"/>
                                      </p:to>
                                    </p:set>
                                    <p:animEffect transition="in" filter="fade">
                                      <p:cBhvr>
                                        <p:cTn id="10" dur="1000"/>
                                        <p:tgtEl>
                                          <p:spTgt spid="6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0"/>
                                        </p:tgtEl>
                                        <p:attrNameLst>
                                          <p:attrName>style.visibility</p:attrName>
                                        </p:attrNameLst>
                                      </p:cBhvr>
                                      <p:to>
                                        <p:strVal val="visible"/>
                                      </p:to>
                                    </p:set>
                                    <p:animEffect transition="in" filter="fade">
                                      <p:cBhvr>
                                        <p:cTn id="15" dur="1000"/>
                                        <p:tgtEl>
                                          <p:spTgt spid="660"/>
                                        </p:tgtEl>
                                      </p:cBhvr>
                                    </p:animEffect>
                                  </p:childTnLst>
                                </p:cTn>
                              </p:par>
                              <p:par>
                                <p:cTn id="16" presetID="10" presetClass="entr" presetSubtype="0" fill="hold" nodeType="withEffect">
                                  <p:stCondLst>
                                    <p:cond delay="0"/>
                                  </p:stCondLst>
                                  <p:childTnLst>
                                    <p:set>
                                      <p:cBhvr>
                                        <p:cTn id="17" dur="1" fill="hold">
                                          <p:stCondLst>
                                            <p:cond delay="0"/>
                                          </p:stCondLst>
                                        </p:cTn>
                                        <p:tgtEl>
                                          <p:spTgt spid="654"/>
                                        </p:tgtEl>
                                        <p:attrNameLst>
                                          <p:attrName>style.visibility</p:attrName>
                                        </p:attrNameLst>
                                      </p:cBhvr>
                                      <p:to>
                                        <p:strVal val="visible"/>
                                      </p:to>
                                    </p:set>
                                    <p:animEffect transition="in" filter="fade">
                                      <p:cBhvr>
                                        <p:cTn id="18" dur="1000"/>
                                        <p:tgtEl>
                                          <p:spTgt spid="6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55"/>
                                        </p:tgtEl>
                                        <p:attrNameLst>
                                          <p:attrName>style.visibility</p:attrName>
                                        </p:attrNameLst>
                                      </p:cBhvr>
                                      <p:to>
                                        <p:strVal val="visible"/>
                                      </p:to>
                                    </p:set>
                                    <p:animEffect transition="in" filter="fade">
                                      <p:cBhvr>
                                        <p:cTn id="23" dur="1000"/>
                                        <p:tgtEl>
                                          <p:spTgt spid="655"/>
                                        </p:tgtEl>
                                      </p:cBhvr>
                                    </p:animEffect>
                                  </p:childTnLst>
                                </p:cTn>
                              </p:par>
                              <p:par>
                                <p:cTn id="24" presetID="10" presetClass="entr" presetSubtype="0" fill="hold" nodeType="withEffect">
                                  <p:stCondLst>
                                    <p:cond delay="0"/>
                                  </p:stCondLst>
                                  <p:childTnLst>
                                    <p:set>
                                      <p:cBhvr>
                                        <p:cTn id="25" dur="1" fill="hold">
                                          <p:stCondLst>
                                            <p:cond delay="0"/>
                                          </p:stCondLst>
                                        </p:cTn>
                                        <p:tgtEl>
                                          <p:spTgt spid="656"/>
                                        </p:tgtEl>
                                        <p:attrNameLst>
                                          <p:attrName>style.visibility</p:attrName>
                                        </p:attrNameLst>
                                      </p:cBhvr>
                                      <p:to>
                                        <p:strVal val="visible"/>
                                      </p:to>
                                    </p:set>
                                    <p:animEffect transition="in" filter="fade">
                                      <p:cBhvr>
                                        <p:cTn id="26" dur="1000"/>
                                        <p:tgtEl>
                                          <p:spTgt spid="656"/>
                                        </p:tgtEl>
                                      </p:cBhvr>
                                    </p:animEffect>
                                  </p:childTnLst>
                                </p:cTn>
                              </p:par>
                              <p:par>
                                <p:cTn id="27" presetID="10" presetClass="entr" presetSubtype="0" fill="hold" nodeType="withEffect">
                                  <p:stCondLst>
                                    <p:cond delay="0"/>
                                  </p:stCondLst>
                                  <p:childTnLst>
                                    <p:set>
                                      <p:cBhvr>
                                        <p:cTn id="28" dur="1" fill="hold">
                                          <p:stCondLst>
                                            <p:cond delay="0"/>
                                          </p:stCondLst>
                                        </p:cTn>
                                        <p:tgtEl>
                                          <p:spTgt spid="658"/>
                                        </p:tgtEl>
                                        <p:attrNameLst>
                                          <p:attrName>style.visibility</p:attrName>
                                        </p:attrNameLst>
                                      </p:cBhvr>
                                      <p:to>
                                        <p:strVal val="visible"/>
                                      </p:to>
                                    </p:set>
                                    <p:animEffect transition="in" filter="fade">
                                      <p:cBhvr>
                                        <p:cTn id="29" dur="1000"/>
                                        <p:tgtEl>
                                          <p:spTgt spid="6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57"/>
                                        </p:tgtEl>
                                        <p:attrNameLst>
                                          <p:attrName>style.visibility</p:attrName>
                                        </p:attrNameLst>
                                      </p:cBhvr>
                                      <p:to>
                                        <p:strVal val="visible"/>
                                      </p:to>
                                    </p:set>
                                    <p:animEffect transition="in" filter="fade">
                                      <p:cBhvr>
                                        <p:cTn id="34" dur="1000"/>
                                        <p:tgtEl>
                                          <p:spTgt spid="657"/>
                                        </p:tgtEl>
                                      </p:cBhvr>
                                    </p:animEffect>
                                  </p:childTnLst>
                                </p:cTn>
                              </p:par>
                              <p:par>
                                <p:cTn id="35" presetID="10" presetClass="entr" presetSubtype="0" fill="hold" nodeType="withEffect">
                                  <p:stCondLst>
                                    <p:cond delay="0"/>
                                  </p:stCondLst>
                                  <p:childTnLst>
                                    <p:set>
                                      <p:cBhvr>
                                        <p:cTn id="36" dur="1" fill="hold">
                                          <p:stCondLst>
                                            <p:cond delay="0"/>
                                          </p:stCondLst>
                                        </p:cTn>
                                        <p:tgtEl>
                                          <p:spTgt spid="659"/>
                                        </p:tgtEl>
                                        <p:attrNameLst>
                                          <p:attrName>style.visibility</p:attrName>
                                        </p:attrNameLst>
                                      </p:cBhvr>
                                      <p:to>
                                        <p:strVal val="visible"/>
                                      </p:to>
                                    </p:set>
                                    <p:animEffect transition="in" filter="fade">
                                      <p:cBhvr>
                                        <p:cTn id="3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7"/>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a:t>
            </a:fld>
            <a:endParaRPr/>
          </a:p>
        </p:txBody>
      </p:sp>
      <p:sp>
        <p:nvSpPr>
          <p:cNvPr id="121" name="Google Shape;121;p27"/>
          <p:cNvSpPr txBox="1"/>
          <p:nvPr/>
        </p:nvSpPr>
        <p:spPr>
          <a:xfrm>
            <a:off x="0" y="68925"/>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Comment vivons nous la situation actuelle ?</a:t>
            </a:r>
            <a:endParaRPr sz="3000" b="0" i="0" u="none" strike="noStrike" cap="none">
              <a:solidFill>
                <a:srgbClr val="000000"/>
              </a:solidFill>
              <a:latin typeface="Lexend Deca"/>
              <a:ea typeface="Lexend Deca"/>
              <a:cs typeface="Lexend Deca"/>
              <a:sym typeface="Lexend Deca"/>
            </a:endParaRPr>
          </a:p>
        </p:txBody>
      </p:sp>
      <p:pic>
        <p:nvPicPr>
          <p:cNvPr id="122" name="Google Shape;122;p27"/>
          <p:cNvPicPr preferRelativeResize="0"/>
          <p:nvPr/>
        </p:nvPicPr>
        <p:blipFill rotWithShape="1">
          <a:blip r:embed="rId3">
            <a:alphaModFix/>
          </a:blip>
          <a:srcRect/>
          <a:stretch/>
        </p:blipFill>
        <p:spPr>
          <a:xfrm>
            <a:off x="3275587" y="2336126"/>
            <a:ext cx="2592832" cy="1458475"/>
          </a:xfrm>
          <a:prstGeom prst="rect">
            <a:avLst/>
          </a:prstGeom>
          <a:noFill/>
          <a:ln>
            <a:noFill/>
          </a:ln>
          <a:effectLst>
            <a:outerShdw blurRad="57150" dist="19050" dir="5400000" algn="bl" rotWithShape="0">
              <a:srgbClr val="000000">
                <a:alpha val="49803"/>
              </a:srgbClr>
            </a:outerShdw>
          </a:effectLst>
        </p:spPr>
      </p:pic>
      <p:grpSp>
        <p:nvGrpSpPr>
          <p:cNvPr id="123" name="Google Shape;123;p27"/>
          <p:cNvGrpSpPr/>
          <p:nvPr/>
        </p:nvGrpSpPr>
        <p:grpSpPr>
          <a:xfrm>
            <a:off x="762850" y="884174"/>
            <a:ext cx="3080850" cy="2150200"/>
            <a:chOff x="762850" y="884174"/>
            <a:chExt cx="3080850" cy="2150200"/>
          </a:xfrm>
        </p:grpSpPr>
        <p:pic>
          <p:nvPicPr>
            <p:cNvPr id="124" name="Google Shape;124;p27"/>
            <p:cNvPicPr preferRelativeResize="0"/>
            <p:nvPr/>
          </p:nvPicPr>
          <p:blipFill rotWithShape="1">
            <a:blip r:embed="rId4">
              <a:alphaModFix/>
            </a:blip>
            <a:srcRect/>
            <a:stretch/>
          </p:blipFill>
          <p:spPr>
            <a:xfrm>
              <a:off x="762850" y="884174"/>
              <a:ext cx="2150200" cy="2150200"/>
            </a:xfrm>
            <a:prstGeom prst="rect">
              <a:avLst/>
            </a:prstGeom>
            <a:noFill/>
            <a:ln>
              <a:noFill/>
            </a:ln>
          </p:spPr>
        </p:pic>
        <p:cxnSp>
          <p:nvCxnSpPr>
            <p:cNvPr id="125" name="Google Shape;125;p27"/>
            <p:cNvCxnSpPr/>
            <p:nvPr/>
          </p:nvCxnSpPr>
          <p:spPr>
            <a:xfrm>
              <a:off x="2363200" y="2388250"/>
              <a:ext cx="1480500" cy="559800"/>
            </a:xfrm>
            <a:prstGeom prst="straightConnector1">
              <a:avLst/>
            </a:prstGeom>
            <a:noFill/>
            <a:ln w="28575" cap="flat" cmpd="sng">
              <a:solidFill>
                <a:srgbClr val="000000"/>
              </a:solidFill>
              <a:prstDash val="solid"/>
              <a:round/>
              <a:headEnd type="none" w="sm" len="sm"/>
              <a:tailEnd type="none" w="sm" len="sm"/>
            </a:ln>
          </p:spPr>
        </p:cxnSp>
      </p:grpSp>
      <p:grpSp>
        <p:nvGrpSpPr>
          <p:cNvPr id="126" name="Google Shape;126;p27"/>
          <p:cNvGrpSpPr/>
          <p:nvPr/>
        </p:nvGrpSpPr>
        <p:grpSpPr>
          <a:xfrm>
            <a:off x="995075" y="3132476"/>
            <a:ext cx="2819950" cy="1663150"/>
            <a:chOff x="995075" y="3132476"/>
            <a:chExt cx="2819950" cy="1663150"/>
          </a:xfrm>
        </p:grpSpPr>
        <p:grpSp>
          <p:nvGrpSpPr>
            <p:cNvPr id="127" name="Google Shape;127;p27"/>
            <p:cNvGrpSpPr/>
            <p:nvPr/>
          </p:nvGrpSpPr>
          <p:grpSpPr>
            <a:xfrm>
              <a:off x="995075" y="3132476"/>
              <a:ext cx="1917975" cy="1663150"/>
              <a:chOff x="995075" y="3132476"/>
              <a:chExt cx="1917975" cy="1663150"/>
            </a:xfrm>
          </p:grpSpPr>
          <p:pic>
            <p:nvPicPr>
              <p:cNvPr id="128" name="Google Shape;128;p27"/>
              <p:cNvPicPr preferRelativeResize="0"/>
              <p:nvPr/>
            </p:nvPicPr>
            <p:blipFill rotWithShape="1">
              <a:blip r:embed="rId5">
                <a:alphaModFix/>
              </a:blip>
              <a:srcRect b="8941"/>
              <a:stretch/>
            </p:blipFill>
            <p:spPr>
              <a:xfrm>
                <a:off x="995075" y="3132476"/>
                <a:ext cx="1032025" cy="1663150"/>
              </a:xfrm>
              <a:prstGeom prst="rect">
                <a:avLst/>
              </a:prstGeom>
              <a:noFill/>
              <a:ln>
                <a:noFill/>
              </a:ln>
            </p:spPr>
          </p:pic>
          <p:grpSp>
            <p:nvGrpSpPr>
              <p:cNvPr id="129" name="Google Shape;129;p27"/>
              <p:cNvGrpSpPr/>
              <p:nvPr/>
            </p:nvGrpSpPr>
            <p:grpSpPr>
              <a:xfrm>
                <a:off x="2027112" y="3171761"/>
                <a:ext cx="885938" cy="1595525"/>
                <a:chOff x="1708537" y="3276137"/>
                <a:chExt cx="885938" cy="1595525"/>
              </a:xfrm>
            </p:grpSpPr>
            <p:pic>
              <p:nvPicPr>
                <p:cNvPr id="130" name="Google Shape;130;p27"/>
                <p:cNvPicPr preferRelativeResize="0"/>
                <p:nvPr/>
              </p:nvPicPr>
              <p:blipFill rotWithShape="1">
                <a:blip r:embed="rId6">
                  <a:alphaModFix/>
                </a:blip>
                <a:srcRect l="17923" r="26550"/>
                <a:stretch/>
              </p:blipFill>
              <p:spPr>
                <a:xfrm>
                  <a:off x="1708537" y="3276137"/>
                  <a:ext cx="885938" cy="1595525"/>
                </a:xfrm>
                <a:prstGeom prst="rect">
                  <a:avLst/>
                </a:prstGeom>
                <a:noFill/>
                <a:ln>
                  <a:noFill/>
                </a:ln>
              </p:spPr>
            </p:pic>
            <p:pic>
              <p:nvPicPr>
                <p:cNvPr id="131" name="Google Shape;131;p27"/>
                <p:cNvPicPr preferRelativeResize="0"/>
                <p:nvPr/>
              </p:nvPicPr>
              <p:blipFill rotWithShape="1">
                <a:blip r:embed="rId7">
                  <a:alphaModFix/>
                </a:blip>
                <a:srcRect/>
                <a:stretch/>
              </p:blipFill>
              <p:spPr>
                <a:xfrm>
                  <a:off x="1945974" y="3741250"/>
                  <a:ext cx="312799" cy="193925"/>
                </a:xfrm>
                <a:prstGeom prst="rect">
                  <a:avLst/>
                </a:prstGeom>
                <a:noFill/>
                <a:ln>
                  <a:noFill/>
                </a:ln>
              </p:spPr>
            </p:pic>
          </p:grpSp>
        </p:grpSp>
        <p:cxnSp>
          <p:nvCxnSpPr>
            <p:cNvPr id="132" name="Google Shape;132;p27"/>
            <p:cNvCxnSpPr/>
            <p:nvPr/>
          </p:nvCxnSpPr>
          <p:spPr>
            <a:xfrm rot="10800000" flipH="1">
              <a:off x="2894625" y="3299200"/>
              <a:ext cx="920400" cy="911100"/>
            </a:xfrm>
            <a:prstGeom prst="straightConnector1">
              <a:avLst/>
            </a:prstGeom>
            <a:noFill/>
            <a:ln w="28575" cap="flat" cmpd="sng">
              <a:solidFill>
                <a:srgbClr val="000000"/>
              </a:solidFill>
              <a:prstDash val="solid"/>
              <a:round/>
              <a:headEnd type="none" w="sm" len="sm"/>
              <a:tailEnd type="none" w="sm" len="sm"/>
            </a:ln>
          </p:spPr>
        </p:cxnSp>
      </p:grpSp>
      <p:grpSp>
        <p:nvGrpSpPr>
          <p:cNvPr id="133" name="Google Shape;133;p27"/>
          <p:cNvGrpSpPr/>
          <p:nvPr/>
        </p:nvGrpSpPr>
        <p:grpSpPr>
          <a:xfrm>
            <a:off x="5333650" y="2737738"/>
            <a:ext cx="3275025" cy="2068850"/>
            <a:chOff x="5333650" y="2737738"/>
            <a:chExt cx="3275025" cy="2068850"/>
          </a:xfrm>
        </p:grpSpPr>
        <p:grpSp>
          <p:nvGrpSpPr>
            <p:cNvPr id="134" name="Google Shape;134;p27"/>
            <p:cNvGrpSpPr/>
            <p:nvPr/>
          </p:nvGrpSpPr>
          <p:grpSpPr>
            <a:xfrm>
              <a:off x="6078550" y="2737738"/>
              <a:ext cx="2530125" cy="2068850"/>
              <a:chOff x="6078550" y="2737738"/>
              <a:chExt cx="2530125" cy="2068850"/>
            </a:xfrm>
          </p:grpSpPr>
          <p:pic>
            <p:nvPicPr>
              <p:cNvPr id="135" name="Google Shape;135;p27"/>
              <p:cNvPicPr preferRelativeResize="0"/>
              <p:nvPr/>
            </p:nvPicPr>
            <p:blipFill rotWithShape="1">
              <a:blip r:embed="rId8">
                <a:alphaModFix/>
              </a:blip>
              <a:srcRect/>
              <a:stretch/>
            </p:blipFill>
            <p:spPr>
              <a:xfrm>
                <a:off x="6078550" y="2737738"/>
                <a:ext cx="2068850" cy="2068850"/>
              </a:xfrm>
              <a:prstGeom prst="rect">
                <a:avLst/>
              </a:prstGeom>
              <a:noFill/>
              <a:ln>
                <a:noFill/>
              </a:ln>
            </p:spPr>
          </p:pic>
          <p:pic>
            <p:nvPicPr>
              <p:cNvPr id="136" name="Google Shape;136;p27"/>
              <p:cNvPicPr preferRelativeResize="0"/>
              <p:nvPr/>
            </p:nvPicPr>
            <p:blipFill>
              <a:blip r:embed="rId9">
                <a:alphaModFix/>
              </a:blip>
              <a:stretch>
                <a:fillRect/>
              </a:stretch>
            </p:blipFill>
            <p:spPr>
              <a:xfrm flipH="1">
                <a:off x="7605451" y="4085425"/>
                <a:ext cx="1003225" cy="521125"/>
              </a:xfrm>
              <a:prstGeom prst="rect">
                <a:avLst/>
              </a:prstGeom>
              <a:noFill/>
              <a:ln>
                <a:noFill/>
              </a:ln>
            </p:spPr>
          </p:pic>
        </p:grpSp>
        <p:cxnSp>
          <p:nvCxnSpPr>
            <p:cNvPr id="137" name="Google Shape;137;p27"/>
            <p:cNvCxnSpPr/>
            <p:nvPr/>
          </p:nvCxnSpPr>
          <p:spPr>
            <a:xfrm rot="10800000">
              <a:off x="5333650" y="3337225"/>
              <a:ext cx="1281000" cy="569400"/>
            </a:xfrm>
            <a:prstGeom prst="straightConnector1">
              <a:avLst/>
            </a:prstGeom>
            <a:noFill/>
            <a:ln w="28575" cap="flat" cmpd="sng">
              <a:solidFill>
                <a:srgbClr val="000000"/>
              </a:solidFill>
              <a:prstDash val="solid"/>
              <a:round/>
              <a:headEnd type="none" w="sm" len="sm"/>
              <a:tailEnd type="none" w="sm" len="sm"/>
            </a:ln>
          </p:spPr>
        </p:cxnSp>
      </p:grpSp>
      <p:grpSp>
        <p:nvGrpSpPr>
          <p:cNvPr id="138" name="Google Shape;138;p27"/>
          <p:cNvGrpSpPr/>
          <p:nvPr/>
        </p:nvGrpSpPr>
        <p:grpSpPr>
          <a:xfrm>
            <a:off x="5333525" y="1059200"/>
            <a:ext cx="2855550" cy="1936425"/>
            <a:chOff x="5333525" y="1059200"/>
            <a:chExt cx="2855550" cy="1936425"/>
          </a:xfrm>
        </p:grpSpPr>
        <p:cxnSp>
          <p:nvCxnSpPr>
            <p:cNvPr id="139" name="Google Shape;139;p27"/>
            <p:cNvCxnSpPr/>
            <p:nvPr/>
          </p:nvCxnSpPr>
          <p:spPr>
            <a:xfrm flipH="1">
              <a:off x="5333525" y="2426225"/>
              <a:ext cx="1499400" cy="569400"/>
            </a:xfrm>
            <a:prstGeom prst="straightConnector1">
              <a:avLst/>
            </a:prstGeom>
            <a:noFill/>
            <a:ln w="28575" cap="flat" cmpd="sng">
              <a:solidFill>
                <a:srgbClr val="000000"/>
              </a:solidFill>
              <a:prstDash val="solid"/>
              <a:round/>
              <a:headEnd type="none" w="sm" len="sm"/>
              <a:tailEnd type="none" w="sm" len="sm"/>
            </a:ln>
          </p:spPr>
        </p:cxnSp>
        <p:grpSp>
          <p:nvGrpSpPr>
            <p:cNvPr id="140" name="Google Shape;140;p27"/>
            <p:cNvGrpSpPr/>
            <p:nvPr/>
          </p:nvGrpSpPr>
          <p:grpSpPr>
            <a:xfrm>
              <a:off x="6115659" y="1059200"/>
              <a:ext cx="2073416" cy="1458475"/>
              <a:chOff x="6115659" y="1059200"/>
              <a:chExt cx="2073416" cy="1458475"/>
            </a:xfrm>
          </p:grpSpPr>
          <p:pic>
            <p:nvPicPr>
              <p:cNvPr id="141" name="Google Shape;141;p27"/>
              <p:cNvPicPr preferRelativeResize="0"/>
              <p:nvPr/>
            </p:nvPicPr>
            <p:blipFill rotWithShape="1">
              <a:blip r:embed="rId10">
                <a:alphaModFix/>
              </a:blip>
              <a:srcRect/>
              <a:stretch/>
            </p:blipFill>
            <p:spPr>
              <a:xfrm>
                <a:off x="6722964" y="1059200"/>
                <a:ext cx="1466111" cy="1458475"/>
              </a:xfrm>
              <a:prstGeom prst="rect">
                <a:avLst/>
              </a:prstGeom>
              <a:noFill/>
              <a:ln>
                <a:noFill/>
              </a:ln>
            </p:spPr>
          </p:pic>
          <p:pic>
            <p:nvPicPr>
              <p:cNvPr id="142" name="Google Shape;142;p27"/>
              <p:cNvPicPr preferRelativeResize="0"/>
              <p:nvPr/>
            </p:nvPicPr>
            <p:blipFill>
              <a:blip r:embed="rId9">
                <a:alphaModFix/>
              </a:blip>
              <a:stretch>
                <a:fillRect/>
              </a:stretch>
            </p:blipFill>
            <p:spPr>
              <a:xfrm>
                <a:off x="6115659" y="1337622"/>
                <a:ext cx="926429" cy="521125"/>
              </a:xfrm>
              <a:prstGeom prst="rect">
                <a:avLst/>
              </a:prstGeom>
              <a:noFill/>
              <a:ln>
                <a:noFill/>
              </a:ln>
            </p:spPr>
          </p:pic>
        </p:grpSp>
      </p:grpSp>
      <p:grpSp>
        <p:nvGrpSpPr>
          <p:cNvPr id="143" name="Google Shape;143;p27"/>
          <p:cNvGrpSpPr/>
          <p:nvPr/>
        </p:nvGrpSpPr>
        <p:grpSpPr>
          <a:xfrm>
            <a:off x="3959538" y="3422452"/>
            <a:ext cx="1955962" cy="1318448"/>
            <a:chOff x="3959538" y="3422452"/>
            <a:chExt cx="1955962" cy="1318448"/>
          </a:xfrm>
        </p:grpSpPr>
        <p:cxnSp>
          <p:nvCxnSpPr>
            <p:cNvPr id="144" name="Google Shape;144;p27"/>
            <p:cNvCxnSpPr>
              <a:stCxn id="145" idx="0"/>
            </p:cNvCxnSpPr>
            <p:nvPr/>
          </p:nvCxnSpPr>
          <p:spPr>
            <a:xfrm rot="10800000" flipH="1">
              <a:off x="4514925" y="3422452"/>
              <a:ext cx="287100" cy="659400"/>
            </a:xfrm>
            <a:prstGeom prst="straightConnector1">
              <a:avLst/>
            </a:prstGeom>
            <a:noFill/>
            <a:ln w="28575" cap="flat" cmpd="sng">
              <a:solidFill>
                <a:srgbClr val="000000"/>
              </a:solidFill>
              <a:prstDash val="solid"/>
              <a:round/>
              <a:headEnd type="none" w="sm" len="sm"/>
              <a:tailEnd type="none" w="sm" len="sm"/>
            </a:ln>
          </p:spPr>
        </p:cxnSp>
        <p:grpSp>
          <p:nvGrpSpPr>
            <p:cNvPr id="146" name="Google Shape;146;p27"/>
            <p:cNvGrpSpPr/>
            <p:nvPr/>
          </p:nvGrpSpPr>
          <p:grpSpPr>
            <a:xfrm>
              <a:off x="3959538" y="4081852"/>
              <a:ext cx="1955962" cy="659048"/>
              <a:chOff x="3959538" y="4081852"/>
              <a:chExt cx="1955962" cy="659048"/>
            </a:xfrm>
          </p:grpSpPr>
          <p:pic>
            <p:nvPicPr>
              <p:cNvPr id="145" name="Google Shape;145;p27"/>
              <p:cNvPicPr preferRelativeResize="0"/>
              <p:nvPr/>
            </p:nvPicPr>
            <p:blipFill rotWithShape="1">
              <a:blip r:embed="rId11">
                <a:alphaModFix/>
              </a:blip>
              <a:srcRect/>
              <a:stretch/>
            </p:blipFill>
            <p:spPr>
              <a:xfrm>
                <a:off x="3959538" y="4081852"/>
                <a:ext cx="1110775" cy="640392"/>
              </a:xfrm>
              <a:prstGeom prst="rect">
                <a:avLst/>
              </a:prstGeom>
              <a:noFill/>
              <a:ln>
                <a:noFill/>
              </a:ln>
            </p:spPr>
          </p:pic>
          <p:pic>
            <p:nvPicPr>
              <p:cNvPr id="147" name="Google Shape;147;p27"/>
              <p:cNvPicPr preferRelativeResize="0"/>
              <p:nvPr/>
            </p:nvPicPr>
            <p:blipFill>
              <a:blip r:embed="rId9">
                <a:alphaModFix/>
              </a:blip>
              <a:stretch>
                <a:fillRect/>
              </a:stretch>
            </p:blipFill>
            <p:spPr>
              <a:xfrm flipH="1">
                <a:off x="4912276" y="4219775"/>
                <a:ext cx="1003225" cy="521125"/>
              </a:xfrm>
              <a:prstGeom prst="rect">
                <a:avLst/>
              </a:prstGeom>
              <a:noFill/>
              <a:ln>
                <a:noFill/>
              </a:ln>
            </p:spPr>
          </p:pic>
        </p:grpSp>
      </p:grpSp>
      <p:grpSp>
        <p:nvGrpSpPr>
          <p:cNvPr id="148" name="Google Shape;148;p27"/>
          <p:cNvGrpSpPr/>
          <p:nvPr/>
        </p:nvGrpSpPr>
        <p:grpSpPr>
          <a:xfrm>
            <a:off x="2558709" y="703125"/>
            <a:ext cx="3071691" cy="2320950"/>
            <a:chOff x="2558709" y="703125"/>
            <a:chExt cx="3071691" cy="2320950"/>
          </a:xfrm>
        </p:grpSpPr>
        <p:cxnSp>
          <p:nvCxnSpPr>
            <p:cNvPr id="149" name="Google Shape;149;p27"/>
            <p:cNvCxnSpPr/>
            <p:nvPr/>
          </p:nvCxnSpPr>
          <p:spPr>
            <a:xfrm>
              <a:off x="5143725" y="2378775"/>
              <a:ext cx="75900" cy="645300"/>
            </a:xfrm>
            <a:prstGeom prst="straightConnector1">
              <a:avLst/>
            </a:prstGeom>
            <a:noFill/>
            <a:ln w="28575" cap="flat" cmpd="sng">
              <a:solidFill>
                <a:srgbClr val="000000"/>
              </a:solidFill>
              <a:prstDash val="solid"/>
              <a:round/>
              <a:headEnd type="none" w="sm" len="sm"/>
              <a:tailEnd type="none" w="sm" len="sm"/>
            </a:ln>
          </p:spPr>
        </p:cxnSp>
        <p:grpSp>
          <p:nvGrpSpPr>
            <p:cNvPr id="150" name="Google Shape;150;p27"/>
            <p:cNvGrpSpPr/>
            <p:nvPr/>
          </p:nvGrpSpPr>
          <p:grpSpPr>
            <a:xfrm>
              <a:off x="2558709" y="703125"/>
              <a:ext cx="3071691" cy="1703325"/>
              <a:chOff x="2558709" y="703125"/>
              <a:chExt cx="3071691" cy="1703325"/>
            </a:xfrm>
          </p:grpSpPr>
          <p:grpSp>
            <p:nvGrpSpPr>
              <p:cNvPr id="151" name="Google Shape;151;p27"/>
              <p:cNvGrpSpPr/>
              <p:nvPr/>
            </p:nvGrpSpPr>
            <p:grpSpPr>
              <a:xfrm>
                <a:off x="3414525" y="703125"/>
                <a:ext cx="2215875" cy="1703325"/>
                <a:chOff x="3243725" y="779050"/>
                <a:chExt cx="2215875" cy="1703325"/>
              </a:xfrm>
            </p:grpSpPr>
            <p:pic>
              <p:nvPicPr>
                <p:cNvPr id="152" name="Google Shape;152;p27"/>
                <p:cNvPicPr preferRelativeResize="0"/>
                <p:nvPr/>
              </p:nvPicPr>
              <p:blipFill rotWithShape="1">
                <a:blip r:embed="rId12">
                  <a:alphaModFix/>
                </a:blip>
                <a:srcRect/>
                <a:stretch/>
              </p:blipFill>
              <p:spPr>
                <a:xfrm>
                  <a:off x="3243725" y="779050"/>
                  <a:ext cx="2215875" cy="1703325"/>
                </a:xfrm>
                <a:prstGeom prst="rect">
                  <a:avLst/>
                </a:prstGeom>
                <a:noFill/>
                <a:ln>
                  <a:noFill/>
                </a:ln>
              </p:spPr>
            </p:pic>
            <p:pic>
              <p:nvPicPr>
                <p:cNvPr id="153" name="Google Shape;153;p27"/>
                <p:cNvPicPr preferRelativeResize="0"/>
                <p:nvPr/>
              </p:nvPicPr>
              <p:blipFill rotWithShape="1">
                <a:blip r:embed="rId7">
                  <a:alphaModFix/>
                </a:blip>
                <a:srcRect/>
                <a:stretch/>
              </p:blipFill>
              <p:spPr>
                <a:xfrm>
                  <a:off x="3370900" y="1291499"/>
                  <a:ext cx="1363400" cy="777075"/>
                </a:xfrm>
                <a:prstGeom prst="rect">
                  <a:avLst/>
                </a:prstGeom>
                <a:noFill/>
                <a:ln>
                  <a:noFill/>
                </a:ln>
              </p:spPr>
            </p:pic>
          </p:grpSp>
          <p:pic>
            <p:nvPicPr>
              <p:cNvPr id="154" name="Google Shape;154;p27"/>
              <p:cNvPicPr preferRelativeResize="0"/>
              <p:nvPr/>
            </p:nvPicPr>
            <p:blipFill>
              <a:blip r:embed="rId9">
                <a:alphaModFix/>
              </a:blip>
              <a:stretch>
                <a:fillRect/>
              </a:stretch>
            </p:blipFill>
            <p:spPr>
              <a:xfrm>
                <a:off x="2558709" y="1679235"/>
                <a:ext cx="926429" cy="521125"/>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1000"/>
                                        <p:tgtEl>
                                          <p:spTgt spid="133"/>
                                        </p:tgtEl>
                                        <p:attrNameLst>
                                          <p:attrName>ppt_w</p:attrName>
                                        </p:attrNameLst>
                                      </p:cBhvr>
                                      <p:tavLst>
                                        <p:tav tm="0">
                                          <p:val>
                                            <p:strVal val="0"/>
                                          </p:val>
                                        </p:tav>
                                        <p:tav tm="100000">
                                          <p:val>
                                            <p:strVal val="#ppt_w"/>
                                          </p:val>
                                        </p:tav>
                                      </p:tavLst>
                                    </p:anim>
                                    <p:anim calcmode="lin" valueType="num">
                                      <p:cBhvr additive="base">
                                        <p:cTn id="8" dur="1000"/>
                                        <p:tgtEl>
                                          <p:spTgt spid="13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anim calcmode="lin" valueType="num">
                                      <p:cBhvr additive="base">
                                        <p:cTn id="13" dur="1000"/>
                                        <p:tgtEl>
                                          <p:spTgt spid="123"/>
                                        </p:tgtEl>
                                        <p:attrNameLst>
                                          <p:attrName>ppt_w</p:attrName>
                                        </p:attrNameLst>
                                      </p:cBhvr>
                                      <p:tavLst>
                                        <p:tav tm="0">
                                          <p:val>
                                            <p:strVal val="0"/>
                                          </p:val>
                                        </p:tav>
                                        <p:tav tm="100000">
                                          <p:val>
                                            <p:strVal val="#ppt_w"/>
                                          </p:val>
                                        </p:tav>
                                      </p:tavLst>
                                    </p:anim>
                                    <p:anim calcmode="lin" valueType="num">
                                      <p:cBhvr additive="base">
                                        <p:cTn id="14" dur="1000"/>
                                        <p:tgtEl>
                                          <p:spTgt spid="12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anim calcmode="lin" valueType="num">
                                      <p:cBhvr additive="base">
                                        <p:cTn id="19" dur="1000"/>
                                        <p:tgtEl>
                                          <p:spTgt spid="138"/>
                                        </p:tgtEl>
                                        <p:attrNameLst>
                                          <p:attrName>ppt_w</p:attrName>
                                        </p:attrNameLst>
                                      </p:cBhvr>
                                      <p:tavLst>
                                        <p:tav tm="0">
                                          <p:val>
                                            <p:strVal val="0"/>
                                          </p:val>
                                        </p:tav>
                                        <p:tav tm="100000">
                                          <p:val>
                                            <p:strVal val="#ppt_w"/>
                                          </p:val>
                                        </p:tav>
                                      </p:tavLst>
                                    </p:anim>
                                    <p:anim calcmode="lin" valueType="num">
                                      <p:cBhvr additive="base">
                                        <p:cTn id="20" dur="1000"/>
                                        <p:tgtEl>
                                          <p:spTgt spid="138"/>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26"/>
                                        </p:tgtEl>
                                        <p:attrNameLst>
                                          <p:attrName>style.visibility</p:attrName>
                                        </p:attrNameLst>
                                      </p:cBhvr>
                                      <p:to>
                                        <p:strVal val="visible"/>
                                      </p:to>
                                    </p:set>
                                    <p:anim calcmode="lin" valueType="num">
                                      <p:cBhvr additive="base">
                                        <p:cTn id="25" dur="1000"/>
                                        <p:tgtEl>
                                          <p:spTgt spid="126"/>
                                        </p:tgtEl>
                                        <p:attrNameLst>
                                          <p:attrName>ppt_w</p:attrName>
                                        </p:attrNameLst>
                                      </p:cBhvr>
                                      <p:tavLst>
                                        <p:tav tm="0">
                                          <p:val>
                                            <p:strVal val="0"/>
                                          </p:val>
                                        </p:tav>
                                        <p:tav tm="100000">
                                          <p:val>
                                            <p:strVal val="#ppt_w"/>
                                          </p:val>
                                        </p:tav>
                                      </p:tavLst>
                                    </p:anim>
                                    <p:anim calcmode="lin" valueType="num">
                                      <p:cBhvr additive="base">
                                        <p:cTn id="26" dur="1000"/>
                                        <p:tgtEl>
                                          <p:spTgt spid="126"/>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cBhvr additive="base">
                                        <p:cTn id="31" dur="1000"/>
                                        <p:tgtEl>
                                          <p:spTgt spid="143"/>
                                        </p:tgtEl>
                                        <p:attrNameLst>
                                          <p:attrName>ppt_w</p:attrName>
                                        </p:attrNameLst>
                                      </p:cBhvr>
                                      <p:tavLst>
                                        <p:tav tm="0">
                                          <p:val>
                                            <p:strVal val="0"/>
                                          </p:val>
                                        </p:tav>
                                        <p:tav tm="100000">
                                          <p:val>
                                            <p:strVal val="#ppt_w"/>
                                          </p:val>
                                        </p:tav>
                                      </p:tavLst>
                                    </p:anim>
                                    <p:anim calcmode="lin" valueType="num">
                                      <p:cBhvr additive="base">
                                        <p:cTn id="32" dur="1000"/>
                                        <p:tgtEl>
                                          <p:spTgt spid="143"/>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48"/>
                                        </p:tgtEl>
                                        <p:attrNameLst>
                                          <p:attrName>style.visibility</p:attrName>
                                        </p:attrNameLst>
                                      </p:cBhvr>
                                      <p:to>
                                        <p:strVal val="visible"/>
                                      </p:to>
                                    </p:set>
                                    <p:anim calcmode="lin" valueType="num">
                                      <p:cBhvr additive="base">
                                        <p:cTn id="37" dur="1000"/>
                                        <p:tgtEl>
                                          <p:spTgt spid="148"/>
                                        </p:tgtEl>
                                        <p:attrNameLst>
                                          <p:attrName>ppt_w</p:attrName>
                                        </p:attrNameLst>
                                      </p:cBhvr>
                                      <p:tavLst>
                                        <p:tav tm="0">
                                          <p:val>
                                            <p:strVal val="0"/>
                                          </p:val>
                                        </p:tav>
                                        <p:tav tm="100000">
                                          <p:val>
                                            <p:strVal val="#ppt_w"/>
                                          </p:val>
                                        </p:tav>
                                      </p:tavLst>
                                    </p:anim>
                                    <p:anim calcmode="lin" valueType="num">
                                      <p:cBhvr additive="base">
                                        <p:cTn id="38" dur="1000"/>
                                        <p:tgtEl>
                                          <p:spTgt spid="1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30</a:t>
            </a:fld>
            <a:endParaRPr sz="800" b="1">
              <a:solidFill>
                <a:srgbClr val="FFFFFF"/>
              </a:solidFill>
              <a:latin typeface="Lexend Deca"/>
              <a:ea typeface="Lexend Deca"/>
              <a:cs typeface="Lexend Deca"/>
              <a:sym typeface="Lexend Deca"/>
            </a:endParaRPr>
          </a:p>
        </p:txBody>
      </p:sp>
      <p:sp>
        <p:nvSpPr>
          <p:cNvPr id="667" name="Google Shape;667;p54"/>
          <p:cNvSpPr txBox="1"/>
          <p:nvPr/>
        </p:nvSpPr>
        <p:spPr>
          <a:xfrm>
            <a:off x="24800" y="0"/>
            <a:ext cx="9144000" cy="6462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a:latin typeface="Lexend Deca"/>
                <a:ea typeface="Lexend Deca"/>
                <a:cs typeface="Lexend Deca"/>
                <a:sym typeface="Lexend Deca"/>
              </a:rPr>
              <a:t>Que faire de cette énergie ? Exemple :</a:t>
            </a:r>
            <a:endParaRPr sz="1800" b="1" i="0" u="none" strike="noStrike" cap="none">
              <a:solidFill>
                <a:srgbClr val="000000"/>
              </a:solidFill>
              <a:latin typeface="Lexend Deca"/>
              <a:ea typeface="Lexend Deca"/>
              <a:cs typeface="Lexend Deca"/>
              <a:sym typeface="Lexend Deca"/>
            </a:endParaRPr>
          </a:p>
        </p:txBody>
      </p:sp>
      <p:sp>
        <p:nvSpPr>
          <p:cNvPr id="668" name="Google Shape;668;p54"/>
          <p:cNvSpPr txBox="1"/>
          <p:nvPr/>
        </p:nvSpPr>
        <p:spPr>
          <a:xfrm>
            <a:off x="6234175" y="4534750"/>
            <a:ext cx="29097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i="0" u="sng" strike="noStrike" cap="none">
                <a:solidFill>
                  <a:schemeClr val="hlink"/>
                </a:solidFill>
                <a:latin typeface="Lexend Deca"/>
                <a:ea typeface="Lexend Deca"/>
                <a:cs typeface="Lexend Deca"/>
                <a:sym typeface="Lexend Deca"/>
                <a:hlinkClick r:id="rId3"/>
              </a:rPr>
              <a:t>https://france3-regions.francetvinfo.fr</a:t>
            </a:r>
            <a:endParaRPr sz="1100" i="0" u="none" strike="noStrike" cap="none">
              <a:solidFill>
                <a:srgbClr val="000000"/>
              </a:solidFill>
              <a:latin typeface="Lexend Deca"/>
              <a:ea typeface="Lexend Deca"/>
              <a:cs typeface="Lexend Deca"/>
              <a:sym typeface="Lexend Deca"/>
            </a:endParaRPr>
          </a:p>
        </p:txBody>
      </p:sp>
      <p:pic>
        <p:nvPicPr>
          <p:cNvPr id="669" name="Google Shape;669;p54"/>
          <p:cNvPicPr preferRelativeResize="0"/>
          <p:nvPr/>
        </p:nvPicPr>
        <p:blipFill rotWithShape="1">
          <a:blip r:embed="rId4">
            <a:alphaModFix/>
          </a:blip>
          <a:srcRect/>
          <a:stretch/>
        </p:blipFill>
        <p:spPr>
          <a:xfrm>
            <a:off x="0" y="4412100"/>
            <a:ext cx="1136525" cy="393600"/>
          </a:xfrm>
          <a:prstGeom prst="rect">
            <a:avLst/>
          </a:prstGeom>
          <a:noFill/>
          <a:ln>
            <a:noFill/>
          </a:ln>
        </p:spPr>
      </p:pic>
      <p:pic>
        <p:nvPicPr>
          <p:cNvPr id="670" name="Google Shape;670;p54"/>
          <p:cNvPicPr preferRelativeResize="0"/>
          <p:nvPr/>
        </p:nvPicPr>
        <p:blipFill rotWithShape="1">
          <a:blip r:embed="rId5">
            <a:alphaModFix/>
          </a:blip>
          <a:srcRect/>
          <a:stretch/>
        </p:blipFill>
        <p:spPr>
          <a:xfrm>
            <a:off x="490423" y="1701650"/>
            <a:ext cx="3328592" cy="2419350"/>
          </a:xfrm>
          <a:prstGeom prst="rect">
            <a:avLst/>
          </a:prstGeom>
          <a:noFill/>
          <a:ln>
            <a:noFill/>
          </a:ln>
          <a:effectLst>
            <a:outerShdw blurRad="57150" dist="19050" dir="5400000" algn="bl" rotWithShape="0">
              <a:srgbClr val="000000">
                <a:alpha val="49803"/>
              </a:srgbClr>
            </a:outerShdw>
          </a:effectLst>
        </p:spPr>
      </p:pic>
      <p:pic>
        <p:nvPicPr>
          <p:cNvPr id="671" name="Google Shape;671;p54"/>
          <p:cNvPicPr preferRelativeResize="0"/>
          <p:nvPr/>
        </p:nvPicPr>
        <p:blipFill rotWithShape="1">
          <a:blip r:embed="rId6">
            <a:alphaModFix/>
          </a:blip>
          <a:srcRect/>
          <a:stretch/>
        </p:blipFill>
        <p:spPr>
          <a:xfrm>
            <a:off x="5074137" y="1701650"/>
            <a:ext cx="3629040" cy="2419350"/>
          </a:xfrm>
          <a:prstGeom prst="rect">
            <a:avLst/>
          </a:prstGeom>
          <a:noFill/>
          <a:ln>
            <a:noFill/>
          </a:ln>
          <a:effectLst>
            <a:outerShdw blurRad="57150" dist="19050" dir="5400000" algn="bl" rotWithShape="0">
              <a:srgbClr val="000000">
                <a:alpha val="49803"/>
              </a:srgbClr>
            </a:outerShdw>
          </a:effectLst>
        </p:spPr>
      </p:pic>
      <p:sp>
        <p:nvSpPr>
          <p:cNvPr id="672" name="Google Shape;672;p54"/>
          <p:cNvSpPr txBox="1"/>
          <p:nvPr/>
        </p:nvSpPr>
        <p:spPr>
          <a:xfrm>
            <a:off x="24800" y="646200"/>
            <a:ext cx="9144000" cy="816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fr" sz="1800" b="0" i="0" u="none" strike="noStrike" cap="none">
                <a:solidFill>
                  <a:schemeClr val="dk1"/>
                </a:solidFill>
                <a:latin typeface="Lexend Deca"/>
                <a:ea typeface="Lexend Deca"/>
                <a:cs typeface="Lexend Deca"/>
                <a:sym typeface="Lexend Deca"/>
              </a:rPr>
              <a:t>Un data</a:t>
            </a:r>
            <a:r>
              <a:rPr lang="fr" sz="1800">
                <a:solidFill>
                  <a:schemeClr val="dk1"/>
                </a:solidFill>
                <a:latin typeface="Lexend Deca"/>
                <a:ea typeface="Lexend Deca"/>
                <a:cs typeface="Lexend Deca"/>
                <a:sym typeface="Lexend Deca"/>
              </a:rPr>
              <a:t> </a:t>
            </a:r>
            <a:r>
              <a:rPr lang="fr" sz="1800" b="0" i="0" u="none" strike="noStrike" cap="none">
                <a:solidFill>
                  <a:schemeClr val="dk1"/>
                </a:solidFill>
                <a:latin typeface="Lexend Deca"/>
                <a:ea typeface="Lexend Deca"/>
                <a:cs typeface="Lexend Deca"/>
                <a:sym typeface="Lexend Deca"/>
              </a:rPr>
              <a:t>center installé dans un local technique au sous-sol de la piscine de la Butte-aux-Cailles permet de chauffer les bassins intérieurs.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5"/>
          <p:cNvSpPr txBox="1">
            <a:spLocks noGrp="1"/>
          </p:cNvSpPr>
          <p:nvPr>
            <p:ph type="sldNum" idx="12"/>
          </p:nvPr>
        </p:nvSpPr>
        <p:spPr>
          <a:xfrm>
            <a:off x="8472458" y="47956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31</a:t>
            </a:fld>
            <a:endParaRPr/>
          </a:p>
        </p:txBody>
      </p:sp>
      <p:sp>
        <p:nvSpPr>
          <p:cNvPr id="678" name="Google Shape;678;p55"/>
          <p:cNvSpPr txBox="1"/>
          <p:nvPr/>
        </p:nvSpPr>
        <p:spPr>
          <a:xfrm>
            <a:off x="0" y="0"/>
            <a:ext cx="9144000" cy="8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chemeClr val="dk1"/>
                </a:solidFill>
                <a:latin typeface="Lexend Deca"/>
                <a:ea typeface="Lexend Deca"/>
                <a:cs typeface="Lexend Deca"/>
                <a:sym typeface="Lexend Deca"/>
              </a:rPr>
              <a:t>Quels gestes pouvons-nous adopter à la maison pour agir de manière responsable ?</a:t>
            </a:r>
            <a:endParaRPr sz="2400">
              <a:solidFill>
                <a:schemeClr val="dk1"/>
              </a:solidFill>
              <a:latin typeface="Lexend Deca"/>
              <a:ea typeface="Lexend Deca"/>
              <a:cs typeface="Lexend Deca"/>
              <a:sym typeface="Lexend Deca"/>
            </a:endParaRPr>
          </a:p>
        </p:txBody>
      </p:sp>
      <p:pic>
        <p:nvPicPr>
          <p:cNvPr id="679" name="Google Shape;679;p55"/>
          <p:cNvPicPr preferRelativeResize="0"/>
          <p:nvPr/>
        </p:nvPicPr>
        <p:blipFill>
          <a:blip r:embed="rId3">
            <a:alphaModFix/>
          </a:blip>
          <a:stretch>
            <a:fillRect/>
          </a:stretch>
        </p:blipFill>
        <p:spPr>
          <a:xfrm>
            <a:off x="390900" y="1337875"/>
            <a:ext cx="961200" cy="961200"/>
          </a:xfrm>
          <a:prstGeom prst="rect">
            <a:avLst/>
          </a:prstGeom>
          <a:noFill/>
          <a:ln>
            <a:noFill/>
          </a:ln>
          <a:effectLst>
            <a:outerShdw blurRad="57150" dist="19050" dir="5400000" algn="bl" rotWithShape="0">
              <a:srgbClr val="000000">
                <a:alpha val="50000"/>
              </a:srgbClr>
            </a:outerShdw>
          </a:effectLst>
        </p:spPr>
      </p:pic>
      <p:pic>
        <p:nvPicPr>
          <p:cNvPr id="680" name="Google Shape;680;p55"/>
          <p:cNvPicPr preferRelativeResize="0"/>
          <p:nvPr/>
        </p:nvPicPr>
        <p:blipFill>
          <a:blip r:embed="rId4">
            <a:alphaModFix/>
          </a:blip>
          <a:stretch>
            <a:fillRect/>
          </a:stretch>
        </p:blipFill>
        <p:spPr>
          <a:xfrm>
            <a:off x="390900" y="3072800"/>
            <a:ext cx="961200" cy="961200"/>
          </a:xfrm>
          <a:prstGeom prst="rect">
            <a:avLst/>
          </a:prstGeom>
          <a:noFill/>
          <a:ln>
            <a:noFill/>
          </a:ln>
          <a:effectLst>
            <a:outerShdw blurRad="57150" dist="19050" dir="5400000" algn="bl" rotWithShape="0">
              <a:srgbClr val="000000">
                <a:alpha val="50000"/>
              </a:srgbClr>
            </a:outerShdw>
          </a:effectLst>
        </p:spPr>
      </p:pic>
      <p:pic>
        <p:nvPicPr>
          <p:cNvPr id="681" name="Google Shape;681;p55"/>
          <p:cNvPicPr preferRelativeResize="0"/>
          <p:nvPr/>
        </p:nvPicPr>
        <p:blipFill>
          <a:blip r:embed="rId5">
            <a:alphaModFix/>
          </a:blip>
          <a:stretch>
            <a:fillRect/>
          </a:stretch>
        </p:blipFill>
        <p:spPr>
          <a:xfrm>
            <a:off x="4902975" y="3072800"/>
            <a:ext cx="961200" cy="961200"/>
          </a:xfrm>
          <a:prstGeom prst="rect">
            <a:avLst/>
          </a:prstGeom>
          <a:noFill/>
          <a:ln>
            <a:noFill/>
          </a:ln>
          <a:effectLst>
            <a:outerShdw blurRad="57150" dist="19050" dir="5400000" algn="bl" rotWithShape="0">
              <a:srgbClr val="000000">
                <a:alpha val="50000"/>
              </a:srgbClr>
            </a:outerShdw>
          </a:effectLst>
        </p:spPr>
      </p:pic>
      <p:pic>
        <p:nvPicPr>
          <p:cNvPr id="682" name="Google Shape;682;p55"/>
          <p:cNvPicPr preferRelativeResize="0"/>
          <p:nvPr/>
        </p:nvPicPr>
        <p:blipFill>
          <a:blip r:embed="rId6">
            <a:alphaModFix/>
          </a:blip>
          <a:stretch>
            <a:fillRect/>
          </a:stretch>
        </p:blipFill>
        <p:spPr>
          <a:xfrm>
            <a:off x="4902975" y="1337875"/>
            <a:ext cx="961200" cy="961200"/>
          </a:xfrm>
          <a:prstGeom prst="rect">
            <a:avLst/>
          </a:prstGeom>
          <a:noFill/>
          <a:ln>
            <a:noFill/>
          </a:ln>
          <a:effectLst>
            <a:outerShdw blurRad="57150" dist="19050" dir="5400000" algn="bl" rotWithShape="0">
              <a:srgbClr val="000000">
                <a:alpha val="50000"/>
              </a:srgbClr>
            </a:outerShdw>
          </a:effectLst>
        </p:spPr>
      </p:pic>
      <p:sp>
        <p:nvSpPr>
          <p:cNvPr id="683" name="Google Shape;683;p55"/>
          <p:cNvSpPr txBox="1"/>
          <p:nvPr/>
        </p:nvSpPr>
        <p:spPr>
          <a:xfrm>
            <a:off x="1551100" y="1126075"/>
            <a:ext cx="2772900" cy="138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a:latin typeface="Lexend Deca"/>
                <a:ea typeface="Lexend Deca"/>
                <a:cs typeface="Lexend Deca"/>
                <a:sym typeface="Lexend Deca"/>
              </a:rPr>
              <a:t>Alléger le contenu</a:t>
            </a:r>
            <a:r>
              <a:rPr lang="fr" sz="1800">
                <a:latin typeface="Lexend Deca"/>
                <a:ea typeface="Lexend Deca"/>
                <a:cs typeface="Lexend Deca"/>
                <a:sym typeface="Lexend Deca"/>
              </a:rPr>
              <a:t> de ses emails</a:t>
            </a:r>
            <a:endParaRPr b="1" i="0" u="none" strike="noStrike" cap="none">
              <a:solidFill>
                <a:srgbClr val="000000"/>
              </a:solidFill>
              <a:latin typeface="Lexend Deca"/>
              <a:ea typeface="Lexend Deca"/>
              <a:cs typeface="Lexend Deca"/>
              <a:sym typeface="Lexend Deca"/>
            </a:endParaRPr>
          </a:p>
        </p:txBody>
      </p:sp>
      <p:sp>
        <p:nvSpPr>
          <p:cNvPr id="684" name="Google Shape;684;p55"/>
          <p:cNvSpPr txBox="1"/>
          <p:nvPr/>
        </p:nvSpPr>
        <p:spPr>
          <a:xfrm>
            <a:off x="1412950" y="2672150"/>
            <a:ext cx="3272700" cy="1762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a:latin typeface="Lexend Deca"/>
                <a:ea typeface="Lexend Deca"/>
                <a:cs typeface="Lexend Deca"/>
                <a:sym typeface="Lexend Deca"/>
              </a:rPr>
              <a:t>Eviter</a:t>
            </a:r>
            <a:r>
              <a:rPr lang="fr" sz="1800">
                <a:latin typeface="Lexend Deca"/>
                <a:ea typeface="Lexend Deca"/>
                <a:cs typeface="Lexend Deca"/>
                <a:sym typeface="Lexend Deca"/>
              </a:rPr>
              <a:t> de passer par un moteur de recherche en tapant le nom du site directement, ou </a:t>
            </a:r>
            <a:r>
              <a:rPr lang="fr" sz="1800" b="1">
                <a:latin typeface="Lexend Deca"/>
                <a:ea typeface="Lexend Deca"/>
                <a:cs typeface="Lexend Deca"/>
                <a:sym typeface="Lexend Deca"/>
              </a:rPr>
              <a:t>utiliser les favoris</a:t>
            </a:r>
            <a:endParaRPr sz="1800" b="1">
              <a:latin typeface="Lexend Deca"/>
              <a:ea typeface="Lexend Deca"/>
              <a:cs typeface="Lexend Deca"/>
              <a:sym typeface="Lexend Deca"/>
            </a:endParaRPr>
          </a:p>
        </p:txBody>
      </p:sp>
      <p:sp>
        <p:nvSpPr>
          <p:cNvPr id="685" name="Google Shape;685;p55"/>
          <p:cNvSpPr txBox="1"/>
          <p:nvPr/>
        </p:nvSpPr>
        <p:spPr>
          <a:xfrm>
            <a:off x="5936150" y="1126075"/>
            <a:ext cx="3131700" cy="138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 sz="1800" b="1">
                <a:latin typeface="Lexend Deca"/>
                <a:ea typeface="Lexend Deca"/>
                <a:cs typeface="Lexend Deca"/>
                <a:sym typeface="Lexend Deca"/>
              </a:rPr>
              <a:t>Limiter les volumes</a:t>
            </a:r>
            <a:r>
              <a:rPr lang="fr" sz="1800">
                <a:latin typeface="Lexend Deca"/>
                <a:ea typeface="Lexend Deca"/>
                <a:cs typeface="Lexend Deca"/>
                <a:sym typeface="Lexend Deca"/>
              </a:rPr>
              <a:t> de données stockées pour ne </a:t>
            </a:r>
            <a:r>
              <a:rPr lang="fr" sz="1800" b="1">
                <a:latin typeface="Lexend Deca"/>
                <a:ea typeface="Lexend Deca"/>
                <a:cs typeface="Lexend Deca"/>
                <a:sym typeface="Lexend Deca"/>
              </a:rPr>
              <a:t>garder que l’essentiel</a:t>
            </a:r>
            <a:r>
              <a:rPr lang="fr" sz="1800">
                <a:latin typeface="Lexend Deca"/>
                <a:ea typeface="Lexend Deca"/>
                <a:cs typeface="Lexend Deca"/>
                <a:sym typeface="Lexend Deca"/>
              </a:rPr>
              <a:t>.</a:t>
            </a:r>
            <a:endParaRPr sz="1800">
              <a:latin typeface="Lexend Deca"/>
              <a:ea typeface="Lexend Deca"/>
              <a:cs typeface="Lexend Deca"/>
              <a:sym typeface="Lexend Deca"/>
            </a:endParaRPr>
          </a:p>
          <a:p>
            <a:pPr marL="0" marR="0" lvl="0" indent="0" algn="ctr" rtl="0">
              <a:lnSpc>
                <a:spcPct val="100000"/>
              </a:lnSpc>
              <a:spcBef>
                <a:spcPts val="0"/>
              </a:spcBef>
              <a:spcAft>
                <a:spcPts val="0"/>
              </a:spcAft>
              <a:buClr>
                <a:schemeClr val="dk1"/>
              </a:buClr>
              <a:buSzPts val="1100"/>
              <a:buFont typeface="Arial"/>
              <a:buNone/>
            </a:pPr>
            <a:r>
              <a:rPr lang="fr" sz="1800">
                <a:latin typeface="Lexend Deca"/>
                <a:ea typeface="Lexend Deca"/>
                <a:cs typeface="Lexend Deca"/>
                <a:sym typeface="Lexend Deca"/>
              </a:rPr>
              <a:t>“Faire régulièrement le ménage” </a:t>
            </a:r>
            <a:endParaRPr sz="1800">
              <a:latin typeface="Lexend Deca"/>
              <a:ea typeface="Lexend Deca"/>
              <a:cs typeface="Lexend Deca"/>
              <a:sym typeface="Lexend Deca"/>
            </a:endParaRPr>
          </a:p>
        </p:txBody>
      </p:sp>
      <p:sp>
        <p:nvSpPr>
          <p:cNvPr id="686" name="Google Shape;686;p55"/>
          <p:cNvSpPr txBox="1"/>
          <p:nvPr/>
        </p:nvSpPr>
        <p:spPr>
          <a:xfrm>
            <a:off x="5936175" y="2960850"/>
            <a:ext cx="3131700" cy="138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 sz="1800" b="1">
                <a:latin typeface="Lexend Deca"/>
                <a:ea typeface="Lexend Deca"/>
                <a:cs typeface="Lexend Deca"/>
                <a:sym typeface="Lexend Deca"/>
              </a:rPr>
              <a:t>Prendre soin </a:t>
            </a:r>
            <a:r>
              <a:rPr lang="fr" sz="1800">
                <a:latin typeface="Lexend Deca"/>
                <a:ea typeface="Lexend Deca"/>
                <a:cs typeface="Lexend Deca"/>
                <a:sym typeface="Lexend Deca"/>
              </a:rPr>
              <a:t>de ses appareils pour les faire durer plus longtemps et l</a:t>
            </a:r>
            <a:r>
              <a:rPr lang="fr" sz="1800" b="1">
                <a:latin typeface="Lexend Deca"/>
                <a:ea typeface="Lexend Deca"/>
                <a:cs typeface="Lexend Deca"/>
                <a:sym typeface="Lexend Deca"/>
              </a:rPr>
              <a:t>es éteindre</a:t>
            </a:r>
            <a:r>
              <a:rPr lang="fr" sz="1800">
                <a:latin typeface="Lexend Deca"/>
                <a:ea typeface="Lexend Deca"/>
                <a:cs typeface="Lexend Deca"/>
                <a:sym typeface="Lexend Deca"/>
              </a:rPr>
              <a:t> le plus souvent possible.</a:t>
            </a:r>
            <a:endParaRPr sz="1800">
              <a:latin typeface="Lexend Deca"/>
              <a:ea typeface="Lexend Deca"/>
              <a:cs typeface="Lexend Deca"/>
              <a:sym typeface="Lexend Deca"/>
            </a:endParaRPr>
          </a:p>
        </p:txBody>
      </p:sp>
      <p:sp>
        <p:nvSpPr>
          <p:cNvPr id="687" name="Google Shape;687;p55"/>
          <p:cNvSpPr txBox="1"/>
          <p:nvPr/>
        </p:nvSpPr>
        <p:spPr>
          <a:xfrm>
            <a:off x="7362025" y="4543175"/>
            <a:ext cx="17820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u="sng">
                <a:solidFill>
                  <a:schemeClr val="hlink"/>
                </a:solidFill>
                <a:latin typeface="Lexend Deca"/>
                <a:ea typeface="Lexend Deca"/>
                <a:cs typeface="Lexend Deca"/>
                <a:sym typeface="Lexend Deca"/>
                <a:hlinkClick r:id="rId7"/>
              </a:rPr>
              <a:t>https://start.lesechos.fr</a:t>
            </a:r>
            <a:endParaRPr>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fade">
                                      <p:cBhvr>
                                        <p:cTn id="7" dur="1000"/>
                                        <p:tgtEl>
                                          <p:spTgt spid="679"/>
                                        </p:tgtEl>
                                      </p:cBhvr>
                                    </p:animEffect>
                                  </p:childTnLst>
                                </p:cTn>
                              </p:par>
                              <p:par>
                                <p:cTn id="8" presetID="10" presetClass="entr" presetSubtype="0" fill="hold" nodeType="withEffect">
                                  <p:stCondLst>
                                    <p:cond delay="0"/>
                                  </p:stCondLst>
                                  <p:childTnLst>
                                    <p:set>
                                      <p:cBhvr>
                                        <p:cTn id="9" dur="1" fill="hold">
                                          <p:stCondLst>
                                            <p:cond delay="0"/>
                                          </p:stCondLst>
                                        </p:cTn>
                                        <p:tgtEl>
                                          <p:spTgt spid="683"/>
                                        </p:tgtEl>
                                        <p:attrNameLst>
                                          <p:attrName>style.visibility</p:attrName>
                                        </p:attrNameLst>
                                      </p:cBhvr>
                                      <p:to>
                                        <p:strVal val="visible"/>
                                      </p:to>
                                    </p:set>
                                    <p:animEffect transition="in" filter="fade">
                                      <p:cBhvr>
                                        <p:cTn id="10" dur="1000"/>
                                        <p:tgtEl>
                                          <p:spTgt spid="6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2"/>
                                        </p:tgtEl>
                                        <p:attrNameLst>
                                          <p:attrName>style.visibility</p:attrName>
                                        </p:attrNameLst>
                                      </p:cBhvr>
                                      <p:to>
                                        <p:strVal val="visible"/>
                                      </p:to>
                                    </p:set>
                                    <p:animEffect transition="in" filter="fade">
                                      <p:cBhvr>
                                        <p:cTn id="15" dur="1000"/>
                                        <p:tgtEl>
                                          <p:spTgt spid="682"/>
                                        </p:tgtEl>
                                      </p:cBhvr>
                                    </p:animEffect>
                                  </p:childTnLst>
                                </p:cTn>
                              </p:par>
                              <p:par>
                                <p:cTn id="16" presetID="10" presetClass="entr" presetSubtype="0" fill="hold" nodeType="withEffect">
                                  <p:stCondLst>
                                    <p:cond delay="0"/>
                                  </p:stCondLst>
                                  <p:childTnLst>
                                    <p:set>
                                      <p:cBhvr>
                                        <p:cTn id="17" dur="1" fill="hold">
                                          <p:stCondLst>
                                            <p:cond delay="0"/>
                                          </p:stCondLst>
                                        </p:cTn>
                                        <p:tgtEl>
                                          <p:spTgt spid="685"/>
                                        </p:tgtEl>
                                        <p:attrNameLst>
                                          <p:attrName>style.visibility</p:attrName>
                                        </p:attrNameLst>
                                      </p:cBhvr>
                                      <p:to>
                                        <p:strVal val="visible"/>
                                      </p:to>
                                    </p:set>
                                    <p:animEffect transition="in" filter="fade">
                                      <p:cBhvr>
                                        <p:cTn id="18" dur="1000"/>
                                        <p:tgtEl>
                                          <p:spTgt spid="68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0"/>
                                        </p:tgtEl>
                                        <p:attrNameLst>
                                          <p:attrName>style.visibility</p:attrName>
                                        </p:attrNameLst>
                                      </p:cBhvr>
                                      <p:to>
                                        <p:strVal val="visible"/>
                                      </p:to>
                                    </p:set>
                                    <p:animEffect transition="in" filter="fade">
                                      <p:cBhvr>
                                        <p:cTn id="23" dur="1000"/>
                                        <p:tgtEl>
                                          <p:spTgt spid="680"/>
                                        </p:tgtEl>
                                      </p:cBhvr>
                                    </p:animEffect>
                                  </p:childTnLst>
                                </p:cTn>
                              </p:par>
                              <p:par>
                                <p:cTn id="24" presetID="10" presetClass="entr" presetSubtype="0" fill="hold" nodeType="withEffect">
                                  <p:stCondLst>
                                    <p:cond delay="0"/>
                                  </p:stCondLst>
                                  <p:childTnLst>
                                    <p:set>
                                      <p:cBhvr>
                                        <p:cTn id="25" dur="1" fill="hold">
                                          <p:stCondLst>
                                            <p:cond delay="0"/>
                                          </p:stCondLst>
                                        </p:cTn>
                                        <p:tgtEl>
                                          <p:spTgt spid="684"/>
                                        </p:tgtEl>
                                        <p:attrNameLst>
                                          <p:attrName>style.visibility</p:attrName>
                                        </p:attrNameLst>
                                      </p:cBhvr>
                                      <p:to>
                                        <p:strVal val="visible"/>
                                      </p:to>
                                    </p:set>
                                    <p:animEffect transition="in" filter="fade">
                                      <p:cBhvr>
                                        <p:cTn id="26" dur="1000"/>
                                        <p:tgtEl>
                                          <p:spTgt spid="6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81"/>
                                        </p:tgtEl>
                                        <p:attrNameLst>
                                          <p:attrName>style.visibility</p:attrName>
                                        </p:attrNameLst>
                                      </p:cBhvr>
                                      <p:to>
                                        <p:strVal val="visible"/>
                                      </p:to>
                                    </p:set>
                                    <p:animEffect transition="in" filter="fade">
                                      <p:cBhvr>
                                        <p:cTn id="31" dur="1000"/>
                                        <p:tgtEl>
                                          <p:spTgt spid="681"/>
                                        </p:tgtEl>
                                      </p:cBhvr>
                                    </p:animEffect>
                                  </p:childTnLst>
                                </p:cTn>
                              </p:par>
                              <p:par>
                                <p:cTn id="32" presetID="10" presetClass="entr" presetSubtype="0" fill="hold" nodeType="withEffect">
                                  <p:stCondLst>
                                    <p:cond delay="0"/>
                                  </p:stCondLst>
                                  <p:childTnLst>
                                    <p:set>
                                      <p:cBhvr>
                                        <p:cTn id="33" dur="1" fill="hold">
                                          <p:stCondLst>
                                            <p:cond delay="0"/>
                                          </p:stCondLst>
                                        </p:cTn>
                                        <p:tgtEl>
                                          <p:spTgt spid="686"/>
                                        </p:tgtEl>
                                        <p:attrNameLst>
                                          <p:attrName>style.visibility</p:attrName>
                                        </p:attrNameLst>
                                      </p:cBhvr>
                                      <p:to>
                                        <p:strVal val="visible"/>
                                      </p:to>
                                    </p:set>
                                    <p:animEffect transition="in" filter="fade">
                                      <p:cBhvr>
                                        <p:cTn id="34" dur="1000"/>
                                        <p:tgtEl>
                                          <p:spTgt spid="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56"/>
          <p:cNvPicPr preferRelativeResize="0"/>
          <p:nvPr/>
        </p:nvPicPr>
        <p:blipFill rotWithShape="1">
          <a:blip r:embed="rId3">
            <a:alphaModFix/>
          </a:blip>
          <a:srcRect l="18314" r="22415"/>
          <a:stretch/>
        </p:blipFill>
        <p:spPr>
          <a:xfrm>
            <a:off x="389300" y="0"/>
            <a:ext cx="3206451" cy="4838699"/>
          </a:xfrm>
          <a:prstGeom prst="rect">
            <a:avLst/>
          </a:prstGeom>
          <a:noFill/>
          <a:ln>
            <a:noFill/>
          </a:ln>
        </p:spPr>
      </p:pic>
      <p:sp>
        <p:nvSpPr>
          <p:cNvPr id="693" name="Google Shape;693;p5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32</a:t>
            </a:fld>
            <a:endParaRPr/>
          </a:p>
        </p:txBody>
      </p:sp>
      <p:sp>
        <p:nvSpPr>
          <p:cNvPr id="694" name="Google Shape;694;p56"/>
          <p:cNvSpPr txBox="1"/>
          <p:nvPr/>
        </p:nvSpPr>
        <p:spPr>
          <a:xfrm>
            <a:off x="0" y="0"/>
            <a:ext cx="9144000" cy="7182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695" name="Google Shape;695;p56"/>
          <p:cNvSpPr txBox="1"/>
          <p:nvPr/>
        </p:nvSpPr>
        <p:spPr>
          <a:xfrm rot="-281001">
            <a:off x="905227" y="1959058"/>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Formes</a:t>
            </a:r>
            <a:endParaRPr sz="1600" b="0" i="0" u="none" strike="noStrike" cap="none">
              <a:solidFill>
                <a:srgbClr val="000000"/>
              </a:solidFill>
              <a:latin typeface="Lexend Deca"/>
              <a:ea typeface="Lexend Deca"/>
              <a:cs typeface="Lexend Deca"/>
              <a:sym typeface="Lexend Deca"/>
            </a:endParaRPr>
          </a:p>
        </p:txBody>
      </p:sp>
      <p:sp>
        <p:nvSpPr>
          <p:cNvPr id="696" name="Google Shape;696;p56"/>
          <p:cNvSpPr txBox="1"/>
          <p:nvPr/>
        </p:nvSpPr>
        <p:spPr>
          <a:xfrm rot="-281001">
            <a:off x="936246" y="2337890"/>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Sources</a:t>
            </a:r>
            <a:endParaRPr sz="1600" b="0" i="0" u="none" strike="noStrike" cap="none">
              <a:solidFill>
                <a:srgbClr val="000000"/>
              </a:solidFill>
              <a:latin typeface="Lexend Deca"/>
              <a:ea typeface="Lexend Deca"/>
              <a:cs typeface="Lexend Deca"/>
              <a:sym typeface="Lexend Deca"/>
            </a:endParaRPr>
          </a:p>
        </p:txBody>
      </p:sp>
      <p:sp>
        <p:nvSpPr>
          <p:cNvPr id="697" name="Google Shape;697;p56"/>
          <p:cNvSpPr txBox="1"/>
          <p:nvPr/>
        </p:nvSpPr>
        <p:spPr>
          <a:xfrm rot="-280842">
            <a:off x="964472" y="2674485"/>
            <a:ext cx="1944786"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Fabriquer</a:t>
            </a:r>
            <a:endParaRPr sz="1600" b="0" i="0" u="none" strike="noStrike" cap="none">
              <a:solidFill>
                <a:srgbClr val="000000"/>
              </a:solidFill>
              <a:latin typeface="Lexend Deca"/>
              <a:ea typeface="Lexend Deca"/>
              <a:cs typeface="Lexend Deca"/>
              <a:sym typeface="Lexend Deca"/>
            </a:endParaRPr>
          </a:p>
        </p:txBody>
      </p:sp>
      <p:sp>
        <p:nvSpPr>
          <p:cNvPr id="698" name="Google Shape;698;p56"/>
          <p:cNvSpPr txBox="1"/>
          <p:nvPr/>
        </p:nvSpPr>
        <p:spPr>
          <a:xfrm rot="-280720">
            <a:off x="1038617" y="3436062"/>
            <a:ext cx="2603977" cy="71818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i="0" u="none" strike="noStrike" cap="none">
                <a:solidFill>
                  <a:srgbClr val="000000"/>
                </a:solidFill>
                <a:latin typeface="Lexend Deca"/>
                <a:ea typeface="Lexend Deca"/>
                <a:cs typeface="Lexend Deca"/>
                <a:sym typeface="Lexend Deca"/>
              </a:rPr>
              <a:t>Chaîne d’énergie </a:t>
            </a:r>
            <a:r>
              <a:rPr lang="fr" sz="1600">
                <a:latin typeface="Lexend Deca"/>
                <a:ea typeface="Lexend Deca"/>
                <a:cs typeface="Lexend Deca"/>
                <a:sym typeface="Lexend Deca"/>
              </a:rPr>
              <a:t>d’un objet</a:t>
            </a:r>
            <a:endParaRPr sz="1600" i="0" u="none" strike="noStrike" cap="none">
              <a:solidFill>
                <a:srgbClr val="000000"/>
              </a:solidFill>
              <a:latin typeface="Lexend Deca"/>
              <a:ea typeface="Lexend Deca"/>
              <a:cs typeface="Lexend Deca"/>
              <a:sym typeface="Lexend Deca"/>
            </a:endParaRPr>
          </a:p>
        </p:txBody>
      </p:sp>
      <p:sp>
        <p:nvSpPr>
          <p:cNvPr id="699" name="Google Shape;699;p56"/>
          <p:cNvSpPr txBox="1"/>
          <p:nvPr/>
        </p:nvSpPr>
        <p:spPr>
          <a:xfrm rot="-281001">
            <a:off x="873566" y="1572377"/>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i="0" u="none" strike="noStrike" cap="none">
                <a:solidFill>
                  <a:srgbClr val="000000"/>
                </a:solidFill>
                <a:latin typeface="Lexend Deca"/>
                <a:ea typeface="Lexend Deca"/>
                <a:cs typeface="Lexend Deca"/>
                <a:sym typeface="Lexend Deca"/>
              </a:rPr>
              <a:t>Energie</a:t>
            </a:r>
            <a:endParaRPr sz="1600" b="1" i="0" u="none" strike="noStrike" cap="none">
              <a:solidFill>
                <a:srgbClr val="000000"/>
              </a:solidFill>
              <a:latin typeface="Lexend Deca"/>
              <a:ea typeface="Lexend Deca"/>
              <a:cs typeface="Lexend Deca"/>
              <a:sym typeface="Lexend Deca"/>
            </a:endParaRPr>
          </a:p>
        </p:txBody>
      </p:sp>
      <p:sp>
        <p:nvSpPr>
          <p:cNvPr id="700" name="Google Shape;700;p56"/>
          <p:cNvSpPr txBox="1"/>
          <p:nvPr/>
        </p:nvSpPr>
        <p:spPr>
          <a:xfrm rot="-280928">
            <a:off x="996773" y="3050753"/>
            <a:ext cx="2837268"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Chaîne d’énergie</a:t>
            </a:r>
            <a:endParaRPr sz="1600" b="0" i="0" u="none" strike="noStrike" cap="none">
              <a:solidFill>
                <a:srgbClr val="000000"/>
              </a:solidFill>
              <a:latin typeface="Lexend Deca"/>
              <a:ea typeface="Lexend Deca"/>
              <a:cs typeface="Lexend Deca"/>
              <a:sym typeface="Lexend Deca"/>
            </a:endParaRPr>
          </a:p>
        </p:txBody>
      </p:sp>
      <p:grpSp>
        <p:nvGrpSpPr>
          <p:cNvPr id="701" name="Google Shape;701;p56"/>
          <p:cNvGrpSpPr/>
          <p:nvPr/>
        </p:nvGrpSpPr>
        <p:grpSpPr>
          <a:xfrm>
            <a:off x="3293400" y="1811956"/>
            <a:ext cx="1512537" cy="1085850"/>
            <a:chOff x="317600" y="2220715"/>
            <a:chExt cx="2306400" cy="1792719"/>
          </a:xfrm>
        </p:grpSpPr>
        <p:pic>
          <p:nvPicPr>
            <p:cNvPr id="702" name="Google Shape;702;p56"/>
            <p:cNvPicPr preferRelativeResize="0"/>
            <p:nvPr/>
          </p:nvPicPr>
          <p:blipFill rotWithShape="1">
            <a:blip r:embed="rId4">
              <a:alphaModFix/>
            </a:blip>
            <a:srcRect/>
            <a:stretch/>
          </p:blipFill>
          <p:spPr>
            <a:xfrm rot="-652247">
              <a:off x="499950" y="2376501"/>
              <a:ext cx="1734599" cy="867300"/>
            </a:xfrm>
            <a:prstGeom prst="rect">
              <a:avLst/>
            </a:prstGeom>
            <a:noFill/>
            <a:ln>
              <a:noFill/>
            </a:ln>
          </p:spPr>
        </p:pic>
        <p:sp>
          <p:nvSpPr>
            <p:cNvPr id="703" name="Google Shape;703;p56"/>
            <p:cNvSpPr txBox="1"/>
            <p:nvPr/>
          </p:nvSpPr>
          <p:spPr>
            <a:xfrm>
              <a:off x="317600" y="3353734"/>
              <a:ext cx="2306400" cy="65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Lexend Deca"/>
                  <a:ea typeface="Lexend Deca"/>
                  <a:cs typeface="Lexend Deca"/>
                  <a:sym typeface="Lexend Deca"/>
                </a:rPr>
                <a:t>Source d’énergie (kg)</a:t>
              </a:r>
              <a:endParaRPr b="1" i="0" u="none" strike="noStrike" cap="none">
                <a:solidFill>
                  <a:srgbClr val="000000"/>
                </a:solidFill>
                <a:latin typeface="Lexend Deca"/>
                <a:ea typeface="Lexend Deca"/>
                <a:cs typeface="Lexend Deca"/>
                <a:sym typeface="Lexend Deca"/>
              </a:endParaRPr>
            </a:p>
          </p:txBody>
        </p:sp>
      </p:grpSp>
      <p:grpSp>
        <p:nvGrpSpPr>
          <p:cNvPr id="704" name="Google Shape;704;p56"/>
          <p:cNvGrpSpPr/>
          <p:nvPr/>
        </p:nvGrpSpPr>
        <p:grpSpPr>
          <a:xfrm>
            <a:off x="6808497" y="1151428"/>
            <a:ext cx="2212666" cy="1746388"/>
            <a:chOff x="5677613" y="1130196"/>
            <a:chExt cx="3373995" cy="2883255"/>
          </a:xfrm>
        </p:grpSpPr>
        <p:sp>
          <p:nvSpPr>
            <p:cNvPr id="705" name="Google Shape;705;p56"/>
            <p:cNvSpPr/>
            <p:nvPr/>
          </p:nvSpPr>
          <p:spPr>
            <a:xfrm>
              <a:off x="5677613" y="2988200"/>
              <a:ext cx="1325950" cy="327300"/>
            </a:xfrm>
            <a:custGeom>
              <a:avLst/>
              <a:gdLst/>
              <a:ahLst/>
              <a:cxnLst/>
              <a:rect l="l" t="t" r="r" b="b"/>
              <a:pathLst>
                <a:path w="53038" h="13092" extrusionOk="0">
                  <a:moveTo>
                    <a:pt x="0" y="1749"/>
                  </a:moveTo>
                  <a:cubicBezTo>
                    <a:pt x="3109" y="3498"/>
                    <a:pt x="12434" y="10686"/>
                    <a:pt x="18651" y="12240"/>
                  </a:cubicBezTo>
                  <a:cubicBezTo>
                    <a:pt x="24868" y="13794"/>
                    <a:pt x="31571" y="13114"/>
                    <a:pt x="37302" y="11074"/>
                  </a:cubicBezTo>
                  <a:cubicBezTo>
                    <a:pt x="43033" y="9034"/>
                    <a:pt x="50415" y="1846"/>
                    <a:pt x="53038" y="0"/>
                  </a:cubicBezTo>
                </a:path>
              </a:pathLst>
            </a:cu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6" name="Google Shape;706;p56"/>
            <p:cNvPicPr preferRelativeResize="0"/>
            <p:nvPr/>
          </p:nvPicPr>
          <p:blipFill rotWithShape="1">
            <a:blip r:embed="rId5">
              <a:alphaModFix/>
            </a:blip>
            <a:srcRect/>
            <a:stretch/>
          </p:blipFill>
          <p:spPr>
            <a:xfrm>
              <a:off x="7003570" y="1130196"/>
              <a:ext cx="1867049" cy="2149130"/>
            </a:xfrm>
            <a:prstGeom prst="rect">
              <a:avLst/>
            </a:prstGeom>
            <a:noFill/>
            <a:ln>
              <a:noFill/>
            </a:ln>
          </p:spPr>
        </p:pic>
        <p:sp>
          <p:nvSpPr>
            <p:cNvPr id="707" name="Google Shape;707;p56"/>
            <p:cNvSpPr txBox="1"/>
            <p:nvPr/>
          </p:nvSpPr>
          <p:spPr>
            <a:xfrm>
              <a:off x="6820508" y="3353751"/>
              <a:ext cx="2231100" cy="65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Lexend Deca"/>
                  <a:ea typeface="Lexend Deca"/>
                  <a:cs typeface="Lexend Deca"/>
                  <a:sym typeface="Lexend Deca"/>
                </a:rPr>
                <a:t>énergie</a:t>
              </a:r>
              <a:endParaRPr b="1"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800"/>
                <a:buFont typeface="Arial"/>
                <a:buNone/>
              </a:pPr>
              <a:r>
                <a:rPr lang="fr" b="0" i="0" u="none" strike="noStrike" cap="none">
                  <a:solidFill>
                    <a:srgbClr val="000000"/>
                  </a:solidFill>
                  <a:latin typeface="Lexend Deca"/>
                  <a:ea typeface="Lexend Deca"/>
                  <a:cs typeface="Lexend Deca"/>
                  <a:sym typeface="Lexend Deca"/>
                </a:rPr>
                <a:t>(chaleur</a:t>
              </a:r>
              <a:r>
                <a:rPr lang="fr" sz="1800" b="0" i="0" u="none" strike="noStrike" cap="none">
                  <a:solidFill>
                    <a:srgbClr val="000000"/>
                  </a:solidFill>
                  <a:latin typeface="Lexend Deca"/>
                  <a:ea typeface="Lexend Deca"/>
                  <a:cs typeface="Lexend Deca"/>
                  <a:sym typeface="Lexend Deca"/>
                </a:rPr>
                <a:t>)</a:t>
              </a:r>
              <a:endParaRPr sz="1800" b="0" i="0" u="none" strike="noStrike" cap="none">
                <a:solidFill>
                  <a:srgbClr val="000000"/>
                </a:solidFill>
                <a:latin typeface="Lexend Deca"/>
                <a:ea typeface="Lexend Deca"/>
                <a:cs typeface="Lexend Deca"/>
                <a:sym typeface="Lexend Deca"/>
              </a:endParaRPr>
            </a:p>
          </p:txBody>
        </p:sp>
      </p:grpSp>
      <p:grpSp>
        <p:nvGrpSpPr>
          <p:cNvPr id="708" name="Google Shape;708;p56"/>
          <p:cNvGrpSpPr/>
          <p:nvPr/>
        </p:nvGrpSpPr>
        <p:grpSpPr>
          <a:xfrm>
            <a:off x="4507466" y="1151438"/>
            <a:ext cx="2307726" cy="1746367"/>
            <a:chOff x="2168875" y="1130212"/>
            <a:chExt cx="3518948" cy="2883222"/>
          </a:xfrm>
        </p:grpSpPr>
        <p:sp>
          <p:nvSpPr>
            <p:cNvPr id="709" name="Google Shape;709;p56"/>
            <p:cNvSpPr/>
            <p:nvPr/>
          </p:nvSpPr>
          <p:spPr>
            <a:xfrm>
              <a:off x="2168875" y="2988200"/>
              <a:ext cx="1325950" cy="327300"/>
            </a:xfrm>
            <a:custGeom>
              <a:avLst/>
              <a:gdLst/>
              <a:ahLst/>
              <a:cxnLst/>
              <a:rect l="l" t="t" r="r" b="b"/>
              <a:pathLst>
                <a:path w="53038" h="13092" extrusionOk="0">
                  <a:moveTo>
                    <a:pt x="0" y="1749"/>
                  </a:moveTo>
                  <a:cubicBezTo>
                    <a:pt x="3109" y="3498"/>
                    <a:pt x="12434" y="10686"/>
                    <a:pt x="18651" y="12240"/>
                  </a:cubicBezTo>
                  <a:cubicBezTo>
                    <a:pt x="24868" y="13794"/>
                    <a:pt x="31571" y="13114"/>
                    <a:pt x="37302" y="11074"/>
                  </a:cubicBezTo>
                  <a:cubicBezTo>
                    <a:pt x="43033" y="9034"/>
                    <a:pt x="50415" y="1846"/>
                    <a:pt x="53038" y="0"/>
                  </a:cubicBezTo>
                </a:path>
              </a:pathLst>
            </a:cu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56"/>
            <p:cNvSpPr txBox="1"/>
            <p:nvPr/>
          </p:nvSpPr>
          <p:spPr>
            <a:xfrm>
              <a:off x="3186539" y="3353734"/>
              <a:ext cx="2407500" cy="65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Lexend Deca"/>
                  <a:ea typeface="Lexend Deca"/>
                  <a:cs typeface="Lexend Deca"/>
                  <a:sym typeface="Lexend Deca"/>
                </a:rPr>
                <a:t>transformation</a:t>
              </a:r>
              <a:endParaRPr b="1" i="0" u="none" strike="noStrike" cap="none">
                <a:solidFill>
                  <a:srgbClr val="000000"/>
                </a:solidFill>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800"/>
                <a:buFont typeface="Arial"/>
                <a:buNone/>
              </a:pPr>
              <a:r>
                <a:rPr lang="fr" b="0" i="0" u="none" strike="noStrike" cap="none">
                  <a:solidFill>
                    <a:srgbClr val="000000"/>
                  </a:solidFill>
                  <a:latin typeface="Lexend Deca"/>
                  <a:ea typeface="Lexend Deca"/>
                  <a:cs typeface="Lexend Deca"/>
                  <a:sym typeface="Lexend Deca"/>
                </a:rPr>
                <a:t>(combustion)</a:t>
              </a:r>
              <a:endParaRPr b="0" i="0" u="none" strike="noStrike" cap="none">
                <a:solidFill>
                  <a:srgbClr val="000000"/>
                </a:solidFill>
                <a:latin typeface="Lexend Deca"/>
                <a:ea typeface="Lexend Deca"/>
                <a:cs typeface="Lexend Deca"/>
                <a:sym typeface="Lexend Deca"/>
              </a:endParaRPr>
            </a:p>
          </p:txBody>
        </p:sp>
        <p:pic>
          <p:nvPicPr>
            <p:cNvPr id="711" name="Google Shape;711;p56"/>
            <p:cNvPicPr preferRelativeResize="0"/>
            <p:nvPr/>
          </p:nvPicPr>
          <p:blipFill rotWithShape="1">
            <a:blip r:embed="rId6">
              <a:alphaModFix/>
            </a:blip>
            <a:srcRect/>
            <a:stretch/>
          </p:blipFill>
          <p:spPr>
            <a:xfrm>
              <a:off x="3372774" y="1130212"/>
              <a:ext cx="2315049" cy="198045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57"/>
          <p:cNvPicPr preferRelativeResize="0"/>
          <p:nvPr/>
        </p:nvPicPr>
        <p:blipFill rotWithShape="1">
          <a:blip r:embed="rId3">
            <a:alphaModFix/>
          </a:blip>
          <a:srcRect l="18314" r="22415"/>
          <a:stretch/>
        </p:blipFill>
        <p:spPr>
          <a:xfrm>
            <a:off x="389300" y="0"/>
            <a:ext cx="3206451" cy="4838699"/>
          </a:xfrm>
          <a:prstGeom prst="rect">
            <a:avLst/>
          </a:prstGeom>
          <a:noFill/>
          <a:ln>
            <a:noFill/>
          </a:ln>
        </p:spPr>
      </p:pic>
      <p:sp>
        <p:nvSpPr>
          <p:cNvPr id="717" name="Google Shape;717;p57"/>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33</a:t>
            </a:fld>
            <a:endParaRPr/>
          </a:p>
        </p:txBody>
      </p:sp>
      <p:sp>
        <p:nvSpPr>
          <p:cNvPr id="718" name="Google Shape;718;p57"/>
          <p:cNvSpPr txBox="1"/>
          <p:nvPr/>
        </p:nvSpPr>
        <p:spPr>
          <a:xfrm>
            <a:off x="0" y="0"/>
            <a:ext cx="9144000" cy="718200"/>
          </a:xfrm>
          <a:prstGeom prst="rect">
            <a:avLst/>
          </a:prstGeom>
          <a:noFill/>
          <a:ln>
            <a:noFill/>
          </a:ln>
          <a:effectLst>
            <a:outerShdw blurRad="57150" dist="1905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719" name="Google Shape;719;p57"/>
          <p:cNvSpPr txBox="1"/>
          <p:nvPr/>
        </p:nvSpPr>
        <p:spPr>
          <a:xfrm>
            <a:off x="3359688" y="817775"/>
            <a:ext cx="3284400" cy="31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thermique</a:t>
            </a:r>
            <a:endParaRPr sz="1800" b="1" i="0" u="none" strike="noStrike" cap="none">
              <a:solidFill>
                <a:srgbClr val="000000"/>
              </a:solidFill>
              <a:latin typeface="Lexend Deca"/>
              <a:ea typeface="Lexend Deca"/>
              <a:cs typeface="Lexend Deca"/>
              <a:sym typeface="Lexend Deca"/>
            </a:endParaRPr>
          </a:p>
        </p:txBody>
      </p:sp>
      <p:sp>
        <p:nvSpPr>
          <p:cNvPr id="720" name="Google Shape;720;p57"/>
          <p:cNvSpPr txBox="1"/>
          <p:nvPr/>
        </p:nvSpPr>
        <p:spPr>
          <a:xfrm>
            <a:off x="3673494" y="2946575"/>
            <a:ext cx="2656800" cy="31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mécanique</a:t>
            </a:r>
            <a:endParaRPr sz="1800" b="1" i="0" u="none" strike="noStrike" cap="none">
              <a:solidFill>
                <a:srgbClr val="000000"/>
              </a:solidFill>
              <a:latin typeface="Lexend Deca"/>
              <a:ea typeface="Lexend Deca"/>
              <a:cs typeface="Lexend Deca"/>
              <a:sym typeface="Lexend Deca"/>
            </a:endParaRPr>
          </a:p>
        </p:txBody>
      </p:sp>
      <p:sp>
        <p:nvSpPr>
          <p:cNvPr id="721" name="Google Shape;721;p57"/>
          <p:cNvSpPr txBox="1"/>
          <p:nvPr/>
        </p:nvSpPr>
        <p:spPr>
          <a:xfrm>
            <a:off x="3673500" y="4119300"/>
            <a:ext cx="2495100" cy="31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électrique</a:t>
            </a:r>
            <a:endParaRPr sz="1800" b="1" i="0" u="none" strike="noStrike" cap="none">
              <a:solidFill>
                <a:srgbClr val="000000"/>
              </a:solidFill>
              <a:latin typeface="Lexend Deca"/>
              <a:ea typeface="Lexend Deca"/>
              <a:cs typeface="Lexend Deca"/>
              <a:sym typeface="Lexend Deca"/>
            </a:endParaRPr>
          </a:p>
        </p:txBody>
      </p:sp>
      <p:sp>
        <p:nvSpPr>
          <p:cNvPr id="722" name="Google Shape;722;p57"/>
          <p:cNvSpPr txBox="1"/>
          <p:nvPr/>
        </p:nvSpPr>
        <p:spPr>
          <a:xfrm>
            <a:off x="3650561" y="1688675"/>
            <a:ext cx="2329500" cy="475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00000"/>
                </a:solidFill>
                <a:highlight>
                  <a:srgbClr val="FFFFFF"/>
                </a:highlight>
                <a:latin typeface="Lexend Deca"/>
                <a:ea typeface="Lexend Deca"/>
                <a:cs typeface="Lexend Deca"/>
                <a:sym typeface="Lexend Deca"/>
              </a:rPr>
              <a:t>Energie Solaire</a:t>
            </a:r>
            <a:endParaRPr sz="1800" b="1" i="0" u="none" strike="noStrike" cap="none">
              <a:solidFill>
                <a:srgbClr val="000000"/>
              </a:solidFill>
              <a:latin typeface="Lexend Deca"/>
              <a:ea typeface="Lexend Deca"/>
              <a:cs typeface="Lexend Deca"/>
              <a:sym typeface="Lexend Deca"/>
            </a:endParaRPr>
          </a:p>
        </p:txBody>
      </p:sp>
      <p:pic>
        <p:nvPicPr>
          <p:cNvPr id="723" name="Google Shape;723;p57"/>
          <p:cNvPicPr preferRelativeResize="0"/>
          <p:nvPr/>
        </p:nvPicPr>
        <p:blipFill rotWithShape="1">
          <a:blip r:embed="rId4">
            <a:alphaModFix/>
          </a:blip>
          <a:srcRect r="75726" b="58409"/>
          <a:stretch/>
        </p:blipFill>
        <p:spPr>
          <a:xfrm>
            <a:off x="6658950" y="3966902"/>
            <a:ext cx="558712" cy="611278"/>
          </a:xfrm>
          <a:prstGeom prst="rect">
            <a:avLst/>
          </a:prstGeom>
          <a:noFill/>
          <a:ln>
            <a:noFill/>
          </a:ln>
        </p:spPr>
      </p:pic>
      <p:pic>
        <p:nvPicPr>
          <p:cNvPr id="724" name="Google Shape;724;p57"/>
          <p:cNvPicPr preferRelativeResize="0"/>
          <p:nvPr/>
        </p:nvPicPr>
        <p:blipFill rotWithShape="1">
          <a:blip r:embed="rId4">
            <a:alphaModFix/>
          </a:blip>
          <a:srcRect l="70365" b="58409"/>
          <a:stretch/>
        </p:blipFill>
        <p:spPr>
          <a:xfrm>
            <a:off x="7119746" y="3966902"/>
            <a:ext cx="682134" cy="611278"/>
          </a:xfrm>
          <a:prstGeom prst="rect">
            <a:avLst/>
          </a:prstGeom>
          <a:noFill/>
          <a:ln>
            <a:noFill/>
          </a:ln>
        </p:spPr>
      </p:pic>
      <p:pic>
        <p:nvPicPr>
          <p:cNvPr id="725" name="Google Shape;725;p57"/>
          <p:cNvPicPr preferRelativeResize="0"/>
          <p:nvPr/>
        </p:nvPicPr>
        <p:blipFill rotWithShape="1">
          <a:blip r:embed="rId5">
            <a:alphaModFix/>
          </a:blip>
          <a:srcRect/>
          <a:stretch/>
        </p:blipFill>
        <p:spPr>
          <a:xfrm flipH="1">
            <a:off x="7942956" y="4103170"/>
            <a:ext cx="362831" cy="696102"/>
          </a:xfrm>
          <a:prstGeom prst="rect">
            <a:avLst/>
          </a:prstGeom>
          <a:noFill/>
          <a:ln>
            <a:noFill/>
          </a:ln>
        </p:spPr>
      </p:pic>
      <p:sp>
        <p:nvSpPr>
          <p:cNvPr id="726" name="Google Shape;726;p57"/>
          <p:cNvSpPr txBox="1"/>
          <p:nvPr/>
        </p:nvSpPr>
        <p:spPr>
          <a:xfrm rot="-281001">
            <a:off x="905235" y="1959057"/>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i="0" u="none" strike="noStrike" cap="none">
                <a:solidFill>
                  <a:srgbClr val="000000"/>
                </a:solidFill>
                <a:latin typeface="Lexend Deca"/>
                <a:ea typeface="Lexend Deca"/>
                <a:cs typeface="Lexend Deca"/>
                <a:sym typeface="Lexend Deca"/>
              </a:rPr>
              <a:t>Formes</a:t>
            </a:r>
            <a:endParaRPr sz="1600" b="1" i="0" u="none" strike="noStrike" cap="none">
              <a:solidFill>
                <a:srgbClr val="000000"/>
              </a:solidFill>
              <a:latin typeface="Lexend Deca"/>
              <a:ea typeface="Lexend Deca"/>
              <a:cs typeface="Lexend Deca"/>
              <a:sym typeface="Lexend Deca"/>
            </a:endParaRPr>
          </a:p>
        </p:txBody>
      </p:sp>
      <p:sp>
        <p:nvSpPr>
          <p:cNvPr id="727" name="Google Shape;727;p57"/>
          <p:cNvSpPr txBox="1"/>
          <p:nvPr/>
        </p:nvSpPr>
        <p:spPr>
          <a:xfrm rot="-281001">
            <a:off x="936254" y="2337889"/>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Sources</a:t>
            </a:r>
            <a:endParaRPr sz="1600" b="0" i="0" u="none" strike="noStrike" cap="none">
              <a:solidFill>
                <a:srgbClr val="000000"/>
              </a:solidFill>
              <a:latin typeface="Lexend Deca"/>
              <a:ea typeface="Lexend Deca"/>
              <a:cs typeface="Lexend Deca"/>
              <a:sym typeface="Lexend Deca"/>
            </a:endParaRPr>
          </a:p>
        </p:txBody>
      </p:sp>
      <p:sp>
        <p:nvSpPr>
          <p:cNvPr id="728" name="Google Shape;728;p57"/>
          <p:cNvSpPr txBox="1"/>
          <p:nvPr/>
        </p:nvSpPr>
        <p:spPr>
          <a:xfrm rot="-280842">
            <a:off x="964490" y="2674483"/>
            <a:ext cx="1944786"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Fabriquer</a:t>
            </a:r>
            <a:endParaRPr sz="1600" b="0" i="0" u="none" strike="noStrike" cap="none">
              <a:solidFill>
                <a:srgbClr val="000000"/>
              </a:solidFill>
              <a:latin typeface="Lexend Deca"/>
              <a:ea typeface="Lexend Deca"/>
              <a:cs typeface="Lexend Deca"/>
              <a:sym typeface="Lexend Deca"/>
            </a:endParaRPr>
          </a:p>
        </p:txBody>
      </p:sp>
      <p:sp>
        <p:nvSpPr>
          <p:cNvPr id="729" name="Google Shape;729;p57"/>
          <p:cNvSpPr txBox="1"/>
          <p:nvPr/>
        </p:nvSpPr>
        <p:spPr>
          <a:xfrm rot="-280720">
            <a:off x="1038577" y="3436065"/>
            <a:ext cx="2603977" cy="71818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Chaîne d’énergie d’un objet</a:t>
            </a:r>
            <a:endParaRPr sz="1600" b="0" i="0" u="none" strike="noStrike" cap="none">
              <a:solidFill>
                <a:srgbClr val="000000"/>
              </a:solidFill>
              <a:latin typeface="Lexend Deca"/>
              <a:ea typeface="Lexend Deca"/>
              <a:cs typeface="Lexend Deca"/>
              <a:sym typeface="Lexend Deca"/>
            </a:endParaRPr>
          </a:p>
        </p:txBody>
      </p:sp>
      <p:sp>
        <p:nvSpPr>
          <p:cNvPr id="730" name="Google Shape;730;p57"/>
          <p:cNvSpPr txBox="1"/>
          <p:nvPr/>
        </p:nvSpPr>
        <p:spPr>
          <a:xfrm rot="-281001">
            <a:off x="873574" y="1572376"/>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Energie</a:t>
            </a:r>
            <a:endParaRPr sz="1600" b="0" i="0" u="none" strike="noStrike" cap="none">
              <a:solidFill>
                <a:srgbClr val="000000"/>
              </a:solidFill>
              <a:latin typeface="Lexend Deca"/>
              <a:ea typeface="Lexend Deca"/>
              <a:cs typeface="Lexend Deca"/>
              <a:sym typeface="Lexend Deca"/>
            </a:endParaRPr>
          </a:p>
        </p:txBody>
      </p:sp>
      <p:sp>
        <p:nvSpPr>
          <p:cNvPr id="731" name="Google Shape;731;p57"/>
          <p:cNvSpPr txBox="1"/>
          <p:nvPr/>
        </p:nvSpPr>
        <p:spPr>
          <a:xfrm rot="-280928">
            <a:off x="996785" y="3050752"/>
            <a:ext cx="2837268"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Chaîne d’énergie</a:t>
            </a:r>
            <a:endParaRPr sz="1600" b="0" i="0" u="none" strike="noStrike" cap="none">
              <a:solidFill>
                <a:srgbClr val="000000"/>
              </a:solidFill>
              <a:latin typeface="Lexend Deca"/>
              <a:ea typeface="Lexend Deca"/>
              <a:cs typeface="Lexend Deca"/>
              <a:sym typeface="Lexend Deca"/>
            </a:endParaRPr>
          </a:p>
        </p:txBody>
      </p:sp>
      <p:pic>
        <p:nvPicPr>
          <p:cNvPr id="732" name="Google Shape;732;p57"/>
          <p:cNvPicPr preferRelativeResize="0"/>
          <p:nvPr/>
        </p:nvPicPr>
        <p:blipFill rotWithShape="1">
          <a:blip r:embed="rId6">
            <a:alphaModFix/>
          </a:blip>
          <a:srcRect/>
          <a:stretch/>
        </p:blipFill>
        <p:spPr>
          <a:xfrm>
            <a:off x="6904351" y="1433800"/>
            <a:ext cx="1533901" cy="1140849"/>
          </a:xfrm>
          <a:prstGeom prst="rect">
            <a:avLst/>
          </a:prstGeom>
          <a:noFill/>
          <a:ln>
            <a:noFill/>
          </a:ln>
        </p:spPr>
      </p:pic>
      <p:pic>
        <p:nvPicPr>
          <p:cNvPr id="733" name="Google Shape;733;p57"/>
          <p:cNvPicPr preferRelativeResize="0"/>
          <p:nvPr/>
        </p:nvPicPr>
        <p:blipFill rotWithShape="1">
          <a:blip r:embed="rId7">
            <a:alphaModFix/>
          </a:blip>
          <a:srcRect/>
          <a:stretch/>
        </p:blipFill>
        <p:spPr>
          <a:xfrm>
            <a:off x="6686198" y="2733900"/>
            <a:ext cx="983523" cy="928200"/>
          </a:xfrm>
          <a:prstGeom prst="rect">
            <a:avLst/>
          </a:prstGeom>
          <a:noFill/>
          <a:ln>
            <a:noFill/>
          </a:ln>
        </p:spPr>
      </p:pic>
      <p:pic>
        <p:nvPicPr>
          <p:cNvPr id="734" name="Google Shape;734;p57"/>
          <p:cNvPicPr preferRelativeResize="0"/>
          <p:nvPr/>
        </p:nvPicPr>
        <p:blipFill rotWithShape="1">
          <a:blip r:embed="rId8">
            <a:alphaModFix/>
          </a:blip>
          <a:srcRect/>
          <a:stretch/>
        </p:blipFill>
        <p:spPr>
          <a:xfrm>
            <a:off x="7696145" y="2701286"/>
            <a:ext cx="1148780" cy="910400"/>
          </a:xfrm>
          <a:prstGeom prst="rect">
            <a:avLst/>
          </a:prstGeom>
          <a:noFill/>
          <a:ln>
            <a:noFill/>
          </a:ln>
        </p:spPr>
      </p:pic>
      <p:pic>
        <p:nvPicPr>
          <p:cNvPr id="735" name="Google Shape;735;p57"/>
          <p:cNvPicPr preferRelativeResize="0"/>
          <p:nvPr/>
        </p:nvPicPr>
        <p:blipFill rotWithShape="1">
          <a:blip r:embed="rId9">
            <a:alphaModFix/>
          </a:blip>
          <a:srcRect/>
          <a:stretch/>
        </p:blipFill>
        <p:spPr>
          <a:xfrm>
            <a:off x="7328741" y="463884"/>
            <a:ext cx="614206" cy="84329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58"/>
          <p:cNvPicPr preferRelativeResize="0"/>
          <p:nvPr/>
        </p:nvPicPr>
        <p:blipFill rotWithShape="1">
          <a:blip r:embed="rId3">
            <a:alphaModFix/>
          </a:blip>
          <a:srcRect l="18314" r="22415"/>
          <a:stretch/>
        </p:blipFill>
        <p:spPr>
          <a:xfrm>
            <a:off x="389300" y="0"/>
            <a:ext cx="3206451" cy="4838699"/>
          </a:xfrm>
          <a:prstGeom prst="rect">
            <a:avLst/>
          </a:prstGeom>
          <a:noFill/>
          <a:ln>
            <a:noFill/>
          </a:ln>
        </p:spPr>
      </p:pic>
      <p:sp>
        <p:nvSpPr>
          <p:cNvPr id="741" name="Google Shape;741;p5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34</a:t>
            </a:fld>
            <a:endParaRPr/>
          </a:p>
        </p:txBody>
      </p:sp>
      <p:sp>
        <p:nvSpPr>
          <p:cNvPr id="742" name="Google Shape;742;p58"/>
          <p:cNvSpPr txBox="1"/>
          <p:nvPr/>
        </p:nvSpPr>
        <p:spPr>
          <a:xfrm>
            <a:off x="0" y="0"/>
            <a:ext cx="9144000" cy="718200"/>
          </a:xfrm>
          <a:prstGeom prst="rect">
            <a:avLst/>
          </a:prstGeom>
          <a:noFill/>
          <a:ln>
            <a:noFill/>
          </a:ln>
          <a:effectLst>
            <a:outerShdw blurRad="57150" dist="1905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743" name="Google Shape;743;p58"/>
          <p:cNvSpPr txBox="1">
            <a:spLocks noGrp="1"/>
          </p:cNvSpPr>
          <p:nvPr>
            <p:ph type="sldNum" idx="12"/>
          </p:nvPr>
        </p:nvSpPr>
        <p:spPr>
          <a:xfrm>
            <a:off x="8499911" y="3556061"/>
            <a:ext cx="495300" cy="309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34</a:t>
            </a:fld>
            <a:endParaRPr/>
          </a:p>
        </p:txBody>
      </p:sp>
      <p:sp>
        <p:nvSpPr>
          <p:cNvPr id="744" name="Google Shape;744;p58"/>
          <p:cNvSpPr txBox="1"/>
          <p:nvPr/>
        </p:nvSpPr>
        <p:spPr>
          <a:xfrm>
            <a:off x="3310500" y="1265336"/>
            <a:ext cx="2981100" cy="683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fr" sz="2400" b="1" i="0" u="none" strike="noStrike" cap="none">
                <a:solidFill>
                  <a:srgbClr val="434343"/>
                </a:solidFill>
                <a:latin typeface="Lexend Deca"/>
                <a:ea typeface="Lexend Deca"/>
                <a:cs typeface="Lexend Deca"/>
                <a:sym typeface="Lexend Deca"/>
              </a:rPr>
              <a:t>Non renouvelables</a:t>
            </a:r>
            <a:endParaRPr sz="2400" b="1" i="0" u="none" strike="noStrike" cap="none">
              <a:solidFill>
                <a:srgbClr val="434343"/>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p:txBody>
      </p:sp>
      <p:sp>
        <p:nvSpPr>
          <p:cNvPr id="745" name="Google Shape;745;p58"/>
          <p:cNvSpPr txBox="1"/>
          <p:nvPr/>
        </p:nvSpPr>
        <p:spPr>
          <a:xfrm>
            <a:off x="6510303" y="1250301"/>
            <a:ext cx="2595600" cy="683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fr" sz="2400" b="1" i="0" u="none" strike="noStrike" cap="none">
                <a:solidFill>
                  <a:srgbClr val="434343"/>
                </a:solidFill>
                <a:latin typeface="Lexend Deca"/>
                <a:ea typeface="Lexend Deca"/>
                <a:cs typeface="Lexend Deca"/>
                <a:sym typeface="Lexend Deca"/>
              </a:rPr>
              <a:t>Renouvelables</a:t>
            </a:r>
            <a:endParaRPr sz="2400" b="1" i="0" u="none" strike="noStrike" cap="none">
              <a:solidFill>
                <a:srgbClr val="434343"/>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434343"/>
              </a:solidFill>
              <a:latin typeface="Lexend Deca"/>
              <a:ea typeface="Lexend Deca"/>
              <a:cs typeface="Lexend Deca"/>
              <a:sym typeface="Lexend Deca"/>
            </a:endParaRPr>
          </a:p>
        </p:txBody>
      </p:sp>
      <p:sp>
        <p:nvSpPr>
          <p:cNvPr id="746" name="Google Shape;746;p58"/>
          <p:cNvSpPr txBox="1"/>
          <p:nvPr/>
        </p:nvSpPr>
        <p:spPr>
          <a:xfrm>
            <a:off x="3326408" y="1866506"/>
            <a:ext cx="2707800" cy="4326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Charbon</a:t>
            </a: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58"/>
          <p:cNvSpPr txBox="1"/>
          <p:nvPr/>
        </p:nvSpPr>
        <p:spPr>
          <a:xfrm>
            <a:off x="3310545" y="2352290"/>
            <a:ext cx="2707800" cy="5121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Gaz</a:t>
            </a:r>
            <a:endParaRPr sz="1400" b="0" i="0" u="none" strike="noStrike" cap="none">
              <a:solidFill>
                <a:srgbClr val="000000"/>
              </a:solidFill>
              <a:latin typeface="Arial"/>
              <a:ea typeface="Arial"/>
              <a:cs typeface="Arial"/>
              <a:sym typeface="Arial"/>
            </a:endParaRPr>
          </a:p>
        </p:txBody>
      </p:sp>
      <p:sp>
        <p:nvSpPr>
          <p:cNvPr id="748" name="Google Shape;748;p58"/>
          <p:cNvSpPr txBox="1"/>
          <p:nvPr/>
        </p:nvSpPr>
        <p:spPr>
          <a:xfrm>
            <a:off x="3322234" y="2808971"/>
            <a:ext cx="2707800" cy="5121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Pétrole</a:t>
            </a:r>
            <a:endParaRPr sz="2400" b="0" i="0" u="none" strike="noStrike" cap="none">
              <a:solidFill>
                <a:srgbClr val="434343"/>
              </a:solidFill>
              <a:latin typeface="Lexend Deca"/>
              <a:ea typeface="Lexend Deca"/>
              <a:cs typeface="Lexend Deca"/>
              <a:sym typeface="Lexend Deca"/>
            </a:endParaRPr>
          </a:p>
          <a:p>
            <a:pPr marL="457200" marR="0" lvl="0" indent="0" algn="ctr"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49" name="Google Shape;749;p58"/>
          <p:cNvSpPr txBox="1"/>
          <p:nvPr/>
        </p:nvSpPr>
        <p:spPr>
          <a:xfrm>
            <a:off x="3310545" y="3277660"/>
            <a:ext cx="2707800" cy="5121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Uranium</a:t>
            </a:r>
            <a:endParaRPr sz="1400" b="0" i="0" u="none" strike="noStrike" cap="none">
              <a:solidFill>
                <a:srgbClr val="000000"/>
              </a:solidFill>
              <a:latin typeface="Arial"/>
              <a:ea typeface="Arial"/>
              <a:cs typeface="Arial"/>
              <a:sym typeface="Arial"/>
            </a:endParaRPr>
          </a:p>
        </p:txBody>
      </p:sp>
      <p:sp>
        <p:nvSpPr>
          <p:cNvPr id="750" name="Google Shape;750;p58"/>
          <p:cNvSpPr txBox="1"/>
          <p:nvPr/>
        </p:nvSpPr>
        <p:spPr>
          <a:xfrm>
            <a:off x="6398200" y="2756030"/>
            <a:ext cx="2707800" cy="4326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Chute d’eau</a:t>
            </a:r>
            <a:endParaRPr sz="1400" b="0" i="0" u="none" strike="noStrike" cap="none">
              <a:solidFill>
                <a:srgbClr val="000000"/>
              </a:solidFill>
              <a:latin typeface="Arial"/>
              <a:ea typeface="Arial"/>
              <a:cs typeface="Arial"/>
              <a:sym typeface="Arial"/>
            </a:endParaRPr>
          </a:p>
        </p:txBody>
      </p:sp>
      <p:sp>
        <p:nvSpPr>
          <p:cNvPr id="751" name="Google Shape;751;p58"/>
          <p:cNvSpPr txBox="1"/>
          <p:nvPr/>
        </p:nvSpPr>
        <p:spPr>
          <a:xfrm>
            <a:off x="6398200" y="1847509"/>
            <a:ext cx="2707800" cy="5121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Soleil</a:t>
            </a:r>
            <a:endParaRPr sz="1400" b="0" i="0" u="none" strike="noStrike" cap="none">
              <a:solidFill>
                <a:srgbClr val="000000"/>
              </a:solidFill>
              <a:latin typeface="Arial"/>
              <a:ea typeface="Arial"/>
              <a:cs typeface="Arial"/>
              <a:sym typeface="Arial"/>
            </a:endParaRPr>
          </a:p>
        </p:txBody>
      </p:sp>
      <p:sp>
        <p:nvSpPr>
          <p:cNvPr id="752" name="Google Shape;752;p58"/>
          <p:cNvSpPr txBox="1"/>
          <p:nvPr/>
        </p:nvSpPr>
        <p:spPr>
          <a:xfrm>
            <a:off x="6398200" y="2284034"/>
            <a:ext cx="2707800" cy="4719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Vent</a:t>
            </a:r>
            <a:endParaRPr sz="1400" b="0" i="0" u="none" strike="noStrike" cap="none">
              <a:solidFill>
                <a:srgbClr val="000000"/>
              </a:solidFill>
              <a:latin typeface="Arial"/>
              <a:ea typeface="Arial"/>
              <a:cs typeface="Arial"/>
              <a:sym typeface="Arial"/>
            </a:endParaRPr>
          </a:p>
        </p:txBody>
      </p:sp>
      <p:sp>
        <p:nvSpPr>
          <p:cNvPr id="753" name="Google Shape;753;p58"/>
          <p:cNvSpPr txBox="1"/>
          <p:nvPr/>
        </p:nvSpPr>
        <p:spPr>
          <a:xfrm>
            <a:off x="6398200" y="3218828"/>
            <a:ext cx="2707800" cy="432600"/>
          </a:xfrm>
          <a:prstGeom prst="rect">
            <a:avLst/>
          </a:prstGeom>
          <a:noFill/>
          <a:ln>
            <a:noFill/>
          </a:ln>
        </p:spPr>
        <p:txBody>
          <a:bodyPr spcFirstLastPara="1" wrap="square" lIns="91425" tIns="91425" rIns="91425" bIns="91425" anchor="t" anchorCtr="0">
            <a:noAutofit/>
          </a:bodyPr>
          <a:lstStyle/>
          <a:p>
            <a:pPr marL="457200" marR="0" lvl="0" indent="-381000" algn="ctr" rtl="0">
              <a:lnSpc>
                <a:spcPct val="115000"/>
              </a:lnSpc>
              <a:spcBef>
                <a:spcPts val="0"/>
              </a:spcBef>
              <a:spcAft>
                <a:spcPts val="0"/>
              </a:spcAft>
              <a:buClr>
                <a:srgbClr val="434343"/>
              </a:buClr>
              <a:buSzPts val="2400"/>
              <a:buFont typeface="Lexend Deca"/>
              <a:buChar char="➔"/>
            </a:pPr>
            <a:r>
              <a:rPr lang="fr" sz="2400" b="0" i="0" u="none" strike="noStrike" cap="none">
                <a:solidFill>
                  <a:srgbClr val="434343"/>
                </a:solidFill>
                <a:latin typeface="Lexend Deca"/>
                <a:ea typeface="Lexend Deca"/>
                <a:cs typeface="Lexend Deca"/>
                <a:sym typeface="Lexend Deca"/>
              </a:rPr>
              <a:t>Biomasse</a:t>
            </a:r>
            <a:endParaRPr sz="1400" b="0" i="0" u="none" strike="noStrike" cap="none">
              <a:solidFill>
                <a:srgbClr val="000000"/>
              </a:solidFill>
              <a:latin typeface="Arial"/>
              <a:ea typeface="Arial"/>
              <a:cs typeface="Arial"/>
              <a:sym typeface="Arial"/>
            </a:endParaRPr>
          </a:p>
        </p:txBody>
      </p:sp>
      <p:pic>
        <p:nvPicPr>
          <p:cNvPr id="754" name="Google Shape;754;p58"/>
          <p:cNvPicPr preferRelativeResize="0"/>
          <p:nvPr/>
        </p:nvPicPr>
        <p:blipFill rotWithShape="1">
          <a:blip r:embed="rId4">
            <a:alphaModFix/>
          </a:blip>
          <a:srcRect l="6211" t="5068" r="4805" b="10178"/>
          <a:stretch/>
        </p:blipFill>
        <p:spPr>
          <a:xfrm flipH="1">
            <a:off x="5898074" y="2217012"/>
            <a:ext cx="757475" cy="718200"/>
          </a:xfrm>
          <a:prstGeom prst="rect">
            <a:avLst/>
          </a:prstGeom>
          <a:noFill/>
          <a:ln>
            <a:noFill/>
          </a:ln>
        </p:spPr>
      </p:pic>
      <p:sp>
        <p:nvSpPr>
          <p:cNvPr id="755" name="Google Shape;755;p58"/>
          <p:cNvSpPr txBox="1"/>
          <p:nvPr/>
        </p:nvSpPr>
        <p:spPr>
          <a:xfrm rot="-281001">
            <a:off x="905235" y="1959057"/>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Formes</a:t>
            </a:r>
            <a:endParaRPr sz="1600" b="0" i="0" u="none" strike="noStrike" cap="none">
              <a:solidFill>
                <a:srgbClr val="000000"/>
              </a:solidFill>
              <a:latin typeface="Lexend Deca"/>
              <a:ea typeface="Lexend Deca"/>
              <a:cs typeface="Lexend Deca"/>
              <a:sym typeface="Lexend Deca"/>
            </a:endParaRPr>
          </a:p>
        </p:txBody>
      </p:sp>
      <p:sp>
        <p:nvSpPr>
          <p:cNvPr id="756" name="Google Shape;756;p58"/>
          <p:cNvSpPr txBox="1"/>
          <p:nvPr/>
        </p:nvSpPr>
        <p:spPr>
          <a:xfrm rot="-281001">
            <a:off x="936254" y="2337889"/>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i="0" u="none" strike="noStrike" cap="none">
                <a:solidFill>
                  <a:srgbClr val="000000"/>
                </a:solidFill>
                <a:latin typeface="Lexend Deca"/>
                <a:ea typeface="Lexend Deca"/>
                <a:cs typeface="Lexend Deca"/>
                <a:sym typeface="Lexend Deca"/>
              </a:rPr>
              <a:t>Sources</a:t>
            </a:r>
            <a:endParaRPr sz="1600" b="1" i="0" u="none" strike="noStrike" cap="none">
              <a:solidFill>
                <a:srgbClr val="000000"/>
              </a:solidFill>
              <a:latin typeface="Lexend Deca"/>
              <a:ea typeface="Lexend Deca"/>
              <a:cs typeface="Lexend Deca"/>
              <a:sym typeface="Lexend Deca"/>
            </a:endParaRPr>
          </a:p>
        </p:txBody>
      </p:sp>
      <p:sp>
        <p:nvSpPr>
          <p:cNvPr id="757" name="Google Shape;757;p58"/>
          <p:cNvSpPr txBox="1"/>
          <p:nvPr/>
        </p:nvSpPr>
        <p:spPr>
          <a:xfrm rot="-280842">
            <a:off x="964490" y="2674483"/>
            <a:ext cx="1944786"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Fabriquer</a:t>
            </a:r>
            <a:endParaRPr sz="1600" b="0" i="0" u="none" strike="noStrike" cap="none">
              <a:solidFill>
                <a:srgbClr val="000000"/>
              </a:solidFill>
              <a:latin typeface="Lexend Deca"/>
              <a:ea typeface="Lexend Deca"/>
              <a:cs typeface="Lexend Deca"/>
              <a:sym typeface="Lexend Deca"/>
            </a:endParaRPr>
          </a:p>
        </p:txBody>
      </p:sp>
      <p:sp>
        <p:nvSpPr>
          <p:cNvPr id="758" name="Google Shape;758;p58"/>
          <p:cNvSpPr txBox="1"/>
          <p:nvPr/>
        </p:nvSpPr>
        <p:spPr>
          <a:xfrm rot="-280720">
            <a:off x="1038577" y="3436065"/>
            <a:ext cx="2603977" cy="71818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Chaîne d’énergie d’un objet</a:t>
            </a:r>
            <a:endParaRPr sz="1600" b="0" i="0" u="none" strike="noStrike" cap="none">
              <a:solidFill>
                <a:srgbClr val="000000"/>
              </a:solidFill>
              <a:latin typeface="Lexend Deca"/>
              <a:ea typeface="Lexend Deca"/>
              <a:cs typeface="Lexend Deca"/>
              <a:sym typeface="Lexend Deca"/>
            </a:endParaRPr>
          </a:p>
        </p:txBody>
      </p:sp>
      <p:sp>
        <p:nvSpPr>
          <p:cNvPr id="759" name="Google Shape;759;p58"/>
          <p:cNvSpPr txBox="1"/>
          <p:nvPr/>
        </p:nvSpPr>
        <p:spPr>
          <a:xfrm rot="-281001">
            <a:off x="873574" y="1572376"/>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Energie</a:t>
            </a:r>
            <a:endParaRPr sz="1600" b="0" i="0" u="none" strike="noStrike" cap="none">
              <a:solidFill>
                <a:srgbClr val="000000"/>
              </a:solidFill>
              <a:latin typeface="Lexend Deca"/>
              <a:ea typeface="Lexend Deca"/>
              <a:cs typeface="Lexend Deca"/>
              <a:sym typeface="Lexend Deca"/>
            </a:endParaRPr>
          </a:p>
        </p:txBody>
      </p:sp>
      <p:sp>
        <p:nvSpPr>
          <p:cNvPr id="760" name="Google Shape;760;p58"/>
          <p:cNvSpPr txBox="1"/>
          <p:nvPr/>
        </p:nvSpPr>
        <p:spPr>
          <a:xfrm rot="-280928">
            <a:off x="996785" y="3050752"/>
            <a:ext cx="2837268"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Chaîne d’énergie</a:t>
            </a:r>
            <a:endParaRPr sz="1600" b="0" i="0" u="none" strike="noStrike" cap="none">
              <a:solidFill>
                <a:srgbClr val="000000"/>
              </a:solidFill>
              <a:latin typeface="Lexend Deca"/>
              <a:ea typeface="Lexend Deca"/>
              <a:cs typeface="Lexend Deca"/>
              <a:sym typeface="Lexend Dec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59"/>
          <p:cNvPicPr preferRelativeResize="0"/>
          <p:nvPr/>
        </p:nvPicPr>
        <p:blipFill rotWithShape="1">
          <a:blip r:embed="rId3">
            <a:alphaModFix/>
          </a:blip>
          <a:srcRect l="18314" r="22415"/>
          <a:stretch/>
        </p:blipFill>
        <p:spPr>
          <a:xfrm>
            <a:off x="389300" y="0"/>
            <a:ext cx="3206451" cy="4838699"/>
          </a:xfrm>
          <a:prstGeom prst="rect">
            <a:avLst/>
          </a:prstGeom>
          <a:noFill/>
          <a:ln>
            <a:noFill/>
          </a:ln>
        </p:spPr>
      </p:pic>
      <p:sp>
        <p:nvSpPr>
          <p:cNvPr id="766" name="Google Shape;766;p5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35</a:t>
            </a:fld>
            <a:endParaRPr/>
          </a:p>
        </p:txBody>
      </p:sp>
      <p:sp>
        <p:nvSpPr>
          <p:cNvPr id="767" name="Google Shape;767;p59"/>
          <p:cNvSpPr txBox="1"/>
          <p:nvPr/>
        </p:nvSpPr>
        <p:spPr>
          <a:xfrm>
            <a:off x="0" y="0"/>
            <a:ext cx="9144000" cy="7182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pic>
        <p:nvPicPr>
          <p:cNvPr id="768" name="Google Shape;768;p59"/>
          <p:cNvPicPr preferRelativeResize="0"/>
          <p:nvPr/>
        </p:nvPicPr>
        <p:blipFill rotWithShape="1">
          <a:blip r:embed="rId4">
            <a:alphaModFix/>
          </a:blip>
          <a:srcRect/>
          <a:stretch/>
        </p:blipFill>
        <p:spPr>
          <a:xfrm>
            <a:off x="3494475" y="2406500"/>
            <a:ext cx="1272300" cy="723518"/>
          </a:xfrm>
          <a:prstGeom prst="rect">
            <a:avLst/>
          </a:prstGeom>
          <a:noFill/>
          <a:ln>
            <a:noFill/>
          </a:ln>
        </p:spPr>
      </p:pic>
      <p:pic>
        <p:nvPicPr>
          <p:cNvPr id="769" name="Google Shape;769;p59"/>
          <p:cNvPicPr preferRelativeResize="0"/>
          <p:nvPr/>
        </p:nvPicPr>
        <p:blipFill rotWithShape="1">
          <a:blip r:embed="rId5">
            <a:alphaModFix/>
          </a:blip>
          <a:srcRect/>
          <a:stretch/>
        </p:blipFill>
        <p:spPr>
          <a:xfrm flipH="1">
            <a:off x="4919325" y="2482702"/>
            <a:ext cx="849443" cy="817575"/>
          </a:xfrm>
          <a:prstGeom prst="rect">
            <a:avLst/>
          </a:prstGeom>
          <a:noFill/>
          <a:ln>
            <a:noFill/>
          </a:ln>
        </p:spPr>
      </p:pic>
      <p:pic>
        <p:nvPicPr>
          <p:cNvPr id="770" name="Google Shape;770;p59"/>
          <p:cNvPicPr preferRelativeResize="0"/>
          <p:nvPr/>
        </p:nvPicPr>
        <p:blipFill rotWithShape="1">
          <a:blip r:embed="rId6">
            <a:alphaModFix/>
          </a:blip>
          <a:srcRect l="60100" t="15276" r="3039" b="51293"/>
          <a:stretch/>
        </p:blipFill>
        <p:spPr>
          <a:xfrm>
            <a:off x="6349500" y="2341349"/>
            <a:ext cx="849451" cy="770409"/>
          </a:xfrm>
          <a:prstGeom prst="rect">
            <a:avLst/>
          </a:prstGeom>
          <a:noFill/>
          <a:ln>
            <a:noFill/>
          </a:ln>
        </p:spPr>
      </p:pic>
      <p:pic>
        <p:nvPicPr>
          <p:cNvPr id="771" name="Google Shape;771;p59"/>
          <p:cNvPicPr preferRelativeResize="0"/>
          <p:nvPr/>
        </p:nvPicPr>
        <p:blipFill rotWithShape="1">
          <a:blip r:embed="rId7">
            <a:alphaModFix/>
          </a:blip>
          <a:srcRect/>
          <a:stretch/>
        </p:blipFill>
        <p:spPr>
          <a:xfrm>
            <a:off x="5061126" y="3790876"/>
            <a:ext cx="1798200" cy="975500"/>
          </a:xfrm>
          <a:prstGeom prst="rect">
            <a:avLst/>
          </a:prstGeom>
          <a:noFill/>
          <a:ln>
            <a:noFill/>
          </a:ln>
        </p:spPr>
      </p:pic>
      <p:grpSp>
        <p:nvGrpSpPr>
          <p:cNvPr id="772" name="Google Shape;772;p59"/>
          <p:cNvGrpSpPr/>
          <p:nvPr/>
        </p:nvGrpSpPr>
        <p:grpSpPr>
          <a:xfrm>
            <a:off x="7244616" y="3340362"/>
            <a:ext cx="1776526" cy="1440900"/>
            <a:chOff x="593850" y="2513846"/>
            <a:chExt cx="2734800" cy="2341404"/>
          </a:xfrm>
        </p:grpSpPr>
        <p:pic>
          <p:nvPicPr>
            <p:cNvPr id="773" name="Google Shape;773;p59"/>
            <p:cNvPicPr preferRelativeResize="0"/>
            <p:nvPr/>
          </p:nvPicPr>
          <p:blipFill rotWithShape="1">
            <a:blip r:embed="rId8">
              <a:alphaModFix/>
            </a:blip>
            <a:srcRect/>
            <a:stretch/>
          </p:blipFill>
          <p:spPr>
            <a:xfrm>
              <a:off x="593850" y="2513846"/>
              <a:ext cx="757250" cy="2077879"/>
            </a:xfrm>
            <a:prstGeom prst="rect">
              <a:avLst/>
            </a:prstGeom>
            <a:noFill/>
            <a:ln>
              <a:noFill/>
            </a:ln>
          </p:spPr>
        </p:pic>
        <p:pic>
          <p:nvPicPr>
            <p:cNvPr id="774" name="Google Shape;774;p59"/>
            <p:cNvPicPr preferRelativeResize="0"/>
            <p:nvPr/>
          </p:nvPicPr>
          <p:blipFill rotWithShape="1">
            <a:blip r:embed="rId9">
              <a:alphaModFix/>
            </a:blip>
            <a:srcRect/>
            <a:stretch/>
          </p:blipFill>
          <p:spPr>
            <a:xfrm>
              <a:off x="1087475" y="3438456"/>
              <a:ext cx="2241175" cy="1416794"/>
            </a:xfrm>
            <a:prstGeom prst="rect">
              <a:avLst/>
            </a:prstGeom>
            <a:noFill/>
            <a:ln>
              <a:noFill/>
            </a:ln>
          </p:spPr>
        </p:pic>
      </p:grpSp>
      <p:cxnSp>
        <p:nvCxnSpPr>
          <p:cNvPr id="775" name="Google Shape;775;p59"/>
          <p:cNvCxnSpPr>
            <a:stCxn id="773" idx="1"/>
          </p:cNvCxnSpPr>
          <p:nvPr/>
        </p:nvCxnSpPr>
        <p:spPr>
          <a:xfrm rot="10800000">
            <a:off x="6531516" y="3272025"/>
            <a:ext cx="713100" cy="707700"/>
          </a:xfrm>
          <a:prstGeom prst="straightConnector1">
            <a:avLst/>
          </a:prstGeom>
          <a:noFill/>
          <a:ln w="9525" cap="flat" cmpd="sng">
            <a:solidFill>
              <a:schemeClr val="dk2"/>
            </a:solidFill>
            <a:prstDash val="solid"/>
            <a:round/>
            <a:headEnd type="none" w="sm" len="sm"/>
            <a:tailEnd type="triangle" w="med" len="med"/>
          </a:ln>
        </p:spPr>
      </p:cxnSp>
      <p:cxnSp>
        <p:nvCxnSpPr>
          <p:cNvPr id="776" name="Google Shape;776;p59"/>
          <p:cNvCxnSpPr/>
          <p:nvPr/>
        </p:nvCxnSpPr>
        <p:spPr>
          <a:xfrm rot="10800000" flipH="1">
            <a:off x="6073725" y="3261175"/>
            <a:ext cx="391800" cy="705900"/>
          </a:xfrm>
          <a:prstGeom prst="straightConnector1">
            <a:avLst/>
          </a:prstGeom>
          <a:noFill/>
          <a:ln w="9525" cap="flat" cmpd="sng">
            <a:solidFill>
              <a:schemeClr val="dk2"/>
            </a:solidFill>
            <a:prstDash val="solid"/>
            <a:round/>
            <a:headEnd type="none" w="sm" len="sm"/>
            <a:tailEnd type="triangle" w="med" len="med"/>
          </a:ln>
        </p:spPr>
      </p:cxnSp>
      <p:cxnSp>
        <p:nvCxnSpPr>
          <p:cNvPr id="777" name="Google Shape;777;p59"/>
          <p:cNvCxnSpPr/>
          <p:nvPr/>
        </p:nvCxnSpPr>
        <p:spPr>
          <a:xfrm rot="10800000">
            <a:off x="5570675" y="2020675"/>
            <a:ext cx="1015500" cy="503100"/>
          </a:xfrm>
          <a:prstGeom prst="straightConnector1">
            <a:avLst/>
          </a:prstGeom>
          <a:noFill/>
          <a:ln w="9525" cap="flat" cmpd="sng">
            <a:solidFill>
              <a:schemeClr val="dk2"/>
            </a:solidFill>
            <a:prstDash val="solid"/>
            <a:round/>
            <a:headEnd type="none" w="sm" len="sm"/>
            <a:tailEnd type="triangle" w="med" len="med"/>
          </a:ln>
        </p:spPr>
      </p:cxnSp>
      <p:cxnSp>
        <p:nvCxnSpPr>
          <p:cNvPr id="778" name="Google Shape;778;p59"/>
          <p:cNvCxnSpPr/>
          <p:nvPr/>
        </p:nvCxnSpPr>
        <p:spPr>
          <a:xfrm rot="10800000" flipH="1">
            <a:off x="4130625" y="2011400"/>
            <a:ext cx="946800" cy="395100"/>
          </a:xfrm>
          <a:prstGeom prst="straightConnector1">
            <a:avLst/>
          </a:prstGeom>
          <a:noFill/>
          <a:ln w="9525" cap="flat" cmpd="sng">
            <a:solidFill>
              <a:schemeClr val="dk2"/>
            </a:solidFill>
            <a:prstDash val="solid"/>
            <a:round/>
            <a:headEnd type="none" w="sm" len="sm"/>
            <a:tailEnd type="triangle" w="med" len="med"/>
          </a:ln>
        </p:spPr>
      </p:cxnSp>
      <p:cxnSp>
        <p:nvCxnSpPr>
          <p:cNvPr id="779" name="Google Shape;779;p59"/>
          <p:cNvCxnSpPr>
            <a:endCxn id="780" idx="2"/>
          </p:cNvCxnSpPr>
          <p:nvPr/>
        </p:nvCxnSpPr>
        <p:spPr>
          <a:xfrm rot="10800000">
            <a:off x="5343074" y="1992088"/>
            <a:ext cx="37800" cy="408000"/>
          </a:xfrm>
          <a:prstGeom prst="straightConnector1">
            <a:avLst/>
          </a:prstGeom>
          <a:noFill/>
          <a:ln w="9525" cap="flat" cmpd="sng">
            <a:solidFill>
              <a:schemeClr val="dk2"/>
            </a:solidFill>
            <a:prstDash val="solid"/>
            <a:round/>
            <a:headEnd type="none" w="sm" len="sm"/>
            <a:tailEnd type="triangle" w="med" len="med"/>
          </a:ln>
        </p:spPr>
      </p:cxnSp>
      <p:sp>
        <p:nvSpPr>
          <p:cNvPr id="781" name="Google Shape;781;p59"/>
          <p:cNvSpPr txBox="1"/>
          <p:nvPr/>
        </p:nvSpPr>
        <p:spPr>
          <a:xfrm rot="-281001">
            <a:off x="905227" y="1959058"/>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Formes</a:t>
            </a:r>
            <a:endParaRPr sz="1600" b="0" i="0" u="none" strike="noStrike" cap="none">
              <a:solidFill>
                <a:srgbClr val="000000"/>
              </a:solidFill>
              <a:latin typeface="Lexend Deca"/>
              <a:ea typeface="Lexend Deca"/>
              <a:cs typeface="Lexend Deca"/>
              <a:sym typeface="Lexend Deca"/>
            </a:endParaRPr>
          </a:p>
        </p:txBody>
      </p:sp>
      <p:sp>
        <p:nvSpPr>
          <p:cNvPr id="782" name="Google Shape;782;p59"/>
          <p:cNvSpPr txBox="1"/>
          <p:nvPr/>
        </p:nvSpPr>
        <p:spPr>
          <a:xfrm rot="-281001">
            <a:off x="936246" y="2337890"/>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Sources</a:t>
            </a:r>
            <a:endParaRPr sz="1600" b="0" i="0" u="none" strike="noStrike" cap="none">
              <a:solidFill>
                <a:srgbClr val="000000"/>
              </a:solidFill>
              <a:latin typeface="Lexend Deca"/>
              <a:ea typeface="Lexend Deca"/>
              <a:cs typeface="Lexend Deca"/>
              <a:sym typeface="Lexend Deca"/>
            </a:endParaRPr>
          </a:p>
        </p:txBody>
      </p:sp>
      <p:sp>
        <p:nvSpPr>
          <p:cNvPr id="783" name="Google Shape;783;p59"/>
          <p:cNvSpPr txBox="1"/>
          <p:nvPr/>
        </p:nvSpPr>
        <p:spPr>
          <a:xfrm rot="-280842">
            <a:off x="964472" y="2674485"/>
            <a:ext cx="1944786"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a:latin typeface="Lexend Deca"/>
                <a:ea typeface="Lexend Deca"/>
                <a:cs typeface="Lexend Deca"/>
                <a:sym typeface="Lexend Deca"/>
              </a:rPr>
              <a:t>Produire</a:t>
            </a:r>
            <a:endParaRPr sz="1600" b="1" i="0" u="none" strike="noStrike" cap="none">
              <a:solidFill>
                <a:srgbClr val="000000"/>
              </a:solidFill>
              <a:latin typeface="Lexend Deca"/>
              <a:ea typeface="Lexend Deca"/>
              <a:cs typeface="Lexend Deca"/>
              <a:sym typeface="Lexend Deca"/>
            </a:endParaRPr>
          </a:p>
        </p:txBody>
      </p:sp>
      <p:sp>
        <p:nvSpPr>
          <p:cNvPr id="784" name="Google Shape;784;p59"/>
          <p:cNvSpPr txBox="1"/>
          <p:nvPr/>
        </p:nvSpPr>
        <p:spPr>
          <a:xfrm rot="-280720">
            <a:off x="1038617" y="3436062"/>
            <a:ext cx="2603977" cy="71818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i="0" u="none" strike="noStrike" cap="none">
                <a:solidFill>
                  <a:srgbClr val="000000"/>
                </a:solidFill>
                <a:latin typeface="Lexend Deca"/>
                <a:ea typeface="Lexend Deca"/>
                <a:cs typeface="Lexend Deca"/>
                <a:sym typeface="Lexend Deca"/>
              </a:rPr>
              <a:t>Chaîne d’énergie </a:t>
            </a:r>
            <a:r>
              <a:rPr lang="fr" sz="1600">
                <a:latin typeface="Lexend Deca"/>
                <a:ea typeface="Lexend Deca"/>
                <a:cs typeface="Lexend Deca"/>
                <a:sym typeface="Lexend Deca"/>
              </a:rPr>
              <a:t>d’un objet</a:t>
            </a:r>
            <a:endParaRPr sz="1600" i="0" u="none" strike="noStrike" cap="none">
              <a:solidFill>
                <a:srgbClr val="000000"/>
              </a:solidFill>
              <a:latin typeface="Lexend Deca"/>
              <a:ea typeface="Lexend Deca"/>
              <a:cs typeface="Lexend Deca"/>
              <a:sym typeface="Lexend Deca"/>
            </a:endParaRPr>
          </a:p>
        </p:txBody>
      </p:sp>
      <p:sp>
        <p:nvSpPr>
          <p:cNvPr id="785" name="Google Shape;785;p59"/>
          <p:cNvSpPr txBox="1"/>
          <p:nvPr/>
        </p:nvSpPr>
        <p:spPr>
          <a:xfrm rot="-281001">
            <a:off x="873566" y="1572377"/>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Energie</a:t>
            </a:r>
            <a:endParaRPr sz="1600" b="0" i="0" u="none" strike="noStrike" cap="none">
              <a:solidFill>
                <a:srgbClr val="000000"/>
              </a:solidFill>
              <a:latin typeface="Lexend Deca"/>
              <a:ea typeface="Lexend Deca"/>
              <a:cs typeface="Lexend Deca"/>
              <a:sym typeface="Lexend Deca"/>
            </a:endParaRPr>
          </a:p>
        </p:txBody>
      </p:sp>
      <p:sp>
        <p:nvSpPr>
          <p:cNvPr id="786" name="Google Shape;786;p59"/>
          <p:cNvSpPr txBox="1"/>
          <p:nvPr/>
        </p:nvSpPr>
        <p:spPr>
          <a:xfrm rot="-280928">
            <a:off x="996773" y="3050753"/>
            <a:ext cx="2837268"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Chaîne d’énergie</a:t>
            </a:r>
            <a:endParaRPr sz="1600" b="0" i="0" u="none" strike="noStrike" cap="none">
              <a:solidFill>
                <a:srgbClr val="000000"/>
              </a:solidFill>
              <a:latin typeface="Lexend Deca"/>
              <a:ea typeface="Lexend Deca"/>
              <a:cs typeface="Lexend Deca"/>
              <a:sym typeface="Lexend Deca"/>
            </a:endParaRPr>
          </a:p>
        </p:txBody>
      </p:sp>
      <p:pic>
        <p:nvPicPr>
          <p:cNvPr id="787" name="Google Shape;787;p59"/>
          <p:cNvPicPr preferRelativeResize="0"/>
          <p:nvPr/>
        </p:nvPicPr>
        <p:blipFill rotWithShape="1">
          <a:blip r:embed="rId10">
            <a:alphaModFix/>
          </a:blip>
          <a:srcRect/>
          <a:stretch/>
        </p:blipFill>
        <p:spPr>
          <a:xfrm>
            <a:off x="4146513" y="4074628"/>
            <a:ext cx="435598" cy="408000"/>
          </a:xfrm>
          <a:prstGeom prst="rect">
            <a:avLst/>
          </a:prstGeom>
          <a:noFill/>
          <a:ln>
            <a:noFill/>
          </a:ln>
        </p:spPr>
      </p:pic>
      <p:cxnSp>
        <p:nvCxnSpPr>
          <p:cNvPr id="788" name="Google Shape;788;p59"/>
          <p:cNvCxnSpPr/>
          <p:nvPr/>
        </p:nvCxnSpPr>
        <p:spPr>
          <a:xfrm rot="10800000" flipH="1">
            <a:off x="4136963" y="3239175"/>
            <a:ext cx="2229300" cy="747900"/>
          </a:xfrm>
          <a:prstGeom prst="straightConnector1">
            <a:avLst/>
          </a:prstGeom>
          <a:noFill/>
          <a:ln w="9525" cap="flat" cmpd="sng">
            <a:solidFill>
              <a:schemeClr val="dk2"/>
            </a:solidFill>
            <a:prstDash val="solid"/>
            <a:round/>
            <a:headEnd type="none" w="sm" len="sm"/>
            <a:tailEnd type="triangle" w="med" len="med"/>
          </a:ln>
        </p:spPr>
      </p:cxnSp>
      <p:sp>
        <p:nvSpPr>
          <p:cNvPr id="789" name="Google Shape;789;p59"/>
          <p:cNvSpPr/>
          <p:nvPr/>
        </p:nvSpPr>
        <p:spPr>
          <a:xfrm>
            <a:off x="5669888" y="1565089"/>
            <a:ext cx="814115" cy="258822"/>
          </a:xfrm>
          <a:custGeom>
            <a:avLst/>
            <a:gdLst/>
            <a:ahLst/>
            <a:cxnLst/>
            <a:rect l="l" t="t" r="r" b="b"/>
            <a:pathLst>
              <a:path w="85270" h="27793" extrusionOk="0">
                <a:moveTo>
                  <a:pt x="0" y="0"/>
                </a:moveTo>
                <a:cubicBezTo>
                  <a:pt x="7023" y="4297"/>
                  <a:pt x="30902" y="21896"/>
                  <a:pt x="42139" y="25779"/>
                </a:cubicBezTo>
                <a:cubicBezTo>
                  <a:pt x="53376" y="29662"/>
                  <a:pt x="60235" y="27018"/>
                  <a:pt x="67423" y="23300"/>
                </a:cubicBezTo>
                <a:cubicBezTo>
                  <a:pt x="74612" y="19582"/>
                  <a:pt x="82296" y="6775"/>
                  <a:pt x="85270" y="3470"/>
                </a:cubicBezTo>
              </a:path>
            </a:pathLst>
          </a:custGeom>
          <a:noFill/>
          <a:ln w="38100" cap="flat" cmpd="sng">
            <a:solidFill>
              <a:schemeClr val="dk2"/>
            </a:solidFill>
            <a:prstDash val="solid"/>
            <a:round/>
            <a:headEnd type="none" w="med" len="med"/>
            <a:tailEnd type="none" w="med" len="med"/>
          </a:ln>
        </p:spPr>
      </p:sp>
      <p:sp>
        <p:nvSpPr>
          <p:cNvPr id="790" name="Google Shape;790;p59"/>
          <p:cNvSpPr/>
          <p:nvPr/>
        </p:nvSpPr>
        <p:spPr>
          <a:xfrm>
            <a:off x="5669888" y="1449670"/>
            <a:ext cx="738162" cy="286869"/>
          </a:xfrm>
          <a:custGeom>
            <a:avLst/>
            <a:gdLst/>
            <a:ahLst/>
            <a:cxnLst/>
            <a:rect l="l" t="t" r="r" b="b"/>
            <a:pathLst>
              <a:path w="71389" h="23861" extrusionOk="0">
                <a:moveTo>
                  <a:pt x="0" y="0"/>
                </a:moveTo>
                <a:cubicBezTo>
                  <a:pt x="5784" y="3305"/>
                  <a:pt x="25118" y="16030"/>
                  <a:pt x="34703" y="19831"/>
                </a:cubicBezTo>
                <a:cubicBezTo>
                  <a:pt x="44288" y="23632"/>
                  <a:pt x="51394" y="24871"/>
                  <a:pt x="57508" y="22805"/>
                </a:cubicBezTo>
                <a:cubicBezTo>
                  <a:pt x="63622" y="20739"/>
                  <a:pt x="69076" y="9998"/>
                  <a:pt x="71389" y="7437"/>
                </a:cubicBezTo>
              </a:path>
            </a:pathLst>
          </a:custGeom>
          <a:noFill/>
          <a:ln w="38100" cap="flat" cmpd="sng">
            <a:solidFill>
              <a:schemeClr val="dk2"/>
            </a:solidFill>
            <a:prstDash val="solid"/>
            <a:round/>
            <a:headEnd type="none" w="med" len="med"/>
            <a:tailEnd type="none" w="med" len="med"/>
          </a:ln>
        </p:spPr>
      </p:sp>
      <p:pic>
        <p:nvPicPr>
          <p:cNvPr id="791" name="Google Shape;791;p59"/>
          <p:cNvPicPr preferRelativeResize="0"/>
          <p:nvPr/>
        </p:nvPicPr>
        <p:blipFill>
          <a:blip r:embed="rId11">
            <a:alphaModFix/>
          </a:blip>
          <a:stretch>
            <a:fillRect/>
          </a:stretch>
        </p:blipFill>
        <p:spPr>
          <a:xfrm rot="-14">
            <a:off x="6147348" y="932564"/>
            <a:ext cx="617426" cy="689847"/>
          </a:xfrm>
          <a:prstGeom prst="rect">
            <a:avLst/>
          </a:prstGeom>
          <a:noFill/>
          <a:ln>
            <a:noFill/>
          </a:ln>
        </p:spPr>
      </p:pic>
      <p:pic>
        <p:nvPicPr>
          <p:cNvPr id="792" name="Google Shape;792;p59"/>
          <p:cNvPicPr preferRelativeResize="0"/>
          <p:nvPr/>
        </p:nvPicPr>
        <p:blipFill>
          <a:blip r:embed="rId12">
            <a:alphaModFix/>
          </a:blip>
          <a:stretch>
            <a:fillRect/>
          </a:stretch>
        </p:blipFill>
        <p:spPr>
          <a:xfrm>
            <a:off x="3959179" y="957478"/>
            <a:ext cx="807480" cy="787605"/>
          </a:xfrm>
          <a:prstGeom prst="rect">
            <a:avLst/>
          </a:prstGeom>
          <a:noFill/>
          <a:ln>
            <a:noFill/>
          </a:ln>
        </p:spPr>
      </p:pic>
      <p:pic>
        <p:nvPicPr>
          <p:cNvPr id="793" name="Google Shape;793;p59"/>
          <p:cNvPicPr preferRelativeResize="0"/>
          <p:nvPr/>
        </p:nvPicPr>
        <p:blipFill>
          <a:blip r:embed="rId13">
            <a:alphaModFix/>
          </a:blip>
          <a:stretch>
            <a:fillRect/>
          </a:stretch>
        </p:blipFill>
        <p:spPr>
          <a:xfrm>
            <a:off x="4739582" y="1105776"/>
            <a:ext cx="1080605" cy="483775"/>
          </a:xfrm>
          <a:prstGeom prst="rect">
            <a:avLst/>
          </a:prstGeom>
          <a:noFill/>
          <a:ln>
            <a:noFill/>
          </a:ln>
        </p:spPr>
      </p:pic>
      <p:pic>
        <p:nvPicPr>
          <p:cNvPr id="794" name="Google Shape;794;p59"/>
          <p:cNvPicPr preferRelativeResize="0"/>
          <p:nvPr/>
        </p:nvPicPr>
        <p:blipFill rotWithShape="1">
          <a:blip r:embed="rId14">
            <a:alphaModFix/>
          </a:blip>
          <a:srcRect l="57506" t="4113" r="19837" b="47554"/>
          <a:stretch/>
        </p:blipFill>
        <p:spPr>
          <a:xfrm>
            <a:off x="3522087" y="3996285"/>
            <a:ext cx="548700" cy="564680"/>
          </a:xfrm>
          <a:prstGeom prst="rect">
            <a:avLst/>
          </a:prstGeom>
          <a:noFill/>
          <a:ln>
            <a:noFill/>
          </a:ln>
        </p:spPr>
      </p:pic>
      <p:pic>
        <p:nvPicPr>
          <p:cNvPr id="795" name="Google Shape;795;p59"/>
          <p:cNvPicPr preferRelativeResize="0"/>
          <p:nvPr/>
        </p:nvPicPr>
        <p:blipFill>
          <a:blip r:embed="rId15">
            <a:alphaModFix/>
          </a:blip>
          <a:stretch>
            <a:fillRect/>
          </a:stretch>
        </p:blipFill>
        <p:spPr>
          <a:xfrm>
            <a:off x="7160222" y="1363415"/>
            <a:ext cx="1945325" cy="890728"/>
          </a:xfrm>
          <a:prstGeom prst="rect">
            <a:avLst/>
          </a:prstGeom>
          <a:noFill/>
          <a:ln>
            <a:noFill/>
          </a:ln>
        </p:spPr>
      </p:pic>
      <p:pic>
        <p:nvPicPr>
          <p:cNvPr id="796" name="Google Shape;796;p59"/>
          <p:cNvPicPr preferRelativeResize="0"/>
          <p:nvPr/>
        </p:nvPicPr>
        <p:blipFill>
          <a:blip r:embed="rId16">
            <a:alphaModFix/>
          </a:blip>
          <a:stretch>
            <a:fillRect/>
          </a:stretch>
        </p:blipFill>
        <p:spPr>
          <a:xfrm>
            <a:off x="7866882" y="1154801"/>
            <a:ext cx="467818" cy="361808"/>
          </a:xfrm>
          <a:prstGeom prst="rect">
            <a:avLst/>
          </a:prstGeom>
          <a:noFill/>
          <a:ln>
            <a:noFill/>
          </a:ln>
        </p:spPr>
      </p:pic>
      <p:sp>
        <p:nvSpPr>
          <p:cNvPr id="797" name="Google Shape;797;p59"/>
          <p:cNvSpPr/>
          <p:nvPr/>
        </p:nvSpPr>
        <p:spPr>
          <a:xfrm>
            <a:off x="8107800" y="1545500"/>
            <a:ext cx="347760" cy="161730"/>
          </a:xfrm>
          <a:prstGeom prst="lightningBol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60"/>
          <p:cNvPicPr preferRelativeResize="0"/>
          <p:nvPr/>
        </p:nvPicPr>
        <p:blipFill rotWithShape="1">
          <a:blip r:embed="rId3">
            <a:alphaModFix/>
          </a:blip>
          <a:srcRect l="18314" r="22415"/>
          <a:stretch/>
        </p:blipFill>
        <p:spPr>
          <a:xfrm>
            <a:off x="160700" y="0"/>
            <a:ext cx="3206451" cy="4838699"/>
          </a:xfrm>
          <a:prstGeom prst="rect">
            <a:avLst/>
          </a:prstGeom>
          <a:noFill/>
          <a:ln>
            <a:noFill/>
          </a:ln>
        </p:spPr>
      </p:pic>
      <p:sp>
        <p:nvSpPr>
          <p:cNvPr id="803" name="Google Shape;803;p60"/>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36</a:t>
            </a:fld>
            <a:endParaRPr/>
          </a:p>
        </p:txBody>
      </p:sp>
      <p:sp>
        <p:nvSpPr>
          <p:cNvPr id="804" name="Google Shape;804;p60"/>
          <p:cNvSpPr txBox="1"/>
          <p:nvPr/>
        </p:nvSpPr>
        <p:spPr>
          <a:xfrm>
            <a:off x="0" y="0"/>
            <a:ext cx="9144000" cy="7182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pic>
        <p:nvPicPr>
          <p:cNvPr id="805" name="Google Shape;805;p60"/>
          <p:cNvPicPr preferRelativeResize="0"/>
          <p:nvPr/>
        </p:nvPicPr>
        <p:blipFill rotWithShape="1">
          <a:blip r:embed="rId4">
            <a:alphaModFix/>
          </a:blip>
          <a:srcRect/>
          <a:stretch/>
        </p:blipFill>
        <p:spPr>
          <a:xfrm>
            <a:off x="3240100" y="1757587"/>
            <a:ext cx="5781055" cy="1628325"/>
          </a:xfrm>
          <a:prstGeom prst="rect">
            <a:avLst/>
          </a:prstGeom>
          <a:noFill/>
          <a:ln>
            <a:noFill/>
          </a:ln>
        </p:spPr>
      </p:pic>
      <p:grpSp>
        <p:nvGrpSpPr>
          <p:cNvPr id="806" name="Google Shape;806;p60"/>
          <p:cNvGrpSpPr/>
          <p:nvPr/>
        </p:nvGrpSpPr>
        <p:grpSpPr>
          <a:xfrm flipH="1">
            <a:off x="5025620" y="1614005"/>
            <a:ext cx="629773" cy="304545"/>
            <a:chOff x="1690948" y="3373424"/>
            <a:chExt cx="1745006" cy="786125"/>
          </a:xfrm>
        </p:grpSpPr>
        <p:pic>
          <p:nvPicPr>
            <p:cNvPr id="807" name="Google Shape;807;p60"/>
            <p:cNvPicPr preferRelativeResize="0"/>
            <p:nvPr/>
          </p:nvPicPr>
          <p:blipFill rotWithShape="1">
            <a:blip r:embed="rId5">
              <a:alphaModFix/>
            </a:blip>
            <a:srcRect l="44963" t="19903" r="38102" b="64941"/>
            <a:stretch/>
          </p:blipFill>
          <p:spPr>
            <a:xfrm>
              <a:off x="2054750" y="3380074"/>
              <a:ext cx="1381204" cy="779475"/>
            </a:xfrm>
            <a:prstGeom prst="rect">
              <a:avLst/>
            </a:prstGeom>
            <a:noFill/>
            <a:ln>
              <a:noFill/>
            </a:ln>
          </p:spPr>
        </p:pic>
        <p:pic>
          <p:nvPicPr>
            <p:cNvPr id="808" name="Google Shape;808;p60"/>
            <p:cNvPicPr preferRelativeResize="0"/>
            <p:nvPr/>
          </p:nvPicPr>
          <p:blipFill rotWithShape="1">
            <a:blip r:embed="rId6">
              <a:alphaModFix/>
            </a:blip>
            <a:srcRect/>
            <a:stretch/>
          </p:blipFill>
          <p:spPr>
            <a:xfrm>
              <a:off x="1690948" y="3373424"/>
              <a:ext cx="670650" cy="681636"/>
            </a:xfrm>
            <a:prstGeom prst="rect">
              <a:avLst/>
            </a:prstGeom>
            <a:noFill/>
            <a:ln>
              <a:noFill/>
            </a:ln>
          </p:spPr>
        </p:pic>
      </p:grpSp>
      <p:pic>
        <p:nvPicPr>
          <p:cNvPr id="809" name="Google Shape;809;p60"/>
          <p:cNvPicPr preferRelativeResize="0"/>
          <p:nvPr/>
        </p:nvPicPr>
        <p:blipFill rotWithShape="1">
          <a:blip r:embed="rId7">
            <a:alphaModFix/>
          </a:blip>
          <a:srcRect/>
          <a:stretch/>
        </p:blipFill>
        <p:spPr>
          <a:xfrm flipH="1">
            <a:off x="5680047" y="1369575"/>
            <a:ext cx="717178" cy="561600"/>
          </a:xfrm>
          <a:prstGeom prst="rect">
            <a:avLst/>
          </a:prstGeom>
          <a:noFill/>
          <a:ln>
            <a:noFill/>
          </a:ln>
        </p:spPr>
      </p:pic>
      <p:sp>
        <p:nvSpPr>
          <p:cNvPr id="810" name="Google Shape;810;p60"/>
          <p:cNvSpPr/>
          <p:nvPr/>
        </p:nvSpPr>
        <p:spPr>
          <a:xfrm>
            <a:off x="2249325" y="4026350"/>
            <a:ext cx="1160100" cy="549300"/>
          </a:xfrm>
          <a:prstGeom prst="ellipse">
            <a:avLst/>
          </a:prstGeom>
          <a:gradFill>
            <a:gsLst>
              <a:gs pos="0">
                <a:srgbClr val="FFF6DB"/>
              </a:gs>
              <a:gs pos="100000">
                <a:srgbClr val="FAD25C"/>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Source</a:t>
            </a:r>
            <a:endParaRPr sz="1400" b="0" i="0" u="none" strike="noStrike" cap="none">
              <a:solidFill>
                <a:srgbClr val="000000"/>
              </a:solidFill>
              <a:latin typeface="Lexend Deca"/>
              <a:ea typeface="Lexend Deca"/>
              <a:cs typeface="Lexend Deca"/>
              <a:sym typeface="Lexend Deca"/>
            </a:endParaRPr>
          </a:p>
        </p:txBody>
      </p:sp>
      <p:sp>
        <p:nvSpPr>
          <p:cNvPr id="811" name="Google Shape;811;p60"/>
          <p:cNvSpPr/>
          <p:nvPr/>
        </p:nvSpPr>
        <p:spPr>
          <a:xfrm>
            <a:off x="3642720" y="4021678"/>
            <a:ext cx="1687200" cy="54930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Transformer</a:t>
            </a:r>
            <a:endParaRPr sz="1400" b="0" i="0" u="none" strike="noStrike" cap="none">
              <a:solidFill>
                <a:srgbClr val="000000"/>
              </a:solidFill>
              <a:latin typeface="Lexend Deca"/>
              <a:ea typeface="Lexend Deca"/>
              <a:cs typeface="Lexend Deca"/>
              <a:sym typeface="Lexend Deca"/>
            </a:endParaRPr>
          </a:p>
        </p:txBody>
      </p:sp>
      <p:sp>
        <p:nvSpPr>
          <p:cNvPr id="812" name="Google Shape;812;p60"/>
          <p:cNvSpPr/>
          <p:nvPr/>
        </p:nvSpPr>
        <p:spPr>
          <a:xfrm>
            <a:off x="3425704" y="4147981"/>
            <a:ext cx="216900" cy="321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60"/>
          <p:cNvSpPr/>
          <p:nvPr/>
        </p:nvSpPr>
        <p:spPr>
          <a:xfrm>
            <a:off x="5562452" y="4021678"/>
            <a:ext cx="1687200" cy="54930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Distribuer</a:t>
            </a:r>
            <a:endParaRPr sz="1400" b="0" i="0" u="none" strike="noStrike" cap="none">
              <a:solidFill>
                <a:srgbClr val="000000"/>
              </a:solidFill>
              <a:latin typeface="Lexend Deca"/>
              <a:ea typeface="Lexend Deca"/>
              <a:cs typeface="Lexend Deca"/>
              <a:sym typeface="Lexend Deca"/>
            </a:endParaRPr>
          </a:p>
        </p:txBody>
      </p:sp>
      <p:sp>
        <p:nvSpPr>
          <p:cNvPr id="814" name="Google Shape;814;p60"/>
          <p:cNvSpPr/>
          <p:nvPr/>
        </p:nvSpPr>
        <p:spPr>
          <a:xfrm>
            <a:off x="7456808" y="4033879"/>
            <a:ext cx="1687200" cy="549300"/>
          </a:xfrm>
          <a:prstGeom prst="rect">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Lexend Deca"/>
                <a:ea typeface="Lexend Deca"/>
                <a:cs typeface="Lexend Deca"/>
                <a:sym typeface="Lexend Deca"/>
              </a:rPr>
              <a:t>Convertir</a:t>
            </a:r>
            <a:endParaRPr sz="1400" b="0" i="0" u="none" strike="noStrike" cap="none">
              <a:solidFill>
                <a:srgbClr val="000000"/>
              </a:solidFill>
              <a:latin typeface="Lexend Deca"/>
              <a:ea typeface="Lexend Deca"/>
              <a:cs typeface="Lexend Deca"/>
              <a:sym typeface="Lexend Deca"/>
            </a:endParaRPr>
          </a:p>
        </p:txBody>
      </p:sp>
      <p:sp>
        <p:nvSpPr>
          <p:cNvPr id="815" name="Google Shape;815;p60"/>
          <p:cNvSpPr/>
          <p:nvPr/>
        </p:nvSpPr>
        <p:spPr>
          <a:xfrm>
            <a:off x="5337802" y="4135781"/>
            <a:ext cx="216900" cy="321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60"/>
          <p:cNvSpPr/>
          <p:nvPr/>
        </p:nvSpPr>
        <p:spPr>
          <a:xfrm>
            <a:off x="7257534" y="4122947"/>
            <a:ext cx="216900" cy="321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60"/>
          <p:cNvSpPr txBox="1"/>
          <p:nvPr/>
        </p:nvSpPr>
        <p:spPr>
          <a:xfrm rot="-281001">
            <a:off x="642552" y="1818633"/>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Formes</a:t>
            </a:r>
            <a:endParaRPr sz="1600" b="0" i="0" u="none" strike="noStrike" cap="none">
              <a:solidFill>
                <a:srgbClr val="000000"/>
              </a:solidFill>
              <a:latin typeface="Lexend Deca"/>
              <a:ea typeface="Lexend Deca"/>
              <a:cs typeface="Lexend Deca"/>
              <a:sym typeface="Lexend Deca"/>
            </a:endParaRPr>
          </a:p>
        </p:txBody>
      </p:sp>
      <p:sp>
        <p:nvSpPr>
          <p:cNvPr id="818" name="Google Shape;818;p60"/>
          <p:cNvSpPr txBox="1"/>
          <p:nvPr/>
        </p:nvSpPr>
        <p:spPr>
          <a:xfrm rot="-281001">
            <a:off x="673571" y="2197465"/>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Sources</a:t>
            </a:r>
            <a:endParaRPr sz="1600" b="0" i="0" u="none" strike="noStrike" cap="none">
              <a:solidFill>
                <a:srgbClr val="000000"/>
              </a:solidFill>
              <a:latin typeface="Lexend Deca"/>
              <a:ea typeface="Lexend Deca"/>
              <a:cs typeface="Lexend Deca"/>
              <a:sym typeface="Lexend Deca"/>
            </a:endParaRPr>
          </a:p>
        </p:txBody>
      </p:sp>
      <p:sp>
        <p:nvSpPr>
          <p:cNvPr id="819" name="Google Shape;819;p60"/>
          <p:cNvSpPr txBox="1"/>
          <p:nvPr/>
        </p:nvSpPr>
        <p:spPr>
          <a:xfrm rot="-280842">
            <a:off x="701797" y="2534060"/>
            <a:ext cx="1944786"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Produire</a:t>
            </a:r>
            <a:endParaRPr sz="1600" b="0" i="0" u="none" strike="noStrike" cap="none">
              <a:solidFill>
                <a:srgbClr val="000000"/>
              </a:solidFill>
              <a:latin typeface="Lexend Deca"/>
              <a:ea typeface="Lexend Deca"/>
              <a:cs typeface="Lexend Deca"/>
              <a:sym typeface="Lexend Deca"/>
            </a:endParaRPr>
          </a:p>
        </p:txBody>
      </p:sp>
      <p:sp>
        <p:nvSpPr>
          <p:cNvPr id="820" name="Google Shape;820;p60"/>
          <p:cNvSpPr txBox="1"/>
          <p:nvPr/>
        </p:nvSpPr>
        <p:spPr>
          <a:xfrm rot="-280720">
            <a:off x="775942" y="3295637"/>
            <a:ext cx="2603977" cy="71818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i="0" u="none" strike="noStrike" cap="none">
                <a:solidFill>
                  <a:srgbClr val="000000"/>
                </a:solidFill>
                <a:latin typeface="Lexend Deca"/>
                <a:ea typeface="Lexend Deca"/>
                <a:cs typeface="Lexend Deca"/>
                <a:sym typeface="Lexend Deca"/>
              </a:rPr>
              <a:t>Chaîne d’énergie </a:t>
            </a:r>
            <a:r>
              <a:rPr lang="fr" sz="1600">
                <a:latin typeface="Lexend Deca"/>
                <a:ea typeface="Lexend Deca"/>
                <a:cs typeface="Lexend Deca"/>
                <a:sym typeface="Lexend Deca"/>
              </a:rPr>
              <a:t>d’un objet</a:t>
            </a:r>
            <a:endParaRPr sz="1600" i="0" u="none" strike="noStrike" cap="none">
              <a:solidFill>
                <a:srgbClr val="000000"/>
              </a:solidFill>
              <a:latin typeface="Lexend Deca"/>
              <a:ea typeface="Lexend Deca"/>
              <a:cs typeface="Lexend Deca"/>
              <a:sym typeface="Lexend Deca"/>
            </a:endParaRPr>
          </a:p>
        </p:txBody>
      </p:sp>
      <p:sp>
        <p:nvSpPr>
          <p:cNvPr id="821" name="Google Shape;821;p60"/>
          <p:cNvSpPr txBox="1"/>
          <p:nvPr/>
        </p:nvSpPr>
        <p:spPr>
          <a:xfrm rot="-281001">
            <a:off x="610891" y="1431952"/>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Energie</a:t>
            </a:r>
            <a:endParaRPr sz="1600" b="0" i="0" u="none" strike="noStrike" cap="none">
              <a:solidFill>
                <a:srgbClr val="000000"/>
              </a:solidFill>
              <a:latin typeface="Lexend Deca"/>
              <a:ea typeface="Lexend Deca"/>
              <a:cs typeface="Lexend Deca"/>
              <a:sym typeface="Lexend Deca"/>
            </a:endParaRPr>
          </a:p>
        </p:txBody>
      </p:sp>
      <p:sp>
        <p:nvSpPr>
          <p:cNvPr id="822" name="Google Shape;822;p60"/>
          <p:cNvSpPr txBox="1"/>
          <p:nvPr/>
        </p:nvSpPr>
        <p:spPr>
          <a:xfrm rot="-280928">
            <a:off x="734098" y="2910328"/>
            <a:ext cx="2837268"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a:latin typeface="Lexend Deca"/>
                <a:ea typeface="Lexend Deca"/>
                <a:cs typeface="Lexend Deca"/>
                <a:sym typeface="Lexend Deca"/>
              </a:rPr>
              <a:t>Chaîne d’énergie</a:t>
            </a:r>
            <a:endParaRPr sz="1600" b="1" i="0" u="none" strike="noStrike" cap="none">
              <a:solidFill>
                <a:srgbClr val="000000"/>
              </a:solidFill>
              <a:latin typeface="Lexend Deca"/>
              <a:ea typeface="Lexend Deca"/>
              <a:cs typeface="Lexend Deca"/>
              <a:sym typeface="Lexend Dec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61"/>
          <p:cNvPicPr preferRelativeResize="0"/>
          <p:nvPr/>
        </p:nvPicPr>
        <p:blipFill rotWithShape="1">
          <a:blip r:embed="rId3">
            <a:alphaModFix/>
          </a:blip>
          <a:srcRect l="18314" r="22415"/>
          <a:stretch/>
        </p:blipFill>
        <p:spPr>
          <a:xfrm>
            <a:off x="8300" y="0"/>
            <a:ext cx="3206451" cy="4838699"/>
          </a:xfrm>
          <a:prstGeom prst="rect">
            <a:avLst/>
          </a:prstGeom>
          <a:noFill/>
          <a:ln>
            <a:noFill/>
          </a:ln>
        </p:spPr>
      </p:pic>
      <p:sp>
        <p:nvSpPr>
          <p:cNvPr id="828" name="Google Shape;828;p6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37</a:t>
            </a:fld>
            <a:endParaRPr/>
          </a:p>
        </p:txBody>
      </p:sp>
      <p:sp>
        <p:nvSpPr>
          <p:cNvPr id="829" name="Google Shape;829;p61"/>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830" name="Google Shape;830;p61"/>
          <p:cNvSpPr/>
          <p:nvPr/>
        </p:nvSpPr>
        <p:spPr>
          <a:xfrm>
            <a:off x="3436200" y="2775475"/>
            <a:ext cx="5309100" cy="1054200"/>
          </a:xfrm>
          <a:prstGeom prst="roundRect">
            <a:avLst>
              <a:gd name="adj" fmla="val 16667"/>
            </a:avLst>
          </a:prstGeom>
          <a:solidFill>
            <a:srgbClr val="351C75"/>
          </a:solid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600" b="1" i="0" u="none" strike="noStrike" cap="none">
                <a:solidFill>
                  <a:srgbClr val="FFFFFF"/>
                </a:solidFill>
                <a:latin typeface="Lexend Deca"/>
                <a:ea typeface="Lexend Deca"/>
                <a:cs typeface="Lexend Deca"/>
                <a:sym typeface="Lexend Deca"/>
              </a:rPr>
              <a:t>Chaîne d’énergie</a:t>
            </a:r>
            <a:endParaRPr sz="1600" b="1" i="0" u="none" strike="noStrike" cap="none">
              <a:solidFill>
                <a:srgbClr val="FFFFFF"/>
              </a:solidFill>
              <a:latin typeface="Lexend Deca"/>
              <a:ea typeface="Lexend Deca"/>
              <a:cs typeface="Lexend Deca"/>
              <a:sym typeface="Lexend Deca"/>
            </a:endParaRPr>
          </a:p>
        </p:txBody>
      </p:sp>
      <p:sp>
        <p:nvSpPr>
          <p:cNvPr id="831" name="Google Shape;831;p61"/>
          <p:cNvSpPr/>
          <p:nvPr/>
        </p:nvSpPr>
        <p:spPr>
          <a:xfrm>
            <a:off x="3187587" y="3234976"/>
            <a:ext cx="1444800" cy="3981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Alimenter</a:t>
            </a:r>
            <a:endParaRPr sz="1400" b="0" i="0" u="none" strike="noStrike" cap="none">
              <a:solidFill>
                <a:srgbClr val="FFFFFF"/>
              </a:solidFill>
              <a:latin typeface="Lexend Deca"/>
              <a:ea typeface="Lexend Deca"/>
              <a:cs typeface="Lexend Deca"/>
              <a:sym typeface="Lexend Deca"/>
            </a:endParaRPr>
          </a:p>
        </p:txBody>
      </p:sp>
      <p:sp>
        <p:nvSpPr>
          <p:cNvPr id="832" name="Google Shape;832;p61"/>
          <p:cNvSpPr/>
          <p:nvPr/>
        </p:nvSpPr>
        <p:spPr>
          <a:xfrm>
            <a:off x="4576524" y="3234976"/>
            <a:ext cx="1444800" cy="3981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Distribuer</a:t>
            </a:r>
            <a:endParaRPr sz="1400" b="0" i="0" u="none" strike="noStrike" cap="none">
              <a:solidFill>
                <a:srgbClr val="FFFFFF"/>
              </a:solidFill>
              <a:latin typeface="Lexend Deca"/>
              <a:ea typeface="Lexend Deca"/>
              <a:cs typeface="Lexend Deca"/>
              <a:sym typeface="Lexend Deca"/>
            </a:endParaRPr>
          </a:p>
        </p:txBody>
      </p:sp>
      <p:sp>
        <p:nvSpPr>
          <p:cNvPr id="833" name="Google Shape;833;p61"/>
          <p:cNvSpPr/>
          <p:nvPr/>
        </p:nvSpPr>
        <p:spPr>
          <a:xfrm>
            <a:off x="5931894" y="3234976"/>
            <a:ext cx="1444800" cy="3981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Convertir</a:t>
            </a:r>
            <a:endParaRPr sz="1400" b="0" i="0" u="none" strike="noStrike" cap="none">
              <a:solidFill>
                <a:srgbClr val="FFFFFF"/>
              </a:solidFill>
              <a:latin typeface="Lexend Deca"/>
              <a:ea typeface="Lexend Deca"/>
              <a:cs typeface="Lexend Deca"/>
              <a:sym typeface="Lexend Deca"/>
            </a:endParaRPr>
          </a:p>
        </p:txBody>
      </p:sp>
      <p:sp>
        <p:nvSpPr>
          <p:cNvPr id="834" name="Google Shape;834;p61"/>
          <p:cNvSpPr/>
          <p:nvPr/>
        </p:nvSpPr>
        <p:spPr>
          <a:xfrm>
            <a:off x="7283340" y="3234976"/>
            <a:ext cx="1629600" cy="3981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Transmettre</a:t>
            </a:r>
            <a:endParaRPr sz="1400" b="0" i="0" u="none" strike="noStrike" cap="none">
              <a:solidFill>
                <a:srgbClr val="FFFFFF"/>
              </a:solidFill>
              <a:latin typeface="Lexend Deca"/>
              <a:ea typeface="Lexend Deca"/>
              <a:cs typeface="Lexend Deca"/>
              <a:sym typeface="Lexend Deca"/>
            </a:endParaRPr>
          </a:p>
        </p:txBody>
      </p:sp>
      <p:sp>
        <p:nvSpPr>
          <p:cNvPr id="835" name="Google Shape;835;p61"/>
          <p:cNvSpPr txBox="1"/>
          <p:nvPr/>
        </p:nvSpPr>
        <p:spPr>
          <a:xfrm>
            <a:off x="2629201" y="2411481"/>
            <a:ext cx="959400" cy="5187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énergie d'entrée</a:t>
            </a:r>
            <a:endParaRPr sz="1400" b="1" i="0" u="none" strike="noStrike" cap="none">
              <a:solidFill>
                <a:srgbClr val="000000"/>
              </a:solidFill>
              <a:latin typeface="Lexend Deca"/>
              <a:ea typeface="Lexend Deca"/>
              <a:cs typeface="Lexend Deca"/>
              <a:sym typeface="Lexend Deca"/>
            </a:endParaRPr>
          </a:p>
        </p:txBody>
      </p:sp>
      <p:sp>
        <p:nvSpPr>
          <p:cNvPr id="836" name="Google Shape;836;p61"/>
          <p:cNvSpPr txBox="1"/>
          <p:nvPr/>
        </p:nvSpPr>
        <p:spPr>
          <a:xfrm>
            <a:off x="8184602" y="3809656"/>
            <a:ext cx="959400" cy="5187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effet attendu</a:t>
            </a:r>
            <a:endParaRPr sz="1400" b="1" i="0" u="none" strike="noStrike" cap="none">
              <a:solidFill>
                <a:srgbClr val="000000"/>
              </a:solidFill>
              <a:latin typeface="Lexend Deca"/>
              <a:ea typeface="Lexend Deca"/>
              <a:cs typeface="Lexend Deca"/>
              <a:sym typeface="Lexend Deca"/>
            </a:endParaRPr>
          </a:p>
        </p:txBody>
      </p:sp>
      <p:sp>
        <p:nvSpPr>
          <p:cNvPr id="837" name="Google Shape;837;p61"/>
          <p:cNvSpPr txBox="1"/>
          <p:nvPr/>
        </p:nvSpPr>
        <p:spPr>
          <a:xfrm>
            <a:off x="3187575" y="1037738"/>
            <a:ext cx="5455200" cy="10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rgbClr val="61626B"/>
                </a:solidFill>
                <a:latin typeface="Lexend Deca"/>
                <a:ea typeface="Lexend Deca"/>
                <a:cs typeface="Lexend Deca"/>
                <a:sym typeface="Lexend Deca"/>
              </a:rPr>
              <a:t>La chaîne d’énergie d’un objet peut se composer de 4 fonctions</a:t>
            </a:r>
            <a:r>
              <a:rPr lang="fr" sz="2400" b="1">
                <a:solidFill>
                  <a:srgbClr val="61626B"/>
                </a:solidFill>
                <a:latin typeface="Lexend Deca"/>
                <a:ea typeface="Lexend Deca"/>
                <a:cs typeface="Lexend Deca"/>
                <a:sym typeface="Lexend Deca"/>
              </a:rPr>
              <a:t> :</a:t>
            </a:r>
            <a:endParaRPr sz="2400" b="1" i="0" u="none" strike="noStrike" cap="none">
              <a:solidFill>
                <a:srgbClr val="61626B"/>
              </a:solidFill>
              <a:latin typeface="Lexend Deca"/>
              <a:ea typeface="Lexend Deca"/>
              <a:cs typeface="Lexend Deca"/>
              <a:sym typeface="Lexend Deca"/>
            </a:endParaRPr>
          </a:p>
        </p:txBody>
      </p:sp>
      <p:grpSp>
        <p:nvGrpSpPr>
          <p:cNvPr id="838" name="Google Shape;838;p61"/>
          <p:cNvGrpSpPr/>
          <p:nvPr/>
        </p:nvGrpSpPr>
        <p:grpSpPr>
          <a:xfrm>
            <a:off x="476549" y="1509988"/>
            <a:ext cx="2990359" cy="2749268"/>
            <a:chOff x="247949" y="1509988"/>
            <a:chExt cx="2990359" cy="2749268"/>
          </a:xfrm>
        </p:grpSpPr>
        <p:sp>
          <p:nvSpPr>
            <p:cNvPr id="839" name="Google Shape;839;p61"/>
            <p:cNvSpPr txBox="1"/>
            <p:nvPr/>
          </p:nvSpPr>
          <p:spPr>
            <a:xfrm rot="-281001">
              <a:off x="295627" y="1959058"/>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Formes</a:t>
              </a:r>
              <a:endParaRPr sz="1600" b="0" i="0" u="none" strike="noStrike" cap="none">
                <a:solidFill>
                  <a:srgbClr val="000000"/>
                </a:solidFill>
                <a:latin typeface="Lexend Deca"/>
                <a:ea typeface="Lexend Deca"/>
                <a:cs typeface="Lexend Deca"/>
                <a:sym typeface="Lexend Deca"/>
              </a:endParaRPr>
            </a:p>
          </p:txBody>
        </p:sp>
        <p:sp>
          <p:nvSpPr>
            <p:cNvPr id="840" name="Google Shape;840;p61"/>
            <p:cNvSpPr txBox="1"/>
            <p:nvPr/>
          </p:nvSpPr>
          <p:spPr>
            <a:xfrm rot="-281001">
              <a:off x="326646" y="2337890"/>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Sources</a:t>
              </a:r>
              <a:endParaRPr sz="1600" b="0" i="0" u="none" strike="noStrike" cap="none">
                <a:solidFill>
                  <a:srgbClr val="000000"/>
                </a:solidFill>
                <a:latin typeface="Lexend Deca"/>
                <a:ea typeface="Lexend Deca"/>
                <a:cs typeface="Lexend Deca"/>
                <a:sym typeface="Lexend Deca"/>
              </a:endParaRPr>
            </a:p>
          </p:txBody>
        </p:sp>
        <p:sp>
          <p:nvSpPr>
            <p:cNvPr id="841" name="Google Shape;841;p61"/>
            <p:cNvSpPr txBox="1"/>
            <p:nvPr/>
          </p:nvSpPr>
          <p:spPr>
            <a:xfrm rot="-280842">
              <a:off x="354872" y="2674485"/>
              <a:ext cx="1944786"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Produire</a:t>
              </a:r>
              <a:endParaRPr sz="1600" b="0" i="0" u="none" strike="noStrike" cap="none">
                <a:solidFill>
                  <a:srgbClr val="000000"/>
                </a:solidFill>
                <a:latin typeface="Lexend Deca"/>
                <a:ea typeface="Lexend Deca"/>
                <a:cs typeface="Lexend Deca"/>
                <a:sym typeface="Lexend Deca"/>
              </a:endParaRPr>
            </a:p>
          </p:txBody>
        </p:sp>
        <p:sp>
          <p:nvSpPr>
            <p:cNvPr id="842" name="Google Shape;842;p61"/>
            <p:cNvSpPr txBox="1"/>
            <p:nvPr/>
          </p:nvSpPr>
          <p:spPr>
            <a:xfrm rot="-280720">
              <a:off x="429017" y="3436062"/>
              <a:ext cx="2603977" cy="718187"/>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i="0" u="none" strike="noStrike" cap="none">
                  <a:solidFill>
                    <a:srgbClr val="000000"/>
                  </a:solidFill>
                  <a:latin typeface="Lexend Deca"/>
                  <a:ea typeface="Lexend Deca"/>
                  <a:cs typeface="Lexend Deca"/>
                  <a:sym typeface="Lexend Deca"/>
                </a:rPr>
                <a:t>Chaîne d’énergie </a:t>
              </a:r>
              <a:r>
                <a:rPr lang="fr" sz="1600" b="1">
                  <a:latin typeface="Lexend Deca"/>
                  <a:ea typeface="Lexend Deca"/>
                  <a:cs typeface="Lexend Deca"/>
                  <a:sym typeface="Lexend Deca"/>
                </a:rPr>
                <a:t>d’un objet</a:t>
              </a:r>
              <a:endParaRPr sz="1600" b="1" i="0" u="none" strike="noStrike" cap="none">
                <a:solidFill>
                  <a:srgbClr val="000000"/>
                </a:solidFill>
                <a:latin typeface="Lexend Deca"/>
                <a:ea typeface="Lexend Deca"/>
                <a:cs typeface="Lexend Deca"/>
                <a:sym typeface="Lexend Deca"/>
              </a:endParaRPr>
            </a:p>
          </p:txBody>
        </p:sp>
        <p:sp>
          <p:nvSpPr>
            <p:cNvPr id="843" name="Google Shape;843;p61"/>
            <p:cNvSpPr txBox="1"/>
            <p:nvPr/>
          </p:nvSpPr>
          <p:spPr>
            <a:xfrm rot="-281001">
              <a:off x="263966" y="1572377"/>
              <a:ext cx="1546865"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0" i="0" u="none" strike="noStrike" cap="none">
                  <a:solidFill>
                    <a:srgbClr val="000000"/>
                  </a:solidFill>
                  <a:latin typeface="Lexend Deca"/>
                  <a:ea typeface="Lexend Deca"/>
                  <a:cs typeface="Lexend Deca"/>
                  <a:sym typeface="Lexend Deca"/>
                </a:rPr>
                <a:t>Energie</a:t>
              </a:r>
              <a:endParaRPr sz="1600" b="0" i="0" u="none" strike="noStrike" cap="none">
                <a:solidFill>
                  <a:srgbClr val="000000"/>
                </a:solidFill>
                <a:latin typeface="Lexend Deca"/>
                <a:ea typeface="Lexend Deca"/>
                <a:cs typeface="Lexend Deca"/>
                <a:sym typeface="Lexend Deca"/>
              </a:endParaRPr>
            </a:p>
          </p:txBody>
        </p:sp>
        <p:sp>
          <p:nvSpPr>
            <p:cNvPr id="844" name="Google Shape;844;p61"/>
            <p:cNvSpPr txBox="1"/>
            <p:nvPr/>
          </p:nvSpPr>
          <p:spPr>
            <a:xfrm rot="-280928">
              <a:off x="387173" y="3050753"/>
              <a:ext cx="2837268"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Chaîne d’énergie</a:t>
              </a:r>
              <a:endParaRPr sz="1600" b="0" i="0" u="none" strike="noStrike" cap="none">
                <a:solidFill>
                  <a:srgbClr val="000000"/>
                </a:solidFill>
                <a:latin typeface="Lexend Deca"/>
                <a:ea typeface="Lexend Deca"/>
                <a:cs typeface="Lexend Deca"/>
                <a:sym typeface="Lexend De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10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2"/>
                                        </p:tgtEl>
                                        <p:attrNameLst>
                                          <p:attrName>style.visibility</p:attrName>
                                        </p:attrNameLst>
                                      </p:cBhvr>
                                      <p:to>
                                        <p:strVal val="visible"/>
                                      </p:to>
                                    </p:set>
                                    <p:animEffect transition="in" filter="fade">
                                      <p:cBhvr>
                                        <p:cTn id="12" dur="1000"/>
                                        <p:tgtEl>
                                          <p:spTgt spid="8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animEffect transition="in" filter="fade">
                                      <p:cBhvr>
                                        <p:cTn id="17" dur="1000"/>
                                        <p:tgtEl>
                                          <p:spTgt spid="8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4"/>
                                        </p:tgtEl>
                                        <p:attrNameLst>
                                          <p:attrName>style.visibility</p:attrName>
                                        </p:attrNameLst>
                                      </p:cBhvr>
                                      <p:to>
                                        <p:strVal val="visible"/>
                                      </p:to>
                                    </p:set>
                                    <p:animEffect transition="in" filter="fade">
                                      <p:cBhvr>
                                        <p:cTn id="22" dur="1000"/>
                                        <p:tgtEl>
                                          <p:spTgt spid="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38</a:t>
            </a:fld>
            <a:endParaRPr/>
          </a:p>
        </p:txBody>
      </p:sp>
      <p:sp>
        <p:nvSpPr>
          <p:cNvPr id="850" name="Google Shape;850;p62"/>
          <p:cNvSpPr/>
          <p:nvPr/>
        </p:nvSpPr>
        <p:spPr>
          <a:xfrm>
            <a:off x="1537606" y="2033523"/>
            <a:ext cx="6211500" cy="1297200"/>
          </a:xfrm>
          <a:prstGeom prst="roundRect">
            <a:avLst>
              <a:gd name="adj" fmla="val 16667"/>
            </a:avLst>
          </a:prstGeom>
          <a:solidFill>
            <a:srgbClr val="351C75"/>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FFFFFF"/>
                </a:solidFill>
                <a:latin typeface="Lexend Deca"/>
                <a:ea typeface="Lexend Deca"/>
                <a:cs typeface="Lexend Deca"/>
                <a:sym typeface="Lexend Deca"/>
              </a:rPr>
              <a:t>Chaîne d’énergie</a:t>
            </a:r>
            <a:endParaRPr sz="1800" b="1" i="0" u="none" strike="noStrike" cap="none">
              <a:solidFill>
                <a:srgbClr val="FFFFFF"/>
              </a:solidFill>
              <a:latin typeface="Lexend Deca"/>
              <a:ea typeface="Lexend Deca"/>
              <a:cs typeface="Lexend Deca"/>
              <a:sym typeface="Lexend Deca"/>
            </a:endParaRPr>
          </a:p>
        </p:txBody>
      </p:sp>
      <p:sp>
        <p:nvSpPr>
          <p:cNvPr id="851" name="Google Shape;851;p62"/>
          <p:cNvSpPr/>
          <p:nvPr/>
        </p:nvSpPr>
        <p:spPr>
          <a:xfrm>
            <a:off x="1246732" y="2563593"/>
            <a:ext cx="1690200" cy="5505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Alimenter</a:t>
            </a:r>
            <a:endParaRPr sz="1400" b="0" i="0" u="none" strike="noStrike" cap="none">
              <a:solidFill>
                <a:srgbClr val="FFFFFF"/>
              </a:solidFill>
              <a:latin typeface="Lexend Deca"/>
              <a:ea typeface="Lexend Deca"/>
              <a:cs typeface="Lexend Deca"/>
              <a:sym typeface="Lexend Deca"/>
            </a:endParaRPr>
          </a:p>
        </p:txBody>
      </p:sp>
      <p:sp>
        <p:nvSpPr>
          <p:cNvPr id="852" name="Google Shape;852;p62"/>
          <p:cNvSpPr txBox="1"/>
          <p:nvPr/>
        </p:nvSpPr>
        <p:spPr>
          <a:xfrm>
            <a:off x="33075" y="2480200"/>
            <a:ext cx="11976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énergie d'entrée</a:t>
            </a:r>
            <a:endParaRPr sz="1800" b="1" i="0" u="none" strike="noStrike" cap="none">
              <a:solidFill>
                <a:srgbClr val="000000"/>
              </a:solidFill>
              <a:latin typeface="Lexend Deca"/>
              <a:ea typeface="Lexend Deca"/>
              <a:cs typeface="Lexend Deca"/>
              <a:sym typeface="Lexend Deca"/>
            </a:endParaRPr>
          </a:p>
        </p:txBody>
      </p:sp>
      <p:sp>
        <p:nvSpPr>
          <p:cNvPr id="853" name="Google Shape;853;p62"/>
          <p:cNvSpPr txBox="1"/>
          <p:nvPr/>
        </p:nvSpPr>
        <p:spPr>
          <a:xfrm>
            <a:off x="7961631" y="2480211"/>
            <a:ext cx="11223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effet attendu</a:t>
            </a:r>
            <a:endParaRPr sz="1800" b="1" i="0" u="none" strike="noStrike" cap="none">
              <a:solidFill>
                <a:srgbClr val="000000"/>
              </a:solidFill>
              <a:latin typeface="Lexend Deca"/>
              <a:ea typeface="Lexend Deca"/>
              <a:cs typeface="Lexend Deca"/>
              <a:sym typeface="Lexend Deca"/>
            </a:endParaRPr>
          </a:p>
        </p:txBody>
      </p:sp>
      <p:sp>
        <p:nvSpPr>
          <p:cNvPr id="854" name="Google Shape;854;p62"/>
          <p:cNvSpPr txBox="1"/>
          <p:nvPr/>
        </p:nvSpPr>
        <p:spPr>
          <a:xfrm>
            <a:off x="0" y="-75"/>
            <a:ext cx="9144000" cy="6966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Synthèse</a:t>
            </a:r>
            <a:endParaRPr sz="3000" b="1" i="0" u="none" strike="noStrike" cap="none">
              <a:solidFill>
                <a:srgbClr val="000000"/>
              </a:solidFill>
              <a:latin typeface="Lexend Deca"/>
              <a:ea typeface="Lexend Deca"/>
              <a:cs typeface="Lexend Deca"/>
              <a:sym typeface="Lexend Deca"/>
            </a:endParaRPr>
          </a:p>
        </p:txBody>
      </p:sp>
      <p:sp>
        <p:nvSpPr>
          <p:cNvPr id="855" name="Google Shape;855;p62"/>
          <p:cNvSpPr txBox="1"/>
          <p:nvPr/>
        </p:nvSpPr>
        <p:spPr>
          <a:xfrm>
            <a:off x="183000" y="853750"/>
            <a:ext cx="8778000" cy="9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rgbClr val="61626B"/>
                </a:solidFill>
                <a:latin typeface="Lexend Deca"/>
                <a:ea typeface="Lexend Deca"/>
                <a:cs typeface="Lexend Deca"/>
                <a:sym typeface="Lexend Deca"/>
              </a:rPr>
              <a:t>La fonction </a:t>
            </a:r>
            <a:r>
              <a:rPr lang="fr" sz="2400" b="1" i="0" u="none" strike="noStrike" cap="none">
                <a:solidFill>
                  <a:srgbClr val="61626B"/>
                </a:solidFill>
                <a:latin typeface="Lexend Deca"/>
                <a:ea typeface="Lexend Deca"/>
                <a:cs typeface="Lexend Deca"/>
                <a:sym typeface="Lexend Deca"/>
              </a:rPr>
              <a:t>“Alimenter”</a:t>
            </a:r>
            <a:r>
              <a:rPr lang="fr" sz="2400" b="0" i="0" u="none" strike="noStrike" cap="none">
                <a:solidFill>
                  <a:srgbClr val="61626B"/>
                </a:solidFill>
                <a:latin typeface="Lexend Deca"/>
                <a:ea typeface="Lexend Deca"/>
                <a:cs typeface="Lexend Deca"/>
                <a:sym typeface="Lexend Deca"/>
              </a:rPr>
              <a:t> permet de fournir de l’énergie à l’objet.</a:t>
            </a:r>
            <a:endParaRPr sz="2400" b="0" i="0" u="none" strike="noStrike" cap="none">
              <a:solidFill>
                <a:srgbClr val="61626B"/>
              </a:solidFill>
              <a:latin typeface="Lexend Deca"/>
              <a:ea typeface="Lexend Deca"/>
              <a:cs typeface="Lexend Deca"/>
              <a:sym typeface="Lexend Deca"/>
            </a:endParaRPr>
          </a:p>
        </p:txBody>
      </p:sp>
      <p:sp>
        <p:nvSpPr>
          <p:cNvPr id="856" name="Google Shape;856;p62"/>
          <p:cNvSpPr txBox="1"/>
          <p:nvPr/>
        </p:nvSpPr>
        <p:spPr>
          <a:xfrm>
            <a:off x="2203413" y="3929650"/>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Lexend Deca"/>
                <a:ea typeface="Lexend Deca"/>
                <a:cs typeface="Lexend Deca"/>
                <a:sym typeface="Lexend Deca"/>
              </a:rPr>
              <a:t>Tableau électrique</a:t>
            </a:r>
            <a:endParaRPr b="1">
              <a:latin typeface="Lexend Deca"/>
              <a:ea typeface="Lexend Deca"/>
              <a:cs typeface="Lexend Deca"/>
              <a:sym typeface="Lexend Deca"/>
            </a:endParaRPr>
          </a:p>
          <a:p>
            <a:pPr marL="0" marR="0" lvl="0" indent="0" algn="ctr" rtl="0">
              <a:lnSpc>
                <a:spcPct val="100000"/>
              </a:lnSpc>
              <a:spcBef>
                <a:spcPts val="0"/>
              </a:spcBef>
              <a:spcAft>
                <a:spcPts val="0"/>
              </a:spcAft>
              <a:buClr>
                <a:srgbClr val="000000"/>
              </a:buClr>
              <a:buSzPts val="1400"/>
              <a:buFont typeface="Arial"/>
              <a:buNone/>
            </a:pPr>
            <a:endParaRPr b="1">
              <a:latin typeface="Lexend Deca"/>
              <a:ea typeface="Lexend Deca"/>
              <a:cs typeface="Lexend Deca"/>
              <a:sym typeface="Lexend Deca"/>
            </a:endParaRPr>
          </a:p>
        </p:txBody>
      </p:sp>
      <p:sp>
        <p:nvSpPr>
          <p:cNvPr id="857" name="Google Shape;857;p62"/>
          <p:cNvSpPr txBox="1"/>
          <p:nvPr/>
        </p:nvSpPr>
        <p:spPr>
          <a:xfrm>
            <a:off x="0" y="3685300"/>
            <a:ext cx="13002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Exemple :</a:t>
            </a:r>
            <a:endParaRPr sz="1800" b="1" i="0" u="none" strike="noStrike" cap="none">
              <a:solidFill>
                <a:srgbClr val="000000"/>
              </a:solidFill>
              <a:latin typeface="Lexend Deca"/>
              <a:ea typeface="Lexend Deca"/>
              <a:cs typeface="Lexend Deca"/>
              <a:sym typeface="Lexend Deca"/>
            </a:endParaRPr>
          </a:p>
        </p:txBody>
      </p:sp>
      <p:pic>
        <p:nvPicPr>
          <p:cNvPr id="858" name="Google Shape;858;p62"/>
          <p:cNvPicPr preferRelativeResize="0"/>
          <p:nvPr/>
        </p:nvPicPr>
        <p:blipFill>
          <a:blip r:embed="rId3">
            <a:alphaModFix/>
          </a:blip>
          <a:stretch>
            <a:fillRect/>
          </a:stretch>
        </p:blipFill>
        <p:spPr>
          <a:xfrm>
            <a:off x="4055325" y="3429051"/>
            <a:ext cx="1851901" cy="122977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39</a:t>
            </a:fld>
            <a:endParaRPr/>
          </a:p>
        </p:txBody>
      </p:sp>
      <p:sp>
        <p:nvSpPr>
          <p:cNvPr id="864" name="Google Shape;864;p63"/>
          <p:cNvSpPr/>
          <p:nvPr/>
        </p:nvSpPr>
        <p:spPr>
          <a:xfrm>
            <a:off x="1537606" y="2033523"/>
            <a:ext cx="6211500" cy="1297200"/>
          </a:xfrm>
          <a:prstGeom prst="roundRect">
            <a:avLst>
              <a:gd name="adj" fmla="val 16667"/>
            </a:avLst>
          </a:prstGeom>
          <a:solidFill>
            <a:srgbClr val="351C75"/>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FFFFFF"/>
                </a:solidFill>
                <a:latin typeface="Lexend Deca"/>
                <a:ea typeface="Lexend Deca"/>
                <a:cs typeface="Lexend Deca"/>
                <a:sym typeface="Lexend Deca"/>
              </a:rPr>
              <a:t>Chaîne d’énergie</a:t>
            </a:r>
            <a:endParaRPr sz="1800" b="1" i="0" u="none" strike="noStrike" cap="none">
              <a:solidFill>
                <a:srgbClr val="FFFFFF"/>
              </a:solidFill>
              <a:latin typeface="Lexend Deca"/>
              <a:ea typeface="Lexend Deca"/>
              <a:cs typeface="Lexend Deca"/>
              <a:sym typeface="Lexend Deca"/>
            </a:endParaRPr>
          </a:p>
        </p:txBody>
      </p:sp>
      <p:sp>
        <p:nvSpPr>
          <p:cNvPr id="865" name="Google Shape;865;p63"/>
          <p:cNvSpPr txBox="1"/>
          <p:nvPr/>
        </p:nvSpPr>
        <p:spPr>
          <a:xfrm>
            <a:off x="33075" y="2480200"/>
            <a:ext cx="12417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énergie d'entrée</a:t>
            </a:r>
            <a:endParaRPr sz="1800" b="1" i="0" u="none" strike="noStrike" cap="none">
              <a:solidFill>
                <a:srgbClr val="000000"/>
              </a:solidFill>
              <a:latin typeface="Lexend Deca"/>
              <a:ea typeface="Lexend Deca"/>
              <a:cs typeface="Lexend Deca"/>
              <a:sym typeface="Lexend Deca"/>
            </a:endParaRPr>
          </a:p>
        </p:txBody>
      </p:sp>
      <p:sp>
        <p:nvSpPr>
          <p:cNvPr id="866" name="Google Shape;866;p63"/>
          <p:cNvSpPr txBox="1"/>
          <p:nvPr/>
        </p:nvSpPr>
        <p:spPr>
          <a:xfrm>
            <a:off x="7961631" y="2480211"/>
            <a:ext cx="11223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effet attendu</a:t>
            </a:r>
            <a:endParaRPr sz="1800" b="1" i="0" u="none" strike="noStrike" cap="none">
              <a:solidFill>
                <a:srgbClr val="000000"/>
              </a:solidFill>
              <a:latin typeface="Lexend Deca"/>
              <a:ea typeface="Lexend Deca"/>
              <a:cs typeface="Lexend Deca"/>
              <a:sym typeface="Lexend Deca"/>
            </a:endParaRPr>
          </a:p>
        </p:txBody>
      </p:sp>
      <p:sp>
        <p:nvSpPr>
          <p:cNvPr id="867" name="Google Shape;867;p63"/>
          <p:cNvSpPr txBox="1"/>
          <p:nvPr/>
        </p:nvSpPr>
        <p:spPr>
          <a:xfrm>
            <a:off x="0" y="-75"/>
            <a:ext cx="9144000" cy="6966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Synthèse</a:t>
            </a:r>
            <a:endParaRPr sz="3000" b="1" i="0" u="none" strike="noStrike" cap="none">
              <a:solidFill>
                <a:srgbClr val="000000"/>
              </a:solidFill>
              <a:latin typeface="Lexend Deca"/>
              <a:ea typeface="Lexend Deca"/>
              <a:cs typeface="Lexend Deca"/>
              <a:sym typeface="Lexend Deca"/>
            </a:endParaRPr>
          </a:p>
        </p:txBody>
      </p:sp>
      <p:sp>
        <p:nvSpPr>
          <p:cNvPr id="868" name="Google Shape;868;p63"/>
          <p:cNvSpPr txBox="1"/>
          <p:nvPr/>
        </p:nvSpPr>
        <p:spPr>
          <a:xfrm>
            <a:off x="183000" y="853750"/>
            <a:ext cx="8778000" cy="9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rgbClr val="61626B"/>
                </a:solidFill>
                <a:latin typeface="Lexend Deca"/>
                <a:ea typeface="Lexend Deca"/>
                <a:cs typeface="Lexend Deca"/>
                <a:sym typeface="Lexend Deca"/>
              </a:rPr>
              <a:t>La fonction </a:t>
            </a:r>
            <a:r>
              <a:rPr lang="fr" sz="2400" b="1" i="0" u="none" strike="noStrike" cap="none">
                <a:solidFill>
                  <a:srgbClr val="61626B"/>
                </a:solidFill>
                <a:latin typeface="Lexend Deca"/>
                <a:ea typeface="Lexend Deca"/>
                <a:cs typeface="Lexend Deca"/>
                <a:sym typeface="Lexend Deca"/>
              </a:rPr>
              <a:t>“Distribuer”</a:t>
            </a:r>
            <a:r>
              <a:rPr lang="fr" sz="2400" b="0" i="0" u="none" strike="noStrike" cap="none">
                <a:solidFill>
                  <a:srgbClr val="61626B"/>
                </a:solidFill>
                <a:latin typeface="Lexend Deca"/>
                <a:ea typeface="Lexend Deca"/>
                <a:cs typeface="Lexend Deca"/>
                <a:sym typeface="Lexend Deca"/>
              </a:rPr>
              <a:t> permet de diffuser plus ou moins d’énergie dans l’objet.</a:t>
            </a:r>
            <a:endParaRPr sz="2400" b="0" i="0" u="none" strike="noStrike" cap="none">
              <a:solidFill>
                <a:srgbClr val="61626B"/>
              </a:solidFill>
              <a:latin typeface="Lexend Deca"/>
              <a:ea typeface="Lexend Deca"/>
              <a:cs typeface="Lexend Deca"/>
              <a:sym typeface="Lexend Deca"/>
            </a:endParaRPr>
          </a:p>
        </p:txBody>
      </p:sp>
      <p:sp>
        <p:nvSpPr>
          <p:cNvPr id="869" name="Google Shape;869;p63"/>
          <p:cNvSpPr/>
          <p:nvPr/>
        </p:nvSpPr>
        <p:spPr>
          <a:xfrm>
            <a:off x="2871714" y="2563593"/>
            <a:ext cx="1690200" cy="5505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Distribuer</a:t>
            </a:r>
            <a:endParaRPr sz="1400" b="0" i="0" u="none" strike="noStrike" cap="none">
              <a:solidFill>
                <a:srgbClr val="FFFFFF"/>
              </a:solidFill>
              <a:latin typeface="Lexend Deca"/>
              <a:ea typeface="Lexend Deca"/>
              <a:cs typeface="Lexend Deca"/>
              <a:sym typeface="Lexend Deca"/>
            </a:endParaRPr>
          </a:p>
        </p:txBody>
      </p:sp>
      <p:pic>
        <p:nvPicPr>
          <p:cNvPr id="870" name="Google Shape;870;p63"/>
          <p:cNvPicPr preferRelativeResize="0"/>
          <p:nvPr/>
        </p:nvPicPr>
        <p:blipFill rotWithShape="1">
          <a:blip r:embed="rId3">
            <a:alphaModFix/>
          </a:blip>
          <a:srcRect l="51404" t="6915" r="2331" b="48020"/>
          <a:stretch/>
        </p:blipFill>
        <p:spPr>
          <a:xfrm>
            <a:off x="2903523" y="3487200"/>
            <a:ext cx="996428" cy="970500"/>
          </a:xfrm>
          <a:prstGeom prst="rect">
            <a:avLst/>
          </a:prstGeom>
          <a:noFill/>
          <a:ln>
            <a:noFill/>
          </a:ln>
        </p:spPr>
      </p:pic>
      <p:sp>
        <p:nvSpPr>
          <p:cNvPr id="871" name="Google Shape;871;p63"/>
          <p:cNvSpPr txBox="1"/>
          <p:nvPr/>
        </p:nvSpPr>
        <p:spPr>
          <a:xfrm>
            <a:off x="2475788" y="4404925"/>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interrupteur</a:t>
            </a:r>
            <a:endParaRPr sz="1400" b="1" i="0" u="none" strike="noStrike" cap="none">
              <a:solidFill>
                <a:srgbClr val="000000"/>
              </a:solidFill>
              <a:latin typeface="Lexend Deca"/>
              <a:ea typeface="Lexend Deca"/>
              <a:cs typeface="Lexend Deca"/>
              <a:sym typeface="Lexend Deca"/>
            </a:endParaRPr>
          </a:p>
        </p:txBody>
      </p:sp>
      <p:sp>
        <p:nvSpPr>
          <p:cNvPr id="872" name="Google Shape;872;p63"/>
          <p:cNvSpPr txBox="1"/>
          <p:nvPr/>
        </p:nvSpPr>
        <p:spPr>
          <a:xfrm>
            <a:off x="0" y="3685300"/>
            <a:ext cx="13002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Exemple :</a:t>
            </a:r>
            <a:endParaRPr sz="1800" b="1" i="0" u="none" strike="noStrike" cap="none">
              <a:solidFill>
                <a:srgbClr val="000000"/>
              </a:solidFill>
              <a:latin typeface="Lexend Deca"/>
              <a:ea typeface="Lexend Deca"/>
              <a:cs typeface="Lexend Deca"/>
              <a:sym typeface="Lexend Deca"/>
            </a:endParaRPr>
          </a:p>
        </p:txBody>
      </p:sp>
      <p:sp>
        <p:nvSpPr>
          <p:cNvPr id="873" name="Google Shape;873;p63"/>
          <p:cNvSpPr txBox="1"/>
          <p:nvPr/>
        </p:nvSpPr>
        <p:spPr>
          <a:xfrm>
            <a:off x="4638713" y="4404925"/>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Lexend Deca"/>
                <a:ea typeface="Lexend Deca"/>
                <a:cs typeface="Lexend Deca"/>
                <a:sym typeface="Lexend Deca"/>
              </a:rPr>
              <a:t>thermostat</a:t>
            </a:r>
            <a:endParaRPr sz="1400" b="1" i="0" u="none" strike="noStrike" cap="none">
              <a:solidFill>
                <a:srgbClr val="000000"/>
              </a:solidFill>
              <a:latin typeface="Lexend Deca"/>
              <a:ea typeface="Lexend Deca"/>
              <a:cs typeface="Lexend Deca"/>
              <a:sym typeface="Lexend Deca"/>
            </a:endParaRPr>
          </a:p>
        </p:txBody>
      </p:sp>
      <p:sp>
        <p:nvSpPr>
          <p:cNvPr id="874" name="Google Shape;874;p63"/>
          <p:cNvSpPr txBox="1"/>
          <p:nvPr/>
        </p:nvSpPr>
        <p:spPr>
          <a:xfrm>
            <a:off x="6928563" y="4404925"/>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Lexend Deca"/>
                <a:ea typeface="Lexend Deca"/>
                <a:cs typeface="Lexend Deca"/>
                <a:sym typeface="Lexend Deca"/>
              </a:rPr>
              <a:t>câbles</a:t>
            </a:r>
            <a:endParaRPr sz="1400" b="1" i="0" u="none" strike="noStrike" cap="none">
              <a:solidFill>
                <a:srgbClr val="000000"/>
              </a:solidFill>
              <a:latin typeface="Lexend Deca"/>
              <a:ea typeface="Lexend Deca"/>
              <a:cs typeface="Lexend Deca"/>
              <a:sym typeface="Lexend Deca"/>
            </a:endParaRPr>
          </a:p>
        </p:txBody>
      </p:sp>
      <p:pic>
        <p:nvPicPr>
          <p:cNvPr id="875" name="Google Shape;875;p63"/>
          <p:cNvPicPr preferRelativeResize="0"/>
          <p:nvPr/>
        </p:nvPicPr>
        <p:blipFill rotWithShape="1">
          <a:blip r:embed="rId4">
            <a:alphaModFix/>
          </a:blip>
          <a:srcRect/>
          <a:stretch/>
        </p:blipFill>
        <p:spPr>
          <a:xfrm>
            <a:off x="7204425" y="3540000"/>
            <a:ext cx="1300200" cy="866116"/>
          </a:xfrm>
          <a:prstGeom prst="rect">
            <a:avLst/>
          </a:prstGeom>
          <a:noFill/>
          <a:ln>
            <a:noFill/>
          </a:ln>
        </p:spPr>
      </p:pic>
      <p:pic>
        <p:nvPicPr>
          <p:cNvPr id="876" name="Google Shape;876;p63"/>
          <p:cNvPicPr preferRelativeResize="0"/>
          <p:nvPr/>
        </p:nvPicPr>
        <p:blipFill>
          <a:blip r:embed="rId5">
            <a:alphaModFix/>
          </a:blip>
          <a:stretch>
            <a:fillRect/>
          </a:stretch>
        </p:blipFill>
        <p:spPr>
          <a:xfrm>
            <a:off x="4730175" y="3334800"/>
            <a:ext cx="1761462" cy="1260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4</a:t>
            </a:fld>
            <a:endParaRPr/>
          </a:p>
        </p:txBody>
      </p:sp>
      <p:pic>
        <p:nvPicPr>
          <p:cNvPr id="160" name="Google Shape;160;p28"/>
          <p:cNvPicPr preferRelativeResize="0"/>
          <p:nvPr/>
        </p:nvPicPr>
        <p:blipFill rotWithShape="1">
          <a:blip r:embed="rId3">
            <a:alphaModFix/>
          </a:blip>
          <a:srcRect/>
          <a:stretch/>
        </p:blipFill>
        <p:spPr>
          <a:xfrm>
            <a:off x="3" y="2933175"/>
            <a:ext cx="2134122" cy="2134122"/>
          </a:xfrm>
          <a:prstGeom prst="rect">
            <a:avLst/>
          </a:prstGeom>
          <a:noFill/>
          <a:ln>
            <a:noFill/>
          </a:ln>
        </p:spPr>
      </p:pic>
      <p:sp>
        <p:nvSpPr>
          <p:cNvPr id="161" name="Google Shape;161;p28"/>
          <p:cNvSpPr txBox="1"/>
          <p:nvPr/>
        </p:nvSpPr>
        <p:spPr>
          <a:xfrm>
            <a:off x="-9990675" y="152900"/>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1" i="0" u="none" strike="noStrike" cap="none">
                <a:solidFill>
                  <a:schemeClr val="dk1"/>
                </a:solidFill>
                <a:latin typeface="Lexend Deca"/>
                <a:ea typeface="Lexend Deca"/>
                <a:cs typeface="Lexend Deca"/>
                <a:sym typeface="Lexend Deca"/>
              </a:rPr>
              <a:t>Notre problème aujourd’hui ?</a:t>
            </a:r>
            <a:endParaRPr sz="3000" b="1" i="0" u="none" strike="noStrike" cap="none">
              <a:solidFill>
                <a:srgbClr val="000000"/>
              </a:solidFill>
              <a:latin typeface="Lexend Deca"/>
              <a:ea typeface="Lexend Deca"/>
              <a:cs typeface="Lexend Deca"/>
              <a:sym typeface="Lexend Deca"/>
            </a:endParaRPr>
          </a:p>
        </p:txBody>
      </p:sp>
      <p:sp>
        <p:nvSpPr>
          <p:cNvPr id="162" name="Google Shape;162;p28"/>
          <p:cNvSpPr txBox="1"/>
          <p:nvPr/>
        </p:nvSpPr>
        <p:spPr>
          <a:xfrm>
            <a:off x="158475" y="448675"/>
            <a:ext cx="8985600" cy="3125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fr" sz="2400">
                <a:solidFill>
                  <a:srgbClr val="666666"/>
                </a:solidFill>
                <a:latin typeface="Lexend Deca"/>
                <a:ea typeface="Lexend Deca"/>
                <a:cs typeface="Lexend Deca"/>
                <a:sym typeface="Lexend Deca"/>
              </a:rPr>
              <a:t>L’énergie que nous utilisons nécessite d’exploiter des ressources précieuses pour notre planète.</a:t>
            </a:r>
            <a:endParaRPr sz="2400" b="0" i="0" u="none" strike="noStrike" cap="none">
              <a:solidFill>
                <a:srgbClr val="666666"/>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000000"/>
              </a:buClr>
              <a:buSzPts val="2400"/>
              <a:buFont typeface="Arial"/>
              <a:buNone/>
            </a:pPr>
            <a:endParaRPr sz="2400" b="0" i="0" u="none" strike="noStrike" cap="none">
              <a:solidFill>
                <a:srgbClr val="666666"/>
              </a:solidFill>
              <a:latin typeface="Lexend Deca"/>
              <a:ea typeface="Lexend Deca"/>
              <a:cs typeface="Lexend Deca"/>
              <a:sym typeface="Lexend Deca"/>
            </a:endParaRPr>
          </a:p>
          <a:p>
            <a:pPr marL="0" marR="0" lvl="0" indent="0" algn="ctr" rtl="0">
              <a:lnSpc>
                <a:spcPct val="115000"/>
              </a:lnSpc>
              <a:spcBef>
                <a:spcPts val="0"/>
              </a:spcBef>
              <a:spcAft>
                <a:spcPts val="0"/>
              </a:spcAft>
              <a:buClr>
                <a:srgbClr val="000000"/>
              </a:buClr>
              <a:buSzPts val="2400"/>
              <a:buFont typeface="Arial"/>
              <a:buNone/>
            </a:pPr>
            <a:r>
              <a:rPr lang="fr" sz="2400" b="1">
                <a:solidFill>
                  <a:schemeClr val="dk1"/>
                </a:solidFill>
                <a:latin typeface="Lexend Deca"/>
                <a:ea typeface="Lexend Deca"/>
                <a:cs typeface="Lexend Deca"/>
                <a:sym typeface="Lexend Deca"/>
              </a:rPr>
              <a:t>Comment peut-on faire à la maison pour utiliser cette énergie à bon escient et de façon responsable ?</a:t>
            </a:r>
            <a:endParaRPr sz="2400" b="1" i="0" u="none" strike="noStrike" cap="none">
              <a:solidFill>
                <a:schemeClr val="dk1"/>
              </a:solidFill>
              <a:latin typeface="Lexend Deca"/>
              <a:ea typeface="Lexend Deca"/>
              <a:cs typeface="Lexend Deca"/>
              <a:sym typeface="Lexend Dec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40</a:t>
            </a:fld>
            <a:endParaRPr/>
          </a:p>
        </p:txBody>
      </p:sp>
      <p:sp>
        <p:nvSpPr>
          <p:cNvPr id="882" name="Google Shape;882;p64"/>
          <p:cNvSpPr/>
          <p:nvPr/>
        </p:nvSpPr>
        <p:spPr>
          <a:xfrm>
            <a:off x="1537606" y="2033523"/>
            <a:ext cx="6211500" cy="1297200"/>
          </a:xfrm>
          <a:prstGeom prst="roundRect">
            <a:avLst>
              <a:gd name="adj" fmla="val 16667"/>
            </a:avLst>
          </a:prstGeom>
          <a:solidFill>
            <a:srgbClr val="351C75"/>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FFFFFF"/>
                </a:solidFill>
                <a:latin typeface="Lexend Deca"/>
                <a:ea typeface="Lexend Deca"/>
                <a:cs typeface="Lexend Deca"/>
                <a:sym typeface="Lexend Deca"/>
              </a:rPr>
              <a:t>Chaîne d’énergie</a:t>
            </a:r>
            <a:endParaRPr sz="1800" b="1" i="0" u="none" strike="noStrike" cap="none">
              <a:solidFill>
                <a:srgbClr val="FFFFFF"/>
              </a:solidFill>
              <a:latin typeface="Lexend Deca"/>
              <a:ea typeface="Lexend Deca"/>
              <a:cs typeface="Lexend Deca"/>
              <a:sym typeface="Lexend Deca"/>
            </a:endParaRPr>
          </a:p>
        </p:txBody>
      </p:sp>
      <p:sp>
        <p:nvSpPr>
          <p:cNvPr id="883" name="Google Shape;883;p64"/>
          <p:cNvSpPr txBox="1"/>
          <p:nvPr/>
        </p:nvSpPr>
        <p:spPr>
          <a:xfrm>
            <a:off x="33075" y="2480200"/>
            <a:ext cx="12057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énergie d'entrée</a:t>
            </a:r>
            <a:endParaRPr sz="1800" b="1" i="0" u="none" strike="noStrike" cap="none">
              <a:solidFill>
                <a:srgbClr val="000000"/>
              </a:solidFill>
              <a:latin typeface="Lexend Deca"/>
              <a:ea typeface="Lexend Deca"/>
              <a:cs typeface="Lexend Deca"/>
              <a:sym typeface="Lexend Deca"/>
            </a:endParaRPr>
          </a:p>
        </p:txBody>
      </p:sp>
      <p:sp>
        <p:nvSpPr>
          <p:cNvPr id="884" name="Google Shape;884;p64"/>
          <p:cNvSpPr txBox="1"/>
          <p:nvPr/>
        </p:nvSpPr>
        <p:spPr>
          <a:xfrm>
            <a:off x="7961631" y="2480211"/>
            <a:ext cx="11223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effet attendu</a:t>
            </a:r>
            <a:endParaRPr sz="1800" b="1" i="0" u="none" strike="noStrike" cap="none">
              <a:solidFill>
                <a:srgbClr val="000000"/>
              </a:solidFill>
              <a:latin typeface="Lexend Deca"/>
              <a:ea typeface="Lexend Deca"/>
              <a:cs typeface="Lexend Deca"/>
              <a:sym typeface="Lexend Deca"/>
            </a:endParaRPr>
          </a:p>
        </p:txBody>
      </p:sp>
      <p:sp>
        <p:nvSpPr>
          <p:cNvPr id="885" name="Google Shape;885;p64"/>
          <p:cNvSpPr txBox="1"/>
          <p:nvPr/>
        </p:nvSpPr>
        <p:spPr>
          <a:xfrm>
            <a:off x="0" y="-75"/>
            <a:ext cx="9144000" cy="6966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Synthèse</a:t>
            </a:r>
            <a:endParaRPr sz="3000" b="1" i="0" u="none" strike="noStrike" cap="none">
              <a:solidFill>
                <a:srgbClr val="000000"/>
              </a:solidFill>
              <a:latin typeface="Lexend Deca"/>
              <a:ea typeface="Lexend Deca"/>
              <a:cs typeface="Lexend Deca"/>
              <a:sym typeface="Lexend Deca"/>
            </a:endParaRPr>
          </a:p>
        </p:txBody>
      </p:sp>
      <p:sp>
        <p:nvSpPr>
          <p:cNvPr id="886" name="Google Shape;886;p64"/>
          <p:cNvSpPr txBox="1"/>
          <p:nvPr/>
        </p:nvSpPr>
        <p:spPr>
          <a:xfrm>
            <a:off x="183000" y="853750"/>
            <a:ext cx="8778000" cy="9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rgbClr val="61626B"/>
                </a:solidFill>
                <a:latin typeface="Lexend Deca"/>
                <a:ea typeface="Lexend Deca"/>
                <a:cs typeface="Lexend Deca"/>
                <a:sym typeface="Lexend Deca"/>
              </a:rPr>
              <a:t>La fonction </a:t>
            </a:r>
            <a:r>
              <a:rPr lang="fr" sz="2400" b="1" i="0" u="none" strike="noStrike" cap="none">
                <a:solidFill>
                  <a:srgbClr val="61626B"/>
                </a:solidFill>
                <a:latin typeface="Lexend Deca"/>
                <a:ea typeface="Lexend Deca"/>
                <a:cs typeface="Lexend Deca"/>
                <a:sym typeface="Lexend Deca"/>
              </a:rPr>
              <a:t>“Convertir”</a:t>
            </a:r>
            <a:r>
              <a:rPr lang="fr" sz="2400" b="0" i="0" u="none" strike="noStrike" cap="none">
                <a:solidFill>
                  <a:srgbClr val="61626B"/>
                </a:solidFill>
                <a:latin typeface="Lexend Deca"/>
                <a:ea typeface="Lexend Deca"/>
                <a:cs typeface="Lexend Deca"/>
                <a:sym typeface="Lexend Deca"/>
              </a:rPr>
              <a:t> permet de convertir l’énergie d’entrée en une autre énergie.</a:t>
            </a:r>
            <a:endParaRPr sz="2400" b="0" i="0" u="none" strike="noStrike" cap="none">
              <a:solidFill>
                <a:srgbClr val="61626B"/>
              </a:solidFill>
              <a:latin typeface="Lexend Deca"/>
              <a:ea typeface="Lexend Deca"/>
              <a:cs typeface="Lexend Deca"/>
              <a:sym typeface="Lexend Deca"/>
            </a:endParaRPr>
          </a:p>
        </p:txBody>
      </p:sp>
      <p:sp>
        <p:nvSpPr>
          <p:cNvPr id="887" name="Google Shape;887;p64"/>
          <p:cNvSpPr/>
          <p:nvPr/>
        </p:nvSpPr>
        <p:spPr>
          <a:xfrm>
            <a:off x="4457426" y="2563593"/>
            <a:ext cx="1690200" cy="5505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Convertir</a:t>
            </a:r>
            <a:endParaRPr sz="1400" b="0" i="0" u="none" strike="noStrike" cap="none">
              <a:solidFill>
                <a:srgbClr val="FFFFFF"/>
              </a:solidFill>
              <a:latin typeface="Lexend Deca"/>
              <a:ea typeface="Lexend Deca"/>
              <a:cs typeface="Lexend Deca"/>
              <a:sym typeface="Lexend Deca"/>
            </a:endParaRPr>
          </a:p>
        </p:txBody>
      </p:sp>
      <p:pic>
        <p:nvPicPr>
          <p:cNvPr id="888" name="Google Shape;888;p64"/>
          <p:cNvPicPr preferRelativeResize="0"/>
          <p:nvPr/>
        </p:nvPicPr>
        <p:blipFill rotWithShape="1">
          <a:blip r:embed="rId3">
            <a:alphaModFix/>
          </a:blip>
          <a:srcRect l="2105" t="78296" r="76075" b="7241"/>
          <a:stretch/>
        </p:blipFill>
        <p:spPr>
          <a:xfrm>
            <a:off x="1496750" y="3501275"/>
            <a:ext cx="1335975" cy="885450"/>
          </a:xfrm>
          <a:prstGeom prst="rect">
            <a:avLst/>
          </a:prstGeom>
          <a:noFill/>
          <a:ln>
            <a:noFill/>
          </a:ln>
        </p:spPr>
      </p:pic>
      <p:pic>
        <p:nvPicPr>
          <p:cNvPr id="889" name="Google Shape;889;p64"/>
          <p:cNvPicPr preferRelativeResize="0"/>
          <p:nvPr/>
        </p:nvPicPr>
        <p:blipFill rotWithShape="1">
          <a:blip r:embed="rId4">
            <a:alphaModFix/>
          </a:blip>
          <a:srcRect l="3624" t="28290" r="74557" b="55926"/>
          <a:stretch/>
        </p:blipFill>
        <p:spPr>
          <a:xfrm>
            <a:off x="6376216" y="3424750"/>
            <a:ext cx="1435709" cy="1038500"/>
          </a:xfrm>
          <a:prstGeom prst="rect">
            <a:avLst/>
          </a:prstGeom>
          <a:noFill/>
          <a:ln>
            <a:noFill/>
          </a:ln>
        </p:spPr>
      </p:pic>
      <p:sp>
        <p:nvSpPr>
          <p:cNvPr id="890" name="Google Shape;890;p64"/>
          <p:cNvSpPr txBox="1"/>
          <p:nvPr/>
        </p:nvSpPr>
        <p:spPr>
          <a:xfrm>
            <a:off x="1238775" y="4463250"/>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moteur électrique</a:t>
            </a:r>
            <a:endParaRPr sz="1400" b="1" i="0" u="none" strike="noStrike" cap="none">
              <a:solidFill>
                <a:srgbClr val="000000"/>
              </a:solidFill>
              <a:latin typeface="Lexend Deca"/>
              <a:ea typeface="Lexend Deca"/>
              <a:cs typeface="Lexend Deca"/>
              <a:sym typeface="Lexend Deca"/>
            </a:endParaRPr>
          </a:p>
        </p:txBody>
      </p:sp>
      <p:sp>
        <p:nvSpPr>
          <p:cNvPr id="891" name="Google Shape;891;p64"/>
          <p:cNvSpPr txBox="1"/>
          <p:nvPr/>
        </p:nvSpPr>
        <p:spPr>
          <a:xfrm>
            <a:off x="3657175" y="4463250"/>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générateur</a:t>
            </a:r>
            <a:endParaRPr sz="1400" b="1" i="0" u="none" strike="noStrike" cap="none">
              <a:solidFill>
                <a:srgbClr val="000000"/>
              </a:solidFill>
              <a:latin typeface="Lexend Deca"/>
              <a:ea typeface="Lexend Deca"/>
              <a:cs typeface="Lexend Deca"/>
              <a:sym typeface="Lexend Deca"/>
            </a:endParaRPr>
          </a:p>
        </p:txBody>
      </p:sp>
      <p:sp>
        <p:nvSpPr>
          <p:cNvPr id="892" name="Google Shape;892;p64"/>
          <p:cNvSpPr txBox="1"/>
          <p:nvPr/>
        </p:nvSpPr>
        <p:spPr>
          <a:xfrm>
            <a:off x="5512375" y="4463250"/>
            <a:ext cx="31635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diode électroluminescente (LED)</a:t>
            </a:r>
            <a:endParaRPr sz="1400" b="1" i="0" u="none" strike="noStrike" cap="none">
              <a:solidFill>
                <a:srgbClr val="000000"/>
              </a:solidFill>
              <a:latin typeface="Lexend Deca"/>
              <a:ea typeface="Lexend Deca"/>
              <a:cs typeface="Lexend Deca"/>
              <a:sym typeface="Lexend Deca"/>
            </a:endParaRPr>
          </a:p>
        </p:txBody>
      </p:sp>
      <p:sp>
        <p:nvSpPr>
          <p:cNvPr id="893" name="Google Shape;893;p64"/>
          <p:cNvSpPr txBox="1"/>
          <p:nvPr/>
        </p:nvSpPr>
        <p:spPr>
          <a:xfrm>
            <a:off x="0" y="3685300"/>
            <a:ext cx="13002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Exemple :</a:t>
            </a:r>
            <a:endParaRPr sz="1800" b="1" i="0" u="none" strike="noStrike" cap="none">
              <a:solidFill>
                <a:srgbClr val="000000"/>
              </a:solidFill>
              <a:latin typeface="Lexend Deca"/>
              <a:ea typeface="Lexend Deca"/>
              <a:cs typeface="Lexend Deca"/>
              <a:sym typeface="Lexend Deca"/>
            </a:endParaRPr>
          </a:p>
        </p:txBody>
      </p:sp>
      <p:pic>
        <p:nvPicPr>
          <p:cNvPr id="894" name="Google Shape;894;p64"/>
          <p:cNvPicPr preferRelativeResize="0"/>
          <p:nvPr/>
        </p:nvPicPr>
        <p:blipFill>
          <a:blip r:embed="rId5">
            <a:alphaModFix/>
          </a:blip>
          <a:stretch>
            <a:fillRect/>
          </a:stretch>
        </p:blipFill>
        <p:spPr>
          <a:xfrm>
            <a:off x="3791342" y="3685300"/>
            <a:ext cx="1561317" cy="7172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5"/>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41</a:t>
            </a:fld>
            <a:endParaRPr/>
          </a:p>
        </p:txBody>
      </p:sp>
      <p:sp>
        <p:nvSpPr>
          <p:cNvPr id="900" name="Google Shape;900;p65"/>
          <p:cNvSpPr/>
          <p:nvPr/>
        </p:nvSpPr>
        <p:spPr>
          <a:xfrm>
            <a:off x="1537606" y="2033523"/>
            <a:ext cx="6211500" cy="1297200"/>
          </a:xfrm>
          <a:prstGeom prst="roundRect">
            <a:avLst>
              <a:gd name="adj" fmla="val 16667"/>
            </a:avLst>
          </a:prstGeom>
          <a:solidFill>
            <a:srgbClr val="351C75"/>
          </a:solid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FFFFFF"/>
                </a:solidFill>
                <a:latin typeface="Lexend Deca"/>
                <a:ea typeface="Lexend Deca"/>
                <a:cs typeface="Lexend Deca"/>
                <a:sym typeface="Lexend Deca"/>
              </a:rPr>
              <a:t>Chaîne d’énergie</a:t>
            </a:r>
            <a:endParaRPr sz="1800" b="1" i="0" u="none" strike="noStrike" cap="none">
              <a:solidFill>
                <a:srgbClr val="FFFFFF"/>
              </a:solidFill>
              <a:latin typeface="Lexend Deca"/>
              <a:ea typeface="Lexend Deca"/>
              <a:cs typeface="Lexend Deca"/>
              <a:sym typeface="Lexend Deca"/>
            </a:endParaRPr>
          </a:p>
        </p:txBody>
      </p:sp>
      <p:sp>
        <p:nvSpPr>
          <p:cNvPr id="901" name="Google Shape;901;p65"/>
          <p:cNvSpPr txBox="1"/>
          <p:nvPr/>
        </p:nvSpPr>
        <p:spPr>
          <a:xfrm>
            <a:off x="33075" y="2480200"/>
            <a:ext cx="12057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énergie d'entrée</a:t>
            </a:r>
            <a:endParaRPr sz="1800" b="1" i="0" u="none" strike="noStrike" cap="none">
              <a:solidFill>
                <a:srgbClr val="000000"/>
              </a:solidFill>
              <a:latin typeface="Lexend Deca"/>
              <a:ea typeface="Lexend Deca"/>
              <a:cs typeface="Lexend Deca"/>
              <a:sym typeface="Lexend Deca"/>
            </a:endParaRPr>
          </a:p>
        </p:txBody>
      </p:sp>
      <p:sp>
        <p:nvSpPr>
          <p:cNvPr id="902" name="Google Shape;902;p65"/>
          <p:cNvSpPr txBox="1"/>
          <p:nvPr/>
        </p:nvSpPr>
        <p:spPr>
          <a:xfrm>
            <a:off x="7961631" y="2480211"/>
            <a:ext cx="11223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effet attendu</a:t>
            </a:r>
            <a:endParaRPr sz="1800" b="1" i="0" u="none" strike="noStrike" cap="none">
              <a:solidFill>
                <a:srgbClr val="000000"/>
              </a:solidFill>
              <a:latin typeface="Lexend Deca"/>
              <a:ea typeface="Lexend Deca"/>
              <a:cs typeface="Lexend Deca"/>
              <a:sym typeface="Lexend Deca"/>
            </a:endParaRPr>
          </a:p>
        </p:txBody>
      </p:sp>
      <p:sp>
        <p:nvSpPr>
          <p:cNvPr id="903" name="Google Shape;903;p65"/>
          <p:cNvSpPr txBox="1"/>
          <p:nvPr/>
        </p:nvSpPr>
        <p:spPr>
          <a:xfrm>
            <a:off x="0" y="-75"/>
            <a:ext cx="9144000" cy="6966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Synthèse</a:t>
            </a:r>
            <a:endParaRPr sz="3000" b="1" i="0" u="none" strike="noStrike" cap="none">
              <a:solidFill>
                <a:srgbClr val="000000"/>
              </a:solidFill>
              <a:latin typeface="Lexend Deca"/>
              <a:ea typeface="Lexend Deca"/>
              <a:cs typeface="Lexend Deca"/>
              <a:sym typeface="Lexend Deca"/>
            </a:endParaRPr>
          </a:p>
        </p:txBody>
      </p:sp>
      <p:sp>
        <p:nvSpPr>
          <p:cNvPr id="904" name="Google Shape;904;p65"/>
          <p:cNvSpPr txBox="1"/>
          <p:nvPr/>
        </p:nvSpPr>
        <p:spPr>
          <a:xfrm>
            <a:off x="183000" y="853750"/>
            <a:ext cx="8778000" cy="9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0" i="0" u="none" strike="noStrike" cap="none">
                <a:solidFill>
                  <a:srgbClr val="61626B"/>
                </a:solidFill>
                <a:latin typeface="Lexend Deca"/>
                <a:ea typeface="Lexend Deca"/>
                <a:cs typeface="Lexend Deca"/>
                <a:sym typeface="Lexend Deca"/>
              </a:rPr>
              <a:t>La fonction </a:t>
            </a:r>
            <a:r>
              <a:rPr lang="fr" sz="2400" b="1" i="0" u="none" strike="noStrike" cap="none">
                <a:solidFill>
                  <a:srgbClr val="61626B"/>
                </a:solidFill>
                <a:latin typeface="Lexend Deca"/>
                <a:ea typeface="Lexend Deca"/>
                <a:cs typeface="Lexend Deca"/>
                <a:sym typeface="Lexend Deca"/>
              </a:rPr>
              <a:t>“Transmettre”</a:t>
            </a:r>
            <a:r>
              <a:rPr lang="fr" sz="2400" b="0" i="0" u="none" strike="noStrike" cap="none">
                <a:solidFill>
                  <a:srgbClr val="61626B"/>
                </a:solidFill>
                <a:latin typeface="Lexend Deca"/>
                <a:ea typeface="Lexend Deca"/>
                <a:cs typeface="Lexend Deca"/>
                <a:sym typeface="Lexend Deca"/>
              </a:rPr>
              <a:t> permet de transmettre l’énergie convertie afin de réaliser l’effet attendu de l’objet.</a:t>
            </a:r>
            <a:endParaRPr sz="2400" b="0" i="0" u="none" strike="noStrike" cap="none">
              <a:solidFill>
                <a:srgbClr val="61626B"/>
              </a:solidFill>
              <a:latin typeface="Lexend Deca"/>
              <a:ea typeface="Lexend Deca"/>
              <a:cs typeface="Lexend Deca"/>
              <a:sym typeface="Lexend Deca"/>
            </a:endParaRPr>
          </a:p>
        </p:txBody>
      </p:sp>
      <p:sp>
        <p:nvSpPr>
          <p:cNvPr id="905" name="Google Shape;905;p65"/>
          <p:cNvSpPr/>
          <p:nvPr/>
        </p:nvSpPr>
        <p:spPr>
          <a:xfrm>
            <a:off x="6038546" y="2563593"/>
            <a:ext cx="1906500" cy="550500"/>
          </a:xfrm>
          <a:prstGeom prst="chevron">
            <a:avLst>
              <a:gd name="adj" fmla="val 50000"/>
            </a:avLst>
          </a:prstGeom>
          <a:solidFill>
            <a:srgbClr val="B4347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FFFFFF"/>
                </a:solidFill>
                <a:latin typeface="Lexend Deca"/>
                <a:ea typeface="Lexend Deca"/>
                <a:cs typeface="Lexend Deca"/>
                <a:sym typeface="Lexend Deca"/>
              </a:rPr>
              <a:t>Transmettre</a:t>
            </a:r>
            <a:endParaRPr sz="1400" b="0" i="0" u="none" strike="noStrike" cap="none">
              <a:solidFill>
                <a:srgbClr val="FFFFFF"/>
              </a:solidFill>
              <a:latin typeface="Lexend Deca"/>
              <a:ea typeface="Lexend Deca"/>
              <a:cs typeface="Lexend Deca"/>
              <a:sym typeface="Lexend Deca"/>
            </a:endParaRPr>
          </a:p>
        </p:txBody>
      </p:sp>
      <p:pic>
        <p:nvPicPr>
          <p:cNvPr id="906" name="Google Shape;906;p65"/>
          <p:cNvPicPr preferRelativeResize="0"/>
          <p:nvPr/>
        </p:nvPicPr>
        <p:blipFill rotWithShape="1">
          <a:blip r:embed="rId3">
            <a:alphaModFix/>
          </a:blip>
          <a:srcRect t="19444" b="15976"/>
          <a:stretch/>
        </p:blipFill>
        <p:spPr>
          <a:xfrm>
            <a:off x="5295375" y="3490963"/>
            <a:ext cx="1411660" cy="911625"/>
          </a:xfrm>
          <a:prstGeom prst="rect">
            <a:avLst/>
          </a:prstGeom>
          <a:noFill/>
          <a:ln>
            <a:noFill/>
          </a:ln>
        </p:spPr>
      </p:pic>
      <p:pic>
        <p:nvPicPr>
          <p:cNvPr id="907" name="Google Shape;907;p65"/>
          <p:cNvPicPr preferRelativeResize="0"/>
          <p:nvPr/>
        </p:nvPicPr>
        <p:blipFill rotWithShape="1">
          <a:blip r:embed="rId4">
            <a:alphaModFix/>
          </a:blip>
          <a:srcRect l="5784" t="27087" r="72395" b="50743"/>
          <a:stretch/>
        </p:blipFill>
        <p:spPr>
          <a:xfrm>
            <a:off x="3228051" y="3422288"/>
            <a:ext cx="1032459" cy="1048976"/>
          </a:xfrm>
          <a:prstGeom prst="rect">
            <a:avLst/>
          </a:prstGeom>
          <a:noFill/>
          <a:ln>
            <a:noFill/>
          </a:ln>
        </p:spPr>
      </p:pic>
      <p:sp>
        <p:nvSpPr>
          <p:cNvPr id="908" name="Google Shape;908;p65"/>
          <p:cNvSpPr txBox="1"/>
          <p:nvPr/>
        </p:nvSpPr>
        <p:spPr>
          <a:xfrm>
            <a:off x="2818325" y="4463250"/>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tuyau d’eau</a:t>
            </a:r>
            <a:endParaRPr sz="1400" b="1" i="0" u="none" strike="noStrike" cap="none">
              <a:solidFill>
                <a:srgbClr val="000000"/>
              </a:solidFill>
              <a:latin typeface="Lexend Deca"/>
              <a:ea typeface="Lexend Deca"/>
              <a:cs typeface="Lexend Deca"/>
              <a:sym typeface="Lexend Deca"/>
            </a:endParaRPr>
          </a:p>
        </p:txBody>
      </p:sp>
      <p:sp>
        <p:nvSpPr>
          <p:cNvPr id="909" name="Google Shape;909;p65"/>
          <p:cNvSpPr txBox="1"/>
          <p:nvPr/>
        </p:nvSpPr>
        <p:spPr>
          <a:xfrm>
            <a:off x="4978550" y="4463250"/>
            <a:ext cx="18519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engrenages</a:t>
            </a:r>
            <a:endParaRPr sz="1400" b="1" i="0" u="none" strike="noStrike" cap="none">
              <a:solidFill>
                <a:srgbClr val="000000"/>
              </a:solidFill>
              <a:latin typeface="Lexend Deca"/>
              <a:ea typeface="Lexend Deca"/>
              <a:cs typeface="Lexend Deca"/>
              <a:sym typeface="Lexend Deca"/>
            </a:endParaRPr>
          </a:p>
        </p:txBody>
      </p:sp>
      <p:sp>
        <p:nvSpPr>
          <p:cNvPr id="910" name="Google Shape;910;p65"/>
          <p:cNvSpPr txBox="1"/>
          <p:nvPr/>
        </p:nvSpPr>
        <p:spPr>
          <a:xfrm>
            <a:off x="0" y="3685300"/>
            <a:ext cx="1300200" cy="71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Exemple :</a:t>
            </a:r>
            <a:endParaRPr sz="1800" b="1" i="0" u="none" strike="noStrike" cap="none">
              <a:solidFill>
                <a:srgbClr val="000000"/>
              </a:solidFill>
              <a:latin typeface="Lexend Deca"/>
              <a:ea typeface="Lexend Deca"/>
              <a:cs typeface="Lexend Deca"/>
              <a:sym typeface="Lexend Dec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66"/>
          <p:cNvPicPr preferRelativeResize="0"/>
          <p:nvPr/>
        </p:nvPicPr>
        <p:blipFill rotWithShape="1">
          <a:blip r:embed="rId3">
            <a:alphaModFix/>
          </a:blip>
          <a:srcRect l="18314" r="22415"/>
          <a:stretch/>
        </p:blipFill>
        <p:spPr>
          <a:xfrm>
            <a:off x="3313" y="56950"/>
            <a:ext cx="3530624" cy="4838699"/>
          </a:xfrm>
          <a:prstGeom prst="rect">
            <a:avLst/>
          </a:prstGeom>
          <a:noFill/>
          <a:ln>
            <a:noFill/>
          </a:ln>
        </p:spPr>
      </p:pic>
      <p:sp>
        <p:nvSpPr>
          <p:cNvPr id="916" name="Google Shape;916;p66"/>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42</a:t>
            </a:fld>
            <a:endParaRPr/>
          </a:p>
        </p:txBody>
      </p:sp>
      <p:sp>
        <p:nvSpPr>
          <p:cNvPr id="917" name="Google Shape;917;p66"/>
          <p:cNvSpPr txBox="1"/>
          <p:nvPr/>
        </p:nvSpPr>
        <p:spPr>
          <a:xfrm>
            <a:off x="0" y="0"/>
            <a:ext cx="9144000" cy="7182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918" name="Google Shape;918;p66"/>
          <p:cNvSpPr txBox="1"/>
          <p:nvPr/>
        </p:nvSpPr>
        <p:spPr>
          <a:xfrm>
            <a:off x="557325" y="1657975"/>
            <a:ext cx="15468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b="0" i="0" u="none" strike="noStrike" cap="none">
                <a:solidFill>
                  <a:srgbClr val="000000"/>
                </a:solidFill>
                <a:latin typeface="Lexend Deca"/>
                <a:ea typeface="Lexend Deca"/>
                <a:cs typeface="Lexend Deca"/>
                <a:sym typeface="Lexend Deca"/>
              </a:rPr>
              <a:t>Forme</a:t>
            </a:r>
            <a:endParaRPr sz="1800" b="0" i="0" u="none" strike="noStrike" cap="none">
              <a:solidFill>
                <a:srgbClr val="000000"/>
              </a:solidFill>
              <a:latin typeface="Lexend Deca"/>
              <a:ea typeface="Lexend Deca"/>
              <a:cs typeface="Lexend Deca"/>
              <a:sym typeface="Lexend Deca"/>
            </a:endParaRPr>
          </a:p>
        </p:txBody>
      </p:sp>
      <p:sp>
        <p:nvSpPr>
          <p:cNvPr id="919" name="Google Shape;919;p66"/>
          <p:cNvSpPr txBox="1"/>
          <p:nvPr/>
        </p:nvSpPr>
        <p:spPr>
          <a:xfrm>
            <a:off x="614225" y="2038075"/>
            <a:ext cx="15468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b="0" i="0" u="none" strike="noStrike" cap="none">
                <a:solidFill>
                  <a:srgbClr val="000000"/>
                </a:solidFill>
                <a:latin typeface="Lexend Deca"/>
                <a:ea typeface="Lexend Deca"/>
                <a:cs typeface="Lexend Deca"/>
                <a:sym typeface="Lexend Deca"/>
              </a:rPr>
              <a:t>Source</a:t>
            </a:r>
            <a:endParaRPr sz="1800" b="0" i="0" u="none" strike="noStrike" cap="none">
              <a:solidFill>
                <a:srgbClr val="000000"/>
              </a:solidFill>
              <a:latin typeface="Lexend Deca"/>
              <a:ea typeface="Lexend Deca"/>
              <a:cs typeface="Lexend Deca"/>
              <a:sym typeface="Lexend Deca"/>
            </a:endParaRPr>
          </a:p>
        </p:txBody>
      </p:sp>
      <p:sp>
        <p:nvSpPr>
          <p:cNvPr id="920" name="Google Shape;920;p66"/>
          <p:cNvSpPr txBox="1"/>
          <p:nvPr/>
        </p:nvSpPr>
        <p:spPr>
          <a:xfrm>
            <a:off x="586325" y="2392050"/>
            <a:ext cx="19449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a:latin typeface="Lexend Deca"/>
                <a:ea typeface="Lexend Deca"/>
                <a:cs typeface="Lexend Deca"/>
                <a:sym typeface="Lexend Deca"/>
              </a:rPr>
              <a:t>Produire</a:t>
            </a:r>
            <a:endParaRPr sz="1800" b="0" i="0" u="none" strike="noStrike" cap="none">
              <a:solidFill>
                <a:srgbClr val="000000"/>
              </a:solidFill>
              <a:latin typeface="Lexend Deca"/>
              <a:ea typeface="Lexend Deca"/>
              <a:cs typeface="Lexend Deca"/>
              <a:sym typeface="Lexend Deca"/>
            </a:endParaRPr>
          </a:p>
        </p:txBody>
      </p:sp>
      <p:sp>
        <p:nvSpPr>
          <p:cNvPr id="921" name="Google Shape;921;p66"/>
          <p:cNvSpPr txBox="1"/>
          <p:nvPr/>
        </p:nvSpPr>
        <p:spPr>
          <a:xfrm>
            <a:off x="731225" y="2804350"/>
            <a:ext cx="2807700" cy="455400"/>
          </a:xfrm>
          <a:prstGeom prst="rect">
            <a:avLst/>
          </a:prstGeom>
          <a:noFill/>
          <a:ln>
            <a:noFill/>
          </a:ln>
        </p:spPr>
        <p:txBody>
          <a:bodyPr spcFirstLastPara="1" wrap="square" lIns="91425" tIns="91425" rIns="91425" bIns="91425" anchor="t" anchorCtr="0">
            <a:noAutofit/>
          </a:bodyPr>
          <a:lstStyle/>
          <a:p>
            <a:pPr marL="360000" marR="0" lvl="0" indent="-342900" algn="l" rtl="0">
              <a:lnSpc>
                <a:spcPct val="100000"/>
              </a:lnSpc>
              <a:spcBef>
                <a:spcPts val="0"/>
              </a:spcBef>
              <a:spcAft>
                <a:spcPts val="0"/>
              </a:spcAft>
              <a:buClr>
                <a:srgbClr val="000000"/>
              </a:buClr>
              <a:buSzPts val="1800"/>
              <a:buFont typeface="Lexend Deca"/>
              <a:buChar char="➢"/>
            </a:pPr>
            <a:r>
              <a:rPr lang="fr" sz="1800" b="0" i="0" u="none" strike="noStrike" cap="none">
                <a:solidFill>
                  <a:srgbClr val="000000"/>
                </a:solidFill>
                <a:latin typeface="Lexend Deca"/>
                <a:ea typeface="Lexend Deca"/>
                <a:cs typeface="Lexend Deca"/>
                <a:sym typeface="Lexend Deca"/>
              </a:rPr>
              <a:t>Chaîne d’énergie</a:t>
            </a:r>
            <a:endParaRPr sz="1800" b="0" i="0" u="none" strike="noStrike" cap="none">
              <a:solidFill>
                <a:srgbClr val="000000"/>
              </a:solidFill>
              <a:latin typeface="Lexend Deca"/>
              <a:ea typeface="Lexend Deca"/>
              <a:cs typeface="Lexend Deca"/>
              <a:sym typeface="Lexend Deca"/>
            </a:endParaRPr>
          </a:p>
        </p:txBody>
      </p:sp>
      <p:sp>
        <p:nvSpPr>
          <p:cNvPr id="922" name="Google Shape;922;p66"/>
          <p:cNvSpPr txBox="1"/>
          <p:nvPr/>
        </p:nvSpPr>
        <p:spPr>
          <a:xfrm>
            <a:off x="648779" y="3183550"/>
            <a:ext cx="26040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b="0" i="0" u="none" strike="noStrike" cap="none">
                <a:solidFill>
                  <a:srgbClr val="000000"/>
                </a:solidFill>
                <a:latin typeface="Lexend Deca"/>
                <a:ea typeface="Lexend Deca"/>
                <a:cs typeface="Lexend Deca"/>
                <a:sym typeface="Lexend Deca"/>
              </a:rPr>
              <a:t>Chaîne d’énergie à la maison</a:t>
            </a:r>
            <a:endParaRPr sz="1800" b="0" i="0" u="none" strike="noStrike" cap="none">
              <a:solidFill>
                <a:srgbClr val="000000"/>
              </a:solidFill>
              <a:latin typeface="Lexend Deca"/>
              <a:ea typeface="Lexend Deca"/>
              <a:cs typeface="Lexend Deca"/>
              <a:sym typeface="Lexend Deca"/>
            </a:endParaRPr>
          </a:p>
        </p:txBody>
      </p:sp>
      <p:sp>
        <p:nvSpPr>
          <p:cNvPr id="923" name="Google Shape;923;p66"/>
          <p:cNvSpPr txBox="1"/>
          <p:nvPr/>
        </p:nvSpPr>
        <p:spPr>
          <a:xfrm>
            <a:off x="509575" y="1270000"/>
            <a:ext cx="15468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b="0" i="0" u="none" strike="noStrike" cap="none">
                <a:solidFill>
                  <a:srgbClr val="000000"/>
                </a:solidFill>
                <a:latin typeface="Lexend Deca"/>
                <a:ea typeface="Lexend Deca"/>
                <a:cs typeface="Lexend Deca"/>
                <a:sym typeface="Lexend Deca"/>
              </a:rPr>
              <a:t>Energie</a:t>
            </a:r>
            <a:endParaRPr sz="1800" b="0" i="0" u="none" strike="noStrike" cap="none">
              <a:solidFill>
                <a:srgbClr val="000000"/>
              </a:solidFill>
              <a:latin typeface="Lexend Deca"/>
              <a:ea typeface="Lexend Deca"/>
              <a:cs typeface="Lexend Deca"/>
              <a:sym typeface="Lexend Deca"/>
            </a:endParaRPr>
          </a:p>
        </p:txBody>
      </p:sp>
      <p:sp>
        <p:nvSpPr>
          <p:cNvPr id="924" name="Google Shape;924;p66"/>
          <p:cNvSpPr txBox="1"/>
          <p:nvPr/>
        </p:nvSpPr>
        <p:spPr>
          <a:xfrm>
            <a:off x="509575" y="1270000"/>
            <a:ext cx="15468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b="0" i="0" u="none" strike="noStrike" cap="none">
                <a:solidFill>
                  <a:srgbClr val="000000"/>
                </a:solidFill>
                <a:latin typeface="Lexend Deca"/>
                <a:ea typeface="Lexend Deca"/>
                <a:cs typeface="Lexend Deca"/>
                <a:sym typeface="Lexend Deca"/>
              </a:rPr>
              <a:t>Energie</a:t>
            </a:r>
            <a:endParaRPr sz="1800" b="0" i="0" u="none" strike="noStrike" cap="none">
              <a:solidFill>
                <a:srgbClr val="000000"/>
              </a:solidFill>
              <a:latin typeface="Lexend Deca"/>
              <a:ea typeface="Lexend Deca"/>
              <a:cs typeface="Lexend Deca"/>
              <a:sym typeface="Lexend Deca"/>
            </a:endParaRPr>
          </a:p>
        </p:txBody>
      </p:sp>
      <p:sp>
        <p:nvSpPr>
          <p:cNvPr id="925" name="Google Shape;925;p66"/>
          <p:cNvSpPr txBox="1"/>
          <p:nvPr/>
        </p:nvSpPr>
        <p:spPr>
          <a:xfrm>
            <a:off x="712225" y="3813350"/>
            <a:ext cx="2324700" cy="455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Lexend Deca"/>
              <a:buChar char="➢"/>
            </a:pPr>
            <a:r>
              <a:rPr lang="fr" sz="1800" b="1" i="0" u="none" strike="noStrike" cap="none">
                <a:solidFill>
                  <a:srgbClr val="000000"/>
                </a:solidFill>
                <a:latin typeface="Lexend Deca"/>
                <a:ea typeface="Lexend Deca"/>
                <a:cs typeface="Lexend Deca"/>
                <a:sym typeface="Lexend Deca"/>
              </a:rPr>
              <a:t>Les gestes </a:t>
            </a:r>
            <a:endParaRPr sz="1800" b="1" i="0" u="none" strike="noStrike" cap="none">
              <a:solidFill>
                <a:srgbClr val="000000"/>
              </a:solidFill>
              <a:latin typeface="Lexend Deca"/>
              <a:ea typeface="Lexend Deca"/>
              <a:cs typeface="Lexend Deca"/>
              <a:sym typeface="Lexend Deca"/>
            </a:endParaRPr>
          </a:p>
          <a:p>
            <a:pPr marL="45720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Lexend Deca"/>
                <a:ea typeface="Lexend Deca"/>
                <a:cs typeface="Lexend Deca"/>
                <a:sym typeface="Lexend Deca"/>
              </a:rPr>
              <a:t>éco-citoyens</a:t>
            </a:r>
            <a:endParaRPr sz="1800" b="1" i="0" u="none" strike="noStrike" cap="none">
              <a:solidFill>
                <a:srgbClr val="000000"/>
              </a:solidFill>
              <a:latin typeface="Lexend Deca"/>
              <a:ea typeface="Lexend Deca"/>
              <a:cs typeface="Lexend Deca"/>
              <a:sym typeface="Lexend Deca"/>
            </a:endParaRPr>
          </a:p>
        </p:txBody>
      </p:sp>
      <p:sp>
        <p:nvSpPr>
          <p:cNvPr id="926" name="Google Shape;926;p66"/>
          <p:cNvSpPr txBox="1"/>
          <p:nvPr/>
        </p:nvSpPr>
        <p:spPr>
          <a:xfrm>
            <a:off x="3701050" y="976875"/>
            <a:ext cx="91191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la veille des appareils</a:t>
            </a:r>
            <a:endParaRPr sz="1800" b="0" i="0" u="none" strike="noStrike" cap="none">
              <a:solidFill>
                <a:schemeClr val="dk1"/>
              </a:solidFill>
              <a:latin typeface="Lexend Deca"/>
              <a:ea typeface="Lexend Deca"/>
              <a:cs typeface="Lexend Deca"/>
              <a:sym typeface="Lexend Deca"/>
            </a:endParaRPr>
          </a:p>
        </p:txBody>
      </p:sp>
      <p:sp>
        <p:nvSpPr>
          <p:cNvPr id="927" name="Google Shape;927;p66"/>
          <p:cNvSpPr txBox="1"/>
          <p:nvPr/>
        </p:nvSpPr>
        <p:spPr>
          <a:xfrm>
            <a:off x="3701050" y="1686825"/>
            <a:ext cx="30000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l’éclairage</a:t>
            </a:r>
            <a:endParaRPr sz="1400" b="0" i="0" u="none" strike="noStrike" cap="none">
              <a:solidFill>
                <a:srgbClr val="000000"/>
              </a:solidFill>
              <a:latin typeface="Arial"/>
              <a:ea typeface="Arial"/>
              <a:cs typeface="Arial"/>
              <a:sym typeface="Arial"/>
            </a:endParaRPr>
          </a:p>
        </p:txBody>
      </p:sp>
      <p:sp>
        <p:nvSpPr>
          <p:cNvPr id="928" name="Google Shape;928;p66"/>
          <p:cNvSpPr txBox="1"/>
          <p:nvPr/>
        </p:nvSpPr>
        <p:spPr>
          <a:xfrm>
            <a:off x="3701050" y="2396775"/>
            <a:ext cx="30000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le chauffage</a:t>
            </a:r>
            <a:endParaRPr sz="1400" b="0" i="0" u="none" strike="noStrike" cap="none">
              <a:solidFill>
                <a:srgbClr val="000000"/>
              </a:solidFill>
              <a:latin typeface="Arial"/>
              <a:ea typeface="Arial"/>
              <a:cs typeface="Arial"/>
              <a:sym typeface="Arial"/>
            </a:endParaRPr>
          </a:p>
        </p:txBody>
      </p:sp>
      <p:sp>
        <p:nvSpPr>
          <p:cNvPr id="929" name="Google Shape;929;p66"/>
          <p:cNvSpPr txBox="1"/>
          <p:nvPr/>
        </p:nvSpPr>
        <p:spPr>
          <a:xfrm>
            <a:off x="3701050" y="3137275"/>
            <a:ext cx="44511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b="0" i="0" u="none" strike="noStrike" cap="none">
                <a:solidFill>
                  <a:schemeClr val="dk1"/>
                </a:solidFill>
                <a:latin typeface="Lexend Deca"/>
                <a:ea typeface="Lexend Deca"/>
                <a:cs typeface="Lexend Deca"/>
                <a:sym typeface="Lexend Deca"/>
              </a:rPr>
              <a:t>Gérer votre consommation d’eau chaude</a:t>
            </a:r>
            <a:endParaRPr sz="1400" b="0" i="0" u="none" strike="noStrike" cap="none">
              <a:solidFill>
                <a:srgbClr val="000000"/>
              </a:solidFill>
              <a:latin typeface="Arial"/>
              <a:ea typeface="Arial"/>
              <a:cs typeface="Arial"/>
              <a:sym typeface="Arial"/>
            </a:endParaRPr>
          </a:p>
        </p:txBody>
      </p:sp>
      <p:sp>
        <p:nvSpPr>
          <p:cNvPr id="930" name="Google Shape;930;p66"/>
          <p:cNvSpPr txBox="1"/>
          <p:nvPr/>
        </p:nvSpPr>
        <p:spPr>
          <a:xfrm>
            <a:off x="3701050" y="3934700"/>
            <a:ext cx="4318200" cy="556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exend Deca"/>
              <a:buChar char="➢"/>
            </a:pPr>
            <a:r>
              <a:rPr lang="fr" sz="1800">
                <a:solidFill>
                  <a:schemeClr val="dk1"/>
                </a:solidFill>
                <a:latin typeface="Lexend Deca"/>
                <a:ea typeface="Lexend Deca"/>
                <a:cs typeface="Lexend Deca"/>
                <a:sym typeface="Lexend Deca"/>
              </a:rPr>
              <a:t>Gérer l’usage des objets numériques</a:t>
            </a:r>
            <a:endParaRPr sz="1400" b="0" i="0" u="none" strike="noStrike" cap="none">
              <a:solidFill>
                <a:srgbClr val="000000"/>
              </a:solidFill>
              <a:latin typeface="Arial"/>
              <a:ea typeface="Arial"/>
              <a:cs typeface="Arial"/>
              <a:sym typeface="Arial"/>
            </a:endParaRPr>
          </a:p>
        </p:txBody>
      </p:sp>
      <p:grpSp>
        <p:nvGrpSpPr>
          <p:cNvPr id="931" name="Google Shape;931;p66"/>
          <p:cNvGrpSpPr/>
          <p:nvPr/>
        </p:nvGrpSpPr>
        <p:grpSpPr>
          <a:xfrm>
            <a:off x="7422806" y="661062"/>
            <a:ext cx="1446496" cy="872617"/>
            <a:chOff x="6231050" y="2740000"/>
            <a:chExt cx="2315875" cy="1758600"/>
          </a:xfrm>
        </p:grpSpPr>
        <p:pic>
          <p:nvPicPr>
            <p:cNvPr id="932" name="Google Shape;932;p66"/>
            <p:cNvPicPr preferRelativeResize="0"/>
            <p:nvPr/>
          </p:nvPicPr>
          <p:blipFill rotWithShape="1">
            <a:blip r:embed="rId4">
              <a:alphaModFix/>
            </a:blip>
            <a:srcRect/>
            <a:stretch/>
          </p:blipFill>
          <p:spPr>
            <a:xfrm>
              <a:off x="6231050" y="2740000"/>
              <a:ext cx="2315875" cy="1758600"/>
            </a:xfrm>
            <a:prstGeom prst="rect">
              <a:avLst/>
            </a:prstGeom>
            <a:noFill/>
            <a:ln>
              <a:noFill/>
            </a:ln>
            <a:effectLst>
              <a:outerShdw blurRad="57150" dist="19050" dir="5400000" algn="bl" rotWithShape="0">
                <a:srgbClr val="000000">
                  <a:alpha val="49803"/>
                </a:srgbClr>
              </a:outerShdw>
            </a:effectLst>
          </p:spPr>
        </p:pic>
        <p:sp>
          <p:nvSpPr>
            <p:cNvPr id="933" name="Google Shape;933;p66"/>
            <p:cNvSpPr/>
            <p:nvPr/>
          </p:nvSpPr>
          <p:spPr>
            <a:xfrm>
              <a:off x="8329400" y="4043150"/>
              <a:ext cx="153600" cy="115200"/>
            </a:xfrm>
            <a:prstGeom prst="rect">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34" name="Google Shape;934;p66"/>
          <p:cNvPicPr preferRelativeResize="0"/>
          <p:nvPr/>
        </p:nvPicPr>
        <p:blipFill rotWithShape="1">
          <a:blip r:embed="rId5">
            <a:alphaModFix/>
          </a:blip>
          <a:srcRect/>
          <a:stretch/>
        </p:blipFill>
        <p:spPr>
          <a:xfrm>
            <a:off x="6080650" y="1367825"/>
            <a:ext cx="996226" cy="996226"/>
          </a:xfrm>
          <a:prstGeom prst="rect">
            <a:avLst/>
          </a:prstGeom>
          <a:noFill/>
          <a:ln>
            <a:noFill/>
          </a:ln>
        </p:spPr>
      </p:pic>
      <p:pic>
        <p:nvPicPr>
          <p:cNvPr id="935" name="Google Shape;935;p66"/>
          <p:cNvPicPr preferRelativeResize="0"/>
          <p:nvPr/>
        </p:nvPicPr>
        <p:blipFill rotWithShape="1">
          <a:blip r:embed="rId6">
            <a:alphaModFix/>
          </a:blip>
          <a:srcRect/>
          <a:stretch/>
        </p:blipFill>
        <p:spPr>
          <a:xfrm>
            <a:off x="6462400" y="2392053"/>
            <a:ext cx="996231" cy="586325"/>
          </a:xfrm>
          <a:prstGeom prst="rect">
            <a:avLst/>
          </a:prstGeom>
          <a:noFill/>
          <a:ln>
            <a:noFill/>
          </a:ln>
        </p:spPr>
      </p:pic>
      <p:pic>
        <p:nvPicPr>
          <p:cNvPr id="936" name="Google Shape;936;p66"/>
          <p:cNvPicPr preferRelativeResize="0"/>
          <p:nvPr/>
        </p:nvPicPr>
        <p:blipFill rotWithShape="1">
          <a:blip r:embed="rId7">
            <a:alphaModFix/>
          </a:blip>
          <a:srcRect/>
          <a:stretch/>
        </p:blipFill>
        <p:spPr>
          <a:xfrm>
            <a:off x="7458625" y="3587525"/>
            <a:ext cx="1096826" cy="1096826"/>
          </a:xfrm>
          <a:prstGeom prst="rect">
            <a:avLst/>
          </a:prstGeom>
          <a:noFill/>
          <a:ln>
            <a:noFill/>
          </a:ln>
        </p:spPr>
      </p:pic>
      <p:pic>
        <p:nvPicPr>
          <p:cNvPr id="937" name="Google Shape;937;p66"/>
          <p:cNvPicPr preferRelativeResize="0"/>
          <p:nvPr/>
        </p:nvPicPr>
        <p:blipFill rotWithShape="1">
          <a:blip r:embed="rId8">
            <a:alphaModFix/>
          </a:blip>
          <a:srcRect/>
          <a:stretch/>
        </p:blipFill>
        <p:spPr>
          <a:xfrm>
            <a:off x="8068376" y="2777848"/>
            <a:ext cx="781416" cy="9962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67"/>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43</a:t>
            </a:fld>
            <a:endParaRPr sz="800" b="1">
              <a:solidFill>
                <a:srgbClr val="FFFFFF"/>
              </a:solidFill>
              <a:latin typeface="Lexend Deca"/>
              <a:ea typeface="Lexend Deca"/>
              <a:cs typeface="Lexend Deca"/>
              <a:sym typeface="Lexend Deca"/>
            </a:endParaRPr>
          </a:p>
        </p:txBody>
      </p:sp>
      <p:pic>
        <p:nvPicPr>
          <p:cNvPr id="943" name="Google Shape;943;p67"/>
          <p:cNvPicPr preferRelativeResize="0"/>
          <p:nvPr/>
        </p:nvPicPr>
        <p:blipFill rotWithShape="1">
          <a:blip r:embed="rId3">
            <a:alphaModFix/>
          </a:blip>
          <a:srcRect/>
          <a:stretch/>
        </p:blipFill>
        <p:spPr>
          <a:xfrm>
            <a:off x="3156900" y="1156650"/>
            <a:ext cx="2830200" cy="2830200"/>
          </a:xfrm>
          <a:prstGeom prst="rect">
            <a:avLst/>
          </a:prstGeom>
          <a:noFill/>
          <a:ln>
            <a:noFill/>
          </a:ln>
        </p:spPr>
      </p:pic>
      <p:pic>
        <p:nvPicPr>
          <p:cNvPr id="944" name="Google Shape;944;p67"/>
          <p:cNvPicPr preferRelativeResize="0"/>
          <p:nvPr/>
        </p:nvPicPr>
        <p:blipFill rotWithShape="1">
          <a:blip r:embed="rId4">
            <a:alphaModFix/>
          </a:blip>
          <a:srcRect/>
          <a:stretch/>
        </p:blipFill>
        <p:spPr>
          <a:xfrm>
            <a:off x="491894" y="3013749"/>
            <a:ext cx="2034125" cy="1459649"/>
          </a:xfrm>
          <a:prstGeom prst="rect">
            <a:avLst/>
          </a:prstGeom>
          <a:noFill/>
          <a:ln>
            <a:noFill/>
          </a:ln>
          <a:effectLst>
            <a:outerShdw blurRad="57150" dist="19050" dir="5400000" algn="bl" rotWithShape="0">
              <a:srgbClr val="000000">
                <a:alpha val="49803"/>
              </a:srgbClr>
            </a:outerShdw>
          </a:effectLst>
        </p:spPr>
      </p:pic>
      <p:pic>
        <p:nvPicPr>
          <p:cNvPr id="945" name="Google Shape;945;p67"/>
          <p:cNvPicPr preferRelativeResize="0"/>
          <p:nvPr/>
        </p:nvPicPr>
        <p:blipFill rotWithShape="1">
          <a:blip r:embed="rId5">
            <a:alphaModFix/>
          </a:blip>
          <a:srcRect b="9624"/>
          <a:stretch/>
        </p:blipFill>
        <p:spPr>
          <a:xfrm>
            <a:off x="6732650" y="447341"/>
            <a:ext cx="1928270" cy="1742725"/>
          </a:xfrm>
          <a:prstGeom prst="rect">
            <a:avLst/>
          </a:prstGeom>
          <a:noFill/>
          <a:ln>
            <a:noFill/>
          </a:ln>
          <a:effectLst>
            <a:outerShdw blurRad="57150" dist="19050" dir="5400000" algn="bl" rotWithShape="0">
              <a:srgbClr val="000000">
                <a:alpha val="49803"/>
              </a:srgbClr>
            </a:outerShdw>
          </a:effectLst>
        </p:spPr>
      </p:pic>
      <p:pic>
        <p:nvPicPr>
          <p:cNvPr id="946" name="Google Shape;946;p67" descr="woman, holding, jaw, question, doubt, problem, mark, interrogation, confusion, think"/>
          <p:cNvPicPr preferRelativeResize="0"/>
          <p:nvPr/>
        </p:nvPicPr>
        <p:blipFill rotWithShape="1">
          <a:blip r:embed="rId6">
            <a:alphaModFix/>
          </a:blip>
          <a:srcRect r="20823"/>
          <a:stretch/>
        </p:blipFill>
        <p:spPr>
          <a:xfrm>
            <a:off x="471101" y="517975"/>
            <a:ext cx="2075720" cy="1601475"/>
          </a:xfrm>
          <a:prstGeom prst="rect">
            <a:avLst/>
          </a:prstGeom>
          <a:noFill/>
          <a:ln>
            <a:noFill/>
          </a:ln>
          <a:effectLst>
            <a:outerShdw blurRad="57150" dist="19050" dir="5400000" algn="bl" rotWithShape="0">
              <a:srgbClr val="000000">
                <a:alpha val="49803"/>
              </a:srgbClr>
            </a:outerShdw>
          </a:effectLst>
        </p:spPr>
      </p:pic>
      <p:pic>
        <p:nvPicPr>
          <p:cNvPr id="947" name="Google Shape;947;p67" descr="woman, wearing, gray, blazer, question mark, person, decision, thoughtful, one person, standing"/>
          <p:cNvPicPr preferRelativeResize="0"/>
          <p:nvPr/>
        </p:nvPicPr>
        <p:blipFill rotWithShape="1">
          <a:blip r:embed="rId7">
            <a:alphaModFix/>
          </a:blip>
          <a:srcRect/>
          <a:stretch/>
        </p:blipFill>
        <p:spPr>
          <a:xfrm>
            <a:off x="6732650" y="3019475"/>
            <a:ext cx="1928275" cy="1448203"/>
          </a:xfrm>
          <a:prstGeom prst="rect">
            <a:avLst/>
          </a:prstGeom>
          <a:noFill/>
          <a:ln>
            <a:noFill/>
          </a:ln>
          <a:effectLst>
            <a:outerShdw blurRad="57150" dist="19050" dir="5400000" algn="bl" rotWithShape="0">
              <a:srgbClr val="000000">
                <a:alpha val="4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 calcmode="lin" valueType="num">
                                      <p:cBhvr additive="base">
                                        <p:cTn id="7" dur="1000"/>
                                        <p:tgtEl>
                                          <p:spTgt spid="943"/>
                                        </p:tgtEl>
                                        <p:attrNameLst>
                                          <p:attrName>ppt_w</p:attrName>
                                        </p:attrNameLst>
                                      </p:cBhvr>
                                      <p:tavLst>
                                        <p:tav tm="0">
                                          <p:val>
                                            <p:strVal val="0"/>
                                          </p:val>
                                        </p:tav>
                                        <p:tav tm="100000">
                                          <p:val>
                                            <p:strVal val="#ppt_w"/>
                                          </p:val>
                                        </p:tav>
                                      </p:tavLst>
                                    </p:anim>
                                    <p:anim calcmode="lin" valueType="num">
                                      <p:cBhvr additive="base">
                                        <p:cTn id="8" dur="1000"/>
                                        <p:tgtEl>
                                          <p:spTgt spid="9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68"/>
          <p:cNvSpPr/>
          <p:nvPr/>
        </p:nvSpPr>
        <p:spPr>
          <a:xfrm>
            <a:off x="1423425" y="1283475"/>
            <a:ext cx="6123600" cy="2268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68"/>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44</a:t>
            </a:fld>
            <a:endParaRPr sz="800" b="1">
              <a:solidFill>
                <a:srgbClr val="FFFFFF"/>
              </a:solidFill>
              <a:latin typeface="Lexend Deca"/>
              <a:ea typeface="Lexend Deca"/>
              <a:cs typeface="Lexend Deca"/>
              <a:sym typeface="Lexend Deca"/>
            </a:endParaRPr>
          </a:p>
        </p:txBody>
      </p:sp>
      <p:pic>
        <p:nvPicPr>
          <p:cNvPr id="954" name="Google Shape;954;p68"/>
          <p:cNvPicPr preferRelativeResize="0"/>
          <p:nvPr/>
        </p:nvPicPr>
        <p:blipFill rotWithShape="1">
          <a:blip r:embed="rId3">
            <a:alphaModFix/>
          </a:blip>
          <a:srcRect/>
          <a:stretch/>
        </p:blipFill>
        <p:spPr>
          <a:xfrm>
            <a:off x="0" y="0"/>
            <a:ext cx="1090675" cy="1090675"/>
          </a:xfrm>
          <a:prstGeom prst="rect">
            <a:avLst/>
          </a:prstGeom>
          <a:noFill/>
          <a:ln>
            <a:noFill/>
          </a:ln>
        </p:spPr>
      </p:pic>
      <p:sp>
        <p:nvSpPr>
          <p:cNvPr id="955" name="Google Shape;955;p68"/>
          <p:cNvSpPr txBox="1"/>
          <p:nvPr/>
        </p:nvSpPr>
        <p:spPr>
          <a:xfrm>
            <a:off x="1474800" y="189688"/>
            <a:ext cx="7669200" cy="711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Quelles formes peut prendre l’énergie ?</a:t>
            </a:r>
            <a:endParaRPr sz="3000" b="1" i="0" u="none" strike="noStrike" cap="none">
              <a:solidFill>
                <a:srgbClr val="000000"/>
              </a:solidFill>
              <a:latin typeface="Lexend Deca"/>
              <a:ea typeface="Lexend Deca"/>
              <a:cs typeface="Lexend Deca"/>
              <a:sym typeface="Lexend Deca"/>
            </a:endParaRPr>
          </a:p>
        </p:txBody>
      </p:sp>
      <p:sp>
        <p:nvSpPr>
          <p:cNvPr id="956" name="Google Shape;956;p68"/>
          <p:cNvSpPr/>
          <p:nvPr/>
        </p:nvSpPr>
        <p:spPr>
          <a:xfrm>
            <a:off x="1423300" y="1283475"/>
            <a:ext cx="6123600" cy="2268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68"/>
          <p:cNvSpPr txBox="1"/>
          <p:nvPr/>
        </p:nvSpPr>
        <p:spPr>
          <a:xfrm>
            <a:off x="3207300" y="1892750"/>
            <a:ext cx="2729400" cy="280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Mécanique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Thermique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a:solidFill>
                  <a:schemeClr val="dk1"/>
                </a:solidFill>
                <a:latin typeface="Lexend Deca"/>
                <a:ea typeface="Lexend Deca"/>
                <a:cs typeface="Lexend Deca"/>
                <a:sym typeface="Lexend Deca"/>
              </a:rPr>
              <a:t>Lumineuse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Electrique</a:t>
            </a:r>
            <a:endParaRPr sz="1400" b="0" i="0" u="none" strike="noStrike" cap="none">
              <a:solidFill>
                <a:srgbClr val="000000"/>
              </a:solidFill>
              <a:latin typeface="Arial"/>
              <a:ea typeface="Arial"/>
              <a:cs typeface="Arial"/>
              <a:sym typeface="Arial"/>
            </a:endParaRPr>
          </a:p>
        </p:txBody>
      </p:sp>
      <p:sp>
        <p:nvSpPr>
          <p:cNvPr id="958" name="Google Shape;958;p68"/>
          <p:cNvSpPr/>
          <p:nvPr/>
        </p:nvSpPr>
        <p:spPr>
          <a:xfrm>
            <a:off x="2461225" y="195107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68"/>
          <p:cNvSpPr/>
          <p:nvPr/>
        </p:nvSpPr>
        <p:spPr>
          <a:xfrm>
            <a:off x="2461225" y="266330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68"/>
          <p:cNvSpPr/>
          <p:nvPr/>
        </p:nvSpPr>
        <p:spPr>
          <a:xfrm>
            <a:off x="2461225" y="337552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68"/>
          <p:cNvSpPr/>
          <p:nvPr/>
        </p:nvSpPr>
        <p:spPr>
          <a:xfrm>
            <a:off x="2461225" y="408775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2" name="Google Shape;962;p68"/>
          <p:cNvPicPr preferRelativeResize="0"/>
          <p:nvPr/>
        </p:nvPicPr>
        <p:blipFill rotWithShape="1">
          <a:blip r:embed="rId4">
            <a:alphaModFix/>
          </a:blip>
          <a:srcRect/>
          <a:stretch/>
        </p:blipFill>
        <p:spPr>
          <a:xfrm>
            <a:off x="2333188" y="1837674"/>
            <a:ext cx="724064" cy="601175"/>
          </a:xfrm>
          <a:prstGeom prst="rect">
            <a:avLst/>
          </a:prstGeom>
          <a:noFill/>
          <a:ln>
            <a:noFill/>
          </a:ln>
        </p:spPr>
      </p:pic>
      <p:pic>
        <p:nvPicPr>
          <p:cNvPr id="963" name="Google Shape;963;p68"/>
          <p:cNvPicPr preferRelativeResize="0"/>
          <p:nvPr/>
        </p:nvPicPr>
        <p:blipFill rotWithShape="1">
          <a:blip r:embed="rId4">
            <a:alphaModFix/>
          </a:blip>
          <a:srcRect/>
          <a:stretch/>
        </p:blipFill>
        <p:spPr>
          <a:xfrm>
            <a:off x="2333188" y="2606599"/>
            <a:ext cx="724064" cy="601175"/>
          </a:xfrm>
          <a:prstGeom prst="rect">
            <a:avLst/>
          </a:prstGeom>
          <a:noFill/>
          <a:ln>
            <a:noFill/>
          </a:ln>
        </p:spPr>
      </p:pic>
      <p:pic>
        <p:nvPicPr>
          <p:cNvPr id="964" name="Google Shape;964;p68"/>
          <p:cNvPicPr preferRelativeResize="0"/>
          <p:nvPr/>
        </p:nvPicPr>
        <p:blipFill rotWithShape="1">
          <a:blip r:embed="rId4">
            <a:alphaModFix/>
          </a:blip>
          <a:srcRect/>
          <a:stretch/>
        </p:blipFill>
        <p:spPr>
          <a:xfrm>
            <a:off x="2333188" y="3293124"/>
            <a:ext cx="724064" cy="601175"/>
          </a:xfrm>
          <a:prstGeom prst="rect">
            <a:avLst/>
          </a:prstGeom>
          <a:noFill/>
          <a:ln>
            <a:noFill/>
          </a:ln>
        </p:spPr>
      </p:pic>
      <p:pic>
        <p:nvPicPr>
          <p:cNvPr id="965" name="Google Shape;965;p68"/>
          <p:cNvPicPr preferRelativeResize="0"/>
          <p:nvPr/>
        </p:nvPicPr>
        <p:blipFill rotWithShape="1">
          <a:blip r:embed="rId4">
            <a:alphaModFix/>
          </a:blip>
          <a:srcRect/>
          <a:stretch/>
        </p:blipFill>
        <p:spPr>
          <a:xfrm>
            <a:off x="2333188" y="3979649"/>
            <a:ext cx="724064" cy="601175"/>
          </a:xfrm>
          <a:prstGeom prst="rect">
            <a:avLst/>
          </a:prstGeom>
          <a:noFill/>
          <a:ln>
            <a:noFill/>
          </a:ln>
        </p:spPr>
      </p:pic>
      <p:sp>
        <p:nvSpPr>
          <p:cNvPr id="966" name="Google Shape;966;p68"/>
          <p:cNvSpPr/>
          <p:nvPr/>
        </p:nvSpPr>
        <p:spPr>
          <a:xfrm>
            <a:off x="7566975" y="1096275"/>
            <a:ext cx="1577100" cy="60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7" name="Google Shape;967;p68"/>
          <p:cNvPicPr preferRelativeResize="0"/>
          <p:nvPr/>
        </p:nvPicPr>
        <p:blipFill rotWithShape="1">
          <a:blip r:embed="rId5">
            <a:alphaModFix/>
          </a:blip>
          <a:srcRect/>
          <a:stretch/>
        </p:blipFill>
        <p:spPr>
          <a:xfrm>
            <a:off x="196750" y="2270520"/>
            <a:ext cx="1817249" cy="1817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0"/>
                                        <p:tgtEl>
                                          <p:spTgt spid="956"/>
                                        </p:tgtEl>
                                        <p:attrNameLst>
                                          <p:attrName>ppt_x</p:attrName>
                                        </p:attrNameLst>
                                      </p:cBhvr>
                                      <p:tavLst>
                                        <p:tav tm="0">
                                          <p:val>
                                            <p:strVal val="#ppt_x"/>
                                          </p:val>
                                        </p:tav>
                                        <p:tav tm="100000">
                                          <p:val>
                                            <p:strVal val="#ppt_x+1"/>
                                          </p:val>
                                        </p:tav>
                                      </p:tavLst>
                                    </p:anim>
                                    <p:set>
                                      <p:cBhvr>
                                        <p:cTn id="7" dur="1" fill="hold">
                                          <p:stCondLst>
                                            <p:cond delay="5000"/>
                                          </p:stCondLst>
                                        </p:cTn>
                                        <p:tgtEl>
                                          <p:spTgt spid="95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2"/>
                                        </p:tgtEl>
                                        <p:attrNameLst>
                                          <p:attrName>style.visibility</p:attrName>
                                        </p:attrNameLst>
                                      </p:cBhvr>
                                      <p:to>
                                        <p:strVal val="visible"/>
                                      </p:to>
                                    </p:set>
                                    <p:animEffect transition="in" filter="fade">
                                      <p:cBhvr>
                                        <p:cTn id="12" dur="1000"/>
                                        <p:tgtEl>
                                          <p:spTgt spid="962"/>
                                        </p:tgtEl>
                                      </p:cBhvr>
                                    </p:animEffect>
                                  </p:childTnLst>
                                </p:cTn>
                              </p:par>
                              <p:par>
                                <p:cTn id="13" presetID="10" presetClass="entr" presetSubtype="0" fill="hold" nodeType="withEffect">
                                  <p:stCondLst>
                                    <p:cond delay="0"/>
                                  </p:stCondLst>
                                  <p:childTnLst>
                                    <p:set>
                                      <p:cBhvr>
                                        <p:cTn id="14" dur="1" fill="hold">
                                          <p:stCondLst>
                                            <p:cond delay="0"/>
                                          </p:stCondLst>
                                        </p:cTn>
                                        <p:tgtEl>
                                          <p:spTgt spid="963"/>
                                        </p:tgtEl>
                                        <p:attrNameLst>
                                          <p:attrName>style.visibility</p:attrName>
                                        </p:attrNameLst>
                                      </p:cBhvr>
                                      <p:to>
                                        <p:strVal val="visible"/>
                                      </p:to>
                                    </p:set>
                                    <p:animEffect transition="in" filter="fade">
                                      <p:cBhvr>
                                        <p:cTn id="15" dur="1000"/>
                                        <p:tgtEl>
                                          <p:spTgt spid="963"/>
                                        </p:tgtEl>
                                      </p:cBhvr>
                                    </p:animEffect>
                                  </p:childTnLst>
                                </p:cTn>
                              </p:par>
                              <p:par>
                                <p:cTn id="16" presetID="10" presetClass="entr" presetSubtype="0" fill="hold" nodeType="withEffect">
                                  <p:stCondLst>
                                    <p:cond delay="0"/>
                                  </p:stCondLst>
                                  <p:childTnLst>
                                    <p:set>
                                      <p:cBhvr>
                                        <p:cTn id="17" dur="1" fill="hold">
                                          <p:stCondLst>
                                            <p:cond delay="0"/>
                                          </p:stCondLst>
                                        </p:cTn>
                                        <p:tgtEl>
                                          <p:spTgt spid="964"/>
                                        </p:tgtEl>
                                        <p:attrNameLst>
                                          <p:attrName>style.visibility</p:attrName>
                                        </p:attrNameLst>
                                      </p:cBhvr>
                                      <p:to>
                                        <p:strVal val="visible"/>
                                      </p:to>
                                    </p:set>
                                    <p:animEffect transition="in" filter="fade">
                                      <p:cBhvr>
                                        <p:cTn id="18" dur="1000"/>
                                        <p:tgtEl>
                                          <p:spTgt spid="964"/>
                                        </p:tgtEl>
                                      </p:cBhvr>
                                    </p:animEffect>
                                  </p:childTnLst>
                                </p:cTn>
                              </p:par>
                              <p:par>
                                <p:cTn id="19" presetID="10" presetClass="entr" presetSubtype="0" fill="hold" nodeType="withEffect">
                                  <p:stCondLst>
                                    <p:cond delay="0"/>
                                  </p:stCondLst>
                                  <p:childTnLst>
                                    <p:set>
                                      <p:cBhvr>
                                        <p:cTn id="20" dur="1" fill="hold">
                                          <p:stCondLst>
                                            <p:cond delay="0"/>
                                          </p:stCondLst>
                                        </p:cTn>
                                        <p:tgtEl>
                                          <p:spTgt spid="965"/>
                                        </p:tgtEl>
                                        <p:attrNameLst>
                                          <p:attrName>style.visibility</p:attrName>
                                        </p:attrNameLst>
                                      </p:cBhvr>
                                      <p:to>
                                        <p:strVal val="visible"/>
                                      </p:to>
                                    </p:set>
                                    <p:animEffect transition="in" filter="fade">
                                      <p:cBhvr>
                                        <p:cTn id="21" dur="1000"/>
                                        <p:tgtEl>
                                          <p:spTgt spid="965"/>
                                        </p:tgtEl>
                                      </p:cBhvr>
                                    </p:animEffect>
                                  </p:childTnLst>
                                </p:cTn>
                              </p:par>
                              <p:par>
                                <p:cTn id="22" presetID="10" presetClass="entr" presetSubtype="0" fill="hold" nodeType="withEffect">
                                  <p:stCondLst>
                                    <p:cond delay="0"/>
                                  </p:stCondLst>
                                  <p:childTnLst>
                                    <p:set>
                                      <p:cBhvr>
                                        <p:cTn id="23" dur="1" fill="hold">
                                          <p:stCondLst>
                                            <p:cond delay="0"/>
                                          </p:stCondLst>
                                        </p:cTn>
                                        <p:tgtEl>
                                          <p:spTgt spid="967"/>
                                        </p:tgtEl>
                                        <p:attrNameLst>
                                          <p:attrName>style.visibility</p:attrName>
                                        </p:attrNameLst>
                                      </p:cBhvr>
                                      <p:to>
                                        <p:strVal val="visible"/>
                                      </p:to>
                                    </p:set>
                                    <p:animEffect transition="in" filter="fade">
                                      <p:cBhvr>
                                        <p:cTn id="24" dur="1000"/>
                                        <p:tgtEl>
                                          <p:spTgt spid="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9"/>
          <p:cNvSpPr/>
          <p:nvPr/>
        </p:nvSpPr>
        <p:spPr>
          <a:xfrm>
            <a:off x="1423425" y="1283475"/>
            <a:ext cx="6123600" cy="2268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6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45</a:t>
            </a:fld>
            <a:endParaRPr sz="800" b="1">
              <a:solidFill>
                <a:srgbClr val="FFFFFF"/>
              </a:solidFill>
              <a:latin typeface="Lexend Deca"/>
              <a:ea typeface="Lexend Deca"/>
              <a:cs typeface="Lexend Deca"/>
              <a:sym typeface="Lexend Deca"/>
            </a:endParaRPr>
          </a:p>
        </p:txBody>
      </p:sp>
      <p:pic>
        <p:nvPicPr>
          <p:cNvPr id="974" name="Google Shape;974;p69"/>
          <p:cNvPicPr preferRelativeResize="0"/>
          <p:nvPr/>
        </p:nvPicPr>
        <p:blipFill rotWithShape="1">
          <a:blip r:embed="rId3">
            <a:alphaModFix/>
          </a:blip>
          <a:srcRect/>
          <a:stretch/>
        </p:blipFill>
        <p:spPr>
          <a:xfrm>
            <a:off x="0" y="0"/>
            <a:ext cx="1090675" cy="1090675"/>
          </a:xfrm>
          <a:prstGeom prst="rect">
            <a:avLst/>
          </a:prstGeom>
          <a:noFill/>
          <a:ln>
            <a:noFill/>
          </a:ln>
        </p:spPr>
      </p:pic>
      <p:sp>
        <p:nvSpPr>
          <p:cNvPr id="975" name="Google Shape;975;p69"/>
          <p:cNvSpPr txBox="1"/>
          <p:nvPr/>
        </p:nvSpPr>
        <p:spPr>
          <a:xfrm>
            <a:off x="1423425" y="8"/>
            <a:ext cx="7669200" cy="1090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Quelles sont les sources d’énergie renouvelables ?</a:t>
            </a:r>
            <a:endParaRPr sz="3000" b="1" i="0" u="none" strike="noStrike" cap="none">
              <a:solidFill>
                <a:srgbClr val="000000"/>
              </a:solidFill>
              <a:latin typeface="Lexend Deca"/>
              <a:ea typeface="Lexend Deca"/>
              <a:cs typeface="Lexend Deca"/>
              <a:sym typeface="Lexend Deca"/>
            </a:endParaRPr>
          </a:p>
        </p:txBody>
      </p:sp>
      <p:sp>
        <p:nvSpPr>
          <p:cNvPr id="976" name="Google Shape;976;p69"/>
          <p:cNvSpPr/>
          <p:nvPr/>
        </p:nvSpPr>
        <p:spPr>
          <a:xfrm>
            <a:off x="1423300" y="1283475"/>
            <a:ext cx="6123600" cy="2268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69"/>
          <p:cNvSpPr txBox="1"/>
          <p:nvPr/>
        </p:nvSpPr>
        <p:spPr>
          <a:xfrm>
            <a:off x="3207300" y="1892750"/>
            <a:ext cx="2729400" cy="280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Gaz</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Soleil</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Uranium</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Chute d’eau</a:t>
            </a:r>
            <a:endParaRPr sz="1400" b="0" i="0" u="none" strike="noStrike" cap="none">
              <a:solidFill>
                <a:srgbClr val="000000"/>
              </a:solidFill>
              <a:latin typeface="Arial"/>
              <a:ea typeface="Arial"/>
              <a:cs typeface="Arial"/>
              <a:sym typeface="Arial"/>
            </a:endParaRPr>
          </a:p>
        </p:txBody>
      </p:sp>
      <p:sp>
        <p:nvSpPr>
          <p:cNvPr id="978" name="Google Shape;978;p69"/>
          <p:cNvSpPr/>
          <p:nvPr/>
        </p:nvSpPr>
        <p:spPr>
          <a:xfrm>
            <a:off x="2461225" y="195107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69"/>
          <p:cNvSpPr/>
          <p:nvPr/>
        </p:nvSpPr>
        <p:spPr>
          <a:xfrm>
            <a:off x="2461225" y="266330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69"/>
          <p:cNvSpPr/>
          <p:nvPr/>
        </p:nvSpPr>
        <p:spPr>
          <a:xfrm>
            <a:off x="2461225" y="337552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69"/>
          <p:cNvSpPr/>
          <p:nvPr/>
        </p:nvSpPr>
        <p:spPr>
          <a:xfrm>
            <a:off x="2461225" y="408775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2" name="Google Shape;982;p69"/>
          <p:cNvPicPr preferRelativeResize="0"/>
          <p:nvPr/>
        </p:nvPicPr>
        <p:blipFill rotWithShape="1">
          <a:blip r:embed="rId4">
            <a:alphaModFix/>
          </a:blip>
          <a:srcRect/>
          <a:stretch/>
        </p:blipFill>
        <p:spPr>
          <a:xfrm>
            <a:off x="2333188" y="2606599"/>
            <a:ext cx="724064" cy="601175"/>
          </a:xfrm>
          <a:prstGeom prst="rect">
            <a:avLst/>
          </a:prstGeom>
          <a:noFill/>
          <a:ln>
            <a:noFill/>
          </a:ln>
        </p:spPr>
      </p:pic>
      <p:pic>
        <p:nvPicPr>
          <p:cNvPr id="983" name="Google Shape;983;p69"/>
          <p:cNvPicPr preferRelativeResize="0"/>
          <p:nvPr/>
        </p:nvPicPr>
        <p:blipFill rotWithShape="1">
          <a:blip r:embed="rId4">
            <a:alphaModFix/>
          </a:blip>
          <a:srcRect/>
          <a:stretch/>
        </p:blipFill>
        <p:spPr>
          <a:xfrm>
            <a:off x="2333188" y="3979649"/>
            <a:ext cx="724064" cy="601175"/>
          </a:xfrm>
          <a:prstGeom prst="rect">
            <a:avLst/>
          </a:prstGeom>
          <a:noFill/>
          <a:ln>
            <a:noFill/>
          </a:ln>
        </p:spPr>
      </p:pic>
      <p:pic>
        <p:nvPicPr>
          <p:cNvPr id="984" name="Google Shape;984;p69"/>
          <p:cNvPicPr preferRelativeResize="0"/>
          <p:nvPr/>
        </p:nvPicPr>
        <p:blipFill rotWithShape="1">
          <a:blip r:embed="rId5">
            <a:alphaModFix/>
          </a:blip>
          <a:srcRect/>
          <a:stretch/>
        </p:blipFill>
        <p:spPr>
          <a:xfrm>
            <a:off x="196750" y="2270520"/>
            <a:ext cx="1817249" cy="1817224"/>
          </a:xfrm>
          <a:prstGeom prst="rect">
            <a:avLst/>
          </a:prstGeom>
          <a:noFill/>
          <a:ln>
            <a:noFill/>
          </a:ln>
        </p:spPr>
      </p:pic>
      <p:sp>
        <p:nvSpPr>
          <p:cNvPr id="985" name="Google Shape;985;p69"/>
          <p:cNvSpPr/>
          <p:nvPr/>
        </p:nvSpPr>
        <p:spPr>
          <a:xfrm>
            <a:off x="7566975" y="1096275"/>
            <a:ext cx="1577100" cy="60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0"/>
                                        <p:tgtEl>
                                          <p:spTgt spid="976"/>
                                        </p:tgtEl>
                                        <p:attrNameLst>
                                          <p:attrName>ppt_x</p:attrName>
                                        </p:attrNameLst>
                                      </p:cBhvr>
                                      <p:tavLst>
                                        <p:tav tm="0">
                                          <p:val>
                                            <p:strVal val="#ppt_x"/>
                                          </p:val>
                                        </p:tav>
                                        <p:tav tm="100000">
                                          <p:val>
                                            <p:strVal val="#ppt_x+1"/>
                                          </p:val>
                                        </p:tav>
                                      </p:tavLst>
                                    </p:anim>
                                    <p:set>
                                      <p:cBhvr>
                                        <p:cTn id="7" dur="1" fill="hold">
                                          <p:stCondLst>
                                            <p:cond delay="5000"/>
                                          </p:stCondLst>
                                        </p:cTn>
                                        <p:tgtEl>
                                          <p:spTgt spid="97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2"/>
                                        </p:tgtEl>
                                        <p:attrNameLst>
                                          <p:attrName>style.visibility</p:attrName>
                                        </p:attrNameLst>
                                      </p:cBhvr>
                                      <p:to>
                                        <p:strVal val="visible"/>
                                      </p:to>
                                    </p:set>
                                    <p:animEffect transition="in" filter="fade">
                                      <p:cBhvr>
                                        <p:cTn id="12" dur="1000"/>
                                        <p:tgtEl>
                                          <p:spTgt spid="982"/>
                                        </p:tgtEl>
                                      </p:cBhvr>
                                    </p:animEffect>
                                  </p:childTnLst>
                                </p:cTn>
                              </p:par>
                              <p:par>
                                <p:cTn id="13" presetID="10" presetClass="entr" presetSubtype="0" fill="hold" nodeType="withEffect">
                                  <p:stCondLst>
                                    <p:cond delay="0"/>
                                  </p:stCondLst>
                                  <p:childTnLst>
                                    <p:set>
                                      <p:cBhvr>
                                        <p:cTn id="14" dur="1" fill="hold">
                                          <p:stCondLst>
                                            <p:cond delay="0"/>
                                          </p:stCondLst>
                                        </p:cTn>
                                        <p:tgtEl>
                                          <p:spTgt spid="983"/>
                                        </p:tgtEl>
                                        <p:attrNameLst>
                                          <p:attrName>style.visibility</p:attrName>
                                        </p:attrNameLst>
                                      </p:cBhvr>
                                      <p:to>
                                        <p:strVal val="visible"/>
                                      </p:to>
                                    </p:set>
                                    <p:animEffect transition="in" filter="fade">
                                      <p:cBhvr>
                                        <p:cTn id="15" dur="1000"/>
                                        <p:tgtEl>
                                          <p:spTgt spid="983"/>
                                        </p:tgtEl>
                                      </p:cBhvr>
                                    </p:animEffect>
                                  </p:childTnLst>
                                </p:cTn>
                              </p:par>
                              <p:par>
                                <p:cTn id="16" presetID="10" presetClass="entr" presetSubtype="0" fill="hold" nodeType="withEffect">
                                  <p:stCondLst>
                                    <p:cond delay="0"/>
                                  </p:stCondLst>
                                  <p:childTnLst>
                                    <p:set>
                                      <p:cBhvr>
                                        <p:cTn id="17" dur="1" fill="hold">
                                          <p:stCondLst>
                                            <p:cond delay="0"/>
                                          </p:stCondLst>
                                        </p:cTn>
                                        <p:tgtEl>
                                          <p:spTgt spid="984"/>
                                        </p:tgtEl>
                                        <p:attrNameLst>
                                          <p:attrName>style.visibility</p:attrName>
                                        </p:attrNameLst>
                                      </p:cBhvr>
                                      <p:to>
                                        <p:strVal val="visible"/>
                                      </p:to>
                                    </p:set>
                                    <p:animEffect transition="in" filter="fade">
                                      <p:cBhvr>
                                        <p:cTn id="18" dur="10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70"/>
          <p:cNvSpPr/>
          <p:nvPr/>
        </p:nvSpPr>
        <p:spPr>
          <a:xfrm>
            <a:off x="1423425" y="1283475"/>
            <a:ext cx="6123600" cy="2268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70"/>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46</a:t>
            </a:fld>
            <a:endParaRPr sz="800" b="1">
              <a:solidFill>
                <a:srgbClr val="FFFFFF"/>
              </a:solidFill>
              <a:latin typeface="Lexend Deca"/>
              <a:ea typeface="Lexend Deca"/>
              <a:cs typeface="Lexend Deca"/>
              <a:sym typeface="Lexend Deca"/>
            </a:endParaRPr>
          </a:p>
        </p:txBody>
      </p:sp>
      <p:pic>
        <p:nvPicPr>
          <p:cNvPr id="992" name="Google Shape;992;p70"/>
          <p:cNvPicPr preferRelativeResize="0"/>
          <p:nvPr/>
        </p:nvPicPr>
        <p:blipFill rotWithShape="1">
          <a:blip r:embed="rId3">
            <a:alphaModFix/>
          </a:blip>
          <a:srcRect/>
          <a:stretch/>
        </p:blipFill>
        <p:spPr>
          <a:xfrm>
            <a:off x="0" y="0"/>
            <a:ext cx="1090675" cy="1090675"/>
          </a:xfrm>
          <a:prstGeom prst="rect">
            <a:avLst/>
          </a:prstGeom>
          <a:noFill/>
          <a:ln>
            <a:noFill/>
          </a:ln>
        </p:spPr>
      </p:pic>
      <p:sp>
        <p:nvSpPr>
          <p:cNvPr id="993" name="Google Shape;993;p70"/>
          <p:cNvSpPr txBox="1"/>
          <p:nvPr/>
        </p:nvSpPr>
        <p:spPr>
          <a:xfrm>
            <a:off x="1423425" y="8"/>
            <a:ext cx="7669200" cy="1090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Quelles sont les sources d’énergie non-renouvelables ?</a:t>
            </a:r>
            <a:endParaRPr sz="3000" b="1" i="0" u="none" strike="noStrike" cap="none">
              <a:solidFill>
                <a:srgbClr val="000000"/>
              </a:solidFill>
              <a:latin typeface="Lexend Deca"/>
              <a:ea typeface="Lexend Deca"/>
              <a:cs typeface="Lexend Deca"/>
              <a:sym typeface="Lexend Deca"/>
            </a:endParaRPr>
          </a:p>
        </p:txBody>
      </p:sp>
      <p:sp>
        <p:nvSpPr>
          <p:cNvPr id="994" name="Google Shape;994;p70"/>
          <p:cNvSpPr/>
          <p:nvPr/>
        </p:nvSpPr>
        <p:spPr>
          <a:xfrm>
            <a:off x="1423300" y="1283475"/>
            <a:ext cx="6123600" cy="2268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70"/>
          <p:cNvSpPr txBox="1"/>
          <p:nvPr/>
        </p:nvSpPr>
        <p:spPr>
          <a:xfrm>
            <a:off x="3207300" y="1892750"/>
            <a:ext cx="2729400" cy="280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Charbon</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Vent</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Biomasse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Pétrole</a:t>
            </a:r>
            <a:endParaRPr sz="1400" b="0" i="0" u="none" strike="noStrike" cap="none">
              <a:solidFill>
                <a:srgbClr val="000000"/>
              </a:solidFill>
              <a:latin typeface="Arial"/>
              <a:ea typeface="Arial"/>
              <a:cs typeface="Arial"/>
              <a:sym typeface="Arial"/>
            </a:endParaRPr>
          </a:p>
        </p:txBody>
      </p:sp>
      <p:sp>
        <p:nvSpPr>
          <p:cNvPr id="996" name="Google Shape;996;p70"/>
          <p:cNvSpPr/>
          <p:nvPr/>
        </p:nvSpPr>
        <p:spPr>
          <a:xfrm>
            <a:off x="2461225" y="195107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70"/>
          <p:cNvSpPr/>
          <p:nvPr/>
        </p:nvSpPr>
        <p:spPr>
          <a:xfrm>
            <a:off x="2461225" y="266330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70"/>
          <p:cNvSpPr/>
          <p:nvPr/>
        </p:nvSpPr>
        <p:spPr>
          <a:xfrm>
            <a:off x="2461225" y="337552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70"/>
          <p:cNvSpPr/>
          <p:nvPr/>
        </p:nvSpPr>
        <p:spPr>
          <a:xfrm>
            <a:off x="2461225" y="408775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0" name="Google Shape;1000;p70"/>
          <p:cNvPicPr preferRelativeResize="0"/>
          <p:nvPr/>
        </p:nvPicPr>
        <p:blipFill rotWithShape="1">
          <a:blip r:embed="rId4">
            <a:alphaModFix/>
          </a:blip>
          <a:srcRect/>
          <a:stretch/>
        </p:blipFill>
        <p:spPr>
          <a:xfrm>
            <a:off x="2333188" y="1837674"/>
            <a:ext cx="724064" cy="601175"/>
          </a:xfrm>
          <a:prstGeom prst="rect">
            <a:avLst/>
          </a:prstGeom>
          <a:noFill/>
          <a:ln>
            <a:noFill/>
          </a:ln>
        </p:spPr>
      </p:pic>
      <p:pic>
        <p:nvPicPr>
          <p:cNvPr id="1001" name="Google Shape;1001;p70"/>
          <p:cNvPicPr preferRelativeResize="0"/>
          <p:nvPr/>
        </p:nvPicPr>
        <p:blipFill rotWithShape="1">
          <a:blip r:embed="rId4">
            <a:alphaModFix/>
          </a:blip>
          <a:srcRect/>
          <a:stretch/>
        </p:blipFill>
        <p:spPr>
          <a:xfrm>
            <a:off x="2333188" y="4014111"/>
            <a:ext cx="724064" cy="601175"/>
          </a:xfrm>
          <a:prstGeom prst="rect">
            <a:avLst/>
          </a:prstGeom>
          <a:noFill/>
          <a:ln>
            <a:noFill/>
          </a:ln>
        </p:spPr>
      </p:pic>
      <p:pic>
        <p:nvPicPr>
          <p:cNvPr id="1002" name="Google Shape;1002;p70"/>
          <p:cNvPicPr preferRelativeResize="0"/>
          <p:nvPr/>
        </p:nvPicPr>
        <p:blipFill rotWithShape="1">
          <a:blip r:embed="rId5">
            <a:alphaModFix/>
          </a:blip>
          <a:srcRect/>
          <a:stretch/>
        </p:blipFill>
        <p:spPr>
          <a:xfrm>
            <a:off x="196750" y="2270520"/>
            <a:ext cx="1817249" cy="1817224"/>
          </a:xfrm>
          <a:prstGeom prst="rect">
            <a:avLst/>
          </a:prstGeom>
          <a:noFill/>
          <a:ln>
            <a:noFill/>
          </a:ln>
        </p:spPr>
      </p:pic>
      <p:sp>
        <p:nvSpPr>
          <p:cNvPr id="1003" name="Google Shape;1003;p70"/>
          <p:cNvSpPr/>
          <p:nvPr/>
        </p:nvSpPr>
        <p:spPr>
          <a:xfrm>
            <a:off x="7566975" y="1096275"/>
            <a:ext cx="1577100" cy="60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0"/>
                                        <p:tgtEl>
                                          <p:spTgt spid="994"/>
                                        </p:tgtEl>
                                        <p:attrNameLst>
                                          <p:attrName>ppt_x</p:attrName>
                                        </p:attrNameLst>
                                      </p:cBhvr>
                                      <p:tavLst>
                                        <p:tav tm="0">
                                          <p:val>
                                            <p:strVal val="#ppt_x"/>
                                          </p:val>
                                        </p:tav>
                                        <p:tav tm="100000">
                                          <p:val>
                                            <p:strVal val="#ppt_x+1"/>
                                          </p:val>
                                        </p:tav>
                                      </p:tavLst>
                                    </p:anim>
                                    <p:set>
                                      <p:cBhvr>
                                        <p:cTn id="7" dur="1" fill="hold">
                                          <p:stCondLst>
                                            <p:cond delay="5000"/>
                                          </p:stCondLst>
                                        </p:cTn>
                                        <p:tgtEl>
                                          <p:spTgt spid="9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0"/>
                                        </p:tgtEl>
                                        <p:attrNameLst>
                                          <p:attrName>style.visibility</p:attrName>
                                        </p:attrNameLst>
                                      </p:cBhvr>
                                      <p:to>
                                        <p:strVal val="visible"/>
                                      </p:to>
                                    </p:set>
                                    <p:animEffect transition="in" filter="fade">
                                      <p:cBhvr>
                                        <p:cTn id="12" dur="1000"/>
                                        <p:tgtEl>
                                          <p:spTgt spid="1000"/>
                                        </p:tgtEl>
                                      </p:cBhvr>
                                    </p:animEffect>
                                  </p:childTnLst>
                                </p:cTn>
                              </p:par>
                              <p:par>
                                <p:cTn id="13" presetID="10" presetClass="entr" presetSubtype="0" fill="hold" nodeType="withEffect">
                                  <p:stCondLst>
                                    <p:cond delay="0"/>
                                  </p:stCondLst>
                                  <p:childTnLst>
                                    <p:set>
                                      <p:cBhvr>
                                        <p:cTn id="14" dur="1" fill="hold">
                                          <p:stCondLst>
                                            <p:cond delay="0"/>
                                          </p:stCondLst>
                                        </p:cTn>
                                        <p:tgtEl>
                                          <p:spTgt spid="1001"/>
                                        </p:tgtEl>
                                        <p:attrNameLst>
                                          <p:attrName>style.visibility</p:attrName>
                                        </p:attrNameLst>
                                      </p:cBhvr>
                                      <p:to>
                                        <p:strVal val="visible"/>
                                      </p:to>
                                    </p:set>
                                    <p:animEffect transition="in" filter="fade">
                                      <p:cBhvr>
                                        <p:cTn id="15" dur="1000"/>
                                        <p:tgtEl>
                                          <p:spTgt spid="1001"/>
                                        </p:tgtEl>
                                      </p:cBhvr>
                                    </p:animEffect>
                                  </p:childTnLst>
                                </p:cTn>
                              </p:par>
                              <p:par>
                                <p:cTn id="16" presetID="10" presetClass="entr" presetSubtype="0" fill="hold" nodeType="withEffect">
                                  <p:stCondLst>
                                    <p:cond delay="0"/>
                                  </p:stCondLst>
                                  <p:childTnLst>
                                    <p:set>
                                      <p:cBhvr>
                                        <p:cTn id="17" dur="1" fill="hold">
                                          <p:stCondLst>
                                            <p:cond delay="0"/>
                                          </p:stCondLst>
                                        </p:cTn>
                                        <p:tgtEl>
                                          <p:spTgt spid="1002"/>
                                        </p:tgtEl>
                                        <p:attrNameLst>
                                          <p:attrName>style.visibility</p:attrName>
                                        </p:attrNameLst>
                                      </p:cBhvr>
                                      <p:to>
                                        <p:strVal val="visible"/>
                                      </p:to>
                                    </p:set>
                                    <p:animEffect transition="in" filter="fade">
                                      <p:cBhvr>
                                        <p:cTn id="18" dur="10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71"/>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47</a:t>
            </a:fld>
            <a:endParaRPr sz="800" b="1">
              <a:solidFill>
                <a:srgbClr val="FFFFFF"/>
              </a:solidFill>
              <a:latin typeface="Lexend Deca"/>
              <a:ea typeface="Lexend Deca"/>
              <a:cs typeface="Lexend Deca"/>
              <a:sym typeface="Lexend Deca"/>
            </a:endParaRPr>
          </a:p>
        </p:txBody>
      </p:sp>
      <p:pic>
        <p:nvPicPr>
          <p:cNvPr id="1009" name="Google Shape;1009;p71"/>
          <p:cNvPicPr preferRelativeResize="0"/>
          <p:nvPr/>
        </p:nvPicPr>
        <p:blipFill rotWithShape="1">
          <a:blip r:embed="rId3">
            <a:alphaModFix/>
          </a:blip>
          <a:srcRect/>
          <a:stretch/>
        </p:blipFill>
        <p:spPr>
          <a:xfrm>
            <a:off x="0" y="0"/>
            <a:ext cx="1090675" cy="1090675"/>
          </a:xfrm>
          <a:prstGeom prst="rect">
            <a:avLst/>
          </a:prstGeom>
          <a:noFill/>
          <a:ln>
            <a:noFill/>
          </a:ln>
        </p:spPr>
      </p:pic>
      <p:sp>
        <p:nvSpPr>
          <p:cNvPr id="1010" name="Google Shape;1010;p71"/>
          <p:cNvSpPr txBox="1"/>
          <p:nvPr/>
        </p:nvSpPr>
        <p:spPr>
          <a:xfrm>
            <a:off x="1474800" y="-69"/>
            <a:ext cx="7669200" cy="1090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Comment p</a:t>
            </a:r>
            <a:r>
              <a:rPr lang="fr" sz="3000" b="1">
                <a:latin typeface="Lexend Deca"/>
                <a:ea typeface="Lexend Deca"/>
                <a:cs typeface="Lexend Deca"/>
                <a:sym typeface="Lexend Deca"/>
              </a:rPr>
              <a:t>eut-on nommer </a:t>
            </a:r>
            <a:r>
              <a:rPr lang="fr" sz="3000" b="1" i="0" u="none" strike="noStrike" cap="none">
                <a:solidFill>
                  <a:srgbClr val="000000"/>
                </a:solidFill>
                <a:latin typeface="Lexend Deca"/>
                <a:ea typeface="Lexend Deca"/>
                <a:cs typeface="Lexend Deca"/>
                <a:sym typeface="Lexend Deca"/>
              </a:rPr>
              <a:t>l’unité de mesure de l’énergie ?</a:t>
            </a:r>
            <a:endParaRPr sz="3000" b="1" i="0" u="none" strike="noStrike" cap="none">
              <a:solidFill>
                <a:srgbClr val="000000"/>
              </a:solidFill>
              <a:latin typeface="Lexend Deca"/>
              <a:ea typeface="Lexend Deca"/>
              <a:cs typeface="Lexend Deca"/>
              <a:sym typeface="Lexend Deca"/>
            </a:endParaRPr>
          </a:p>
        </p:txBody>
      </p:sp>
      <p:sp>
        <p:nvSpPr>
          <p:cNvPr id="1011" name="Google Shape;1011;p71"/>
          <p:cNvSpPr txBox="1"/>
          <p:nvPr/>
        </p:nvSpPr>
        <p:spPr>
          <a:xfrm>
            <a:off x="3207300" y="1892750"/>
            <a:ext cx="2729400" cy="280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 sz="2400" b="1" i="0" u="none" strike="noStrike" cap="none">
                <a:solidFill>
                  <a:schemeClr val="dk1"/>
                </a:solidFill>
                <a:latin typeface="Lexend Deca"/>
                <a:ea typeface="Lexend Deca"/>
                <a:cs typeface="Lexend Deca"/>
                <a:sym typeface="Lexend Deca"/>
              </a:rPr>
              <a:t>Le gramme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chemeClr val="dk1"/>
              </a:buClr>
              <a:buSzPts val="1100"/>
              <a:buFont typeface="Arial"/>
              <a:buNone/>
            </a:pPr>
            <a:r>
              <a:rPr lang="fr" sz="2400" b="1" i="0" u="none" strike="noStrike" cap="none">
                <a:solidFill>
                  <a:schemeClr val="dk1"/>
                </a:solidFill>
                <a:latin typeface="Lexend Deca"/>
                <a:ea typeface="Lexend Deca"/>
                <a:cs typeface="Lexend Deca"/>
                <a:sym typeface="Lexend Deca"/>
              </a:rPr>
              <a:t>Le degré Celsius</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chemeClr val="dk1"/>
              </a:buClr>
              <a:buSzPts val="1100"/>
              <a:buFont typeface="Arial"/>
              <a:buNone/>
            </a:pPr>
            <a:r>
              <a:rPr lang="fr" sz="2400" b="1" i="0" u="none" strike="noStrike" cap="none">
                <a:solidFill>
                  <a:schemeClr val="dk1"/>
                </a:solidFill>
                <a:latin typeface="Lexend Deca"/>
                <a:ea typeface="Lexend Deca"/>
                <a:cs typeface="Lexend Deca"/>
                <a:sym typeface="Lexend Deca"/>
              </a:rPr>
              <a:t>Le joule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Le </a:t>
            </a:r>
            <a:r>
              <a:rPr lang="fr" sz="2400" b="1">
                <a:solidFill>
                  <a:schemeClr val="dk1"/>
                </a:solidFill>
                <a:latin typeface="Lexend Deca"/>
                <a:ea typeface="Lexend Deca"/>
                <a:cs typeface="Lexend Deca"/>
                <a:sym typeface="Lexend Deca"/>
              </a:rPr>
              <a:t>kilowatt heure</a:t>
            </a:r>
            <a:endParaRPr sz="2400" b="1" i="0" u="none" strike="noStrike" cap="none">
              <a:solidFill>
                <a:schemeClr val="dk1"/>
              </a:solidFill>
              <a:latin typeface="Lexend Deca"/>
              <a:ea typeface="Lexend Deca"/>
              <a:cs typeface="Lexend Deca"/>
              <a:sym typeface="Lexend Deca"/>
            </a:endParaRPr>
          </a:p>
        </p:txBody>
      </p:sp>
      <p:sp>
        <p:nvSpPr>
          <p:cNvPr id="1012" name="Google Shape;1012;p71"/>
          <p:cNvSpPr/>
          <p:nvPr/>
        </p:nvSpPr>
        <p:spPr>
          <a:xfrm>
            <a:off x="2461225" y="195107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71"/>
          <p:cNvSpPr/>
          <p:nvPr/>
        </p:nvSpPr>
        <p:spPr>
          <a:xfrm>
            <a:off x="2461225" y="266330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71"/>
          <p:cNvSpPr/>
          <p:nvPr/>
        </p:nvSpPr>
        <p:spPr>
          <a:xfrm>
            <a:off x="2461225" y="337552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71"/>
          <p:cNvSpPr/>
          <p:nvPr/>
        </p:nvSpPr>
        <p:spPr>
          <a:xfrm>
            <a:off x="2461225" y="408775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6" name="Google Shape;1016;p71"/>
          <p:cNvPicPr preferRelativeResize="0"/>
          <p:nvPr/>
        </p:nvPicPr>
        <p:blipFill rotWithShape="1">
          <a:blip r:embed="rId4">
            <a:alphaModFix/>
          </a:blip>
          <a:srcRect/>
          <a:stretch/>
        </p:blipFill>
        <p:spPr>
          <a:xfrm>
            <a:off x="2333188" y="3293124"/>
            <a:ext cx="724064" cy="601175"/>
          </a:xfrm>
          <a:prstGeom prst="rect">
            <a:avLst/>
          </a:prstGeom>
          <a:noFill/>
          <a:ln>
            <a:noFill/>
          </a:ln>
        </p:spPr>
      </p:pic>
      <p:sp>
        <p:nvSpPr>
          <p:cNvPr id="1017" name="Google Shape;1017;p71"/>
          <p:cNvSpPr/>
          <p:nvPr/>
        </p:nvSpPr>
        <p:spPr>
          <a:xfrm>
            <a:off x="1423425" y="1283475"/>
            <a:ext cx="6123600" cy="2268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71"/>
          <p:cNvSpPr/>
          <p:nvPr/>
        </p:nvSpPr>
        <p:spPr>
          <a:xfrm>
            <a:off x="1423300" y="1283475"/>
            <a:ext cx="6123600" cy="2268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9" name="Google Shape;1019;p71"/>
          <p:cNvPicPr preferRelativeResize="0"/>
          <p:nvPr/>
        </p:nvPicPr>
        <p:blipFill rotWithShape="1">
          <a:blip r:embed="rId5">
            <a:alphaModFix/>
          </a:blip>
          <a:srcRect/>
          <a:stretch/>
        </p:blipFill>
        <p:spPr>
          <a:xfrm>
            <a:off x="196750" y="2270520"/>
            <a:ext cx="1817249" cy="1817224"/>
          </a:xfrm>
          <a:prstGeom prst="rect">
            <a:avLst/>
          </a:prstGeom>
          <a:noFill/>
          <a:ln>
            <a:noFill/>
          </a:ln>
        </p:spPr>
      </p:pic>
      <p:sp>
        <p:nvSpPr>
          <p:cNvPr id="1020" name="Google Shape;1020;p71"/>
          <p:cNvSpPr/>
          <p:nvPr/>
        </p:nvSpPr>
        <p:spPr>
          <a:xfrm>
            <a:off x="7566975" y="1096275"/>
            <a:ext cx="1577100" cy="60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1" name="Google Shape;1021;p71"/>
          <p:cNvPicPr preferRelativeResize="0"/>
          <p:nvPr/>
        </p:nvPicPr>
        <p:blipFill rotWithShape="1">
          <a:blip r:embed="rId4">
            <a:alphaModFix/>
          </a:blip>
          <a:srcRect/>
          <a:stretch/>
        </p:blipFill>
        <p:spPr>
          <a:xfrm>
            <a:off x="2333188" y="4014111"/>
            <a:ext cx="724064" cy="601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0"/>
                                        <p:tgtEl>
                                          <p:spTgt spid="1018"/>
                                        </p:tgtEl>
                                        <p:attrNameLst>
                                          <p:attrName>ppt_x</p:attrName>
                                        </p:attrNameLst>
                                      </p:cBhvr>
                                      <p:tavLst>
                                        <p:tav tm="0">
                                          <p:val>
                                            <p:strVal val="#ppt_x"/>
                                          </p:val>
                                        </p:tav>
                                        <p:tav tm="100000">
                                          <p:val>
                                            <p:strVal val="#ppt_x+1"/>
                                          </p:val>
                                        </p:tav>
                                      </p:tavLst>
                                    </p:anim>
                                    <p:set>
                                      <p:cBhvr>
                                        <p:cTn id="7" dur="1" fill="hold">
                                          <p:stCondLst>
                                            <p:cond delay="5000"/>
                                          </p:stCondLst>
                                        </p:cTn>
                                        <p:tgtEl>
                                          <p:spTgt spid="10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6"/>
                                        </p:tgtEl>
                                        <p:attrNameLst>
                                          <p:attrName>style.visibility</p:attrName>
                                        </p:attrNameLst>
                                      </p:cBhvr>
                                      <p:to>
                                        <p:strVal val="visible"/>
                                      </p:to>
                                    </p:set>
                                    <p:animEffect transition="in" filter="fade">
                                      <p:cBhvr>
                                        <p:cTn id="12" dur="1000"/>
                                        <p:tgtEl>
                                          <p:spTgt spid="1016"/>
                                        </p:tgtEl>
                                      </p:cBhvr>
                                    </p:animEffect>
                                  </p:childTnLst>
                                </p:cTn>
                              </p:par>
                              <p:par>
                                <p:cTn id="13" presetID="10" presetClass="entr" presetSubtype="0" fill="hold" nodeType="withEffect">
                                  <p:stCondLst>
                                    <p:cond delay="0"/>
                                  </p:stCondLst>
                                  <p:childTnLst>
                                    <p:set>
                                      <p:cBhvr>
                                        <p:cTn id="14" dur="1" fill="hold">
                                          <p:stCondLst>
                                            <p:cond delay="0"/>
                                          </p:stCondLst>
                                        </p:cTn>
                                        <p:tgtEl>
                                          <p:spTgt spid="1021"/>
                                        </p:tgtEl>
                                        <p:attrNameLst>
                                          <p:attrName>style.visibility</p:attrName>
                                        </p:attrNameLst>
                                      </p:cBhvr>
                                      <p:to>
                                        <p:strVal val="visible"/>
                                      </p:to>
                                    </p:set>
                                    <p:animEffect transition="in" filter="fade">
                                      <p:cBhvr>
                                        <p:cTn id="15" dur="1000"/>
                                        <p:tgtEl>
                                          <p:spTgt spid="1021"/>
                                        </p:tgtEl>
                                      </p:cBhvr>
                                    </p:animEffect>
                                  </p:childTnLst>
                                </p:cTn>
                              </p:par>
                              <p:par>
                                <p:cTn id="16" presetID="10" presetClass="entr" presetSubtype="0" fill="hold" nodeType="withEffect">
                                  <p:stCondLst>
                                    <p:cond delay="0"/>
                                  </p:stCondLst>
                                  <p:childTnLst>
                                    <p:set>
                                      <p:cBhvr>
                                        <p:cTn id="17" dur="1" fill="hold">
                                          <p:stCondLst>
                                            <p:cond delay="0"/>
                                          </p:stCondLst>
                                        </p:cTn>
                                        <p:tgtEl>
                                          <p:spTgt spid="1019"/>
                                        </p:tgtEl>
                                        <p:attrNameLst>
                                          <p:attrName>style.visibility</p:attrName>
                                        </p:attrNameLst>
                                      </p:cBhvr>
                                      <p:to>
                                        <p:strVal val="visible"/>
                                      </p:to>
                                    </p:set>
                                    <p:animEffect transition="in" filter="fade">
                                      <p:cBhvr>
                                        <p:cTn id="18" dur="1000"/>
                                        <p:tgtEl>
                                          <p:spTgt spid="1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7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48</a:t>
            </a:fld>
            <a:endParaRPr sz="800" b="1">
              <a:solidFill>
                <a:srgbClr val="FFFFFF"/>
              </a:solidFill>
              <a:latin typeface="Lexend Deca"/>
              <a:ea typeface="Lexend Deca"/>
              <a:cs typeface="Lexend Deca"/>
              <a:sym typeface="Lexend Deca"/>
            </a:endParaRPr>
          </a:p>
        </p:txBody>
      </p:sp>
      <p:pic>
        <p:nvPicPr>
          <p:cNvPr id="1027" name="Google Shape;1027;p72"/>
          <p:cNvPicPr preferRelativeResize="0"/>
          <p:nvPr/>
        </p:nvPicPr>
        <p:blipFill rotWithShape="1">
          <a:blip r:embed="rId3">
            <a:alphaModFix/>
          </a:blip>
          <a:srcRect/>
          <a:stretch/>
        </p:blipFill>
        <p:spPr>
          <a:xfrm>
            <a:off x="0" y="0"/>
            <a:ext cx="1090675" cy="1090675"/>
          </a:xfrm>
          <a:prstGeom prst="rect">
            <a:avLst/>
          </a:prstGeom>
          <a:noFill/>
          <a:ln>
            <a:noFill/>
          </a:ln>
        </p:spPr>
      </p:pic>
      <p:sp>
        <p:nvSpPr>
          <p:cNvPr id="1028" name="Google Shape;1028;p72"/>
          <p:cNvSpPr txBox="1"/>
          <p:nvPr/>
        </p:nvSpPr>
        <p:spPr>
          <a:xfrm>
            <a:off x="1474800" y="-69"/>
            <a:ext cx="7669200" cy="1090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 sz="2400" b="1" i="0" u="none" strike="noStrike" cap="none">
                <a:solidFill>
                  <a:srgbClr val="000000"/>
                </a:solidFill>
                <a:latin typeface="Lexend Deca"/>
                <a:ea typeface="Lexend Deca"/>
                <a:cs typeface="Lexend Deca"/>
                <a:sym typeface="Lexend Deca"/>
              </a:rPr>
              <a:t>Dans une centrale él</a:t>
            </a:r>
            <a:r>
              <a:rPr lang="fr" sz="2400" b="1">
                <a:latin typeface="Lexend Deca"/>
                <a:ea typeface="Lexend Deca"/>
                <a:cs typeface="Lexend Deca"/>
                <a:sym typeface="Lexend Deca"/>
              </a:rPr>
              <a:t>e</a:t>
            </a:r>
            <a:r>
              <a:rPr lang="fr" sz="2400" b="1" i="0" u="none" strike="noStrike" cap="none">
                <a:solidFill>
                  <a:srgbClr val="000000"/>
                </a:solidFill>
                <a:latin typeface="Lexend Deca"/>
                <a:ea typeface="Lexend Deca"/>
                <a:cs typeface="Lexend Deca"/>
                <a:sym typeface="Lexend Deca"/>
              </a:rPr>
              <a:t>ctrique, quel élément permet de </a:t>
            </a:r>
            <a:r>
              <a:rPr lang="fr" sz="2400" b="1">
                <a:latin typeface="Lexend Deca"/>
                <a:ea typeface="Lexend Deca"/>
                <a:cs typeface="Lexend Deca"/>
                <a:sym typeface="Lexend Deca"/>
              </a:rPr>
              <a:t>transformer</a:t>
            </a:r>
            <a:r>
              <a:rPr lang="fr" sz="2400" b="1" i="0" u="none" strike="noStrike" cap="none">
                <a:solidFill>
                  <a:srgbClr val="000000"/>
                </a:solidFill>
                <a:latin typeface="Lexend Deca"/>
                <a:ea typeface="Lexend Deca"/>
                <a:cs typeface="Lexend Deca"/>
                <a:sym typeface="Lexend Deca"/>
              </a:rPr>
              <a:t> de l’énergie mécanique en énergie électrique ? </a:t>
            </a:r>
            <a:endParaRPr sz="2400" b="1" i="0" u="none" strike="noStrike" cap="none">
              <a:solidFill>
                <a:srgbClr val="000000"/>
              </a:solidFill>
              <a:latin typeface="Lexend Deca"/>
              <a:ea typeface="Lexend Deca"/>
              <a:cs typeface="Lexend Deca"/>
              <a:sym typeface="Lexend Deca"/>
            </a:endParaRPr>
          </a:p>
        </p:txBody>
      </p:sp>
      <p:sp>
        <p:nvSpPr>
          <p:cNvPr id="1029" name="Google Shape;1029;p72"/>
          <p:cNvSpPr txBox="1"/>
          <p:nvPr/>
        </p:nvSpPr>
        <p:spPr>
          <a:xfrm>
            <a:off x="3207300" y="1892750"/>
            <a:ext cx="2729400" cy="280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Turbine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Générateur</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Cuve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Pompe</a:t>
            </a:r>
            <a:endParaRPr sz="2400" b="1" i="0" u="none" strike="noStrike" cap="none">
              <a:solidFill>
                <a:schemeClr val="dk1"/>
              </a:solidFill>
              <a:latin typeface="Lexend Deca"/>
              <a:ea typeface="Lexend Deca"/>
              <a:cs typeface="Lexend Deca"/>
              <a:sym typeface="Lexend Deca"/>
            </a:endParaRPr>
          </a:p>
        </p:txBody>
      </p:sp>
      <p:sp>
        <p:nvSpPr>
          <p:cNvPr id="1030" name="Google Shape;1030;p72"/>
          <p:cNvSpPr/>
          <p:nvPr/>
        </p:nvSpPr>
        <p:spPr>
          <a:xfrm>
            <a:off x="2461225" y="195107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72"/>
          <p:cNvSpPr/>
          <p:nvPr/>
        </p:nvSpPr>
        <p:spPr>
          <a:xfrm>
            <a:off x="2461225" y="266330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72"/>
          <p:cNvSpPr/>
          <p:nvPr/>
        </p:nvSpPr>
        <p:spPr>
          <a:xfrm>
            <a:off x="2461225" y="337552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72"/>
          <p:cNvSpPr/>
          <p:nvPr/>
        </p:nvSpPr>
        <p:spPr>
          <a:xfrm>
            <a:off x="2461225" y="408775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4" name="Google Shape;1034;p72"/>
          <p:cNvPicPr preferRelativeResize="0"/>
          <p:nvPr/>
        </p:nvPicPr>
        <p:blipFill rotWithShape="1">
          <a:blip r:embed="rId4">
            <a:alphaModFix/>
          </a:blip>
          <a:srcRect/>
          <a:stretch/>
        </p:blipFill>
        <p:spPr>
          <a:xfrm>
            <a:off x="2333188" y="2589674"/>
            <a:ext cx="724064" cy="601175"/>
          </a:xfrm>
          <a:prstGeom prst="rect">
            <a:avLst/>
          </a:prstGeom>
          <a:noFill/>
          <a:ln>
            <a:noFill/>
          </a:ln>
        </p:spPr>
      </p:pic>
      <p:sp>
        <p:nvSpPr>
          <p:cNvPr id="1035" name="Google Shape;1035;p72"/>
          <p:cNvSpPr/>
          <p:nvPr/>
        </p:nvSpPr>
        <p:spPr>
          <a:xfrm>
            <a:off x="1423425" y="1283475"/>
            <a:ext cx="6123600" cy="2268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72"/>
          <p:cNvSpPr/>
          <p:nvPr/>
        </p:nvSpPr>
        <p:spPr>
          <a:xfrm>
            <a:off x="1423300" y="1283475"/>
            <a:ext cx="6123600" cy="2268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7" name="Google Shape;1037;p72"/>
          <p:cNvPicPr preferRelativeResize="0"/>
          <p:nvPr/>
        </p:nvPicPr>
        <p:blipFill rotWithShape="1">
          <a:blip r:embed="rId5">
            <a:alphaModFix/>
          </a:blip>
          <a:srcRect/>
          <a:stretch/>
        </p:blipFill>
        <p:spPr>
          <a:xfrm>
            <a:off x="196750" y="2270520"/>
            <a:ext cx="1817249" cy="1817224"/>
          </a:xfrm>
          <a:prstGeom prst="rect">
            <a:avLst/>
          </a:prstGeom>
          <a:noFill/>
          <a:ln>
            <a:noFill/>
          </a:ln>
        </p:spPr>
      </p:pic>
      <p:sp>
        <p:nvSpPr>
          <p:cNvPr id="1038" name="Google Shape;1038;p72"/>
          <p:cNvSpPr/>
          <p:nvPr/>
        </p:nvSpPr>
        <p:spPr>
          <a:xfrm>
            <a:off x="7566975" y="1096275"/>
            <a:ext cx="1577100" cy="60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0"/>
                                        <p:tgtEl>
                                          <p:spTgt spid="1036"/>
                                        </p:tgtEl>
                                        <p:attrNameLst>
                                          <p:attrName>ppt_x</p:attrName>
                                        </p:attrNameLst>
                                      </p:cBhvr>
                                      <p:tavLst>
                                        <p:tav tm="0">
                                          <p:val>
                                            <p:strVal val="#ppt_x"/>
                                          </p:val>
                                        </p:tav>
                                        <p:tav tm="100000">
                                          <p:val>
                                            <p:strVal val="#ppt_x+1"/>
                                          </p:val>
                                        </p:tav>
                                      </p:tavLst>
                                    </p:anim>
                                    <p:set>
                                      <p:cBhvr>
                                        <p:cTn id="7" dur="1" fill="hold">
                                          <p:stCondLst>
                                            <p:cond delay="5000"/>
                                          </p:stCondLst>
                                        </p:cTn>
                                        <p:tgtEl>
                                          <p:spTgt spid="10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1000"/>
                                        <p:tgtEl>
                                          <p:spTgt spid="1034"/>
                                        </p:tgtEl>
                                      </p:cBhvr>
                                    </p:animEffect>
                                  </p:childTnLst>
                                </p:cTn>
                              </p:par>
                              <p:par>
                                <p:cTn id="13" presetID="10" presetClass="entr" presetSubtype="0" fill="hold" nodeType="with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fade">
                                      <p:cBhvr>
                                        <p:cTn id="15" dur="10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49</a:t>
            </a:fld>
            <a:endParaRPr sz="800" b="1">
              <a:solidFill>
                <a:srgbClr val="FFFFFF"/>
              </a:solidFill>
              <a:latin typeface="Lexend Deca"/>
              <a:ea typeface="Lexend Deca"/>
              <a:cs typeface="Lexend Deca"/>
              <a:sym typeface="Lexend Deca"/>
            </a:endParaRPr>
          </a:p>
        </p:txBody>
      </p:sp>
      <p:pic>
        <p:nvPicPr>
          <p:cNvPr id="1044" name="Google Shape;1044;p73"/>
          <p:cNvPicPr preferRelativeResize="0"/>
          <p:nvPr/>
        </p:nvPicPr>
        <p:blipFill rotWithShape="1">
          <a:blip r:embed="rId3">
            <a:alphaModFix/>
          </a:blip>
          <a:srcRect/>
          <a:stretch/>
        </p:blipFill>
        <p:spPr>
          <a:xfrm>
            <a:off x="0" y="0"/>
            <a:ext cx="1090675" cy="1090675"/>
          </a:xfrm>
          <a:prstGeom prst="rect">
            <a:avLst/>
          </a:prstGeom>
          <a:noFill/>
          <a:ln>
            <a:noFill/>
          </a:ln>
        </p:spPr>
      </p:pic>
      <p:sp>
        <p:nvSpPr>
          <p:cNvPr id="1045" name="Google Shape;1045;p73"/>
          <p:cNvSpPr txBox="1"/>
          <p:nvPr/>
        </p:nvSpPr>
        <p:spPr>
          <a:xfrm>
            <a:off x="1474800" y="-69"/>
            <a:ext cx="7669200" cy="10908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Lexend Deca"/>
                <a:ea typeface="Lexend Deca"/>
                <a:cs typeface="Lexend Deca"/>
                <a:sym typeface="Lexend Deca"/>
              </a:rPr>
              <a:t>Quelles sont les fonctions qui composent la chaîne d’énergie d’un objet ?</a:t>
            </a:r>
            <a:endParaRPr sz="3000" b="1" i="0" u="none" strike="noStrike" cap="none">
              <a:solidFill>
                <a:srgbClr val="000000"/>
              </a:solidFill>
              <a:latin typeface="Lexend Deca"/>
              <a:ea typeface="Lexend Deca"/>
              <a:cs typeface="Lexend Deca"/>
              <a:sym typeface="Lexend Deca"/>
            </a:endParaRPr>
          </a:p>
        </p:txBody>
      </p:sp>
      <p:sp>
        <p:nvSpPr>
          <p:cNvPr id="1046" name="Google Shape;1046;p73"/>
          <p:cNvSpPr txBox="1"/>
          <p:nvPr/>
        </p:nvSpPr>
        <p:spPr>
          <a:xfrm>
            <a:off x="3207300" y="1892750"/>
            <a:ext cx="2729400" cy="280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Distribuer</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Alimenter</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Transmettre</a:t>
            </a: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Lexend Deca"/>
              <a:ea typeface="Lexend Deca"/>
              <a:cs typeface="Lexend Deca"/>
              <a:sym typeface="Lexend Deca"/>
            </a:endParaRPr>
          </a:p>
          <a:p>
            <a:pPr marL="0" marR="0" lvl="0" indent="0" algn="l" rtl="0">
              <a:lnSpc>
                <a:spcPct val="100000"/>
              </a:lnSpc>
              <a:spcBef>
                <a:spcPts val="0"/>
              </a:spcBef>
              <a:spcAft>
                <a:spcPts val="0"/>
              </a:spcAft>
              <a:buClr>
                <a:srgbClr val="000000"/>
              </a:buClr>
              <a:buSzPts val="2400"/>
              <a:buFont typeface="Arial"/>
              <a:buNone/>
            </a:pPr>
            <a:r>
              <a:rPr lang="fr" sz="2400" b="1" i="0" u="none" strike="noStrike" cap="none">
                <a:solidFill>
                  <a:schemeClr val="dk1"/>
                </a:solidFill>
                <a:latin typeface="Lexend Deca"/>
                <a:ea typeface="Lexend Deca"/>
                <a:cs typeface="Lexend Deca"/>
                <a:sym typeface="Lexend Deca"/>
              </a:rPr>
              <a:t>Convertir</a:t>
            </a:r>
            <a:endParaRPr sz="2400" b="1" i="0" u="none" strike="noStrike" cap="none">
              <a:solidFill>
                <a:schemeClr val="dk1"/>
              </a:solidFill>
              <a:latin typeface="Lexend Deca"/>
              <a:ea typeface="Lexend Deca"/>
              <a:cs typeface="Lexend Deca"/>
              <a:sym typeface="Lexend Deca"/>
            </a:endParaRPr>
          </a:p>
        </p:txBody>
      </p:sp>
      <p:sp>
        <p:nvSpPr>
          <p:cNvPr id="1047" name="Google Shape;1047;p73"/>
          <p:cNvSpPr/>
          <p:nvPr/>
        </p:nvSpPr>
        <p:spPr>
          <a:xfrm>
            <a:off x="2461225" y="195107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73"/>
          <p:cNvSpPr/>
          <p:nvPr/>
        </p:nvSpPr>
        <p:spPr>
          <a:xfrm>
            <a:off x="2461225" y="266330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73"/>
          <p:cNvSpPr/>
          <p:nvPr/>
        </p:nvSpPr>
        <p:spPr>
          <a:xfrm>
            <a:off x="2461225" y="3375525"/>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73"/>
          <p:cNvSpPr/>
          <p:nvPr/>
        </p:nvSpPr>
        <p:spPr>
          <a:xfrm>
            <a:off x="2461225" y="4087750"/>
            <a:ext cx="468000" cy="453900"/>
          </a:xfrm>
          <a:prstGeom prst="rect">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1" name="Google Shape;1051;p73"/>
          <p:cNvPicPr preferRelativeResize="0"/>
          <p:nvPr/>
        </p:nvPicPr>
        <p:blipFill rotWithShape="1">
          <a:blip r:embed="rId4">
            <a:alphaModFix/>
          </a:blip>
          <a:srcRect/>
          <a:stretch/>
        </p:blipFill>
        <p:spPr>
          <a:xfrm>
            <a:off x="2333188" y="1837674"/>
            <a:ext cx="724064" cy="601175"/>
          </a:xfrm>
          <a:prstGeom prst="rect">
            <a:avLst/>
          </a:prstGeom>
          <a:noFill/>
          <a:ln>
            <a:noFill/>
          </a:ln>
        </p:spPr>
      </p:pic>
      <p:pic>
        <p:nvPicPr>
          <p:cNvPr id="1052" name="Google Shape;1052;p73"/>
          <p:cNvPicPr preferRelativeResize="0"/>
          <p:nvPr/>
        </p:nvPicPr>
        <p:blipFill rotWithShape="1">
          <a:blip r:embed="rId4">
            <a:alphaModFix/>
          </a:blip>
          <a:srcRect/>
          <a:stretch/>
        </p:blipFill>
        <p:spPr>
          <a:xfrm>
            <a:off x="2333188" y="2606599"/>
            <a:ext cx="724064" cy="601175"/>
          </a:xfrm>
          <a:prstGeom prst="rect">
            <a:avLst/>
          </a:prstGeom>
          <a:noFill/>
          <a:ln>
            <a:noFill/>
          </a:ln>
        </p:spPr>
      </p:pic>
      <p:pic>
        <p:nvPicPr>
          <p:cNvPr id="1053" name="Google Shape;1053;p73"/>
          <p:cNvPicPr preferRelativeResize="0"/>
          <p:nvPr/>
        </p:nvPicPr>
        <p:blipFill rotWithShape="1">
          <a:blip r:embed="rId4">
            <a:alphaModFix/>
          </a:blip>
          <a:srcRect/>
          <a:stretch/>
        </p:blipFill>
        <p:spPr>
          <a:xfrm>
            <a:off x="2333188" y="3293124"/>
            <a:ext cx="724064" cy="601175"/>
          </a:xfrm>
          <a:prstGeom prst="rect">
            <a:avLst/>
          </a:prstGeom>
          <a:noFill/>
          <a:ln>
            <a:noFill/>
          </a:ln>
        </p:spPr>
      </p:pic>
      <p:pic>
        <p:nvPicPr>
          <p:cNvPr id="1054" name="Google Shape;1054;p73"/>
          <p:cNvPicPr preferRelativeResize="0"/>
          <p:nvPr/>
        </p:nvPicPr>
        <p:blipFill rotWithShape="1">
          <a:blip r:embed="rId4">
            <a:alphaModFix/>
          </a:blip>
          <a:srcRect/>
          <a:stretch/>
        </p:blipFill>
        <p:spPr>
          <a:xfrm>
            <a:off x="2333188" y="3979649"/>
            <a:ext cx="724064" cy="601175"/>
          </a:xfrm>
          <a:prstGeom prst="rect">
            <a:avLst/>
          </a:prstGeom>
          <a:noFill/>
          <a:ln>
            <a:noFill/>
          </a:ln>
        </p:spPr>
      </p:pic>
      <p:sp>
        <p:nvSpPr>
          <p:cNvPr id="1055" name="Google Shape;1055;p73"/>
          <p:cNvSpPr/>
          <p:nvPr/>
        </p:nvSpPr>
        <p:spPr>
          <a:xfrm>
            <a:off x="1423425" y="1283475"/>
            <a:ext cx="6123600" cy="2268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73"/>
          <p:cNvSpPr/>
          <p:nvPr/>
        </p:nvSpPr>
        <p:spPr>
          <a:xfrm>
            <a:off x="1423300" y="1283475"/>
            <a:ext cx="6123600" cy="2268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7" name="Google Shape;1057;p73"/>
          <p:cNvPicPr preferRelativeResize="0"/>
          <p:nvPr/>
        </p:nvPicPr>
        <p:blipFill rotWithShape="1">
          <a:blip r:embed="rId5">
            <a:alphaModFix/>
          </a:blip>
          <a:srcRect/>
          <a:stretch/>
        </p:blipFill>
        <p:spPr>
          <a:xfrm>
            <a:off x="196750" y="2270520"/>
            <a:ext cx="1817249" cy="1817224"/>
          </a:xfrm>
          <a:prstGeom prst="rect">
            <a:avLst/>
          </a:prstGeom>
          <a:noFill/>
          <a:ln>
            <a:noFill/>
          </a:ln>
        </p:spPr>
      </p:pic>
      <p:sp>
        <p:nvSpPr>
          <p:cNvPr id="1058" name="Google Shape;1058;p73"/>
          <p:cNvSpPr/>
          <p:nvPr/>
        </p:nvSpPr>
        <p:spPr>
          <a:xfrm>
            <a:off x="7566975" y="1096275"/>
            <a:ext cx="1577100" cy="601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0"/>
                                        <p:tgtEl>
                                          <p:spTgt spid="1056"/>
                                        </p:tgtEl>
                                        <p:attrNameLst>
                                          <p:attrName>ppt_x</p:attrName>
                                        </p:attrNameLst>
                                      </p:cBhvr>
                                      <p:tavLst>
                                        <p:tav tm="0">
                                          <p:val>
                                            <p:strVal val="#ppt_x"/>
                                          </p:val>
                                        </p:tav>
                                        <p:tav tm="100000">
                                          <p:val>
                                            <p:strVal val="#ppt_x+1"/>
                                          </p:val>
                                        </p:tav>
                                      </p:tavLst>
                                    </p:anim>
                                    <p:set>
                                      <p:cBhvr>
                                        <p:cTn id="7" dur="1" fill="hold">
                                          <p:stCondLst>
                                            <p:cond delay="5000"/>
                                          </p:stCondLst>
                                        </p:cTn>
                                        <p:tgtEl>
                                          <p:spTgt spid="105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1"/>
                                        </p:tgtEl>
                                        <p:attrNameLst>
                                          <p:attrName>style.visibility</p:attrName>
                                        </p:attrNameLst>
                                      </p:cBhvr>
                                      <p:to>
                                        <p:strVal val="visible"/>
                                      </p:to>
                                    </p:set>
                                    <p:animEffect transition="in" filter="fade">
                                      <p:cBhvr>
                                        <p:cTn id="12" dur="1000"/>
                                        <p:tgtEl>
                                          <p:spTgt spid="1051"/>
                                        </p:tgtEl>
                                      </p:cBhvr>
                                    </p:animEffect>
                                  </p:childTnLst>
                                </p:cTn>
                              </p:par>
                              <p:par>
                                <p:cTn id="13" presetID="10" presetClass="entr" presetSubtype="0" fill="hold" nodeType="with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1000"/>
                                        <p:tgtEl>
                                          <p:spTgt spid="1052"/>
                                        </p:tgtEl>
                                      </p:cBhvr>
                                    </p:animEffect>
                                  </p:childTnLst>
                                </p:cTn>
                              </p:par>
                              <p:par>
                                <p:cTn id="16" presetID="10" presetClass="entr" presetSubtype="0" fill="hold" nodeType="withEffect">
                                  <p:stCondLst>
                                    <p:cond delay="0"/>
                                  </p:stCondLst>
                                  <p:childTnLst>
                                    <p:set>
                                      <p:cBhvr>
                                        <p:cTn id="17" dur="1" fill="hold">
                                          <p:stCondLst>
                                            <p:cond delay="0"/>
                                          </p:stCondLst>
                                        </p:cTn>
                                        <p:tgtEl>
                                          <p:spTgt spid="1053"/>
                                        </p:tgtEl>
                                        <p:attrNameLst>
                                          <p:attrName>style.visibility</p:attrName>
                                        </p:attrNameLst>
                                      </p:cBhvr>
                                      <p:to>
                                        <p:strVal val="visible"/>
                                      </p:to>
                                    </p:set>
                                    <p:animEffect transition="in" filter="fade">
                                      <p:cBhvr>
                                        <p:cTn id="18" dur="1000"/>
                                        <p:tgtEl>
                                          <p:spTgt spid="1053"/>
                                        </p:tgtEl>
                                      </p:cBhvr>
                                    </p:animEffect>
                                  </p:childTnLst>
                                </p:cTn>
                              </p:par>
                              <p:par>
                                <p:cTn id="19" presetID="10" presetClass="entr" presetSubtype="0" fill="hold" nodeType="withEffect">
                                  <p:stCondLst>
                                    <p:cond delay="0"/>
                                  </p:stCondLst>
                                  <p:childTnLst>
                                    <p:set>
                                      <p:cBhvr>
                                        <p:cTn id="20" dur="1" fill="hold">
                                          <p:stCondLst>
                                            <p:cond delay="0"/>
                                          </p:stCondLst>
                                        </p:cTn>
                                        <p:tgtEl>
                                          <p:spTgt spid="1054"/>
                                        </p:tgtEl>
                                        <p:attrNameLst>
                                          <p:attrName>style.visibility</p:attrName>
                                        </p:attrNameLst>
                                      </p:cBhvr>
                                      <p:to>
                                        <p:strVal val="visible"/>
                                      </p:to>
                                    </p:set>
                                    <p:animEffect transition="in" filter="fade">
                                      <p:cBhvr>
                                        <p:cTn id="21" dur="1000"/>
                                        <p:tgtEl>
                                          <p:spTgt spid="1054"/>
                                        </p:tgtEl>
                                      </p:cBhvr>
                                    </p:animEffect>
                                  </p:childTnLst>
                                </p:cTn>
                              </p:par>
                              <p:par>
                                <p:cTn id="22" presetID="10" presetClass="entr" presetSubtype="0" fill="hold" nodeType="withEffect">
                                  <p:stCondLst>
                                    <p:cond delay="0"/>
                                  </p:stCondLst>
                                  <p:childTnLst>
                                    <p:set>
                                      <p:cBhvr>
                                        <p:cTn id="23" dur="1" fill="hold">
                                          <p:stCondLst>
                                            <p:cond delay="0"/>
                                          </p:stCondLst>
                                        </p:cTn>
                                        <p:tgtEl>
                                          <p:spTgt spid="1057"/>
                                        </p:tgtEl>
                                        <p:attrNameLst>
                                          <p:attrName>style.visibility</p:attrName>
                                        </p:attrNameLst>
                                      </p:cBhvr>
                                      <p:to>
                                        <p:strVal val="visible"/>
                                      </p:to>
                                    </p:set>
                                    <p:animEffect transition="in" filter="fade">
                                      <p:cBhvr>
                                        <p:cTn id="24" dur="10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5</a:t>
            </a:fld>
            <a:endParaRPr/>
          </a:p>
        </p:txBody>
      </p:sp>
      <p:sp>
        <p:nvSpPr>
          <p:cNvPr id="168" name="Google Shape;168;p29"/>
          <p:cNvSpPr txBox="1">
            <a:spLocks noGrp="1"/>
          </p:cNvSpPr>
          <p:nvPr>
            <p:ph type="ctrTitle"/>
          </p:nvPr>
        </p:nvSpPr>
        <p:spPr>
          <a:xfrm>
            <a:off x="3225625" y="20525"/>
            <a:ext cx="5846400" cy="1035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fr" sz="3600">
                <a:latin typeface="Lexend Deca"/>
                <a:ea typeface="Lexend Deca"/>
                <a:cs typeface="Lexend Deca"/>
                <a:sym typeface="Lexend Deca"/>
              </a:rPr>
              <a:t>Points du programme</a:t>
            </a:r>
            <a:endParaRPr sz="3600">
              <a:latin typeface="Lexend Deca"/>
              <a:ea typeface="Lexend Deca"/>
              <a:cs typeface="Lexend Deca"/>
              <a:sym typeface="Lexend Deca"/>
            </a:endParaRPr>
          </a:p>
        </p:txBody>
      </p:sp>
      <p:graphicFrame>
        <p:nvGraphicFramePr>
          <p:cNvPr id="169" name="Google Shape;169;p29"/>
          <p:cNvGraphicFramePr/>
          <p:nvPr/>
        </p:nvGraphicFramePr>
        <p:xfrm>
          <a:off x="360975" y="2792800"/>
          <a:ext cx="8422050" cy="2011560"/>
        </p:xfrm>
        <a:graphic>
          <a:graphicData uri="http://schemas.openxmlformats.org/drawingml/2006/table">
            <a:tbl>
              <a:tblPr>
                <a:noFill/>
                <a:tableStyleId>{5C4458D8-2288-4BB4-9E3B-45EE8056B535}</a:tableStyleId>
              </a:tblPr>
              <a:tblGrid>
                <a:gridCol w="8422050">
                  <a:extLst>
                    <a:ext uri="{9D8B030D-6E8A-4147-A177-3AD203B41FA5}">
                      <a16:colId xmlns:a16="http://schemas.microsoft.com/office/drawing/2014/main" val="20000"/>
                    </a:ext>
                  </a:extLst>
                </a:gridCol>
              </a:tblGrid>
              <a:tr h="378800">
                <a:tc>
                  <a:txBody>
                    <a:bodyPr/>
                    <a:lstStyle/>
                    <a:p>
                      <a:pPr marL="0" marR="0" lvl="0" indent="0" algn="l"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Attendus de fin de cycle</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extLst>
                  <a:ext uri="{0D108BD9-81ED-4DB2-BD59-A6C34878D82A}">
                    <a16:rowId xmlns:a16="http://schemas.microsoft.com/office/drawing/2014/main" val="10000"/>
                  </a:ext>
                </a:extLst>
              </a:tr>
              <a:tr h="350025">
                <a:tc>
                  <a:txBody>
                    <a:bodyPr/>
                    <a:lstStyle/>
                    <a:p>
                      <a:pPr marL="0" marR="0" lvl="0" indent="0" algn="l" rtl="0">
                        <a:lnSpc>
                          <a:spcPct val="100000"/>
                        </a:lnSpc>
                        <a:spcBef>
                          <a:spcPts val="0"/>
                        </a:spcBef>
                        <a:spcAft>
                          <a:spcPts val="0"/>
                        </a:spcAft>
                        <a:buClr>
                          <a:schemeClr val="dk1"/>
                        </a:buClr>
                        <a:buSzPts val="1100"/>
                        <a:buFont typeface="Arial"/>
                        <a:buNone/>
                      </a:pPr>
                      <a:r>
                        <a:rPr lang="fr" sz="1400" b="1" u="none" strike="noStrike" cap="none">
                          <a:latin typeface="Lexend Deca"/>
                          <a:ea typeface="Lexend Deca"/>
                          <a:cs typeface="Lexend Deca"/>
                          <a:sym typeface="Lexend Deca"/>
                        </a:rPr>
                        <a:t>Analyser le fonctionnement et la structure d’un objet</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78800">
                <a:tc>
                  <a:txBody>
                    <a:bodyPr/>
                    <a:lstStyle/>
                    <a:p>
                      <a:pPr marL="0" marR="0" lvl="0" indent="0" algn="l"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Connaissances et compétences associées</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extLst>
                  <a:ext uri="{0D108BD9-81ED-4DB2-BD59-A6C34878D82A}">
                    <a16:rowId xmlns:a16="http://schemas.microsoft.com/office/drawing/2014/main" val="10002"/>
                  </a:ext>
                </a:extLst>
              </a:tr>
              <a:tr h="781175">
                <a:tc>
                  <a:txBody>
                    <a:bodyPr/>
                    <a:lstStyle/>
                    <a:p>
                      <a:pPr marL="457200" marR="0" lvl="0" indent="-317500" algn="l" rtl="0">
                        <a:lnSpc>
                          <a:spcPct val="100000"/>
                        </a:lnSpc>
                        <a:spcBef>
                          <a:spcPts val="0"/>
                        </a:spcBef>
                        <a:spcAft>
                          <a:spcPts val="0"/>
                        </a:spcAft>
                        <a:buClr>
                          <a:srgbClr val="000000"/>
                        </a:buClr>
                        <a:buSzPts val="1400"/>
                        <a:buFont typeface="Lexend Deca"/>
                        <a:buChar char="●"/>
                      </a:pPr>
                      <a:r>
                        <a:rPr lang="fr" sz="1400" u="none" strike="noStrike" cap="none">
                          <a:latin typeface="Lexend Deca"/>
                          <a:ea typeface="Lexend Deca"/>
                          <a:cs typeface="Lexend Deca"/>
                          <a:sym typeface="Lexend Deca"/>
                        </a:rPr>
                        <a:t>Analyser le fonctionnement et la structure d’un objet, identifier les entrées et sorties.</a:t>
                      </a:r>
                      <a:endParaRPr sz="1400" u="none" strike="noStrike" cap="none">
                        <a:latin typeface="Lexend Deca"/>
                        <a:ea typeface="Lexend Deca"/>
                        <a:cs typeface="Lexend Deca"/>
                        <a:sym typeface="Lexend Deca"/>
                      </a:endParaRPr>
                    </a:p>
                    <a:p>
                      <a:pPr marL="457200" marR="0" lvl="0" indent="-317500" algn="l" rtl="0">
                        <a:lnSpc>
                          <a:spcPct val="100000"/>
                        </a:lnSpc>
                        <a:spcBef>
                          <a:spcPts val="0"/>
                        </a:spcBef>
                        <a:spcAft>
                          <a:spcPts val="0"/>
                        </a:spcAft>
                        <a:buClr>
                          <a:srgbClr val="000000"/>
                        </a:buClr>
                        <a:buSzPts val="1400"/>
                        <a:buFont typeface="Lexend Deca"/>
                        <a:buChar char="●"/>
                      </a:pPr>
                      <a:r>
                        <a:rPr lang="fr" sz="1400" u="none" strike="noStrike" cap="none">
                          <a:latin typeface="Lexend Deca"/>
                          <a:ea typeface="Lexend Deca"/>
                          <a:cs typeface="Lexend Deca"/>
                          <a:sym typeface="Lexend Deca"/>
                        </a:rPr>
                        <a:t>Identifier le(s) matériau(x), les flux d’énergie et d’information sur un objet et décrire les transformations qui s’opèrent.</a:t>
                      </a:r>
                      <a:endParaRPr sz="1400"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70" name="Google Shape;170;p29"/>
          <p:cNvPicPr preferRelativeResize="0"/>
          <p:nvPr/>
        </p:nvPicPr>
        <p:blipFill rotWithShape="1">
          <a:blip r:embed="rId3">
            <a:alphaModFix/>
          </a:blip>
          <a:srcRect/>
          <a:stretch/>
        </p:blipFill>
        <p:spPr>
          <a:xfrm>
            <a:off x="12" y="2"/>
            <a:ext cx="2632913" cy="502800"/>
          </a:xfrm>
          <a:prstGeom prst="rect">
            <a:avLst/>
          </a:prstGeom>
          <a:noFill/>
          <a:ln>
            <a:noFill/>
          </a:ln>
        </p:spPr>
      </p:pic>
      <p:graphicFrame>
        <p:nvGraphicFramePr>
          <p:cNvPr id="171" name="Google Shape;171;p29"/>
          <p:cNvGraphicFramePr/>
          <p:nvPr/>
        </p:nvGraphicFramePr>
        <p:xfrm>
          <a:off x="360975" y="1055825"/>
          <a:ext cx="8422050" cy="1524520"/>
        </p:xfrm>
        <a:graphic>
          <a:graphicData uri="http://schemas.openxmlformats.org/drawingml/2006/table">
            <a:tbl>
              <a:tblPr>
                <a:noFill/>
                <a:tableStyleId>{5C4458D8-2288-4BB4-9E3B-45EE8056B535}</a:tableStyleId>
              </a:tblPr>
              <a:tblGrid>
                <a:gridCol w="8422050">
                  <a:extLst>
                    <a:ext uri="{9D8B030D-6E8A-4147-A177-3AD203B41FA5}">
                      <a16:colId xmlns:a16="http://schemas.microsoft.com/office/drawing/2014/main" val="20000"/>
                    </a:ext>
                  </a:extLst>
                </a:gridCol>
              </a:tblGrid>
              <a:tr h="367750">
                <a:tc>
                  <a:txBody>
                    <a:bodyPr/>
                    <a:lstStyle/>
                    <a:p>
                      <a:pPr marL="0" marR="0" lvl="0" indent="0" algn="l"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Compétences travaillées </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extLst>
                  <a:ext uri="{0D108BD9-81ED-4DB2-BD59-A6C34878D82A}">
                    <a16:rowId xmlns:a16="http://schemas.microsoft.com/office/drawing/2014/main" val="10000"/>
                  </a:ext>
                </a:extLst>
              </a:tr>
              <a:tr h="367750">
                <a:tc>
                  <a:txBody>
                    <a:bodyPr/>
                    <a:lstStyle/>
                    <a:p>
                      <a:pPr marL="0" marR="0" lvl="0" indent="0" algn="l" rtl="0">
                        <a:lnSpc>
                          <a:spcPct val="100000"/>
                        </a:lnSpc>
                        <a:spcBef>
                          <a:spcPts val="0"/>
                        </a:spcBef>
                        <a:spcAft>
                          <a:spcPts val="0"/>
                        </a:spcAft>
                        <a:buClr>
                          <a:schemeClr val="dk1"/>
                        </a:buClr>
                        <a:buSzPts val="1100"/>
                        <a:buFont typeface="Arial"/>
                        <a:buNone/>
                      </a:pPr>
                      <a:r>
                        <a:rPr lang="fr" sz="1400" b="1" u="none" strike="noStrike" cap="none">
                          <a:latin typeface="Lexend Deca"/>
                          <a:ea typeface="Lexend Deca"/>
                          <a:cs typeface="Lexend Deca"/>
                          <a:sym typeface="Lexend Deca"/>
                        </a:rPr>
                        <a:t>Adopter un comportement éthique et responsable</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32100">
                <a:tc>
                  <a:txBody>
                    <a:bodyPr/>
                    <a:lstStyle/>
                    <a:p>
                      <a:pPr marL="457200" marR="0" lvl="0" indent="-317500" algn="l" rtl="0">
                        <a:lnSpc>
                          <a:spcPct val="100000"/>
                        </a:lnSpc>
                        <a:spcBef>
                          <a:spcPts val="0"/>
                        </a:spcBef>
                        <a:spcAft>
                          <a:spcPts val="0"/>
                        </a:spcAft>
                        <a:buClr>
                          <a:srgbClr val="000000"/>
                        </a:buClr>
                        <a:buSzPts val="1400"/>
                        <a:buFont typeface="Lexend Deca"/>
                        <a:buChar char="●"/>
                      </a:pPr>
                      <a:r>
                        <a:rPr lang="fr" sz="1400" u="none" strike="noStrike" cap="none">
                          <a:latin typeface="Lexend Deca"/>
                          <a:ea typeface="Lexend Deca"/>
                          <a:cs typeface="Lexend Deca"/>
                          <a:sym typeface="Lexend Deca"/>
                        </a:rPr>
                        <a:t>Développer les bonnes pratiques de l’usage des objets communicants</a:t>
                      </a:r>
                      <a:endParaRPr sz="1400" u="none" strike="noStrike" cap="none">
                        <a:latin typeface="Lexend Deca"/>
                        <a:ea typeface="Lexend Deca"/>
                        <a:cs typeface="Lexend Deca"/>
                        <a:sym typeface="Lexend Deca"/>
                      </a:endParaRPr>
                    </a:p>
                    <a:p>
                      <a:pPr marL="457200" marR="0" lvl="0" indent="-317500" algn="l" rtl="0">
                        <a:lnSpc>
                          <a:spcPct val="100000"/>
                        </a:lnSpc>
                        <a:spcBef>
                          <a:spcPts val="0"/>
                        </a:spcBef>
                        <a:spcAft>
                          <a:spcPts val="0"/>
                        </a:spcAft>
                        <a:buClr>
                          <a:srgbClr val="000000"/>
                        </a:buClr>
                        <a:buSzPts val="1400"/>
                        <a:buFont typeface="Lexend Deca"/>
                        <a:buChar char="●"/>
                      </a:pPr>
                      <a:r>
                        <a:rPr lang="fr" sz="1400" u="none" strike="noStrike" cap="none">
                          <a:latin typeface="Lexend Deca"/>
                          <a:ea typeface="Lexend Deca"/>
                          <a:cs typeface="Lexend Deca"/>
                          <a:sym typeface="Lexend Deca"/>
                        </a:rPr>
                        <a:t>Analyser l’impact environnemental d’un objet et de ses constituants</a:t>
                      </a:r>
                      <a:endParaRPr sz="1400"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74"/>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sz="800" b="1">
                <a:solidFill>
                  <a:srgbClr val="FFFFFF"/>
                </a:solidFill>
                <a:latin typeface="Lexend Deca"/>
                <a:ea typeface="Lexend Deca"/>
                <a:cs typeface="Lexend Deca"/>
                <a:sym typeface="Lexend Deca"/>
              </a:rPr>
              <a:t>50</a:t>
            </a:fld>
            <a:endParaRPr sz="800" b="1">
              <a:solidFill>
                <a:srgbClr val="FFFFFF"/>
              </a:solidFill>
              <a:latin typeface="Lexend Deca"/>
              <a:ea typeface="Lexend Deca"/>
              <a:cs typeface="Lexend Deca"/>
              <a:sym typeface="Lexend Deca"/>
            </a:endParaRPr>
          </a:p>
        </p:txBody>
      </p:sp>
      <p:sp>
        <p:nvSpPr>
          <p:cNvPr id="1064" name="Google Shape;1064;p74"/>
          <p:cNvSpPr txBox="1"/>
          <p:nvPr/>
        </p:nvSpPr>
        <p:spPr>
          <a:xfrm>
            <a:off x="0" y="28575"/>
            <a:ext cx="9144000" cy="1015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2400"/>
              <a:buFont typeface="Arial"/>
              <a:buNone/>
            </a:pPr>
            <a:r>
              <a:rPr lang="fr" sz="2000" b="1">
                <a:solidFill>
                  <a:srgbClr val="0000FF"/>
                </a:solidFill>
                <a:latin typeface="Lexend Deca"/>
                <a:ea typeface="Lexend Deca"/>
                <a:cs typeface="Lexend Deca"/>
                <a:sym typeface="Lexend Deca"/>
              </a:rPr>
              <a:t>Faisons donc un bon usage des objets du quotidien, économisons l’énergie, gardons à l’esprit que les ressources de la planète et l’environnement sont précieux !</a:t>
            </a:r>
            <a:endParaRPr sz="2400" b="1" i="0" u="none" strike="noStrike" cap="none">
              <a:solidFill>
                <a:srgbClr val="000000"/>
              </a:solidFill>
              <a:latin typeface="Lexend Deca"/>
              <a:ea typeface="Lexend Deca"/>
              <a:cs typeface="Lexend Deca"/>
              <a:sym typeface="Lexend Deca"/>
            </a:endParaRPr>
          </a:p>
        </p:txBody>
      </p:sp>
      <p:pic>
        <p:nvPicPr>
          <p:cNvPr id="1065" name="Google Shape;1065;p74"/>
          <p:cNvPicPr preferRelativeResize="0"/>
          <p:nvPr/>
        </p:nvPicPr>
        <p:blipFill rotWithShape="1">
          <a:blip r:embed="rId3">
            <a:alphaModFix/>
          </a:blip>
          <a:srcRect/>
          <a:stretch/>
        </p:blipFill>
        <p:spPr>
          <a:xfrm>
            <a:off x="2866150" y="1457975"/>
            <a:ext cx="2860226" cy="2860226"/>
          </a:xfrm>
          <a:prstGeom prst="rect">
            <a:avLst/>
          </a:prstGeom>
          <a:noFill/>
          <a:ln>
            <a:noFill/>
          </a:ln>
        </p:spPr>
      </p:pic>
      <p:pic>
        <p:nvPicPr>
          <p:cNvPr id="1066" name="Google Shape;1066;p74"/>
          <p:cNvPicPr preferRelativeResize="0"/>
          <p:nvPr/>
        </p:nvPicPr>
        <p:blipFill rotWithShape="1">
          <a:blip r:embed="rId4">
            <a:alphaModFix/>
          </a:blip>
          <a:srcRect/>
          <a:stretch/>
        </p:blipFill>
        <p:spPr>
          <a:xfrm>
            <a:off x="7054983" y="1379164"/>
            <a:ext cx="1696225" cy="1696225"/>
          </a:xfrm>
          <a:prstGeom prst="rect">
            <a:avLst/>
          </a:prstGeom>
          <a:noFill/>
          <a:ln>
            <a:noFill/>
          </a:ln>
        </p:spPr>
      </p:pic>
      <p:pic>
        <p:nvPicPr>
          <p:cNvPr id="1067" name="Google Shape;1067;p74"/>
          <p:cNvPicPr preferRelativeResize="0"/>
          <p:nvPr/>
        </p:nvPicPr>
        <p:blipFill rotWithShape="1">
          <a:blip r:embed="rId5">
            <a:alphaModFix/>
          </a:blip>
          <a:srcRect/>
          <a:stretch/>
        </p:blipFill>
        <p:spPr>
          <a:xfrm>
            <a:off x="536225" y="3033113"/>
            <a:ext cx="1696225" cy="1696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75"/>
          <p:cNvSpPr txBox="1">
            <a:spLocks noGrp="1"/>
          </p:cNvSpPr>
          <p:nvPr>
            <p:ph type="sldNum" idx="12"/>
          </p:nvPr>
        </p:nvSpPr>
        <p:spPr>
          <a:xfrm>
            <a:off x="8472458" y="47956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51</a:t>
            </a:fld>
            <a:endParaRPr/>
          </a:p>
        </p:txBody>
      </p:sp>
      <p:sp>
        <p:nvSpPr>
          <p:cNvPr id="1073" name="Google Shape;1073;p75"/>
          <p:cNvSpPr txBox="1"/>
          <p:nvPr/>
        </p:nvSpPr>
        <p:spPr>
          <a:xfrm>
            <a:off x="390417" y="1202823"/>
            <a:ext cx="8445357" cy="3389726"/>
          </a:xfrm>
          <a:prstGeom prst="rect">
            <a:avLst/>
          </a:prstGeom>
          <a:noFill/>
          <a:ln>
            <a:noFill/>
          </a:ln>
        </p:spPr>
        <p:txBody>
          <a:bodyPr spcFirstLastPara="1" wrap="square" lIns="91425" tIns="91425" rIns="91425" bIns="91425" anchor="t" anchorCtr="0">
            <a:noAutofit/>
          </a:bodyPr>
          <a:lstStyle/>
          <a:p>
            <a:pPr>
              <a:lnSpc>
                <a:spcPct val="90000"/>
              </a:lnSpc>
            </a:pPr>
            <a:r>
              <a:rPr lang="fr-FR" sz="1600" b="1" dirty="0">
                <a:solidFill>
                  <a:schemeClr val="dk1"/>
                </a:solidFill>
                <a:latin typeface="Lexend Deca"/>
                <a:ea typeface="Lexend Deca"/>
                <a:cs typeface="Lexend Deca"/>
                <a:sym typeface="Lexend Deca"/>
              </a:rPr>
              <a:t>Romain BERTRAND</a:t>
            </a:r>
            <a:r>
              <a:rPr lang="fr-FR" sz="1600" b="1" dirty="0">
                <a:solidFill>
                  <a:srgbClr val="404040"/>
                </a:solidFill>
                <a:latin typeface="Lexend Deca"/>
                <a:ea typeface="Lexend Deca"/>
                <a:cs typeface="Lexend Deca"/>
                <a:sym typeface="Lexend Deca"/>
              </a:rPr>
              <a:t>-professeur de technologie</a:t>
            </a:r>
          </a:p>
          <a:p>
            <a:pPr>
              <a:lnSpc>
                <a:spcPct val="90000"/>
              </a:lnSpc>
            </a:pPr>
            <a:r>
              <a:rPr lang="fr-FR" sz="1600" b="1">
                <a:solidFill>
                  <a:schemeClr val="dk1"/>
                </a:solidFill>
                <a:latin typeface="Lexend Deca"/>
                <a:ea typeface="Lexend Deca"/>
                <a:cs typeface="Lexend Deca"/>
                <a:sym typeface="Lexend Deca"/>
              </a:rPr>
              <a:t>Frédérique DEBEE</a:t>
            </a:r>
            <a:r>
              <a:rPr lang="fr-FR" sz="1600" b="1">
                <a:solidFill>
                  <a:srgbClr val="404040"/>
                </a:solidFill>
                <a:latin typeface="Lexend Deca"/>
                <a:ea typeface="Lexend Deca"/>
                <a:cs typeface="Lexend Deca"/>
                <a:sym typeface="Lexend Deca"/>
              </a:rPr>
              <a:t>-professeure de </a:t>
            </a:r>
            <a:r>
              <a:rPr lang="fr-FR" sz="1600" b="1" dirty="0">
                <a:solidFill>
                  <a:srgbClr val="404040"/>
                </a:solidFill>
                <a:latin typeface="Lexend Deca"/>
                <a:ea typeface="Lexend Deca"/>
                <a:cs typeface="Lexend Deca"/>
                <a:sym typeface="Lexend Deca"/>
              </a:rPr>
              <a:t>technologie</a:t>
            </a:r>
          </a:p>
          <a:p>
            <a:pPr lvl="0">
              <a:lnSpc>
                <a:spcPct val="90000"/>
              </a:lnSpc>
            </a:pPr>
            <a:r>
              <a:rPr lang="fr-FR" sz="1600" b="1" dirty="0">
                <a:latin typeface="Lexend Deca"/>
                <a:ea typeface="Lexend Deca"/>
                <a:cs typeface="Lexend Deca"/>
                <a:sym typeface="Lexend Deca"/>
              </a:rPr>
              <a:t>Domenico LAZZARO</a:t>
            </a:r>
            <a:r>
              <a:rPr lang="fr-FR" sz="1600" b="1" dirty="0">
                <a:solidFill>
                  <a:srgbClr val="404040"/>
                </a:solidFill>
                <a:latin typeface="Lexend Deca"/>
                <a:ea typeface="Lexend Deca"/>
                <a:cs typeface="Lexend Deca"/>
                <a:sym typeface="Lexend Deca"/>
              </a:rPr>
              <a:t>-professeur de technologie</a:t>
            </a:r>
          </a:p>
          <a:p>
            <a:pPr marL="0" lvl="0" indent="0" algn="l" rtl="0">
              <a:lnSpc>
                <a:spcPct val="90000"/>
              </a:lnSpc>
              <a:spcBef>
                <a:spcPts val="0"/>
              </a:spcBef>
              <a:spcAft>
                <a:spcPts val="0"/>
              </a:spcAft>
              <a:buNone/>
            </a:pPr>
            <a:endParaRPr lang="fr" sz="1600" b="1" dirty="0">
              <a:solidFill>
                <a:schemeClr val="dk1"/>
              </a:solidFill>
              <a:latin typeface="Lexend Deca"/>
              <a:ea typeface="Lexend Deca"/>
              <a:cs typeface="Lexend Deca"/>
              <a:sym typeface="Lexend Deca"/>
            </a:endParaRPr>
          </a:p>
          <a:p>
            <a:pPr lvl="0">
              <a:lnSpc>
                <a:spcPct val="90000"/>
              </a:lnSpc>
            </a:pPr>
            <a:r>
              <a:rPr lang="fr-FR" sz="1600" b="1" dirty="0">
                <a:latin typeface="Lexend Deca"/>
                <a:ea typeface="Lexend Deca"/>
                <a:cs typeface="Lexend Deca"/>
                <a:sym typeface="Lexend Deca"/>
              </a:rPr>
              <a:t>Rodolphe MOUIX</a:t>
            </a:r>
          </a:p>
          <a:p>
            <a:pPr lvl="0">
              <a:lnSpc>
                <a:spcPct val="90000"/>
              </a:lnSpc>
            </a:pPr>
            <a:r>
              <a:rPr lang="fr-FR" sz="1600" b="1" dirty="0">
                <a:solidFill>
                  <a:srgbClr val="404040"/>
                </a:solidFill>
                <a:latin typeface="Lexend Deca"/>
                <a:ea typeface="Lexend Deca"/>
                <a:cs typeface="Lexend Deca"/>
                <a:sym typeface="Lexend Deca"/>
              </a:rPr>
              <a:t>Chargé de missions d’Inspection-professeur de technologie</a:t>
            </a:r>
          </a:p>
          <a:p>
            <a:pPr marL="0" lvl="0" indent="0" algn="l" rtl="0">
              <a:lnSpc>
                <a:spcPct val="90000"/>
              </a:lnSpc>
              <a:spcBef>
                <a:spcPts val="0"/>
              </a:spcBef>
              <a:spcAft>
                <a:spcPts val="0"/>
              </a:spcAft>
              <a:buNone/>
            </a:pPr>
            <a:endParaRPr lang="fr" sz="1600" b="1" dirty="0">
              <a:solidFill>
                <a:schemeClr val="dk1"/>
              </a:solidFill>
              <a:latin typeface="Lexend Deca"/>
              <a:ea typeface="Lexend Deca"/>
              <a:cs typeface="Lexend Deca"/>
              <a:sym typeface="Lexend Deca"/>
            </a:endParaRPr>
          </a:p>
          <a:p>
            <a:pPr lvl="0">
              <a:lnSpc>
                <a:spcPct val="90000"/>
              </a:lnSpc>
            </a:pPr>
            <a:r>
              <a:rPr lang="fr-FR" sz="1600" b="1" dirty="0">
                <a:solidFill>
                  <a:schemeClr val="dk1"/>
                </a:solidFill>
                <a:latin typeface="Lexend Deca"/>
                <a:ea typeface="Lexend Deca"/>
                <a:cs typeface="Lexend Deca"/>
                <a:sym typeface="Lexend Deca"/>
              </a:rPr>
              <a:t>Thomas Roy</a:t>
            </a:r>
          </a:p>
          <a:p>
            <a:pPr lvl="0">
              <a:lnSpc>
                <a:spcPct val="90000"/>
              </a:lnSpc>
            </a:pPr>
            <a:r>
              <a:rPr lang="fr-FR" sz="1600" b="1" dirty="0">
                <a:solidFill>
                  <a:srgbClr val="404040"/>
                </a:solidFill>
                <a:latin typeface="Lexend Deca"/>
                <a:ea typeface="Lexend Deca"/>
                <a:cs typeface="Lexend Deca"/>
                <a:sym typeface="Lexend Deca"/>
              </a:rPr>
              <a:t>Inspecteur d'Académie - Inspecteur Pédagogique Régional</a:t>
            </a:r>
          </a:p>
          <a:p>
            <a:pPr lvl="0">
              <a:lnSpc>
                <a:spcPct val="90000"/>
              </a:lnSpc>
            </a:pPr>
            <a:r>
              <a:rPr lang="fr-FR" sz="1600" b="1" dirty="0">
                <a:solidFill>
                  <a:srgbClr val="404040"/>
                </a:solidFill>
                <a:latin typeface="Lexend Deca"/>
                <a:ea typeface="Lexend Deca"/>
                <a:cs typeface="Lexend Deca"/>
                <a:sym typeface="Lexend Deca"/>
              </a:rPr>
              <a:t>Sciences  et Techniques Industrielles</a:t>
            </a:r>
            <a:endParaRPr lang="fr" sz="1600" b="1" dirty="0">
              <a:solidFill>
                <a:schemeClr val="dk1"/>
              </a:solidFill>
              <a:latin typeface="Lexend Deca"/>
              <a:ea typeface="Lexend Deca"/>
              <a:cs typeface="Lexend Deca"/>
              <a:sym typeface="Lexend Deca"/>
            </a:endParaRPr>
          </a:p>
          <a:p>
            <a:pPr marL="0" lvl="0" indent="0" algn="l" rtl="0">
              <a:lnSpc>
                <a:spcPct val="90000"/>
              </a:lnSpc>
              <a:spcBef>
                <a:spcPts val="0"/>
              </a:spcBef>
              <a:spcAft>
                <a:spcPts val="0"/>
              </a:spcAft>
              <a:buNone/>
            </a:pPr>
            <a:endParaRPr lang="fr" sz="1600" b="1" dirty="0">
              <a:solidFill>
                <a:schemeClr val="dk1"/>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600" b="1" dirty="0">
                <a:solidFill>
                  <a:schemeClr val="dk1"/>
                </a:solidFill>
                <a:latin typeface="Lexend Deca"/>
                <a:ea typeface="Lexend Deca"/>
                <a:cs typeface="Lexend Deca"/>
                <a:sym typeface="Lexend Deca"/>
              </a:rPr>
              <a:t>Samuel  VIOLLIN</a:t>
            </a:r>
            <a:endParaRPr sz="1600" b="1" dirty="0">
              <a:solidFill>
                <a:schemeClr val="dk1"/>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600" b="1" dirty="0">
                <a:solidFill>
                  <a:srgbClr val="404040"/>
                </a:solidFill>
                <a:latin typeface="Lexend Deca"/>
                <a:ea typeface="Lexend Deca"/>
                <a:cs typeface="Lexend Deca"/>
                <a:sym typeface="Lexend Deca"/>
              </a:rPr>
              <a:t>Inspecteur Général de l’éducation, du sport et de la recherche</a:t>
            </a:r>
            <a:endParaRPr sz="1600" b="1" dirty="0">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600" b="1" dirty="0">
                <a:solidFill>
                  <a:srgbClr val="404040"/>
                </a:solidFill>
                <a:latin typeface="Lexend Deca"/>
                <a:ea typeface="Lexend Deca"/>
                <a:cs typeface="Lexend Deca"/>
                <a:sym typeface="Lexend Deca"/>
              </a:rPr>
              <a:t>Doyen du groupe Sciences et Techniques Industrielles</a:t>
            </a:r>
            <a:endParaRPr sz="1600" b="1" dirty="0">
              <a:solidFill>
                <a:srgbClr val="404040"/>
              </a:solidFill>
              <a:latin typeface="Lexend Deca"/>
              <a:ea typeface="Lexend Deca"/>
              <a:cs typeface="Lexend Deca"/>
              <a:sym typeface="Lexend Deca"/>
            </a:endParaRPr>
          </a:p>
        </p:txBody>
      </p:sp>
      <p:sp>
        <p:nvSpPr>
          <p:cNvPr id="1074" name="Google Shape;1074;p75"/>
          <p:cNvSpPr txBox="1"/>
          <p:nvPr/>
        </p:nvSpPr>
        <p:spPr>
          <a:xfrm>
            <a:off x="0" y="0"/>
            <a:ext cx="9144000" cy="7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dirty="0">
                <a:solidFill>
                  <a:srgbClr val="404040"/>
                </a:solidFill>
                <a:latin typeface="Lexend Deca"/>
                <a:ea typeface="Lexend Deca"/>
                <a:cs typeface="Lexend Deca"/>
                <a:sym typeface="Lexend Deca"/>
              </a:rPr>
              <a:t>Présentation de l’équipe d’auteurs</a:t>
            </a:r>
            <a:endParaRPr sz="3600" dirty="0">
              <a:latin typeface="Lexend Deca"/>
              <a:ea typeface="Lexend Deca"/>
              <a:cs typeface="Lexend Deca"/>
              <a:sym typeface="Lexend Dec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sldNum" idx="12"/>
          </p:nvPr>
        </p:nvSpPr>
        <p:spPr>
          <a:xfrm>
            <a:off x="8472458" y="47956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6</a:t>
            </a:fld>
            <a:endParaRPr/>
          </a:p>
        </p:txBody>
      </p:sp>
      <p:sp>
        <p:nvSpPr>
          <p:cNvPr id="177" name="Google Shape;177;p30"/>
          <p:cNvSpPr txBox="1"/>
          <p:nvPr/>
        </p:nvSpPr>
        <p:spPr>
          <a:xfrm>
            <a:off x="0" y="98200"/>
            <a:ext cx="9144000" cy="867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3000">
                <a:solidFill>
                  <a:schemeClr val="dk1"/>
                </a:solidFill>
                <a:latin typeface="Lexend Deca"/>
                <a:ea typeface="Lexend Deca"/>
                <a:cs typeface="Lexend Deca"/>
                <a:sym typeface="Lexend Deca"/>
              </a:rPr>
              <a:t>Comment se mesure l’énergie ?</a:t>
            </a:r>
            <a:endParaRPr sz="3000">
              <a:latin typeface="Lexend Deca"/>
              <a:ea typeface="Lexend Deca"/>
              <a:cs typeface="Lexend Deca"/>
              <a:sym typeface="Lexend Deca"/>
            </a:endParaRPr>
          </a:p>
        </p:txBody>
      </p:sp>
      <p:pic>
        <p:nvPicPr>
          <p:cNvPr id="178" name="Google Shape;178;p30"/>
          <p:cNvPicPr preferRelativeResize="0"/>
          <p:nvPr/>
        </p:nvPicPr>
        <p:blipFill>
          <a:blip r:embed="rId3">
            <a:alphaModFix/>
          </a:blip>
          <a:stretch>
            <a:fillRect/>
          </a:stretch>
        </p:blipFill>
        <p:spPr>
          <a:xfrm>
            <a:off x="0" y="1"/>
            <a:ext cx="1190625" cy="1190625"/>
          </a:xfrm>
          <a:prstGeom prst="rect">
            <a:avLst/>
          </a:prstGeom>
          <a:noFill/>
          <a:ln>
            <a:noFill/>
          </a:ln>
        </p:spPr>
      </p:pic>
      <p:pic>
        <p:nvPicPr>
          <p:cNvPr id="179" name="Google Shape;179;p30" descr="File:Joule James Jeens engraving.jpg - Wikimedia Commons"/>
          <p:cNvPicPr preferRelativeResize="0"/>
          <p:nvPr/>
        </p:nvPicPr>
        <p:blipFill>
          <a:blip r:embed="rId4">
            <a:alphaModFix/>
          </a:blip>
          <a:stretch>
            <a:fillRect/>
          </a:stretch>
        </p:blipFill>
        <p:spPr>
          <a:xfrm>
            <a:off x="3405600" y="824026"/>
            <a:ext cx="2332800" cy="2443225"/>
          </a:xfrm>
          <a:prstGeom prst="rect">
            <a:avLst/>
          </a:prstGeom>
          <a:noFill/>
          <a:ln>
            <a:noFill/>
          </a:ln>
        </p:spPr>
      </p:pic>
      <p:sp>
        <p:nvSpPr>
          <p:cNvPr id="180" name="Google Shape;180;p30"/>
          <p:cNvSpPr txBox="1"/>
          <p:nvPr/>
        </p:nvSpPr>
        <p:spPr>
          <a:xfrm>
            <a:off x="0" y="3191056"/>
            <a:ext cx="9144000" cy="150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Clr>
                <a:schemeClr val="dk1"/>
              </a:buClr>
              <a:buSzPts val="1100"/>
              <a:buFont typeface="Arial"/>
              <a:buNone/>
            </a:pPr>
            <a:r>
              <a:rPr lang="fr" sz="2400">
                <a:solidFill>
                  <a:srgbClr val="1F497D"/>
                </a:solidFill>
                <a:latin typeface="Lexend Deca"/>
                <a:ea typeface="Lexend Deca"/>
                <a:cs typeface="Lexend Deca"/>
                <a:sym typeface="Lexend Deca"/>
              </a:rPr>
              <a:t>James Prescott Joule est le premier à mener des travaux scientifiques qui permettent de quantifier l’énergie. Il a donné son nom à l’unité de mesure : le Joule.</a:t>
            </a:r>
            <a:endParaRPr sz="2400">
              <a:latin typeface="Lexend Deca"/>
              <a:ea typeface="Lexend Deca"/>
              <a:cs typeface="Lexend Deca"/>
              <a:sym typeface="Lexend Deca"/>
            </a:endParaRPr>
          </a:p>
        </p:txBody>
      </p:sp>
      <p:sp>
        <p:nvSpPr>
          <p:cNvPr id="181" name="Google Shape;181;p30"/>
          <p:cNvSpPr txBox="1"/>
          <p:nvPr/>
        </p:nvSpPr>
        <p:spPr>
          <a:xfrm>
            <a:off x="555171" y="2569029"/>
            <a:ext cx="2133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 sz="2400" b="0" i="0" u="none" strike="noStrike" cap="none">
                <a:solidFill>
                  <a:srgbClr val="1F497D"/>
                </a:solidFill>
                <a:latin typeface="Lexend Deca"/>
                <a:ea typeface="Lexend Deca"/>
                <a:cs typeface="Lexend Deca"/>
                <a:sym typeface="Lexend Deca"/>
              </a:rPr>
              <a:t>Vers 1843…</a:t>
            </a:r>
            <a:endParaRPr sz="2400" b="0" i="0" u="none" strike="noStrike" cap="none">
              <a:solidFill>
                <a:srgbClr val="1F497D"/>
              </a:solidFill>
              <a:latin typeface="Lexend Deca"/>
              <a:ea typeface="Lexend Deca"/>
              <a:cs typeface="Lexend Deca"/>
              <a:sym typeface="Lexend De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p:nvPr/>
        </p:nvSpPr>
        <p:spPr>
          <a:xfrm>
            <a:off x="0" y="98200"/>
            <a:ext cx="9144000" cy="867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3000">
                <a:solidFill>
                  <a:schemeClr val="dk1"/>
                </a:solidFill>
                <a:latin typeface="Lexend Deca"/>
                <a:ea typeface="Lexend Deca"/>
                <a:cs typeface="Lexend Deca"/>
                <a:sym typeface="Lexend Deca"/>
              </a:rPr>
              <a:t>Comment se mesure l’énergie ?</a:t>
            </a:r>
            <a:endParaRPr sz="3000">
              <a:latin typeface="Lexend Deca"/>
              <a:ea typeface="Lexend Deca"/>
              <a:cs typeface="Lexend Deca"/>
              <a:sym typeface="Lexend Deca"/>
            </a:endParaRPr>
          </a:p>
        </p:txBody>
      </p:sp>
      <p:cxnSp>
        <p:nvCxnSpPr>
          <p:cNvPr id="187" name="Google Shape;187;p31"/>
          <p:cNvCxnSpPr/>
          <p:nvPr/>
        </p:nvCxnSpPr>
        <p:spPr>
          <a:xfrm rot="10800000" flipH="1">
            <a:off x="3383363" y="1897200"/>
            <a:ext cx="2533200" cy="523500"/>
          </a:xfrm>
          <a:prstGeom prst="straightConnector1">
            <a:avLst/>
          </a:prstGeom>
          <a:noFill/>
          <a:ln w="28575" cap="flat" cmpd="sng">
            <a:solidFill>
              <a:schemeClr val="dk2"/>
            </a:solidFill>
            <a:prstDash val="solid"/>
            <a:round/>
            <a:headEnd type="none" w="med" len="med"/>
            <a:tailEnd type="triangle" w="med" len="med"/>
          </a:ln>
        </p:spPr>
      </p:cxnSp>
      <p:pic>
        <p:nvPicPr>
          <p:cNvPr id="188" name="Google Shape;188;p31"/>
          <p:cNvPicPr preferRelativeResize="0"/>
          <p:nvPr/>
        </p:nvPicPr>
        <p:blipFill>
          <a:blip r:embed="rId3">
            <a:alphaModFix/>
          </a:blip>
          <a:stretch>
            <a:fillRect/>
          </a:stretch>
        </p:blipFill>
        <p:spPr>
          <a:xfrm>
            <a:off x="0" y="1"/>
            <a:ext cx="1190625" cy="1190625"/>
          </a:xfrm>
          <a:prstGeom prst="rect">
            <a:avLst/>
          </a:prstGeom>
          <a:noFill/>
          <a:ln>
            <a:noFill/>
          </a:ln>
        </p:spPr>
      </p:pic>
      <p:pic>
        <p:nvPicPr>
          <p:cNvPr id="189" name="Google Shape;189;p31"/>
          <p:cNvPicPr preferRelativeResize="0"/>
          <p:nvPr/>
        </p:nvPicPr>
        <p:blipFill>
          <a:blip r:embed="rId4">
            <a:alphaModFix/>
          </a:blip>
          <a:stretch>
            <a:fillRect/>
          </a:stretch>
        </p:blipFill>
        <p:spPr>
          <a:xfrm>
            <a:off x="1248350" y="1659962"/>
            <a:ext cx="1997975" cy="1328713"/>
          </a:xfrm>
          <a:prstGeom prst="rect">
            <a:avLst/>
          </a:prstGeom>
          <a:noFill/>
          <a:ln>
            <a:noFill/>
          </a:ln>
        </p:spPr>
      </p:pic>
      <p:pic>
        <p:nvPicPr>
          <p:cNvPr id="190" name="Google Shape;190;p31"/>
          <p:cNvPicPr preferRelativeResize="0"/>
          <p:nvPr/>
        </p:nvPicPr>
        <p:blipFill rotWithShape="1">
          <a:blip r:embed="rId5">
            <a:alphaModFix/>
          </a:blip>
          <a:srcRect r="14273"/>
          <a:stretch/>
        </p:blipFill>
        <p:spPr>
          <a:xfrm>
            <a:off x="6115573" y="616500"/>
            <a:ext cx="1885425" cy="1956600"/>
          </a:xfrm>
          <a:prstGeom prst="rect">
            <a:avLst/>
          </a:prstGeom>
          <a:noFill/>
          <a:ln>
            <a:noFill/>
          </a:ln>
        </p:spPr>
      </p:pic>
      <p:pic>
        <p:nvPicPr>
          <p:cNvPr id="191" name="Google Shape;191;p31"/>
          <p:cNvPicPr preferRelativeResize="0"/>
          <p:nvPr/>
        </p:nvPicPr>
        <p:blipFill rotWithShape="1">
          <a:blip r:embed="rId6">
            <a:alphaModFix/>
          </a:blip>
          <a:srcRect/>
          <a:stretch/>
        </p:blipFill>
        <p:spPr>
          <a:xfrm>
            <a:off x="5366773" y="3641575"/>
            <a:ext cx="326500" cy="653000"/>
          </a:xfrm>
          <a:prstGeom prst="rect">
            <a:avLst/>
          </a:prstGeom>
          <a:noFill/>
          <a:ln>
            <a:noFill/>
          </a:ln>
        </p:spPr>
      </p:pic>
      <p:pic>
        <p:nvPicPr>
          <p:cNvPr id="192" name="Google Shape;192;p31"/>
          <p:cNvPicPr preferRelativeResize="0"/>
          <p:nvPr/>
        </p:nvPicPr>
        <p:blipFill rotWithShape="1">
          <a:blip r:embed="rId7">
            <a:alphaModFix/>
          </a:blip>
          <a:srcRect/>
          <a:stretch/>
        </p:blipFill>
        <p:spPr>
          <a:xfrm>
            <a:off x="3440098" y="3534425"/>
            <a:ext cx="867301" cy="867299"/>
          </a:xfrm>
          <a:prstGeom prst="rect">
            <a:avLst/>
          </a:prstGeom>
          <a:noFill/>
          <a:ln>
            <a:noFill/>
          </a:ln>
        </p:spPr>
      </p:pic>
      <p:pic>
        <p:nvPicPr>
          <p:cNvPr id="193" name="Google Shape;193;p31"/>
          <p:cNvPicPr preferRelativeResize="0"/>
          <p:nvPr/>
        </p:nvPicPr>
        <p:blipFill rotWithShape="1">
          <a:blip r:embed="rId8">
            <a:alphaModFix/>
          </a:blip>
          <a:srcRect/>
          <a:stretch/>
        </p:blipFill>
        <p:spPr>
          <a:xfrm>
            <a:off x="6799598" y="3568537"/>
            <a:ext cx="799075" cy="799075"/>
          </a:xfrm>
          <a:prstGeom prst="rect">
            <a:avLst/>
          </a:prstGeom>
          <a:noFill/>
          <a:ln>
            <a:noFill/>
          </a:ln>
        </p:spPr>
      </p:pic>
      <p:cxnSp>
        <p:nvCxnSpPr>
          <p:cNvPr id="194" name="Google Shape;194;p31"/>
          <p:cNvCxnSpPr/>
          <p:nvPr/>
        </p:nvCxnSpPr>
        <p:spPr>
          <a:xfrm>
            <a:off x="4111850" y="4113174"/>
            <a:ext cx="1059300" cy="0"/>
          </a:xfrm>
          <a:prstGeom prst="straightConnector1">
            <a:avLst/>
          </a:prstGeom>
          <a:noFill/>
          <a:ln w="9525" cap="flat" cmpd="sng">
            <a:solidFill>
              <a:srgbClr val="595959"/>
            </a:solidFill>
            <a:prstDash val="solid"/>
            <a:round/>
            <a:headEnd type="none" w="sm" len="sm"/>
            <a:tailEnd type="triangle" w="med" len="med"/>
          </a:ln>
        </p:spPr>
      </p:cxnSp>
      <p:cxnSp>
        <p:nvCxnSpPr>
          <p:cNvPr id="195" name="Google Shape;195;p31"/>
          <p:cNvCxnSpPr/>
          <p:nvPr/>
        </p:nvCxnSpPr>
        <p:spPr>
          <a:xfrm>
            <a:off x="5769475" y="4113174"/>
            <a:ext cx="1059300" cy="0"/>
          </a:xfrm>
          <a:prstGeom prst="straightConnector1">
            <a:avLst/>
          </a:prstGeom>
          <a:noFill/>
          <a:ln w="9525" cap="flat" cmpd="sng">
            <a:solidFill>
              <a:srgbClr val="595959"/>
            </a:solidFill>
            <a:prstDash val="solid"/>
            <a:round/>
            <a:headEnd type="none" w="sm" len="sm"/>
            <a:tailEnd type="triangle" w="med" len="med"/>
          </a:ln>
        </p:spPr>
      </p:cxnSp>
      <p:sp>
        <p:nvSpPr>
          <p:cNvPr id="196" name="Google Shape;196;p31"/>
          <p:cNvSpPr txBox="1"/>
          <p:nvPr/>
        </p:nvSpPr>
        <p:spPr>
          <a:xfrm>
            <a:off x="1940156" y="4294575"/>
            <a:ext cx="2404500" cy="32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1 calorie = 4,186 Joules</a:t>
            </a:r>
            <a:endParaRPr sz="1400" b="1" i="0" u="none" strike="noStrike" cap="none">
              <a:solidFill>
                <a:srgbClr val="000000"/>
              </a:solidFill>
              <a:latin typeface="Lexend Deca"/>
              <a:ea typeface="Lexend Deca"/>
              <a:cs typeface="Lexend Deca"/>
              <a:sym typeface="Lexend Deca"/>
            </a:endParaRPr>
          </a:p>
        </p:txBody>
      </p:sp>
      <p:sp>
        <p:nvSpPr>
          <p:cNvPr id="197" name="Google Shape;197;p31"/>
          <p:cNvSpPr txBox="1"/>
          <p:nvPr/>
        </p:nvSpPr>
        <p:spPr>
          <a:xfrm>
            <a:off x="4916148" y="4294575"/>
            <a:ext cx="1311900" cy="32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1 gramme</a:t>
            </a:r>
            <a:endParaRPr sz="1400" b="1" i="0" u="none" strike="noStrike" cap="none">
              <a:solidFill>
                <a:srgbClr val="000000"/>
              </a:solidFill>
              <a:latin typeface="Lexend Deca"/>
              <a:ea typeface="Lexend Deca"/>
              <a:cs typeface="Lexend Deca"/>
              <a:sym typeface="Lexend Deca"/>
            </a:endParaRPr>
          </a:p>
        </p:txBody>
      </p:sp>
      <p:sp>
        <p:nvSpPr>
          <p:cNvPr id="198" name="Google Shape;198;p31"/>
          <p:cNvSpPr txBox="1"/>
          <p:nvPr/>
        </p:nvSpPr>
        <p:spPr>
          <a:xfrm>
            <a:off x="6614448" y="4294575"/>
            <a:ext cx="1311900" cy="32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+ 1 °C</a:t>
            </a:r>
            <a:endParaRPr sz="1400" b="1" i="0" u="none" strike="noStrike" cap="none">
              <a:solidFill>
                <a:srgbClr val="000000"/>
              </a:solidFill>
              <a:latin typeface="Lexend Deca"/>
              <a:ea typeface="Lexend Deca"/>
              <a:cs typeface="Lexend Deca"/>
              <a:sym typeface="Lexend Deca"/>
            </a:endParaRPr>
          </a:p>
        </p:txBody>
      </p:sp>
      <p:sp>
        <p:nvSpPr>
          <p:cNvPr id="199" name="Google Shape;199;p31"/>
          <p:cNvSpPr txBox="1"/>
          <p:nvPr/>
        </p:nvSpPr>
        <p:spPr>
          <a:xfrm>
            <a:off x="1217667" y="3813675"/>
            <a:ext cx="2348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 sz="1400" b="1" i="0" u="none" strike="noStrike" cap="none">
                <a:solidFill>
                  <a:srgbClr val="000000"/>
                </a:solidFill>
                <a:latin typeface="Arial"/>
                <a:ea typeface="Arial"/>
                <a:cs typeface="Arial"/>
                <a:sym typeface="Arial"/>
              </a:rPr>
              <a:t>Unité d’énergie: le Joule</a:t>
            </a:r>
            <a:endParaRPr sz="1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10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fade">
                                      <p:cBhvr>
                                        <p:cTn id="17" dur="1000"/>
                                        <p:tgtEl>
                                          <p:spTgt spid="191"/>
                                        </p:tgtEl>
                                      </p:cBhvr>
                                    </p:animEffect>
                                  </p:childTnLst>
                                </p:cTn>
                              </p:par>
                              <p:par>
                                <p:cTn id="18" presetID="10" presetClass="entr" presetSubtype="0" fill="hold" nodeType="with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fade">
                                      <p:cBhvr>
                                        <p:cTn id="20" dur="1000"/>
                                        <p:tgtEl>
                                          <p:spTgt spid="192"/>
                                        </p:tgtEl>
                                      </p:cBhvr>
                                    </p:animEffect>
                                  </p:childTnLst>
                                </p:cTn>
                              </p:par>
                              <p:par>
                                <p:cTn id="21" presetID="10" presetClass="entr" presetSubtype="0" fill="hold" nodeType="with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fade">
                                      <p:cBhvr>
                                        <p:cTn id="23" dur="1000"/>
                                        <p:tgtEl>
                                          <p:spTgt spid="193"/>
                                        </p:tgtEl>
                                      </p:cBhvr>
                                    </p:animEffect>
                                  </p:childTnLst>
                                </p:cTn>
                              </p:par>
                              <p:par>
                                <p:cTn id="24" presetID="10" presetClass="entr" presetSubtype="0" fill="hold" nodeType="withEffect">
                                  <p:stCondLst>
                                    <p:cond delay="0"/>
                                  </p:stCondLst>
                                  <p:childTnLst>
                                    <p:set>
                                      <p:cBhvr>
                                        <p:cTn id="25" dur="1" fill="hold">
                                          <p:stCondLst>
                                            <p:cond delay="0"/>
                                          </p:stCondLst>
                                        </p:cTn>
                                        <p:tgtEl>
                                          <p:spTgt spid="194"/>
                                        </p:tgtEl>
                                        <p:attrNameLst>
                                          <p:attrName>style.visibility</p:attrName>
                                        </p:attrNameLst>
                                      </p:cBhvr>
                                      <p:to>
                                        <p:strVal val="visible"/>
                                      </p:to>
                                    </p:set>
                                    <p:animEffect transition="in" filter="fade">
                                      <p:cBhvr>
                                        <p:cTn id="26" dur="1000"/>
                                        <p:tgtEl>
                                          <p:spTgt spid="194"/>
                                        </p:tgtEl>
                                      </p:cBhvr>
                                    </p:animEffect>
                                  </p:childTnLst>
                                </p:cTn>
                              </p:par>
                              <p:par>
                                <p:cTn id="27" presetID="10" presetClass="entr" presetSubtype="0" fill="hold" nodeType="withEffect">
                                  <p:stCondLst>
                                    <p:cond delay="0"/>
                                  </p:stCondLst>
                                  <p:childTnLst>
                                    <p:set>
                                      <p:cBhvr>
                                        <p:cTn id="28" dur="1" fill="hold">
                                          <p:stCondLst>
                                            <p:cond delay="0"/>
                                          </p:stCondLst>
                                        </p:cTn>
                                        <p:tgtEl>
                                          <p:spTgt spid="195"/>
                                        </p:tgtEl>
                                        <p:attrNameLst>
                                          <p:attrName>style.visibility</p:attrName>
                                        </p:attrNameLst>
                                      </p:cBhvr>
                                      <p:to>
                                        <p:strVal val="visible"/>
                                      </p:to>
                                    </p:set>
                                    <p:animEffect transition="in" filter="fade">
                                      <p:cBhvr>
                                        <p:cTn id="29" dur="1000"/>
                                        <p:tgtEl>
                                          <p:spTgt spid="195"/>
                                        </p:tgtEl>
                                      </p:cBhvr>
                                    </p:animEffect>
                                  </p:childTnLst>
                                </p:cTn>
                              </p:par>
                              <p:par>
                                <p:cTn id="30" presetID="10" presetClass="entr" presetSubtype="0" fill="hold" nodeType="with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fade">
                                      <p:cBhvr>
                                        <p:cTn id="32" dur="1000"/>
                                        <p:tgtEl>
                                          <p:spTgt spid="196"/>
                                        </p:tgtEl>
                                      </p:cBhvr>
                                    </p:animEffect>
                                  </p:childTnLst>
                                </p:cTn>
                              </p:par>
                              <p:par>
                                <p:cTn id="33" presetID="10" presetClass="entr" presetSubtype="0" fill="hold" nodeType="withEffect">
                                  <p:stCondLst>
                                    <p:cond delay="0"/>
                                  </p:stCondLst>
                                  <p:childTnLst>
                                    <p:set>
                                      <p:cBhvr>
                                        <p:cTn id="34" dur="1" fill="hold">
                                          <p:stCondLst>
                                            <p:cond delay="0"/>
                                          </p:stCondLst>
                                        </p:cTn>
                                        <p:tgtEl>
                                          <p:spTgt spid="197"/>
                                        </p:tgtEl>
                                        <p:attrNameLst>
                                          <p:attrName>style.visibility</p:attrName>
                                        </p:attrNameLst>
                                      </p:cBhvr>
                                      <p:to>
                                        <p:strVal val="visible"/>
                                      </p:to>
                                    </p:set>
                                    <p:animEffect transition="in" filter="fade">
                                      <p:cBhvr>
                                        <p:cTn id="35" dur="1000"/>
                                        <p:tgtEl>
                                          <p:spTgt spid="197"/>
                                        </p:tgtEl>
                                      </p:cBhvr>
                                    </p:animEffect>
                                  </p:childTnLst>
                                </p:cTn>
                              </p:par>
                              <p:par>
                                <p:cTn id="36" presetID="10" presetClass="entr" presetSubtype="0" fill="hold" nodeType="withEffect">
                                  <p:stCondLst>
                                    <p:cond delay="0"/>
                                  </p:stCondLst>
                                  <p:childTnLst>
                                    <p:set>
                                      <p:cBhvr>
                                        <p:cTn id="37" dur="1" fill="hold">
                                          <p:stCondLst>
                                            <p:cond delay="0"/>
                                          </p:stCondLst>
                                        </p:cTn>
                                        <p:tgtEl>
                                          <p:spTgt spid="198"/>
                                        </p:tgtEl>
                                        <p:attrNameLst>
                                          <p:attrName>style.visibility</p:attrName>
                                        </p:attrNameLst>
                                      </p:cBhvr>
                                      <p:to>
                                        <p:strVal val="visible"/>
                                      </p:to>
                                    </p:set>
                                    <p:animEffect transition="in" filter="fade">
                                      <p:cBhvr>
                                        <p:cTn id="38" dur="1000"/>
                                        <p:tgtEl>
                                          <p:spTgt spid="198"/>
                                        </p:tgtEl>
                                      </p:cBhvr>
                                    </p:animEffect>
                                  </p:childTnLst>
                                </p:cTn>
                              </p:par>
                              <p:par>
                                <p:cTn id="39" presetID="10" presetClass="entr" presetSubtype="0" fill="hold" nodeType="withEffect">
                                  <p:stCondLst>
                                    <p:cond delay="0"/>
                                  </p:stCondLst>
                                  <p:childTnLst>
                                    <p:set>
                                      <p:cBhvr>
                                        <p:cTn id="40" dur="1" fill="hold">
                                          <p:stCondLst>
                                            <p:cond delay="0"/>
                                          </p:stCondLst>
                                        </p:cTn>
                                        <p:tgtEl>
                                          <p:spTgt spid="199"/>
                                        </p:tgtEl>
                                        <p:attrNameLst>
                                          <p:attrName>style.visibility</p:attrName>
                                        </p:attrNameLst>
                                      </p:cBhvr>
                                      <p:to>
                                        <p:strVal val="visible"/>
                                      </p:to>
                                    </p:set>
                                    <p:animEffect transition="in" filter="fade">
                                      <p:cBhvr>
                                        <p:cTn id="41"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1995575" y="1517750"/>
            <a:ext cx="6979800" cy="2571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fr" sz="2400">
                <a:latin typeface="Lexend Deca"/>
                <a:ea typeface="Lexend Deca"/>
                <a:cs typeface="Lexend Deca"/>
                <a:sym typeface="Lexend Deca"/>
              </a:rPr>
              <a:t>Il y a une autre </a:t>
            </a:r>
            <a:r>
              <a:rPr lang="fr" sz="2400" b="1">
                <a:latin typeface="Lexend Deca"/>
                <a:ea typeface="Lexend Deca"/>
                <a:cs typeface="Lexend Deca"/>
                <a:sym typeface="Lexend Deca"/>
              </a:rPr>
              <a:t>unité</a:t>
            </a:r>
            <a:r>
              <a:rPr lang="fr" sz="2400">
                <a:latin typeface="Lexend Deca"/>
                <a:ea typeface="Lexend Deca"/>
                <a:cs typeface="Lexend Deca"/>
                <a:sym typeface="Lexend Deca"/>
              </a:rPr>
              <a:t> utile</a:t>
            </a:r>
            <a:endParaRPr sz="2400">
              <a:latin typeface="Lexend Deca"/>
              <a:ea typeface="Lexend Deca"/>
              <a:cs typeface="Lexend Deca"/>
              <a:sym typeface="Lexend Deca"/>
            </a:endParaRPr>
          </a:p>
          <a:p>
            <a:pPr marL="0" lvl="0" indent="0" algn="ctr" rtl="0">
              <a:lnSpc>
                <a:spcPct val="100000"/>
              </a:lnSpc>
              <a:spcBef>
                <a:spcPts val="0"/>
              </a:spcBef>
              <a:spcAft>
                <a:spcPts val="0"/>
              </a:spcAft>
              <a:buSzPts val="3600"/>
              <a:buNone/>
            </a:pPr>
            <a:r>
              <a:rPr lang="fr" sz="2400">
                <a:latin typeface="Lexend Deca"/>
                <a:ea typeface="Lexend Deca"/>
                <a:cs typeface="Lexend Deca"/>
                <a:sym typeface="Lexend Deca"/>
              </a:rPr>
              <a:t>dans la vie courante :</a:t>
            </a:r>
            <a:endParaRPr sz="2400">
              <a:latin typeface="Lexend Deca"/>
              <a:ea typeface="Lexend Deca"/>
              <a:cs typeface="Lexend Deca"/>
              <a:sym typeface="Lexend Deca"/>
            </a:endParaRPr>
          </a:p>
          <a:p>
            <a:pPr marL="0" lvl="0" indent="0" algn="ctr" rtl="0">
              <a:lnSpc>
                <a:spcPct val="100000"/>
              </a:lnSpc>
              <a:spcBef>
                <a:spcPts val="0"/>
              </a:spcBef>
              <a:spcAft>
                <a:spcPts val="0"/>
              </a:spcAft>
              <a:buSzPts val="3600"/>
              <a:buNone/>
            </a:pPr>
            <a:endParaRPr sz="2400">
              <a:latin typeface="Lexend Deca"/>
              <a:ea typeface="Lexend Deca"/>
              <a:cs typeface="Lexend Deca"/>
              <a:sym typeface="Lexend Deca"/>
            </a:endParaRPr>
          </a:p>
          <a:p>
            <a:pPr marL="0" lvl="0" indent="0" algn="ctr" rtl="0">
              <a:lnSpc>
                <a:spcPct val="100000"/>
              </a:lnSpc>
              <a:spcBef>
                <a:spcPts val="0"/>
              </a:spcBef>
              <a:spcAft>
                <a:spcPts val="0"/>
              </a:spcAft>
              <a:buSzPts val="3600"/>
              <a:buNone/>
            </a:pPr>
            <a:r>
              <a:rPr lang="fr" sz="2400" b="1">
                <a:latin typeface="Lexend Deca"/>
                <a:ea typeface="Lexend Deca"/>
                <a:cs typeface="Lexend Deca"/>
                <a:sym typeface="Lexend Deca"/>
              </a:rPr>
              <a:t>le kilowatt heure (kWh)</a:t>
            </a:r>
            <a:endParaRPr sz="2400" b="1">
              <a:latin typeface="Lexend Deca"/>
              <a:ea typeface="Lexend Deca"/>
              <a:cs typeface="Lexend Deca"/>
              <a:sym typeface="Lexend Deca"/>
            </a:endParaRPr>
          </a:p>
          <a:p>
            <a:pPr marL="0" lvl="0" indent="0" algn="ctr" rtl="0">
              <a:lnSpc>
                <a:spcPct val="100000"/>
              </a:lnSpc>
              <a:spcBef>
                <a:spcPts val="0"/>
              </a:spcBef>
              <a:spcAft>
                <a:spcPts val="0"/>
              </a:spcAft>
              <a:buSzPts val="3600"/>
              <a:buNone/>
            </a:pPr>
            <a:br>
              <a:rPr lang="fr" sz="2400" b="1">
                <a:latin typeface="Lexend Deca"/>
                <a:ea typeface="Lexend Deca"/>
                <a:cs typeface="Lexend Deca"/>
                <a:sym typeface="Lexend Deca"/>
              </a:rPr>
            </a:br>
            <a:r>
              <a:rPr lang="fr" sz="2400" b="1">
                <a:latin typeface="Lexend Deca"/>
                <a:ea typeface="Lexend Deca"/>
                <a:cs typeface="Lexend Deca"/>
                <a:sym typeface="Lexend Deca"/>
              </a:rPr>
              <a:t>1 kilowatt heure (kWh) = 3,6 mégajoule (MJ) </a:t>
            </a:r>
            <a:endParaRPr sz="2400" b="1">
              <a:latin typeface="Lexend Deca"/>
              <a:ea typeface="Lexend Deca"/>
              <a:cs typeface="Lexend Deca"/>
              <a:sym typeface="Lexend Deca"/>
            </a:endParaRPr>
          </a:p>
        </p:txBody>
      </p:sp>
      <p:sp>
        <p:nvSpPr>
          <p:cNvPr id="205" name="Google Shape;205;p32"/>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8</a:t>
            </a:fld>
            <a:endParaRPr/>
          </a:p>
        </p:txBody>
      </p:sp>
      <p:pic>
        <p:nvPicPr>
          <p:cNvPr id="206" name="Google Shape;206;p32"/>
          <p:cNvPicPr preferRelativeResize="0"/>
          <p:nvPr/>
        </p:nvPicPr>
        <p:blipFill>
          <a:blip r:embed="rId3">
            <a:alphaModFix/>
          </a:blip>
          <a:stretch>
            <a:fillRect/>
          </a:stretch>
        </p:blipFill>
        <p:spPr>
          <a:xfrm>
            <a:off x="0" y="1"/>
            <a:ext cx="1190625" cy="1190625"/>
          </a:xfrm>
          <a:prstGeom prst="rect">
            <a:avLst/>
          </a:prstGeom>
          <a:noFill/>
          <a:ln>
            <a:noFill/>
          </a:ln>
        </p:spPr>
      </p:pic>
      <p:pic>
        <p:nvPicPr>
          <p:cNvPr id="207" name="Google Shape;207;p32"/>
          <p:cNvPicPr preferRelativeResize="0"/>
          <p:nvPr/>
        </p:nvPicPr>
        <p:blipFill>
          <a:blip r:embed="rId4">
            <a:alphaModFix/>
          </a:blip>
          <a:stretch>
            <a:fillRect/>
          </a:stretch>
        </p:blipFill>
        <p:spPr>
          <a:xfrm rot="2105548">
            <a:off x="7757502" y="205476"/>
            <a:ext cx="856425" cy="1528225"/>
          </a:xfrm>
          <a:prstGeom prst="rect">
            <a:avLst/>
          </a:prstGeom>
          <a:noFill/>
          <a:ln>
            <a:noFill/>
          </a:ln>
        </p:spPr>
      </p:pic>
      <p:pic>
        <p:nvPicPr>
          <p:cNvPr id="208" name="Google Shape;208;p32"/>
          <p:cNvPicPr preferRelativeResize="0"/>
          <p:nvPr/>
        </p:nvPicPr>
        <p:blipFill>
          <a:blip r:embed="rId5">
            <a:alphaModFix/>
          </a:blip>
          <a:stretch>
            <a:fillRect/>
          </a:stretch>
        </p:blipFill>
        <p:spPr>
          <a:xfrm>
            <a:off x="139050" y="1670900"/>
            <a:ext cx="1856523" cy="2265298"/>
          </a:xfrm>
          <a:prstGeom prst="rect">
            <a:avLst/>
          </a:prstGeom>
          <a:noFill/>
          <a:ln>
            <a:noFill/>
          </a:ln>
        </p:spPr>
      </p:pic>
      <p:sp>
        <p:nvSpPr>
          <p:cNvPr id="209" name="Google Shape;209;p32"/>
          <p:cNvSpPr txBox="1"/>
          <p:nvPr/>
        </p:nvSpPr>
        <p:spPr>
          <a:xfrm>
            <a:off x="0" y="98200"/>
            <a:ext cx="9144000" cy="867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3000">
                <a:solidFill>
                  <a:schemeClr val="dk1"/>
                </a:solidFill>
                <a:latin typeface="Lexend Deca"/>
                <a:ea typeface="Lexend Deca"/>
                <a:cs typeface="Lexend Deca"/>
                <a:sym typeface="Lexend Deca"/>
              </a:rPr>
              <a:t>Comment se mesure l’énergie ?</a:t>
            </a:r>
            <a:endParaRPr sz="3000">
              <a:latin typeface="Lexend Deca"/>
              <a:ea typeface="Lexend Deca"/>
              <a:cs typeface="Lexend Deca"/>
              <a:sym typeface="Lexend Dec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sldNum" idx="12"/>
          </p:nvPr>
        </p:nvSpPr>
        <p:spPr>
          <a:xfrm>
            <a:off x="8472458" y="479561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9</a:t>
            </a:fld>
            <a:endParaRPr/>
          </a:p>
        </p:txBody>
      </p:sp>
      <p:sp>
        <p:nvSpPr>
          <p:cNvPr id="215" name="Google Shape;215;p33"/>
          <p:cNvSpPr txBox="1"/>
          <p:nvPr/>
        </p:nvSpPr>
        <p:spPr>
          <a:xfrm>
            <a:off x="0" y="31525"/>
            <a:ext cx="9144000" cy="8673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Quelles sont les sources d’énergie ?</a:t>
            </a:r>
            <a:endParaRPr sz="3000" b="0" i="0" u="none" strike="noStrike" cap="none">
              <a:solidFill>
                <a:srgbClr val="000000"/>
              </a:solidFill>
              <a:latin typeface="Lexend Deca"/>
              <a:ea typeface="Lexend Deca"/>
              <a:cs typeface="Lexend Deca"/>
              <a:sym typeface="Lexend Deca"/>
            </a:endParaRPr>
          </a:p>
        </p:txBody>
      </p:sp>
      <p:pic>
        <p:nvPicPr>
          <p:cNvPr id="216" name="Google Shape;216;p33"/>
          <p:cNvPicPr preferRelativeResize="0"/>
          <p:nvPr/>
        </p:nvPicPr>
        <p:blipFill rotWithShape="1">
          <a:blip r:embed="rId3">
            <a:alphaModFix/>
          </a:blip>
          <a:srcRect/>
          <a:stretch/>
        </p:blipFill>
        <p:spPr>
          <a:xfrm>
            <a:off x="1" y="-1"/>
            <a:ext cx="1177125" cy="1177125"/>
          </a:xfrm>
          <a:prstGeom prst="rect">
            <a:avLst/>
          </a:prstGeom>
          <a:noFill/>
          <a:ln>
            <a:noFill/>
          </a:ln>
        </p:spPr>
      </p:pic>
      <p:pic>
        <p:nvPicPr>
          <p:cNvPr id="217" name="Google Shape;217;p33"/>
          <p:cNvPicPr preferRelativeResize="0"/>
          <p:nvPr/>
        </p:nvPicPr>
        <p:blipFill rotWithShape="1">
          <a:blip r:embed="rId4">
            <a:alphaModFix/>
          </a:blip>
          <a:srcRect/>
          <a:stretch/>
        </p:blipFill>
        <p:spPr>
          <a:xfrm>
            <a:off x="3874427" y="3536137"/>
            <a:ext cx="1395120" cy="1177124"/>
          </a:xfrm>
          <a:prstGeom prst="rect">
            <a:avLst/>
          </a:prstGeom>
          <a:noFill/>
          <a:ln>
            <a:noFill/>
          </a:ln>
        </p:spPr>
      </p:pic>
      <p:pic>
        <p:nvPicPr>
          <p:cNvPr id="218" name="Google Shape;218;p33"/>
          <p:cNvPicPr preferRelativeResize="0"/>
          <p:nvPr/>
        </p:nvPicPr>
        <p:blipFill rotWithShape="1">
          <a:blip r:embed="rId5">
            <a:alphaModFix/>
          </a:blip>
          <a:srcRect/>
          <a:stretch/>
        </p:blipFill>
        <p:spPr>
          <a:xfrm>
            <a:off x="1109512" y="2108856"/>
            <a:ext cx="1511775" cy="2506568"/>
          </a:xfrm>
          <a:prstGeom prst="rect">
            <a:avLst/>
          </a:prstGeom>
          <a:noFill/>
          <a:ln>
            <a:noFill/>
          </a:ln>
        </p:spPr>
      </p:pic>
      <p:grpSp>
        <p:nvGrpSpPr>
          <p:cNvPr id="219" name="Google Shape;219;p33"/>
          <p:cNvGrpSpPr/>
          <p:nvPr/>
        </p:nvGrpSpPr>
        <p:grpSpPr>
          <a:xfrm>
            <a:off x="7253994" y="795519"/>
            <a:ext cx="1510236" cy="2736529"/>
            <a:chOff x="7010081" y="898824"/>
            <a:chExt cx="2178330" cy="3683576"/>
          </a:xfrm>
        </p:grpSpPr>
        <p:grpSp>
          <p:nvGrpSpPr>
            <p:cNvPr id="220" name="Google Shape;220;p33"/>
            <p:cNvGrpSpPr/>
            <p:nvPr/>
          </p:nvGrpSpPr>
          <p:grpSpPr>
            <a:xfrm>
              <a:off x="7010081" y="898824"/>
              <a:ext cx="2178330" cy="1595490"/>
              <a:chOff x="6410175" y="641125"/>
              <a:chExt cx="2405400" cy="1752900"/>
            </a:xfrm>
          </p:grpSpPr>
          <p:sp>
            <p:nvSpPr>
              <p:cNvPr id="221" name="Google Shape;221;p33"/>
              <p:cNvSpPr/>
              <p:nvPr/>
            </p:nvSpPr>
            <p:spPr>
              <a:xfrm>
                <a:off x="6410175" y="641125"/>
                <a:ext cx="2405400" cy="17529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 name="Google Shape;222;p33"/>
              <p:cNvPicPr preferRelativeResize="0"/>
              <p:nvPr/>
            </p:nvPicPr>
            <p:blipFill rotWithShape="1">
              <a:blip r:embed="rId6">
                <a:alphaModFix/>
              </a:blip>
              <a:srcRect r="15497"/>
              <a:stretch/>
            </p:blipFill>
            <p:spPr>
              <a:xfrm>
                <a:off x="6749713" y="688754"/>
                <a:ext cx="1458743" cy="1530124"/>
              </a:xfrm>
              <a:prstGeom prst="rect">
                <a:avLst/>
              </a:prstGeom>
              <a:noFill/>
              <a:ln>
                <a:noFill/>
              </a:ln>
            </p:spPr>
          </p:pic>
        </p:grpSp>
        <p:pic>
          <p:nvPicPr>
            <p:cNvPr id="223" name="Google Shape;223;p33"/>
            <p:cNvPicPr preferRelativeResize="0"/>
            <p:nvPr/>
          </p:nvPicPr>
          <p:blipFill rotWithShape="1">
            <a:blip r:embed="rId7">
              <a:alphaModFix/>
            </a:blip>
            <a:srcRect/>
            <a:stretch/>
          </p:blipFill>
          <p:spPr>
            <a:xfrm>
              <a:off x="7306163" y="2668950"/>
              <a:ext cx="968685" cy="1913450"/>
            </a:xfrm>
            <a:prstGeom prst="rect">
              <a:avLst/>
            </a:prstGeom>
            <a:noFill/>
            <a:ln>
              <a:noFill/>
            </a:ln>
          </p:spPr>
        </p:pic>
      </p:grpSp>
      <p:pic>
        <p:nvPicPr>
          <p:cNvPr id="224" name="Google Shape;224;p33"/>
          <p:cNvPicPr preferRelativeResize="0"/>
          <p:nvPr/>
        </p:nvPicPr>
        <p:blipFill rotWithShape="1">
          <a:blip r:embed="rId8">
            <a:alphaModFix/>
          </a:blip>
          <a:srcRect/>
          <a:stretch/>
        </p:blipFill>
        <p:spPr>
          <a:xfrm rot="-1162282">
            <a:off x="3950385" y="834335"/>
            <a:ext cx="1818712" cy="909357"/>
          </a:xfrm>
          <a:prstGeom prst="rect">
            <a:avLst/>
          </a:prstGeom>
          <a:noFill/>
          <a:ln>
            <a:noFill/>
          </a:ln>
        </p:spPr>
      </p:pic>
      <p:pic>
        <p:nvPicPr>
          <p:cNvPr id="225" name="Google Shape;225;p33"/>
          <p:cNvPicPr preferRelativeResize="0"/>
          <p:nvPr/>
        </p:nvPicPr>
        <p:blipFill rotWithShape="1">
          <a:blip r:embed="rId9">
            <a:alphaModFix/>
          </a:blip>
          <a:srcRect/>
          <a:stretch/>
        </p:blipFill>
        <p:spPr>
          <a:xfrm flipH="1">
            <a:off x="1247038" y="641487"/>
            <a:ext cx="1726296" cy="1467352"/>
          </a:xfrm>
          <a:prstGeom prst="rect">
            <a:avLst/>
          </a:prstGeom>
          <a:noFill/>
          <a:ln>
            <a:noFill/>
          </a:ln>
        </p:spPr>
      </p:pic>
      <p:grpSp>
        <p:nvGrpSpPr>
          <p:cNvPr id="226" name="Google Shape;226;p33"/>
          <p:cNvGrpSpPr/>
          <p:nvPr/>
        </p:nvGrpSpPr>
        <p:grpSpPr>
          <a:xfrm>
            <a:off x="6385612" y="3379937"/>
            <a:ext cx="915852" cy="1337149"/>
            <a:chOff x="4025337" y="3244987"/>
            <a:chExt cx="915852" cy="1337149"/>
          </a:xfrm>
        </p:grpSpPr>
        <p:pic>
          <p:nvPicPr>
            <p:cNvPr id="227" name="Google Shape;227;p33"/>
            <p:cNvPicPr preferRelativeResize="0"/>
            <p:nvPr/>
          </p:nvPicPr>
          <p:blipFill rotWithShape="1">
            <a:blip r:embed="rId10">
              <a:alphaModFix/>
            </a:blip>
            <a:srcRect/>
            <a:stretch/>
          </p:blipFill>
          <p:spPr>
            <a:xfrm>
              <a:off x="4025337" y="3244987"/>
              <a:ext cx="834675" cy="1337149"/>
            </a:xfrm>
            <a:prstGeom prst="rect">
              <a:avLst/>
            </a:prstGeom>
            <a:noFill/>
            <a:ln>
              <a:noFill/>
            </a:ln>
          </p:spPr>
        </p:pic>
        <p:sp>
          <p:nvSpPr>
            <p:cNvPr id="228" name="Google Shape;228;p33"/>
            <p:cNvSpPr txBox="1"/>
            <p:nvPr/>
          </p:nvSpPr>
          <p:spPr>
            <a:xfrm rot="543284">
              <a:off x="4060432" y="3488735"/>
              <a:ext cx="859713" cy="33567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Lexend Deca"/>
                  <a:ea typeface="Lexend Deca"/>
                  <a:cs typeface="Lexend Deca"/>
                  <a:sym typeface="Lexend Deca"/>
                </a:rPr>
                <a:t>Fioul</a:t>
              </a:r>
              <a:endParaRPr sz="1400" b="1" i="0" u="none" strike="noStrike" cap="none">
                <a:solidFill>
                  <a:srgbClr val="000000"/>
                </a:solidFill>
                <a:latin typeface="Lexend Deca"/>
                <a:ea typeface="Lexend Deca"/>
                <a:cs typeface="Lexend Deca"/>
                <a:sym typeface="Lexend Deca"/>
              </a:endParaRPr>
            </a:p>
          </p:txBody>
        </p:sp>
      </p:grpSp>
      <p:pic>
        <p:nvPicPr>
          <p:cNvPr id="229" name="Google Shape;229;p33"/>
          <p:cNvPicPr preferRelativeResize="0"/>
          <p:nvPr/>
        </p:nvPicPr>
        <p:blipFill rotWithShape="1">
          <a:blip r:embed="rId11">
            <a:alphaModFix/>
          </a:blip>
          <a:srcRect/>
          <a:stretch/>
        </p:blipFill>
        <p:spPr>
          <a:xfrm>
            <a:off x="3275587" y="1842513"/>
            <a:ext cx="2592832" cy="145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additive="base">
                                        <p:cTn id="7" dur="1000"/>
                                        <p:tgtEl>
                                          <p:spTgt spid="224"/>
                                        </p:tgtEl>
                                        <p:attrNameLst>
                                          <p:attrName>ppt_w</p:attrName>
                                        </p:attrNameLst>
                                      </p:cBhvr>
                                      <p:tavLst>
                                        <p:tav tm="0">
                                          <p:val>
                                            <p:strVal val="0"/>
                                          </p:val>
                                        </p:tav>
                                        <p:tav tm="100000">
                                          <p:val>
                                            <p:strVal val="#ppt_w"/>
                                          </p:val>
                                        </p:tav>
                                      </p:tavLst>
                                    </p:anim>
                                    <p:anim calcmode="lin" valueType="num">
                                      <p:cBhvr additive="base">
                                        <p:cTn id="8" dur="1000"/>
                                        <p:tgtEl>
                                          <p:spTgt spid="22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25"/>
                                        </p:tgtEl>
                                        <p:attrNameLst>
                                          <p:attrName>style.visibility</p:attrName>
                                        </p:attrNameLst>
                                      </p:cBhvr>
                                      <p:to>
                                        <p:strVal val="visible"/>
                                      </p:to>
                                    </p:set>
                                    <p:anim calcmode="lin" valueType="num">
                                      <p:cBhvr additive="base">
                                        <p:cTn id="13" dur="1000"/>
                                        <p:tgtEl>
                                          <p:spTgt spid="225"/>
                                        </p:tgtEl>
                                        <p:attrNameLst>
                                          <p:attrName>ppt_w</p:attrName>
                                        </p:attrNameLst>
                                      </p:cBhvr>
                                      <p:tavLst>
                                        <p:tav tm="0">
                                          <p:val>
                                            <p:strVal val="0"/>
                                          </p:val>
                                        </p:tav>
                                        <p:tav tm="100000">
                                          <p:val>
                                            <p:strVal val="#ppt_w"/>
                                          </p:val>
                                        </p:tav>
                                      </p:tavLst>
                                    </p:anim>
                                    <p:anim calcmode="lin" valueType="num">
                                      <p:cBhvr additive="base">
                                        <p:cTn id="14" dur="1000"/>
                                        <p:tgtEl>
                                          <p:spTgt spid="225"/>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18"/>
                                        </p:tgtEl>
                                        <p:attrNameLst>
                                          <p:attrName>style.visibility</p:attrName>
                                        </p:attrNameLst>
                                      </p:cBhvr>
                                      <p:to>
                                        <p:strVal val="visible"/>
                                      </p:to>
                                    </p:set>
                                    <p:anim calcmode="lin" valueType="num">
                                      <p:cBhvr additive="base">
                                        <p:cTn id="19" dur="1000"/>
                                        <p:tgtEl>
                                          <p:spTgt spid="218"/>
                                        </p:tgtEl>
                                        <p:attrNameLst>
                                          <p:attrName>ppt_w</p:attrName>
                                        </p:attrNameLst>
                                      </p:cBhvr>
                                      <p:tavLst>
                                        <p:tav tm="0">
                                          <p:val>
                                            <p:strVal val="0"/>
                                          </p:val>
                                        </p:tav>
                                        <p:tav tm="100000">
                                          <p:val>
                                            <p:strVal val="#ppt_w"/>
                                          </p:val>
                                        </p:tav>
                                      </p:tavLst>
                                    </p:anim>
                                    <p:anim calcmode="lin" valueType="num">
                                      <p:cBhvr additive="base">
                                        <p:cTn id="20" dur="1000"/>
                                        <p:tgtEl>
                                          <p:spTgt spid="218"/>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17"/>
                                        </p:tgtEl>
                                        <p:attrNameLst>
                                          <p:attrName>style.visibility</p:attrName>
                                        </p:attrNameLst>
                                      </p:cBhvr>
                                      <p:to>
                                        <p:strVal val="visible"/>
                                      </p:to>
                                    </p:set>
                                    <p:anim calcmode="lin" valueType="num">
                                      <p:cBhvr additive="base">
                                        <p:cTn id="25" dur="1000"/>
                                        <p:tgtEl>
                                          <p:spTgt spid="217"/>
                                        </p:tgtEl>
                                        <p:attrNameLst>
                                          <p:attrName>ppt_w</p:attrName>
                                        </p:attrNameLst>
                                      </p:cBhvr>
                                      <p:tavLst>
                                        <p:tav tm="0">
                                          <p:val>
                                            <p:strVal val="0"/>
                                          </p:val>
                                        </p:tav>
                                        <p:tav tm="100000">
                                          <p:val>
                                            <p:strVal val="#ppt_w"/>
                                          </p:val>
                                        </p:tav>
                                      </p:tavLst>
                                    </p:anim>
                                    <p:anim calcmode="lin" valueType="num">
                                      <p:cBhvr additive="base">
                                        <p:cTn id="26" dur="1000"/>
                                        <p:tgtEl>
                                          <p:spTgt spid="217"/>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226"/>
                                        </p:tgtEl>
                                        <p:attrNameLst>
                                          <p:attrName>style.visibility</p:attrName>
                                        </p:attrNameLst>
                                      </p:cBhvr>
                                      <p:to>
                                        <p:strVal val="visible"/>
                                      </p:to>
                                    </p:set>
                                    <p:anim calcmode="lin" valueType="num">
                                      <p:cBhvr additive="base">
                                        <p:cTn id="31" dur="1000"/>
                                        <p:tgtEl>
                                          <p:spTgt spid="226"/>
                                        </p:tgtEl>
                                        <p:attrNameLst>
                                          <p:attrName>ppt_w</p:attrName>
                                        </p:attrNameLst>
                                      </p:cBhvr>
                                      <p:tavLst>
                                        <p:tav tm="0">
                                          <p:val>
                                            <p:strVal val="0"/>
                                          </p:val>
                                        </p:tav>
                                        <p:tav tm="100000">
                                          <p:val>
                                            <p:strVal val="#ppt_w"/>
                                          </p:val>
                                        </p:tav>
                                      </p:tavLst>
                                    </p:anim>
                                    <p:anim calcmode="lin" valueType="num">
                                      <p:cBhvr additive="base">
                                        <p:cTn id="32" dur="1000"/>
                                        <p:tgtEl>
                                          <p:spTgt spid="2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4600</Words>
  <Application>Microsoft Office PowerPoint</Application>
  <PresentationFormat>Affichage à l'écran (16:9)</PresentationFormat>
  <Paragraphs>617</Paragraphs>
  <Slides>51</Slides>
  <Notes>51</Notes>
  <HiddenSlides>0</HiddenSlides>
  <MMClips>0</MMClips>
  <ScaleCrop>false</ScaleCrop>
  <HeadingPairs>
    <vt:vector size="4" baseType="variant">
      <vt:variant>
        <vt:lpstr>Thème</vt:lpstr>
      </vt:variant>
      <vt:variant>
        <vt:i4>2</vt:i4>
      </vt:variant>
      <vt:variant>
        <vt:lpstr>Titres des diapositives</vt:lpstr>
      </vt:variant>
      <vt:variant>
        <vt:i4>51</vt:i4>
      </vt:variant>
    </vt:vector>
  </HeadingPairs>
  <TitlesOfParts>
    <vt:vector size="53" baseType="lpstr">
      <vt:lpstr>Simple Light</vt:lpstr>
      <vt:lpstr>Simple Light</vt:lpstr>
      <vt:lpstr>Sciences et  technologie</vt:lpstr>
      <vt:lpstr>Présentation PowerPoint</vt:lpstr>
      <vt:lpstr>Présentation PowerPoint</vt:lpstr>
      <vt:lpstr>Présentation PowerPoint</vt:lpstr>
      <vt:lpstr>Points du programme</vt:lpstr>
      <vt:lpstr>Présentation PowerPoint</vt:lpstr>
      <vt:lpstr>Présentation PowerPoint</vt:lpstr>
      <vt:lpstr>Il y a une autre unité utile dans la vie courante :  le kilowatt heure (kWh)  1 kilowatt heure (kWh) = 3,6 mégajoule (MJ)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Sciences et  technologie</dc:title>
  <dc:creator>SAMUEL VIOLLIN</dc:creator>
  <cp:lastModifiedBy>Samuel VIOLLIN</cp:lastModifiedBy>
  <cp:revision>8</cp:revision>
  <dcterms:modified xsi:type="dcterms:W3CDTF">2020-04-25T16:05:45Z</dcterms:modified>
</cp:coreProperties>
</file>