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9144000" cy="5143500" type="screen16x9"/>
  <p:notesSz cx="6858000" cy="9144000"/>
  <p:embeddedFontLst>
    <p:embeddedFont>
      <p:font typeface="Lexend Deca" panose="020B0604020202020204" charset="0"/>
      <p:regular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EFF00574-263B-4CEF-82BC-4C8843D13FE7}">
  <a:tblStyle styleId="{EFF00574-263B-4CEF-82BC-4C8843D13FE7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-77" y="-43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58886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" name="Google Shape;5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Google Shape;19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88001a9ec8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88001a9ec8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88001a9ec8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g88001a9ec8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3" name="Google Shape;36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88001a9ec8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5" name="Google Shape;375;g88001a9ec8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8806d11784_5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3" name="Google Shape;393;g8806d11784_5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8806d11784_5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9" name="Google Shape;409;g8806d11784_5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>
                <a:solidFill>
                  <a:schemeClr val="dk1"/>
                </a:solidFill>
              </a:rPr>
              <a:t>FRED :  Vous avez peut être déjà dans la nature des phénomènes de luminescence, je pense notamment à la méduse ou au vert luisant que vous avez peut être vu également en svt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>
                <a:solidFill>
                  <a:schemeClr val="dk1"/>
                </a:solidFill>
              </a:rPr>
              <a:t>ROMAIN : Quand tu parles de luminescence, cela me fait penser à l’électroluminescence, tu sais ce qui est utilisé ensuite pour nos eclairages.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9" name="Google Shape;419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8806d11784_5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4" name="Google Shape;434;g8806d11784_5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2" name="Google Shape;462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7" name="Google Shape;477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87fb54cd00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6" name="Google Shape;496;g87fb54cd00_1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87fb54cd0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87fb54cd0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87fb54cd00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87fb54cd00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87fb54cd00_2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87fb54cd00_2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6" name="Google Shape;566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8" name="Google Shape;588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87fb54cd00_3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Google Shape;602;g87fb54cd00_3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87fb54cd00_3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87fb54cd00_3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0" name="Google Shape;640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4" name="Google Shape;664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5" name="Google Shape;675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3" name="Google Shape;693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9" name="Google Shape;709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4" name="Google Shape;734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4" name="Google Shape;744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89" name="Google Shape;8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3" name="Google Shape;763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0" name="Google Shape;780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9" name="Google Shape;799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8" name="Google Shape;818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5" name="Google Shape;825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" name="Google Shape;11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 dirty="0">
              <a:latin typeface="Lexend Deca"/>
              <a:ea typeface="Lexend Deca"/>
              <a:cs typeface="Lexend Deca"/>
              <a:sym typeface="Lexend Deca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2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4881025"/>
            <a:ext cx="9144000" cy="27432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/>
          <p:nvPr/>
        </p:nvSpPr>
        <p:spPr>
          <a:xfrm>
            <a:off x="-19750" y="4809550"/>
            <a:ext cx="8492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rPr>
              <a:t> Cycle	      6ème					TECHNOLOGIE</a:t>
            </a:r>
            <a:endParaRPr sz="1400" b="0" i="0" u="none" strike="noStrike" cap="none">
              <a:solidFill>
                <a:srgbClr val="FFFFFF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5.gif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5.gif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28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5.gif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3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gif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gif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1.gif"/><Relationship Id="rId4" Type="http://schemas.openxmlformats.org/officeDocument/2006/relationships/image" Target="../media/image47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3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gif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jp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gif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7.png"/><Relationship Id="rId4" Type="http://schemas.openxmlformats.org/officeDocument/2006/relationships/image" Target="../media/image76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80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5.gif"/><Relationship Id="rId4" Type="http://schemas.openxmlformats.org/officeDocument/2006/relationships/image" Target="../media/image23.png"/><Relationship Id="rId9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41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jpg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png"/><Relationship Id="rId4" Type="http://schemas.openxmlformats.org/officeDocument/2006/relationships/image" Target="../media/image8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png"/><Relationship Id="rId4" Type="http://schemas.openxmlformats.org/officeDocument/2006/relationships/image" Target="../media/image8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png"/><Relationship Id="rId4" Type="http://schemas.openxmlformats.org/officeDocument/2006/relationships/image" Target="../media/image8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5.gif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3"/>
          <p:cNvPicPr preferRelativeResize="0"/>
          <p:nvPr/>
        </p:nvPicPr>
        <p:blipFill rotWithShape="1">
          <a:blip r:embed="rId3">
            <a:alphaModFix amt="18000"/>
          </a:blip>
          <a:srcRect b="16797"/>
          <a:stretch/>
        </p:blipFill>
        <p:spPr>
          <a:xfrm>
            <a:off x="714400" y="2"/>
            <a:ext cx="7715201" cy="4279426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>
            <a:spLocks noGrp="1"/>
          </p:cNvSpPr>
          <p:nvPr>
            <p:ph type="ctrTitle" idx="4294967295"/>
          </p:nvPr>
        </p:nvSpPr>
        <p:spPr>
          <a:xfrm>
            <a:off x="0" y="98625"/>
            <a:ext cx="8520600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</a:pPr>
            <a:r>
              <a:rPr lang="fr-FR"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Sciences et  technologie</a:t>
            </a:r>
            <a:endParaRPr sz="3000" b="1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4294967295"/>
          </p:nvPr>
        </p:nvSpPr>
        <p:spPr>
          <a:xfrm>
            <a:off x="311700" y="3776625"/>
            <a:ext cx="8520600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fr-FR" sz="1800" b="0" i="0" u="none" strike="noStrike" cap="none">
                <a:solidFill>
                  <a:srgbClr val="434343"/>
                </a:solidFill>
                <a:latin typeface="Lexend Deca"/>
                <a:ea typeface="Lexend Deca"/>
                <a:cs typeface="Lexend Deca"/>
                <a:sym typeface="Lexend Deca"/>
              </a:rPr>
              <a:t>niveau sixième</a:t>
            </a:r>
            <a:endParaRPr sz="1800" b="0" i="0" u="none" strike="noStrike" cap="none">
              <a:solidFill>
                <a:srgbClr val="434343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59" name="Google Shape;59;p13"/>
          <p:cNvPicPr preferRelativeResize="0"/>
          <p:nvPr/>
        </p:nvPicPr>
        <p:blipFill rotWithShape="1">
          <a:blip r:embed="rId4">
            <a:alphaModFix/>
          </a:blip>
          <a:srcRect l="53209" t="9183" r="1808" b="52097"/>
          <a:stretch/>
        </p:blipFill>
        <p:spPr>
          <a:xfrm>
            <a:off x="6999874" y="77025"/>
            <a:ext cx="2034902" cy="393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</p:pic>
      <p:sp>
        <p:nvSpPr>
          <p:cNvPr id="60" name="Google Shape;60;p13"/>
          <p:cNvSpPr txBox="1"/>
          <p:nvPr/>
        </p:nvSpPr>
        <p:spPr>
          <a:xfrm>
            <a:off x="616050" y="1074100"/>
            <a:ext cx="79119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r-FR" sz="3200" b="1" i="1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“</a:t>
            </a:r>
            <a:r>
              <a:rPr lang="fr-FR"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J’ai besoin de lumière, comment analyser l’évolution du besoin et des objets associés</a:t>
            </a:r>
            <a:r>
              <a:rPr lang="fr-FR" sz="3200" b="1" i="1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?”</a:t>
            </a:r>
            <a:endParaRPr sz="3200" b="1" i="1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2400" b="1" i="1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A l’aube de nouveaux usages...</a:t>
            </a:r>
            <a:endParaRPr sz="2400" b="1" i="1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61" name="Google Shape;61;p13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1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fr-FR"/>
              <a:t>10</a:t>
            </a:fld>
            <a:endParaRPr/>
          </a:p>
        </p:txBody>
      </p:sp>
      <p:sp>
        <p:nvSpPr>
          <p:cNvPr id="202" name="Google Shape;202;p22"/>
          <p:cNvSpPr txBox="1"/>
          <p:nvPr/>
        </p:nvSpPr>
        <p:spPr>
          <a:xfrm>
            <a:off x="0" y="22000"/>
            <a:ext cx="9144000" cy="599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2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Des objets qui utilisent ce principe de combustion</a:t>
            </a:r>
            <a:endParaRPr sz="26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grpSp>
        <p:nvGrpSpPr>
          <p:cNvPr id="203" name="Google Shape;203;p22"/>
          <p:cNvGrpSpPr/>
          <p:nvPr/>
        </p:nvGrpSpPr>
        <p:grpSpPr>
          <a:xfrm>
            <a:off x="3233950" y="809546"/>
            <a:ext cx="3323400" cy="3890500"/>
            <a:chOff x="3233950" y="675075"/>
            <a:chExt cx="3323400" cy="3890500"/>
          </a:xfrm>
        </p:grpSpPr>
        <p:sp>
          <p:nvSpPr>
            <p:cNvPr id="204" name="Google Shape;204;p22"/>
            <p:cNvSpPr txBox="1"/>
            <p:nvPr/>
          </p:nvSpPr>
          <p:spPr>
            <a:xfrm>
              <a:off x="3233950" y="3808975"/>
              <a:ext cx="3323400" cy="75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fr-FR" sz="2000" b="0" i="0" u="none" strike="noStrike" cap="none">
                  <a:solidFill>
                    <a:schemeClr val="dk1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Flambeau</a:t>
              </a:r>
              <a:endParaRPr sz="20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fr-FR" sz="2000" b="0" i="0" u="none" strike="noStrike" cap="none">
                  <a:solidFill>
                    <a:schemeClr val="dk1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(La torche Olympique)</a:t>
              </a:r>
              <a:endPara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5" name="Google Shape;205;p22"/>
            <p:cNvGrpSpPr/>
            <p:nvPr/>
          </p:nvGrpSpPr>
          <p:grpSpPr>
            <a:xfrm>
              <a:off x="4202727" y="675075"/>
              <a:ext cx="1558204" cy="3131833"/>
              <a:chOff x="4355700" y="697903"/>
              <a:chExt cx="1619250" cy="3390897"/>
            </a:xfrm>
          </p:grpSpPr>
          <p:pic>
            <p:nvPicPr>
              <p:cNvPr id="206" name="Google Shape;206;p22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662736" y="697903"/>
                <a:ext cx="1005175" cy="132779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7" name="Google Shape;207;p22"/>
              <p:cNvPicPr preferRelativeResize="0"/>
              <p:nvPr/>
            </p:nvPicPr>
            <p:blipFill rotWithShape="1">
              <a:blip r:embed="rId4">
                <a:alphaModFix/>
              </a:blip>
              <a:srcRect t="31711"/>
              <a:stretch/>
            </p:blipFill>
            <p:spPr>
              <a:xfrm>
                <a:off x="4355700" y="1877300"/>
                <a:ext cx="1619250" cy="22115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08" name="Google Shape;208;p22"/>
          <p:cNvGrpSpPr/>
          <p:nvPr/>
        </p:nvGrpSpPr>
        <p:grpSpPr>
          <a:xfrm>
            <a:off x="0" y="1603502"/>
            <a:ext cx="3323400" cy="2941073"/>
            <a:chOff x="0" y="1603502"/>
            <a:chExt cx="3323400" cy="2941073"/>
          </a:xfrm>
        </p:grpSpPr>
        <p:sp>
          <p:nvSpPr>
            <p:cNvPr id="209" name="Google Shape;209;p22"/>
            <p:cNvSpPr txBox="1"/>
            <p:nvPr/>
          </p:nvSpPr>
          <p:spPr>
            <a:xfrm>
              <a:off x="0" y="3787975"/>
              <a:ext cx="3323400" cy="75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fr-FR" sz="2000" b="0" i="0" u="none" strike="noStrike" cap="none">
                  <a:solidFill>
                    <a:schemeClr val="dk1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Les bougies pour le gâteau d’anniversaire</a:t>
              </a:r>
              <a:endPara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0" name="Google Shape;210;p22"/>
            <p:cNvGrpSpPr/>
            <p:nvPr/>
          </p:nvGrpSpPr>
          <p:grpSpPr>
            <a:xfrm>
              <a:off x="155851" y="1603502"/>
              <a:ext cx="3047501" cy="2070848"/>
              <a:chOff x="384451" y="1603502"/>
              <a:chExt cx="3047501" cy="2070848"/>
            </a:xfrm>
          </p:grpSpPr>
          <p:pic>
            <p:nvPicPr>
              <p:cNvPr id="211" name="Google Shape;211;p22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384451" y="1645875"/>
                <a:ext cx="3047501" cy="20284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2" name="Google Shape;212;p22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100141" y="1645877"/>
                <a:ext cx="268291" cy="3401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3" name="Google Shape;213;p22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727066" y="1866077"/>
                <a:ext cx="268291" cy="3401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4" name="Google Shape;214;p22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2498041" y="1603502"/>
                <a:ext cx="268291" cy="3401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15" name="Google Shape;215;p22"/>
          <p:cNvGrpSpPr/>
          <p:nvPr/>
        </p:nvGrpSpPr>
        <p:grpSpPr>
          <a:xfrm>
            <a:off x="6372300" y="1132688"/>
            <a:ext cx="2771700" cy="3694275"/>
            <a:chOff x="6372300" y="1132688"/>
            <a:chExt cx="2771700" cy="3694275"/>
          </a:xfrm>
        </p:grpSpPr>
        <p:grpSp>
          <p:nvGrpSpPr>
            <p:cNvPr id="216" name="Google Shape;216;p22"/>
            <p:cNvGrpSpPr/>
            <p:nvPr/>
          </p:nvGrpSpPr>
          <p:grpSpPr>
            <a:xfrm>
              <a:off x="6372300" y="1132688"/>
              <a:ext cx="2771700" cy="3694275"/>
              <a:chOff x="6372300" y="850300"/>
              <a:chExt cx="2771700" cy="3694275"/>
            </a:xfrm>
          </p:grpSpPr>
          <p:pic>
            <p:nvPicPr>
              <p:cNvPr id="217" name="Google Shape;217;p22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6811425" y="850300"/>
                <a:ext cx="1588453" cy="25868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18" name="Google Shape;218;p22"/>
              <p:cNvSpPr txBox="1"/>
              <p:nvPr/>
            </p:nvSpPr>
            <p:spPr>
              <a:xfrm>
                <a:off x="6372300" y="3787975"/>
                <a:ext cx="2771700" cy="756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fr-FR" sz="2000" b="0" i="0" u="none" strike="noStrike" cap="none">
                    <a:solidFill>
                      <a:schemeClr val="dk1"/>
                    </a:solidFill>
                    <a:latin typeface="Lexend Deca"/>
                    <a:ea typeface="Lexend Deca"/>
                    <a:cs typeface="Lexend Deca"/>
                    <a:sym typeface="Lexend Deca"/>
                  </a:rPr>
                  <a:t>Lanterne chinoise</a:t>
                </a:r>
                <a:endParaRPr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219" name="Google Shape;219;p22"/>
            <p:cNvPicPr preferRelativeResize="0"/>
            <p:nvPr/>
          </p:nvPicPr>
          <p:blipFill rotWithShape="1">
            <a:blip r:embed="rId3">
              <a:alphaModFix amt="30000"/>
            </a:blip>
            <a:srcRect/>
            <a:stretch/>
          </p:blipFill>
          <p:spPr>
            <a:xfrm>
              <a:off x="7371871" y="1874199"/>
              <a:ext cx="335350" cy="4251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3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11</a:t>
            </a:fld>
            <a:endParaRPr/>
          </a:p>
        </p:txBody>
      </p:sp>
      <p:sp>
        <p:nvSpPr>
          <p:cNvPr id="225" name="Google Shape;225;p23"/>
          <p:cNvSpPr txBox="1"/>
          <p:nvPr/>
        </p:nvSpPr>
        <p:spPr>
          <a:xfrm>
            <a:off x="0" y="0"/>
            <a:ext cx="9144000" cy="599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26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La bougie</a:t>
            </a:r>
            <a:endParaRPr sz="26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226" name="Google Shape;226;p23"/>
          <p:cNvSpPr txBox="1"/>
          <p:nvPr/>
        </p:nvSpPr>
        <p:spPr>
          <a:xfrm>
            <a:off x="3380075" y="3478800"/>
            <a:ext cx="2568300" cy="7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Epoque :</a:t>
            </a:r>
            <a:endParaRPr b="1" dirty="0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Moyen-âge (400 ans)</a:t>
            </a:r>
            <a:endParaRPr dirty="0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Mèche : </a:t>
            </a:r>
            <a:endParaRPr dirty="0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 smtClean="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fil </a:t>
            </a:r>
            <a:r>
              <a:rPr lang="fr-FR" dirty="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de coton tressé</a:t>
            </a:r>
            <a:endParaRPr dirty="0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grpSp>
        <p:nvGrpSpPr>
          <p:cNvPr id="227" name="Google Shape;227;p23"/>
          <p:cNvGrpSpPr/>
          <p:nvPr/>
        </p:nvGrpSpPr>
        <p:grpSpPr>
          <a:xfrm>
            <a:off x="3511998" y="908101"/>
            <a:ext cx="1247268" cy="2761301"/>
            <a:chOff x="7233294" y="1100800"/>
            <a:chExt cx="1009525" cy="2119350"/>
          </a:xfrm>
        </p:grpSpPr>
        <p:pic>
          <p:nvPicPr>
            <p:cNvPr id="228" name="Google Shape;228;p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233294" y="1341977"/>
              <a:ext cx="1009525" cy="18781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9" name="Google Shape;229;p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378600" y="1100800"/>
              <a:ext cx="530790" cy="726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0" name="Google Shape;230;p23"/>
          <p:cNvSpPr txBox="1"/>
          <p:nvPr/>
        </p:nvSpPr>
        <p:spPr>
          <a:xfrm>
            <a:off x="4972818" y="1063428"/>
            <a:ext cx="7599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latin typeface="Lexend Deca"/>
                <a:ea typeface="Lexend Deca"/>
                <a:cs typeface="Lexend Deca"/>
                <a:sym typeface="Lexend Deca"/>
              </a:rPr>
              <a:t>Mèche </a:t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  <p:cxnSp>
        <p:nvCxnSpPr>
          <p:cNvPr id="231" name="Google Shape;231;p23"/>
          <p:cNvCxnSpPr/>
          <p:nvPr/>
        </p:nvCxnSpPr>
        <p:spPr>
          <a:xfrm flipH="1">
            <a:off x="4011318" y="1262572"/>
            <a:ext cx="961500" cy="5541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2" name="Google Shape;232;p23"/>
          <p:cNvSpPr txBox="1"/>
          <p:nvPr/>
        </p:nvSpPr>
        <p:spPr>
          <a:xfrm>
            <a:off x="5052236" y="2992412"/>
            <a:ext cx="10911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latin typeface="Lexend Deca"/>
                <a:ea typeface="Lexend Deca"/>
                <a:cs typeface="Lexend Deca"/>
                <a:sym typeface="Lexend Deca"/>
              </a:rPr>
              <a:t>Cire solide</a:t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  <p:cxnSp>
        <p:nvCxnSpPr>
          <p:cNvPr id="233" name="Google Shape;233;p23"/>
          <p:cNvCxnSpPr>
            <a:stCxn id="234" idx="1"/>
          </p:cNvCxnSpPr>
          <p:nvPr/>
        </p:nvCxnSpPr>
        <p:spPr>
          <a:xfrm rot="10800000">
            <a:off x="4232322" y="1783975"/>
            <a:ext cx="819900" cy="2487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4" name="Google Shape;234;p23"/>
          <p:cNvSpPr txBox="1"/>
          <p:nvPr/>
        </p:nvSpPr>
        <p:spPr>
          <a:xfrm>
            <a:off x="5052222" y="1845925"/>
            <a:ext cx="14103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latin typeface="Lexend Deca"/>
                <a:ea typeface="Lexend Deca"/>
                <a:cs typeface="Lexend Deca"/>
                <a:sym typeface="Lexend Deca"/>
              </a:rPr>
              <a:t>Cire liquide</a:t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  <p:cxnSp>
        <p:nvCxnSpPr>
          <p:cNvPr id="235" name="Google Shape;235;p23"/>
          <p:cNvCxnSpPr/>
          <p:nvPr/>
        </p:nvCxnSpPr>
        <p:spPr>
          <a:xfrm rot="10800000">
            <a:off x="4254271" y="2911193"/>
            <a:ext cx="819900" cy="2487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6" name="Google Shape;236;p23"/>
          <p:cNvSpPr/>
          <p:nvPr/>
        </p:nvSpPr>
        <p:spPr>
          <a:xfrm>
            <a:off x="4011342" y="1784035"/>
            <a:ext cx="34500" cy="1605000"/>
          </a:xfrm>
          <a:prstGeom prst="rect">
            <a:avLst/>
          </a:prstGeom>
          <a:gradFill>
            <a:gsLst>
              <a:gs pos="0">
                <a:srgbClr val="BFBFBF"/>
              </a:gs>
              <a:gs pos="100000">
                <a:srgbClr val="737373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7" name="Google Shape;237;p23"/>
          <p:cNvGrpSpPr/>
          <p:nvPr/>
        </p:nvGrpSpPr>
        <p:grpSpPr>
          <a:xfrm>
            <a:off x="6504838" y="352425"/>
            <a:ext cx="2466975" cy="4355675"/>
            <a:chOff x="6504838" y="352425"/>
            <a:chExt cx="2466975" cy="4355675"/>
          </a:xfrm>
        </p:grpSpPr>
        <p:pic>
          <p:nvPicPr>
            <p:cNvPr id="238" name="Google Shape;238;p2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504838" y="352425"/>
              <a:ext cx="2466975" cy="1847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9" name="Google Shape;239;p2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521322" y="2571752"/>
              <a:ext cx="2434030" cy="16911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0" name="Google Shape;240;p23"/>
            <p:cNvSpPr txBox="1"/>
            <p:nvPr/>
          </p:nvSpPr>
          <p:spPr>
            <a:xfrm>
              <a:off x="7156038" y="4334600"/>
              <a:ext cx="1164600" cy="37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>
                  <a:latin typeface="Lexend Deca"/>
                  <a:ea typeface="Lexend Deca"/>
                  <a:cs typeface="Lexend Deca"/>
                  <a:sym typeface="Lexend Deca"/>
                </a:rPr>
                <a:t>Electrique</a:t>
              </a:r>
              <a:endParaRPr>
                <a:latin typeface="Lexend Deca"/>
                <a:ea typeface="Lexend Deca"/>
                <a:cs typeface="Lexend Deca"/>
                <a:sym typeface="Lexend Deca"/>
              </a:endParaRPr>
            </a:p>
          </p:txBody>
        </p:sp>
      </p:grpSp>
      <p:grpSp>
        <p:nvGrpSpPr>
          <p:cNvPr id="241" name="Google Shape;241;p23"/>
          <p:cNvGrpSpPr/>
          <p:nvPr/>
        </p:nvGrpSpPr>
        <p:grpSpPr>
          <a:xfrm>
            <a:off x="647800" y="1831063"/>
            <a:ext cx="2225550" cy="2062738"/>
            <a:chOff x="647800" y="1831063"/>
            <a:chExt cx="2225550" cy="2062738"/>
          </a:xfrm>
        </p:grpSpPr>
        <p:pic>
          <p:nvPicPr>
            <p:cNvPr id="242" name="Google Shape;242;p2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47800" y="1831063"/>
              <a:ext cx="2225550" cy="14813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3" name="Google Shape;243;p23"/>
            <p:cNvSpPr txBox="1"/>
            <p:nvPr/>
          </p:nvSpPr>
          <p:spPr>
            <a:xfrm>
              <a:off x="1028850" y="3520300"/>
              <a:ext cx="1570200" cy="37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>
                  <a:latin typeface="Lexend Deca"/>
                  <a:ea typeface="Lexend Deca"/>
                  <a:cs typeface="Lexend Deca"/>
                  <a:sym typeface="Lexend Deca"/>
                </a:rPr>
                <a:t>Traditionnelle</a:t>
              </a:r>
              <a:endParaRPr>
                <a:latin typeface="Lexend Deca"/>
                <a:ea typeface="Lexend Deca"/>
                <a:cs typeface="Lexend Deca"/>
                <a:sym typeface="Lexend Dec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4"/>
          <p:cNvSpPr txBox="1">
            <a:spLocks noGrp="1"/>
          </p:cNvSpPr>
          <p:nvPr>
            <p:ph type="sldNum" idx="12"/>
          </p:nvPr>
        </p:nvSpPr>
        <p:spPr>
          <a:xfrm>
            <a:off x="6053308" y="48013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12</a:t>
            </a:fld>
            <a:endParaRPr/>
          </a:p>
        </p:txBody>
      </p:sp>
      <p:pic>
        <p:nvPicPr>
          <p:cNvPr id="249" name="Google Shape;249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025" y="125075"/>
            <a:ext cx="1464245" cy="1425926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4"/>
          <p:cNvSpPr txBox="1"/>
          <p:nvPr/>
        </p:nvSpPr>
        <p:spPr>
          <a:xfrm>
            <a:off x="0" y="0"/>
            <a:ext cx="9144000" cy="599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26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S</a:t>
            </a:r>
            <a:r>
              <a:rPr lang="fr-FR" sz="2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ources d’énergie primaire </a:t>
            </a:r>
            <a:r>
              <a:rPr lang="fr-FR" sz="26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fossiles</a:t>
            </a:r>
            <a:endParaRPr sz="26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grpSp>
        <p:nvGrpSpPr>
          <p:cNvPr id="251" name="Google Shape;251;p24"/>
          <p:cNvGrpSpPr/>
          <p:nvPr/>
        </p:nvGrpSpPr>
        <p:grpSpPr>
          <a:xfrm>
            <a:off x="228512" y="909919"/>
            <a:ext cx="3925279" cy="2706782"/>
            <a:chOff x="228512" y="909919"/>
            <a:chExt cx="3925279" cy="2706782"/>
          </a:xfrm>
        </p:grpSpPr>
        <p:sp>
          <p:nvSpPr>
            <p:cNvPr id="252" name="Google Shape;252;p24"/>
            <p:cNvSpPr txBox="1"/>
            <p:nvPr/>
          </p:nvSpPr>
          <p:spPr>
            <a:xfrm>
              <a:off x="817690" y="3163401"/>
              <a:ext cx="2847300" cy="45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fr-FR" sz="1800" b="0" i="0" u="none" strike="noStrike" cap="none">
                  <a:solidFill>
                    <a:srgbClr val="000000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1813</a:t>
              </a:r>
              <a:endParaRPr sz="18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endParaRPr>
            </a:p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fr-FR" sz="1800" b="1">
                  <a:latin typeface="Lexend Deca"/>
                  <a:ea typeface="Lexend Deca"/>
                  <a:cs typeface="Lexend Deca"/>
                  <a:sym typeface="Lexend Deca"/>
                </a:rPr>
                <a:t>Lampe</a:t>
              </a:r>
              <a:r>
                <a:rPr lang="fr-FR" sz="1800" b="1" i="0" u="none" strike="noStrike" cap="none">
                  <a:solidFill>
                    <a:srgbClr val="000000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 </a:t>
              </a:r>
              <a:r>
                <a:rPr lang="fr-FR" sz="1800" b="1">
                  <a:latin typeface="Lexend Deca"/>
                  <a:ea typeface="Lexend Deca"/>
                  <a:cs typeface="Lexend Deca"/>
                  <a:sym typeface="Lexend Deca"/>
                </a:rPr>
                <a:t>à</a:t>
              </a:r>
              <a:r>
                <a:rPr lang="fr-FR" sz="1800" b="1" i="0" u="none" strike="noStrike" cap="none">
                  <a:solidFill>
                    <a:srgbClr val="000000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 gaz</a:t>
              </a:r>
              <a:endParaRPr sz="18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endParaRPr>
            </a:p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endParaRPr>
            </a:p>
          </p:txBody>
        </p:sp>
        <p:grpSp>
          <p:nvGrpSpPr>
            <p:cNvPr id="253" name="Google Shape;253;p24"/>
            <p:cNvGrpSpPr/>
            <p:nvPr/>
          </p:nvGrpSpPr>
          <p:grpSpPr>
            <a:xfrm>
              <a:off x="228512" y="909919"/>
              <a:ext cx="3925279" cy="1943267"/>
              <a:chOff x="4740012" y="294781"/>
              <a:chExt cx="3925279" cy="1943267"/>
            </a:xfrm>
          </p:grpSpPr>
          <p:grpSp>
            <p:nvGrpSpPr>
              <p:cNvPr id="254" name="Google Shape;254;p24"/>
              <p:cNvGrpSpPr/>
              <p:nvPr/>
            </p:nvGrpSpPr>
            <p:grpSpPr>
              <a:xfrm>
                <a:off x="6628287" y="294781"/>
                <a:ext cx="2037005" cy="1943267"/>
                <a:chOff x="7196450" y="607925"/>
                <a:chExt cx="1730675" cy="1748800"/>
              </a:xfrm>
            </p:grpSpPr>
            <p:pic>
              <p:nvPicPr>
                <p:cNvPr id="255" name="Google Shape;255;p24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71609" b="49000"/>
                <a:stretch/>
              </p:blipFill>
              <p:spPr>
                <a:xfrm>
                  <a:off x="7196450" y="607925"/>
                  <a:ext cx="1730675" cy="17488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6" name="Google Shape;256;p24"/>
                <p:cNvPicPr preferRelativeResize="0"/>
                <p:nvPr/>
              </p:nvPicPr>
              <p:blipFill rotWithShape="1">
                <a:blip r:embed="rId5">
                  <a:alphaModFix amt="55000"/>
                </a:blip>
                <a:srcRect/>
                <a:stretch/>
              </p:blipFill>
              <p:spPr>
                <a:xfrm>
                  <a:off x="7416148" y="1148026"/>
                  <a:ext cx="210125" cy="2664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257" name="Google Shape;257;p24"/>
              <p:cNvSpPr txBox="1"/>
              <p:nvPr/>
            </p:nvSpPr>
            <p:spPr>
              <a:xfrm>
                <a:off x="4740012" y="1447500"/>
                <a:ext cx="2991300" cy="36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fr-FR" sz="1400" b="0" i="0" u="none" strike="noStrike" cap="none">
                    <a:solidFill>
                      <a:srgbClr val="000000"/>
                    </a:solidFill>
                    <a:latin typeface="Lexend Deca"/>
                    <a:ea typeface="Lexend Deca"/>
                    <a:cs typeface="Lexend Deca"/>
                    <a:sym typeface="Lexend Deca"/>
                  </a:rPr>
                  <a:t>Combustible : </a:t>
                </a:r>
                <a:endParaRPr sz="1400" b="0" i="0" u="none" strike="noStrike" cap="none">
                  <a:solidFill>
                    <a:srgbClr val="000000"/>
                  </a:solidFill>
                  <a:latin typeface="Lexend Deca"/>
                  <a:ea typeface="Lexend Deca"/>
                  <a:cs typeface="Lexend Deca"/>
                  <a:sym typeface="Lexend Deca"/>
                </a:endParaRPr>
              </a:p>
              <a:p>
                <a:pPr marL="0" marR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fr-FR" sz="1400" b="0" i="0" u="none" strike="noStrike" cap="none">
                    <a:solidFill>
                      <a:srgbClr val="000000"/>
                    </a:solidFill>
                    <a:latin typeface="Lexend Deca"/>
                    <a:ea typeface="Lexend Deca"/>
                    <a:cs typeface="Lexend Deca"/>
                    <a:sym typeface="Lexend Deca"/>
                  </a:rPr>
                  <a:t>gaz de bois puis gaz de houille</a:t>
                </a:r>
                <a:endParaRPr sz="1400" b="0" i="0" u="none" strike="noStrike" cap="none">
                  <a:solidFill>
                    <a:srgbClr val="000000"/>
                  </a:solidFill>
                  <a:latin typeface="Lexend Deca"/>
                  <a:ea typeface="Lexend Deca"/>
                  <a:cs typeface="Lexend Deca"/>
                  <a:sym typeface="Lexend Deca"/>
                </a:endParaRPr>
              </a:p>
            </p:txBody>
          </p:sp>
          <p:cxnSp>
            <p:nvCxnSpPr>
              <p:cNvPr id="258" name="Google Shape;258;p24"/>
              <p:cNvCxnSpPr>
                <a:endCxn id="256" idx="2"/>
              </p:cNvCxnSpPr>
              <p:nvPr/>
            </p:nvCxnSpPr>
            <p:spPr>
              <a:xfrm rot="10800000" flipH="1">
                <a:off x="6213430" y="1190988"/>
                <a:ext cx="797100" cy="3327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</p:grpSp>
      </p:grpSp>
      <p:grpSp>
        <p:nvGrpSpPr>
          <p:cNvPr id="259" name="Google Shape;259;p24"/>
          <p:cNvGrpSpPr/>
          <p:nvPr/>
        </p:nvGrpSpPr>
        <p:grpSpPr>
          <a:xfrm>
            <a:off x="4387125" y="798363"/>
            <a:ext cx="4511700" cy="2818337"/>
            <a:chOff x="4387125" y="798363"/>
            <a:chExt cx="4511700" cy="2818337"/>
          </a:xfrm>
        </p:grpSpPr>
        <p:grpSp>
          <p:nvGrpSpPr>
            <p:cNvPr id="260" name="Google Shape;260;p24"/>
            <p:cNvGrpSpPr/>
            <p:nvPr/>
          </p:nvGrpSpPr>
          <p:grpSpPr>
            <a:xfrm>
              <a:off x="7396124" y="798368"/>
              <a:ext cx="1360300" cy="2166363"/>
              <a:chOff x="7039590" y="2522075"/>
              <a:chExt cx="1432800" cy="2342520"/>
            </a:xfrm>
          </p:grpSpPr>
          <p:pic>
            <p:nvPicPr>
              <p:cNvPr id="261" name="Google Shape;261;p24"/>
              <p:cNvPicPr preferRelativeResize="0"/>
              <p:nvPr/>
            </p:nvPicPr>
            <p:blipFill rotWithShape="1">
              <a:blip r:embed="rId6">
                <a:alphaModFix/>
              </a:blip>
              <a:srcRect l="68829" r="3645" b="5400"/>
              <a:stretch/>
            </p:blipFill>
            <p:spPr>
              <a:xfrm>
                <a:off x="7327950" y="2522075"/>
                <a:ext cx="864925" cy="19462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62" name="Google Shape;262;p24"/>
              <p:cNvSpPr txBox="1"/>
              <p:nvPr/>
            </p:nvSpPr>
            <p:spPr>
              <a:xfrm>
                <a:off x="7039590" y="4392095"/>
                <a:ext cx="1432800" cy="47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fr-FR">
                    <a:solidFill>
                      <a:schemeClr val="dk1"/>
                    </a:solidFill>
                    <a:latin typeface="Lexend Deca"/>
                    <a:ea typeface="Lexend Deca"/>
                    <a:cs typeface="Lexend Deca"/>
                    <a:sym typeface="Lexend Deca"/>
                  </a:rPr>
                  <a:t>Lanterne</a:t>
                </a:r>
                <a:endParaRPr sz="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63" name="Google Shape;263;p24"/>
              <p:cNvPicPr preferRelativeResize="0"/>
              <p:nvPr/>
            </p:nvPicPr>
            <p:blipFill rotWithShape="1">
              <a:blip r:embed="rId5">
                <a:alphaModFix amt="55000"/>
              </a:blip>
              <a:srcRect/>
              <a:stretch/>
            </p:blipFill>
            <p:spPr>
              <a:xfrm>
                <a:off x="7626266" y="3655327"/>
                <a:ext cx="268291" cy="3401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64" name="Google Shape;264;p24"/>
            <p:cNvGrpSpPr/>
            <p:nvPr/>
          </p:nvGrpSpPr>
          <p:grpSpPr>
            <a:xfrm>
              <a:off x="4640729" y="798363"/>
              <a:ext cx="2344846" cy="2275892"/>
              <a:chOff x="-610313" y="759353"/>
              <a:chExt cx="3317553" cy="4247652"/>
            </a:xfrm>
          </p:grpSpPr>
          <p:pic>
            <p:nvPicPr>
              <p:cNvPr id="265" name="Google Shape;265;p24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1583549" y="759353"/>
                <a:ext cx="1123691" cy="385829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66" name="Google Shape;266;p24"/>
              <p:cNvSpPr txBox="1"/>
              <p:nvPr/>
            </p:nvSpPr>
            <p:spPr>
              <a:xfrm>
                <a:off x="-82970" y="4640105"/>
                <a:ext cx="1123800" cy="36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fr-FR" sz="1400" b="0" i="0" u="none" strike="noStrike" cap="none" dirty="0">
                    <a:solidFill>
                      <a:srgbClr val="000000"/>
                    </a:solidFill>
                    <a:latin typeface="Lexend Deca"/>
                    <a:ea typeface="Lexend Deca"/>
                    <a:cs typeface="Lexend Deca"/>
                    <a:sym typeface="Lexend Deca"/>
                  </a:rPr>
                  <a:t>Mèche </a:t>
                </a:r>
                <a:endParaRPr sz="1400" b="0" i="0" u="none" strike="noStrike" cap="none" dirty="0">
                  <a:solidFill>
                    <a:srgbClr val="000000"/>
                  </a:solidFill>
                  <a:latin typeface="Lexend Deca"/>
                  <a:ea typeface="Lexend Deca"/>
                  <a:cs typeface="Lexend Deca"/>
                  <a:sym typeface="Lexend Deca"/>
                </a:endParaRPr>
              </a:p>
            </p:txBody>
          </p:sp>
          <p:sp>
            <p:nvSpPr>
              <p:cNvPr id="267" name="Google Shape;267;p24"/>
              <p:cNvSpPr txBox="1"/>
              <p:nvPr/>
            </p:nvSpPr>
            <p:spPr>
              <a:xfrm>
                <a:off x="-570282" y="2874461"/>
                <a:ext cx="1975200" cy="36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fr-FR" sz="1400" b="0" i="0" u="none" strike="noStrike" cap="none">
                    <a:solidFill>
                      <a:srgbClr val="000000"/>
                    </a:solidFill>
                    <a:latin typeface="Lexend Deca"/>
                    <a:ea typeface="Lexend Deca"/>
                    <a:cs typeface="Lexend Deca"/>
                    <a:sym typeface="Lexend Deca"/>
                  </a:rPr>
                  <a:t>Combustible : </a:t>
                </a:r>
                <a:endParaRPr sz="1400" b="0" i="0" u="none" strike="noStrike" cap="none">
                  <a:solidFill>
                    <a:srgbClr val="000000"/>
                  </a:solidFill>
                  <a:latin typeface="Lexend Deca"/>
                  <a:ea typeface="Lexend Deca"/>
                  <a:cs typeface="Lexend Deca"/>
                  <a:sym typeface="Lexend Deca"/>
                </a:endParaRPr>
              </a:p>
              <a:p>
                <a:pPr marL="0" marR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fr-FR" sz="1400" b="0" i="0" u="none" strike="noStrike" cap="none">
                    <a:solidFill>
                      <a:srgbClr val="000000"/>
                    </a:solidFill>
                    <a:latin typeface="Lexend Deca"/>
                    <a:ea typeface="Lexend Deca"/>
                    <a:cs typeface="Lexend Deca"/>
                    <a:sym typeface="Lexend Deca"/>
                  </a:rPr>
                  <a:t>Pétrole distillé </a:t>
                </a:r>
                <a:endParaRPr sz="1400" b="0" i="0" u="none" strike="noStrike" cap="none">
                  <a:solidFill>
                    <a:srgbClr val="000000"/>
                  </a:solidFill>
                  <a:latin typeface="Lexend Deca"/>
                  <a:ea typeface="Lexend Deca"/>
                  <a:cs typeface="Lexend Deca"/>
                  <a:sym typeface="Lexend Deca"/>
                </a:endParaRPr>
              </a:p>
            </p:txBody>
          </p:sp>
          <p:sp>
            <p:nvSpPr>
              <p:cNvPr id="268" name="Google Shape;268;p24"/>
              <p:cNvSpPr txBox="1"/>
              <p:nvPr/>
            </p:nvSpPr>
            <p:spPr>
              <a:xfrm>
                <a:off x="-610313" y="1296727"/>
                <a:ext cx="2193900" cy="36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fr-FR" sz="1400" b="0" i="0" u="none" strike="noStrike" cap="none">
                    <a:solidFill>
                      <a:srgbClr val="000000"/>
                    </a:solidFill>
                    <a:latin typeface="Lexend Deca"/>
                    <a:ea typeface="Lexend Deca"/>
                    <a:cs typeface="Lexend Deca"/>
                    <a:sym typeface="Lexend Deca"/>
                  </a:rPr>
                  <a:t>Cheminée de verre</a:t>
                </a:r>
                <a:endParaRPr sz="1400" b="0" i="0" u="none" strike="noStrike" cap="none">
                  <a:solidFill>
                    <a:srgbClr val="000000"/>
                  </a:solidFill>
                  <a:latin typeface="Lexend Deca"/>
                  <a:ea typeface="Lexend Deca"/>
                  <a:cs typeface="Lexend Deca"/>
                  <a:sym typeface="Lexend Deca"/>
                </a:endParaRPr>
              </a:p>
            </p:txBody>
          </p:sp>
          <p:cxnSp>
            <p:nvCxnSpPr>
              <p:cNvPr id="269" name="Google Shape;269;p24"/>
              <p:cNvCxnSpPr>
                <a:stCxn id="268" idx="3"/>
              </p:cNvCxnSpPr>
              <p:nvPr/>
            </p:nvCxnSpPr>
            <p:spPr>
              <a:xfrm>
                <a:off x="1583587" y="1480177"/>
                <a:ext cx="399000" cy="51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270" name="Google Shape;270;p24"/>
              <p:cNvCxnSpPr/>
              <p:nvPr/>
            </p:nvCxnSpPr>
            <p:spPr>
              <a:xfrm flipV="1">
                <a:off x="924997" y="4452197"/>
                <a:ext cx="953329" cy="546439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271" name="Google Shape;271;p24"/>
              <p:cNvCxnSpPr/>
              <p:nvPr/>
            </p:nvCxnSpPr>
            <p:spPr>
              <a:xfrm>
                <a:off x="1404918" y="3368802"/>
                <a:ext cx="465900" cy="5358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pic>
            <p:nvPicPr>
              <p:cNvPr id="272" name="Google Shape;272;p24"/>
              <p:cNvPicPr preferRelativeResize="0"/>
              <p:nvPr/>
            </p:nvPicPr>
            <p:blipFill rotWithShape="1">
              <a:blip r:embed="rId5">
                <a:alphaModFix amt="66000"/>
              </a:blip>
              <a:srcRect/>
              <a:stretch/>
            </p:blipFill>
            <p:spPr>
              <a:xfrm>
                <a:off x="2044258" y="2415301"/>
                <a:ext cx="269571" cy="36684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73" name="Google Shape;273;p24"/>
            <p:cNvSpPr txBox="1"/>
            <p:nvPr/>
          </p:nvSpPr>
          <p:spPr>
            <a:xfrm>
              <a:off x="4387125" y="3163400"/>
              <a:ext cx="4511700" cy="45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fr-FR" sz="1800" b="0" i="0" u="none" strike="noStrike" cap="none">
                  <a:solidFill>
                    <a:srgbClr val="000000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1853</a:t>
              </a:r>
              <a:endParaRPr sz="18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endParaRPr>
            </a:p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fr-FR" sz="1800" b="1" i="0" u="none" strike="noStrike" cap="none">
                  <a:solidFill>
                    <a:srgbClr val="000000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Lampe à pétrole</a:t>
              </a:r>
              <a:endParaRPr sz="18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endParaRPr>
            </a:p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endParaRPr>
            </a:p>
          </p:txBody>
        </p:sp>
      </p:grpSp>
      <p:sp>
        <p:nvSpPr>
          <p:cNvPr id="274" name="Google Shape;274;p24"/>
          <p:cNvSpPr txBox="1"/>
          <p:nvPr/>
        </p:nvSpPr>
        <p:spPr>
          <a:xfrm>
            <a:off x="0" y="4167525"/>
            <a:ext cx="9045000" cy="4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Les torches et bougies évoluent vers des objets qui protègent la flamme du vent et de la </a:t>
            </a:r>
            <a:r>
              <a:rPr lang="fr-FR" sz="1800" dirty="0" smtClean="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pluie, les lanternes. 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5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fr-FR"/>
              <a:t>13</a:t>
            </a:fld>
            <a:endParaRPr/>
          </a:p>
        </p:txBody>
      </p:sp>
      <p:sp>
        <p:nvSpPr>
          <p:cNvPr id="280" name="Google Shape;280;p25"/>
          <p:cNvSpPr txBox="1"/>
          <p:nvPr/>
        </p:nvSpPr>
        <p:spPr>
          <a:xfrm>
            <a:off x="-42350" y="0"/>
            <a:ext cx="9144000" cy="599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2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Evolution des objets utilisant le principe de combustion pour éclairer</a:t>
            </a:r>
            <a:endParaRPr sz="26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grpSp>
        <p:nvGrpSpPr>
          <p:cNvPr id="281" name="Google Shape;281;p25"/>
          <p:cNvGrpSpPr/>
          <p:nvPr/>
        </p:nvGrpSpPr>
        <p:grpSpPr>
          <a:xfrm>
            <a:off x="2354737" y="2666074"/>
            <a:ext cx="412852" cy="1250339"/>
            <a:chOff x="2843104" y="994513"/>
            <a:chExt cx="465658" cy="1348511"/>
          </a:xfrm>
        </p:grpSpPr>
        <p:grpSp>
          <p:nvGrpSpPr>
            <p:cNvPr id="282" name="Google Shape;282;p25"/>
            <p:cNvGrpSpPr/>
            <p:nvPr/>
          </p:nvGrpSpPr>
          <p:grpSpPr>
            <a:xfrm>
              <a:off x="2843104" y="994513"/>
              <a:ext cx="465658" cy="637012"/>
              <a:chOff x="2843104" y="994513"/>
              <a:chExt cx="465658" cy="637012"/>
            </a:xfrm>
          </p:grpSpPr>
          <p:sp>
            <p:nvSpPr>
              <p:cNvPr id="283" name="Google Shape;283;p25"/>
              <p:cNvSpPr/>
              <p:nvPr/>
            </p:nvSpPr>
            <p:spPr>
              <a:xfrm>
                <a:off x="2991325" y="1419725"/>
                <a:ext cx="169200" cy="211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84" name="Google Shape;284;p25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2843104" y="994513"/>
                <a:ext cx="465658" cy="6369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85" name="Google Shape;285;p25"/>
            <p:cNvPicPr preferRelativeResize="0"/>
            <p:nvPr/>
          </p:nvPicPr>
          <p:blipFill rotWithShape="1">
            <a:blip r:embed="rId4">
              <a:alphaModFix/>
            </a:blip>
            <a:srcRect t="40405"/>
            <a:stretch/>
          </p:blipFill>
          <p:spPr>
            <a:xfrm>
              <a:off x="2899625" y="1546899"/>
              <a:ext cx="352575" cy="7961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6" name="Google Shape;286;p25"/>
          <p:cNvGrpSpPr/>
          <p:nvPr/>
        </p:nvGrpSpPr>
        <p:grpSpPr>
          <a:xfrm>
            <a:off x="5601503" y="2666081"/>
            <a:ext cx="480231" cy="1081656"/>
            <a:chOff x="4151719" y="2015984"/>
            <a:chExt cx="1009525" cy="2059904"/>
          </a:xfrm>
        </p:grpSpPr>
        <p:pic>
          <p:nvPicPr>
            <p:cNvPr id="287" name="Google Shape;287;p2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151719" y="2197715"/>
              <a:ext cx="1009525" cy="18781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8" name="Google Shape;288;p2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297650" y="2015984"/>
              <a:ext cx="548700" cy="69564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9" name="Google Shape;289;p25"/>
          <p:cNvGrpSpPr/>
          <p:nvPr/>
        </p:nvGrpSpPr>
        <p:grpSpPr>
          <a:xfrm>
            <a:off x="4910664" y="3578071"/>
            <a:ext cx="434019" cy="1137958"/>
            <a:chOff x="7327950" y="2522075"/>
            <a:chExt cx="864925" cy="1946225"/>
          </a:xfrm>
        </p:grpSpPr>
        <p:pic>
          <p:nvPicPr>
            <p:cNvPr id="290" name="Google Shape;290;p25"/>
            <p:cNvPicPr preferRelativeResize="0"/>
            <p:nvPr/>
          </p:nvPicPr>
          <p:blipFill rotWithShape="1">
            <a:blip r:embed="rId6">
              <a:alphaModFix/>
            </a:blip>
            <a:srcRect l="68829" r="3645" b="5400"/>
            <a:stretch/>
          </p:blipFill>
          <p:spPr>
            <a:xfrm>
              <a:off x="7327950" y="2522075"/>
              <a:ext cx="864925" cy="1946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1" name="Google Shape;291;p25"/>
            <p:cNvPicPr preferRelativeResize="0"/>
            <p:nvPr/>
          </p:nvPicPr>
          <p:blipFill rotWithShape="1">
            <a:blip r:embed="rId3">
              <a:alphaModFix amt="55000"/>
            </a:blip>
            <a:srcRect/>
            <a:stretch/>
          </p:blipFill>
          <p:spPr>
            <a:xfrm>
              <a:off x="7626266" y="3655327"/>
              <a:ext cx="268291" cy="340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2" name="Google Shape;292;p25"/>
          <p:cNvGrpSpPr/>
          <p:nvPr/>
        </p:nvGrpSpPr>
        <p:grpSpPr>
          <a:xfrm>
            <a:off x="2908407" y="3578071"/>
            <a:ext cx="1042600" cy="1184851"/>
            <a:chOff x="7294549" y="715800"/>
            <a:chExt cx="1374374" cy="1589550"/>
          </a:xfrm>
        </p:grpSpPr>
        <p:pic>
          <p:nvPicPr>
            <p:cNvPr id="293" name="Google Shape;293;p25"/>
            <p:cNvPicPr preferRelativeResize="0"/>
            <p:nvPr/>
          </p:nvPicPr>
          <p:blipFill rotWithShape="1">
            <a:blip r:embed="rId7">
              <a:alphaModFix/>
            </a:blip>
            <a:srcRect l="73217" t="3142" r="4236" b="50500"/>
            <a:stretch/>
          </p:blipFill>
          <p:spPr>
            <a:xfrm>
              <a:off x="7294549" y="715800"/>
              <a:ext cx="1374374" cy="1589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4" name="Google Shape;294;p25"/>
            <p:cNvPicPr preferRelativeResize="0"/>
            <p:nvPr/>
          </p:nvPicPr>
          <p:blipFill rotWithShape="1">
            <a:blip r:embed="rId3">
              <a:alphaModFix amt="55000"/>
            </a:blip>
            <a:srcRect/>
            <a:stretch/>
          </p:blipFill>
          <p:spPr>
            <a:xfrm>
              <a:off x="7416148" y="1148026"/>
              <a:ext cx="210125" cy="26642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5" name="Google Shape;295;p25"/>
          <p:cNvGrpSpPr/>
          <p:nvPr/>
        </p:nvGrpSpPr>
        <p:grpSpPr>
          <a:xfrm>
            <a:off x="3526159" y="2871419"/>
            <a:ext cx="1114202" cy="603960"/>
            <a:chOff x="3225497" y="1348356"/>
            <a:chExt cx="1771950" cy="1064809"/>
          </a:xfrm>
        </p:grpSpPr>
        <p:pic>
          <p:nvPicPr>
            <p:cNvPr id="296" name="Google Shape;296;p2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225497" y="1534490"/>
              <a:ext cx="1771950" cy="878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7" name="Google Shape;297;p2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64391" y="1348356"/>
              <a:ext cx="317350" cy="6368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8" name="Google Shape;298;p25"/>
          <p:cNvGrpSpPr/>
          <p:nvPr/>
        </p:nvGrpSpPr>
        <p:grpSpPr>
          <a:xfrm>
            <a:off x="1023759" y="1806225"/>
            <a:ext cx="7346385" cy="599700"/>
            <a:chOff x="2247000" y="2271900"/>
            <a:chExt cx="6637500" cy="599700"/>
          </a:xfrm>
        </p:grpSpPr>
        <p:sp>
          <p:nvSpPr>
            <p:cNvPr id="299" name="Google Shape;299;p25"/>
            <p:cNvSpPr/>
            <p:nvPr/>
          </p:nvSpPr>
          <p:spPr>
            <a:xfrm>
              <a:off x="2247000" y="2271900"/>
              <a:ext cx="6637500" cy="599700"/>
            </a:xfrm>
            <a:prstGeom prst="stripedRightArrow">
              <a:avLst>
                <a:gd name="adj1" fmla="val 50000"/>
                <a:gd name="adj2" fmla="val 50000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25"/>
            <p:cNvSpPr txBox="1"/>
            <p:nvPr/>
          </p:nvSpPr>
          <p:spPr>
            <a:xfrm>
              <a:off x="7538025" y="2345100"/>
              <a:ext cx="1042500" cy="45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fr-FR" sz="1800">
                  <a:solidFill>
                    <a:schemeClr val="dk1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1853</a:t>
              </a:r>
              <a:endParaRPr/>
            </a:p>
          </p:txBody>
        </p:sp>
        <p:sp>
          <p:nvSpPr>
            <p:cNvPr id="301" name="Google Shape;301;p25"/>
            <p:cNvSpPr txBox="1"/>
            <p:nvPr/>
          </p:nvSpPr>
          <p:spPr>
            <a:xfrm>
              <a:off x="6760500" y="2345100"/>
              <a:ext cx="958500" cy="45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>
                  <a:solidFill>
                    <a:schemeClr val="dk1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1813</a:t>
              </a:r>
              <a:endParaRPr/>
            </a:p>
          </p:txBody>
        </p:sp>
        <p:sp>
          <p:nvSpPr>
            <p:cNvPr id="302" name="Google Shape;302;p25"/>
            <p:cNvSpPr txBox="1"/>
            <p:nvPr/>
          </p:nvSpPr>
          <p:spPr>
            <a:xfrm>
              <a:off x="3949786" y="2345100"/>
              <a:ext cx="1166100" cy="45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>
                  <a:solidFill>
                    <a:schemeClr val="dk1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Antiquité</a:t>
              </a:r>
              <a:endParaRPr/>
            </a:p>
          </p:txBody>
        </p:sp>
        <p:sp>
          <p:nvSpPr>
            <p:cNvPr id="303" name="Google Shape;303;p25"/>
            <p:cNvSpPr txBox="1"/>
            <p:nvPr/>
          </p:nvSpPr>
          <p:spPr>
            <a:xfrm>
              <a:off x="2343100" y="2345100"/>
              <a:ext cx="1460100" cy="45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>
                  <a:solidFill>
                    <a:schemeClr val="dk1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Néolithique</a:t>
              </a:r>
              <a:endParaRPr/>
            </a:p>
          </p:txBody>
        </p:sp>
        <p:sp>
          <p:nvSpPr>
            <p:cNvPr id="304" name="Google Shape;304;p25"/>
            <p:cNvSpPr txBox="1"/>
            <p:nvPr/>
          </p:nvSpPr>
          <p:spPr>
            <a:xfrm>
              <a:off x="5621200" y="2345100"/>
              <a:ext cx="958500" cy="45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>
                  <a:solidFill>
                    <a:schemeClr val="dk1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400</a:t>
              </a:r>
              <a:endParaRPr/>
            </a:p>
          </p:txBody>
        </p:sp>
      </p:grpSp>
      <p:sp>
        <p:nvSpPr>
          <p:cNvPr id="305" name="Google Shape;305;p25"/>
          <p:cNvSpPr/>
          <p:nvPr/>
        </p:nvSpPr>
        <p:spPr>
          <a:xfrm>
            <a:off x="1423300" y="1283475"/>
            <a:ext cx="6123600" cy="226800"/>
          </a:xfrm>
          <a:prstGeom prst="rect">
            <a:avLst/>
          </a:prstGeom>
          <a:gradFill>
            <a:gsLst>
              <a:gs pos="0">
                <a:srgbClr val="3177EE"/>
              </a:gs>
              <a:gs pos="100000">
                <a:srgbClr val="113D8A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25"/>
          <p:cNvSpPr/>
          <p:nvPr/>
        </p:nvSpPr>
        <p:spPr>
          <a:xfrm>
            <a:off x="7566975" y="1096275"/>
            <a:ext cx="1577100" cy="60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8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6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fr-FR"/>
              <a:t>14</a:t>
            </a:fld>
            <a:endParaRPr/>
          </a:p>
        </p:txBody>
      </p:sp>
      <p:sp>
        <p:nvSpPr>
          <p:cNvPr id="312" name="Google Shape;312;p26"/>
          <p:cNvSpPr txBox="1"/>
          <p:nvPr/>
        </p:nvSpPr>
        <p:spPr>
          <a:xfrm>
            <a:off x="-42350" y="0"/>
            <a:ext cx="9144000" cy="599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2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Evolution des objets utilisant le principe de combustion pour éclairer</a:t>
            </a:r>
            <a:endParaRPr sz="26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313" name="Google Shape;313;p26"/>
          <p:cNvSpPr txBox="1"/>
          <p:nvPr/>
        </p:nvSpPr>
        <p:spPr>
          <a:xfrm>
            <a:off x="41250" y="3752125"/>
            <a:ext cx="9061500" cy="4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6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Inconvénients : </a:t>
            </a:r>
            <a:r>
              <a:rPr lang="fr-FR" sz="1600">
                <a:latin typeface="Lexend Deca"/>
                <a:ea typeface="Lexend Deca"/>
                <a:cs typeface="Lexend Deca"/>
                <a:sym typeface="Lexend Deca"/>
              </a:rPr>
              <a:t>d</a:t>
            </a:r>
            <a:r>
              <a:rPr lang="fr-FR" sz="160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égagement de chaleur et </a:t>
            </a:r>
            <a:r>
              <a:rPr lang="fr-FR" sz="1600">
                <a:latin typeface="Lexend Deca"/>
                <a:ea typeface="Lexend Deca"/>
                <a:cs typeface="Lexend Deca"/>
                <a:sym typeface="Lexend Deca"/>
              </a:rPr>
              <a:t>d</a:t>
            </a:r>
            <a:r>
              <a:rPr lang="fr-FR" sz="160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angerosité des flammes.</a:t>
            </a:r>
            <a:r>
              <a:rPr lang="fr-FR" sz="1600">
                <a:latin typeface="Lexend Deca"/>
                <a:ea typeface="Lexend Deca"/>
                <a:cs typeface="Lexend Deca"/>
                <a:sym typeface="Lexend Deca"/>
              </a:rPr>
              <a:t> </a:t>
            </a:r>
            <a:endParaRPr sz="160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grpSp>
        <p:nvGrpSpPr>
          <p:cNvPr id="314" name="Google Shape;314;p26"/>
          <p:cNvGrpSpPr/>
          <p:nvPr/>
        </p:nvGrpSpPr>
        <p:grpSpPr>
          <a:xfrm>
            <a:off x="-24200" y="1306475"/>
            <a:ext cx="8909120" cy="599700"/>
            <a:chOff x="2106927" y="2271900"/>
            <a:chExt cx="6777573" cy="599700"/>
          </a:xfrm>
        </p:grpSpPr>
        <p:sp>
          <p:nvSpPr>
            <p:cNvPr id="315" name="Google Shape;315;p26"/>
            <p:cNvSpPr/>
            <p:nvPr/>
          </p:nvSpPr>
          <p:spPr>
            <a:xfrm>
              <a:off x="2247000" y="2271900"/>
              <a:ext cx="6637500" cy="599700"/>
            </a:xfrm>
            <a:prstGeom prst="stripedRightArrow">
              <a:avLst>
                <a:gd name="adj1" fmla="val 50000"/>
                <a:gd name="adj2" fmla="val 50000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26"/>
            <p:cNvSpPr txBox="1"/>
            <p:nvPr/>
          </p:nvSpPr>
          <p:spPr>
            <a:xfrm>
              <a:off x="7643635" y="2345100"/>
              <a:ext cx="1042500" cy="45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>
                  <a:solidFill>
                    <a:schemeClr val="dk1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1853</a:t>
              </a:r>
              <a:endParaRPr/>
            </a:p>
          </p:txBody>
        </p:sp>
        <p:sp>
          <p:nvSpPr>
            <p:cNvPr id="317" name="Google Shape;317;p26"/>
            <p:cNvSpPr txBox="1"/>
            <p:nvPr/>
          </p:nvSpPr>
          <p:spPr>
            <a:xfrm>
              <a:off x="6316776" y="2345100"/>
              <a:ext cx="958500" cy="45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>
                  <a:solidFill>
                    <a:schemeClr val="dk1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1813</a:t>
              </a:r>
              <a:endParaRPr/>
            </a:p>
          </p:txBody>
        </p:sp>
        <p:sp>
          <p:nvSpPr>
            <p:cNvPr id="318" name="Google Shape;318;p26"/>
            <p:cNvSpPr txBox="1"/>
            <p:nvPr/>
          </p:nvSpPr>
          <p:spPr>
            <a:xfrm>
              <a:off x="3524893" y="2345100"/>
              <a:ext cx="958500" cy="45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>
                  <a:solidFill>
                    <a:schemeClr val="dk1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Antiquité</a:t>
              </a:r>
              <a:endParaRPr/>
            </a:p>
          </p:txBody>
        </p:sp>
        <p:sp>
          <p:nvSpPr>
            <p:cNvPr id="319" name="Google Shape;319;p26"/>
            <p:cNvSpPr txBox="1"/>
            <p:nvPr/>
          </p:nvSpPr>
          <p:spPr>
            <a:xfrm>
              <a:off x="2106927" y="2345100"/>
              <a:ext cx="1460100" cy="45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>
                  <a:solidFill>
                    <a:schemeClr val="dk1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Néolithique</a:t>
              </a:r>
              <a:endParaRPr/>
            </a:p>
          </p:txBody>
        </p:sp>
        <p:sp>
          <p:nvSpPr>
            <p:cNvPr id="320" name="Google Shape;320;p26"/>
            <p:cNvSpPr txBox="1"/>
            <p:nvPr/>
          </p:nvSpPr>
          <p:spPr>
            <a:xfrm>
              <a:off x="4958496" y="2345100"/>
              <a:ext cx="958500" cy="45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>
                  <a:solidFill>
                    <a:schemeClr val="dk1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400</a:t>
              </a:r>
              <a:endParaRPr/>
            </a:p>
          </p:txBody>
        </p:sp>
      </p:grpSp>
      <p:sp>
        <p:nvSpPr>
          <p:cNvPr id="321" name="Google Shape;321;p26"/>
          <p:cNvSpPr txBox="1"/>
          <p:nvPr/>
        </p:nvSpPr>
        <p:spPr>
          <a:xfrm>
            <a:off x="0" y="4235725"/>
            <a:ext cx="9144000" cy="4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Evolution du besoin : </a:t>
            </a:r>
            <a:r>
              <a:rPr lang="fr-FR" sz="16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l’Homme cherche des solutions techniques plus sûres sans flamme.</a:t>
            </a:r>
            <a:endParaRPr sz="1600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grpSp>
        <p:nvGrpSpPr>
          <p:cNvPr id="322" name="Google Shape;322;p26"/>
          <p:cNvGrpSpPr/>
          <p:nvPr/>
        </p:nvGrpSpPr>
        <p:grpSpPr>
          <a:xfrm>
            <a:off x="107905" y="1906174"/>
            <a:ext cx="1260000" cy="1758501"/>
            <a:chOff x="107905" y="1906174"/>
            <a:chExt cx="1260000" cy="1758501"/>
          </a:xfrm>
        </p:grpSpPr>
        <p:grpSp>
          <p:nvGrpSpPr>
            <p:cNvPr id="323" name="Google Shape;323;p26"/>
            <p:cNvGrpSpPr/>
            <p:nvPr/>
          </p:nvGrpSpPr>
          <p:grpSpPr>
            <a:xfrm>
              <a:off x="531487" y="1906174"/>
              <a:ext cx="412852" cy="1250340"/>
              <a:chOff x="2843104" y="994513"/>
              <a:chExt cx="465658" cy="1348511"/>
            </a:xfrm>
          </p:grpSpPr>
          <p:grpSp>
            <p:nvGrpSpPr>
              <p:cNvPr id="324" name="Google Shape;324;p26"/>
              <p:cNvGrpSpPr/>
              <p:nvPr/>
            </p:nvGrpSpPr>
            <p:grpSpPr>
              <a:xfrm>
                <a:off x="2843104" y="994513"/>
                <a:ext cx="465658" cy="637012"/>
                <a:chOff x="2843104" y="994513"/>
                <a:chExt cx="465658" cy="637012"/>
              </a:xfrm>
            </p:grpSpPr>
            <p:sp>
              <p:nvSpPr>
                <p:cNvPr id="325" name="Google Shape;325;p26"/>
                <p:cNvSpPr/>
                <p:nvPr/>
              </p:nvSpPr>
              <p:spPr>
                <a:xfrm>
                  <a:off x="2991325" y="1419725"/>
                  <a:ext cx="169200" cy="2118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326" name="Google Shape;326;p26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2843104" y="994513"/>
                  <a:ext cx="465658" cy="6369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327" name="Google Shape;327;p26"/>
              <p:cNvPicPr preferRelativeResize="0"/>
              <p:nvPr/>
            </p:nvPicPr>
            <p:blipFill rotWithShape="1">
              <a:blip r:embed="rId4">
                <a:alphaModFix/>
              </a:blip>
              <a:srcRect t="40405"/>
              <a:stretch/>
            </p:blipFill>
            <p:spPr>
              <a:xfrm>
                <a:off x="2899625" y="1546899"/>
                <a:ext cx="352575" cy="7961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28" name="Google Shape;328;p26"/>
            <p:cNvSpPr txBox="1"/>
            <p:nvPr/>
          </p:nvSpPr>
          <p:spPr>
            <a:xfrm>
              <a:off x="107905" y="3211375"/>
              <a:ext cx="1260000" cy="45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600">
                  <a:solidFill>
                    <a:schemeClr val="dk1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La torche</a:t>
              </a:r>
              <a:endParaRPr sz="1200"/>
            </a:p>
          </p:txBody>
        </p:sp>
      </p:grpSp>
      <p:grpSp>
        <p:nvGrpSpPr>
          <p:cNvPr id="329" name="Google Shape;329;p26"/>
          <p:cNvGrpSpPr/>
          <p:nvPr/>
        </p:nvGrpSpPr>
        <p:grpSpPr>
          <a:xfrm>
            <a:off x="1534250" y="2316969"/>
            <a:ext cx="1936500" cy="1347706"/>
            <a:chOff x="1534250" y="2316969"/>
            <a:chExt cx="1936500" cy="1347706"/>
          </a:xfrm>
        </p:grpSpPr>
        <p:grpSp>
          <p:nvGrpSpPr>
            <p:cNvPr id="330" name="Google Shape;330;p26"/>
            <p:cNvGrpSpPr/>
            <p:nvPr/>
          </p:nvGrpSpPr>
          <p:grpSpPr>
            <a:xfrm>
              <a:off x="1992134" y="2316969"/>
              <a:ext cx="1114202" cy="603960"/>
              <a:chOff x="3225497" y="1348356"/>
              <a:chExt cx="1771950" cy="1064809"/>
            </a:xfrm>
          </p:grpSpPr>
          <p:pic>
            <p:nvPicPr>
              <p:cNvPr id="331" name="Google Shape;331;p26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3225497" y="1534490"/>
                <a:ext cx="1771950" cy="878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2" name="Google Shape;332;p26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3264391" y="1348356"/>
                <a:ext cx="317350" cy="6368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33" name="Google Shape;333;p26"/>
            <p:cNvSpPr txBox="1"/>
            <p:nvPr/>
          </p:nvSpPr>
          <p:spPr>
            <a:xfrm>
              <a:off x="1534250" y="3211375"/>
              <a:ext cx="1936500" cy="45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600">
                  <a:solidFill>
                    <a:schemeClr val="dk1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La lampe à huile</a:t>
              </a:r>
              <a:endParaRPr sz="1200"/>
            </a:p>
          </p:txBody>
        </p:sp>
      </p:grpSp>
      <p:grpSp>
        <p:nvGrpSpPr>
          <p:cNvPr id="334" name="Google Shape;334;p26"/>
          <p:cNvGrpSpPr/>
          <p:nvPr/>
        </p:nvGrpSpPr>
        <p:grpSpPr>
          <a:xfrm>
            <a:off x="3765355" y="2078131"/>
            <a:ext cx="1260000" cy="1586544"/>
            <a:chOff x="3765355" y="2078131"/>
            <a:chExt cx="1260000" cy="1586544"/>
          </a:xfrm>
        </p:grpSpPr>
        <p:grpSp>
          <p:nvGrpSpPr>
            <p:cNvPr id="335" name="Google Shape;335;p26"/>
            <p:cNvGrpSpPr/>
            <p:nvPr/>
          </p:nvGrpSpPr>
          <p:grpSpPr>
            <a:xfrm>
              <a:off x="4193065" y="2078131"/>
              <a:ext cx="480231" cy="1081656"/>
              <a:chOff x="4151719" y="2015984"/>
              <a:chExt cx="1009525" cy="2059904"/>
            </a:xfrm>
          </p:grpSpPr>
          <p:pic>
            <p:nvPicPr>
              <p:cNvPr id="336" name="Google Shape;336;p26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4151719" y="2197715"/>
                <a:ext cx="1009525" cy="187817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7" name="Google Shape;337;p26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297650" y="2015984"/>
                <a:ext cx="548700" cy="69564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38" name="Google Shape;338;p26"/>
            <p:cNvSpPr txBox="1"/>
            <p:nvPr/>
          </p:nvSpPr>
          <p:spPr>
            <a:xfrm>
              <a:off x="3765355" y="3211375"/>
              <a:ext cx="1260000" cy="45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600">
                  <a:solidFill>
                    <a:schemeClr val="dk1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La bougie</a:t>
              </a:r>
              <a:endParaRPr sz="1200"/>
            </a:p>
          </p:txBody>
        </p:sp>
      </p:grpSp>
      <p:grpSp>
        <p:nvGrpSpPr>
          <p:cNvPr id="339" name="Google Shape;339;p26"/>
          <p:cNvGrpSpPr/>
          <p:nvPr/>
        </p:nvGrpSpPr>
        <p:grpSpPr>
          <a:xfrm>
            <a:off x="5262175" y="2026521"/>
            <a:ext cx="1825500" cy="1638154"/>
            <a:chOff x="5262175" y="2026521"/>
            <a:chExt cx="1825500" cy="1638154"/>
          </a:xfrm>
        </p:grpSpPr>
        <p:grpSp>
          <p:nvGrpSpPr>
            <p:cNvPr id="340" name="Google Shape;340;p26"/>
            <p:cNvGrpSpPr/>
            <p:nvPr/>
          </p:nvGrpSpPr>
          <p:grpSpPr>
            <a:xfrm>
              <a:off x="5720382" y="2026521"/>
              <a:ext cx="1042600" cy="1184851"/>
              <a:chOff x="7294549" y="715800"/>
              <a:chExt cx="1374374" cy="1589550"/>
            </a:xfrm>
          </p:grpSpPr>
          <p:pic>
            <p:nvPicPr>
              <p:cNvPr id="341" name="Google Shape;341;p26"/>
              <p:cNvPicPr preferRelativeResize="0"/>
              <p:nvPr/>
            </p:nvPicPr>
            <p:blipFill rotWithShape="1">
              <a:blip r:embed="rId7">
                <a:alphaModFix/>
              </a:blip>
              <a:srcRect l="73217" t="3142" r="4236" b="50500"/>
              <a:stretch/>
            </p:blipFill>
            <p:spPr>
              <a:xfrm>
                <a:off x="7294549" y="715800"/>
                <a:ext cx="1374374" cy="15895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2" name="Google Shape;342;p26"/>
              <p:cNvPicPr preferRelativeResize="0"/>
              <p:nvPr/>
            </p:nvPicPr>
            <p:blipFill rotWithShape="1">
              <a:blip r:embed="rId3">
                <a:alphaModFix amt="55000"/>
              </a:blip>
              <a:srcRect/>
              <a:stretch/>
            </p:blipFill>
            <p:spPr>
              <a:xfrm>
                <a:off x="7416148" y="1148026"/>
                <a:ext cx="210125" cy="26642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43" name="Google Shape;343;p26"/>
            <p:cNvSpPr txBox="1"/>
            <p:nvPr/>
          </p:nvSpPr>
          <p:spPr>
            <a:xfrm>
              <a:off x="5262175" y="3211375"/>
              <a:ext cx="1825500" cy="45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600">
                  <a:solidFill>
                    <a:schemeClr val="dk1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La lampe à gaz</a:t>
              </a:r>
              <a:endParaRPr sz="1200"/>
            </a:p>
          </p:txBody>
        </p:sp>
      </p:grpSp>
      <p:grpSp>
        <p:nvGrpSpPr>
          <p:cNvPr id="344" name="Google Shape;344;p26"/>
          <p:cNvGrpSpPr/>
          <p:nvPr/>
        </p:nvGrpSpPr>
        <p:grpSpPr>
          <a:xfrm>
            <a:off x="7087275" y="2038571"/>
            <a:ext cx="2054400" cy="1626104"/>
            <a:chOff x="7087275" y="2038571"/>
            <a:chExt cx="2054400" cy="1626104"/>
          </a:xfrm>
        </p:grpSpPr>
        <p:grpSp>
          <p:nvGrpSpPr>
            <p:cNvPr id="345" name="Google Shape;345;p26"/>
            <p:cNvGrpSpPr/>
            <p:nvPr/>
          </p:nvGrpSpPr>
          <p:grpSpPr>
            <a:xfrm>
              <a:off x="7777439" y="2038571"/>
              <a:ext cx="434019" cy="1137958"/>
              <a:chOff x="7327950" y="2522075"/>
              <a:chExt cx="864925" cy="1946225"/>
            </a:xfrm>
          </p:grpSpPr>
          <p:pic>
            <p:nvPicPr>
              <p:cNvPr id="346" name="Google Shape;346;p26"/>
              <p:cNvPicPr preferRelativeResize="0"/>
              <p:nvPr/>
            </p:nvPicPr>
            <p:blipFill rotWithShape="1">
              <a:blip r:embed="rId8">
                <a:alphaModFix/>
              </a:blip>
              <a:srcRect l="68828" r="3647" b="5401"/>
              <a:stretch/>
            </p:blipFill>
            <p:spPr>
              <a:xfrm>
                <a:off x="7327950" y="2522075"/>
                <a:ext cx="864925" cy="19462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" name="Google Shape;347;p26"/>
              <p:cNvPicPr preferRelativeResize="0"/>
              <p:nvPr/>
            </p:nvPicPr>
            <p:blipFill rotWithShape="1">
              <a:blip r:embed="rId3">
                <a:alphaModFix amt="55000"/>
              </a:blip>
              <a:srcRect/>
              <a:stretch/>
            </p:blipFill>
            <p:spPr>
              <a:xfrm>
                <a:off x="7626266" y="3655327"/>
                <a:ext cx="268291" cy="3401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48" name="Google Shape;348;p26"/>
            <p:cNvSpPr txBox="1"/>
            <p:nvPr/>
          </p:nvSpPr>
          <p:spPr>
            <a:xfrm>
              <a:off x="7087275" y="3211375"/>
              <a:ext cx="2054400" cy="45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600">
                  <a:solidFill>
                    <a:schemeClr val="dk1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La lampe à pétrole</a:t>
              </a:r>
              <a:endParaRPr sz="12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7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15</a:t>
            </a:fld>
            <a:endParaRPr/>
          </a:p>
        </p:txBody>
      </p:sp>
      <p:sp>
        <p:nvSpPr>
          <p:cNvPr id="354" name="Google Shape;354;p27"/>
          <p:cNvSpPr txBox="1"/>
          <p:nvPr/>
        </p:nvSpPr>
        <p:spPr>
          <a:xfrm>
            <a:off x="-42350" y="0"/>
            <a:ext cx="9144000" cy="599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LES OBJETS QUI NOUS ÉCLAIRENT</a:t>
            </a:r>
            <a:endParaRPr sz="24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355" name="Google Shape;355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654662">
            <a:off x="2642582" y="2764737"/>
            <a:ext cx="1919186" cy="161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27"/>
          <p:cNvPicPr preferRelativeResize="0"/>
          <p:nvPr/>
        </p:nvPicPr>
        <p:blipFill rotWithShape="1">
          <a:blip r:embed="rId4">
            <a:alphaModFix/>
          </a:blip>
          <a:srcRect l="49520"/>
          <a:stretch/>
        </p:blipFill>
        <p:spPr>
          <a:xfrm>
            <a:off x="578874" y="1329400"/>
            <a:ext cx="1621000" cy="268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27"/>
          <p:cNvPicPr preferRelativeResize="0"/>
          <p:nvPr/>
        </p:nvPicPr>
        <p:blipFill rotWithShape="1">
          <a:blip r:embed="rId5">
            <a:alphaModFix/>
          </a:blip>
          <a:srcRect l="2759" t="3919" r="3387" b="2987"/>
          <a:stretch/>
        </p:blipFill>
        <p:spPr>
          <a:xfrm>
            <a:off x="6963050" y="2887200"/>
            <a:ext cx="1832500" cy="137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589532">
            <a:off x="2840127" y="1028938"/>
            <a:ext cx="1443452" cy="108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77926" y="787226"/>
            <a:ext cx="1347525" cy="1843649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27"/>
          <p:cNvSpPr txBox="1"/>
          <p:nvPr/>
        </p:nvSpPr>
        <p:spPr>
          <a:xfrm>
            <a:off x="149350" y="4351275"/>
            <a:ext cx="8760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Quelle énergie permet de faire fonctionner ces objets 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8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fr-FR"/>
              <a:t>16</a:t>
            </a:fld>
            <a:endParaRPr/>
          </a:p>
        </p:txBody>
      </p:sp>
      <p:sp>
        <p:nvSpPr>
          <p:cNvPr id="366" name="Google Shape;366;p28"/>
          <p:cNvSpPr txBox="1"/>
          <p:nvPr/>
        </p:nvSpPr>
        <p:spPr>
          <a:xfrm>
            <a:off x="0" y="0"/>
            <a:ext cx="9144000" cy="599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2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Utiliser l’électricité, une idée lumineuse !</a:t>
            </a:r>
            <a:endParaRPr sz="26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367" name="Google Shape;367;p28"/>
          <p:cNvPicPr preferRelativeResize="0"/>
          <p:nvPr/>
        </p:nvPicPr>
        <p:blipFill rotWithShape="1">
          <a:blip r:embed="rId3">
            <a:alphaModFix/>
          </a:blip>
          <a:srcRect l="21328" t="20181" r="23671" b="68791"/>
          <a:stretch/>
        </p:blipFill>
        <p:spPr>
          <a:xfrm>
            <a:off x="559603" y="962475"/>
            <a:ext cx="1911735" cy="694888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28"/>
          <p:cNvSpPr txBox="1"/>
          <p:nvPr/>
        </p:nvSpPr>
        <p:spPr>
          <a:xfrm>
            <a:off x="3061275" y="1027425"/>
            <a:ext cx="6006600" cy="9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dirty="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Découverte : un courant qui passe dans un circuit électrique </a:t>
            </a:r>
            <a:r>
              <a:rPr lang="fr-FR" sz="2000" dirty="0" smtClean="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crée </a:t>
            </a:r>
            <a:r>
              <a:rPr lang="fr-FR" sz="2000" dirty="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de la chaleur (Joule).</a:t>
            </a:r>
            <a:endParaRPr sz="2000" dirty="0">
              <a:solidFill>
                <a:schemeClr val="dk1"/>
              </a:solidFill>
            </a:endParaRPr>
          </a:p>
        </p:txBody>
      </p:sp>
      <p:sp>
        <p:nvSpPr>
          <p:cNvPr id="369" name="Google Shape;369;p28"/>
          <p:cNvSpPr txBox="1"/>
          <p:nvPr/>
        </p:nvSpPr>
        <p:spPr>
          <a:xfrm>
            <a:off x="3061275" y="2178100"/>
            <a:ext cx="6006600" cy="9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Si on laisse le filament dans l’air, il brûle à cause de l’oxygène.</a:t>
            </a:r>
            <a:endParaRPr sz="2000"/>
          </a:p>
        </p:txBody>
      </p:sp>
      <p:sp>
        <p:nvSpPr>
          <p:cNvPr id="370" name="Google Shape;370;p28"/>
          <p:cNvSpPr txBox="1"/>
          <p:nvPr/>
        </p:nvSpPr>
        <p:spPr>
          <a:xfrm>
            <a:off x="3061275" y="3259400"/>
            <a:ext cx="5862300" cy="8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Thomas Edison, à partir de l’idée de Joseph Swan, déposa un brevet qui consistait à ôter l’air autour du filament et il inventa alors une ampoule à vide.</a:t>
            </a:r>
            <a:endParaRPr sz="2000"/>
          </a:p>
        </p:txBody>
      </p:sp>
      <p:pic>
        <p:nvPicPr>
          <p:cNvPr id="371" name="Google Shape;37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9787" y="2020125"/>
            <a:ext cx="1431400" cy="1833795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28"/>
          <p:cNvSpPr txBox="1"/>
          <p:nvPr/>
        </p:nvSpPr>
        <p:spPr>
          <a:xfrm>
            <a:off x="231337" y="3824346"/>
            <a:ext cx="2568300" cy="7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1835</a:t>
            </a:r>
            <a:endParaRPr sz="1600" b="1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Thomas Edison</a:t>
            </a:r>
            <a:endParaRPr sz="1600" b="0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9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fr-FR"/>
              <a:t>17</a:t>
            </a:fld>
            <a:endParaRPr/>
          </a:p>
        </p:txBody>
      </p:sp>
      <p:sp>
        <p:nvSpPr>
          <p:cNvPr id="378" name="Google Shape;378;p29"/>
          <p:cNvSpPr txBox="1"/>
          <p:nvPr/>
        </p:nvSpPr>
        <p:spPr>
          <a:xfrm>
            <a:off x="0" y="0"/>
            <a:ext cx="9144000" cy="599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26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La lampe à incandescence</a:t>
            </a:r>
            <a:endParaRPr sz="26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379" name="Google Shape;37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42684" y="844900"/>
            <a:ext cx="1889291" cy="3569325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29"/>
          <p:cNvSpPr txBox="1"/>
          <p:nvPr/>
        </p:nvSpPr>
        <p:spPr>
          <a:xfrm>
            <a:off x="4963886" y="1001475"/>
            <a:ext cx="4087664" cy="17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Lexend Deca"/>
                <a:ea typeface="Lexend Deca"/>
                <a:cs typeface="Lexend Deca"/>
                <a:sym typeface="Lexend Deca"/>
              </a:rPr>
              <a:t>Ampoule</a:t>
            </a:r>
            <a:r>
              <a:rPr lang="fr-FR" sz="1600" b="0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Lexend Deca"/>
                <a:ea typeface="Lexend Deca"/>
                <a:cs typeface="Lexend Deca"/>
                <a:sym typeface="Lexend Deca"/>
              </a:rPr>
              <a:t> dans laquelle le </a:t>
            </a:r>
            <a:r>
              <a:rPr lang="fr-FR" sz="16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Lexend Deca"/>
                <a:ea typeface="Lexend Deca"/>
                <a:cs typeface="Lexend Deca"/>
                <a:sym typeface="Lexend Deca"/>
              </a:rPr>
              <a:t>courant électrique</a:t>
            </a:r>
            <a:r>
              <a:rPr lang="fr-FR" sz="1600" b="0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Lexend Deca"/>
                <a:ea typeface="Lexend Deca"/>
                <a:cs typeface="Lexend Deca"/>
                <a:sym typeface="Lexend Deca"/>
              </a:rPr>
              <a:t> circule dans un filament en tungstène (matériau capable de résister à une température de </a:t>
            </a:r>
            <a:r>
              <a:rPr lang="fr-FR" sz="1600" b="0" i="0" u="none" strike="noStrike" cap="none" dirty="0" smtClean="0">
                <a:solidFill>
                  <a:schemeClr val="dk1"/>
                </a:solidFill>
                <a:highlight>
                  <a:srgbClr val="FFFFFF"/>
                </a:highlight>
                <a:latin typeface="Lexend Deca"/>
                <a:ea typeface="Lexend Deca"/>
                <a:cs typeface="Lexend Deca"/>
                <a:sym typeface="Lexend Deca"/>
              </a:rPr>
              <a:t>3 400°C</a:t>
            </a:r>
            <a:r>
              <a:rPr lang="fr-FR" sz="1600" b="0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Lexend Deca"/>
                <a:ea typeface="Lexend Deca"/>
                <a:cs typeface="Lexend Deca"/>
                <a:sym typeface="Lexend Deca"/>
              </a:rPr>
              <a:t>)</a:t>
            </a:r>
            <a:endParaRPr sz="1600" b="0" i="0" u="none" strike="noStrike" cap="none" dirty="0">
              <a:solidFill>
                <a:schemeClr val="dk1"/>
              </a:solidFill>
              <a:highlight>
                <a:srgbClr val="FFFFFF"/>
              </a:highlight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0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Lexend Deca"/>
                <a:ea typeface="Lexend Deca"/>
                <a:cs typeface="Lexend Deca"/>
                <a:sym typeface="Lexend Deca"/>
              </a:rPr>
              <a:t>qui s’échauffe jusqu’à </a:t>
            </a:r>
            <a:r>
              <a:rPr lang="fr-FR" sz="16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Lexend Deca"/>
                <a:ea typeface="Lexend Deca"/>
                <a:cs typeface="Lexend Deca"/>
                <a:sym typeface="Lexend Deca"/>
              </a:rPr>
              <a:t>l’incandescence</a:t>
            </a:r>
            <a:r>
              <a:rPr lang="fr-FR" sz="1600" dirty="0">
                <a:solidFill>
                  <a:schemeClr val="dk1"/>
                </a:solidFill>
                <a:highlight>
                  <a:srgbClr val="FFFFFF"/>
                </a:highlight>
                <a:latin typeface="Lexend Deca"/>
                <a:ea typeface="Lexend Deca"/>
                <a:cs typeface="Lexend Deca"/>
                <a:sym typeface="Lexend Deca"/>
              </a:rPr>
              <a:t>.</a:t>
            </a:r>
            <a:r>
              <a:rPr lang="fr-FR" sz="1600" b="0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Lexend Deca"/>
                <a:ea typeface="Lexend Deca"/>
                <a:cs typeface="Lexend Deca"/>
                <a:sym typeface="Lexend Deca"/>
              </a:rPr>
              <a:t> Il produit ainsi de la lumière.</a:t>
            </a:r>
            <a:endParaRPr sz="1600" b="0" i="0" u="none" strike="noStrike" cap="none" dirty="0">
              <a:solidFill>
                <a:schemeClr val="dk1"/>
              </a:solidFill>
              <a:highlight>
                <a:srgbClr val="FFFFFF"/>
              </a:highlight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 sz="1600" b="1" dirty="0">
                <a:solidFill>
                  <a:schemeClr val="dk1"/>
                </a:solidFill>
                <a:highlight>
                  <a:srgbClr val="FFFFFF"/>
                </a:highlight>
                <a:latin typeface="Lexend Deca"/>
                <a:ea typeface="Lexend Deca"/>
                <a:cs typeface="Lexend Deca"/>
                <a:sym typeface="Lexend Deca"/>
              </a:rPr>
              <a:t>L’unité de lumière</a:t>
            </a:r>
            <a:r>
              <a:rPr lang="fr-FR" sz="1600" dirty="0">
                <a:solidFill>
                  <a:schemeClr val="dk1"/>
                </a:solidFill>
                <a:highlight>
                  <a:srgbClr val="FFFFFF"/>
                </a:highlight>
                <a:latin typeface="Lexend Deca"/>
                <a:ea typeface="Lexend Deca"/>
                <a:cs typeface="Lexend Deca"/>
                <a:sym typeface="Lexend Deca"/>
              </a:rPr>
              <a:t> est le </a:t>
            </a:r>
            <a:r>
              <a:rPr lang="fr-FR" sz="1600" b="1" dirty="0" smtClean="0">
                <a:solidFill>
                  <a:schemeClr val="dk1"/>
                </a:solidFill>
                <a:highlight>
                  <a:srgbClr val="FFFFFF"/>
                </a:highlight>
                <a:latin typeface="Lexend Deca"/>
                <a:ea typeface="Lexend Deca"/>
                <a:cs typeface="Lexend Deca"/>
                <a:sym typeface="Lexend Deca"/>
              </a:rPr>
              <a:t>candela</a:t>
            </a:r>
            <a:r>
              <a:rPr lang="fr-FR" sz="1600" dirty="0" smtClean="0">
                <a:solidFill>
                  <a:schemeClr val="dk1"/>
                </a:solidFill>
                <a:highlight>
                  <a:srgbClr val="FFFFFF"/>
                </a:highlight>
                <a:latin typeface="Lexend Deca"/>
                <a:ea typeface="Lexend Deca"/>
                <a:cs typeface="Lexend Deca"/>
                <a:sym typeface="Lexend Deca"/>
              </a:rPr>
              <a:t>, c’est </a:t>
            </a:r>
            <a:r>
              <a:rPr lang="fr-FR" sz="1600" b="1" dirty="0" smtClean="0">
                <a:solidFill>
                  <a:schemeClr val="dk1"/>
                </a:solidFill>
                <a:highlight>
                  <a:srgbClr val="FFFFFF"/>
                </a:highlight>
                <a:latin typeface="Lexend Deca"/>
                <a:ea typeface="Lexend Deca"/>
                <a:cs typeface="Lexend Deca"/>
                <a:sym typeface="Lexend Deca"/>
              </a:rPr>
              <a:t>l’intensité </a:t>
            </a:r>
            <a:r>
              <a:rPr lang="fr-FR" sz="1600" b="1" dirty="0">
                <a:solidFill>
                  <a:schemeClr val="dk1"/>
                </a:solidFill>
                <a:highlight>
                  <a:srgbClr val="FFFFFF"/>
                </a:highlight>
                <a:latin typeface="Lexend Deca"/>
                <a:ea typeface="Lexend Deca"/>
                <a:cs typeface="Lexend Deca"/>
                <a:sym typeface="Lexend Deca"/>
              </a:rPr>
              <a:t>lumineuse</a:t>
            </a:r>
            <a:r>
              <a:rPr lang="fr-FR" sz="1600" dirty="0">
                <a:solidFill>
                  <a:schemeClr val="dk1"/>
                </a:solidFill>
                <a:highlight>
                  <a:srgbClr val="FFFFFF"/>
                </a:highlight>
                <a:latin typeface="Lexend Deca"/>
                <a:ea typeface="Lexend Deca"/>
                <a:cs typeface="Lexend Deca"/>
                <a:sym typeface="Lexend Deca"/>
              </a:rPr>
              <a:t> perçue par l'œil humain dans une direction.</a:t>
            </a:r>
            <a:endParaRPr sz="1600" dirty="0">
              <a:solidFill>
                <a:schemeClr val="dk1"/>
              </a:solidFill>
              <a:highlight>
                <a:srgbClr val="FFFFFF"/>
              </a:highlight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381" name="Google Shape;381;p29"/>
          <p:cNvSpPr txBox="1"/>
          <p:nvPr/>
        </p:nvSpPr>
        <p:spPr>
          <a:xfrm>
            <a:off x="-17125" y="3170800"/>
            <a:ext cx="2464500" cy="4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Culot</a:t>
            </a:r>
            <a:endParaRPr sz="1600" b="0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382" name="Google Shape;382;p29"/>
          <p:cNvSpPr txBox="1"/>
          <p:nvPr/>
        </p:nvSpPr>
        <p:spPr>
          <a:xfrm>
            <a:off x="-17125" y="2442425"/>
            <a:ext cx="2464500" cy="4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Vide ou Gaz inerte</a:t>
            </a:r>
            <a:endParaRPr sz="1600" b="0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383" name="Google Shape;383;p29"/>
          <p:cNvSpPr txBox="1"/>
          <p:nvPr/>
        </p:nvSpPr>
        <p:spPr>
          <a:xfrm>
            <a:off x="-17125" y="1035550"/>
            <a:ext cx="2464500" cy="4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Verre</a:t>
            </a:r>
            <a:endParaRPr sz="1600" b="0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384" name="Google Shape;384;p29"/>
          <p:cNvSpPr txBox="1"/>
          <p:nvPr/>
        </p:nvSpPr>
        <p:spPr>
          <a:xfrm>
            <a:off x="-17125" y="1738988"/>
            <a:ext cx="2464500" cy="4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Filament de tungstène</a:t>
            </a:r>
            <a:endParaRPr sz="1600" b="0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385" name="Google Shape;385;p29"/>
          <p:cNvSpPr txBox="1"/>
          <p:nvPr/>
        </p:nvSpPr>
        <p:spPr>
          <a:xfrm>
            <a:off x="-17125" y="3899175"/>
            <a:ext cx="2464500" cy="4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Plot central</a:t>
            </a:r>
            <a:endParaRPr sz="1600" b="0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cxnSp>
        <p:nvCxnSpPr>
          <p:cNvPr id="386" name="Google Shape;386;p29"/>
          <p:cNvCxnSpPr/>
          <p:nvPr/>
        </p:nvCxnSpPr>
        <p:spPr>
          <a:xfrm>
            <a:off x="2218980" y="1283650"/>
            <a:ext cx="932400" cy="669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87" name="Google Shape;387;p29"/>
          <p:cNvCxnSpPr>
            <a:stCxn id="384" idx="3"/>
          </p:cNvCxnSpPr>
          <p:nvPr/>
        </p:nvCxnSpPr>
        <p:spPr>
          <a:xfrm rot="10800000" flipH="1">
            <a:off x="2447375" y="1828988"/>
            <a:ext cx="1021200" cy="1581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88" name="Google Shape;388;p29"/>
          <p:cNvCxnSpPr/>
          <p:nvPr/>
        </p:nvCxnSpPr>
        <p:spPr>
          <a:xfrm rot="10800000" flipH="1">
            <a:off x="2218980" y="2250425"/>
            <a:ext cx="1317300" cy="4401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89" name="Google Shape;389;p29"/>
          <p:cNvCxnSpPr/>
          <p:nvPr/>
        </p:nvCxnSpPr>
        <p:spPr>
          <a:xfrm>
            <a:off x="2218980" y="3418900"/>
            <a:ext cx="1607700" cy="4200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90" name="Google Shape;390;p29"/>
          <p:cNvCxnSpPr>
            <a:stCxn id="385" idx="3"/>
            <a:endCxn id="379" idx="2"/>
          </p:cNvCxnSpPr>
          <p:nvPr/>
        </p:nvCxnSpPr>
        <p:spPr>
          <a:xfrm>
            <a:off x="2447375" y="4147275"/>
            <a:ext cx="1440000" cy="2670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0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fr-FR"/>
              <a:t>18</a:t>
            </a:fld>
            <a:endParaRPr/>
          </a:p>
        </p:txBody>
      </p:sp>
      <p:sp>
        <p:nvSpPr>
          <p:cNvPr id="396" name="Google Shape;396;p30"/>
          <p:cNvSpPr txBox="1"/>
          <p:nvPr/>
        </p:nvSpPr>
        <p:spPr>
          <a:xfrm>
            <a:off x="0" y="0"/>
            <a:ext cx="9144000" cy="599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26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Pourquoi la lampe à incandescence ?</a:t>
            </a:r>
            <a:endParaRPr sz="26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397" name="Google Shape;397;p30"/>
          <p:cNvSpPr txBox="1"/>
          <p:nvPr/>
        </p:nvSpPr>
        <p:spPr>
          <a:xfrm>
            <a:off x="101850" y="3479650"/>
            <a:ext cx="8940300" cy="12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>
                <a:solidFill>
                  <a:schemeClr val="dk1"/>
                </a:solidFill>
                <a:highlight>
                  <a:schemeClr val="lt1"/>
                </a:highlight>
                <a:latin typeface="Lexend Deca"/>
                <a:ea typeface="Lexend Deca"/>
                <a:cs typeface="Lexend Deca"/>
                <a:sym typeface="Lexend Deca"/>
              </a:rPr>
              <a:t>Inconvénient </a:t>
            </a:r>
            <a:r>
              <a:rPr lang="fr-FR">
                <a:solidFill>
                  <a:schemeClr val="dk1"/>
                </a:solidFill>
                <a:highlight>
                  <a:schemeClr val="lt1"/>
                </a:highlight>
                <a:latin typeface="Lexend Deca"/>
                <a:ea typeface="Lexend Deca"/>
                <a:cs typeface="Lexend Deca"/>
                <a:sym typeface="Lexend Deca"/>
              </a:rPr>
              <a:t>: Ca chauffe toujours !</a:t>
            </a:r>
            <a:endParaRPr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solidFill>
                  <a:schemeClr val="dk1"/>
                </a:solidFill>
                <a:highlight>
                  <a:schemeClr val="lt1"/>
                </a:highlight>
                <a:latin typeface="Lexend Deca"/>
                <a:ea typeface="Lexend Deca"/>
                <a:cs typeface="Lexend Deca"/>
                <a:sym typeface="Lexend Deca"/>
              </a:rPr>
              <a:t>La principale partie de l’énergie électrique est convertie en chaleur (environ 95%).</a:t>
            </a:r>
            <a:endParaRPr>
              <a:solidFill>
                <a:schemeClr val="dk1"/>
              </a:solidFill>
              <a:highlight>
                <a:schemeClr val="lt1"/>
              </a:highlight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solidFill>
                  <a:schemeClr val="dk1"/>
                </a:solidFill>
                <a:highlight>
                  <a:schemeClr val="lt1"/>
                </a:highlight>
                <a:latin typeface="Lexend Deca"/>
                <a:ea typeface="Lexend Deca"/>
                <a:cs typeface="Lexend Deca"/>
                <a:sym typeface="Lexend Deca"/>
              </a:rPr>
              <a:t>C’est très gourmand en énergie, et ce n’est pas bon pour l’environnement de notre planète.</a:t>
            </a:r>
            <a:endParaRPr>
              <a:solidFill>
                <a:schemeClr val="dk1"/>
              </a:solidFill>
              <a:highlight>
                <a:schemeClr val="lt1"/>
              </a:highlight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solidFill>
                  <a:schemeClr val="dk1"/>
                </a:solidFill>
                <a:highlight>
                  <a:schemeClr val="lt1"/>
                </a:highlight>
                <a:latin typeface="Lexend Deca"/>
                <a:ea typeface="Lexend Deca"/>
                <a:cs typeface="Lexend Deca"/>
                <a:sym typeface="Lexend Deca"/>
              </a:rPr>
              <a:t>Aujourd’hui les lampes à incandescence ne sont plus disponibles à la vente depuis 2013.</a:t>
            </a:r>
            <a:endParaRPr/>
          </a:p>
        </p:txBody>
      </p:sp>
      <p:pic>
        <p:nvPicPr>
          <p:cNvPr id="398" name="Google Shape;398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4680" y="1988275"/>
            <a:ext cx="819725" cy="1548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9" name="Google Shape;399;p30"/>
          <p:cNvGrpSpPr/>
          <p:nvPr/>
        </p:nvGrpSpPr>
        <p:grpSpPr>
          <a:xfrm>
            <a:off x="1874415" y="715068"/>
            <a:ext cx="480231" cy="1081656"/>
            <a:chOff x="4151719" y="2015984"/>
            <a:chExt cx="1009525" cy="2059904"/>
          </a:xfrm>
        </p:grpSpPr>
        <p:pic>
          <p:nvPicPr>
            <p:cNvPr id="400" name="Google Shape;400;p3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151719" y="2197715"/>
              <a:ext cx="1009525" cy="18781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1" name="Google Shape;401;p3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297650" y="2015984"/>
              <a:ext cx="548700" cy="69564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2" name="Google Shape;402;p30"/>
          <p:cNvSpPr/>
          <p:nvPr/>
        </p:nvSpPr>
        <p:spPr>
          <a:xfrm>
            <a:off x="3239800" y="1065800"/>
            <a:ext cx="951900" cy="677400"/>
          </a:xfrm>
          <a:prstGeom prst="homePlate">
            <a:avLst>
              <a:gd name="adj" fmla="val 50000"/>
            </a:avLst>
          </a:prstGeom>
          <a:solidFill>
            <a:srgbClr val="1F49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403" name="Google Shape;403;p30"/>
          <p:cNvSpPr/>
          <p:nvPr/>
        </p:nvSpPr>
        <p:spPr>
          <a:xfrm>
            <a:off x="3239800" y="2394948"/>
            <a:ext cx="951900" cy="677400"/>
          </a:xfrm>
          <a:prstGeom prst="homePlate">
            <a:avLst>
              <a:gd name="adj" fmla="val 50000"/>
            </a:avLst>
          </a:prstGeom>
          <a:solidFill>
            <a:srgbClr val="1F49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30"/>
          <p:cNvSpPr txBox="1"/>
          <p:nvPr/>
        </p:nvSpPr>
        <p:spPr>
          <a:xfrm>
            <a:off x="4515175" y="913100"/>
            <a:ext cx="36366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solidFill>
                  <a:schemeClr val="dk1"/>
                </a:solidFill>
                <a:highlight>
                  <a:schemeClr val="lt1"/>
                </a:highlight>
                <a:latin typeface="Lexend Deca"/>
                <a:ea typeface="Lexend Deca"/>
                <a:cs typeface="Lexend Deca"/>
                <a:sym typeface="Lexend Deca"/>
              </a:rPr>
              <a:t>Durée de vie : environ 1 heure</a:t>
            </a:r>
            <a:endParaRPr>
              <a:solidFill>
                <a:schemeClr val="dk1"/>
              </a:solidFill>
              <a:highlight>
                <a:schemeClr val="lt1"/>
              </a:highlight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solidFill>
                  <a:schemeClr val="dk1"/>
                </a:solidFill>
                <a:highlight>
                  <a:schemeClr val="lt1"/>
                </a:highlight>
                <a:latin typeface="Lexend Deca"/>
                <a:ea typeface="Lexend Deca"/>
                <a:cs typeface="Lexend Deca"/>
                <a:sym typeface="Lexend Deca"/>
              </a:rPr>
              <a:t>Intensité lumineuse : 1 candela</a:t>
            </a:r>
            <a:endParaRPr>
              <a:solidFill>
                <a:schemeClr val="dk1"/>
              </a:solidFill>
              <a:highlight>
                <a:schemeClr val="lt1"/>
              </a:highlight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solidFill>
                  <a:schemeClr val="dk1"/>
                </a:solidFill>
                <a:highlight>
                  <a:schemeClr val="lt1"/>
                </a:highlight>
                <a:latin typeface="Lexend Deca"/>
                <a:ea typeface="Lexend Deca"/>
                <a:cs typeface="Lexend Deca"/>
                <a:sym typeface="Lexend Deca"/>
              </a:rPr>
              <a:t>Présence d’une flamme</a:t>
            </a:r>
            <a:endParaRPr>
              <a:solidFill>
                <a:schemeClr val="dk1"/>
              </a:solidFill>
              <a:highlight>
                <a:schemeClr val="lt1"/>
              </a:highlight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highlight>
                <a:schemeClr val="lt1"/>
              </a:highlight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405" name="Google Shape;405;p30"/>
          <p:cNvSpPr txBox="1"/>
          <p:nvPr/>
        </p:nvSpPr>
        <p:spPr>
          <a:xfrm>
            <a:off x="4515175" y="2253650"/>
            <a:ext cx="3792600" cy="8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solidFill>
                  <a:schemeClr val="dk1"/>
                </a:solidFill>
                <a:highlight>
                  <a:schemeClr val="lt1"/>
                </a:highlight>
                <a:latin typeface="Lexend Deca"/>
                <a:ea typeface="Lexend Deca"/>
                <a:cs typeface="Lexend Deca"/>
                <a:sym typeface="Lexend Deca"/>
              </a:rPr>
              <a:t>Durée de vie : environ 1 000 heures</a:t>
            </a:r>
            <a:endParaRPr>
              <a:solidFill>
                <a:schemeClr val="dk1"/>
              </a:solidFill>
              <a:highlight>
                <a:schemeClr val="lt1"/>
              </a:highlight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solidFill>
                  <a:schemeClr val="dk1"/>
                </a:solidFill>
                <a:highlight>
                  <a:schemeClr val="lt1"/>
                </a:highlight>
                <a:latin typeface="Lexend Deca"/>
                <a:ea typeface="Lexend Deca"/>
                <a:cs typeface="Lexend Deca"/>
                <a:sym typeface="Lexend Deca"/>
              </a:rPr>
              <a:t>Intensité lumineuse : 100 candelas</a:t>
            </a:r>
            <a:endParaRPr>
              <a:solidFill>
                <a:schemeClr val="dk1"/>
              </a:solidFill>
              <a:highlight>
                <a:schemeClr val="lt1"/>
              </a:highlight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solidFill>
                  <a:schemeClr val="dk1"/>
                </a:solidFill>
                <a:highlight>
                  <a:schemeClr val="lt1"/>
                </a:highlight>
                <a:latin typeface="Lexend Deca"/>
                <a:ea typeface="Lexend Deca"/>
                <a:cs typeface="Lexend Deca"/>
                <a:sym typeface="Lexend Deca"/>
              </a:rPr>
              <a:t>Absence de flamme</a:t>
            </a:r>
            <a:endParaRPr>
              <a:solidFill>
                <a:schemeClr val="dk1"/>
              </a:solidFill>
              <a:highlight>
                <a:schemeClr val="lt1"/>
              </a:highlight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highlight>
                <a:schemeClr val="lt1"/>
              </a:highlight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406" name="Google Shape;406;p30"/>
          <p:cNvSpPr txBox="1"/>
          <p:nvPr/>
        </p:nvSpPr>
        <p:spPr>
          <a:xfrm>
            <a:off x="474700" y="2546000"/>
            <a:ext cx="11403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latin typeface="Lexend Deca"/>
                <a:ea typeface="Lexend Deca"/>
                <a:cs typeface="Lexend Deca"/>
                <a:sym typeface="Lexend Deca"/>
              </a:rPr>
              <a:t>100 Watt</a:t>
            </a:r>
            <a:endParaRPr dirty="0">
              <a:latin typeface="Lexend Deca"/>
              <a:ea typeface="Lexend Deca"/>
              <a:cs typeface="Lexend Deca"/>
              <a:sym typeface="Lexend De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31"/>
          <p:cNvPicPr preferRelativeResize="0"/>
          <p:nvPr/>
        </p:nvPicPr>
        <p:blipFill rotWithShape="1">
          <a:blip r:embed="rId3">
            <a:alphaModFix/>
          </a:blip>
          <a:srcRect l="15931" t="22745" b="32007"/>
          <a:stretch/>
        </p:blipFill>
        <p:spPr>
          <a:xfrm>
            <a:off x="5480928" y="1799575"/>
            <a:ext cx="3339804" cy="2396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5725" y="1799575"/>
            <a:ext cx="4276524" cy="2396625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31"/>
          <p:cNvSpPr txBox="1"/>
          <p:nvPr/>
        </p:nvSpPr>
        <p:spPr>
          <a:xfrm>
            <a:off x="0" y="0"/>
            <a:ext cx="9144000" cy="564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La lumière sans flamme ni chaleur</a:t>
            </a:r>
            <a:endParaRPr/>
          </a:p>
        </p:txBody>
      </p:sp>
      <p:sp>
        <p:nvSpPr>
          <p:cNvPr id="414" name="Google Shape;414;p31"/>
          <p:cNvSpPr txBox="1"/>
          <p:nvPr/>
        </p:nvSpPr>
        <p:spPr>
          <a:xfrm>
            <a:off x="0" y="564300"/>
            <a:ext cx="9144000" cy="8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On peut observer des phénomènes de luminescence dans la nature notamment chez certains animaux…</a:t>
            </a:r>
            <a:endParaRPr/>
          </a:p>
        </p:txBody>
      </p:sp>
      <p:sp>
        <p:nvSpPr>
          <p:cNvPr id="415" name="Google Shape;415;p31"/>
          <p:cNvSpPr txBox="1"/>
          <p:nvPr/>
        </p:nvSpPr>
        <p:spPr>
          <a:xfrm>
            <a:off x="1463988" y="4249700"/>
            <a:ext cx="3000000" cy="5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Méduse luminescente</a:t>
            </a:r>
            <a:endParaRPr/>
          </a:p>
        </p:txBody>
      </p:sp>
      <p:sp>
        <p:nvSpPr>
          <p:cNvPr id="416" name="Google Shape;416;p31"/>
          <p:cNvSpPr txBox="1"/>
          <p:nvPr/>
        </p:nvSpPr>
        <p:spPr>
          <a:xfrm>
            <a:off x="5562563" y="4249700"/>
            <a:ext cx="3000000" cy="5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Ver luisant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2</a:t>
            </a:fld>
            <a:endParaRPr/>
          </a:p>
        </p:txBody>
      </p:sp>
      <p:sp>
        <p:nvSpPr>
          <p:cNvPr id="67" name="Google Shape;67;p14"/>
          <p:cNvSpPr txBox="1"/>
          <p:nvPr/>
        </p:nvSpPr>
        <p:spPr>
          <a:xfrm>
            <a:off x="0" y="22000"/>
            <a:ext cx="9144000" cy="599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2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La réaffectation des fonctions des bâtiments</a:t>
            </a:r>
            <a:endParaRPr sz="2600" b="0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2600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grpSp>
        <p:nvGrpSpPr>
          <p:cNvPr id="68" name="Google Shape;68;p14"/>
          <p:cNvGrpSpPr/>
          <p:nvPr/>
        </p:nvGrpSpPr>
        <p:grpSpPr>
          <a:xfrm>
            <a:off x="2711575" y="1725338"/>
            <a:ext cx="2436341" cy="2655994"/>
            <a:chOff x="-140005" y="1262305"/>
            <a:chExt cx="3408900" cy="3111156"/>
          </a:xfrm>
        </p:grpSpPr>
        <p:pic>
          <p:nvPicPr>
            <p:cNvPr id="69" name="Google Shape;69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27973" y="1840537"/>
              <a:ext cx="3184800" cy="253292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70" name="Google Shape;70;p14"/>
            <p:cNvSpPr txBox="1"/>
            <p:nvPr/>
          </p:nvSpPr>
          <p:spPr>
            <a:xfrm>
              <a:off x="-140005" y="1262305"/>
              <a:ext cx="3408900" cy="44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fr-FR" sz="2000" b="0" i="0" u="none" strike="noStrike" cap="none">
                  <a:solidFill>
                    <a:srgbClr val="000000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Bâtiment agricole</a:t>
              </a:r>
              <a:endParaRPr sz="20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endParaRPr>
            </a:p>
          </p:txBody>
        </p:sp>
      </p:grpSp>
      <p:grpSp>
        <p:nvGrpSpPr>
          <p:cNvPr id="71" name="Google Shape;71;p14"/>
          <p:cNvGrpSpPr/>
          <p:nvPr/>
        </p:nvGrpSpPr>
        <p:grpSpPr>
          <a:xfrm>
            <a:off x="5638092" y="1827890"/>
            <a:ext cx="2806500" cy="2450887"/>
            <a:chOff x="6166100" y="1281700"/>
            <a:chExt cx="2806500" cy="2450887"/>
          </a:xfrm>
        </p:grpSpPr>
        <p:pic>
          <p:nvPicPr>
            <p:cNvPr id="72" name="Google Shape;72;p14"/>
            <p:cNvPicPr preferRelativeResize="0"/>
            <p:nvPr/>
          </p:nvPicPr>
          <p:blipFill rotWithShape="1">
            <a:blip r:embed="rId4">
              <a:alphaModFix/>
            </a:blip>
            <a:srcRect l="17790" b="15496"/>
            <a:stretch/>
          </p:blipFill>
          <p:spPr>
            <a:xfrm>
              <a:off x="6166100" y="1812554"/>
              <a:ext cx="2806374" cy="192003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73" name="Google Shape;73;p14"/>
            <p:cNvSpPr txBox="1"/>
            <p:nvPr/>
          </p:nvSpPr>
          <p:spPr>
            <a:xfrm>
              <a:off x="6166100" y="1281700"/>
              <a:ext cx="2806500" cy="48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fr-FR" sz="2000" b="0" i="0" u="none" strike="noStrike" cap="none">
                  <a:solidFill>
                    <a:srgbClr val="000000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Bâtiment industriel</a:t>
              </a:r>
              <a:endParaRPr sz="20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endParaRPr>
            </a:p>
          </p:txBody>
        </p:sp>
      </p:grpSp>
      <p:grpSp>
        <p:nvGrpSpPr>
          <p:cNvPr id="74" name="Google Shape;74;p14"/>
          <p:cNvGrpSpPr/>
          <p:nvPr/>
        </p:nvGrpSpPr>
        <p:grpSpPr>
          <a:xfrm>
            <a:off x="305625" y="964025"/>
            <a:ext cx="2124009" cy="3825025"/>
            <a:chOff x="570699" y="233116"/>
            <a:chExt cx="2619000" cy="4739221"/>
          </a:xfrm>
        </p:grpSpPr>
        <p:pic>
          <p:nvPicPr>
            <p:cNvPr id="75" name="Google Shape;75;p1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74644" y="1120770"/>
              <a:ext cx="2072974" cy="385156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76" name="Google Shape;76;p14"/>
            <p:cNvSpPr txBox="1"/>
            <p:nvPr/>
          </p:nvSpPr>
          <p:spPr>
            <a:xfrm>
              <a:off x="570699" y="233116"/>
              <a:ext cx="2619000" cy="59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fr-FR" sz="2000" b="0" i="0" u="none" strike="noStrike" cap="none">
                  <a:solidFill>
                    <a:srgbClr val="000000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Bâtiment de sto</a:t>
              </a:r>
              <a:r>
                <a:rPr lang="fr-FR" sz="2000">
                  <a:latin typeface="Lexend Deca"/>
                  <a:ea typeface="Lexend Deca"/>
                  <a:cs typeface="Lexend Deca"/>
                  <a:sym typeface="Lexend Deca"/>
                </a:rPr>
                <a:t>ck</a:t>
              </a:r>
              <a:r>
                <a:rPr lang="fr-FR" sz="2000" b="0" i="0" u="none" strike="noStrike" cap="none">
                  <a:solidFill>
                    <a:srgbClr val="000000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age</a:t>
              </a:r>
              <a:endParaRPr sz="20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endParaRPr>
            </a:p>
          </p:txBody>
        </p:sp>
      </p:grpSp>
      <p:sp>
        <p:nvSpPr>
          <p:cNvPr id="77" name="Google Shape;77;p14"/>
          <p:cNvSpPr txBox="1"/>
          <p:nvPr/>
        </p:nvSpPr>
        <p:spPr>
          <a:xfrm>
            <a:off x="2663000" y="669200"/>
            <a:ext cx="3977400" cy="4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Comment éclairer les lieux ?</a:t>
            </a:r>
            <a:endParaRPr sz="2000" b="1">
              <a:latin typeface="Lexend Deca"/>
              <a:ea typeface="Lexend Deca"/>
              <a:cs typeface="Lexend Deca"/>
              <a:sym typeface="Lexend De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2"/>
          <p:cNvSpPr txBox="1"/>
          <p:nvPr/>
        </p:nvSpPr>
        <p:spPr>
          <a:xfrm>
            <a:off x="0" y="3849080"/>
            <a:ext cx="9144000" cy="5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20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Une invention a permis de s’éclairer selon un nouveau principe, </a:t>
            </a:r>
            <a:r>
              <a:rPr lang="fr-FR" sz="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l’électroluminescence. </a:t>
            </a:r>
            <a:endParaRPr sz="2000" b="1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422" name="Google Shape;422;p32"/>
          <p:cNvSpPr txBox="1"/>
          <p:nvPr/>
        </p:nvSpPr>
        <p:spPr>
          <a:xfrm>
            <a:off x="0" y="90250"/>
            <a:ext cx="9144000" cy="564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La lumière sans flamme ni chaleur</a:t>
            </a:r>
            <a:endParaRPr/>
          </a:p>
        </p:txBody>
      </p:sp>
      <p:grpSp>
        <p:nvGrpSpPr>
          <p:cNvPr id="423" name="Google Shape;423;p32"/>
          <p:cNvGrpSpPr/>
          <p:nvPr/>
        </p:nvGrpSpPr>
        <p:grpSpPr>
          <a:xfrm>
            <a:off x="27775" y="869042"/>
            <a:ext cx="2665800" cy="2329233"/>
            <a:chOff x="27775" y="869042"/>
            <a:chExt cx="2665800" cy="2329233"/>
          </a:xfrm>
        </p:grpSpPr>
        <p:pic>
          <p:nvPicPr>
            <p:cNvPr id="424" name="Google Shape;424;p3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98663" y="869042"/>
              <a:ext cx="1479718" cy="13703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5" name="Google Shape;425;p32"/>
            <p:cNvSpPr txBox="1"/>
            <p:nvPr/>
          </p:nvSpPr>
          <p:spPr>
            <a:xfrm>
              <a:off x="27775" y="2687075"/>
              <a:ext cx="2665800" cy="51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600">
                  <a:solidFill>
                    <a:schemeClr val="dk1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Tube de néon </a:t>
              </a:r>
              <a:endParaRPr sz="1600"/>
            </a:p>
          </p:txBody>
        </p:sp>
      </p:grpSp>
      <p:grpSp>
        <p:nvGrpSpPr>
          <p:cNvPr id="426" name="Google Shape;426;p32"/>
          <p:cNvGrpSpPr/>
          <p:nvPr/>
        </p:nvGrpSpPr>
        <p:grpSpPr>
          <a:xfrm>
            <a:off x="3130600" y="1592614"/>
            <a:ext cx="2790600" cy="1571636"/>
            <a:chOff x="3130600" y="1592614"/>
            <a:chExt cx="2790600" cy="1571636"/>
          </a:xfrm>
        </p:grpSpPr>
        <p:pic>
          <p:nvPicPr>
            <p:cNvPr id="427" name="Google Shape;427;p3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16022" y="1592614"/>
              <a:ext cx="1225878" cy="756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8" name="Google Shape;428;p32"/>
            <p:cNvSpPr txBox="1"/>
            <p:nvPr/>
          </p:nvSpPr>
          <p:spPr>
            <a:xfrm>
              <a:off x="3130600" y="2653050"/>
              <a:ext cx="2790600" cy="51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600">
                  <a:solidFill>
                    <a:schemeClr val="dk1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Diode électroluminescente (LED)</a:t>
              </a:r>
              <a:endParaRPr sz="1600"/>
            </a:p>
          </p:txBody>
        </p:sp>
      </p:grpSp>
      <p:grpSp>
        <p:nvGrpSpPr>
          <p:cNvPr id="429" name="Google Shape;429;p32"/>
          <p:cNvGrpSpPr/>
          <p:nvPr/>
        </p:nvGrpSpPr>
        <p:grpSpPr>
          <a:xfrm>
            <a:off x="7031750" y="888109"/>
            <a:ext cx="2054400" cy="2276141"/>
            <a:chOff x="7031750" y="888109"/>
            <a:chExt cx="2054400" cy="2276141"/>
          </a:xfrm>
        </p:grpSpPr>
        <p:pic>
          <p:nvPicPr>
            <p:cNvPr id="430" name="Google Shape;430;p3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573820" y="888109"/>
              <a:ext cx="869600" cy="16465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1" name="Google Shape;431;p32"/>
            <p:cNvSpPr txBox="1"/>
            <p:nvPr/>
          </p:nvSpPr>
          <p:spPr>
            <a:xfrm>
              <a:off x="7031750" y="2653050"/>
              <a:ext cx="2054400" cy="51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600">
                  <a:solidFill>
                    <a:schemeClr val="dk1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Lampe fluocompacte</a:t>
              </a:r>
              <a:endParaRPr sz="16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8200" y="2090250"/>
            <a:ext cx="951900" cy="740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85025" y="2028858"/>
            <a:ext cx="498351" cy="792618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33"/>
          <p:cNvSpPr txBox="1"/>
          <p:nvPr/>
        </p:nvSpPr>
        <p:spPr>
          <a:xfrm>
            <a:off x="0" y="87525"/>
            <a:ext cx="9144000" cy="564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La lumière sans flamme ni chaleur</a:t>
            </a:r>
            <a:endParaRPr/>
          </a:p>
        </p:txBody>
      </p:sp>
      <p:pic>
        <p:nvPicPr>
          <p:cNvPr id="439" name="Google Shape;439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85025" y="810850"/>
            <a:ext cx="498350" cy="8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33"/>
          <p:cNvSpPr/>
          <p:nvPr/>
        </p:nvSpPr>
        <p:spPr>
          <a:xfrm>
            <a:off x="3426750" y="990698"/>
            <a:ext cx="951900" cy="677400"/>
          </a:xfrm>
          <a:prstGeom prst="homePlate">
            <a:avLst>
              <a:gd name="adj" fmla="val 50000"/>
            </a:avLst>
          </a:prstGeom>
          <a:solidFill>
            <a:srgbClr val="1F49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3"/>
          <p:cNvSpPr txBox="1"/>
          <p:nvPr/>
        </p:nvSpPr>
        <p:spPr>
          <a:xfrm>
            <a:off x="4549725" y="686115"/>
            <a:ext cx="3792600" cy="8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>
                <a:solidFill>
                  <a:schemeClr val="dk1"/>
                </a:solidFill>
                <a:highlight>
                  <a:schemeClr val="lt1"/>
                </a:highlight>
                <a:latin typeface="Lexend Deca"/>
                <a:ea typeface="Lexend Deca"/>
                <a:cs typeface="Lexend Deca"/>
                <a:sym typeface="Lexend Deca"/>
              </a:rPr>
              <a:t>Durée de vie : environ </a:t>
            </a:r>
            <a:r>
              <a:rPr lang="fr-FR" b="1" dirty="0">
                <a:solidFill>
                  <a:schemeClr val="dk1"/>
                </a:solidFill>
                <a:highlight>
                  <a:schemeClr val="lt1"/>
                </a:highlight>
                <a:latin typeface="Lexend Deca"/>
                <a:ea typeface="Lexend Deca"/>
                <a:cs typeface="Lexend Deca"/>
                <a:sym typeface="Lexend Deca"/>
              </a:rPr>
              <a:t>1 000 heures</a:t>
            </a:r>
            <a:endParaRPr b="1" dirty="0">
              <a:solidFill>
                <a:schemeClr val="dk1"/>
              </a:solidFill>
              <a:highlight>
                <a:schemeClr val="lt1"/>
              </a:highlight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>
                <a:solidFill>
                  <a:schemeClr val="dk1"/>
                </a:solidFill>
                <a:highlight>
                  <a:schemeClr val="lt1"/>
                </a:highlight>
                <a:latin typeface="Lexend Deca"/>
                <a:ea typeface="Lexend Deca"/>
                <a:cs typeface="Lexend Deca"/>
                <a:sym typeface="Lexend Deca"/>
              </a:rPr>
              <a:t>Intensité lumineuse : 100 candelas</a:t>
            </a:r>
            <a:endParaRPr dirty="0">
              <a:solidFill>
                <a:schemeClr val="dk1"/>
              </a:solidFill>
              <a:highlight>
                <a:schemeClr val="lt1"/>
              </a:highlight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>
                <a:solidFill>
                  <a:schemeClr val="dk1"/>
                </a:solidFill>
                <a:highlight>
                  <a:schemeClr val="lt1"/>
                </a:highlight>
                <a:latin typeface="Lexend Deca"/>
                <a:ea typeface="Lexend Deca"/>
                <a:cs typeface="Lexend Deca"/>
                <a:sym typeface="Lexend Deca"/>
              </a:rPr>
              <a:t>Dégagement de chaleur </a:t>
            </a:r>
            <a:r>
              <a:rPr lang="fr-FR" dirty="0" smtClean="0">
                <a:solidFill>
                  <a:schemeClr val="dk1"/>
                </a:solidFill>
                <a:highlight>
                  <a:schemeClr val="lt1"/>
                </a:highlight>
                <a:latin typeface="Lexend Deca"/>
                <a:ea typeface="Lexend Deca"/>
                <a:cs typeface="Lexend Deca"/>
                <a:sym typeface="Lexend Deca"/>
              </a:rPr>
              <a:t>important</a:t>
            </a: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 smtClean="0">
                <a:solidFill>
                  <a:schemeClr val="dk1"/>
                </a:solidFill>
                <a:highlight>
                  <a:schemeClr val="lt1"/>
                </a:highlight>
                <a:latin typeface="Lexend Deca"/>
                <a:ea typeface="Lexend Deca"/>
                <a:cs typeface="Lexend Deca"/>
                <a:sym typeface="Lexend Deca"/>
              </a:rPr>
              <a:t>Forte consommation d’énergie</a:t>
            </a:r>
            <a:endParaRPr dirty="0">
              <a:solidFill>
                <a:schemeClr val="dk1"/>
              </a:solidFill>
              <a:highlight>
                <a:schemeClr val="lt1"/>
              </a:highlight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442" name="Google Shape;442;p33"/>
          <p:cNvSpPr/>
          <p:nvPr/>
        </p:nvSpPr>
        <p:spPr>
          <a:xfrm>
            <a:off x="3426750" y="2337298"/>
            <a:ext cx="951900" cy="677400"/>
          </a:xfrm>
          <a:prstGeom prst="homePlate">
            <a:avLst>
              <a:gd name="adj" fmla="val 50000"/>
            </a:avLst>
          </a:prstGeom>
          <a:solidFill>
            <a:srgbClr val="1F49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33"/>
          <p:cNvSpPr txBox="1"/>
          <p:nvPr/>
        </p:nvSpPr>
        <p:spPr>
          <a:xfrm>
            <a:off x="4549725" y="1979096"/>
            <a:ext cx="3792600" cy="8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>
                <a:solidFill>
                  <a:schemeClr val="dk1"/>
                </a:solidFill>
                <a:highlight>
                  <a:schemeClr val="lt1"/>
                </a:highlight>
                <a:latin typeface="Lexend Deca"/>
                <a:ea typeface="Lexend Deca"/>
                <a:cs typeface="Lexend Deca"/>
                <a:sym typeface="Lexend Deca"/>
              </a:rPr>
              <a:t>Durée de vie : environ </a:t>
            </a:r>
            <a:r>
              <a:rPr lang="fr-FR" b="1" dirty="0">
                <a:solidFill>
                  <a:schemeClr val="dk1"/>
                </a:solidFill>
                <a:highlight>
                  <a:schemeClr val="lt1"/>
                </a:highlight>
                <a:latin typeface="Lexend Deca"/>
                <a:ea typeface="Lexend Deca"/>
                <a:cs typeface="Lexend Deca"/>
                <a:sym typeface="Lexend Deca"/>
              </a:rPr>
              <a:t>7 000 heures</a:t>
            </a:r>
            <a:endParaRPr b="1" dirty="0">
              <a:solidFill>
                <a:schemeClr val="dk1"/>
              </a:solidFill>
              <a:highlight>
                <a:schemeClr val="lt1"/>
              </a:highlight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>
                <a:solidFill>
                  <a:schemeClr val="dk1"/>
                </a:solidFill>
                <a:highlight>
                  <a:schemeClr val="lt1"/>
                </a:highlight>
                <a:latin typeface="Lexend Deca"/>
                <a:ea typeface="Lexend Deca"/>
                <a:cs typeface="Lexend Deca"/>
                <a:sym typeface="Lexend Deca"/>
              </a:rPr>
              <a:t>Intensité lumineuse : 100 candelas</a:t>
            </a:r>
            <a:endParaRPr dirty="0">
              <a:solidFill>
                <a:schemeClr val="dk1"/>
              </a:solidFill>
              <a:highlight>
                <a:schemeClr val="lt1"/>
              </a:highlight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>
                <a:solidFill>
                  <a:schemeClr val="dk1"/>
                </a:solidFill>
                <a:highlight>
                  <a:schemeClr val="lt1"/>
                </a:highlight>
                <a:latin typeface="Lexend Deca"/>
                <a:ea typeface="Lexend Deca"/>
                <a:cs typeface="Lexend Deca"/>
                <a:sym typeface="Lexend Deca"/>
              </a:rPr>
              <a:t>Faible dégagement de chaleur </a:t>
            </a:r>
            <a:endParaRPr dirty="0">
              <a:solidFill>
                <a:schemeClr val="dk1"/>
              </a:solidFill>
              <a:highlight>
                <a:schemeClr val="lt1"/>
              </a:highlight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 smtClean="0">
                <a:solidFill>
                  <a:schemeClr val="dk1"/>
                </a:solidFill>
                <a:highlight>
                  <a:schemeClr val="lt1"/>
                </a:highlight>
                <a:latin typeface="Lexend Deca"/>
                <a:ea typeface="Lexend Deca"/>
                <a:cs typeface="Lexend Deca"/>
                <a:sym typeface="Lexend Deca"/>
              </a:rPr>
              <a:t>Miniaturisation</a:t>
            </a: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 smtClean="0">
                <a:solidFill>
                  <a:schemeClr val="dk1"/>
                </a:solidFill>
                <a:highlight>
                  <a:schemeClr val="lt1"/>
                </a:highlight>
                <a:latin typeface="Lexend Deca"/>
                <a:ea typeface="Lexend Deca"/>
                <a:cs typeface="Lexend Deca"/>
                <a:sym typeface="Lexend Deca"/>
              </a:rPr>
              <a:t>Faible consommation</a:t>
            </a:r>
            <a:endParaRPr dirty="0">
              <a:solidFill>
                <a:schemeClr val="dk1"/>
              </a:solidFill>
              <a:highlight>
                <a:schemeClr val="lt1"/>
              </a:highlight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highlight>
                <a:schemeClr val="lt1"/>
              </a:highlight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highlight>
                <a:schemeClr val="lt1"/>
              </a:highlight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444" name="Google Shape;444;p33"/>
          <p:cNvSpPr/>
          <p:nvPr/>
        </p:nvSpPr>
        <p:spPr>
          <a:xfrm>
            <a:off x="3426750" y="3702348"/>
            <a:ext cx="951900" cy="677400"/>
          </a:xfrm>
          <a:prstGeom prst="homePlate">
            <a:avLst>
              <a:gd name="adj" fmla="val 50000"/>
            </a:avLst>
          </a:prstGeom>
          <a:solidFill>
            <a:srgbClr val="1F49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33"/>
          <p:cNvSpPr txBox="1"/>
          <p:nvPr/>
        </p:nvSpPr>
        <p:spPr>
          <a:xfrm>
            <a:off x="4549725" y="3484850"/>
            <a:ext cx="3792600" cy="8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fr-FR" dirty="0">
                <a:solidFill>
                  <a:schemeClr val="dk1"/>
                </a:solidFill>
                <a:highlight>
                  <a:schemeClr val="lt1"/>
                </a:highlight>
                <a:latin typeface="Lexend Deca"/>
                <a:ea typeface="Lexend Deca"/>
                <a:cs typeface="Lexend Deca"/>
                <a:sym typeface="Lexend Deca"/>
              </a:rPr>
              <a:t>Durée de vie : environ 50 000 heures</a:t>
            </a:r>
            <a:endParaRPr dirty="0">
              <a:solidFill>
                <a:schemeClr val="dk1"/>
              </a:solidFill>
              <a:highlight>
                <a:schemeClr val="lt1"/>
              </a:highlight>
              <a:latin typeface="Lexend Deca"/>
              <a:ea typeface="Lexend Deca"/>
              <a:cs typeface="Lexend Deca"/>
              <a:sym typeface="Lexend Deca"/>
            </a:endParaRPr>
          </a:p>
          <a:p>
            <a:pPr>
              <a:lnSpc>
                <a:spcPct val="120000"/>
              </a:lnSpc>
            </a:pPr>
            <a:r>
              <a:rPr lang="fr-FR" dirty="0">
                <a:solidFill>
                  <a:schemeClr val="dk1"/>
                </a:solidFill>
                <a:highlight>
                  <a:schemeClr val="lt1"/>
                </a:highlight>
                <a:latin typeface="Lexend Deca"/>
                <a:ea typeface="Lexend Deca"/>
                <a:cs typeface="Lexend Deca"/>
                <a:sym typeface="Lexend Deca"/>
              </a:rPr>
              <a:t>Intensité lumineuse : 100 candelas</a:t>
            </a:r>
            <a:endParaRPr dirty="0">
              <a:solidFill>
                <a:schemeClr val="dk1"/>
              </a:solidFill>
              <a:highlight>
                <a:schemeClr val="lt1"/>
              </a:highlight>
              <a:latin typeface="Lexend Deca"/>
              <a:ea typeface="Lexend Deca"/>
              <a:cs typeface="Lexend Deca"/>
              <a:sym typeface="Lexend Deca"/>
            </a:endParaRPr>
          </a:p>
          <a:p>
            <a:pPr>
              <a:lnSpc>
                <a:spcPct val="120000"/>
              </a:lnSpc>
            </a:pPr>
            <a:r>
              <a:rPr lang="fr-FR" dirty="0">
                <a:solidFill>
                  <a:schemeClr val="dk1"/>
                </a:solidFill>
                <a:highlight>
                  <a:schemeClr val="lt1"/>
                </a:highlight>
                <a:latin typeface="Lexend Deca"/>
                <a:ea typeface="Lexend Deca"/>
                <a:cs typeface="Lexend Deca"/>
                <a:sym typeface="Lexend Deca"/>
              </a:rPr>
              <a:t>Dégagement de chaleur imperceptible </a:t>
            </a:r>
            <a:endParaRPr dirty="0">
              <a:solidFill>
                <a:schemeClr val="dk1"/>
              </a:solidFill>
              <a:highlight>
                <a:schemeClr val="lt1"/>
              </a:highlight>
              <a:latin typeface="Lexend Deca"/>
              <a:ea typeface="Lexend Deca"/>
              <a:cs typeface="Lexend Deca"/>
              <a:sym typeface="Lexend Deca"/>
            </a:endParaRPr>
          </a:p>
          <a:p>
            <a:pPr>
              <a:lnSpc>
                <a:spcPct val="120000"/>
              </a:lnSpc>
            </a:pPr>
            <a:r>
              <a:rPr lang="fr-FR" dirty="0" smtClean="0">
                <a:solidFill>
                  <a:schemeClr val="dk1"/>
                </a:solidFill>
                <a:highlight>
                  <a:schemeClr val="lt1"/>
                </a:highlight>
                <a:latin typeface="Lexend Deca"/>
                <a:ea typeface="Lexend Deca"/>
                <a:cs typeface="Lexend Deca"/>
                <a:sym typeface="Lexend Deca"/>
              </a:rPr>
              <a:t>Très faible consommation</a:t>
            </a:r>
          </a:p>
          <a:p>
            <a:pPr>
              <a:lnSpc>
                <a:spcPct val="120000"/>
              </a:lnSpc>
            </a:pPr>
            <a:r>
              <a:rPr lang="fr-FR" dirty="0" smtClean="0">
                <a:solidFill>
                  <a:schemeClr val="dk1"/>
                </a:solidFill>
                <a:highlight>
                  <a:schemeClr val="lt1"/>
                </a:highlight>
                <a:latin typeface="Lexend Deca"/>
                <a:ea typeface="Lexend Deca"/>
                <a:cs typeface="Lexend Deca"/>
                <a:sym typeface="Lexend Deca"/>
              </a:rPr>
              <a:t>Miniaturisation (</a:t>
            </a:r>
            <a:r>
              <a:rPr lang="fr-FR" dirty="0" err="1" smtClean="0">
                <a:solidFill>
                  <a:schemeClr val="dk1"/>
                </a:solidFill>
                <a:highlight>
                  <a:schemeClr val="lt1"/>
                </a:highlight>
                <a:latin typeface="Lexend Deca"/>
                <a:ea typeface="Lexend Deca"/>
                <a:cs typeface="Lexend Deca"/>
                <a:sym typeface="Lexend Deca"/>
              </a:rPr>
              <a:t>LEDs</a:t>
            </a:r>
            <a:r>
              <a:rPr lang="fr-FR" dirty="0" smtClean="0">
                <a:solidFill>
                  <a:schemeClr val="dk1"/>
                </a:solidFill>
                <a:highlight>
                  <a:schemeClr val="lt1"/>
                </a:highlight>
                <a:latin typeface="Lexend Deca"/>
                <a:ea typeface="Lexend Deca"/>
                <a:cs typeface="Lexend Deca"/>
                <a:sym typeface="Lexend Deca"/>
              </a:rPr>
              <a:t>)</a:t>
            </a:r>
            <a:endParaRPr dirty="0">
              <a:solidFill>
                <a:schemeClr val="dk1"/>
              </a:solidFill>
              <a:highlight>
                <a:schemeClr val="lt1"/>
              </a:highlight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highlight>
                <a:schemeClr val="lt1"/>
              </a:highlight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highlight>
                <a:schemeClr val="lt1"/>
              </a:highlight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446" name="Google Shape;446;p33"/>
          <p:cNvSpPr txBox="1"/>
          <p:nvPr/>
        </p:nvSpPr>
        <p:spPr>
          <a:xfrm>
            <a:off x="1038325" y="2659475"/>
            <a:ext cx="6792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latin typeface="Lexend Deca"/>
                <a:ea typeface="Lexend Deca"/>
                <a:cs typeface="Lexend Deca"/>
                <a:sym typeface="Lexend Deca"/>
              </a:rPr>
              <a:t>Néon</a:t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447" name="Google Shape;447;p33"/>
          <p:cNvSpPr txBox="1"/>
          <p:nvPr/>
        </p:nvSpPr>
        <p:spPr>
          <a:xfrm>
            <a:off x="1755400" y="2717725"/>
            <a:ext cx="15576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Lampe </a:t>
            </a:r>
            <a:endParaRPr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fluocompacte</a:t>
            </a:r>
            <a:endParaRPr sz="1200"/>
          </a:p>
        </p:txBody>
      </p:sp>
      <p:pic>
        <p:nvPicPr>
          <p:cNvPr id="448" name="Google Shape;448;p33"/>
          <p:cNvPicPr preferRelativeResize="0"/>
          <p:nvPr/>
        </p:nvPicPr>
        <p:blipFill rotWithShape="1">
          <a:blip r:embed="rId6">
            <a:alphaModFix/>
          </a:blip>
          <a:srcRect l="29030" t="32758" r="26622" b="34243"/>
          <a:stretch/>
        </p:blipFill>
        <p:spPr>
          <a:xfrm>
            <a:off x="927700" y="3506700"/>
            <a:ext cx="2154325" cy="1068700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33"/>
          <p:cNvSpPr txBox="1"/>
          <p:nvPr/>
        </p:nvSpPr>
        <p:spPr>
          <a:xfrm>
            <a:off x="413450" y="971050"/>
            <a:ext cx="18378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Lampe </a:t>
            </a:r>
            <a:endParaRPr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à incandescence</a:t>
            </a:r>
            <a:endParaRPr sz="1200"/>
          </a:p>
        </p:txBody>
      </p:sp>
      <p:sp>
        <p:nvSpPr>
          <p:cNvPr id="450" name="Google Shape;450;p33"/>
          <p:cNvSpPr txBox="1"/>
          <p:nvPr/>
        </p:nvSpPr>
        <p:spPr>
          <a:xfrm>
            <a:off x="725100" y="4533700"/>
            <a:ext cx="22008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Lampe à LED</a:t>
            </a:r>
            <a:endParaRPr sz="12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4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22</a:t>
            </a:fld>
            <a:endParaRPr/>
          </a:p>
        </p:txBody>
      </p:sp>
      <p:sp>
        <p:nvSpPr>
          <p:cNvPr id="456" name="Google Shape;456;p34"/>
          <p:cNvSpPr txBox="1"/>
          <p:nvPr/>
        </p:nvSpPr>
        <p:spPr>
          <a:xfrm>
            <a:off x="150" y="1106025"/>
            <a:ext cx="9144000" cy="8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i="0" u="none" strike="noStrike" cap="none" dirty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Pour habiter </a:t>
            </a:r>
            <a:r>
              <a:rPr lang="fr-FR" sz="2000" i="0" u="none" strike="noStrike" cap="none" dirty="0" smtClean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un </a:t>
            </a:r>
            <a:r>
              <a:rPr lang="fr-FR" sz="2000" dirty="0" smtClean="0">
                <a:latin typeface="Lexend Deca"/>
                <a:ea typeface="Lexend Deca"/>
                <a:cs typeface="Lexend Deca"/>
                <a:sym typeface="Lexend Deca"/>
              </a:rPr>
              <a:t>bâtiment transformé </a:t>
            </a:r>
            <a:r>
              <a:rPr lang="fr-FR" sz="2000" i="0" u="none" strike="noStrike" cap="none" dirty="0" smtClean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on </a:t>
            </a:r>
            <a:r>
              <a:rPr lang="fr-FR" sz="2000" i="0" u="none" strike="noStrike" cap="none" dirty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fractionne l’espace en pièce d’habitation : </a:t>
            </a:r>
            <a:endParaRPr sz="2000" i="0" u="none" strike="noStrike" cap="none" dirty="0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i="0" u="none" strike="noStrike" cap="none" dirty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il faut éclairer chaque pièce</a:t>
            </a:r>
            <a:endParaRPr sz="1400" i="0" u="none" strike="noStrike" cap="none" dirty="0">
              <a:solidFill>
                <a:srgbClr val="000000"/>
              </a:solidFill>
            </a:endParaRPr>
          </a:p>
        </p:txBody>
      </p:sp>
      <p:pic>
        <p:nvPicPr>
          <p:cNvPr id="457" name="Google Shape;457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78612" y="3655473"/>
            <a:ext cx="1387075" cy="1387075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34"/>
          <p:cNvSpPr txBox="1"/>
          <p:nvPr/>
        </p:nvSpPr>
        <p:spPr>
          <a:xfrm>
            <a:off x="150" y="2372053"/>
            <a:ext cx="9144000" cy="5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latin typeface="Lexend Deca"/>
                <a:ea typeface="Lexend Deca"/>
                <a:cs typeface="Lexend Deca"/>
                <a:sym typeface="Lexend Deca"/>
              </a:rPr>
              <a:t>L’électricité  </a:t>
            </a:r>
            <a:r>
              <a:rPr lang="fr-FR" sz="200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oui, mais </a:t>
            </a:r>
            <a:r>
              <a:rPr lang="fr-FR" sz="2000">
                <a:latin typeface="Lexend Deca"/>
                <a:ea typeface="Lexend Deca"/>
                <a:cs typeface="Lexend Deca"/>
                <a:sym typeface="Lexend Deca"/>
              </a:rPr>
              <a:t>ne peut-on pas</a:t>
            </a:r>
            <a:r>
              <a:rPr lang="fr-FR" sz="200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 utiliser la lumière naturelle ?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459" name="Google Shape;459;p34"/>
          <p:cNvSpPr txBox="1"/>
          <p:nvPr/>
        </p:nvSpPr>
        <p:spPr>
          <a:xfrm>
            <a:off x="0" y="170400"/>
            <a:ext cx="9144000" cy="6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Problématique </a:t>
            </a:r>
            <a:r>
              <a:rPr lang="fr-FR" sz="20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: Éclairer une pièce.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5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fr-FR"/>
              <a:t>23</a:t>
            </a:fld>
            <a:endParaRPr/>
          </a:p>
        </p:txBody>
      </p:sp>
      <p:sp>
        <p:nvSpPr>
          <p:cNvPr id="465" name="Google Shape;465;p35"/>
          <p:cNvSpPr txBox="1"/>
          <p:nvPr/>
        </p:nvSpPr>
        <p:spPr>
          <a:xfrm>
            <a:off x="-42350" y="0"/>
            <a:ext cx="9144000" cy="599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2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Comment faire entrer de la lumière naturellement ?</a:t>
            </a:r>
            <a:endParaRPr sz="26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466" name="Google Shape;466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89250" y="1107175"/>
            <a:ext cx="3349225" cy="32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910500" y="1938975"/>
            <a:ext cx="2293550" cy="229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42875" y="599700"/>
            <a:ext cx="1940100" cy="16511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9" name="Google Shape;469;p35"/>
          <p:cNvCxnSpPr/>
          <p:nvPr/>
        </p:nvCxnSpPr>
        <p:spPr>
          <a:xfrm>
            <a:off x="6669000" y="1876500"/>
            <a:ext cx="1458000" cy="985500"/>
          </a:xfrm>
          <a:prstGeom prst="straightConnector1">
            <a:avLst/>
          </a:prstGeom>
          <a:noFill/>
          <a:ln w="76200" cap="flat" cmpd="sng">
            <a:solidFill>
              <a:srgbClr val="F1C23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70" name="Google Shape;470;p35"/>
          <p:cNvCxnSpPr/>
          <p:nvPr/>
        </p:nvCxnSpPr>
        <p:spPr>
          <a:xfrm flipH="1">
            <a:off x="3712500" y="2889000"/>
            <a:ext cx="4428000" cy="648000"/>
          </a:xfrm>
          <a:prstGeom prst="straightConnector1">
            <a:avLst/>
          </a:prstGeom>
          <a:noFill/>
          <a:ln w="76200" cap="flat" cmpd="sng">
            <a:solidFill>
              <a:srgbClr val="F1C23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471" name="Google Shape;471;p35"/>
          <p:cNvPicPr preferRelativeResize="0"/>
          <p:nvPr/>
        </p:nvPicPr>
        <p:blipFill rotWithShape="1">
          <a:blip r:embed="rId6">
            <a:alphaModFix/>
          </a:blip>
          <a:srcRect r="25194"/>
          <a:stretch/>
        </p:blipFill>
        <p:spPr>
          <a:xfrm>
            <a:off x="686975" y="1901000"/>
            <a:ext cx="1772500" cy="2369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2" name="Google Shape;472;p35"/>
          <p:cNvGrpSpPr/>
          <p:nvPr/>
        </p:nvGrpSpPr>
        <p:grpSpPr>
          <a:xfrm>
            <a:off x="2389250" y="1964087"/>
            <a:ext cx="1054063" cy="1514824"/>
            <a:chOff x="2389250" y="1964087"/>
            <a:chExt cx="1054063" cy="1514824"/>
          </a:xfrm>
        </p:grpSpPr>
        <p:pic>
          <p:nvPicPr>
            <p:cNvPr id="473" name="Google Shape;473;p3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389250" y="1964087"/>
              <a:ext cx="1054063" cy="1514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4" name="Google Shape;474;p3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592288" y="2397488"/>
              <a:ext cx="648000" cy="648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1986" y="1914763"/>
            <a:ext cx="2078453" cy="183163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80" name="Google Shape;48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0700" y="1422375"/>
            <a:ext cx="1688138" cy="22508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81" name="Google Shape;481;p36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fr-FR"/>
              <a:t>24</a:t>
            </a:fld>
            <a:endParaRPr/>
          </a:p>
        </p:txBody>
      </p:sp>
      <p:sp>
        <p:nvSpPr>
          <p:cNvPr id="482" name="Google Shape;482;p36"/>
          <p:cNvSpPr txBox="1"/>
          <p:nvPr/>
        </p:nvSpPr>
        <p:spPr>
          <a:xfrm>
            <a:off x="0" y="-14650"/>
            <a:ext cx="9144000" cy="599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26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Evolution progressive de la résistance au poids</a:t>
            </a:r>
            <a:endParaRPr sz="26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483" name="Google Shape;483;p36"/>
          <p:cNvPicPr preferRelativeResize="0"/>
          <p:nvPr/>
        </p:nvPicPr>
        <p:blipFill rotWithShape="1">
          <a:blip r:embed="rId5">
            <a:alphaModFix/>
          </a:blip>
          <a:srcRect l="8450"/>
          <a:stretch/>
        </p:blipFill>
        <p:spPr>
          <a:xfrm>
            <a:off x="6705450" y="1974150"/>
            <a:ext cx="2438549" cy="1498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84" name="Google Shape;484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3926199" y="1273750"/>
            <a:ext cx="1066500" cy="34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7689732" y="1102450"/>
            <a:ext cx="1066500" cy="837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36"/>
          <p:cNvSpPr/>
          <p:nvPr/>
        </p:nvSpPr>
        <p:spPr>
          <a:xfrm>
            <a:off x="5454525" y="2544225"/>
            <a:ext cx="1224600" cy="393600"/>
          </a:xfrm>
          <a:prstGeom prst="chevron">
            <a:avLst>
              <a:gd name="adj" fmla="val 50000"/>
            </a:avLst>
          </a:prstGeom>
          <a:solidFill>
            <a:srgbClr val="1F49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7" name="Google Shape;487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504466" y="1357225"/>
            <a:ext cx="1066500" cy="175550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36"/>
          <p:cNvSpPr/>
          <p:nvPr/>
        </p:nvSpPr>
        <p:spPr>
          <a:xfrm>
            <a:off x="2103300" y="2544225"/>
            <a:ext cx="1224600" cy="393600"/>
          </a:xfrm>
          <a:prstGeom prst="chevron">
            <a:avLst>
              <a:gd name="adj" fmla="val 50000"/>
            </a:avLst>
          </a:prstGeom>
          <a:solidFill>
            <a:srgbClr val="1F49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36"/>
          <p:cNvSpPr txBox="1"/>
          <p:nvPr/>
        </p:nvSpPr>
        <p:spPr>
          <a:xfrm>
            <a:off x="2008675" y="612675"/>
            <a:ext cx="4465200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latin typeface="Lexend Deca"/>
                <a:ea typeface="Lexend Deca"/>
                <a:cs typeface="Lexend Deca"/>
                <a:sym typeface="Lexend Deca"/>
              </a:rPr>
              <a:t>L’ouverture fragilise la structure</a:t>
            </a:r>
            <a:endParaRPr sz="1600"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490" name="Google Shape;490;p36"/>
          <p:cNvSpPr txBox="1"/>
          <p:nvPr/>
        </p:nvSpPr>
        <p:spPr>
          <a:xfrm>
            <a:off x="2925" y="4148875"/>
            <a:ext cx="9144000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>
                <a:latin typeface="Lexend Deca"/>
                <a:ea typeface="Lexend Deca"/>
                <a:cs typeface="Lexend Deca"/>
                <a:sym typeface="Lexend Deca"/>
              </a:rPr>
              <a:t>Des solutions constructives permettent d’agrandir les ouvertures en conservant une bonne résistance de la structure.</a:t>
            </a:r>
            <a:endParaRPr sz="1600" b="1"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491" name="Google Shape;491;p36"/>
          <p:cNvSpPr txBox="1"/>
          <p:nvPr/>
        </p:nvSpPr>
        <p:spPr>
          <a:xfrm>
            <a:off x="6773025" y="3810825"/>
            <a:ext cx="2078400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latin typeface="Lexend Deca"/>
                <a:ea typeface="Lexend Deca"/>
                <a:cs typeface="Lexend Deca"/>
                <a:sym typeface="Lexend Deca"/>
              </a:rPr>
              <a:t>Linteau</a:t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492" name="Google Shape;492;p36"/>
          <p:cNvSpPr txBox="1"/>
          <p:nvPr/>
        </p:nvSpPr>
        <p:spPr>
          <a:xfrm>
            <a:off x="3351638" y="3810825"/>
            <a:ext cx="2078400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latin typeface="Lexend Deca"/>
                <a:ea typeface="Lexend Deca"/>
                <a:cs typeface="Lexend Deca"/>
                <a:sym typeface="Lexend Deca"/>
              </a:rPr>
              <a:t>Arc brisé</a:t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493" name="Google Shape;493;p36"/>
          <p:cNvSpPr txBox="1"/>
          <p:nvPr/>
        </p:nvSpPr>
        <p:spPr>
          <a:xfrm>
            <a:off x="207475" y="3810825"/>
            <a:ext cx="1801200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latin typeface="Lexend Deca"/>
                <a:ea typeface="Lexend Deca"/>
                <a:cs typeface="Lexend Deca"/>
                <a:sym typeface="Lexend Deca"/>
              </a:rPr>
              <a:t>Ouverture simple</a:t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37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fr-FR"/>
              <a:t>25</a:t>
            </a:fld>
            <a:endParaRPr/>
          </a:p>
        </p:txBody>
      </p:sp>
      <p:sp>
        <p:nvSpPr>
          <p:cNvPr id="499" name="Google Shape;499;p37"/>
          <p:cNvSpPr txBox="1"/>
          <p:nvPr/>
        </p:nvSpPr>
        <p:spPr>
          <a:xfrm>
            <a:off x="-42350" y="0"/>
            <a:ext cx="9144000" cy="599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26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La lumière, ça ne tombe pas du ciel… Si justement</a:t>
            </a:r>
            <a:endParaRPr sz="26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500" name="Google Shape;50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52100"/>
            <a:ext cx="4314825" cy="3238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01" name="Google Shape;501;p37"/>
          <p:cNvSpPr/>
          <p:nvPr/>
        </p:nvSpPr>
        <p:spPr>
          <a:xfrm>
            <a:off x="4467225" y="1802250"/>
            <a:ext cx="1224600" cy="218700"/>
          </a:xfrm>
          <a:prstGeom prst="chevron">
            <a:avLst>
              <a:gd name="adj" fmla="val 50000"/>
            </a:avLst>
          </a:prstGeom>
          <a:solidFill>
            <a:srgbClr val="1F49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02" name="Google Shape;50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1825" y="761887"/>
            <a:ext cx="3147375" cy="22481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03" name="Google Shape;503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98800" y="3228525"/>
            <a:ext cx="1656487" cy="153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38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26</a:t>
            </a:fld>
            <a:endParaRPr/>
          </a:p>
        </p:txBody>
      </p:sp>
      <p:sp>
        <p:nvSpPr>
          <p:cNvPr id="509" name="Google Shape;509;p38"/>
          <p:cNvSpPr txBox="1"/>
          <p:nvPr/>
        </p:nvSpPr>
        <p:spPr>
          <a:xfrm>
            <a:off x="0" y="0"/>
            <a:ext cx="9144000" cy="599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26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La fibre optique pour éclairer</a:t>
            </a:r>
            <a:endParaRPr sz="26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510" name="Google Shape;510;p38"/>
          <p:cNvSpPr/>
          <p:nvPr/>
        </p:nvSpPr>
        <p:spPr>
          <a:xfrm>
            <a:off x="595162" y="2127100"/>
            <a:ext cx="1910243" cy="1151737"/>
          </a:xfrm>
          <a:prstGeom prst="flowChartMagneticDrum">
            <a:avLst/>
          </a:prstGeom>
          <a:solidFill>
            <a:srgbClr val="CFE2F3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38"/>
          <p:cNvSpPr/>
          <p:nvPr/>
        </p:nvSpPr>
        <p:spPr>
          <a:xfrm>
            <a:off x="1973730" y="2375356"/>
            <a:ext cx="1428517" cy="679619"/>
          </a:xfrm>
          <a:prstGeom prst="flowChartMagneticDrum">
            <a:avLst/>
          </a:prstGeom>
          <a:solidFill>
            <a:srgbClr val="0B5394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38"/>
          <p:cNvSpPr/>
          <p:nvPr/>
        </p:nvSpPr>
        <p:spPr>
          <a:xfrm>
            <a:off x="3093601" y="2609814"/>
            <a:ext cx="744418" cy="210702"/>
          </a:xfrm>
          <a:prstGeom prst="flowChartMagneticDrum">
            <a:avLst/>
          </a:prstGeom>
          <a:solidFill>
            <a:srgbClr val="FFFF00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13" name="Google Shape;513;p38"/>
          <p:cNvCxnSpPr>
            <a:stCxn id="510" idx="1"/>
            <a:endCxn id="510" idx="3"/>
          </p:cNvCxnSpPr>
          <p:nvPr/>
        </p:nvCxnSpPr>
        <p:spPr>
          <a:xfrm>
            <a:off x="595162" y="2702969"/>
            <a:ext cx="12735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14" name="Google Shape;514;p38"/>
          <p:cNvCxnSpPr>
            <a:stCxn id="510" idx="3"/>
            <a:endCxn id="512" idx="1"/>
          </p:cNvCxnSpPr>
          <p:nvPr/>
        </p:nvCxnSpPr>
        <p:spPr>
          <a:xfrm>
            <a:off x="1868657" y="2702969"/>
            <a:ext cx="1224900" cy="123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15" name="Google Shape;515;p38"/>
          <p:cNvCxnSpPr>
            <a:stCxn id="512" idx="1"/>
          </p:cNvCxnSpPr>
          <p:nvPr/>
        </p:nvCxnSpPr>
        <p:spPr>
          <a:xfrm>
            <a:off x="3093601" y="2715165"/>
            <a:ext cx="9849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516" name="Google Shape;516;p38"/>
          <p:cNvSpPr txBox="1"/>
          <p:nvPr/>
        </p:nvSpPr>
        <p:spPr>
          <a:xfrm>
            <a:off x="323900" y="1140425"/>
            <a:ext cx="4585800" cy="6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latin typeface="Lexend Deca"/>
                <a:ea typeface="Lexend Deca"/>
                <a:cs typeface="Lexend Deca"/>
                <a:sym typeface="Lexend Deca"/>
              </a:rPr>
              <a:t>Fil très fin en plastique ou en verre permettant de conduire de la lumière.</a:t>
            </a:r>
            <a:endParaRPr sz="1600">
              <a:latin typeface="Lexend Deca"/>
              <a:ea typeface="Lexend Deca"/>
              <a:cs typeface="Lexend Deca"/>
              <a:sym typeface="Lexend Deca"/>
            </a:endParaRPr>
          </a:p>
        </p:txBody>
      </p:sp>
      <p:cxnSp>
        <p:nvCxnSpPr>
          <p:cNvPr id="517" name="Google Shape;517;p38"/>
          <p:cNvCxnSpPr>
            <a:stCxn id="518" idx="0"/>
            <a:endCxn id="510" idx="2"/>
          </p:cNvCxnSpPr>
          <p:nvPr/>
        </p:nvCxnSpPr>
        <p:spPr>
          <a:xfrm rot="10800000" flipH="1">
            <a:off x="940780" y="3278956"/>
            <a:ext cx="609600" cy="6642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19" name="Google Shape;519;p38"/>
          <p:cNvCxnSpPr>
            <a:stCxn id="520" idx="0"/>
            <a:endCxn id="511" idx="2"/>
          </p:cNvCxnSpPr>
          <p:nvPr/>
        </p:nvCxnSpPr>
        <p:spPr>
          <a:xfrm rot="10800000" flipH="1">
            <a:off x="2220333" y="3054856"/>
            <a:ext cx="467700" cy="8883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21" name="Google Shape;521;p38"/>
          <p:cNvCxnSpPr>
            <a:stCxn id="522" idx="0"/>
            <a:endCxn id="512" idx="2"/>
          </p:cNvCxnSpPr>
          <p:nvPr/>
        </p:nvCxnSpPr>
        <p:spPr>
          <a:xfrm rot="10800000" flipH="1">
            <a:off x="3234709" y="2820470"/>
            <a:ext cx="231000" cy="11226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18" name="Google Shape;518;p38"/>
          <p:cNvSpPr txBox="1"/>
          <p:nvPr/>
        </p:nvSpPr>
        <p:spPr>
          <a:xfrm>
            <a:off x="394180" y="3943156"/>
            <a:ext cx="1093200" cy="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latin typeface="Lexend Deca"/>
                <a:ea typeface="Lexend Deca"/>
                <a:cs typeface="Lexend Deca"/>
                <a:sym typeface="Lexend Deca"/>
              </a:rPr>
              <a:t>Protection</a:t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520" name="Google Shape;520;p38"/>
          <p:cNvSpPr txBox="1"/>
          <p:nvPr/>
        </p:nvSpPr>
        <p:spPr>
          <a:xfrm>
            <a:off x="1673733" y="3943156"/>
            <a:ext cx="1093200" cy="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latin typeface="Lexend Deca"/>
                <a:ea typeface="Lexend Deca"/>
                <a:cs typeface="Lexend Deca"/>
                <a:sym typeface="Lexend Deca"/>
              </a:rPr>
              <a:t>Gaine</a:t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522" name="Google Shape;522;p38"/>
          <p:cNvSpPr txBox="1"/>
          <p:nvPr/>
        </p:nvSpPr>
        <p:spPr>
          <a:xfrm>
            <a:off x="2688109" y="3943070"/>
            <a:ext cx="1093200" cy="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latin typeface="Lexend Deca"/>
                <a:ea typeface="Lexend Deca"/>
                <a:cs typeface="Lexend Deca"/>
                <a:sym typeface="Lexend Deca"/>
              </a:rPr>
              <a:t>Coeur</a:t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523" name="Google Shape;523;p38"/>
          <p:cNvSpPr txBox="1"/>
          <p:nvPr/>
        </p:nvSpPr>
        <p:spPr>
          <a:xfrm>
            <a:off x="3703663" y="3943070"/>
            <a:ext cx="1500900" cy="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latin typeface="Lexend Deca"/>
                <a:ea typeface="Lexend Deca"/>
                <a:cs typeface="Lexend Deca"/>
                <a:sym typeface="Lexend Deca"/>
              </a:rPr>
              <a:t>Rayon lumineux</a:t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  <p:cxnSp>
        <p:nvCxnSpPr>
          <p:cNvPr id="524" name="Google Shape;524;p38"/>
          <p:cNvCxnSpPr>
            <a:stCxn id="523" idx="0"/>
            <a:endCxn id="512" idx="4"/>
          </p:cNvCxnSpPr>
          <p:nvPr/>
        </p:nvCxnSpPr>
        <p:spPr>
          <a:xfrm rot="10800000">
            <a:off x="3837913" y="2715170"/>
            <a:ext cx="616200" cy="12279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525" name="Google Shape;52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7725" y="2021548"/>
            <a:ext cx="2761651" cy="183960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26" name="Google Shape;526;p38"/>
          <p:cNvSpPr txBox="1"/>
          <p:nvPr/>
        </p:nvSpPr>
        <p:spPr>
          <a:xfrm>
            <a:off x="2364450" y="599700"/>
            <a:ext cx="4415100" cy="5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>
                <a:solidFill>
                  <a:srgbClr val="B43476"/>
                </a:solidFill>
                <a:latin typeface="Lexend Deca"/>
                <a:ea typeface="Lexend Deca"/>
                <a:cs typeface="Lexend Deca"/>
                <a:sym typeface="Lexend Deca"/>
              </a:rPr>
              <a:t>Qu’est ce que la fibre optique ?</a:t>
            </a:r>
            <a:endParaRPr sz="2000" b="1">
              <a:solidFill>
                <a:srgbClr val="B43476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39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27</a:t>
            </a:fld>
            <a:endParaRPr/>
          </a:p>
        </p:txBody>
      </p:sp>
      <p:sp>
        <p:nvSpPr>
          <p:cNvPr id="532" name="Google Shape;532;p39"/>
          <p:cNvSpPr txBox="1"/>
          <p:nvPr/>
        </p:nvSpPr>
        <p:spPr>
          <a:xfrm>
            <a:off x="0" y="0"/>
            <a:ext cx="9067800" cy="599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25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Usage de la lumière</a:t>
            </a:r>
            <a:endParaRPr sz="25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533" name="Google Shape;533;p39"/>
          <p:cNvSpPr txBox="1"/>
          <p:nvPr/>
        </p:nvSpPr>
        <p:spPr>
          <a:xfrm>
            <a:off x="2382975" y="510250"/>
            <a:ext cx="4415100" cy="5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>
                <a:solidFill>
                  <a:srgbClr val="B43476"/>
                </a:solidFill>
                <a:latin typeface="Lexend Deca"/>
                <a:ea typeface="Lexend Deca"/>
                <a:cs typeface="Lexend Deca"/>
                <a:sym typeface="Lexend Deca"/>
              </a:rPr>
              <a:t>Fibre optique</a:t>
            </a:r>
            <a:endParaRPr sz="2000" b="1">
              <a:solidFill>
                <a:srgbClr val="B43476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534" name="Google Shape;53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1450" y="1233525"/>
            <a:ext cx="3569600" cy="274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9050" y="1045076"/>
            <a:ext cx="2368052" cy="3508225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39"/>
          <p:cNvSpPr txBox="1"/>
          <p:nvPr/>
        </p:nvSpPr>
        <p:spPr>
          <a:xfrm>
            <a:off x="5088175" y="3983000"/>
            <a:ext cx="3998100" cy="8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latin typeface="Lexend Deca"/>
                <a:ea typeface="Lexend Deca"/>
                <a:cs typeface="Lexend Deca"/>
                <a:sym typeface="Lexend Deca"/>
              </a:rPr>
              <a:t>Récupération de la lumière du soleil et transport vers l’intérieur des bâtiments avec de la fibre optique</a:t>
            </a:r>
            <a:endParaRPr sz="1600">
              <a:latin typeface="Lexend Deca"/>
              <a:ea typeface="Lexend Deca"/>
              <a:cs typeface="Lexend Deca"/>
              <a:sym typeface="Lexend Deca"/>
            </a:endParaRPr>
          </a:p>
        </p:txBody>
      </p:sp>
      <p:cxnSp>
        <p:nvCxnSpPr>
          <p:cNvPr id="537" name="Google Shape;537;p39"/>
          <p:cNvCxnSpPr>
            <a:stCxn id="538" idx="1"/>
          </p:cNvCxnSpPr>
          <p:nvPr/>
        </p:nvCxnSpPr>
        <p:spPr>
          <a:xfrm flipH="1">
            <a:off x="1817075" y="2041400"/>
            <a:ext cx="1335900" cy="6849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38" name="Google Shape;538;p39"/>
          <p:cNvSpPr txBox="1"/>
          <p:nvPr/>
        </p:nvSpPr>
        <p:spPr>
          <a:xfrm>
            <a:off x="3152975" y="1741550"/>
            <a:ext cx="1616100" cy="5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latin typeface="Lexend Deca"/>
                <a:ea typeface="Lexend Deca"/>
                <a:cs typeface="Lexend Deca"/>
                <a:sym typeface="Lexend Deca"/>
              </a:rPr>
              <a:t>Capteur de lumière fixé sur un traceur</a:t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  <p:cxnSp>
        <p:nvCxnSpPr>
          <p:cNvPr id="539" name="Google Shape;539;p39"/>
          <p:cNvCxnSpPr>
            <a:stCxn id="540" idx="1"/>
          </p:cNvCxnSpPr>
          <p:nvPr/>
        </p:nvCxnSpPr>
        <p:spPr>
          <a:xfrm flipH="1">
            <a:off x="2042075" y="3201313"/>
            <a:ext cx="1110900" cy="5154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40" name="Google Shape;540;p39"/>
          <p:cNvSpPr txBox="1"/>
          <p:nvPr/>
        </p:nvSpPr>
        <p:spPr>
          <a:xfrm>
            <a:off x="3152975" y="2901463"/>
            <a:ext cx="1264500" cy="5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latin typeface="Lexend Deca"/>
                <a:ea typeface="Lexend Deca"/>
                <a:cs typeface="Lexend Deca"/>
                <a:sym typeface="Lexend Deca"/>
              </a:rPr>
              <a:t>Fibre optique</a:t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541" name="Google Shape;541;p39"/>
          <p:cNvSpPr txBox="1"/>
          <p:nvPr/>
        </p:nvSpPr>
        <p:spPr>
          <a:xfrm>
            <a:off x="3152975" y="3812225"/>
            <a:ext cx="1264500" cy="5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latin typeface="Lexend Deca"/>
                <a:ea typeface="Lexend Deca"/>
                <a:cs typeface="Lexend Deca"/>
                <a:sym typeface="Lexend Deca"/>
              </a:rPr>
              <a:t>Dalle lumineuse</a:t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  <p:cxnSp>
        <p:nvCxnSpPr>
          <p:cNvPr id="542" name="Google Shape;542;p39"/>
          <p:cNvCxnSpPr>
            <a:stCxn id="541" idx="1"/>
          </p:cNvCxnSpPr>
          <p:nvPr/>
        </p:nvCxnSpPr>
        <p:spPr>
          <a:xfrm rot="10800000">
            <a:off x="2323175" y="4061375"/>
            <a:ext cx="829800" cy="507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43" name="Google Shape;543;p39"/>
          <p:cNvSpPr/>
          <p:nvPr/>
        </p:nvSpPr>
        <p:spPr>
          <a:xfrm>
            <a:off x="5269975" y="1096150"/>
            <a:ext cx="1616100" cy="744900"/>
          </a:xfrm>
          <a:prstGeom prst="ellipse">
            <a:avLst/>
          </a:prstGeom>
          <a:noFill/>
          <a:ln w="38100" cap="flat" cmpd="sng">
            <a:solidFill>
              <a:srgbClr val="1F497D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39"/>
          <p:cNvSpPr/>
          <p:nvPr/>
        </p:nvSpPr>
        <p:spPr>
          <a:xfrm>
            <a:off x="7756725" y="2022360"/>
            <a:ext cx="829800" cy="585900"/>
          </a:xfrm>
          <a:prstGeom prst="ellipse">
            <a:avLst/>
          </a:prstGeom>
          <a:noFill/>
          <a:ln w="38100" cap="flat" cmpd="sng">
            <a:solidFill>
              <a:srgbClr val="1F497D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39"/>
          <p:cNvSpPr/>
          <p:nvPr/>
        </p:nvSpPr>
        <p:spPr>
          <a:xfrm>
            <a:off x="7122150" y="2315322"/>
            <a:ext cx="829800" cy="585900"/>
          </a:xfrm>
          <a:prstGeom prst="ellipse">
            <a:avLst/>
          </a:prstGeom>
          <a:noFill/>
          <a:ln w="38100" cap="flat" cmpd="sng">
            <a:solidFill>
              <a:srgbClr val="1F497D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46" name="Google Shape;546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06467" y="599692"/>
            <a:ext cx="829800" cy="82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119727" flipH="1">
            <a:off x="8286669" y="1938930"/>
            <a:ext cx="618237" cy="5403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40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28</a:t>
            </a:fld>
            <a:endParaRPr/>
          </a:p>
        </p:txBody>
      </p:sp>
      <p:sp>
        <p:nvSpPr>
          <p:cNvPr id="553" name="Google Shape;553;p40"/>
          <p:cNvSpPr txBox="1"/>
          <p:nvPr/>
        </p:nvSpPr>
        <p:spPr>
          <a:xfrm>
            <a:off x="0" y="0"/>
            <a:ext cx="9144000" cy="599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26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La fibre optique</a:t>
            </a:r>
            <a:endParaRPr sz="26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554" name="Google Shape;554;p40"/>
          <p:cNvSpPr txBox="1"/>
          <p:nvPr/>
        </p:nvSpPr>
        <p:spPr>
          <a:xfrm>
            <a:off x="0" y="599700"/>
            <a:ext cx="9144000" cy="5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>
                <a:solidFill>
                  <a:srgbClr val="B43476"/>
                </a:solidFill>
                <a:latin typeface="Lexend Deca"/>
                <a:ea typeface="Lexend Deca"/>
                <a:cs typeface="Lexend Deca"/>
                <a:sym typeface="Lexend Deca"/>
              </a:rPr>
              <a:t>Les applications</a:t>
            </a:r>
            <a:endParaRPr sz="2000" b="1">
              <a:solidFill>
                <a:srgbClr val="B43476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grpSp>
        <p:nvGrpSpPr>
          <p:cNvPr id="555" name="Google Shape;555;p40"/>
          <p:cNvGrpSpPr/>
          <p:nvPr/>
        </p:nvGrpSpPr>
        <p:grpSpPr>
          <a:xfrm>
            <a:off x="14100" y="1440925"/>
            <a:ext cx="2672400" cy="3084350"/>
            <a:chOff x="166500" y="1440925"/>
            <a:chExt cx="2672400" cy="3084350"/>
          </a:xfrm>
        </p:grpSpPr>
        <p:pic>
          <p:nvPicPr>
            <p:cNvPr id="556" name="Google Shape;556;p4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05300" y="1440925"/>
              <a:ext cx="1994600" cy="19946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557" name="Google Shape;557;p40"/>
            <p:cNvSpPr txBox="1"/>
            <p:nvPr/>
          </p:nvSpPr>
          <p:spPr>
            <a:xfrm>
              <a:off x="166500" y="3753375"/>
              <a:ext cx="2672400" cy="77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600" b="1">
                  <a:latin typeface="Lexend Deca"/>
                  <a:ea typeface="Lexend Deca"/>
                  <a:cs typeface="Lexend Deca"/>
                  <a:sym typeface="Lexend Deca"/>
                </a:rPr>
                <a:t>Télécommunications</a:t>
              </a:r>
              <a:endParaRPr sz="1600" b="1">
                <a:latin typeface="Lexend Deca"/>
                <a:ea typeface="Lexend Deca"/>
                <a:cs typeface="Lexend Deca"/>
                <a:sym typeface="Lexend Dec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600" b="1">
                  <a:latin typeface="Lexend Deca"/>
                  <a:ea typeface="Lexend Deca"/>
                  <a:cs typeface="Lexend Deca"/>
                  <a:sym typeface="Lexend Deca"/>
                </a:rPr>
                <a:t>Réseaux informatiques</a:t>
              </a:r>
              <a:endParaRPr sz="1600" b="1">
                <a:latin typeface="Lexend Deca"/>
                <a:ea typeface="Lexend Deca"/>
                <a:cs typeface="Lexend Deca"/>
                <a:sym typeface="Lexend Deca"/>
              </a:endParaRPr>
            </a:p>
          </p:txBody>
        </p:sp>
      </p:grpSp>
      <p:grpSp>
        <p:nvGrpSpPr>
          <p:cNvPr id="558" name="Google Shape;558;p40"/>
          <p:cNvGrpSpPr/>
          <p:nvPr/>
        </p:nvGrpSpPr>
        <p:grpSpPr>
          <a:xfrm>
            <a:off x="3052062" y="1452000"/>
            <a:ext cx="2994300" cy="2925675"/>
            <a:chOff x="3204462" y="1452000"/>
            <a:chExt cx="2994300" cy="2925675"/>
          </a:xfrm>
        </p:grpSpPr>
        <p:pic>
          <p:nvPicPr>
            <p:cNvPr id="559" name="Google Shape;559;p4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204462" y="1452000"/>
              <a:ext cx="2994300" cy="19946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560" name="Google Shape;560;p40"/>
            <p:cNvSpPr txBox="1"/>
            <p:nvPr/>
          </p:nvSpPr>
          <p:spPr>
            <a:xfrm>
              <a:off x="3365400" y="3900975"/>
              <a:ext cx="2672400" cy="47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600" b="1">
                  <a:latin typeface="Lexend Deca"/>
                  <a:ea typeface="Lexend Deca"/>
                  <a:cs typeface="Lexend Deca"/>
                  <a:sym typeface="Lexend Deca"/>
                </a:rPr>
                <a:t>Eclairage et décoration</a:t>
              </a:r>
              <a:endParaRPr sz="1600" b="1">
                <a:latin typeface="Lexend Deca"/>
                <a:ea typeface="Lexend Deca"/>
                <a:cs typeface="Lexend Deca"/>
                <a:sym typeface="Lexend Deca"/>
              </a:endParaRPr>
            </a:p>
          </p:txBody>
        </p:sp>
      </p:grpSp>
      <p:grpSp>
        <p:nvGrpSpPr>
          <p:cNvPr id="561" name="Google Shape;561;p40"/>
          <p:cNvGrpSpPr/>
          <p:nvPr/>
        </p:nvGrpSpPr>
        <p:grpSpPr>
          <a:xfrm>
            <a:off x="6399347" y="1429850"/>
            <a:ext cx="2469303" cy="2936575"/>
            <a:chOff x="6551747" y="1429850"/>
            <a:chExt cx="2469303" cy="2936575"/>
          </a:xfrm>
        </p:grpSpPr>
        <p:pic>
          <p:nvPicPr>
            <p:cNvPr id="562" name="Google Shape;562;p4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551747" y="1429850"/>
              <a:ext cx="2469303" cy="20167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3" name="Google Shape;563;p40"/>
            <p:cNvSpPr txBox="1"/>
            <p:nvPr/>
          </p:nvSpPr>
          <p:spPr>
            <a:xfrm>
              <a:off x="6858050" y="3889725"/>
              <a:ext cx="1856700" cy="47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600" b="1">
                  <a:latin typeface="Lexend Deca"/>
                  <a:ea typeface="Lexend Deca"/>
                  <a:cs typeface="Lexend Deca"/>
                  <a:sym typeface="Lexend Deca"/>
                </a:rPr>
                <a:t>Médecine</a:t>
              </a:r>
              <a:endParaRPr sz="1600" b="1">
                <a:latin typeface="Lexend Deca"/>
                <a:ea typeface="Lexend Deca"/>
                <a:cs typeface="Lexend Deca"/>
                <a:sym typeface="Lexend Dec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41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fr-FR"/>
              <a:t>29</a:t>
            </a:fld>
            <a:endParaRPr/>
          </a:p>
        </p:txBody>
      </p:sp>
      <p:sp>
        <p:nvSpPr>
          <p:cNvPr id="569" name="Google Shape;569;p41"/>
          <p:cNvSpPr txBox="1"/>
          <p:nvPr/>
        </p:nvSpPr>
        <p:spPr>
          <a:xfrm>
            <a:off x="0" y="0"/>
            <a:ext cx="9144000" cy="599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2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Les différents besoins et usages de lumière</a:t>
            </a:r>
            <a:endParaRPr sz="26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570" name="Google Shape;570;p41"/>
          <p:cNvPicPr preferRelativeResize="0"/>
          <p:nvPr/>
        </p:nvPicPr>
        <p:blipFill rotWithShape="1">
          <a:blip r:embed="rId3">
            <a:alphaModFix/>
          </a:blip>
          <a:srcRect l="32597" t="5766" r="29082" b="4272"/>
          <a:stretch/>
        </p:blipFill>
        <p:spPr>
          <a:xfrm>
            <a:off x="3769325" y="2175075"/>
            <a:ext cx="1068950" cy="2509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1" name="Google Shape;571;p41"/>
          <p:cNvGrpSpPr/>
          <p:nvPr/>
        </p:nvGrpSpPr>
        <p:grpSpPr>
          <a:xfrm>
            <a:off x="62475" y="349388"/>
            <a:ext cx="3326125" cy="1496325"/>
            <a:chOff x="62475" y="349388"/>
            <a:chExt cx="3326125" cy="1496325"/>
          </a:xfrm>
        </p:grpSpPr>
        <p:pic>
          <p:nvPicPr>
            <p:cNvPr id="572" name="Google Shape;572;p41"/>
            <p:cNvPicPr preferRelativeResize="0"/>
            <p:nvPr/>
          </p:nvPicPr>
          <p:blipFill rotWithShape="1">
            <a:blip r:embed="rId4">
              <a:alphaModFix/>
            </a:blip>
            <a:srcRect l="20886" r="24720" b="10256"/>
            <a:stretch/>
          </p:blipFill>
          <p:spPr>
            <a:xfrm>
              <a:off x="62475" y="349388"/>
              <a:ext cx="1068950" cy="14963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3" name="Google Shape;573;p41"/>
            <p:cNvSpPr/>
            <p:nvPr/>
          </p:nvSpPr>
          <p:spPr>
            <a:xfrm>
              <a:off x="1419100" y="783425"/>
              <a:ext cx="1969500" cy="1036200"/>
            </a:xfrm>
            <a:prstGeom prst="cloudCallout">
              <a:avLst>
                <a:gd name="adj1" fmla="val 79200"/>
                <a:gd name="adj2" fmla="val 99170"/>
              </a:avLst>
            </a:prstGeom>
            <a:noFill/>
            <a:ln w="2857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fr-FR" sz="1400" b="0" i="0" u="none" strike="noStrike" cap="none">
                  <a:solidFill>
                    <a:srgbClr val="000000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SIGNALER</a:t>
              </a:r>
              <a:endParaRPr sz="14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endParaRPr>
            </a:p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fr-FR" sz="1400" b="0" i="0" u="none" strike="noStrike" cap="none">
                  <a:solidFill>
                    <a:srgbClr val="000000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SÉCURISER</a:t>
              </a:r>
              <a:endParaRPr sz="14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endParaRPr>
            </a:p>
          </p:txBody>
        </p:sp>
      </p:grpSp>
      <p:grpSp>
        <p:nvGrpSpPr>
          <p:cNvPr id="574" name="Google Shape;574;p41"/>
          <p:cNvGrpSpPr/>
          <p:nvPr/>
        </p:nvGrpSpPr>
        <p:grpSpPr>
          <a:xfrm>
            <a:off x="206125" y="2175076"/>
            <a:ext cx="2982225" cy="1183350"/>
            <a:chOff x="206125" y="2175076"/>
            <a:chExt cx="2982225" cy="1183350"/>
          </a:xfrm>
        </p:grpSpPr>
        <p:sp>
          <p:nvSpPr>
            <p:cNvPr id="575" name="Google Shape;575;p41"/>
            <p:cNvSpPr/>
            <p:nvPr/>
          </p:nvSpPr>
          <p:spPr>
            <a:xfrm>
              <a:off x="1266550" y="2298288"/>
              <a:ext cx="1921800" cy="796800"/>
            </a:xfrm>
            <a:prstGeom prst="cloudCallout">
              <a:avLst>
                <a:gd name="adj1" fmla="val 86742"/>
                <a:gd name="adj2" fmla="val -14767"/>
              </a:avLst>
            </a:prstGeom>
            <a:noFill/>
            <a:ln w="2857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fr-FR" sz="1400" b="0" i="0" u="none" strike="noStrike" cap="none">
                  <a:solidFill>
                    <a:srgbClr val="000000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DIVERTIR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76" name="Google Shape;576;p4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06125" y="2175076"/>
              <a:ext cx="1247675" cy="11833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77" name="Google Shape;577;p41"/>
          <p:cNvSpPr/>
          <p:nvPr/>
        </p:nvSpPr>
        <p:spPr>
          <a:xfrm>
            <a:off x="1266550" y="3713863"/>
            <a:ext cx="1921800" cy="796800"/>
          </a:xfrm>
          <a:prstGeom prst="cloudCallout">
            <a:avLst>
              <a:gd name="adj1" fmla="val 88547"/>
              <a:gd name="adj2" fmla="val -160211"/>
            </a:avLst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ECLAIRER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78" name="Google Shape;578;p41"/>
          <p:cNvGrpSpPr/>
          <p:nvPr/>
        </p:nvGrpSpPr>
        <p:grpSpPr>
          <a:xfrm>
            <a:off x="4838275" y="819988"/>
            <a:ext cx="3796775" cy="1183350"/>
            <a:chOff x="4838275" y="819988"/>
            <a:chExt cx="3796775" cy="1183350"/>
          </a:xfrm>
        </p:grpSpPr>
        <p:sp>
          <p:nvSpPr>
            <p:cNvPr id="579" name="Google Shape;579;p41"/>
            <p:cNvSpPr/>
            <p:nvPr/>
          </p:nvSpPr>
          <p:spPr>
            <a:xfrm>
              <a:off x="4838275" y="820000"/>
              <a:ext cx="2510400" cy="796800"/>
            </a:xfrm>
            <a:prstGeom prst="cloudCallout">
              <a:avLst>
                <a:gd name="adj1" fmla="val -57188"/>
                <a:gd name="adj2" fmla="val 130688"/>
              </a:avLst>
            </a:prstGeom>
            <a:noFill/>
            <a:ln w="2857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fr-FR" sz="1400" b="0" i="0" u="none" strike="noStrike" cap="none">
                  <a:solidFill>
                    <a:srgbClr val="000000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COMMUNIQUER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80" name="Google Shape;580;p41"/>
            <p:cNvPicPr preferRelativeResize="0"/>
            <p:nvPr/>
          </p:nvPicPr>
          <p:blipFill rotWithShape="1">
            <a:blip r:embed="rId6">
              <a:alphaModFix/>
            </a:blip>
            <a:srcRect l="28880" t="17565" r="32861" b="26026"/>
            <a:stretch/>
          </p:blipFill>
          <p:spPr>
            <a:xfrm>
              <a:off x="7566100" y="819988"/>
              <a:ext cx="1068950" cy="11833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81" name="Google Shape;581;p41"/>
          <p:cNvSpPr/>
          <p:nvPr/>
        </p:nvSpPr>
        <p:spPr>
          <a:xfrm>
            <a:off x="5553375" y="3679550"/>
            <a:ext cx="1969500" cy="796800"/>
          </a:xfrm>
          <a:prstGeom prst="cloudCallout">
            <a:avLst>
              <a:gd name="adj1" fmla="val -86630"/>
              <a:gd name="adj2" fmla="val -155453"/>
            </a:avLst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DÉCOUPER</a:t>
            </a:r>
            <a:endParaRPr sz="14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grpSp>
        <p:nvGrpSpPr>
          <p:cNvPr id="582" name="Google Shape;582;p41"/>
          <p:cNvGrpSpPr/>
          <p:nvPr/>
        </p:nvGrpSpPr>
        <p:grpSpPr>
          <a:xfrm>
            <a:off x="6152175" y="2076213"/>
            <a:ext cx="2769250" cy="1114425"/>
            <a:chOff x="6152175" y="2076213"/>
            <a:chExt cx="2769250" cy="1114425"/>
          </a:xfrm>
        </p:grpSpPr>
        <p:sp>
          <p:nvSpPr>
            <p:cNvPr id="583" name="Google Shape;583;p41"/>
            <p:cNvSpPr/>
            <p:nvPr/>
          </p:nvSpPr>
          <p:spPr>
            <a:xfrm>
              <a:off x="6152175" y="2298300"/>
              <a:ext cx="1781400" cy="796800"/>
            </a:xfrm>
            <a:prstGeom prst="cloudCallout">
              <a:avLst>
                <a:gd name="adj1" fmla="val -121612"/>
                <a:gd name="adj2" fmla="val -15638"/>
              </a:avLst>
            </a:prstGeom>
            <a:noFill/>
            <a:ln w="2857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fr-FR" sz="1400" b="0" i="0" u="none" strike="noStrike" cap="none">
                  <a:solidFill>
                    <a:srgbClr val="000000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SOIGNER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84" name="Google Shape;584;p4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016550" y="2076213"/>
              <a:ext cx="904875" cy="11144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85" name="Google Shape;585;p4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833325" y="3565038"/>
            <a:ext cx="1009100" cy="10944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3950" y="121025"/>
            <a:ext cx="6095000" cy="46445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5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3</a:t>
            </a:fld>
            <a:endParaRPr/>
          </a:p>
        </p:txBody>
      </p:sp>
      <p:pic>
        <p:nvPicPr>
          <p:cNvPr id="84" name="Google Shape;84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78612" y="3426873"/>
            <a:ext cx="1387075" cy="138707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5"/>
          <p:cNvSpPr txBox="1"/>
          <p:nvPr/>
        </p:nvSpPr>
        <p:spPr>
          <a:xfrm>
            <a:off x="150" y="1349902"/>
            <a:ext cx="9144000" cy="7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Les humains ont toujours souhaité éclairer leur environnement.</a:t>
            </a:r>
            <a:endParaRPr sz="2000" b="0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1F497D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1F497D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86" name="Google Shape;86;p15"/>
          <p:cNvSpPr txBox="1"/>
          <p:nvPr/>
        </p:nvSpPr>
        <p:spPr>
          <a:xfrm>
            <a:off x="138" y="2155650"/>
            <a:ext cx="9144000" cy="8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fr-FR" sz="20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Comment identifier les évolutions et inventions nous permett</a:t>
            </a:r>
            <a:r>
              <a:rPr lang="fr-FR" sz="2000" b="1">
                <a:latin typeface="Lexend Deca"/>
                <a:ea typeface="Lexend Deca"/>
                <a:cs typeface="Lexend Deca"/>
                <a:sym typeface="Lexend Deca"/>
              </a:rPr>
              <a:t>ant</a:t>
            </a:r>
            <a:r>
              <a:rPr lang="fr-FR" sz="20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 de faire un choix éclairé </a:t>
            </a:r>
            <a:r>
              <a:rPr lang="fr-FR" sz="2000" b="1">
                <a:latin typeface="Lexend Deca"/>
                <a:ea typeface="Lexend Deca"/>
                <a:cs typeface="Lexend Deca"/>
                <a:sym typeface="Lexend Deca"/>
              </a:rPr>
              <a:t>afin d’</a:t>
            </a:r>
            <a:r>
              <a:rPr lang="fr-FR" sz="20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amener de la lumière dans les pièces d</a:t>
            </a:r>
            <a:r>
              <a:rPr lang="fr-FR" sz="2000" b="1">
                <a:latin typeface="Lexend Deca"/>
                <a:ea typeface="Lexend Deca"/>
                <a:cs typeface="Lexend Deca"/>
                <a:sym typeface="Lexend Deca"/>
              </a:rPr>
              <a:t>’un bâtiment</a:t>
            </a:r>
            <a:r>
              <a:rPr lang="fr-FR" sz="20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 transform</a:t>
            </a:r>
            <a:r>
              <a:rPr lang="fr-FR" sz="2000" b="1">
                <a:latin typeface="Lexend Deca"/>
                <a:ea typeface="Lexend Deca"/>
                <a:cs typeface="Lexend Deca"/>
                <a:sym typeface="Lexend Deca"/>
              </a:rPr>
              <a:t>é </a:t>
            </a:r>
            <a:r>
              <a:rPr lang="fr-FR" sz="20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en </a:t>
            </a:r>
            <a:r>
              <a:rPr lang="fr-FR" sz="2000" b="1">
                <a:latin typeface="Lexend Deca"/>
                <a:ea typeface="Lexend Deca"/>
                <a:cs typeface="Lexend Deca"/>
                <a:sym typeface="Lexend Deca"/>
              </a:rPr>
              <a:t>l</a:t>
            </a:r>
            <a:r>
              <a:rPr lang="fr-FR" sz="20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ieu de vie ?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42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fr-FR"/>
              <a:t>30</a:t>
            </a:fld>
            <a:endParaRPr/>
          </a:p>
        </p:txBody>
      </p:sp>
      <p:sp>
        <p:nvSpPr>
          <p:cNvPr id="591" name="Google Shape;591;p42"/>
          <p:cNvSpPr txBox="1"/>
          <p:nvPr/>
        </p:nvSpPr>
        <p:spPr>
          <a:xfrm>
            <a:off x="0" y="0"/>
            <a:ext cx="9144000" cy="599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26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Usage de la lumière</a:t>
            </a:r>
            <a:endParaRPr sz="26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592" name="Google Shape;592;p42"/>
          <p:cNvSpPr/>
          <p:nvPr/>
        </p:nvSpPr>
        <p:spPr>
          <a:xfrm>
            <a:off x="102325" y="117300"/>
            <a:ext cx="2510400" cy="796800"/>
          </a:xfrm>
          <a:prstGeom prst="cloudCallout">
            <a:avLst>
              <a:gd name="adj1" fmla="val 42770"/>
              <a:gd name="adj2" fmla="val 72848"/>
            </a:avLst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COMMUNIQUER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42"/>
          <p:cNvSpPr txBox="1"/>
          <p:nvPr/>
        </p:nvSpPr>
        <p:spPr>
          <a:xfrm>
            <a:off x="2364450" y="599700"/>
            <a:ext cx="4415100" cy="5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>
                <a:solidFill>
                  <a:srgbClr val="B43476"/>
                </a:solidFill>
                <a:latin typeface="Lexend Deca"/>
                <a:ea typeface="Lexend Deca"/>
                <a:cs typeface="Lexend Deca"/>
                <a:sym typeface="Lexend Deca"/>
              </a:rPr>
              <a:t>Code Morse International</a:t>
            </a:r>
            <a:endParaRPr sz="2000" b="1">
              <a:solidFill>
                <a:srgbClr val="B43476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594" name="Google Shape;59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36675" y="1576468"/>
            <a:ext cx="2510400" cy="1653246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42"/>
          <p:cNvSpPr txBox="1"/>
          <p:nvPr/>
        </p:nvSpPr>
        <p:spPr>
          <a:xfrm>
            <a:off x="102325" y="3398350"/>
            <a:ext cx="3909900" cy="14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latin typeface="Lexend Deca"/>
                <a:ea typeface="Lexend Deca"/>
                <a:cs typeface="Lexend Deca"/>
                <a:sym typeface="Lexend Deca"/>
              </a:rPr>
              <a:t>Le code Morse permet de </a:t>
            </a:r>
            <a:r>
              <a:rPr lang="fr-FR" sz="1600" b="1">
                <a:latin typeface="Lexend Deca"/>
                <a:ea typeface="Lexend Deca"/>
                <a:cs typeface="Lexend Deca"/>
                <a:sym typeface="Lexend Deca"/>
              </a:rPr>
              <a:t>communiquer</a:t>
            </a:r>
            <a:r>
              <a:rPr lang="fr-FR" sz="1600">
                <a:latin typeface="Lexend Deca"/>
                <a:ea typeface="Lexend Deca"/>
                <a:cs typeface="Lexend Deca"/>
                <a:sym typeface="Lexend Deca"/>
              </a:rPr>
              <a:t> un </a:t>
            </a:r>
            <a:r>
              <a:rPr lang="fr-FR" sz="1600" b="1">
                <a:latin typeface="Lexend Deca"/>
                <a:ea typeface="Lexend Deca"/>
                <a:cs typeface="Lexend Deca"/>
                <a:sym typeface="Lexend Deca"/>
              </a:rPr>
              <a:t>texte</a:t>
            </a:r>
            <a:r>
              <a:rPr lang="fr-FR" sz="1600">
                <a:latin typeface="Lexend Deca"/>
                <a:ea typeface="Lexend Deca"/>
                <a:cs typeface="Lexend Deca"/>
                <a:sym typeface="Lexend Deca"/>
              </a:rPr>
              <a:t> ou des </a:t>
            </a:r>
            <a:r>
              <a:rPr lang="fr-FR" sz="1600" b="1">
                <a:latin typeface="Lexend Deca"/>
                <a:ea typeface="Lexend Deca"/>
                <a:cs typeface="Lexend Deca"/>
                <a:sym typeface="Lexend Deca"/>
              </a:rPr>
              <a:t>chiffres</a:t>
            </a:r>
            <a:r>
              <a:rPr lang="fr-FR" sz="1600">
                <a:latin typeface="Lexend Deca"/>
                <a:ea typeface="Lexend Deca"/>
                <a:cs typeface="Lexend Deca"/>
                <a:sym typeface="Lexend Deca"/>
              </a:rPr>
              <a:t> à l’aide de séries d’</a:t>
            </a:r>
            <a:r>
              <a:rPr lang="fr-FR" sz="1600" b="1">
                <a:latin typeface="Lexend Deca"/>
                <a:ea typeface="Lexend Deca"/>
                <a:cs typeface="Lexend Deca"/>
                <a:sym typeface="Lexend Deca"/>
              </a:rPr>
              <a:t>impulsions courtes et longues</a:t>
            </a:r>
            <a:r>
              <a:rPr lang="fr-FR" sz="1600">
                <a:latin typeface="Lexend Deca"/>
                <a:ea typeface="Lexend Deca"/>
                <a:cs typeface="Lexend Deca"/>
                <a:sym typeface="Lexend Deca"/>
              </a:rPr>
              <a:t> : </a:t>
            </a:r>
            <a:r>
              <a:rPr lang="fr-FR" sz="1600" b="1">
                <a:latin typeface="Lexend Deca"/>
                <a:ea typeface="Lexend Deca"/>
                <a:cs typeface="Lexend Deca"/>
                <a:sym typeface="Lexend Deca"/>
              </a:rPr>
              <a:t>lumineuses</a:t>
            </a:r>
            <a:r>
              <a:rPr lang="fr-FR" sz="1600">
                <a:latin typeface="Lexend Deca"/>
                <a:ea typeface="Lexend Deca"/>
                <a:cs typeface="Lexend Deca"/>
                <a:sym typeface="Lexend Deca"/>
              </a:rPr>
              <a:t>, sonores...</a:t>
            </a:r>
            <a:endParaRPr sz="1600"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596" name="Google Shape;596;p42"/>
          <p:cNvSpPr/>
          <p:nvPr/>
        </p:nvSpPr>
        <p:spPr>
          <a:xfrm>
            <a:off x="3881425" y="1157850"/>
            <a:ext cx="2771100" cy="920400"/>
          </a:xfrm>
          <a:prstGeom prst="wedgeRoundRectCallout">
            <a:avLst>
              <a:gd name="adj1" fmla="val -59934"/>
              <a:gd name="adj2" fmla="val 137209"/>
              <a:gd name="adj3" fmla="val 0"/>
            </a:avLst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6000" b="1">
                <a:latin typeface="Lexend Deca"/>
                <a:ea typeface="Lexend Deca"/>
                <a:cs typeface="Lexend Deca"/>
                <a:sym typeface="Lexend Deca"/>
              </a:rPr>
              <a:t>... --- ...</a:t>
            </a:r>
            <a:endParaRPr sz="6000" b="1"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597" name="Google Shape;597;p42"/>
          <p:cNvSpPr txBox="1"/>
          <p:nvPr/>
        </p:nvSpPr>
        <p:spPr>
          <a:xfrm>
            <a:off x="6885650" y="2900575"/>
            <a:ext cx="2135400" cy="12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7200" b="1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SOS</a:t>
            </a:r>
            <a:endParaRPr sz="7200" b="1">
              <a:solidFill>
                <a:srgbClr val="1F497D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598" name="Google Shape;598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6497" y="2636399"/>
            <a:ext cx="1756031" cy="176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67625" y="599688"/>
            <a:ext cx="1404725" cy="176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" name="Google Shape;604;p43"/>
          <p:cNvPicPr preferRelativeResize="0"/>
          <p:nvPr/>
        </p:nvPicPr>
        <p:blipFill rotWithShape="1">
          <a:blip r:embed="rId3">
            <a:alphaModFix/>
          </a:blip>
          <a:srcRect l="52294" r="25902"/>
          <a:stretch/>
        </p:blipFill>
        <p:spPr>
          <a:xfrm>
            <a:off x="3740675" y="1338000"/>
            <a:ext cx="1149317" cy="3511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43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31</a:t>
            </a:fld>
            <a:endParaRPr/>
          </a:p>
        </p:txBody>
      </p:sp>
      <p:sp>
        <p:nvSpPr>
          <p:cNvPr id="606" name="Google Shape;606;p43"/>
          <p:cNvSpPr txBox="1"/>
          <p:nvPr/>
        </p:nvSpPr>
        <p:spPr>
          <a:xfrm>
            <a:off x="0" y="0"/>
            <a:ext cx="9144000" cy="599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26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Usage de la lumière</a:t>
            </a:r>
            <a:endParaRPr sz="26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607" name="Google Shape;607;p43"/>
          <p:cNvSpPr/>
          <p:nvPr/>
        </p:nvSpPr>
        <p:spPr>
          <a:xfrm>
            <a:off x="102325" y="117300"/>
            <a:ext cx="2510400" cy="796800"/>
          </a:xfrm>
          <a:prstGeom prst="cloudCallout">
            <a:avLst>
              <a:gd name="adj1" fmla="val 42770"/>
              <a:gd name="adj2" fmla="val 72848"/>
            </a:avLst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COMMUNIQUER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43"/>
          <p:cNvSpPr txBox="1"/>
          <p:nvPr/>
        </p:nvSpPr>
        <p:spPr>
          <a:xfrm>
            <a:off x="2228350" y="599700"/>
            <a:ext cx="4687500" cy="5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>
                <a:solidFill>
                  <a:srgbClr val="B43476"/>
                </a:solidFill>
                <a:latin typeface="Lexend Deca"/>
                <a:ea typeface="Lexend Deca"/>
                <a:cs typeface="Lexend Deca"/>
                <a:sym typeface="Lexend Deca"/>
              </a:rPr>
              <a:t>Code Morse International : exercice</a:t>
            </a:r>
            <a:endParaRPr sz="2000" b="1">
              <a:solidFill>
                <a:srgbClr val="B43476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609" name="Google Shape;609;p43"/>
          <p:cNvPicPr preferRelativeResize="0"/>
          <p:nvPr/>
        </p:nvPicPr>
        <p:blipFill rotWithShape="1">
          <a:blip r:embed="rId4">
            <a:alphaModFix/>
          </a:blip>
          <a:srcRect t="7578"/>
          <a:stretch/>
        </p:blipFill>
        <p:spPr>
          <a:xfrm>
            <a:off x="403675" y="1795525"/>
            <a:ext cx="3039375" cy="2884226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p43"/>
          <p:cNvSpPr/>
          <p:nvPr/>
        </p:nvSpPr>
        <p:spPr>
          <a:xfrm>
            <a:off x="5315350" y="1680375"/>
            <a:ext cx="3710100" cy="796800"/>
          </a:xfrm>
          <a:prstGeom prst="wedgeRoundRectCallout">
            <a:avLst>
              <a:gd name="adj1" fmla="val -62587"/>
              <a:gd name="adj2" fmla="val 103100"/>
              <a:gd name="adj3" fmla="val 0"/>
            </a:avLst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800" b="1">
                <a:latin typeface="Lexend Deca"/>
                <a:ea typeface="Lexend Deca"/>
                <a:cs typeface="Lexend Deca"/>
                <a:sym typeface="Lexend Deca"/>
              </a:rPr>
              <a:t>.-.. ..- -- -. ..</a:t>
            </a:r>
            <a:endParaRPr sz="4800" b="1"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611" name="Google Shape;611;p43"/>
          <p:cNvSpPr txBox="1"/>
          <p:nvPr/>
        </p:nvSpPr>
        <p:spPr>
          <a:xfrm>
            <a:off x="4800900" y="3003925"/>
            <a:ext cx="4415100" cy="12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7200" b="1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_ _ _ _ _</a:t>
            </a:r>
            <a:endParaRPr sz="7200" b="1">
              <a:solidFill>
                <a:srgbClr val="1F497D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612" name="Google Shape;612;p43"/>
          <p:cNvSpPr txBox="1"/>
          <p:nvPr/>
        </p:nvSpPr>
        <p:spPr>
          <a:xfrm>
            <a:off x="4841125" y="2800350"/>
            <a:ext cx="751200" cy="12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7200" b="1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L</a:t>
            </a:r>
            <a:endParaRPr sz="7200" b="1">
              <a:solidFill>
                <a:srgbClr val="1F497D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613" name="Google Shape;613;p43"/>
          <p:cNvSpPr txBox="1"/>
          <p:nvPr/>
        </p:nvSpPr>
        <p:spPr>
          <a:xfrm>
            <a:off x="5750675" y="2826800"/>
            <a:ext cx="751200" cy="12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7200" b="1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U</a:t>
            </a:r>
            <a:endParaRPr sz="7200" b="1">
              <a:solidFill>
                <a:srgbClr val="1F497D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614" name="Google Shape;614;p43"/>
          <p:cNvSpPr txBox="1"/>
          <p:nvPr/>
        </p:nvSpPr>
        <p:spPr>
          <a:xfrm>
            <a:off x="6541425" y="2826800"/>
            <a:ext cx="751200" cy="12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7200" b="1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M</a:t>
            </a:r>
            <a:endParaRPr sz="7200" b="1">
              <a:solidFill>
                <a:srgbClr val="1F497D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615" name="Google Shape;615;p43"/>
          <p:cNvSpPr txBox="1"/>
          <p:nvPr/>
        </p:nvSpPr>
        <p:spPr>
          <a:xfrm>
            <a:off x="7448275" y="2826800"/>
            <a:ext cx="751200" cy="12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7200" b="1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N</a:t>
            </a:r>
            <a:endParaRPr sz="7200" b="1">
              <a:solidFill>
                <a:srgbClr val="1F497D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616" name="Google Shape;616;p43"/>
          <p:cNvSpPr txBox="1"/>
          <p:nvPr/>
        </p:nvSpPr>
        <p:spPr>
          <a:xfrm>
            <a:off x="8431325" y="2826788"/>
            <a:ext cx="751200" cy="12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7200" b="1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I</a:t>
            </a:r>
            <a:endParaRPr sz="7200" b="1">
              <a:solidFill>
                <a:srgbClr val="1F497D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617" name="Google Shape;617;p43"/>
          <p:cNvSpPr/>
          <p:nvPr/>
        </p:nvSpPr>
        <p:spPr>
          <a:xfrm>
            <a:off x="1423425" y="1207275"/>
            <a:ext cx="6123600" cy="2268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43"/>
          <p:cNvSpPr/>
          <p:nvPr/>
        </p:nvSpPr>
        <p:spPr>
          <a:xfrm>
            <a:off x="1423300" y="1207275"/>
            <a:ext cx="6123600" cy="226800"/>
          </a:xfrm>
          <a:prstGeom prst="rect">
            <a:avLst/>
          </a:prstGeom>
          <a:gradFill>
            <a:gsLst>
              <a:gs pos="0">
                <a:srgbClr val="3177EE"/>
              </a:gs>
              <a:gs pos="100000">
                <a:srgbClr val="113D8A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43"/>
          <p:cNvSpPr/>
          <p:nvPr/>
        </p:nvSpPr>
        <p:spPr>
          <a:xfrm>
            <a:off x="7566975" y="1020075"/>
            <a:ext cx="1577100" cy="60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0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44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32</a:t>
            </a:fld>
            <a:endParaRPr/>
          </a:p>
        </p:txBody>
      </p:sp>
      <p:sp>
        <p:nvSpPr>
          <p:cNvPr id="625" name="Google Shape;625;p44"/>
          <p:cNvSpPr txBox="1"/>
          <p:nvPr/>
        </p:nvSpPr>
        <p:spPr>
          <a:xfrm>
            <a:off x="0" y="0"/>
            <a:ext cx="9144000" cy="599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26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Usage de la lumière</a:t>
            </a:r>
            <a:endParaRPr sz="26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626" name="Google Shape;626;p44"/>
          <p:cNvSpPr/>
          <p:nvPr/>
        </p:nvSpPr>
        <p:spPr>
          <a:xfrm>
            <a:off x="102325" y="117300"/>
            <a:ext cx="2510400" cy="796800"/>
          </a:xfrm>
          <a:prstGeom prst="cloudCallout">
            <a:avLst>
              <a:gd name="adj1" fmla="val 42770"/>
              <a:gd name="adj2" fmla="val 72848"/>
            </a:avLst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>
                <a:latin typeface="Lexend Deca"/>
                <a:ea typeface="Lexend Deca"/>
                <a:cs typeface="Lexend Deca"/>
                <a:sym typeface="Lexend Deca"/>
              </a:rPr>
              <a:t>SOIGNER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44"/>
          <p:cNvSpPr txBox="1"/>
          <p:nvPr/>
        </p:nvSpPr>
        <p:spPr>
          <a:xfrm>
            <a:off x="2364450" y="599700"/>
            <a:ext cx="4415100" cy="5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>
                <a:solidFill>
                  <a:srgbClr val="B43476"/>
                </a:solidFill>
                <a:latin typeface="Lexend Deca"/>
                <a:ea typeface="Lexend Deca"/>
                <a:cs typeface="Lexend Deca"/>
                <a:sym typeface="Lexend Deca"/>
              </a:rPr>
              <a:t>Caméra endoscopique</a:t>
            </a:r>
            <a:endParaRPr sz="2000" b="1">
              <a:solidFill>
                <a:srgbClr val="B43476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628" name="Google Shape;62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1450" y="1626625"/>
            <a:ext cx="3273600" cy="2673676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44"/>
          <p:cNvSpPr txBox="1"/>
          <p:nvPr/>
        </p:nvSpPr>
        <p:spPr>
          <a:xfrm>
            <a:off x="169325" y="1534200"/>
            <a:ext cx="3017400" cy="16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latin typeface="Lexend Deca"/>
                <a:ea typeface="Lexend Deca"/>
                <a:cs typeface="Lexend Deca"/>
                <a:sym typeface="Lexend Deca"/>
              </a:rPr>
              <a:t>Instrument permettant d’observer des endroits difficiles d’accès dans différents domaines : médical, mécanique...</a:t>
            </a:r>
            <a:endParaRPr sz="1600">
              <a:latin typeface="Lexend Deca"/>
              <a:ea typeface="Lexend Deca"/>
              <a:cs typeface="Lexend Deca"/>
              <a:sym typeface="Lexend Deca"/>
            </a:endParaRPr>
          </a:p>
        </p:txBody>
      </p:sp>
      <p:cxnSp>
        <p:nvCxnSpPr>
          <p:cNvPr id="630" name="Google Shape;630;p44"/>
          <p:cNvCxnSpPr/>
          <p:nvPr/>
        </p:nvCxnSpPr>
        <p:spPr>
          <a:xfrm rot="10800000" flipH="1">
            <a:off x="3063625" y="3302300"/>
            <a:ext cx="1419300" cy="7872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31" name="Google Shape;631;p44"/>
          <p:cNvSpPr txBox="1"/>
          <p:nvPr/>
        </p:nvSpPr>
        <p:spPr>
          <a:xfrm>
            <a:off x="2364450" y="4158725"/>
            <a:ext cx="1264500" cy="5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latin typeface="Lexend Deca"/>
                <a:ea typeface="Lexend Deca"/>
                <a:cs typeface="Lexend Deca"/>
                <a:sym typeface="Lexend Deca"/>
              </a:rPr>
              <a:t>Système d’éclairage</a:t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  <p:cxnSp>
        <p:nvCxnSpPr>
          <p:cNvPr id="632" name="Google Shape;632;p44"/>
          <p:cNvCxnSpPr/>
          <p:nvPr/>
        </p:nvCxnSpPr>
        <p:spPr>
          <a:xfrm rot="10800000" flipH="1">
            <a:off x="4848375" y="3513125"/>
            <a:ext cx="855000" cy="6888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33" name="Google Shape;633;p44"/>
          <p:cNvSpPr txBox="1"/>
          <p:nvPr/>
        </p:nvSpPr>
        <p:spPr>
          <a:xfrm>
            <a:off x="4147025" y="4158725"/>
            <a:ext cx="1264500" cy="5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latin typeface="Lexend Deca"/>
                <a:ea typeface="Lexend Deca"/>
                <a:cs typeface="Lexend Deca"/>
                <a:sym typeface="Lexend Deca"/>
              </a:rPr>
              <a:t>Fibre optique</a:t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634" name="Google Shape;634;p44"/>
          <p:cNvSpPr txBox="1"/>
          <p:nvPr/>
        </p:nvSpPr>
        <p:spPr>
          <a:xfrm>
            <a:off x="7705050" y="1040725"/>
            <a:ext cx="1264500" cy="5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latin typeface="Lexend Deca"/>
                <a:ea typeface="Lexend Deca"/>
                <a:cs typeface="Lexend Deca"/>
                <a:sym typeface="Lexend Deca"/>
              </a:rPr>
              <a:t>Caméra intégrée</a:t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635" name="Google Shape;635;p44"/>
          <p:cNvSpPr txBox="1"/>
          <p:nvPr/>
        </p:nvSpPr>
        <p:spPr>
          <a:xfrm>
            <a:off x="7705050" y="3564575"/>
            <a:ext cx="1264500" cy="5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latin typeface="Lexend Deca"/>
                <a:ea typeface="Lexend Deca"/>
                <a:cs typeface="Lexend Deca"/>
                <a:sym typeface="Lexend Deca"/>
              </a:rPr>
              <a:t>Retour vidéo sur écran</a:t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  <p:cxnSp>
        <p:nvCxnSpPr>
          <p:cNvPr id="636" name="Google Shape;636;p44"/>
          <p:cNvCxnSpPr/>
          <p:nvPr/>
        </p:nvCxnSpPr>
        <p:spPr>
          <a:xfrm flipH="1">
            <a:off x="7125200" y="1602075"/>
            <a:ext cx="758700" cy="6744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37" name="Google Shape;637;p44"/>
          <p:cNvCxnSpPr>
            <a:stCxn id="635" idx="1"/>
          </p:cNvCxnSpPr>
          <p:nvPr/>
        </p:nvCxnSpPr>
        <p:spPr>
          <a:xfrm rot="10800000">
            <a:off x="7138950" y="2824625"/>
            <a:ext cx="566100" cy="10329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45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33</a:t>
            </a:fld>
            <a:endParaRPr/>
          </a:p>
        </p:txBody>
      </p:sp>
      <p:pic>
        <p:nvPicPr>
          <p:cNvPr id="643" name="Google Shape;643;p45"/>
          <p:cNvPicPr preferRelativeResize="0"/>
          <p:nvPr/>
        </p:nvPicPr>
        <p:blipFill rotWithShape="1">
          <a:blip r:embed="rId3">
            <a:alphaModFix/>
          </a:blip>
          <a:srcRect l="18314" r="22415"/>
          <a:stretch/>
        </p:blipFill>
        <p:spPr>
          <a:xfrm>
            <a:off x="148675" y="0"/>
            <a:ext cx="3447075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45"/>
          <p:cNvSpPr txBox="1"/>
          <p:nvPr/>
        </p:nvSpPr>
        <p:spPr>
          <a:xfrm>
            <a:off x="0" y="0"/>
            <a:ext cx="9144000" cy="718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30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Synthèse</a:t>
            </a:r>
            <a:endParaRPr sz="3000" b="0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645" name="Google Shape;645;p45"/>
          <p:cNvSpPr txBox="1"/>
          <p:nvPr/>
        </p:nvSpPr>
        <p:spPr>
          <a:xfrm rot="-280708">
            <a:off x="715461" y="1399216"/>
            <a:ext cx="2379729" cy="62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exend Deca"/>
              <a:buChar char="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L’évolution technologique</a:t>
            </a:r>
            <a:endParaRPr sz="16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646" name="Google Shape;646;p45"/>
          <p:cNvSpPr txBox="1"/>
          <p:nvPr/>
        </p:nvSpPr>
        <p:spPr>
          <a:xfrm>
            <a:off x="3321600" y="718200"/>
            <a:ext cx="5699400" cy="28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Les objets évoluent dans le temps en termes de :</a:t>
            </a:r>
            <a:endParaRPr sz="14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457200" marR="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exend Deca"/>
              <a:buChar char="●"/>
            </a:pPr>
            <a:r>
              <a:rPr lang="fr-FR" sz="14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principe de fonctionnement ;</a:t>
            </a:r>
            <a:endParaRPr sz="1400" b="1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457200" marR="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exend Deca"/>
              <a:buChar char="●"/>
            </a:pPr>
            <a:r>
              <a:rPr lang="fr-FR" sz="14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de formes ;</a:t>
            </a:r>
            <a:endParaRPr sz="1400" b="1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457200" marR="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exend Deca"/>
              <a:buChar char="●"/>
            </a:pPr>
            <a:r>
              <a:rPr lang="fr-FR" sz="14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de matériaux ;</a:t>
            </a:r>
            <a:endParaRPr sz="1400" b="1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457200" marR="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exend Deca"/>
              <a:buChar char="●"/>
            </a:pPr>
            <a:r>
              <a:rPr lang="fr-FR" sz="14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d’énergie ;</a:t>
            </a:r>
            <a:endParaRPr sz="1400" b="1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457200" marR="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exend Deca"/>
              <a:buChar char="●"/>
            </a:pPr>
            <a:r>
              <a:rPr lang="fr-FR" sz="14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d’impact environnemental ;</a:t>
            </a:r>
            <a:endParaRPr sz="1400" b="1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457200" marR="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exend Deca"/>
              <a:buChar char="●"/>
            </a:pPr>
            <a:r>
              <a:rPr lang="fr-FR" sz="14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de coût ;</a:t>
            </a:r>
            <a:endParaRPr sz="1400" b="1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457200" marR="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exend Deca"/>
              <a:buChar char="●"/>
            </a:pPr>
            <a:r>
              <a:rPr lang="fr-FR" sz="14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d’esthétique.</a:t>
            </a:r>
            <a:endParaRPr sz="1400" b="1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647" name="Google Shape;647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95747" y="3642490"/>
            <a:ext cx="1771950" cy="8786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8" name="Google Shape;648;p45"/>
          <p:cNvGrpSpPr/>
          <p:nvPr/>
        </p:nvGrpSpPr>
        <p:grpSpPr>
          <a:xfrm>
            <a:off x="8301581" y="1035146"/>
            <a:ext cx="465658" cy="1348511"/>
            <a:chOff x="2843104" y="994513"/>
            <a:chExt cx="465658" cy="1348511"/>
          </a:xfrm>
        </p:grpSpPr>
        <p:grpSp>
          <p:nvGrpSpPr>
            <p:cNvPr id="649" name="Google Shape;649;p45"/>
            <p:cNvGrpSpPr/>
            <p:nvPr/>
          </p:nvGrpSpPr>
          <p:grpSpPr>
            <a:xfrm>
              <a:off x="2843104" y="994513"/>
              <a:ext cx="465658" cy="637012"/>
              <a:chOff x="2843104" y="994513"/>
              <a:chExt cx="465658" cy="637012"/>
            </a:xfrm>
          </p:grpSpPr>
          <p:sp>
            <p:nvSpPr>
              <p:cNvPr id="650" name="Google Shape;650;p45"/>
              <p:cNvSpPr/>
              <p:nvPr/>
            </p:nvSpPr>
            <p:spPr>
              <a:xfrm>
                <a:off x="2991325" y="1419725"/>
                <a:ext cx="169200" cy="211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651" name="Google Shape;651;p45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2843104" y="994513"/>
                <a:ext cx="465658" cy="6369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52" name="Google Shape;652;p45"/>
            <p:cNvPicPr preferRelativeResize="0"/>
            <p:nvPr/>
          </p:nvPicPr>
          <p:blipFill rotWithShape="1">
            <a:blip r:embed="rId6">
              <a:alphaModFix/>
            </a:blip>
            <a:srcRect t="40405"/>
            <a:stretch/>
          </p:blipFill>
          <p:spPr>
            <a:xfrm>
              <a:off x="2899625" y="1546899"/>
              <a:ext cx="352575" cy="7961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53" name="Google Shape;653;p45"/>
          <p:cNvGrpSpPr/>
          <p:nvPr/>
        </p:nvGrpSpPr>
        <p:grpSpPr>
          <a:xfrm>
            <a:off x="6934888" y="1576281"/>
            <a:ext cx="724637" cy="1478599"/>
            <a:chOff x="4151719" y="2015984"/>
            <a:chExt cx="1009525" cy="2059904"/>
          </a:xfrm>
        </p:grpSpPr>
        <p:pic>
          <p:nvPicPr>
            <p:cNvPr id="654" name="Google Shape;654;p4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151719" y="2197715"/>
              <a:ext cx="1009525" cy="18781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5" name="Google Shape;655;p4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297650" y="2015984"/>
              <a:ext cx="548700" cy="69564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56" name="Google Shape;656;p45"/>
          <p:cNvGrpSpPr/>
          <p:nvPr/>
        </p:nvGrpSpPr>
        <p:grpSpPr>
          <a:xfrm>
            <a:off x="7719623" y="2623485"/>
            <a:ext cx="864925" cy="1946225"/>
            <a:chOff x="7327950" y="2522075"/>
            <a:chExt cx="864925" cy="1946225"/>
          </a:xfrm>
        </p:grpSpPr>
        <p:pic>
          <p:nvPicPr>
            <p:cNvPr id="657" name="Google Shape;657;p45"/>
            <p:cNvPicPr preferRelativeResize="0"/>
            <p:nvPr/>
          </p:nvPicPr>
          <p:blipFill rotWithShape="1">
            <a:blip r:embed="rId8">
              <a:alphaModFix/>
            </a:blip>
            <a:srcRect l="68828" r="3647" b="5401"/>
            <a:stretch/>
          </p:blipFill>
          <p:spPr>
            <a:xfrm>
              <a:off x="7327950" y="2522075"/>
              <a:ext cx="864925" cy="1946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8" name="Google Shape;658;p45"/>
            <p:cNvPicPr preferRelativeResize="0"/>
            <p:nvPr/>
          </p:nvPicPr>
          <p:blipFill rotWithShape="1">
            <a:blip r:embed="rId5">
              <a:alphaModFix amt="55000"/>
            </a:blip>
            <a:srcRect/>
            <a:stretch/>
          </p:blipFill>
          <p:spPr>
            <a:xfrm>
              <a:off x="7626266" y="3655327"/>
              <a:ext cx="268291" cy="340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59" name="Google Shape;659;p45"/>
          <p:cNvGrpSpPr/>
          <p:nvPr/>
        </p:nvGrpSpPr>
        <p:grpSpPr>
          <a:xfrm>
            <a:off x="5568139" y="3207438"/>
            <a:ext cx="1730675" cy="1748800"/>
            <a:chOff x="7196450" y="607925"/>
            <a:chExt cx="1730675" cy="1748800"/>
          </a:xfrm>
        </p:grpSpPr>
        <p:pic>
          <p:nvPicPr>
            <p:cNvPr id="660" name="Google Shape;660;p45"/>
            <p:cNvPicPr preferRelativeResize="0"/>
            <p:nvPr/>
          </p:nvPicPr>
          <p:blipFill rotWithShape="1">
            <a:blip r:embed="rId9">
              <a:alphaModFix/>
            </a:blip>
            <a:srcRect l="71608" b="49000"/>
            <a:stretch/>
          </p:blipFill>
          <p:spPr>
            <a:xfrm>
              <a:off x="7196450" y="607925"/>
              <a:ext cx="1730675" cy="1748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1" name="Google Shape;661;p45"/>
            <p:cNvPicPr preferRelativeResize="0"/>
            <p:nvPr/>
          </p:nvPicPr>
          <p:blipFill rotWithShape="1">
            <a:blip r:embed="rId5">
              <a:alphaModFix amt="55000"/>
            </a:blip>
            <a:srcRect/>
            <a:stretch/>
          </p:blipFill>
          <p:spPr>
            <a:xfrm>
              <a:off x="7416148" y="1148026"/>
              <a:ext cx="210125" cy="26642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46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34</a:t>
            </a:fld>
            <a:endParaRPr/>
          </a:p>
        </p:txBody>
      </p:sp>
      <p:pic>
        <p:nvPicPr>
          <p:cNvPr id="667" name="Google Shape;667;p46"/>
          <p:cNvPicPr preferRelativeResize="0"/>
          <p:nvPr/>
        </p:nvPicPr>
        <p:blipFill rotWithShape="1">
          <a:blip r:embed="rId3">
            <a:alphaModFix/>
          </a:blip>
          <a:srcRect l="18314" r="22415"/>
          <a:stretch/>
        </p:blipFill>
        <p:spPr>
          <a:xfrm>
            <a:off x="148675" y="0"/>
            <a:ext cx="3447075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p46"/>
          <p:cNvSpPr txBox="1"/>
          <p:nvPr/>
        </p:nvSpPr>
        <p:spPr>
          <a:xfrm>
            <a:off x="0" y="0"/>
            <a:ext cx="9144000" cy="718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30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Synthèse</a:t>
            </a:r>
            <a:endParaRPr sz="3000" b="0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669" name="Google Shape;669;p46"/>
          <p:cNvSpPr txBox="1"/>
          <p:nvPr/>
        </p:nvSpPr>
        <p:spPr>
          <a:xfrm rot="-280708">
            <a:off x="715511" y="1399212"/>
            <a:ext cx="2379729" cy="62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exend Deca"/>
              <a:buChar char="➢"/>
            </a:pPr>
            <a:r>
              <a:rPr lang="fr-FR" sz="16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L’évolution technologique</a:t>
            </a:r>
            <a:endParaRPr sz="16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670" name="Google Shape;670;p46"/>
          <p:cNvSpPr txBox="1"/>
          <p:nvPr/>
        </p:nvSpPr>
        <p:spPr>
          <a:xfrm>
            <a:off x="3321600" y="718200"/>
            <a:ext cx="5699400" cy="18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Les besoins évoluent suivant plusieurs critères : </a:t>
            </a:r>
            <a:endParaRPr sz="14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457200" marR="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exend Deca"/>
              <a:buChar char="●"/>
            </a:pPr>
            <a:r>
              <a:rPr lang="fr-FR" sz="14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les époques ;</a:t>
            </a:r>
            <a:endParaRPr sz="1400" b="1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457200" marR="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exend Deca"/>
              <a:buChar char="●"/>
            </a:pPr>
            <a:r>
              <a:rPr lang="fr-FR" sz="14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les événements historiques ;</a:t>
            </a:r>
            <a:endParaRPr sz="1400" b="1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457200" marR="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exend Deca"/>
              <a:buChar char="●"/>
            </a:pPr>
            <a:r>
              <a:rPr lang="fr-FR" sz="14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le contexte économique et social ;</a:t>
            </a:r>
            <a:endParaRPr sz="1400" b="1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457200" marR="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exend Deca"/>
              <a:buChar char="●"/>
            </a:pPr>
            <a:r>
              <a:rPr lang="fr-FR" sz="14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le contexte culturel.</a:t>
            </a:r>
            <a:endParaRPr sz="1400" b="1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671" name="Google Shape;671;p46"/>
          <p:cNvSpPr txBox="1"/>
          <p:nvPr/>
        </p:nvSpPr>
        <p:spPr>
          <a:xfrm rot="-280708">
            <a:off x="781136" y="2022387"/>
            <a:ext cx="2379729" cy="62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exend Deca"/>
              <a:buChar char="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L’évolution des besoins</a:t>
            </a:r>
            <a:endParaRPr sz="16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672" name="Google Shape;672;p46"/>
          <p:cNvPicPr preferRelativeResize="0"/>
          <p:nvPr/>
        </p:nvPicPr>
        <p:blipFill rotWithShape="1">
          <a:blip r:embed="rId4">
            <a:alphaModFix/>
          </a:blip>
          <a:srcRect t="5744" b="4351"/>
          <a:stretch/>
        </p:blipFill>
        <p:spPr>
          <a:xfrm>
            <a:off x="4304475" y="2466750"/>
            <a:ext cx="3087200" cy="223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47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35</a:t>
            </a:fld>
            <a:endParaRPr/>
          </a:p>
        </p:txBody>
      </p:sp>
      <p:pic>
        <p:nvPicPr>
          <p:cNvPr id="678" name="Google Shape;678;p47"/>
          <p:cNvPicPr preferRelativeResize="0"/>
          <p:nvPr/>
        </p:nvPicPr>
        <p:blipFill rotWithShape="1">
          <a:blip r:embed="rId3">
            <a:alphaModFix/>
          </a:blip>
          <a:srcRect l="18314" r="22415"/>
          <a:stretch/>
        </p:blipFill>
        <p:spPr>
          <a:xfrm>
            <a:off x="148675" y="0"/>
            <a:ext cx="3447075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47"/>
          <p:cNvSpPr txBox="1"/>
          <p:nvPr/>
        </p:nvSpPr>
        <p:spPr>
          <a:xfrm>
            <a:off x="0" y="0"/>
            <a:ext cx="9144000" cy="718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30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Synthèse</a:t>
            </a:r>
            <a:endParaRPr sz="3000" b="0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680" name="Google Shape;680;p47"/>
          <p:cNvSpPr txBox="1"/>
          <p:nvPr/>
        </p:nvSpPr>
        <p:spPr>
          <a:xfrm rot="-280708">
            <a:off x="715511" y="1399212"/>
            <a:ext cx="2379729" cy="62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exend Deca"/>
              <a:buChar char="➢"/>
            </a:pPr>
            <a:r>
              <a:rPr lang="fr-FR" sz="16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L’évolution technologique</a:t>
            </a:r>
            <a:endParaRPr sz="16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681" name="Google Shape;681;p47"/>
          <p:cNvSpPr txBox="1"/>
          <p:nvPr/>
        </p:nvSpPr>
        <p:spPr>
          <a:xfrm>
            <a:off x="3321600" y="718200"/>
            <a:ext cx="5699400" cy="17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 dirty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Lorsque l’on éprouve un </a:t>
            </a:r>
            <a:r>
              <a:rPr lang="fr-FR" sz="1400" b="1" i="0" u="none" strike="noStrike" cap="none" dirty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manque</a:t>
            </a:r>
            <a:r>
              <a:rPr lang="fr-FR" sz="1400" b="0" i="0" u="none" strike="noStrike" cap="none" dirty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, une </a:t>
            </a:r>
            <a:r>
              <a:rPr lang="fr-FR" sz="1400" b="1" i="0" u="none" strike="noStrike" cap="none" dirty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nécessité</a:t>
            </a:r>
            <a:r>
              <a:rPr lang="fr-FR" sz="1400" b="0" i="0" u="none" strike="noStrike" cap="none" dirty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, la personne ressent alors un</a:t>
            </a:r>
            <a:r>
              <a:rPr lang="fr-FR" sz="1400" b="1" i="0" u="none" strike="noStrike" cap="none" dirty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 besoin</a:t>
            </a:r>
            <a:r>
              <a:rPr lang="fr-FR" sz="1400" b="0" i="0" u="none" strike="noStrike" cap="none" dirty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.</a:t>
            </a:r>
            <a:endParaRPr sz="1400" b="0" i="0" u="none" strike="noStrike" cap="none" dirty="0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 dirty="0" smtClean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Le besoin s'exprime avec un verbe à l'infinitif.</a:t>
            </a:r>
            <a:endParaRPr sz="1400" b="0" i="0" u="none" strike="noStrike" cap="none" dirty="0" smtClean="0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 dirty="0" smtClean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La </a:t>
            </a:r>
            <a:r>
              <a:rPr lang="fr-FR" sz="1400" b="1" i="0" u="none" strike="noStrike" cap="none" dirty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conception</a:t>
            </a:r>
            <a:r>
              <a:rPr lang="fr-FR" sz="1400" b="0" i="0" u="none" strike="noStrike" cap="none" dirty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 d’objets technologiques va permettre de </a:t>
            </a:r>
            <a:r>
              <a:rPr lang="fr-FR" b="1" dirty="0">
                <a:latin typeface="Lexend Deca"/>
                <a:ea typeface="Lexend Deca"/>
                <a:cs typeface="Lexend Deca"/>
                <a:sym typeface="Lexend Deca"/>
              </a:rPr>
              <a:t>répondre </a:t>
            </a:r>
            <a:r>
              <a:rPr lang="fr-FR" sz="1400" b="1" i="0" u="none" strike="noStrike" cap="none" dirty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ces besoins</a:t>
            </a:r>
            <a:r>
              <a:rPr lang="fr-FR" sz="1400" b="0" i="0" u="none" strike="noStrike" cap="none" dirty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.</a:t>
            </a:r>
            <a:endParaRPr sz="1400" b="0" i="0" u="none" strike="noStrike" cap="none" dirty="0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682" name="Google Shape;682;p47"/>
          <p:cNvSpPr txBox="1"/>
          <p:nvPr/>
        </p:nvSpPr>
        <p:spPr>
          <a:xfrm rot="-280708">
            <a:off x="781136" y="2022387"/>
            <a:ext cx="2379729" cy="62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exend Deca"/>
              <a:buChar char="➢"/>
            </a:pPr>
            <a:r>
              <a:rPr lang="fr-FR" sz="16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L’évolution des besoins</a:t>
            </a:r>
            <a:endParaRPr sz="16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683" name="Google Shape;683;p47"/>
          <p:cNvSpPr txBox="1"/>
          <p:nvPr/>
        </p:nvSpPr>
        <p:spPr>
          <a:xfrm rot="-280708">
            <a:off x="830736" y="2667762"/>
            <a:ext cx="2379729" cy="62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exend Deca"/>
              <a:buChar char="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Le besoin</a:t>
            </a:r>
            <a:endParaRPr sz="16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684" name="Google Shape;684;p47"/>
          <p:cNvPicPr preferRelativeResize="0"/>
          <p:nvPr/>
        </p:nvPicPr>
        <p:blipFill rotWithShape="1">
          <a:blip r:embed="rId4">
            <a:alphaModFix/>
          </a:blip>
          <a:srcRect l="32598" t="5766" r="29081" b="4273"/>
          <a:stretch/>
        </p:blipFill>
        <p:spPr>
          <a:xfrm>
            <a:off x="5520066" y="3344965"/>
            <a:ext cx="623859" cy="1464586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47"/>
          <p:cNvSpPr/>
          <p:nvPr/>
        </p:nvSpPr>
        <p:spPr>
          <a:xfrm>
            <a:off x="3876238" y="2532775"/>
            <a:ext cx="1421400" cy="604800"/>
          </a:xfrm>
          <a:prstGeom prst="cloudCallout">
            <a:avLst>
              <a:gd name="adj1" fmla="val 79200"/>
              <a:gd name="adj2" fmla="val 99170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000">
                <a:latin typeface="Lexend Deca"/>
                <a:ea typeface="Lexend Deca"/>
                <a:cs typeface="Lexend Deca"/>
                <a:sym typeface="Lexend Deca"/>
              </a:rPr>
              <a:t>SIGNALER</a:t>
            </a:r>
            <a:endParaRPr sz="10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686" name="Google Shape;686;p47"/>
          <p:cNvSpPr/>
          <p:nvPr/>
        </p:nvSpPr>
        <p:spPr>
          <a:xfrm>
            <a:off x="3818750" y="3416875"/>
            <a:ext cx="1362300" cy="465000"/>
          </a:xfrm>
          <a:prstGeom prst="cloudCallout">
            <a:avLst>
              <a:gd name="adj1" fmla="val 86742"/>
              <a:gd name="adj2" fmla="val -14767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0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DIVERTIR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47"/>
          <p:cNvSpPr/>
          <p:nvPr/>
        </p:nvSpPr>
        <p:spPr>
          <a:xfrm>
            <a:off x="3699200" y="4243025"/>
            <a:ext cx="1482000" cy="465000"/>
          </a:xfrm>
          <a:prstGeom prst="cloudCallout">
            <a:avLst>
              <a:gd name="adj1" fmla="val 88547"/>
              <a:gd name="adj2" fmla="val -160211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0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ECLAIRER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47"/>
          <p:cNvSpPr/>
          <p:nvPr/>
        </p:nvSpPr>
        <p:spPr>
          <a:xfrm>
            <a:off x="6143925" y="2554125"/>
            <a:ext cx="2017200" cy="465000"/>
          </a:xfrm>
          <a:prstGeom prst="cloudCallout">
            <a:avLst>
              <a:gd name="adj1" fmla="val -57188"/>
              <a:gd name="adj2" fmla="val 130688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0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COMMUNIQUER</a:t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689" name="Google Shape;689;p47"/>
          <p:cNvSpPr/>
          <p:nvPr/>
        </p:nvSpPr>
        <p:spPr>
          <a:xfrm>
            <a:off x="6910753" y="3416875"/>
            <a:ext cx="1421400" cy="465000"/>
          </a:xfrm>
          <a:prstGeom prst="cloudCallout">
            <a:avLst>
              <a:gd name="adj1" fmla="val -121612"/>
              <a:gd name="adj2" fmla="val -15638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0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SOIGNER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47"/>
          <p:cNvSpPr/>
          <p:nvPr/>
        </p:nvSpPr>
        <p:spPr>
          <a:xfrm>
            <a:off x="6561276" y="4223000"/>
            <a:ext cx="1482000" cy="465000"/>
          </a:xfrm>
          <a:prstGeom prst="cloudCallout">
            <a:avLst>
              <a:gd name="adj1" fmla="val -86630"/>
              <a:gd name="adj2" fmla="val -155453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0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DÉCOUPER</a:t>
            </a:r>
            <a:endParaRPr sz="10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48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36</a:t>
            </a:fld>
            <a:endParaRPr/>
          </a:p>
        </p:txBody>
      </p:sp>
      <p:pic>
        <p:nvPicPr>
          <p:cNvPr id="696" name="Google Shape;696;p48"/>
          <p:cNvPicPr preferRelativeResize="0"/>
          <p:nvPr/>
        </p:nvPicPr>
        <p:blipFill rotWithShape="1">
          <a:blip r:embed="rId3">
            <a:alphaModFix/>
          </a:blip>
          <a:srcRect l="18314" r="22415"/>
          <a:stretch/>
        </p:blipFill>
        <p:spPr>
          <a:xfrm>
            <a:off x="148675" y="0"/>
            <a:ext cx="3447075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697" name="Google Shape;697;p48"/>
          <p:cNvSpPr txBox="1"/>
          <p:nvPr/>
        </p:nvSpPr>
        <p:spPr>
          <a:xfrm>
            <a:off x="0" y="0"/>
            <a:ext cx="9144000" cy="718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30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Synthèse</a:t>
            </a:r>
            <a:endParaRPr sz="3000" b="0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698" name="Google Shape;698;p48"/>
          <p:cNvSpPr txBox="1"/>
          <p:nvPr/>
        </p:nvSpPr>
        <p:spPr>
          <a:xfrm rot="-280708">
            <a:off x="715511" y="1399212"/>
            <a:ext cx="2379729" cy="62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exend Deca"/>
              <a:buChar char="➢"/>
            </a:pPr>
            <a:r>
              <a:rPr lang="fr-FR" sz="16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L’évolution technologique</a:t>
            </a:r>
            <a:endParaRPr sz="16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699" name="Google Shape;699;p48"/>
          <p:cNvSpPr txBox="1"/>
          <p:nvPr/>
        </p:nvSpPr>
        <p:spPr>
          <a:xfrm>
            <a:off x="3321600" y="718200"/>
            <a:ext cx="5699400" cy="18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La </a:t>
            </a:r>
            <a:r>
              <a:rPr lang="fr-FR" sz="14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fonction d'usage</a:t>
            </a:r>
            <a:r>
              <a:rPr lang="fr-FR" sz="14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 est le </a:t>
            </a:r>
            <a:r>
              <a:rPr lang="fr-FR" sz="14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service rendu</a:t>
            </a:r>
            <a:r>
              <a:rPr lang="fr-FR" sz="14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 par l'objet technologique pour r</a:t>
            </a:r>
            <a:r>
              <a:rPr lang="fr-FR" sz="14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épondre au besoin</a:t>
            </a:r>
            <a:r>
              <a:rPr lang="fr-FR" sz="14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 de l'utilisateur. </a:t>
            </a:r>
            <a:endParaRPr sz="14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Pour définir la fonction d'usage d'un objet technologique, il suffit de répondre à la question  </a:t>
            </a:r>
            <a:r>
              <a:rPr lang="fr-FR" sz="14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“A quoi sert cet objet ?”</a:t>
            </a:r>
            <a:endParaRPr sz="1400" b="1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700" name="Google Shape;700;p48"/>
          <p:cNvSpPr txBox="1"/>
          <p:nvPr/>
        </p:nvSpPr>
        <p:spPr>
          <a:xfrm rot="-280708">
            <a:off x="781136" y="2098587"/>
            <a:ext cx="2379729" cy="62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exend Deca"/>
              <a:buChar char="➢"/>
            </a:pPr>
            <a:r>
              <a:rPr lang="fr-FR" sz="16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L’évolution des besoins</a:t>
            </a:r>
            <a:endParaRPr sz="16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701" name="Google Shape;701;p48"/>
          <p:cNvSpPr txBox="1"/>
          <p:nvPr/>
        </p:nvSpPr>
        <p:spPr>
          <a:xfrm rot="-280708">
            <a:off x="830736" y="2820162"/>
            <a:ext cx="2379729" cy="62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exend Deca"/>
              <a:buChar char="➢"/>
            </a:pPr>
            <a:r>
              <a:rPr lang="fr-FR" sz="16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Le besoin</a:t>
            </a:r>
            <a:endParaRPr sz="16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702" name="Google Shape;702;p48"/>
          <p:cNvSpPr txBox="1"/>
          <p:nvPr/>
        </p:nvSpPr>
        <p:spPr>
          <a:xfrm rot="-280708">
            <a:off x="920486" y="3255787"/>
            <a:ext cx="2379729" cy="62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exend Deca"/>
              <a:buChar char="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L’usage</a:t>
            </a:r>
            <a:endParaRPr sz="16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703" name="Google Shape;703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58775" y="2395024"/>
            <a:ext cx="773222" cy="1401875"/>
          </a:xfrm>
          <a:prstGeom prst="rect">
            <a:avLst/>
          </a:prstGeom>
          <a:noFill/>
          <a:ln>
            <a:noFill/>
          </a:ln>
        </p:spPr>
      </p:pic>
      <p:sp>
        <p:nvSpPr>
          <p:cNvPr id="704" name="Google Shape;704;p48"/>
          <p:cNvSpPr txBox="1"/>
          <p:nvPr/>
        </p:nvSpPr>
        <p:spPr>
          <a:xfrm>
            <a:off x="3595750" y="3908200"/>
            <a:ext cx="2422500" cy="9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La lampe à incandescence permet d</a:t>
            </a:r>
            <a:r>
              <a:rPr lang="fr-FR">
                <a:latin typeface="Lexend Deca"/>
                <a:ea typeface="Lexend Deca"/>
                <a:cs typeface="Lexend Deca"/>
                <a:sym typeface="Lexend Deca"/>
              </a:rPr>
              <a:t>’éclairer une pièce</a:t>
            </a:r>
            <a:endParaRPr sz="140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705" name="Google Shape;705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51875" y="2429413"/>
            <a:ext cx="1716431" cy="1401876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p48"/>
          <p:cNvSpPr txBox="1"/>
          <p:nvPr/>
        </p:nvSpPr>
        <p:spPr>
          <a:xfrm>
            <a:off x="6298838" y="3895975"/>
            <a:ext cx="2422500" cy="9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>
                <a:latin typeface="Lexend Deca"/>
                <a:ea typeface="Lexend Deca"/>
                <a:cs typeface="Lexend Deca"/>
                <a:sym typeface="Lexend Deca"/>
              </a:rPr>
              <a:t>La caméra endoscopique permet d’observer des endroits difficiles d’accès </a:t>
            </a:r>
            <a:endParaRPr sz="140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49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37</a:t>
            </a:fld>
            <a:endParaRPr/>
          </a:p>
        </p:txBody>
      </p:sp>
      <p:pic>
        <p:nvPicPr>
          <p:cNvPr id="712" name="Google Shape;712;p49"/>
          <p:cNvPicPr preferRelativeResize="0"/>
          <p:nvPr/>
        </p:nvPicPr>
        <p:blipFill rotWithShape="1">
          <a:blip r:embed="rId3">
            <a:alphaModFix/>
          </a:blip>
          <a:srcRect l="18314" r="22415"/>
          <a:stretch/>
        </p:blipFill>
        <p:spPr>
          <a:xfrm>
            <a:off x="148675" y="0"/>
            <a:ext cx="3447075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49"/>
          <p:cNvSpPr txBox="1"/>
          <p:nvPr/>
        </p:nvSpPr>
        <p:spPr>
          <a:xfrm>
            <a:off x="0" y="0"/>
            <a:ext cx="9144000" cy="718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30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Synthèse</a:t>
            </a:r>
            <a:endParaRPr sz="3000" b="0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714" name="Google Shape;714;p49"/>
          <p:cNvSpPr txBox="1"/>
          <p:nvPr/>
        </p:nvSpPr>
        <p:spPr>
          <a:xfrm rot="-280708">
            <a:off x="715511" y="1399212"/>
            <a:ext cx="2379729" cy="62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exend Deca"/>
              <a:buChar char="➢"/>
            </a:pPr>
            <a:r>
              <a:rPr lang="fr-FR" sz="16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L’évolution technologique</a:t>
            </a:r>
            <a:endParaRPr sz="16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715" name="Google Shape;715;p49"/>
          <p:cNvSpPr txBox="1"/>
          <p:nvPr/>
        </p:nvSpPr>
        <p:spPr>
          <a:xfrm>
            <a:off x="3321600" y="718200"/>
            <a:ext cx="5699400" cy="18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400" b="0" i="0" u="none" strike="noStrike" cap="none" dirty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Une </a:t>
            </a:r>
            <a:r>
              <a:rPr lang="fr-FR" sz="1400" b="1" i="0" u="none" strike="noStrike" cap="none" dirty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source d’énergie primaire</a:t>
            </a:r>
            <a:r>
              <a:rPr lang="fr-FR" sz="1400" b="0" i="0" u="none" strike="noStrike" cap="none" dirty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 est </a:t>
            </a:r>
            <a:r>
              <a:rPr lang="fr-FR" sz="1400" b="1" i="0" u="none" strike="noStrike" cap="none" dirty="0" smtClean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disponible </a:t>
            </a:r>
            <a:r>
              <a:rPr lang="fr-FR" sz="1400" b="1" i="0" u="none" strike="noStrike" cap="none" dirty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dans la nature</a:t>
            </a:r>
            <a:r>
              <a:rPr lang="fr-FR" sz="1400" b="0" i="0" u="none" strike="noStrike" cap="none" dirty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 avant toute transformation. </a:t>
            </a:r>
            <a:r>
              <a:rPr lang="fr-FR" sz="1400" b="0" i="0" u="none" strike="noStrike" cap="none" dirty="0" smtClean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Si elle n’est </a:t>
            </a:r>
            <a:r>
              <a:rPr lang="fr-FR" sz="1400" b="1" i="0" u="none" strike="noStrike" cap="none" dirty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pas utilisable</a:t>
            </a:r>
            <a:r>
              <a:rPr lang="fr-FR" sz="1400" b="0" i="0" u="none" strike="noStrike" cap="none" dirty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 directement, </a:t>
            </a:r>
            <a:r>
              <a:rPr lang="fr-FR" sz="1400" b="1" i="0" u="none" strike="noStrike" cap="none" dirty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elle doit être transformée</a:t>
            </a:r>
            <a:r>
              <a:rPr lang="fr-FR" sz="1400" b="0" i="0" u="none" strike="noStrike" cap="none" dirty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 en </a:t>
            </a:r>
            <a:r>
              <a:rPr lang="fr-FR" sz="1400" b="0" i="0" u="none" strike="noStrike" cap="none" dirty="0" smtClean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une source d’énergie </a:t>
            </a:r>
            <a:r>
              <a:rPr lang="fr-FR" sz="1400" b="0" i="0" u="none" strike="noStrike" cap="none" dirty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secondaire pour être utilisable et transportable facilement.</a:t>
            </a:r>
            <a:endParaRPr sz="1400" b="0" i="0" u="none" strike="noStrike" cap="none" dirty="0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716" name="Google Shape;716;p49"/>
          <p:cNvSpPr txBox="1"/>
          <p:nvPr/>
        </p:nvSpPr>
        <p:spPr>
          <a:xfrm rot="-280708">
            <a:off x="781136" y="2098587"/>
            <a:ext cx="2379729" cy="62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exend Deca"/>
              <a:buChar char="➢"/>
            </a:pPr>
            <a:r>
              <a:rPr lang="fr-FR" sz="16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L’évolution des besoins</a:t>
            </a:r>
            <a:endParaRPr sz="16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717" name="Google Shape;717;p49"/>
          <p:cNvSpPr txBox="1"/>
          <p:nvPr/>
        </p:nvSpPr>
        <p:spPr>
          <a:xfrm rot="-280708">
            <a:off x="830736" y="2820162"/>
            <a:ext cx="2379729" cy="62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exend Deca"/>
              <a:buChar char="➢"/>
            </a:pPr>
            <a:r>
              <a:rPr lang="fr-FR" sz="16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Le besoin</a:t>
            </a:r>
            <a:endParaRPr sz="16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718" name="Google Shape;718;p49"/>
          <p:cNvSpPr txBox="1"/>
          <p:nvPr/>
        </p:nvSpPr>
        <p:spPr>
          <a:xfrm rot="-280708">
            <a:off x="920486" y="3255787"/>
            <a:ext cx="2379729" cy="62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exend Deca"/>
              <a:buChar char="➢"/>
            </a:pPr>
            <a:r>
              <a:rPr lang="fr-FR" sz="16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L’usage</a:t>
            </a:r>
            <a:endParaRPr sz="16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719" name="Google Shape;719;p49"/>
          <p:cNvSpPr txBox="1"/>
          <p:nvPr/>
        </p:nvSpPr>
        <p:spPr>
          <a:xfrm rot="-280708">
            <a:off x="920486" y="3705337"/>
            <a:ext cx="2379729" cy="62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exend Deca"/>
              <a:buChar char="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Source d’énergie</a:t>
            </a:r>
            <a:endParaRPr sz="16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grpSp>
        <p:nvGrpSpPr>
          <p:cNvPr id="720" name="Google Shape;720;p49"/>
          <p:cNvGrpSpPr/>
          <p:nvPr/>
        </p:nvGrpSpPr>
        <p:grpSpPr>
          <a:xfrm>
            <a:off x="3555650" y="2925247"/>
            <a:ext cx="1492500" cy="1533953"/>
            <a:chOff x="1276925" y="1618447"/>
            <a:chExt cx="1492500" cy="1533953"/>
          </a:xfrm>
        </p:grpSpPr>
        <p:pic>
          <p:nvPicPr>
            <p:cNvPr id="721" name="Google Shape;721;p4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431026" y="1618447"/>
              <a:ext cx="909900" cy="909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2" name="Google Shape;722;p49"/>
            <p:cNvSpPr txBox="1"/>
            <p:nvPr/>
          </p:nvSpPr>
          <p:spPr>
            <a:xfrm>
              <a:off x="1276925" y="2724300"/>
              <a:ext cx="1492500" cy="42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>
                  <a:solidFill>
                    <a:schemeClr val="dk1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Le pétrole</a:t>
              </a:r>
              <a:endParaRPr/>
            </a:p>
          </p:txBody>
        </p:sp>
      </p:grpSp>
      <p:grpSp>
        <p:nvGrpSpPr>
          <p:cNvPr id="723" name="Google Shape;723;p49"/>
          <p:cNvGrpSpPr/>
          <p:nvPr/>
        </p:nvGrpSpPr>
        <p:grpSpPr>
          <a:xfrm>
            <a:off x="4896498" y="2215798"/>
            <a:ext cx="1660850" cy="1538077"/>
            <a:chOff x="3679098" y="1463848"/>
            <a:chExt cx="1660850" cy="1538077"/>
          </a:xfrm>
        </p:grpSpPr>
        <p:pic>
          <p:nvPicPr>
            <p:cNvPr id="724" name="Google Shape;724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1162301">
              <a:off x="3760874" y="1690981"/>
              <a:ext cx="1497298" cy="7486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5" name="Google Shape;725;p49"/>
            <p:cNvSpPr txBox="1"/>
            <p:nvPr/>
          </p:nvSpPr>
          <p:spPr>
            <a:xfrm>
              <a:off x="3920925" y="2573825"/>
              <a:ext cx="1177200" cy="42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>
                  <a:solidFill>
                    <a:schemeClr val="dk1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Le bois</a:t>
              </a:r>
              <a:endParaRPr sz="700"/>
            </a:p>
          </p:txBody>
        </p:sp>
      </p:grpSp>
      <p:grpSp>
        <p:nvGrpSpPr>
          <p:cNvPr id="726" name="Google Shape;726;p49"/>
          <p:cNvGrpSpPr/>
          <p:nvPr/>
        </p:nvGrpSpPr>
        <p:grpSpPr>
          <a:xfrm>
            <a:off x="7909850" y="2520601"/>
            <a:ext cx="1111200" cy="1582574"/>
            <a:chOff x="6656150" y="1569826"/>
            <a:chExt cx="1111200" cy="1582574"/>
          </a:xfrm>
        </p:grpSpPr>
        <p:pic>
          <p:nvPicPr>
            <p:cNvPr id="727" name="Google Shape;727;p4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999948" y="1569826"/>
              <a:ext cx="473350" cy="10019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8" name="Google Shape;728;p49"/>
            <p:cNvSpPr txBox="1"/>
            <p:nvPr/>
          </p:nvSpPr>
          <p:spPr>
            <a:xfrm>
              <a:off x="6656150" y="2724300"/>
              <a:ext cx="1111200" cy="42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>
                  <a:solidFill>
                    <a:schemeClr val="dk1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Le gaz</a:t>
              </a:r>
              <a:endParaRPr/>
            </a:p>
          </p:txBody>
        </p:sp>
      </p:grpSp>
      <p:grpSp>
        <p:nvGrpSpPr>
          <p:cNvPr id="729" name="Google Shape;729;p49"/>
          <p:cNvGrpSpPr/>
          <p:nvPr/>
        </p:nvGrpSpPr>
        <p:grpSpPr>
          <a:xfrm>
            <a:off x="5682050" y="3664800"/>
            <a:ext cx="2533500" cy="1068550"/>
            <a:chOff x="5682050" y="3741000"/>
            <a:chExt cx="2533500" cy="1068550"/>
          </a:xfrm>
        </p:grpSpPr>
        <p:pic>
          <p:nvPicPr>
            <p:cNvPr id="730" name="Google Shape;730;p4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585276" y="3741000"/>
              <a:ext cx="830369" cy="718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1" name="Google Shape;731;p49"/>
            <p:cNvSpPr txBox="1"/>
            <p:nvPr/>
          </p:nvSpPr>
          <p:spPr>
            <a:xfrm>
              <a:off x="5682050" y="4381450"/>
              <a:ext cx="2533500" cy="42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>
                  <a:solidFill>
                    <a:schemeClr val="dk1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La graisse animale</a:t>
              </a:r>
              <a:endParaRPr/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50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38</a:t>
            </a:fld>
            <a:endParaRPr/>
          </a:p>
        </p:txBody>
      </p:sp>
      <p:pic>
        <p:nvPicPr>
          <p:cNvPr id="737" name="Google Shape;737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56900" y="1156650"/>
            <a:ext cx="2830201" cy="283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1894" y="3013749"/>
            <a:ext cx="2034125" cy="145964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</p:pic>
      <p:pic>
        <p:nvPicPr>
          <p:cNvPr id="739" name="Google Shape;739;p50"/>
          <p:cNvPicPr preferRelativeResize="0"/>
          <p:nvPr/>
        </p:nvPicPr>
        <p:blipFill rotWithShape="1">
          <a:blip r:embed="rId5">
            <a:alphaModFix/>
          </a:blip>
          <a:srcRect b="9624"/>
          <a:stretch/>
        </p:blipFill>
        <p:spPr>
          <a:xfrm>
            <a:off x="6732650" y="447341"/>
            <a:ext cx="1928270" cy="17427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</p:pic>
      <p:pic>
        <p:nvPicPr>
          <p:cNvPr id="740" name="Google Shape;740;p50" descr="woman, holding, jaw, question, doubt, problem, mark, interrogation, confusion, think"/>
          <p:cNvPicPr preferRelativeResize="0"/>
          <p:nvPr/>
        </p:nvPicPr>
        <p:blipFill rotWithShape="1">
          <a:blip r:embed="rId6">
            <a:alphaModFix/>
          </a:blip>
          <a:srcRect r="20823"/>
          <a:stretch/>
        </p:blipFill>
        <p:spPr>
          <a:xfrm>
            <a:off x="471101" y="517975"/>
            <a:ext cx="2075719" cy="16014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</p:pic>
      <p:pic>
        <p:nvPicPr>
          <p:cNvPr id="741" name="Google Shape;741;p50" descr="woman, wearing, gray, blazer, question mark, person, decision, thoughtful, one person, standi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32650" y="3019475"/>
            <a:ext cx="1928274" cy="144820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7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51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39</a:t>
            </a:fld>
            <a:endParaRPr/>
          </a:p>
        </p:txBody>
      </p:sp>
      <p:sp>
        <p:nvSpPr>
          <p:cNvPr id="747" name="Google Shape;747;p51"/>
          <p:cNvSpPr/>
          <p:nvPr/>
        </p:nvSpPr>
        <p:spPr>
          <a:xfrm>
            <a:off x="1423425" y="1283475"/>
            <a:ext cx="6123600" cy="2268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8" name="Google Shape;748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090675" cy="1090675"/>
          </a:xfrm>
          <a:prstGeom prst="rect">
            <a:avLst/>
          </a:prstGeom>
          <a:noFill/>
          <a:ln>
            <a:noFill/>
          </a:ln>
        </p:spPr>
      </p:pic>
      <p:sp>
        <p:nvSpPr>
          <p:cNvPr id="749" name="Google Shape;749;p51"/>
          <p:cNvSpPr txBox="1"/>
          <p:nvPr/>
        </p:nvSpPr>
        <p:spPr>
          <a:xfrm>
            <a:off x="1314125" y="113500"/>
            <a:ext cx="7830000" cy="711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30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Q</a:t>
            </a:r>
            <a:r>
              <a:rPr lang="fr-FR" sz="3000" b="1">
                <a:latin typeface="Lexend Deca"/>
                <a:ea typeface="Lexend Deca"/>
                <a:cs typeface="Lexend Deca"/>
                <a:sym typeface="Lexend Deca"/>
              </a:rPr>
              <a:t>1</a:t>
            </a:r>
            <a:r>
              <a:rPr lang="fr-FR" sz="30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 Le besoin, c’est :</a:t>
            </a:r>
            <a:endParaRPr sz="3000" b="1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750" name="Google Shape;750;p51"/>
          <p:cNvSpPr/>
          <p:nvPr/>
        </p:nvSpPr>
        <p:spPr>
          <a:xfrm>
            <a:off x="1423300" y="1283475"/>
            <a:ext cx="6123600" cy="226800"/>
          </a:xfrm>
          <a:prstGeom prst="rect">
            <a:avLst/>
          </a:prstGeom>
          <a:gradFill>
            <a:gsLst>
              <a:gs pos="0">
                <a:srgbClr val="3177EE"/>
              </a:gs>
              <a:gs pos="100000">
                <a:srgbClr val="113D8A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1" name="Google Shape;751;p51"/>
          <p:cNvSpPr txBox="1"/>
          <p:nvPr/>
        </p:nvSpPr>
        <p:spPr>
          <a:xfrm>
            <a:off x="2819400" y="1816550"/>
            <a:ext cx="6324600" cy="28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1" i="0" u="none" strike="noStrike" cap="none" dirty="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une nécessité </a:t>
            </a:r>
            <a:r>
              <a:rPr lang="fr-FR" sz="2400" b="1" i="0" u="none" strike="noStrike" cap="none" dirty="0" smtClean="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ressentie </a:t>
            </a:r>
            <a:r>
              <a:rPr lang="fr-FR" sz="2400" b="1" i="0" u="none" strike="noStrike" cap="none" dirty="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par une personne</a:t>
            </a:r>
            <a:endParaRPr sz="2400" b="1" i="0" u="none" strike="noStrike" cap="none" dirty="0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1" i="0" u="none" strike="noStrike" cap="none" dirty="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une propriété d’un objet</a:t>
            </a:r>
            <a:endParaRPr sz="2400" b="1" i="0" u="none" strike="noStrike" cap="none" dirty="0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1" i="0" u="none" strike="noStrike" cap="none" dirty="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la fonction d’usage y répond</a:t>
            </a:r>
            <a:endParaRPr sz="2400" b="1" i="0" u="none" strike="noStrike" cap="none" dirty="0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1" i="0" u="none" strike="noStrike" cap="none" dirty="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la raison pour laquelle existe l’objet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p51"/>
          <p:cNvSpPr/>
          <p:nvPr/>
        </p:nvSpPr>
        <p:spPr>
          <a:xfrm>
            <a:off x="2156425" y="1951075"/>
            <a:ext cx="468000" cy="453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p51"/>
          <p:cNvSpPr/>
          <p:nvPr/>
        </p:nvSpPr>
        <p:spPr>
          <a:xfrm>
            <a:off x="2156425" y="2663300"/>
            <a:ext cx="468000" cy="453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51"/>
          <p:cNvSpPr/>
          <p:nvPr/>
        </p:nvSpPr>
        <p:spPr>
          <a:xfrm>
            <a:off x="2156425" y="3375525"/>
            <a:ext cx="468000" cy="453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51"/>
          <p:cNvSpPr/>
          <p:nvPr/>
        </p:nvSpPr>
        <p:spPr>
          <a:xfrm>
            <a:off x="2156425" y="4087750"/>
            <a:ext cx="468000" cy="453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51"/>
          <p:cNvSpPr/>
          <p:nvPr/>
        </p:nvSpPr>
        <p:spPr>
          <a:xfrm>
            <a:off x="7566975" y="1096275"/>
            <a:ext cx="1577100" cy="60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7" name="Google Shape;757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6750" y="2270520"/>
            <a:ext cx="1817249" cy="1817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28388" y="3997174"/>
            <a:ext cx="724064" cy="6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28388" y="1877437"/>
            <a:ext cx="724064" cy="6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28388" y="3301886"/>
            <a:ext cx="724064" cy="60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0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6"/>
          <p:cNvPicPr preferRelativeResize="0"/>
          <p:nvPr/>
        </p:nvPicPr>
        <p:blipFill rotWithShape="1">
          <a:blip r:embed="rId3">
            <a:alphaModFix/>
          </a:blip>
          <a:srcRect l="51295" b="46326"/>
          <a:stretch/>
        </p:blipFill>
        <p:spPr>
          <a:xfrm>
            <a:off x="0" y="-76200"/>
            <a:ext cx="2243501" cy="5557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6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4</a:t>
            </a:fld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ctrTitle" idx="4294967295"/>
          </p:nvPr>
        </p:nvSpPr>
        <p:spPr>
          <a:xfrm>
            <a:off x="3225625" y="20525"/>
            <a:ext cx="5846400" cy="1035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fr-FR" sz="3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Points du programme</a:t>
            </a:r>
            <a:endParaRPr sz="3600" b="0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graphicFrame>
        <p:nvGraphicFramePr>
          <p:cNvPr id="94" name="Google Shape;94;p16"/>
          <p:cNvGraphicFramePr/>
          <p:nvPr/>
        </p:nvGraphicFramePr>
        <p:xfrm>
          <a:off x="360975" y="1269725"/>
          <a:ext cx="8422050" cy="2592966"/>
        </p:xfrm>
        <a:graphic>
          <a:graphicData uri="http://schemas.openxmlformats.org/drawingml/2006/table">
            <a:tbl>
              <a:tblPr>
                <a:noFill/>
                <a:tableStyleId>{EFF00574-263B-4CEF-82BC-4C8843D13FE7}</a:tableStyleId>
              </a:tblPr>
              <a:tblGrid>
                <a:gridCol w="84220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788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fr-FR" sz="1400" b="1" u="none" strike="noStrike" cap="none">
                          <a:latin typeface="Lexend Deca"/>
                          <a:ea typeface="Lexend Deca"/>
                          <a:cs typeface="Lexend Deca"/>
                          <a:sym typeface="Lexend Deca"/>
                        </a:rPr>
                        <a:t>Attendus de fin de cycle</a:t>
                      </a:r>
                      <a:endParaRPr sz="1400" b="1" u="none" strike="noStrike" cap="none">
                        <a:latin typeface="Lexend Deca"/>
                        <a:ea typeface="Lexend Deca"/>
                        <a:cs typeface="Lexend Deca"/>
                        <a:sym typeface="Lexend Deca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E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00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400" b="1" u="none" strike="noStrike" cap="none">
                          <a:latin typeface="Lexend Deca"/>
                          <a:ea typeface="Lexend Deca"/>
                          <a:cs typeface="Lexend Deca"/>
                          <a:sym typeface="Lexend Deca"/>
                        </a:rPr>
                        <a:t>Identifier les principales évolutions du besoin et des objets.</a:t>
                      </a:r>
                      <a:endParaRPr sz="1400" b="1" u="none" strike="noStrike" cap="none">
                        <a:latin typeface="Lexend Deca"/>
                        <a:ea typeface="Lexend Deca"/>
                        <a:cs typeface="Lexend Deca"/>
                        <a:sym typeface="Lexend Deca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88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fr-FR" sz="1400" b="1" u="none" strike="noStrike" cap="none">
                          <a:latin typeface="Lexend Deca"/>
                          <a:ea typeface="Lexend Deca"/>
                          <a:cs typeface="Lexend Deca"/>
                          <a:sym typeface="Lexend Deca"/>
                        </a:rPr>
                        <a:t>Connaissances et compétences associées</a:t>
                      </a:r>
                      <a:endParaRPr sz="1400" b="1" u="none" strike="noStrike" cap="none">
                        <a:latin typeface="Lexend Deca"/>
                        <a:ea typeface="Lexend Deca"/>
                        <a:cs typeface="Lexend Deca"/>
                        <a:sym typeface="Lexend Deca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E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81175">
                <a:tc>
                  <a:txBody>
                    <a:bodyPr/>
                    <a:lstStyle/>
                    <a:p>
                      <a:pPr marL="457200" marR="0" lvl="0" indent="-3175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Lexend Deca"/>
                        <a:buChar char="●"/>
                      </a:pPr>
                      <a:r>
                        <a:rPr lang="fr-FR" sz="1400" u="none" strike="noStrike" cap="none">
                          <a:latin typeface="Lexend Deca"/>
                          <a:ea typeface="Lexend Deca"/>
                          <a:cs typeface="Lexend Deca"/>
                          <a:sym typeface="Lexend Deca"/>
                        </a:rPr>
                        <a:t>Repérer les évolutions d’un objet dans différents contextes (historique, économique, culturel).</a:t>
                      </a:r>
                      <a:endParaRPr sz="1400" u="none" strike="noStrike" cap="none">
                        <a:latin typeface="Lexend Deca"/>
                        <a:ea typeface="Lexend Deca"/>
                        <a:cs typeface="Lexend Deca"/>
                        <a:sym typeface="Lexend Deca"/>
                      </a:endParaRPr>
                    </a:p>
                    <a:p>
                      <a:pPr marL="457200" marR="0" lvl="0" indent="-3175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Lexend Deca"/>
                        <a:buChar char="●"/>
                      </a:pPr>
                      <a:r>
                        <a:rPr lang="fr-FR" sz="1400" u="none" strike="noStrike" cap="none">
                          <a:latin typeface="Lexend Deca"/>
                          <a:ea typeface="Lexend Deca"/>
                          <a:cs typeface="Lexend Deca"/>
                          <a:sym typeface="Lexend Deca"/>
                        </a:rPr>
                        <a:t>L’évolution technologique (innovation, invention, principe technique).</a:t>
                      </a:r>
                      <a:endParaRPr sz="1400" u="none" strike="noStrike" cap="none">
                        <a:latin typeface="Lexend Deca"/>
                        <a:ea typeface="Lexend Deca"/>
                        <a:cs typeface="Lexend Deca"/>
                        <a:sym typeface="Lexend Deca"/>
                      </a:endParaRPr>
                    </a:p>
                    <a:p>
                      <a:pPr marL="457200" marR="0" lvl="0" indent="-3175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Lexend Deca"/>
                        <a:buChar char="●"/>
                      </a:pPr>
                      <a:r>
                        <a:rPr lang="fr-FR" sz="1400" b="1" u="none" strike="noStrike" cap="none">
                          <a:latin typeface="Lexend Deca"/>
                          <a:ea typeface="Lexend Deca"/>
                          <a:cs typeface="Lexend Deca"/>
                          <a:sym typeface="Lexend Deca"/>
                        </a:rPr>
                        <a:t>L’évolution des besoins.</a:t>
                      </a:r>
                      <a:endParaRPr sz="1400" b="1" u="none" strike="noStrike" cap="none">
                        <a:latin typeface="Lexend Deca"/>
                        <a:ea typeface="Lexend Deca"/>
                        <a:cs typeface="Lexend Deca"/>
                        <a:sym typeface="Lexend Deca"/>
                      </a:endParaRP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1" u="none" strike="noStrike" cap="none">
                        <a:latin typeface="Lexend Deca"/>
                        <a:ea typeface="Lexend Deca"/>
                        <a:cs typeface="Lexend Deca"/>
                        <a:sym typeface="Lexend Deca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95" name="Google Shape;95;p16"/>
          <p:cNvSpPr txBox="1"/>
          <p:nvPr/>
        </p:nvSpPr>
        <p:spPr>
          <a:xfrm>
            <a:off x="360900" y="854300"/>
            <a:ext cx="8422200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1" i="0" u="none" strike="noStrike" cap="none">
                <a:solidFill>
                  <a:srgbClr val="8E7CC3"/>
                </a:solidFill>
                <a:latin typeface="Lexend Deca"/>
                <a:ea typeface="Lexend Deca"/>
                <a:cs typeface="Lexend Deca"/>
                <a:sym typeface="Lexend Deca"/>
              </a:rPr>
              <a:t>Matériaux et objets techniques</a:t>
            </a:r>
            <a:endParaRPr sz="1800" b="1" i="0" u="none" strike="noStrike" cap="none">
              <a:solidFill>
                <a:srgbClr val="8E7CC3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graphicFrame>
        <p:nvGraphicFramePr>
          <p:cNvPr id="96" name="Google Shape;96;p16"/>
          <p:cNvGraphicFramePr/>
          <p:nvPr/>
        </p:nvGraphicFramePr>
        <p:xfrm>
          <a:off x="360975" y="3327125"/>
          <a:ext cx="8422050" cy="1983140"/>
        </p:xfrm>
        <a:graphic>
          <a:graphicData uri="http://schemas.openxmlformats.org/drawingml/2006/table">
            <a:tbl>
              <a:tblPr>
                <a:noFill/>
                <a:tableStyleId>{EFF00574-263B-4CEF-82BC-4C8843D13FE7}</a:tableStyleId>
              </a:tblPr>
              <a:tblGrid>
                <a:gridCol w="84220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78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fr-FR" sz="1400" b="1" u="none" strike="noStrike" cap="none">
                          <a:latin typeface="Lexend Deca"/>
                          <a:ea typeface="Lexend Deca"/>
                          <a:cs typeface="Lexend Deca"/>
                          <a:sym typeface="Lexend Deca"/>
                        </a:rPr>
                        <a:t>Attendus de fin de cycle</a:t>
                      </a:r>
                      <a:endParaRPr sz="1400" b="1" u="none" strike="noStrike" cap="none">
                        <a:latin typeface="Lexend Deca"/>
                        <a:ea typeface="Lexend Deca"/>
                        <a:cs typeface="Lexend Deca"/>
                        <a:sym typeface="Lexend Deca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E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00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400" b="1" u="none" strike="noStrike" cap="none">
                          <a:latin typeface="Lexend Deca"/>
                          <a:ea typeface="Lexend Deca"/>
                          <a:cs typeface="Lexend Deca"/>
                          <a:sym typeface="Lexend Deca"/>
                        </a:rPr>
                        <a:t>Décrire le fonctionnement d’objets techniques, leurs fonctions et leurs constitutions.</a:t>
                      </a:r>
                      <a:endParaRPr sz="1400" b="1" u="none" strike="noStrike" cap="none">
                        <a:latin typeface="Lexend Deca"/>
                        <a:ea typeface="Lexend Deca"/>
                        <a:cs typeface="Lexend Deca"/>
                        <a:sym typeface="Lexend Deca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88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fr-FR" sz="1400" b="1" u="none" strike="noStrike" cap="none">
                          <a:latin typeface="Lexend Deca"/>
                          <a:ea typeface="Lexend Deca"/>
                          <a:cs typeface="Lexend Deca"/>
                          <a:sym typeface="Lexend Deca"/>
                        </a:rPr>
                        <a:t>Connaissances et compétences associées</a:t>
                      </a:r>
                      <a:endParaRPr sz="1400" b="1" u="none" strike="noStrike" cap="none">
                        <a:latin typeface="Lexend Deca"/>
                        <a:ea typeface="Lexend Deca"/>
                        <a:cs typeface="Lexend Deca"/>
                        <a:sym typeface="Lexend Deca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E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81175">
                <a:tc>
                  <a:txBody>
                    <a:bodyPr/>
                    <a:lstStyle/>
                    <a:p>
                      <a:pPr marL="457200" marR="0" lvl="0" indent="-3175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Lexend Deca"/>
                        <a:buChar char="●"/>
                      </a:pPr>
                      <a:r>
                        <a:rPr lang="fr-FR" sz="1400" u="none" strike="noStrike" cap="none">
                          <a:latin typeface="Lexend Deca"/>
                          <a:ea typeface="Lexend Deca"/>
                          <a:cs typeface="Lexend Deca"/>
                          <a:sym typeface="Lexend Deca"/>
                        </a:rPr>
                        <a:t>Besoin, fonction d’usage et d’estime.</a:t>
                      </a:r>
                      <a:endParaRPr sz="1400" u="none" strike="noStrike" cap="none">
                        <a:latin typeface="Lexend Deca"/>
                        <a:ea typeface="Lexend Deca"/>
                        <a:cs typeface="Lexend Deca"/>
                        <a:sym typeface="Lexend Deca"/>
                      </a:endParaRP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1" u="none" strike="noStrike" cap="none">
                        <a:latin typeface="Lexend Deca"/>
                        <a:ea typeface="Lexend Deca"/>
                        <a:cs typeface="Lexend Deca"/>
                        <a:sym typeface="Lexend Deca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52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40</a:t>
            </a:fld>
            <a:endParaRPr/>
          </a:p>
        </p:txBody>
      </p:sp>
      <p:sp>
        <p:nvSpPr>
          <p:cNvPr id="766" name="Google Shape;766;p52"/>
          <p:cNvSpPr/>
          <p:nvPr/>
        </p:nvSpPr>
        <p:spPr>
          <a:xfrm>
            <a:off x="1423425" y="1283475"/>
            <a:ext cx="6123600" cy="2268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7" name="Google Shape;767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090675" cy="1090675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Google Shape;768;p52"/>
          <p:cNvSpPr txBox="1"/>
          <p:nvPr/>
        </p:nvSpPr>
        <p:spPr>
          <a:xfrm>
            <a:off x="1314125" y="113500"/>
            <a:ext cx="7830000" cy="711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30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Q</a:t>
            </a:r>
            <a:r>
              <a:rPr lang="fr-FR" sz="3000" b="1">
                <a:latin typeface="Lexend Deca"/>
                <a:ea typeface="Lexend Deca"/>
                <a:cs typeface="Lexend Deca"/>
                <a:sym typeface="Lexend Deca"/>
              </a:rPr>
              <a:t>2</a:t>
            </a:r>
            <a:r>
              <a:rPr lang="fr-FR" sz="30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 Une source d’énergie primaire, c’est :</a:t>
            </a:r>
            <a:endParaRPr sz="3000" b="1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769" name="Google Shape;769;p52"/>
          <p:cNvSpPr/>
          <p:nvPr/>
        </p:nvSpPr>
        <p:spPr>
          <a:xfrm>
            <a:off x="1423300" y="1283475"/>
            <a:ext cx="6123600" cy="226800"/>
          </a:xfrm>
          <a:prstGeom prst="rect">
            <a:avLst/>
          </a:prstGeom>
          <a:gradFill>
            <a:gsLst>
              <a:gs pos="0">
                <a:srgbClr val="3177EE"/>
              </a:gs>
              <a:gs pos="100000">
                <a:srgbClr val="113D8A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52"/>
          <p:cNvSpPr txBox="1"/>
          <p:nvPr/>
        </p:nvSpPr>
        <p:spPr>
          <a:xfrm>
            <a:off x="3207300" y="2045150"/>
            <a:ext cx="5813700" cy="21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Une source qui va à l’école</a:t>
            </a:r>
            <a:endParaRPr sz="2400" b="1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Du pétrole brut</a:t>
            </a:r>
            <a:endParaRPr sz="2400" b="1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D</a:t>
            </a:r>
            <a:r>
              <a:rPr lang="fr-FR" sz="24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e l’électricité</a:t>
            </a:r>
            <a:endParaRPr sz="2400" b="1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Du feu</a:t>
            </a:r>
            <a:endParaRPr sz="2400" b="1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771" name="Google Shape;771;p52"/>
          <p:cNvSpPr/>
          <p:nvPr/>
        </p:nvSpPr>
        <p:spPr>
          <a:xfrm>
            <a:off x="2461225" y="2103475"/>
            <a:ext cx="468000" cy="453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p52"/>
          <p:cNvSpPr/>
          <p:nvPr/>
        </p:nvSpPr>
        <p:spPr>
          <a:xfrm>
            <a:off x="2461225" y="2815700"/>
            <a:ext cx="468000" cy="453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52"/>
          <p:cNvSpPr/>
          <p:nvPr/>
        </p:nvSpPr>
        <p:spPr>
          <a:xfrm>
            <a:off x="2461225" y="3527925"/>
            <a:ext cx="468000" cy="453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4" name="Google Shape;774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3188" y="2758999"/>
            <a:ext cx="724064" cy="601175"/>
          </a:xfrm>
          <a:prstGeom prst="rect">
            <a:avLst/>
          </a:prstGeom>
          <a:noFill/>
          <a:ln>
            <a:noFill/>
          </a:ln>
        </p:spPr>
      </p:pic>
      <p:sp>
        <p:nvSpPr>
          <p:cNvPr id="775" name="Google Shape;775;p52"/>
          <p:cNvSpPr/>
          <p:nvPr/>
        </p:nvSpPr>
        <p:spPr>
          <a:xfrm>
            <a:off x="7566975" y="1096275"/>
            <a:ext cx="1577100" cy="60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6" name="Google Shape;776;p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6750" y="2422920"/>
            <a:ext cx="1817249" cy="1817224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p52"/>
          <p:cNvSpPr/>
          <p:nvPr/>
        </p:nvSpPr>
        <p:spPr>
          <a:xfrm>
            <a:off x="2461225" y="4225775"/>
            <a:ext cx="468000" cy="453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02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0"/>
                                        <p:tgtEl>
                                          <p:spTgt spid="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53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41</a:t>
            </a:fld>
            <a:endParaRPr/>
          </a:p>
        </p:txBody>
      </p:sp>
      <p:sp>
        <p:nvSpPr>
          <p:cNvPr id="783" name="Google Shape;783;p53"/>
          <p:cNvSpPr/>
          <p:nvPr/>
        </p:nvSpPr>
        <p:spPr>
          <a:xfrm>
            <a:off x="1423425" y="1283475"/>
            <a:ext cx="6123600" cy="2268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4" name="Google Shape;784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090675" cy="1090675"/>
          </a:xfrm>
          <a:prstGeom prst="rect">
            <a:avLst/>
          </a:prstGeom>
          <a:noFill/>
          <a:ln>
            <a:noFill/>
          </a:ln>
        </p:spPr>
      </p:pic>
      <p:sp>
        <p:nvSpPr>
          <p:cNvPr id="785" name="Google Shape;785;p53"/>
          <p:cNvSpPr txBox="1"/>
          <p:nvPr/>
        </p:nvSpPr>
        <p:spPr>
          <a:xfrm>
            <a:off x="1314125" y="113500"/>
            <a:ext cx="7830000" cy="711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30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Q</a:t>
            </a:r>
            <a:r>
              <a:rPr lang="fr-FR" sz="3000" b="1">
                <a:latin typeface="Lexend Deca"/>
                <a:ea typeface="Lexend Deca"/>
                <a:cs typeface="Lexend Deca"/>
                <a:sym typeface="Lexend Deca"/>
              </a:rPr>
              <a:t>3</a:t>
            </a:r>
            <a:r>
              <a:rPr lang="fr-FR" sz="30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 </a:t>
            </a:r>
            <a:r>
              <a:rPr lang="fr-FR" sz="3000" b="1">
                <a:latin typeface="Lexend Deca"/>
                <a:ea typeface="Lexend Deca"/>
                <a:cs typeface="Lexend Deca"/>
                <a:sym typeface="Lexend Deca"/>
              </a:rPr>
              <a:t>L</a:t>
            </a:r>
            <a:r>
              <a:rPr lang="fr-FR" sz="30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e code Morse </a:t>
            </a:r>
            <a:r>
              <a:rPr lang="fr-FR" sz="3000" b="1">
                <a:latin typeface="Lexend Deca"/>
                <a:ea typeface="Lexend Deca"/>
                <a:cs typeface="Lexend Deca"/>
                <a:sym typeface="Lexend Deca"/>
              </a:rPr>
              <a:t>est :</a:t>
            </a:r>
            <a:endParaRPr sz="3000" b="1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786" name="Google Shape;786;p53"/>
          <p:cNvSpPr/>
          <p:nvPr/>
        </p:nvSpPr>
        <p:spPr>
          <a:xfrm>
            <a:off x="1423300" y="1283475"/>
            <a:ext cx="6123600" cy="226800"/>
          </a:xfrm>
          <a:prstGeom prst="rect">
            <a:avLst/>
          </a:prstGeom>
          <a:gradFill>
            <a:gsLst>
              <a:gs pos="0">
                <a:srgbClr val="3177EE"/>
              </a:gs>
              <a:gs pos="100000">
                <a:srgbClr val="113D8A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7" name="Google Shape;787;p53"/>
          <p:cNvSpPr txBox="1"/>
          <p:nvPr/>
        </p:nvSpPr>
        <p:spPr>
          <a:xfrm>
            <a:off x="3207300" y="1892750"/>
            <a:ext cx="5544600" cy="28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un langage international</a:t>
            </a:r>
            <a:endParaRPr sz="2400" b="1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un langage propre à un animal</a:t>
            </a:r>
            <a:endParaRPr sz="2400" b="1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véhiculé</a:t>
            </a:r>
            <a:r>
              <a:rPr lang="fr-FR" sz="24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 par la lumière</a:t>
            </a:r>
            <a:endParaRPr sz="2400" b="1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fr-FR" sz="24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véhiculé</a:t>
            </a:r>
            <a:r>
              <a:rPr lang="fr-FR" sz="24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 par le son</a:t>
            </a:r>
            <a:endParaRPr sz="2400" b="1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788" name="Google Shape;788;p53"/>
          <p:cNvSpPr/>
          <p:nvPr/>
        </p:nvSpPr>
        <p:spPr>
          <a:xfrm>
            <a:off x="2461225" y="1951075"/>
            <a:ext cx="468000" cy="453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9" name="Google Shape;789;p53"/>
          <p:cNvSpPr/>
          <p:nvPr/>
        </p:nvSpPr>
        <p:spPr>
          <a:xfrm>
            <a:off x="2461225" y="2663300"/>
            <a:ext cx="468000" cy="453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0" name="Google Shape;790;p53"/>
          <p:cNvSpPr/>
          <p:nvPr/>
        </p:nvSpPr>
        <p:spPr>
          <a:xfrm>
            <a:off x="2461225" y="3375525"/>
            <a:ext cx="468000" cy="453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1" name="Google Shape;791;p53"/>
          <p:cNvSpPr/>
          <p:nvPr/>
        </p:nvSpPr>
        <p:spPr>
          <a:xfrm>
            <a:off x="2461225" y="4087750"/>
            <a:ext cx="468000" cy="453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2" name="Google Shape;792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3188" y="3301887"/>
            <a:ext cx="724064" cy="601175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53"/>
          <p:cNvSpPr/>
          <p:nvPr/>
        </p:nvSpPr>
        <p:spPr>
          <a:xfrm>
            <a:off x="7566975" y="1096275"/>
            <a:ext cx="1577100" cy="60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4" name="Google Shape;794;p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6750" y="2270520"/>
            <a:ext cx="1817249" cy="1817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3188" y="3997174"/>
            <a:ext cx="724064" cy="6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3188" y="1877437"/>
            <a:ext cx="724064" cy="60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0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54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42</a:t>
            </a:fld>
            <a:endParaRPr/>
          </a:p>
        </p:txBody>
      </p:sp>
      <p:sp>
        <p:nvSpPr>
          <p:cNvPr id="802" name="Google Shape;802;p54"/>
          <p:cNvSpPr/>
          <p:nvPr/>
        </p:nvSpPr>
        <p:spPr>
          <a:xfrm>
            <a:off x="1423425" y="1283475"/>
            <a:ext cx="6123600" cy="2268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3" name="Google Shape;803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090675" cy="1090675"/>
          </a:xfrm>
          <a:prstGeom prst="rect">
            <a:avLst/>
          </a:prstGeom>
          <a:noFill/>
          <a:ln>
            <a:noFill/>
          </a:ln>
        </p:spPr>
      </p:pic>
      <p:sp>
        <p:nvSpPr>
          <p:cNvPr id="804" name="Google Shape;804;p54"/>
          <p:cNvSpPr txBox="1"/>
          <p:nvPr/>
        </p:nvSpPr>
        <p:spPr>
          <a:xfrm>
            <a:off x="1314125" y="113500"/>
            <a:ext cx="7830000" cy="711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30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Q</a:t>
            </a:r>
            <a:r>
              <a:rPr lang="fr-FR" sz="3000" b="1">
                <a:latin typeface="Lexend Deca"/>
                <a:ea typeface="Lexend Deca"/>
                <a:cs typeface="Lexend Deca"/>
                <a:sym typeface="Lexend Deca"/>
              </a:rPr>
              <a:t>4</a:t>
            </a:r>
            <a:r>
              <a:rPr lang="fr-FR" sz="30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 </a:t>
            </a:r>
            <a:r>
              <a:rPr lang="fr-FR" sz="3000" b="1">
                <a:latin typeface="Lexend Deca"/>
                <a:ea typeface="Lexend Deca"/>
                <a:cs typeface="Lexend Deca"/>
                <a:sym typeface="Lexend Deca"/>
              </a:rPr>
              <a:t>L</a:t>
            </a:r>
            <a:r>
              <a:rPr lang="fr-FR" sz="30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a fibre optique perm</a:t>
            </a:r>
            <a:r>
              <a:rPr lang="fr-FR" sz="3000" b="1">
                <a:latin typeface="Lexend Deca"/>
                <a:ea typeface="Lexend Deca"/>
                <a:cs typeface="Lexend Deca"/>
                <a:sym typeface="Lexend Deca"/>
              </a:rPr>
              <a:t>et</a:t>
            </a:r>
            <a:endParaRPr sz="3000" b="1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805" name="Google Shape;805;p54"/>
          <p:cNvSpPr/>
          <p:nvPr/>
        </p:nvSpPr>
        <p:spPr>
          <a:xfrm>
            <a:off x="1423300" y="1283475"/>
            <a:ext cx="6123600" cy="226800"/>
          </a:xfrm>
          <a:prstGeom prst="rect">
            <a:avLst/>
          </a:prstGeom>
          <a:gradFill>
            <a:gsLst>
              <a:gs pos="0">
                <a:srgbClr val="3177EE"/>
              </a:gs>
              <a:gs pos="100000">
                <a:srgbClr val="113D8A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6" name="Google Shape;806;p54"/>
          <p:cNvSpPr txBox="1"/>
          <p:nvPr/>
        </p:nvSpPr>
        <p:spPr>
          <a:xfrm>
            <a:off x="2740400" y="1968950"/>
            <a:ext cx="6403800" cy="28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200" b="1" dirty="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à un opticien de fabriquer des lunettes</a:t>
            </a:r>
            <a:endParaRPr sz="2200" b="1" i="0" u="none" strike="noStrike" cap="none" dirty="0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200" b="1" dirty="0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200" b="1" i="0" u="none" strike="noStrike" cap="none" dirty="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de communiquer à travers un </a:t>
            </a:r>
            <a:r>
              <a:rPr lang="fr-FR" sz="2200" b="1" dirty="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o</a:t>
            </a:r>
            <a:r>
              <a:rPr lang="fr-FR" sz="2200" b="1" i="0" u="none" strike="noStrike" cap="none" dirty="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céan</a:t>
            </a:r>
            <a:endParaRPr sz="2200" b="1" i="0" u="none" strike="noStrike" cap="none" dirty="0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200" b="1" i="0" u="none" strike="noStrike" cap="none" dirty="0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200" b="1" i="0" u="none" strike="noStrike" cap="none" dirty="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de s’éclairer</a:t>
            </a:r>
            <a:endParaRPr sz="2200" b="1" i="0" u="none" strike="noStrike" cap="none" dirty="0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200" b="1" i="0" u="none" strike="noStrike" cap="none" dirty="0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200" b="1" dirty="0" smtClean="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de faire de l’</a:t>
            </a:r>
            <a:r>
              <a:rPr lang="fr-FR" sz="2200" b="1" i="0" u="none" strike="noStrike" cap="none" dirty="0" smtClean="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exploration </a:t>
            </a:r>
            <a:r>
              <a:rPr lang="fr-FR" sz="2200" b="1" i="0" u="none" strike="noStrike" cap="none" dirty="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médicale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7" name="Google Shape;807;p54"/>
          <p:cNvSpPr/>
          <p:nvPr/>
        </p:nvSpPr>
        <p:spPr>
          <a:xfrm>
            <a:off x="2004025" y="1951075"/>
            <a:ext cx="468000" cy="453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8" name="Google Shape;808;p54"/>
          <p:cNvSpPr/>
          <p:nvPr/>
        </p:nvSpPr>
        <p:spPr>
          <a:xfrm>
            <a:off x="2004025" y="2663300"/>
            <a:ext cx="468000" cy="453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9" name="Google Shape;809;p54"/>
          <p:cNvSpPr/>
          <p:nvPr/>
        </p:nvSpPr>
        <p:spPr>
          <a:xfrm>
            <a:off x="2004025" y="3375525"/>
            <a:ext cx="468000" cy="453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0" name="Google Shape;810;p54"/>
          <p:cNvSpPr/>
          <p:nvPr/>
        </p:nvSpPr>
        <p:spPr>
          <a:xfrm>
            <a:off x="2004025" y="4087750"/>
            <a:ext cx="468000" cy="453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1" name="Google Shape;811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75988" y="2606599"/>
            <a:ext cx="724064" cy="601175"/>
          </a:xfrm>
          <a:prstGeom prst="rect">
            <a:avLst/>
          </a:prstGeom>
          <a:noFill/>
          <a:ln>
            <a:noFill/>
          </a:ln>
        </p:spPr>
      </p:pic>
      <p:sp>
        <p:nvSpPr>
          <p:cNvPr id="812" name="Google Shape;812;p54"/>
          <p:cNvSpPr/>
          <p:nvPr/>
        </p:nvSpPr>
        <p:spPr>
          <a:xfrm>
            <a:off x="7566975" y="1096275"/>
            <a:ext cx="1577100" cy="60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3" name="Google Shape;813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350" y="2270520"/>
            <a:ext cx="1817249" cy="1817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4" name="Google Shape;814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75988" y="3997174"/>
            <a:ext cx="724064" cy="6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5" name="Google Shape;815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75988" y="3301899"/>
            <a:ext cx="724064" cy="60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0"/>
                                        <p:tgtEl>
                                          <p:spTgt spid="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5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sp>
        <p:nvSpPr>
          <p:cNvPr id="821" name="Google Shape;821;p55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43</a:t>
            </a:fld>
            <a:endParaRPr/>
          </a:p>
        </p:txBody>
      </p:sp>
      <p:pic>
        <p:nvPicPr>
          <p:cNvPr id="822" name="Google Shape;822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27079"/>
            <a:ext cx="9144000" cy="3093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56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44</a:t>
            </a:fld>
            <a:endParaRPr/>
          </a:p>
        </p:txBody>
      </p:sp>
      <p:sp>
        <p:nvSpPr>
          <p:cNvPr id="828" name="Google Shape;828;p56"/>
          <p:cNvSpPr txBox="1"/>
          <p:nvPr/>
        </p:nvSpPr>
        <p:spPr>
          <a:xfrm>
            <a:off x="566057" y="797428"/>
            <a:ext cx="8131629" cy="3853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1" i="0" u="none" strike="noStrike" cap="none" dirty="0" smtClean="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Frédérique DEBEE</a:t>
            </a:r>
            <a:r>
              <a:rPr lang="fr-FR" sz="1800" b="1" i="0" u="none" strike="noStrike" cap="none" dirty="0" smtClean="0">
                <a:solidFill>
                  <a:srgbClr val="404040"/>
                </a:solidFill>
                <a:latin typeface="Lexend Deca"/>
                <a:ea typeface="Lexend Deca"/>
                <a:cs typeface="Lexend Deca"/>
                <a:sym typeface="Lexend Deca"/>
              </a:rPr>
              <a:t>- professeur de </a:t>
            </a:r>
            <a:r>
              <a:rPr lang="fr-FR" sz="1800" b="1" i="0" u="none" strike="noStrike" cap="none" dirty="0">
                <a:solidFill>
                  <a:srgbClr val="404040"/>
                </a:solidFill>
                <a:latin typeface="Lexend Deca"/>
                <a:ea typeface="Lexend Deca"/>
                <a:cs typeface="Lexend Deca"/>
                <a:sym typeface="Lexend Deca"/>
              </a:rPr>
              <a:t>technologie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1" i="0" u="none" strike="noStrike" cap="none" dirty="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Romain </a:t>
            </a:r>
            <a:r>
              <a:rPr lang="fr-FR" sz="1800" b="1" i="0" u="none" strike="noStrike" cap="none" dirty="0" smtClean="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BERTRAND</a:t>
            </a:r>
            <a:r>
              <a:rPr lang="fr-FR" sz="1800" b="1" i="0" u="none" strike="noStrike" cap="none" dirty="0" smtClean="0">
                <a:solidFill>
                  <a:srgbClr val="404040"/>
                </a:solidFill>
                <a:latin typeface="Lexend Deca"/>
                <a:ea typeface="Lexend Deca"/>
                <a:cs typeface="Lexend Deca"/>
                <a:sym typeface="Lexend Deca"/>
              </a:rPr>
              <a:t>- professeur de </a:t>
            </a:r>
            <a:r>
              <a:rPr lang="fr-FR" sz="1800" b="1" i="0" u="none" strike="noStrike" cap="none" dirty="0">
                <a:solidFill>
                  <a:srgbClr val="404040"/>
                </a:solidFill>
                <a:latin typeface="Lexend Deca"/>
                <a:ea typeface="Lexend Deca"/>
                <a:cs typeface="Lexend Deca"/>
                <a:sym typeface="Lexend Deca"/>
              </a:rPr>
              <a:t>technologie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  <a:buSzPts val="1800"/>
            </a:pPr>
            <a:r>
              <a:rPr lang="fr-FR" sz="1800" b="1" dirty="0">
                <a:latin typeface="Lexend Deca"/>
                <a:ea typeface="Lexend Deca"/>
                <a:cs typeface="Lexend Deca"/>
                <a:sym typeface="Lexend Deca"/>
              </a:rPr>
              <a:t>Domenico </a:t>
            </a:r>
            <a:r>
              <a:rPr lang="fr-FR" sz="1800" b="1" dirty="0" smtClean="0">
                <a:latin typeface="Lexend Deca"/>
                <a:ea typeface="Lexend Deca"/>
                <a:cs typeface="Lexend Deca"/>
                <a:sym typeface="Lexend Deca"/>
              </a:rPr>
              <a:t>LAZZARO</a:t>
            </a:r>
            <a:r>
              <a:rPr lang="fr-FR" sz="1800" b="1" dirty="0" smtClean="0">
                <a:solidFill>
                  <a:srgbClr val="404040"/>
                </a:solidFill>
                <a:latin typeface="Lexend Deca"/>
                <a:ea typeface="Lexend Deca"/>
                <a:cs typeface="Lexend Deca"/>
                <a:sym typeface="Lexend Deca"/>
              </a:rPr>
              <a:t>- professeur </a:t>
            </a:r>
            <a:r>
              <a:rPr lang="fr-FR" sz="1800" b="1" dirty="0">
                <a:solidFill>
                  <a:srgbClr val="404040"/>
                </a:solidFill>
                <a:latin typeface="Lexend Deca"/>
                <a:ea typeface="Lexend Deca"/>
                <a:cs typeface="Lexend Deca"/>
                <a:sym typeface="Lexend Deca"/>
              </a:rPr>
              <a:t>de technologie</a:t>
            </a:r>
            <a:endParaRPr lang="fr-FR"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rgbClr val="404040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1" i="0" u="none" strike="noStrike" cap="none" dirty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Rodolphe MOUIX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1" i="0" u="none" strike="noStrike" cap="none" dirty="0">
                <a:solidFill>
                  <a:srgbClr val="404040"/>
                </a:solidFill>
                <a:latin typeface="Lexend Deca"/>
                <a:ea typeface="Lexend Deca"/>
                <a:cs typeface="Lexend Deca"/>
                <a:sym typeface="Lexend Deca"/>
              </a:rPr>
              <a:t>Chargé de missions </a:t>
            </a:r>
            <a:r>
              <a:rPr lang="fr-FR" sz="1800" b="1" i="0" u="none" strike="noStrike" cap="none">
                <a:solidFill>
                  <a:srgbClr val="404040"/>
                </a:solidFill>
                <a:latin typeface="Lexend Deca"/>
                <a:ea typeface="Lexend Deca"/>
                <a:cs typeface="Lexend Deca"/>
                <a:sym typeface="Lexend Deca"/>
              </a:rPr>
              <a:t>d’Inspection-professeur </a:t>
            </a:r>
            <a:r>
              <a:rPr lang="fr-FR" sz="1800" b="1" i="0" u="none" strike="noStrike" cap="none" smtClean="0">
                <a:solidFill>
                  <a:srgbClr val="404040"/>
                </a:solidFill>
                <a:latin typeface="Lexend Deca"/>
                <a:ea typeface="Lexend Deca"/>
                <a:cs typeface="Lexend Deca"/>
                <a:sym typeface="Lexend Deca"/>
              </a:rPr>
              <a:t>de </a:t>
            </a:r>
            <a:r>
              <a:rPr lang="fr-FR" sz="1800" b="1" i="0" u="none" strike="noStrike" cap="none" dirty="0">
                <a:solidFill>
                  <a:srgbClr val="404040"/>
                </a:solidFill>
                <a:latin typeface="Lexend Deca"/>
                <a:ea typeface="Lexend Deca"/>
                <a:cs typeface="Lexend Deca"/>
                <a:sym typeface="Lexend Deca"/>
              </a:rPr>
              <a:t>technologie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rgbClr val="404040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1" i="0" u="none" strike="noStrike" cap="none" dirty="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Thomas Roy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1" i="0" u="none" strike="noStrike" cap="none" dirty="0">
                <a:solidFill>
                  <a:srgbClr val="404040"/>
                </a:solidFill>
                <a:latin typeface="Lexend Deca"/>
                <a:ea typeface="Lexend Deca"/>
                <a:cs typeface="Lexend Deca"/>
                <a:sym typeface="Lexend Deca"/>
              </a:rPr>
              <a:t>Inspecteur d'Académie - Inspecteur Pédagogique Régional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1" i="0" u="none" strike="noStrike" cap="none" dirty="0">
                <a:solidFill>
                  <a:srgbClr val="404040"/>
                </a:solidFill>
                <a:latin typeface="Lexend Deca"/>
                <a:ea typeface="Lexend Deca"/>
                <a:cs typeface="Lexend Deca"/>
                <a:sym typeface="Lexend Deca"/>
              </a:rPr>
              <a:t>Sciences  et Techniques Industrielles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1" i="0" u="none" strike="noStrike" cap="none" dirty="0">
                <a:solidFill>
                  <a:srgbClr val="404040"/>
                </a:solidFill>
                <a:latin typeface="Lexend Deca"/>
                <a:ea typeface="Lexend Deca"/>
                <a:cs typeface="Lexend Deca"/>
                <a:sym typeface="Lexend Deca"/>
              </a:rPr>
              <a:t>Corps d'inspection • Inspecteurs du second degré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rgbClr val="404040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1" i="0" u="none" strike="noStrike" cap="none" dirty="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Samuel  VIOLLIN</a:t>
            </a:r>
            <a:endParaRPr sz="1800" b="1" i="0" u="none" strike="noStrike" cap="none" dirty="0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1" i="0" u="none" strike="noStrike" cap="none" dirty="0">
                <a:solidFill>
                  <a:srgbClr val="404040"/>
                </a:solidFill>
                <a:latin typeface="Lexend Deca"/>
                <a:ea typeface="Lexend Deca"/>
                <a:cs typeface="Lexend Deca"/>
                <a:sym typeface="Lexend Deca"/>
              </a:rPr>
              <a:t>Inspecteur Général de l’éducation, du sport et de la recherche</a:t>
            </a:r>
            <a:endParaRPr sz="1800" b="1" i="0" u="none" strike="noStrike" cap="none" dirty="0">
              <a:solidFill>
                <a:srgbClr val="404040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1" i="0" u="none" strike="noStrike" cap="none" dirty="0">
                <a:solidFill>
                  <a:srgbClr val="404040"/>
                </a:solidFill>
                <a:latin typeface="Lexend Deca"/>
                <a:ea typeface="Lexend Deca"/>
                <a:cs typeface="Lexend Deca"/>
                <a:sym typeface="Lexend Deca"/>
              </a:rPr>
              <a:t>Doyen du groupe Sciences et Techniques Industrielles</a:t>
            </a:r>
            <a:endParaRPr sz="1800" b="1" i="0" u="none" strike="noStrike" cap="none" dirty="0">
              <a:solidFill>
                <a:srgbClr val="404040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rgbClr val="404040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rgbClr val="404040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rgbClr val="404040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rgbClr val="404040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rgbClr val="404040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rgbClr val="40404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829" name="Google Shape;829;p56"/>
          <p:cNvSpPr txBox="1"/>
          <p:nvPr/>
        </p:nvSpPr>
        <p:spPr>
          <a:xfrm>
            <a:off x="0" y="0"/>
            <a:ext cx="9144000" cy="7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-FR" sz="3600" b="1" i="0" u="none" strike="noStrike" cap="none">
                <a:solidFill>
                  <a:srgbClr val="404040"/>
                </a:solidFill>
                <a:latin typeface="Lexend Deca"/>
                <a:ea typeface="Lexend Deca"/>
                <a:cs typeface="Lexend Deca"/>
                <a:sym typeface="Lexend Deca"/>
              </a:rPr>
              <a:t>Présentation de l’équipe</a:t>
            </a:r>
            <a:endParaRPr sz="36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5</a:t>
            </a:fld>
            <a:endParaRPr/>
          </a:p>
        </p:txBody>
      </p:sp>
      <p:pic>
        <p:nvPicPr>
          <p:cNvPr id="102" name="Google Shape;102;p17"/>
          <p:cNvPicPr preferRelativeResize="0"/>
          <p:nvPr/>
        </p:nvPicPr>
        <p:blipFill rotWithShape="1">
          <a:blip r:embed="rId3">
            <a:alphaModFix/>
          </a:blip>
          <a:srcRect l="1444" t="15420" r="2244" b="16315"/>
          <a:stretch/>
        </p:blipFill>
        <p:spPr>
          <a:xfrm>
            <a:off x="236225" y="1352550"/>
            <a:ext cx="3193001" cy="23027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03" name="Google Shape;103;p17"/>
          <p:cNvSpPr txBox="1"/>
          <p:nvPr/>
        </p:nvSpPr>
        <p:spPr>
          <a:xfrm>
            <a:off x="0" y="3697400"/>
            <a:ext cx="9144000" cy="10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Un besoin permanent : les humains ont toujours souhaité éclairer leur environnement. </a:t>
            </a:r>
            <a:endParaRPr sz="2000" b="0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1F497D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1F497D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104" name="Google Shape;104;p17"/>
          <p:cNvPicPr preferRelativeResize="0"/>
          <p:nvPr/>
        </p:nvPicPr>
        <p:blipFill rotWithShape="1">
          <a:blip r:embed="rId4">
            <a:alphaModFix/>
          </a:blip>
          <a:srcRect l="5198" t="39015" r="63692" b="31921"/>
          <a:stretch/>
        </p:blipFill>
        <p:spPr>
          <a:xfrm>
            <a:off x="117800" y="51500"/>
            <a:ext cx="1389950" cy="1298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7"/>
          <p:cNvPicPr preferRelativeResize="0"/>
          <p:nvPr/>
        </p:nvPicPr>
        <p:blipFill rotWithShape="1">
          <a:blip r:embed="rId4">
            <a:alphaModFix/>
          </a:blip>
          <a:srcRect t="7100" r="63694" b="62708"/>
          <a:stretch/>
        </p:blipFill>
        <p:spPr>
          <a:xfrm>
            <a:off x="7440200" y="51498"/>
            <a:ext cx="1622201" cy="134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7"/>
          <p:cNvSpPr txBox="1"/>
          <p:nvPr/>
        </p:nvSpPr>
        <p:spPr>
          <a:xfrm>
            <a:off x="0" y="174400"/>
            <a:ext cx="9144000" cy="599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2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Les humains dans leur environnement</a:t>
            </a:r>
            <a:endParaRPr sz="26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107" name="Google Shape;107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29650" y="1350050"/>
            <a:ext cx="2302774" cy="23027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8" name="Google Shape;108;p17"/>
          <p:cNvPicPr preferRelativeResize="0"/>
          <p:nvPr/>
        </p:nvPicPr>
        <p:blipFill rotWithShape="1">
          <a:blip r:embed="rId6">
            <a:alphaModFix/>
          </a:blip>
          <a:srcRect r="18870"/>
          <a:stretch/>
        </p:blipFill>
        <p:spPr>
          <a:xfrm>
            <a:off x="6086625" y="1350050"/>
            <a:ext cx="2806643" cy="23027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4896025" y="767850"/>
            <a:ext cx="4166675" cy="322025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8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6</a:t>
            </a:fld>
            <a:endParaRPr/>
          </a:p>
        </p:txBody>
      </p:sp>
      <p:sp>
        <p:nvSpPr>
          <p:cNvPr id="115" name="Google Shape;115;p18"/>
          <p:cNvSpPr txBox="1"/>
          <p:nvPr/>
        </p:nvSpPr>
        <p:spPr>
          <a:xfrm>
            <a:off x="0" y="98200"/>
            <a:ext cx="9144000" cy="599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2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Comment s’éclaire-t-on depuis la nuit des temps  ?</a:t>
            </a:r>
            <a:endParaRPr sz="26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116" name="Google Shape;116;p18"/>
          <p:cNvSpPr txBox="1"/>
          <p:nvPr/>
        </p:nvSpPr>
        <p:spPr>
          <a:xfrm>
            <a:off x="0" y="4097192"/>
            <a:ext cx="9144000" cy="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fr-FR" sz="22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Le principe est la </a:t>
            </a:r>
            <a:r>
              <a:rPr lang="fr-FR" sz="2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combustion</a:t>
            </a:r>
            <a:r>
              <a:rPr lang="fr-FR" sz="22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 d’une source d’énergie primaire. 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7" name="Google Shape;117;p18"/>
          <p:cNvGrpSpPr/>
          <p:nvPr/>
        </p:nvGrpSpPr>
        <p:grpSpPr>
          <a:xfrm>
            <a:off x="6232079" y="2087988"/>
            <a:ext cx="465658" cy="1272311"/>
            <a:chOff x="5622454" y="2155563"/>
            <a:chExt cx="465658" cy="1272311"/>
          </a:xfrm>
        </p:grpSpPr>
        <p:pic>
          <p:nvPicPr>
            <p:cNvPr id="118" name="Google Shape;118;p18"/>
            <p:cNvPicPr preferRelativeResize="0"/>
            <p:nvPr/>
          </p:nvPicPr>
          <p:blipFill rotWithShape="1">
            <a:blip r:embed="rId4">
              <a:alphaModFix/>
            </a:blip>
            <a:srcRect t="40405"/>
            <a:stretch/>
          </p:blipFill>
          <p:spPr>
            <a:xfrm>
              <a:off x="5678975" y="2631749"/>
              <a:ext cx="352575" cy="796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622454" y="2155563"/>
              <a:ext cx="465658" cy="636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0" name="Google Shape;120;p18"/>
          <p:cNvGrpSpPr/>
          <p:nvPr/>
        </p:nvGrpSpPr>
        <p:grpSpPr>
          <a:xfrm>
            <a:off x="0" y="1192200"/>
            <a:ext cx="4616100" cy="2687017"/>
            <a:chOff x="0" y="1192200"/>
            <a:chExt cx="4616100" cy="2687017"/>
          </a:xfrm>
        </p:grpSpPr>
        <p:pic>
          <p:nvPicPr>
            <p:cNvPr id="121" name="Google Shape;121;p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218750" y="2247025"/>
              <a:ext cx="1907950" cy="16321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2" name="Google Shape;122;p18"/>
            <p:cNvSpPr txBox="1"/>
            <p:nvPr/>
          </p:nvSpPr>
          <p:spPr>
            <a:xfrm>
              <a:off x="0" y="1192200"/>
              <a:ext cx="4616100" cy="81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2000">
                  <a:solidFill>
                    <a:schemeClr val="dk1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Il faut produire une flamme pour bénéficier de son rayonnement lumineux. </a:t>
              </a:r>
              <a:endParaRPr sz="12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7</a:t>
            </a:fld>
            <a:endParaRPr/>
          </a:p>
        </p:txBody>
      </p:sp>
      <p:sp>
        <p:nvSpPr>
          <p:cNvPr id="128" name="Google Shape;128;p19"/>
          <p:cNvSpPr txBox="1"/>
          <p:nvPr/>
        </p:nvSpPr>
        <p:spPr>
          <a:xfrm>
            <a:off x="0" y="31525"/>
            <a:ext cx="9144000" cy="60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26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L</a:t>
            </a:r>
            <a:r>
              <a:rPr lang="fr-FR" sz="2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es sources d’énergie primaires</a:t>
            </a:r>
            <a:endParaRPr sz="32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129" name="Google Shape;12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2649" y="-901"/>
            <a:ext cx="1177125" cy="117712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9"/>
          <p:cNvSpPr txBox="1"/>
          <p:nvPr/>
        </p:nvSpPr>
        <p:spPr>
          <a:xfrm>
            <a:off x="111275" y="3394675"/>
            <a:ext cx="8856000" cy="10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>
                <a:latin typeface="Lexend Deca"/>
                <a:ea typeface="Lexend Deca"/>
                <a:cs typeface="Lexend Deca"/>
                <a:sym typeface="Lexend Deca"/>
              </a:rPr>
              <a:t>Une source d’énergie primaire est disponible dans la nature avant transformation pour être utilisée.</a:t>
            </a:r>
            <a:endParaRPr sz="1800" dirty="0"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 smtClean="0">
                <a:latin typeface="Lexend Deca"/>
                <a:ea typeface="Lexend Deca"/>
                <a:cs typeface="Lexend Deca"/>
                <a:sym typeface="Lexend Deca"/>
              </a:rPr>
              <a:t>Dans notre exemple, l</a:t>
            </a:r>
            <a:r>
              <a:rPr lang="fr-FR" sz="1800" i="0" u="none" strike="noStrike" cap="none" dirty="0" smtClean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es </a:t>
            </a:r>
            <a:r>
              <a:rPr lang="fr-FR" sz="1800" i="0" u="none" strike="noStrike" cap="none" dirty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s</a:t>
            </a:r>
            <a:r>
              <a:rPr lang="fr-FR" sz="1800" dirty="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our</a:t>
            </a:r>
            <a:r>
              <a:rPr lang="fr-FR" sz="1800" i="0" u="none" strike="noStrike" cap="none" dirty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ces d’énergie primaire sont de la matière que l’on va faire brûler, pour récupérer de l’énergie, sous forme de chaleur et de rayonnement lumineux.</a:t>
            </a:r>
            <a:endParaRPr sz="1800" i="0" u="none" strike="noStrike" cap="none" dirty="0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grpSp>
        <p:nvGrpSpPr>
          <p:cNvPr id="131" name="Google Shape;131;p19"/>
          <p:cNvGrpSpPr/>
          <p:nvPr/>
        </p:nvGrpSpPr>
        <p:grpSpPr>
          <a:xfrm>
            <a:off x="286325" y="1191638"/>
            <a:ext cx="1492500" cy="1808362"/>
            <a:chOff x="1276925" y="1344038"/>
            <a:chExt cx="1492500" cy="1808362"/>
          </a:xfrm>
        </p:grpSpPr>
        <p:pic>
          <p:nvPicPr>
            <p:cNvPr id="132" name="Google Shape;132;p1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431030" y="1344038"/>
              <a:ext cx="1184300" cy="1184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3" name="Google Shape;133;p19"/>
            <p:cNvSpPr txBox="1"/>
            <p:nvPr/>
          </p:nvSpPr>
          <p:spPr>
            <a:xfrm>
              <a:off x="1276925" y="2724300"/>
              <a:ext cx="1492500" cy="42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2000">
                  <a:solidFill>
                    <a:schemeClr val="dk1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Le pétrole</a:t>
              </a:r>
              <a:endParaRPr sz="1300"/>
            </a:p>
          </p:txBody>
        </p:sp>
      </p:grpSp>
      <p:grpSp>
        <p:nvGrpSpPr>
          <p:cNvPr id="134" name="Google Shape;134;p19"/>
          <p:cNvGrpSpPr/>
          <p:nvPr/>
        </p:nvGrpSpPr>
        <p:grpSpPr>
          <a:xfrm>
            <a:off x="2330386" y="1053242"/>
            <a:ext cx="2017376" cy="1946758"/>
            <a:chOff x="3625786" y="1205642"/>
            <a:chExt cx="2017376" cy="1946758"/>
          </a:xfrm>
        </p:grpSpPr>
        <p:pic>
          <p:nvPicPr>
            <p:cNvPr id="135" name="Google Shape;135;p1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1162282">
              <a:off x="3725118" y="1481526"/>
              <a:ext cx="1818712" cy="9093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6" name="Google Shape;136;p19"/>
            <p:cNvSpPr txBox="1"/>
            <p:nvPr/>
          </p:nvSpPr>
          <p:spPr>
            <a:xfrm>
              <a:off x="4098125" y="2724300"/>
              <a:ext cx="1177200" cy="42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2000">
                  <a:solidFill>
                    <a:schemeClr val="dk1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Le bois</a:t>
              </a:r>
              <a:endParaRPr sz="2000"/>
            </a:p>
          </p:txBody>
        </p:sp>
      </p:grpSp>
      <p:grpSp>
        <p:nvGrpSpPr>
          <p:cNvPr id="137" name="Google Shape;137;p19"/>
          <p:cNvGrpSpPr/>
          <p:nvPr/>
        </p:nvGrpSpPr>
        <p:grpSpPr>
          <a:xfrm>
            <a:off x="5284550" y="997846"/>
            <a:ext cx="1111200" cy="2002154"/>
            <a:chOff x="6656150" y="1150246"/>
            <a:chExt cx="1111200" cy="2002154"/>
          </a:xfrm>
        </p:grpSpPr>
        <p:pic>
          <p:nvPicPr>
            <p:cNvPr id="138" name="Google Shape;138;p1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847543" y="1150246"/>
              <a:ext cx="671589" cy="14215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9" name="Google Shape;139;p19"/>
            <p:cNvSpPr txBox="1"/>
            <p:nvPr/>
          </p:nvSpPr>
          <p:spPr>
            <a:xfrm>
              <a:off x="6656150" y="2724300"/>
              <a:ext cx="1111200" cy="42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2000">
                  <a:solidFill>
                    <a:schemeClr val="dk1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Le gaz</a:t>
              </a:r>
              <a:endParaRPr sz="2000"/>
            </a:p>
          </p:txBody>
        </p:sp>
      </p:grpSp>
      <p:grpSp>
        <p:nvGrpSpPr>
          <p:cNvPr id="140" name="Google Shape;140;p19"/>
          <p:cNvGrpSpPr/>
          <p:nvPr/>
        </p:nvGrpSpPr>
        <p:grpSpPr>
          <a:xfrm>
            <a:off x="7248175" y="1559000"/>
            <a:ext cx="1706700" cy="1434663"/>
            <a:chOff x="7248175" y="1559000"/>
            <a:chExt cx="1706700" cy="1434663"/>
          </a:xfrm>
        </p:grpSpPr>
        <p:pic>
          <p:nvPicPr>
            <p:cNvPr id="141" name="Google Shape;141;p1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575279" y="1559000"/>
              <a:ext cx="964425" cy="8341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2" name="Google Shape;142;p19"/>
            <p:cNvSpPr txBox="1"/>
            <p:nvPr/>
          </p:nvSpPr>
          <p:spPr>
            <a:xfrm>
              <a:off x="7248175" y="2565563"/>
              <a:ext cx="1706700" cy="42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2000">
                  <a:solidFill>
                    <a:schemeClr val="dk1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La graisse animale</a:t>
              </a:r>
              <a:endParaRPr sz="2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0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fr-FR"/>
              <a:t>8</a:t>
            </a:fld>
            <a:endParaRPr/>
          </a:p>
        </p:txBody>
      </p:sp>
      <p:sp>
        <p:nvSpPr>
          <p:cNvPr id="148" name="Google Shape;148;p20"/>
          <p:cNvSpPr txBox="1"/>
          <p:nvPr/>
        </p:nvSpPr>
        <p:spPr>
          <a:xfrm>
            <a:off x="0" y="98200"/>
            <a:ext cx="9144000" cy="599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2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L’évolution de la torche</a:t>
            </a:r>
            <a:endParaRPr sz="26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grpSp>
        <p:nvGrpSpPr>
          <p:cNvPr id="149" name="Google Shape;149;p20"/>
          <p:cNvGrpSpPr/>
          <p:nvPr/>
        </p:nvGrpSpPr>
        <p:grpSpPr>
          <a:xfrm>
            <a:off x="5215875" y="826725"/>
            <a:ext cx="3630600" cy="3583725"/>
            <a:chOff x="5215875" y="826725"/>
            <a:chExt cx="3630600" cy="3583725"/>
          </a:xfrm>
        </p:grpSpPr>
        <p:sp>
          <p:nvSpPr>
            <p:cNvPr id="150" name="Google Shape;150;p20"/>
            <p:cNvSpPr txBox="1"/>
            <p:nvPr/>
          </p:nvSpPr>
          <p:spPr>
            <a:xfrm>
              <a:off x="5215875" y="3653850"/>
              <a:ext cx="3630600" cy="75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fr-FR" sz="1400" b="0" i="0" u="none" strike="noStrike" cap="none">
                  <a:solidFill>
                    <a:schemeClr val="dk1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La chandelle se constituait de </a:t>
              </a:r>
              <a:r>
                <a:rPr lang="fr-FR" sz="1400" b="1" i="0" u="none" strike="noStrike" cap="none">
                  <a:solidFill>
                    <a:schemeClr val="dk1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joncs</a:t>
              </a:r>
              <a:r>
                <a:rPr lang="fr-FR" sz="1400" b="0" i="0" u="none" strike="noStrike" cap="none">
                  <a:solidFill>
                    <a:schemeClr val="dk1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 directement trempés dans la </a:t>
              </a:r>
              <a:r>
                <a:rPr lang="fr-FR" sz="1400" b="1" i="0" u="none" strike="noStrike" cap="none">
                  <a:solidFill>
                    <a:schemeClr val="dk1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graisse animale ou végétale</a:t>
              </a:r>
              <a:r>
                <a:rPr lang="fr-FR" sz="1400" b="0" i="0" u="none" strike="noStrike" cap="none">
                  <a:solidFill>
                    <a:schemeClr val="dk1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 : le suif. La graisse animale provenait du mouton ou du boeuf.</a:t>
              </a:r>
              <a:endParaRPr sz="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0"/>
            <p:cNvSpPr txBox="1"/>
            <p:nvPr/>
          </p:nvSpPr>
          <p:spPr>
            <a:xfrm>
              <a:off x="5285475" y="826725"/>
              <a:ext cx="3491400" cy="5997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fr-FR" sz="2600" b="0" i="0" u="none" strike="noStrike" cap="none">
                  <a:solidFill>
                    <a:schemeClr val="dk1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3000 ans avant J.C</a:t>
              </a:r>
              <a:endParaRPr sz="26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endParaRPr>
            </a:p>
          </p:txBody>
        </p:sp>
        <p:pic>
          <p:nvPicPr>
            <p:cNvPr id="152" name="Google Shape;152;p2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324800" y="1555262"/>
              <a:ext cx="1388058" cy="19697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2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088779" y="2690875"/>
              <a:ext cx="964425" cy="83414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54" name="Google Shape;154;p20"/>
            <p:cNvCxnSpPr/>
            <p:nvPr/>
          </p:nvCxnSpPr>
          <p:spPr>
            <a:xfrm rot="10800000" flipH="1">
              <a:off x="7660375" y="1445200"/>
              <a:ext cx="635400" cy="966000"/>
            </a:xfrm>
            <a:prstGeom prst="straightConnector1">
              <a:avLst/>
            </a:prstGeom>
            <a:noFill/>
            <a:ln w="114300" cap="flat" cmpd="sng">
              <a:solidFill>
                <a:srgbClr val="66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55" name="Google Shape;155;p20"/>
            <p:cNvCxnSpPr/>
            <p:nvPr/>
          </p:nvCxnSpPr>
          <p:spPr>
            <a:xfrm flipH="1">
              <a:off x="7443925" y="2352550"/>
              <a:ext cx="254100" cy="372900"/>
            </a:xfrm>
            <a:prstGeom prst="straightConnector1">
              <a:avLst/>
            </a:prstGeom>
            <a:noFill/>
            <a:ln w="228600" cap="flat" cmpd="sng">
              <a:solidFill>
                <a:srgbClr val="66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56" name="Google Shape;156;p20"/>
            <p:cNvSpPr/>
            <p:nvPr/>
          </p:nvSpPr>
          <p:spPr>
            <a:xfrm>
              <a:off x="7410525" y="2725450"/>
              <a:ext cx="201900" cy="64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7" name="Google Shape;157;p20"/>
          <p:cNvGrpSpPr/>
          <p:nvPr/>
        </p:nvGrpSpPr>
        <p:grpSpPr>
          <a:xfrm>
            <a:off x="4112581" y="1605649"/>
            <a:ext cx="823702" cy="2303795"/>
            <a:chOff x="2843104" y="994513"/>
            <a:chExt cx="465658" cy="1348511"/>
          </a:xfrm>
        </p:grpSpPr>
        <p:grpSp>
          <p:nvGrpSpPr>
            <p:cNvPr id="158" name="Google Shape;158;p20"/>
            <p:cNvGrpSpPr/>
            <p:nvPr/>
          </p:nvGrpSpPr>
          <p:grpSpPr>
            <a:xfrm>
              <a:off x="2843104" y="994513"/>
              <a:ext cx="465658" cy="637012"/>
              <a:chOff x="2843104" y="994513"/>
              <a:chExt cx="465658" cy="637012"/>
            </a:xfrm>
          </p:grpSpPr>
          <p:sp>
            <p:nvSpPr>
              <p:cNvPr id="159" name="Google Shape;159;p20"/>
              <p:cNvSpPr/>
              <p:nvPr/>
            </p:nvSpPr>
            <p:spPr>
              <a:xfrm>
                <a:off x="2991325" y="1419725"/>
                <a:ext cx="169200" cy="211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60" name="Google Shape;160;p20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2843104" y="994513"/>
                <a:ext cx="465658" cy="6369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61" name="Google Shape;161;p20"/>
            <p:cNvPicPr preferRelativeResize="0"/>
            <p:nvPr/>
          </p:nvPicPr>
          <p:blipFill rotWithShape="1">
            <a:blip r:embed="rId6">
              <a:alphaModFix/>
            </a:blip>
            <a:srcRect t="40405"/>
            <a:stretch/>
          </p:blipFill>
          <p:spPr>
            <a:xfrm>
              <a:off x="2899625" y="1546899"/>
              <a:ext cx="352575" cy="7961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2" name="Google Shape;162;p20"/>
          <p:cNvGrpSpPr/>
          <p:nvPr/>
        </p:nvGrpSpPr>
        <p:grpSpPr>
          <a:xfrm>
            <a:off x="93350" y="826725"/>
            <a:ext cx="3848700" cy="3595625"/>
            <a:chOff x="93350" y="826725"/>
            <a:chExt cx="3848700" cy="3595625"/>
          </a:xfrm>
        </p:grpSpPr>
        <p:sp>
          <p:nvSpPr>
            <p:cNvPr id="163" name="Google Shape;163;p20"/>
            <p:cNvSpPr txBox="1"/>
            <p:nvPr/>
          </p:nvSpPr>
          <p:spPr>
            <a:xfrm>
              <a:off x="93350" y="826725"/>
              <a:ext cx="3848700" cy="5997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fr-FR" sz="2600" b="0" i="0" u="none" strike="noStrike" cap="none">
                  <a:solidFill>
                    <a:schemeClr val="dk1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400 000 ans avant J.C</a:t>
              </a:r>
              <a:endParaRPr sz="26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endParaRPr>
            </a:p>
          </p:txBody>
        </p:sp>
        <p:pic>
          <p:nvPicPr>
            <p:cNvPr id="164" name="Google Shape;164;p20"/>
            <p:cNvPicPr preferRelativeResize="0"/>
            <p:nvPr/>
          </p:nvPicPr>
          <p:blipFill rotWithShape="1">
            <a:blip r:embed="rId7">
              <a:alphaModFix/>
            </a:blip>
            <a:srcRect l="54137" t="36577" r="31548" b="38259"/>
            <a:stretch/>
          </p:blipFill>
          <p:spPr>
            <a:xfrm flipH="1">
              <a:off x="573275" y="1490850"/>
              <a:ext cx="1183153" cy="207982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165" name="Google Shape;165;p20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-3201228">
              <a:off x="1594030" y="1984168"/>
              <a:ext cx="2350314" cy="11751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6" name="Google Shape;166;p20"/>
            <p:cNvSpPr txBox="1"/>
            <p:nvPr/>
          </p:nvSpPr>
          <p:spPr>
            <a:xfrm>
              <a:off x="202400" y="3665750"/>
              <a:ext cx="3630600" cy="75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fr-FR" sz="1400" b="1" i="0" u="none" strike="noStrike" cap="none" dirty="0">
                  <a:solidFill>
                    <a:schemeClr val="dk1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Le pin</a:t>
              </a:r>
              <a:r>
                <a:rPr lang="fr-FR" sz="1400" b="0" i="0" u="none" strike="noStrike" cap="none" dirty="0">
                  <a:solidFill>
                    <a:schemeClr val="dk1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 ou plus particulièrement </a:t>
              </a:r>
              <a:r>
                <a:rPr lang="fr-FR" sz="1400" b="1" i="0" u="none" strike="noStrike" cap="none" dirty="0">
                  <a:solidFill>
                    <a:schemeClr val="dk1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le bois gras du </a:t>
              </a:r>
              <a:r>
                <a:rPr lang="fr-FR" sz="1400" b="1" i="0" u="none" strike="noStrike" cap="none" dirty="0" smtClean="0">
                  <a:solidFill>
                    <a:schemeClr val="dk1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pin (la résine)</a:t>
              </a:r>
              <a:r>
                <a:rPr lang="fr-FR" sz="1400" b="0" i="0" u="none" strike="noStrike" cap="none" dirty="0" smtClean="0">
                  <a:solidFill>
                    <a:schemeClr val="dk1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 </a:t>
              </a:r>
              <a:r>
                <a:rPr lang="fr-FR" sz="1400" b="0" i="0" u="none" strike="noStrike" cap="none" dirty="0">
                  <a:solidFill>
                    <a:schemeClr val="dk1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était utilisé pour son caractère inflammable et son pouvoir éclairant.</a:t>
              </a:r>
              <a:endParaRPr sz="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0"/>
            <p:cNvSpPr txBox="1"/>
            <p:nvPr/>
          </p:nvSpPr>
          <p:spPr>
            <a:xfrm>
              <a:off x="2628325" y="3089722"/>
              <a:ext cx="8580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400" i="0" u="none" strike="noStrike" cap="none">
                  <a:solidFill>
                    <a:srgbClr val="000000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Le bois</a:t>
              </a:r>
              <a:endParaRPr sz="140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1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fr-FR"/>
              <a:t>9</a:t>
            </a:fld>
            <a:endParaRPr/>
          </a:p>
        </p:txBody>
      </p:sp>
      <p:sp>
        <p:nvSpPr>
          <p:cNvPr id="173" name="Google Shape;173;p21"/>
          <p:cNvSpPr txBox="1"/>
          <p:nvPr/>
        </p:nvSpPr>
        <p:spPr>
          <a:xfrm>
            <a:off x="0" y="0"/>
            <a:ext cx="9144000" cy="599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2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Objets utilisant le même principe de combustion </a:t>
            </a:r>
            <a:endParaRPr sz="2600" b="0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2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pour éclairer</a:t>
            </a:r>
            <a:endParaRPr sz="2600" b="0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grpSp>
        <p:nvGrpSpPr>
          <p:cNvPr id="174" name="Google Shape;174;p21"/>
          <p:cNvGrpSpPr/>
          <p:nvPr/>
        </p:nvGrpSpPr>
        <p:grpSpPr>
          <a:xfrm>
            <a:off x="4312650" y="1148825"/>
            <a:ext cx="3961200" cy="2876600"/>
            <a:chOff x="4312650" y="1148825"/>
            <a:chExt cx="3961200" cy="2876600"/>
          </a:xfrm>
        </p:grpSpPr>
        <p:grpSp>
          <p:nvGrpSpPr>
            <p:cNvPr id="175" name="Google Shape;175;p21"/>
            <p:cNvGrpSpPr/>
            <p:nvPr/>
          </p:nvGrpSpPr>
          <p:grpSpPr>
            <a:xfrm>
              <a:off x="4312650" y="1389150"/>
              <a:ext cx="3961200" cy="2636275"/>
              <a:chOff x="2636250" y="1693950"/>
              <a:chExt cx="3961200" cy="2636275"/>
            </a:xfrm>
          </p:grpSpPr>
          <p:sp>
            <p:nvSpPr>
              <p:cNvPr id="176" name="Google Shape;176;p21"/>
              <p:cNvSpPr txBox="1"/>
              <p:nvPr/>
            </p:nvSpPr>
            <p:spPr>
              <a:xfrm>
                <a:off x="2846550" y="3681925"/>
                <a:ext cx="3750900" cy="648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fr-FR" sz="1600" b="0" i="0" u="none" strike="noStrike" cap="none" dirty="0">
                    <a:solidFill>
                      <a:schemeClr val="dk1"/>
                    </a:solidFill>
                    <a:latin typeface="Lexend Deca"/>
                    <a:ea typeface="Lexend Deca"/>
                    <a:cs typeface="Lexend Deca"/>
                    <a:sym typeface="Lexend Deca"/>
                  </a:rPr>
                  <a:t>Lampe à huile romaine</a:t>
                </a:r>
                <a:endParaRPr sz="1600" b="0" i="0" u="none" strike="noStrike" cap="none" dirty="0">
                  <a:solidFill>
                    <a:schemeClr val="dk1"/>
                  </a:solidFill>
                  <a:latin typeface="Lexend Deca"/>
                  <a:ea typeface="Lexend Deca"/>
                  <a:cs typeface="Lexend Deca"/>
                  <a:sym typeface="Lexend Deca"/>
                </a:endParaRPr>
              </a:p>
              <a:p>
                <a:pPr marL="0" marR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dirty="0">
                  <a:solidFill>
                    <a:schemeClr val="dk1"/>
                  </a:solidFill>
                  <a:latin typeface="Lexend Deca"/>
                  <a:ea typeface="Lexend Deca"/>
                  <a:cs typeface="Lexend Deca"/>
                  <a:sym typeface="Lexend Deca"/>
                </a:endParaRPr>
              </a:p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Arial"/>
                  <a:buNone/>
                </a:pPr>
                <a:r>
                  <a:rPr lang="fr-FR" sz="1600" dirty="0">
                    <a:solidFill>
                      <a:schemeClr val="dk1"/>
                    </a:solidFill>
                    <a:latin typeface="Lexend Deca"/>
                    <a:ea typeface="Lexend Deca"/>
                    <a:cs typeface="Lexend Deca"/>
                    <a:sym typeface="Lexend Deca"/>
                  </a:rPr>
                  <a:t>Principe technique : capillarité</a:t>
                </a:r>
                <a:endParaRPr sz="1600" dirty="0">
                  <a:solidFill>
                    <a:schemeClr val="dk1"/>
                  </a:solidFill>
                  <a:latin typeface="Lexend Deca"/>
                  <a:ea typeface="Lexend Deca"/>
                  <a:cs typeface="Lexend Deca"/>
                  <a:sym typeface="Lexend Deca"/>
                </a:endParaRPr>
              </a:p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Arial"/>
                  <a:buNone/>
                </a:pPr>
                <a:r>
                  <a:rPr lang="fr-FR" sz="1600" dirty="0">
                    <a:solidFill>
                      <a:schemeClr val="dk1"/>
                    </a:solidFill>
                    <a:latin typeface="Lexend Deca"/>
                    <a:ea typeface="Lexend Deca"/>
                    <a:cs typeface="Lexend Deca"/>
                    <a:sym typeface="Lexend Deca"/>
                  </a:rPr>
                  <a:t>Mèche : tresse ou torsade végétale</a:t>
                </a:r>
                <a:endParaRPr sz="1600" dirty="0">
                  <a:solidFill>
                    <a:schemeClr val="dk1"/>
                  </a:solidFill>
                  <a:latin typeface="Lexend Deca"/>
                  <a:ea typeface="Lexend Deca"/>
                  <a:cs typeface="Lexend Deca"/>
                  <a:sym typeface="Lexend Deca"/>
                </a:endParaRPr>
              </a:p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Arial"/>
                  <a:buNone/>
                </a:pPr>
                <a:r>
                  <a:rPr lang="fr-FR" sz="1600" dirty="0">
                    <a:solidFill>
                      <a:schemeClr val="dk1"/>
                    </a:solidFill>
                    <a:latin typeface="Lexend Deca"/>
                    <a:ea typeface="Lexend Deca"/>
                    <a:cs typeface="Lexend Deca"/>
                    <a:sym typeface="Lexend Deca"/>
                  </a:rPr>
                  <a:t>Combustible : </a:t>
                </a:r>
                <a:r>
                  <a:rPr lang="fr-FR" sz="1600" dirty="0" smtClean="0">
                    <a:solidFill>
                      <a:schemeClr val="dk1"/>
                    </a:solidFill>
                    <a:latin typeface="Lexend Deca"/>
                    <a:ea typeface="Lexend Deca"/>
                    <a:cs typeface="Lexend Deca"/>
                    <a:sym typeface="Lexend Deca"/>
                  </a:rPr>
                  <a:t>huile végétale</a:t>
                </a:r>
                <a:endParaRPr sz="1600" dirty="0">
                  <a:solidFill>
                    <a:schemeClr val="dk1"/>
                  </a:solidFill>
                  <a:latin typeface="Lexend Deca"/>
                  <a:ea typeface="Lexend Deca"/>
                  <a:cs typeface="Lexend Deca"/>
                  <a:sym typeface="Lexend Deca"/>
                </a:endParaRPr>
              </a:p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Arial"/>
                  <a:buNone/>
                </a:pPr>
                <a:endParaRPr sz="1600" dirty="0">
                  <a:solidFill>
                    <a:schemeClr val="dk1"/>
                  </a:solidFill>
                  <a:latin typeface="Lexend Deca"/>
                  <a:ea typeface="Lexend Deca"/>
                  <a:cs typeface="Lexend Deca"/>
                  <a:sym typeface="Lexend Deca"/>
                </a:endParaRPr>
              </a:p>
            </p:txBody>
          </p:sp>
          <p:grpSp>
            <p:nvGrpSpPr>
              <p:cNvPr id="177" name="Google Shape;177;p21"/>
              <p:cNvGrpSpPr/>
              <p:nvPr/>
            </p:nvGrpSpPr>
            <p:grpSpPr>
              <a:xfrm>
                <a:off x="2636250" y="1693950"/>
                <a:ext cx="3688599" cy="1855750"/>
                <a:chOff x="2712600" y="1596775"/>
                <a:chExt cx="3688599" cy="1855750"/>
              </a:xfrm>
            </p:grpSpPr>
            <p:grpSp>
              <p:nvGrpSpPr>
                <p:cNvPr id="178" name="Google Shape;178;p21"/>
                <p:cNvGrpSpPr/>
                <p:nvPr/>
              </p:nvGrpSpPr>
              <p:grpSpPr>
                <a:xfrm>
                  <a:off x="2712600" y="1871525"/>
                  <a:ext cx="3688599" cy="1581000"/>
                  <a:chOff x="807600" y="2481125"/>
                  <a:chExt cx="3688599" cy="1581000"/>
                </a:xfrm>
              </p:grpSpPr>
              <p:pic>
                <p:nvPicPr>
                  <p:cNvPr id="179" name="Google Shape;179;p21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/>
                  <a:stretch/>
                </p:blipFill>
                <p:spPr>
                  <a:xfrm>
                    <a:off x="1307950" y="2481125"/>
                    <a:ext cx="3188249" cy="1581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180" name="Google Shape;180;p21"/>
                  <p:cNvSpPr/>
                  <p:nvPr/>
                </p:nvSpPr>
                <p:spPr>
                  <a:xfrm>
                    <a:off x="807600" y="2881100"/>
                    <a:ext cx="286500" cy="39360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1" name="Google Shape;181;p21"/>
                  <p:cNvSpPr/>
                  <p:nvPr/>
                </p:nvSpPr>
                <p:spPr>
                  <a:xfrm>
                    <a:off x="861825" y="2964900"/>
                    <a:ext cx="286500" cy="26430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2" name="Google Shape;182;p21"/>
                  <p:cNvSpPr/>
                  <p:nvPr/>
                </p:nvSpPr>
                <p:spPr>
                  <a:xfrm>
                    <a:off x="861825" y="2999150"/>
                    <a:ext cx="286500" cy="15750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3" name="Google Shape;183;p21"/>
                  <p:cNvSpPr/>
                  <p:nvPr/>
                </p:nvSpPr>
                <p:spPr>
                  <a:xfrm>
                    <a:off x="907125" y="3018300"/>
                    <a:ext cx="286500" cy="15750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4" name="Google Shape;184;p21"/>
                  <p:cNvSpPr/>
                  <p:nvPr/>
                </p:nvSpPr>
                <p:spPr>
                  <a:xfrm>
                    <a:off x="946200" y="3071700"/>
                    <a:ext cx="286500" cy="15750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5" name="Google Shape;185;p21"/>
                  <p:cNvSpPr/>
                  <p:nvPr/>
                </p:nvSpPr>
                <p:spPr>
                  <a:xfrm>
                    <a:off x="946200" y="3071700"/>
                    <a:ext cx="286500" cy="15750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6" name="Google Shape;186;p21"/>
                  <p:cNvSpPr/>
                  <p:nvPr/>
                </p:nvSpPr>
                <p:spPr>
                  <a:xfrm>
                    <a:off x="1017900" y="3117200"/>
                    <a:ext cx="286500" cy="15750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7" name="Google Shape;187;p21"/>
                  <p:cNvSpPr/>
                  <p:nvPr/>
                </p:nvSpPr>
                <p:spPr>
                  <a:xfrm>
                    <a:off x="941700" y="3071700"/>
                    <a:ext cx="286500" cy="15750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pic>
              <p:nvPicPr>
                <p:cNvPr id="188" name="Google Shape;188;p21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3209400" y="1596775"/>
                  <a:ext cx="567150" cy="10880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sp>
          <p:nvSpPr>
            <p:cNvPr id="189" name="Google Shape;189;p21"/>
            <p:cNvSpPr txBox="1"/>
            <p:nvPr/>
          </p:nvSpPr>
          <p:spPr>
            <a:xfrm>
              <a:off x="5257150" y="1148825"/>
              <a:ext cx="2512500" cy="4596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fr-FR" sz="1600">
                  <a:solidFill>
                    <a:schemeClr val="dk1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Antiquité</a:t>
              </a:r>
              <a:endParaRPr sz="1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endParaRPr>
            </a:p>
          </p:txBody>
        </p:sp>
      </p:grpSp>
      <p:grpSp>
        <p:nvGrpSpPr>
          <p:cNvPr id="190" name="Google Shape;190;p21"/>
          <p:cNvGrpSpPr/>
          <p:nvPr/>
        </p:nvGrpSpPr>
        <p:grpSpPr>
          <a:xfrm>
            <a:off x="685800" y="1148825"/>
            <a:ext cx="3000000" cy="2876600"/>
            <a:chOff x="0" y="1148825"/>
            <a:chExt cx="3000000" cy="2876600"/>
          </a:xfrm>
        </p:grpSpPr>
        <p:grpSp>
          <p:nvGrpSpPr>
            <p:cNvPr id="191" name="Google Shape;191;p21"/>
            <p:cNvGrpSpPr/>
            <p:nvPr/>
          </p:nvGrpSpPr>
          <p:grpSpPr>
            <a:xfrm>
              <a:off x="0" y="1321473"/>
              <a:ext cx="2923500" cy="2703952"/>
              <a:chOff x="0" y="1321473"/>
              <a:chExt cx="2923500" cy="2703952"/>
            </a:xfrm>
          </p:grpSpPr>
          <p:sp>
            <p:nvSpPr>
              <p:cNvPr id="192" name="Google Shape;192;p21"/>
              <p:cNvSpPr txBox="1"/>
              <p:nvPr/>
            </p:nvSpPr>
            <p:spPr>
              <a:xfrm>
                <a:off x="0" y="3377125"/>
                <a:ext cx="2923500" cy="648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fr-FR" sz="1600" b="0" i="0" u="none" strike="noStrike" cap="none" dirty="0">
                    <a:solidFill>
                      <a:schemeClr val="dk1"/>
                    </a:solidFill>
                    <a:latin typeface="Lexend Deca"/>
                    <a:ea typeface="Lexend Deca"/>
                    <a:cs typeface="Lexend Deca"/>
                    <a:sym typeface="Lexend Deca"/>
                  </a:rPr>
                  <a:t>Brûloir en grès</a:t>
                </a:r>
                <a:endParaRPr sz="1600" b="0" i="0" u="none" strike="noStrike" cap="none" dirty="0">
                  <a:solidFill>
                    <a:schemeClr val="dk1"/>
                  </a:solidFill>
                  <a:latin typeface="Lexend Deca"/>
                  <a:ea typeface="Lexend Deca"/>
                  <a:cs typeface="Lexend Deca"/>
                  <a:sym typeface="Lexend Deca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dirty="0">
                  <a:solidFill>
                    <a:schemeClr val="dk1"/>
                  </a:solidFill>
                  <a:latin typeface="Lexend Deca"/>
                  <a:ea typeface="Lexend Deca"/>
                  <a:cs typeface="Lexend Deca"/>
                  <a:sym typeface="Lexend Deca"/>
                </a:endParaRPr>
              </a:p>
              <a:p>
                <a:pPr marL="0" marR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fr-FR" sz="1600" dirty="0">
                    <a:solidFill>
                      <a:schemeClr val="dk1"/>
                    </a:solidFill>
                    <a:latin typeface="Lexend Deca"/>
                    <a:ea typeface="Lexend Deca"/>
                    <a:cs typeface="Lexend Deca"/>
                    <a:sym typeface="Lexend Deca"/>
                  </a:rPr>
                  <a:t>Lampe à huile, lampe à graisse de </a:t>
                </a:r>
                <a:r>
                  <a:rPr lang="fr-FR" sz="1600" dirty="0" smtClean="0">
                    <a:solidFill>
                      <a:schemeClr val="dk1"/>
                    </a:solidFill>
                    <a:latin typeface="Lexend Deca"/>
                    <a:ea typeface="Lexend Deca"/>
                    <a:cs typeface="Lexend Deca"/>
                    <a:sym typeface="Lexend Deca"/>
                  </a:rPr>
                  <a:t>renne.</a:t>
                </a:r>
                <a:endParaRPr sz="1600" dirty="0">
                  <a:solidFill>
                    <a:schemeClr val="dk1"/>
                  </a:solidFill>
                  <a:latin typeface="Lexend Deca"/>
                  <a:ea typeface="Lexend Deca"/>
                  <a:cs typeface="Lexend Deca"/>
                  <a:sym typeface="Lexend Deca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dirty="0">
                  <a:solidFill>
                    <a:schemeClr val="dk1"/>
                  </a:solidFill>
                  <a:latin typeface="Lexend Deca"/>
                  <a:ea typeface="Lexend Deca"/>
                  <a:cs typeface="Lexend Deca"/>
                  <a:sym typeface="Lexend Deca"/>
                </a:endParaRPr>
              </a:p>
            </p:txBody>
          </p:sp>
          <p:grpSp>
            <p:nvGrpSpPr>
              <p:cNvPr id="193" name="Google Shape;193;p21"/>
              <p:cNvGrpSpPr/>
              <p:nvPr/>
            </p:nvGrpSpPr>
            <p:grpSpPr>
              <a:xfrm>
                <a:off x="83552" y="1321473"/>
                <a:ext cx="2493348" cy="2182176"/>
                <a:chOff x="83552" y="1321473"/>
                <a:chExt cx="2493348" cy="2182176"/>
              </a:xfrm>
            </p:grpSpPr>
            <p:pic>
              <p:nvPicPr>
                <p:cNvPr id="194" name="Google Shape;194;p21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 rot="7489418">
                  <a:off x="801839" y="1261481"/>
                  <a:ext cx="1056774" cy="230216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5" name="Google Shape;195;p21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1519750" y="2001600"/>
                  <a:ext cx="865675" cy="10880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sp>
          <p:nvSpPr>
            <p:cNvPr id="196" name="Google Shape;196;p21"/>
            <p:cNvSpPr txBox="1"/>
            <p:nvPr/>
          </p:nvSpPr>
          <p:spPr>
            <a:xfrm>
              <a:off x="0" y="1148825"/>
              <a:ext cx="3000000" cy="4236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600">
                  <a:solidFill>
                    <a:schemeClr val="dk1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Néolithique 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1699</Words>
  <Application>Microsoft Office PowerPoint</Application>
  <PresentationFormat>Affichage à l'écran (16:9)</PresentationFormat>
  <Paragraphs>372</Paragraphs>
  <Slides>44</Slides>
  <Notes>44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44</vt:i4>
      </vt:variant>
    </vt:vector>
  </HeadingPairs>
  <TitlesOfParts>
    <vt:vector size="47" baseType="lpstr">
      <vt:lpstr>Arial</vt:lpstr>
      <vt:lpstr>Lexend Deca</vt:lpstr>
      <vt:lpstr>Simple Light</vt:lpstr>
      <vt:lpstr>Sciences et  technologie</vt:lpstr>
      <vt:lpstr>Présentation PowerPoint</vt:lpstr>
      <vt:lpstr>Présentation PowerPoint</vt:lpstr>
      <vt:lpstr>Points du programme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Sciences et  technologie</dc:title>
  <dc:creator>ANNE SZYMCZAK</dc:creator>
  <cp:lastModifiedBy>Véronique FOUQUAT</cp:lastModifiedBy>
  <cp:revision>5</cp:revision>
  <dcterms:modified xsi:type="dcterms:W3CDTF">2020-06-15T16:14:52Z</dcterms:modified>
</cp:coreProperties>
</file>