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5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2" r:id="rId47"/>
    <p:sldId id="303" r:id="rId48"/>
    <p:sldId id="304" r:id="rId49"/>
    <p:sldId id="305" r:id="rId50"/>
    <p:sldId id="306" r:id="rId51"/>
    <p:sldId id="307" r:id="rId52"/>
    <p:sldId id="310" r:id="rId53"/>
  </p:sldIdLst>
  <p:sldSz cx="9144000" cy="5143500" type="screen16x9"/>
  <p:notesSz cx="6858000" cy="9144000"/>
  <p:embeddedFontLst>
    <p:embeddedFont>
      <p:font typeface="Lexend Deca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édérique Debé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49CCF42-A021-4E0C-8472-2E1896C80B5D}">
  <a:tblStyle styleId="{749CCF42-A021-4E0C-8472-2E1896C80B5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21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2T15:01:08.974" idx="1">
    <p:pos x="6000" y="0"/>
    <p:text>on inverserait pas la 50 et la 51 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587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rtl.fr/lexicographie/autonom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28c94240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728c94240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Bonjour, je suis, Frédérique Debée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Bonjour, je suis Romain Bertrand, nous sommes tous les deux professeurs de technologie au collège</a:t>
            </a:r>
            <a:r>
              <a:rPr lang="fr-FR">
                <a:solidFill>
                  <a:schemeClr val="dk1"/>
                </a:solidFill>
              </a:rPr>
              <a:t> J.Y. COUSTEAU à Bussy Saint-Georges.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Nous sommes ensemble aujourd'hui pour un cours de technologie s’adressant aux élèves de sixièmes. + liste matériels.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Le thème étudié sera la ville de demain.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ROMAIN </a:t>
            </a:r>
            <a:r>
              <a:rPr lang="fr-FR">
                <a:solidFill>
                  <a:schemeClr val="dk1"/>
                </a:solidFill>
              </a:rPr>
              <a:t>:</a:t>
            </a:r>
            <a:r>
              <a:rPr lang="fr-FR"/>
              <a:t>Ce cours a été élaboré avec le concours de toute une équipe que l’on voudrait remercier 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M. VIOLLIN Inspecteur Général de l’éducation, du sport et de la recherche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Doyen du groupe Sciences et Techniques Industrielles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M. ROY Inspecteur d'Académie - Inspecteur Pédagogique Régional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Sciences  et Techniques Industrielles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M. MOUIX Chargé de missions d’Inspection-professeur certifié de technologie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M. LAZZARO professeur certifié de technologie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et nous même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Oui mais, le centre-ville, nous n'allons quand même pas y aller à pied… A MODIFIER!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on pourrait y aller à pied voire à vélo. Mais si on veut que le centre-ville soit accessible à tous, il nous faudrait des moyens de transports en commun qui sont plus econome en energie</a:t>
            </a: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Romain 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: Nous avons </a:t>
            </a: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besoin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d’offrir un moyen de transport en commun NON POLLUANT qui permet aux usagers de rejoindre le centre-ville en partant des parkings puis d’y revenir.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mais oui ce qu’il nous faudrait c’est une navette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pas tout à fait Fred, plutôt une navette autonome électrique qui ne dégage pas de gaz polluants, quand elle circule!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Alors qu’entends-tu par autonome 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Romain </a:t>
            </a: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:</a:t>
            </a:r>
            <a:r>
              <a:rPr lang="fr-FR">
                <a:solidFill>
                  <a:schemeClr val="dk1"/>
                </a:solidFill>
              </a:rPr>
              <a:t> </a:t>
            </a: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Ce que j’entends par autonome, c’est le fait qu’il n’y ait pas de chauffeur. C’est donc une navette qui doit assurer sa fonction principale sans actions extérieures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Il faudra donc programmer son déplacement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Source : </a:t>
            </a:r>
            <a:r>
              <a:rPr lang="fr-FR" u="sng">
                <a:solidFill>
                  <a:schemeClr val="hlink"/>
                </a:solidFill>
                <a:hlinkClick r:id="rId3"/>
              </a:rPr>
              <a:t>https://www.cnrtl.fr/lexicographie/autonome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FRED 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: </a:t>
            </a: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Pour répondre à ce besoin 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nous pourrions mettre en place un système de navettes autonomes empruntées par les usagers qui relient les parkings extérieurs au centre-ville.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ROMAIN </a:t>
            </a:r>
            <a:r>
              <a:rPr lang="fr-FR">
                <a:solidFill>
                  <a:schemeClr val="dk1"/>
                </a:solidFill>
              </a:rPr>
              <a:t>: Mais une navette autonome qui se déplace seule, sans intervention extérieure, comment faire pour la programmer, fred?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</a:rPr>
              <a:t>Problématique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: Alors justement, le programme de sixième du cycle 3 nous permet de commencer à apprendre à programmer des objets et d’avoir quelques notions d’algorithmes. Et comme il s’agit d’un moyen de transports, nous pourrons décrire et identifier les mouvements circulaire ou rectiligne.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</a:t>
            </a:r>
            <a:r>
              <a:rPr lang="fr-FR">
                <a:solidFill>
                  <a:schemeClr val="dk1"/>
                </a:solidFill>
              </a:rPr>
              <a:t>Prenons l’exemple de cette ville. L</a:t>
            </a:r>
            <a:r>
              <a:rPr lang="fr-FR"/>
              <a:t>e parking se trouve à l’extérieur et j’aimerais me rendre au centre-ville.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La navette peut donc emprunter le chemin de son choix ? celui-ci, ou celui-là, ou alors celui-ci (qui est beaucoup plus long) A DESSINER AU TNI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je ne pense pas qu’il faille choisir n’importe lequel. il va falloir privilégier un des meilleurs itinéraire car le véhicule ne possède </a:t>
            </a:r>
            <a:r>
              <a:rPr lang="fr-FR">
                <a:solidFill>
                  <a:schemeClr val="dk1"/>
                </a:solidFill>
              </a:rPr>
              <a:t>pas une source d'énergie illimitée.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Dans ce cas, il faudrait mieux emprunter le chemin le plus court entre le parking et le centre-ville.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f7bfbdd8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f7bfbdd8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tout à fait, Que penses-tu de celui-ci?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:  Très bien, mais comment la navette va t elle savoir où elle se trouve dans la ville 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si elle arrive à reconnaître les coordonnées de chaque point, elle saura où elle se trouve sur la carte.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7bfbdd84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7f7bfbdd84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u="sng">
                <a:solidFill>
                  <a:schemeClr val="dk1"/>
                </a:solidFill>
              </a:rPr>
              <a:t>Fred </a:t>
            </a:r>
            <a:r>
              <a:rPr lang="fr-FR" sz="1200">
                <a:solidFill>
                  <a:schemeClr val="dk1"/>
                </a:solidFill>
              </a:rPr>
              <a:t>: Dis moi Romain, est ce que tu as remarqué toutes ces zones rouges foncées autour des métropoles d’Europe. Regarde Paris, Lille, Bruxelles, Francfort, Milan,Turin, Lyon ou </a:t>
            </a:r>
            <a:r>
              <a:rPr lang="fr-FR" sz="1200" u="sng">
                <a:solidFill>
                  <a:schemeClr val="dk1"/>
                </a:solidFill>
              </a:rPr>
              <a:t>encore </a:t>
            </a:r>
            <a:r>
              <a:rPr lang="fr-FR" sz="1200">
                <a:solidFill>
                  <a:schemeClr val="dk1"/>
                </a:solidFill>
              </a:rPr>
              <a:t>Marseille. On distingue bien ces zones qui nous renseignent sur l’état de pollution de l’atmosphère. Il y avait beaucoup de pollution en mars 2019 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1200" u="sng">
                <a:solidFill>
                  <a:schemeClr val="dk1"/>
                </a:solidFill>
              </a:rPr>
              <a:t>Romain </a:t>
            </a:r>
            <a:r>
              <a:rPr lang="fr-FR" sz="1200">
                <a:solidFill>
                  <a:schemeClr val="dk1"/>
                </a:solidFill>
              </a:rPr>
              <a:t>: Oui, serait-ce dû aux activités humaines comme le déplacement des véhicules à moteur à combustion qui, comme tu le sais produisent, des gaz d’échappement 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(NO2, dioxyde d’azote)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FRED </a:t>
            </a:r>
            <a:r>
              <a:rPr lang="fr-FR">
                <a:solidFill>
                  <a:schemeClr val="dk1"/>
                </a:solidFill>
              </a:rPr>
              <a:t>: Oui comme avec un GPS où chaque point de la surface de la terre est repéré par ses coordonnées.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Grâce aux coordonnées GPS, la navette sait à quel endroit elle se trouve. Nous les avons repéré par des lettres sur le plan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ROMAIN </a:t>
            </a:r>
            <a:r>
              <a:rPr lang="fr-FR">
                <a:solidFill>
                  <a:schemeClr val="dk1"/>
                </a:solidFill>
              </a:rPr>
              <a:t>: Tu connais un site, pour voir comment ça fonctionne les coordonnées G.P.S.?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: oui je connais geoportail. Cela nous permet de nous repérer exactement sur une carte grâce aux coordonnées GPS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Vous pouvez faire un essai de chez vous,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>
                <a:solidFill>
                  <a:schemeClr val="dk1"/>
                </a:solidFill>
              </a:rPr>
              <a:t>On vous propose ce petit exercice, essayez de trouver quel lieu se cache derrière ces coordonnées GPS  ? 43.947311 , 4.535165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A partir de votre navigateur internet, rendez vous sur le site “geoportail”, vous avez l’adresse qui s’affiche à l’écran ou encore vous pouvez flasher le QR Code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Ensuite 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Vous pouvez soit taper une adresse postale, la vôtre par exemple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Soit directement renseigner les coordonnées GPS, donc allez y, tapez 43.947311 , 4.535165 (jingle)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Vous avez trouvé, on découvre le monument historique du pont du gard. Un clic droit sur ce point, puis adresse/coordonnées du lieu, nous permet d’afficher et de vérifier que nous avons trouvé les bonnes coordonnées gps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>
                <a:solidFill>
                  <a:schemeClr val="dk1"/>
                </a:solidFill>
              </a:rPr>
              <a:t>Vous avez</a:t>
            </a:r>
            <a:r>
              <a:rPr lang="fr-FR"/>
              <a:t> compris le principe, vous pourrez continuer d’explorer les régions de France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900">
                <a:solidFill>
                  <a:srgbClr val="002A50"/>
                </a:solidFill>
                <a:highlight>
                  <a:srgbClr val="FFFFFF"/>
                </a:highlight>
              </a:rPr>
              <a:t>48.637219 , -1.512165 le mont saint michel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28c94240a_1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28c94240a_1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28c94240a_1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28c94240a_1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28c94240a_1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28c94240a_1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28c94240a_1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28c94240a_1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ROMAIN </a:t>
            </a:r>
            <a:r>
              <a:rPr lang="fr-FR"/>
              <a:t>: Revenons à ce qui nous intéresse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Quel chemin doit emprunter la navette pour passer du parking au centre ville ?</a:t>
            </a: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f7bfbdc5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7f7bfbdc5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Tu te souviens, on a choisi cet itinéraire. Nous constatons qu Aux points C et M, il faudra changer de direction. La navette devra décrire des mouvements différents.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ROMAIN </a:t>
            </a:r>
            <a:r>
              <a:rPr lang="fr-FR"/>
              <a:t>: Comme vous l’avez peut être déjà vu cette année en classe ou vous le verrez par la suite , il existe le Mouvement rectiligne qui est un mouvement ayant pour trajectoire une ligne droite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le Mouvement circulaire qui lui, a pour trajectoire un arc de cercle ou un cercle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f7bfbdd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7f7bfbdd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Maintenant que nous avons revu le vocabulaire, revenons à notre parcours.</a:t>
            </a: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i="1"/>
              <a:t>Description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: Donc d'après ce que je vois, la navette devra Effectuer un mouvement rectiligne jusqu’au point C, Effectuer une rotation de 90° vers la gauche puis Effectuer un mouvement rectiligne jusqu’au point M,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: ensuite Effectuer une rotation de 90° vers la droite et enfin Effectuer un mouvement rectiligne jusqu’au centre-ville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Sais tu comment s’appelle ce que l’on vient de faire ?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f7bfbdd84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7f7bfbdd84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1200" u="sng">
                <a:solidFill>
                  <a:schemeClr val="dk1"/>
                </a:solidFill>
              </a:rPr>
              <a:t>Fred </a:t>
            </a:r>
            <a:r>
              <a:rPr lang="fr-FR" sz="1200">
                <a:solidFill>
                  <a:schemeClr val="dk1"/>
                </a:solidFill>
              </a:rPr>
              <a:t>: Alors qu’à la même période cette année il y a beaucoup moins de rouge foncé dans les métropoles d’Europe. Regarde à nouveau Paris, Lyon, et surtout Francfort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1200">
                <a:solidFill>
                  <a:schemeClr val="dk1"/>
                </a:solidFill>
              </a:rPr>
              <a:t>On constate bien une baisse de la pollution.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1200" u="sng">
                <a:solidFill>
                  <a:schemeClr val="dk1"/>
                </a:solidFill>
              </a:rPr>
              <a:t>Romain </a:t>
            </a:r>
            <a:r>
              <a:rPr lang="fr-FR" sz="1200">
                <a:solidFill>
                  <a:schemeClr val="dk1"/>
                </a:solidFill>
              </a:rPr>
              <a:t>: L’obligation qu’on a tous de rester à la maison a bien une incidence sur la pollution. L’hypothèse  de la réduction de la pollution dûe à la moindre mobilité des véhicules est confirmée.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(NO2, dioxyde d’azote)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Ce que l’on vient de décrire s’appelle un algorithme 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C’est un enchaînement de tâches ordonnées afin d’obtenir un résultat.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</a:t>
            </a:r>
            <a:r>
              <a:rPr lang="fr-FR"/>
              <a:t>: on ne pourrait pas présenter cet algorithme de manière graphique pour améliorer sa compréhension?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c’est ce qu’on appelle un algorigramme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Un algorigramme se lit de haut en bas, les actions à réaliser sont représentées par des rectangles.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On trouvera une forme ovale pour débuter et finir l’algorigramme ainsi que les mots début et fin.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f7bfbdd84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Romain </a:t>
            </a:r>
            <a:r>
              <a:rPr lang="fr-FR"/>
              <a:t>: Nous venons de décrire le fonctionnement de la navette dans notre langage. Il faut dorénavant programmer la navette avec un langage compréhensible par une machine.</a:t>
            </a:r>
            <a:endParaRPr/>
          </a:p>
        </p:txBody>
      </p:sp>
      <p:sp>
        <p:nvSpPr>
          <p:cNvPr id="338" name="Google Shape;338;g7f7bfbdd84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Pour programmer son déplacement, nous allons utiliser un logiciel libre et accessible en ligne : SCRATCH.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Dans un premier temps, cette application nous permettra de réaliser une simulation.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Si vous avez  toujours votre navigateur ouvert, cette fois je vous propose de vous rendre sur le lien qui s’affiche à l’écran. Vous pouvez également scanner le QR Code.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Vous pourrez toujours retrouver ces liens sur le site lumni de france4 après l’émission.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Rassurez-vous, cette activité pourra être reprise en classe avec votre professeur si vous n’avez pas accès tout de suite à un ordinateur ou un appareil mobile.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f7bfbdd8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7f7bfbdd8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Quand vous êtes sur scratch, vous avez accès à différentes zones 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une zone à droite ou tu pourras simuler tes actions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une zone sur la gauche où tu trouveras les blocs de programmation, ce sont les outils qui vont te permettre d’écrire le programme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une zone centrale pour écrire ton programme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Pour déplacer notre navette, nous allons avoir besoin des blocs de programmation suivant: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Faire tourner la navette de 90° dans le sens horaire (vers la droite)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Faire tourner la navette de 90° dans le sens anti-horaire (vers la gauche)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Faire avancer la navette jusqu’à des coordonnées choisies (x ; y)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Nous utiliserons uniquement ces blocs mais vous pourrez découvrir d’autres blocs de chez vous, au collège avec votre professeur de technologie ou plus tard dans votre scolarité.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si cela vous intéresse, peut-être même en faire votre métier.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f7bfbdd8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7f7bfbdd8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 </a:t>
            </a:r>
            <a:r>
              <a:rPr lang="fr-FR"/>
              <a:t>: N’oublions pas que notre objectif est de rejoindre ces points d’intersections.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On retrouve sur ce plan de la ville, le point O origine, duquel sont repérés tous les </a:t>
            </a:r>
            <a:r>
              <a:rPr lang="fr-FR">
                <a:solidFill>
                  <a:schemeClr val="dk1"/>
                </a:solidFill>
              </a:rPr>
              <a:t>points E, C, M et K</a:t>
            </a:r>
            <a:r>
              <a:rPr lang="fr-FR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Pour gagner un peu de temps, nous vous donnons leurs coordonnées. Mais de chez vous, quand vous referez l’exercice, vous pourrez vous amusez à les retrouver par vous même.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Le point E se situe à 210 80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Le point C quand à lui est à 60 80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Puis on retrouve le point M à 60 -50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Et enfin le point K se retrouve à -100 -50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Tout cela pourra être détaillé avec ton professeur de Mathématiques à votre retour en classe.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28c94240a_1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28c94240a_1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ROMAIN </a:t>
            </a:r>
            <a:r>
              <a:rPr lang="fr-FR"/>
              <a:t>: On va tout de suite se retrouver sur l’interface du logiciel Scratch.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 commencer, nous retrouvons ici l’étape d’initialisation qui consiste à placer la navette au départ.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Je vais donc placer la navette à un autre endroit pour exécuter ce morceau de programme et lorsque je clique sur le bouton vert, vous voyez bien qu’elle se place au niveau du parking.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s’agit maintenant de faire avancer la navette jusqu au point C qui a pour coordonnées 60 80 je selectionne le bloc glisser et modifie les coordonnees, je valide par entrée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Lorsque j’éxecute le programme, elle se dirige maintenant en position C par un mouvement rectiligne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va falloir tourner dans le sens antihoraire de 90° en procedant avec ce bloc, je modifie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on valide 90° avec la  touche entrée et on appuie sur le drapeau vert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navette effectue un mouvement circulaire vers la gauche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puis il faut de nouveau la faire avancer au point M (60 -50) et tester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FRED </a:t>
            </a:r>
            <a:r>
              <a:rPr lang="fr-FR"/>
              <a:t>ensuite la navette doit effectuer une rotation de 90° vers le droite, je prends donc le bloc “tourner de 90°”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Je teste en cliquant sur le drapeau vert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ne reste plus qu’à faire avancer la navette vers le point du centre ville, je prends donc le bloc “glisser en 1 seconde à x=-100 y=-50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je teste à nouveau le programme de déplacement de la navette à l’aide du drapeau vert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navette a atteint son objectif.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f7bfbdd8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7f7bfbdd8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FRED Rendons nous sur le site et poursuivons le programme</a:t>
            </a:r>
            <a:endParaRPr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f7bfbdd8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7f7bfbdd84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>
                <a:solidFill>
                  <a:schemeClr val="dk1"/>
                </a:solidFill>
              </a:rPr>
              <a:t>ROMAIN : Voyons sur Scratch à quoi ressemble ce repérage des coordonnées. On retrouve bien notre navette au niveau du centre-ville.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: A l'aide de l'algorigramme réaliser précédemment, et des coordonnées de l'intersection 1 que l'on vient de repérer, Romain va modifier le script pour que la navette aille du parking à l'intersection 1.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On se souvient des coordonnées des points d’intersection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 210 80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 60 80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 60 -50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K -100 -50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200" u="sng"/>
              <a:t>FRED </a:t>
            </a:r>
            <a:r>
              <a:rPr lang="fr-FR" sz="1200"/>
              <a:t>: Ce serait peut-être le moment de modifier nos pratiques et de laisser libre cours à notre imagination. Et sii nous imaginions notre ville de demain ?</a:t>
            </a:r>
            <a:endParaRPr sz="1200"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f7bfbdd8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7f7bfbdd84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ROMAIN : Lorsque l'on appuie sur le bouton vert on exécute le programme ou script. On voit bien la navette avance vers l’intersection 1.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210 80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60 -50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-100 -50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f7bfbdd84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7f7bfbdd84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ROMAIN : puis s’orienter vers l’intersection 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210 80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60 -50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-100 -50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f7bfbdd84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7f7bfbdd84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FRED : puis avancer vers l’intersection 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210 80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60 80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60 -50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-100 -50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f7bfbdd84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7f7bfbdd84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FRED: ensuite il faut s’orienter vers l’arrivée avec une rotation de 90°. On va donc chercher le bloc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210 80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60 -50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-100 -50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f7bfbdd84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7f7bfbdd84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FRED : enfin avancer vers l’arrivée au centre-ville.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210 80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60 80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60 -50</a:t>
            </a:r>
            <a:endParaRPr sz="14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-100 -50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28c94240a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28c94240a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>
                <a:solidFill>
                  <a:schemeClr val="dk1"/>
                </a:solidFill>
              </a:rPr>
              <a:t>Romain </a:t>
            </a:r>
            <a:r>
              <a:rPr lang="fr-FR">
                <a:solidFill>
                  <a:schemeClr val="dk1"/>
                </a:solidFill>
              </a:rPr>
              <a:t>:Nous vous rappelons une nouvelle fois que cet exercice pourra être reproduit plus tard à la maison ou bien en classe avec vos professeurs.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Résumons tout ce que l’on vient de voir 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FRED </a:t>
            </a:r>
            <a:r>
              <a:rPr lang="fr-FR"/>
              <a:t>(Résumons tout ce que l’on vient de voir)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Nous avons commencé par énoncer sous forme littérale le déplacement de la navette, c’est ce que l’on appelle un algorithme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FRED</a:t>
            </a:r>
            <a:r>
              <a:rPr lang="fr-FR"/>
              <a:t>: puis Nous avons traduit cet algorithme sous la forme d’un outils graphique plus lisible, il s’agit de l’algorigramme.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FRED </a:t>
            </a:r>
            <a:r>
              <a:rPr lang="fr-FR"/>
              <a:t>: Enfin nous avons construit un programme compréhensible par une machine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detailler si trop court en temps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28b2fad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28b2fad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romain </a:t>
            </a:r>
            <a:r>
              <a:rPr lang="fr-FR"/>
              <a:t>: Pour conclure, Nous voulions trouver un moyen de se déplacer au centre ville en évitant le plus possible la pollution.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Notre choix se portait sur la navette autonome electrique. Restait à régler un problème : savoir Comment  programmer les navettes sans chauffeur pour qu’elles se déplacent de façon autonome entre les parkings et le centre-ville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Une démarche méthodique </a:t>
            </a:r>
            <a:r>
              <a:rPr lang="fr-FR"/>
              <a:t>nous a permis de trouver une solution parmis d’autres pour répondre à ce besoin. Nous sommes partis d’un pb a resoudre, traduire le pb en algorithme, puis representé en algorigramme, ensuite nous l’avons traduit en programme pour en faire une simulation ce qui pourrait nous amener plus tard à faire un test en condition réelle.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Voilà un bel exemple de ce que la Technologie peut offrir pour limiter la pollution urbaine et améliorer la qualité de l’air, </a:t>
            </a:r>
            <a:r>
              <a:rPr lang="fr-FR">
                <a:solidFill>
                  <a:schemeClr val="dk1"/>
                </a:solidFill>
              </a:rPr>
              <a:t>de manière éthique et responsable pour construire la ville de demain.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fred : Voilà c'est tout pour aujourd'hui mais il va falloir rentrer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5" name="Google Shape;55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728c94240a_1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FRED </a:t>
            </a:r>
            <a:r>
              <a:rPr lang="fr-FR">
                <a:solidFill>
                  <a:schemeClr val="dk1"/>
                </a:solidFill>
              </a:rPr>
              <a:t>: Nous vous proposons maintenant de réaliser, de chez vous, le chemin du retour de la navette jusqu’au parking.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Vous pourrez reprendre le même chemin ou choisir d’en emprunter d’autres.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Pour vous aider, vous trouverez sur le site de lumni les coordonnées de chaque point d’intersection.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Donc rendez-vous sur le site de lumni pour retrouver le lien vers l'animation scratch.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Ce travail pourra être repris en classe par vos professeurs bien sûr.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3" name="Google Shape;563;g728c94240a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8c94240a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1200" u="sng">
                <a:solidFill>
                  <a:schemeClr val="dk1"/>
                </a:solidFill>
              </a:rPr>
              <a:t>ROMAIN </a:t>
            </a:r>
            <a:r>
              <a:rPr lang="fr-FR" sz="1200">
                <a:solidFill>
                  <a:schemeClr val="dk1"/>
                </a:solidFill>
              </a:rPr>
              <a:t>: Bonne idée, mais alors, comment la technologie peut nous aider à agir de manière éthique et responsable de façon à limiter la pollution urbaine et donc à améliorer la qualité de l’air ?</a:t>
            </a:r>
            <a:endParaRPr sz="1200"/>
          </a:p>
        </p:txBody>
      </p:sp>
      <p:sp>
        <p:nvSpPr>
          <p:cNvPr id="89" name="Google Shape;89;g728c94240a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FRED : Nous vous proposons maintenant de réaliser, de chez vous, le chemin du retour de la navette jusqu’au parking.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Vous pourrez reprendre le même chemin ou choisir d’en emprunter d’autres.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Pour vous aider, vous trouverez sur le site de lumni les coordonnées de chaque point d’intersection.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Donc rendez-vous sur le site de lumni pour retrouver le lien vers l'animation scratch.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1" name="Google Shape;57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73500f447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73500f4471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chemeClr val="dk1"/>
                </a:solidFill>
              </a:rPr>
              <a:t>ROMAIN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dk1"/>
                </a:solidFill>
              </a:rPr>
              <a:t>Merci à toute l’équipe (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Samuel  VIOLLIN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Inspecteur Général de l’éducation, du sport et de la recherche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Doyen du groupe Sciences et Techniques Industrielles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Thomas Roy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Inspecteur d'Académie - Inspecteur Pédagogique Régional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Sciences  et Techniques Industrielles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Corps d'inspection • Inspecteurs du second degré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Rodolphe MOUIX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Chargé de missions d’Inspection-professeur certifié de technologie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Domenico LAZZARO-professeur certifié de technologie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Frédérique DEBEE-professeur certifié de technologie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dk1"/>
                </a:solidFill>
              </a:rPr>
              <a:t>Romain BERTRAND-professeur certifié de technologie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dk1"/>
                </a:solidFill>
              </a:rPr>
              <a:t>) qui a contribué à l’élaboration de ce(t) (excellent lol) cours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chemeClr val="dk1"/>
                </a:solidFill>
              </a:rPr>
              <a:t>et merci de votre attention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chemeClr val="dk1"/>
                </a:solidFill>
              </a:rPr>
              <a:t>FRED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chemeClr val="dk1"/>
                </a:solidFill>
              </a:rPr>
              <a:t>Excellente journée à vous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Il faudrait limiter la circulation des véhicules puisque cela émet des gaz polluants.</a:t>
            </a:r>
            <a:endParaRPr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28c94240a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u="sng"/>
              <a:t>ROMAIN</a:t>
            </a:r>
            <a:r>
              <a:rPr lang="fr-FR"/>
              <a:t>: Oui mais regarde, une ville c’est grand, où vais-je pouvoir garer ma voiture 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6" name="Google Shape;106;g728c94240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FRED </a:t>
            </a:r>
            <a:r>
              <a:rPr lang="fr-FR"/>
              <a:t>: On pourrait utiliser des parkings disponibles à l’entrée de la ville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/>
              <a:t>ROMAIN </a:t>
            </a:r>
            <a:r>
              <a:rPr lang="fr-FR"/>
              <a:t>: Oui et les usagers y laisseraient leur voiture.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u="sng">
                <a:solidFill>
                  <a:schemeClr val="dk1"/>
                </a:solidFill>
              </a:rPr>
              <a:t>ROMAIN </a:t>
            </a:r>
            <a:r>
              <a:rPr lang="fr-FR">
                <a:solidFill>
                  <a:schemeClr val="dk1"/>
                </a:solidFill>
              </a:rPr>
              <a:t>: Tiens regarde, par exemple, comme dans cette grande métropole. Il y a des parkings tout autour.</a:t>
            </a: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80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68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223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59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31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25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445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47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47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80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8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"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437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rtl.fr/lexicographie/autonom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tvinfo.fr/sante/maladie/coronavirus/coronavirus-le-confinement-fait-baisser-la-pollution-en-europe-selon-l-agence-spatiale-europeenne_3887517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portail.gouv.fr/cart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tvinfo.fr/sante/maladie/coronavirus/coronavirus-le-confinement-fait-baisser-la-pollution-en-europe-selon-l-agence-spatiale-europeenne_3887517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frama.link/navetteautonome" TargetMode="External"/><Relationship Id="rId4" Type="http://schemas.openxmlformats.org/officeDocument/2006/relationships/hyperlink" Target="https://scratch.mit.ed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ratch.mit.edu/projects/380652828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0.jp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71.png"/><Relationship Id="rId4" Type="http://schemas.openxmlformats.org/officeDocument/2006/relationships/hyperlink" Target="https://scratch.mit.edu/projects/380652828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scratch.mit.edu/projects/38065282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8000"/>
          </a:blip>
          <a:srcRect/>
          <a:stretch/>
        </p:blipFill>
        <p:spPr>
          <a:xfrm>
            <a:off x="714388" y="11"/>
            <a:ext cx="77152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98625"/>
            <a:ext cx="8520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Sciences et  technologie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622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>
                <a:solidFill>
                  <a:srgbClr val="434343"/>
                </a:solidFill>
                <a:latin typeface="Lexend Deca"/>
                <a:ea typeface="Lexend Deca"/>
                <a:cs typeface="Lexend Deca"/>
                <a:sym typeface="Lexend Deca"/>
              </a:rPr>
              <a:t>niveau sixième</a:t>
            </a:r>
            <a:endParaRPr>
              <a:solidFill>
                <a:srgbClr val="43434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53209" t="9183" r="1808" b="52098"/>
          <a:stretch/>
        </p:blipFill>
        <p:spPr>
          <a:xfrm>
            <a:off x="5993250" y="4542000"/>
            <a:ext cx="2599850" cy="502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8" name="Google Shape;58;p13"/>
          <p:cNvSpPr txBox="1"/>
          <p:nvPr/>
        </p:nvSpPr>
        <p:spPr>
          <a:xfrm>
            <a:off x="616050" y="1531300"/>
            <a:ext cx="7911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“La ville de demain”</a:t>
            </a:r>
            <a:endParaRPr sz="6000" i="1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 b="1">
                <a:solidFill>
                  <a:srgbClr val="000000"/>
                </a:solidFill>
              </a:rPr>
              <a:t>1</a:t>
            </a:fld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00" y="4022182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Comment faire la liaison entre ces parkings et le centre-ville ?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963" y="127625"/>
            <a:ext cx="5576074" cy="37173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6806" y="144575"/>
            <a:ext cx="2887744" cy="1923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200" y="144575"/>
            <a:ext cx="2037550" cy="1923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0" y="2352600"/>
            <a:ext cx="9144000" cy="27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Besoin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 : offrir un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moyen de transport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 en commun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non polluant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 qui permet aux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usagers 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de rejoindre le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centre-ville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 en partant des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parkings</a:t>
            </a:r>
            <a:r>
              <a:rPr lang="fr-FR" sz="3000">
                <a:latin typeface="Lexend Deca"/>
                <a:ea typeface="Lexend Deca"/>
                <a:cs typeface="Lexend Deca"/>
                <a:sym typeface="Lexend Deca"/>
              </a:rPr>
              <a:t> puis d’y revenir.</a:t>
            </a:r>
            <a:endParaRPr sz="3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" name="Google Shape;1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0" y="4113650"/>
            <a:ext cx="914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Ce qu’il nous faudrait c’est une navette…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899" y="236297"/>
            <a:ext cx="5830224" cy="37471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0" y="4225500"/>
            <a:ext cx="914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800">
                <a:latin typeface="Lexend Deca"/>
                <a:ea typeface="Lexend Deca"/>
                <a:cs typeface="Lexend Deca"/>
                <a:sym typeface="Lexend Deca"/>
              </a:rPr>
              <a:t>Une navette autonome électrique qui ne dégage pas de gaz polluants quand elle circule</a:t>
            </a:r>
            <a:endParaRPr sz="28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975" y="137175"/>
            <a:ext cx="5580048" cy="3906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238900"/>
            <a:ext cx="8520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Pour la navette, pas de chauffeur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6144000" y="4892400"/>
            <a:ext cx="3000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https://www.cnrtl.fr/lexicographie/autonome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0600" y="1579900"/>
            <a:ext cx="2175550" cy="21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8350" y="1583651"/>
            <a:ext cx="2175550" cy="21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311700" y="3789100"/>
            <a:ext cx="87093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Objet autonome : </a:t>
            </a: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Objet qui fonctionne comme un tout indépendant 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l="25707" t="14255" r="16535" b="10674"/>
          <a:stretch/>
        </p:blipFill>
        <p:spPr>
          <a:xfrm>
            <a:off x="6823200" y="3447525"/>
            <a:ext cx="2320800" cy="1695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0" y="1179875"/>
            <a:ext cx="9144000" cy="3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Mise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 en place d’un système de navettes autonomes empruntées par les usagers qui relierait les parkings extérieurs au centre-ville.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459650" cy="1378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3250" y="408025"/>
            <a:ext cx="8858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86913" y="4337250"/>
            <a:ext cx="885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311700" y="696875"/>
            <a:ext cx="8520600" cy="3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Comment </a:t>
            </a: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programmer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 les navettes sans chauffeur pour qu’elles se déplacent de façon autonome entre les parkings et le centre-ville ?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t="24632" b="10663"/>
          <a:stretch/>
        </p:blipFill>
        <p:spPr>
          <a:xfrm>
            <a:off x="3204150" y="3246850"/>
            <a:ext cx="2735699" cy="17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4672525" y="96725"/>
            <a:ext cx="4399500" cy="10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Points du programme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06686" cy="1035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4" name="Google Shape;194;p29"/>
          <p:cNvGraphicFramePr/>
          <p:nvPr/>
        </p:nvGraphicFramePr>
        <p:xfrm>
          <a:off x="846450" y="3213075"/>
          <a:ext cx="7239000" cy="1798200"/>
        </p:xfrm>
        <a:graphic>
          <a:graphicData uri="http://schemas.openxmlformats.org/drawingml/2006/table">
            <a:tbl>
              <a:tblPr>
                <a:noFill/>
                <a:tableStyleId>{749CCF42-A021-4E0C-8472-2E1896C80B5D}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Attendus de fin de cycle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Observer et décrire différents types de mouvements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Connaissances et compétences associées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Décrire un mouvement et identifier les différences entre </a:t>
                      </a: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mouvements circulaire ou rectiligne</a:t>
                      </a: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graphicFrame>
        <p:nvGraphicFramePr>
          <p:cNvPr id="195" name="Google Shape;195;p29"/>
          <p:cNvGraphicFramePr/>
          <p:nvPr/>
        </p:nvGraphicFramePr>
        <p:xfrm>
          <a:off x="846450" y="1282975"/>
          <a:ext cx="7239000" cy="1798200"/>
        </p:xfrm>
        <a:graphic>
          <a:graphicData uri="http://schemas.openxmlformats.org/drawingml/2006/table">
            <a:tbl>
              <a:tblPr>
                <a:noFill/>
                <a:tableStyleId>{749CCF42-A021-4E0C-8472-2E1896C80B5D}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Attendus de fin de cycle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Repérer et comprendre la communication et la gestion de l’information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Connaissances et compétences associées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Le stockage des données, </a:t>
                      </a: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notions d’algorithmes</a:t>
                      </a: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, les objets programmables.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Usage de logiciels usuels.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96" name="Google Shape;19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00" y="923400"/>
            <a:ext cx="4802000" cy="3601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4920400" y="998550"/>
            <a:ext cx="4139700" cy="3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Quel parcours ?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Le plus court évidemment</a:t>
            </a:r>
            <a:br>
              <a:rPr lang="fr-FR" sz="24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et le plus simple possible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Pourquoi ?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moins de consommation d’énergie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2441625" y="1766100"/>
            <a:ext cx="9048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fr-FR" sz="11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?</a:t>
            </a:r>
            <a:endParaRPr sz="11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9750"/>
            <a:ext cx="4805300" cy="36039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4858425" y="1437600"/>
            <a:ext cx="4156800" cy="22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Plusieurs solutions possibles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On vous propose celle-ci</a:t>
            </a:r>
            <a:br>
              <a:rPr lang="fr-FR" sz="24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24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Puisque la navette est autonome, elle doit savoir où elle se trouve.</a:t>
            </a:r>
            <a:br>
              <a:rPr lang="fr-FR" sz="24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24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Le plan est repéré par des points dont on connaît les coordonnées</a:t>
            </a:r>
            <a:b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</a:b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1400525" y="1921050"/>
            <a:ext cx="3110875" cy="1301375"/>
          </a:xfrm>
          <a:custGeom>
            <a:avLst/>
            <a:gdLst/>
            <a:ahLst/>
            <a:cxnLst/>
            <a:rect l="l" t="t" r="r" b="b"/>
            <a:pathLst>
              <a:path w="124435" h="52055" extrusionOk="0">
                <a:moveTo>
                  <a:pt x="124435" y="0"/>
                </a:moveTo>
                <a:lnTo>
                  <a:pt x="65440" y="496"/>
                </a:lnTo>
                <a:lnTo>
                  <a:pt x="63457" y="52055"/>
                </a:lnTo>
                <a:lnTo>
                  <a:pt x="0" y="51063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lgDash"/>
            <a:round/>
            <a:headEnd type="oval" w="med" len="med"/>
            <a:tailEnd type="triangle" w="med" len="med"/>
          </a:ln>
        </p:spPr>
      </p:sp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646375" y="4722100"/>
            <a:ext cx="2045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https://www.francetvinfo.fr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r="50801"/>
          <a:stretch/>
        </p:blipFill>
        <p:spPr>
          <a:xfrm>
            <a:off x="152400" y="825825"/>
            <a:ext cx="4966299" cy="3785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6" name="Google Shape;66;p14"/>
          <p:cNvSpPr txBox="1"/>
          <p:nvPr/>
        </p:nvSpPr>
        <p:spPr>
          <a:xfrm>
            <a:off x="5199725" y="521150"/>
            <a:ext cx="37662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Premier constat : 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les grandes métropoles sont polluées.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Hypothèse : 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serait-ce dû aux déplacements des véhicules à moteur à combustion ?</a:t>
            </a:r>
            <a:endParaRPr sz="24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397" y="4611275"/>
            <a:ext cx="1216253" cy="4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1525" y="1782113"/>
            <a:ext cx="969675" cy="9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83825"/>
            <a:ext cx="4160825" cy="31206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4213950" y="0"/>
            <a:ext cx="4930200" cy="5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Comment la navette va pouvoir se repérer ?</a:t>
            </a:r>
            <a:endParaRPr sz="20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0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GPS ?</a:t>
            </a:r>
            <a:endParaRPr sz="20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000" i="1">
                <a:latin typeface="Lexend Deca"/>
                <a:ea typeface="Lexend Deca"/>
                <a:cs typeface="Lexend Deca"/>
                <a:sym typeface="Lexend Deca"/>
              </a:rPr>
              <a:t>(Global Positioning System)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 </a:t>
            </a:r>
            <a:endParaRPr sz="20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0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>Chaque point de la surface de la terre est repéré par ses coordonnées GPS</a:t>
            </a:r>
            <a:br>
              <a:rPr lang="fr-FR" sz="20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>(latitude, longitude)</a:t>
            </a:r>
            <a:br>
              <a:rPr lang="fr-FR" sz="20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2000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>Grâce aux coordonnées GPS, la navette sait à quel endroit elle se trouve (repéré par un point sur le plan)</a:t>
            </a:r>
            <a:br>
              <a:rPr lang="fr-FR" sz="2000">
                <a:latin typeface="Lexend Deca"/>
                <a:ea typeface="Lexend Deca"/>
                <a:cs typeface="Lexend Deca"/>
                <a:sym typeface="Lexend Deca"/>
              </a:rPr>
            </a:br>
            <a:endParaRPr sz="2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0" y="0"/>
            <a:ext cx="91440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identifier la position GPS sur une carte ?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0" y="2940550"/>
            <a:ext cx="3337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https://www.geoportail.gouv.fr/carte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4700" y="1502575"/>
            <a:ext cx="5201281" cy="3177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27" name="Google Shape;227;p33"/>
          <p:cNvSpPr txBox="1"/>
          <p:nvPr/>
        </p:nvSpPr>
        <p:spPr>
          <a:xfrm>
            <a:off x="130200" y="3515575"/>
            <a:ext cx="3076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Exemple de position GPS :</a:t>
            </a:r>
            <a:endParaRPr sz="18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413" y="1017562"/>
            <a:ext cx="1666550" cy="16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1802" y="3381250"/>
            <a:ext cx="2084174" cy="12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sp>
        <p:nvSpPr>
          <p:cNvPr id="231" name="Google Shape;231;p33"/>
          <p:cNvSpPr txBox="1"/>
          <p:nvPr/>
        </p:nvSpPr>
        <p:spPr>
          <a:xfrm>
            <a:off x="186700" y="4222525"/>
            <a:ext cx="30000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43.947311 , 4.535165</a:t>
            </a:r>
            <a:endParaRPr sz="18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50" y="0"/>
            <a:ext cx="8656951" cy="52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3">
            <a:alphaModFix/>
          </a:blip>
          <a:srcRect l="6017" t="15268" r="5752" b="6630"/>
          <a:stretch/>
        </p:blipFill>
        <p:spPr>
          <a:xfrm>
            <a:off x="86938" y="163300"/>
            <a:ext cx="8970126" cy="48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  <p:pic>
        <p:nvPicPr>
          <p:cNvPr id="252" name="Google Shape;252;p36"/>
          <p:cNvPicPr preferRelativeResize="0"/>
          <p:nvPr/>
        </p:nvPicPr>
        <p:blipFill rotWithShape="1">
          <a:blip r:embed="rId3">
            <a:alphaModFix/>
          </a:blip>
          <a:srcRect l="6337" t="9717" r="5517" b="9034"/>
          <a:stretch/>
        </p:blipFill>
        <p:spPr>
          <a:xfrm>
            <a:off x="482200" y="0"/>
            <a:ext cx="789511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/>
          </a:blip>
          <a:srcRect l="6645" t="8807" r="5334" b="8025"/>
          <a:stretch/>
        </p:blipFill>
        <p:spPr>
          <a:xfrm>
            <a:off x="720800" y="0"/>
            <a:ext cx="770240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On va s’intéresser à ce que doit faire la navette pour aller du parking au centre ville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65" name="Google Shape;265;p38"/>
          <p:cNvPicPr preferRelativeResize="0"/>
          <p:nvPr/>
        </p:nvPicPr>
        <p:blipFill rotWithShape="1">
          <a:blip r:embed="rId3">
            <a:alphaModFix/>
          </a:blip>
          <a:srcRect t="24477"/>
          <a:stretch/>
        </p:blipFill>
        <p:spPr>
          <a:xfrm>
            <a:off x="3257750" y="2992650"/>
            <a:ext cx="2628504" cy="19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150" y="769763"/>
            <a:ext cx="4805300" cy="36039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2" name="Google Shape;272;p39"/>
          <p:cNvSpPr/>
          <p:nvPr/>
        </p:nvSpPr>
        <p:spPr>
          <a:xfrm>
            <a:off x="3938900" y="1927050"/>
            <a:ext cx="3110875" cy="1289402"/>
          </a:xfrm>
          <a:custGeom>
            <a:avLst/>
            <a:gdLst/>
            <a:ahLst/>
            <a:cxnLst/>
            <a:rect l="l" t="t" r="r" b="b"/>
            <a:pathLst>
              <a:path w="124435" h="52055" extrusionOk="0">
                <a:moveTo>
                  <a:pt x="124435" y="0"/>
                </a:moveTo>
                <a:lnTo>
                  <a:pt x="65440" y="496"/>
                </a:lnTo>
                <a:lnTo>
                  <a:pt x="63457" y="52055"/>
                </a:lnTo>
                <a:lnTo>
                  <a:pt x="0" y="51063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lgDash"/>
            <a:round/>
            <a:headEnd type="oval" w="med" len="med"/>
            <a:tailEnd type="triangle" w="med" len="med"/>
          </a:ln>
        </p:spPr>
      </p:sp>
      <p:sp>
        <p:nvSpPr>
          <p:cNvPr id="273" name="Google Shape;27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3021450" y="150300"/>
            <a:ext cx="5999700" cy="2201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u="sng">
                <a:latin typeface="Lexend Deca"/>
                <a:ea typeface="Lexend Deca"/>
                <a:cs typeface="Lexend Deca"/>
                <a:sym typeface="Lexend Deca"/>
              </a:rPr>
              <a:t>Mouvement rectiligne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 : mouvement ayant pour trajectoire une ligne droite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79" name="Google Shape;2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5100" y="2870250"/>
            <a:ext cx="1846050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75" y="327825"/>
            <a:ext cx="2819742" cy="18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140525" y="2571750"/>
            <a:ext cx="6829800" cy="234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3600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Mouvement circulaire</a:t>
            </a:r>
            <a:r>
              <a:rPr lang="fr-FR" sz="3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: mouvement ayant pour trajectoire un arc de cercle ou un cercle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82" name="Google Shape;282;p40"/>
          <p:cNvPicPr preferRelativeResize="0"/>
          <p:nvPr/>
        </p:nvPicPr>
        <p:blipFill rotWithShape="1">
          <a:blip r:embed="rId5">
            <a:alphaModFix/>
          </a:blip>
          <a:srcRect l="74343" t="12449" b="59145"/>
          <a:stretch/>
        </p:blipFill>
        <p:spPr>
          <a:xfrm>
            <a:off x="7427825" y="2776800"/>
            <a:ext cx="1340600" cy="14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 rotWithShape="1">
          <a:blip r:embed="rId6">
            <a:alphaModFix/>
          </a:blip>
          <a:srcRect l="46761" t="37232" r="20772" b="49279"/>
          <a:stretch/>
        </p:blipFill>
        <p:spPr>
          <a:xfrm rot="8602985">
            <a:off x="1305502" y="1101849"/>
            <a:ext cx="1676899" cy="6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50" y="663475"/>
            <a:ext cx="5088708" cy="3816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0" name="Google Shape;290;p41"/>
          <p:cNvSpPr txBox="1">
            <a:spLocks noGrp="1"/>
          </p:cNvSpPr>
          <p:nvPr>
            <p:ph type="title"/>
          </p:nvPr>
        </p:nvSpPr>
        <p:spPr>
          <a:xfrm>
            <a:off x="4755300" y="145440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 Deca"/>
              <a:buChar char="-"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gauche</a:t>
            </a:r>
            <a:endParaRPr sz="1800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4755300" y="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Décrire le parcours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292" name="Google Shape;292;p41"/>
          <p:cNvCxnSpPr/>
          <p:nvPr/>
        </p:nvCxnSpPr>
        <p:spPr>
          <a:xfrm rot="10800000">
            <a:off x="3410250" y="1834300"/>
            <a:ext cx="1313700" cy="0"/>
          </a:xfrm>
          <a:prstGeom prst="straightConnector1">
            <a:avLst/>
          </a:prstGeom>
          <a:noFill/>
          <a:ln w="76200" cap="flat" cmpd="sng">
            <a:solidFill>
              <a:srgbClr val="4A86E8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293" name="Google Shape;293;p41"/>
          <p:cNvCxnSpPr/>
          <p:nvPr/>
        </p:nvCxnSpPr>
        <p:spPr>
          <a:xfrm>
            <a:off x="3261450" y="1983025"/>
            <a:ext cx="23100" cy="10356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4" name="Google Shape;294;p41"/>
          <p:cNvCxnSpPr/>
          <p:nvPr/>
        </p:nvCxnSpPr>
        <p:spPr>
          <a:xfrm rot="10800000">
            <a:off x="1611275" y="3160550"/>
            <a:ext cx="1512000" cy="12300"/>
          </a:xfrm>
          <a:prstGeom prst="straightConnector1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4755300" y="68910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4A86E8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C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/>
          </p:nvPr>
        </p:nvSpPr>
        <p:spPr>
          <a:xfrm>
            <a:off x="4755300" y="221970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FF9900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M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xfrm>
            <a:off x="4755300" y="298500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 Deca"/>
              <a:buChar char="-"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droite</a:t>
            </a:r>
            <a:endParaRPr sz="1800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8" name="Google Shape;298;p41"/>
          <p:cNvSpPr txBox="1">
            <a:spLocks noGrp="1"/>
          </p:cNvSpPr>
          <p:nvPr>
            <p:ph type="title"/>
          </p:nvPr>
        </p:nvSpPr>
        <p:spPr>
          <a:xfrm>
            <a:off x="4755300" y="3826500"/>
            <a:ext cx="4388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FF00FF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centre-ville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9" name="Google Shape;29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6646375" y="4722100"/>
            <a:ext cx="2045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https://www.francetvinfo.fr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50980"/>
          <a:stretch/>
        </p:blipFill>
        <p:spPr>
          <a:xfrm>
            <a:off x="3730575" y="484425"/>
            <a:ext cx="5247501" cy="4014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76" name="Google Shape;76;p15"/>
          <p:cNvSpPr txBox="1"/>
          <p:nvPr/>
        </p:nvSpPr>
        <p:spPr>
          <a:xfrm>
            <a:off x="249088" y="124050"/>
            <a:ext cx="3190200" cy="40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Deuxième constat : </a:t>
            </a: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En ce moment, on se rend bien compte d’une baisse de la pollution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latin typeface="Lexend Deca"/>
                <a:ea typeface="Lexend Deca"/>
                <a:cs typeface="Lexend Deca"/>
                <a:sym typeface="Lexend Deca"/>
              </a:rPr>
              <a:t>Hypothèse : </a:t>
            </a:r>
            <a:endParaRPr sz="2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Cela est en partie lié à la baisse de la circulation automobile.</a:t>
            </a:r>
            <a:endParaRPr sz="14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5672" y="4687475"/>
            <a:ext cx="1216253" cy="4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t="33426"/>
          <a:stretch/>
        </p:blipFill>
        <p:spPr>
          <a:xfrm>
            <a:off x="1316450" y="2218450"/>
            <a:ext cx="1055478" cy="7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Un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algorithme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 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C’est un enchaînement de tâches ordonnées afin d’obtenir un résultat.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05" name="Google Shape;30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050" y="1770700"/>
            <a:ext cx="1264800" cy="12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475" y="1630175"/>
            <a:ext cx="1325675" cy="13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/>
          <p:nvPr/>
        </p:nvSpPr>
        <p:spPr>
          <a:xfrm>
            <a:off x="6736625" y="109763"/>
            <a:ext cx="1586400" cy="347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DÉBUT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3" name="Google Shape;313;p43"/>
          <p:cNvSpPr/>
          <p:nvPr/>
        </p:nvSpPr>
        <p:spPr>
          <a:xfrm>
            <a:off x="6736625" y="4729625"/>
            <a:ext cx="1586400" cy="347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FIN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4" name="Google Shape;314;p43"/>
          <p:cNvSpPr/>
          <p:nvPr/>
        </p:nvSpPr>
        <p:spPr>
          <a:xfrm>
            <a:off x="6103025" y="1108125"/>
            <a:ext cx="28536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</a:t>
            </a: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C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5" name="Google Shape;315;p43"/>
          <p:cNvSpPr/>
          <p:nvPr/>
        </p:nvSpPr>
        <p:spPr>
          <a:xfrm>
            <a:off x="6103025" y="1849363"/>
            <a:ext cx="28536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Tourner de 90</a:t>
            </a:r>
            <a:r>
              <a:rPr lang="fr-FR" sz="12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° dans le sens anti-horaire (vers la gauche)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6" name="Google Shape;316;p43"/>
          <p:cNvSpPr txBox="1">
            <a:spLocks noGrp="1"/>
          </p:cNvSpPr>
          <p:nvPr>
            <p:ph type="title"/>
          </p:nvPr>
        </p:nvSpPr>
        <p:spPr>
          <a:xfrm>
            <a:off x="-171400" y="545825"/>
            <a:ext cx="5661000" cy="4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Au démarrage, la navette est au parking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8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4A86E8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C</a:t>
            </a:r>
            <a:endParaRPr sz="1800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000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 Deca"/>
              <a:buChar char="-"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gauche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0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FF9900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M</a:t>
            </a:r>
            <a:endParaRPr sz="1800">
              <a:solidFill>
                <a:srgbClr val="FF99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000">
              <a:solidFill>
                <a:srgbClr val="FF99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 Deca"/>
              <a:buChar char="-"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droite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0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800"/>
              <a:buFont typeface="Lexend Deca"/>
              <a:buChar char="-"/>
            </a:pPr>
            <a:r>
              <a:rPr lang="fr-FR" sz="1800">
                <a:solidFill>
                  <a:srgbClr val="FF00FF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centre-ville (point K)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7" name="Google Shape;317;p43"/>
          <p:cNvSpPr/>
          <p:nvPr/>
        </p:nvSpPr>
        <p:spPr>
          <a:xfrm>
            <a:off x="6103025" y="2666825"/>
            <a:ext cx="28536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</a:t>
            </a: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M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8" name="Google Shape;318;p43"/>
          <p:cNvSpPr/>
          <p:nvPr/>
        </p:nvSpPr>
        <p:spPr>
          <a:xfrm>
            <a:off x="6103025" y="3408063"/>
            <a:ext cx="28536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Tourner de 90° dans le sens horaire (vers la droite)</a:t>
            </a:r>
            <a:endParaRPr/>
          </a:p>
        </p:txBody>
      </p:sp>
      <p:sp>
        <p:nvSpPr>
          <p:cNvPr id="319" name="Google Shape;319;p43"/>
          <p:cNvSpPr/>
          <p:nvPr/>
        </p:nvSpPr>
        <p:spPr>
          <a:xfrm>
            <a:off x="6103025" y="4106950"/>
            <a:ext cx="28536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</a:t>
            </a: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K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320" name="Google Shape;320;p43"/>
          <p:cNvCxnSpPr>
            <a:endCxn id="314" idx="1"/>
          </p:cNvCxnSpPr>
          <p:nvPr/>
        </p:nvCxnSpPr>
        <p:spPr>
          <a:xfrm rot="10800000" flipH="1">
            <a:off x="5254925" y="1343625"/>
            <a:ext cx="8481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cxnSp>
      <p:cxnSp>
        <p:nvCxnSpPr>
          <p:cNvPr id="321" name="Google Shape;321;p43"/>
          <p:cNvCxnSpPr/>
          <p:nvPr/>
        </p:nvCxnSpPr>
        <p:spPr>
          <a:xfrm rot="10800000" flipH="1">
            <a:off x="5233320" y="2101388"/>
            <a:ext cx="891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322" name="Google Shape;322;p43"/>
          <p:cNvCxnSpPr/>
          <p:nvPr/>
        </p:nvCxnSpPr>
        <p:spPr>
          <a:xfrm rot="10800000" flipH="1">
            <a:off x="5211625" y="2942888"/>
            <a:ext cx="891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323" name="Google Shape;323;p43"/>
          <p:cNvCxnSpPr/>
          <p:nvPr/>
        </p:nvCxnSpPr>
        <p:spPr>
          <a:xfrm rot="10800000" flipH="1">
            <a:off x="5233320" y="3620575"/>
            <a:ext cx="891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324" name="Google Shape;324;p43"/>
          <p:cNvCxnSpPr/>
          <p:nvPr/>
        </p:nvCxnSpPr>
        <p:spPr>
          <a:xfrm rot="10800000" flipH="1">
            <a:off x="5211620" y="4340650"/>
            <a:ext cx="891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325" name="Google Shape;325;p43"/>
          <p:cNvSpPr txBox="1"/>
          <p:nvPr/>
        </p:nvSpPr>
        <p:spPr>
          <a:xfrm>
            <a:off x="0" y="0"/>
            <a:ext cx="72207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On peut traduire cet algorithme sous la forme </a:t>
            </a:r>
            <a:endParaRPr sz="16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d’un schéma : l’algorigramme.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326" name="Google Shape;326;p43"/>
          <p:cNvCxnSpPr>
            <a:stCxn id="327" idx="2"/>
            <a:endCxn id="314" idx="0"/>
          </p:cNvCxnSpPr>
          <p:nvPr/>
        </p:nvCxnSpPr>
        <p:spPr>
          <a:xfrm>
            <a:off x="7529825" y="897125"/>
            <a:ext cx="0" cy="210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8" name="Google Shape;328;p43"/>
          <p:cNvCxnSpPr>
            <a:stCxn id="314" idx="2"/>
            <a:endCxn id="315" idx="0"/>
          </p:cNvCxnSpPr>
          <p:nvPr/>
        </p:nvCxnSpPr>
        <p:spPr>
          <a:xfrm>
            <a:off x="7529825" y="1579125"/>
            <a:ext cx="0" cy="27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9" name="Google Shape;329;p43"/>
          <p:cNvCxnSpPr>
            <a:stCxn id="315" idx="2"/>
            <a:endCxn id="317" idx="0"/>
          </p:cNvCxnSpPr>
          <p:nvPr/>
        </p:nvCxnSpPr>
        <p:spPr>
          <a:xfrm>
            <a:off x="7529825" y="2320363"/>
            <a:ext cx="0" cy="346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" name="Google Shape;330;p43"/>
          <p:cNvCxnSpPr>
            <a:stCxn id="317" idx="2"/>
            <a:endCxn id="318" idx="0"/>
          </p:cNvCxnSpPr>
          <p:nvPr/>
        </p:nvCxnSpPr>
        <p:spPr>
          <a:xfrm>
            <a:off x="7529825" y="3137825"/>
            <a:ext cx="0" cy="27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1" name="Google Shape;331;p43"/>
          <p:cNvCxnSpPr>
            <a:stCxn id="318" idx="2"/>
            <a:endCxn id="319" idx="0"/>
          </p:cNvCxnSpPr>
          <p:nvPr/>
        </p:nvCxnSpPr>
        <p:spPr>
          <a:xfrm>
            <a:off x="7529825" y="3879063"/>
            <a:ext cx="0" cy="22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2" name="Google Shape;332;p43"/>
          <p:cNvCxnSpPr>
            <a:stCxn id="319" idx="2"/>
            <a:endCxn id="313" idx="0"/>
          </p:cNvCxnSpPr>
          <p:nvPr/>
        </p:nvCxnSpPr>
        <p:spPr>
          <a:xfrm>
            <a:off x="7529825" y="4577950"/>
            <a:ext cx="0" cy="15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7" name="Google Shape;327;p43"/>
          <p:cNvSpPr/>
          <p:nvPr/>
        </p:nvSpPr>
        <p:spPr>
          <a:xfrm>
            <a:off x="6103025" y="655325"/>
            <a:ext cx="2853600" cy="241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Initialisation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333" name="Google Shape;333;p43"/>
          <p:cNvCxnSpPr>
            <a:stCxn id="312" idx="4"/>
            <a:endCxn id="327" idx="0"/>
          </p:cNvCxnSpPr>
          <p:nvPr/>
        </p:nvCxnSpPr>
        <p:spPr>
          <a:xfrm>
            <a:off x="7529825" y="456863"/>
            <a:ext cx="0" cy="19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4" name="Google Shape;334;p43"/>
          <p:cNvCxnSpPr/>
          <p:nvPr/>
        </p:nvCxnSpPr>
        <p:spPr>
          <a:xfrm rot="10800000" flipH="1">
            <a:off x="5254925" y="774425"/>
            <a:ext cx="8481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cxnSp>
      <p:sp>
        <p:nvSpPr>
          <p:cNvPr id="335" name="Google Shape;33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Comment programmer la navette avec un langage compréhensible par une machine ?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400"/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1371600" y="2016600"/>
            <a:ext cx="2588699" cy="23562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4"/>
          <p:cNvSpPr/>
          <p:nvPr/>
        </p:nvSpPr>
        <p:spPr>
          <a:xfrm>
            <a:off x="2253525" y="2124250"/>
            <a:ext cx="374750" cy="3987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?</a:t>
            </a:r>
          </a:p>
        </p:txBody>
      </p:sp>
      <p:pic>
        <p:nvPicPr>
          <p:cNvPr id="343" name="Google Shape;3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200" y="1953525"/>
            <a:ext cx="1846050" cy="18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5924" y="-1"/>
            <a:ext cx="6498075" cy="27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5"/>
          <p:cNvSpPr txBox="1"/>
          <p:nvPr/>
        </p:nvSpPr>
        <p:spPr>
          <a:xfrm>
            <a:off x="4644163" y="2099625"/>
            <a:ext cx="28389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https://scratch.mit.edu</a:t>
            </a:r>
            <a:endParaRPr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51" name="Google Shape;351;p45"/>
          <p:cNvSpPr txBox="1"/>
          <p:nvPr/>
        </p:nvSpPr>
        <p:spPr>
          <a:xfrm>
            <a:off x="278825" y="2999075"/>
            <a:ext cx="8812500" cy="2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Lien pour accéder à l’interface de programmation :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5"/>
              </a:rPr>
              <a:t>https://frama.link/navetteautonome</a:t>
            </a:r>
            <a:endParaRPr sz="30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52" name="Google Shape;35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825" y="377700"/>
            <a:ext cx="2194050" cy="21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75" y="824550"/>
            <a:ext cx="7824248" cy="3820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6"/>
          <p:cNvSpPr txBox="1"/>
          <p:nvPr/>
        </p:nvSpPr>
        <p:spPr>
          <a:xfrm>
            <a:off x="-39900" y="0"/>
            <a:ext cx="92238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Interface de programmation</a:t>
            </a:r>
            <a:endParaRPr sz="30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60" name="Google Shape;360;p46"/>
          <p:cNvSpPr/>
          <p:nvPr/>
        </p:nvSpPr>
        <p:spPr>
          <a:xfrm>
            <a:off x="5743525" y="708275"/>
            <a:ext cx="2717700" cy="4255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Zone de simulation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1" name="Google Shape;361;p46"/>
          <p:cNvSpPr/>
          <p:nvPr/>
        </p:nvSpPr>
        <p:spPr>
          <a:xfrm>
            <a:off x="493075" y="708425"/>
            <a:ext cx="2375400" cy="425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Blocs de programmation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3040750" y="708425"/>
            <a:ext cx="2521200" cy="425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Zone d’écriture du programme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3" name="Google Shape;36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7"/>
          <p:cNvPicPr preferRelativeResize="0"/>
          <p:nvPr/>
        </p:nvPicPr>
        <p:blipFill rotWithShape="1">
          <a:blip r:embed="rId3">
            <a:alphaModFix/>
          </a:blip>
          <a:srcRect t="56430"/>
          <a:stretch/>
        </p:blipFill>
        <p:spPr>
          <a:xfrm>
            <a:off x="3042251" y="2502149"/>
            <a:ext cx="2329952" cy="9072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9" name="Google Shape;369;p47"/>
          <p:cNvPicPr preferRelativeResize="0"/>
          <p:nvPr/>
        </p:nvPicPr>
        <p:blipFill rotWithShape="1">
          <a:blip r:embed="rId3">
            <a:alphaModFix/>
          </a:blip>
          <a:srcRect b="56430"/>
          <a:stretch/>
        </p:blipFill>
        <p:spPr>
          <a:xfrm>
            <a:off x="3042251" y="1003500"/>
            <a:ext cx="2329952" cy="9072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0" name="Google Shape;37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258" y="4000791"/>
            <a:ext cx="3479992" cy="8583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1" name="Google Shape;37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25" y="152400"/>
            <a:ext cx="2658350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2" name="Google Shape;372;p47"/>
          <p:cNvSpPr txBox="1"/>
          <p:nvPr/>
        </p:nvSpPr>
        <p:spPr>
          <a:xfrm>
            <a:off x="2955050" y="0"/>
            <a:ext cx="62289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Blocs de programmation</a:t>
            </a:r>
            <a:endParaRPr sz="30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3" name="Google Shape;373;p47"/>
          <p:cNvSpPr txBox="1"/>
          <p:nvPr/>
        </p:nvSpPr>
        <p:spPr>
          <a:xfrm>
            <a:off x="5440250" y="1101325"/>
            <a:ext cx="37038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Faire tourner la navette de 90° dans le sens horaire (vers la droite)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4" name="Google Shape;374;p47"/>
          <p:cNvSpPr txBox="1"/>
          <p:nvPr/>
        </p:nvSpPr>
        <p:spPr>
          <a:xfrm>
            <a:off x="5440250" y="2599950"/>
            <a:ext cx="36459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Faire tourner la navette de 90° dans le sens anti-horaire (vers la gauche)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5" name="Google Shape;375;p47"/>
          <p:cNvSpPr txBox="1"/>
          <p:nvPr/>
        </p:nvSpPr>
        <p:spPr>
          <a:xfrm>
            <a:off x="6582000" y="4098575"/>
            <a:ext cx="25620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Faire avancer la navette jusqu’à des coordonnées choisies (x ; y)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6" name="Google Shape;37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76000" cy="47070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82" name="Google Shape;382;p48"/>
          <p:cNvSpPr txBox="1">
            <a:spLocks noGrp="1"/>
          </p:cNvSpPr>
          <p:nvPr>
            <p:ph type="title"/>
          </p:nvPr>
        </p:nvSpPr>
        <p:spPr>
          <a:xfrm>
            <a:off x="6580800" y="-142350"/>
            <a:ext cx="2563200" cy="4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1400">
                <a:latin typeface="Lexend Deca"/>
                <a:ea typeface="Lexend Deca"/>
                <a:cs typeface="Lexend Deca"/>
                <a:sym typeface="Lexend Deca"/>
              </a:rPr>
              <a:t>Nous devons maintenant identifier les points d’intersection sur le parcours</a:t>
            </a:r>
            <a: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  <a:t> </a:t>
            </a:r>
            <a:b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</a:br>
            <a:endParaRPr sz="1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  <a:t>Table des coordonnées</a:t>
            </a:r>
            <a:b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  <a:t>simplifiée</a:t>
            </a:r>
            <a: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</a:b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graphicFrame>
        <p:nvGraphicFramePr>
          <p:cNvPr id="383" name="Google Shape;383;p48"/>
          <p:cNvGraphicFramePr/>
          <p:nvPr/>
        </p:nvGraphicFramePr>
        <p:xfrm>
          <a:off x="6619768" y="2888055"/>
          <a:ext cx="2334750" cy="1849975"/>
        </p:xfrm>
        <a:graphic>
          <a:graphicData uri="http://schemas.openxmlformats.org/drawingml/2006/table">
            <a:tbl>
              <a:tblPr firstRow="1" bandRow="1">
                <a:noFill/>
                <a:tableStyleId>{749CCF42-A021-4E0C-8472-2E1896C80B5D}</a:tableStyleId>
              </a:tblPr>
              <a:tblGrid>
                <a:gridCol w="360675"/>
                <a:gridCol w="1001125"/>
                <a:gridCol w="972950"/>
              </a:tblGrid>
              <a:tr h="325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X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Y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</a:tr>
              <a:tr h="28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O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</a:tr>
              <a:tr h="28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E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210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80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</a:tr>
              <a:tr h="28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60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80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</a:tr>
              <a:tr h="28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M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60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-50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</a:tr>
              <a:tr h="28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K</a:t>
                      </a:r>
                      <a:endParaRPr b="1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- </a:t>
                      </a: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100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- </a:t>
                      </a:r>
                      <a:r>
                        <a:rPr lang="fr-FR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50</a:t>
                      </a:r>
                      <a:endParaRPr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384" name="Google Shape;384;p48"/>
          <p:cNvSpPr/>
          <p:nvPr/>
        </p:nvSpPr>
        <p:spPr>
          <a:xfrm>
            <a:off x="1928825" y="1644425"/>
            <a:ext cx="4043005" cy="1656800"/>
          </a:xfrm>
          <a:custGeom>
            <a:avLst/>
            <a:gdLst/>
            <a:ahLst/>
            <a:cxnLst/>
            <a:rect l="l" t="t" r="r" b="b"/>
            <a:pathLst>
              <a:path w="163701" h="66272" extrusionOk="0">
                <a:moveTo>
                  <a:pt x="163701" y="0"/>
                </a:moveTo>
                <a:lnTo>
                  <a:pt x="87043" y="990"/>
                </a:lnTo>
                <a:lnTo>
                  <a:pt x="85065" y="65283"/>
                </a:lnTo>
                <a:lnTo>
                  <a:pt x="0" y="6627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  <a:headEnd type="oval" w="med" len="med"/>
            <a:tailEnd type="triangle" w="med" len="med"/>
          </a:ln>
        </p:spPr>
      </p:sp>
      <p:sp>
        <p:nvSpPr>
          <p:cNvPr id="385" name="Google Shape;38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"/>
          <p:cNvSpPr txBox="1">
            <a:spLocks noGrp="1"/>
          </p:cNvSpPr>
          <p:nvPr>
            <p:ph type="title"/>
          </p:nvPr>
        </p:nvSpPr>
        <p:spPr>
          <a:xfrm>
            <a:off x="311700" y="654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Elaboration du programme</a:t>
            </a:r>
            <a:endParaRPr/>
          </a:p>
        </p:txBody>
      </p:sp>
      <p:sp>
        <p:nvSpPr>
          <p:cNvPr id="391" name="Google Shape;39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37</a:t>
            </a:fld>
            <a:endParaRPr/>
          </a:p>
        </p:txBody>
      </p:sp>
      <p:pic>
        <p:nvPicPr>
          <p:cNvPr id="392" name="Google Shape;392;p49"/>
          <p:cNvPicPr preferRelativeResize="0"/>
          <p:nvPr/>
        </p:nvPicPr>
        <p:blipFill rotWithShape="1">
          <a:blip r:embed="rId3">
            <a:alphaModFix/>
          </a:blip>
          <a:srcRect t="18897"/>
          <a:stretch/>
        </p:blipFill>
        <p:spPr>
          <a:xfrm>
            <a:off x="4572000" y="1648725"/>
            <a:ext cx="3865150" cy="31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50" y="2091038"/>
            <a:ext cx="2334625" cy="225024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9"/>
          <p:cNvSpPr/>
          <p:nvPr/>
        </p:nvSpPr>
        <p:spPr>
          <a:xfrm>
            <a:off x="3086100" y="2762800"/>
            <a:ext cx="1485900" cy="8418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225" y="1234175"/>
            <a:ext cx="5757550" cy="317448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1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Démonstration de l’outil numérique en ligne : Scratch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01" name="Google Shape;401;p50"/>
          <p:cNvSpPr txBox="1"/>
          <p:nvPr/>
        </p:nvSpPr>
        <p:spPr>
          <a:xfrm>
            <a:off x="0" y="4572975"/>
            <a:ext cx="91440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https://scratch.mit.edu/projects/380652828</a:t>
            </a:r>
            <a:endParaRPr sz="2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02" name="Google Shape;402;p50"/>
          <p:cNvSpPr/>
          <p:nvPr/>
        </p:nvSpPr>
        <p:spPr>
          <a:xfrm>
            <a:off x="5791900" y="1147200"/>
            <a:ext cx="1970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00" y="581125"/>
            <a:ext cx="5410525" cy="410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9" name="Google Shape;40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250" y="1547725"/>
            <a:ext cx="2571750" cy="217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0" name="Google Shape;410;p51"/>
          <p:cNvSpPr txBox="1"/>
          <p:nvPr/>
        </p:nvSpPr>
        <p:spPr>
          <a:xfrm>
            <a:off x="0" y="0"/>
            <a:ext cx="91440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Au démarrage, la navette connaît sa position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2454863" y="469625"/>
            <a:ext cx="1970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1"/>
          <p:cNvSpPr/>
          <p:nvPr/>
        </p:nvSpPr>
        <p:spPr>
          <a:xfrm>
            <a:off x="4933298" y="1435975"/>
            <a:ext cx="8649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1"/>
          <p:cNvSpPr/>
          <p:nvPr/>
        </p:nvSpPr>
        <p:spPr>
          <a:xfrm>
            <a:off x="7032225" y="2912175"/>
            <a:ext cx="1449300" cy="52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8040"/>
            <a:ext cx="9144001" cy="35370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0" y="-21925"/>
            <a:ext cx="914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Et si on imaginait la ville de demain ?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25" y="1078150"/>
            <a:ext cx="4648200" cy="345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880" y="1308380"/>
            <a:ext cx="3602392" cy="23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/>
          <p:nvPr/>
        </p:nvSpPr>
        <p:spPr>
          <a:xfrm>
            <a:off x="0" y="0"/>
            <a:ext cx="91440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4A86E8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jusqu’à l’intersection 1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22" name="Google Shape;422;p52"/>
          <p:cNvSpPr/>
          <p:nvPr/>
        </p:nvSpPr>
        <p:spPr>
          <a:xfrm>
            <a:off x="1890325" y="950675"/>
            <a:ext cx="1970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2"/>
          <p:cNvSpPr/>
          <p:nvPr/>
        </p:nvSpPr>
        <p:spPr>
          <a:xfrm>
            <a:off x="2644975" y="1738375"/>
            <a:ext cx="11031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2"/>
          <p:cNvSpPr/>
          <p:nvPr/>
        </p:nvSpPr>
        <p:spPr>
          <a:xfrm>
            <a:off x="7317300" y="2949825"/>
            <a:ext cx="1449300" cy="52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00" y="1195825"/>
            <a:ext cx="4572000" cy="348072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4530" y="1379700"/>
            <a:ext cx="3451961" cy="25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3"/>
          <p:cNvSpPr txBox="1"/>
          <p:nvPr/>
        </p:nvSpPr>
        <p:spPr>
          <a:xfrm>
            <a:off x="0" y="0"/>
            <a:ext cx="9144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une rotation de 90° vers la gauche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33" name="Google Shape;433;p53"/>
          <p:cNvSpPr/>
          <p:nvPr/>
        </p:nvSpPr>
        <p:spPr>
          <a:xfrm>
            <a:off x="2607100" y="1857938"/>
            <a:ext cx="11031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3"/>
          <p:cNvSpPr/>
          <p:nvPr/>
        </p:nvSpPr>
        <p:spPr>
          <a:xfrm>
            <a:off x="6058175" y="3382400"/>
            <a:ext cx="1449300" cy="52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00" y="1026563"/>
            <a:ext cx="4667250" cy="3505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1" name="Google Shape;44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125" y="983482"/>
            <a:ext cx="3997100" cy="359138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4"/>
          <p:cNvSpPr txBox="1"/>
          <p:nvPr/>
        </p:nvSpPr>
        <p:spPr>
          <a:xfrm>
            <a:off x="0" y="0"/>
            <a:ext cx="91440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9900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jusqu’à l’intersection 2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3" name="Google Shape;443;p54"/>
          <p:cNvSpPr/>
          <p:nvPr/>
        </p:nvSpPr>
        <p:spPr>
          <a:xfrm>
            <a:off x="1689588" y="854838"/>
            <a:ext cx="1970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4"/>
          <p:cNvSpPr/>
          <p:nvPr/>
        </p:nvSpPr>
        <p:spPr>
          <a:xfrm>
            <a:off x="2542938" y="2887463"/>
            <a:ext cx="11031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4"/>
          <p:cNvSpPr/>
          <p:nvPr/>
        </p:nvSpPr>
        <p:spPr>
          <a:xfrm>
            <a:off x="7388500" y="3844600"/>
            <a:ext cx="15867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38" y="906038"/>
            <a:ext cx="459105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725" y="824275"/>
            <a:ext cx="3527379" cy="35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5"/>
          <p:cNvSpPr txBox="1"/>
          <p:nvPr/>
        </p:nvSpPr>
        <p:spPr>
          <a:xfrm>
            <a:off x="0" y="0"/>
            <a:ext cx="9144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une rotation de 90° vers la droite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54" name="Google Shape;454;p55"/>
          <p:cNvSpPr/>
          <p:nvPr/>
        </p:nvSpPr>
        <p:spPr>
          <a:xfrm>
            <a:off x="2707950" y="2756850"/>
            <a:ext cx="1103100" cy="681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5"/>
          <p:cNvSpPr/>
          <p:nvPr/>
        </p:nvSpPr>
        <p:spPr>
          <a:xfrm>
            <a:off x="6018925" y="3709075"/>
            <a:ext cx="1449300" cy="52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875" y="905563"/>
            <a:ext cx="4629150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8600" y="475200"/>
            <a:ext cx="3709650" cy="400750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6"/>
          <p:cNvSpPr txBox="1"/>
          <p:nvPr/>
        </p:nvSpPr>
        <p:spPr>
          <a:xfrm>
            <a:off x="0" y="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00FF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une translation rectiligne jusqu’au centre-ville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64" name="Google Shape;464;p56"/>
          <p:cNvSpPr/>
          <p:nvPr/>
        </p:nvSpPr>
        <p:spPr>
          <a:xfrm>
            <a:off x="2024688" y="738563"/>
            <a:ext cx="1970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6"/>
          <p:cNvSpPr/>
          <p:nvPr/>
        </p:nvSpPr>
        <p:spPr>
          <a:xfrm>
            <a:off x="1372863" y="2833163"/>
            <a:ext cx="7809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6"/>
          <p:cNvSpPr/>
          <p:nvPr/>
        </p:nvSpPr>
        <p:spPr>
          <a:xfrm>
            <a:off x="7250550" y="3799600"/>
            <a:ext cx="1577700" cy="582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100" y="76199"/>
            <a:ext cx="7259805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9"/>
          <p:cNvSpPr txBox="1">
            <a:spLocks noGrp="1"/>
          </p:cNvSpPr>
          <p:nvPr>
            <p:ph type="title"/>
          </p:nvPr>
        </p:nvSpPr>
        <p:spPr>
          <a:xfrm>
            <a:off x="1877100" y="4719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88" name="Google Shape;48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0"/>
          <p:cNvPicPr preferRelativeResize="0"/>
          <p:nvPr/>
        </p:nvPicPr>
        <p:blipFill rotWithShape="1">
          <a:blip r:embed="rId3">
            <a:alphaModFix/>
          </a:blip>
          <a:srcRect r="3418"/>
          <a:stretch/>
        </p:blipFill>
        <p:spPr>
          <a:xfrm>
            <a:off x="5782050" y="726050"/>
            <a:ext cx="3334375" cy="370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4" name="Google Shape;494;p60"/>
          <p:cNvSpPr/>
          <p:nvPr/>
        </p:nvSpPr>
        <p:spPr>
          <a:xfrm>
            <a:off x="3525800" y="467725"/>
            <a:ext cx="1586400" cy="347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DÉBUT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5" name="Google Shape;495;p60"/>
          <p:cNvSpPr/>
          <p:nvPr/>
        </p:nvSpPr>
        <p:spPr>
          <a:xfrm>
            <a:off x="3525800" y="4720875"/>
            <a:ext cx="1586400" cy="347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FIN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6" name="Google Shape;496;p60"/>
          <p:cNvSpPr/>
          <p:nvPr/>
        </p:nvSpPr>
        <p:spPr>
          <a:xfrm>
            <a:off x="3259250" y="1387450"/>
            <a:ext cx="2119500" cy="493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C</a:t>
            </a:r>
            <a:endParaRPr sz="11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7" name="Google Shape;497;p60"/>
          <p:cNvSpPr/>
          <p:nvPr/>
        </p:nvSpPr>
        <p:spPr>
          <a:xfrm>
            <a:off x="3259250" y="2074713"/>
            <a:ext cx="21195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1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Tourner de 90° dans le sens anti-horaire (vers la gauche)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8" name="Google Shape;498;p60"/>
          <p:cNvSpPr txBox="1">
            <a:spLocks noGrp="1"/>
          </p:cNvSpPr>
          <p:nvPr>
            <p:ph type="title"/>
          </p:nvPr>
        </p:nvSpPr>
        <p:spPr>
          <a:xfrm>
            <a:off x="-76200" y="609600"/>
            <a:ext cx="314790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1400">
                <a:latin typeface="Lexend Deca"/>
                <a:ea typeface="Lexend Deca"/>
                <a:cs typeface="Lexend Deca"/>
                <a:sym typeface="Lexend Deca"/>
              </a:rPr>
              <a:t>Au démarrage, la navette connaît sa position</a:t>
            </a:r>
            <a:endParaRPr sz="1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600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Lexend Deca"/>
              <a:buChar char="-"/>
            </a:pPr>
            <a:r>
              <a:rPr lang="fr-FR" sz="1400" b="1">
                <a:solidFill>
                  <a:srgbClr val="4A86E8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C</a:t>
            </a:r>
            <a:endParaRPr sz="1400" b="1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600" b="1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600" b="1">
              <a:solidFill>
                <a:srgbClr val="4A86E8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 Deca"/>
              <a:buChar char="-"/>
            </a:pPr>
            <a: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gauche</a:t>
            </a:r>
            <a:endParaRPr sz="14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6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Font typeface="Lexend Deca"/>
              <a:buChar char="-"/>
            </a:pPr>
            <a:r>
              <a:rPr lang="fr-FR" sz="1400" b="1">
                <a:solidFill>
                  <a:srgbClr val="FF9900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point M</a:t>
            </a:r>
            <a:endParaRPr sz="1400" b="1">
              <a:solidFill>
                <a:srgbClr val="FF99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400" b="1">
              <a:solidFill>
                <a:srgbClr val="FF99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 Deca"/>
              <a:buChar char="-"/>
            </a:pPr>
            <a:r>
              <a:rPr lang="fr-FR" sz="1400" b="1">
                <a:latin typeface="Lexend Deca"/>
                <a:ea typeface="Lexend Deca"/>
                <a:cs typeface="Lexend Deca"/>
                <a:sym typeface="Lexend Deca"/>
              </a:rPr>
              <a:t>Effectuer un mouvement circulaire de 90° vers la droite</a:t>
            </a:r>
            <a:endParaRPr sz="6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600" b="1"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Lexend Deca"/>
              <a:buChar char="-"/>
            </a:pPr>
            <a:r>
              <a:rPr lang="fr-FR" sz="1400" b="1">
                <a:solidFill>
                  <a:srgbClr val="FF00FF"/>
                </a:solidFill>
                <a:latin typeface="Lexend Deca"/>
                <a:ea typeface="Lexend Deca"/>
                <a:cs typeface="Lexend Deca"/>
                <a:sym typeface="Lexend Deca"/>
              </a:rPr>
              <a:t>Effectuer un mouvement rectiligne jusqu’au centre-ville (point K)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9" name="Google Shape;499;p60"/>
          <p:cNvSpPr/>
          <p:nvPr/>
        </p:nvSpPr>
        <p:spPr>
          <a:xfrm>
            <a:off x="3259250" y="2770850"/>
            <a:ext cx="21195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M</a:t>
            </a:r>
            <a:endParaRPr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0" name="Google Shape;500;p60"/>
          <p:cNvSpPr/>
          <p:nvPr/>
        </p:nvSpPr>
        <p:spPr>
          <a:xfrm>
            <a:off x="3259250" y="3435888"/>
            <a:ext cx="21195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11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Tourner de 90° dans le sens horaire (vers la droite)</a:t>
            </a:r>
            <a:endParaRPr sz="11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1" name="Google Shape;501;p60"/>
          <p:cNvSpPr/>
          <p:nvPr/>
        </p:nvSpPr>
        <p:spPr>
          <a:xfrm>
            <a:off x="3259250" y="4058575"/>
            <a:ext cx="2119500" cy="47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Avancer jusqu’au point K</a:t>
            </a:r>
            <a:endParaRPr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02" name="Google Shape;502;p60"/>
          <p:cNvCxnSpPr/>
          <p:nvPr/>
        </p:nvCxnSpPr>
        <p:spPr>
          <a:xfrm rot="10800000" flipH="1">
            <a:off x="2899982" y="1645175"/>
            <a:ext cx="3741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503" name="Google Shape;503;p60"/>
          <p:cNvCxnSpPr>
            <a:endCxn id="497" idx="1"/>
          </p:cNvCxnSpPr>
          <p:nvPr/>
        </p:nvCxnSpPr>
        <p:spPr>
          <a:xfrm rot="10800000" flipH="1">
            <a:off x="2919350" y="2310213"/>
            <a:ext cx="339900" cy="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504" name="Google Shape;504;p60"/>
          <p:cNvCxnSpPr/>
          <p:nvPr/>
        </p:nvCxnSpPr>
        <p:spPr>
          <a:xfrm rot="10800000" flipH="1">
            <a:off x="2880863" y="2989013"/>
            <a:ext cx="393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505" name="Google Shape;505;p60"/>
          <p:cNvCxnSpPr/>
          <p:nvPr/>
        </p:nvCxnSpPr>
        <p:spPr>
          <a:xfrm rot="10800000" flipH="1">
            <a:off x="2880875" y="4328175"/>
            <a:ext cx="393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506" name="Google Shape;506;p60"/>
          <p:cNvCxnSpPr>
            <a:stCxn id="494" idx="4"/>
            <a:endCxn id="507" idx="0"/>
          </p:cNvCxnSpPr>
          <p:nvPr/>
        </p:nvCxnSpPr>
        <p:spPr>
          <a:xfrm>
            <a:off x="4319000" y="814825"/>
            <a:ext cx="0" cy="17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8" name="Google Shape;508;p60"/>
          <p:cNvCxnSpPr>
            <a:stCxn id="496" idx="2"/>
            <a:endCxn id="497" idx="0"/>
          </p:cNvCxnSpPr>
          <p:nvPr/>
        </p:nvCxnSpPr>
        <p:spPr>
          <a:xfrm>
            <a:off x="4319000" y="1880650"/>
            <a:ext cx="0" cy="19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9" name="Google Shape;509;p60"/>
          <p:cNvCxnSpPr>
            <a:stCxn id="497" idx="2"/>
            <a:endCxn id="499" idx="0"/>
          </p:cNvCxnSpPr>
          <p:nvPr/>
        </p:nvCxnSpPr>
        <p:spPr>
          <a:xfrm>
            <a:off x="4319000" y="2545713"/>
            <a:ext cx="0" cy="225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0" name="Google Shape;510;p60"/>
          <p:cNvCxnSpPr>
            <a:stCxn id="500" idx="2"/>
            <a:endCxn id="501" idx="0"/>
          </p:cNvCxnSpPr>
          <p:nvPr/>
        </p:nvCxnSpPr>
        <p:spPr>
          <a:xfrm>
            <a:off x="4319000" y="3906888"/>
            <a:ext cx="0" cy="15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1" name="Google Shape;511;p60"/>
          <p:cNvCxnSpPr>
            <a:stCxn id="501" idx="2"/>
            <a:endCxn id="495" idx="0"/>
          </p:cNvCxnSpPr>
          <p:nvPr/>
        </p:nvCxnSpPr>
        <p:spPr>
          <a:xfrm>
            <a:off x="4319000" y="4529575"/>
            <a:ext cx="0" cy="19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2" name="Google Shape;512;p60"/>
          <p:cNvCxnSpPr>
            <a:stCxn id="499" idx="2"/>
            <a:endCxn id="500" idx="0"/>
          </p:cNvCxnSpPr>
          <p:nvPr/>
        </p:nvCxnSpPr>
        <p:spPr>
          <a:xfrm>
            <a:off x="4319000" y="3241850"/>
            <a:ext cx="0" cy="19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3" name="Google Shape;513;p60"/>
          <p:cNvCxnSpPr/>
          <p:nvPr/>
        </p:nvCxnSpPr>
        <p:spPr>
          <a:xfrm rot="10800000" flipH="1">
            <a:off x="2880875" y="3593400"/>
            <a:ext cx="3933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514" name="Google Shape;514;p60"/>
          <p:cNvCxnSpPr>
            <a:endCxn id="497" idx="3"/>
          </p:cNvCxnSpPr>
          <p:nvPr/>
        </p:nvCxnSpPr>
        <p:spPr>
          <a:xfrm rot="10800000">
            <a:off x="5378750" y="2310213"/>
            <a:ext cx="568500" cy="582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515" name="Google Shape;515;p60"/>
          <p:cNvCxnSpPr>
            <a:endCxn id="496" idx="3"/>
          </p:cNvCxnSpPr>
          <p:nvPr/>
        </p:nvCxnSpPr>
        <p:spPr>
          <a:xfrm rot="10800000">
            <a:off x="5378750" y="1634050"/>
            <a:ext cx="554700" cy="857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516" name="Google Shape;516;p60"/>
          <p:cNvCxnSpPr>
            <a:endCxn id="499" idx="3"/>
          </p:cNvCxnSpPr>
          <p:nvPr/>
        </p:nvCxnSpPr>
        <p:spPr>
          <a:xfrm rot="10800000">
            <a:off x="5378750" y="3006350"/>
            <a:ext cx="568500" cy="35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517" name="Google Shape;517;p60"/>
          <p:cNvCxnSpPr>
            <a:endCxn id="500" idx="3"/>
          </p:cNvCxnSpPr>
          <p:nvPr/>
        </p:nvCxnSpPr>
        <p:spPr>
          <a:xfrm rot="10800000">
            <a:off x="5378750" y="3671388"/>
            <a:ext cx="543600" cy="3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518" name="Google Shape;518;p60"/>
          <p:cNvCxnSpPr>
            <a:endCxn id="501" idx="3"/>
          </p:cNvCxnSpPr>
          <p:nvPr/>
        </p:nvCxnSpPr>
        <p:spPr>
          <a:xfrm flipH="1">
            <a:off x="5378750" y="4141975"/>
            <a:ext cx="543600" cy="15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519" name="Google Shape;519;p60"/>
          <p:cNvCxnSpPr>
            <a:endCxn id="507" idx="3"/>
          </p:cNvCxnSpPr>
          <p:nvPr/>
        </p:nvCxnSpPr>
        <p:spPr>
          <a:xfrm rot="10800000">
            <a:off x="5378750" y="1112250"/>
            <a:ext cx="556200" cy="804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sm" len="sm"/>
          </a:ln>
        </p:spPr>
      </p:cxnSp>
      <p:sp>
        <p:nvSpPr>
          <p:cNvPr id="520" name="Google Shape;520;p60"/>
          <p:cNvSpPr txBox="1"/>
          <p:nvPr/>
        </p:nvSpPr>
        <p:spPr>
          <a:xfrm>
            <a:off x="3259250" y="72975"/>
            <a:ext cx="2119500" cy="34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ALGORIGRAMME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1" name="Google Shape;521;p60"/>
          <p:cNvSpPr txBox="1"/>
          <p:nvPr/>
        </p:nvSpPr>
        <p:spPr>
          <a:xfrm>
            <a:off x="760350" y="72975"/>
            <a:ext cx="1474800" cy="34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ALGORITHME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2" name="Google Shape;522;p60"/>
          <p:cNvSpPr txBox="1"/>
          <p:nvPr/>
        </p:nvSpPr>
        <p:spPr>
          <a:xfrm>
            <a:off x="6461500" y="72975"/>
            <a:ext cx="2119500" cy="34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PROGRAMME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7" name="Google Shape;507;p60"/>
          <p:cNvSpPr/>
          <p:nvPr/>
        </p:nvSpPr>
        <p:spPr>
          <a:xfrm>
            <a:off x="3259250" y="991350"/>
            <a:ext cx="2119500" cy="241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Initialisation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23" name="Google Shape;523;p60"/>
          <p:cNvCxnSpPr>
            <a:stCxn id="507" idx="2"/>
            <a:endCxn id="496" idx="0"/>
          </p:cNvCxnSpPr>
          <p:nvPr/>
        </p:nvCxnSpPr>
        <p:spPr>
          <a:xfrm>
            <a:off x="4319000" y="1233150"/>
            <a:ext cx="0" cy="15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4" name="Google Shape;524;p60"/>
          <p:cNvCxnSpPr>
            <a:endCxn id="507" idx="1"/>
          </p:cNvCxnSpPr>
          <p:nvPr/>
        </p:nvCxnSpPr>
        <p:spPr>
          <a:xfrm rot="10800000" flipH="1">
            <a:off x="2905550" y="1112250"/>
            <a:ext cx="353700" cy="12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525" name="Google Shape;525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61"/>
          <p:cNvPicPr preferRelativeResize="0"/>
          <p:nvPr/>
        </p:nvPicPr>
        <p:blipFill rotWithShape="1">
          <a:blip r:embed="rId3">
            <a:alphaModFix/>
          </a:blip>
          <a:srcRect t="7347"/>
          <a:stretch/>
        </p:blipFill>
        <p:spPr>
          <a:xfrm>
            <a:off x="5264826" y="1250501"/>
            <a:ext cx="881699" cy="81692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1"/>
          <p:cNvSpPr/>
          <p:nvPr/>
        </p:nvSpPr>
        <p:spPr>
          <a:xfrm>
            <a:off x="1847875" y="1772200"/>
            <a:ext cx="5012400" cy="2544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61"/>
          <p:cNvSpPr txBox="1"/>
          <p:nvPr/>
        </p:nvSpPr>
        <p:spPr>
          <a:xfrm>
            <a:off x="311700" y="1908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latin typeface="Lexend Deca"/>
                <a:ea typeface="Lexend Deca"/>
                <a:cs typeface="Lexend Deca"/>
                <a:sym typeface="Lexend Deca"/>
              </a:rPr>
              <a:t>P</a:t>
            </a:r>
            <a:r>
              <a:rPr lang="fr-FR" sz="360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rogrammer la navette :</a:t>
            </a:r>
            <a:endParaRPr sz="360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33" name="Google Shape;533;p61"/>
          <p:cNvPicPr preferRelativeResize="0"/>
          <p:nvPr/>
        </p:nvPicPr>
        <p:blipFill rotWithShape="1">
          <a:blip r:embed="rId4">
            <a:alphaModFix/>
          </a:blip>
          <a:srcRect l="-11428" r="22767"/>
          <a:stretch/>
        </p:blipFill>
        <p:spPr>
          <a:xfrm>
            <a:off x="-171950" y="938925"/>
            <a:ext cx="1847450" cy="23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1"/>
          <p:cNvSpPr txBox="1"/>
          <p:nvPr/>
        </p:nvSpPr>
        <p:spPr>
          <a:xfrm>
            <a:off x="3952825" y="4407350"/>
            <a:ext cx="15282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latin typeface="Lexend Deca"/>
                <a:ea typeface="Lexend Deca"/>
                <a:cs typeface="Lexend Deca"/>
                <a:sym typeface="Lexend Deca"/>
              </a:rPr>
              <a:t>Réaliser l’algorigramme </a:t>
            </a:r>
            <a:endParaRPr sz="12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35" name="Google Shape;535;p61"/>
          <p:cNvSpPr txBox="1"/>
          <p:nvPr/>
        </p:nvSpPr>
        <p:spPr>
          <a:xfrm>
            <a:off x="296650" y="1040500"/>
            <a:ext cx="8817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latin typeface="Lexend Deca"/>
                <a:ea typeface="Lexend Deca"/>
                <a:cs typeface="Lexend Deca"/>
                <a:sym typeface="Lexend Deca"/>
              </a:rPr>
              <a:t>Le bus doit me déposer au  centre ville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36" name="Google Shape;536;p61"/>
          <p:cNvSpPr txBox="1"/>
          <p:nvPr/>
        </p:nvSpPr>
        <p:spPr>
          <a:xfrm>
            <a:off x="440400" y="3260925"/>
            <a:ext cx="12351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Problème à résoudre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61"/>
          <p:cNvSpPr txBox="1"/>
          <p:nvPr/>
        </p:nvSpPr>
        <p:spPr>
          <a:xfrm>
            <a:off x="1705800" y="4440500"/>
            <a:ext cx="19995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latin typeface="Lexend Deca"/>
                <a:ea typeface="Lexend Deca"/>
                <a:cs typeface="Lexend Deca"/>
                <a:sym typeface="Lexend Deca"/>
              </a:rPr>
              <a:t>Traduire le problème à résoudre en algorithme</a:t>
            </a:r>
            <a:endParaRPr sz="12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38" name="Google Shape;538;p61"/>
          <p:cNvSpPr/>
          <p:nvPr/>
        </p:nvSpPr>
        <p:spPr>
          <a:xfrm>
            <a:off x="3403400" y="3982850"/>
            <a:ext cx="530400" cy="1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9" name="Google Shape;539;p61"/>
          <p:cNvPicPr preferRelativeResize="0"/>
          <p:nvPr/>
        </p:nvPicPr>
        <p:blipFill rotWithShape="1">
          <a:blip r:embed="rId5">
            <a:alphaModFix/>
          </a:blip>
          <a:srcRect l="22619" t="10348" r="12643" b="12651"/>
          <a:stretch/>
        </p:blipFill>
        <p:spPr>
          <a:xfrm>
            <a:off x="7094899" y="1040501"/>
            <a:ext cx="1909723" cy="1589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0" name="Google Shape;540;p61"/>
          <p:cNvSpPr/>
          <p:nvPr/>
        </p:nvSpPr>
        <p:spPr>
          <a:xfrm>
            <a:off x="5096875" y="3982850"/>
            <a:ext cx="530400" cy="1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61"/>
          <p:cNvSpPr txBox="1"/>
          <p:nvPr/>
        </p:nvSpPr>
        <p:spPr>
          <a:xfrm>
            <a:off x="5744613" y="4430525"/>
            <a:ext cx="14298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Programmer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2" name="Google Shape;542;p61"/>
          <p:cNvSpPr/>
          <p:nvPr/>
        </p:nvSpPr>
        <p:spPr>
          <a:xfrm rot="5400000" flipH="1">
            <a:off x="6852975" y="2760075"/>
            <a:ext cx="1192500" cy="862200"/>
          </a:xfrm>
          <a:prstGeom prst="bentArrow">
            <a:avLst>
              <a:gd name="adj1" fmla="val 14795"/>
              <a:gd name="adj2" fmla="val 24947"/>
              <a:gd name="adj3" fmla="val 25000"/>
              <a:gd name="adj4" fmla="val 6092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61"/>
          <p:cNvSpPr txBox="1"/>
          <p:nvPr/>
        </p:nvSpPr>
        <p:spPr>
          <a:xfrm>
            <a:off x="7725825" y="2867625"/>
            <a:ext cx="13416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Transférer le programme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44" name="Google Shape;544;p61"/>
          <p:cNvPicPr preferRelativeResize="0"/>
          <p:nvPr/>
        </p:nvPicPr>
        <p:blipFill rotWithShape="1">
          <a:blip r:embed="rId6">
            <a:alphaModFix/>
          </a:blip>
          <a:srcRect r="66463"/>
          <a:stretch/>
        </p:blipFill>
        <p:spPr>
          <a:xfrm>
            <a:off x="2021049" y="1986069"/>
            <a:ext cx="1341600" cy="211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1"/>
          <p:cNvPicPr preferRelativeResize="0"/>
          <p:nvPr/>
        </p:nvPicPr>
        <p:blipFill rotWithShape="1">
          <a:blip r:embed="rId6">
            <a:alphaModFix/>
          </a:blip>
          <a:srcRect l="33435" r="39027"/>
          <a:stretch/>
        </p:blipFill>
        <p:spPr>
          <a:xfrm>
            <a:off x="4006440" y="2085251"/>
            <a:ext cx="1071901" cy="20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1"/>
          <p:cNvPicPr preferRelativeResize="0"/>
          <p:nvPr/>
        </p:nvPicPr>
        <p:blipFill rotWithShape="1">
          <a:blip r:embed="rId6">
            <a:alphaModFix/>
          </a:blip>
          <a:srcRect l="63243"/>
          <a:stretch/>
        </p:blipFill>
        <p:spPr>
          <a:xfrm>
            <a:off x="5670038" y="2671123"/>
            <a:ext cx="1071901" cy="154285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1"/>
          <p:cNvSpPr/>
          <p:nvPr/>
        </p:nvSpPr>
        <p:spPr>
          <a:xfrm rot="10800000" flipH="1">
            <a:off x="873550" y="3833225"/>
            <a:ext cx="770400" cy="634200"/>
          </a:xfrm>
          <a:prstGeom prst="bentArrow">
            <a:avLst>
              <a:gd name="adj1" fmla="val 14795"/>
              <a:gd name="adj2" fmla="val 23229"/>
              <a:gd name="adj3" fmla="val 25000"/>
              <a:gd name="adj4" fmla="val 6092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1"/>
          <p:cNvSpPr/>
          <p:nvPr/>
        </p:nvSpPr>
        <p:spPr>
          <a:xfrm rot="5400000">
            <a:off x="7350700" y="3334225"/>
            <a:ext cx="437700" cy="1113300"/>
          </a:xfrm>
          <a:prstGeom prst="bentArrow">
            <a:avLst>
              <a:gd name="adj1" fmla="val 26458"/>
              <a:gd name="adj2" fmla="val 39690"/>
              <a:gd name="adj3" fmla="val 25000"/>
              <a:gd name="adj4" fmla="val 52922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61"/>
          <p:cNvSpPr txBox="1"/>
          <p:nvPr/>
        </p:nvSpPr>
        <p:spPr>
          <a:xfrm>
            <a:off x="8061700" y="3743875"/>
            <a:ext cx="123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Simuler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0" name="Google Shape;550;p61"/>
          <p:cNvSpPr txBox="1"/>
          <p:nvPr/>
        </p:nvSpPr>
        <p:spPr>
          <a:xfrm>
            <a:off x="5469075" y="2285250"/>
            <a:ext cx="12351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Programme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1" name="Google Shape;551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47</a:t>
            </a:fld>
            <a:endParaRPr/>
          </a:p>
        </p:txBody>
      </p:sp>
      <p:pic>
        <p:nvPicPr>
          <p:cNvPr id="552" name="Google Shape;552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6311" y="4109725"/>
            <a:ext cx="1235100" cy="926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691" y="534917"/>
            <a:ext cx="6520618" cy="460858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2"/>
          <p:cNvSpPr txBox="1">
            <a:spLocks noGrp="1"/>
          </p:cNvSpPr>
          <p:nvPr>
            <p:ph type="title"/>
          </p:nvPr>
        </p:nvSpPr>
        <p:spPr>
          <a:xfrm>
            <a:off x="311700" y="166298"/>
            <a:ext cx="8520600" cy="24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C’est bien joli, mais maintenant il faut rentrer…</a:t>
            </a:r>
            <a:br>
              <a:rPr lang="fr-FR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3000" b="1" u="sng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https://scratch.mit.edu/projects/380652828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59" name="Google Shape;55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950" y="2571700"/>
            <a:ext cx="1227000" cy="12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691" y="534917"/>
            <a:ext cx="6520618" cy="460858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3"/>
          <p:cNvSpPr txBox="1">
            <a:spLocks noGrp="1"/>
          </p:cNvSpPr>
          <p:nvPr>
            <p:ph type="title"/>
          </p:nvPr>
        </p:nvSpPr>
        <p:spPr>
          <a:xfrm>
            <a:off x="311700" y="166298"/>
            <a:ext cx="8520600" cy="24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A vous maintenant de réaliser le trajet retour « retour du centre-ville au parking ». 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3000" b="1" u="sng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https://scratch.mit.edu/projects/380652828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67" name="Google Shape;56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950" y="2571700"/>
            <a:ext cx="1227000" cy="12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 amt="99000"/>
          </a:blip>
          <a:srcRect b="14074"/>
          <a:stretch/>
        </p:blipFill>
        <p:spPr>
          <a:xfrm>
            <a:off x="220175" y="1049604"/>
            <a:ext cx="2678125" cy="230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2425" y="1686525"/>
            <a:ext cx="1568350" cy="15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8303" y="431378"/>
            <a:ext cx="3883675" cy="26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20163" y="3350775"/>
            <a:ext cx="8520600" cy="23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Comment la technologie peut nous aider à agir de manière </a:t>
            </a:r>
            <a: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  <a:t>éthique</a:t>
            </a: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 et responsable de façon à limiter la </a:t>
            </a:r>
            <a:r>
              <a:rPr lang="fr-FR" sz="1800" b="1">
                <a:latin typeface="Lexend Deca"/>
                <a:ea typeface="Lexend Deca"/>
                <a:cs typeface="Lexend Deca"/>
                <a:sym typeface="Lexend Deca"/>
              </a:rPr>
              <a:t>pollution urbaine</a:t>
            </a: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 et améliorer la qualité de l’air ?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4"/>
          <p:cNvSpPr txBox="1">
            <a:spLocks noGrp="1"/>
          </p:cNvSpPr>
          <p:nvPr>
            <p:ph type="title"/>
          </p:nvPr>
        </p:nvSpPr>
        <p:spPr>
          <a:xfrm>
            <a:off x="311700" y="-32"/>
            <a:ext cx="8520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Prolongement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/>
            </a:r>
            <a:br>
              <a:rPr lang="fr-FR"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Tu vas maintenant réaliser le trajet retour « retour du centre-ville au parking ». </a:t>
            </a:r>
            <a:endParaRPr sz="2400"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400">
                <a:latin typeface="Lexend Deca"/>
                <a:ea typeface="Lexend Deca"/>
                <a:cs typeface="Lexend Deca"/>
                <a:sym typeface="Lexend Deca"/>
              </a:rPr>
              <a:t>Un lien fourni aux élèves permettra d’accéder en ligne à un exercice de programmation en Scratch à réaliser de façon autonome à la maison.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4" name="Google Shape;57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50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5"/>
          <p:cNvSpPr txBox="1">
            <a:spLocks noGrp="1"/>
          </p:cNvSpPr>
          <p:nvPr>
            <p:ph type="sldNum" idx="12"/>
          </p:nvPr>
        </p:nvSpPr>
        <p:spPr>
          <a:xfrm>
            <a:off x="8472458" y="479561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fr"/>
              <a:pPr/>
              <a:t>51</a:t>
            </a:fld>
            <a:endParaRPr/>
          </a:p>
        </p:txBody>
      </p:sp>
      <p:sp>
        <p:nvSpPr>
          <p:cNvPr id="1073" name="Google Shape;1073;p75"/>
          <p:cNvSpPr txBox="1"/>
          <p:nvPr/>
        </p:nvSpPr>
        <p:spPr>
          <a:xfrm>
            <a:off x="390417" y="1202823"/>
            <a:ext cx="8445357" cy="33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1600" b="1" dirty="0" smtClean="0">
                <a:latin typeface="Lexend Deca"/>
                <a:ea typeface="Lexend Deca"/>
                <a:cs typeface="Lexend Deca"/>
                <a:sym typeface="Lexend Deca"/>
              </a:rPr>
              <a:t>Romain BERTRAND</a:t>
            </a:r>
            <a:r>
              <a:rPr lang="fr-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 de </a:t>
            </a: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</a:p>
          <a:p>
            <a:pPr>
              <a:lnSpc>
                <a:spcPct val="90000"/>
              </a:lnSpc>
            </a:pPr>
            <a:r>
              <a:rPr lang="fr-FR" sz="1600" b="1" dirty="0">
                <a:latin typeface="Lexend Deca"/>
                <a:ea typeface="Lexend Deca"/>
                <a:cs typeface="Lexend Deca"/>
                <a:sym typeface="Lexend Deca"/>
              </a:rPr>
              <a:t>Frédérique </a:t>
            </a:r>
            <a:r>
              <a:rPr lang="fr-FR" sz="1600" b="1" dirty="0" smtClean="0">
                <a:latin typeface="Lexend Deca"/>
                <a:ea typeface="Lexend Deca"/>
                <a:cs typeface="Lexend Deca"/>
                <a:sym typeface="Lexend Deca"/>
              </a:rPr>
              <a:t>DEBEE</a:t>
            </a:r>
            <a:r>
              <a:rPr lang="fr-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-professeure de </a:t>
            </a: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</a:p>
          <a:p>
            <a:pPr>
              <a:lnSpc>
                <a:spcPct val="90000"/>
              </a:lnSpc>
            </a:pPr>
            <a:r>
              <a:rPr lang="fr-FR" sz="1600" b="1" dirty="0" smtClean="0">
                <a:latin typeface="Lexend Deca"/>
                <a:ea typeface="Lexend Deca"/>
                <a:cs typeface="Lexend Deca"/>
                <a:sym typeface="Lexend Deca"/>
              </a:rPr>
              <a:t>Domenico </a:t>
            </a:r>
            <a:r>
              <a:rPr lang="fr-FR" sz="1600" b="1" dirty="0">
                <a:latin typeface="Lexend Deca"/>
                <a:ea typeface="Lexend Deca"/>
                <a:cs typeface="Lexend Deca"/>
                <a:sym typeface="Lexend Deca"/>
              </a:rPr>
              <a:t>LAZZARO</a:t>
            </a: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 </a:t>
            </a:r>
            <a:r>
              <a:rPr lang="fr-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de </a:t>
            </a: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</a:p>
          <a:p>
            <a:pPr>
              <a:lnSpc>
                <a:spcPct val="90000"/>
              </a:lnSpc>
            </a:pPr>
            <a:endParaRPr lang="fr" sz="1600" b="1" dirty="0" smtClean="0"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r>
              <a:rPr lang="fr-FR" sz="1600" b="1" dirty="0">
                <a:latin typeface="Lexend Deca"/>
                <a:ea typeface="Lexend Deca"/>
                <a:cs typeface="Lexend Deca"/>
                <a:sym typeface="Lexend Deca"/>
              </a:rPr>
              <a:t>Rodolphe MOUIX</a:t>
            </a:r>
          </a:p>
          <a:p>
            <a:pPr>
              <a:lnSpc>
                <a:spcPct val="90000"/>
              </a:lnSpc>
            </a:pP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Chargé de missions </a:t>
            </a:r>
            <a:r>
              <a:rPr lang="fr-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d’Inspection-professeur de technologie</a:t>
            </a:r>
            <a:endParaRPr lang="fr-FR" sz="16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endParaRPr lang="fr" sz="1600" b="1" dirty="0" smtClean="0"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r>
              <a:rPr lang="fr-FR" sz="1600" b="1" dirty="0">
                <a:latin typeface="Lexend Deca"/>
                <a:ea typeface="Lexend Deca"/>
                <a:cs typeface="Lexend Deca"/>
                <a:sym typeface="Lexend Deca"/>
              </a:rPr>
              <a:t>Thomas Roy</a:t>
            </a:r>
          </a:p>
          <a:p>
            <a:pPr>
              <a:lnSpc>
                <a:spcPct val="90000"/>
              </a:lnSpc>
            </a:pP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d'Académie - Inspecteur Pédagogique Régional</a:t>
            </a:r>
          </a:p>
          <a:p>
            <a:pPr>
              <a:lnSpc>
                <a:spcPct val="90000"/>
              </a:lnSpc>
            </a:pPr>
            <a:r>
              <a:rPr lang="fr-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Sciences  et Techniques </a:t>
            </a:r>
            <a:r>
              <a:rPr lang="fr-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Industrielles</a:t>
            </a:r>
            <a:endParaRPr lang="fr" sz="1600" b="1" dirty="0" smtClean="0"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endParaRPr lang="fr" sz="1600" b="1" dirty="0"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r>
              <a:rPr lang="fr" sz="1600" b="1" dirty="0" smtClean="0">
                <a:latin typeface="Lexend Deca"/>
                <a:ea typeface="Lexend Deca"/>
                <a:cs typeface="Lexend Deca"/>
                <a:sym typeface="Lexend Deca"/>
              </a:rPr>
              <a:t>Samuel  </a:t>
            </a:r>
            <a:r>
              <a:rPr lang="fr" sz="1600" b="1" dirty="0">
                <a:latin typeface="Lexend Deca"/>
                <a:ea typeface="Lexend Deca"/>
                <a:cs typeface="Lexend Deca"/>
                <a:sym typeface="Lexend Deca"/>
              </a:rPr>
              <a:t>VIOLLIN</a:t>
            </a:r>
            <a:endParaRPr sz="1600" b="1" dirty="0"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r>
              <a:rPr lang="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Général de l’éducation, du sport et de la recherche</a:t>
            </a:r>
            <a:endParaRPr sz="16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90000"/>
              </a:lnSpc>
            </a:pPr>
            <a:r>
              <a:rPr lang="fr" sz="1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Doyen du groupe Sciences et Techniques </a:t>
            </a:r>
            <a:r>
              <a:rPr lang="fr" sz="1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Industrielles</a:t>
            </a:r>
            <a:endParaRPr sz="16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74" name="Google Shape;1074;p75"/>
          <p:cNvSpPr txBox="1"/>
          <p:nvPr/>
        </p:nvSpPr>
        <p:spPr>
          <a:xfrm>
            <a:off x="0" y="0"/>
            <a:ext cx="91440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" sz="3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Présentation de </a:t>
            </a:r>
            <a:r>
              <a:rPr lang="fr" sz="36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l’équipe d’auteurs</a:t>
            </a:r>
            <a:endParaRPr sz="36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40926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3849475"/>
            <a:ext cx="85206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Limiter la circulation des véhicules ?</a:t>
            </a:r>
            <a:endParaRPr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920" y="486684"/>
            <a:ext cx="5852160" cy="25237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000" y="641475"/>
            <a:ext cx="1954550" cy="1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0" y="0"/>
            <a:ext cx="91440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Où laisser mon véhicule dans ce cas ?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l="25707" t="14255" r="16535" b="10674"/>
          <a:stretch/>
        </p:blipFill>
        <p:spPr>
          <a:xfrm>
            <a:off x="2070400" y="1317425"/>
            <a:ext cx="5003200" cy="3656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2445301"/>
            <a:ext cx="85206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Des parkings seraient disponibles où les usagers laisseraient leur véhicule.</a:t>
            </a:r>
            <a:endParaRPr sz="3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960" y="370660"/>
            <a:ext cx="2926080" cy="18135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/>
        </p:nvSpPr>
        <p:spPr>
          <a:xfrm>
            <a:off x="0" y="0"/>
            <a:ext cx="91440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peut-on alors se déplacer dans la ville ?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l="25707" t="14255" r="16535" b="10674"/>
          <a:stretch/>
        </p:blipFill>
        <p:spPr>
          <a:xfrm>
            <a:off x="2070400" y="1317425"/>
            <a:ext cx="5003200" cy="3656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375" y="1317425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0775" y="2015500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550" y="3385850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7975" y="1388100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625" y="2200275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850" y="3385850"/>
            <a:ext cx="4698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7800" y="3810900"/>
            <a:ext cx="469825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3881</Words>
  <Application>Microsoft Office PowerPoint</Application>
  <PresentationFormat>Affichage à l'écran (16:9)</PresentationFormat>
  <Paragraphs>486</Paragraphs>
  <Slides>51</Slides>
  <Notes>51</Notes>
  <HiddenSlides>2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51</vt:i4>
      </vt:variant>
    </vt:vector>
  </HeadingPairs>
  <TitlesOfParts>
    <vt:vector size="55" baseType="lpstr">
      <vt:lpstr>Arial</vt:lpstr>
      <vt:lpstr>Lexend Deca</vt:lpstr>
      <vt:lpstr>Simple Light</vt:lpstr>
      <vt:lpstr>1_Simple Light</vt:lpstr>
      <vt:lpstr>Sciences et  technologie</vt:lpstr>
      <vt:lpstr>Présentation PowerPoint</vt:lpstr>
      <vt:lpstr>Présentation PowerPoint</vt:lpstr>
      <vt:lpstr>Et si on imaginait la ville de demain ?</vt:lpstr>
      <vt:lpstr>Comment la technologie peut nous aider à agir de manière éthique et responsable de façon à limiter la pollution urbaine et améliorer la qualité de l’air ?</vt:lpstr>
      <vt:lpstr>Limiter la circulation des véhicules ?</vt:lpstr>
      <vt:lpstr>Présentation PowerPoint</vt:lpstr>
      <vt:lpstr>Des parkings seraient disponibles où les usagers laisseraient leur véhicule.</vt:lpstr>
      <vt:lpstr>Présentation PowerPoint</vt:lpstr>
      <vt:lpstr>Comment faire la liaison entre ces parkings et le centre-ville ?</vt:lpstr>
      <vt:lpstr>Besoin : offrir un moyen de transport en commun non polluant qui permet aux usagers de rejoindre le centre-ville en partant des parkings puis d’y revenir.</vt:lpstr>
      <vt:lpstr>Ce qu’il nous faudrait c’est une navette…</vt:lpstr>
      <vt:lpstr>Une navette autonome électrique qui ne dégage pas de gaz polluants quand elle circule</vt:lpstr>
      <vt:lpstr>Pour la navette, pas de chauffeur </vt:lpstr>
      <vt:lpstr>Mise en place d’un système de navettes autonomes empruntées par les usagers qui relierait les parkings extérieurs au centre-ville.</vt:lpstr>
      <vt:lpstr>Comment programmer les navettes sans chauffeur pour qu’elles se déplacent de façon autonome entre les parkings et le centre-ville ?  </vt:lpstr>
      <vt:lpstr>Points du programme</vt:lpstr>
      <vt:lpstr>Quel parcours ?  Le plus court évidemment et le plus simple possible  Pourquoi ?  moins de consommation d’énergie </vt:lpstr>
      <vt:lpstr>  Plusieurs solutions possibles  On vous propose celle-ci  Puisque la navette est autonome, elle doit savoir où elle se trouve.  Le plan est repéré par des points dont on connaît les coordonnées </vt:lpstr>
      <vt:lpstr>Comment la navette va pouvoir se repérer ?  GPS ? (Global Positioning System)   Chaque point de la surface de la terre est repéré par ses coordonnées GPS (latitude, longitude)  Grâce aux coordonnées GPS, la navette sait à quel endroit elle se trouve (repéré par un point sur le plan)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 va s’intéresser à ce que doit faire la navette pour aller du parking au centre ville  </vt:lpstr>
      <vt:lpstr>Présentation PowerPoint</vt:lpstr>
      <vt:lpstr>Mouvement rectiligne : mouvement ayant pour trajectoire une ligne droite</vt:lpstr>
      <vt:lpstr>Effectuer un mouvement circulaire de 90° vers la gauche</vt:lpstr>
      <vt:lpstr>Un algorithme     C’est un enchaînement de tâches ordonnées afin d’obtenir un résultat.</vt:lpstr>
      <vt:lpstr>Au démarrage, la navette est au parking  Effectuer un mouvement rectiligne jusqu’au point C  Effectuer un mouvement circulaire de 90° vers la gauche  Effectuer un mouvement rectiligne jusqu’au point M  Effectuer un mouvement circulaire de 90° vers la droite  Effectuer un mouvement rectiligne jusqu’au centre-ville (point K)</vt:lpstr>
      <vt:lpstr>Comment programmer la navette avec un langage compréhensible par une machine ?       </vt:lpstr>
      <vt:lpstr>Présentation PowerPoint</vt:lpstr>
      <vt:lpstr>Présentation PowerPoint</vt:lpstr>
      <vt:lpstr>Présentation PowerPoint</vt:lpstr>
      <vt:lpstr>Nous devons maintenant identifier les points d’intersection sur le parcours   Table des coordonnées simplifiée  </vt:lpstr>
      <vt:lpstr>Elaboration du programme</vt:lpstr>
      <vt:lpstr>Démonstration de l’outil numérique en ligne : Scratch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SYNTHÈSE</vt:lpstr>
      <vt:lpstr> Au démarrage, la navette connaît sa position  Effectuer un mouvement rectiligne jusqu’au point C   Effectuer un mouvement circulaire de 90° vers la gauche  Effectuer un mouvement rectiligne jusqu’au point M  Effectuer un mouvement circulaire de 90° vers la droite  Effectuer un mouvement rectiligne jusqu’au centre-ville (point K)</vt:lpstr>
      <vt:lpstr>Présentation PowerPoint</vt:lpstr>
      <vt:lpstr>C’est bien joli, mais maintenant il faut rentrer…  https://scratch.mit.edu/projects/380652828</vt:lpstr>
      <vt:lpstr>A vous maintenant de réaliser le trajet retour « retour du centre-ville au parking ».   https://scratch.mit.edu/projects/380652828</vt:lpstr>
      <vt:lpstr>Prolongement  Tu vas maintenant réaliser le trajet retour « retour du centre-ville au parking ».  Un lien fourni aux élèves permettra d’accéder en ligne à un exercice de programmation en Scratch à réaliser de façon autonome à la maison.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Sciences et  technologie</dc:title>
  <cp:lastModifiedBy>Samuel VIOLLIN</cp:lastModifiedBy>
  <cp:revision>2</cp:revision>
  <dcterms:modified xsi:type="dcterms:W3CDTF">2020-04-25T16:41:14Z</dcterms:modified>
</cp:coreProperties>
</file>