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Comfortaa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B03833-1181-4D50-9C58-1EAF49021DC8}">
  <a:tblStyle styleId="{9CB03833-1181-4D50-9C58-1EAF49021DC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273" autoAdjust="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classic/uvrenddc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classic/rrpwxqy2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8adc3425af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8adc3425af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a331604b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a331604b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a227b169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a227b169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 Reconnaître les transformations ci-dessous et indiquer pour chacun d’elles, l’élément qui le définit.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Transition :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pliage &gt; symétrie axiale, donnée d’une droite  (axe de la symétrie)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demi-tour &gt; symétrie centrale, donnée d’un point (centre de la symétrie)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Glissement &gt; ? 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Mais on glisse comment ? Glisser horizontalement, vers la droite de 5 carreaux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Il faut connaître la direction dans laquelle on glisse, le sens  et la “longueur” du glissement.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200">
                <a:solidFill>
                  <a:schemeClr val="dk1"/>
                </a:solidFill>
              </a:rPr>
              <a:t>Dire que cela s’appelle une translation</a:t>
            </a:r>
            <a:endParaRPr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adc3425a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adc3425a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CLIC 1 : apparition de la définition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CLIC 2 : illustration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Remarquer que la droite (AA’) et la droite (MM’) sont parallèles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Sens de M vers M’= le même sens que de A vers A’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Les segments AA’ et MM’ sont de même longueur</a:t>
            </a:r>
            <a:endParaRPr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adc3425af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adc3425af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Glisser le point B, on obtient B’</a:t>
            </a:r>
            <a:br>
              <a:rPr lang="fr" sz="1200">
                <a:solidFill>
                  <a:schemeClr val="dk1"/>
                </a:solidFill>
              </a:rPr>
            </a:br>
            <a:r>
              <a:rPr lang="fr" sz="1200">
                <a:solidFill>
                  <a:schemeClr val="dk1"/>
                </a:solidFill>
              </a:rPr>
              <a:t>On fait remarquer que si l’on fait glisser C dans le glissement qui transforme A en A’, on obtient le même point que si l’on fait glisser C dans le glissement qui transforme B en B’.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>
                <a:solidFill>
                  <a:schemeClr val="dk1"/>
                </a:solidFill>
              </a:rPr>
              <a:t>On glisse donc de la même manière. L’objet mathématique qui caractérise cette manière de glisser (de A vers A’, de B vers B’, de C vers C’...) est appelé un vecteur qui est représenté aussi bien par AA’, BB’, CC’. (avec flèche)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a227b169f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a227b169f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Lien: </a:t>
            </a:r>
            <a:r>
              <a:rPr lang="fr" u="sng">
                <a:solidFill>
                  <a:schemeClr val="hlink"/>
                </a:solidFill>
                <a:hlinkClick r:id="rId3"/>
              </a:rPr>
              <a:t>https://www.geogebra.org/classic/uvrenddc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Faire apparaitre le point C’... et montrer que AA’C’C est un parallélogramme (non croisé ayant deux côtés opposés parallèles et de même mesure).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Faire la figure en faisant les parallélogrammes sur quelques points/images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ae452ea79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ae452ea79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Expliquer comment on fait sans quadrillage (avec le parallélogramme… avec le milieu): M’ symétrique de A par rapport à O milieu de [A’M] LE FAIRE SUR PAPIER BLANC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adc3425af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adc3425af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Tracer à partir de la pointe de la queue rouge à bleue…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puis de bleu à jaune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...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adc3425a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adc3425a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Lien: </a:t>
            </a:r>
            <a:r>
              <a:rPr lang="fr" u="sng">
                <a:solidFill>
                  <a:schemeClr val="hlink"/>
                </a:solidFill>
                <a:hlinkClick r:id="rId3"/>
              </a:rPr>
              <a:t>https://www.geogebra.org/classic/rrpwxqy2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FLASH DIRECT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a33160278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a33160278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www.geogebra.org/classic/uvrendd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classic/wjvvt6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ogebra.org/classic/rrpwxqy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La translation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de la 3e à la 2nde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87575" y="1754631"/>
            <a:ext cx="3873000" cy="3388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2"/>
          <p:cNvSpPr txBox="1"/>
          <p:nvPr/>
        </p:nvSpPr>
        <p:spPr>
          <a:xfrm>
            <a:off x="66450" y="453375"/>
            <a:ext cx="9011100" cy="10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ABCDEF est un hexagone.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Par la translation qui envoie B en A :</a:t>
            </a:r>
            <a:endParaRPr sz="18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Quelle est l’image de O ?</a:t>
            </a:r>
            <a:br>
              <a:rPr lang="fr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fr" sz="18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Quelle est l’image du triangle DCO ? Du triangle CBO ?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7" name="Google Shape;117;p22"/>
          <p:cNvSpPr txBox="1"/>
          <p:nvPr/>
        </p:nvSpPr>
        <p:spPr>
          <a:xfrm>
            <a:off x="0" y="-1059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sp>
        <p:nvSpPr>
          <p:cNvPr id="5" name="Flèche droite 4">
            <a:hlinkClick r:id="rId4" action="ppaction://hlinksldjump"/>
          </p:cNvPr>
          <p:cNvSpPr/>
          <p:nvPr/>
        </p:nvSpPr>
        <p:spPr>
          <a:xfrm>
            <a:off x="8174182" y="159696"/>
            <a:ext cx="665018" cy="517836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000" y="656950"/>
            <a:ext cx="2846680" cy="299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3"/>
          <p:cNvSpPr txBox="1"/>
          <p:nvPr/>
        </p:nvSpPr>
        <p:spPr>
          <a:xfrm rot="-1113528">
            <a:off x="3884182" y="1154756"/>
            <a:ext cx="4695898" cy="804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À bientôt ! 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 rot="-220">
            <a:off x="3755557" y="3732120"/>
            <a:ext cx="4695900" cy="8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Cyril et Nicolas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03225" y="0"/>
            <a:ext cx="86409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Rappels</a:t>
            </a:r>
            <a:endParaRPr/>
          </a:p>
        </p:txBody>
      </p:sp>
      <p:sp>
        <p:nvSpPr>
          <p:cNvPr id="60" name="Google Shape;60;p14"/>
          <p:cNvSpPr txBox="1"/>
          <p:nvPr/>
        </p:nvSpPr>
        <p:spPr>
          <a:xfrm>
            <a:off x="0" y="644625"/>
            <a:ext cx="91440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Comfortaa"/>
                <a:ea typeface="Comfortaa"/>
                <a:cs typeface="Comfortaa"/>
                <a:sym typeface="Comfortaa"/>
              </a:rPr>
              <a:t>Dans chaque cas, identifier la transformation qui transforme la figure rouge en la figure bleue.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000" y="1287350"/>
            <a:ext cx="8156000" cy="385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503225" y="0"/>
            <a:ext cx="86409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Définition de la translation</a:t>
            </a:r>
            <a:endParaRPr/>
          </a:p>
        </p:txBody>
      </p:sp>
      <p:sp>
        <p:nvSpPr>
          <p:cNvPr id="67" name="Google Shape;67;p15"/>
          <p:cNvSpPr txBox="1"/>
          <p:nvPr/>
        </p:nvSpPr>
        <p:spPr>
          <a:xfrm>
            <a:off x="0" y="644625"/>
            <a:ext cx="9144000" cy="16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Soient A et A’ deux points du plan distincts.</a:t>
            </a:r>
            <a:endParaRPr sz="1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Appliquer la translation qui envoie A sur A’ à un point M du plan consiste à faire glisser le point selon la direction de la droite (AA’) dans le sens de A vers A’ et de longueur de déplacement AA’.</a:t>
            </a:r>
            <a:endParaRPr sz="17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7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Ainsi on obtient son image M’.</a:t>
            </a: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32688" y="2269425"/>
            <a:ext cx="6078622" cy="287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503225" y="0"/>
            <a:ext cx="86409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Translatée d’une figure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51600"/>
            <a:ext cx="9143999" cy="40410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1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Image d’un oiseau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0" name="Google Shape;80;p17"/>
          <p:cNvSpPr txBox="1"/>
          <p:nvPr/>
        </p:nvSpPr>
        <p:spPr>
          <a:xfrm>
            <a:off x="39750" y="415025"/>
            <a:ext cx="9064500" cy="7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6858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 dirty="0">
                <a:solidFill>
                  <a:schemeClr val="dk1"/>
                </a:solidFill>
                <a:latin typeface="Comfortaa" panose="020B0604020202020204" charset="0"/>
              </a:rPr>
              <a:t>Tracer l’image de l’oiseau par la translation de vecteur</a:t>
            </a:r>
            <a:r>
              <a:rPr lang="fr" sz="1800" dirty="0">
                <a:solidFill>
                  <a:schemeClr val="dk1"/>
                </a:solidFill>
              </a:rPr>
              <a:t>      .</a:t>
            </a:r>
            <a:endParaRPr sz="1600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1" name="Google Shape;81;p17" descr="\vec{u}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7790" y="631305"/>
            <a:ext cx="228300" cy="285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51938" y="998500"/>
            <a:ext cx="5486274" cy="414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2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Sans quadrillage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6400" y="902625"/>
            <a:ext cx="5791200" cy="282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3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Identifier une translation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4" name="Google Shape;94;p19"/>
          <p:cNvSpPr txBox="1"/>
          <p:nvPr/>
        </p:nvSpPr>
        <p:spPr>
          <a:xfrm>
            <a:off x="62825" y="616475"/>
            <a:ext cx="90645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AutoNum type="arabicParenR"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Comment passer de l’oiseau 1 à l’oiseau 2 ?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AutoNum type="arabicParenR"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De l’oiseau 2 à l’oiseau 3 ?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fortaa"/>
              <a:buAutoNum type="arabicParenR"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Peut-on passer directement de l’oiseau 1 à l’oiseau 3 ?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95" name="Google Shape;95;p1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53875" y="1535575"/>
            <a:ext cx="5036242" cy="360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4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Deux translations successives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1" name="Google Shape;101;p20"/>
          <p:cNvSpPr txBox="1"/>
          <p:nvPr/>
        </p:nvSpPr>
        <p:spPr>
          <a:xfrm>
            <a:off x="39750" y="401625"/>
            <a:ext cx="9064500" cy="103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Construire la figure 2, image de la figure 1 par la translation qui transforme A en B puis la figure 3 image de la figure 2 par la translation qui transforme C en D.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2" name="Google Shape;102;p2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75" y="1226725"/>
            <a:ext cx="8565801" cy="3836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/>
        </p:nvSpPr>
        <p:spPr>
          <a:xfrm>
            <a:off x="66450" y="758175"/>
            <a:ext cx="90111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A’ et B’ sont les images respectives de A et B par la même translation.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Entourer la bonne réponse pour chaque affirmation.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8" name="Google Shape;108;p21"/>
          <p:cNvSpPr txBox="1"/>
          <p:nvPr/>
        </p:nvSpPr>
        <p:spPr>
          <a:xfrm>
            <a:off x="0" y="1134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1650" y="1114725"/>
            <a:ext cx="2905900" cy="24038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0" name="Google Shape;110;p21"/>
          <p:cNvGraphicFramePr/>
          <p:nvPr/>
        </p:nvGraphicFramePr>
        <p:xfrm>
          <a:off x="66450" y="2121100"/>
          <a:ext cx="5971200" cy="2255430"/>
        </p:xfrm>
        <a:graphic>
          <a:graphicData uri="http://schemas.openxmlformats.org/drawingml/2006/table">
            <a:tbl>
              <a:tblPr>
                <a:noFill/>
                <a:tableStyleId>{9CB03833-1181-4D50-9C58-1EAF49021DC8}</a:tableStyleId>
              </a:tblPr>
              <a:tblGrid>
                <a:gridCol w="199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AB’ = A’B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VRAI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FAUX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AA’BB’ est un parallélogramme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VRAI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FAUX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AA’B’B est un parallélogramme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VRAI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 sz="160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FAUX</a:t>
                      </a:r>
                      <a:endParaRPr sz="160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Flèche droite 5">
            <a:hlinkClick r:id="rId4" action="ppaction://hlinksldjump"/>
          </p:cNvPr>
          <p:cNvSpPr/>
          <p:nvPr/>
        </p:nvSpPr>
        <p:spPr>
          <a:xfrm>
            <a:off x="8174182" y="159696"/>
            <a:ext cx="665018" cy="517836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517</Words>
  <Application>Microsoft Office PowerPoint</Application>
  <PresentationFormat>Affichage à l'écran (16:9)</PresentationFormat>
  <Paragraphs>68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4" baseType="lpstr">
      <vt:lpstr>Comfortaa</vt:lpstr>
      <vt:lpstr>Arial</vt:lpstr>
      <vt:lpstr>Simple Light</vt:lpstr>
      <vt:lpstr>La translation  de la 3e à la 2nde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translation  de la 3e à la 2nde</dc:title>
  <cp:lastModifiedBy>dane</cp:lastModifiedBy>
  <cp:revision>2</cp:revision>
  <dcterms:modified xsi:type="dcterms:W3CDTF">2020-06-29T19:56:10Z</dcterms:modified>
</cp:coreProperties>
</file>