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Comfortaa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ad882f7d1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ad882f7d1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8a331604b2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8a331604b2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a227b169f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a227b169f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CLIC 1 : Titre: Addition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CLIC 2 : Exemples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CLIC 3 : Distributivité/factorisation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a227b169f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a227b169f_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Annoncer que l’on a appris à additionner et soustraire des nombres relatifs, on s'intéresse ici à la multiplication.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Rem : on sait déjà multiplier des nombres positifs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on aimerait savoir comment multiplier un positif et un négatif; un négatif et un positif et deux négatifs ainsi qu’une multiplication avec plus que deux facteurs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CLIC1: Arrivée des produits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Premier DEJA vu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Les  deux suivants par itérations (avec pour le 2/ extension de la commutativité avec les négatifs admise)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Pour le dernier conjecturer (et prouver) que (-2)*(-3) et (-2)*3 sont opposés… et comme on sait que (-2)*3=-6 on en déuit que le dernier vaut 6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CLIC2 : Extension aux autres nombres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Remarquer que nous avons fait sur un exemple et avec des nombres entiers, est-ce que cela s’étend à tous les nbr décimaux (non entiers) ?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 3: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4,1 x 3,2 = 13,12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(-4,1) x 3,2 c’est l'opposé de l’opposé de 4,1 x 3,2.donc l'opposé de 13,12 donc c’est -13,12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Dire que cela se montre de la même manière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détailler un peu 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Conclure et dire que l’on peut montrer que ce qui a été vu sur les entiers s’étend à tous les décimaux.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ad882f7d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ad882f7d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chemeClr val="dk1"/>
                </a:solidFill>
              </a:rPr>
              <a:t>Commenter sur le signe (“le produit de deux positifs est positif etc...)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chemeClr val="dk1"/>
                </a:solidFill>
              </a:rPr>
              <a:t>CLIC 1 : Exemples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chemeClr val="dk1"/>
                </a:solidFill>
              </a:rPr>
              <a:t>CLIC 2 : Avec plus de deux nombres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chemeClr val="dk1"/>
                </a:solidFill>
              </a:rPr>
              <a:t>Point résumé  sur le signe d’un produit de plusieurs facteurs (produit négatif si nombre impair de facteurs négatifs, positif si nombre pair).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ad882f7d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ad882f7d1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Définition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CLIC1 : Apparition des fractions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CLIC2 : Equations à trou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On résoud d’abord la première puis on dit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Le résultat de l’opération à trous 3 x …= -7 est l’opposé du résultat de l’opération à trou 3x…=7. Donc (-7)/3 = op (7/3)= -7/3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FF0000"/>
                </a:solidFill>
              </a:rPr>
              <a:t>règle des signes : On vérifie les signes avec l’activité 1.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8ad882f7d1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8ad882f7d1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Commenter sur les signes (le quotient de deux nombres positifs est positifs…)</a:t>
            </a: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Faire remarquer l’analogie avec le signe d’un produit.</a:t>
            </a: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Verbaliser : le quotient de -7 par 3 est l’opposé du quotient de 7 par 3…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CLIC1: 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5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-2,5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-36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-0,85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-1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ad882f7d1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8ad882f7d1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CLIC1 : Calcul a à gauche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(-3) x (8 + (-2))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= (-3) x 6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= -18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CLIC2 : Calcul b à droite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8 + (-5) x 4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= 8 + (-20)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= -12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CLIC3 : Calcul c à gauche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(-6) x (-4/8)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= (-6) x (-4/8)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= 6 x 4/8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= 3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CLIC4 : Calcul droite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-6 / (-2-3)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= -6/-5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= 6/5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i="1">
                <a:solidFill>
                  <a:srgbClr val="351C75"/>
                </a:solidFill>
              </a:rPr>
              <a:t>(=1,2) commenter que 6/5 à une écriture décimale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8a33160278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8a33160278_0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8a33160278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8a33160278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11" Type="http://schemas.openxmlformats.org/officeDocument/2006/relationships/image" Target="../media/image15.gif"/><Relationship Id="rId5" Type="http://schemas.openxmlformats.org/officeDocument/2006/relationships/image" Target="../media/image9.gif"/><Relationship Id="rId10" Type="http://schemas.openxmlformats.org/officeDocument/2006/relationships/image" Target="../media/image14.gif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1.xml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229250"/>
            <a:ext cx="8520600" cy="268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Produit et quotient de</a:t>
            </a: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nombres relatifs</a:t>
            </a: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Classe de 4e</a:t>
            </a: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/>
        </p:nvSpPr>
        <p:spPr>
          <a:xfrm>
            <a:off x="215900" y="867825"/>
            <a:ext cx="8562000" cy="9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Calculer</a:t>
            </a:r>
            <a:endParaRPr sz="16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 = (– 3) x 7 x (– 2) x (-5)				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 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= (– 2) x (– 1) x (– 2) x (– 1</a:t>
            </a:r>
            <a:r>
              <a:rPr lang="fr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)</a:t>
            </a:r>
            <a:endParaRPr sz="16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5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1" name="Google Shape;141;p22"/>
          <p:cNvSpPr txBox="1"/>
          <p:nvPr/>
        </p:nvSpPr>
        <p:spPr>
          <a:xfrm>
            <a:off x="0" y="113475"/>
            <a:ext cx="9144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Questions flash</a:t>
            </a:r>
            <a:endParaRPr sz="2100" b="1"/>
          </a:p>
        </p:txBody>
      </p:sp>
      <p:sp>
        <p:nvSpPr>
          <p:cNvPr id="142" name="Google Shape;142;p22"/>
          <p:cNvSpPr txBox="1"/>
          <p:nvPr/>
        </p:nvSpPr>
        <p:spPr>
          <a:xfrm>
            <a:off x="554400" y="1909575"/>
            <a:ext cx="2463900" cy="19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Flèche droite 4">
            <a:hlinkClick r:id="rId3" action="ppaction://hlinksldjump"/>
          </p:cNvPr>
          <p:cNvSpPr/>
          <p:nvPr/>
        </p:nvSpPr>
        <p:spPr>
          <a:xfrm>
            <a:off x="8174182" y="159696"/>
            <a:ext cx="665018" cy="517836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000" y="656950"/>
            <a:ext cx="2846680" cy="299917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3"/>
          <p:cNvSpPr txBox="1"/>
          <p:nvPr/>
        </p:nvSpPr>
        <p:spPr>
          <a:xfrm rot="-1113528">
            <a:off x="3884182" y="1154756"/>
            <a:ext cx="4695898" cy="804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À bientôt ! </a:t>
            </a:r>
            <a:endParaRPr sz="39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9" name="Google Shape;149;p23"/>
          <p:cNvSpPr txBox="1"/>
          <p:nvPr/>
        </p:nvSpPr>
        <p:spPr>
          <a:xfrm rot="-220">
            <a:off x="3755557" y="3732120"/>
            <a:ext cx="4695900" cy="8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Cyril et Nicolas</a:t>
            </a:r>
            <a:endParaRPr sz="39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328675" y="734200"/>
            <a:ext cx="4747800" cy="6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600"/>
              <a:buFont typeface="Comfortaa"/>
              <a:buChar char="-"/>
            </a:pPr>
            <a:r>
              <a:rPr lang="fr" sz="1600" b="1">
                <a:latin typeface="Comfortaa"/>
                <a:ea typeface="Comfortaa"/>
                <a:cs typeface="Comfortaa"/>
                <a:sym typeface="Comfortaa"/>
              </a:rPr>
              <a:t>Addition de nombres relatifs</a:t>
            </a:r>
            <a:endParaRPr sz="16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503225" y="0"/>
            <a:ext cx="86409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Rappels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4666625" y="452100"/>
            <a:ext cx="2135400" cy="15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6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2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+ </a:t>
            </a:r>
            <a:r>
              <a:rPr lang="fr" sz="16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7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= </a:t>
            </a:r>
            <a:r>
              <a:rPr lang="fr" sz="16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9</a:t>
            </a:r>
            <a:endParaRPr sz="16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6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(-2)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+ </a:t>
            </a:r>
            <a:r>
              <a:rPr lang="fr" sz="16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7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= 5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6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2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+ </a:t>
            </a:r>
            <a:r>
              <a:rPr lang="fr" sz="16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(-7)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= -5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6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(-2)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+ </a:t>
            </a:r>
            <a:r>
              <a:rPr lang="fr" sz="16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(-7)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= </a:t>
            </a:r>
            <a:r>
              <a:rPr lang="fr" sz="16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-9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328675" y="2227050"/>
            <a:ext cx="3807600" cy="6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600"/>
              <a:buFont typeface="Comfortaa"/>
              <a:buChar char="-"/>
            </a:pPr>
            <a:r>
              <a:rPr lang="fr" sz="1600" b="1">
                <a:latin typeface="Comfortaa"/>
                <a:ea typeface="Comfortaa"/>
                <a:cs typeface="Comfortaa"/>
                <a:sym typeface="Comfortaa"/>
              </a:rPr>
              <a:t>Nombres opposés</a:t>
            </a:r>
            <a:endParaRPr sz="16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3102125" y="2172150"/>
            <a:ext cx="31695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-2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est l’opposé de </a:t>
            </a:r>
            <a:r>
              <a:rPr lang="fr" sz="16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2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2</a:t>
            </a: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est l’opposé de </a:t>
            </a:r>
            <a:r>
              <a:rPr lang="fr" sz="160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-2</a:t>
            </a:r>
            <a:endParaRPr sz="23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503225" y="3588100"/>
            <a:ext cx="2598900" cy="6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600"/>
              <a:buFont typeface="Comfortaa"/>
              <a:buChar char="-"/>
            </a:pPr>
            <a:r>
              <a:rPr lang="fr" sz="1600" b="1">
                <a:latin typeface="Comfortaa"/>
                <a:ea typeface="Comfortaa"/>
                <a:cs typeface="Comfortaa"/>
                <a:sym typeface="Comfortaa"/>
              </a:rPr>
              <a:t>Distributivité</a:t>
            </a:r>
            <a:endParaRPr sz="16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806675" y="3252300"/>
            <a:ext cx="5264400" cy="15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3 x 19			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4,8 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x 3 + 4,8 x 7</a:t>
            </a:r>
            <a:endParaRPr sz="16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3 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x (20 - 1)		</a:t>
            </a:r>
            <a:r>
              <a:rPr lang="fr" sz="1600" dirty="0" smtClean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4,8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x 3 + </a:t>
            </a:r>
            <a:r>
              <a:rPr lang="fr" sz="1600" dirty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4,8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x 7</a:t>
            </a:r>
            <a:endParaRPr sz="16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3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x 20 - </a:t>
            </a:r>
            <a:r>
              <a:rPr lang="fr" sz="1600" dirty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3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x 1		</a:t>
            </a:r>
            <a:r>
              <a:rPr lang="fr" sz="1600" dirty="0" smtClean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4,8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x (3 + 7)</a:t>
            </a:r>
            <a:endParaRPr sz="16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60 - 3			</a:t>
            </a:r>
            <a:r>
              <a:rPr lang="fr" sz="1600" dirty="0" smtClean="0">
                <a:solidFill>
                  <a:srgbClr val="FF9900"/>
                </a:solidFill>
                <a:latin typeface="Comfortaa"/>
                <a:ea typeface="Comfortaa"/>
                <a:cs typeface="Comfortaa"/>
                <a:sym typeface="Comfortaa"/>
              </a:rPr>
              <a:t>4,8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x 10</a:t>
            </a:r>
            <a:endParaRPr sz="16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57			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48</a:t>
            </a:r>
            <a:endParaRPr sz="16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1 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Multiplier des relatifs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39750" y="898475"/>
            <a:ext cx="9064500" cy="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2 x 3 = 6		2 x (-3) = ?	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	(-2) x 3 = 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?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	 (-2) x (-3) = ?</a:t>
            </a:r>
            <a:endParaRPr sz="16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0" y="3932225"/>
            <a:ext cx="3675900" cy="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Extension aux autres nombres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135082" y="4417925"/>
            <a:ext cx="5746173" cy="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4,1 x 3,2 = 13,12			(-4,1) x 3,2 = ?</a:t>
            </a:r>
            <a:endParaRPr sz="1600" dirty="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1 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Multiplier des relatifs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39750" y="775275"/>
            <a:ext cx="9064500" cy="9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BILAN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FF0000"/>
                </a:solidFill>
              </a:rPr>
              <a:t>2</a:t>
            </a:r>
            <a:r>
              <a:rPr lang="fr" sz="1600">
                <a:solidFill>
                  <a:schemeClr val="dk1"/>
                </a:solidFill>
              </a:rPr>
              <a:t> x </a:t>
            </a:r>
            <a:r>
              <a:rPr lang="fr" sz="1600">
                <a:solidFill>
                  <a:srgbClr val="FF0000"/>
                </a:solidFill>
              </a:rPr>
              <a:t>3</a:t>
            </a:r>
            <a:r>
              <a:rPr lang="fr" sz="1600">
                <a:solidFill>
                  <a:schemeClr val="dk1"/>
                </a:solidFill>
              </a:rPr>
              <a:t> = </a:t>
            </a:r>
            <a:r>
              <a:rPr lang="fr" sz="1600">
                <a:solidFill>
                  <a:srgbClr val="FF0000"/>
                </a:solidFill>
              </a:rPr>
              <a:t>6</a:t>
            </a:r>
            <a:r>
              <a:rPr lang="fr" sz="1600">
                <a:solidFill>
                  <a:schemeClr val="dk1"/>
                </a:solidFill>
              </a:rPr>
              <a:t>		</a:t>
            </a:r>
            <a:r>
              <a:rPr lang="fr" sz="1600">
                <a:solidFill>
                  <a:srgbClr val="FF0000"/>
                </a:solidFill>
              </a:rPr>
              <a:t>2</a:t>
            </a:r>
            <a:r>
              <a:rPr lang="fr" sz="1600">
                <a:solidFill>
                  <a:schemeClr val="dk1"/>
                </a:solidFill>
              </a:rPr>
              <a:t> x </a:t>
            </a:r>
            <a:r>
              <a:rPr lang="fr" sz="1600">
                <a:solidFill>
                  <a:srgbClr val="0000FF"/>
                </a:solidFill>
              </a:rPr>
              <a:t>(-3)</a:t>
            </a:r>
            <a:r>
              <a:rPr lang="fr" sz="1600">
                <a:solidFill>
                  <a:schemeClr val="dk1"/>
                </a:solidFill>
              </a:rPr>
              <a:t> = </a:t>
            </a:r>
            <a:r>
              <a:rPr lang="fr" sz="1600">
                <a:solidFill>
                  <a:srgbClr val="0000FF"/>
                </a:solidFill>
              </a:rPr>
              <a:t>-6	        (-2)</a:t>
            </a:r>
            <a:r>
              <a:rPr lang="fr" sz="1600">
                <a:solidFill>
                  <a:schemeClr val="dk1"/>
                </a:solidFill>
              </a:rPr>
              <a:t> x </a:t>
            </a:r>
            <a:r>
              <a:rPr lang="fr" sz="1600">
                <a:solidFill>
                  <a:srgbClr val="FF0000"/>
                </a:solidFill>
              </a:rPr>
              <a:t>3</a:t>
            </a:r>
            <a:r>
              <a:rPr lang="fr" sz="1600">
                <a:solidFill>
                  <a:schemeClr val="dk1"/>
                </a:solidFill>
              </a:rPr>
              <a:t> = </a:t>
            </a:r>
            <a:r>
              <a:rPr lang="fr" sz="1600">
                <a:solidFill>
                  <a:srgbClr val="0000FF"/>
                </a:solidFill>
              </a:rPr>
              <a:t>-6</a:t>
            </a:r>
            <a:r>
              <a:rPr lang="fr" sz="1600">
                <a:solidFill>
                  <a:schemeClr val="dk1"/>
                </a:solidFill>
              </a:rPr>
              <a:t>		 </a:t>
            </a:r>
            <a:r>
              <a:rPr lang="fr" sz="1600">
                <a:solidFill>
                  <a:srgbClr val="0000FF"/>
                </a:solidFill>
              </a:rPr>
              <a:t>(-2)</a:t>
            </a:r>
            <a:r>
              <a:rPr lang="fr" sz="1600">
                <a:solidFill>
                  <a:schemeClr val="dk1"/>
                </a:solidFill>
              </a:rPr>
              <a:t> x </a:t>
            </a:r>
            <a:r>
              <a:rPr lang="fr" sz="1600">
                <a:solidFill>
                  <a:srgbClr val="0000FF"/>
                </a:solidFill>
              </a:rPr>
              <a:t>(-3)</a:t>
            </a:r>
            <a:r>
              <a:rPr lang="fr" sz="1600">
                <a:solidFill>
                  <a:schemeClr val="dk1"/>
                </a:solidFill>
              </a:rPr>
              <a:t> = </a:t>
            </a:r>
            <a:r>
              <a:rPr lang="fr" sz="1600">
                <a:solidFill>
                  <a:srgbClr val="FF0000"/>
                </a:solidFill>
              </a:rPr>
              <a:t>6</a:t>
            </a: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39750" y="2078950"/>
            <a:ext cx="8875800" cy="9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Calculer</a:t>
            </a:r>
            <a:endParaRPr sz="16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(-2,5) x 4 			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52 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x (-0,1</a:t>
            </a:r>
            <a:r>
              <a:rPr lang="fr" sz="16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)	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	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	(-7,3) x (-100)</a:t>
            </a:r>
            <a:endParaRPr sz="16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39750" y="3632700"/>
            <a:ext cx="8875800" cy="1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Avec plus de 2 facteurs.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(-2) x 3 x (-4) x 5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(-2) x (-3) x (-4) x 5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(-2) x (-3) x (-4) x (-5)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2 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Quotient de deux relatifs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39750" y="268875"/>
            <a:ext cx="9064500" cy="25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Définition :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       est le quotient de a par b ; c’est le nombre qui, multiplié par b, donne a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C’est la solution de l’opération à trou   b x … = a</a:t>
            </a:r>
            <a:endParaRPr sz="18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8" name="Google Shape;88;p17" descr="\frac{a}{b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625" y="1093350"/>
            <a:ext cx="175245" cy="6069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-100" y="3095350"/>
            <a:ext cx="91440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600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3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x </a:t>
            </a:r>
            <a:r>
              <a:rPr lang="fr" sz="1600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...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= </a:t>
            </a:r>
            <a:r>
              <a:rPr lang="fr" sz="1600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7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		</a:t>
            </a:r>
            <a:r>
              <a:rPr lang="fr" sz="1600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3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x </a:t>
            </a:r>
            <a:r>
              <a:rPr lang="fr" sz="1600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...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= </a:t>
            </a:r>
            <a:r>
              <a:rPr lang="fr" sz="1600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-7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			</a:t>
            </a:r>
            <a:r>
              <a:rPr lang="fr" sz="1600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(-3)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x </a:t>
            </a:r>
            <a:r>
              <a:rPr lang="fr" sz="1600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...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= </a:t>
            </a:r>
            <a:r>
              <a:rPr lang="fr" sz="1600" dirty="0" smtClean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7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		</a:t>
            </a:r>
            <a:r>
              <a:rPr lang="fr" sz="1600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(-3)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x </a:t>
            </a:r>
            <a:r>
              <a:rPr lang="fr" sz="1600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...</a:t>
            </a:r>
            <a:r>
              <a:rPr lang="fr" sz="16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= </a:t>
            </a:r>
            <a:r>
              <a:rPr lang="fr" sz="1600" dirty="0">
                <a:solidFill>
                  <a:srgbClr val="0000FF"/>
                </a:solidFill>
                <a:latin typeface="Comfortaa"/>
                <a:ea typeface="Comfortaa"/>
                <a:cs typeface="Comfortaa"/>
                <a:sym typeface="Comfortaa"/>
              </a:rPr>
              <a:t>-7</a:t>
            </a:r>
            <a:endParaRPr sz="1600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90" name="Google Shape;90;p17" descr="\frac{7}{3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875" y="2262899"/>
            <a:ext cx="175250" cy="77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7" descr="\frac{-7}{3}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25575" y="2229092"/>
            <a:ext cx="508175" cy="84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 descr="\frac{-7}{-3}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176275" y="2150913"/>
            <a:ext cx="508175" cy="841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 descr="\frac{7}{-3}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934200" y="2150935"/>
            <a:ext cx="508175" cy="841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2 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Quotient de deux relatifs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39750" y="775275"/>
            <a:ext cx="9064500" cy="9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BILAN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00" name="Google Shape;100;p18" descr="\frac{7}{3}=\frac{7}{3}&#10;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925" y="1154975"/>
            <a:ext cx="843575" cy="75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8" descr="\frac{-7}{3}=-\frac{7}{3}&#10;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6525" y="1124175"/>
            <a:ext cx="1416653" cy="75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 descr="\frac{7}{-3}=-\frac{7}{3}&#10;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18225" y="1124175"/>
            <a:ext cx="1416650" cy="75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 descr="\frac{-7}{-3}=\frac{7}{3}&#10;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925" y="1124175"/>
            <a:ext cx="1220450" cy="81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8"/>
          <p:cNvSpPr txBox="1"/>
          <p:nvPr/>
        </p:nvSpPr>
        <p:spPr>
          <a:xfrm>
            <a:off x="0" y="2908950"/>
            <a:ext cx="3880800" cy="5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Compléter les égalités suivantes :</a:t>
            </a:r>
            <a:r>
              <a:rPr lang="fr">
                <a:solidFill>
                  <a:schemeClr val="dk1"/>
                </a:solidFill>
              </a:rPr>
              <a:t> </a:t>
            </a:r>
            <a:endParaRPr/>
          </a:p>
        </p:txBody>
      </p:sp>
      <p:pic>
        <p:nvPicPr>
          <p:cNvPr id="105" name="Google Shape;105;p18" descr="\frac{-45}{-9}=...&#10;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3542025"/>
            <a:ext cx="1113145" cy="60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8" descr="\frac{-10}{4}=...&#10;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55550" y="3517500"/>
            <a:ext cx="1220450" cy="655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8" descr="\frac{...}{-4}=9&#10;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618400" y="3648150"/>
            <a:ext cx="1064417" cy="52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8" descr="\frac{8,5}{-10}=...&#10;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325225" y="3526438"/>
            <a:ext cx="1416650" cy="768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8" descr="\frac{-17}{...}=17&#10;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188075" y="3544425"/>
            <a:ext cx="1416650" cy="7327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3 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Du langage naturel au langage mathématique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5" name="Google Shape;115;p19"/>
          <p:cNvSpPr txBox="1"/>
          <p:nvPr/>
        </p:nvSpPr>
        <p:spPr>
          <a:xfrm>
            <a:off x="0" y="631400"/>
            <a:ext cx="9144000" cy="5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Écrire l’expression correspondant à chacune des phrases suivantes, puis la calculer : </a:t>
            </a:r>
            <a:r>
              <a:rPr lang="fr">
                <a:solidFill>
                  <a:schemeClr val="dk1"/>
                </a:solidFill>
              </a:rPr>
              <a:t>	</a:t>
            </a:r>
            <a:endParaRPr/>
          </a:p>
        </p:txBody>
      </p:sp>
      <p:sp>
        <p:nvSpPr>
          <p:cNvPr id="116" name="Google Shape;116;p19"/>
          <p:cNvSpPr txBox="1"/>
          <p:nvPr/>
        </p:nvSpPr>
        <p:spPr>
          <a:xfrm>
            <a:off x="0" y="1030175"/>
            <a:ext cx="4912500" cy="5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a. Le produit de – 3 par la somme de 8 et (– 2)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4231500" y="1726363"/>
            <a:ext cx="4912500" cy="5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b. La somme de 8 et du produit de (– 5) par 4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8" name="Google Shape;118;p19"/>
          <p:cNvSpPr txBox="1"/>
          <p:nvPr/>
        </p:nvSpPr>
        <p:spPr>
          <a:xfrm>
            <a:off x="0" y="2821325"/>
            <a:ext cx="5345400" cy="5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c. Le produit de – 6 par le quotient de (– 4) par 8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9" name="Google Shape;119;p19"/>
          <p:cNvSpPr txBox="1"/>
          <p:nvPr/>
        </p:nvSpPr>
        <p:spPr>
          <a:xfrm>
            <a:off x="3798600" y="3445550"/>
            <a:ext cx="5345400" cy="5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d. le quotient de -6 par la différence entre -2 et 3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/>
        </p:nvSpPr>
        <p:spPr>
          <a:xfrm>
            <a:off x="584150" y="257600"/>
            <a:ext cx="28068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À retenir</a:t>
            </a:r>
            <a:endParaRPr sz="2100" b="1"/>
          </a:p>
        </p:txBody>
      </p:sp>
      <p:sp>
        <p:nvSpPr>
          <p:cNvPr id="125" name="Google Shape;125;p20"/>
          <p:cNvSpPr txBox="1"/>
          <p:nvPr/>
        </p:nvSpPr>
        <p:spPr>
          <a:xfrm>
            <a:off x="853200" y="1588800"/>
            <a:ext cx="7437600" cy="196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Font typeface="Comfortaa"/>
              <a:buChar char="-"/>
            </a:pPr>
            <a:r>
              <a:rPr lang="fr" sz="2100">
                <a:latin typeface="Comfortaa"/>
                <a:ea typeface="Comfortaa"/>
                <a:cs typeface="Comfortaa"/>
                <a:sym typeface="Comfortaa"/>
              </a:rPr>
              <a:t>Signe d’un produit et signe d’un quotient de nombres relatifs.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228600" lvl="0" indent="-228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Font typeface="Comfortaa"/>
              <a:buChar char="-"/>
            </a:pPr>
            <a:r>
              <a:rPr lang="fr" sz="2100">
                <a:latin typeface="Comfortaa"/>
                <a:ea typeface="Comfortaa"/>
                <a:cs typeface="Comfortaa"/>
                <a:sym typeface="Comfortaa"/>
              </a:rPr>
              <a:t>Signe du produit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" name="Flèche droite 3">
            <a:hlinkClick r:id="rId3" action="ppaction://hlinksldjump"/>
          </p:cNvPr>
          <p:cNvSpPr/>
          <p:nvPr/>
        </p:nvSpPr>
        <p:spPr>
          <a:xfrm>
            <a:off x="8174182" y="159696"/>
            <a:ext cx="665018" cy="517836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/>
        </p:nvSpPr>
        <p:spPr>
          <a:xfrm>
            <a:off x="215900" y="867825"/>
            <a:ext cx="7849800" cy="9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Relier chaque expression à sa valeur</a:t>
            </a:r>
            <a:endParaRPr sz="13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1" name="Google Shape;131;p21"/>
          <p:cNvSpPr txBox="1"/>
          <p:nvPr/>
        </p:nvSpPr>
        <p:spPr>
          <a:xfrm>
            <a:off x="0" y="113475"/>
            <a:ext cx="9144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Questions flash</a:t>
            </a:r>
            <a:endParaRPr sz="2100" b="1"/>
          </a:p>
        </p:txBody>
      </p:sp>
      <p:sp>
        <p:nvSpPr>
          <p:cNvPr id="132" name="Google Shape;132;p21"/>
          <p:cNvSpPr txBox="1"/>
          <p:nvPr/>
        </p:nvSpPr>
        <p:spPr>
          <a:xfrm>
            <a:off x="554400" y="1909575"/>
            <a:ext cx="2463900" cy="19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1"/>
          <p:cNvSpPr txBox="1"/>
          <p:nvPr/>
        </p:nvSpPr>
        <p:spPr>
          <a:xfrm>
            <a:off x="1880850" y="1401375"/>
            <a:ext cx="5382300" cy="26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latin typeface="Comfortaa"/>
                <a:ea typeface="Comfortaa"/>
                <a:cs typeface="Comfortaa"/>
                <a:sym typeface="Comfortaa"/>
              </a:rPr>
              <a:t>( - 4,5) x 10 								4,5</a:t>
            </a:r>
            <a:endParaRPr sz="16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" sz="1600" dirty="0" smtClean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 smtClean="0">
                <a:latin typeface="Comfortaa"/>
                <a:ea typeface="Comfortaa"/>
                <a:cs typeface="Comfortaa"/>
                <a:sym typeface="Comfortaa"/>
              </a:rPr>
              <a:t>(- </a:t>
            </a:r>
            <a:r>
              <a:rPr lang="fr" sz="1600" dirty="0">
                <a:latin typeface="Comfortaa"/>
                <a:ea typeface="Comfortaa"/>
                <a:cs typeface="Comfortaa"/>
                <a:sym typeface="Comfortaa"/>
              </a:rPr>
              <a:t>45) x (- 0,1)			</a:t>
            </a:r>
            <a:r>
              <a:rPr lang="fr" sz="1600" dirty="0" smtClean="0">
                <a:latin typeface="Comfortaa"/>
                <a:ea typeface="Comfortaa"/>
                <a:cs typeface="Comfortaa"/>
                <a:sym typeface="Comfortaa"/>
              </a:rPr>
              <a:t>450</a:t>
            </a:r>
            <a:endParaRPr sz="16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" sz="16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latin typeface="Comfortaa"/>
                <a:ea typeface="Comfortaa"/>
                <a:cs typeface="Comfortaa"/>
                <a:sym typeface="Comfortaa"/>
              </a:rPr>
              <a:t>	</a:t>
            </a:r>
            <a:r>
              <a:rPr lang="fr" sz="1600" dirty="0" smtClean="0">
                <a:latin typeface="Comfortaa"/>
                <a:ea typeface="Comfortaa"/>
                <a:cs typeface="Comfortaa"/>
                <a:sym typeface="Comfortaa"/>
              </a:rPr>
              <a:t>			-45</a:t>
            </a:r>
            <a:endParaRPr sz="16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latin typeface="Comfortaa"/>
                <a:ea typeface="Comfortaa"/>
                <a:cs typeface="Comfortaa"/>
                <a:sym typeface="Comfortaa"/>
              </a:rPr>
              <a:t>									</a:t>
            </a:r>
            <a:endParaRPr lang="fr" sz="1600" dirty="0" smtClean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latin typeface="Comfortaa"/>
                <a:ea typeface="Comfortaa"/>
                <a:cs typeface="Comfortaa"/>
                <a:sym typeface="Comfortaa"/>
              </a:rPr>
              <a:t>	</a:t>
            </a:r>
            <a:r>
              <a:rPr lang="fr" sz="1600" dirty="0" smtClean="0">
                <a:latin typeface="Comfortaa"/>
                <a:ea typeface="Comfortaa"/>
                <a:cs typeface="Comfortaa"/>
                <a:sym typeface="Comfortaa"/>
              </a:rPr>
              <a:t>			</a:t>
            </a:r>
            <a:r>
              <a:rPr lang="fr" sz="1600" dirty="0" smtClean="0">
                <a:latin typeface="Comfortaa"/>
                <a:ea typeface="Comfortaa"/>
                <a:cs typeface="Comfortaa"/>
                <a:sym typeface="Comfortaa"/>
              </a:rPr>
              <a:t>0,45</a:t>
            </a:r>
            <a:endParaRPr sz="1600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34" name="Google Shape;134;p21" descr="\frac{45}{10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0750" y="3107300"/>
            <a:ext cx="258100" cy="57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 descr="\frac{4,5}{-0,1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3200" y="4159925"/>
            <a:ext cx="553197" cy="5732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lèche droite 7">
            <a:hlinkClick r:id="rId5" action="ppaction://hlinksldjump"/>
          </p:cNvPr>
          <p:cNvSpPr/>
          <p:nvPr/>
        </p:nvSpPr>
        <p:spPr>
          <a:xfrm>
            <a:off x="8174182" y="159696"/>
            <a:ext cx="665018" cy="517836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847</Words>
  <Application>Microsoft Office PowerPoint</Application>
  <PresentationFormat>Affichage à l'écran (16:9)</PresentationFormat>
  <Paragraphs>136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Comfortaa</vt:lpstr>
      <vt:lpstr>Arial</vt:lpstr>
      <vt:lpstr>Simple Light</vt:lpstr>
      <vt:lpstr>Produit et quotient de nombres relatifs  Classe de 4e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Produit et quotient de nombres relatifs  Classe de 4e</dc:title>
  <cp:lastModifiedBy>dane</cp:lastModifiedBy>
  <cp:revision>2</cp:revision>
  <dcterms:modified xsi:type="dcterms:W3CDTF">2020-06-29T19:54:45Z</dcterms:modified>
</cp:coreProperties>
</file>