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embeddedFontLst>
    <p:embeddedFont>
      <p:font typeface="Comfortaa" panose="020B0604020202020204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8a331605f8_0_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8a331605f8_0_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8a3dc21955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8a3dc21955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Faire remarquer qu’une proportion de 37% est une proportion de 37/100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Dans le collège Galois, la proportion est donnée par la fraction 196/560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On pourrait utiliser une des méthodes précédentes pour comparer les fractions 37/100 et 196/560.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196/560 = 0,35 donc 35%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8a33160278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8a33160278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par exemple ½ = 2/4=3/6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8a33160278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8a33160278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2/6 = ⅓     et    3/9 = ⅓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et pourtant 2 est plutôt petit que 3, on pourrait croire que c’est plus concentré à droite. Alors que ce  n’est pas le cas c'est la proportion d’orange par rapport au total.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8a3dc21955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8a3dc21955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i="1">
                <a:solidFill>
                  <a:srgbClr val="351C75"/>
                </a:solidFill>
              </a:rPr>
              <a:t>21/100 &lt; 23%     ; 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i="1">
                <a:solidFill>
                  <a:srgbClr val="351C75"/>
                </a:solidFill>
              </a:rPr>
              <a:t>¼ = 25% &gt; 23 %    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i="1">
                <a:solidFill>
                  <a:srgbClr val="351C75"/>
                </a:solidFill>
              </a:rPr>
              <a:t>¼ = 2/8 &lt; ⅜     ; 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i="1">
                <a:solidFill>
                  <a:srgbClr val="351C75"/>
                </a:solidFill>
              </a:rPr>
              <a:t> 3/8 &lt; 3/7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i="1">
                <a:solidFill>
                  <a:srgbClr val="351C75"/>
                </a:solidFill>
              </a:rPr>
              <a:t>3/7 &lt; 1 &lt; 5/3</a:t>
            </a:r>
            <a:endParaRPr i="1">
              <a:solidFill>
                <a:srgbClr val="351C75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i="1">
                <a:solidFill>
                  <a:srgbClr val="351C75"/>
                </a:solidFill>
              </a:rPr>
              <a:t>Ainsi 21/100 &lt; 23 % &lt; 1/4 &lt; 3/8 &lt; 3/7 &lt; 5/3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8a331604b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8a331604b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a227b169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a227b169f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a331605f8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a331605f8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9/4 = 2 + 1/4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a331605f8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a331605f8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a227b169f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a227b169f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8a331605f8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8a331605f8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8a331605f8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8a331605f8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Comparaison avec unité - pas d’anim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8a331605f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8a331605f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8a3dc2195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8a3dc2195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2040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Les fractions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de la 5e à la 4e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2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Comparaison de fractions (6)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94" name="Google Shape;294;p22"/>
          <p:cNvSpPr txBox="1"/>
          <p:nvPr/>
        </p:nvSpPr>
        <p:spPr>
          <a:xfrm>
            <a:off x="73375" y="978300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d’Alicia mesure       du ruban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95" name="Google Shape;295;p22" descr="{&quot;id&quot;:&quot;3&quot;,&quot;code&quot;:&quot;$\\frac{5}{6}$&quot;,&quot;font&quot;:{&quot;size&quot;:14,&quot;family&quot;:&quot;Arial&quot;,&quot;color&quot;:&quot;black&quot;},&quot;type&quot;:&quot;$&quot;,&quot;ts&quot;:1593286048308,&quot;cs&quot;:&quot;wBxT4q4zo0Gw3B/tt1qRBg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1261" y="1038990"/>
            <a:ext cx="220464" cy="340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22" descr="{&quot;id&quot;:&quot;3&quot;,&quot;code&quot;:&quot;$\\frac{7}{9}$&quot;,&quot;font&quot;:{&quot;size&quot;:14,&quot;family&quot;:&quot;Arial&quot;,&quot;color&quot;:&quot;black&quot;},&quot;type&quot;:&quot;$&quot;,&quot;ts&quot;:1593286069688,&quot;cs&quot;:&quot;Fo/YC1+MhqUftAXwi1M3jw==&quot;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92894" y="1021770"/>
            <a:ext cx="220464" cy="342702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22"/>
          <p:cNvSpPr txBox="1"/>
          <p:nvPr/>
        </p:nvSpPr>
        <p:spPr>
          <a:xfrm>
            <a:off x="4668952" y="987899"/>
            <a:ext cx="49233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de Boris mesure       du ruban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298" name="Google Shape;298;p22"/>
          <p:cNvGrpSpPr/>
          <p:nvPr/>
        </p:nvGrpSpPr>
        <p:grpSpPr>
          <a:xfrm>
            <a:off x="610036" y="1657345"/>
            <a:ext cx="4922097" cy="357937"/>
            <a:chOff x="610036" y="1657345"/>
            <a:chExt cx="4922097" cy="357937"/>
          </a:xfrm>
        </p:grpSpPr>
        <p:pic>
          <p:nvPicPr>
            <p:cNvPr id="299" name="Google Shape;299;p22" descr="{&quot;id&quot;:&quot;3&quot;,&quot;code&quot;:&quot;$\\frac{5}{6}$&quot;,&quot;font&quot;:{&quot;size&quot;:14,&quot;family&quot;:&quot;Arial&quot;,&quot;color&quot;:&quot;black&quot;},&quot;type&quot;:&quot;$&quot;,&quot;ts&quot;:1593286048308,&quot;cs&quot;:&quot;wBxT4q4zo0Gw3B/tt1qRBg==&quot;}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0036" y="1674565"/>
              <a:ext cx="220464" cy="34071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0" name="Google Shape;300;p22" descr="{&quot;id&quot;:&quot;3&quot;,&quot;code&quot;:&quot;$\\frac{7}{9}$&quot;,&quot;font&quot;:{&quot;size&quot;:14,&quot;family&quot;:&quot;Arial&quot;,&quot;color&quot;:&quot;black&quot;},&quot;type&quot;:&quot;$&quot;,&quot;ts&quot;:1593286069688,&quot;cs&quot;:&quot;Fo/YC1+MhqUftAXwi1M3jw==&quot;}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311669" y="1657345"/>
              <a:ext cx="220464" cy="34270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1" name="Google Shape;301;p22"/>
          <p:cNvSpPr txBox="1"/>
          <p:nvPr/>
        </p:nvSpPr>
        <p:spPr>
          <a:xfrm>
            <a:off x="456600" y="2457600"/>
            <a:ext cx="7338000" cy="8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Multiples de 6 :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Multiples de 9 :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3"/>
          <p:cNvSpPr txBox="1"/>
          <p:nvPr/>
        </p:nvSpPr>
        <p:spPr>
          <a:xfrm>
            <a:off x="94000" y="725200"/>
            <a:ext cx="8568000" cy="11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Dans le collège Euclide 37% des élèves sont demi-pensionnaires.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Dans le collège Galois, il y a 560 élèves, 196 élèves sont demi-pensionnaires.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Donner le collège qui a la plus grande proportion de DP.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07" name="Google Shape;307;p23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2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 Demi-pensionnaires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4"/>
          <p:cNvSpPr txBox="1"/>
          <p:nvPr/>
        </p:nvSpPr>
        <p:spPr>
          <a:xfrm>
            <a:off x="584150" y="257600"/>
            <a:ext cx="28068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À retenir</a:t>
            </a:r>
            <a:endParaRPr sz="2100" b="1"/>
          </a:p>
        </p:txBody>
      </p:sp>
      <p:sp>
        <p:nvSpPr>
          <p:cNvPr id="313" name="Google Shape;313;p24"/>
          <p:cNvSpPr txBox="1"/>
          <p:nvPr/>
        </p:nvSpPr>
        <p:spPr>
          <a:xfrm>
            <a:off x="853200" y="1169275"/>
            <a:ext cx="74376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Diverses méthodes adaptées suivant la situation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Plusieurs représentants d’une même fraction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4" name="Flèche droite 3">
            <a:hlinkClick r:id="rId3" action="ppaction://hlinksldjump"/>
          </p:cNvPr>
          <p:cNvSpPr/>
          <p:nvPr/>
        </p:nvSpPr>
        <p:spPr>
          <a:xfrm>
            <a:off x="8497473" y="135550"/>
            <a:ext cx="509154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5"/>
          <p:cNvSpPr txBox="1"/>
          <p:nvPr/>
        </p:nvSpPr>
        <p:spPr>
          <a:xfrm>
            <a:off x="0" y="113475"/>
            <a:ext cx="9144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Questions flash</a:t>
            </a:r>
            <a:endParaRPr sz="2100" b="1"/>
          </a:p>
        </p:txBody>
      </p:sp>
      <p:sp>
        <p:nvSpPr>
          <p:cNvPr id="319" name="Google Shape;319;p25"/>
          <p:cNvSpPr txBox="1"/>
          <p:nvPr/>
        </p:nvSpPr>
        <p:spPr>
          <a:xfrm>
            <a:off x="255150" y="1329525"/>
            <a:ext cx="8889000" cy="16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Dans un premier verre on met 2 doses de sirop d’orange pour 4 doses d’eau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Dans le deuxième verre on met 3 doses de sirop pour 6 doses d’eau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Lequel des deux mélanges est le plus concentré en sirop d’orange?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20" name="Google Shape;32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9575" y="2571750"/>
            <a:ext cx="2024725" cy="2024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1500" y="2571750"/>
            <a:ext cx="2024725" cy="20247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lèche droite 5">
            <a:hlinkClick r:id="rId4" action="ppaction://hlinksldjump"/>
          </p:cNvPr>
          <p:cNvSpPr/>
          <p:nvPr/>
        </p:nvSpPr>
        <p:spPr>
          <a:xfrm>
            <a:off x="8497473" y="135550"/>
            <a:ext cx="509154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6"/>
          <p:cNvSpPr txBox="1"/>
          <p:nvPr/>
        </p:nvSpPr>
        <p:spPr>
          <a:xfrm>
            <a:off x="0" y="113475"/>
            <a:ext cx="9144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Questions flash</a:t>
            </a:r>
            <a:endParaRPr sz="2100" b="1"/>
          </a:p>
        </p:txBody>
      </p:sp>
      <p:sp>
        <p:nvSpPr>
          <p:cNvPr id="327" name="Google Shape;327;p26"/>
          <p:cNvSpPr txBox="1"/>
          <p:nvPr/>
        </p:nvSpPr>
        <p:spPr>
          <a:xfrm>
            <a:off x="330700" y="814525"/>
            <a:ext cx="6952200" cy="7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Comfortaa"/>
                <a:ea typeface="Comfortaa"/>
                <a:cs typeface="Comfortaa"/>
                <a:sym typeface="Comfortaa"/>
              </a:rPr>
              <a:t>Ranger les nombres suivants dans l’ordre croissant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pic>
        <p:nvPicPr>
          <p:cNvPr id="328" name="Google Shape;328;p26" descr="{&quot;id&quot;:&quot;4&quot;,&quot;code&quot;:&quot;$\\frac{1}{4}\\,\\,;\\,\\,23\\%\\,\\,;\\,\\,\\frac{5}{3}\\,\\,;\\,\\,\\frac{3}{8}\\,\\,;\\,\\,\\frac{3}{7}\\,\\,;\\,\\,\\frac{21}{100}$&quot;,&quot;font&quot;:{&quot;size&quot;:12,&quot;family&quot;:&quot;Arial&quot;,&quot;color&quot;:&quot;black&quot;},&quot;type&quot;:&quot;$&quot;,&quot;ts&quot;:1593286843615,&quot;cs&quot;:&quot;LXSBC1hBBI2P+NmxtuFfaQ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6300" y="1535175"/>
            <a:ext cx="5293674" cy="5379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lèche droite 4">
            <a:hlinkClick r:id="rId4" action="ppaction://hlinksldjump"/>
          </p:cNvPr>
          <p:cNvSpPr/>
          <p:nvPr/>
        </p:nvSpPr>
        <p:spPr>
          <a:xfrm>
            <a:off x="8497473" y="135550"/>
            <a:ext cx="509154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" name="Google Shape;333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000" y="656950"/>
            <a:ext cx="2846680" cy="2999175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27"/>
          <p:cNvSpPr txBox="1"/>
          <p:nvPr/>
        </p:nvSpPr>
        <p:spPr>
          <a:xfrm rot="-1113528">
            <a:off x="3884182" y="1154756"/>
            <a:ext cx="4695898" cy="804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À bientôt ! 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335" name="Google Shape;335;p27"/>
          <p:cNvSpPr txBox="1"/>
          <p:nvPr/>
        </p:nvSpPr>
        <p:spPr>
          <a:xfrm rot="-220">
            <a:off x="3755557" y="3732120"/>
            <a:ext cx="4695900" cy="8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Cyril et Nicolas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03225" y="0"/>
            <a:ext cx="13782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Rappels</a:t>
            </a:r>
            <a:endParaRPr/>
          </a:p>
        </p:txBody>
      </p:sp>
      <p:sp>
        <p:nvSpPr>
          <p:cNvPr id="60" name="Google Shape;60;p14"/>
          <p:cNvSpPr txBox="1"/>
          <p:nvPr/>
        </p:nvSpPr>
        <p:spPr>
          <a:xfrm>
            <a:off x="1830800" y="226759"/>
            <a:ext cx="61221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La fraction en tant que partage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61" name="Google Shape;61;p14"/>
          <p:cNvCxnSpPr/>
          <p:nvPr/>
        </p:nvCxnSpPr>
        <p:spPr>
          <a:xfrm>
            <a:off x="924450" y="1953675"/>
            <a:ext cx="68037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2" name="Google Shape;62;p14"/>
          <p:cNvCxnSpPr/>
          <p:nvPr/>
        </p:nvCxnSpPr>
        <p:spPr>
          <a:xfrm>
            <a:off x="924450" y="1836075"/>
            <a:ext cx="0" cy="235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14"/>
          <p:cNvCxnSpPr/>
          <p:nvPr/>
        </p:nvCxnSpPr>
        <p:spPr>
          <a:xfrm>
            <a:off x="3210450" y="1836075"/>
            <a:ext cx="0" cy="235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Google Shape;64;p14"/>
          <p:cNvCxnSpPr/>
          <p:nvPr/>
        </p:nvCxnSpPr>
        <p:spPr>
          <a:xfrm>
            <a:off x="5496450" y="1836075"/>
            <a:ext cx="0" cy="235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5" name="Google Shape;65;p14"/>
          <p:cNvGrpSpPr/>
          <p:nvPr/>
        </p:nvGrpSpPr>
        <p:grpSpPr>
          <a:xfrm>
            <a:off x="1686450" y="1836075"/>
            <a:ext cx="5332975" cy="235200"/>
            <a:chOff x="1686450" y="1531275"/>
            <a:chExt cx="5332975" cy="235200"/>
          </a:xfrm>
        </p:grpSpPr>
        <p:cxnSp>
          <p:nvCxnSpPr>
            <p:cNvPr id="66" name="Google Shape;66;p14"/>
            <p:cNvCxnSpPr/>
            <p:nvPr/>
          </p:nvCxnSpPr>
          <p:spPr>
            <a:xfrm>
              <a:off x="1686450" y="153127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14"/>
            <p:cNvCxnSpPr/>
            <p:nvPr/>
          </p:nvCxnSpPr>
          <p:spPr>
            <a:xfrm>
              <a:off x="2448450" y="153127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14"/>
            <p:cNvCxnSpPr/>
            <p:nvPr/>
          </p:nvCxnSpPr>
          <p:spPr>
            <a:xfrm>
              <a:off x="3972450" y="153127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14"/>
            <p:cNvCxnSpPr/>
            <p:nvPr/>
          </p:nvCxnSpPr>
          <p:spPr>
            <a:xfrm>
              <a:off x="4734450" y="153127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14"/>
            <p:cNvCxnSpPr/>
            <p:nvPr/>
          </p:nvCxnSpPr>
          <p:spPr>
            <a:xfrm>
              <a:off x="6258450" y="153127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14"/>
            <p:cNvCxnSpPr/>
            <p:nvPr/>
          </p:nvCxnSpPr>
          <p:spPr>
            <a:xfrm>
              <a:off x="7019425" y="153127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2" name="Google Shape;72;p14"/>
          <p:cNvSpPr txBox="1"/>
          <p:nvPr/>
        </p:nvSpPr>
        <p:spPr>
          <a:xfrm>
            <a:off x="776998" y="1506402"/>
            <a:ext cx="3231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0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3061145" y="1483644"/>
            <a:ext cx="3231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1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5345298" y="1497332"/>
            <a:ext cx="3231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2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5" name="Google Shape;75;p14"/>
          <p:cNvGrpSpPr/>
          <p:nvPr/>
        </p:nvGrpSpPr>
        <p:grpSpPr>
          <a:xfrm>
            <a:off x="772491" y="3096682"/>
            <a:ext cx="6951152" cy="573943"/>
            <a:chOff x="877360" y="3177107"/>
            <a:chExt cx="6951152" cy="573943"/>
          </a:xfrm>
        </p:grpSpPr>
        <p:cxnSp>
          <p:nvCxnSpPr>
            <p:cNvPr id="76" name="Google Shape;76;p14"/>
            <p:cNvCxnSpPr/>
            <p:nvPr/>
          </p:nvCxnSpPr>
          <p:spPr>
            <a:xfrm>
              <a:off x="1024813" y="3515850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7" name="Google Shape;77;p14"/>
            <p:cNvGrpSpPr/>
            <p:nvPr/>
          </p:nvGrpSpPr>
          <p:grpSpPr>
            <a:xfrm>
              <a:off x="877360" y="3177107"/>
              <a:ext cx="6951152" cy="573943"/>
              <a:chOff x="877360" y="3177107"/>
              <a:chExt cx="6951152" cy="573943"/>
            </a:xfrm>
          </p:grpSpPr>
          <p:cxnSp>
            <p:nvCxnSpPr>
              <p:cNvPr id="78" name="Google Shape;78;p14"/>
              <p:cNvCxnSpPr/>
              <p:nvPr/>
            </p:nvCxnSpPr>
            <p:spPr>
              <a:xfrm>
                <a:off x="1024813" y="3633450"/>
                <a:ext cx="6803700" cy="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cxnSp>
          <p:cxnSp>
            <p:nvCxnSpPr>
              <p:cNvPr id="79" name="Google Shape;79;p14"/>
              <p:cNvCxnSpPr/>
              <p:nvPr/>
            </p:nvCxnSpPr>
            <p:spPr>
              <a:xfrm>
                <a:off x="5596813" y="3515850"/>
                <a:ext cx="0" cy="2352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80" name="Google Shape;80;p14"/>
              <p:cNvSpPr txBox="1"/>
              <p:nvPr/>
            </p:nvSpPr>
            <p:spPr>
              <a:xfrm>
                <a:off x="877360" y="3186177"/>
                <a:ext cx="323100" cy="543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" sz="1500">
                    <a:latin typeface="Comfortaa"/>
                    <a:ea typeface="Comfortaa"/>
                    <a:cs typeface="Comfortaa"/>
                    <a:sym typeface="Comfortaa"/>
                  </a:rPr>
                  <a:t>0</a:t>
                </a:r>
                <a:endParaRPr sz="15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1" name="Google Shape;81;p14"/>
              <p:cNvSpPr txBox="1"/>
              <p:nvPr/>
            </p:nvSpPr>
            <p:spPr>
              <a:xfrm>
                <a:off x="5445660" y="3177107"/>
                <a:ext cx="323100" cy="543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" sz="1500">
                    <a:latin typeface="Comfortaa"/>
                    <a:ea typeface="Comfortaa"/>
                    <a:cs typeface="Comfortaa"/>
                    <a:sym typeface="Comfortaa"/>
                  </a:rPr>
                  <a:t>2</a:t>
                </a:r>
                <a:endParaRPr sz="1500"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</p:grpSp>
      </p:grpSp>
      <p:sp>
        <p:nvSpPr>
          <p:cNvPr id="82" name="Google Shape;82;p14"/>
          <p:cNvSpPr/>
          <p:nvPr/>
        </p:nvSpPr>
        <p:spPr>
          <a:xfrm>
            <a:off x="819650" y="1511350"/>
            <a:ext cx="7085100" cy="799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4"/>
          <p:cNvSpPr txBox="1"/>
          <p:nvPr/>
        </p:nvSpPr>
        <p:spPr>
          <a:xfrm>
            <a:off x="881025" y="818300"/>
            <a:ext cx="1494600" cy="5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omfortaa"/>
                <a:ea typeface="Comfortaa"/>
                <a:cs typeface="Comfortaa"/>
                <a:sym typeface="Comfortaa"/>
              </a:rPr>
              <a:t>Repérer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4" name="Google Shape;84;p14" descr="{&quot;id&quot;:&quot;1&quot;,&quot;code&quot;:&quot;$\\frac{2}{3}$&quot;,&quot;font&quot;:{&quot;size&quot;:14,&quot;family&quot;:&quot;Comfortaa&quot;,&quot;color&quot;:&quot;#000000&quot;},&quot;type&quot;:&quot;$&quot;,&quot;ts&quot;:1593261433663,&quot;cs&quot;:&quot;yVftkT2IIi80jexTI06Tlw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40267" y="841055"/>
            <a:ext cx="245513" cy="383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5" name="Google Shape;85;p14"/>
          <p:cNvGrpSpPr/>
          <p:nvPr/>
        </p:nvGrpSpPr>
        <p:grpSpPr>
          <a:xfrm>
            <a:off x="2445988" y="3435425"/>
            <a:ext cx="1514032" cy="235202"/>
            <a:chOff x="2550857" y="3515850"/>
            <a:chExt cx="1514032" cy="235202"/>
          </a:xfrm>
        </p:grpSpPr>
        <p:cxnSp>
          <p:nvCxnSpPr>
            <p:cNvPr id="86" name="Google Shape;86;p14"/>
            <p:cNvCxnSpPr/>
            <p:nvPr/>
          </p:nvCxnSpPr>
          <p:spPr>
            <a:xfrm>
              <a:off x="4064889" y="3515850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14"/>
            <p:cNvCxnSpPr/>
            <p:nvPr/>
          </p:nvCxnSpPr>
          <p:spPr>
            <a:xfrm>
              <a:off x="2550857" y="3515852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88" name="Google Shape;88;p14"/>
          <p:cNvSpPr txBox="1"/>
          <p:nvPr/>
        </p:nvSpPr>
        <p:spPr>
          <a:xfrm>
            <a:off x="503225" y="4361959"/>
            <a:ext cx="61221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Ici, l’unité est composée de 3 tiers :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/>
        </p:nvSpPr>
        <p:spPr>
          <a:xfrm>
            <a:off x="503225" y="0"/>
            <a:ext cx="72195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Rappels - </a:t>
            </a: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La fraction en tant que partage</a:t>
            </a:r>
            <a:endParaRPr sz="2100" b="1">
              <a:solidFill>
                <a:srgbClr val="4A86E8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881025" y="818300"/>
            <a:ext cx="4512900" cy="5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omfortaa"/>
                <a:ea typeface="Comfortaa"/>
                <a:cs typeface="Comfortaa"/>
                <a:sym typeface="Comfortaa"/>
              </a:rPr>
              <a:t>Représenter les        de pizza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95" name="Google Shape;95;p15" descr="{&quot;id&quot;:&quot;1&quot;,&quot;code&quot;:&quot;$\\frac{9}{4}$&quot;,&quot;font&quot;:{&quot;size&quot;:14,&quot;family&quot;:&quot;Comfortaa&quot;,&quot;color&quot;:&quot;#000000&quot;},&quot;type&quot;:&quot;$&quot;,&quot;ts&quot;:1593261977176,&quot;cs&quot;:&quot;/qP3wFG0+0WIT8SJZRqkJA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1859" y="855918"/>
            <a:ext cx="246800" cy="3764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5"/>
          <p:cNvSpPr/>
          <p:nvPr/>
        </p:nvSpPr>
        <p:spPr>
          <a:xfrm>
            <a:off x="1077775" y="2278575"/>
            <a:ext cx="1623600" cy="1623600"/>
          </a:xfrm>
          <a:prstGeom prst="ellipse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7" name="Google Shape;97;p15"/>
          <p:cNvCxnSpPr>
            <a:stCxn id="96" idx="2"/>
            <a:endCxn id="96" idx="6"/>
          </p:cNvCxnSpPr>
          <p:nvPr/>
        </p:nvCxnSpPr>
        <p:spPr>
          <a:xfrm>
            <a:off x="1077775" y="3090375"/>
            <a:ext cx="1623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8" name="Google Shape;98;p15"/>
          <p:cNvCxnSpPr>
            <a:stCxn id="96" idx="0"/>
          </p:cNvCxnSpPr>
          <p:nvPr/>
        </p:nvCxnSpPr>
        <p:spPr>
          <a:xfrm>
            <a:off x="1889575" y="2278575"/>
            <a:ext cx="0" cy="1623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9" name="Google Shape;99;p15"/>
          <p:cNvSpPr/>
          <p:nvPr/>
        </p:nvSpPr>
        <p:spPr>
          <a:xfrm>
            <a:off x="3718469" y="2278575"/>
            <a:ext cx="1623600" cy="1623600"/>
          </a:xfrm>
          <a:prstGeom prst="ellipse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5"/>
          <p:cNvSpPr/>
          <p:nvPr/>
        </p:nvSpPr>
        <p:spPr>
          <a:xfrm>
            <a:off x="6419175" y="2278575"/>
            <a:ext cx="1623600" cy="1623600"/>
          </a:xfrm>
          <a:prstGeom prst="ellipse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1" name="Google Shape;101;p15"/>
          <p:cNvCxnSpPr/>
          <p:nvPr/>
        </p:nvCxnSpPr>
        <p:spPr>
          <a:xfrm>
            <a:off x="3718469" y="3090375"/>
            <a:ext cx="1623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15"/>
          <p:cNvCxnSpPr/>
          <p:nvPr/>
        </p:nvCxnSpPr>
        <p:spPr>
          <a:xfrm>
            <a:off x="4530269" y="2278575"/>
            <a:ext cx="0" cy="1623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3" name="Google Shape;103;p15"/>
          <p:cNvCxnSpPr/>
          <p:nvPr/>
        </p:nvCxnSpPr>
        <p:spPr>
          <a:xfrm>
            <a:off x="6419175" y="3090375"/>
            <a:ext cx="1623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" name="Google Shape;104;p15"/>
          <p:cNvCxnSpPr/>
          <p:nvPr/>
        </p:nvCxnSpPr>
        <p:spPr>
          <a:xfrm>
            <a:off x="7230975" y="2278575"/>
            <a:ext cx="0" cy="1623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05" name="Google Shape;105;p15" descr="{&quot;id&quot;:&quot;1&quot;,&quot;code&quot;:&quot;$\\leq\\frac{9}{4}\\leq$&quot;,&quot;font&quot;:{&quot;size&quot;:14,&quot;family&quot;:&quot;Comfortaa&quot;,&quot;color&quot;:&quot;#000000&quot;},&quot;type&quot;:&quot;$&quot;,&quot;ts&quot;:1593262228307,&quot;cs&quot;:&quot;NzUDo8HATXXDAgsorHdBAA==&quot;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61548" y="1511849"/>
            <a:ext cx="904275" cy="3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 descr="{&quot;id&quot;:&quot;1&quot;,&quot;code&quot;:&quot;$\\frac{9}{4}=$&quot;,&quot;font&quot;:{&quot;size&quot;:14,&quot;family&quot;:&quot;Comfortaa&quot;,&quot;color&quot;:&quot;#000000&quot;},&quot;type&quot;:&quot;$&quot;,&quot;ts&quot;:1593458131066,&quot;cs&quot;:&quot;jB/5SH0X9WSK/644xo9wBg==&quot;}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54618" y="4247093"/>
            <a:ext cx="779383" cy="5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/>
        </p:nvSpPr>
        <p:spPr>
          <a:xfrm>
            <a:off x="503225" y="0"/>
            <a:ext cx="73638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Rappels - </a:t>
            </a: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La fraction en tant que quotient</a:t>
            </a:r>
            <a:endParaRPr sz="2100" b="1">
              <a:solidFill>
                <a:srgbClr val="4A86E8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303450" y="1251550"/>
            <a:ext cx="8496600" cy="9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quotient de a par b ( avec b non nul)  est le nombre qui, multiplié par b, donne a.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Il se note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13" name="Google Shape;113;p16" descr="{&quot;id&quot;:&quot;2&quot;,&quot;code&quot;:&quot;$\\frac{a}{b}$&quot;,&quot;font&quot;:{&quot;size&quot;:15,&quot;family&quot;:&quot;Comfortaa&quot;,&quot;color&quot;:&quot;#000000&quot;},&quot;type&quot;:&quot;$&quot;,&quot;ts&quot;:1593262385156,&quot;cs&quot;:&quot;eixhUlN8djWRl5RZ4PKgNw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4419" y="1836903"/>
            <a:ext cx="321821" cy="4164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4" name="Google Shape;114;p16"/>
          <p:cNvGrpSpPr/>
          <p:nvPr/>
        </p:nvGrpSpPr>
        <p:grpSpPr>
          <a:xfrm>
            <a:off x="387575" y="2890875"/>
            <a:ext cx="8496600" cy="940800"/>
            <a:chOff x="387575" y="2890875"/>
            <a:chExt cx="8496600" cy="940800"/>
          </a:xfrm>
        </p:grpSpPr>
        <p:sp>
          <p:nvSpPr>
            <p:cNvPr id="115" name="Google Shape;115;p16"/>
            <p:cNvSpPr txBox="1"/>
            <p:nvPr/>
          </p:nvSpPr>
          <p:spPr>
            <a:xfrm>
              <a:off x="387575" y="2890875"/>
              <a:ext cx="8496600" cy="94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1500">
                  <a:latin typeface="Comfortaa"/>
                  <a:ea typeface="Comfortaa"/>
                  <a:cs typeface="Comfortaa"/>
                  <a:sym typeface="Comfortaa"/>
                </a:rPr>
                <a:t>Exemple :        est le quotient de 5 par 3</a:t>
              </a:r>
              <a:endParaRPr sz="1500">
                <a:latin typeface="Comfortaa"/>
                <a:ea typeface="Comfortaa"/>
                <a:cs typeface="Comfortaa"/>
                <a:sym typeface="Comfortaa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500">
                <a:latin typeface="Comfortaa"/>
                <a:ea typeface="Comfortaa"/>
                <a:cs typeface="Comfortaa"/>
                <a:sym typeface="Comfortaa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1500">
                  <a:latin typeface="Comfortaa"/>
                  <a:ea typeface="Comfortaa"/>
                  <a:cs typeface="Comfortaa"/>
                  <a:sym typeface="Comfortaa"/>
                </a:rPr>
                <a:t>		   </a:t>
              </a:r>
              <a:endParaRPr sz="15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pic>
          <p:nvPicPr>
            <p:cNvPr id="116" name="Google Shape;116;p16" descr="{&quot;id&quot;:&quot;2&quot;,&quot;code&quot;:&quot;$\\frac{5}{3}$&quot;,&quot;font&quot;:{&quot;size&quot;:15,&quot;family&quot;:&quot;Comfortaa&quot;,&quot;color&quot;:&quot;#000000&quot;},&quot;type&quot;:&quot;$&quot;,&quot;ts&quot;:1593262463342,&quot;cs&quot;:&quot;4l9Ur0Vl7P9pMAgOGzMv4A==&quot;}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488948" y="2906384"/>
              <a:ext cx="269517" cy="4164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7" name="Google Shape;117;p16" descr="{&quot;id&quot;:&quot;2&quot;,&quot;code&quot;:&quot;$\\frac{5}{3}\\times3=5$&quot;,&quot;font&quot;:{&quot;size&quot;:15,&quot;family&quot;:&quot;Comfortaa&quot;,&quot;color&quot;:&quot;#000000&quot;},&quot;type&quot;:&quot;$&quot;,&quot;ts&quot;:1593262546550,&quot;cs&quot;:&quot;u8oHwsl2adJMCUXBSKXtNA==&quot;}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88948" y="3669168"/>
            <a:ext cx="1117798" cy="31492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6"/>
          <p:cNvSpPr txBox="1"/>
          <p:nvPr/>
        </p:nvSpPr>
        <p:spPr>
          <a:xfrm>
            <a:off x="1430625" y="4284575"/>
            <a:ext cx="6052500" cy="60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C’est la solution de l’opération à trou :  ... x 3 = 5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1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 Comparaison de fractions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4" name="Google Shape;124;p17"/>
          <p:cNvSpPr/>
          <p:nvPr/>
        </p:nvSpPr>
        <p:spPr>
          <a:xfrm>
            <a:off x="1573050" y="1001725"/>
            <a:ext cx="6480000" cy="3261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7"/>
          <p:cNvSpPr txBox="1"/>
          <p:nvPr/>
        </p:nvSpPr>
        <p:spPr>
          <a:xfrm>
            <a:off x="3838200" y="606900"/>
            <a:ext cx="1949700" cy="5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Ruban unité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6" name="Google Shape;126;p17"/>
          <p:cNvSpPr txBox="1"/>
          <p:nvPr/>
        </p:nvSpPr>
        <p:spPr>
          <a:xfrm>
            <a:off x="455400" y="1835550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d’Alicia mesure       du ruban unité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27" name="Google Shape;127;p17" descr="{&quot;id&quot;:&quot;3&quot;,&quot;code&quot;:&quot;$\\frac{4}{7}$&quot;,&quot;font&quot;:{&quot;size&quot;:14,&quot;family&quot;:&quot;Arial&quot;,&quot;color&quot;:&quot;black&quot;},&quot;type&quot;:&quot;$&quot;,&quot;ts&quot;:1593262996372,&quot;cs&quot;:&quot;Qfg0EsM/nrDj+2PX6VRzRA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9649" y="1835550"/>
            <a:ext cx="278000" cy="43242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7"/>
          <p:cNvSpPr txBox="1"/>
          <p:nvPr/>
        </p:nvSpPr>
        <p:spPr>
          <a:xfrm>
            <a:off x="455400" y="3305225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de Boris mesure       du ruban unité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29" name="Google Shape;129;p17" descr="{&quot;id&quot;:&quot;3&quot;,&quot;code&quot;:&quot;$\\frac{5}{7}$&quot;,&quot;font&quot;:{&quot;size&quot;:14,&quot;family&quot;:&quot;Arial&quot;,&quot;color&quot;:&quot;black&quot;},&quot;type&quot;:&quot;$&quot;,&quot;ts&quot;:1593263053134,&quot;cs&quot;:&quot;UkVcxg2nqDX/8Lv/064xIg==&quot;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68273" y="3305225"/>
            <a:ext cx="278000" cy="429373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7"/>
          <p:cNvSpPr/>
          <p:nvPr/>
        </p:nvSpPr>
        <p:spPr>
          <a:xfrm>
            <a:off x="1573050" y="2489300"/>
            <a:ext cx="6480000" cy="3261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7"/>
          <p:cNvSpPr/>
          <p:nvPr/>
        </p:nvSpPr>
        <p:spPr>
          <a:xfrm>
            <a:off x="1573050" y="3976875"/>
            <a:ext cx="6480000" cy="3261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" name="Google Shape;132;p17"/>
          <p:cNvGrpSpPr/>
          <p:nvPr/>
        </p:nvGrpSpPr>
        <p:grpSpPr>
          <a:xfrm>
            <a:off x="1573050" y="2489177"/>
            <a:ext cx="5551200" cy="326438"/>
            <a:chOff x="1573050" y="2489177"/>
            <a:chExt cx="5551200" cy="326438"/>
          </a:xfrm>
        </p:grpSpPr>
        <p:sp>
          <p:nvSpPr>
            <p:cNvPr id="133" name="Google Shape;133;p17"/>
            <p:cNvSpPr/>
            <p:nvPr/>
          </p:nvSpPr>
          <p:spPr>
            <a:xfrm>
              <a:off x="1573050" y="2489515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7"/>
            <p:cNvSpPr/>
            <p:nvPr/>
          </p:nvSpPr>
          <p:spPr>
            <a:xfrm>
              <a:off x="2498250" y="2489290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3423450" y="2489402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4348650" y="2489177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5273850" y="2489415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6199050" y="2489190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" name="Google Shape;139;p17"/>
          <p:cNvGrpSpPr/>
          <p:nvPr/>
        </p:nvGrpSpPr>
        <p:grpSpPr>
          <a:xfrm>
            <a:off x="1573050" y="3976977"/>
            <a:ext cx="5551200" cy="326438"/>
            <a:chOff x="1573050" y="2489177"/>
            <a:chExt cx="5551200" cy="326438"/>
          </a:xfrm>
        </p:grpSpPr>
        <p:sp>
          <p:nvSpPr>
            <p:cNvPr id="140" name="Google Shape;140;p17"/>
            <p:cNvSpPr/>
            <p:nvPr/>
          </p:nvSpPr>
          <p:spPr>
            <a:xfrm>
              <a:off x="1573050" y="2489515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7"/>
            <p:cNvSpPr/>
            <p:nvPr/>
          </p:nvSpPr>
          <p:spPr>
            <a:xfrm>
              <a:off x="2498250" y="2489290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7"/>
            <p:cNvSpPr/>
            <p:nvPr/>
          </p:nvSpPr>
          <p:spPr>
            <a:xfrm>
              <a:off x="3423450" y="2489402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7"/>
            <p:cNvSpPr/>
            <p:nvPr/>
          </p:nvSpPr>
          <p:spPr>
            <a:xfrm>
              <a:off x="4348650" y="2489177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7"/>
            <p:cNvSpPr/>
            <p:nvPr/>
          </p:nvSpPr>
          <p:spPr>
            <a:xfrm>
              <a:off x="5273850" y="2489415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7"/>
            <p:cNvSpPr/>
            <p:nvPr/>
          </p:nvSpPr>
          <p:spPr>
            <a:xfrm>
              <a:off x="6199050" y="2489190"/>
              <a:ext cx="925200" cy="326100"/>
            </a:xfrm>
            <a:prstGeom prst="rect">
              <a:avLst/>
            </a:prstGeom>
            <a:solidFill>
              <a:srgbClr val="D9D2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Comparaison de fractions (2)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51" name="Google Shape;151;p18"/>
          <p:cNvSpPr txBox="1"/>
          <p:nvPr/>
        </p:nvSpPr>
        <p:spPr>
          <a:xfrm>
            <a:off x="682975" y="978300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d’Alicia mesure       du ruban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52" name="Google Shape;152;p18" descr="{&quot;id&quot;:&quot;3&quot;,&quot;code&quot;:&quot;$\\frac{7}{3}$&quot;,&quot;font&quot;:{&quot;size&quot;:14,&quot;family&quot;:&quot;Arial&quot;,&quot;color&quot;:&quot;black&quot;},&quot;type&quot;:&quot;$&quot;,&quot;ts&quot;:1593263334757,&quot;cs&quot;:&quot;ebBbXCad1lxwZSifzbEwfA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3085" y="1038990"/>
            <a:ext cx="220464" cy="342503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8"/>
          <p:cNvSpPr txBox="1"/>
          <p:nvPr/>
        </p:nvSpPr>
        <p:spPr>
          <a:xfrm>
            <a:off x="682975" y="2759013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de Boris mesure       du ruban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54" name="Google Shape;154;p18" descr="{&quot;id&quot;:&quot;3&quot;,&quot;code&quot;:&quot;$\\frac{7}{4}$&quot;,&quot;font&quot;:{&quot;size&quot;:14,&quot;family&quot;:&quot;Arial&quot;,&quot;color&quot;:&quot;black&quot;},&quot;type&quot;:&quot;$&quot;,&quot;ts&quot;:1593263350875,&quot;cs&quot;:&quot;773OkxDjCTi32+HC+cDz5w==&quot;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27180" y="2827626"/>
            <a:ext cx="220464" cy="33813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5" name="Google Shape;155;p18"/>
          <p:cNvGrpSpPr/>
          <p:nvPr/>
        </p:nvGrpSpPr>
        <p:grpSpPr>
          <a:xfrm>
            <a:off x="878700" y="1662078"/>
            <a:ext cx="6951144" cy="573947"/>
            <a:chOff x="878700" y="1662078"/>
            <a:chExt cx="6951144" cy="573947"/>
          </a:xfrm>
        </p:grpSpPr>
        <p:cxnSp>
          <p:nvCxnSpPr>
            <p:cNvPr id="156" name="Google Shape;156;p18"/>
            <p:cNvCxnSpPr/>
            <p:nvPr/>
          </p:nvCxnSpPr>
          <p:spPr>
            <a:xfrm>
              <a:off x="1026144" y="200082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Google Shape;157;p18"/>
            <p:cNvCxnSpPr/>
            <p:nvPr/>
          </p:nvCxnSpPr>
          <p:spPr>
            <a:xfrm>
              <a:off x="1026144" y="2118425"/>
              <a:ext cx="6803700" cy="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58" name="Google Shape;158;p18"/>
            <p:cNvCxnSpPr/>
            <p:nvPr/>
          </p:nvCxnSpPr>
          <p:spPr>
            <a:xfrm>
              <a:off x="7510730" y="200082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9" name="Google Shape;159;p18"/>
            <p:cNvSpPr txBox="1"/>
            <p:nvPr/>
          </p:nvSpPr>
          <p:spPr>
            <a:xfrm>
              <a:off x="878700" y="1671151"/>
              <a:ext cx="323100" cy="33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1500">
                  <a:latin typeface="Comfortaa"/>
                  <a:ea typeface="Comfortaa"/>
                  <a:cs typeface="Comfortaa"/>
                  <a:sym typeface="Comfortaa"/>
                </a:rPr>
                <a:t>0</a:t>
              </a:r>
              <a:endParaRPr sz="15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0" name="Google Shape;160;p18"/>
            <p:cNvSpPr txBox="1"/>
            <p:nvPr/>
          </p:nvSpPr>
          <p:spPr>
            <a:xfrm>
              <a:off x="7359586" y="1662078"/>
              <a:ext cx="323100" cy="33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1500">
                  <a:latin typeface="Comfortaa"/>
                  <a:ea typeface="Comfortaa"/>
                  <a:cs typeface="Comfortaa"/>
                  <a:sym typeface="Comfortaa"/>
                </a:rPr>
                <a:t>7</a:t>
              </a:r>
              <a:endParaRPr sz="15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61" name="Google Shape;161;p18"/>
          <p:cNvGrpSpPr/>
          <p:nvPr/>
        </p:nvGrpSpPr>
        <p:grpSpPr>
          <a:xfrm>
            <a:off x="3191730" y="1997688"/>
            <a:ext cx="2160000" cy="246255"/>
            <a:chOff x="3191730" y="1997688"/>
            <a:chExt cx="2160000" cy="246255"/>
          </a:xfrm>
        </p:grpSpPr>
        <p:cxnSp>
          <p:nvCxnSpPr>
            <p:cNvPr id="162" name="Google Shape;162;p18"/>
            <p:cNvCxnSpPr/>
            <p:nvPr/>
          </p:nvCxnSpPr>
          <p:spPr>
            <a:xfrm>
              <a:off x="3191730" y="1997688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" name="Google Shape;163;p18"/>
            <p:cNvCxnSpPr/>
            <p:nvPr/>
          </p:nvCxnSpPr>
          <p:spPr>
            <a:xfrm>
              <a:off x="5351730" y="2008743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64" name="Google Shape;164;p18"/>
          <p:cNvGrpSpPr/>
          <p:nvPr/>
        </p:nvGrpSpPr>
        <p:grpSpPr>
          <a:xfrm>
            <a:off x="872350" y="3296253"/>
            <a:ext cx="6951144" cy="573947"/>
            <a:chOff x="878700" y="1662078"/>
            <a:chExt cx="6951144" cy="573947"/>
          </a:xfrm>
        </p:grpSpPr>
        <p:cxnSp>
          <p:nvCxnSpPr>
            <p:cNvPr id="165" name="Google Shape;165;p18"/>
            <p:cNvCxnSpPr/>
            <p:nvPr/>
          </p:nvCxnSpPr>
          <p:spPr>
            <a:xfrm>
              <a:off x="1026144" y="200082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18"/>
            <p:cNvCxnSpPr/>
            <p:nvPr/>
          </p:nvCxnSpPr>
          <p:spPr>
            <a:xfrm>
              <a:off x="1026144" y="2118425"/>
              <a:ext cx="6803700" cy="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67" name="Google Shape;167;p18"/>
            <p:cNvCxnSpPr/>
            <p:nvPr/>
          </p:nvCxnSpPr>
          <p:spPr>
            <a:xfrm>
              <a:off x="7510730" y="2000825"/>
              <a:ext cx="0" cy="2352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68" name="Google Shape;168;p18"/>
            <p:cNvSpPr txBox="1"/>
            <p:nvPr/>
          </p:nvSpPr>
          <p:spPr>
            <a:xfrm>
              <a:off x="878700" y="1671151"/>
              <a:ext cx="323100" cy="33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1500">
                  <a:latin typeface="Comfortaa"/>
                  <a:ea typeface="Comfortaa"/>
                  <a:cs typeface="Comfortaa"/>
                  <a:sym typeface="Comfortaa"/>
                </a:rPr>
                <a:t>0</a:t>
              </a:r>
              <a:endParaRPr sz="15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69" name="Google Shape;169;p18"/>
            <p:cNvSpPr txBox="1"/>
            <p:nvPr/>
          </p:nvSpPr>
          <p:spPr>
            <a:xfrm>
              <a:off x="7359586" y="1662078"/>
              <a:ext cx="323100" cy="33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" sz="1500">
                  <a:latin typeface="Comfortaa"/>
                  <a:ea typeface="Comfortaa"/>
                  <a:cs typeface="Comfortaa"/>
                  <a:sym typeface="Comfortaa"/>
                </a:rPr>
                <a:t>7</a:t>
              </a:r>
              <a:endParaRPr sz="15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grpSp>
        <p:nvGrpSpPr>
          <p:cNvPr id="170" name="Google Shape;170;p18"/>
          <p:cNvGrpSpPr/>
          <p:nvPr/>
        </p:nvGrpSpPr>
        <p:grpSpPr>
          <a:xfrm>
            <a:off x="2651725" y="3641409"/>
            <a:ext cx="3240000" cy="228791"/>
            <a:chOff x="2651725" y="3641409"/>
            <a:chExt cx="3240000" cy="228791"/>
          </a:xfrm>
        </p:grpSpPr>
        <p:cxnSp>
          <p:nvCxnSpPr>
            <p:cNvPr id="171" name="Google Shape;171;p18"/>
            <p:cNvCxnSpPr/>
            <p:nvPr/>
          </p:nvCxnSpPr>
          <p:spPr>
            <a:xfrm>
              <a:off x="2651725" y="3641409"/>
              <a:ext cx="0" cy="2199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18"/>
            <p:cNvCxnSpPr/>
            <p:nvPr/>
          </p:nvCxnSpPr>
          <p:spPr>
            <a:xfrm>
              <a:off x="5891725" y="3650300"/>
              <a:ext cx="0" cy="2199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3" name="Google Shape;173;p18"/>
            <p:cNvCxnSpPr/>
            <p:nvPr/>
          </p:nvCxnSpPr>
          <p:spPr>
            <a:xfrm>
              <a:off x="4271725" y="3648995"/>
              <a:ext cx="0" cy="2199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9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Comparaison de fractions (3)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79" name="Google Shape;179;p19"/>
          <p:cNvSpPr txBox="1"/>
          <p:nvPr/>
        </p:nvSpPr>
        <p:spPr>
          <a:xfrm>
            <a:off x="682975" y="978300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d’Alicia mesure       du ruban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80" name="Google Shape;180;p19" descr="{&quot;id&quot;:&quot;3&quot;,&quot;code&quot;:&quot;$\\frac{7}{6}$&quot;,&quot;font&quot;:{&quot;size&quot;:14,&quot;family&quot;:&quot;Arial&quot;,&quot;color&quot;:&quot;black&quot;},&quot;type&quot;:&quot;$&quot;,&quot;ts&quot;:1593263942503,&quot;cs&quot;:&quot;CV6cmEtrY4QWubgDdHk1lA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3227" y="1038990"/>
            <a:ext cx="220464" cy="342503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9"/>
          <p:cNvSpPr txBox="1"/>
          <p:nvPr/>
        </p:nvSpPr>
        <p:spPr>
          <a:xfrm>
            <a:off x="682975" y="2759013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de Boris mesure       du ruban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82" name="Google Shape;182;p19" descr="{&quot;id&quot;:&quot;3&quot;,&quot;code&quot;:&quot;$\\frac{8}{9}$&quot;,&quot;font&quot;:{&quot;size&quot;:14,&quot;family&quot;:&quot;Arial&quot;,&quot;color&quot;:&quot;black&quot;},&quot;type&quot;:&quot;$&quot;,&quot;ts&quot;:1593263954907,&quot;cs&quot;:&quot;TXeXiHRM5KB/sDbvDwjc+A==&quot;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28725" y="2827626"/>
            <a:ext cx="220464" cy="34051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9"/>
          <p:cNvSpPr txBox="1"/>
          <p:nvPr/>
        </p:nvSpPr>
        <p:spPr>
          <a:xfrm>
            <a:off x="2377025" y="4213175"/>
            <a:ext cx="40155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Comparaison avec l’unité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0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Comparaison de fractions (4)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9" name="Google Shape;189;p20"/>
          <p:cNvSpPr txBox="1"/>
          <p:nvPr/>
        </p:nvSpPr>
        <p:spPr>
          <a:xfrm>
            <a:off x="682975" y="978300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d’Alicia mesure       du ruban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90" name="Google Shape;190;p20" descr="{&quot;id&quot;:&quot;3&quot;,&quot;code&quot;:&quot;$\\frac{7}{5}$&quot;,&quot;font&quot;:{&quot;size&quot;:14,&quot;family&quot;:&quot;Arial&quot;,&quot;color&quot;:&quot;black&quot;},&quot;type&quot;:&quot;$&quot;,&quot;ts&quot;:1593264012879,&quot;cs&quot;:&quot;IebFiOfUNskFv4XuJ6HaTA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3369" y="1038990"/>
            <a:ext cx="220464" cy="342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0" descr="{&quot;id&quot;:&quot;3&quot;,&quot;code&quot;:&quot;$\\frac{13}{10}$&quot;,&quot;font&quot;:{&quot;size&quot;:14,&quot;family&quot;:&quot;Arial&quot;,&quot;color&quot;:&quot;black&quot;},&quot;type&quot;:&quot;$&quot;,&quot;ts&quot;:1593264031668,&quot;cs&quot;:&quot;O463OnfINHH8EM8UJIwnew==&quot;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75621" y="2826070"/>
            <a:ext cx="318690" cy="340519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0"/>
          <p:cNvSpPr/>
          <p:nvPr/>
        </p:nvSpPr>
        <p:spPr>
          <a:xfrm>
            <a:off x="1154800" y="1782600"/>
            <a:ext cx="3600000" cy="326100"/>
          </a:xfrm>
          <a:prstGeom prst="rect">
            <a:avLst/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0"/>
          <p:cNvSpPr/>
          <p:nvPr/>
        </p:nvSpPr>
        <p:spPr>
          <a:xfrm>
            <a:off x="4754800" y="1782600"/>
            <a:ext cx="3600000" cy="326100"/>
          </a:xfrm>
          <a:prstGeom prst="rect">
            <a:avLst/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4" name="Google Shape;194;p20"/>
          <p:cNvGrpSpPr/>
          <p:nvPr/>
        </p:nvGrpSpPr>
        <p:grpSpPr>
          <a:xfrm>
            <a:off x="1881404" y="1775200"/>
            <a:ext cx="5752931" cy="318637"/>
            <a:chOff x="1881404" y="1775200"/>
            <a:chExt cx="5752931" cy="318637"/>
          </a:xfrm>
        </p:grpSpPr>
        <p:grpSp>
          <p:nvGrpSpPr>
            <p:cNvPr id="195" name="Google Shape;195;p20"/>
            <p:cNvGrpSpPr/>
            <p:nvPr/>
          </p:nvGrpSpPr>
          <p:grpSpPr>
            <a:xfrm>
              <a:off x="1881404" y="1775200"/>
              <a:ext cx="2141186" cy="318300"/>
              <a:chOff x="1881404" y="1775200"/>
              <a:chExt cx="2141186" cy="318300"/>
            </a:xfrm>
          </p:grpSpPr>
          <p:cxnSp>
            <p:nvCxnSpPr>
              <p:cNvPr id="196" name="Google Shape;196;p20"/>
              <p:cNvCxnSpPr/>
              <p:nvPr/>
            </p:nvCxnSpPr>
            <p:spPr>
              <a:xfrm>
                <a:off x="1881404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" name="Google Shape;197;p20"/>
              <p:cNvCxnSpPr/>
              <p:nvPr/>
            </p:nvCxnSpPr>
            <p:spPr>
              <a:xfrm>
                <a:off x="2597549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8" name="Google Shape;198;p20"/>
              <p:cNvCxnSpPr/>
              <p:nvPr/>
            </p:nvCxnSpPr>
            <p:spPr>
              <a:xfrm>
                <a:off x="3313694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9" name="Google Shape;199;p20"/>
              <p:cNvCxnSpPr/>
              <p:nvPr/>
            </p:nvCxnSpPr>
            <p:spPr>
              <a:xfrm>
                <a:off x="4022590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0" name="Google Shape;200;p20"/>
            <p:cNvGrpSpPr/>
            <p:nvPr/>
          </p:nvGrpSpPr>
          <p:grpSpPr>
            <a:xfrm>
              <a:off x="5493149" y="1775537"/>
              <a:ext cx="2141186" cy="318300"/>
              <a:chOff x="1881404" y="1775200"/>
              <a:chExt cx="2141186" cy="318300"/>
            </a:xfrm>
          </p:grpSpPr>
          <p:cxnSp>
            <p:nvCxnSpPr>
              <p:cNvPr id="201" name="Google Shape;201;p20"/>
              <p:cNvCxnSpPr/>
              <p:nvPr/>
            </p:nvCxnSpPr>
            <p:spPr>
              <a:xfrm>
                <a:off x="1881404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2" name="Google Shape;202;p20"/>
              <p:cNvCxnSpPr/>
              <p:nvPr/>
            </p:nvCxnSpPr>
            <p:spPr>
              <a:xfrm>
                <a:off x="2597549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3" name="Google Shape;203;p20"/>
              <p:cNvCxnSpPr/>
              <p:nvPr/>
            </p:nvCxnSpPr>
            <p:spPr>
              <a:xfrm>
                <a:off x="3313694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" name="Google Shape;204;p20"/>
              <p:cNvCxnSpPr/>
              <p:nvPr/>
            </p:nvCxnSpPr>
            <p:spPr>
              <a:xfrm>
                <a:off x="4022590" y="1775200"/>
                <a:ext cx="0" cy="3183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4A86E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05" name="Google Shape;205;p20"/>
          <p:cNvSpPr txBox="1"/>
          <p:nvPr/>
        </p:nvSpPr>
        <p:spPr>
          <a:xfrm>
            <a:off x="682975" y="2759013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de Boris mesure       du ruban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206" name="Google Shape;206;p20"/>
          <p:cNvGrpSpPr/>
          <p:nvPr/>
        </p:nvGrpSpPr>
        <p:grpSpPr>
          <a:xfrm>
            <a:off x="1513039" y="1790655"/>
            <a:ext cx="6497749" cy="318637"/>
            <a:chOff x="1513039" y="2361986"/>
            <a:chExt cx="6497749" cy="318637"/>
          </a:xfrm>
        </p:grpSpPr>
        <p:cxnSp>
          <p:nvCxnSpPr>
            <p:cNvPr id="207" name="Google Shape;207;p20"/>
            <p:cNvCxnSpPr/>
            <p:nvPr/>
          </p:nvCxnSpPr>
          <p:spPr>
            <a:xfrm>
              <a:off x="4389509" y="2362147"/>
              <a:ext cx="0" cy="318300"/>
            </a:xfrm>
            <a:prstGeom prst="straightConnector1">
              <a:avLst/>
            </a:prstGeom>
            <a:noFill/>
            <a:ln w="19050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" name="Google Shape;208;p20"/>
            <p:cNvCxnSpPr/>
            <p:nvPr/>
          </p:nvCxnSpPr>
          <p:spPr>
            <a:xfrm>
              <a:off x="8010788" y="2362147"/>
              <a:ext cx="0" cy="318300"/>
            </a:xfrm>
            <a:prstGeom prst="straightConnector1">
              <a:avLst/>
            </a:prstGeom>
            <a:noFill/>
            <a:ln w="19050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09" name="Google Shape;209;p20"/>
            <p:cNvGrpSpPr/>
            <p:nvPr/>
          </p:nvGrpSpPr>
          <p:grpSpPr>
            <a:xfrm>
              <a:off x="1513039" y="2361986"/>
              <a:ext cx="5752931" cy="318637"/>
              <a:chOff x="1881404" y="1775200"/>
              <a:chExt cx="5752931" cy="318637"/>
            </a:xfrm>
          </p:grpSpPr>
          <p:grpSp>
            <p:nvGrpSpPr>
              <p:cNvPr id="210" name="Google Shape;210;p20"/>
              <p:cNvGrpSpPr/>
              <p:nvPr/>
            </p:nvGrpSpPr>
            <p:grpSpPr>
              <a:xfrm>
                <a:off x="1881404" y="1775200"/>
                <a:ext cx="2141186" cy="318300"/>
                <a:chOff x="1881404" y="1775200"/>
                <a:chExt cx="2141186" cy="318300"/>
              </a:xfrm>
            </p:grpSpPr>
            <p:cxnSp>
              <p:nvCxnSpPr>
                <p:cNvPr id="211" name="Google Shape;211;p20"/>
                <p:cNvCxnSpPr/>
                <p:nvPr/>
              </p:nvCxnSpPr>
              <p:spPr>
                <a:xfrm>
                  <a:off x="1881404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2" name="Google Shape;212;p20"/>
                <p:cNvCxnSpPr/>
                <p:nvPr/>
              </p:nvCxnSpPr>
              <p:spPr>
                <a:xfrm>
                  <a:off x="2597549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3" name="Google Shape;213;p20"/>
                <p:cNvCxnSpPr/>
                <p:nvPr/>
              </p:nvCxnSpPr>
              <p:spPr>
                <a:xfrm>
                  <a:off x="3313694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4" name="Google Shape;214;p20"/>
                <p:cNvCxnSpPr/>
                <p:nvPr/>
              </p:nvCxnSpPr>
              <p:spPr>
                <a:xfrm>
                  <a:off x="4022590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215" name="Google Shape;215;p20"/>
              <p:cNvGrpSpPr/>
              <p:nvPr/>
            </p:nvGrpSpPr>
            <p:grpSpPr>
              <a:xfrm>
                <a:off x="5493149" y="1775537"/>
                <a:ext cx="2141186" cy="318300"/>
                <a:chOff x="1881404" y="1775200"/>
                <a:chExt cx="2141186" cy="318300"/>
              </a:xfrm>
            </p:grpSpPr>
            <p:cxnSp>
              <p:nvCxnSpPr>
                <p:cNvPr id="216" name="Google Shape;216;p20"/>
                <p:cNvCxnSpPr/>
                <p:nvPr/>
              </p:nvCxnSpPr>
              <p:spPr>
                <a:xfrm>
                  <a:off x="1881404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7" name="Google Shape;217;p20"/>
                <p:cNvCxnSpPr/>
                <p:nvPr/>
              </p:nvCxnSpPr>
              <p:spPr>
                <a:xfrm>
                  <a:off x="2597549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8" name="Google Shape;218;p20"/>
                <p:cNvCxnSpPr/>
                <p:nvPr/>
              </p:nvCxnSpPr>
              <p:spPr>
                <a:xfrm>
                  <a:off x="3313694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9" name="Google Shape;219;p20"/>
                <p:cNvCxnSpPr/>
                <p:nvPr/>
              </p:nvCxnSpPr>
              <p:spPr>
                <a:xfrm>
                  <a:off x="4022590" y="1775200"/>
                  <a:ext cx="0" cy="3183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4A86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Comparaison de fractions (5)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25" name="Google Shape;225;p21"/>
          <p:cNvSpPr txBox="1"/>
          <p:nvPr/>
        </p:nvSpPr>
        <p:spPr>
          <a:xfrm>
            <a:off x="73375" y="978300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d’Alicia mesure       du ruban 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26" name="Google Shape;226;p21" descr="{&quot;id&quot;:&quot;3&quot;,&quot;code&quot;:&quot;$\\frac{5}{8}$&quot;,&quot;font&quot;:{&quot;size&quot;:14,&quot;family&quot;:&quot;Arial&quot;,&quot;color&quot;:&quot;black&quot;},&quot;type&quot;:&quot;$&quot;,&quot;ts&quot;:1593265060076,&quot;cs&quot;:&quot;kuA7VJXQpPInzBtzKZa75g==&quot;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3911" y="1038990"/>
            <a:ext cx="220464" cy="340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1" descr="{&quot;id&quot;:&quot;3&quot;,&quot;code&quot;:&quot;$\\frac{2}{3}$&quot;,&quot;font&quot;:{&quot;size&quot;:14,&quot;family&quot;:&quot;Arial&quot;,&quot;color&quot;:&quot;black&quot;},&quot;type&quot;:&quot;$&quot;,&quot;ts&quot;:1593265091588,&quot;cs&quot;:&quot;1aAYdhXFfZNuMC2SMHxUcg==&quot;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92114" y="1021770"/>
            <a:ext cx="220464" cy="340519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1"/>
          <p:cNvSpPr/>
          <p:nvPr/>
        </p:nvSpPr>
        <p:spPr>
          <a:xfrm>
            <a:off x="274625" y="1699150"/>
            <a:ext cx="3600000" cy="326100"/>
          </a:xfrm>
          <a:prstGeom prst="rect">
            <a:avLst/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1"/>
          <p:cNvSpPr txBox="1"/>
          <p:nvPr/>
        </p:nvSpPr>
        <p:spPr>
          <a:xfrm>
            <a:off x="4649575" y="978288"/>
            <a:ext cx="4923300" cy="80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latin typeface="Comfortaa"/>
                <a:ea typeface="Comfortaa"/>
                <a:cs typeface="Comfortaa"/>
                <a:sym typeface="Comfortaa"/>
              </a:rPr>
              <a:t>Le ruban de Boris mesure       du ruban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30" name="Google Shape;230;p21"/>
          <p:cNvSpPr/>
          <p:nvPr/>
        </p:nvSpPr>
        <p:spPr>
          <a:xfrm>
            <a:off x="4920475" y="1706400"/>
            <a:ext cx="3600000" cy="326100"/>
          </a:xfrm>
          <a:prstGeom prst="rect">
            <a:avLst/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31" name="Google Shape;231;p21"/>
          <p:cNvCxnSpPr/>
          <p:nvPr/>
        </p:nvCxnSpPr>
        <p:spPr>
          <a:xfrm>
            <a:off x="728094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2" name="Google Shape;232;p21"/>
          <p:cNvCxnSpPr/>
          <p:nvPr/>
        </p:nvCxnSpPr>
        <p:spPr>
          <a:xfrm>
            <a:off x="1177707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3" name="Google Shape;233;p21"/>
          <p:cNvCxnSpPr/>
          <p:nvPr/>
        </p:nvCxnSpPr>
        <p:spPr>
          <a:xfrm>
            <a:off x="1634570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234;p21"/>
          <p:cNvCxnSpPr/>
          <p:nvPr/>
        </p:nvCxnSpPr>
        <p:spPr>
          <a:xfrm>
            <a:off x="2084184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Google Shape;235;p21"/>
          <p:cNvCxnSpPr/>
          <p:nvPr/>
        </p:nvCxnSpPr>
        <p:spPr>
          <a:xfrm>
            <a:off x="2541384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236;p21"/>
          <p:cNvCxnSpPr/>
          <p:nvPr/>
        </p:nvCxnSpPr>
        <p:spPr>
          <a:xfrm>
            <a:off x="2998247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7" name="Google Shape;237;p21"/>
          <p:cNvCxnSpPr/>
          <p:nvPr/>
        </p:nvCxnSpPr>
        <p:spPr>
          <a:xfrm>
            <a:off x="3447860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8" name="Google Shape;238;p21"/>
          <p:cNvCxnSpPr/>
          <p:nvPr/>
        </p:nvCxnSpPr>
        <p:spPr>
          <a:xfrm>
            <a:off x="6119285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9" name="Google Shape;239;p21"/>
          <p:cNvCxnSpPr/>
          <p:nvPr/>
        </p:nvCxnSpPr>
        <p:spPr>
          <a:xfrm>
            <a:off x="7319885" y="169179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0" name="Google Shape;240;p21"/>
          <p:cNvSpPr/>
          <p:nvPr/>
        </p:nvSpPr>
        <p:spPr>
          <a:xfrm>
            <a:off x="284175" y="2883900"/>
            <a:ext cx="3600000" cy="326100"/>
          </a:xfrm>
          <a:prstGeom prst="rect">
            <a:avLst/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41" name="Google Shape;241;p21"/>
          <p:cNvCxnSpPr/>
          <p:nvPr/>
        </p:nvCxnSpPr>
        <p:spPr>
          <a:xfrm>
            <a:off x="737644" y="28765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2" name="Google Shape;242;p21"/>
          <p:cNvCxnSpPr/>
          <p:nvPr/>
        </p:nvCxnSpPr>
        <p:spPr>
          <a:xfrm>
            <a:off x="1187257" y="28765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3" name="Google Shape;243;p21"/>
          <p:cNvCxnSpPr/>
          <p:nvPr/>
        </p:nvCxnSpPr>
        <p:spPr>
          <a:xfrm>
            <a:off x="1644120" y="28765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4" name="Google Shape;244;p21"/>
          <p:cNvCxnSpPr/>
          <p:nvPr/>
        </p:nvCxnSpPr>
        <p:spPr>
          <a:xfrm>
            <a:off x="2093734" y="28765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5" name="Google Shape;245;p21"/>
          <p:cNvCxnSpPr/>
          <p:nvPr/>
        </p:nvCxnSpPr>
        <p:spPr>
          <a:xfrm>
            <a:off x="2550934" y="28765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6" name="Google Shape;246;p21"/>
          <p:cNvCxnSpPr/>
          <p:nvPr/>
        </p:nvCxnSpPr>
        <p:spPr>
          <a:xfrm>
            <a:off x="3007797" y="28765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7" name="Google Shape;247;p21"/>
          <p:cNvCxnSpPr/>
          <p:nvPr/>
        </p:nvCxnSpPr>
        <p:spPr>
          <a:xfrm>
            <a:off x="3457410" y="28765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48" name="Google Shape;248;p21"/>
          <p:cNvGrpSpPr/>
          <p:nvPr/>
        </p:nvGrpSpPr>
        <p:grpSpPr>
          <a:xfrm>
            <a:off x="432844" y="2876209"/>
            <a:ext cx="3330041" cy="350072"/>
            <a:chOff x="432844" y="2876209"/>
            <a:chExt cx="3330041" cy="350072"/>
          </a:xfrm>
        </p:grpSpPr>
        <p:cxnSp>
          <p:nvCxnSpPr>
            <p:cNvPr id="249" name="Google Shape;249;p21"/>
            <p:cNvCxnSpPr/>
            <p:nvPr/>
          </p:nvCxnSpPr>
          <p:spPr>
            <a:xfrm>
              <a:off x="432844" y="2884132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" name="Google Shape;250;p21"/>
            <p:cNvCxnSpPr/>
            <p:nvPr/>
          </p:nvCxnSpPr>
          <p:spPr>
            <a:xfrm>
              <a:off x="577657" y="2883795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" name="Google Shape;251;p21"/>
            <p:cNvCxnSpPr/>
            <p:nvPr/>
          </p:nvCxnSpPr>
          <p:spPr>
            <a:xfrm>
              <a:off x="882457" y="2876546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21"/>
            <p:cNvCxnSpPr/>
            <p:nvPr/>
          </p:nvCxnSpPr>
          <p:spPr>
            <a:xfrm>
              <a:off x="1027271" y="2876209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3" name="Google Shape;253;p21"/>
            <p:cNvCxnSpPr/>
            <p:nvPr/>
          </p:nvCxnSpPr>
          <p:spPr>
            <a:xfrm>
              <a:off x="1347244" y="2884807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4" name="Google Shape;254;p21"/>
            <p:cNvCxnSpPr/>
            <p:nvPr/>
          </p:nvCxnSpPr>
          <p:spPr>
            <a:xfrm>
              <a:off x="1492057" y="2884469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5" name="Google Shape;255;p21"/>
            <p:cNvCxnSpPr/>
            <p:nvPr/>
          </p:nvCxnSpPr>
          <p:spPr>
            <a:xfrm>
              <a:off x="1796857" y="2877220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6" name="Google Shape;256;p21"/>
            <p:cNvCxnSpPr/>
            <p:nvPr/>
          </p:nvCxnSpPr>
          <p:spPr>
            <a:xfrm>
              <a:off x="1941671" y="2876883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" name="Google Shape;257;p21"/>
            <p:cNvCxnSpPr/>
            <p:nvPr/>
          </p:nvCxnSpPr>
          <p:spPr>
            <a:xfrm>
              <a:off x="2254057" y="2884807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8" name="Google Shape;258;p21"/>
            <p:cNvCxnSpPr/>
            <p:nvPr/>
          </p:nvCxnSpPr>
          <p:spPr>
            <a:xfrm>
              <a:off x="2398871" y="2884469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9" name="Google Shape;259;p21"/>
            <p:cNvCxnSpPr/>
            <p:nvPr/>
          </p:nvCxnSpPr>
          <p:spPr>
            <a:xfrm>
              <a:off x="2703671" y="2877220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0" name="Google Shape;260;p21"/>
            <p:cNvCxnSpPr/>
            <p:nvPr/>
          </p:nvCxnSpPr>
          <p:spPr>
            <a:xfrm>
              <a:off x="2848485" y="2876883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1" name="Google Shape;261;p21"/>
            <p:cNvCxnSpPr/>
            <p:nvPr/>
          </p:nvCxnSpPr>
          <p:spPr>
            <a:xfrm>
              <a:off x="3168457" y="2885481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2" name="Google Shape;262;p21"/>
            <p:cNvCxnSpPr/>
            <p:nvPr/>
          </p:nvCxnSpPr>
          <p:spPr>
            <a:xfrm>
              <a:off x="3313271" y="2885144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3" name="Google Shape;263;p21"/>
            <p:cNvCxnSpPr/>
            <p:nvPr/>
          </p:nvCxnSpPr>
          <p:spPr>
            <a:xfrm>
              <a:off x="3618071" y="2877895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4" name="Google Shape;264;p21"/>
            <p:cNvCxnSpPr/>
            <p:nvPr/>
          </p:nvCxnSpPr>
          <p:spPr>
            <a:xfrm>
              <a:off x="3762885" y="2877558"/>
              <a:ext cx="0" cy="340800"/>
            </a:xfrm>
            <a:prstGeom prst="straightConnector1">
              <a:avLst/>
            </a:prstGeom>
            <a:noFill/>
            <a:ln w="9525" cap="flat" cmpd="sng">
              <a:solidFill>
                <a:srgbClr val="FFE59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65" name="Google Shape;265;p21"/>
          <p:cNvSpPr/>
          <p:nvPr/>
        </p:nvSpPr>
        <p:spPr>
          <a:xfrm>
            <a:off x="4942781" y="2883888"/>
            <a:ext cx="3600000" cy="326100"/>
          </a:xfrm>
          <a:prstGeom prst="rect">
            <a:avLst/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66" name="Google Shape;266;p21"/>
          <p:cNvCxnSpPr/>
          <p:nvPr/>
        </p:nvCxnSpPr>
        <p:spPr>
          <a:xfrm>
            <a:off x="5384464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7" name="Google Shape;267;p21"/>
          <p:cNvCxnSpPr/>
          <p:nvPr/>
        </p:nvCxnSpPr>
        <p:spPr>
          <a:xfrm>
            <a:off x="5834078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8" name="Google Shape;268;p21"/>
          <p:cNvCxnSpPr/>
          <p:nvPr/>
        </p:nvCxnSpPr>
        <p:spPr>
          <a:xfrm>
            <a:off x="6290941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9" name="Google Shape;269;p21"/>
          <p:cNvCxnSpPr/>
          <p:nvPr/>
        </p:nvCxnSpPr>
        <p:spPr>
          <a:xfrm>
            <a:off x="6740555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0" name="Google Shape;270;p21"/>
          <p:cNvCxnSpPr/>
          <p:nvPr/>
        </p:nvCxnSpPr>
        <p:spPr>
          <a:xfrm>
            <a:off x="7197755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1" name="Google Shape;271;p21"/>
          <p:cNvCxnSpPr/>
          <p:nvPr/>
        </p:nvCxnSpPr>
        <p:spPr>
          <a:xfrm>
            <a:off x="7654617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2" name="Google Shape;272;p21"/>
          <p:cNvCxnSpPr/>
          <p:nvPr/>
        </p:nvCxnSpPr>
        <p:spPr>
          <a:xfrm>
            <a:off x="8104231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3" name="Google Shape;273;p21"/>
          <p:cNvCxnSpPr/>
          <p:nvPr/>
        </p:nvCxnSpPr>
        <p:spPr>
          <a:xfrm>
            <a:off x="5079664" y="2879832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4" name="Google Shape;274;p21"/>
          <p:cNvCxnSpPr/>
          <p:nvPr/>
        </p:nvCxnSpPr>
        <p:spPr>
          <a:xfrm>
            <a:off x="5224478" y="2879495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5" name="Google Shape;275;p21"/>
          <p:cNvCxnSpPr/>
          <p:nvPr/>
        </p:nvCxnSpPr>
        <p:spPr>
          <a:xfrm>
            <a:off x="5529278" y="2872246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6" name="Google Shape;276;p21"/>
          <p:cNvCxnSpPr/>
          <p:nvPr/>
        </p:nvCxnSpPr>
        <p:spPr>
          <a:xfrm>
            <a:off x="5674092" y="2871909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7" name="Google Shape;277;p21"/>
          <p:cNvCxnSpPr/>
          <p:nvPr/>
        </p:nvCxnSpPr>
        <p:spPr>
          <a:xfrm>
            <a:off x="5994064" y="2880507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8" name="Google Shape;278;p21"/>
          <p:cNvCxnSpPr/>
          <p:nvPr/>
        </p:nvCxnSpPr>
        <p:spPr>
          <a:xfrm>
            <a:off x="6138878" y="2880169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9" name="Google Shape;279;p21"/>
          <p:cNvCxnSpPr/>
          <p:nvPr/>
        </p:nvCxnSpPr>
        <p:spPr>
          <a:xfrm>
            <a:off x="6443678" y="2872920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0" name="Google Shape;280;p21"/>
          <p:cNvCxnSpPr/>
          <p:nvPr/>
        </p:nvCxnSpPr>
        <p:spPr>
          <a:xfrm>
            <a:off x="6588492" y="2872583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1" name="Google Shape;281;p21"/>
          <p:cNvCxnSpPr/>
          <p:nvPr/>
        </p:nvCxnSpPr>
        <p:spPr>
          <a:xfrm>
            <a:off x="6900878" y="2880507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2" name="Google Shape;282;p21"/>
          <p:cNvCxnSpPr/>
          <p:nvPr/>
        </p:nvCxnSpPr>
        <p:spPr>
          <a:xfrm>
            <a:off x="7045692" y="2880169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3" name="Google Shape;283;p21"/>
          <p:cNvCxnSpPr/>
          <p:nvPr/>
        </p:nvCxnSpPr>
        <p:spPr>
          <a:xfrm>
            <a:off x="7350492" y="2872920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4" name="Google Shape;284;p21"/>
          <p:cNvCxnSpPr/>
          <p:nvPr/>
        </p:nvCxnSpPr>
        <p:spPr>
          <a:xfrm>
            <a:off x="7495306" y="2872583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5" name="Google Shape;285;p21"/>
          <p:cNvCxnSpPr/>
          <p:nvPr/>
        </p:nvCxnSpPr>
        <p:spPr>
          <a:xfrm>
            <a:off x="7815278" y="2881181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6" name="Google Shape;286;p21"/>
          <p:cNvCxnSpPr/>
          <p:nvPr/>
        </p:nvCxnSpPr>
        <p:spPr>
          <a:xfrm>
            <a:off x="7960092" y="2880844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7" name="Google Shape;287;p21"/>
          <p:cNvCxnSpPr/>
          <p:nvPr/>
        </p:nvCxnSpPr>
        <p:spPr>
          <a:xfrm>
            <a:off x="8264892" y="2873595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8" name="Google Shape;288;p21"/>
          <p:cNvCxnSpPr/>
          <p:nvPr/>
        </p:nvCxnSpPr>
        <p:spPr>
          <a:xfrm>
            <a:off x="8409706" y="2873258"/>
            <a:ext cx="0" cy="340800"/>
          </a:xfrm>
          <a:prstGeom prst="straightConnector1">
            <a:avLst/>
          </a:prstGeom>
          <a:noFill/>
          <a:ln w="9525" cap="flat" cmpd="sng">
            <a:solidFill>
              <a:srgbClr val="FFE599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488</Words>
  <Application>Microsoft Office PowerPoint</Application>
  <PresentationFormat>Affichage à l'écran (16:9)</PresentationFormat>
  <Paragraphs>81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Comfortaa</vt:lpstr>
      <vt:lpstr>Arial</vt:lpstr>
      <vt:lpstr>Simple Light</vt:lpstr>
      <vt:lpstr>Les fractions  de la 5e à la 4e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fractions  de la 5e à la 4e</dc:title>
  <cp:lastModifiedBy>dane</cp:lastModifiedBy>
  <cp:revision>1</cp:revision>
  <dcterms:modified xsi:type="dcterms:W3CDTF">2020-06-29T19:59:00Z</dcterms:modified>
</cp:coreProperties>
</file>