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embeddedFontLst>
    <p:embeddedFont>
      <p:font typeface="Comfortaa" panose="020B0604020202020204" charset="0"/>
      <p:regular r:id="rId16"/>
      <p:bold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8a33160577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8a33160577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Calcul de l’aire de deux manière: avec le “demi-rectangle”: 3x4/2=6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Puis avec BC*?/2 on a alors 2,5*?=6 donc ? = 2,4</a:t>
            </a:r>
            <a:endParaRPr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8a33160278_0_1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8a33160278_0_1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8a33160278_0_1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8a33160278_0_1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3/10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8a331604b2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8a331604b2_0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8a227b169f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8a227b169f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Additivité des aires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8a227b169f_1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8a227b169f_1_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400">
                <a:solidFill>
                  <a:schemeClr val="dk1"/>
                </a:solidFill>
              </a:rPr>
              <a:t>L’aire du chevron vaut 1 petit carré. (calcul par soustractions à partir du grand carré)</a:t>
            </a:r>
            <a:br>
              <a:rPr lang="fr" sz="1400">
                <a:solidFill>
                  <a:schemeClr val="dk1"/>
                </a:solidFill>
              </a:rPr>
            </a:br>
            <a:r>
              <a:rPr lang="fr" sz="1400">
                <a:solidFill>
                  <a:schemeClr val="dk1"/>
                </a:solidFill>
              </a:rPr>
              <a:t>Solution : les parties (1+2) ont une aire de 1. Les 2 parties hachurée assemblées forment un rectangle d’aire 2.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400">
                <a:solidFill>
                  <a:schemeClr val="dk1"/>
                </a:solidFill>
              </a:rPr>
              <a:t>Donc l’aire du chevron vaut 4 - 1 - 2 = 1</a:t>
            </a:r>
            <a:endParaRPr sz="7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a33160577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a33160577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8a3316057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8a3316057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les 2 surfaces ont la même aire qui est base*hauteur/2</a:t>
            </a:r>
            <a:endParaRPr sz="14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>
                <a:solidFill>
                  <a:schemeClr val="dk1"/>
                </a:solidFill>
              </a:rPr>
              <a:t>OAC et OID ont la même base et la somme de leurs hauteurs est la hauteur du parallélogramme.</a:t>
            </a:r>
            <a:endParaRPr sz="3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8a33160577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8a33160577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/>
              <a:t>CLIC1: apparition de la déf</a:t>
            </a:r>
            <a:endParaRPr sz="14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/>
              <a:t>CLIC2: apparition du triangle</a:t>
            </a:r>
            <a:endParaRPr sz="14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a33160577_0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a33160577_0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400"/>
              <a:t>On trace la hauteur issue de C… et on montre que c’est la même aire pour les deux triangles (base de même longueur et hauteur commune!)</a:t>
            </a:r>
            <a:endParaRPr sz="1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8a3316057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8a33160577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</a:rPr>
              <a:t>On vient de voir que les triangles ACDet CBD ont la même aire car (CD) est la médiane issue de C. Elle partage donc le triangle en 2 triangles de même aire.</a:t>
            </a:r>
            <a:endParaRPr sz="160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</a:rPr>
              <a:t>En menant le même raisonnement dans les triangles AED et EBD, ces 2 triangles ont aussi la même aire.</a:t>
            </a:r>
            <a:br>
              <a:rPr lang="fr" sz="1600">
                <a:solidFill>
                  <a:schemeClr val="dk1"/>
                </a:solidFill>
              </a:rPr>
            </a:br>
            <a:r>
              <a:rPr lang="fr" sz="1600">
                <a:solidFill>
                  <a:schemeClr val="dk1"/>
                </a:solidFill>
              </a:rPr>
              <a:t>Par soustraction d’aires égales ACE et CEB ont aussi la même aire.</a:t>
            </a:r>
            <a:endParaRPr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a33160577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a33160577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4/9</a:t>
            </a: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200"/>
              <a:t>1/2</a:t>
            </a:r>
            <a:endParaRPr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229250"/>
            <a:ext cx="8520600" cy="2685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Utiliser les aires pour résoudre des problèmes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40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Classe de 5e</a:t>
            </a:r>
            <a:endParaRPr sz="40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Google Shape;114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12981" y="1059331"/>
            <a:ext cx="2964202" cy="38719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2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5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Avec un triangle rectangle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0" y="2382775"/>
            <a:ext cx="914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22"/>
          <p:cNvSpPr txBox="1"/>
          <p:nvPr/>
        </p:nvSpPr>
        <p:spPr>
          <a:xfrm>
            <a:off x="0" y="831575"/>
            <a:ext cx="43596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Trouver la mesure de [AD]</a:t>
            </a:r>
            <a:endParaRPr sz="1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3"/>
          <p:cNvSpPr txBox="1"/>
          <p:nvPr/>
        </p:nvSpPr>
        <p:spPr>
          <a:xfrm>
            <a:off x="584150" y="257600"/>
            <a:ext cx="28068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À retenir</a:t>
            </a:r>
            <a:endParaRPr sz="2100" b="1"/>
          </a:p>
        </p:txBody>
      </p:sp>
      <p:sp>
        <p:nvSpPr>
          <p:cNvPr id="123" name="Google Shape;123;p23"/>
          <p:cNvSpPr txBox="1"/>
          <p:nvPr/>
        </p:nvSpPr>
        <p:spPr>
          <a:xfrm>
            <a:off x="853200" y="1588800"/>
            <a:ext cx="7437600" cy="196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Raisonner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228600" lvl="0" indent="-22860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Les aires ne sont pas que du calcul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2" name="Flèche droite 1">
            <a:hlinkClick r:id="rId3" action="ppaction://hlinksldjump"/>
          </p:cNvPr>
          <p:cNvSpPr/>
          <p:nvPr/>
        </p:nvSpPr>
        <p:spPr>
          <a:xfrm>
            <a:off x="8208818" y="257600"/>
            <a:ext cx="665018" cy="517836"/>
          </a:xfrm>
          <a:prstGeom prst="rightArrow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/>
        </p:nvSpPr>
        <p:spPr>
          <a:xfrm>
            <a:off x="647100" y="1005975"/>
            <a:ext cx="7849800" cy="93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Le point O est le centre du pentagone régulier.</a:t>
            </a:r>
            <a:b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</a:b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Quelle est la portion du pentagone colorée en rouge ?</a:t>
            </a:r>
            <a:endParaRPr sz="13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5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9" name="Google Shape;129;p24"/>
          <p:cNvSpPr txBox="1"/>
          <p:nvPr/>
        </p:nvSpPr>
        <p:spPr>
          <a:xfrm>
            <a:off x="0" y="113475"/>
            <a:ext cx="9144000" cy="64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fr" sz="21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Questions flash</a:t>
            </a:r>
            <a:endParaRPr sz="2100" b="1"/>
          </a:p>
        </p:txBody>
      </p:sp>
      <p:pic>
        <p:nvPicPr>
          <p:cNvPr id="130" name="Google Shape;130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60788" y="1938075"/>
            <a:ext cx="3422430" cy="3053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" name="Google Shape;135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000" y="656950"/>
            <a:ext cx="2846680" cy="2999175"/>
          </a:xfrm>
          <a:prstGeom prst="rect">
            <a:avLst/>
          </a:prstGeom>
          <a:noFill/>
          <a:ln>
            <a:noFill/>
          </a:ln>
        </p:spPr>
      </p:pic>
      <p:sp>
        <p:nvSpPr>
          <p:cNvPr id="136" name="Google Shape;136;p25"/>
          <p:cNvSpPr txBox="1"/>
          <p:nvPr/>
        </p:nvSpPr>
        <p:spPr>
          <a:xfrm rot="-1113528">
            <a:off x="3884182" y="1154756"/>
            <a:ext cx="4695898" cy="8041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À bientôt ! 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37" name="Google Shape;137;p25"/>
          <p:cNvSpPr txBox="1"/>
          <p:nvPr/>
        </p:nvSpPr>
        <p:spPr>
          <a:xfrm rot="-220">
            <a:off x="3755557" y="3732120"/>
            <a:ext cx="4695900" cy="8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fr" sz="3900">
                <a:solidFill>
                  <a:srgbClr val="FFFFFF"/>
                </a:solidFill>
                <a:latin typeface="Comfortaa"/>
                <a:ea typeface="Comfortaa"/>
                <a:cs typeface="Comfortaa"/>
                <a:sym typeface="Comfortaa"/>
              </a:rPr>
              <a:t>Cyril et Nicolas</a:t>
            </a:r>
            <a:endParaRPr sz="3900">
              <a:solidFill>
                <a:srgbClr val="FFFFFF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/>
        </p:nvSpPr>
        <p:spPr>
          <a:xfrm>
            <a:off x="328675" y="1298250"/>
            <a:ext cx="8640900" cy="254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Aires du triangle, du rectangle et du parallélogramme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>
              <a:latin typeface="Comfortaa"/>
              <a:ea typeface="Comfortaa"/>
              <a:cs typeface="Comfortaa"/>
              <a:sym typeface="Comfortaa"/>
            </a:endParaRPr>
          </a:p>
          <a:p>
            <a:pPr marL="457200" lvl="0" indent="-36195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2100"/>
              <a:buFont typeface="Comfortaa"/>
              <a:buChar char="-"/>
            </a:pPr>
            <a:r>
              <a:rPr lang="fr" sz="2100">
                <a:latin typeface="Comfortaa"/>
                <a:ea typeface="Comfortaa"/>
                <a:cs typeface="Comfortaa"/>
                <a:sym typeface="Comfortaa"/>
              </a:rPr>
              <a:t>On peut trouver des aires par découpage et recollement</a:t>
            </a:r>
            <a:endParaRPr sz="21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0" name="Google Shape;60;p14"/>
          <p:cNvSpPr txBox="1"/>
          <p:nvPr/>
        </p:nvSpPr>
        <p:spPr>
          <a:xfrm>
            <a:off x="503225" y="0"/>
            <a:ext cx="8640900" cy="79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Rappels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1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Aire d’un chevron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6" name="Google Shape;66;p15"/>
          <p:cNvSpPr txBox="1"/>
          <p:nvPr/>
        </p:nvSpPr>
        <p:spPr>
          <a:xfrm>
            <a:off x="39750" y="898475"/>
            <a:ext cx="9064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858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On considère un carré dont l’aire est de 4 unités d’aire, coupé en quatre selon les médiatrices de ses côtés.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Quelle est alors l’aire du chevron violet tracé à l’intérieur ?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68580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127815" y="2068175"/>
            <a:ext cx="2934524" cy="29229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Avec un parallélogramme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3" name="Google Shape;73;p16"/>
          <p:cNvSpPr txBox="1"/>
          <p:nvPr/>
        </p:nvSpPr>
        <p:spPr>
          <a:xfrm>
            <a:off x="39750" y="898475"/>
            <a:ext cx="9064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6858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700" b="1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CADI est un parallélogramme. On place un point O à l’intérieur du parallélogramme.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latin typeface="Comfortaa"/>
                <a:ea typeface="Comfortaa"/>
                <a:cs typeface="Comfortaa"/>
                <a:sym typeface="Comfortaa"/>
              </a:rPr>
              <a:t>Comparer la surface bleue et la surface rouge ?</a:t>
            </a:r>
            <a:endParaRPr sz="1600">
              <a:latin typeface="Comfortaa"/>
              <a:ea typeface="Comfortaa"/>
              <a:cs typeface="Comfortaa"/>
              <a:sym typeface="Comfortaa"/>
            </a:endParaRPr>
          </a:p>
          <a:p>
            <a:pPr marL="685800" lvl="0" indent="-22860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14051" y="2328025"/>
            <a:ext cx="5162050" cy="225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2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Avec un parallélogramme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0" name="Google Shape;8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90976" y="530700"/>
            <a:ext cx="5162050" cy="2254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3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En utilisant les médianes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6" name="Google Shape;86;p18"/>
          <p:cNvSpPr txBox="1"/>
          <p:nvPr/>
        </p:nvSpPr>
        <p:spPr>
          <a:xfrm>
            <a:off x="0" y="913200"/>
            <a:ext cx="914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Montrer qu’une médiane d’un triangle partage ce triangle en deux triangles de même aire.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7" name="Google Shape;87;p18"/>
          <p:cNvSpPr txBox="1"/>
          <p:nvPr/>
        </p:nvSpPr>
        <p:spPr>
          <a:xfrm>
            <a:off x="4933275" y="1790775"/>
            <a:ext cx="4131600" cy="966900"/>
          </a:xfrm>
          <a:prstGeom prst="rect">
            <a:avLst/>
          </a:prstGeom>
          <a:solidFill>
            <a:srgbClr val="FF9900"/>
          </a:solidFill>
          <a:ln w="9525" cap="flat" cmpd="sng">
            <a:solidFill>
              <a:srgbClr val="434343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Dans un triangle, une médiane est une droite passant par un sommet et par le milieu du côté opposé.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790775"/>
            <a:ext cx="3971913" cy="335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3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En utilisant les médianes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94" name="Google Shape;9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09478" y="530700"/>
            <a:ext cx="4961325" cy="4187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Google Shape;9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28325" y="758875"/>
            <a:ext cx="4987200" cy="2833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" name="Google Shape;100;p20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3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En utilisant les médianes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1" name="Google Shape;101;p20"/>
          <p:cNvSpPr txBox="1"/>
          <p:nvPr/>
        </p:nvSpPr>
        <p:spPr>
          <a:xfrm>
            <a:off x="0" y="913200"/>
            <a:ext cx="914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Démontrer que les deux triangles colorés ont la même aire.</a:t>
            </a:r>
            <a:endParaRPr sz="12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1"/>
          <p:cNvSpPr txBox="1"/>
          <p:nvPr/>
        </p:nvSpPr>
        <p:spPr>
          <a:xfrm>
            <a:off x="274625" y="-76200"/>
            <a:ext cx="8640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fr" sz="2100" b="1">
                <a:solidFill>
                  <a:srgbClr val="4A86E8"/>
                </a:solidFill>
                <a:latin typeface="Comfortaa"/>
                <a:ea typeface="Comfortaa"/>
                <a:cs typeface="Comfortaa"/>
                <a:sym typeface="Comfortaa"/>
              </a:rPr>
              <a:t>Activité 4</a:t>
            </a:r>
            <a:r>
              <a:rPr lang="fr" sz="2100" b="1">
                <a:latin typeface="Comfortaa"/>
                <a:ea typeface="Comfortaa"/>
                <a:cs typeface="Comfortaa"/>
                <a:sym typeface="Comfortaa"/>
              </a:rPr>
              <a:t> : Comparaison d’aires de triangles</a:t>
            </a:r>
            <a:endParaRPr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0" y="2382775"/>
            <a:ext cx="914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pic>
        <p:nvPicPr>
          <p:cNvPr id="108" name="Google Shape;108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21676" y="530701"/>
            <a:ext cx="4022326" cy="204105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21"/>
          <p:cNvSpPr txBox="1"/>
          <p:nvPr/>
        </p:nvSpPr>
        <p:spPr>
          <a:xfrm>
            <a:off x="0" y="831575"/>
            <a:ext cx="5121600" cy="161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1/ Que représente l’aire du triangle violet par rapport à celle grand triangle ?</a:t>
            </a: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" sz="1600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2/ Exprimer l’aire du triangle jaune en fonction de l’aire du triangle blanc.</a:t>
            </a:r>
            <a:endParaRPr sz="1900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430</Words>
  <Application>Microsoft Office PowerPoint</Application>
  <PresentationFormat>Affichage à l'écran (16:9)</PresentationFormat>
  <Paragraphs>53</Paragraphs>
  <Slides>13</Slides>
  <Notes>13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6" baseType="lpstr">
      <vt:lpstr>Comfortaa</vt:lpstr>
      <vt:lpstr>Arial</vt:lpstr>
      <vt:lpstr>Simple Light</vt:lpstr>
      <vt:lpstr>Utiliser les aires pour résoudre des problèmes  Classe de 5e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Utiliser les aires pour résoudre des problèmes  Classe de 5e</dc:title>
  <cp:lastModifiedBy>dane</cp:lastModifiedBy>
  <cp:revision>1</cp:revision>
  <dcterms:modified xsi:type="dcterms:W3CDTF">2020-06-29T19:57:20Z</dcterms:modified>
</cp:coreProperties>
</file>