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313" r:id="rId4"/>
    <p:sldId id="309" r:id="rId5"/>
    <p:sldId id="310" r:id="rId6"/>
    <p:sldId id="260" r:id="rId7"/>
    <p:sldId id="316" r:id="rId8"/>
    <p:sldId id="262" r:id="rId9"/>
    <p:sldId id="263" r:id="rId10"/>
    <p:sldId id="261" r:id="rId11"/>
    <p:sldId id="265" r:id="rId12"/>
    <p:sldId id="311" r:id="rId13"/>
    <p:sldId id="266" r:id="rId14"/>
    <p:sldId id="268" r:id="rId15"/>
    <p:sldId id="314" r:id="rId16"/>
    <p:sldId id="271" r:id="rId17"/>
    <p:sldId id="272" r:id="rId18"/>
    <p:sldId id="31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0" r:id="rId28"/>
    <p:sldId id="282" r:id="rId29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4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810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20859-A0B6-D14F-8E41-62811557C2AC}" type="datetimeFigureOut">
              <a:rPr lang="fr-FR" smtClean="0"/>
              <a:t>17/06/2020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A8C93-21D1-AE40-80F4-380DA5B408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14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37925-7CBA-DF40-A4D0-18E4463A2EA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25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92EB1-55D9-FA40-9D5B-B332ADD4B3A9}" type="datetimeFigureOut">
              <a:rPr lang="fr-FR" smtClean="0"/>
              <a:t>17/06/2020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CD8D8-2831-1C45-8608-D4D829C40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23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92EB1-55D9-FA40-9D5B-B332ADD4B3A9}" type="datetimeFigureOut">
              <a:rPr lang="fr-FR" smtClean="0"/>
              <a:t>17/06/2020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CD8D8-2831-1C45-8608-D4D829C40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81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92EB1-55D9-FA40-9D5B-B332ADD4B3A9}" type="datetimeFigureOut">
              <a:rPr lang="fr-FR" smtClean="0"/>
              <a:t>17/06/2020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CD8D8-2831-1C45-8608-D4D829C40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916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92EB1-55D9-FA40-9D5B-B332ADD4B3A9}" type="datetimeFigureOut">
              <a:rPr lang="fr-FR" smtClean="0"/>
              <a:t>17/06/2020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CD8D8-2831-1C45-8608-D4D829C40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663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92EB1-55D9-FA40-9D5B-B332ADD4B3A9}" type="datetimeFigureOut">
              <a:rPr lang="fr-FR" smtClean="0"/>
              <a:t>17/06/2020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CD8D8-2831-1C45-8608-D4D829C40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10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92EB1-55D9-FA40-9D5B-B332ADD4B3A9}" type="datetimeFigureOut">
              <a:rPr lang="fr-FR" smtClean="0"/>
              <a:t>17/06/2020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CD8D8-2831-1C45-8608-D4D829C40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90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92EB1-55D9-FA40-9D5B-B332ADD4B3A9}" type="datetimeFigureOut">
              <a:rPr lang="fr-FR" smtClean="0"/>
              <a:t>17/06/2020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CD8D8-2831-1C45-8608-D4D829C40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42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92EB1-55D9-FA40-9D5B-B332ADD4B3A9}" type="datetimeFigureOut">
              <a:rPr lang="fr-FR" smtClean="0"/>
              <a:t>17/06/2020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CD8D8-2831-1C45-8608-D4D829C40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97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92EB1-55D9-FA40-9D5B-B332ADD4B3A9}" type="datetimeFigureOut">
              <a:rPr lang="fr-FR" smtClean="0"/>
              <a:t>17/06/2020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CD8D8-2831-1C45-8608-D4D829C40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26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92EB1-55D9-FA40-9D5B-B332ADD4B3A9}" type="datetimeFigureOut">
              <a:rPr lang="fr-FR" smtClean="0"/>
              <a:t>17/06/2020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CD8D8-2831-1C45-8608-D4D829C40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126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92EB1-55D9-FA40-9D5B-B332ADD4B3A9}" type="datetimeFigureOut">
              <a:rPr lang="fr-FR" smtClean="0"/>
              <a:t>17/06/2020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CD8D8-2831-1C45-8608-D4D829C40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367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92EB1-55D9-FA40-9D5B-B332ADD4B3A9}" type="datetimeFigureOut">
              <a:rPr lang="fr-FR" smtClean="0"/>
              <a:t>17/06/2020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CD8D8-2831-1C45-8608-D4D829C400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44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1.sv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google.com/url?sa=i&amp;url=http://www.lucmichel.net/2015/07/19/eode-tv-boko-haram-quelle-guerre-contre-le-terrorisme-en-afrique-luc-michel-sur-afrique-media-tv/eode-tv-experts-lm-quelle-guerre-au-terrorisme-en-afrique-2015-07-19-fr-3/&amp;psig=AOvVaw3f6yw4M0O_wQwx_RGcIv7Q&amp;ust=1590422313710000&amp;source=images&amp;cd=vfe&amp;ved=0CAIQjRxqFwoTCPCgwPruzOkCFQAAAAAdAAAAABAh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843" y="1422908"/>
            <a:ext cx="7290267" cy="54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87383" y="-1816678"/>
            <a:ext cx="12441065" cy="4952999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Enjeux</a:t>
            </a:r>
            <a:r>
              <a:rPr lang="en-US" b="1" dirty="0">
                <a:solidFill>
                  <a:srgbClr val="FF0000"/>
                </a:solidFill>
              </a:rPr>
              <a:t> et </a:t>
            </a:r>
            <a:r>
              <a:rPr lang="en-US" b="1" dirty="0" err="1">
                <a:solidFill>
                  <a:srgbClr val="FF0000"/>
                </a:solidFill>
              </a:rPr>
              <a:t>conflits</a:t>
            </a:r>
            <a:r>
              <a:rPr lang="en-US" b="1" dirty="0">
                <a:solidFill>
                  <a:srgbClr val="FF0000"/>
                </a:solidFill>
              </a:rPr>
              <a:t> dans le monde </a:t>
            </a:r>
            <a:r>
              <a:rPr lang="en-US" b="1" dirty="0" err="1">
                <a:solidFill>
                  <a:srgbClr val="FF0000"/>
                </a:solidFill>
              </a:rPr>
              <a:t>depuis</a:t>
            </a:r>
            <a:r>
              <a:rPr lang="en-US" b="1" dirty="0">
                <a:solidFill>
                  <a:srgbClr val="FF0000"/>
                </a:solidFill>
              </a:rPr>
              <a:t> 1989</a:t>
            </a:r>
          </a:p>
        </p:txBody>
      </p:sp>
    </p:spTree>
    <p:extLst>
      <p:ext uri="{BB962C8B-B14F-4D97-AF65-F5344CB8AC3E}">
        <p14:creationId xmlns:p14="http://schemas.microsoft.com/office/powerpoint/2010/main" val="1832411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6961" t="5882"/>
          <a:stretch/>
        </p:blipFill>
        <p:spPr>
          <a:xfrm>
            <a:off x="1642533" y="1693333"/>
            <a:ext cx="5676900" cy="487680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3566328" y="3712633"/>
            <a:ext cx="1054100" cy="990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>
            <a:endCxn id="6" idx="7"/>
          </p:cNvCxnSpPr>
          <p:nvPr/>
        </p:nvCxnSpPr>
        <p:spPr>
          <a:xfrm flipH="1">
            <a:off x="4466059" y="2573875"/>
            <a:ext cx="1915428" cy="12838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Moyen orie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816" y="1303875"/>
            <a:ext cx="4831185" cy="435598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36816" y="1303875"/>
            <a:ext cx="4831184" cy="435598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828800" y="1"/>
            <a:ext cx="4493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C. Un rôle contesté: </a:t>
            </a:r>
          </a:p>
          <a:p>
            <a:r>
              <a:rPr lang="fr-FR" sz="2800" b="1" dirty="0"/>
              <a:t>Le conflit israélo-palestinien</a:t>
            </a:r>
          </a:p>
        </p:txBody>
      </p:sp>
    </p:spTree>
    <p:extLst>
      <p:ext uri="{BB962C8B-B14F-4D97-AF65-F5344CB8AC3E}">
        <p14:creationId xmlns:p14="http://schemas.microsoft.com/office/powerpoint/2010/main" val="3787356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851535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644900"/>
            <a:ext cx="2527300" cy="32131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828800" y="3244903"/>
            <a:ext cx="25273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Oussama Ben Laden</a:t>
            </a:r>
          </a:p>
        </p:txBody>
      </p:sp>
    </p:spTree>
    <p:extLst>
      <p:ext uri="{BB962C8B-B14F-4D97-AF65-F5344CB8AC3E}">
        <p14:creationId xmlns:p14="http://schemas.microsoft.com/office/powerpoint/2010/main" val="3832265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Avenir Book"/>
              <a:cs typeface="Avenir Book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6400" y="1600201"/>
            <a:ext cx="87884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>
                <a:latin typeface="Avenir Book"/>
                <a:cs typeface="Avenir Book"/>
              </a:rPr>
              <a:t>II. L’hégémonie américaine remise en cause   ( De 2001 à 2010)</a:t>
            </a:r>
          </a:p>
          <a:p>
            <a:pPr marL="0" indent="0">
              <a:buNone/>
            </a:pPr>
            <a:endParaRPr lang="fr-FR" sz="2800" b="1" dirty="0">
              <a:latin typeface="Avenir Book"/>
              <a:cs typeface="Avenir Book"/>
            </a:endParaRPr>
          </a:p>
          <a:p>
            <a:pPr marL="0" indent="0">
              <a:buNone/>
            </a:pPr>
            <a:r>
              <a:rPr lang="fr-FR" sz="2800" b="1" dirty="0">
                <a:latin typeface="Avenir Book"/>
                <a:cs typeface="Avenir Book"/>
              </a:rPr>
              <a:t>		A. Le traumatisme des attentats de 2001</a:t>
            </a:r>
          </a:p>
          <a:p>
            <a:pPr marL="400050" lvl="1" indent="0">
              <a:buNone/>
            </a:pPr>
            <a:r>
              <a:rPr lang="fr-FR" b="1" dirty="0">
                <a:latin typeface="Avenir Book"/>
                <a:cs typeface="Avenir Book"/>
              </a:rPr>
              <a:t> </a:t>
            </a:r>
          </a:p>
          <a:p>
            <a:pPr marL="0" indent="0">
              <a:buNone/>
            </a:pPr>
            <a:r>
              <a:rPr lang="fr-FR" sz="2800" b="1" dirty="0">
                <a:latin typeface="Avenir Book"/>
                <a:cs typeface="Avenir Book"/>
              </a:rPr>
              <a:t>		B. La « guerre au terrorisme » et ses échecs</a:t>
            </a:r>
          </a:p>
          <a:p>
            <a:pPr marL="0" indent="0">
              <a:buNone/>
            </a:pPr>
            <a:endParaRPr lang="fr-FR" sz="2800" dirty="0">
              <a:latin typeface="Avenir Book"/>
              <a:cs typeface="Avenir Book"/>
            </a:endParaRPr>
          </a:p>
          <a:p>
            <a:pPr marL="0" indent="0">
              <a:buNone/>
            </a:pPr>
            <a:r>
              <a:rPr lang="fr-FR" sz="2800" b="1" dirty="0">
                <a:latin typeface="Avenir Book"/>
                <a:cs typeface="Avenir Book"/>
              </a:rPr>
              <a:t>		C. La prolifération du nucléaire</a:t>
            </a:r>
          </a:p>
          <a:p>
            <a:pPr marL="0" indent="0">
              <a:buNone/>
            </a:pPr>
            <a:r>
              <a:rPr lang="fr-FR" sz="2800" b="1" dirty="0">
                <a:latin typeface="Avenir Book"/>
                <a:cs typeface="Avenir Book"/>
              </a:rPr>
              <a:t>					</a:t>
            </a:r>
            <a:endParaRPr lang="fr-FR" sz="2800" dirty="0">
              <a:latin typeface="Avenir Book"/>
              <a:cs typeface="Avenir Book"/>
            </a:endParaRPr>
          </a:p>
          <a:p>
            <a:pPr marL="514350" indent="-514350">
              <a:buAutoNum type="alphaUcPeriod"/>
            </a:pPr>
            <a:endParaRPr lang="fr-FR" sz="2800" dirty="0">
              <a:latin typeface="Avenir Book"/>
              <a:cs typeface="Avenir Book"/>
            </a:endParaRPr>
          </a:p>
          <a:p>
            <a:pPr marL="0" indent="0">
              <a:buNone/>
            </a:pPr>
            <a:endParaRPr lang="fr-FR" sz="28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215553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257300"/>
            <a:ext cx="8255000" cy="46482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68500" y="1126116"/>
            <a:ext cx="33939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Attentats</a:t>
            </a:r>
            <a:r>
              <a:rPr lang="en-US" sz="3200" dirty="0">
                <a:solidFill>
                  <a:srgbClr val="FF0000"/>
                </a:solidFill>
              </a:rPr>
              <a:t> du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11 </a:t>
            </a:r>
            <a:r>
              <a:rPr lang="en-US" sz="3200" dirty="0" err="1">
                <a:solidFill>
                  <a:srgbClr val="FF0000"/>
                </a:solidFill>
              </a:rPr>
              <a:t>septembre</a:t>
            </a:r>
            <a:r>
              <a:rPr lang="en-US" sz="3200" dirty="0">
                <a:solidFill>
                  <a:srgbClr val="FF0000"/>
                </a:solidFill>
              </a:rPr>
              <a:t> 2001</a:t>
            </a:r>
          </a:p>
          <a:p>
            <a:r>
              <a:rPr lang="fr-FR" sz="3200" dirty="0">
                <a:solidFill>
                  <a:srgbClr val="FF0000"/>
                </a:solidFill>
              </a:rPr>
              <a:t>New York </a:t>
            </a:r>
            <a:r>
              <a:rPr lang="fr-FR" sz="3200" i="1" dirty="0">
                <a:solidFill>
                  <a:srgbClr val="FF0000"/>
                </a:solidFill>
              </a:rPr>
              <a:t>World </a:t>
            </a:r>
            <a:r>
              <a:rPr lang="fr-FR" sz="3200" i="1" dirty="0" err="1">
                <a:solidFill>
                  <a:srgbClr val="FF0000"/>
                </a:solidFill>
              </a:rPr>
              <a:t>trade</a:t>
            </a:r>
            <a:r>
              <a:rPr lang="fr-FR" sz="3200" i="1" dirty="0">
                <a:solidFill>
                  <a:srgbClr val="FF0000"/>
                </a:solidFill>
              </a:rPr>
              <a:t> Center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968500" y="495047"/>
            <a:ext cx="7671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venir Book"/>
                <a:cs typeface="Avenir Book"/>
              </a:rPr>
              <a:t>A. Le traumatisme des attentats de 2001 : un tournant</a:t>
            </a:r>
            <a:endParaRPr lang="fr-FR" sz="2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94829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7086" t="3925" r="16097" b="33186"/>
          <a:stretch/>
        </p:blipFill>
        <p:spPr>
          <a:xfrm>
            <a:off x="1494903" y="1208619"/>
            <a:ext cx="4980495" cy="3856563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flipH="1">
            <a:off x="4356100" y="2001684"/>
            <a:ext cx="279400" cy="8226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356102" y="1621601"/>
            <a:ext cx="133349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Afghanistan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029200" y="2413000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Chine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673600" y="3136900"/>
            <a:ext cx="184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4BACC6"/>
                </a:solidFill>
              </a:rPr>
              <a:t>Inde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0" y="260206"/>
            <a:ext cx="4737100" cy="3092122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9088968" y="748555"/>
            <a:ext cx="147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Soldats américains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651001" y="251740"/>
            <a:ext cx="39751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Guerre d’ Afghanistan</a:t>
            </a:r>
          </a:p>
          <a:p>
            <a:r>
              <a:rPr lang="fr-FR" sz="2400" dirty="0"/>
              <a:t>2001_2014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479800" y="1621602"/>
            <a:ext cx="88900" cy="12027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060700" y="1473200"/>
            <a:ext cx="10287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Irak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14500" y="2133600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France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19269"/>
          <a:stretch/>
        </p:blipFill>
        <p:spPr>
          <a:xfrm>
            <a:off x="5880101" y="3352328"/>
            <a:ext cx="4737100" cy="331198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901486" y="5257801"/>
            <a:ext cx="1149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Contre talibans</a:t>
            </a:r>
          </a:p>
        </p:txBody>
      </p:sp>
    </p:spTree>
    <p:extLst>
      <p:ext uri="{BB962C8B-B14F-4D97-AF65-F5344CB8AC3E}">
        <p14:creationId xmlns:p14="http://schemas.microsoft.com/office/powerpoint/2010/main" val="2290370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17500"/>
            <a:ext cx="9144000" cy="61722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44133" y="6079068"/>
            <a:ext cx="7738534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La guerre d’Irak ( 2003/2011)  Soldats américains à Bagdad</a:t>
            </a:r>
          </a:p>
        </p:txBody>
      </p:sp>
    </p:spTree>
    <p:extLst>
      <p:ext uri="{BB962C8B-B14F-4D97-AF65-F5344CB8AC3E}">
        <p14:creationId xmlns:p14="http://schemas.microsoft.com/office/powerpoint/2010/main" val="1345050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93700"/>
            <a:ext cx="9144000" cy="605837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302000" y="393701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Une guerre meurtrière pour les Etats-Unis</a:t>
            </a:r>
          </a:p>
        </p:txBody>
      </p:sp>
    </p:spTree>
    <p:extLst>
      <p:ext uri="{BB962C8B-B14F-4D97-AF65-F5344CB8AC3E}">
        <p14:creationId xmlns:p14="http://schemas.microsoft.com/office/powerpoint/2010/main" val="2477270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cintosh HD:Users:adjiman:Desktop:Monde-ProliferationNuclea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2" y="508000"/>
            <a:ext cx="7794923" cy="52559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524001" y="372533"/>
            <a:ext cx="4842933" cy="474134"/>
          </a:xfrm>
          <a:prstGeom prst="rect">
            <a:avLst/>
          </a:prstGeom>
          <a:noFill/>
          <a:ln w="57150" cmpd="sng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676401" y="372534"/>
            <a:ext cx="52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4BACC6"/>
                </a:solidFill>
              </a:rPr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val="3973305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latin typeface="Avenir Book"/>
                <a:cs typeface="Avenir Book"/>
              </a:rPr>
              <a:t>III. la décennie des incertitudes (de 2011 à nos jours)</a:t>
            </a:r>
          </a:p>
          <a:p>
            <a:pPr marL="0" indent="0">
              <a:buNone/>
            </a:pPr>
            <a:endParaRPr lang="fr-FR" sz="2800" b="1" dirty="0">
              <a:latin typeface="Avenir Book"/>
              <a:cs typeface="Avenir Book"/>
            </a:endParaRPr>
          </a:p>
          <a:p>
            <a:pPr marL="514350" indent="-514350">
              <a:buAutoNum type="alphaUcPeriod"/>
            </a:pPr>
            <a:r>
              <a:rPr lang="fr-FR" sz="2800" b="1" dirty="0">
                <a:latin typeface="Avenir Book"/>
                <a:cs typeface="Avenir Book"/>
              </a:rPr>
              <a:t>De nouveaux acteurs</a:t>
            </a:r>
          </a:p>
          <a:p>
            <a:pPr marL="514350" indent="-514350">
              <a:buAutoNum type="alphaUcPeriod"/>
            </a:pPr>
            <a:endParaRPr lang="fr-FR" sz="2800" b="1" dirty="0">
              <a:latin typeface="Avenir Book"/>
              <a:cs typeface="Avenir Book"/>
            </a:endParaRPr>
          </a:p>
          <a:p>
            <a:pPr marL="514350" indent="-514350">
              <a:buFont typeface="Arial"/>
              <a:buAutoNum type="alphaUcPeriod"/>
            </a:pPr>
            <a:r>
              <a:rPr lang="fr-FR" sz="2800" b="1" dirty="0">
                <a:latin typeface="Avenir Book"/>
                <a:cs typeface="Avenir Book"/>
              </a:rPr>
              <a:t>La multiplication des  conflits</a:t>
            </a:r>
          </a:p>
          <a:p>
            <a:pPr marL="514350" indent="-514350">
              <a:buFont typeface="Arial"/>
              <a:buAutoNum type="alphaUcPeriod"/>
            </a:pPr>
            <a:endParaRPr lang="fr-FR" sz="2800" dirty="0">
              <a:latin typeface="Avenir Book"/>
              <a:cs typeface="Avenir Book"/>
            </a:endParaRPr>
          </a:p>
          <a:p>
            <a:pPr marL="514350" indent="-514350">
              <a:buAutoNum type="alphaUcPeriod"/>
            </a:pPr>
            <a:r>
              <a:rPr lang="fr-FR" sz="2800" b="1" dirty="0">
                <a:latin typeface="Avenir Book"/>
                <a:cs typeface="Avenir Book"/>
              </a:rPr>
              <a:t>Le développement de la menace terroriste</a:t>
            </a:r>
            <a:endParaRPr lang="fr-FR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09662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2006601"/>
            <a:ext cx="9144000" cy="28195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391400" y="762000"/>
            <a:ext cx="29972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90"/>
                </a:solidFill>
              </a:rPr>
              <a:t>	Le tournant de 2011</a:t>
            </a:r>
          </a:p>
        </p:txBody>
      </p:sp>
      <p:sp>
        <p:nvSpPr>
          <p:cNvPr id="9" name="Flèche vers le haut 8"/>
          <p:cNvSpPr/>
          <p:nvPr/>
        </p:nvSpPr>
        <p:spPr>
          <a:xfrm>
            <a:off x="8636000" y="1270002"/>
            <a:ext cx="419100" cy="1142999"/>
          </a:xfrm>
          <a:prstGeom prst="upArrow">
            <a:avLst/>
          </a:prstGeom>
          <a:solidFill>
            <a:srgbClr val="CCC1DA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7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92101"/>
            <a:ext cx="9144000" cy="626334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63646" y="5984720"/>
            <a:ext cx="837767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Poignée de main historique entre G. </a:t>
            </a:r>
            <a:r>
              <a:rPr lang="fr-FR" dirty="0" err="1"/>
              <a:t>Busch</a:t>
            </a:r>
            <a:r>
              <a:rPr lang="fr-FR" dirty="0"/>
              <a:t> et M.  Gorbatchev, 1991</a:t>
            </a:r>
          </a:p>
        </p:txBody>
      </p:sp>
    </p:spTree>
    <p:extLst>
      <p:ext uri="{BB962C8B-B14F-4D97-AF65-F5344CB8AC3E}">
        <p14:creationId xmlns:p14="http://schemas.microsoft.com/office/powerpoint/2010/main" val="769059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876300"/>
            <a:ext cx="65024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05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que 9">
            <a:extLst>
              <a:ext uri="{FF2B5EF4-FFF2-40B4-BE49-F238E27FC236}">
                <a16:creationId xmlns="" xmlns:a16="http://schemas.microsoft.com/office/drawing/2014/main" id="{F1612400-B333-4298-9BB1-49B660782CA9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70" y="347474"/>
            <a:ext cx="11797060" cy="605573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949623" y="30778"/>
            <a:ext cx="134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2"/>
                </a:solidFill>
              </a:rPr>
              <a:t>Russie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398009" y="1774018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1F497D"/>
                </a:solidFill>
              </a:rPr>
              <a:t>Chine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136241" y="2280039"/>
            <a:ext cx="118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1F497D"/>
                </a:solidFill>
              </a:rPr>
              <a:t>Inde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964966" y="3429000"/>
            <a:ext cx="139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1F497D"/>
                </a:solidFill>
              </a:rPr>
              <a:t>Afrique </a:t>
            </a:r>
          </a:p>
          <a:p>
            <a:r>
              <a:rPr lang="fr-FR" sz="2800" dirty="0">
                <a:solidFill>
                  <a:srgbClr val="1F497D"/>
                </a:solidFill>
              </a:rPr>
              <a:t>Du Sud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427514" y="3189244"/>
            <a:ext cx="156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1F497D"/>
                </a:solidFill>
              </a:rPr>
              <a:t>Brési</a:t>
            </a:r>
            <a:r>
              <a:rPr lang="fr-FR" sz="2800" dirty="0"/>
              <a:t>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509324" y="0"/>
            <a:ext cx="1993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1F497D"/>
                </a:solidFill>
              </a:rPr>
              <a:t>Les BRICS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F8D9DA87-DBC7-42C8-9260-72BE8A660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169" y="3660110"/>
            <a:ext cx="1129501" cy="7906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A7187762-7534-4E16-B7A7-CD9CD7726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843" y="4450761"/>
            <a:ext cx="1239246" cy="8261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7AB6C473-338F-4EF4-BE01-A4A6A2276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7986" y="2280039"/>
            <a:ext cx="1383047" cy="9220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60667B7A-7AB3-4BEA-8794-2E74B6CA5E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2045" y="2838021"/>
            <a:ext cx="1421239" cy="947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A13CCB41-5D3E-4192-982A-3981F1173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579525"/>
            <a:ext cx="1131098" cy="7540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9942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330913"/>
              </p:ext>
            </p:extLst>
          </p:nvPr>
        </p:nvGraphicFramePr>
        <p:xfrm>
          <a:off x="2108200" y="520700"/>
          <a:ext cx="7734300" cy="519140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5468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468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468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468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468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35092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Population en millions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PIB en milliards de dollars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Réseves</a:t>
                      </a:r>
                      <a:r>
                        <a:rPr lang="fr-FR" dirty="0"/>
                        <a:t> de </a:t>
                      </a:r>
                      <a:r>
                        <a:rPr lang="fr-FR" dirty="0" err="1"/>
                        <a:t>Petrole</a:t>
                      </a:r>
                      <a:endParaRPr lang="fr-FR" dirty="0"/>
                    </a:p>
                    <a:p>
                      <a:r>
                        <a:rPr lang="fr-FR" dirty="0"/>
                        <a:t>En milliards de barils de brut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Statut à l’ONU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97630">
                <a:tc>
                  <a:txBody>
                    <a:bodyPr/>
                    <a:lstStyle/>
                    <a:p>
                      <a:r>
                        <a:rPr lang="fr-FR" dirty="0"/>
                        <a:t>BRICS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3 155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44 069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 membres sur 5</a:t>
                      </a:r>
                      <a:r>
                        <a:rPr lang="fr-FR" baseline="0" dirty="0"/>
                        <a:t> du Conseil de sécurité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50929">
                <a:tc>
                  <a:txBody>
                    <a:bodyPr/>
                    <a:lstStyle/>
                    <a:p>
                      <a:r>
                        <a:rPr lang="fr-FR" dirty="0"/>
                        <a:t>Union Européenne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22 435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1 membre sur 5</a:t>
                      </a:r>
                      <a:r>
                        <a:rPr lang="fr-FR" baseline="0" dirty="0"/>
                        <a:t> du Conseil de sécurité</a:t>
                      </a:r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97630">
                <a:tc>
                  <a:txBody>
                    <a:bodyPr/>
                    <a:lstStyle/>
                    <a:p>
                      <a:r>
                        <a:rPr lang="fr-FR" dirty="0"/>
                        <a:t>Etats-Unis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20 494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Membre permanent du Conseil de sécurité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126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issance américain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10644999" cy="70199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81200" y="524934"/>
            <a:ext cx="4775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La puissance américaine</a:t>
            </a:r>
          </a:p>
        </p:txBody>
      </p:sp>
    </p:spTree>
    <p:extLst>
      <p:ext uri="{BB962C8B-B14F-4D97-AF65-F5344CB8AC3E}">
        <p14:creationId xmlns:p14="http://schemas.microsoft.com/office/powerpoint/2010/main" val="2526940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228600"/>
            <a:ext cx="9144000" cy="638592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24001" y="5410316"/>
            <a:ext cx="4605867" cy="1200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Le monde depuis 1989 :</a:t>
            </a:r>
          </a:p>
          <a:p>
            <a:r>
              <a:rPr lang="fr-FR" sz="2400" dirty="0"/>
              <a:t> tensions et conflits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1005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DE-TV – EXPERTS lm QUELLE GUERRE AU TERRORISME EN AFRIQUE (2015 ...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104900"/>
            <a:ext cx="65024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82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77434"/>
            <a:ext cx="9144000" cy="514718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24001" y="338668"/>
            <a:ext cx="743373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     Des réfugiés syriens à la frontière austro-hongroise</a:t>
            </a:r>
          </a:p>
        </p:txBody>
      </p:sp>
    </p:spTree>
    <p:extLst>
      <p:ext uri="{BB962C8B-B14F-4D97-AF65-F5344CB8AC3E}">
        <p14:creationId xmlns:p14="http://schemas.microsoft.com/office/powerpoint/2010/main" val="3198709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Batacl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25" y="-1130300"/>
            <a:ext cx="6995807" cy="990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917700" y="386547"/>
            <a:ext cx="8089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Évacuation des victimes du Bataclan</a:t>
            </a:r>
          </a:p>
          <a:p>
            <a:r>
              <a:rPr lang="fr-FR" sz="2800" dirty="0"/>
              <a:t> le 13 novembre 2015 à Paris. </a:t>
            </a:r>
          </a:p>
        </p:txBody>
      </p:sp>
    </p:spTree>
    <p:extLst>
      <p:ext uri="{BB962C8B-B14F-4D97-AF65-F5344CB8AC3E}">
        <p14:creationId xmlns:p14="http://schemas.microsoft.com/office/powerpoint/2010/main" val="1221586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ultipolaire carica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850106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24001" y="6383867"/>
            <a:ext cx="9008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©Manuel Hatier 3</a:t>
            </a:r>
            <a:r>
              <a:rPr lang="fr-FR" baseline="30000" dirty="0"/>
              <a:t>E</a:t>
            </a:r>
            <a:r>
              <a:rPr lang="fr-FR" dirty="0"/>
              <a:t> Histoire-Géographie EMC 2016 p.161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428307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36601"/>
            <a:ext cx="9144000" cy="537572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93333" y="270934"/>
            <a:ext cx="626533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Eclatement de l’URSS en 1991</a:t>
            </a:r>
          </a:p>
        </p:txBody>
      </p:sp>
    </p:spTree>
    <p:extLst>
      <p:ext uri="{BB962C8B-B14F-4D97-AF65-F5344CB8AC3E}">
        <p14:creationId xmlns:p14="http://schemas.microsoft.com/office/powerpoint/2010/main" val="7937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monde plus sûr après 1989?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AutoNum type="romanUcPeriod"/>
            </a:pPr>
            <a:endParaRPr lang="fr-FR" dirty="0"/>
          </a:p>
          <a:p>
            <a:r>
              <a:rPr lang="fr-FR" dirty="0">
                <a:latin typeface="Avenir Book"/>
                <a:cs typeface="Avenir Book"/>
              </a:rPr>
              <a:t>1989 : chute du mur de Berlin ; fin de la guerre froide ; fin de l’affrontement bipolaire.</a:t>
            </a:r>
          </a:p>
          <a:p>
            <a:endParaRPr lang="fr-FR" dirty="0">
              <a:latin typeface="Avenir Book"/>
              <a:cs typeface="Avenir Book"/>
            </a:endParaRPr>
          </a:p>
          <a:p>
            <a:r>
              <a:rPr lang="fr-FR" dirty="0">
                <a:latin typeface="Avenir Book"/>
                <a:cs typeface="Avenir Book"/>
              </a:rPr>
              <a:t>1991 : éclatement  de l’URSS et fin de la puissance soviétique.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8322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AutoNum type="romanUcPeriod"/>
            </a:pPr>
            <a:r>
              <a:rPr lang="fr-FR" b="1" dirty="0">
                <a:latin typeface="Avenir Book"/>
                <a:cs typeface="Avenir Book"/>
              </a:rPr>
              <a:t>Une décennie américaine 1991-2000</a:t>
            </a:r>
          </a:p>
          <a:p>
            <a:pPr marL="400050" lvl="1" indent="0">
              <a:buNone/>
            </a:pPr>
            <a:endParaRPr lang="fr-FR" b="1" dirty="0">
              <a:latin typeface="Avenir Book"/>
              <a:cs typeface="Avenir Book"/>
            </a:endParaRPr>
          </a:p>
          <a:p>
            <a:pPr marL="400050" lvl="1" indent="0">
              <a:buNone/>
            </a:pPr>
            <a:r>
              <a:rPr lang="fr-FR" b="1" dirty="0">
                <a:latin typeface="Avenir Book"/>
                <a:cs typeface="Avenir Book"/>
              </a:rPr>
              <a:t>A. L’hyperpuissance américaine</a:t>
            </a:r>
            <a:r>
              <a:rPr lang="fr-FR" dirty="0">
                <a:effectLst/>
                <a:latin typeface="Avenir Book"/>
                <a:cs typeface="Avenir Book"/>
              </a:rPr>
              <a:t> </a:t>
            </a:r>
          </a:p>
          <a:p>
            <a:pPr marL="400050" lvl="1" indent="0">
              <a:buNone/>
            </a:pPr>
            <a:endParaRPr lang="fr-FR" dirty="0">
              <a:effectLst/>
              <a:latin typeface="Avenir Book"/>
              <a:cs typeface="Avenir Book"/>
            </a:endParaRPr>
          </a:p>
          <a:p>
            <a:pPr marL="400050" lvl="1" indent="0">
              <a:buNone/>
            </a:pPr>
            <a:r>
              <a:rPr lang="fr-FR" dirty="0">
                <a:latin typeface="Avenir Book"/>
                <a:cs typeface="Avenir Book"/>
              </a:rPr>
              <a:t>	</a:t>
            </a:r>
            <a:r>
              <a:rPr lang="fr-FR" b="1" dirty="0">
                <a:latin typeface="Avenir Book"/>
                <a:cs typeface="Avenir Book"/>
              </a:rPr>
              <a:t>B. Un monde unipolaire</a:t>
            </a:r>
          </a:p>
          <a:p>
            <a:pPr marL="400050" lvl="1" indent="0">
              <a:buNone/>
            </a:pPr>
            <a:endParaRPr lang="fr-FR" b="1" dirty="0">
              <a:latin typeface="Avenir Book"/>
              <a:cs typeface="Avenir Book"/>
            </a:endParaRPr>
          </a:p>
          <a:p>
            <a:pPr marL="400050" lvl="1" indent="0">
              <a:buNone/>
            </a:pPr>
            <a:r>
              <a:rPr lang="fr-FR" b="1" dirty="0">
                <a:latin typeface="Avenir Book"/>
                <a:cs typeface="Avenir Book"/>
              </a:rPr>
              <a:t>	C. Un rôle cependant contesté</a:t>
            </a:r>
            <a:endParaRPr lang="fr-FR" dirty="0">
              <a:latin typeface="Avenir Book"/>
              <a:cs typeface="Avenir Book"/>
            </a:endParaRPr>
          </a:p>
          <a:p>
            <a:pPr marL="400050" lvl="1" indent="0">
              <a:buNone/>
            </a:pPr>
            <a:r>
              <a:rPr lang="fr-FR" b="1" dirty="0"/>
              <a:t> </a:t>
            </a:r>
            <a:endParaRPr lang="fr-FR" dirty="0"/>
          </a:p>
          <a:p>
            <a:pPr marL="400050" lvl="1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3060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933" y="486000"/>
            <a:ext cx="8496000" cy="637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24000" y="1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A. L’hyperpuissance américaine</a:t>
            </a:r>
          </a:p>
        </p:txBody>
      </p:sp>
    </p:spTree>
    <p:extLst>
      <p:ext uri="{BB962C8B-B14F-4D97-AF65-F5344CB8AC3E}">
        <p14:creationId xmlns:p14="http://schemas.microsoft.com/office/powerpoint/2010/main" val="125568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6961" t="5882"/>
          <a:stretch/>
        </p:blipFill>
        <p:spPr>
          <a:xfrm>
            <a:off x="1642533" y="1693333"/>
            <a:ext cx="5676900" cy="487680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3566328" y="3712633"/>
            <a:ext cx="1054100" cy="990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>
            <a:endCxn id="6" idx="7"/>
          </p:cNvCxnSpPr>
          <p:nvPr/>
        </p:nvCxnSpPr>
        <p:spPr>
          <a:xfrm flipH="1">
            <a:off x="4466059" y="2573875"/>
            <a:ext cx="1915428" cy="12838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Moyen orie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816" y="931342"/>
            <a:ext cx="4831185" cy="435598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36816" y="931342"/>
            <a:ext cx="4831184" cy="435598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828800" y="1"/>
            <a:ext cx="4493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B. Un monde unipolaire</a:t>
            </a:r>
          </a:p>
        </p:txBody>
      </p:sp>
    </p:spTree>
    <p:extLst>
      <p:ext uri="{BB962C8B-B14F-4D97-AF65-F5344CB8AC3E}">
        <p14:creationId xmlns:p14="http://schemas.microsoft.com/office/powerpoint/2010/main" val="3220102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600" y="0"/>
            <a:ext cx="843041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99868" y="135467"/>
            <a:ext cx="2910147" cy="457200"/>
          </a:xfrm>
          <a:prstGeom prst="rect">
            <a:avLst/>
          </a:prstGeom>
          <a:noFill/>
          <a:ln w="76200" cmpd="sng">
            <a:solidFill>
              <a:srgbClr val="8064A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660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5405400" cy="6626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179444" y="2501900"/>
            <a:ext cx="3171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venir Book"/>
                <a:cs typeface="Avenir Book"/>
              </a:rPr>
              <a:t>La guerre du Golfe,</a:t>
            </a:r>
          </a:p>
          <a:p>
            <a:endParaRPr lang="fr-FR" sz="2800" dirty="0">
              <a:latin typeface="Avenir Book"/>
              <a:cs typeface="Avenir Book"/>
            </a:endParaRPr>
          </a:p>
          <a:p>
            <a:r>
              <a:rPr lang="fr-FR" sz="2800" dirty="0">
                <a:latin typeface="Avenir Book"/>
                <a:cs typeface="Avenir Book"/>
              </a:rPr>
              <a:t> « tempête  du désert »</a:t>
            </a:r>
          </a:p>
          <a:p>
            <a:endParaRPr lang="fr-FR" sz="28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097753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267</Words>
  <Application>Microsoft Office PowerPoint</Application>
  <PresentationFormat>Personnalisé</PresentationFormat>
  <Paragraphs>91</Paragraphs>
  <Slides>28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Enjeux et conflits dans le monde depuis 1989</vt:lpstr>
      <vt:lpstr>Présentation PowerPoint</vt:lpstr>
      <vt:lpstr>Présentation PowerPoint</vt:lpstr>
      <vt:lpstr>Un monde plus sûr après 1989?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Enjeux et conflits dans     le monde depuis 1989</dc:title>
  <dc:creator>Marianne Adjiman</dc:creator>
  <cp:lastModifiedBy>Administration centrale</cp:lastModifiedBy>
  <cp:revision>27</cp:revision>
  <dcterms:created xsi:type="dcterms:W3CDTF">2020-06-06T13:43:00Z</dcterms:created>
  <dcterms:modified xsi:type="dcterms:W3CDTF">2020-06-17T12:12:54Z</dcterms:modified>
</cp:coreProperties>
</file>