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8" r:id="rId4"/>
    <p:sldId id="258" r:id="rId5"/>
    <p:sldId id="259" r:id="rId6"/>
    <p:sldId id="260" r:id="rId7"/>
    <p:sldId id="261" r:id="rId8"/>
    <p:sldId id="262" r:id="rId9"/>
    <p:sldId id="263" r:id="rId10"/>
    <p:sldId id="272" r:id="rId11"/>
    <p:sldId id="265" r:id="rId12"/>
    <p:sldId id="270" r:id="rId13"/>
    <p:sldId id="266" r:id="rId14"/>
    <p:sldId id="277" r:id="rId15"/>
    <p:sldId id="275" r:id="rId16"/>
    <p:sldId id="267" r:id="rId17"/>
    <p:sldId id="264" r:id="rId18"/>
    <p:sldId id="271" r:id="rId19"/>
    <p:sldId id="26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1DF"/>
    <a:srgbClr val="89A7E5"/>
    <a:srgbClr val="718BBE"/>
    <a:srgbClr val="8094DE"/>
    <a:srgbClr val="97B6F7"/>
    <a:srgbClr val="779DD2"/>
    <a:srgbClr val="76B4B5"/>
    <a:srgbClr val="7EBEBF"/>
    <a:srgbClr val="DE8872"/>
    <a:srgbClr val="F69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18"/>
    <p:restoredTop sz="95179"/>
  </p:normalViewPr>
  <p:slideViewPr>
    <p:cSldViewPr snapToGrid="0" snapToObjects="1">
      <p:cViewPr>
        <p:scale>
          <a:sx n="80" d="100"/>
          <a:sy n="80" d="100"/>
        </p:scale>
        <p:origin x="-54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CABD9A-8177-0947-A53C-AAA5B23BBB1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49AB3E0A-95FF-8D45-BFA9-B35D187C5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EEA90CA1-CCDB-D14F-9716-E47A082CC478}"/>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87F165D5-4CBB-A145-8D21-DCB536C708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27EE7FE0-D88D-D146-8F25-8CF9243E5AFB}"/>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348581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3755C96-0F13-684A-98D6-A73E0F9121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462AEC93-2B42-6044-AE10-E104EFFCD75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40ED4091-38EF-2E47-8799-D72474F28F10}"/>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CF735A11-B3EA-124F-8A29-EA3E3FFD80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793CF913-3089-694B-BA1F-1092BBB98A89}"/>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1035743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D5FBEE3D-E776-6348-A5FB-A15B3D690F9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B522B9B7-84E2-D44F-B4D5-86A8039A6553}"/>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A46208AC-657C-FC43-93F9-45E80CFF90D1}"/>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F69DB2E3-B2D3-1844-98AD-13806A448E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1A085432-E7BB-3D4C-88EA-9BEB37DD1754}"/>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274815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6145BE-3532-AE4C-BB39-5E7623E676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3828B454-ED4E-3840-9BF9-AAEFF0544AE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A80DD8EF-2240-DE49-B012-B09167B29B50}"/>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B087D84C-AB49-B049-B7DB-E7C80A8CFE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5BBB4E2A-8A42-5B47-B211-3D0F74B06855}"/>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113473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EC36680-23A0-5848-B541-21D567B2F85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71CFDB4D-03E5-3B4C-A21E-028F947D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6F4D268C-7ABF-6D44-86CD-CC0BAF14ACCC}"/>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D4DAB25D-9A3F-F445-AC96-9C19337517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78531CC2-9BB2-0F41-9F64-2A022F928833}"/>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96872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0D4004-ED6A-4241-8529-92F5702091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A7BC50BF-0306-4C4F-9E12-354BBF533E8C}"/>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B65DC55C-EFA8-0A4C-816B-28B11BC1127F}"/>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F1929CE2-440A-D94D-97D3-79298648743B}"/>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6" name="Espace réservé du pied de page 5">
            <a:extLst>
              <a:ext uri="{FF2B5EF4-FFF2-40B4-BE49-F238E27FC236}">
                <a16:creationId xmlns:a16="http://schemas.microsoft.com/office/drawing/2014/main" xmlns="" id="{29431D7F-19B6-5F4C-BC11-8499A8F379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E6DA57B9-3E15-9A44-B04B-C40D3EE09E86}"/>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164126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40DD50-5A1C-0544-B0F2-3168DF3CE97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C99E881B-BAAF-D447-9234-EB8DB0D541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F6C6AB03-53BC-5C47-94DF-55A3D2CFFD3D}"/>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xmlns="" id="{34DD1042-CD7B-394D-9B5D-1B89D884B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xmlns="" id="{B28B9C3F-9E02-784A-BA2D-757D8878BDF3}"/>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xmlns="" id="{955014ED-13D5-4D44-A475-586DD5DA59C9}"/>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8" name="Espace réservé du pied de page 7">
            <a:extLst>
              <a:ext uri="{FF2B5EF4-FFF2-40B4-BE49-F238E27FC236}">
                <a16:creationId xmlns:a16="http://schemas.microsoft.com/office/drawing/2014/main" xmlns="" id="{4E3EB0D4-2001-704A-A60A-8E4C62B56B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1863AD42-BF94-7F44-AFEF-CADC5D2E1E82}"/>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252417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D2D62DE-FB68-3B45-B2D8-1D24175F655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985EA13B-FCDF-784B-9118-6F6FF7405C65}"/>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4" name="Espace réservé du pied de page 3">
            <a:extLst>
              <a:ext uri="{FF2B5EF4-FFF2-40B4-BE49-F238E27FC236}">
                <a16:creationId xmlns:a16="http://schemas.microsoft.com/office/drawing/2014/main" xmlns="" id="{87D8831C-8F43-FA44-BDDA-A2DAF8BDB4C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26D17FBB-7831-5143-82F0-16C8F6A6203E}"/>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152175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AE4629C-027B-6342-8936-3895AE4687D9}"/>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3" name="Espace réservé du pied de page 2">
            <a:extLst>
              <a:ext uri="{FF2B5EF4-FFF2-40B4-BE49-F238E27FC236}">
                <a16:creationId xmlns:a16="http://schemas.microsoft.com/office/drawing/2014/main" xmlns="" id="{804A811E-80C1-2B4D-B998-195CE87BC0F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9A202422-138E-F241-9D3C-F157DAB4C0A3}"/>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256991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2BEF01-5332-9B4C-A0E9-47956E5F8A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6C6CF7C2-3A88-8D4C-BA2A-94F611C7B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xmlns="" id="{9EB8FAF9-6ACC-BD43-A6A9-39AA040CE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047EB72F-DB44-3146-98E6-E9722E64EF44}"/>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6" name="Espace réservé du pied de page 5">
            <a:extLst>
              <a:ext uri="{FF2B5EF4-FFF2-40B4-BE49-F238E27FC236}">
                <a16:creationId xmlns:a16="http://schemas.microsoft.com/office/drawing/2014/main" xmlns="" id="{A53D63FE-F573-9D44-B000-7082FC456C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8A1B61CC-AB42-334A-8E59-96883380B659}"/>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97831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7A54648-5DEE-F441-8BDF-D1DCCA42E9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72256B81-B834-0640-AA90-07C3142525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C5A439CD-0929-9A41-8E63-9CD5299A7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9A701CCE-97B5-9B40-90A9-4EE954229344}"/>
              </a:ext>
            </a:extLst>
          </p:cNvPr>
          <p:cNvSpPr>
            <a:spLocks noGrp="1"/>
          </p:cNvSpPr>
          <p:nvPr>
            <p:ph type="dt" sz="half" idx="10"/>
          </p:nvPr>
        </p:nvSpPr>
        <p:spPr/>
        <p:txBody>
          <a:bodyPr/>
          <a:lstStyle/>
          <a:p>
            <a:fld id="{38B3A137-B79C-3D48-8EA3-CF85E72E1077}" type="datetimeFigureOut">
              <a:rPr lang="fr-FR" smtClean="0"/>
              <a:t>20/04/2020</a:t>
            </a:fld>
            <a:endParaRPr lang="fr-FR"/>
          </a:p>
        </p:txBody>
      </p:sp>
      <p:sp>
        <p:nvSpPr>
          <p:cNvPr id="6" name="Espace réservé du pied de page 5">
            <a:extLst>
              <a:ext uri="{FF2B5EF4-FFF2-40B4-BE49-F238E27FC236}">
                <a16:creationId xmlns:a16="http://schemas.microsoft.com/office/drawing/2014/main" xmlns="" id="{4C2DEEBA-932D-4F43-B4DD-6405B98C87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CA46D132-64A1-214A-A5F9-C7C51E0E68FC}"/>
              </a:ext>
            </a:extLst>
          </p:cNvPr>
          <p:cNvSpPr>
            <a:spLocks noGrp="1"/>
          </p:cNvSpPr>
          <p:nvPr>
            <p:ph type="sldNum" sz="quarter" idx="12"/>
          </p:nvPr>
        </p:nvSpPr>
        <p:spPr/>
        <p:txBody>
          <a:bodyPr/>
          <a:lstStyle/>
          <a:p>
            <a:fld id="{8D3188D3-6265-DA43-BAA8-D52B50D7D8B5}" type="slidenum">
              <a:rPr lang="fr-FR" smtClean="0"/>
              <a:t>‹N°›</a:t>
            </a:fld>
            <a:endParaRPr lang="fr-FR"/>
          </a:p>
        </p:txBody>
      </p:sp>
    </p:spTree>
    <p:extLst>
      <p:ext uri="{BB962C8B-B14F-4D97-AF65-F5344CB8AC3E}">
        <p14:creationId xmlns:p14="http://schemas.microsoft.com/office/powerpoint/2010/main" val="273193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3B13DD0A-5F6C-0646-9560-31D16675E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18DE64DA-7023-B940-8477-C7C171FBD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F02CB651-6C03-904E-9A63-33C1F5D1C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3A137-B79C-3D48-8EA3-CF85E72E1077}" type="datetimeFigureOut">
              <a:rPr lang="fr-FR" smtClean="0"/>
              <a:t>20/04/2020</a:t>
            </a:fld>
            <a:endParaRPr lang="fr-FR"/>
          </a:p>
        </p:txBody>
      </p:sp>
      <p:sp>
        <p:nvSpPr>
          <p:cNvPr id="5" name="Espace réservé du pied de page 4">
            <a:extLst>
              <a:ext uri="{FF2B5EF4-FFF2-40B4-BE49-F238E27FC236}">
                <a16:creationId xmlns:a16="http://schemas.microsoft.com/office/drawing/2014/main" xmlns="" id="{E6551514-DBEB-F149-B59D-BB53D1C9D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0CC37D9E-6129-4F44-A0F3-94DCD5535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88D3-6265-DA43-BAA8-D52B50D7D8B5}" type="slidenum">
              <a:rPr lang="fr-FR" smtClean="0"/>
              <a:t>‹N°›</a:t>
            </a:fld>
            <a:endParaRPr lang="fr-FR"/>
          </a:p>
        </p:txBody>
      </p:sp>
    </p:spTree>
    <p:extLst>
      <p:ext uri="{BB962C8B-B14F-4D97-AF65-F5344CB8AC3E}">
        <p14:creationId xmlns:p14="http://schemas.microsoft.com/office/powerpoint/2010/main" val="193008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1649DAB-B847-B849-9EF4-FF278D9873EF}"/>
              </a:ext>
            </a:extLst>
          </p:cNvPr>
          <p:cNvPicPr>
            <a:picLocks noChangeAspect="1"/>
          </p:cNvPicPr>
          <p:nvPr/>
        </p:nvPicPr>
        <p:blipFill>
          <a:blip r:embed="rId2"/>
          <a:stretch>
            <a:fillRect/>
          </a:stretch>
        </p:blipFill>
        <p:spPr>
          <a:xfrm>
            <a:off x="13252" y="-1048121"/>
            <a:ext cx="12178748" cy="8032792"/>
          </a:xfrm>
          <a:prstGeom prst="rect">
            <a:avLst/>
          </a:prstGeom>
        </p:spPr>
      </p:pic>
      <p:sp>
        <p:nvSpPr>
          <p:cNvPr id="2" name="Titre 1">
            <a:extLst>
              <a:ext uri="{FF2B5EF4-FFF2-40B4-BE49-F238E27FC236}">
                <a16:creationId xmlns:a16="http://schemas.microsoft.com/office/drawing/2014/main" xmlns="" id="{BBEA2BD4-5696-6E42-BB96-716D2A1FABB1}"/>
              </a:ext>
            </a:extLst>
          </p:cNvPr>
          <p:cNvSpPr>
            <a:spLocks noGrp="1"/>
          </p:cNvSpPr>
          <p:nvPr>
            <p:ph type="ctrTitle"/>
          </p:nvPr>
        </p:nvSpPr>
        <p:spPr>
          <a:xfrm>
            <a:off x="2120348" y="-18390"/>
            <a:ext cx="8786191" cy="812454"/>
          </a:xfrm>
        </p:spPr>
        <p:txBody>
          <a:bodyPr>
            <a:normAutofit fontScale="90000"/>
          </a:bodyPr>
          <a:lstStyle/>
          <a:p>
            <a:r>
              <a:rPr lang="fr-FR" dirty="0">
                <a:solidFill>
                  <a:schemeClr val="bg1"/>
                </a:solidFill>
                <a:latin typeface="+mn-lt"/>
              </a:rPr>
              <a:t>L’EUROPE DES LUMIÈRES</a:t>
            </a:r>
          </a:p>
        </p:txBody>
      </p:sp>
      <p:sp>
        <p:nvSpPr>
          <p:cNvPr id="4" name="Rectangle : coins arrondis 12">
            <a:extLst>
              <a:ext uri="{FF2B5EF4-FFF2-40B4-BE49-F238E27FC236}">
                <a16:creationId xmlns:a16="http://schemas.microsoft.com/office/drawing/2014/main" xmlns="" id="{BA7B0F86-1C8B-CC48-921C-2AF839976DE7}"/>
              </a:ext>
            </a:extLst>
          </p:cNvPr>
          <p:cNvSpPr/>
          <p:nvPr/>
        </p:nvSpPr>
        <p:spPr>
          <a:xfrm>
            <a:off x="179132" y="0"/>
            <a:ext cx="2196507" cy="387837"/>
          </a:xfrm>
          <a:prstGeom prst="roundRect">
            <a:avLst/>
          </a:prstGeom>
          <a:solidFill>
            <a:srgbClr val="002060">
              <a:alpha val="75000"/>
            </a:srgbClr>
          </a:solidFill>
          <a:ln>
            <a:noFill/>
          </a:ln>
          <a:effectLst>
            <a:glow>
              <a:schemeClr val="accent1"/>
            </a:glow>
            <a:softEdge rad="0"/>
          </a:effectLst>
        </p:spPr>
        <p:style>
          <a:lnRef idx="2">
            <a:schemeClr val="accent1"/>
          </a:lnRef>
          <a:fillRef idx="1">
            <a:schemeClr val="lt1"/>
          </a:fillRef>
          <a:effectRef idx="0">
            <a:schemeClr val="accent1"/>
          </a:effectRef>
          <a:fontRef idx="minor">
            <a:schemeClr val="dk1"/>
          </a:fontRef>
        </p:style>
        <p:txBody>
          <a:bodyPr rtlCol="0" anchor="ctr"/>
          <a:lstStyle/>
          <a:p>
            <a:r>
              <a:rPr lang="fr-FR" b="1" dirty="0">
                <a:solidFill>
                  <a:schemeClr val="bg1"/>
                </a:solidFill>
                <a:latin typeface="Myriad Pro" panose="020B0503030403020204" pitchFamily="34" charset="0"/>
              </a:rPr>
              <a:t>HISTOIRE 4</a:t>
            </a:r>
            <a:r>
              <a:rPr lang="fr-FR" b="1" baseline="30000" dirty="0">
                <a:solidFill>
                  <a:schemeClr val="bg1"/>
                </a:solidFill>
                <a:latin typeface="Myriad Pro" panose="020B0503030403020204" pitchFamily="34" charset="0"/>
              </a:rPr>
              <a:t>ème</a:t>
            </a:r>
            <a:endParaRPr lang="fr-FR" b="1"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53173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34AB821-C876-7B45-9C71-DE701DAEE732}"/>
              </a:ext>
            </a:extLst>
          </p:cNvPr>
          <p:cNvSpPr/>
          <p:nvPr/>
        </p:nvSpPr>
        <p:spPr>
          <a:xfrm>
            <a:off x="0" y="0"/>
            <a:ext cx="4858603" cy="6858000"/>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xmlns="" id="{F5F7E7BF-82D1-3540-A585-75A15524A05E}"/>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xmlns="" id="{C02B2953-1AA8-B346-B172-1B2CB0B42FB0}"/>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5D99E3"/>
                </a:solidFill>
                <a:latin typeface="+mn-lt"/>
              </a:rPr>
              <a:t>II. LES IDÉES DES LUMIÈRES</a:t>
            </a:r>
          </a:p>
        </p:txBody>
      </p:sp>
      <p:sp>
        <p:nvSpPr>
          <p:cNvPr id="8" name="Titre 1">
            <a:extLst>
              <a:ext uri="{FF2B5EF4-FFF2-40B4-BE49-F238E27FC236}">
                <a16:creationId xmlns:a16="http://schemas.microsoft.com/office/drawing/2014/main" xmlns="" id="{258C20BA-0CB8-C346-A2F9-BB1D87AA9B53}"/>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LA FRANCE, UN FOYER DES LUMIÈRES</a:t>
            </a:r>
          </a:p>
        </p:txBody>
      </p:sp>
      <p:sp>
        <p:nvSpPr>
          <p:cNvPr id="12" name="ZoneTexte 11">
            <a:extLst>
              <a:ext uri="{FF2B5EF4-FFF2-40B4-BE49-F238E27FC236}">
                <a16:creationId xmlns:a16="http://schemas.microsoft.com/office/drawing/2014/main" xmlns="" id="{8FF1A642-96E5-7F41-8C94-9D110149793D}"/>
              </a:ext>
            </a:extLst>
          </p:cNvPr>
          <p:cNvSpPr txBox="1"/>
          <p:nvPr/>
        </p:nvSpPr>
        <p:spPr>
          <a:xfrm>
            <a:off x="623454" y="2366084"/>
            <a:ext cx="3283528" cy="2585323"/>
          </a:xfrm>
          <a:prstGeom prst="rect">
            <a:avLst/>
          </a:prstGeom>
          <a:noFill/>
        </p:spPr>
        <p:txBody>
          <a:bodyPr wrap="square" rtlCol="0">
            <a:spAutoFit/>
          </a:bodyPr>
          <a:lstStyle/>
          <a:p>
            <a:r>
              <a:rPr lang="fr-FR" dirty="0"/>
              <a:t>La France est un foyer des Lumières car :</a:t>
            </a:r>
          </a:p>
          <a:p>
            <a:endParaRPr lang="fr-FR" dirty="0"/>
          </a:p>
          <a:p>
            <a:pPr marL="285750" indent="-285750">
              <a:buFontTx/>
              <a:buChar char="-"/>
            </a:pPr>
            <a:r>
              <a:rPr lang="fr-FR" dirty="0"/>
              <a:t>on y trouve des hommes des Lumières de premier plan (Voltaire, Diderot)</a:t>
            </a:r>
          </a:p>
          <a:p>
            <a:endParaRPr lang="fr-FR" dirty="0"/>
          </a:p>
          <a:p>
            <a:pPr marL="285750" indent="-285750">
              <a:buFontTx/>
              <a:buChar char="-"/>
            </a:pPr>
            <a:r>
              <a:rPr lang="fr-FR" dirty="0"/>
              <a:t>on y trouve un grand nombre d’académies</a:t>
            </a:r>
          </a:p>
        </p:txBody>
      </p:sp>
      <p:pic>
        <p:nvPicPr>
          <p:cNvPr id="11" name="Image 10">
            <a:extLst>
              <a:ext uri="{FF2B5EF4-FFF2-40B4-BE49-F238E27FC236}">
                <a16:creationId xmlns:a16="http://schemas.microsoft.com/office/drawing/2014/main" xmlns="" id="{FE4592EF-48DD-874C-B0BE-824ED3397402}"/>
              </a:ext>
            </a:extLst>
          </p:cNvPr>
          <p:cNvPicPr>
            <a:picLocks noChangeAspect="1"/>
          </p:cNvPicPr>
          <p:nvPr/>
        </p:nvPicPr>
        <p:blipFill>
          <a:blip r:embed="rId2"/>
          <a:stretch>
            <a:fillRect/>
          </a:stretch>
        </p:blipFill>
        <p:spPr>
          <a:xfrm>
            <a:off x="5186705" y="928975"/>
            <a:ext cx="6673801" cy="5332755"/>
          </a:xfrm>
          <a:prstGeom prst="rect">
            <a:avLst/>
          </a:prstGeom>
        </p:spPr>
      </p:pic>
    </p:spTree>
    <p:extLst>
      <p:ext uri="{BB962C8B-B14F-4D97-AF65-F5344CB8AC3E}">
        <p14:creationId xmlns:p14="http://schemas.microsoft.com/office/powerpoint/2010/main" val="269653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D3E6D7F-EF22-0742-AFDE-70AB90EDB5E9}"/>
              </a:ext>
            </a:extLst>
          </p:cNvPr>
          <p:cNvSpPr/>
          <p:nvPr/>
        </p:nvSpPr>
        <p:spPr>
          <a:xfrm>
            <a:off x="0" y="0"/>
            <a:ext cx="5281684" cy="6858000"/>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4D9E5D7F-ED4B-244B-96F7-C493C2E0E86F}"/>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xmlns="" id="{F3231E35-450E-6C46-9EC9-611D7C8D1A82}"/>
              </a:ext>
            </a:extLst>
          </p:cNvPr>
          <p:cNvSpPr/>
          <p:nvPr/>
        </p:nvSpPr>
        <p:spPr>
          <a:xfrm>
            <a:off x="6515073" y="302185"/>
            <a:ext cx="4291696" cy="6555816"/>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a:extLst>
              <a:ext uri="{FF2B5EF4-FFF2-40B4-BE49-F238E27FC236}">
                <a16:creationId xmlns:a16="http://schemas.microsoft.com/office/drawing/2014/main" xmlns="" id="{60666D18-5A45-7D48-9B20-B957D20C32A8}"/>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89A7E5"/>
                </a:solidFill>
                <a:latin typeface="+mn-lt"/>
              </a:rPr>
              <a:t>II. LES IDÉES DES LUMIÈRES</a:t>
            </a:r>
          </a:p>
        </p:txBody>
      </p:sp>
      <p:sp>
        <p:nvSpPr>
          <p:cNvPr id="2" name="Titre 1">
            <a:extLst>
              <a:ext uri="{FF2B5EF4-FFF2-40B4-BE49-F238E27FC236}">
                <a16:creationId xmlns:a16="http://schemas.microsoft.com/office/drawing/2014/main" xmlns="" id="{64A279AC-2926-D14D-8E11-7F3008FEEF63}"/>
              </a:ext>
            </a:extLst>
          </p:cNvPr>
          <p:cNvSpPr>
            <a:spLocks noGrp="1"/>
          </p:cNvSpPr>
          <p:nvPr>
            <p:ph type="title"/>
          </p:nvPr>
        </p:nvSpPr>
        <p:spPr>
          <a:xfrm>
            <a:off x="838200" y="-1946683"/>
            <a:ext cx="10515600" cy="563130"/>
          </a:xfrm>
        </p:spPr>
        <p:txBody>
          <a:bodyPr>
            <a:normAutofit fontScale="90000"/>
          </a:bodyPr>
          <a:lstStyle/>
          <a:p>
            <a:r>
              <a:rPr lang="fr-FR" sz="2400" dirty="0"/>
              <a:t>II. Les idées des Lumières</a:t>
            </a:r>
            <a:br>
              <a:rPr lang="fr-FR" sz="2400" dirty="0"/>
            </a:br>
            <a:r>
              <a:rPr lang="fr-FR" sz="2400" dirty="0"/>
              <a:t>C. La France, foyer des Lumières</a:t>
            </a:r>
          </a:p>
        </p:txBody>
      </p:sp>
      <p:sp>
        <p:nvSpPr>
          <p:cNvPr id="9" name="ZoneTexte 8">
            <a:extLst>
              <a:ext uri="{FF2B5EF4-FFF2-40B4-BE49-F238E27FC236}">
                <a16:creationId xmlns:a16="http://schemas.microsoft.com/office/drawing/2014/main" xmlns="" id="{84F6B208-B50D-8E44-93F1-5B36438793A2}"/>
              </a:ext>
            </a:extLst>
          </p:cNvPr>
          <p:cNvSpPr txBox="1"/>
          <p:nvPr/>
        </p:nvSpPr>
        <p:spPr>
          <a:xfrm>
            <a:off x="7293186" y="6193718"/>
            <a:ext cx="2676243" cy="338554"/>
          </a:xfrm>
          <a:prstGeom prst="rect">
            <a:avLst/>
          </a:prstGeom>
          <a:noFill/>
        </p:spPr>
        <p:txBody>
          <a:bodyPr wrap="square" rtlCol="0">
            <a:spAutoFit/>
          </a:bodyPr>
          <a:lstStyle/>
          <a:p>
            <a:pPr algn="ctr"/>
            <a:r>
              <a:rPr lang="fr-FR" sz="1600" b="1" i="1" dirty="0"/>
              <a:t>Encyclopédie</a:t>
            </a:r>
            <a:r>
              <a:rPr lang="fr-FR" sz="1600" dirty="0"/>
              <a:t>, 1751-1772</a:t>
            </a:r>
          </a:p>
        </p:txBody>
      </p:sp>
      <p:pic>
        <p:nvPicPr>
          <p:cNvPr id="13" name="Espace réservé du contenu 12">
            <a:extLst>
              <a:ext uri="{FF2B5EF4-FFF2-40B4-BE49-F238E27FC236}">
                <a16:creationId xmlns:a16="http://schemas.microsoft.com/office/drawing/2014/main" xmlns="" id="{3FCFF30C-973E-DD4D-B572-17CC46C1C507}"/>
              </a:ext>
            </a:extLst>
          </p:cNvPr>
          <p:cNvPicPr>
            <a:picLocks noGrp="1" noChangeAspect="1"/>
          </p:cNvPicPr>
          <p:nvPr>
            <p:ph idx="1"/>
          </p:nvPr>
        </p:nvPicPr>
        <p:blipFill>
          <a:blip r:embed="rId2"/>
          <a:stretch>
            <a:fillRect/>
          </a:stretch>
        </p:blipFill>
        <p:spPr>
          <a:xfrm>
            <a:off x="6817582" y="632290"/>
            <a:ext cx="3627453" cy="5415989"/>
          </a:xfrm>
        </p:spPr>
      </p:pic>
      <p:sp>
        <p:nvSpPr>
          <p:cNvPr id="14" name="ZoneTexte 13">
            <a:extLst>
              <a:ext uri="{FF2B5EF4-FFF2-40B4-BE49-F238E27FC236}">
                <a16:creationId xmlns:a16="http://schemas.microsoft.com/office/drawing/2014/main" xmlns="" id="{E578E8FA-7DBD-3048-AD6A-EC1E6FADC1DA}"/>
              </a:ext>
            </a:extLst>
          </p:cNvPr>
          <p:cNvSpPr txBox="1"/>
          <p:nvPr/>
        </p:nvSpPr>
        <p:spPr>
          <a:xfrm>
            <a:off x="527619" y="2025988"/>
            <a:ext cx="4544291" cy="3970318"/>
          </a:xfrm>
          <a:prstGeom prst="rect">
            <a:avLst/>
          </a:prstGeom>
          <a:noFill/>
        </p:spPr>
        <p:txBody>
          <a:bodyPr wrap="square" rtlCol="0">
            <a:spAutoFit/>
          </a:bodyPr>
          <a:lstStyle/>
          <a:p>
            <a:r>
              <a:rPr lang="fr-FR" b="1" dirty="0">
                <a:solidFill>
                  <a:srgbClr val="C00000"/>
                </a:solidFill>
              </a:rPr>
              <a:t>Encyclopédie : </a:t>
            </a:r>
            <a:r>
              <a:rPr lang="fr-FR" b="1" dirty="0"/>
              <a:t>ouvrage qui cherche à réunir toutes les connaissances de l’époque, rédigé par des philosophes et des savants</a:t>
            </a:r>
          </a:p>
          <a:p>
            <a:endParaRPr lang="fr-FR" b="1" u="sng" dirty="0"/>
          </a:p>
          <a:p>
            <a:endParaRPr lang="fr-FR" b="1" u="sng" dirty="0"/>
          </a:p>
          <a:p>
            <a:endParaRPr lang="fr-FR" dirty="0"/>
          </a:p>
          <a:p>
            <a:r>
              <a:rPr lang="fr-FR" dirty="0"/>
              <a:t>L’Encyclopédie comprend des articles sur :</a:t>
            </a:r>
          </a:p>
          <a:p>
            <a:endParaRPr lang="fr-FR" dirty="0"/>
          </a:p>
          <a:p>
            <a:pPr marL="285750" indent="-285750">
              <a:buFontTx/>
              <a:buChar char="-"/>
            </a:pPr>
            <a:r>
              <a:rPr lang="fr-FR" dirty="0"/>
              <a:t>Les sciences</a:t>
            </a:r>
          </a:p>
          <a:p>
            <a:pPr marL="285750" indent="-285750">
              <a:buFontTx/>
              <a:buChar char="-"/>
            </a:pPr>
            <a:r>
              <a:rPr lang="fr-FR" dirty="0"/>
              <a:t>L’économie</a:t>
            </a:r>
          </a:p>
          <a:p>
            <a:pPr marL="285750" indent="-285750">
              <a:buFontTx/>
              <a:buChar char="-"/>
            </a:pPr>
            <a:r>
              <a:rPr lang="fr-FR" dirty="0"/>
              <a:t>L’histoire</a:t>
            </a:r>
          </a:p>
          <a:p>
            <a:pPr marL="285750" indent="-285750">
              <a:buFontTx/>
              <a:buChar char="-"/>
            </a:pPr>
            <a:r>
              <a:rPr lang="fr-FR" dirty="0"/>
              <a:t>Les arts</a:t>
            </a:r>
          </a:p>
          <a:p>
            <a:pPr marL="285750" indent="-285750">
              <a:buFontTx/>
              <a:buChar char="-"/>
            </a:pPr>
            <a:r>
              <a:rPr lang="fr-FR" dirty="0"/>
              <a:t>Les techniques</a:t>
            </a:r>
          </a:p>
          <a:p>
            <a:pPr marL="285750" indent="-285750">
              <a:buFontTx/>
              <a:buChar char="-"/>
            </a:pPr>
            <a:r>
              <a:rPr lang="fr-FR" dirty="0"/>
              <a:t>…</a:t>
            </a:r>
          </a:p>
        </p:txBody>
      </p:sp>
      <p:sp>
        <p:nvSpPr>
          <p:cNvPr id="11" name="Titre 1">
            <a:extLst>
              <a:ext uri="{FF2B5EF4-FFF2-40B4-BE49-F238E27FC236}">
                <a16:creationId xmlns:a16="http://schemas.microsoft.com/office/drawing/2014/main" xmlns="" id="{AC50B25D-4EE5-964E-97B8-E37A320E498B}"/>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LA FRANCE, UN FOYER DES LUMIÈRES</a:t>
            </a:r>
          </a:p>
        </p:txBody>
      </p:sp>
    </p:spTree>
    <p:extLst>
      <p:ext uri="{BB962C8B-B14F-4D97-AF65-F5344CB8AC3E}">
        <p14:creationId xmlns:p14="http://schemas.microsoft.com/office/powerpoint/2010/main" val="403441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3C3EF52-EF6E-FC41-A0A7-74E27C8387C9}"/>
              </a:ext>
            </a:extLst>
          </p:cNvPr>
          <p:cNvSpPr/>
          <p:nvPr/>
        </p:nvSpPr>
        <p:spPr>
          <a:xfrm>
            <a:off x="624196" y="310230"/>
            <a:ext cx="6458994" cy="788356"/>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BAF772A4-1C5B-3446-9990-BE34927D28DF}"/>
              </a:ext>
            </a:extLst>
          </p:cNvPr>
          <p:cNvSpPr/>
          <p:nvPr/>
        </p:nvSpPr>
        <p:spPr>
          <a:xfrm>
            <a:off x="583252" y="760605"/>
            <a:ext cx="9420557" cy="788356"/>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xmlns="" id="{AF37C17A-CDE5-004E-A2E8-969FD4F83969}"/>
              </a:ext>
            </a:extLst>
          </p:cNvPr>
          <p:cNvSpPr/>
          <p:nvPr/>
        </p:nvSpPr>
        <p:spPr>
          <a:xfrm>
            <a:off x="0" y="0"/>
            <a:ext cx="5500048"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xmlns="" id="{990B2371-F21D-FD45-8A3B-BB4DB5C9CE38}"/>
              </a:ext>
            </a:extLst>
          </p:cNvPr>
          <p:cNvSpPr txBox="1">
            <a:spLocks/>
          </p:cNvSpPr>
          <p:nvPr/>
        </p:nvSpPr>
        <p:spPr>
          <a:xfrm>
            <a:off x="748990" y="454989"/>
            <a:ext cx="9541422" cy="97301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bg1"/>
                </a:solidFill>
                <a:latin typeface="+mn-lt"/>
              </a:rPr>
              <a:t>III. LA DIFFUSION DES LUMIÈRES</a:t>
            </a:r>
            <a:br>
              <a:rPr lang="fr-FR" sz="3600" b="1" dirty="0">
                <a:solidFill>
                  <a:schemeClr val="bg1"/>
                </a:solidFill>
                <a:latin typeface="+mn-lt"/>
              </a:rPr>
            </a:br>
            <a:r>
              <a:rPr lang="fr-FR" sz="3600" b="1" dirty="0">
                <a:solidFill>
                  <a:schemeClr val="bg1"/>
                </a:solidFill>
                <a:latin typeface="+mn-lt"/>
              </a:rPr>
              <a:t>      ET LA NAISSANCE D’UNE L’OPINION PUBLIQUE</a:t>
            </a:r>
          </a:p>
        </p:txBody>
      </p:sp>
      <p:sp>
        <p:nvSpPr>
          <p:cNvPr id="7" name="Espace réservé du contenu 2">
            <a:extLst>
              <a:ext uri="{FF2B5EF4-FFF2-40B4-BE49-F238E27FC236}">
                <a16:creationId xmlns:a16="http://schemas.microsoft.com/office/drawing/2014/main" xmlns="" id="{A6D5ED3B-BA2B-D548-9914-0AF45B22F89E}"/>
              </a:ext>
            </a:extLst>
          </p:cNvPr>
          <p:cNvSpPr txBox="1">
            <a:spLocks/>
          </p:cNvSpPr>
          <p:nvPr/>
        </p:nvSpPr>
        <p:spPr>
          <a:xfrm>
            <a:off x="5788092" y="2535613"/>
            <a:ext cx="6549483" cy="3715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solidFill>
                  <a:srgbClr val="F6977D"/>
                </a:solidFill>
              </a:rPr>
              <a:t>A. ESSOR DES PRODUCTIONS ÉCRITES</a:t>
            </a:r>
            <a:br>
              <a:rPr lang="fr-FR" b="1" dirty="0">
                <a:solidFill>
                  <a:srgbClr val="F6977D"/>
                </a:solidFill>
              </a:rPr>
            </a:br>
            <a:r>
              <a:rPr lang="fr-FR" b="1" dirty="0">
                <a:solidFill>
                  <a:srgbClr val="F6977D"/>
                </a:solidFill>
              </a:rPr>
              <a:t>     ET CIRCULATIONS DES HOMMES</a:t>
            </a:r>
            <a:br>
              <a:rPr lang="fr-FR" b="1" dirty="0">
                <a:solidFill>
                  <a:srgbClr val="F6977D"/>
                </a:solidFill>
              </a:rPr>
            </a:br>
            <a:r>
              <a:rPr lang="fr-FR" b="1" dirty="0">
                <a:solidFill>
                  <a:srgbClr val="F6977D"/>
                </a:solidFill>
              </a:rPr>
              <a:t>     DES LUMIÈRES</a:t>
            </a:r>
          </a:p>
          <a:p>
            <a:pPr marL="0" indent="0">
              <a:buFont typeface="Arial" panose="020B0604020202020204" pitchFamily="34" charset="0"/>
              <a:buNone/>
            </a:pPr>
            <a:r>
              <a:rPr lang="fr-FR" b="1" dirty="0">
                <a:solidFill>
                  <a:srgbClr val="F6977D"/>
                </a:solidFill>
              </a:rPr>
              <a:t>B. LES LIEUX DE SOCIABILITÉ</a:t>
            </a:r>
          </a:p>
          <a:p>
            <a:pPr marL="0" indent="0">
              <a:buFont typeface="Arial" panose="020B0604020202020204" pitchFamily="34" charset="0"/>
              <a:buNone/>
            </a:pPr>
            <a:r>
              <a:rPr lang="fr-FR" b="1" dirty="0">
                <a:solidFill>
                  <a:srgbClr val="F6977D"/>
                </a:solidFill>
              </a:rPr>
              <a:t>C. LES « DESPOTES ÉCLAIRÉS »</a:t>
            </a:r>
          </a:p>
        </p:txBody>
      </p:sp>
    </p:spTree>
    <p:extLst>
      <p:ext uri="{BB962C8B-B14F-4D97-AF65-F5344CB8AC3E}">
        <p14:creationId xmlns:p14="http://schemas.microsoft.com/office/powerpoint/2010/main" val="405339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DD39EB0-C876-2F4A-8EC0-2760096D2B26}"/>
              </a:ext>
            </a:extLst>
          </p:cNvPr>
          <p:cNvSpPr/>
          <p:nvPr/>
        </p:nvSpPr>
        <p:spPr>
          <a:xfrm>
            <a:off x="-1" y="0"/>
            <a:ext cx="5991367"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3FAFBD2E-A2D6-5345-96BB-2B3F05DBC62E}"/>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xmlns="" id="{45D6B804-27F0-6443-A003-C9C1C50E82EB}"/>
              </a:ext>
            </a:extLst>
          </p:cNvPr>
          <p:cNvSpPr txBox="1">
            <a:spLocks/>
          </p:cNvSpPr>
          <p:nvPr/>
        </p:nvSpPr>
        <p:spPr>
          <a:xfrm>
            <a:off x="331494" y="822385"/>
            <a:ext cx="9249234" cy="8683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ESSOR DES PRODUCTIONS ÉCRITES </a:t>
            </a:r>
            <a:br>
              <a:rPr lang="fr-FR" sz="2000" b="1" dirty="0">
                <a:solidFill>
                  <a:schemeClr val="bg1"/>
                </a:solidFill>
                <a:latin typeface="+mn-lt"/>
              </a:rPr>
            </a:br>
            <a:r>
              <a:rPr lang="fr-FR" sz="2000" b="1" dirty="0">
                <a:solidFill>
                  <a:schemeClr val="bg1"/>
                </a:solidFill>
                <a:latin typeface="+mn-lt"/>
              </a:rPr>
              <a:t>     ET CIRCULATION DES HOMMES DES LUMIÈRES </a:t>
            </a:r>
          </a:p>
        </p:txBody>
      </p:sp>
      <p:sp>
        <p:nvSpPr>
          <p:cNvPr id="2" name="Titre 1">
            <a:extLst>
              <a:ext uri="{FF2B5EF4-FFF2-40B4-BE49-F238E27FC236}">
                <a16:creationId xmlns:a16="http://schemas.microsoft.com/office/drawing/2014/main" xmlns="" id="{A5872975-44BC-8C43-9749-BD16409A9F4C}"/>
              </a:ext>
            </a:extLst>
          </p:cNvPr>
          <p:cNvSpPr>
            <a:spLocks noGrp="1"/>
          </p:cNvSpPr>
          <p:nvPr>
            <p:ph type="title"/>
          </p:nvPr>
        </p:nvSpPr>
        <p:spPr>
          <a:xfrm>
            <a:off x="838200" y="-2538259"/>
            <a:ext cx="10515600" cy="1325563"/>
          </a:xfrm>
        </p:spPr>
        <p:txBody>
          <a:bodyPr>
            <a:normAutofit/>
          </a:bodyPr>
          <a:lstStyle/>
          <a:p>
            <a:r>
              <a:rPr lang="fr-FR" sz="2400" dirty="0"/>
              <a:t>III. La diffusion des Lumières et la naissance d’une opinion publique</a:t>
            </a:r>
            <a:br>
              <a:rPr lang="fr-FR" sz="2400" dirty="0"/>
            </a:br>
            <a:r>
              <a:rPr lang="fr-FR" sz="2400" dirty="0"/>
              <a:t>A. Essor des productions écrites et circulation des hommes des Lumières</a:t>
            </a:r>
          </a:p>
        </p:txBody>
      </p:sp>
      <p:sp>
        <p:nvSpPr>
          <p:cNvPr id="10" name="Titre 1">
            <a:extLst>
              <a:ext uri="{FF2B5EF4-FFF2-40B4-BE49-F238E27FC236}">
                <a16:creationId xmlns:a16="http://schemas.microsoft.com/office/drawing/2014/main" xmlns="" id="{B2044EB2-2488-AA47-8011-D6F661D19707}"/>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pic>
        <p:nvPicPr>
          <p:cNvPr id="14" name="Espace réservé du contenu 13">
            <a:extLst>
              <a:ext uri="{FF2B5EF4-FFF2-40B4-BE49-F238E27FC236}">
                <a16:creationId xmlns:a16="http://schemas.microsoft.com/office/drawing/2014/main" xmlns="" id="{527B89CC-5263-4943-8ADE-93788B876AC4}"/>
              </a:ext>
            </a:extLst>
          </p:cNvPr>
          <p:cNvPicPr>
            <a:picLocks noGrp="1" noChangeAspect="1"/>
          </p:cNvPicPr>
          <p:nvPr>
            <p:ph idx="1"/>
          </p:nvPr>
        </p:nvPicPr>
        <p:blipFill>
          <a:blip r:embed="rId2"/>
          <a:stretch>
            <a:fillRect/>
          </a:stretch>
        </p:blipFill>
        <p:spPr>
          <a:xfrm>
            <a:off x="364786" y="1821697"/>
            <a:ext cx="6934372" cy="4981028"/>
          </a:xfrm>
          <a:prstGeom prst="rect">
            <a:avLst/>
          </a:prstGeom>
        </p:spPr>
      </p:pic>
      <p:sp>
        <p:nvSpPr>
          <p:cNvPr id="5" name="ZoneTexte 4">
            <a:extLst>
              <a:ext uri="{FF2B5EF4-FFF2-40B4-BE49-F238E27FC236}">
                <a16:creationId xmlns:a16="http://schemas.microsoft.com/office/drawing/2014/main" xmlns="" id="{497A913B-7123-8C42-8442-EE567CC07912}"/>
              </a:ext>
            </a:extLst>
          </p:cNvPr>
          <p:cNvSpPr txBox="1"/>
          <p:nvPr/>
        </p:nvSpPr>
        <p:spPr>
          <a:xfrm>
            <a:off x="8325853" y="2454442"/>
            <a:ext cx="3027946" cy="2308324"/>
          </a:xfrm>
          <a:prstGeom prst="rect">
            <a:avLst/>
          </a:prstGeom>
          <a:noFill/>
        </p:spPr>
        <p:txBody>
          <a:bodyPr wrap="square" rtlCol="0">
            <a:spAutoFit/>
          </a:bodyPr>
          <a:lstStyle/>
          <a:p>
            <a:r>
              <a:rPr lang="fr-FR" dirty="0"/>
              <a:t>Les idées des Lumières se diffusent grâce aux :</a:t>
            </a:r>
          </a:p>
          <a:p>
            <a:endParaRPr lang="fr-FR" dirty="0"/>
          </a:p>
          <a:p>
            <a:pPr marL="285750" indent="-285750">
              <a:buFontTx/>
              <a:buChar char="-"/>
            </a:pPr>
            <a:r>
              <a:rPr lang="fr-FR" dirty="0"/>
              <a:t>Livres </a:t>
            </a:r>
          </a:p>
          <a:p>
            <a:pPr marL="285750" indent="-285750">
              <a:buFontTx/>
              <a:buChar char="-"/>
            </a:pPr>
            <a:r>
              <a:rPr lang="fr-FR" dirty="0"/>
              <a:t>Journaux</a:t>
            </a:r>
          </a:p>
          <a:p>
            <a:pPr marL="285750" indent="-285750">
              <a:buFontTx/>
              <a:buChar char="-"/>
            </a:pPr>
            <a:r>
              <a:rPr lang="fr-FR" dirty="0"/>
              <a:t>Almanachs </a:t>
            </a:r>
          </a:p>
          <a:p>
            <a:pPr marL="285750" indent="-285750">
              <a:buFontTx/>
              <a:buChar char="-"/>
            </a:pPr>
            <a:r>
              <a:rPr lang="fr-FR" dirty="0"/>
              <a:t>Pamphlets…</a:t>
            </a:r>
          </a:p>
          <a:p>
            <a:endParaRPr lang="fr-FR" dirty="0"/>
          </a:p>
        </p:txBody>
      </p:sp>
    </p:spTree>
    <p:extLst>
      <p:ext uri="{BB962C8B-B14F-4D97-AF65-F5344CB8AC3E}">
        <p14:creationId xmlns:p14="http://schemas.microsoft.com/office/powerpoint/2010/main" val="125042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DD39EB0-C876-2F4A-8EC0-2760096D2B26}"/>
              </a:ext>
            </a:extLst>
          </p:cNvPr>
          <p:cNvSpPr/>
          <p:nvPr/>
        </p:nvSpPr>
        <p:spPr>
          <a:xfrm>
            <a:off x="-1" y="0"/>
            <a:ext cx="5991367"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xmlns="" id="{1EBC37B7-81D4-EC4B-B77D-AD88D3FBFDA0}"/>
              </a:ext>
            </a:extLst>
          </p:cNvPr>
          <p:cNvSpPr/>
          <p:nvPr/>
        </p:nvSpPr>
        <p:spPr>
          <a:xfrm>
            <a:off x="395578" y="1613023"/>
            <a:ext cx="8093329" cy="5260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3FAFBD2E-A2D6-5345-96BB-2B3F05DBC62E}"/>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xmlns="" id="{45D6B804-27F0-6443-A003-C9C1C50E82EB}"/>
              </a:ext>
            </a:extLst>
          </p:cNvPr>
          <p:cNvSpPr txBox="1">
            <a:spLocks/>
          </p:cNvSpPr>
          <p:nvPr/>
        </p:nvSpPr>
        <p:spPr>
          <a:xfrm>
            <a:off x="331494" y="822385"/>
            <a:ext cx="9249234" cy="8683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ESSOR DES PRODUCTIONS ÉCRITES </a:t>
            </a:r>
            <a:br>
              <a:rPr lang="fr-FR" sz="2000" b="1" dirty="0">
                <a:solidFill>
                  <a:schemeClr val="bg1"/>
                </a:solidFill>
                <a:latin typeface="+mn-lt"/>
              </a:rPr>
            </a:br>
            <a:r>
              <a:rPr lang="fr-FR" sz="2000" b="1" dirty="0">
                <a:solidFill>
                  <a:schemeClr val="bg1"/>
                </a:solidFill>
                <a:latin typeface="+mn-lt"/>
              </a:rPr>
              <a:t>     ET CIRCULATION DES HOMMES DES LUMIÈRES </a:t>
            </a:r>
          </a:p>
        </p:txBody>
      </p:sp>
      <p:sp>
        <p:nvSpPr>
          <p:cNvPr id="2" name="Titre 1">
            <a:extLst>
              <a:ext uri="{FF2B5EF4-FFF2-40B4-BE49-F238E27FC236}">
                <a16:creationId xmlns:a16="http://schemas.microsoft.com/office/drawing/2014/main" xmlns="" id="{A5872975-44BC-8C43-9749-BD16409A9F4C}"/>
              </a:ext>
            </a:extLst>
          </p:cNvPr>
          <p:cNvSpPr>
            <a:spLocks noGrp="1"/>
          </p:cNvSpPr>
          <p:nvPr>
            <p:ph type="title"/>
          </p:nvPr>
        </p:nvSpPr>
        <p:spPr>
          <a:xfrm>
            <a:off x="838200" y="-2538259"/>
            <a:ext cx="10515600" cy="1325563"/>
          </a:xfrm>
        </p:spPr>
        <p:txBody>
          <a:bodyPr>
            <a:normAutofit/>
          </a:bodyPr>
          <a:lstStyle/>
          <a:p>
            <a:r>
              <a:rPr lang="fr-FR" sz="2400" dirty="0"/>
              <a:t>III. La diffusion des Lumières et la naissance d’une opinion publique</a:t>
            </a:r>
            <a:br>
              <a:rPr lang="fr-FR" sz="2400" dirty="0"/>
            </a:br>
            <a:r>
              <a:rPr lang="fr-FR" sz="2400" dirty="0"/>
              <a:t>A. Essor des productions écrites et circulation des hommes des Lumières</a:t>
            </a:r>
          </a:p>
        </p:txBody>
      </p:sp>
      <p:pic>
        <p:nvPicPr>
          <p:cNvPr id="11" name="Espace réservé du contenu 10">
            <a:extLst>
              <a:ext uri="{FF2B5EF4-FFF2-40B4-BE49-F238E27FC236}">
                <a16:creationId xmlns:a16="http://schemas.microsoft.com/office/drawing/2014/main" xmlns="" id="{F5053E9A-13DE-8B44-85A7-1A34F249CD0A}"/>
              </a:ext>
            </a:extLst>
          </p:cNvPr>
          <p:cNvPicPr>
            <a:picLocks noGrp="1" noChangeAspect="1"/>
          </p:cNvPicPr>
          <p:nvPr>
            <p:ph idx="1"/>
          </p:nvPr>
        </p:nvPicPr>
        <p:blipFill>
          <a:blip r:embed="rId2"/>
          <a:stretch>
            <a:fillRect/>
          </a:stretch>
        </p:blipFill>
        <p:spPr>
          <a:xfrm>
            <a:off x="692814" y="1918576"/>
            <a:ext cx="7377887" cy="4351338"/>
          </a:xfrm>
        </p:spPr>
      </p:pic>
      <p:sp>
        <p:nvSpPr>
          <p:cNvPr id="12" name="ZoneTexte 11">
            <a:extLst>
              <a:ext uri="{FF2B5EF4-FFF2-40B4-BE49-F238E27FC236}">
                <a16:creationId xmlns:a16="http://schemas.microsoft.com/office/drawing/2014/main" xmlns="" id="{C3977731-F041-AB4D-B4F5-98B2A365A04E}"/>
              </a:ext>
            </a:extLst>
          </p:cNvPr>
          <p:cNvSpPr txBox="1"/>
          <p:nvPr/>
        </p:nvSpPr>
        <p:spPr>
          <a:xfrm>
            <a:off x="692814" y="6346241"/>
            <a:ext cx="7377887" cy="338554"/>
          </a:xfrm>
          <a:prstGeom prst="rect">
            <a:avLst/>
          </a:prstGeom>
          <a:noFill/>
        </p:spPr>
        <p:txBody>
          <a:bodyPr wrap="square" rtlCol="0">
            <a:spAutoFit/>
          </a:bodyPr>
          <a:lstStyle/>
          <a:p>
            <a:pPr algn="ctr"/>
            <a:r>
              <a:rPr lang="fr-FR" sz="1600" dirty="0"/>
              <a:t>La diffusion de l’Encyclopédie dans la deuxième moitié du XVIIIème siècle</a:t>
            </a:r>
          </a:p>
        </p:txBody>
      </p:sp>
      <p:sp>
        <p:nvSpPr>
          <p:cNvPr id="13" name="ZoneTexte 12">
            <a:extLst>
              <a:ext uri="{FF2B5EF4-FFF2-40B4-BE49-F238E27FC236}">
                <a16:creationId xmlns:a16="http://schemas.microsoft.com/office/drawing/2014/main" xmlns="" id="{83B431EE-32FE-264B-AD7C-16D9DF8AD842}"/>
              </a:ext>
            </a:extLst>
          </p:cNvPr>
          <p:cNvSpPr txBox="1"/>
          <p:nvPr/>
        </p:nvSpPr>
        <p:spPr>
          <a:xfrm>
            <a:off x="8596022" y="2316408"/>
            <a:ext cx="3200400" cy="1754326"/>
          </a:xfrm>
          <a:prstGeom prst="rect">
            <a:avLst/>
          </a:prstGeom>
          <a:noFill/>
        </p:spPr>
        <p:txBody>
          <a:bodyPr wrap="square" rtlCol="0">
            <a:spAutoFit/>
          </a:bodyPr>
          <a:lstStyle/>
          <a:p>
            <a:endParaRPr lang="fr-FR" dirty="0"/>
          </a:p>
          <a:p>
            <a:r>
              <a:rPr lang="fr-FR" dirty="0"/>
              <a:t>Cette diffusion est inégale selon les pays d’Europe. La France et la Suisse sont les espaces où les idées des Lumières circulent le plus.</a:t>
            </a:r>
          </a:p>
        </p:txBody>
      </p:sp>
      <p:sp>
        <p:nvSpPr>
          <p:cNvPr id="10" name="Titre 1">
            <a:extLst>
              <a:ext uri="{FF2B5EF4-FFF2-40B4-BE49-F238E27FC236}">
                <a16:creationId xmlns:a16="http://schemas.microsoft.com/office/drawing/2014/main" xmlns="" id="{B2044EB2-2488-AA47-8011-D6F661D19707}"/>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spTree>
    <p:extLst>
      <p:ext uri="{BB962C8B-B14F-4D97-AF65-F5344CB8AC3E}">
        <p14:creationId xmlns:p14="http://schemas.microsoft.com/office/powerpoint/2010/main" val="342916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DD39EB0-C876-2F4A-8EC0-2760096D2B26}"/>
              </a:ext>
            </a:extLst>
          </p:cNvPr>
          <p:cNvSpPr/>
          <p:nvPr/>
        </p:nvSpPr>
        <p:spPr>
          <a:xfrm>
            <a:off x="-1" y="0"/>
            <a:ext cx="5991367"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3FAFBD2E-A2D6-5345-96BB-2B3F05DBC62E}"/>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xmlns="" id="{45D6B804-27F0-6443-A003-C9C1C50E82EB}"/>
              </a:ext>
            </a:extLst>
          </p:cNvPr>
          <p:cNvSpPr txBox="1">
            <a:spLocks/>
          </p:cNvSpPr>
          <p:nvPr/>
        </p:nvSpPr>
        <p:spPr>
          <a:xfrm>
            <a:off x="331494" y="822385"/>
            <a:ext cx="9249234" cy="8683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ESSOR DES PRODUCTIONS ÉCRITES </a:t>
            </a:r>
            <a:br>
              <a:rPr lang="fr-FR" sz="2000" b="1" dirty="0">
                <a:solidFill>
                  <a:schemeClr val="bg1"/>
                </a:solidFill>
                <a:latin typeface="+mn-lt"/>
              </a:rPr>
            </a:br>
            <a:r>
              <a:rPr lang="fr-FR" sz="2000" b="1" dirty="0">
                <a:solidFill>
                  <a:schemeClr val="bg1"/>
                </a:solidFill>
                <a:latin typeface="+mn-lt"/>
              </a:rPr>
              <a:t>     ET CIRCULATION DES HOMMES DES LUMIÈRES </a:t>
            </a:r>
          </a:p>
        </p:txBody>
      </p:sp>
      <p:sp>
        <p:nvSpPr>
          <p:cNvPr id="2" name="Titre 1">
            <a:extLst>
              <a:ext uri="{FF2B5EF4-FFF2-40B4-BE49-F238E27FC236}">
                <a16:creationId xmlns:a16="http://schemas.microsoft.com/office/drawing/2014/main" xmlns="" id="{A5872975-44BC-8C43-9749-BD16409A9F4C}"/>
              </a:ext>
            </a:extLst>
          </p:cNvPr>
          <p:cNvSpPr>
            <a:spLocks noGrp="1"/>
          </p:cNvSpPr>
          <p:nvPr>
            <p:ph type="title"/>
          </p:nvPr>
        </p:nvSpPr>
        <p:spPr>
          <a:xfrm>
            <a:off x="838200" y="-2538259"/>
            <a:ext cx="10515600" cy="1325563"/>
          </a:xfrm>
        </p:spPr>
        <p:txBody>
          <a:bodyPr>
            <a:normAutofit/>
          </a:bodyPr>
          <a:lstStyle/>
          <a:p>
            <a:r>
              <a:rPr lang="fr-FR" sz="2400" dirty="0"/>
              <a:t>III. La diffusion des Lumières et la naissance d’une opinion publique</a:t>
            </a:r>
            <a:br>
              <a:rPr lang="fr-FR" sz="2400" dirty="0"/>
            </a:br>
            <a:r>
              <a:rPr lang="fr-FR" sz="2400" dirty="0"/>
              <a:t>A. Essor des productions écrites et circulation des hommes des Lumières</a:t>
            </a:r>
          </a:p>
        </p:txBody>
      </p:sp>
      <p:sp>
        <p:nvSpPr>
          <p:cNvPr id="10" name="Titre 1">
            <a:extLst>
              <a:ext uri="{FF2B5EF4-FFF2-40B4-BE49-F238E27FC236}">
                <a16:creationId xmlns:a16="http://schemas.microsoft.com/office/drawing/2014/main" xmlns="" id="{B2044EB2-2488-AA47-8011-D6F661D19707}"/>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pic>
        <p:nvPicPr>
          <p:cNvPr id="14" name="Espace réservé du contenu 4">
            <a:extLst>
              <a:ext uri="{FF2B5EF4-FFF2-40B4-BE49-F238E27FC236}">
                <a16:creationId xmlns:a16="http://schemas.microsoft.com/office/drawing/2014/main" xmlns="" id="{B1F2324A-43A5-3B49-99E2-9A7421C7506B}"/>
              </a:ext>
            </a:extLst>
          </p:cNvPr>
          <p:cNvPicPr>
            <a:picLocks noGrp="1" noChangeAspect="1"/>
          </p:cNvPicPr>
          <p:nvPr>
            <p:ph idx="1"/>
          </p:nvPr>
        </p:nvPicPr>
        <p:blipFill>
          <a:blip r:embed="rId2"/>
          <a:stretch>
            <a:fillRect/>
          </a:stretch>
        </p:blipFill>
        <p:spPr>
          <a:xfrm>
            <a:off x="546652" y="1594125"/>
            <a:ext cx="6592085" cy="4251357"/>
          </a:xfrm>
        </p:spPr>
      </p:pic>
      <p:pic>
        <p:nvPicPr>
          <p:cNvPr id="15" name="Image 14">
            <a:extLst>
              <a:ext uri="{FF2B5EF4-FFF2-40B4-BE49-F238E27FC236}">
                <a16:creationId xmlns:a16="http://schemas.microsoft.com/office/drawing/2014/main" xmlns="" id="{1B3BEA41-C9C7-1644-98C6-AADAE7CA0436}"/>
              </a:ext>
            </a:extLst>
          </p:cNvPr>
          <p:cNvPicPr>
            <a:picLocks noChangeAspect="1"/>
          </p:cNvPicPr>
          <p:nvPr/>
        </p:nvPicPr>
        <p:blipFill>
          <a:blip r:embed="rId3"/>
          <a:stretch>
            <a:fillRect/>
          </a:stretch>
        </p:blipFill>
        <p:spPr>
          <a:xfrm>
            <a:off x="1924810" y="5624856"/>
            <a:ext cx="5213927" cy="1141938"/>
          </a:xfrm>
          <a:prstGeom prst="rect">
            <a:avLst/>
          </a:prstGeom>
        </p:spPr>
      </p:pic>
      <p:sp>
        <p:nvSpPr>
          <p:cNvPr id="17" name="ZoneTexte 16">
            <a:extLst>
              <a:ext uri="{FF2B5EF4-FFF2-40B4-BE49-F238E27FC236}">
                <a16:creationId xmlns:a16="http://schemas.microsoft.com/office/drawing/2014/main" xmlns="" id="{E262CCF9-DABA-6747-8DD7-DA2F32469785}"/>
              </a:ext>
            </a:extLst>
          </p:cNvPr>
          <p:cNvSpPr txBox="1"/>
          <p:nvPr/>
        </p:nvSpPr>
        <p:spPr>
          <a:xfrm>
            <a:off x="7869382" y="907473"/>
            <a:ext cx="3962400" cy="2862322"/>
          </a:xfrm>
          <a:prstGeom prst="rect">
            <a:avLst/>
          </a:prstGeom>
          <a:noFill/>
        </p:spPr>
        <p:txBody>
          <a:bodyPr wrap="square" rtlCol="0">
            <a:spAutoFit/>
          </a:bodyPr>
          <a:lstStyle/>
          <a:p>
            <a:r>
              <a:rPr lang="fr-FR" dirty="0"/>
              <a:t>Les idées des Lumières se diffusent aussi grâce aux voyages des hommes des Lumières à travers l’Europe:</a:t>
            </a:r>
          </a:p>
          <a:p>
            <a:endParaRPr lang="fr-FR" dirty="0"/>
          </a:p>
          <a:p>
            <a:pPr marL="285750" indent="-285750">
              <a:buFontTx/>
              <a:buChar char="-"/>
            </a:pPr>
            <a:r>
              <a:rPr lang="fr-FR" dirty="0"/>
              <a:t>Voltaire : Angleterre, Provinces-Unies, Prusse</a:t>
            </a:r>
          </a:p>
          <a:p>
            <a:pPr marL="285750" indent="-285750">
              <a:buFontTx/>
              <a:buChar char="-"/>
            </a:pPr>
            <a:r>
              <a:rPr lang="fr-FR" dirty="0"/>
              <a:t>Rousseau : France, Angleterre</a:t>
            </a:r>
          </a:p>
          <a:p>
            <a:pPr marL="285750" indent="-285750">
              <a:buFontTx/>
              <a:buChar char="-"/>
            </a:pPr>
            <a:r>
              <a:rPr lang="fr-FR" dirty="0"/>
              <a:t>Diderot : Russie, Provinces-Unies</a:t>
            </a:r>
          </a:p>
          <a:p>
            <a:endParaRPr lang="fr-FR" dirty="0"/>
          </a:p>
          <a:p>
            <a:endParaRPr lang="fr-FR" dirty="0"/>
          </a:p>
        </p:txBody>
      </p:sp>
      <p:pic>
        <p:nvPicPr>
          <p:cNvPr id="18" name="Image 17">
            <a:extLst>
              <a:ext uri="{FF2B5EF4-FFF2-40B4-BE49-F238E27FC236}">
                <a16:creationId xmlns:a16="http://schemas.microsoft.com/office/drawing/2014/main" xmlns="" id="{1FAF43E8-F282-BB49-A129-71A08E729F69}"/>
              </a:ext>
            </a:extLst>
          </p:cNvPr>
          <p:cNvPicPr>
            <a:picLocks noChangeAspect="1"/>
          </p:cNvPicPr>
          <p:nvPr/>
        </p:nvPicPr>
        <p:blipFill>
          <a:blip r:embed="rId4"/>
          <a:stretch>
            <a:fillRect/>
          </a:stretch>
        </p:blipFill>
        <p:spPr>
          <a:xfrm>
            <a:off x="5803562" y="6136080"/>
            <a:ext cx="584875" cy="690153"/>
          </a:xfrm>
          <a:prstGeom prst="rect">
            <a:avLst/>
          </a:prstGeom>
        </p:spPr>
      </p:pic>
      <p:pic>
        <p:nvPicPr>
          <p:cNvPr id="19" name="Image 18">
            <a:extLst>
              <a:ext uri="{FF2B5EF4-FFF2-40B4-BE49-F238E27FC236}">
                <a16:creationId xmlns:a16="http://schemas.microsoft.com/office/drawing/2014/main" xmlns="" id="{FCB88916-D7E6-EB47-A8F4-A483402EA87E}"/>
              </a:ext>
            </a:extLst>
          </p:cNvPr>
          <p:cNvPicPr>
            <a:picLocks noChangeAspect="1"/>
          </p:cNvPicPr>
          <p:nvPr/>
        </p:nvPicPr>
        <p:blipFill>
          <a:blip r:embed="rId5"/>
          <a:stretch>
            <a:fillRect/>
          </a:stretch>
        </p:blipFill>
        <p:spPr>
          <a:xfrm>
            <a:off x="6420655" y="6101644"/>
            <a:ext cx="718082" cy="735756"/>
          </a:xfrm>
          <a:prstGeom prst="rect">
            <a:avLst/>
          </a:prstGeom>
        </p:spPr>
      </p:pic>
    </p:spTree>
    <p:extLst>
      <p:ext uri="{BB962C8B-B14F-4D97-AF65-F5344CB8AC3E}">
        <p14:creationId xmlns:p14="http://schemas.microsoft.com/office/powerpoint/2010/main" val="372618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C83A6EE-51FA-7541-B5B1-3B7D528284FA}"/>
              </a:ext>
            </a:extLst>
          </p:cNvPr>
          <p:cNvSpPr/>
          <p:nvPr/>
        </p:nvSpPr>
        <p:spPr>
          <a:xfrm>
            <a:off x="-1" y="0"/>
            <a:ext cx="7492622"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xmlns="" id="{A2B7649D-9F5A-CB4E-B41A-69862C4DAE53}"/>
              </a:ext>
            </a:extLst>
          </p:cNvPr>
          <p:cNvSpPr/>
          <p:nvPr/>
        </p:nvSpPr>
        <p:spPr>
          <a:xfrm>
            <a:off x="449805" y="1537830"/>
            <a:ext cx="6486567" cy="4956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4E949998-33CE-5246-BF97-EC0F6FBA2DE8}"/>
              </a:ext>
            </a:extLst>
          </p:cNvPr>
          <p:cNvSpPr/>
          <p:nvPr/>
        </p:nvSpPr>
        <p:spPr>
          <a:xfrm>
            <a:off x="-13855" y="275542"/>
            <a:ext cx="9908482"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xmlns="" id="{D142F661-5360-4E4F-AFFC-2AB0CDD9A353}"/>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sp>
        <p:nvSpPr>
          <p:cNvPr id="5" name="ZoneTexte 4">
            <a:extLst>
              <a:ext uri="{FF2B5EF4-FFF2-40B4-BE49-F238E27FC236}">
                <a16:creationId xmlns:a16="http://schemas.microsoft.com/office/drawing/2014/main" xmlns="" id="{114B49EA-9795-FB46-BA2B-D888C61AC57B}"/>
              </a:ext>
            </a:extLst>
          </p:cNvPr>
          <p:cNvSpPr txBox="1"/>
          <p:nvPr/>
        </p:nvSpPr>
        <p:spPr>
          <a:xfrm>
            <a:off x="715441" y="5710764"/>
            <a:ext cx="5898640" cy="584775"/>
          </a:xfrm>
          <a:prstGeom prst="rect">
            <a:avLst/>
          </a:prstGeom>
          <a:noFill/>
        </p:spPr>
        <p:txBody>
          <a:bodyPr wrap="square" rtlCol="0">
            <a:spAutoFit/>
          </a:bodyPr>
          <a:lstStyle/>
          <a:p>
            <a:pPr algn="ctr"/>
            <a:r>
              <a:rPr lang="fr-FR" sz="1600" dirty="0"/>
              <a:t>Lecture de la tragédie </a:t>
            </a:r>
            <a:r>
              <a:rPr lang="fr-FR" sz="1600" i="1" dirty="0"/>
              <a:t>L’orphelin de la Chine</a:t>
            </a:r>
          </a:p>
          <a:p>
            <a:pPr algn="ctr"/>
            <a:r>
              <a:rPr lang="fr-FR" sz="1600" dirty="0"/>
              <a:t>dans le </a:t>
            </a:r>
            <a:r>
              <a:rPr lang="fr-FR" sz="1600" b="1" dirty="0"/>
              <a:t>salon de Madame Geoffrin</a:t>
            </a:r>
            <a:r>
              <a:rPr lang="fr-FR" sz="1600" dirty="0"/>
              <a:t>, A.C Lemonnier, 1812 </a:t>
            </a:r>
          </a:p>
        </p:txBody>
      </p:sp>
      <p:sp>
        <p:nvSpPr>
          <p:cNvPr id="6" name="ZoneTexte 5">
            <a:extLst>
              <a:ext uri="{FF2B5EF4-FFF2-40B4-BE49-F238E27FC236}">
                <a16:creationId xmlns:a16="http://schemas.microsoft.com/office/drawing/2014/main" xmlns="" id="{43C29F8B-F204-024C-8CEC-F817F20D846C}"/>
              </a:ext>
            </a:extLst>
          </p:cNvPr>
          <p:cNvSpPr txBox="1"/>
          <p:nvPr/>
        </p:nvSpPr>
        <p:spPr>
          <a:xfrm>
            <a:off x="8282922" y="1739268"/>
            <a:ext cx="3255818" cy="4524315"/>
          </a:xfrm>
          <a:prstGeom prst="rect">
            <a:avLst/>
          </a:prstGeom>
          <a:noFill/>
        </p:spPr>
        <p:txBody>
          <a:bodyPr wrap="square" rtlCol="0">
            <a:spAutoFit/>
          </a:bodyPr>
          <a:lstStyle/>
          <a:p>
            <a:r>
              <a:rPr lang="fr-FR" b="1" dirty="0">
                <a:solidFill>
                  <a:srgbClr val="DE8872"/>
                </a:solidFill>
              </a:rPr>
              <a:t>OPINION PUBLIQUE : </a:t>
            </a:r>
            <a:r>
              <a:rPr lang="fr-FR" dirty="0"/>
              <a:t>idées partagées par un nombre important de personnes.</a:t>
            </a:r>
          </a:p>
          <a:p>
            <a:endParaRPr lang="fr-FR" dirty="0"/>
          </a:p>
          <a:p>
            <a:r>
              <a:rPr lang="fr-FR" dirty="0"/>
              <a:t>Lieux de sociabilité où se forment l’opinion publique :</a:t>
            </a:r>
          </a:p>
          <a:p>
            <a:endParaRPr lang="fr-FR" dirty="0"/>
          </a:p>
          <a:p>
            <a:r>
              <a:rPr lang="fr-FR" dirty="0"/>
              <a:t>• Salon</a:t>
            </a:r>
          </a:p>
          <a:p>
            <a:r>
              <a:rPr lang="fr-FR" dirty="0"/>
              <a:t>• Café</a:t>
            </a:r>
          </a:p>
          <a:p>
            <a:r>
              <a:rPr lang="fr-FR" dirty="0"/>
              <a:t>• Sociétés savantes</a:t>
            </a:r>
          </a:p>
          <a:p>
            <a:r>
              <a:rPr lang="fr-FR" dirty="0"/>
              <a:t>• Académies</a:t>
            </a:r>
          </a:p>
          <a:p>
            <a:r>
              <a:rPr lang="fr-FR" dirty="0"/>
              <a:t>• Loges maçonniques</a:t>
            </a:r>
          </a:p>
          <a:p>
            <a:r>
              <a:rPr lang="fr-FR" dirty="0"/>
              <a:t>• Jardins publics</a:t>
            </a:r>
            <a:br>
              <a:rPr lang="fr-FR" dirty="0"/>
            </a:br>
            <a:r>
              <a:rPr lang="fr-FR" dirty="0"/>
              <a:t>   </a:t>
            </a:r>
            <a:r>
              <a:rPr lang="fr-FR" dirty="0">
                <a:latin typeface="+mj-lt"/>
              </a:rPr>
              <a:t>(lieu de lecture publique)</a:t>
            </a:r>
          </a:p>
          <a:p>
            <a:pPr marL="285750" indent="-285750">
              <a:buFontTx/>
              <a:buChar char="-"/>
            </a:pPr>
            <a:endParaRPr lang="fr-FR" dirty="0">
              <a:latin typeface="+mj-lt"/>
            </a:endParaRPr>
          </a:p>
          <a:p>
            <a:pPr marL="285750" indent="-285750">
              <a:buFontTx/>
              <a:buChar char="-"/>
            </a:pPr>
            <a:endParaRPr lang="fr-FR" dirty="0"/>
          </a:p>
        </p:txBody>
      </p:sp>
      <p:sp>
        <p:nvSpPr>
          <p:cNvPr id="12" name="Titre 1">
            <a:extLst>
              <a:ext uri="{FF2B5EF4-FFF2-40B4-BE49-F238E27FC236}">
                <a16:creationId xmlns:a16="http://schemas.microsoft.com/office/drawing/2014/main" xmlns="" id="{B8EF90A1-D581-3A4E-9882-F7FDEFC63315}"/>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B. LES LIEUX DE SOCIABILITÉ</a:t>
            </a:r>
          </a:p>
        </p:txBody>
      </p:sp>
      <p:pic>
        <p:nvPicPr>
          <p:cNvPr id="13" name="Image 12">
            <a:extLst>
              <a:ext uri="{FF2B5EF4-FFF2-40B4-BE49-F238E27FC236}">
                <a16:creationId xmlns:a16="http://schemas.microsoft.com/office/drawing/2014/main" xmlns="" id="{3729E894-E291-E540-A0C6-DBA3212CA6A9}"/>
              </a:ext>
            </a:extLst>
          </p:cNvPr>
          <p:cNvPicPr>
            <a:picLocks noChangeAspect="1"/>
          </p:cNvPicPr>
          <p:nvPr/>
        </p:nvPicPr>
        <p:blipFill>
          <a:blip r:embed="rId2"/>
          <a:stretch>
            <a:fillRect/>
          </a:stretch>
        </p:blipFill>
        <p:spPr>
          <a:xfrm>
            <a:off x="728141" y="1752284"/>
            <a:ext cx="5898640" cy="3890592"/>
          </a:xfrm>
          <a:prstGeom prst="rect">
            <a:avLst/>
          </a:prstGeom>
        </p:spPr>
      </p:pic>
      <p:sp>
        <p:nvSpPr>
          <p:cNvPr id="16" name="Rectangle : coins arrondis 15">
            <a:extLst>
              <a:ext uri="{FF2B5EF4-FFF2-40B4-BE49-F238E27FC236}">
                <a16:creationId xmlns:a16="http://schemas.microsoft.com/office/drawing/2014/main" xmlns="" id="{9364D133-6DA5-BC4E-959E-4460BFEBBC67}"/>
              </a:ext>
            </a:extLst>
          </p:cNvPr>
          <p:cNvSpPr/>
          <p:nvPr/>
        </p:nvSpPr>
        <p:spPr>
          <a:xfrm>
            <a:off x="1389478" y="3238978"/>
            <a:ext cx="915030"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Rousseau</a:t>
            </a:r>
          </a:p>
        </p:txBody>
      </p:sp>
      <p:sp>
        <p:nvSpPr>
          <p:cNvPr id="15" name="Titre 1">
            <a:extLst>
              <a:ext uri="{FF2B5EF4-FFF2-40B4-BE49-F238E27FC236}">
                <a16:creationId xmlns:a16="http://schemas.microsoft.com/office/drawing/2014/main" xmlns="" id="{54B1B712-9CAC-1145-BFA1-17280E44AF16}"/>
              </a:ext>
            </a:extLst>
          </p:cNvPr>
          <p:cNvSpPr txBox="1">
            <a:spLocks/>
          </p:cNvSpPr>
          <p:nvPr/>
        </p:nvSpPr>
        <p:spPr>
          <a:xfrm>
            <a:off x="1404976" y="3247865"/>
            <a:ext cx="907089" cy="2707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1400" b="1" dirty="0">
              <a:solidFill>
                <a:schemeClr val="bg1"/>
              </a:solidFill>
              <a:latin typeface="+mn-lt"/>
            </a:endParaRPr>
          </a:p>
        </p:txBody>
      </p:sp>
      <p:sp>
        <p:nvSpPr>
          <p:cNvPr id="18" name="Rectangle : coins arrondis 17">
            <a:extLst>
              <a:ext uri="{FF2B5EF4-FFF2-40B4-BE49-F238E27FC236}">
                <a16:creationId xmlns:a16="http://schemas.microsoft.com/office/drawing/2014/main" xmlns="" id="{966879C2-DA83-824C-B59A-2FEF1D12E91C}"/>
              </a:ext>
            </a:extLst>
          </p:cNvPr>
          <p:cNvSpPr/>
          <p:nvPr/>
        </p:nvSpPr>
        <p:spPr>
          <a:xfrm>
            <a:off x="837816" y="4992207"/>
            <a:ext cx="915030"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Buffon</a:t>
            </a:r>
          </a:p>
        </p:txBody>
      </p:sp>
      <p:sp>
        <p:nvSpPr>
          <p:cNvPr id="19" name="Rectangle : coins arrondis 18">
            <a:extLst>
              <a:ext uri="{FF2B5EF4-FFF2-40B4-BE49-F238E27FC236}">
                <a16:creationId xmlns:a16="http://schemas.microsoft.com/office/drawing/2014/main" xmlns="" id="{FB67B136-15AC-2843-8FD8-A89211082FF4}"/>
              </a:ext>
            </a:extLst>
          </p:cNvPr>
          <p:cNvSpPr/>
          <p:nvPr/>
        </p:nvSpPr>
        <p:spPr>
          <a:xfrm>
            <a:off x="3289341" y="4457286"/>
            <a:ext cx="1080656"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D’Alembert</a:t>
            </a:r>
            <a:endParaRPr lang="fr-FR" sz="1400" dirty="0"/>
          </a:p>
        </p:txBody>
      </p:sp>
      <p:sp>
        <p:nvSpPr>
          <p:cNvPr id="20" name="Titre 1">
            <a:extLst>
              <a:ext uri="{FF2B5EF4-FFF2-40B4-BE49-F238E27FC236}">
                <a16:creationId xmlns:a16="http://schemas.microsoft.com/office/drawing/2014/main" xmlns="" id="{03E6C1CF-BED2-3846-BB6C-26F6D3D32AF6}"/>
              </a:ext>
            </a:extLst>
          </p:cNvPr>
          <p:cNvSpPr txBox="1">
            <a:spLocks/>
          </p:cNvSpPr>
          <p:nvPr/>
        </p:nvSpPr>
        <p:spPr>
          <a:xfrm>
            <a:off x="3211734" y="4721484"/>
            <a:ext cx="1026563" cy="2707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1400" b="1" dirty="0">
              <a:solidFill>
                <a:schemeClr val="bg1"/>
              </a:solidFill>
              <a:latin typeface="+mn-lt"/>
            </a:endParaRPr>
          </a:p>
        </p:txBody>
      </p:sp>
      <p:grpSp>
        <p:nvGrpSpPr>
          <p:cNvPr id="26" name="Groupe 25">
            <a:extLst>
              <a:ext uri="{FF2B5EF4-FFF2-40B4-BE49-F238E27FC236}">
                <a16:creationId xmlns:a16="http://schemas.microsoft.com/office/drawing/2014/main" xmlns="" id="{168310A5-8AC2-0245-84DA-0077241D13D8}"/>
              </a:ext>
            </a:extLst>
          </p:cNvPr>
          <p:cNvGrpSpPr/>
          <p:nvPr/>
        </p:nvGrpSpPr>
        <p:grpSpPr>
          <a:xfrm>
            <a:off x="1518442" y="4496170"/>
            <a:ext cx="1535567" cy="414417"/>
            <a:chOff x="1738205" y="4488010"/>
            <a:chExt cx="1535567" cy="414417"/>
          </a:xfrm>
        </p:grpSpPr>
        <p:sp>
          <p:nvSpPr>
            <p:cNvPr id="21" name="Rectangle : coins arrondis 20">
              <a:extLst>
                <a:ext uri="{FF2B5EF4-FFF2-40B4-BE49-F238E27FC236}">
                  <a16:creationId xmlns:a16="http://schemas.microsoft.com/office/drawing/2014/main" xmlns="" id="{62701B95-5BB1-8347-B7D5-FEA4EFA2657F}"/>
                </a:ext>
              </a:extLst>
            </p:cNvPr>
            <p:cNvSpPr/>
            <p:nvPr/>
          </p:nvSpPr>
          <p:spPr>
            <a:xfrm>
              <a:off x="1752846" y="4548782"/>
              <a:ext cx="1520926" cy="331994"/>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i="1" dirty="0">
                <a:solidFill>
                  <a:schemeClr val="bg1"/>
                </a:solidFill>
                <a:latin typeface="+mj-lt"/>
              </a:endParaRPr>
            </a:p>
          </p:txBody>
        </p:sp>
        <p:sp>
          <p:nvSpPr>
            <p:cNvPr id="24" name="ZoneTexte 23">
              <a:extLst>
                <a:ext uri="{FF2B5EF4-FFF2-40B4-BE49-F238E27FC236}">
                  <a16:creationId xmlns:a16="http://schemas.microsoft.com/office/drawing/2014/main" xmlns="" id="{E606AB36-629F-9947-877B-751A4D9EC361}"/>
                </a:ext>
              </a:extLst>
            </p:cNvPr>
            <p:cNvSpPr txBox="1"/>
            <p:nvPr/>
          </p:nvSpPr>
          <p:spPr>
            <a:xfrm>
              <a:off x="1928864" y="4488010"/>
              <a:ext cx="1165135" cy="307777"/>
            </a:xfrm>
            <a:prstGeom prst="rect">
              <a:avLst/>
            </a:prstGeom>
            <a:noFill/>
          </p:spPr>
          <p:txBody>
            <a:bodyPr wrap="square" rtlCol="0">
              <a:spAutoFit/>
            </a:bodyPr>
            <a:lstStyle/>
            <a:p>
              <a:pPr algn="ctr"/>
              <a:r>
                <a:rPr lang="fr-FR" sz="1000" dirty="0">
                  <a:solidFill>
                    <a:schemeClr val="bg1"/>
                  </a:solidFill>
                </a:rPr>
                <a:t>L’acteur</a:t>
              </a:r>
              <a:r>
                <a:rPr lang="fr-FR" sz="1000" b="1" dirty="0">
                  <a:solidFill>
                    <a:schemeClr val="bg1"/>
                  </a:solidFill>
                </a:rPr>
                <a:t> </a:t>
              </a:r>
              <a:r>
                <a:rPr lang="fr-FR" sz="1400" b="1" dirty="0">
                  <a:solidFill>
                    <a:schemeClr val="bg1"/>
                  </a:solidFill>
                </a:rPr>
                <a:t>Lekain</a:t>
              </a:r>
              <a:endParaRPr lang="fr-FR" sz="1400" i="1" dirty="0">
                <a:solidFill>
                  <a:schemeClr val="bg1"/>
                </a:solidFill>
              </a:endParaRPr>
            </a:p>
          </p:txBody>
        </p:sp>
        <p:sp>
          <p:nvSpPr>
            <p:cNvPr id="25" name="ZoneTexte 24">
              <a:extLst>
                <a:ext uri="{FF2B5EF4-FFF2-40B4-BE49-F238E27FC236}">
                  <a16:creationId xmlns:a16="http://schemas.microsoft.com/office/drawing/2014/main" xmlns="" id="{DCCA6873-3A5B-3A48-BBB4-F442E06E784C}"/>
                </a:ext>
              </a:extLst>
            </p:cNvPr>
            <p:cNvSpPr txBox="1"/>
            <p:nvPr/>
          </p:nvSpPr>
          <p:spPr>
            <a:xfrm>
              <a:off x="1738205" y="4656206"/>
              <a:ext cx="1520926" cy="246221"/>
            </a:xfrm>
            <a:prstGeom prst="rect">
              <a:avLst/>
            </a:prstGeom>
            <a:noFill/>
          </p:spPr>
          <p:txBody>
            <a:bodyPr wrap="square" rtlCol="0">
              <a:spAutoFit/>
            </a:bodyPr>
            <a:lstStyle/>
            <a:p>
              <a:pPr algn="ctr"/>
              <a:r>
                <a:rPr lang="fr-FR" sz="1000" dirty="0">
                  <a:solidFill>
                    <a:schemeClr val="bg1"/>
                  </a:solidFill>
                </a:rPr>
                <a:t>lisant </a:t>
              </a:r>
              <a:r>
                <a:rPr lang="fr-FR" sz="1000" i="1" dirty="0">
                  <a:solidFill>
                    <a:schemeClr val="bg1"/>
                  </a:solidFill>
                </a:rPr>
                <a:t>l’Orphelin de Chine</a:t>
              </a:r>
              <a:endParaRPr lang="fr-FR" sz="1400" i="1" dirty="0">
                <a:solidFill>
                  <a:schemeClr val="bg1"/>
                </a:solidFill>
              </a:endParaRPr>
            </a:p>
          </p:txBody>
        </p:sp>
      </p:grpSp>
      <p:sp>
        <p:nvSpPr>
          <p:cNvPr id="27" name="Rectangle : coins arrondis 26">
            <a:extLst>
              <a:ext uri="{FF2B5EF4-FFF2-40B4-BE49-F238E27FC236}">
                <a16:creationId xmlns:a16="http://schemas.microsoft.com/office/drawing/2014/main" xmlns="" id="{8D8566E1-D792-544C-B4EE-C7DA8C3D71C3}"/>
              </a:ext>
            </a:extLst>
          </p:cNvPr>
          <p:cNvSpPr/>
          <p:nvPr/>
        </p:nvSpPr>
        <p:spPr>
          <a:xfrm>
            <a:off x="2500104" y="2899040"/>
            <a:ext cx="1317794"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latin typeface="+mj-lt"/>
              </a:rPr>
              <a:t>Buste de </a:t>
            </a:r>
            <a:r>
              <a:rPr lang="fr-FR" sz="1400" b="1" dirty="0">
                <a:solidFill>
                  <a:schemeClr val="bg1"/>
                </a:solidFill>
              </a:rPr>
              <a:t>Voltaire</a:t>
            </a:r>
            <a:endParaRPr lang="fr-FR" sz="1400" dirty="0"/>
          </a:p>
        </p:txBody>
      </p:sp>
      <p:sp>
        <p:nvSpPr>
          <p:cNvPr id="28" name="Rectangle : coins arrondis 27">
            <a:extLst>
              <a:ext uri="{FF2B5EF4-FFF2-40B4-BE49-F238E27FC236}">
                <a16:creationId xmlns:a16="http://schemas.microsoft.com/office/drawing/2014/main" xmlns="" id="{A7011B48-94C3-9C4B-B6E0-2615D25D24D2}"/>
              </a:ext>
            </a:extLst>
          </p:cNvPr>
          <p:cNvSpPr/>
          <p:nvPr/>
        </p:nvSpPr>
        <p:spPr>
          <a:xfrm>
            <a:off x="3960974" y="3149390"/>
            <a:ext cx="1026563"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Diderot</a:t>
            </a:r>
            <a:endParaRPr lang="fr-FR" sz="1400" dirty="0"/>
          </a:p>
        </p:txBody>
      </p:sp>
      <p:sp>
        <p:nvSpPr>
          <p:cNvPr id="29" name="Rectangle : coins arrondis 28">
            <a:extLst>
              <a:ext uri="{FF2B5EF4-FFF2-40B4-BE49-F238E27FC236}">
                <a16:creationId xmlns:a16="http://schemas.microsoft.com/office/drawing/2014/main" xmlns="" id="{E87C1D77-9FF8-9649-9A71-A3A68E442B6D}"/>
              </a:ext>
            </a:extLst>
          </p:cNvPr>
          <p:cNvSpPr/>
          <p:nvPr/>
        </p:nvSpPr>
        <p:spPr>
          <a:xfrm>
            <a:off x="5210153" y="3475132"/>
            <a:ext cx="1273134"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Mme Geoffrin</a:t>
            </a:r>
            <a:endParaRPr lang="fr-FR" sz="1400" dirty="0"/>
          </a:p>
        </p:txBody>
      </p:sp>
      <p:sp>
        <p:nvSpPr>
          <p:cNvPr id="30" name="Rectangle : coins arrondis 29">
            <a:extLst>
              <a:ext uri="{FF2B5EF4-FFF2-40B4-BE49-F238E27FC236}">
                <a16:creationId xmlns:a16="http://schemas.microsoft.com/office/drawing/2014/main" xmlns="" id="{7BE5E309-73D9-594D-B29B-1D0D5D183293}"/>
              </a:ext>
            </a:extLst>
          </p:cNvPr>
          <p:cNvSpPr/>
          <p:nvPr/>
        </p:nvSpPr>
        <p:spPr>
          <a:xfrm>
            <a:off x="5270054" y="4613912"/>
            <a:ext cx="1214076"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Montesquieu</a:t>
            </a:r>
            <a:endParaRPr lang="fr-FR" sz="1400" dirty="0"/>
          </a:p>
        </p:txBody>
      </p:sp>
      <p:cxnSp>
        <p:nvCxnSpPr>
          <p:cNvPr id="34" name="Connecteur droit avec flèche 33">
            <a:extLst>
              <a:ext uri="{FF2B5EF4-FFF2-40B4-BE49-F238E27FC236}">
                <a16:creationId xmlns:a16="http://schemas.microsoft.com/office/drawing/2014/main" xmlns="" id="{8BFEA652-7A7B-FE4D-B6DF-85294EC4711A}"/>
              </a:ext>
            </a:extLst>
          </p:cNvPr>
          <p:cNvCxnSpPr>
            <a:cxnSpLocks/>
          </p:cNvCxnSpPr>
          <p:nvPr/>
        </p:nvCxnSpPr>
        <p:spPr>
          <a:xfrm flipH="1">
            <a:off x="2976331" y="3107954"/>
            <a:ext cx="155356" cy="304503"/>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xmlns="" id="{EB5AC527-5BE5-7E47-A0A6-E85442266A71}"/>
              </a:ext>
            </a:extLst>
          </p:cNvPr>
          <p:cNvCxnSpPr>
            <a:cxnSpLocks/>
          </p:cNvCxnSpPr>
          <p:nvPr/>
        </p:nvCxnSpPr>
        <p:spPr>
          <a:xfrm>
            <a:off x="4496143" y="3396131"/>
            <a:ext cx="56555" cy="198341"/>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xmlns="" id="{7C974B51-5B95-6D42-AB38-27BC2BA2E1C8}"/>
              </a:ext>
            </a:extLst>
          </p:cNvPr>
          <p:cNvCxnSpPr>
            <a:cxnSpLocks/>
          </p:cNvCxnSpPr>
          <p:nvPr/>
        </p:nvCxnSpPr>
        <p:spPr>
          <a:xfrm flipH="1">
            <a:off x="5565523" y="3736044"/>
            <a:ext cx="138254" cy="215935"/>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xmlns="" id="{5797C1F8-51D7-5F47-AE3D-6E321C9E91A4}"/>
              </a:ext>
            </a:extLst>
          </p:cNvPr>
          <p:cNvCxnSpPr>
            <a:cxnSpLocks/>
          </p:cNvCxnSpPr>
          <p:nvPr/>
        </p:nvCxnSpPr>
        <p:spPr>
          <a:xfrm flipV="1">
            <a:off x="6330950" y="4343399"/>
            <a:ext cx="63248" cy="305543"/>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xmlns="" id="{64E7C1D9-9B72-9E43-9206-0073B4E9912B}"/>
              </a:ext>
            </a:extLst>
          </p:cNvPr>
          <p:cNvCxnSpPr>
            <a:cxnSpLocks/>
          </p:cNvCxnSpPr>
          <p:nvPr/>
        </p:nvCxnSpPr>
        <p:spPr>
          <a:xfrm flipV="1">
            <a:off x="2417778" y="4258409"/>
            <a:ext cx="63248" cy="305543"/>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xmlns="" id="{E06B0344-D2F4-DF48-8E61-039656A377FE}"/>
              </a:ext>
            </a:extLst>
          </p:cNvPr>
          <p:cNvCxnSpPr>
            <a:cxnSpLocks/>
          </p:cNvCxnSpPr>
          <p:nvPr/>
        </p:nvCxnSpPr>
        <p:spPr>
          <a:xfrm flipV="1">
            <a:off x="1129096" y="4736896"/>
            <a:ext cx="63248" cy="305543"/>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xmlns="" id="{2F36EE95-5015-1C4D-B690-DE15DB3A03FE}"/>
              </a:ext>
            </a:extLst>
          </p:cNvPr>
          <p:cNvCxnSpPr>
            <a:cxnSpLocks/>
          </p:cNvCxnSpPr>
          <p:nvPr/>
        </p:nvCxnSpPr>
        <p:spPr>
          <a:xfrm>
            <a:off x="1752846" y="3475132"/>
            <a:ext cx="94147" cy="228680"/>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xmlns="" id="{D74EC996-A6E5-2544-AACA-BB6A1077E5F9}"/>
              </a:ext>
            </a:extLst>
          </p:cNvPr>
          <p:cNvCxnSpPr>
            <a:cxnSpLocks/>
          </p:cNvCxnSpPr>
          <p:nvPr/>
        </p:nvCxnSpPr>
        <p:spPr>
          <a:xfrm flipH="1" flipV="1">
            <a:off x="3193581" y="4287369"/>
            <a:ext cx="137639" cy="242745"/>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22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BEEE80B-92E2-D249-B7BC-DC91E85ECC8D}"/>
              </a:ext>
            </a:extLst>
          </p:cNvPr>
          <p:cNvSpPr/>
          <p:nvPr/>
        </p:nvSpPr>
        <p:spPr>
          <a:xfrm>
            <a:off x="-1" y="0"/>
            <a:ext cx="5562127"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xmlns="" id="{E40326F3-BC5F-5C41-BEC9-F4455C85AE5E}"/>
              </a:ext>
            </a:extLst>
          </p:cNvPr>
          <p:cNvSpPr/>
          <p:nvPr/>
        </p:nvSpPr>
        <p:spPr>
          <a:xfrm>
            <a:off x="-1" y="4396687"/>
            <a:ext cx="5009034" cy="1286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xmlns="" id="{7CC79F7B-43C5-CA4B-BC6F-752F7B178BF9}"/>
              </a:ext>
            </a:extLst>
          </p:cNvPr>
          <p:cNvSpPr/>
          <p:nvPr/>
        </p:nvSpPr>
        <p:spPr>
          <a:xfrm>
            <a:off x="6629876" y="949926"/>
            <a:ext cx="4546376" cy="6035074"/>
          </a:xfrm>
          <a:prstGeom prst="rect">
            <a:avLst/>
          </a:prstGeom>
          <a:solidFill>
            <a:schemeClr val="bg1"/>
          </a:solidFill>
          <a:ln w="82550">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xmlns="" id="{160F53FD-72C8-6A42-BAC6-81316A602E31}"/>
              </a:ext>
            </a:extLst>
          </p:cNvPr>
          <p:cNvSpPr/>
          <p:nvPr/>
        </p:nvSpPr>
        <p:spPr>
          <a:xfrm>
            <a:off x="-13855" y="275542"/>
            <a:ext cx="9908482"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xmlns="" id="{11F883ED-6505-4842-9367-F0B4CCD774F9}"/>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sp>
        <p:nvSpPr>
          <p:cNvPr id="14" name="Titre 1">
            <a:extLst>
              <a:ext uri="{FF2B5EF4-FFF2-40B4-BE49-F238E27FC236}">
                <a16:creationId xmlns:a16="http://schemas.microsoft.com/office/drawing/2014/main" xmlns="" id="{6E8A8343-2D3F-0E48-BE44-BBB972DB69BC}"/>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C. Les « despotes éclairés »</a:t>
            </a:r>
          </a:p>
        </p:txBody>
      </p:sp>
      <p:pic>
        <p:nvPicPr>
          <p:cNvPr id="5" name="Espace réservé du contenu 4">
            <a:extLst>
              <a:ext uri="{FF2B5EF4-FFF2-40B4-BE49-F238E27FC236}">
                <a16:creationId xmlns:a16="http://schemas.microsoft.com/office/drawing/2014/main" xmlns="" id="{C18CF132-9C82-C84D-90FE-B114C745AD04}"/>
              </a:ext>
            </a:extLst>
          </p:cNvPr>
          <p:cNvPicPr>
            <a:picLocks noGrp="1" noChangeAspect="1"/>
          </p:cNvPicPr>
          <p:nvPr>
            <p:ph idx="1"/>
          </p:nvPr>
        </p:nvPicPr>
        <p:blipFill>
          <a:blip r:embed="rId2"/>
          <a:stretch>
            <a:fillRect/>
          </a:stretch>
        </p:blipFill>
        <p:spPr>
          <a:xfrm>
            <a:off x="6904794" y="1219958"/>
            <a:ext cx="4012556" cy="4835540"/>
          </a:xfrm>
        </p:spPr>
      </p:pic>
      <p:sp>
        <p:nvSpPr>
          <p:cNvPr id="6" name="ZoneTexte 5">
            <a:extLst>
              <a:ext uri="{FF2B5EF4-FFF2-40B4-BE49-F238E27FC236}">
                <a16:creationId xmlns:a16="http://schemas.microsoft.com/office/drawing/2014/main" xmlns="" id="{A45291B8-4DE8-0647-A78A-797EA987E880}"/>
              </a:ext>
            </a:extLst>
          </p:cNvPr>
          <p:cNvSpPr txBox="1"/>
          <p:nvPr/>
        </p:nvSpPr>
        <p:spPr>
          <a:xfrm>
            <a:off x="6769100" y="6111436"/>
            <a:ext cx="4305300" cy="584775"/>
          </a:xfrm>
          <a:prstGeom prst="rect">
            <a:avLst/>
          </a:prstGeom>
          <a:noFill/>
        </p:spPr>
        <p:txBody>
          <a:bodyPr wrap="square" rtlCol="0">
            <a:spAutoFit/>
          </a:bodyPr>
          <a:lstStyle/>
          <a:p>
            <a:pPr algn="ctr"/>
            <a:r>
              <a:rPr lang="fr-FR" sz="1600" dirty="0"/>
              <a:t>Voltaire et Frédéric II de Prusse</a:t>
            </a:r>
          </a:p>
          <a:p>
            <a:pPr algn="ctr"/>
            <a:r>
              <a:rPr lang="fr-FR" sz="1600" dirty="0"/>
              <a:t>à un souper au palais </a:t>
            </a:r>
            <a:r>
              <a:rPr lang="fr-FR" sz="1600" dirty="0" err="1"/>
              <a:t>Sanssouci</a:t>
            </a:r>
            <a:r>
              <a:rPr lang="fr-FR" sz="1600" dirty="0"/>
              <a:t>, Postdam</a:t>
            </a:r>
          </a:p>
        </p:txBody>
      </p:sp>
      <p:sp>
        <p:nvSpPr>
          <p:cNvPr id="7" name="ZoneTexte 6">
            <a:extLst>
              <a:ext uri="{FF2B5EF4-FFF2-40B4-BE49-F238E27FC236}">
                <a16:creationId xmlns:a16="http://schemas.microsoft.com/office/drawing/2014/main" xmlns="" id="{5A706F52-C197-E04C-94B2-BDBBE485CCAF}"/>
              </a:ext>
            </a:extLst>
          </p:cNvPr>
          <p:cNvSpPr txBox="1"/>
          <p:nvPr/>
        </p:nvSpPr>
        <p:spPr>
          <a:xfrm>
            <a:off x="422024" y="1659139"/>
            <a:ext cx="4502884" cy="2031325"/>
          </a:xfrm>
          <a:prstGeom prst="rect">
            <a:avLst/>
          </a:prstGeom>
          <a:noFill/>
        </p:spPr>
        <p:txBody>
          <a:bodyPr wrap="square" rtlCol="0">
            <a:spAutoFit/>
          </a:bodyPr>
          <a:lstStyle/>
          <a:p>
            <a:pPr algn="just"/>
            <a:r>
              <a:rPr lang="fr-FR" dirty="0"/>
              <a:t/>
            </a:r>
            <a:br>
              <a:rPr lang="fr-FR" dirty="0"/>
            </a:br>
            <a:r>
              <a:rPr lang="fr-FR" dirty="0"/>
              <a:t>	« </a:t>
            </a:r>
            <a:r>
              <a:rPr lang="fr-FR" b="1" i="1" dirty="0"/>
              <a:t>Je redouble d’envie de vous revoir, c’est-à-dire de parler de littérature, et de m’instruire de choses que vous seul pouvez m’apprendre</a:t>
            </a:r>
            <a:r>
              <a:rPr lang="fr-FR" b="1" dirty="0"/>
              <a:t> </a:t>
            </a:r>
            <a:r>
              <a:rPr lang="fr-FR" dirty="0"/>
              <a:t>» </a:t>
            </a:r>
          </a:p>
          <a:p>
            <a:pPr algn="r"/>
            <a:r>
              <a:rPr lang="fr-FR" sz="1600" dirty="0"/>
              <a:t>Frédéric II de Prusse</a:t>
            </a:r>
          </a:p>
          <a:p>
            <a:pPr algn="r"/>
            <a:r>
              <a:rPr lang="fr-FR" sz="1600" dirty="0"/>
              <a:t>(Lettre du 20 janvier 1750 à Voltaire)</a:t>
            </a:r>
          </a:p>
        </p:txBody>
      </p:sp>
      <p:sp>
        <p:nvSpPr>
          <p:cNvPr id="11" name="ZoneTexte 10">
            <a:extLst>
              <a:ext uri="{FF2B5EF4-FFF2-40B4-BE49-F238E27FC236}">
                <a16:creationId xmlns:a16="http://schemas.microsoft.com/office/drawing/2014/main" xmlns="" id="{9A638ED0-5B4D-B54F-8D34-256FE8407B34}"/>
              </a:ext>
            </a:extLst>
          </p:cNvPr>
          <p:cNvSpPr txBox="1"/>
          <p:nvPr/>
        </p:nvSpPr>
        <p:spPr>
          <a:xfrm>
            <a:off x="409325" y="4578301"/>
            <a:ext cx="4327776" cy="923330"/>
          </a:xfrm>
          <a:prstGeom prst="rect">
            <a:avLst/>
          </a:prstGeom>
          <a:noFill/>
        </p:spPr>
        <p:txBody>
          <a:bodyPr wrap="square" rtlCol="0">
            <a:spAutoFit/>
          </a:bodyPr>
          <a:lstStyle/>
          <a:p>
            <a:r>
              <a:rPr lang="fr-FR" b="1" dirty="0">
                <a:solidFill>
                  <a:srgbClr val="F6977D"/>
                </a:solidFill>
              </a:rPr>
              <a:t>DESPOTE ÉCLAIRÉ </a:t>
            </a:r>
            <a:r>
              <a:rPr lang="fr-FR" dirty="0"/>
              <a:t>: souverain qui s’inspire des idées des Lumières pour transformer son pays et la société</a:t>
            </a:r>
          </a:p>
        </p:txBody>
      </p:sp>
      <p:sp>
        <p:nvSpPr>
          <p:cNvPr id="27" name="Rectangle : coins arrondis 26">
            <a:extLst>
              <a:ext uri="{FF2B5EF4-FFF2-40B4-BE49-F238E27FC236}">
                <a16:creationId xmlns:a16="http://schemas.microsoft.com/office/drawing/2014/main" xmlns="" id="{A321AA73-CEF9-0E49-9A41-DEB5D6462F95}"/>
              </a:ext>
            </a:extLst>
          </p:cNvPr>
          <p:cNvSpPr/>
          <p:nvPr/>
        </p:nvSpPr>
        <p:spPr>
          <a:xfrm>
            <a:off x="6990587" y="3467032"/>
            <a:ext cx="807674"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Voltaire</a:t>
            </a:r>
          </a:p>
        </p:txBody>
      </p:sp>
      <p:cxnSp>
        <p:nvCxnSpPr>
          <p:cNvPr id="28" name="Connecteur droit avec flèche 27">
            <a:extLst>
              <a:ext uri="{FF2B5EF4-FFF2-40B4-BE49-F238E27FC236}">
                <a16:creationId xmlns:a16="http://schemas.microsoft.com/office/drawing/2014/main" xmlns="" id="{98271416-DBF9-444A-AE25-E389B3DA311D}"/>
              </a:ext>
            </a:extLst>
          </p:cNvPr>
          <p:cNvCxnSpPr>
            <a:cxnSpLocks/>
          </p:cNvCxnSpPr>
          <p:nvPr/>
        </p:nvCxnSpPr>
        <p:spPr>
          <a:xfrm>
            <a:off x="7743843" y="3736371"/>
            <a:ext cx="140211" cy="309332"/>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xmlns="" id="{20328664-05B6-DD4C-A7E1-420F46CE2979}"/>
              </a:ext>
            </a:extLst>
          </p:cNvPr>
          <p:cNvSpPr/>
          <p:nvPr/>
        </p:nvSpPr>
        <p:spPr>
          <a:xfrm>
            <a:off x="8619684" y="3154073"/>
            <a:ext cx="1694083" cy="279610"/>
          </a:xfrm>
          <a:prstGeom prst="roundRect">
            <a:avLst/>
          </a:prstGeom>
          <a:solidFill>
            <a:srgbClr val="809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Frédéric II de Prusse</a:t>
            </a:r>
          </a:p>
        </p:txBody>
      </p:sp>
      <p:cxnSp>
        <p:nvCxnSpPr>
          <p:cNvPr id="30" name="Connecteur droit avec flèche 29">
            <a:extLst>
              <a:ext uri="{FF2B5EF4-FFF2-40B4-BE49-F238E27FC236}">
                <a16:creationId xmlns:a16="http://schemas.microsoft.com/office/drawing/2014/main" xmlns="" id="{7C31B5DE-CA46-C843-BF96-73AF866F1DE1}"/>
              </a:ext>
            </a:extLst>
          </p:cNvPr>
          <p:cNvCxnSpPr>
            <a:cxnSpLocks/>
          </p:cNvCxnSpPr>
          <p:nvPr/>
        </p:nvCxnSpPr>
        <p:spPr>
          <a:xfrm flipH="1">
            <a:off x="8742443" y="3410503"/>
            <a:ext cx="247136" cy="430768"/>
          </a:xfrm>
          <a:prstGeom prst="straightConnector1">
            <a:avLst/>
          </a:prstGeom>
          <a:ln w="38100">
            <a:solidFill>
              <a:srgbClr val="8094D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5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1C31CC3C-8936-854D-A032-5B2F9E7724A3}"/>
              </a:ext>
            </a:extLst>
          </p:cNvPr>
          <p:cNvSpPr/>
          <p:nvPr/>
        </p:nvSpPr>
        <p:spPr>
          <a:xfrm>
            <a:off x="3557008" y="990600"/>
            <a:ext cx="4949866" cy="5895924"/>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D57377E3-BC78-EE42-A0CB-36DDD3BBB794}"/>
              </a:ext>
            </a:extLst>
          </p:cNvPr>
          <p:cNvSpPr/>
          <p:nvPr/>
        </p:nvSpPr>
        <p:spPr>
          <a:xfrm>
            <a:off x="-2127" y="0"/>
            <a:ext cx="6096001" cy="6858000"/>
          </a:xfrm>
          <a:prstGeom prst="rect">
            <a:avLst/>
          </a:prstGeom>
          <a:solidFill>
            <a:srgbClr val="F6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6F196885-C1A0-FB4E-9660-963C2A73E770}"/>
              </a:ext>
            </a:extLst>
          </p:cNvPr>
          <p:cNvSpPr/>
          <p:nvPr/>
        </p:nvSpPr>
        <p:spPr>
          <a:xfrm>
            <a:off x="3795174" y="1090508"/>
            <a:ext cx="4597400" cy="579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xmlns="" id="{D4A5203C-857A-4241-9B4F-E1F789883B75}"/>
              </a:ext>
            </a:extLst>
          </p:cNvPr>
          <p:cNvSpPr/>
          <p:nvPr/>
        </p:nvSpPr>
        <p:spPr>
          <a:xfrm>
            <a:off x="4132442" y="1347389"/>
            <a:ext cx="3956051" cy="493503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xmlns="" id="{1086983C-F74D-8147-BC8F-8F1A21ECA561}"/>
              </a:ext>
            </a:extLst>
          </p:cNvPr>
          <p:cNvSpPr/>
          <p:nvPr/>
        </p:nvSpPr>
        <p:spPr>
          <a:xfrm>
            <a:off x="-13855" y="275542"/>
            <a:ext cx="9908482"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xmlns="" id="{15B969DE-3AD3-C043-AF01-7B88C793EFED}"/>
              </a:ext>
            </a:extLst>
          </p:cNvPr>
          <p:cNvSpPr txBox="1">
            <a:spLocks/>
          </p:cNvSpPr>
          <p:nvPr/>
        </p:nvSpPr>
        <p:spPr>
          <a:xfrm>
            <a:off x="345856" y="291366"/>
            <a:ext cx="11007943"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F6977D"/>
                </a:solidFill>
                <a:latin typeface="+mn-lt"/>
              </a:rPr>
              <a:t>III. LA DIFFUSION DES LUMIÈRES ET LA NAISSANCE D’UNE OPINION PUBLIQUE</a:t>
            </a:r>
          </a:p>
        </p:txBody>
      </p:sp>
      <p:sp>
        <p:nvSpPr>
          <p:cNvPr id="15" name="Titre 1">
            <a:extLst>
              <a:ext uri="{FF2B5EF4-FFF2-40B4-BE49-F238E27FC236}">
                <a16:creationId xmlns:a16="http://schemas.microsoft.com/office/drawing/2014/main" xmlns="" id="{BC3FF29C-5820-364F-A5DC-1BEA14A7FCD4}"/>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C. Les « despotes éclairés »</a:t>
            </a:r>
          </a:p>
        </p:txBody>
      </p:sp>
      <p:sp>
        <p:nvSpPr>
          <p:cNvPr id="17" name="ZoneTexte 16">
            <a:extLst>
              <a:ext uri="{FF2B5EF4-FFF2-40B4-BE49-F238E27FC236}">
                <a16:creationId xmlns:a16="http://schemas.microsoft.com/office/drawing/2014/main" xmlns="" id="{4B0AFFDC-00EC-184F-8E9A-EF9B51CE4441}"/>
              </a:ext>
            </a:extLst>
          </p:cNvPr>
          <p:cNvSpPr txBox="1"/>
          <p:nvPr/>
        </p:nvSpPr>
        <p:spPr>
          <a:xfrm>
            <a:off x="3941224" y="6330133"/>
            <a:ext cx="4305300" cy="307777"/>
          </a:xfrm>
          <a:prstGeom prst="rect">
            <a:avLst/>
          </a:prstGeom>
          <a:noFill/>
        </p:spPr>
        <p:txBody>
          <a:bodyPr wrap="square" rtlCol="0">
            <a:spAutoFit/>
          </a:bodyPr>
          <a:lstStyle/>
          <a:p>
            <a:pPr algn="ctr"/>
            <a:r>
              <a:rPr lang="fr-FR" sz="1400" dirty="0"/>
              <a:t>Frédéric II de Prusse</a:t>
            </a:r>
          </a:p>
        </p:txBody>
      </p:sp>
      <p:sp>
        <p:nvSpPr>
          <p:cNvPr id="25" name="Rectangle : coins arrondis 24">
            <a:extLst>
              <a:ext uri="{FF2B5EF4-FFF2-40B4-BE49-F238E27FC236}">
                <a16:creationId xmlns:a16="http://schemas.microsoft.com/office/drawing/2014/main" xmlns="" id="{9C5B9DAE-D939-9B4D-B09B-42BF6A9A1EFA}"/>
              </a:ext>
            </a:extLst>
          </p:cNvPr>
          <p:cNvSpPr/>
          <p:nvPr/>
        </p:nvSpPr>
        <p:spPr>
          <a:xfrm>
            <a:off x="2757133" y="1517659"/>
            <a:ext cx="1796511"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Relation</a:t>
            </a:r>
          </a:p>
          <a:p>
            <a:pPr algn="ctr"/>
            <a:r>
              <a:rPr lang="fr-FR" sz="1400" b="1" dirty="0">
                <a:solidFill>
                  <a:srgbClr val="DE8872"/>
                </a:solidFill>
              </a:rPr>
              <a:t>avec les philosophes</a:t>
            </a:r>
          </a:p>
        </p:txBody>
      </p:sp>
      <p:sp>
        <p:nvSpPr>
          <p:cNvPr id="26" name="Rectangle : coins arrondis 25">
            <a:extLst>
              <a:ext uri="{FF2B5EF4-FFF2-40B4-BE49-F238E27FC236}">
                <a16:creationId xmlns:a16="http://schemas.microsoft.com/office/drawing/2014/main" xmlns="" id="{566B86F1-2AE9-AF47-87FD-FB9C179B093C}"/>
              </a:ext>
            </a:extLst>
          </p:cNvPr>
          <p:cNvSpPr/>
          <p:nvPr/>
        </p:nvSpPr>
        <p:spPr>
          <a:xfrm>
            <a:off x="1089426" y="2241008"/>
            <a:ext cx="1872278"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Œuvre philosophique</a:t>
            </a:r>
          </a:p>
        </p:txBody>
      </p:sp>
      <p:sp>
        <p:nvSpPr>
          <p:cNvPr id="27" name="Rectangle : coins arrondis 26">
            <a:extLst>
              <a:ext uri="{FF2B5EF4-FFF2-40B4-BE49-F238E27FC236}">
                <a16:creationId xmlns:a16="http://schemas.microsoft.com/office/drawing/2014/main" xmlns="" id="{6BA430D6-4AC4-AC4C-A1E2-FC079B5B93C2}"/>
              </a:ext>
            </a:extLst>
          </p:cNvPr>
          <p:cNvSpPr/>
          <p:nvPr/>
        </p:nvSpPr>
        <p:spPr>
          <a:xfrm>
            <a:off x="2615140" y="2895051"/>
            <a:ext cx="1872278"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Humanise la justice</a:t>
            </a:r>
            <a:br>
              <a:rPr lang="fr-FR" sz="1400" b="1" dirty="0">
                <a:solidFill>
                  <a:srgbClr val="DE8872"/>
                </a:solidFill>
              </a:rPr>
            </a:br>
            <a:r>
              <a:rPr lang="fr-FR" sz="1200" b="1" dirty="0">
                <a:solidFill>
                  <a:srgbClr val="DE8872"/>
                </a:solidFill>
                <a:latin typeface="+mj-lt"/>
              </a:rPr>
              <a:t>(abolition de la torture)</a:t>
            </a:r>
          </a:p>
        </p:txBody>
      </p:sp>
      <p:sp>
        <p:nvSpPr>
          <p:cNvPr id="28" name="Rectangle : coins arrondis 27">
            <a:extLst>
              <a:ext uri="{FF2B5EF4-FFF2-40B4-BE49-F238E27FC236}">
                <a16:creationId xmlns:a16="http://schemas.microsoft.com/office/drawing/2014/main" xmlns="" id="{E7158EA8-AE69-3740-B0FF-984DFC7CF6BC}"/>
              </a:ext>
            </a:extLst>
          </p:cNvPr>
          <p:cNvSpPr/>
          <p:nvPr/>
        </p:nvSpPr>
        <p:spPr>
          <a:xfrm>
            <a:off x="2961704" y="3759002"/>
            <a:ext cx="1654811"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Réduit la censure de la presse</a:t>
            </a:r>
            <a:endParaRPr lang="fr-FR" sz="1200" b="1" dirty="0">
              <a:solidFill>
                <a:srgbClr val="DE8872"/>
              </a:solidFill>
              <a:latin typeface="+mj-lt"/>
            </a:endParaRPr>
          </a:p>
        </p:txBody>
      </p:sp>
      <p:sp>
        <p:nvSpPr>
          <p:cNvPr id="29" name="Rectangle : coins arrondis 28">
            <a:extLst>
              <a:ext uri="{FF2B5EF4-FFF2-40B4-BE49-F238E27FC236}">
                <a16:creationId xmlns:a16="http://schemas.microsoft.com/office/drawing/2014/main" xmlns="" id="{AFCD44A1-C9BB-284D-BEDA-59C03D4BE5B7}"/>
              </a:ext>
            </a:extLst>
          </p:cNvPr>
          <p:cNvSpPr/>
          <p:nvPr/>
        </p:nvSpPr>
        <p:spPr>
          <a:xfrm>
            <a:off x="2781806" y="4817566"/>
            <a:ext cx="2548140"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Tolérance religieuse</a:t>
            </a:r>
            <a:br>
              <a:rPr lang="fr-FR" sz="1400" b="1" dirty="0">
                <a:solidFill>
                  <a:srgbClr val="DE8872"/>
                </a:solidFill>
              </a:rPr>
            </a:br>
            <a:r>
              <a:rPr lang="fr-FR" sz="1200" b="1" dirty="0">
                <a:solidFill>
                  <a:srgbClr val="DE8872"/>
                </a:solidFill>
                <a:latin typeface="+mj-lt"/>
              </a:rPr>
              <a:t>(égalité civile entre tous les croyants)</a:t>
            </a:r>
          </a:p>
        </p:txBody>
      </p:sp>
      <p:sp>
        <p:nvSpPr>
          <p:cNvPr id="30" name="Rectangle : coins arrondis 29">
            <a:extLst>
              <a:ext uri="{FF2B5EF4-FFF2-40B4-BE49-F238E27FC236}">
                <a16:creationId xmlns:a16="http://schemas.microsoft.com/office/drawing/2014/main" xmlns="" id="{8F2A2B84-E612-8845-973D-3A161853ED62}"/>
              </a:ext>
            </a:extLst>
          </p:cNvPr>
          <p:cNvSpPr/>
          <p:nvPr/>
        </p:nvSpPr>
        <p:spPr>
          <a:xfrm>
            <a:off x="553929" y="4082487"/>
            <a:ext cx="2061211" cy="707253"/>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Développe l’instruction et rend la scolarité obligatoire de 6 à 13 ans</a:t>
            </a:r>
            <a:endParaRPr lang="fr-FR" sz="1200" b="1" dirty="0">
              <a:solidFill>
                <a:srgbClr val="DE8872"/>
              </a:solidFill>
              <a:latin typeface="+mj-lt"/>
            </a:endParaRPr>
          </a:p>
        </p:txBody>
      </p:sp>
      <p:sp>
        <p:nvSpPr>
          <p:cNvPr id="31" name="Rectangle : coins arrondis 30">
            <a:extLst>
              <a:ext uri="{FF2B5EF4-FFF2-40B4-BE49-F238E27FC236}">
                <a16:creationId xmlns:a16="http://schemas.microsoft.com/office/drawing/2014/main" xmlns="" id="{53D98DE7-0B76-8348-B256-C66FC04B80D7}"/>
              </a:ext>
            </a:extLst>
          </p:cNvPr>
          <p:cNvSpPr/>
          <p:nvPr/>
        </p:nvSpPr>
        <p:spPr>
          <a:xfrm>
            <a:off x="2025565" y="5739416"/>
            <a:ext cx="2289811" cy="482599"/>
          </a:xfrm>
          <a:prstGeom prst="roundRect">
            <a:avLst/>
          </a:prstGeom>
          <a:solidFill>
            <a:schemeClr val="bg1"/>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DE8872"/>
                </a:solidFill>
              </a:rPr>
              <a:t>Crée un code civil</a:t>
            </a:r>
            <a:br>
              <a:rPr lang="fr-FR" sz="1400" b="1" dirty="0">
                <a:solidFill>
                  <a:srgbClr val="DE8872"/>
                </a:solidFill>
              </a:rPr>
            </a:br>
            <a:r>
              <a:rPr lang="fr-FR" sz="1200" b="1" dirty="0">
                <a:solidFill>
                  <a:srgbClr val="DE8872"/>
                </a:solidFill>
                <a:latin typeface="+mj-lt"/>
              </a:rPr>
              <a:t>(qui fixe les droits des personnes)</a:t>
            </a:r>
          </a:p>
        </p:txBody>
      </p:sp>
      <p:sp>
        <p:nvSpPr>
          <p:cNvPr id="32" name="Rectangle : coins arrondis 31">
            <a:extLst>
              <a:ext uri="{FF2B5EF4-FFF2-40B4-BE49-F238E27FC236}">
                <a16:creationId xmlns:a16="http://schemas.microsoft.com/office/drawing/2014/main" xmlns="" id="{361AD237-7C24-CF43-B8A7-499488349802}"/>
              </a:ext>
            </a:extLst>
          </p:cNvPr>
          <p:cNvSpPr/>
          <p:nvPr/>
        </p:nvSpPr>
        <p:spPr>
          <a:xfrm>
            <a:off x="8239194" y="2571526"/>
            <a:ext cx="2094267" cy="564824"/>
          </a:xfrm>
          <a:prstGeom prst="roundRect">
            <a:avLst/>
          </a:prstGeom>
          <a:solidFill>
            <a:srgbClr val="F6977D"/>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Détient</a:t>
            </a:r>
            <a:br>
              <a:rPr lang="fr-FR" sz="1400" b="1" dirty="0">
                <a:solidFill>
                  <a:schemeClr val="bg1"/>
                </a:solidFill>
              </a:rPr>
            </a:br>
            <a:r>
              <a:rPr lang="fr-FR" sz="1400" b="1" dirty="0">
                <a:solidFill>
                  <a:schemeClr val="bg1"/>
                </a:solidFill>
              </a:rPr>
              <a:t>tous les pouvoirs</a:t>
            </a:r>
          </a:p>
        </p:txBody>
      </p:sp>
      <p:sp>
        <p:nvSpPr>
          <p:cNvPr id="33" name="Rectangle : coins arrondis 32">
            <a:extLst>
              <a:ext uri="{FF2B5EF4-FFF2-40B4-BE49-F238E27FC236}">
                <a16:creationId xmlns:a16="http://schemas.microsoft.com/office/drawing/2014/main" xmlns="" id="{FB6AFC54-62AB-F64F-9FE2-CC93D832499C}"/>
              </a:ext>
            </a:extLst>
          </p:cNvPr>
          <p:cNvSpPr/>
          <p:nvPr/>
        </p:nvSpPr>
        <p:spPr>
          <a:xfrm>
            <a:off x="8995435" y="3830332"/>
            <a:ext cx="2094267" cy="564824"/>
          </a:xfrm>
          <a:prstGeom prst="roundRect">
            <a:avLst/>
          </a:prstGeom>
          <a:solidFill>
            <a:srgbClr val="F6977D"/>
          </a:solidFill>
          <a:ln>
            <a:solidFill>
              <a:srgbClr val="F69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Maintient les privilèges</a:t>
            </a:r>
            <a:br>
              <a:rPr lang="fr-FR" sz="1400" b="1" dirty="0">
                <a:solidFill>
                  <a:schemeClr val="bg1"/>
                </a:solidFill>
              </a:rPr>
            </a:br>
            <a:r>
              <a:rPr lang="fr-FR" sz="1400" b="1" dirty="0">
                <a:solidFill>
                  <a:schemeClr val="bg1"/>
                </a:solidFill>
              </a:rPr>
              <a:t>de la noblesse</a:t>
            </a:r>
          </a:p>
        </p:txBody>
      </p:sp>
    </p:spTree>
    <p:extLst>
      <p:ext uri="{BB962C8B-B14F-4D97-AF65-F5344CB8AC3E}">
        <p14:creationId xmlns:p14="http://schemas.microsoft.com/office/powerpoint/2010/main" val="396539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FDF8B36-4592-EB49-8B08-A44498BEEF04}"/>
              </a:ext>
            </a:extLst>
          </p:cNvPr>
          <p:cNvSpPr/>
          <p:nvPr/>
        </p:nvSpPr>
        <p:spPr>
          <a:xfrm>
            <a:off x="-18553" y="0"/>
            <a:ext cx="2558336" cy="6858000"/>
          </a:xfrm>
          <a:prstGeom prst="rect">
            <a:avLst/>
          </a:prstGeom>
          <a:solidFill>
            <a:srgbClr val="77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3F19EAEB-8CBD-6A48-83BB-BFCCF46B68B5}"/>
              </a:ext>
            </a:extLst>
          </p:cNvPr>
          <p:cNvSpPr/>
          <p:nvPr/>
        </p:nvSpPr>
        <p:spPr>
          <a:xfrm>
            <a:off x="898346" y="181893"/>
            <a:ext cx="8710876" cy="788356"/>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smtClean="0"/>
              <a:t>CONCLUSION</a:t>
            </a:r>
            <a:endParaRPr lang="fr-FR" sz="3200" b="1" dirty="0"/>
          </a:p>
        </p:txBody>
      </p:sp>
      <p:graphicFrame>
        <p:nvGraphicFramePr>
          <p:cNvPr id="8" name="Tableau 7">
            <a:extLst>
              <a:ext uri="{FF2B5EF4-FFF2-40B4-BE49-F238E27FC236}">
                <a16:creationId xmlns:a16="http://schemas.microsoft.com/office/drawing/2014/main" xmlns="" id="{0E201A22-4599-7745-836D-0C4E645BCAFC}"/>
              </a:ext>
            </a:extLst>
          </p:cNvPr>
          <p:cNvGraphicFramePr>
            <a:graphicFrameLocks noGrp="1"/>
          </p:cNvGraphicFramePr>
          <p:nvPr>
            <p:extLst>
              <p:ext uri="{D42A27DB-BD31-4B8C-83A1-F6EECF244321}">
                <p14:modId xmlns:p14="http://schemas.microsoft.com/office/powerpoint/2010/main" val="1071097744"/>
              </p:ext>
            </p:extLst>
          </p:nvPr>
        </p:nvGraphicFramePr>
        <p:xfrm>
          <a:off x="2749240" y="1177520"/>
          <a:ext cx="8186949" cy="3535680"/>
        </p:xfrm>
        <a:graphic>
          <a:graphicData uri="http://schemas.openxmlformats.org/drawingml/2006/table">
            <a:tbl>
              <a:tblPr firstRow="1" bandRow="1">
                <a:tableStyleId>{5C22544A-7EE6-4342-B048-85BDC9FD1C3A}</a:tableStyleId>
              </a:tblPr>
              <a:tblGrid>
                <a:gridCol w="2768283">
                  <a:extLst>
                    <a:ext uri="{9D8B030D-6E8A-4147-A177-3AD203B41FA5}">
                      <a16:colId xmlns:a16="http://schemas.microsoft.com/office/drawing/2014/main" xmlns="" val="1544679038"/>
                    </a:ext>
                  </a:extLst>
                </a:gridCol>
                <a:gridCol w="2709333">
                  <a:extLst>
                    <a:ext uri="{9D8B030D-6E8A-4147-A177-3AD203B41FA5}">
                      <a16:colId xmlns:a16="http://schemas.microsoft.com/office/drawing/2014/main" xmlns="" val="997362428"/>
                    </a:ext>
                  </a:extLst>
                </a:gridCol>
                <a:gridCol w="2709333">
                  <a:extLst>
                    <a:ext uri="{9D8B030D-6E8A-4147-A177-3AD203B41FA5}">
                      <a16:colId xmlns:a16="http://schemas.microsoft.com/office/drawing/2014/main" xmlns="" val="3023831777"/>
                    </a:ext>
                  </a:extLst>
                </a:gridCol>
              </a:tblGrid>
              <a:tr h="368611">
                <a:tc>
                  <a:txBody>
                    <a:bodyPr/>
                    <a:lstStyle/>
                    <a:p>
                      <a:r>
                        <a:rPr lang="fr-FR" sz="2000" dirty="0"/>
                        <a:t>Lumières</a:t>
                      </a:r>
                    </a:p>
                  </a:txBody>
                  <a:tcPr/>
                </a:tc>
                <a:tc>
                  <a:txBody>
                    <a:bodyPr/>
                    <a:lstStyle/>
                    <a:p>
                      <a:r>
                        <a:rPr lang="fr-FR" sz="2000" dirty="0"/>
                        <a:t>Idées nouvelles</a:t>
                      </a:r>
                    </a:p>
                  </a:txBody>
                  <a:tcPr/>
                </a:tc>
                <a:tc>
                  <a:txBody>
                    <a:bodyPr/>
                    <a:lstStyle/>
                    <a:p>
                      <a:r>
                        <a:rPr lang="fr-FR" sz="2000" dirty="0"/>
                        <a:t>Diffusion</a:t>
                      </a:r>
                    </a:p>
                  </a:txBody>
                  <a:tcPr/>
                </a:tc>
                <a:extLst>
                  <a:ext uri="{0D108BD9-81ED-4DB2-BD59-A6C34878D82A}">
                    <a16:rowId xmlns:a16="http://schemas.microsoft.com/office/drawing/2014/main" xmlns="" val="582503364"/>
                  </a:ext>
                </a:extLst>
              </a:tr>
              <a:tr h="370840">
                <a:tc>
                  <a:txBody>
                    <a:bodyPr/>
                    <a:lstStyle/>
                    <a:p>
                      <a:pPr marL="285750" indent="-285750">
                        <a:buFontTx/>
                        <a:buChar char="-"/>
                      </a:pPr>
                      <a:r>
                        <a:rPr lang="fr-FR" sz="2000" dirty="0"/>
                        <a:t>Philosophes : Voltaire, Kant…</a:t>
                      </a:r>
                    </a:p>
                    <a:p>
                      <a:pPr marL="285750" indent="-285750">
                        <a:buFontTx/>
                        <a:buChar char="-"/>
                      </a:pPr>
                      <a:r>
                        <a:rPr lang="fr-FR" sz="2000" dirty="0"/>
                        <a:t>Scientifiques : Buffon, Lavoisier, Linné…</a:t>
                      </a:r>
                    </a:p>
                    <a:p>
                      <a:pPr marL="285750" indent="-285750">
                        <a:buFontTx/>
                        <a:buChar char="-"/>
                      </a:pPr>
                      <a:r>
                        <a:rPr lang="fr-FR" sz="2000" dirty="0"/>
                        <a:t>Écrivains : Diderot, Beaumarchais…</a:t>
                      </a:r>
                    </a:p>
                    <a:p>
                      <a:pPr marL="285750" indent="-285750">
                        <a:buFontTx/>
                        <a:buChar char="-"/>
                      </a:pPr>
                      <a:r>
                        <a:rPr lang="fr-FR" sz="2000" dirty="0"/>
                        <a:t>Despotes éclairés : Frédéric II, Catherine II…</a:t>
                      </a:r>
                    </a:p>
                    <a:p>
                      <a:pPr marL="285750" indent="-285750">
                        <a:buFontTx/>
                        <a:buChar char="-"/>
                      </a:pPr>
                      <a:endParaRPr lang="fr-FR" sz="2000" dirty="0"/>
                    </a:p>
                  </a:txBody>
                  <a:tcPr/>
                </a:tc>
                <a:tc>
                  <a:txBody>
                    <a:bodyPr/>
                    <a:lstStyle/>
                    <a:p>
                      <a:pPr marL="285750" indent="-285750">
                        <a:buFontTx/>
                        <a:buChar char="-"/>
                      </a:pPr>
                      <a:r>
                        <a:rPr lang="fr-FR" sz="2000" dirty="0"/>
                        <a:t>L’égalité, la justice, la tolérance…</a:t>
                      </a:r>
                    </a:p>
                    <a:p>
                      <a:pPr marL="285750" indent="-285750">
                        <a:buFontTx/>
                        <a:buChar char="-"/>
                      </a:pPr>
                      <a:r>
                        <a:rPr lang="fr-FR" sz="2000" dirty="0"/>
                        <a:t>Publication de l’Encyclopédie</a:t>
                      </a:r>
                    </a:p>
                    <a:p>
                      <a:pPr marL="285750" indent="-285750">
                        <a:buFontTx/>
                        <a:buChar char="-"/>
                      </a:pPr>
                      <a:r>
                        <a:rPr lang="fr-FR" sz="2000" dirty="0"/>
                        <a:t>Remise en cause du pouvoir absolu</a:t>
                      </a:r>
                    </a:p>
                  </a:txBody>
                  <a:tcPr/>
                </a:tc>
                <a:tc>
                  <a:txBody>
                    <a:bodyPr/>
                    <a:lstStyle/>
                    <a:p>
                      <a:pPr marL="285750" indent="-285750">
                        <a:buFontTx/>
                        <a:buChar char="-"/>
                      </a:pPr>
                      <a:r>
                        <a:rPr lang="fr-FR" sz="2000" dirty="0"/>
                        <a:t>Imprimés : journaux, pamphlets…</a:t>
                      </a:r>
                    </a:p>
                    <a:p>
                      <a:pPr marL="285750" indent="-285750">
                        <a:buFontTx/>
                        <a:buChar char="-"/>
                      </a:pPr>
                      <a:r>
                        <a:rPr lang="fr-FR" sz="2000" dirty="0"/>
                        <a:t>Lieux de sociabilité : salons, cafés, académies…</a:t>
                      </a:r>
                    </a:p>
                    <a:p>
                      <a:pPr marL="285750" indent="-285750">
                        <a:buFontTx/>
                        <a:buChar char="-"/>
                      </a:pPr>
                      <a:r>
                        <a:rPr lang="fr-FR" sz="2000" dirty="0"/>
                        <a:t>Naissance de l’opinion publique</a:t>
                      </a:r>
                    </a:p>
                  </a:txBody>
                  <a:tcPr/>
                </a:tc>
                <a:extLst>
                  <a:ext uri="{0D108BD9-81ED-4DB2-BD59-A6C34878D82A}">
                    <a16:rowId xmlns:a16="http://schemas.microsoft.com/office/drawing/2014/main" xmlns="" val="1021316730"/>
                  </a:ext>
                </a:extLst>
              </a:tr>
            </a:tbl>
          </a:graphicData>
        </a:graphic>
      </p:graphicFrame>
      <p:sp>
        <p:nvSpPr>
          <p:cNvPr id="11" name="ZoneTexte 10">
            <a:extLst>
              <a:ext uri="{FF2B5EF4-FFF2-40B4-BE49-F238E27FC236}">
                <a16:creationId xmlns:a16="http://schemas.microsoft.com/office/drawing/2014/main" xmlns="" id="{1FC63BFE-7A27-B840-8834-5B9D51ABA030}"/>
              </a:ext>
            </a:extLst>
          </p:cNvPr>
          <p:cNvSpPr txBox="1"/>
          <p:nvPr/>
        </p:nvSpPr>
        <p:spPr>
          <a:xfrm>
            <a:off x="3064042" y="4892842"/>
            <a:ext cx="7872147" cy="646331"/>
          </a:xfrm>
          <a:prstGeom prst="rect">
            <a:avLst/>
          </a:prstGeom>
          <a:noFill/>
        </p:spPr>
        <p:txBody>
          <a:bodyPr wrap="square" rtlCol="0">
            <a:spAutoFit/>
          </a:bodyPr>
          <a:lstStyle/>
          <a:p>
            <a:r>
              <a:rPr lang="fr-FR" dirty="0"/>
              <a:t>- Révolution américaine et déclaration d’indépendance</a:t>
            </a:r>
          </a:p>
          <a:p>
            <a:r>
              <a:rPr lang="fr-FR" dirty="0"/>
              <a:t>- Origines culturelles de la révolution française. DDHC</a:t>
            </a:r>
          </a:p>
        </p:txBody>
      </p:sp>
    </p:spTree>
    <p:extLst>
      <p:ext uri="{BB962C8B-B14F-4D97-AF65-F5344CB8AC3E}">
        <p14:creationId xmlns:p14="http://schemas.microsoft.com/office/powerpoint/2010/main" val="177008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09F9175-5B7D-464C-BFE6-6E11C8090240}"/>
              </a:ext>
            </a:extLst>
          </p:cNvPr>
          <p:cNvSpPr/>
          <p:nvPr/>
        </p:nvSpPr>
        <p:spPr>
          <a:xfrm rot="5400000">
            <a:off x="5328895" y="-1175270"/>
            <a:ext cx="1888951" cy="9080811"/>
          </a:xfrm>
          <a:prstGeom prst="rect">
            <a:avLst/>
          </a:prstGeom>
          <a:solidFill>
            <a:srgbClr val="77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0F890ACE-4D09-C443-940D-CD1AA54E114A}"/>
              </a:ext>
            </a:extLst>
          </p:cNvPr>
          <p:cNvSpPr/>
          <p:nvPr/>
        </p:nvSpPr>
        <p:spPr>
          <a:xfrm>
            <a:off x="-18553" y="0"/>
            <a:ext cx="2558336" cy="6858000"/>
          </a:xfrm>
          <a:prstGeom prst="rect">
            <a:avLst/>
          </a:prstGeom>
          <a:solidFill>
            <a:srgbClr val="77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xmlns="" id="{D32398B4-3C0B-F24B-967F-53B72D1217F8}"/>
              </a:ext>
            </a:extLst>
          </p:cNvPr>
          <p:cNvSpPr/>
          <p:nvPr/>
        </p:nvSpPr>
        <p:spPr>
          <a:xfrm>
            <a:off x="1911927" y="-914085"/>
            <a:ext cx="10813774" cy="61443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xmlns="" id="{D848E31E-ECB6-8E4D-A7ED-C00BE73DA3A6}"/>
              </a:ext>
            </a:extLst>
          </p:cNvPr>
          <p:cNvSpPr>
            <a:spLocks noGrp="1"/>
          </p:cNvSpPr>
          <p:nvPr>
            <p:ph type="title"/>
          </p:nvPr>
        </p:nvSpPr>
        <p:spPr>
          <a:xfrm>
            <a:off x="3311055" y="2945527"/>
            <a:ext cx="8146774" cy="1325563"/>
          </a:xfrm>
        </p:spPr>
        <p:txBody>
          <a:bodyPr>
            <a:noAutofit/>
          </a:bodyPr>
          <a:lstStyle/>
          <a:p>
            <a:r>
              <a:rPr lang="fr-FR" sz="3200" b="1" dirty="0">
                <a:solidFill>
                  <a:schemeClr val="bg1"/>
                </a:solidFill>
                <a:latin typeface="+mn-lt"/>
              </a:rPr>
              <a:t>DE QUELLE MANIÈRE L’ORDRE SOCIAL, </a:t>
            </a:r>
            <a:br>
              <a:rPr lang="fr-FR" sz="3200" b="1" dirty="0">
                <a:solidFill>
                  <a:schemeClr val="bg1"/>
                </a:solidFill>
                <a:latin typeface="+mn-lt"/>
              </a:rPr>
            </a:br>
            <a:r>
              <a:rPr lang="fr-FR" sz="3200" b="1" dirty="0">
                <a:solidFill>
                  <a:schemeClr val="bg1"/>
                </a:solidFill>
                <a:latin typeface="+mn-lt"/>
              </a:rPr>
              <a:t>POLITIQUE ET RELIGIEUX EST-IL REMIS</a:t>
            </a:r>
            <a:br>
              <a:rPr lang="fr-FR" sz="3200" b="1" dirty="0">
                <a:solidFill>
                  <a:schemeClr val="bg1"/>
                </a:solidFill>
                <a:latin typeface="+mn-lt"/>
              </a:rPr>
            </a:br>
            <a:r>
              <a:rPr lang="fr-FR" sz="3200" b="1" dirty="0">
                <a:solidFill>
                  <a:schemeClr val="bg1"/>
                </a:solidFill>
                <a:latin typeface="+mn-lt"/>
              </a:rPr>
              <a:t>EN CAUSE PAR LES LUMIÈRES ?</a:t>
            </a:r>
            <a:br>
              <a:rPr lang="fr-FR" sz="3200" b="1" dirty="0">
                <a:solidFill>
                  <a:schemeClr val="bg1"/>
                </a:solidFill>
                <a:latin typeface="+mn-lt"/>
              </a:rPr>
            </a:br>
            <a:endParaRPr lang="fr-FR" sz="3200" b="1" dirty="0">
              <a:solidFill>
                <a:schemeClr val="bg1"/>
              </a:solidFill>
              <a:latin typeface="+mn-lt"/>
            </a:endParaRPr>
          </a:p>
        </p:txBody>
      </p:sp>
      <p:sp>
        <p:nvSpPr>
          <p:cNvPr id="3" name="Espace réservé du contenu 2">
            <a:extLst>
              <a:ext uri="{FF2B5EF4-FFF2-40B4-BE49-F238E27FC236}">
                <a16:creationId xmlns:a16="http://schemas.microsoft.com/office/drawing/2014/main" xmlns="" id="{65CBECD6-31D2-854A-B592-9876736CC158}"/>
              </a:ext>
            </a:extLst>
          </p:cNvPr>
          <p:cNvSpPr>
            <a:spLocks noGrp="1"/>
          </p:cNvSpPr>
          <p:nvPr>
            <p:ph idx="1"/>
          </p:nvPr>
        </p:nvSpPr>
        <p:spPr>
          <a:xfrm>
            <a:off x="3324307" y="4588416"/>
            <a:ext cx="8544339" cy="1831975"/>
          </a:xfrm>
        </p:spPr>
        <p:txBody>
          <a:bodyPr>
            <a:normAutofit/>
          </a:bodyPr>
          <a:lstStyle/>
          <a:p>
            <a:pPr marL="0" indent="0">
              <a:buNone/>
            </a:pPr>
            <a:r>
              <a:rPr lang="fr-FR" sz="2400" b="1" dirty="0">
                <a:solidFill>
                  <a:srgbClr val="779DD2"/>
                </a:solidFill>
              </a:rPr>
              <a:t>I.   VOLTAIRE, UN PHILOSOPHE DES LUMIÈRES</a:t>
            </a:r>
          </a:p>
          <a:p>
            <a:pPr marL="0" indent="0">
              <a:buNone/>
            </a:pPr>
            <a:r>
              <a:rPr lang="fr-FR" sz="2400" b="1" dirty="0">
                <a:solidFill>
                  <a:srgbClr val="779DD2"/>
                </a:solidFill>
              </a:rPr>
              <a:t>II.  LES IDÉES NOUVELLES DES LUMIÈRES EUROPÉENNES</a:t>
            </a:r>
          </a:p>
          <a:p>
            <a:pPr marL="0" indent="0">
              <a:buNone/>
            </a:pPr>
            <a:r>
              <a:rPr lang="fr-FR" sz="2400" b="1" dirty="0">
                <a:solidFill>
                  <a:srgbClr val="779DD2"/>
                </a:solidFill>
              </a:rPr>
              <a:t>III. LA DIFFUSION DES LUMIÈRES ET LA NAISSANCE </a:t>
            </a:r>
            <a:br>
              <a:rPr lang="fr-FR" sz="2400" b="1" dirty="0">
                <a:solidFill>
                  <a:srgbClr val="779DD2"/>
                </a:solidFill>
              </a:rPr>
            </a:br>
            <a:r>
              <a:rPr lang="fr-FR" sz="2400" b="1" spc="300" dirty="0">
                <a:solidFill>
                  <a:srgbClr val="779DD2"/>
                </a:solidFill>
              </a:rPr>
              <a:t>    </a:t>
            </a:r>
            <a:r>
              <a:rPr lang="fr-FR" sz="2400" b="1" dirty="0">
                <a:solidFill>
                  <a:srgbClr val="779DD2"/>
                </a:solidFill>
              </a:rPr>
              <a:t>D’UNE OPINION PUBLIQUE</a:t>
            </a:r>
          </a:p>
        </p:txBody>
      </p:sp>
      <p:sp>
        <p:nvSpPr>
          <p:cNvPr id="4" name="ZoneTexte 3">
            <a:extLst>
              <a:ext uri="{FF2B5EF4-FFF2-40B4-BE49-F238E27FC236}">
                <a16:creationId xmlns:a16="http://schemas.microsoft.com/office/drawing/2014/main" xmlns="" id="{42B6B3B6-3660-6E49-850F-29A5C661D888}"/>
              </a:ext>
            </a:extLst>
          </p:cNvPr>
          <p:cNvSpPr txBox="1"/>
          <p:nvPr/>
        </p:nvSpPr>
        <p:spPr>
          <a:xfrm>
            <a:off x="369978" y="275294"/>
            <a:ext cx="2002162" cy="1908215"/>
          </a:xfrm>
          <a:prstGeom prst="rect">
            <a:avLst/>
          </a:prstGeom>
          <a:noFill/>
        </p:spPr>
        <p:txBody>
          <a:bodyPr wrap="square" rtlCol="0">
            <a:spAutoFit/>
          </a:bodyPr>
          <a:lstStyle/>
          <a:p>
            <a:r>
              <a:rPr lang="fr-FR" sz="2000" b="1" dirty="0">
                <a:solidFill>
                  <a:schemeClr val="bg1"/>
                </a:solidFill>
              </a:rPr>
              <a:t>LUMIÈRES </a:t>
            </a:r>
            <a:r>
              <a:rPr lang="fr-FR" sz="2000" dirty="0">
                <a:solidFill>
                  <a:schemeClr val="bg1"/>
                </a:solidFill>
              </a:rPr>
              <a:t>: </a:t>
            </a:r>
            <a:r>
              <a:rPr lang="fr-FR" sz="1600" dirty="0">
                <a:solidFill>
                  <a:schemeClr val="bg1"/>
                </a:solidFill>
              </a:rPr>
              <a:t>ensemble d’idées nouvelles, formulées par des philosophes et des savants, qui circulent en Europe au XVIIIème siècle</a:t>
            </a:r>
          </a:p>
        </p:txBody>
      </p:sp>
    </p:spTree>
    <p:extLst>
      <p:ext uri="{BB962C8B-B14F-4D97-AF65-F5344CB8AC3E}">
        <p14:creationId xmlns:p14="http://schemas.microsoft.com/office/powerpoint/2010/main" val="115631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82C656-35EF-6147-A336-FE12CDFE5BBF}"/>
              </a:ext>
            </a:extLst>
          </p:cNvPr>
          <p:cNvSpPr/>
          <p:nvPr/>
        </p:nvSpPr>
        <p:spPr>
          <a:xfrm>
            <a:off x="433124" y="310230"/>
            <a:ext cx="9431313" cy="788356"/>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F476F0B5-B62E-0944-A6DB-CE2977EBCA02}"/>
              </a:ext>
            </a:extLst>
          </p:cNvPr>
          <p:cNvSpPr/>
          <p:nvPr/>
        </p:nvSpPr>
        <p:spPr>
          <a:xfrm>
            <a:off x="0" y="0"/>
            <a:ext cx="5844210" cy="6858000"/>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6D58FC36-D4B3-8D45-9642-B70B091BB63B}"/>
              </a:ext>
            </a:extLst>
          </p:cNvPr>
          <p:cNvSpPr/>
          <p:nvPr/>
        </p:nvSpPr>
        <p:spPr>
          <a:xfrm>
            <a:off x="838200" y="1110537"/>
            <a:ext cx="4168698" cy="574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xmlns="" id="{9F2E9DB0-44AB-374E-BF21-72313EDF23DF}"/>
              </a:ext>
            </a:extLst>
          </p:cNvPr>
          <p:cNvSpPr>
            <a:spLocks noGrp="1"/>
          </p:cNvSpPr>
          <p:nvPr>
            <p:ph type="title"/>
          </p:nvPr>
        </p:nvSpPr>
        <p:spPr>
          <a:xfrm>
            <a:off x="748990" y="222973"/>
            <a:ext cx="9532434" cy="973012"/>
          </a:xfrm>
        </p:spPr>
        <p:txBody>
          <a:bodyPr>
            <a:normAutofit/>
          </a:bodyPr>
          <a:lstStyle/>
          <a:p>
            <a:r>
              <a:rPr lang="fr-FR" sz="3600" b="1" dirty="0">
                <a:solidFill>
                  <a:schemeClr val="bg1"/>
                </a:solidFill>
                <a:latin typeface="+mn-lt"/>
              </a:rPr>
              <a:t>I. VOLTAIRE, UN PHILOSOPHE DES LUMIÈRES</a:t>
            </a:r>
          </a:p>
        </p:txBody>
      </p:sp>
      <p:sp>
        <p:nvSpPr>
          <p:cNvPr id="3" name="Espace réservé du contenu 2">
            <a:extLst>
              <a:ext uri="{FF2B5EF4-FFF2-40B4-BE49-F238E27FC236}">
                <a16:creationId xmlns:a16="http://schemas.microsoft.com/office/drawing/2014/main" xmlns="" id="{B2BE25F9-16C9-A547-800E-FF6D9D872506}"/>
              </a:ext>
            </a:extLst>
          </p:cNvPr>
          <p:cNvSpPr>
            <a:spLocks noGrp="1"/>
          </p:cNvSpPr>
          <p:nvPr>
            <p:ph idx="1"/>
          </p:nvPr>
        </p:nvSpPr>
        <p:spPr>
          <a:xfrm>
            <a:off x="6252117" y="2139829"/>
            <a:ext cx="5844210" cy="1934378"/>
          </a:xfrm>
        </p:spPr>
        <p:txBody>
          <a:bodyPr>
            <a:normAutofit/>
          </a:bodyPr>
          <a:lstStyle/>
          <a:p>
            <a:pPr marL="0" indent="0">
              <a:buNone/>
            </a:pPr>
            <a:r>
              <a:rPr lang="fr-FR" b="1" dirty="0">
                <a:solidFill>
                  <a:srgbClr val="6DA5A7"/>
                </a:solidFill>
              </a:rPr>
              <a:t>A. CRITIQUE DE L’ORDRE POLITIQUE</a:t>
            </a:r>
          </a:p>
          <a:p>
            <a:pPr marL="0" indent="0">
              <a:buNone/>
            </a:pPr>
            <a:r>
              <a:rPr lang="fr-FR" b="1" dirty="0">
                <a:solidFill>
                  <a:srgbClr val="6DA5A7"/>
                </a:solidFill>
              </a:rPr>
              <a:t>B. CRITIQUE DE L’ORDRE SOCIAL</a:t>
            </a:r>
          </a:p>
          <a:p>
            <a:pPr marL="0" indent="0">
              <a:buNone/>
            </a:pPr>
            <a:r>
              <a:rPr lang="fr-FR" b="1" dirty="0">
                <a:solidFill>
                  <a:srgbClr val="6DA5A7"/>
                </a:solidFill>
              </a:rPr>
              <a:t>C. CRITIQUE DE L’ORDRE RELIGIEUX</a:t>
            </a:r>
          </a:p>
        </p:txBody>
      </p:sp>
      <p:pic>
        <p:nvPicPr>
          <p:cNvPr id="4" name="Image 3">
            <a:extLst>
              <a:ext uri="{FF2B5EF4-FFF2-40B4-BE49-F238E27FC236}">
                <a16:creationId xmlns:a16="http://schemas.microsoft.com/office/drawing/2014/main" xmlns="" id="{F03A703B-CB3F-8B43-B428-49BFD1A7FD9C}"/>
              </a:ext>
            </a:extLst>
          </p:cNvPr>
          <p:cNvPicPr>
            <a:picLocks noChangeAspect="1"/>
          </p:cNvPicPr>
          <p:nvPr/>
        </p:nvPicPr>
        <p:blipFill>
          <a:blip r:embed="rId2"/>
          <a:stretch>
            <a:fillRect/>
          </a:stretch>
        </p:blipFill>
        <p:spPr>
          <a:xfrm>
            <a:off x="980128" y="1295193"/>
            <a:ext cx="3848100" cy="4762500"/>
          </a:xfrm>
          <a:prstGeom prst="rect">
            <a:avLst/>
          </a:prstGeom>
        </p:spPr>
      </p:pic>
      <p:sp>
        <p:nvSpPr>
          <p:cNvPr id="5" name="ZoneTexte 4">
            <a:extLst>
              <a:ext uri="{FF2B5EF4-FFF2-40B4-BE49-F238E27FC236}">
                <a16:creationId xmlns:a16="http://schemas.microsoft.com/office/drawing/2014/main" xmlns="" id="{1693E64F-F0C3-2441-AD71-EAADB18E8890}"/>
              </a:ext>
            </a:extLst>
          </p:cNvPr>
          <p:cNvSpPr txBox="1"/>
          <p:nvPr/>
        </p:nvSpPr>
        <p:spPr>
          <a:xfrm>
            <a:off x="1026696" y="6150069"/>
            <a:ext cx="3754964" cy="307777"/>
          </a:xfrm>
          <a:prstGeom prst="rect">
            <a:avLst/>
          </a:prstGeom>
          <a:noFill/>
        </p:spPr>
        <p:txBody>
          <a:bodyPr wrap="square" rtlCol="0">
            <a:spAutoFit/>
          </a:bodyPr>
          <a:lstStyle/>
          <a:p>
            <a:pPr algn="ctr"/>
            <a:r>
              <a:rPr lang="fr-FR" sz="1400" dirty="0"/>
              <a:t>Portrait de Voltaire, La Tour, 1737</a:t>
            </a:r>
          </a:p>
        </p:txBody>
      </p:sp>
      <p:sp>
        <p:nvSpPr>
          <p:cNvPr id="6" name="ZoneTexte 5">
            <a:extLst>
              <a:ext uri="{FF2B5EF4-FFF2-40B4-BE49-F238E27FC236}">
                <a16:creationId xmlns:a16="http://schemas.microsoft.com/office/drawing/2014/main" xmlns="" id="{4FC72E3A-CC82-2840-915A-4DAD12CAB790}"/>
              </a:ext>
            </a:extLst>
          </p:cNvPr>
          <p:cNvSpPr txBox="1"/>
          <p:nvPr/>
        </p:nvSpPr>
        <p:spPr>
          <a:xfrm>
            <a:off x="6252117" y="4371720"/>
            <a:ext cx="4731327" cy="646331"/>
          </a:xfrm>
          <a:prstGeom prst="rect">
            <a:avLst/>
          </a:prstGeom>
          <a:noFill/>
        </p:spPr>
        <p:txBody>
          <a:bodyPr wrap="square" rtlCol="0">
            <a:spAutoFit/>
          </a:bodyPr>
          <a:lstStyle/>
          <a:p>
            <a:r>
              <a:rPr lang="fr-FR" b="1" dirty="0">
                <a:solidFill>
                  <a:srgbClr val="6DA5A7"/>
                </a:solidFill>
              </a:rPr>
              <a:t>PHILOSOPHE</a:t>
            </a:r>
            <a:r>
              <a:rPr lang="fr-FR" b="1" dirty="0">
                <a:solidFill>
                  <a:srgbClr val="C00000"/>
                </a:solidFill>
              </a:rPr>
              <a:t> </a:t>
            </a:r>
            <a:r>
              <a:rPr lang="fr-FR" b="1" dirty="0"/>
              <a:t>: penseur qui place la raison</a:t>
            </a:r>
            <a:br>
              <a:rPr lang="fr-FR" b="1" dirty="0"/>
            </a:br>
            <a:r>
              <a:rPr lang="fr-FR" b="1" dirty="0"/>
              <a:t>                          au cœur de sa réflexion</a:t>
            </a:r>
          </a:p>
        </p:txBody>
      </p:sp>
    </p:spTree>
    <p:extLst>
      <p:ext uri="{BB962C8B-B14F-4D97-AF65-F5344CB8AC3E}">
        <p14:creationId xmlns:p14="http://schemas.microsoft.com/office/powerpoint/2010/main" val="32293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493995A-3D69-B940-AC50-F17B3764338F}"/>
              </a:ext>
            </a:extLst>
          </p:cNvPr>
          <p:cNvSpPr/>
          <p:nvPr/>
        </p:nvSpPr>
        <p:spPr>
          <a:xfrm>
            <a:off x="0" y="0"/>
            <a:ext cx="6289963" cy="6858000"/>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7945A7CA-06B8-644F-8CC3-8CCDAAA0283F}"/>
              </a:ext>
            </a:extLst>
          </p:cNvPr>
          <p:cNvSpPr/>
          <p:nvPr/>
        </p:nvSpPr>
        <p:spPr>
          <a:xfrm>
            <a:off x="426204" y="1951630"/>
            <a:ext cx="5319504" cy="490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67D1CFAF-E09D-654A-9F72-D9E408A6ED03}"/>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xmlns="" id="{D03B7088-2934-B448-B5AC-FA95B657E57E}"/>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6DA5A7"/>
                </a:solidFill>
                <a:latin typeface="+mn-lt"/>
              </a:rPr>
              <a:t>I. VOLTAIRE, UN PHILOSOPHE DES LUMIÈRES</a:t>
            </a:r>
          </a:p>
        </p:txBody>
      </p:sp>
      <p:sp>
        <p:nvSpPr>
          <p:cNvPr id="10" name="Titre 1">
            <a:extLst>
              <a:ext uri="{FF2B5EF4-FFF2-40B4-BE49-F238E27FC236}">
                <a16:creationId xmlns:a16="http://schemas.microsoft.com/office/drawing/2014/main" xmlns="" id="{F2D4E988-9907-1A4D-9F40-C1A82FE21BD2}"/>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CRITIQUE DE L’ORDRE PUBLIQUE</a:t>
            </a:r>
          </a:p>
        </p:txBody>
      </p:sp>
      <p:sp>
        <p:nvSpPr>
          <p:cNvPr id="13" name="ZoneTexte 12">
            <a:extLst>
              <a:ext uri="{FF2B5EF4-FFF2-40B4-BE49-F238E27FC236}">
                <a16:creationId xmlns:a16="http://schemas.microsoft.com/office/drawing/2014/main" xmlns="" id="{C434F793-2130-EB4A-BDE3-59201EDB2A70}"/>
              </a:ext>
            </a:extLst>
          </p:cNvPr>
          <p:cNvSpPr txBox="1"/>
          <p:nvPr/>
        </p:nvSpPr>
        <p:spPr>
          <a:xfrm>
            <a:off x="2202000" y="5865404"/>
            <a:ext cx="3843131" cy="369332"/>
          </a:xfrm>
          <a:prstGeom prst="rect">
            <a:avLst/>
          </a:prstGeom>
          <a:noFill/>
        </p:spPr>
        <p:txBody>
          <a:bodyPr wrap="square" rtlCol="0">
            <a:spAutoFit/>
          </a:bodyPr>
          <a:lstStyle/>
          <a:p>
            <a:r>
              <a:rPr lang="fr-FR" dirty="0"/>
              <a:t>Voltaire, </a:t>
            </a:r>
            <a:r>
              <a:rPr lang="fr-FR" b="1" i="1" dirty="0">
                <a:solidFill>
                  <a:srgbClr val="538292"/>
                </a:solidFill>
              </a:rPr>
              <a:t>Lettres anglaises</a:t>
            </a:r>
            <a:r>
              <a:rPr lang="fr-FR" dirty="0"/>
              <a:t>, 1734</a:t>
            </a:r>
          </a:p>
        </p:txBody>
      </p:sp>
      <p:pic>
        <p:nvPicPr>
          <p:cNvPr id="17" name="Image 16">
            <a:extLst>
              <a:ext uri="{FF2B5EF4-FFF2-40B4-BE49-F238E27FC236}">
                <a16:creationId xmlns:a16="http://schemas.microsoft.com/office/drawing/2014/main" xmlns="" id="{81133696-F20D-6145-855A-C80D2E32C380}"/>
              </a:ext>
            </a:extLst>
          </p:cNvPr>
          <p:cNvPicPr>
            <a:picLocks noChangeAspect="1"/>
          </p:cNvPicPr>
          <p:nvPr/>
        </p:nvPicPr>
        <p:blipFill>
          <a:blip r:embed="rId2"/>
          <a:stretch>
            <a:fillRect/>
          </a:stretch>
        </p:blipFill>
        <p:spPr>
          <a:xfrm>
            <a:off x="6863529" y="856190"/>
            <a:ext cx="4767361" cy="5318362"/>
          </a:xfrm>
          <a:prstGeom prst="rect">
            <a:avLst/>
          </a:prstGeom>
        </p:spPr>
      </p:pic>
      <p:sp>
        <p:nvSpPr>
          <p:cNvPr id="18" name="ZoneTexte 17">
            <a:extLst>
              <a:ext uri="{FF2B5EF4-FFF2-40B4-BE49-F238E27FC236}">
                <a16:creationId xmlns:a16="http://schemas.microsoft.com/office/drawing/2014/main" xmlns="" id="{2ECC991E-312E-A940-8E85-1426AA7142D2}"/>
              </a:ext>
            </a:extLst>
          </p:cNvPr>
          <p:cNvSpPr txBox="1"/>
          <p:nvPr/>
        </p:nvSpPr>
        <p:spPr>
          <a:xfrm>
            <a:off x="6863528" y="6296589"/>
            <a:ext cx="4902267" cy="338554"/>
          </a:xfrm>
          <a:prstGeom prst="rect">
            <a:avLst/>
          </a:prstGeom>
          <a:noFill/>
        </p:spPr>
        <p:txBody>
          <a:bodyPr wrap="square" rtlCol="0">
            <a:spAutoFit/>
          </a:bodyPr>
          <a:lstStyle/>
          <a:p>
            <a:pPr algn="ctr"/>
            <a:r>
              <a:rPr lang="fr-FR" sz="1600" dirty="0"/>
              <a:t>Le </a:t>
            </a:r>
            <a:r>
              <a:rPr lang="fr-FR" sz="1600" b="1" dirty="0"/>
              <a:t>parcours de Voltaire </a:t>
            </a:r>
            <a:r>
              <a:rPr lang="fr-FR" sz="1600" dirty="0"/>
              <a:t>dans l’Europe du XVIIIème siècle</a:t>
            </a:r>
          </a:p>
        </p:txBody>
      </p:sp>
      <p:sp>
        <p:nvSpPr>
          <p:cNvPr id="19" name="ZoneTexte 18">
            <a:extLst>
              <a:ext uri="{FF2B5EF4-FFF2-40B4-BE49-F238E27FC236}">
                <a16:creationId xmlns:a16="http://schemas.microsoft.com/office/drawing/2014/main" xmlns="" id="{0A63467D-5B4F-A149-881D-CACAD330DC23}"/>
              </a:ext>
            </a:extLst>
          </p:cNvPr>
          <p:cNvSpPr txBox="1"/>
          <p:nvPr/>
        </p:nvSpPr>
        <p:spPr>
          <a:xfrm>
            <a:off x="750314" y="2476561"/>
            <a:ext cx="4589395" cy="3754874"/>
          </a:xfrm>
          <a:prstGeom prst="rect">
            <a:avLst/>
          </a:prstGeom>
          <a:noFill/>
        </p:spPr>
        <p:txBody>
          <a:bodyPr wrap="square" rtlCol="0">
            <a:spAutoFit/>
          </a:bodyPr>
          <a:lstStyle/>
          <a:p>
            <a:pPr algn="just"/>
            <a:r>
              <a:rPr lang="fr-FR" dirty="0"/>
              <a:t>	« </a:t>
            </a:r>
            <a:r>
              <a:rPr lang="fr-FR" sz="2000" dirty="0"/>
              <a:t>La nation anglaise est la seule de la terre qui soit parvenue à régler le pouvoir des rois en leur résistant, et qui, d’efforts en efforts, ait enfin établi ce gouvernement sage où le Prince, tout-puissant pour faire du bien, a les mains liées pour faire le mal, où les seigneurs sont grands sans insolence et sans vassaux et où le peuple partage le gouvernement sans confusion. »</a:t>
            </a:r>
          </a:p>
          <a:p>
            <a:pPr algn="just"/>
            <a:endParaRPr lang="fr-FR" sz="2000" dirty="0"/>
          </a:p>
          <a:p>
            <a:pPr algn="just"/>
            <a:endParaRPr lang="fr-FR" dirty="0"/>
          </a:p>
        </p:txBody>
      </p:sp>
    </p:spTree>
    <p:extLst>
      <p:ext uri="{BB962C8B-B14F-4D97-AF65-F5344CB8AC3E}">
        <p14:creationId xmlns:p14="http://schemas.microsoft.com/office/powerpoint/2010/main" val="215288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6B9B11F-7441-8A4F-A186-FA372AE0CCAF}"/>
              </a:ext>
            </a:extLst>
          </p:cNvPr>
          <p:cNvSpPr/>
          <p:nvPr/>
        </p:nvSpPr>
        <p:spPr>
          <a:xfrm>
            <a:off x="-1" y="0"/>
            <a:ext cx="7703128" cy="6858000"/>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xmlns="" id="{4DDB0DFF-50DF-874E-A19C-55653B608D77}"/>
              </a:ext>
            </a:extLst>
          </p:cNvPr>
          <p:cNvSpPr/>
          <p:nvPr/>
        </p:nvSpPr>
        <p:spPr>
          <a:xfrm>
            <a:off x="426203" y="1501254"/>
            <a:ext cx="6796007" cy="5372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xmlns="" id="{8D1CF095-3C0D-AE44-A276-9E7242870FAD}"/>
              </a:ext>
            </a:extLst>
          </p:cNvPr>
          <p:cNvSpPr/>
          <p:nvPr/>
        </p:nvSpPr>
        <p:spPr>
          <a:xfrm>
            <a:off x="8160324" y="365979"/>
            <a:ext cx="3519055" cy="5315180"/>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F9D042A5-DB61-F945-B448-D42C457F42D7}"/>
              </a:ext>
            </a:extLst>
          </p:cNvPr>
          <p:cNvSpPr/>
          <p:nvPr/>
        </p:nvSpPr>
        <p:spPr>
          <a:xfrm>
            <a:off x="-13855" y="275542"/>
            <a:ext cx="8021782"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xmlns="" id="{81658E3C-E544-B644-B546-C9F3F53BED83}"/>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6DA5A7"/>
                </a:solidFill>
                <a:latin typeface="+mn-lt"/>
              </a:rPr>
              <a:t>I. VOLTAIRE, UN PHILOSOPHE DES LUMIÈRES</a:t>
            </a:r>
          </a:p>
        </p:txBody>
      </p:sp>
      <p:sp>
        <p:nvSpPr>
          <p:cNvPr id="12" name="Titre 1">
            <a:extLst>
              <a:ext uri="{FF2B5EF4-FFF2-40B4-BE49-F238E27FC236}">
                <a16:creationId xmlns:a16="http://schemas.microsoft.com/office/drawing/2014/main" xmlns="" id="{C845FD0E-B0D0-F44F-9A0F-5DE3D1A5B1B5}"/>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B. CRITIQUE DE L’ORDRE SOCIAL</a:t>
            </a:r>
          </a:p>
        </p:txBody>
      </p:sp>
      <p:pic>
        <p:nvPicPr>
          <p:cNvPr id="5" name="Espace réservé du contenu 4">
            <a:extLst>
              <a:ext uri="{FF2B5EF4-FFF2-40B4-BE49-F238E27FC236}">
                <a16:creationId xmlns:a16="http://schemas.microsoft.com/office/drawing/2014/main" xmlns="" id="{436C65EC-EBEE-654A-9ABB-A60CBD9B809A}"/>
              </a:ext>
            </a:extLst>
          </p:cNvPr>
          <p:cNvPicPr>
            <a:picLocks noGrp="1" noChangeAspect="1"/>
          </p:cNvPicPr>
          <p:nvPr>
            <p:ph idx="1"/>
          </p:nvPr>
        </p:nvPicPr>
        <p:blipFill>
          <a:blip r:embed="rId2"/>
          <a:stretch>
            <a:fillRect/>
          </a:stretch>
        </p:blipFill>
        <p:spPr>
          <a:xfrm>
            <a:off x="8284002" y="467928"/>
            <a:ext cx="3258168" cy="5074598"/>
          </a:xfrm>
        </p:spPr>
      </p:pic>
      <p:sp>
        <p:nvSpPr>
          <p:cNvPr id="6" name="ZoneTexte 5">
            <a:extLst>
              <a:ext uri="{FF2B5EF4-FFF2-40B4-BE49-F238E27FC236}">
                <a16:creationId xmlns:a16="http://schemas.microsoft.com/office/drawing/2014/main" xmlns="" id="{581885F3-7290-A445-A800-7F64D49E6BA3}"/>
              </a:ext>
            </a:extLst>
          </p:cNvPr>
          <p:cNvSpPr txBox="1"/>
          <p:nvPr/>
        </p:nvSpPr>
        <p:spPr>
          <a:xfrm>
            <a:off x="8160324" y="5907246"/>
            <a:ext cx="3227002" cy="584775"/>
          </a:xfrm>
          <a:prstGeom prst="rect">
            <a:avLst/>
          </a:prstGeom>
          <a:noFill/>
        </p:spPr>
        <p:txBody>
          <a:bodyPr wrap="square" rtlCol="0">
            <a:spAutoFit/>
          </a:bodyPr>
          <a:lstStyle/>
          <a:p>
            <a:pPr algn="ctr"/>
            <a:r>
              <a:rPr lang="fr-FR" sz="1600" dirty="0"/>
              <a:t>Candide rencontre un esclave</a:t>
            </a:r>
          </a:p>
          <a:p>
            <a:pPr algn="ctr"/>
            <a:r>
              <a:rPr lang="fr-FR" sz="1600" dirty="0"/>
              <a:t>qui a été mutilé </a:t>
            </a:r>
          </a:p>
        </p:txBody>
      </p:sp>
      <p:sp>
        <p:nvSpPr>
          <p:cNvPr id="9" name="ZoneTexte 8">
            <a:extLst>
              <a:ext uri="{FF2B5EF4-FFF2-40B4-BE49-F238E27FC236}">
                <a16:creationId xmlns:a16="http://schemas.microsoft.com/office/drawing/2014/main" xmlns="" id="{31AA6BF1-4BAA-B24A-BB98-277ACD0A7237}"/>
              </a:ext>
            </a:extLst>
          </p:cNvPr>
          <p:cNvSpPr txBox="1"/>
          <p:nvPr/>
        </p:nvSpPr>
        <p:spPr>
          <a:xfrm>
            <a:off x="3027752" y="6167620"/>
            <a:ext cx="4359965" cy="369332"/>
          </a:xfrm>
          <a:prstGeom prst="rect">
            <a:avLst/>
          </a:prstGeom>
          <a:noFill/>
        </p:spPr>
        <p:txBody>
          <a:bodyPr wrap="square" rtlCol="0">
            <a:spAutoFit/>
          </a:bodyPr>
          <a:lstStyle/>
          <a:p>
            <a:r>
              <a:rPr lang="fr-FR" dirty="0"/>
              <a:t>Voltaire, </a:t>
            </a:r>
            <a:r>
              <a:rPr lang="fr-FR" b="1" i="1" dirty="0">
                <a:solidFill>
                  <a:srgbClr val="538292"/>
                </a:solidFill>
              </a:rPr>
              <a:t>Candide ou l’optimisme</a:t>
            </a:r>
            <a:r>
              <a:rPr lang="fr-FR" dirty="0"/>
              <a:t>, 1759</a:t>
            </a:r>
          </a:p>
        </p:txBody>
      </p:sp>
      <p:sp>
        <p:nvSpPr>
          <p:cNvPr id="10" name="ZoneTexte 9">
            <a:extLst>
              <a:ext uri="{FF2B5EF4-FFF2-40B4-BE49-F238E27FC236}">
                <a16:creationId xmlns:a16="http://schemas.microsoft.com/office/drawing/2014/main" xmlns="" id="{69F4E9AD-7061-8149-B271-A7B57F4FE8E3}"/>
              </a:ext>
            </a:extLst>
          </p:cNvPr>
          <p:cNvSpPr txBox="1"/>
          <p:nvPr/>
        </p:nvSpPr>
        <p:spPr>
          <a:xfrm>
            <a:off x="764273" y="1948323"/>
            <a:ext cx="6018664" cy="4016484"/>
          </a:xfrm>
          <a:prstGeom prst="rect">
            <a:avLst/>
          </a:prstGeom>
          <a:noFill/>
        </p:spPr>
        <p:txBody>
          <a:bodyPr wrap="square" rtlCol="0">
            <a:spAutoFit/>
          </a:bodyPr>
          <a:lstStyle/>
          <a:p>
            <a:pPr algn="just"/>
            <a:r>
              <a:rPr lang="fr-FR" sz="1700" dirty="0"/>
              <a:t>	« En approchant de la ville, ils rencontrèrent un nègre étendu par terre, n’ayant plus que la moitié de son habit, c’est-à-dire un caleçon de toile bleue : il manquait à ce pauvre homme la jambe gauche et la main droite.</a:t>
            </a:r>
          </a:p>
          <a:p>
            <a:pPr algn="just"/>
            <a:r>
              <a:rPr lang="fr-FR" sz="1700" dirty="0"/>
              <a:t>« Eh, mon Dieu ! lui dit Candide en hollandais, que fais-tu là, mon ami, dans l’état horrible où je te vois ?</a:t>
            </a:r>
          </a:p>
          <a:p>
            <a:pPr marL="285750" indent="-285750" algn="just">
              <a:buFontTx/>
              <a:buChar char="-"/>
            </a:pPr>
            <a:r>
              <a:rPr lang="fr-FR" sz="1700" dirty="0"/>
              <a:t>J’attends mon maître, M. Vanderdendur, le fameux négociant, répondit le nègre.</a:t>
            </a:r>
          </a:p>
          <a:p>
            <a:pPr marL="285750" indent="-285750" algn="just">
              <a:buFontTx/>
              <a:buChar char="-"/>
            </a:pPr>
            <a:r>
              <a:rPr lang="fr-FR" sz="1700" dirty="0"/>
              <a:t>Est-ce M. Vanderdendur, dit Candide, qui t’a traité ainsi ?</a:t>
            </a:r>
          </a:p>
          <a:p>
            <a:pPr marL="285750" indent="-285750" algn="just">
              <a:buFontTx/>
              <a:buChar char="-"/>
            </a:pPr>
            <a:r>
              <a:rPr lang="fr-FR" sz="1700" dirty="0"/>
              <a:t>Oui, Monsieur, dit le nègre, c’est l’usage. On nous donne un caleçon de toile pour tout vêtement deux fois l’année. Quand nous travaillons aux sucreries, et que la meule nous attrape le doigt, on nous coupe la main ; quand nous voulons nous enfuir, on nous coupe la jambe : je me suis trouvé dans les deux cas. C’est à ce prix que vous mangez du sucre en Europe. »</a:t>
            </a:r>
          </a:p>
        </p:txBody>
      </p:sp>
    </p:spTree>
    <p:extLst>
      <p:ext uri="{BB962C8B-B14F-4D97-AF65-F5344CB8AC3E}">
        <p14:creationId xmlns:p14="http://schemas.microsoft.com/office/powerpoint/2010/main" val="360597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50247D2-6658-CC49-96A4-0B38F769636C}"/>
              </a:ext>
            </a:extLst>
          </p:cNvPr>
          <p:cNvSpPr/>
          <p:nvPr/>
        </p:nvSpPr>
        <p:spPr>
          <a:xfrm>
            <a:off x="0" y="0"/>
            <a:ext cx="6442364" cy="6858000"/>
          </a:xfrm>
          <a:prstGeom prst="rect">
            <a:avLst/>
          </a:prstGeom>
          <a:solidFill>
            <a:srgbClr val="7DB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xmlns="" id="{085FE4F9-B1B9-C040-860D-174315693FD3}"/>
              </a:ext>
            </a:extLst>
          </p:cNvPr>
          <p:cNvSpPr/>
          <p:nvPr/>
        </p:nvSpPr>
        <p:spPr>
          <a:xfrm>
            <a:off x="557913" y="1422258"/>
            <a:ext cx="5336073" cy="4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xmlns="" id="{4FFDC5AA-7D98-D246-80DC-E96FEE187C44}"/>
              </a:ext>
            </a:extLst>
          </p:cNvPr>
          <p:cNvPicPr>
            <a:picLocks noGrp="1" noChangeAspect="1"/>
          </p:cNvPicPr>
          <p:nvPr>
            <p:ph idx="1"/>
          </p:nvPr>
        </p:nvPicPr>
        <p:blipFill>
          <a:blip r:embed="rId2"/>
          <a:stretch>
            <a:fillRect/>
          </a:stretch>
        </p:blipFill>
        <p:spPr>
          <a:xfrm>
            <a:off x="810194" y="1666810"/>
            <a:ext cx="4831510" cy="4015522"/>
          </a:xfrm>
        </p:spPr>
      </p:pic>
      <p:sp>
        <p:nvSpPr>
          <p:cNvPr id="8" name="ZoneTexte 7">
            <a:extLst>
              <a:ext uri="{FF2B5EF4-FFF2-40B4-BE49-F238E27FC236}">
                <a16:creationId xmlns:a16="http://schemas.microsoft.com/office/drawing/2014/main" xmlns="" id="{C4EC855D-3006-C342-AF4C-2560D8ACE8AC}"/>
              </a:ext>
            </a:extLst>
          </p:cNvPr>
          <p:cNvSpPr txBox="1"/>
          <p:nvPr/>
        </p:nvSpPr>
        <p:spPr>
          <a:xfrm>
            <a:off x="7684051" y="4626973"/>
            <a:ext cx="4253948" cy="369332"/>
          </a:xfrm>
          <a:prstGeom prst="rect">
            <a:avLst/>
          </a:prstGeom>
          <a:noFill/>
        </p:spPr>
        <p:txBody>
          <a:bodyPr wrap="square" rtlCol="0">
            <a:spAutoFit/>
          </a:bodyPr>
          <a:lstStyle/>
          <a:p>
            <a:r>
              <a:rPr lang="fr-FR" dirty="0"/>
              <a:t>Voltaire, </a:t>
            </a:r>
            <a:r>
              <a:rPr lang="fr-FR" b="1" i="1" dirty="0"/>
              <a:t>Traité sur la tolérance</a:t>
            </a:r>
            <a:r>
              <a:rPr lang="fr-FR" dirty="0"/>
              <a:t>, 1763</a:t>
            </a:r>
          </a:p>
        </p:txBody>
      </p:sp>
      <p:sp>
        <p:nvSpPr>
          <p:cNvPr id="9" name="ZoneTexte 8">
            <a:extLst>
              <a:ext uri="{FF2B5EF4-FFF2-40B4-BE49-F238E27FC236}">
                <a16:creationId xmlns:a16="http://schemas.microsoft.com/office/drawing/2014/main" xmlns="" id="{89C04DA0-7D83-274E-8FE4-2D31C46575C8}"/>
              </a:ext>
            </a:extLst>
          </p:cNvPr>
          <p:cNvSpPr txBox="1"/>
          <p:nvPr/>
        </p:nvSpPr>
        <p:spPr>
          <a:xfrm>
            <a:off x="810195" y="5770582"/>
            <a:ext cx="4655428" cy="338554"/>
          </a:xfrm>
          <a:prstGeom prst="rect">
            <a:avLst/>
          </a:prstGeom>
          <a:noFill/>
        </p:spPr>
        <p:txBody>
          <a:bodyPr wrap="square" rtlCol="0">
            <a:spAutoFit/>
          </a:bodyPr>
          <a:lstStyle/>
          <a:p>
            <a:pPr algn="ctr"/>
            <a:r>
              <a:rPr lang="fr-FR" sz="1600" dirty="0"/>
              <a:t>Voltaire recevant la famille Calas, Anonyme, vers 1770</a:t>
            </a:r>
          </a:p>
        </p:txBody>
      </p:sp>
      <p:sp>
        <p:nvSpPr>
          <p:cNvPr id="10" name="ZoneTexte 9">
            <a:extLst>
              <a:ext uri="{FF2B5EF4-FFF2-40B4-BE49-F238E27FC236}">
                <a16:creationId xmlns:a16="http://schemas.microsoft.com/office/drawing/2014/main" xmlns="" id="{B2906BF6-3E6A-A549-A2E4-92C4C67FC428}"/>
              </a:ext>
            </a:extLst>
          </p:cNvPr>
          <p:cNvSpPr txBox="1"/>
          <p:nvPr/>
        </p:nvSpPr>
        <p:spPr>
          <a:xfrm>
            <a:off x="7343198" y="903875"/>
            <a:ext cx="3909002" cy="3477875"/>
          </a:xfrm>
          <a:prstGeom prst="rect">
            <a:avLst/>
          </a:prstGeom>
          <a:noFill/>
        </p:spPr>
        <p:txBody>
          <a:bodyPr wrap="square" rtlCol="0">
            <a:spAutoFit/>
          </a:bodyPr>
          <a:lstStyle/>
          <a:p>
            <a:pPr algn="just"/>
            <a:r>
              <a:rPr lang="fr-FR" sz="2000" dirty="0"/>
              <a:t>   « Tous les juges déclarèrent la famille innocente, et abusivement jugée par le parlement de Toulouse.</a:t>
            </a:r>
          </a:p>
          <a:p>
            <a:pPr algn="just"/>
            <a:r>
              <a:rPr lang="fr-FR" sz="2000" dirty="0"/>
              <a:t>Puisse cet exemple servir à inspirer aux hommes la tolérance, sans laquelle le fanatisme désolerait la terre ! Ces cas sont rares, mais sont l’effet de cette superstition qui porte les âmes faibles à imputer des crimes à quiconque ne pense pas comme elles.  »</a:t>
            </a:r>
          </a:p>
        </p:txBody>
      </p:sp>
      <p:sp>
        <p:nvSpPr>
          <p:cNvPr id="11" name="ZoneTexte 10">
            <a:extLst>
              <a:ext uri="{FF2B5EF4-FFF2-40B4-BE49-F238E27FC236}">
                <a16:creationId xmlns:a16="http://schemas.microsoft.com/office/drawing/2014/main" xmlns="" id="{C3375C7C-AE1A-0441-9EFB-C3632A9D0524}"/>
              </a:ext>
            </a:extLst>
          </p:cNvPr>
          <p:cNvSpPr txBox="1"/>
          <p:nvPr/>
        </p:nvSpPr>
        <p:spPr>
          <a:xfrm>
            <a:off x="7165410" y="5615571"/>
            <a:ext cx="4772589" cy="677108"/>
          </a:xfrm>
          <a:prstGeom prst="rect">
            <a:avLst/>
          </a:prstGeom>
          <a:noFill/>
        </p:spPr>
        <p:txBody>
          <a:bodyPr wrap="square" rtlCol="0">
            <a:spAutoFit/>
          </a:bodyPr>
          <a:lstStyle/>
          <a:p>
            <a:r>
              <a:rPr lang="fr-FR" sz="1900" b="1" dirty="0">
                <a:solidFill>
                  <a:srgbClr val="76B4B5"/>
                </a:solidFill>
              </a:rPr>
              <a:t>FANATISME</a:t>
            </a:r>
            <a:r>
              <a:rPr lang="fr-FR" sz="1900" b="1" dirty="0"/>
              <a:t> : intolérance extrême</a:t>
            </a:r>
          </a:p>
          <a:p>
            <a:r>
              <a:rPr lang="fr-FR" sz="1900" b="1" dirty="0"/>
              <a:t>                         qui pousse à la persécution</a:t>
            </a:r>
          </a:p>
        </p:txBody>
      </p:sp>
      <p:sp>
        <p:nvSpPr>
          <p:cNvPr id="14" name="Rectangle 13">
            <a:extLst>
              <a:ext uri="{FF2B5EF4-FFF2-40B4-BE49-F238E27FC236}">
                <a16:creationId xmlns:a16="http://schemas.microsoft.com/office/drawing/2014/main" xmlns="" id="{B5AA8B03-3B63-7143-832F-F6F8D3C462A9}"/>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re 1">
            <a:extLst>
              <a:ext uri="{FF2B5EF4-FFF2-40B4-BE49-F238E27FC236}">
                <a16:creationId xmlns:a16="http://schemas.microsoft.com/office/drawing/2014/main" xmlns="" id="{E2E2D82F-B037-8649-B901-7BD3BD387731}"/>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6DA5A7"/>
                </a:solidFill>
                <a:latin typeface="+mn-lt"/>
              </a:rPr>
              <a:t>I. VOLTAIRE, UN PHILOSOPHE DES LUMIÈRES</a:t>
            </a:r>
          </a:p>
        </p:txBody>
      </p:sp>
      <p:sp>
        <p:nvSpPr>
          <p:cNvPr id="16" name="Titre 1">
            <a:extLst>
              <a:ext uri="{FF2B5EF4-FFF2-40B4-BE49-F238E27FC236}">
                <a16:creationId xmlns:a16="http://schemas.microsoft.com/office/drawing/2014/main" xmlns="" id="{BBCE3467-2693-8F49-A837-B18802626F95}"/>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C. CRITIQUE DE L’ORDRE RELIGIEUX</a:t>
            </a:r>
          </a:p>
        </p:txBody>
      </p:sp>
    </p:spTree>
    <p:extLst>
      <p:ext uri="{BB962C8B-B14F-4D97-AF65-F5344CB8AC3E}">
        <p14:creationId xmlns:p14="http://schemas.microsoft.com/office/powerpoint/2010/main" val="335493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77CAA9B-EF38-AE43-83B9-D08A242C9DE4}"/>
              </a:ext>
            </a:extLst>
          </p:cNvPr>
          <p:cNvSpPr/>
          <p:nvPr/>
        </p:nvSpPr>
        <p:spPr>
          <a:xfrm>
            <a:off x="433125" y="310230"/>
            <a:ext cx="8710876" cy="788356"/>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xmlns="" id="{36E6D4CE-6A6A-874C-8B26-8370BF87A5DE}"/>
              </a:ext>
            </a:extLst>
          </p:cNvPr>
          <p:cNvSpPr/>
          <p:nvPr/>
        </p:nvSpPr>
        <p:spPr>
          <a:xfrm>
            <a:off x="0" y="0"/>
            <a:ext cx="5500048" cy="6858000"/>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xmlns="" id="{2BB25589-EEEB-734E-AC3B-376070F5C77A}"/>
              </a:ext>
            </a:extLst>
          </p:cNvPr>
          <p:cNvSpPr txBox="1">
            <a:spLocks/>
          </p:cNvSpPr>
          <p:nvPr/>
        </p:nvSpPr>
        <p:spPr>
          <a:xfrm>
            <a:off x="748990" y="222973"/>
            <a:ext cx="9532434" cy="973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bg1"/>
                </a:solidFill>
                <a:latin typeface="+mn-lt"/>
              </a:rPr>
              <a:t>II. LES IDÉES NOUVELLES DES LUMIÈRES</a:t>
            </a:r>
          </a:p>
        </p:txBody>
      </p:sp>
      <p:sp>
        <p:nvSpPr>
          <p:cNvPr id="8" name="Espace réservé du contenu 2">
            <a:extLst>
              <a:ext uri="{FF2B5EF4-FFF2-40B4-BE49-F238E27FC236}">
                <a16:creationId xmlns:a16="http://schemas.microsoft.com/office/drawing/2014/main" xmlns="" id="{DD1FFD98-7D04-EE41-8388-0D1D197612C6}"/>
              </a:ext>
            </a:extLst>
          </p:cNvPr>
          <p:cNvSpPr txBox="1">
            <a:spLocks/>
          </p:cNvSpPr>
          <p:nvPr/>
        </p:nvSpPr>
        <p:spPr>
          <a:xfrm>
            <a:off x="5788093" y="2535614"/>
            <a:ext cx="5844210" cy="2486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solidFill>
                  <a:srgbClr val="89A7E5"/>
                </a:solidFill>
              </a:rPr>
              <a:t>A. UN MOUVEMENT EUROPÉEN</a:t>
            </a:r>
          </a:p>
          <a:p>
            <a:pPr marL="0" indent="0">
              <a:buFont typeface="Arial" panose="020B0604020202020204" pitchFamily="34" charset="0"/>
              <a:buNone/>
            </a:pPr>
            <a:r>
              <a:rPr lang="fr-FR" b="1" dirty="0">
                <a:solidFill>
                  <a:srgbClr val="89A7E5"/>
                </a:solidFill>
              </a:rPr>
              <a:t>B. LA LIBERTÉ, AU CŒUR </a:t>
            </a:r>
            <a:br>
              <a:rPr lang="fr-FR" b="1" dirty="0">
                <a:solidFill>
                  <a:srgbClr val="89A7E5"/>
                </a:solidFill>
              </a:rPr>
            </a:br>
            <a:r>
              <a:rPr lang="fr-FR" b="1" dirty="0">
                <a:solidFill>
                  <a:srgbClr val="89A7E5"/>
                </a:solidFill>
              </a:rPr>
              <a:t>     DE LA PHILOSOPHIE DES LUMIÈRES</a:t>
            </a:r>
          </a:p>
          <a:p>
            <a:pPr marL="0" indent="0">
              <a:buFont typeface="Arial" panose="020B0604020202020204" pitchFamily="34" charset="0"/>
              <a:buNone/>
            </a:pPr>
            <a:r>
              <a:rPr lang="fr-FR" b="1" dirty="0">
                <a:solidFill>
                  <a:srgbClr val="89A7E5"/>
                </a:solidFill>
              </a:rPr>
              <a:t>C. LA FRANCE, FOYER DES LUMIÈRES</a:t>
            </a:r>
          </a:p>
        </p:txBody>
      </p:sp>
    </p:spTree>
    <p:extLst>
      <p:ext uri="{BB962C8B-B14F-4D97-AF65-F5344CB8AC3E}">
        <p14:creationId xmlns:p14="http://schemas.microsoft.com/office/powerpoint/2010/main" val="2878824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B4CD141-7510-E348-B4ED-955B9C406C00}"/>
              </a:ext>
            </a:extLst>
          </p:cNvPr>
          <p:cNvSpPr/>
          <p:nvPr/>
        </p:nvSpPr>
        <p:spPr>
          <a:xfrm>
            <a:off x="0" y="0"/>
            <a:ext cx="4380931" cy="6858000"/>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xmlns="" id="{79AE767F-4550-B543-9788-3C6E0B6C4DFE}"/>
              </a:ext>
            </a:extLst>
          </p:cNvPr>
          <p:cNvSpPr/>
          <p:nvPr/>
        </p:nvSpPr>
        <p:spPr>
          <a:xfrm>
            <a:off x="-13855" y="275542"/>
            <a:ext cx="665018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xmlns="" id="{3A823C9E-791D-A94E-B243-10CAACEB9469}"/>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5D99E3"/>
                </a:solidFill>
                <a:latin typeface="+mn-lt"/>
              </a:rPr>
              <a:t>II. LES IDÉES DES LUMIÈRES</a:t>
            </a:r>
          </a:p>
        </p:txBody>
      </p:sp>
      <p:sp>
        <p:nvSpPr>
          <p:cNvPr id="11" name="Titre 1">
            <a:extLst>
              <a:ext uri="{FF2B5EF4-FFF2-40B4-BE49-F238E27FC236}">
                <a16:creationId xmlns:a16="http://schemas.microsoft.com/office/drawing/2014/main" xmlns="" id="{C4D134BC-5EE2-EE41-ADDE-21EE70A53D99}"/>
              </a:ext>
            </a:extLst>
          </p:cNvPr>
          <p:cNvSpPr txBox="1">
            <a:spLocks/>
          </p:cNvSpPr>
          <p:nvPr/>
        </p:nvSpPr>
        <p:spPr>
          <a:xfrm>
            <a:off x="331494" y="822385"/>
            <a:ext cx="5119556"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A. UN MOUVEMENT EUROPÉEN</a:t>
            </a:r>
          </a:p>
        </p:txBody>
      </p:sp>
      <p:pic>
        <p:nvPicPr>
          <p:cNvPr id="4" name="Espace réservé du contenu 4">
            <a:extLst>
              <a:ext uri="{FF2B5EF4-FFF2-40B4-BE49-F238E27FC236}">
                <a16:creationId xmlns:a16="http://schemas.microsoft.com/office/drawing/2014/main" xmlns="" id="{C77525DC-EE0C-6D42-9A40-C0E7721F95D9}"/>
              </a:ext>
            </a:extLst>
          </p:cNvPr>
          <p:cNvPicPr>
            <a:picLocks noGrp="1" noChangeAspect="1"/>
          </p:cNvPicPr>
          <p:nvPr>
            <p:ph idx="1"/>
          </p:nvPr>
        </p:nvPicPr>
        <p:blipFill>
          <a:blip r:embed="rId2"/>
          <a:stretch>
            <a:fillRect/>
          </a:stretch>
        </p:blipFill>
        <p:spPr>
          <a:xfrm>
            <a:off x="4913442" y="631550"/>
            <a:ext cx="6642076" cy="5513011"/>
          </a:xfrm>
        </p:spPr>
      </p:pic>
      <p:sp>
        <p:nvSpPr>
          <p:cNvPr id="5" name="ZoneTexte 4">
            <a:extLst>
              <a:ext uri="{FF2B5EF4-FFF2-40B4-BE49-F238E27FC236}">
                <a16:creationId xmlns:a16="http://schemas.microsoft.com/office/drawing/2014/main" xmlns="" id="{BA2424D8-C997-2F45-B926-FDD5768AC181}"/>
              </a:ext>
            </a:extLst>
          </p:cNvPr>
          <p:cNvSpPr txBox="1"/>
          <p:nvPr/>
        </p:nvSpPr>
        <p:spPr>
          <a:xfrm>
            <a:off x="-13855" y="1403033"/>
            <a:ext cx="4530131" cy="5632311"/>
          </a:xfrm>
          <a:prstGeom prst="rect">
            <a:avLst/>
          </a:prstGeom>
          <a:noFill/>
        </p:spPr>
        <p:txBody>
          <a:bodyPr wrap="square" rtlCol="0">
            <a:spAutoFit/>
          </a:bodyPr>
          <a:lstStyle/>
          <a:p>
            <a:endParaRPr lang="fr-FR" dirty="0"/>
          </a:p>
          <a:p>
            <a:pPr marL="285750" indent="-285750">
              <a:buFontTx/>
              <a:buChar char="-"/>
            </a:pPr>
            <a:r>
              <a:rPr lang="fr-FR" dirty="0"/>
              <a:t>France (« </a:t>
            </a:r>
            <a:r>
              <a:rPr lang="fr-FR" b="1" dirty="0"/>
              <a:t>Lumières </a:t>
            </a:r>
            <a:r>
              <a:rPr lang="fr-FR" dirty="0"/>
              <a:t>»)</a:t>
            </a:r>
            <a:r>
              <a:rPr lang="fr-FR" b="1" dirty="0"/>
              <a:t> : Voltaire, Diderot, Buffon, Beaumarchais, D’Alembert, …</a:t>
            </a:r>
          </a:p>
          <a:p>
            <a:pPr marL="285750" indent="-285750">
              <a:buFontTx/>
              <a:buChar char="-"/>
            </a:pPr>
            <a:r>
              <a:rPr lang="fr-FR" dirty="0"/>
              <a:t>Genève («</a:t>
            </a:r>
            <a:r>
              <a:rPr lang="fr-FR" b="1" dirty="0"/>
              <a:t> Lumières </a:t>
            </a:r>
            <a:r>
              <a:rPr lang="fr-FR" dirty="0"/>
              <a:t>») </a:t>
            </a:r>
            <a:r>
              <a:rPr lang="fr-FR" b="1" dirty="0"/>
              <a:t>: Rousseau</a:t>
            </a:r>
            <a:endParaRPr lang="fr-FR" dirty="0"/>
          </a:p>
          <a:p>
            <a:pPr marL="285750" indent="-285750">
              <a:buFontTx/>
              <a:buChar char="-"/>
            </a:pPr>
            <a:r>
              <a:rPr lang="fr-FR" dirty="0"/>
              <a:t>Saint Empire (« </a:t>
            </a:r>
            <a:r>
              <a:rPr lang="fr-FR" b="1" dirty="0"/>
              <a:t>Aufklärung </a:t>
            </a:r>
            <a:r>
              <a:rPr lang="fr-FR" dirty="0"/>
              <a:t>») </a:t>
            </a:r>
            <a:r>
              <a:rPr lang="fr-FR" b="1" dirty="0"/>
              <a:t>: Kant</a:t>
            </a:r>
            <a:endParaRPr lang="fr-FR" dirty="0"/>
          </a:p>
          <a:p>
            <a:pPr marL="285750" indent="-285750">
              <a:buFontTx/>
              <a:buChar char="-"/>
            </a:pPr>
            <a:r>
              <a:rPr lang="fr-FR" dirty="0"/>
              <a:t>Grande Bretagne (« </a:t>
            </a:r>
            <a:r>
              <a:rPr lang="fr-FR" b="1" dirty="0"/>
              <a:t>Enlightment </a:t>
            </a:r>
            <a:r>
              <a:rPr lang="fr-FR" dirty="0"/>
              <a:t>»)</a:t>
            </a:r>
            <a:r>
              <a:rPr lang="fr-FR" b="1" dirty="0"/>
              <a:t> : Locke, Hume</a:t>
            </a:r>
            <a:endParaRPr lang="fr-FR" dirty="0"/>
          </a:p>
          <a:p>
            <a:pPr marL="285750" indent="-285750">
              <a:buFontTx/>
              <a:buChar char="-"/>
            </a:pPr>
            <a:r>
              <a:rPr lang="fr-FR" dirty="0"/>
              <a:t>Péninsule italienne (« </a:t>
            </a:r>
            <a:r>
              <a:rPr lang="fr-FR" b="1" dirty="0"/>
              <a:t>Illuminismo </a:t>
            </a:r>
            <a:r>
              <a:rPr lang="fr-FR" dirty="0"/>
              <a:t>») </a:t>
            </a:r>
            <a:r>
              <a:rPr lang="fr-FR" b="1" dirty="0"/>
              <a:t>: Beccaria</a:t>
            </a:r>
          </a:p>
          <a:p>
            <a:pPr marL="285750" indent="-285750">
              <a:buFontTx/>
              <a:buChar char="-"/>
            </a:pPr>
            <a:r>
              <a:rPr lang="fr-FR" dirty="0"/>
              <a:t>Suède </a:t>
            </a:r>
            <a:r>
              <a:rPr lang="fr-FR" b="1" dirty="0"/>
              <a:t>: Linné</a:t>
            </a:r>
          </a:p>
          <a:p>
            <a:pPr marL="285750" indent="-285750">
              <a:buFontTx/>
              <a:buChar char="-"/>
            </a:pPr>
            <a:endParaRPr lang="fr-FR" b="1" dirty="0"/>
          </a:p>
          <a:p>
            <a:r>
              <a:rPr lang="fr-FR" dirty="0"/>
              <a:t>Femmes des Lumières : </a:t>
            </a:r>
            <a:r>
              <a:rPr lang="fr-FR" b="1" dirty="0"/>
              <a:t>Emilie du Châtelet, Madame Lavoisier, Madame Geoffrin</a:t>
            </a:r>
          </a:p>
          <a:p>
            <a:endParaRPr lang="fr-FR" b="1" dirty="0"/>
          </a:p>
          <a:p>
            <a:r>
              <a:rPr lang="fr-FR" dirty="0"/>
              <a:t>Les œuvres des Lumières  sont souvent censurées.</a:t>
            </a:r>
          </a:p>
          <a:p>
            <a:endParaRPr lang="fr-FR" dirty="0"/>
          </a:p>
          <a:p>
            <a:r>
              <a:rPr lang="fr-FR" b="1" dirty="0">
                <a:solidFill>
                  <a:srgbClr val="C00000"/>
                </a:solidFill>
              </a:rPr>
              <a:t>Censure</a:t>
            </a:r>
            <a:r>
              <a:rPr lang="fr-FR" dirty="0"/>
              <a:t> : interdiction d’une publication par le pouvoir </a:t>
            </a:r>
          </a:p>
          <a:p>
            <a:endParaRPr lang="fr-FR" dirty="0"/>
          </a:p>
        </p:txBody>
      </p:sp>
    </p:spTree>
    <p:extLst>
      <p:ext uri="{BB962C8B-B14F-4D97-AF65-F5344CB8AC3E}">
        <p14:creationId xmlns:p14="http://schemas.microsoft.com/office/powerpoint/2010/main" val="2851607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FD38C0F-42DE-5B48-BD49-0922219C3F23}"/>
              </a:ext>
            </a:extLst>
          </p:cNvPr>
          <p:cNvSpPr/>
          <p:nvPr/>
        </p:nvSpPr>
        <p:spPr>
          <a:xfrm>
            <a:off x="-1" y="0"/>
            <a:ext cx="7513792" cy="6858000"/>
          </a:xfrm>
          <a:prstGeom prst="rect">
            <a:avLst/>
          </a:prstGeom>
          <a:solidFill>
            <a:srgbClr val="97B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xmlns="" id="{27457555-1568-EB46-ACB1-048B44D7AADE}"/>
              </a:ext>
            </a:extLst>
          </p:cNvPr>
          <p:cNvSpPr/>
          <p:nvPr/>
        </p:nvSpPr>
        <p:spPr>
          <a:xfrm>
            <a:off x="-13856" y="275542"/>
            <a:ext cx="7859141" cy="56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1">
            <a:extLst>
              <a:ext uri="{FF2B5EF4-FFF2-40B4-BE49-F238E27FC236}">
                <a16:creationId xmlns:a16="http://schemas.microsoft.com/office/drawing/2014/main" xmlns="" id="{B35DE111-F80B-9043-A428-5796B46FB7DA}"/>
              </a:ext>
            </a:extLst>
          </p:cNvPr>
          <p:cNvSpPr txBox="1">
            <a:spLocks/>
          </p:cNvSpPr>
          <p:nvPr/>
        </p:nvSpPr>
        <p:spPr>
          <a:xfrm>
            <a:off x="345857" y="291366"/>
            <a:ext cx="5944106" cy="5648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6981DF"/>
                </a:solidFill>
                <a:latin typeface="+mn-lt"/>
              </a:rPr>
              <a:t>II. LES IDÉES DES LUMIÈRES</a:t>
            </a:r>
          </a:p>
        </p:txBody>
      </p:sp>
      <p:sp>
        <p:nvSpPr>
          <p:cNvPr id="18" name="Titre 1">
            <a:extLst>
              <a:ext uri="{FF2B5EF4-FFF2-40B4-BE49-F238E27FC236}">
                <a16:creationId xmlns:a16="http://schemas.microsoft.com/office/drawing/2014/main" xmlns="" id="{A679A883-0F14-154D-840F-F4567AF0009B}"/>
              </a:ext>
            </a:extLst>
          </p:cNvPr>
          <p:cNvSpPr txBox="1">
            <a:spLocks/>
          </p:cNvSpPr>
          <p:nvPr/>
        </p:nvSpPr>
        <p:spPr>
          <a:xfrm>
            <a:off x="331493" y="822385"/>
            <a:ext cx="7513793" cy="486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chemeClr val="bg1"/>
                </a:solidFill>
                <a:latin typeface="+mn-lt"/>
              </a:rPr>
              <a:t>B.LA LIBERTÉ AU CŒUR DE LA PHILOSOPHIE DES LUMIÈRES </a:t>
            </a:r>
          </a:p>
        </p:txBody>
      </p:sp>
      <p:sp>
        <p:nvSpPr>
          <p:cNvPr id="6" name="ZoneTexte 5">
            <a:extLst>
              <a:ext uri="{FF2B5EF4-FFF2-40B4-BE49-F238E27FC236}">
                <a16:creationId xmlns:a16="http://schemas.microsoft.com/office/drawing/2014/main" xmlns="" id="{87E6E3D2-875C-5B45-AAF0-6C50EB33747E}"/>
              </a:ext>
            </a:extLst>
          </p:cNvPr>
          <p:cNvSpPr txBox="1"/>
          <p:nvPr/>
        </p:nvSpPr>
        <p:spPr>
          <a:xfrm>
            <a:off x="2267485" y="6022466"/>
            <a:ext cx="2161309" cy="584775"/>
          </a:xfrm>
          <a:prstGeom prst="rect">
            <a:avLst/>
          </a:prstGeom>
          <a:noFill/>
        </p:spPr>
        <p:txBody>
          <a:bodyPr wrap="square" rtlCol="0">
            <a:spAutoFit/>
          </a:bodyPr>
          <a:lstStyle/>
          <a:p>
            <a:pPr algn="ctr"/>
            <a:r>
              <a:rPr lang="fr-FR" sz="1600" dirty="0"/>
              <a:t>Montesquieu, </a:t>
            </a:r>
            <a:r>
              <a:rPr lang="fr-FR" sz="1600" i="1" dirty="0"/>
              <a:t>L’Esprit des lois</a:t>
            </a:r>
            <a:r>
              <a:rPr lang="fr-FR" sz="1600" dirty="0"/>
              <a:t>, 1748</a:t>
            </a:r>
          </a:p>
        </p:txBody>
      </p:sp>
      <p:sp>
        <p:nvSpPr>
          <p:cNvPr id="7" name="ZoneTexte 6">
            <a:extLst>
              <a:ext uri="{FF2B5EF4-FFF2-40B4-BE49-F238E27FC236}">
                <a16:creationId xmlns:a16="http://schemas.microsoft.com/office/drawing/2014/main" xmlns="" id="{2E9EB68F-10BB-B040-9F31-538042A01581}"/>
              </a:ext>
            </a:extLst>
          </p:cNvPr>
          <p:cNvSpPr txBox="1"/>
          <p:nvPr/>
        </p:nvSpPr>
        <p:spPr>
          <a:xfrm>
            <a:off x="377453" y="3808679"/>
            <a:ext cx="1995055" cy="584775"/>
          </a:xfrm>
          <a:prstGeom prst="rect">
            <a:avLst/>
          </a:prstGeom>
          <a:noFill/>
        </p:spPr>
        <p:txBody>
          <a:bodyPr wrap="square" rtlCol="0">
            <a:spAutoFit/>
          </a:bodyPr>
          <a:lstStyle/>
          <a:p>
            <a:pPr algn="ctr"/>
            <a:r>
              <a:rPr lang="fr-FR" sz="1600" dirty="0"/>
              <a:t>Voltaire, </a:t>
            </a:r>
            <a:r>
              <a:rPr lang="fr-FR" sz="1600" i="1" dirty="0"/>
              <a:t>Traité</a:t>
            </a:r>
          </a:p>
          <a:p>
            <a:pPr algn="ctr"/>
            <a:r>
              <a:rPr lang="fr-FR" sz="1600" i="1" dirty="0"/>
              <a:t>sur la Tolérance</a:t>
            </a:r>
            <a:r>
              <a:rPr lang="fr-FR" sz="1600" dirty="0"/>
              <a:t>, 1763</a:t>
            </a:r>
          </a:p>
        </p:txBody>
      </p:sp>
      <p:sp>
        <p:nvSpPr>
          <p:cNvPr id="8" name="ZoneTexte 7">
            <a:extLst>
              <a:ext uri="{FF2B5EF4-FFF2-40B4-BE49-F238E27FC236}">
                <a16:creationId xmlns:a16="http://schemas.microsoft.com/office/drawing/2014/main" xmlns="" id="{92436679-8921-AC43-B566-801EB9045A32}"/>
              </a:ext>
            </a:extLst>
          </p:cNvPr>
          <p:cNvSpPr txBox="1"/>
          <p:nvPr/>
        </p:nvSpPr>
        <p:spPr>
          <a:xfrm>
            <a:off x="4538939" y="4468751"/>
            <a:ext cx="3010669" cy="1077218"/>
          </a:xfrm>
          <a:prstGeom prst="rect">
            <a:avLst/>
          </a:prstGeom>
          <a:noFill/>
        </p:spPr>
        <p:txBody>
          <a:bodyPr wrap="square" rtlCol="0">
            <a:spAutoFit/>
          </a:bodyPr>
          <a:lstStyle/>
          <a:p>
            <a:pPr algn="ctr"/>
            <a:r>
              <a:rPr lang="fr-FR" sz="1600" dirty="0"/>
              <a:t>Kant, </a:t>
            </a:r>
            <a:r>
              <a:rPr lang="fr-FR" sz="1600" i="1" dirty="0"/>
              <a:t>Qu’est-ce que</a:t>
            </a:r>
          </a:p>
          <a:p>
            <a:pPr algn="ctr"/>
            <a:r>
              <a:rPr lang="fr-FR" sz="1600" i="1" dirty="0"/>
              <a:t>les Lumières?, </a:t>
            </a:r>
            <a:r>
              <a:rPr lang="fr-FR" sz="1600" dirty="0"/>
              <a:t>1784</a:t>
            </a:r>
          </a:p>
          <a:p>
            <a:pPr algn="ctr"/>
            <a:r>
              <a:rPr lang="fr-FR" sz="1600" dirty="0"/>
              <a:t>Beaumarchais, </a:t>
            </a:r>
            <a:r>
              <a:rPr lang="fr-FR" sz="1600" i="1" dirty="0"/>
              <a:t>Le Mariage</a:t>
            </a:r>
          </a:p>
          <a:p>
            <a:pPr algn="ctr"/>
            <a:r>
              <a:rPr lang="fr-FR" sz="1600" i="1" dirty="0"/>
              <a:t>de Figaro</a:t>
            </a:r>
            <a:r>
              <a:rPr lang="fr-FR" sz="1600" dirty="0"/>
              <a:t>, 1784</a:t>
            </a:r>
          </a:p>
        </p:txBody>
      </p:sp>
      <p:sp>
        <p:nvSpPr>
          <p:cNvPr id="9" name="ZoneTexte 8">
            <a:extLst>
              <a:ext uri="{FF2B5EF4-FFF2-40B4-BE49-F238E27FC236}">
                <a16:creationId xmlns:a16="http://schemas.microsoft.com/office/drawing/2014/main" xmlns="" id="{D43F129D-442D-5248-B7B1-E206421C6A63}"/>
              </a:ext>
            </a:extLst>
          </p:cNvPr>
          <p:cNvSpPr txBox="1"/>
          <p:nvPr/>
        </p:nvSpPr>
        <p:spPr>
          <a:xfrm>
            <a:off x="8035639" y="1559616"/>
            <a:ext cx="3898443" cy="477054"/>
          </a:xfrm>
          <a:prstGeom prst="rect">
            <a:avLst/>
          </a:prstGeom>
          <a:noFill/>
        </p:spPr>
        <p:txBody>
          <a:bodyPr wrap="square" rtlCol="0">
            <a:spAutoFit/>
          </a:bodyPr>
          <a:lstStyle/>
          <a:p>
            <a:r>
              <a:rPr lang="fr-FR" sz="2400" b="1" dirty="0">
                <a:solidFill>
                  <a:srgbClr val="6981DF"/>
                </a:solidFill>
              </a:rPr>
              <a:t>Les Lumières </a:t>
            </a:r>
            <a:r>
              <a:rPr lang="fr-FR" sz="2400" dirty="0"/>
              <a:t>:</a:t>
            </a:r>
          </a:p>
        </p:txBody>
      </p:sp>
      <p:sp>
        <p:nvSpPr>
          <p:cNvPr id="3" name="Rectangle : coins arrondis 2">
            <a:extLst>
              <a:ext uri="{FF2B5EF4-FFF2-40B4-BE49-F238E27FC236}">
                <a16:creationId xmlns:a16="http://schemas.microsoft.com/office/drawing/2014/main" xmlns="" id="{96C271CA-D5B1-DD46-9A43-2BEEEA1EF4DB}"/>
              </a:ext>
            </a:extLst>
          </p:cNvPr>
          <p:cNvSpPr/>
          <p:nvPr/>
        </p:nvSpPr>
        <p:spPr>
          <a:xfrm>
            <a:off x="2716100" y="2562223"/>
            <a:ext cx="2064026" cy="1679443"/>
          </a:xfrm>
          <a:prstGeom prst="roundRect">
            <a:avLst/>
          </a:prstGeom>
          <a:solidFill>
            <a:srgbClr val="698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 liberté,</a:t>
            </a:r>
          </a:p>
          <a:p>
            <a:pPr algn="ctr"/>
            <a:r>
              <a:rPr lang="fr-FR" b="1" dirty="0"/>
              <a:t>Un droit naturel </a:t>
            </a:r>
            <a:br>
              <a:rPr lang="fr-FR" b="1" dirty="0"/>
            </a:br>
            <a:r>
              <a:rPr lang="fr-FR" b="1" dirty="0"/>
              <a:t>au cœur de la philosophie</a:t>
            </a:r>
            <a:br>
              <a:rPr lang="fr-FR" b="1" dirty="0"/>
            </a:br>
            <a:r>
              <a:rPr lang="fr-FR" b="1" dirty="0"/>
              <a:t>des Lumières</a:t>
            </a:r>
          </a:p>
        </p:txBody>
      </p:sp>
      <p:sp>
        <p:nvSpPr>
          <p:cNvPr id="19" name="Rectangle : coins arrondis 18">
            <a:extLst>
              <a:ext uri="{FF2B5EF4-FFF2-40B4-BE49-F238E27FC236}">
                <a16:creationId xmlns:a16="http://schemas.microsoft.com/office/drawing/2014/main" xmlns="" id="{1F66F0EE-3793-2F4E-AD5B-0BA7E50D10D9}"/>
              </a:ext>
            </a:extLst>
          </p:cNvPr>
          <p:cNvSpPr/>
          <p:nvPr/>
        </p:nvSpPr>
        <p:spPr>
          <a:xfrm>
            <a:off x="2985806" y="1559616"/>
            <a:ext cx="2064026" cy="7858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6981DF"/>
                </a:solidFill>
              </a:rPr>
              <a:t>La liberté comme principe : un droit</a:t>
            </a:r>
          </a:p>
        </p:txBody>
      </p:sp>
      <p:sp>
        <p:nvSpPr>
          <p:cNvPr id="14" name="Rectangle : coins arrondis 13">
            <a:extLst>
              <a:ext uri="{FF2B5EF4-FFF2-40B4-BE49-F238E27FC236}">
                <a16:creationId xmlns:a16="http://schemas.microsoft.com/office/drawing/2014/main" xmlns="" id="{01820F16-BB97-2441-99FF-3BFCEEDA7CDD}"/>
              </a:ext>
            </a:extLst>
          </p:cNvPr>
          <p:cNvSpPr/>
          <p:nvPr/>
        </p:nvSpPr>
        <p:spPr>
          <a:xfrm>
            <a:off x="5012261" y="2922806"/>
            <a:ext cx="2064026" cy="1470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6981DF"/>
                </a:solidFill>
              </a:rPr>
              <a:t>La liberté individuelle contre les abus du pouvoir royal (censure, lettres de cachet)</a:t>
            </a:r>
          </a:p>
        </p:txBody>
      </p:sp>
      <p:sp>
        <p:nvSpPr>
          <p:cNvPr id="20" name="Rectangle : coins arrondis 19">
            <a:extLst>
              <a:ext uri="{FF2B5EF4-FFF2-40B4-BE49-F238E27FC236}">
                <a16:creationId xmlns:a16="http://schemas.microsoft.com/office/drawing/2014/main" xmlns="" id="{EDBC6D93-6FC5-9A41-B9EA-99973E7F5771}"/>
              </a:ext>
            </a:extLst>
          </p:cNvPr>
          <p:cNvSpPr/>
          <p:nvPr/>
        </p:nvSpPr>
        <p:spPr>
          <a:xfrm>
            <a:off x="436174" y="2573934"/>
            <a:ext cx="2064026" cy="11880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6981DF"/>
                </a:solidFill>
              </a:rPr>
              <a:t>La liberté de penser contre tous les fanatismes</a:t>
            </a:r>
          </a:p>
        </p:txBody>
      </p:sp>
      <p:sp>
        <p:nvSpPr>
          <p:cNvPr id="21" name="Rectangle : coins arrondis 20">
            <a:extLst>
              <a:ext uri="{FF2B5EF4-FFF2-40B4-BE49-F238E27FC236}">
                <a16:creationId xmlns:a16="http://schemas.microsoft.com/office/drawing/2014/main" xmlns="" id="{AC1D68C9-C855-194F-9CDE-1BEFB2EB86A0}"/>
              </a:ext>
            </a:extLst>
          </p:cNvPr>
          <p:cNvSpPr/>
          <p:nvPr/>
        </p:nvSpPr>
        <p:spPr>
          <a:xfrm>
            <a:off x="2376163" y="4412239"/>
            <a:ext cx="1943955" cy="15598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6981DF"/>
                </a:solidFill>
              </a:rPr>
              <a:t>La liberté politique, garantie par la séparation et l’indépendance des pouvoirs</a:t>
            </a:r>
          </a:p>
        </p:txBody>
      </p:sp>
      <p:sp>
        <p:nvSpPr>
          <p:cNvPr id="22" name="Rectangle : coins arrondis 21">
            <a:extLst>
              <a:ext uri="{FF2B5EF4-FFF2-40B4-BE49-F238E27FC236}">
                <a16:creationId xmlns:a16="http://schemas.microsoft.com/office/drawing/2014/main" xmlns="" id="{683D074C-1981-174A-9E81-11EA413CE208}"/>
              </a:ext>
            </a:extLst>
          </p:cNvPr>
          <p:cNvSpPr/>
          <p:nvPr/>
        </p:nvSpPr>
        <p:spPr>
          <a:xfrm>
            <a:off x="8128223" y="2285465"/>
            <a:ext cx="3405219" cy="1232458"/>
          </a:xfrm>
          <a:prstGeom prst="roundRect">
            <a:avLst/>
          </a:prstGeom>
          <a:solidFill>
            <a:srgbClr val="698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 Mettent en avant l’usage</a:t>
            </a:r>
            <a:br>
              <a:rPr lang="fr-FR" dirty="0"/>
            </a:br>
            <a:r>
              <a:rPr lang="fr-FR" dirty="0"/>
              <a:t>de la </a:t>
            </a:r>
            <a:r>
              <a:rPr lang="fr-FR" b="1" dirty="0"/>
              <a:t>raison</a:t>
            </a:r>
            <a:r>
              <a:rPr lang="fr-FR" dirty="0"/>
              <a:t> (faculté de penser par soi-même, sans préjugés)</a:t>
            </a:r>
          </a:p>
        </p:txBody>
      </p:sp>
      <p:sp>
        <p:nvSpPr>
          <p:cNvPr id="23" name="Rectangle : coins arrondis 22">
            <a:extLst>
              <a:ext uri="{FF2B5EF4-FFF2-40B4-BE49-F238E27FC236}">
                <a16:creationId xmlns:a16="http://schemas.microsoft.com/office/drawing/2014/main" xmlns="" id="{1558CA40-4617-6D4D-8F5B-4488ECC63DC5}"/>
              </a:ext>
            </a:extLst>
          </p:cNvPr>
          <p:cNvSpPr/>
          <p:nvPr/>
        </p:nvSpPr>
        <p:spPr>
          <a:xfrm>
            <a:off x="8128223" y="3682003"/>
            <a:ext cx="3405219" cy="1232458"/>
          </a:xfrm>
          <a:prstGeom prst="roundRect">
            <a:avLst/>
          </a:prstGeom>
          <a:solidFill>
            <a:srgbClr val="698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 Défendent l’idée de </a:t>
            </a:r>
            <a:r>
              <a:rPr lang="fr-FR" b="1" dirty="0"/>
              <a:t>droit naturel </a:t>
            </a:r>
            <a:r>
              <a:rPr lang="fr-FR" dirty="0"/>
              <a:t>: ensemble de droits</a:t>
            </a:r>
            <a:br>
              <a:rPr lang="fr-FR" dirty="0"/>
            </a:br>
            <a:r>
              <a:rPr lang="fr-FR" dirty="0"/>
              <a:t>que tout individu doit posséder</a:t>
            </a:r>
          </a:p>
        </p:txBody>
      </p:sp>
    </p:spTree>
    <p:extLst>
      <p:ext uri="{BB962C8B-B14F-4D97-AF65-F5344CB8AC3E}">
        <p14:creationId xmlns:p14="http://schemas.microsoft.com/office/powerpoint/2010/main" val="308803194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5214</TotalTime>
  <Words>920</Words>
  <Application>Microsoft Office PowerPoint</Application>
  <PresentationFormat>Personnalisé</PresentationFormat>
  <Paragraphs>185</Paragraphs>
  <Slides>19</Slides>
  <Notes>0</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L’EUROPE DES LUMIÈRES</vt:lpstr>
      <vt:lpstr>DE QUELLE MANIÈRE L’ORDRE SOCIAL,  POLITIQUE ET RELIGIEUX EST-IL REMIS EN CAUSE PAR LES LUMIÈRES ? </vt:lpstr>
      <vt:lpstr>I. VOLTAIRE, UN PHILOSOPHE DES LUMIÈRES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Les idées des Lumières C. La France, foyer des Lumières</vt:lpstr>
      <vt:lpstr>Présentation PowerPoint</vt:lpstr>
      <vt:lpstr>III. La diffusion des Lumières et la naissance d’une opinion publique A. Essor des productions écrites et circulation des hommes des Lumières</vt:lpstr>
      <vt:lpstr>III. La diffusion des Lumières et la naissance d’une opinion publique A. Essor des productions écrites et circulation des hommes des Lumières</vt:lpstr>
      <vt:lpstr>III. La diffusion des Lumières et la naissance d’une opinion publique A. Essor des productions écrites et circulation des hommes des Lumières</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L’Europe des Lumières</dc:title>
  <dc:creator>Pierre Boussaguet</dc:creator>
  <cp:lastModifiedBy>Administration centrale</cp:lastModifiedBy>
  <cp:revision>109</cp:revision>
  <cp:lastPrinted>2020-04-17T10:21:50Z</cp:lastPrinted>
  <dcterms:created xsi:type="dcterms:W3CDTF">2020-04-12T14:50:44Z</dcterms:created>
  <dcterms:modified xsi:type="dcterms:W3CDTF">2020-04-20T08:01:48Z</dcterms:modified>
</cp:coreProperties>
</file>