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301" r:id="rId3"/>
    <p:sldId id="308" r:id="rId4"/>
    <p:sldId id="340" r:id="rId5"/>
    <p:sldId id="310" r:id="rId6"/>
    <p:sldId id="341" r:id="rId7"/>
    <p:sldId id="343" r:id="rId8"/>
    <p:sldId id="259" r:id="rId9"/>
    <p:sldId id="307" r:id="rId10"/>
    <p:sldId id="311" r:id="rId11"/>
    <p:sldId id="312" r:id="rId12"/>
    <p:sldId id="282" r:id="rId13"/>
    <p:sldId id="348" r:id="rId14"/>
    <p:sldId id="349" r:id="rId15"/>
    <p:sldId id="350" r:id="rId16"/>
    <p:sldId id="313" r:id="rId17"/>
    <p:sldId id="283" r:id="rId18"/>
    <p:sldId id="316" r:id="rId19"/>
    <p:sldId id="317" r:id="rId20"/>
    <p:sldId id="295" r:id="rId21"/>
    <p:sldId id="318" r:id="rId22"/>
    <p:sldId id="319" r:id="rId23"/>
    <p:sldId id="269" r:id="rId24"/>
    <p:sldId id="320" r:id="rId25"/>
    <p:sldId id="292" r:id="rId26"/>
    <p:sldId id="284" r:id="rId27"/>
    <p:sldId id="271" r:id="rId28"/>
    <p:sldId id="304" r:id="rId29"/>
    <p:sldId id="285" r:id="rId30"/>
    <p:sldId id="321" r:id="rId31"/>
    <p:sldId id="274" r:id="rId32"/>
    <p:sldId id="322" r:id="rId33"/>
    <p:sldId id="324" r:id="rId34"/>
    <p:sldId id="331" r:id="rId35"/>
    <p:sldId id="332" r:id="rId36"/>
    <p:sldId id="286" r:id="rId37"/>
    <p:sldId id="327" r:id="rId38"/>
    <p:sldId id="326" r:id="rId39"/>
    <p:sldId id="287" r:id="rId40"/>
    <p:sldId id="298" r:id="rId41"/>
    <p:sldId id="288" r:id="rId42"/>
    <p:sldId id="278" r:id="rId43"/>
    <p:sldId id="339" r:id="rId44"/>
    <p:sldId id="338" r:id="rId45"/>
    <p:sldId id="330" r:id="rId46"/>
    <p:sldId id="333" r:id="rId4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onG" initials="M" lastIdx="2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40" autoAdjust="0"/>
    <p:restoredTop sz="93979" autoAdjust="0"/>
  </p:normalViewPr>
  <p:slideViewPr>
    <p:cSldViewPr snapToGrid="0">
      <p:cViewPr>
        <p:scale>
          <a:sx n="75" d="100"/>
          <a:sy n="75" d="100"/>
        </p:scale>
        <p:origin x="-12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9DF45-1BC6-4512-A3A3-5B868A05A484}" type="datetimeFigureOut">
              <a:rPr lang="fr-FR" smtClean="0"/>
              <a:t>11/05/2020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57C9A-3428-49D5-AEBA-65241C8F5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3009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t>11/05/2020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8066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t>11/05/2020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519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t>11/05/2020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399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83C0A97-6878-49CA-AD5D-E52E032613DC}" type="datetimeFigureOut">
              <a:rPr lang="fr-FR" smtClean="0"/>
              <a:pPr/>
              <a:t>11/05/2020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7634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83C0A97-6878-49CA-AD5D-E52E032613DC}" type="datetimeFigureOut">
              <a:rPr lang="fr-FR" smtClean="0"/>
              <a:pPr/>
              <a:t>11/05/2020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2361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t>11/05/2020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8705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t>11/05/2020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2259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t>11/05/2020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52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t>11/05/2020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5804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t>11/05/2020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8215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t>11/05/2020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9831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83C0A97-6878-49CA-AD5D-E52E032613DC}" type="datetimeFigureOut">
              <a:rPr lang="fr-FR" smtClean="0"/>
              <a:pPr/>
              <a:t>11/05/2020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581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https://www.ouest-france.fr/sites/default/files/styles/image-640/public/2017/11/08/un-emirat-peu-connu-qui-pese-lourd-dans-la-region.jpg?itok=YTBK5x9e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25794" y="1696119"/>
            <a:ext cx="9743767" cy="23876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02060"/>
                </a:solidFill>
              </a:rPr>
              <a:t>La France, puissance européenne, mondiale et maritime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25678" y="4270631"/>
            <a:ext cx="9144000" cy="1655762"/>
          </a:xfrm>
        </p:spPr>
        <p:txBody>
          <a:bodyPr/>
          <a:lstStyle/>
          <a:p>
            <a:r>
              <a:rPr lang="fr-FR" dirty="0" smtClean="0">
                <a:solidFill>
                  <a:srgbClr val="0070C0"/>
                </a:solidFill>
              </a:rPr>
              <a:t>Géographie - Classe de 3</a:t>
            </a:r>
            <a:r>
              <a:rPr lang="fr-FR" baseline="30000" dirty="0" smtClean="0">
                <a:solidFill>
                  <a:srgbClr val="0070C0"/>
                </a:solidFill>
              </a:rPr>
              <a:t>ème</a:t>
            </a:r>
            <a:r>
              <a:rPr lang="fr-FR" dirty="0" smtClean="0">
                <a:solidFill>
                  <a:srgbClr val="0070C0"/>
                </a:solidFill>
              </a:rPr>
              <a:t> </a:t>
            </a:r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09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41" y="1026089"/>
            <a:ext cx="7457921" cy="51387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09033" y="6259081"/>
            <a:ext cx="38032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FNSP, Sciences Po – Atelier de cartographie, 2014</a:t>
            </a:r>
            <a:endParaRPr lang="fr-FR" sz="1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6659" y="1924912"/>
            <a:ext cx="4102324" cy="29658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58629" y="5036381"/>
            <a:ext cx="15584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Conseil Européen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1073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82" y="453678"/>
            <a:ext cx="9926852" cy="537065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10399" y="6084345"/>
            <a:ext cx="35183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Le Livre scolaire, Géographie, Terminale, 2019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39437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0" y="0"/>
            <a:ext cx="12099636" cy="16300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) La France, une puissance à différentes </a:t>
            </a:r>
            <a:r>
              <a:rPr lang="fr-FR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échelles</a:t>
            </a:r>
            <a:endParaRPr lang="fr-FR" sz="32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fr-FR" sz="28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Un patrimoine maritime de 1er </a:t>
            </a:r>
            <a:r>
              <a:rPr lang="fr-FR" sz="2800" b="1" i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rang</a:t>
            </a:r>
            <a:endParaRPr lang="fr-FR" sz="2800" b="1" i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476" y="1304112"/>
            <a:ext cx="9839706" cy="52277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93156" y="6531848"/>
            <a:ext cx="37128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Le Livre scolaire, Histoire-Géographie, 5</a:t>
            </a:r>
            <a:r>
              <a:rPr lang="fr-FR" sz="1200" baseline="30000" dirty="0" smtClean="0">
                <a:solidFill>
                  <a:srgbClr val="3C4043"/>
                </a:solidFill>
                <a:latin typeface="arial" panose="020B0604020202020204" pitchFamily="34" charset="0"/>
              </a:rPr>
              <a:t>ème</a:t>
            </a: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, 2015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63790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0" y="0"/>
            <a:ext cx="12099636" cy="16300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) La France, une puissance à différentes </a:t>
            </a:r>
            <a:r>
              <a:rPr lang="fr-FR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échelles</a:t>
            </a:r>
            <a:endParaRPr lang="fr-FR" sz="32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fr-FR" sz="28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Un patrimoine maritime de 1er </a:t>
            </a:r>
            <a:r>
              <a:rPr lang="fr-FR" sz="2800" b="1" i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rang</a:t>
            </a:r>
            <a:endParaRPr lang="fr-FR" sz="2800" b="1" i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240" y="1461426"/>
            <a:ext cx="9839706" cy="52277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86446" y="6649835"/>
            <a:ext cx="37128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Le Livre scolaire, Histoire-Géographie, 5</a:t>
            </a:r>
            <a:r>
              <a:rPr lang="fr-FR" sz="1200" baseline="30000" dirty="0" smtClean="0">
                <a:solidFill>
                  <a:srgbClr val="3C4043"/>
                </a:solidFill>
                <a:latin typeface="arial" panose="020B0604020202020204" pitchFamily="34" charset="0"/>
              </a:rPr>
              <a:t>ème</a:t>
            </a: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, 2015</a:t>
            </a:r>
            <a:endParaRPr lang="fr-FR" sz="1200" dirty="0"/>
          </a:p>
        </p:txBody>
      </p:sp>
      <p:sp>
        <p:nvSpPr>
          <p:cNvPr id="3" name="Ellipse 2"/>
          <p:cNvSpPr/>
          <p:nvPr/>
        </p:nvSpPr>
        <p:spPr>
          <a:xfrm>
            <a:off x="4706343" y="3893398"/>
            <a:ext cx="580103" cy="363793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5114381" y="4291607"/>
            <a:ext cx="666986" cy="300058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7950987" y="5063440"/>
            <a:ext cx="848884" cy="275476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7477384" y="5106331"/>
            <a:ext cx="319597" cy="23258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0" y="1514168"/>
            <a:ext cx="19537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accent2"/>
                </a:solidFill>
              </a:rPr>
              <a:t>DROM : départements et régions d’outre-mer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4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0" y="0"/>
            <a:ext cx="12099636" cy="16300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) La France, une puissance à différentes </a:t>
            </a:r>
            <a:r>
              <a:rPr lang="fr-FR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échelles</a:t>
            </a:r>
            <a:endParaRPr lang="fr-FR" sz="32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fr-FR" sz="28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Un patrimoine maritime de 1er </a:t>
            </a:r>
            <a:r>
              <a:rPr lang="fr-FR" sz="2800" b="1" i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rang</a:t>
            </a:r>
            <a:endParaRPr lang="fr-FR" sz="2800" b="1" i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240" y="1461426"/>
            <a:ext cx="9839706" cy="52277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86446" y="6649835"/>
            <a:ext cx="37128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Le Livre scolaire, Histoire-Géographie, 5</a:t>
            </a:r>
            <a:r>
              <a:rPr lang="fr-FR" sz="1200" baseline="30000" dirty="0" smtClean="0">
                <a:solidFill>
                  <a:srgbClr val="3C4043"/>
                </a:solidFill>
                <a:latin typeface="arial" panose="020B0604020202020204" pitchFamily="34" charset="0"/>
              </a:rPr>
              <a:t>ème</a:t>
            </a: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, 2015</a:t>
            </a:r>
            <a:endParaRPr lang="fr-FR" sz="1200" dirty="0"/>
          </a:p>
        </p:txBody>
      </p:sp>
      <p:sp>
        <p:nvSpPr>
          <p:cNvPr id="3" name="Ellipse 2"/>
          <p:cNvSpPr/>
          <p:nvPr/>
        </p:nvSpPr>
        <p:spPr>
          <a:xfrm>
            <a:off x="4706343" y="3893398"/>
            <a:ext cx="580103" cy="363793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5114381" y="4291607"/>
            <a:ext cx="666986" cy="300058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7950987" y="5063440"/>
            <a:ext cx="848884" cy="275476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7477384" y="5106331"/>
            <a:ext cx="319597" cy="23258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0" y="1514168"/>
            <a:ext cx="19537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accent2"/>
                </a:solidFill>
              </a:rPr>
              <a:t>DROM : départements et régions d’outre-mer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b="1" dirty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rgbClr val="C00000"/>
                </a:solidFill>
              </a:rPr>
              <a:t>COM : Collectivités d’outre-mer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b="1" dirty="0">
              <a:solidFill>
                <a:schemeClr val="accent6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1836978" y="4441636"/>
            <a:ext cx="2133600" cy="111104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4930026" y="2889927"/>
            <a:ext cx="1411779" cy="47669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10422173" y="4825768"/>
            <a:ext cx="1411779" cy="85210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7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0" y="0"/>
            <a:ext cx="12099636" cy="163001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) La France, une puissance à différentes </a:t>
            </a:r>
            <a:r>
              <a:rPr lang="fr-FR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échelles</a:t>
            </a:r>
            <a:endParaRPr lang="fr-FR" sz="32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fr-FR" sz="28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Un patrimoine maritime de 1er </a:t>
            </a:r>
            <a:r>
              <a:rPr lang="fr-FR" sz="2800" b="1" i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rang</a:t>
            </a:r>
            <a:endParaRPr lang="fr-FR" sz="2800" b="1" i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240" y="1461426"/>
            <a:ext cx="9839706" cy="52277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86446" y="6649835"/>
            <a:ext cx="37128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Le Livre scolaire, Histoire-Géographie, 5</a:t>
            </a:r>
            <a:r>
              <a:rPr lang="fr-FR" sz="1200" baseline="30000" dirty="0" smtClean="0">
                <a:solidFill>
                  <a:srgbClr val="3C4043"/>
                </a:solidFill>
                <a:latin typeface="arial" panose="020B0604020202020204" pitchFamily="34" charset="0"/>
              </a:rPr>
              <a:t>ème</a:t>
            </a: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, 2015</a:t>
            </a:r>
            <a:endParaRPr lang="fr-FR" sz="1200" dirty="0"/>
          </a:p>
        </p:txBody>
      </p:sp>
      <p:sp>
        <p:nvSpPr>
          <p:cNvPr id="3" name="Ellipse 2"/>
          <p:cNvSpPr/>
          <p:nvPr/>
        </p:nvSpPr>
        <p:spPr>
          <a:xfrm>
            <a:off x="4706343" y="3893398"/>
            <a:ext cx="580103" cy="363793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5114381" y="4291607"/>
            <a:ext cx="666986" cy="300058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7950987" y="5063440"/>
            <a:ext cx="848884" cy="275476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7477384" y="5106331"/>
            <a:ext cx="319597" cy="23258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0" y="1514168"/>
            <a:ext cx="195376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chemeClr val="accent2"/>
                </a:solidFill>
              </a:rPr>
              <a:t>DROM : départements et régions d’outre-mer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b="1" dirty="0"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rgbClr val="C00000"/>
                </a:solidFill>
              </a:rPr>
              <a:t>COM : Collectivités d’outre-mer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b="1" dirty="0">
              <a:solidFill>
                <a:schemeClr val="accent6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 smtClean="0">
                <a:solidFill>
                  <a:srgbClr val="7030A0"/>
                </a:solidFill>
              </a:rPr>
              <a:t>TAAF : Terres australes et antarctiques françaises</a:t>
            </a:r>
            <a:endParaRPr lang="fr-FR" b="1" dirty="0">
              <a:solidFill>
                <a:srgbClr val="7030A0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1836978" y="4441636"/>
            <a:ext cx="2133600" cy="111104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4930026" y="2889927"/>
            <a:ext cx="1411779" cy="47669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7269275" y="5409356"/>
            <a:ext cx="2212307" cy="1170039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7551173" y="4825768"/>
            <a:ext cx="1248697" cy="280564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/>
          <p:cNvSpPr/>
          <p:nvPr/>
        </p:nvSpPr>
        <p:spPr>
          <a:xfrm>
            <a:off x="10422173" y="4825768"/>
            <a:ext cx="1411779" cy="85210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219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303" y="281683"/>
            <a:ext cx="4431494" cy="309324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881" y="3664346"/>
            <a:ext cx="4897687" cy="290637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568" y="247940"/>
            <a:ext cx="3841813" cy="316072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839" y="281683"/>
            <a:ext cx="3242367" cy="323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0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"/>
          <p:cNvSpPr txBox="1">
            <a:spLocks/>
          </p:cNvSpPr>
          <p:nvPr/>
        </p:nvSpPr>
        <p:spPr>
          <a:xfrm>
            <a:off x="0" y="0"/>
            <a:ext cx="12099636" cy="35951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) La France, une puissance à différentes </a:t>
            </a:r>
            <a:r>
              <a:rPr lang="fr-FR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échelles</a:t>
            </a:r>
            <a:endParaRPr lang="fr-FR" sz="32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0000"/>
              </a:lnSpc>
            </a:pPr>
            <a:r>
              <a:rPr lang="fr-FR" sz="28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fr-FR" sz="2800" b="1" i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r-FR" sz="28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poids démographique faible, mais une présence mondiale forte grâce à la langue française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029" y="1638573"/>
            <a:ext cx="9545224" cy="48669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21368" y="6505531"/>
            <a:ext cx="3536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Organisation Internationale de la Francophonie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72272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0" y="341801"/>
            <a:ext cx="11087914" cy="610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70764" y="6479431"/>
            <a:ext cx="353654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Organisation Internationale de la Francophonie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16367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90" y="329026"/>
            <a:ext cx="6048375" cy="576262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452" y="329026"/>
            <a:ext cx="4290925" cy="58309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851069" y="6159982"/>
            <a:ext cx="15856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France Diplomatie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26343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904" y="1378532"/>
            <a:ext cx="5646095" cy="377441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34" y="1357593"/>
            <a:ext cx="5722290" cy="379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3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718091" y="3882507"/>
            <a:ext cx="2753032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France…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287073" y="178658"/>
            <a:ext cx="5877234" cy="32043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4416097" y="3579028"/>
            <a:ext cx="3195485" cy="1165122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en arc 12"/>
          <p:cNvCxnSpPr>
            <a:endCxn id="4" idx="2"/>
          </p:cNvCxnSpPr>
          <p:nvPr/>
        </p:nvCxnSpPr>
        <p:spPr>
          <a:xfrm rot="10800000">
            <a:off x="3225690" y="3383018"/>
            <a:ext cx="1190408" cy="868739"/>
          </a:xfrm>
          <a:prstGeom prst="curvedConnector2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356773" y="352709"/>
            <a:ext cx="5737834" cy="110799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puissance à différentes échelles :</a:t>
            </a:r>
          </a:p>
          <a:p>
            <a:pPr algn="ctr"/>
            <a:endParaRPr lang="fr-FR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puissance européenne de premier rang</a:t>
            </a:r>
          </a:p>
        </p:txBody>
      </p:sp>
    </p:spTree>
    <p:extLst>
      <p:ext uri="{BB962C8B-B14F-4D97-AF65-F5344CB8AC3E}">
        <p14:creationId xmlns:p14="http://schemas.microsoft.com/office/powerpoint/2010/main" val="329278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742681" y="3930756"/>
            <a:ext cx="2753032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France…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287073" y="178658"/>
            <a:ext cx="5877234" cy="32043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4416097" y="3579028"/>
            <a:ext cx="3195485" cy="1165122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56773" y="352709"/>
            <a:ext cx="5737834" cy="212365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puissance à différentes échelles :</a:t>
            </a:r>
          </a:p>
          <a:p>
            <a:pPr algn="ctr"/>
            <a:endParaRPr lang="fr-FR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puissance européenne de premier rang</a:t>
            </a:r>
          </a:p>
          <a:p>
            <a:pPr marL="285750" indent="-285750" algn="just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patrimoine maritime majeur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lui assurant 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présence territoriale à l’échelle mondiale</a:t>
            </a:r>
          </a:p>
        </p:txBody>
      </p:sp>
      <p:cxnSp>
        <p:nvCxnSpPr>
          <p:cNvPr id="9" name="Connecteur en arc 8"/>
          <p:cNvCxnSpPr/>
          <p:nvPr/>
        </p:nvCxnSpPr>
        <p:spPr>
          <a:xfrm rot="10800000">
            <a:off x="3225690" y="3383018"/>
            <a:ext cx="1190408" cy="868739"/>
          </a:xfrm>
          <a:prstGeom prst="curvedConnector2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19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718091" y="3930756"/>
            <a:ext cx="2753032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France…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287073" y="178658"/>
            <a:ext cx="5877234" cy="32043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4416097" y="3579028"/>
            <a:ext cx="3195485" cy="1165122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56773" y="352709"/>
            <a:ext cx="5737834" cy="280076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puissance à différentes échelles :</a:t>
            </a:r>
          </a:p>
          <a:p>
            <a:pPr algn="ctr"/>
            <a:endParaRPr lang="fr-FR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puissance européenne de premier rang</a:t>
            </a: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patrimoine maritime majeur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lui assurant 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présence territoriale à l’échelle mondiale</a:t>
            </a:r>
          </a:p>
          <a:p>
            <a:pPr marL="285750" indent="-285750" algn="just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langue française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un atout majeur dans la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territorialisation de la puissance française</a:t>
            </a:r>
            <a:endParaRPr lang="fr-FR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Connecteur en arc 8"/>
          <p:cNvCxnSpPr/>
          <p:nvPr/>
        </p:nvCxnSpPr>
        <p:spPr>
          <a:xfrm rot="10800000">
            <a:off x="3225690" y="3383018"/>
            <a:ext cx="1190408" cy="868739"/>
          </a:xfrm>
          <a:prstGeom prst="curvedConnector2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32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264716"/>
            <a:ext cx="12476808" cy="1325563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</a:pPr>
            <a:r>
              <a:rPr lang="fr-FR" sz="3100" b="1" i="1" dirty="0" smtClean="0">
                <a:solidFill>
                  <a:schemeClr val="accent5"/>
                </a:solidFill>
              </a:rPr>
              <a:t/>
            </a:r>
            <a:br>
              <a:rPr lang="fr-FR" sz="3100" b="1" i="1" dirty="0" smtClean="0">
                <a:solidFill>
                  <a:schemeClr val="accent5"/>
                </a:solidFill>
              </a:rPr>
            </a:br>
            <a:r>
              <a:rPr lang="fr-FR" sz="3100" b="1" i="1" dirty="0">
                <a:solidFill>
                  <a:schemeClr val="accent5"/>
                </a:solidFill>
              </a:rPr>
              <a:t/>
            </a:r>
            <a:br>
              <a:rPr lang="fr-FR" sz="3100" b="1" i="1" dirty="0">
                <a:solidFill>
                  <a:schemeClr val="accent5"/>
                </a:solidFill>
              </a:rPr>
            </a:br>
            <a:r>
              <a:rPr lang="fr-FR" sz="3100" b="1" dirty="0">
                <a:solidFill>
                  <a:schemeClr val="accent5">
                    <a:lumMod val="50000"/>
                  </a:schemeClr>
                </a:solidFill>
              </a:rPr>
              <a:t>II) Entre </a:t>
            </a:r>
            <a:r>
              <a:rPr lang="fr-FR" sz="3100" b="1" dirty="0" smtClean="0">
                <a:solidFill>
                  <a:schemeClr val="accent5">
                    <a:lumMod val="50000"/>
                  </a:schemeClr>
                </a:solidFill>
              </a:rPr>
              <a:t>« hard power » et « soft-power »</a:t>
            </a:r>
            <a:r>
              <a:rPr lang="fr-FR" sz="3100" b="1" dirty="0">
                <a:solidFill>
                  <a:schemeClr val="accent5">
                    <a:lumMod val="50000"/>
                  </a:schemeClr>
                </a:solidFill>
              </a:rPr>
              <a:t> : </a:t>
            </a:r>
            <a:r>
              <a:rPr lang="fr-FR" sz="31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fr-FR" sz="31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FR" sz="3100" b="1" dirty="0" smtClean="0">
                <a:solidFill>
                  <a:schemeClr val="accent5">
                    <a:lumMod val="50000"/>
                  </a:schemeClr>
                </a:solidFill>
              </a:rPr>
              <a:t>une </a:t>
            </a:r>
            <a:r>
              <a:rPr lang="fr-FR" sz="3100" b="1" dirty="0">
                <a:solidFill>
                  <a:schemeClr val="accent5">
                    <a:lumMod val="50000"/>
                  </a:schemeClr>
                </a:solidFill>
              </a:rPr>
              <a:t>volonté de s’imposer à différentes </a:t>
            </a:r>
            <a:r>
              <a:rPr lang="fr-FR" sz="3100" b="1" dirty="0" smtClean="0">
                <a:solidFill>
                  <a:schemeClr val="accent5">
                    <a:lumMod val="50000"/>
                  </a:schemeClr>
                </a:solidFill>
              </a:rPr>
              <a:t>échelles</a:t>
            </a:r>
            <a:r>
              <a:rPr lang="fr-FR" sz="3100" b="1" dirty="0"/>
              <a:t> </a:t>
            </a:r>
            <a:r>
              <a:rPr lang="fr-FR" sz="3100" b="1" dirty="0" smtClean="0"/>
              <a:t/>
            </a:r>
            <a:br>
              <a:rPr lang="fr-FR" sz="3100" b="1" dirty="0" smtClean="0"/>
            </a:br>
            <a:r>
              <a:rPr lang="fr-FR" sz="3100" dirty="0"/>
              <a:t/>
            </a:r>
            <a:br>
              <a:rPr lang="fr-FR" sz="3100" dirty="0"/>
            </a:br>
            <a:r>
              <a:rPr lang="fr-FR" sz="3100" b="1" i="1" dirty="0">
                <a:solidFill>
                  <a:schemeClr val="accent5"/>
                </a:solidFill>
              </a:rPr>
              <a:t>A</a:t>
            </a:r>
            <a:r>
              <a:rPr lang="fr-FR" sz="3100" b="1" i="1" dirty="0" smtClean="0">
                <a:solidFill>
                  <a:schemeClr val="accent5"/>
                </a:solidFill>
              </a:rPr>
              <a:t>) Une </a:t>
            </a:r>
            <a:r>
              <a:rPr lang="fr-FR" sz="3100" b="1" i="1" dirty="0">
                <a:solidFill>
                  <a:schemeClr val="accent5"/>
                </a:solidFill>
              </a:rPr>
              <a:t>puissance économique qui oscille entre échelle mondiale et régionale</a:t>
            </a:r>
            <a:br>
              <a:rPr lang="fr-FR" sz="3100" b="1" i="1" dirty="0">
                <a:solidFill>
                  <a:schemeClr val="accent5"/>
                </a:solidFill>
              </a:rPr>
            </a:br>
            <a:r>
              <a:rPr lang="fr-FR" b="1" dirty="0">
                <a:solidFill>
                  <a:schemeClr val="accent5"/>
                </a:solidFill>
              </a:rPr>
              <a:t/>
            </a:r>
            <a:br>
              <a:rPr lang="fr-FR" b="1" dirty="0">
                <a:solidFill>
                  <a:schemeClr val="accent5"/>
                </a:solidFill>
              </a:rPr>
            </a:b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001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70" y="2015456"/>
            <a:ext cx="4686300" cy="27241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7756" y="2841522"/>
            <a:ext cx="658762" cy="427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 rot="5927165">
            <a:off x="4483143" y="2841522"/>
            <a:ext cx="658762" cy="427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032460" y="4883872"/>
            <a:ext cx="35183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Le Livre scolaire, Géographie, Terminale, 2019</a:t>
            </a:r>
            <a:endParaRPr lang="fr-FR" sz="1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292" y="1152219"/>
            <a:ext cx="6648450" cy="51435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074253" y="176956"/>
            <a:ext cx="6704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15 premières firmes transnationales (FTN) </a:t>
            </a:r>
          </a:p>
          <a:p>
            <a:pPr algn="ctr"/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dans le monde (2014)</a:t>
            </a:r>
            <a:endParaRPr lang="fr-F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94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313" y="525632"/>
            <a:ext cx="4448175" cy="180022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068" y="291279"/>
            <a:ext cx="4579989" cy="60698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212899" y="6447201"/>
            <a:ext cx="12101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err="1" smtClean="0">
                <a:solidFill>
                  <a:srgbClr val="3C4043"/>
                </a:solidFill>
                <a:latin typeface="arial" panose="020B0604020202020204" pitchFamily="34" charset="0"/>
              </a:rPr>
              <a:t>Ariane.group</a:t>
            </a:r>
            <a:endParaRPr lang="fr-FR" sz="1200" dirty="0"/>
          </a:p>
        </p:txBody>
      </p:sp>
      <p:sp>
        <p:nvSpPr>
          <p:cNvPr id="6" name="Rectangle 5"/>
          <p:cNvSpPr/>
          <p:nvPr/>
        </p:nvSpPr>
        <p:spPr>
          <a:xfrm>
            <a:off x="533400" y="2471445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L’Agence Spatiale Européenne c’est :</a:t>
            </a:r>
          </a:p>
          <a:p>
            <a:pPr marL="285750" indent="-285750" algn="ctr">
              <a:lnSpc>
                <a:spcPct val="150000"/>
              </a:lnSpc>
              <a:buFontTx/>
              <a:buChar char="-"/>
            </a:pPr>
            <a:r>
              <a:rPr lang="fr-F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Etats membres</a:t>
            </a:r>
          </a:p>
          <a:p>
            <a:pPr marL="285750" indent="-285750" algn="ctr">
              <a:lnSpc>
                <a:spcPct val="150000"/>
              </a:lnSpc>
              <a:buFontTx/>
              <a:buChar char="-"/>
            </a:pPr>
            <a:r>
              <a:rPr lang="fr-F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Siège social : Paris</a:t>
            </a:r>
          </a:p>
          <a:p>
            <a:pPr marL="285750" indent="-285750" algn="ctr">
              <a:lnSpc>
                <a:spcPct val="150000"/>
              </a:lnSpc>
              <a:buFontTx/>
              <a:buChar char="-"/>
            </a:pPr>
            <a:r>
              <a:rPr lang="fr-F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 2 300 salariés</a:t>
            </a:r>
          </a:p>
          <a:p>
            <a:pPr marL="285750" indent="-285750" algn="ctr">
              <a:lnSpc>
                <a:spcPct val="150000"/>
              </a:lnSpc>
              <a:buFontTx/>
              <a:buChar char="-"/>
            </a:pPr>
            <a:r>
              <a:rPr lang="fr-F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Conception, essais et exploitation en vol de plus de 80 satellites</a:t>
            </a:r>
            <a:endParaRPr lang="fr-FR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5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92467" y="0"/>
            <a:ext cx="12192000" cy="1325563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</a:pP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</a:rPr>
              <a:t>II) Entre « hard power » et </a:t>
            </a:r>
            <a:r>
              <a:rPr lang="fr-FR" sz="2800" b="1" dirty="0" smtClean="0">
                <a:solidFill>
                  <a:schemeClr val="accent5">
                    <a:lumMod val="50000"/>
                  </a:schemeClr>
                </a:solidFill>
              </a:rPr>
              <a:t>« soft-power »</a:t>
            </a: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</a:rPr>
              <a:t> : une volonté de s’imposer à différentes </a:t>
            </a:r>
            <a:r>
              <a:rPr lang="fr-FR" sz="2800" b="1" dirty="0" smtClean="0">
                <a:solidFill>
                  <a:schemeClr val="accent5">
                    <a:lumMod val="50000"/>
                  </a:schemeClr>
                </a:solidFill>
              </a:rPr>
              <a:t>échelles</a:t>
            </a:r>
            <a:r>
              <a:rPr lang="fr-FR" sz="2800" b="1" dirty="0"/>
              <a:t> </a:t>
            </a:r>
            <a:br>
              <a:rPr lang="fr-FR" sz="2800" b="1" dirty="0"/>
            </a:br>
            <a:r>
              <a:rPr lang="fr-FR" sz="2800" b="1" i="1" dirty="0">
                <a:solidFill>
                  <a:schemeClr val="accent5"/>
                </a:solidFill>
              </a:rPr>
              <a:t>B</a:t>
            </a:r>
            <a:r>
              <a:rPr lang="fr-FR" sz="2800" b="1" i="1" dirty="0" smtClean="0">
                <a:solidFill>
                  <a:schemeClr val="accent5"/>
                </a:solidFill>
              </a:rPr>
              <a:t>) </a:t>
            </a:r>
            <a:r>
              <a:rPr lang="fr-FR" sz="2800" b="1" i="1" dirty="0">
                <a:solidFill>
                  <a:schemeClr val="accent5"/>
                </a:solidFill>
              </a:rPr>
              <a:t>Puissance politique et militaire : la volonté de s’imposer à l’échelle mondiale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86" y="1536308"/>
            <a:ext cx="6200936" cy="506483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622" y="1867873"/>
            <a:ext cx="4050464" cy="196438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2622" y="4318474"/>
            <a:ext cx="4248150" cy="20478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17788" y="6581001"/>
            <a:ext cx="14670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err="1" smtClean="0">
                <a:solidFill>
                  <a:srgbClr val="3C4043"/>
                </a:solidFill>
                <a:latin typeface="arial" panose="020B0604020202020204" pitchFamily="34" charset="0"/>
              </a:rPr>
              <a:t>Dila</a:t>
            </a: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, Paris, 2010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25093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67675" cy="45339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825" y="3618271"/>
            <a:ext cx="4931175" cy="32397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74669" y="4741682"/>
            <a:ext cx="35183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Le Livre scolaire, Géographie, Terminale, 2019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96656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114300"/>
            <a:ext cx="8895280" cy="62917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15205" y="6483314"/>
            <a:ext cx="22349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Ministère des armées, 2020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45690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54534"/>
            <a:ext cx="12083845" cy="1325563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</a:pPr>
            <a:r>
              <a:rPr lang="fr-FR" sz="2800" b="1" dirty="0" smtClean="0">
                <a:solidFill>
                  <a:schemeClr val="accent5">
                    <a:lumMod val="50000"/>
                  </a:schemeClr>
                </a:solidFill>
              </a:rPr>
              <a:t>II</a:t>
            </a:r>
            <a:r>
              <a:rPr lang="fr-FR" sz="2800" b="1" dirty="0">
                <a:solidFill>
                  <a:schemeClr val="accent5">
                    <a:lumMod val="50000"/>
                  </a:schemeClr>
                </a:solidFill>
              </a:rPr>
              <a:t>) Entre « hard power » et « soft-power »  : une volonté de s’imposer à différentes </a:t>
            </a:r>
            <a:r>
              <a:rPr lang="fr-FR" sz="2800" b="1" dirty="0" smtClean="0">
                <a:solidFill>
                  <a:schemeClr val="accent5">
                    <a:lumMod val="50000"/>
                  </a:schemeClr>
                </a:solidFill>
              </a:rPr>
              <a:t>échelles</a:t>
            </a:r>
            <a:r>
              <a:rPr lang="fr-FR" sz="2800" b="1" dirty="0"/>
              <a:t> </a:t>
            </a:r>
            <a:br>
              <a:rPr lang="fr-FR" sz="2800" b="1" dirty="0"/>
            </a:br>
            <a:r>
              <a:rPr lang="fr-FR" sz="2800" b="1" i="1" dirty="0">
                <a:solidFill>
                  <a:schemeClr val="accent5"/>
                </a:solidFill>
              </a:rPr>
              <a:t>C</a:t>
            </a:r>
            <a:r>
              <a:rPr lang="fr-FR" sz="2800" b="1" i="1" dirty="0" smtClean="0">
                <a:solidFill>
                  <a:schemeClr val="accent5"/>
                </a:solidFill>
              </a:rPr>
              <a:t>) </a:t>
            </a:r>
            <a:r>
              <a:rPr lang="fr-FR" sz="2800" b="1" i="1" dirty="0">
                <a:solidFill>
                  <a:schemeClr val="accent5"/>
                </a:solidFill>
              </a:rPr>
              <a:t>Un rayonnement culturel et diplomatique à toutes les échelles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128" y="2690480"/>
            <a:ext cx="4043702" cy="25596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2832" y="5981030"/>
            <a:ext cx="54216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i="1" dirty="0" smtClean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déjeuner sur l’herbe</a:t>
            </a:r>
            <a:r>
              <a:rPr lang="fr-FR" sz="2000" dirty="0" smtClean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Claude Monet, 1865-1866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6368" y="6381140"/>
            <a:ext cx="51481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fr-FR" sz="1400" dirty="0"/>
              <a:t>Archives </a:t>
            </a:r>
            <a:r>
              <a:rPr lang="fr-FR" sz="1400" dirty="0" err="1"/>
              <a:t>Alinari</a:t>
            </a:r>
            <a:r>
              <a:rPr lang="fr-FR" sz="1400" dirty="0"/>
              <a:t>, Florence, </a:t>
            </a:r>
            <a:r>
              <a:rPr lang="fr-FR" sz="1400" dirty="0" err="1"/>
              <a:t>Dist</a:t>
            </a:r>
            <a:r>
              <a:rPr lang="fr-FR" sz="1400" dirty="0"/>
              <a:t>. RMN-Grand Palais / </a:t>
            </a:r>
            <a:r>
              <a:rPr lang="fr-FR" sz="1400" dirty="0" err="1"/>
              <a:t>Fratelli</a:t>
            </a:r>
            <a:r>
              <a:rPr lang="fr-FR" sz="1400" dirty="0"/>
              <a:t> </a:t>
            </a:r>
            <a:r>
              <a:rPr lang="fr-FR" sz="1400" dirty="0" err="1"/>
              <a:t>Alinari</a:t>
            </a:r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05" y="1677004"/>
            <a:ext cx="7392932" cy="41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4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-108155" y="2843008"/>
            <a:ext cx="12073142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742950" indent="-742950" algn="ctr">
              <a:buFont typeface="Wingdings" panose="05000000000000000000" pitchFamily="2" charset="2"/>
              <a:buChar char="Ø"/>
            </a:pPr>
            <a:r>
              <a:rPr lang="fr-FR" sz="2800" b="1" smtClean="0">
                <a:solidFill>
                  <a:srgbClr val="C00000"/>
                </a:solidFill>
              </a:rPr>
              <a:t>Puissance</a:t>
            </a:r>
            <a:r>
              <a:rPr lang="fr-FR" sz="2800" b="1" smtClean="0">
                <a:solidFill>
                  <a:srgbClr val="002060"/>
                </a:solidFill>
              </a:rPr>
              <a:t> : la capacité d’un Etat d’influer sur le comportement des autres Etats. </a:t>
            </a:r>
            <a:r>
              <a:rPr lang="fr-FR" sz="2400" b="1" smtClean="0">
                <a:solidFill>
                  <a:srgbClr val="002060"/>
                </a:solidFill>
              </a:rPr>
              <a:t/>
            </a:r>
            <a:br>
              <a:rPr lang="fr-FR" sz="2400" b="1" smtClean="0">
                <a:solidFill>
                  <a:srgbClr val="002060"/>
                </a:solidFill>
              </a:rPr>
            </a:b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57843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www.culture.gouv.fr/var/culture/storage/images/_aliases/reference/media/actualites/2017/novembre/vignette-infographie-musees-monde/1939405-1-fre-FR/vignette-infographie-musees-mon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208" y="757189"/>
            <a:ext cx="9500995" cy="534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8726556" y="1719471"/>
            <a:ext cx="3465444" cy="4689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Centre Pompidou, Shanghai, 2019</a:t>
            </a: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6022705" y="3232982"/>
            <a:ext cx="2967147" cy="44516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Le Louvre Abu Dhabi, 2017</a:t>
            </a:r>
            <a:endParaRPr lang="fr-FR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3812049" y="1953934"/>
            <a:ext cx="3277120" cy="44516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Centre Pompidou, Malaga, 2015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514044" y="2522353"/>
            <a:ext cx="2967147" cy="44516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Le Louvre, Atlanta, 2006</a:t>
            </a:r>
            <a:endParaRPr lang="fr-FR" dirty="0"/>
          </a:p>
        </p:txBody>
      </p:sp>
      <p:sp>
        <p:nvSpPr>
          <p:cNvPr id="7" name="Rectangle à coins arrondis 6"/>
          <p:cNvSpPr/>
          <p:nvPr/>
        </p:nvSpPr>
        <p:spPr>
          <a:xfrm>
            <a:off x="2328475" y="4659378"/>
            <a:ext cx="4031228" cy="445166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Musée Rodin, Salvador de Bahia, 2009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4820599" y="6242568"/>
            <a:ext cx="22685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Ministère de la culture, 2020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9783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ésultat de recherche d'images pour &quot;abu dhabi louvre cartoon&quot;"/>
          <p:cNvPicPr/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729226" y="1171254"/>
            <a:ext cx="8195610" cy="4767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388449" y="5938463"/>
            <a:ext cx="8771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Chaunu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53919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26" y="484580"/>
            <a:ext cx="8288290" cy="52082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61653" y="5692879"/>
            <a:ext cx="25747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Observatoire de la Francophonie</a:t>
            </a:r>
            <a:endParaRPr lang="fr-FR" sz="1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177" y="1576848"/>
            <a:ext cx="4274541" cy="302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9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024284" y="3790090"/>
            <a:ext cx="2753032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France…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à coins arrondis 3"/>
          <p:cNvSpPr/>
          <p:nvPr/>
        </p:nvSpPr>
        <p:spPr>
          <a:xfrm>
            <a:off x="287073" y="178658"/>
            <a:ext cx="5877234" cy="32043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4680507" y="3645559"/>
            <a:ext cx="3195485" cy="91660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en arc 12"/>
          <p:cNvCxnSpPr>
            <a:endCxn id="4" idx="2"/>
          </p:cNvCxnSpPr>
          <p:nvPr/>
        </p:nvCxnSpPr>
        <p:spPr>
          <a:xfrm rot="10800000">
            <a:off x="3225691" y="3383017"/>
            <a:ext cx="1454819" cy="824764"/>
          </a:xfrm>
          <a:prstGeom prst="curvedConnector2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356773" y="352709"/>
            <a:ext cx="5737834" cy="280076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puissance à différentes échelles :</a:t>
            </a:r>
          </a:p>
          <a:p>
            <a:pPr algn="ctr"/>
            <a:endParaRPr lang="fr-FR" sz="2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puissance européenne de premier rang</a:t>
            </a: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patrimoine maritime majeur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lui assurant 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présence territoriale à l’échelle mondiale</a:t>
            </a: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langue française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un atout majeur dans la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territorialisation de la puissance française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6400800" y="152138"/>
            <a:ext cx="5660019" cy="32043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en arc 9"/>
          <p:cNvCxnSpPr>
            <a:endCxn id="9" idx="2"/>
          </p:cNvCxnSpPr>
          <p:nvPr/>
        </p:nvCxnSpPr>
        <p:spPr>
          <a:xfrm flipV="1">
            <a:off x="7875992" y="3356497"/>
            <a:ext cx="1354818" cy="747366"/>
          </a:xfrm>
          <a:prstGeom prst="curvedConnector2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6528264" y="211393"/>
            <a:ext cx="5405805" cy="264687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Entre « hard power » et « soft-power », une </a:t>
            </a:r>
            <a:r>
              <a:rPr lang="fr-FR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volonté de s’imposer </a:t>
            </a:r>
            <a:r>
              <a:rPr lang="fr-FR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différentes échelles : </a:t>
            </a:r>
          </a:p>
          <a:p>
            <a:pPr algn="ctr"/>
            <a:endParaRPr lang="fr-F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puissance économique majeure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qui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oscille entre échelle mondiale et régionale</a:t>
            </a:r>
          </a:p>
          <a:p>
            <a:pPr algn="just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95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287073" y="178658"/>
            <a:ext cx="5877234" cy="32043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56773" y="352709"/>
            <a:ext cx="5737834" cy="280076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puissance à différentes échelles :</a:t>
            </a:r>
          </a:p>
          <a:p>
            <a:pPr algn="ctr"/>
            <a:endParaRPr lang="fr-FR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puissance européenne de premier rang</a:t>
            </a: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patrimoine maritime majeur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lui assurant 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présence territoriale à l’échelle mondiale</a:t>
            </a: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langue française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un atout majeur dans la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territorialisation de la puissance française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6400800" y="152138"/>
            <a:ext cx="5660019" cy="32043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528264" y="211393"/>
            <a:ext cx="5405805" cy="363176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Entre « hard power » et « soft-power », une </a:t>
            </a:r>
            <a:r>
              <a:rPr lang="fr-FR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volonté de s’imposer </a:t>
            </a:r>
            <a:r>
              <a:rPr lang="fr-FR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différentes échelles : </a:t>
            </a:r>
            <a:endParaRPr lang="fr-FR" sz="2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puissance économique majeure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qui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oscille entre échelle mondiale et régionale</a:t>
            </a:r>
          </a:p>
          <a:p>
            <a:pPr marL="285750" indent="-285750" algn="just">
              <a:buFontTx/>
              <a:buChar char="-"/>
            </a:pP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Intervention militaire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une volonté de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peser à l’échelle mondiale</a:t>
            </a:r>
          </a:p>
          <a:p>
            <a:pPr marL="285750" indent="-285750" algn="just">
              <a:buFontTx/>
              <a:buChar char="-"/>
            </a:pPr>
            <a:endParaRPr lang="fr-FR" sz="2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024284" y="3790090"/>
            <a:ext cx="2753032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France…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4680507" y="3645559"/>
            <a:ext cx="3195485" cy="91660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en arc 14"/>
          <p:cNvCxnSpPr/>
          <p:nvPr/>
        </p:nvCxnSpPr>
        <p:spPr>
          <a:xfrm rot="10800000">
            <a:off x="3225691" y="3383017"/>
            <a:ext cx="1454819" cy="824764"/>
          </a:xfrm>
          <a:prstGeom prst="curvedConnector2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en arc 15"/>
          <p:cNvCxnSpPr/>
          <p:nvPr/>
        </p:nvCxnSpPr>
        <p:spPr>
          <a:xfrm flipV="1">
            <a:off x="7875992" y="3356497"/>
            <a:ext cx="1354818" cy="747366"/>
          </a:xfrm>
          <a:prstGeom prst="curvedConnector2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99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287073" y="178658"/>
            <a:ext cx="5877234" cy="32043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356773" y="352709"/>
            <a:ext cx="5737834" cy="280076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puissance à différentes échelles :</a:t>
            </a:r>
          </a:p>
          <a:p>
            <a:pPr algn="ctr"/>
            <a:endParaRPr lang="fr-FR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puissance européenne de premier rang</a:t>
            </a: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patrimoine maritime majeur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lui assurant 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présence territoriale à l’échelle mondiale</a:t>
            </a: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langue française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un atout majeur dans la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territorialisation de la puissance française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6400800" y="152138"/>
            <a:ext cx="5660019" cy="32043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528264" y="211393"/>
            <a:ext cx="5405805" cy="313932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Entre « hard power » et « soft-power », une </a:t>
            </a:r>
            <a:r>
              <a:rPr lang="fr-FR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volonté de s’imposer </a:t>
            </a:r>
            <a:r>
              <a:rPr lang="fr-FR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différentes échelles : </a:t>
            </a:r>
            <a:endParaRPr lang="fr-FR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fr-F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puissance économique majeure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qui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oscille entre échelle mondiale et régionale</a:t>
            </a:r>
          </a:p>
          <a:p>
            <a:pPr marL="285750" indent="-285750" algn="just">
              <a:buFontTx/>
              <a:buChar char="-"/>
            </a:pP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Intervention militaire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une volonté de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peser à l’échelle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mondiale</a:t>
            </a: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rayonnement culturel et diplomatique à toutes les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échelles</a:t>
            </a: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024284" y="3790090"/>
            <a:ext cx="2753032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France…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4680507" y="3645559"/>
            <a:ext cx="3195485" cy="91660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en arc 14"/>
          <p:cNvCxnSpPr/>
          <p:nvPr/>
        </p:nvCxnSpPr>
        <p:spPr>
          <a:xfrm rot="10800000">
            <a:off x="3225691" y="3383017"/>
            <a:ext cx="1454819" cy="824764"/>
          </a:xfrm>
          <a:prstGeom prst="curvedConnector2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en arc 15"/>
          <p:cNvCxnSpPr/>
          <p:nvPr/>
        </p:nvCxnSpPr>
        <p:spPr>
          <a:xfrm flipV="1">
            <a:off x="7875992" y="3356497"/>
            <a:ext cx="1354818" cy="747366"/>
          </a:xfrm>
          <a:prstGeom prst="curvedConnector2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67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3750" y="407773"/>
            <a:ext cx="11694160" cy="1325563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50000"/>
              </a:lnSpc>
            </a:pPr>
            <a:r>
              <a:rPr lang="fr-FR" sz="3100" b="1" dirty="0" smtClean="0">
                <a:solidFill>
                  <a:schemeClr val="accent5">
                    <a:lumMod val="50000"/>
                  </a:schemeClr>
                </a:solidFill>
              </a:rPr>
              <a:t>III) La </a:t>
            </a:r>
            <a:r>
              <a:rPr lang="fr-FR" sz="3100" b="1" dirty="0">
                <a:solidFill>
                  <a:schemeClr val="accent5">
                    <a:lumMod val="50000"/>
                  </a:schemeClr>
                </a:solidFill>
              </a:rPr>
              <a:t>France, une puissance qui fait face à des limites et des défis </a:t>
            </a:r>
            <a:r>
              <a:rPr lang="fr-FR" sz="3100" b="1" dirty="0" smtClean="0">
                <a:solidFill>
                  <a:schemeClr val="accent5">
                    <a:lumMod val="50000"/>
                  </a:schemeClr>
                </a:solidFill>
              </a:rPr>
              <a:t>majeurs</a:t>
            </a:r>
            <a:r>
              <a:rPr lang="fr-FR" sz="40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fr-FR" sz="40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FR" sz="3100" b="1" i="1" dirty="0" smtClean="0">
                <a:solidFill>
                  <a:schemeClr val="accent5"/>
                </a:solidFill>
              </a:rPr>
              <a:t>A) </a:t>
            </a:r>
            <a:r>
              <a:rPr lang="fr-FR" sz="3100" b="1" i="1" dirty="0">
                <a:solidFill>
                  <a:schemeClr val="accent5"/>
                </a:solidFill>
              </a:rPr>
              <a:t>Des défis internes et externes, limites à la puissance</a:t>
            </a:r>
            <a:r>
              <a:rPr lang="fr-FR" sz="3100" b="1" i="1" dirty="0"/>
              <a:t> </a:t>
            </a:r>
            <a:r>
              <a:rPr lang="fr-FR" sz="3100" dirty="0"/>
              <a:t/>
            </a:r>
            <a:br>
              <a:rPr lang="fr-FR" sz="3100" dirty="0"/>
            </a:b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358" y="2026755"/>
            <a:ext cx="6430045" cy="370812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9442174" y="5088835"/>
            <a:ext cx="2201244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Importations</a:t>
            </a:r>
            <a:endParaRPr 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97343" y="2388705"/>
            <a:ext cx="2040943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Exportation</a:t>
            </a:r>
            <a:endParaRPr 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Connecteur en angle 6"/>
          <p:cNvCxnSpPr>
            <a:stCxn id="5" idx="3"/>
          </p:cNvCxnSpPr>
          <p:nvPr/>
        </p:nvCxnSpPr>
        <p:spPr>
          <a:xfrm>
            <a:off x="2338286" y="2650315"/>
            <a:ext cx="1647305" cy="1230502"/>
          </a:xfrm>
          <a:prstGeom prst="bentConnector3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en angle 8"/>
          <p:cNvCxnSpPr>
            <a:stCxn id="4" idx="1"/>
          </p:cNvCxnSpPr>
          <p:nvPr/>
        </p:nvCxnSpPr>
        <p:spPr>
          <a:xfrm rot="10800000">
            <a:off x="7931426" y="4253949"/>
            <a:ext cx="1510748" cy="1096497"/>
          </a:xfrm>
          <a:prstGeom prst="bentConnector3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88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41" y="1008822"/>
            <a:ext cx="7344360" cy="4591879"/>
          </a:xfrm>
          <a:prstGeom prst="rect">
            <a:avLst/>
          </a:prstGeom>
        </p:spPr>
      </p:pic>
      <p:pic>
        <p:nvPicPr>
          <p:cNvPr id="10244" name="Picture 4" descr="Poids relatif de l’Union européenne et de la France dans le PIB mondial (1960-2015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168" y="308114"/>
            <a:ext cx="3860681" cy="59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448878" y="894523"/>
            <a:ext cx="3568148" cy="357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 rot="5400000">
            <a:off x="4896333" y="3045034"/>
            <a:ext cx="3960743" cy="1150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1782" y="5061294"/>
            <a:ext cx="1095375" cy="3333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5400000" flipH="1">
            <a:off x="6606138" y="870848"/>
            <a:ext cx="659298" cy="1150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988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574" y="679794"/>
            <a:ext cx="9073391" cy="58079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48330" y="6487739"/>
            <a:ext cx="35183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Le Livre scolaire, Géographie, Terminale, 2019</a:t>
            </a:r>
            <a:endParaRPr lang="fr-FR" sz="1200" dirty="0"/>
          </a:p>
        </p:txBody>
      </p:sp>
      <p:sp>
        <p:nvSpPr>
          <p:cNvPr id="4" name="Rectangle 3"/>
          <p:cNvSpPr/>
          <p:nvPr/>
        </p:nvSpPr>
        <p:spPr>
          <a:xfrm>
            <a:off x="2046691" y="105269"/>
            <a:ext cx="80173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 pôles de compétitivité inégalement répartis sur le territoire national</a:t>
            </a:r>
            <a:endParaRPr lang="fr-F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65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194253" y="220961"/>
            <a:ext cx="11694160" cy="1322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lvl="0" algn="ctr"/>
            <a:r>
              <a:rPr lang="fr-FR" sz="2800" b="1" dirty="0" smtClean="0">
                <a:solidFill>
                  <a:schemeClr val="accent5">
                    <a:lumMod val="50000"/>
                  </a:schemeClr>
                </a:solidFill>
              </a:rPr>
              <a:t>III) La France, une puissance qui fait face à des limites et des défis majeurs</a:t>
            </a:r>
            <a:br>
              <a:rPr lang="fr-FR" sz="28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FR" sz="28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fr-FR" sz="28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FR" sz="2800" b="1" i="1" dirty="0">
                <a:solidFill>
                  <a:schemeClr val="accent5"/>
                </a:solidFill>
              </a:rPr>
              <a:t>B</a:t>
            </a:r>
            <a:r>
              <a:rPr lang="fr-FR" sz="2800" b="1" i="1" dirty="0" smtClean="0">
                <a:solidFill>
                  <a:schemeClr val="accent5"/>
                </a:solidFill>
              </a:rPr>
              <a:t>) </a:t>
            </a:r>
            <a:r>
              <a:rPr lang="fr-FR" sz="2800" b="1" i="1" dirty="0">
                <a:solidFill>
                  <a:schemeClr val="accent5"/>
                </a:solidFill>
              </a:rPr>
              <a:t>Le levier européen, facteur de puissance ? </a:t>
            </a:r>
            <a:r>
              <a:rPr lang="fr-FR" sz="2800" b="1" i="1" dirty="0" smtClean="0"/>
              <a:t> 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2800" dirty="0" smtClean="0"/>
              <a:t> </a:t>
            </a:r>
            <a:endParaRPr lang="fr-FR" sz="28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50" y="1543665"/>
            <a:ext cx="3625393" cy="471236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691" y="1492885"/>
            <a:ext cx="3250004" cy="476314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0839" y="2151624"/>
            <a:ext cx="4359916" cy="257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8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55447"/>
            <a:ext cx="12073142" cy="1325563"/>
          </a:xfrm>
        </p:spPr>
        <p:txBody>
          <a:bodyPr>
            <a:noAutofit/>
          </a:bodyPr>
          <a:lstStyle/>
          <a:p>
            <a:pPr marL="742950" indent="-742950" algn="ctr">
              <a:buFont typeface="Wingdings" panose="05000000000000000000" pitchFamily="2" charset="2"/>
              <a:buChar char="Ø"/>
            </a:pPr>
            <a:r>
              <a:rPr lang="fr-FR" sz="2800" b="1" dirty="0">
                <a:solidFill>
                  <a:srgbClr val="C00000"/>
                </a:solidFill>
              </a:rPr>
              <a:t>Puissance</a:t>
            </a:r>
            <a:r>
              <a:rPr lang="fr-FR" sz="2800" b="1" dirty="0">
                <a:solidFill>
                  <a:srgbClr val="002060"/>
                </a:solidFill>
              </a:rPr>
              <a:t> : la capacité d’un Etat d’influer sur le comportement des </a:t>
            </a:r>
            <a:r>
              <a:rPr lang="fr-FR" sz="2800" b="1" dirty="0" smtClean="0">
                <a:solidFill>
                  <a:srgbClr val="002060"/>
                </a:solidFill>
              </a:rPr>
              <a:t>autres Etats. </a:t>
            </a:r>
            <a:r>
              <a:rPr lang="fr-FR" sz="2400" b="1" dirty="0">
                <a:solidFill>
                  <a:srgbClr val="002060"/>
                </a:solidFill>
              </a:rPr>
              <a:t/>
            </a:r>
            <a:br>
              <a:rPr lang="fr-FR" sz="2400" b="1" dirty="0">
                <a:solidFill>
                  <a:srgbClr val="002060"/>
                </a:solidFill>
              </a:rPr>
            </a:br>
            <a:endParaRPr lang="fr-FR" sz="24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9089" y="1681163"/>
            <a:ext cx="5157787" cy="823912"/>
          </a:xfrm>
        </p:spPr>
        <p:txBody>
          <a:bodyPr/>
          <a:lstStyle/>
          <a:p>
            <a:pPr algn="ctr"/>
            <a:r>
              <a:rPr lang="fr-FR" dirty="0" smtClean="0">
                <a:solidFill>
                  <a:srgbClr val="C00000"/>
                </a:solidFill>
              </a:rPr>
              <a:t>« Hard Power »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>
                <a:solidFill>
                  <a:srgbClr val="002060"/>
                </a:solidFill>
              </a:rPr>
              <a:t>Démographie 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Poids économique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Poids politique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Poids militaire</a:t>
            </a:r>
            <a:endParaRPr lang="fr-FR" dirty="0">
              <a:solidFill>
                <a:srgbClr val="002060"/>
              </a:solidFill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5997575" y="1828800"/>
            <a:ext cx="0" cy="4237703"/>
          </a:xfrm>
          <a:prstGeom prst="line">
            <a:avLst/>
          </a:prstGeom>
          <a:ln w="571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37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Les élargissements successifs de l’Union européenne (septembre 201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21" y="222043"/>
            <a:ext cx="7078353" cy="663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592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194253" y="220961"/>
            <a:ext cx="11694160" cy="1322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lvl="0" algn="ctr"/>
            <a:r>
              <a:rPr lang="fr-FR" sz="2800" b="1" dirty="0" smtClean="0">
                <a:solidFill>
                  <a:schemeClr val="accent5">
                    <a:lumMod val="50000"/>
                  </a:schemeClr>
                </a:solidFill>
              </a:rPr>
              <a:t>III) La France, une puissance qui fait face à des limites et des défis majeurs</a:t>
            </a:r>
            <a:br>
              <a:rPr lang="fr-FR" sz="28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FR" sz="28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fr-FR" sz="28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FR" sz="2800" b="1" i="1" dirty="0" smtClean="0">
                <a:solidFill>
                  <a:schemeClr val="accent5"/>
                </a:solidFill>
              </a:rPr>
              <a:t>C) </a:t>
            </a:r>
            <a:r>
              <a:rPr lang="fr-FR" sz="2800" b="1" i="1" dirty="0">
                <a:solidFill>
                  <a:schemeClr val="accent5"/>
                </a:solidFill>
              </a:rPr>
              <a:t>Le défi de la valorisation de l’espace maritime français et </a:t>
            </a:r>
            <a:r>
              <a:rPr lang="fr-FR" sz="2800" b="1" i="1" dirty="0" smtClean="0">
                <a:solidFill>
                  <a:schemeClr val="accent5"/>
                </a:solidFill>
              </a:rPr>
              <a:t>européen</a:t>
            </a:r>
            <a:r>
              <a:rPr lang="fr-FR" sz="2800" b="1" i="1" dirty="0">
                <a:solidFill>
                  <a:schemeClr val="accent5"/>
                </a:solidFill>
              </a:rPr>
              <a:t> </a:t>
            </a:r>
            <a:br>
              <a:rPr lang="fr-FR" sz="2800" b="1" i="1" dirty="0">
                <a:solidFill>
                  <a:schemeClr val="accent5"/>
                </a:solidFill>
              </a:rPr>
            </a:br>
            <a:r>
              <a:rPr lang="fr-FR" sz="2800" b="1" i="1" dirty="0">
                <a:solidFill>
                  <a:schemeClr val="accent5"/>
                </a:solidFill>
              </a:rPr>
              <a:t>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208" y="1343158"/>
            <a:ext cx="4933347" cy="50292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35443" y="6372383"/>
            <a:ext cx="37128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Le Livre scolaire, Histoire-Géographie, 3</a:t>
            </a:r>
            <a:r>
              <a:rPr lang="fr-FR" sz="1200" baseline="30000" dirty="0" smtClean="0">
                <a:solidFill>
                  <a:srgbClr val="3C4043"/>
                </a:solidFill>
                <a:latin typeface="arial" panose="020B0604020202020204" pitchFamily="34" charset="0"/>
              </a:rPr>
              <a:t>ème</a:t>
            </a: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, 2016</a:t>
            </a:r>
            <a:endParaRPr lang="fr-FR" sz="12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821" y="1543665"/>
            <a:ext cx="6165529" cy="456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8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24" y="927516"/>
            <a:ext cx="9533213" cy="568805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137" y="150472"/>
            <a:ext cx="2561863" cy="202396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3145" y="2174435"/>
            <a:ext cx="2143125" cy="21907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7432" y="4405767"/>
            <a:ext cx="2114550" cy="2209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59980" y="15047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2800" b="1" dirty="0" smtClean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France dans un monde </a:t>
            </a:r>
            <a:r>
              <a:rPr lang="fr-FR" sz="2800" b="1" dirty="0" err="1" smtClean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maritimisé</a:t>
            </a:r>
            <a:endParaRPr 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10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287073" y="178658"/>
            <a:ext cx="5877234" cy="32043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6464888" y="113476"/>
            <a:ext cx="5532555" cy="32043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2076408" y="4909665"/>
            <a:ext cx="8648784" cy="1839753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2120387" y="4953639"/>
            <a:ext cx="881575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puissance qui fait face à des limites et des défis majeurs : </a:t>
            </a:r>
          </a:p>
          <a:p>
            <a:pPr algn="ctr"/>
            <a:endParaRPr lang="fr-FR" sz="2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défis internes et externes, limites à sa puissance</a:t>
            </a:r>
            <a:endParaRPr lang="fr-FR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onnecteur en arc 15"/>
          <p:cNvCxnSpPr/>
          <p:nvPr/>
        </p:nvCxnSpPr>
        <p:spPr>
          <a:xfrm rot="5400000">
            <a:off x="6086871" y="4795915"/>
            <a:ext cx="471948" cy="1"/>
          </a:xfrm>
          <a:prstGeom prst="curvedConnector3">
            <a:avLst>
              <a:gd name="adj1" fmla="val 50000"/>
            </a:avLst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5024284" y="3790090"/>
            <a:ext cx="2753032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France…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4680507" y="3645559"/>
            <a:ext cx="3195485" cy="91660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en arc 18"/>
          <p:cNvCxnSpPr/>
          <p:nvPr/>
        </p:nvCxnSpPr>
        <p:spPr>
          <a:xfrm rot="10800000">
            <a:off x="3225691" y="3383017"/>
            <a:ext cx="1454819" cy="824764"/>
          </a:xfrm>
          <a:prstGeom prst="curvedConnector2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en arc 19"/>
          <p:cNvCxnSpPr/>
          <p:nvPr/>
        </p:nvCxnSpPr>
        <p:spPr>
          <a:xfrm flipV="1">
            <a:off x="7875992" y="3298062"/>
            <a:ext cx="1355175" cy="805802"/>
          </a:xfrm>
          <a:prstGeom prst="curvedConnector2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56773" y="352709"/>
            <a:ext cx="5737834" cy="280076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puissance à différentes échelles :</a:t>
            </a:r>
          </a:p>
          <a:p>
            <a:pPr algn="ctr"/>
            <a:endParaRPr lang="fr-FR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puissance européenne de premier rang</a:t>
            </a: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patrimoine maritime majeur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lui assurant 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présence territoriale à l’échelle mondiale</a:t>
            </a: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langue française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un atout majeur dans la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territorialisation de la puissance française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528264" y="211393"/>
            <a:ext cx="5405805" cy="313932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Entre « hard power » et « soft-power », une </a:t>
            </a:r>
            <a:r>
              <a:rPr lang="fr-FR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volonté de s’imposer </a:t>
            </a:r>
            <a:r>
              <a:rPr lang="fr-FR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différentes échelles : </a:t>
            </a:r>
            <a:endParaRPr lang="fr-FR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fr-F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puissance économique majeure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qui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oscille entre échelle mondiale et régionale</a:t>
            </a:r>
          </a:p>
          <a:p>
            <a:pPr marL="285750" indent="-285750" algn="just">
              <a:buFontTx/>
              <a:buChar char="-"/>
            </a:pP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Intervention militaire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une volonté de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peser à l’échelle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mondiale</a:t>
            </a: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rayonnement culturel et diplomatique à toutes les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échelles</a:t>
            </a: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59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287073" y="178658"/>
            <a:ext cx="5877234" cy="32043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6464888" y="113476"/>
            <a:ext cx="5532555" cy="32043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2076408" y="4909665"/>
            <a:ext cx="8648784" cy="1839753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2120387" y="4953639"/>
            <a:ext cx="881575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puissance qui fait face à des limites et des défis majeurs : </a:t>
            </a:r>
          </a:p>
          <a:p>
            <a:pPr algn="ctr"/>
            <a:endParaRPr lang="fr-FR" sz="2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défis internes et externes, limites à sa puissance</a:t>
            </a:r>
            <a:endParaRPr lang="fr-FR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levier européen questionné</a:t>
            </a:r>
          </a:p>
        </p:txBody>
      </p:sp>
      <p:cxnSp>
        <p:nvCxnSpPr>
          <p:cNvPr id="16" name="Connecteur en arc 15"/>
          <p:cNvCxnSpPr/>
          <p:nvPr/>
        </p:nvCxnSpPr>
        <p:spPr>
          <a:xfrm rot="5400000">
            <a:off x="6086871" y="4795915"/>
            <a:ext cx="471948" cy="1"/>
          </a:xfrm>
          <a:prstGeom prst="curvedConnector3">
            <a:avLst>
              <a:gd name="adj1" fmla="val 50000"/>
            </a:avLst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5024284" y="3790090"/>
            <a:ext cx="2753032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France…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4680507" y="3645559"/>
            <a:ext cx="3195485" cy="91660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en arc 18"/>
          <p:cNvCxnSpPr/>
          <p:nvPr/>
        </p:nvCxnSpPr>
        <p:spPr>
          <a:xfrm rot="10800000">
            <a:off x="3225691" y="3383017"/>
            <a:ext cx="1454819" cy="824764"/>
          </a:xfrm>
          <a:prstGeom prst="curvedConnector2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en arc 19"/>
          <p:cNvCxnSpPr/>
          <p:nvPr/>
        </p:nvCxnSpPr>
        <p:spPr>
          <a:xfrm flipV="1">
            <a:off x="7875992" y="3298062"/>
            <a:ext cx="1355175" cy="805802"/>
          </a:xfrm>
          <a:prstGeom prst="curvedConnector2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56773" y="352709"/>
            <a:ext cx="5737834" cy="280076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puissance à différentes échelles :</a:t>
            </a:r>
          </a:p>
          <a:p>
            <a:pPr algn="ctr"/>
            <a:endParaRPr lang="fr-FR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puissance européenne de premier rang</a:t>
            </a: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patrimoine maritime majeur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lui assurant 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présence territoriale à l’échelle mondiale</a:t>
            </a: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langue française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un atout majeur dans la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territorialisation de la puissance française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528264" y="211393"/>
            <a:ext cx="5405805" cy="313932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Entre « hard power » et « soft-power », une </a:t>
            </a:r>
            <a:r>
              <a:rPr lang="fr-FR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volonté de s’imposer </a:t>
            </a:r>
            <a:r>
              <a:rPr lang="fr-FR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différentes échelles : </a:t>
            </a:r>
            <a:endParaRPr lang="fr-FR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fr-F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puissance économique majeure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qui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oscille entre échelle mondiale et régionale</a:t>
            </a:r>
          </a:p>
          <a:p>
            <a:pPr marL="285750" indent="-285750" algn="just">
              <a:buFontTx/>
              <a:buChar char="-"/>
            </a:pP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Intervention militaire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une volonté de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peser à l’échelle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mondiale</a:t>
            </a: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rayonnement culturel et diplomatique à toutes les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échelles</a:t>
            </a: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48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287073" y="178658"/>
            <a:ext cx="5877234" cy="32043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6464888" y="113476"/>
            <a:ext cx="5532555" cy="32043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2076408" y="4909665"/>
            <a:ext cx="8648784" cy="1839753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2120387" y="4953639"/>
            <a:ext cx="881575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puissance qui fait face à des limites et des défis majeurs : </a:t>
            </a:r>
          </a:p>
          <a:p>
            <a:pPr algn="ctr"/>
            <a:endParaRPr lang="fr-FR" sz="2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défis internes et externes, limites à sa puissance</a:t>
            </a:r>
            <a:endParaRPr lang="fr-FR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levier européen questionné</a:t>
            </a:r>
          </a:p>
          <a:p>
            <a:pPr marL="285750" indent="-285750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défi de la valorisation de l’espace maritime français et européen</a:t>
            </a:r>
            <a:endParaRPr lang="fr-FR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Connecteur en arc 15"/>
          <p:cNvCxnSpPr/>
          <p:nvPr/>
        </p:nvCxnSpPr>
        <p:spPr>
          <a:xfrm rot="5400000">
            <a:off x="6086871" y="4795915"/>
            <a:ext cx="471948" cy="1"/>
          </a:xfrm>
          <a:prstGeom prst="curvedConnector3">
            <a:avLst>
              <a:gd name="adj1" fmla="val 50000"/>
            </a:avLst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5024284" y="3790090"/>
            <a:ext cx="2753032" cy="46166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France…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à coins arrondis 17"/>
          <p:cNvSpPr/>
          <p:nvPr/>
        </p:nvSpPr>
        <p:spPr>
          <a:xfrm>
            <a:off x="4680507" y="3645559"/>
            <a:ext cx="3195485" cy="91660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en arc 18"/>
          <p:cNvCxnSpPr/>
          <p:nvPr/>
        </p:nvCxnSpPr>
        <p:spPr>
          <a:xfrm rot="10800000">
            <a:off x="3225691" y="3383017"/>
            <a:ext cx="1454819" cy="824764"/>
          </a:xfrm>
          <a:prstGeom prst="curvedConnector2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en arc 19"/>
          <p:cNvCxnSpPr/>
          <p:nvPr/>
        </p:nvCxnSpPr>
        <p:spPr>
          <a:xfrm flipV="1">
            <a:off x="7875992" y="3298062"/>
            <a:ext cx="1355175" cy="805802"/>
          </a:xfrm>
          <a:prstGeom prst="curvedConnector2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56773" y="352709"/>
            <a:ext cx="5737834" cy="280076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puissance à différentes échelles :</a:t>
            </a:r>
          </a:p>
          <a:p>
            <a:pPr algn="ctr"/>
            <a:endParaRPr lang="fr-FR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puissance européenne de premier rang</a:t>
            </a: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patrimoine maritime majeur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lui assurant une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présence territoriale à l’échelle mondiale</a:t>
            </a: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langue française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un atout majeur dans la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territorialisation de la puissance française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6528264" y="211393"/>
            <a:ext cx="5405805" cy="313932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Entre « hard power » et « soft-power », une </a:t>
            </a:r>
            <a:r>
              <a:rPr lang="fr-FR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volonté de s’imposer </a:t>
            </a:r>
            <a:r>
              <a:rPr lang="fr-FR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différentes échelles : </a:t>
            </a:r>
            <a:endParaRPr lang="fr-FR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endParaRPr lang="fr-FR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puissance économique majeure</a:t>
            </a:r>
            <a:r>
              <a:rPr lang="fr-F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qui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oscille entre échelle mondiale et régionale</a:t>
            </a:r>
          </a:p>
          <a:p>
            <a:pPr marL="285750" indent="-285750" algn="just">
              <a:buFontTx/>
              <a:buChar char="-"/>
            </a:pP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Intervention militaire </a:t>
            </a: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une volonté de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peser à l’échelle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mondiale</a:t>
            </a:r>
          </a:p>
          <a:p>
            <a:pPr marL="285750" indent="-285750" algn="just">
              <a:buFontTx/>
              <a:buChar char="-"/>
            </a:pPr>
            <a:r>
              <a:rPr lang="fr-F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</a:t>
            </a:r>
            <a:r>
              <a:rPr lang="fr-F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rayonnement culturel et diplomatique à toutes les </a:t>
            </a:r>
            <a:r>
              <a:rPr lang="fr-FR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échelles</a:t>
            </a:r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61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428" y="3203453"/>
            <a:ext cx="7041572" cy="365454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725510" cy="409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7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55447"/>
            <a:ext cx="12073142" cy="1325563"/>
          </a:xfrm>
        </p:spPr>
        <p:txBody>
          <a:bodyPr>
            <a:noAutofit/>
          </a:bodyPr>
          <a:lstStyle/>
          <a:p>
            <a:pPr marL="742950" indent="-742950" algn="ctr">
              <a:buFont typeface="Wingdings" panose="05000000000000000000" pitchFamily="2" charset="2"/>
              <a:buChar char="Ø"/>
            </a:pPr>
            <a:r>
              <a:rPr lang="fr-FR" sz="2800" b="1" dirty="0">
                <a:solidFill>
                  <a:srgbClr val="C00000"/>
                </a:solidFill>
              </a:rPr>
              <a:t>Puissance</a:t>
            </a:r>
            <a:r>
              <a:rPr lang="fr-FR" sz="2800" b="1" dirty="0">
                <a:solidFill>
                  <a:srgbClr val="002060"/>
                </a:solidFill>
              </a:rPr>
              <a:t> : la capacité d’un Etat d’influer sur le comportement des autres. </a:t>
            </a:r>
            <a:r>
              <a:rPr lang="fr-FR" sz="2400" b="1" dirty="0">
                <a:solidFill>
                  <a:srgbClr val="002060"/>
                </a:solidFill>
              </a:rPr>
              <a:t/>
            </a:r>
            <a:br>
              <a:rPr lang="fr-FR" sz="2400" b="1" dirty="0">
                <a:solidFill>
                  <a:srgbClr val="002060"/>
                </a:solidFill>
              </a:rPr>
            </a:br>
            <a:endParaRPr lang="fr-FR" sz="24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9089" y="1681163"/>
            <a:ext cx="5157787" cy="823912"/>
          </a:xfrm>
        </p:spPr>
        <p:txBody>
          <a:bodyPr/>
          <a:lstStyle/>
          <a:p>
            <a:pPr algn="ctr"/>
            <a:r>
              <a:rPr lang="fr-FR" dirty="0" smtClean="0">
                <a:solidFill>
                  <a:srgbClr val="C00000"/>
                </a:solidFill>
              </a:rPr>
              <a:t>« Hard Power »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>
                <a:solidFill>
                  <a:srgbClr val="002060"/>
                </a:solidFill>
              </a:rPr>
              <a:t>Démographie 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Poids économique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Poids politique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Poids militaire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fr-FR" dirty="0" smtClean="0">
                <a:solidFill>
                  <a:srgbClr val="C00000"/>
                </a:solidFill>
              </a:rPr>
              <a:t>« Soft Power »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889954" y="2505075"/>
            <a:ext cx="5183188" cy="3684588"/>
          </a:xfrm>
        </p:spPr>
        <p:txBody>
          <a:bodyPr/>
          <a:lstStyle/>
          <a:p>
            <a:endParaRPr lang="fr-FR" dirty="0" smtClean="0"/>
          </a:p>
          <a:p>
            <a:r>
              <a:rPr lang="fr-FR" dirty="0" smtClean="0">
                <a:solidFill>
                  <a:srgbClr val="002060"/>
                </a:solidFill>
              </a:rPr>
              <a:t>Manière de vivre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Productions culturelles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Langue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Diplomatie</a:t>
            </a:r>
            <a:endParaRPr lang="fr-FR" dirty="0">
              <a:solidFill>
                <a:srgbClr val="002060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5997575" y="1828800"/>
            <a:ext cx="0" cy="4237703"/>
          </a:xfrm>
          <a:prstGeom prst="line">
            <a:avLst/>
          </a:prstGeom>
          <a:ln w="571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04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355447"/>
            <a:ext cx="12073142" cy="1325563"/>
          </a:xfrm>
        </p:spPr>
        <p:txBody>
          <a:bodyPr>
            <a:noAutofit/>
          </a:bodyPr>
          <a:lstStyle/>
          <a:p>
            <a:pPr marL="742950" indent="-742950" algn="ctr">
              <a:buFont typeface="Wingdings" panose="05000000000000000000" pitchFamily="2" charset="2"/>
              <a:buChar char="Ø"/>
            </a:pPr>
            <a:r>
              <a:rPr lang="fr-FR" sz="2800" b="1" dirty="0">
                <a:solidFill>
                  <a:srgbClr val="C00000"/>
                </a:solidFill>
              </a:rPr>
              <a:t>Puissance</a:t>
            </a:r>
            <a:r>
              <a:rPr lang="fr-FR" sz="2800" b="1" dirty="0">
                <a:solidFill>
                  <a:srgbClr val="002060"/>
                </a:solidFill>
              </a:rPr>
              <a:t> : la capacité d’un Etat d’influer sur le comportement des autres. </a:t>
            </a:r>
            <a:r>
              <a:rPr lang="fr-FR" sz="2400" b="1" dirty="0">
                <a:solidFill>
                  <a:srgbClr val="002060"/>
                </a:solidFill>
              </a:rPr>
              <a:t/>
            </a:r>
            <a:br>
              <a:rPr lang="fr-FR" sz="2400" b="1" dirty="0">
                <a:solidFill>
                  <a:srgbClr val="002060"/>
                </a:solidFill>
              </a:rPr>
            </a:br>
            <a:endParaRPr lang="fr-FR" sz="24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9089" y="1681163"/>
            <a:ext cx="5157787" cy="823912"/>
          </a:xfrm>
        </p:spPr>
        <p:txBody>
          <a:bodyPr/>
          <a:lstStyle/>
          <a:p>
            <a:pPr algn="ctr"/>
            <a:r>
              <a:rPr lang="fr-FR" dirty="0" smtClean="0">
                <a:solidFill>
                  <a:srgbClr val="C00000"/>
                </a:solidFill>
              </a:rPr>
              <a:t>« Hard Power » 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>
                <a:solidFill>
                  <a:srgbClr val="002060"/>
                </a:solidFill>
              </a:rPr>
              <a:t>Démographie 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Poids économique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Poids politique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Poids militaire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fr-FR" dirty="0" smtClean="0">
                <a:solidFill>
                  <a:srgbClr val="C00000"/>
                </a:solidFill>
              </a:rPr>
              <a:t>« Soft Power »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889954" y="2505075"/>
            <a:ext cx="5183188" cy="3684588"/>
          </a:xfrm>
        </p:spPr>
        <p:txBody>
          <a:bodyPr/>
          <a:lstStyle/>
          <a:p>
            <a:endParaRPr lang="fr-FR" dirty="0" smtClean="0"/>
          </a:p>
          <a:p>
            <a:r>
              <a:rPr lang="fr-FR" dirty="0" smtClean="0">
                <a:solidFill>
                  <a:srgbClr val="002060"/>
                </a:solidFill>
              </a:rPr>
              <a:t>Manière de vivre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Productions culturelles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Langue</a:t>
            </a:r>
          </a:p>
          <a:p>
            <a:r>
              <a:rPr lang="fr-FR" dirty="0" smtClean="0">
                <a:solidFill>
                  <a:srgbClr val="002060"/>
                </a:solidFill>
              </a:rPr>
              <a:t>Diplomatie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8771" y="6189663"/>
            <a:ext cx="10515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 </a:t>
            </a:r>
            <a:r>
              <a:rPr lang="fr-FR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volonté</a:t>
            </a:r>
            <a:r>
              <a:rPr lang="fr-FR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celle d’influencer le reste du monde. </a:t>
            </a:r>
            <a:endParaRPr lang="fr-FR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Connecteur droit 9"/>
          <p:cNvCxnSpPr/>
          <p:nvPr/>
        </p:nvCxnSpPr>
        <p:spPr>
          <a:xfrm>
            <a:off x="5997575" y="1828800"/>
            <a:ext cx="0" cy="4237703"/>
          </a:xfrm>
          <a:prstGeom prst="line">
            <a:avLst/>
          </a:prstGeom>
          <a:ln w="571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41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>
            <a:off x="4000744" y="432979"/>
            <a:ext cx="3895736" cy="209317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Etats- Unis</a:t>
            </a:r>
            <a:endParaRPr 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992303" y="2645145"/>
            <a:ext cx="3312616" cy="189597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Europe</a:t>
            </a:r>
            <a:endParaRPr 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llipse 3"/>
          <p:cNvSpPr/>
          <p:nvPr/>
        </p:nvSpPr>
        <p:spPr>
          <a:xfrm>
            <a:off x="7764780" y="2688631"/>
            <a:ext cx="3370012" cy="180900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Asie-Pacifique</a:t>
            </a:r>
          </a:p>
          <a:p>
            <a:pPr algn="ctr"/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Japon, Chine…</a:t>
            </a:r>
            <a:endParaRPr 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4255758" y="4616760"/>
            <a:ext cx="3370012" cy="1809001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Pays des « Suds »</a:t>
            </a:r>
          </a:p>
          <a:p>
            <a:pPr algn="ctr"/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Inde, Brésil…</a:t>
            </a:r>
            <a:endParaRPr 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14886" y="3309844"/>
            <a:ext cx="32399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Monde multipolaire</a:t>
            </a:r>
            <a:endParaRPr lang="fr-F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11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3961" y="3173873"/>
            <a:ext cx="11258457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fr-FR" sz="4900" b="1" dirty="0" smtClean="0">
                <a:solidFill>
                  <a:schemeClr val="accent5">
                    <a:lumMod val="50000"/>
                  </a:schemeClr>
                </a:solidFill>
              </a:rPr>
              <a:t>Comment </a:t>
            </a:r>
            <a:r>
              <a:rPr lang="fr-FR" sz="4900" b="1" dirty="0">
                <a:solidFill>
                  <a:schemeClr val="accent5">
                    <a:lumMod val="50000"/>
                  </a:schemeClr>
                </a:solidFill>
              </a:rPr>
              <a:t>la France maintient-elle sa puissance tout en faisant face à des défis majeurs ? </a:t>
            </a:r>
            <a:br>
              <a:rPr lang="fr-FR" sz="4900" b="1" dirty="0">
                <a:solidFill>
                  <a:schemeClr val="accent5">
                    <a:lumMod val="50000"/>
                  </a:schemeClr>
                </a:solidFill>
              </a:rPr>
            </a:br>
            <a:endParaRPr lang="fr-FR" sz="49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2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190167" y="-127769"/>
            <a:ext cx="12099636" cy="8864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fr-FR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) La France, une puissance à différentes échelles</a:t>
            </a:r>
            <a:endParaRPr lang="fr-FR" sz="28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fr-FR" sz="2800" b="1" i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La France, une puissance européenne de premier rang</a:t>
            </a:r>
            <a:r>
              <a:rPr lang="fr-F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 rot="16200000">
            <a:off x="-862942" y="3369399"/>
            <a:ext cx="2106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solidFill>
                  <a:srgbClr val="3C4043"/>
                </a:solidFill>
                <a:latin typeface="arial" panose="020B0604020202020204" pitchFamily="34" charset="0"/>
              </a:rPr>
              <a:t>DILA 2019, vie-publique.fr</a:t>
            </a:r>
            <a:endParaRPr lang="fr-FR" sz="12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92" y="1315564"/>
            <a:ext cx="5010150" cy="50768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92" y="5674859"/>
            <a:ext cx="5067300" cy="10858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17874" y="5674859"/>
            <a:ext cx="40145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Gabor </a:t>
            </a:r>
            <a:r>
              <a:rPr lang="fr-FR" sz="1200" dirty="0" err="1">
                <a:latin typeface="Arial" panose="020B0604020202020204" pitchFamily="34" charset="0"/>
                <a:cs typeface="Arial" panose="020B0604020202020204" pitchFamily="34" charset="0"/>
              </a:rPr>
              <a:t>Kovacs</a:t>
            </a:r>
            <a:r>
              <a:rPr lang="fr-FR" sz="1200" dirty="0">
                <a:latin typeface="Arial" panose="020B0604020202020204" pitchFamily="34" charset="0"/>
                <a:cs typeface="Arial" panose="020B0604020202020204" pitchFamily="34" charset="0"/>
              </a:rPr>
              <a:t> / Flickr Parlement européen CC-BY-4.0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3483" y="1882099"/>
            <a:ext cx="5823345" cy="379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2075</TotalTime>
  <Words>1068</Words>
  <Application>Microsoft Office PowerPoint</Application>
  <PresentationFormat>Personnalisé</PresentationFormat>
  <Paragraphs>205</Paragraphs>
  <Slides>46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47" baseType="lpstr">
      <vt:lpstr>Thème Office</vt:lpstr>
      <vt:lpstr>La France, puissance européenne, mondiale et maritime</vt:lpstr>
      <vt:lpstr>Présentation PowerPoint</vt:lpstr>
      <vt:lpstr>Présentation PowerPoint</vt:lpstr>
      <vt:lpstr>Puissance : la capacité d’un Etat d’influer sur le comportement des autres Etats.  </vt:lpstr>
      <vt:lpstr>Puissance : la capacité d’un Etat d’influer sur le comportement des autres.  </vt:lpstr>
      <vt:lpstr>Puissance : la capacité d’un Etat d’influer sur le comportement des autres.  </vt:lpstr>
      <vt:lpstr>Présentation PowerPoint</vt:lpstr>
      <vt:lpstr>Comment la France maintient-elle sa puissance tout en faisant face à des défis majeurs ?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II) Entre « hard power » et « soft-power » :  une volonté de s’imposer à différentes échelles   A) Une puissance économique qui oscille entre échelle mondiale et régionale   </vt:lpstr>
      <vt:lpstr>Présentation PowerPoint</vt:lpstr>
      <vt:lpstr>Présentation PowerPoint</vt:lpstr>
      <vt:lpstr>II) Entre « hard power » et « soft-power » : une volonté de s’imposer à différentes échelles  B) Puissance politique et militaire : la volonté de s’imposer à l’échelle mondiale</vt:lpstr>
      <vt:lpstr>Présentation PowerPoint</vt:lpstr>
      <vt:lpstr>Présentation PowerPoint</vt:lpstr>
      <vt:lpstr>II) Entre « hard power » et « soft-power »  : une volonté de s’imposer à différentes échelles  C) Un rayonnement culturel et diplomatique à toutes les échelles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III) La France, une puissance qui fait face à des limites et des défis majeurs A) Des défis internes et externes, limites à la puissance 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Mers et océans : un monde maritimisé</dc:title>
  <dc:creator>MarionG</dc:creator>
  <cp:lastModifiedBy>Administration centrale</cp:lastModifiedBy>
  <cp:revision>235</cp:revision>
  <dcterms:created xsi:type="dcterms:W3CDTF">2020-04-08T08:32:14Z</dcterms:created>
  <dcterms:modified xsi:type="dcterms:W3CDTF">2020-05-11T15:37:31Z</dcterms:modified>
</cp:coreProperties>
</file>