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01" r:id="rId3"/>
    <p:sldId id="257" r:id="rId4"/>
    <p:sldId id="258" r:id="rId5"/>
    <p:sldId id="259" r:id="rId6"/>
    <p:sldId id="307" r:id="rId7"/>
    <p:sldId id="261" r:id="rId8"/>
    <p:sldId id="282" r:id="rId9"/>
    <p:sldId id="263" r:id="rId10"/>
    <p:sldId id="289" r:id="rId11"/>
    <p:sldId id="265" r:id="rId12"/>
    <p:sldId id="283" r:id="rId13"/>
    <p:sldId id="268" r:id="rId14"/>
    <p:sldId id="290" r:id="rId15"/>
    <p:sldId id="295" r:id="rId16"/>
    <p:sldId id="269" r:id="rId17"/>
    <p:sldId id="291" r:id="rId18"/>
    <p:sldId id="270" r:id="rId19"/>
    <p:sldId id="292" r:id="rId20"/>
    <p:sldId id="284" r:id="rId21"/>
    <p:sldId id="271" r:id="rId22"/>
    <p:sldId id="304" r:id="rId23"/>
    <p:sldId id="302" r:id="rId24"/>
    <p:sldId id="303" r:id="rId25"/>
    <p:sldId id="285" r:id="rId26"/>
    <p:sldId id="274" r:id="rId27"/>
    <p:sldId id="305" r:id="rId28"/>
    <p:sldId id="286" r:id="rId29"/>
    <p:sldId id="287" r:id="rId30"/>
    <p:sldId id="298" r:id="rId31"/>
    <p:sldId id="288" r:id="rId32"/>
    <p:sldId id="278" r:id="rId33"/>
    <p:sldId id="300" r:id="rId34"/>
    <p:sldId id="306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onG" initials="M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979" autoAdjust="0"/>
  </p:normalViewPr>
  <p:slideViewPr>
    <p:cSldViewPr snapToGrid="0">
      <p:cViewPr varScale="1">
        <p:scale>
          <a:sx n="68" d="100"/>
          <a:sy n="68" d="100"/>
        </p:scale>
        <p:origin x="-82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79DF45-1BC6-4512-A3A3-5B868A05A484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57C9A-3428-49D5-AEBA-65241C8F50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00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172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57C9A-3428-49D5-AEBA-65241C8F50ED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303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806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7519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399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634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361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8705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2259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2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804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8215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C0A97-6878-49CA-AD5D-E52E032613DC}" type="datetimeFigureOut">
              <a:rPr lang="fr-FR" smtClean="0"/>
              <a:t>16/04/2020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B119A8-1194-4B03-9A58-DDE26850A9D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9831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83C0A97-6878-49CA-AD5D-E52E032613DC}" type="datetimeFigureOut">
              <a:rPr lang="fr-FR" smtClean="0"/>
              <a:pPr/>
              <a:t>16/04/2020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C3B119A8-1194-4B03-9A58-DDE26850A9D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817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14167" y="1672970"/>
            <a:ext cx="9144000" cy="2387600"/>
          </a:xfrm>
        </p:spPr>
        <p:txBody>
          <a:bodyPr/>
          <a:lstStyle/>
          <a:p>
            <a:r>
              <a:rPr lang="fr-FR" dirty="0" smtClean="0">
                <a:solidFill>
                  <a:srgbClr val="002060"/>
                </a:solidFill>
              </a:rPr>
              <a:t>Mers et océans :</a:t>
            </a:r>
            <a:br>
              <a:rPr lang="fr-FR" dirty="0" smtClean="0">
                <a:solidFill>
                  <a:srgbClr val="002060"/>
                </a:solidFill>
              </a:rPr>
            </a:br>
            <a:r>
              <a:rPr lang="fr-FR" dirty="0" smtClean="0">
                <a:solidFill>
                  <a:srgbClr val="002060"/>
                </a:solidFill>
              </a:rPr>
              <a:t> un </a:t>
            </a:r>
            <a:r>
              <a:rPr lang="fr-FR" dirty="0" smtClean="0">
                <a:solidFill>
                  <a:srgbClr val="002060"/>
                </a:solidFill>
              </a:rPr>
              <a:t>monde maritimisé</a:t>
            </a:r>
            <a:endParaRPr lang="fr-FR" dirty="0">
              <a:solidFill>
                <a:srgbClr val="00206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25678" y="4270631"/>
            <a:ext cx="9144000" cy="1655762"/>
          </a:xfrm>
        </p:spPr>
        <p:txBody>
          <a:bodyPr/>
          <a:lstStyle/>
          <a:p>
            <a:r>
              <a:rPr lang="fr-FR" dirty="0" smtClean="0">
                <a:solidFill>
                  <a:srgbClr val="0070C0"/>
                </a:solidFill>
              </a:rPr>
              <a:t>Classe de 4</a:t>
            </a:r>
            <a:r>
              <a:rPr lang="fr-FR" baseline="30000" dirty="0" smtClean="0">
                <a:solidFill>
                  <a:srgbClr val="0070C0"/>
                </a:solidFill>
              </a:rPr>
              <a:t>ème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9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routesmaritim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6280" y="-1224823"/>
            <a:ext cx="6786880" cy="9636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1"/>
          <p:cNvSpPr txBox="1">
            <a:spLocks noChangeArrowheads="1"/>
          </p:cNvSpPr>
          <p:nvPr/>
        </p:nvSpPr>
        <p:spPr bwMode="auto">
          <a:xfrm>
            <a:off x="4172386" y="0"/>
            <a:ext cx="32603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routes maritimes en 2019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659988" y="6450036"/>
            <a:ext cx="4428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Tristan Lecoq et Florence </a:t>
            </a:r>
            <a:r>
              <a:rPr lang="fr-FR" sz="1200" dirty="0" err="1" smtClean="0"/>
              <a:t>Smits</a:t>
            </a:r>
            <a:r>
              <a:rPr lang="fr-FR" sz="1200" dirty="0" smtClean="0"/>
              <a:t> </a:t>
            </a:r>
            <a:r>
              <a:rPr lang="fr-FR" sz="1200" i="1" dirty="0" smtClean="0"/>
              <a:t>Enseigner la mer </a:t>
            </a:r>
            <a:r>
              <a:rPr lang="fr-FR" sz="1200" dirty="0" smtClean="0"/>
              <a:t>Paris, </a:t>
            </a:r>
            <a:r>
              <a:rPr lang="fr-FR" sz="1200" dirty="0" err="1" smtClean="0"/>
              <a:t>Canopé</a:t>
            </a:r>
            <a:r>
              <a:rPr lang="fr-FR" sz="1200" dirty="0" smtClean="0"/>
              <a:t> 2019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8163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3" descr="cable(v2)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48912" y="-1490172"/>
            <a:ext cx="7177518" cy="101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oneTexte 1"/>
          <p:cNvSpPr txBox="1">
            <a:spLocks noChangeArrowheads="1"/>
          </p:cNvSpPr>
          <p:nvPr/>
        </p:nvSpPr>
        <p:spPr bwMode="auto">
          <a:xfrm>
            <a:off x="4223265" y="111368"/>
            <a:ext cx="328756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câbles sous-marins (2016)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817495" y="6515518"/>
            <a:ext cx="4421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1200" dirty="0">
                <a:solidFill>
                  <a:prstClr val="black"/>
                </a:solidFill>
              </a:rPr>
              <a:t>Tristan Lecoq et Florence </a:t>
            </a:r>
            <a:r>
              <a:rPr lang="fr-FR" sz="1200" dirty="0" err="1">
                <a:solidFill>
                  <a:prstClr val="black"/>
                </a:solidFill>
              </a:rPr>
              <a:t>Smits</a:t>
            </a:r>
            <a:r>
              <a:rPr lang="fr-FR" sz="1200" dirty="0">
                <a:solidFill>
                  <a:prstClr val="black"/>
                </a:solidFill>
              </a:rPr>
              <a:t> </a:t>
            </a:r>
            <a:r>
              <a:rPr lang="fr-FR" sz="1200" i="1" dirty="0">
                <a:solidFill>
                  <a:prstClr val="black"/>
                </a:solidFill>
              </a:rPr>
              <a:t>Enseigner la mer </a:t>
            </a:r>
            <a:r>
              <a:rPr lang="fr-FR" sz="1200" dirty="0">
                <a:solidFill>
                  <a:prstClr val="black"/>
                </a:solidFill>
              </a:rPr>
              <a:t>Paris, </a:t>
            </a:r>
            <a:r>
              <a:rPr lang="fr-FR" sz="1200" dirty="0" err="1">
                <a:solidFill>
                  <a:prstClr val="black"/>
                </a:solidFill>
              </a:rPr>
              <a:t>Canopé</a:t>
            </a:r>
            <a:r>
              <a:rPr lang="fr-FR" sz="1200" dirty="0">
                <a:solidFill>
                  <a:prstClr val="black"/>
                </a:solidFill>
              </a:rPr>
              <a:t> 2019</a:t>
            </a:r>
            <a:endParaRPr lang="fr-FR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3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0" y="311423"/>
            <a:ext cx="12099636" cy="3595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Mers et océans, des espaces majeurs de circulations et d’échanges</a:t>
            </a:r>
            <a:endParaRPr lang="fr-FR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Ports, canaux, détroits et façades maritimes, des espaces stratégiques dans un monde maritimisé</a:t>
            </a:r>
            <a: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dirty="0" smtClean="0"/>
              <a:t/>
            </a:r>
            <a:br>
              <a:rPr lang="fr-FR" sz="3200" dirty="0" smtClean="0"/>
            </a:br>
            <a:endParaRPr lang="fr-FR" sz="4800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622" y="1686154"/>
            <a:ext cx="10304392" cy="485385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56717" y="6575712"/>
            <a:ext cx="508000" cy="2336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735381" y="6595316"/>
            <a:ext cx="508000" cy="23368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484951" y="6542716"/>
            <a:ext cx="508000" cy="23368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8931068" y="6592449"/>
            <a:ext cx="50800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/>
          <p:cNvSpPr txBox="1"/>
          <p:nvPr/>
        </p:nvSpPr>
        <p:spPr>
          <a:xfrm>
            <a:off x="1003121" y="6523275"/>
            <a:ext cx="225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Porte-conteneurs</a:t>
            </a:r>
            <a:endParaRPr lang="fr-FR" sz="1600" dirty="0"/>
          </a:p>
        </p:txBody>
      </p:sp>
      <p:sp>
        <p:nvSpPr>
          <p:cNvPr id="15" name="ZoneTexte 14"/>
          <p:cNvSpPr txBox="1"/>
          <p:nvPr/>
        </p:nvSpPr>
        <p:spPr>
          <a:xfrm>
            <a:off x="4168525" y="6540012"/>
            <a:ext cx="1178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Pétroliers</a:t>
            </a:r>
            <a:endParaRPr lang="fr-FR" sz="1600" dirty="0"/>
          </a:p>
        </p:txBody>
      </p:sp>
      <p:sp>
        <p:nvSpPr>
          <p:cNvPr id="16" name="ZoneTexte 15"/>
          <p:cNvSpPr txBox="1"/>
          <p:nvPr/>
        </p:nvSpPr>
        <p:spPr>
          <a:xfrm>
            <a:off x="6461779" y="6523275"/>
            <a:ext cx="225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Navires de plaisance</a:t>
            </a:r>
            <a:endParaRPr lang="fr-FR" sz="1600" dirty="0"/>
          </a:p>
        </p:txBody>
      </p:sp>
      <p:sp>
        <p:nvSpPr>
          <p:cNvPr id="17" name="ZoneTexte 16"/>
          <p:cNvSpPr txBox="1"/>
          <p:nvPr/>
        </p:nvSpPr>
        <p:spPr>
          <a:xfrm>
            <a:off x="9665889" y="6508206"/>
            <a:ext cx="225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Navires de pêche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7227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2546" y="4432932"/>
            <a:ext cx="2986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Magnard, Histoire Géographie EMC, 2016</a:t>
            </a:r>
            <a:endParaRPr lang="fr-FR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603" y="622847"/>
            <a:ext cx="2604854" cy="381008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900" y="0"/>
            <a:ext cx="4967786" cy="6800659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686" y="4296848"/>
            <a:ext cx="3488158" cy="223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1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2766372" y="246161"/>
            <a:ext cx="59356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/>
              <a:t>Les points de passage stratégique des routes maritimes</a:t>
            </a:r>
            <a:endParaRPr lang="fr-FR" altLang="fr-FR" sz="20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75" y="929435"/>
            <a:ext cx="9991799" cy="587277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75" y="6540500"/>
            <a:ext cx="438308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7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53116" y="3746091"/>
            <a:ext cx="2753032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Mers et océans : un monde maritimisé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6473" y="179439"/>
            <a:ext cx="5207411" cy="283872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espaces majeurs de circulation et d’échanges :</a:t>
            </a: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forte croissance du commerce mondial par voie maritime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conteneurisation et gigantisme des navires</a:t>
            </a: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maritimes divers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(matériels, humains, immatériels)</a:t>
            </a: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stratégiques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cœur de la mondialisation (ports, canaux, détroits et façades maritimes)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-95807" y="53716"/>
            <a:ext cx="801208" cy="25066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287073" y="178658"/>
            <a:ext cx="5877234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16097" y="3579028"/>
            <a:ext cx="3195485" cy="116512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rc 12"/>
          <p:cNvCxnSpPr/>
          <p:nvPr/>
        </p:nvCxnSpPr>
        <p:spPr>
          <a:xfrm rot="10800000">
            <a:off x="3366690" y="3153476"/>
            <a:ext cx="1049407" cy="1098279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78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4960" y="1950085"/>
            <a:ext cx="1169416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II)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Mers et océans, des espaces stratégiques, convoités et sous tensions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 </a:t>
            </a:r>
            <a:r>
              <a:rPr lang="fr-FR" dirty="0"/>
              <a:t/>
            </a:r>
            <a:br>
              <a:rPr lang="fr-FR" dirty="0"/>
            </a:br>
            <a:r>
              <a:rPr lang="fr-FR" b="1" i="1" dirty="0" smtClean="0">
                <a:solidFill>
                  <a:schemeClr val="accent5"/>
                </a:solidFill>
              </a:rPr>
              <a:t>A) Des </a:t>
            </a:r>
            <a:r>
              <a:rPr lang="fr-FR" b="1" i="1" dirty="0">
                <a:solidFill>
                  <a:schemeClr val="accent5"/>
                </a:solidFill>
              </a:rPr>
              <a:t>espaces riches en ressources diverses</a:t>
            </a:r>
            <a:r>
              <a:rPr lang="fr-FR" b="1" dirty="0">
                <a:solidFill>
                  <a:schemeClr val="accent5"/>
                </a:solidFill>
              </a:rPr>
              <a:t/>
            </a:r>
            <a:br>
              <a:rPr lang="fr-FR" b="1" dirty="0">
                <a:solidFill>
                  <a:schemeClr val="accent5"/>
                </a:solidFill>
              </a:rPr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" y="460571"/>
            <a:ext cx="4599455" cy="266469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21" y="1514168"/>
            <a:ext cx="7448611" cy="52639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6212" y="3717197"/>
            <a:ext cx="4223409" cy="873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à 12%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la population mondiale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dépend de la pêche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3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1" y="265318"/>
            <a:ext cx="5312249" cy="307765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619464" y="4119716"/>
            <a:ext cx="5830529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1/3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des hydrocarbures mondiaux proviennent des mers et océans. 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0892" y="187436"/>
            <a:ext cx="4241236" cy="333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46" y="265318"/>
            <a:ext cx="5312249" cy="3077651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152" y="3534115"/>
            <a:ext cx="4861644" cy="332388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084" y="226057"/>
            <a:ext cx="4080045" cy="321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743" y="155011"/>
            <a:ext cx="9223580" cy="62826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650769" y="6437616"/>
            <a:ext cx="1797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>
                <a:solidFill>
                  <a:srgbClr val="3C4043"/>
                </a:solidFill>
                <a:latin typeface="arial" panose="020B0604020202020204" pitchFamily="34" charset="0"/>
              </a:rPr>
              <a:t>© T</a:t>
            </a:r>
            <a:r>
              <a:rPr lang="fr-FR" sz="1400" dirty="0">
                <a:solidFill>
                  <a:srgbClr val="343537"/>
                </a:solidFill>
                <a:latin typeface="RijksText"/>
              </a:rPr>
              <a:t>he </a:t>
            </a:r>
            <a:r>
              <a:rPr lang="fr-FR" sz="1400" dirty="0" err="1">
                <a:solidFill>
                  <a:srgbClr val="343537"/>
                </a:solidFill>
                <a:latin typeface="RijksText"/>
              </a:rPr>
              <a:t>Rijksmuseum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50023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4960" y="1950085"/>
            <a:ext cx="116941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II)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fr-FR" dirty="0">
                <a:solidFill>
                  <a:schemeClr val="accent5">
                    <a:lumMod val="50000"/>
                  </a:schemeClr>
                </a:solidFill>
              </a:rPr>
              <a:t>Mers et océans, des espaces stratégiques, convoités et sous tensions</a:t>
            </a:r>
            <a:br>
              <a:rPr lang="fr-FR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b="1" dirty="0"/>
              <a:t> </a:t>
            </a:r>
            <a:r>
              <a:rPr lang="fr-FR" dirty="0"/>
              <a:t/>
            </a:r>
            <a:br>
              <a:rPr lang="fr-FR" dirty="0"/>
            </a:br>
            <a:r>
              <a:rPr lang="fr-FR" b="1" i="1" dirty="0">
                <a:solidFill>
                  <a:schemeClr val="accent5"/>
                </a:solidFill>
              </a:rPr>
              <a:t>B</a:t>
            </a:r>
            <a:r>
              <a:rPr lang="fr-FR" b="1" i="1" dirty="0" smtClean="0">
                <a:solidFill>
                  <a:schemeClr val="accent5"/>
                </a:solidFill>
              </a:rPr>
              <a:t>) </a:t>
            </a:r>
            <a:r>
              <a:rPr lang="fr-FR" b="1" i="1" dirty="0">
                <a:solidFill>
                  <a:schemeClr val="accent5"/>
                </a:solidFill>
              </a:rPr>
              <a:t>Des espaces </a:t>
            </a:r>
            <a:r>
              <a:rPr lang="fr-FR" b="1" i="1" dirty="0" smtClean="0">
                <a:solidFill>
                  <a:schemeClr val="accent5"/>
                </a:solidFill>
              </a:rPr>
              <a:t>convoités et appropriés</a:t>
            </a:r>
            <a:r>
              <a:rPr lang="fr-FR" dirty="0" smtClean="0">
                <a:solidFill>
                  <a:schemeClr val="accent5"/>
                </a:solidFill>
              </a:rPr>
              <a:t> </a:t>
            </a:r>
            <a:endParaRPr lang="fr-FR" dirty="0">
              <a:solidFill>
                <a:schemeClr val="accent5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3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394" y="1268361"/>
            <a:ext cx="9141288" cy="479814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42451" y="462115"/>
            <a:ext cx="5299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Convention de </a:t>
            </a:r>
            <a:r>
              <a:rPr 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Montego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1982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62" y="689793"/>
            <a:ext cx="8845331" cy="6069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04238" y="117675"/>
            <a:ext cx="6124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fr-FR" altLang="fr-FR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FR" altLang="fr-FR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revendications d’appropriation des mers et océans</a:t>
            </a:r>
            <a:endParaRPr lang="fr-FR" altLang="fr-FR" sz="2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62" y="6540500"/>
            <a:ext cx="4383087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902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820" y="88490"/>
            <a:ext cx="6921448" cy="666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9599" y="88490"/>
            <a:ext cx="4433137" cy="320378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599" y="3476412"/>
            <a:ext cx="4433137" cy="328084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4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40" y="165603"/>
            <a:ext cx="8651088" cy="644167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14960" y="1950085"/>
            <a:ext cx="1169416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dirty="0" smtClean="0">
                <a:solidFill>
                  <a:srgbClr val="002060"/>
                </a:solidFill>
              </a:rPr>
              <a:t>II)</a:t>
            </a:r>
            <a:r>
              <a:rPr lang="fr-FR" dirty="0">
                <a:solidFill>
                  <a:srgbClr val="002060"/>
                </a:solidFill>
              </a:rPr>
              <a:t> Mers et océans, des espaces stratégiques, convoités et sous tensions</a:t>
            </a:r>
            <a:r>
              <a:rPr lang="fr-FR" dirty="0"/>
              <a:t/>
            </a:r>
            <a:br>
              <a:rPr lang="fr-FR" dirty="0"/>
            </a:br>
            <a:r>
              <a:rPr lang="fr-FR" b="1" dirty="0"/>
              <a:t> </a:t>
            </a:r>
            <a:r>
              <a:rPr lang="fr-FR" dirty="0"/>
              <a:t/>
            </a:r>
            <a:br>
              <a:rPr lang="fr-FR" dirty="0"/>
            </a:br>
            <a:r>
              <a:rPr lang="fr-FR" b="1" i="1" dirty="0" smtClean="0">
                <a:solidFill>
                  <a:schemeClr val="accent5"/>
                </a:solidFill>
              </a:rPr>
              <a:t>C) </a:t>
            </a:r>
            <a:r>
              <a:rPr lang="fr-FR" b="1" i="1" dirty="0">
                <a:solidFill>
                  <a:schemeClr val="accent5"/>
                </a:solidFill>
              </a:rPr>
              <a:t>Des espaces sous tensions</a:t>
            </a:r>
            <a:r>
              <a:rPr lang="fr-FR" dirty="0">
                <a:solidFill>
                  <a:schemeClr val="accent5"/>
                </a:solidFill>
              </a:rPr>
              <a:t/>
            </a:r>
            <a:br>
              <a:rPr lang="fr-FR" dirty="0">
                <a:solidFill>
                  <a:schemeClr val="accent5"/>
                </a:solidFill>
              </a:rPr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54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384"/>
            <a:ext cx="9643110" cy="4881717"/>
          </a:xfrm>
          <a:prstGeom prst="rect">
            <a:avLst/>
          </a:prstGeom>
        </p:spPr>
      </p:pic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1132725" y="5269693"/>
            <a:ext cx="36888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 principales zones de piraterie </a:t>
            </a:r>
            <a:endParaRPr lang="fr-FR" altLang="fr-F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719" y="3705884"/>
            <a:ext cx="5662790" cy="3136490"/>
          </a:xfrm>
          <a:prstGeom prst="rect">
            <a:avLst/>
          </a:prstGeom>
        </p:spPr>
      </p:pic>
      <p:sp>
        <p:nvSpPr>
          <p:cNvPr id="7" name="Flèche en arc 6"/>
          <p:cNvSpPr/>
          <p:nvPr/>
        </p:nvSpPr>
        <p:spPr>
          <a:xfrm rot="15333203">
            <a:off x="7691102" y="3216680"/>
            <a:ext cx="946135" cy="978408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08815" y="6565375"/>
            <a:ext cx="6319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D.R</a:t>
            </a:r>
            <a:r>
              <a:rPr lang="fr-FR" sz="1200" dirty="0">
                <a:solidFill>
                  <a:srgbClr val="222222"/>
                </a:solidFill>
                <a:latin typeface="times new roman" panose="02020603050405020304" pitchFamily="18" charset="0"/>
              </a:rPr>
              <a:t>.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3919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53116" y="3746091"/>
            <a:ext cx="2753032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Mers et océans : un monde maritimisé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6473" y="179439"/>
            <a:ext cx="5207411" cy="283872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espaces majeurs de circulation et d’échanges :</a:t>
            </a: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forte croissance du commerce mondial par voie maritime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conteneurisation et gigantisme des navires</a:t>
            </a: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maritimes divers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(matériels, humains, immatériels)</a:t>
            </a: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stratégiques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cœur de la mondialisation (ports, canaux, détroits et façades maritimes)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-95807" y="53716"/>
            <a:ext cx="801208" cy="25066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6528265" y="152138"/>
            <a:ext cx="5405805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16097" y="3579028"/>
            <a:ext cx="3195485" cy="116512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rc 12"/>
          <p:cNvCxnSpPr/>
          <p:nvPr/>
        </p:nvCxnSpPr>
        <p:spPr>
          <a:xfrm rot="10800000">
            <a:off x="3366690" y="3153476"/>
            <a:ext cx="1049407" cy="1098279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83292" y="211393"/>
            <a:ext cx="5095753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espaces stratégiques, convoités et sous tensions 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espaces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très riches en ressources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espaces de plus en plus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appropriés : ZEE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convoités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sous tensions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entre les Etats et piraterie. </a:t>
            </a: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27287" y="152139"/>
            <a:ext cx="5631061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en arc 9"/>
          <p:cNvCxnSpPr/>
          <p:nvPr/>
        </p:nvCxnSpPr>
        <p:spPr>
          <a:xfrm flipV="1">
            <a:off x="7611582" y="3153476"/>
            <a:ext cx="1135544" cy="1114158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59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763" y="437270"/>
            <a:ext cx="1169416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sz="4000" dirty="0" smtClean="0">
                <a:solidFill>
                  <a:schemeClr val="accent5">
                    <a:lumMod val="50000"/>
                  </a:schemeClr>
                </a:solidFill>
              </a:rPr>
              <a:t>III) Mers </a:t>
            </a:r>
            <a:r>
              <a:rPr lang="fr-FR" sz="4000" dirty="0">
                <a:solidFill>
                  <a:schemeClr val="accent5">
                    <a:lumMod val="50000"/>
                  </a:schemeClr>
                </a:solidFill>
              </a:rPr>
              <a:t>et océans, des espaces à </a:t>
            </a:r>
            <a:r>
              <a:rPr lang="fr-FR" sz="4000" dirty="0" smtClean="0">
                <a:solidFill>
                  <a:schemeClr val="accent5">
                    <a:lumMod val="50000"/>
                  </a:schemeClr>
                </a:solidFill>
              </a:rPr>
              <a:t>protéger</a:t>
            </a:r>
            <a:r>
              <a:rPr lang="fr-FR" sz="4000" dirty="0">
                <a:solidFill>
                  <a:schemeClr val="accent5"/>
                </a:solidFill>
              </a:rPr>
              <a:t/>
            </a:r>
            <a:br>
              <a:rPr lang="fr-FR" sz="4000" dirty="0">
                <a:solidFill>
                  <a:schemeClr val="accent5"/>
                </a:solidFill>
              </a:rPr>
            </a:br>
            <a:r>
              <a:rPr lang="fr-FR" sz="4000" b="1" i="1" dirty="0" smtClean="0">
                <a:solidFill>
                  <a:schemeClr val="accent5"/>
                </a:solidFill>
              </a:rPr>
              <a:t>A) Des </a:t>
            </a:r>
            <a:r>
              <a:rPr lang="fr-FR" sz="4000" b="1" i="1" dirty="0">
                <a:solidFill>
                  <a:schemeClr val="accent5"/>
                </a:solidFill>
              </a:rPr>
              <a:t>espaces vitaux</a:t>
            </a:r>
            <a:r>
              <a:rPr lang="fr-FR" dirty="0">
                <a:solidFill>
                  <a:schemeClr val="accent5"/>
                </a:solidFill>
              </a:rPr>
              <a:t/>
            </a:r>
            <a:br>
              <a:rPr lang="fr-FR" dirty="0">
                <a:solidFill>
                  <a:schemeClr val="accent5"/>
                </a:solidFill>
              </a:rPr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31" y="1454041"/>
            <a:ext cx="3861123" cy="259176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535" y="1474764"/>
            <a:ext cx="3751198" cy="252889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653" y="1432625"/>
            <a:ext cx="3516034" cy="261317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5700" y="4134292"/>
            <a:ext cx="3936066" cy="262046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472" y="4134292"/>
            <a:ext cx="3625564" cy="26239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61155" y="5909895"/>
            <a:ext cx="20351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20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Tristan Estaque</a:t>
            </a:r>
            <a:endParaRPr lang="fr-FR" sz="2000" dirty="0"/>
          </a:p>
        </p:txBody>
      </p:sp>
      <p:sp>
        <p:nvSpPr>
          <p:cNvPr id="3" name="Rectangle 2"/>
          <p:cNvSpPr/>
          <p:nvPr/>
        </p:nvSpPr>
        <p:spPr>
          <a:xfrm>
            <a:off x="-61155" y="6286526"/>
            <a:ext cx="1996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00" dirty="0" smtClean="0">
                <a:solidFill>
                  <a:srgbClr val="444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étudiant </a:t>
            </a:r>
            <a:r>
              <a:rPr lang="fr-FR" sz="1200" dirty="0">
                <a:solidFill>
                  <a:srgbClr val="4449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biologie marine à Aix-Marseille Université</a:t>
            </a:r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88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7687" y="1075014"/>
            <a:ext cx="116941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III) Mers et océans, des espaces à protéger</a:t>
            </a:r>
            <a:b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b="1" i="1" dirty="0">
                <a:solidFill>
                  <a:schemeClr val="accent5"/>
                </a:solidFill>
              </a:rPr>
              <a:t>B</a:t>
            </a:r>
            <a:r>
              <a:rPr lang="fr-FR" b="1" i="1" dirty="0" smtClean="0">
                <a:solidFill>
                  <a:schemeClr val="accent5"/>
                </a:solidFill>
              </a:rPr>
              <a:t>) </a:t>
            </a:r>
            <a:r>
              <a:rPr lang="fr-FR" b="1" i="1" dirty="0">
                <a:solidFill>
                  <a:schemeClr val="accent5"/>
                </a:solidFill>
              </a:rPr>
              <a:t>Des espaces et des ressources menacées </a:t>
            </a:r>
            <a:r>
              <a:rPr lang="fr-FR" dirty="0">
                <a:solidFill>
                  <a:schemeClr val="accent5"/>
                </a:solidFill>
              </a:rPr>
              <a:t/>
            </a:r>
            <a:br>
              <a:rPr lang="fr-FR" dirty="0">
                <a:solidFill>
                  <a:schemeClr val="accent5"/>
                </a:solidFill>
              </a:rPr>
            </a:br>
            <a:r>
              <a:rPr lang="fr-FR" dirty="0" smtClean="0">
                <a:solidFill>
                  <a:schemeClr val="accent5"/>
                </a:solidFill>
              </a:rPr>
              <a:t/>
            </a:r>
            <a:br>
              <a:rPr lang="fr-FR" dirty="0" smtClean="0">
                <a:solidFill>
                  <a:schemeClr val="accent5"/>
                </a:solidFill>
              </a:rPr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823707" y="339860"/>
            <a:ext cx="4573463" cy="774506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250831" y="6541477"/>
            <a:ext cx="2937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Photographie Tristan Lecoq (Le Havre, 2015)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8261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576" y="353434"/>
            <a:ext cx="9614494" cy="616958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3224"/>
            <a:ext cx="2474495" cy="198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6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69" y="311423"/>
            <a:ext cx="6175086" cy="609016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3632" y="380249"/>
            <a:ext cx="3452318" cy="304954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7501" y="3699099"/>
            <a:ext cx="4265373" cy="270248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18953" y="3356505"/>
            <a:ext cx="2002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Ocean</a:t>
            </a:r>
            <a:r>
              <a:rPr lang="fr-FR" sz="12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Campus, Surf Rider</a:t>
            </a:r>
            <a:endParaRPr lang="fr-FR" sz="1200" dirty="0"/>
          </a:p>
        </p:txBody>
      </p:sp>
      <p:sp>
        <p:nvSpPr>
          <p:cNvPr id="8" name="Rectangle 7"/>
          <p:cNvSpPr/>
          <p:nvPr/>
        </p:nvSpPr>
        <p:spPr>
          <a:xfrm>
            <a:off x="8361521" y="6332761"/>
            <a:ext cx="2002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Ocean</a:t>
            </a:r>
            <a:r>
              <a:rPr lang="fr-FR" sz="12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Campus, Surf Rider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4592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5128" y="829208"/>
            <a:ext cx="11694160" cy="1325563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dirty="0" smtClean="0">
                <a:solidFill>
                  <a:schemeClr val="accent5">
                    <a:lumMod val="50000"/>
                  </a:schemeClr>
                </a:solidFill>
              </a:rPr>
              <a:t>III) Mers et océans, des espaces à protéger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i="1" dirty="0" smtClean="0">
                <a:solidFill>
                  <a:schemeClr val="accent5"/>
                </a:solidFill>
              </a:rPr>
              <a:t>C) Des </a:t>
            </a:r>
            <a:r>
              <a:rPr lang="fr-FR" b="1" i="1" dirty="0">
                <a:solidFill>
                  <a:schemeClr val="accent5"/>
                </a:solidFill>
              </a:rPr>
              <a:t>mesures de protection limitées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578" y="2252977"/>
            <a:ext cx="7440262" cy="40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8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35740"/>
            <a:ext cx="10854105" cy="555387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10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822" y="582347"/>
            <a:ext cx="6350829" cy="581966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027" y="622848"/>
            <a:ext cx="4400767" cy="2869334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088" y="3852318"/>
            <a:ext cx="4363706" cy="27647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33890" y="6478609"/>
            <a:ext cx="2002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3C4043"/>
                </a:solidFill>
                <a:latin typeface="arial" panose="020B0604020202020204" pitchFamily="34" charset="0"/>
              </a:rPr>
              <a:t>© </a:t>
            </a:r>
            <a:r>
              <a:rPr lang="fr-FR" sz="1200" dirty="0" err="1" smtClean="0">
                <a:solidFill>
                  <a:srgbClr val="222222"/>
                </a:solidFill>
                <a:latin typeface="times new roman" panose="02020603050405020304" pitchFamily="18" charset="0"/>
              </a:rPr>
              <a:t>Ocean</a:t>
            </a:r>
            <a:r>
              <a:rPr lang="fr-FR" sz="1200" dirty="0" smtClean="0">
                <a:solidFill>
                  <a:srgbClr val="222222"/>
                </a:solidFill>
                <a:latin typeface="times new roman" panose="02020603050405020304" pitchFamily="18" charset="0"/>
              </a:rPr>
              <a:t> Campus, Surf Rider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41038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53116" y="3746091"/>
            <a:ext cx="2753032" cy="83099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Mers et océans : un monde maritimisé</a:t>
            </a:r>
            <a:endParaRPr lang="fr-FR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6473" y="179439"/>
            <a:ext cx="5207411" cy="2838724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espaces majeurs de circulation et d’échanges :</a:t>
            </a: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forte croissance du commerce mondial par voie maritime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conteneurisation et gigantisme des navires</a:t>
            </a: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maritimes divers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(matériels, humains, immatériels)</a:t>
            </a:r>
          </a:p>
          <a:p>
            <a:pPr marL="285750" indent="-285750" algn="just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stratégiques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cœur de la mondialisation (ports, canaux, détroits et façades maritimes)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-95807" y="53716"/>
            <a:ext cx="801208" cy="250669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6528265" y="152138"/>
            <a:ext cx="5405805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4416097" y="3579028"/>
            <a:ext cx="3195485" cy="116512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rc 12"/>
          <p:cNvCxnSpPr/>
          <p:nvPr/>
        </p:nvCxnSpPr>
        <p:spPr>
          <a:xfrm rot="10800000">
            <a:off x="3366690" y="3153476"/>
            <a:ext cx="1049407" cy="1098279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683292" y="211393"/>
            <a:ext cx="5095753" cy="34163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espaces stratégiques, convoités et sous tensions </a:t>
            </a:r>
            <a:r>
              <a:rPr lang="fr-FR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espaces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très riches en ressources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espaces de plus en plus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appropriés : ZEE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espaces convoités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sous tensions 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entre les Etats et piraterie. </a:t>
            </a:r>
          </a:p>
          <a:p>
            <a:pPr algn="just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327287" y="152139"/>
            <a:ext cx="5631061" cy="3204359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en arc 9"/>
          <p:cNvCxnSpPr/>
          <p:nvPr/>
        </p:nvCxnSpPr>
        <p:spPr>
          <a:xfrm flipV="1">
            <a:off x="7611582" y="3153476"/>
            <a:ext cx="1135544" cy="1114158"/>
          </a:xfrm>
          <a:prstGeom prst="curvedConnector2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à coins arrondis 10"/>
          <p:cNvSpPr/>
          <p:nvPr/>
        </p:nvSpPr>
        <p:spPr>
          <a:xfrm>
            <a:off x="1904999" y="5149085"/>
            <a:ext cx="8249265" cy="1622322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203346" y="5129309"/>
            <a:ext cx="75100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 espaces à protéger :</a:t>
            </a:r>
          </a:p>
          <a:p>
            <a:endParaRPr lang="fr-FR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espaces vitaux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régulateurs climatiques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réservoir de biodiversité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océans dégradés </a:t>
            </a: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pollution, surpêche et destruction des milieux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 </a:t>
            </a:r>
            <a:r>
              <a:rPr lang="fr-F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mesures de protection encore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limitées</a:t>
            </a:r>
          </a:p>
        </p:txBody>
      </p:sp>
      <p:cxnSp>
        <p:nvCxnSpPr>
          <p:cNvPr id="14" name="Connecteur en arc 13"/>
          <p:cNvCxnSpPr/>
          <p:nvPr/>
        </p:nvCxnSpPr>
        <p:spPr>
          <a:xfrm rot="5400000">
            <a:off x="5829777" y="4951961"/>
            <a:ext cx="399709" cy="1"/>
          </a:xfrm>
          <a:prstGeom prst="curvedConnector3">
            <a:avLst>
              <a:gd name="adj1" fmla="val 111497"/>
            </a:avLst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5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84491" y="1029775"/>
            <a:ext cx="559455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Mers et océans = </a:t>
            </a:r>
            <a:r>
              <a:rPr lang="fr-FR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70% de la surface de la Terre</a:t>
            </a: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 espaces </a:t>
            </a:r>
            <a:r>
              <a:rPr lang="fr-FR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au cœur de la mondialisation. </a:t>
            </a: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Mondialisation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fr-FR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processus de généralisation des échanges entre les différentes parties de l’humanité, entre les différents lieux de la </a:t>
            </a:r>
            <a:r>
              <a:rPr lang="fr-FR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planète.</a:t>
            </a:r>
          </a:p>
          <a:p>
            <a:pPr algn="just">
              <a:lnSpc>
                <a:spcPct val="150000"/>
              </a:lnSpc>
            </a:pPr>
            <a:r>
              <a:rPr lang="fr-F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96" y="569348"/>
            <a:ext cx="5322516" cy="53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1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6818" y="2701924"/>
            <a:ext cx="10515600" cy="1325563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50000"/>
              </a:lnSpc>
            </a:pPr>
            <a: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  <a:t>Pourquoi </a:t>
            </a:r>
            <a:r>
              <a:rPr lang="fr-FR" sz="4900" b="1" dirty="0">
                <a:solidFill>
                  <a:schemeClr val="accent5">
                    <a:lumMod val="50000"/>
                  </a:schemeClr>
                </a:solidFill>
              </a:rPr>
              <a:t>les espaces maritimes </a:t>
            </a:r>
            <a: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  <a:t>sont-ils au </a:t>
            </a:r>
            <a:r>
              <a:rPr lang="fr-FR" sz="4900" b="1" dirty="0">
                <a:solidFill>
                  <a:schemeClr val="accent5">
                    <a:lumMod val="50000"/>
                  </a:schemeClr>
                </a:solidFill>
              </a:rPr>
              <a:t>cœur de la </a:t>
            </a:r>
            <a: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  <a:t>mondialisation ?</a:t>
            </a:r>
            <a:b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r-FR" sz="49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  <a:t>omment </a:t>
            </a:r>
            <a:r>
              <a:rPr lang="fr-FR" sz="4900" b="1" dirty="0">
                <a:solidFill>
                  <a:schemeClr val="accent5">
                    <a:lumMod val="50000"/>
                  </a:schemeClr>
                </a:solidFill>
              </a:rPr>
              <a:t>ces espaces </a:t>
            </a:r>
            <a: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  <a:t>sont-ils transformés </a:t>
            </a:r>
            <a:r>
              <a:rPr lang="fr-FR" sz="4900" b="1" dirty="0">
                <a:solidFill>
                  <a:schemeClr val="accent5">
                    <a:lumMod val="50000"/>
                  </a:schemeClr>
                </a:solidFill>
              </a:rPr>
              <a:t>par la </a:t>
            </a:r>
            <a:r>
              <a:rPr lang="fr-FR" sz="4900" b="1" dirty="0" smtClean="0">
                <a:solidFill>
                  <a:schemeClr val="accent5">
                    <a:lumMod val="50000"/>
                  </a:schemeClr>
                </a:solidFill>
              </a:rPr>
              <a:t>mondialisation ? </a:t>
            </a:r>
            <a:r>
              <a:rPr lang="fr-FR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fr-FR" b="1" dirty="0">
                <a:solidFill>
                  <a:schemeClr val="accent5">
                    <a:lumMod val="50000"/>
                  </a:schemeClr>
                </a:solidFill>
              </a:rPr>
            </a:br>
            <a:endParaRPr lang="fr-FR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sp>
        <p:nvSpPr>
          <p:cNvPr id="2" name="Titre 1"/>
          <p:cNvSpPr txBox="1">
            <a:spLocks/>
          </p:cNvSpPr>
          <p:nvPr/>
        </p:nvSpPr>
        <p:spPr>
          <a:xfrm>
            <a:off x="92364" y="60836"/>
            <a:ext cx="12099636" cy="3595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Mers et océans, des espaces majeurs de circulations et d’échanges</a:t>
            </a:r>
            <a: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200" b="1" i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Le transport maritime, au cœur de la mondialisation</a:t>
            </a:r>
            <a:r>
              <a:rPr lang="fr-FR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794" y="2228817"/>
            <a:ext cx="2238441" cy="4491658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113583" y="3169440"/>
            <a:ext cx="5313608" cy="1449970"/>
          </a:xfrm>
          <a:prstGeom prst="rect">
            <a:avLst/>
          </a:prstGeom>
        </p:spPr>
      </p:pic>
      <p:cxnSp>
        <p:nvCxnSpPr>
          <p:cNvPr id="20" name="Connecteur droit 19"/>
          <p:cNvCxnSpPr/>
          <p:nvPr/>
        </p:nvCxnSpPr>
        <p:spPr>
          <a:xfrm flipH="1">
            <a:off x="7377307" y="926128"/>
            <a:ext cx="9832" cy="5625103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 flipH="1">
            <a:off x="7344697" y="6551231"/>
            <a:ext cx="4542503" cy="0"/>
          </a:xfrm>
          <a:prstGeom prst="line">
            <a:avLst/>
          </a:prstGeom>
          <a:ln w="12700">
            <a:solidFill>
              <a:schemeClr val="tx1"/>
            </a:solidFill>
            <a:headEnd type="triangle" w="lg" len="lg"/>
            <a:tail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7387139" y="5105889"/>
            <a:ext cx="45425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7387139" y="3719673"/>
            <a:ext cx="45425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 flipH="1">
            <a:off x="7387139" y="2337589"/>
            <a:ext cx="45425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7387139" y="1081874"/>
            <a:ext cx="454250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342627" y="4828889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100m</a:t>
            </a:r>
            <a:endParaRPr lang="fr-FR" sz="1200" dirty="0"/>
          </a:p>
        </p:txBody>
      </p:sp>
      <p:sp>
        <p:nvSpPr>
          <p:cNvPr id="27" name="ZoneTexte 26"/>
          <p:cNvSpPr txBox="1"/>
          <p:nvPr/>
        </p:nvSpPr>
        <p:spPr>
          <a:xfrm>
            <a:off x="7388550" y="346168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</a:t>
            </a:r>
            <a:r>
              <a:rPr lang="fr-FR" sz="1200" dirty="0" smtClean="0"/>
              <a:t>00m</a:t>
            </a:r>
            <a:endParaRPr lang="fr-FR" sz="1200" dirty="0"/>
          </a:p>
        </p:txBody>
      </p:sp>
      <p:sp>
        <p:nvSpPr>
          <p:cNvPr id="28" name="ZoneTexte 27"/>
          <p:cNvSpPr txBox="1"/>
          <p:nvPr/>
        </p:nvSpPr>
        <p:spPr>
          <a:xfrm>
            <a:off x="7342626" y="2056459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3</a:t>
            </a:r>
            <a:r>
              <a:rPr lang="fr-FR" sz="1200" dirty="0" smtClean="0"/>
              <a:t>00m</a:t>
            </a:r>
            <a:endParaRPr lang="fr-FR" sz="1200" dirty="0"/>
          </a:p>
        </p:txBody>
      </p:sp>
      <p:sp>
        <p:nvSpPr>
          <p:cNvPr id="29" name="ZoneTexte 28"/>
          <p:cNvSpPr txBox="1"/>
          <p:nvPr/>
        </p:nvSpPr>
        <p:spPr>
          <a:xfrm>
            <a:off x="7373017" y="1086353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400m</a:t>
            </a:r>
            <a:endParaRPr lang="fr-FR" sz="1200" dirty="0"/>
          </a:p>
        </p:txBody>
      </p:sp>
      <p:sp>
        <p:nvSpPr>
          <p:cNvPr id="30" name="ZoneTexte 29"/>
          <p:cNvSpPr txBox="1"/>
          <p:nvPr/>
        </p:nvSpPr>
        <p:spPr>
          <a:xfrm>
            <a:off x="8186342" y="6567637"/>
            <a:ext cx="10153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Tour Eiffel</a:t>
            </a:r>
          </a:p>
          <a:p>
            <a:endParaRPr lang="fr-FR" sz="1200" dirty="0"/>
          </a:p>
        </p:txBody>
      </p:sp>
      <p:sp>
        <p:nvSpPr>
          <p:cNvPr id="31" name="ZoneTexte 30"/>
          <p:cNvSpPr txBox="1"/>
          <p:nvPr/>
        </p:nvSpPr>
        <p:spPr>
          <a:xfrm>
            <a:off x="9963616" y="6489068"/>
            <a:ext cx="20174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Le Christophe Colomb</a:t>
            </a:r>
          </a:p>
          <a:p>
            <a:endParaRPr lang="fr-FR" sz="1200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149" y="1570061"/>
            <a:ext cx="7069394" cy="3224458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818" y="5542064"/>
            <a:ext cx="2999533" cy="811468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808" y="5210165"/>
            <a:ext cx="1517702" cy="139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89" y="1588064"/>
            <a:ext cx="5598763" cy="3592708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267" y="1946787"/>
            <a:ext cx="5782717" cy="3039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3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-2" y="460571"/>
            <a:ext cx="12099636" cy="35951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) Mers et océans, des espaces majeurs de circulations et d’échanges</a:t>
            </a:r>
          </a:p>
          <a:p>
            <a:pPr algn="ctr"/>
            <a:endParaRPr lang="fr-FR" sz="3600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3200" b="1" i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Des flux maritimes de différentes natures</a:t>
            </a:r>
            <a:r>
              <a:rPr lang="fr-F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fr-FR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sz="4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399" y="4442168"/>
            <a:ext cx="4886325" cy="22955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249" y="2002038"/>
            <a:ext cx="4738994" cy="225734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9403" y="1835649"/>
            <a:ext cx="5213588" cy="251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2364" y="1094790"/>
            <a:ext cx="12099636" cy="272184"/>
          </a:xfrm>
        </p:spPr>
        <p:txBody>
          <a:bodyPr>
            <a:normAutofit fontScale="90000"/>
          </a:bodyPr>
          <a:lstStyle/>
          <a:p>
            <a:pPr lvl="0" algn="ctr"/>
            <a:r>
              <a:rPr lang="fr-FR" dirty="0"/>
              <a:t/>
            </a:r>
            <a:br>
              <a:rPr lang="fr-FR" dirty="0"/>
            </a:br>
            <a:r>
              <a:rPr lang="fr-FR" sz="2200" dirty="0"/>
              <a:t/>
            </a:r>
            <a:br>
              <a:rPr lang="fr-FR" sz="2200" dirty="0"/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41" y="639396"/>
            <a:ext cx="11759782" cy="55394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16960" y="6363158"/>
            <a:ext cx="508000" cy="2336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5695624" y="6382762"/>
            <a:ext cx="508000" cy="23368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45194" y="6330162"/>
            <a:ext cx="508000" cy="233680"/>
          </a:xfrm>
          <a:prstGeom prst="rect">
            <a:avLst/>
          </a:prstGeom>
          <a:solidFill>
            <a:srgbClr val="00FF00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8891311" y="6379895"/>
            <a:ext cx="508000" cy="2336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963364" y="6310721"/>
            <a:ext cx="225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Porte-conteneurs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128768" y="6327458"/>
            <a:ext cx="11787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Pétroliers</a:t>
            </a:r>
            <a:endParaRPr lang="fr-FR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422022" y="6310721"/>
            <a:ext cx="225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Navires de plaisance</a:t>
            </a:r>
            <a:endParaRPr lang="fr-FR" sz="1600" dirty="0"/>
          </a:p>
        </p:txBody>
      </p:sp>
      <p:sp>
        <p:nvSpPr>
          <p:cNvPr id="14" name="ZoneTexte 13"/>
          <p:cNvSpPr txBox="1"/>
          <p:nvPr/>
        </p:nvSpPr>
        <p:spPr>
          <a:xfrm>
            <a:off x="9626132" y="6295652"/>
            <a:ext cx="22508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Navires de pêche</a:t>
            </a:r>
            <a:endParaRPr lang="fr-FR" sz="16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68665">
            <a:off x="8143" y="186089"/>
            <a:ext cx="801208" cy="25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643</Words>
  <Application>Microsoft Office PowerPoint</Application>
  <PresentationFormat>Personnalisé</PresentationFormat>
  <Paragraphs>92</Paragraphs>
  <Slides>34</Slides>
  <Notes>2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Thème Office</vt:lpstr>
      <vt:lpstr>Mers et océans :  un monde maritimisé</vt:lpstr>
      <vt:lpstr>Présentation PowerPoint</vt:lpstr>
      <vt:lpstr>Présentation PowerPoint</vt:lpstr>
      <vt:lpstr>Présentation PowerPoint</vt:lpstr>
      <vt:lpstr>Pourquoi les espaces maritimes sont-ils au cœur de la mondialisation ?  Comment ces espaces sont-ils transformés par la mondialisation ?  </vt:lpstr>
      <vt:lpstr>Présentation PowerPoint</vt:lpstr>
      <vt:lpstr>Présentation PowerPoint</vt:lpstr>
      <vt:lpstr>Présentation PowerPoint</vt:lpstr>
      <vt:lpstr>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II) Mers et océans, des espaces stratégiques, convoités et sous tensions   A) Des espaces riches en ressources diverses  </vt:lpstr>
      <vt:lpstr>Présentation PowerPoint</vt:lpstr>
      <vt:lpstr>Présentation PowerPoint</vt:lpstr>
      <vt:lpstr>Présentation PowerPoint</vt:lpstr>
      <vt:lpstr>II) Mers et océans, des espaces stratégiques, convoités et sous tensions   B) Des espaces convoités et appropriés </vt:lpstr>
      <vt:lpstr>Présentation PowerPoint</vt:lpstr>
      <vt:lpstr>Présentation PowerPoint</vt:lpstr>
      <vt:lpstr>Présentation PowerPoint</vt:lpstr>
      <vt:lpstr>Présentation PowerPoint</vt:lpstr>
      <vt:lpstr>II) Mers et océans, des espaces stratégiques, convoités et sous tensions   C) Des espaces sous tensions  </vt:lpstr>
      <vt:lpstr>Présentation PowerPoint</vt:lpstr>
      <vt:lpstr>Présentation PowerPoint</vt:lpstr>
      <vt:lpstr>III) Mers et océans, des espaces à protéger A) Des espaces vitaux   </vt:lpstr>
      <vt:lpstr>III) Mers et océans, des espaces à protéger  B) Des espaces et des ressources menacées     </vt:lpstr>
      <vt:lpstr>Présentation PowerPoint</vt:lpstr>
      <vt:lpstr>III) Mers et océans, des espaces à protéger  C) Des mesures de protection limitées   </vt:lpstr>
      <vt:lpstr>Présentation PowerPoint</vt:lpstr>
      <vt:lpstr>Présentation PowerPoint</vt:lpstr>
      <vt:lpstr>Présentation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Mers et océans : un monde maritimisé</dc:title>
  <dc:creator>MarionG</dc:creator>
  <cp:lastModifiedBy>Administration centrale</cp:lastModifiedBy>
  <cp:revision>129</cp:revision>
  <dcterms:created xsi:type="dcterms:W3CDTF">2020-04-08T08:32:14Z</dcterms:created>
  <dcterms:modified xsi:type="dcterms:W3CDTF">2020-04-16T10:06:55Z</dcterms:modified>
</cp:coreProperties>
</file>