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452" r:id="rId3"/>
    <p:sldId id="468" r:id="rId4"/>
    <p:sldId id="259" r:id="rId5"/>
    <p:sldId id="394" r:id="rId6"/>
    <p:sldId id="486" r:id="rId7"/>
    <p:sldId id="487" r:id="rId8"/>
    <p:sldId id="492" r:id="rId9"/>
    <p:sldId id="493" r:id="rId10"/>
    <p:sldId id="494" r:id="rId11"/>
    <p:sldId id="473" r:id="rId12"/>
    <p:sldId id="495" r:id="rId13"/>
    <p:sldId id="464" r:id="rId14"/>
    <p:sldId id="488" r:id="rId15"/>
    <p:sldId id="501" r:id="rId16"/>
    <p:sldId id="489" r:id="rId17"/>
    <p:sldId id="477" r:id="rId18"/>
    <p:sldId id="496" r:id="rId19"/>
    <p:sldId id="497" r:id="rId20"/>
    <p:sldId id="480" r:id="rId21"/>
    <p:sldId id="490" r:id="rId22"/>
    <p:sldId id="491" r:id="rId23"/>
    <p:sldId id="483" r:id="rId24"/>
    <p:sldId id="498" r:id="rId25"/>
    <p:sldId id="499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nG" initials="M" lastIdx="68" clrIdx="0"/>
  <p:cmAuthor id="2" name="HP" initials="H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FF"/>
    <a:srgbClr val="CC66FF"/>
    <a:srgbClr val="D71722"/>
    <a:srgbClr val="F38F27"/>
    <a:srgbClr val="FFCCFF"/>
    <a:srgbClr val="FFFCE4"/>
    <a:srgbClr val="CFEBFC"/>
    <a:srgbClr val="5F947A"/>
    <a:srgbClr val="5797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68063" autoAdjust="0"/>
  </p:normalViewPr>
  <p:slideViewPr>
    <p:cSldViewPr snapToGrid="0">
      <p:cViewPr varScale="1">
        <p:scale>
          <a:sx n="48" d="100"/>
          <a:sy n="48" d="100"/>
        </p:scale>
        <p:origin x="-11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9DF45-1BC6-4512-A3A3-5B868A05A484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57C9A-3428-49D5-AEBA-65241C8F50E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00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599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445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756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64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479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816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361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20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310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836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836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922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17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07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856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17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066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519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997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  <a:cs typeface="Times New Roman" panose="02020603050405020304" pitchFamily="18" charset="0"/>
              </a:defRPr>
            </a:lvl1pPr>
            <a:lvl2pPr>
              <a:defRPr>
                <a:latin typeface="+mj-lt"/>
                <a:cs typeface="Times New Roman" panose="02020603050405020304" pitchFamily="18" charset="0"/>
              </a:defRPr>
            </a:lvl2pPr>
            <a:lvl3pPr>
              <a:defRPr>
                <a:latin typeface="+mj-lt"/>
                <a:cs typeface="Times New Roman" panose="02020603050405020304" pitchFamily="18" charset="0"/>
              </a:defRPr>
            </a:lvl3pPr>
            <a:lvl4pPr>
              <a:defRPr>
                <a:latin typeface="+mj-lt"/>
                <a:cs typeface="Times New Roman" panose="02020603050405020304" pitchFamily="18" charset="0"/>
              </a:defRPr>
            </a:lvl4pPr>
            <a:lvl5pPr>
              <a:defRPr>
                <a:latin typeface="+mj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634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361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705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25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520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804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215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83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8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25794" y="1253667"/>
            <a:ext cx="9743767" cy="238760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C00000"/>
                </a:solidFill>
                <a:latin typeface="+mn-lt"/>
              </a:rPr>
              <a:t>La répartition de la richesse et de la pauvreté dans le monde</a:t>
            </a:r>
            <a:endParaRPr lang="fr-FR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31418" y="3836291"/>
            <a:ext cx="9144000" cy="1655762"/>
          </a:xfrm>
        </p:spPr>
        <p:txBody>
          <a:bodyPr/>
          <a:lstStyle/>
          <a:p>
            <a:r>
              <a:rPr lang="fr-FR" dirty="0">
                <a:latin typeface="+mn-lt"/>
              </a:rPr>
              <a:t>Géographie – Classe de </a:t>
            </a:r>
            <a:r>
              <a:rPr lang="fr-FR" dirty="0" smtClean="0">
                <a:latin typeface="+mn-lt"/>
              </a:rPr>
              <a:t>5</a:t>
            </a:r>
            <a:r>
              <a:rPr lang="fr-FR" baseline="30000" dirty="0" smtClean="0">
                <a:latin typeface="+mn-lt"/>
              </a:rPr>
              <a:t>ème</a:t>
            </a:r>
            <a:endParaRPr lang="fr-FR" dirty="0">
              <a:latin typeface="+mn-lt"/>
            </a:endParaRPr>
          </a:p>
          <a:p>
            <a:r>
              <a:rPr lang="fr-FR" i="1" dirty="0">
                <a:latin typeface="+mn-lt"/>
              </a:rPr>
              <a:t>Thème </a:t>
            </a:r>
            <a:r>
              <a:rPr lang="fr-FR" i="1" dirty="0" smtClean="0">
                <a:latin typeface="+mn-lt"/>
              </a:rPr>
              <a:t>1</a:t>
            </a:r>
            <a:r>
              <a:rPr lang="fr-FR" i="1" dirty="0">
                <a:latin typeface="+mn-lt"/>
              </a:rPr>
              <a:t> : La question démographique et l'inégal développement</a:t>
            </a:r>
            <a:endParaRPr lang="fr-FR" dirty="0">
              <a:latin typeface="+mn-lt"/>
            </a:endParaRPr>
          </a:p>
          <a:p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80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7591" y="198868"/>
            <a:ext cx="5967016" cy="212365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mondiale, de forts contrastes de richesses et de pauvreté entre les pays :</a:t>
            </a:r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réduction globale de la pauvreté 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inégale répartition des richesses </a:t>
            </a:r>
            <a:r>
              <a:rPr lang="fr-FR" sz="2200" dirty="0" smtClean="0">
                <a:cs typeface="Times New Roman" panose="02020603050405020304" pitchFamily="18" charset="0"/>
              </a:rPr>
              <a:t>et un  </a:t>
            </a:r>
            <a:r>
              <a:rPr lang="fr-FR" sz="2200" b="1" dirty="0" smtClean="0">
                <a:cs typeface="Times New Roman" panose="02020603050405020304" pitchFamily="18" charset="0"/>
              </a:rPr>
              <a:t>accroissement des inégalités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cxnSp>
        <p:nvCxnSpPr>
          <p:cNvPr id="9" name="Connecteur en arc 8"/>
          <p:cNvCxnSpPr>
            <a:endCxn id="4" idx="2"/>
          </p:cNvCxnSpPr>
          <p:nvPr/>
        </p:nvCxnSpPr>
        <p:spPr>
          <a:xfrm rot="10800000">
            <a:off x="3111100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742270" y="3629763"/>
            <a:ext cx="3199070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La répartition de la richesse et de la pauvreté dans le monde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708012" y="3554224"/>
            <a:ext cx="3267587" cy="1259075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0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mondiale, de forts contrastes de richesses et de pauvreté entre les pays :</a:t>
            </a:r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réduction globale de la pauvreté 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inégale répartition des richesses </a:t>
            </a:r>
            <a:r>
              <a:rPr lang="fr-FR" sz="2200" dirty="0" smtClean="0">
                <a:cs typeface="Times New Roman" panose="02020603050405020304" pitchFamily="18" charset="0"/>
              </a:rPr>
              <a:t>et un  </a:t>
            </a:r>
            <a:r>
              <a:rPr lang="fr-FR" sz="2200" b="1" dirty="0" smtClean="0">
                <a:cs typeface="Times New Roman" panose="02020603050405020304" pitchFamily="18" charset="0"/>
              </a:rPr>
              <a:t>accroissement des inégalités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pays inégalement développés (IDH) </a:t>
            </a:r>
            <a:r>
              <a:rPr lang="fr-FR" sz="2200" dirty="0" smtClean="0">
                <a:cs typeface="Times New Roman" panose="02020603050405020304" pitchFamily="18" charset="0"/>
              </a:rPr>
              <a:t>: </a:t>
            </a:r>
            <a:r>
              <a:rPr lang="fr-FR" sz="2200" b="1" dirty="0" smtClean="0">
                <a:cs typeface="Times New Roman" panose="02020603050405020304" pitchFamily="18" charset="0"/>
              </a:rPr>
              <a:t>pays développés, émergents, en cours de développement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cxnSp>
        <p:nvCxnSpPr>
          <p:cNvPr id="9" name="Connecteur en arc 8"/>
          <p:cNvCxnSpPr>
            <a:endCxn id="4" idx="2"/>
          </p:cNvCxnSpPr>
          <p:nvPr/>
        </p:nvCxnSpPr>
        <p:spPr>
          <a:xfrm rot="10800000">
            <a:off x="3111100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742270" y="3629763"/>
            <a:ext cx="3199070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La répartition de la richesse et de la pauvreté dans le monde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708012" y="3554224"/>
            <a:ext cx="3267587" cy="1259075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4073524" y="2667000"/>
            <a:ext cx="714375" cy="50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4619625" y="4762500"/>
            <a:ext cx="714375" cy="50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553200" y="3429000"/>
            <a:ext cx="330200" cy="533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239250" y="346093"/>
            <a:ext cx="2952750" cy="122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France</a:t>
            </a:r>
          </a:p>
          <a:p>
            <a:pPr algn="ctr"/>
            <a:r>
              <a:rPr lang="fr-FR" sz="2400" dirty="0" smtClean="0">
                <a:sym typeface="Symbol" panose="05050102010706020507" pitchFamily="18" charset="2"/>
              </a:rPr>
              <a:t>IDH : 0,89</a:t>
            </a:r>
          </a:p>
          <a:p>
            <a:pPr algn="ctr"/>
            <a:r>
              <a:rPr lang="fr-FR" sz="2400" dirty="0" smtClean="0">
                <a:sym typeface="Symbol" panose="05050102010706020507" pitchFamily="18" charset="2"/>
              </a:rPr>
              <a:t>« Pays développé »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39250" y="2373339"/>
            <a:ext cx="2952750" cy="122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Afrique du Sud</a:t>
            </a:r>
          </a:p>
          <a:p>
            <a:pPr algn="ctr"/>
            <a:r>
              <a:rPr lang="fr-FR" sz="2400" dirty="0" smtClean="0">
                <a:sym typeface="Symbol" panose="05050102010706020507" pitchFamily="18" charset="2"/>
              </a:rPr>
              <a:t>IDH : 0,70</a:t>
            </a:r>
          </a:p>
          <a:p>
            <a:pPr algn="ctr"/>
            <a:r>
              <a:rPr lang="fr-FR" sz="2400" dirty="0" smtClean="0">
                <a:sym typeface="Symbol" panose="05050102010706020507" pitchFamily="18" charset="2"/>
              </a:rPr>
              <a:t>« Pays émergent »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39250" y="4615669"/>
            <a:ext cx="29527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Bangladesh</a:t>
            </a:r>
          </a:p>
          <a:p>
            <a:pPr algn="ctr"/>
            <a:r>
              <a:rPr lang="fr-FR" sz="2400" dirty="0" smtClean="0">
                <a:sym typeface="Symbol" panose="05050102010706020507" pitchFamily="18" charset="2"/>
              </a:rPr>
              <a:t>IDH : 0,60</a:t>
            </a:r>
          </a:p>
          <a:p>
            <a:pPr algn="ctr"/>
            <a:r>
              <a:rPr lang="fr-FR" sz="2400" dirty="0" smtClean="0">
                <a:sym typeface="Symbol" panose="05050102010706020507" pitchFamily="18" charset="2"/>
              </a:rPr>
              <a:t>« Pays en cours de développement »</a:t>
            </a:r>
          </a:p>
        </p:txBody>
      </p:sp>
      <p:cxnSp>
        <p:nvCxnSpPr>
          <p:cNvPr id="16" name="Connecteur droit avec flèche 15"/>
          <p:cNvCxnSpPr>
            <a:stCxn id="9" idx="6"/>
          </p:cNvCxnSpPr>
          <p:nvPr/>
        </p:nvCxnSpPr>
        <p:spPr>
          <a:xfrm flipV="1">
            <a:off x="4787899" y="660507"/>
            <a:ext cx="5334001" cy="226049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334000" y="2730500"/>
            <a:ext cx="4235450" cy="22733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1" idx="6"/>
          </p:cNvCxnSpPr>
          <p:nvPr/>
        </p:nvCxnSpPr>
        <p:spPr>
          <a:xfrm>
            <a:off x="6883400" y="3695700"/>
            <a:ext cx="2930525" cy="104956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45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373" y="2459679"/>
            <a:ext cx="2814998" cy="24064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123531"/>
            <a:ext cx="12191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II) </a:t>
            </a:r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l’échelle nationale, des inégalités socio-spatiales majeures dans tous les pays</a:t>
            </a:r>
          </a:p>
          <a:p>
            <a:pPr lvl="0" algn="ctr">
              <a:lnSpc>
                <a:spcPct val="150000"/>
              </a:lnSpc>
            </a:pPr>
            <a:r>
              <a:rPr lang="fr-FR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Au sein des Etats, des régions inégalement développées</a:t>
            </a:r>
            <a:endParaRPr lang="fr-FR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8194885" y="1073526"/>
            <a:ext cx="70553" cy="575056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873500" y="1137917"/>
            <a:ext cx="70553" cy="575056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-79293" y="4977143"/>
            <a:ext cx="387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 panose="02020603050405020304" pitchFamily="18" charset="0"/>
              </a:rPr>
              <a:t>Espérance de vie des hommes à la naissance (2016)</a:t>
            </a:r>
            <a:endParaRPr lang="fr-FR" sz="1400" dirty="0"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1302" y="738239"/>
            <a:ext cx="846498" cy="737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544290" y="2449176"/>
            <a:ext cx="846498" cy="320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1690" y="3212231"/>
            <a:ext cx="3850835" cy="334937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700" y="1566340"/>
            <a:ext cx="1486622" cy="143467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1574" y="1397366"/>
            <a:ext cx="2883563" cy="249742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4037" y="4358487"/>
            <a:ext cx="1461322" cy="191518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1138" y="4307694"/>
            <a:ext cx="1318828" cy="2016765"/>
          </a:xfrm>
          <a:prstGeom prst="rect">
            <a:avLst/>
          </a:prstGeom>
        </p:spPr>
      </p:pic>
      <p:sp>
        <p:nvSpPr>
          <p:cNvPr id="25" name="Flèche droite 24"/>
          <p:cNvSpPr/>
          <p:nvPr/>
        </p:nvSpPr>
        <p:spPr>
          <a:xfrm>
            <a:off x="10100979" y="5141559"/>
            <a:ext cx="431800" cy="34903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9183278" y="6396335"/>
            <a:ext cx="226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Exode rural</a:t>
            </a:r>
            <a:endParaRPr lang="fr-FR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102823" y="944880"/>
            <a:ext cx="3688783" cy="38134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FRANCE</a:t>
            </a:r>
            <a:endParaRPr lang="fr-FR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18243" y="967754"/>
            <a:ext cx="3985051" cy="35847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AFRIQUE DU SUD</a:t>
            </a:r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8274554" y="921684"/>
            <a:ext cx="3917445" cy="4045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BANGLADESH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232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23531"/>
            <a:ext cx="1219199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II) </a:t>
            </a:r>
            <a:r>
              <a:rPr lang="fr-FR" sz="2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 l’échelle nationale, des inégalités socio-spatiales majeures dans tous les pays</a:t>
            </a:r>
          </a:p>
          <a:p>
            <a:pPr algn="ctr">
              <a:lnSpc>
                <a:spcPct val="150000"/>
              </a:lnSpc>
            </a:pPr>
            <a:r>
              <a:rPr lang="fr-FR" sz="2200" b="1" i="1" dirty="0">
                <a:latin typeface="+mj-lt"/>
                <a:cs typeface="Times New Roman" panose="02020603050405020304" pitchFamily="18" charset="0"/>
              </a:rPr>
              <a:t>B</a:t>
            </a:r>
            <a:r>
              <a:rPr lang="fr-FR" sz="2200" b="1" i="1" dirty="0" smtClean="0">
                <a:latin typeface="+mj-lt"/>
                <a:cs typeface="Times New Roman" panose="02020603050405020304" pitchFamily="18" charset="0"/>
              </a:rPr>
              <a:t>) </a:t>
            </a:r>
            <a:r>
              <a:rPr lang="fr-FR" sz="2200" b="1" i="1" dirty="0">
                <a:latin typeface="+mj-lt"/>
                <a:cs typeface="Times New Roman" panose="02020603050405020304" pitchFamily="18" charset="0"/>
              </a:rPr>
              <a:t>Des inégalités socio-économiques majeures dans l’ensemble des pays, des freins au développement</a:t>
            </a:r>
          </a:p>
          <a:p>
            <a:pPr lvl="0" algn="ctr">
              <a:lnSpc>
                <a:spcPct val="150000"/>
              </a:lnSpc>
            </a:pPr>
            <a:endParaRPr lang="fr-FR" sz="2200" b="1" i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8229600" y="1231897"/>
            <a:ext cx="70553" cy="575056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873500" y="1280157"/>
            <a:ext cx="70553" cy="575056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3" y="4432231"/>
            <a:ext cx="3667855" cy="21986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18520" y="1487972"/>
            <a:ext cx="4000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/>
              <a:t>Fin 2019 : </a:t>
            </a:r>
          </a:p>
          <a:p>
            <a:pPr algn="ctr"/>
            <a:r>
              <a:rPr lang="fr-FR" sz="2000" b="1" dirty="0" smtClean="0">
                <a:solidFill>
                  <a:srgbClr val="C00000"/>
                </a:solidFill>
              </a:rPr>
              <a:t>Taux de chômage </a:t>
            </a:r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 8%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83244" y="2661880"/>
            <a:ext cx="4000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ym typeface="Symbol" panose="05050102010706020507" pitchFamily="18" charset="2"/>
              </a:rPr>
              <a:t> </a:t>
            </a:r>
            <a:r>
              <a:rPr lang="fr-FR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2,3 millions </a:t>
            </a:r>
            <a:r>
              <a:rPr lang="fr-FR" sz="2000" dirty="0" smtClean="0">
                <a:sym typeface="Symbol" panose="05050102010706020507" pitchFamily="18" charset="2"/>
              </a:rPr>
              <a:t>de personnes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55020" y="3287083"/>
            <a:ext cx="4000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 « mal-emploi » </a:t>
            </a:r>
            <a:r>
              <a:rPr lang="fr-FR" sz="2000" dirty="0" smtClean="0">
                <a:sym typeface="Symbol" panose="05050102010706020507" pitchFamily="18" charset="2"/>
              </a:rPr>
              <a:t>= </a:t>
            </a:r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8 millions </a:t>
            </a:r>
            <a:r>
              <a:rPr lang="fr-FR" sz="2000" dirty="0" smtClean="0">
                <a:sym typeface="Symbol" panose="05050102010706020507" pitchFamily="18" charset="2"/>
              </a:rPr>
              <a:t>de personnes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253" y="2620037"/>
            <a:ext cx="4047041" cy="32254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50312" y="1402322"/>
            <a:ext cx="4458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Indice de GINI </a:t>
            </a:r>
            <a:r>
              <a:rPr lang="fr-FR" sz="2000" dirty="0" smtClean="0">
                <a:sym typeface="Symbol" panose="05050102010706020507" pitchFamily="18" charset="2"/>
              </a:rPr>
              <a:t>: mesure les inégalités de revenus entre les habitants d’un Etat </a:t>
            </a:r>
          </a:p>
          <a:p>
            <a:pPr algn="ctr"/>
            <a:r>
              <a:rPr lang="fr-FR" dirty="0" smtClean="0">
                <a:sym typeface="Symbol" panose="05050102010706020507" pitchFamily="18" charset="2"/>
              </a:rPr>
              <a:t>(0 = égalité parfaite, 1 = inégalité absolue)</a:t>
            </a:r>
            <a:endParaRPr lang="fr-FR" b="1" dirty="0" smtClean="0">
              <a:solidFill>
                <a:srgbClr val="C00000"/>
              </a:solidFill>
              <a:sym typeface="Symbol" panose="05050102010706020507" pitchFamily="18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99310" y="6084778"/>
            <a:ext cx="44589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ym typeface="Symbol" panose="05050102010706020507" pitchFamily="18" charset="2"/>
              </a:rPr>
              <a:t>Afrique du Sud </a:t>
            </a:r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: 0,63</a:t>
            </a:r>
          </a:p>
          <a:p>
            <a:pPr algn="ctr"/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= très inégalitaire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15518" y="5926213"/>
            <a:ext cx="28921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3C4043"/>
                </a:solidFill>
              </a:rPr>
              <a:t>© </a:t>
            </a:r>
            <a:r>
              <a:rPr lang="fr-FR" sz="1000" dirty="0" smtClean="0">
                <a:cs typeface="Arial" panose="020B0604020202020204" pitchFamily="34" charset="0"/>
              </a:rPr>
              <a:t>Nathan, </a:t>
            </a:r>
            <a:r>
              <a:rPr lang="fr-FR" sz="1000" i="1" dirty="0" smtClean="0">
                <a:cs typeface="Arial" panose="020B0604020202020204" pitchFamily="34" charset="0"/>
              </a:rPr>
              <a:t>Histoire-Géographie, </a:t>
            </a:r>
            <a:r>
              <a:rPr lang="fr-FR" sz="1000" dirty="0" smtClean="0">
                <a:cs typeface="Arial" panose="020B0604020202020204" pitchFamily="34" charset="0"/>
              </a:rPr>
              <a:t>5</a:t>
            </a:r>
            <a:r>
              <a:rPr lang="fr-FR" sz="1000" baseline="30000" dirty="0" smtClean="0">
                <a:cs typeface="Arial" panose="020B0604020202020204" pitchFamily="34" charset="0"/>
              </a:rPr>
              <a:t>ème</a:t>
            </a:r>
            <a:r>
              <a:rPr lang="fr-FR" sz="1000" dirty="0" smtClean="0">
                <a:cs typeface="Arial" panose="020B0604020202020204" pitchFamily="34" charset="0"/>
              </a:rPr>
              <a:t>, 2016</a:t>
            </a:r>
            <a:endParaRPr lang="fr-FR" sz="700" dirty="0">
              <a:cs typeface="Arial" panose="020B0604020202020204" pitchFamily="34" charset="0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102823" y="944880"/>
            <a:ext cx="3688783" cy="38134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FRANCE</a:t>
            </a:r>
            <a:endParaRPr lang="fr-FR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4118243" y="967754"/>
            <a:ext cx="3985051" cy="35847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AFRIQUE DU SUD</a:t>
            </a:r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8274554" y="921684"/>
            <a:ext cx="3917445" cy="4045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BANGLADESH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988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23531"/>
            <a:ext cx="1219199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II) </a:t>
            </a:r>
            <a:r>
              <a:rPr lang="fr-FR" sz="2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 l’échelle nationale, des inégalités socio-spatiales majeures dans tous les pays</a:t>
            </a:r>
          </a:p>
          <a:p>
            <a:pPr algn="ctr">
              <a:lnSpc>
                <a:spcPct val="150000"/>
              </a:lnSpc>
            </a:pPr>
            <a:r>
              <a:rPr lang="fr-FR" sz="2200" b="1" i="1" dirty="0">
                <a:latin typeface="+mj-lt"/>
                <a:cs typeface="Times New Roman" panose="02020603050405020304" pitchFamily="18" charset="0"/>
              </a:rPr>
              <a:t>B</a:t>
            </a:r>
            <a:r>
              <a:rPr lang="fr-FR" sz="2200" b="1" i="1" dirty="0" smtClean="0">
                <a:latin typeface="+mj-lt"/>
                <a:cs typeface="Times New Roman" panose="02020603050405020304" pitchFamily="18" charset="0"/>
              </a:rPr>
              <a:t>) </a:t>
            </a:r>
            <a:r>
              <a:rPr lang="fr-FR" sz="2200" b="1" i="1" dirty="0">
                <a:latin typeface="+mj-lt"/>
                <a:cs typeface="Times New Roman" panose="02020603050405020304" pitchFamily="18" charset="0"/>
              </a:rPr>
              <a:t>Des inégalités socio-économiques majeures dans l’ensemble des pays, des freins au développement</a:t>
            </a:r>
          </a:p>
          <a:p>
            <a:pPr lvl="0" algn="ctr">
              <a:lnSpc>
                <a:spcPct val="150000"/>
              </a:lnSpc>
            </a:pPr>
            <a:endParaRPr lang="fr-FR" sz="2200" b="1" i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8229600" y="1231897"/>
            <a:ext cx="70553" cy="575056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873500" y="1280157"/>
            <a:ext cx="70553" cy="575056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3" y="4432231"/>
            <a:ext cx="3667855" cy="21986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18520" y="1487972"/>
            <a:ext cx="4000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/>
              <a:t>Fin 2019 : </a:t>
            </a:r>
          </a:p>
          <a:p>
            <a:pPr algn="ctr"/>
            <a:r>
              <a:rPr lang="fr-FR" sz="2000" b="1" dirty="0" smtClean="0">
                <a:solidFill>
                  <a:srgbClr val="C00000"/>
                </a:solidFill>
              </a:rPr>
              <a:t>Taux de chômage </a:t>
            </a:r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 8%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83244" y="2661880"/>
            <a:ext cx="4000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ym typeface="Symbol" panose="05050102010706020507" pitchFamily="18" charset="2"/>
              </a:rPr>
              <a:t> </a:t>
            </a:r>
            <a:r>
              <a:rPr lang="fr-FR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2,3 millions </a:t>
            </a:r>
            <a:r>
              <a:rPr lang="fr-FR" sz="2000" dirty="0" smtClean="0">
                <a:sym typeface="Symbol" panose="05050102010706020507" pitchFamily="18" charset="2"/>
              </a:rPr>
              <a:t>de personnes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55020" y="3287083"/>
            <a:ext cx="4000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 « mal-emploi » </a:t>
            </a:r>
            <a:r>
              <a:rPr lang="fr-FR" sz="2000" dirty="0" smtClean="0">
                <a:sym typeface="Symbol" panose="05050102010706020507" pitchFamily="18" charset="2"/>
              </a:rPr>
              <a:t>= </a:t>
            </a:r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8 millions </a:t>
            </a:r>
            <a:r>
              <a:rPr lang="fr-FR" sz="2000" dirty="0" smtClean="0">
                <a:sym typeface="Symbol" panose="05050102010706020507" pitchFamily="18" charset="2"/>
              </a:rPr>
              <a:t>de personnes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229600" y="1790252"/>
            <a:ext cx="4000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/>
              <a:t>2018 :</a:t>
            </a:r>
          </a:p>
          <a:p>
            <a:pPr algn="ctr"/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 3,5 millions d’enfants déscolarisés </a:t>
            </a:r>
            <a:r>
              <a:rPr lang="fr-FR" sz="2000" dirty="0" smtClean="0">
                <a:sym typeface="Symbol" panose="05050102010706020507" pitchFamily="18" charset="2"/>
              </a:rPr>
              <a:t>dont </a:t>
            </a:r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plus d’1 million</a:t>
            </a:r>
            <a:r>
              <a:rPr lang="fr-FR" sz="2000" dirty="0" smtClean="0">
                <a:sym typeface="Symbol" panose="05050102010706020507" pitchFamily="18" charset="2"/>
              </a:rPr>
              <a:t> travaillent dans des secteurs dangereux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102823" y="944880"/>
            <a:ext cx="3688783" cy="38134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FRANCE</a:t>
            </a:r>
            <a:endParaRPr lang="fr-FR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4118243" y="967754"/>
            <a:ext cx="3985051" cy="35847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AFRIQUE DU SUD</a:t>
            </a:r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8274554" y="921684"/>
            <a:ext cx="3917445" cy="4045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BANGLADESH</a:t>
            </a:r>
            <a:endParaRPr lang="fr-FR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078" y="2605047"/>
            <a:ext cx="4141735" cy="299831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850312" y="1402322"/>
            <a:ext cx="4458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Indice de GINI </a:t>
            </a:r>
            <a:r>
              <a:rPr lang="fr-FR" sz="2000" dirty="0" smtClean="0">
                <a:sym typeface="Symbol" panose="05050102010706020507" pitchFamily="18" charset="2"/>
              </a:rPr>
              <a:t>: mesure les inégalités de revenus entre les habitants d’un Etat </a:t>
            </a:r>
          </a:p>
          <a:p>
            <a:pPr algn="ctr"/>
            <a:r>
              <a:rPr lang="fr-FR" dirty="0" smtClean="0">
                <a:sym typeface="Symbol" panose="05050102010706020507" pitchFamily="18" charset="2"/>
              </a:rPr>
              <a:t>(0 = égalité parfaite, 1 = inégalité absolue)</a:t>
            </a:r>
            <a:endParaRPr lang="fr-FR" b="1" dirty="0" smtClean="0">
              <a:solidFill>
                <a:srgbClr val="C00000"/>
              </a:solidFill>
              <a:sym typeface="Symbol" panose="05050102010706020507" pitchFamily="18" charset="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9310" y="6084778"/>
            <a:ext cx="44589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ym typeface="Symbol" panose="05050102010706020507" pitchFamily="18" charset="2"/>
              </a:rPr>
              <a:t>Afrique du Sud </a:t>
            </a:r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: 0,63</a:t>
            </a:r>
          </a:p>
          <a:p>
            <a:pPr algn="ctr"/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= très inégalitaire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282" y="3287083"/>
            <a:ext cx="2211723" cy="32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3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263" y="-48377"/>
            <a:ext cx="12089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II) </a:t>
            </a:r>
            <a:r>
              <a:rPr lang="fr-FR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A l’échelle nationale, des inégalités socio-spatiales majeures dans tous les pays</a:t>
            </a:r>
          </a:p>
          <a:p>
            <a:pPr lvl="0" algn="ctr">
              <a:lnSpc>
                <a:spcPct val="150000"/>
              </a:lnSpc>
            </a:pPr>
            <a:r>
              <a:rPr lang="fr-FR" b="1" i="1" dirty="0">
                <a:cs typeface="Times New Roman" panose="02020603050405020304" pitchFamily="18" charset="0"/>
              </a:rPr>
              <a:t>C</a:t>
            </a:r>
            <a:r>
              <a:rPr lang="fr-FR" b="1" i="1" dirty="0" smtClean="0">
                <a:cs typeface="Times New Roman" panose="02020603050405020304" pitchFamily="18" charset="0"/>
              </a:rPr>
              <a:t>) </a:t>
            </a:r>
            <a:r>
              <a:rPr lang="fr-FR" b="1" i="1" dirty="0">
                <a:cs typeface="Times New Roman" panose="02020603050405020304" pitchFamily="18" charset="0"/>
              </a:rPr>
              <a:t>Faire reculer la pauvreté et lutter contre les inégalités, des défis majeurs pour les </a:t>
            </a:r>
            <a:r>
              <a:rPr lang="fr-FR" b="1" i="1" dirty="0" smtClean="0">
                <a:cs typeface="Times New Roman" panose="02020603050405020304" pitchFamily="18" charset="0"/>
              </a:rPr>
              <a:t>Etats, </a:t>
            </a:r>
            <a:r>
              <a:rPr lang="fr-FR" b="1" i="1" dirty="0">
                <a:cs typeface="Times New Roman" panose="02020603050405020304" pitchFamily="18" charset="0"/>
              </a:rPr>
              <a:t>qui impliquent des acteurs </a:t>
            </a:r>
            <a:r>
              <a:rPr lang="fr-FR" b="1" i="1" dirty="0" smtClean="0">
                <a:cs typeface="Times New Roman" panose="02020603050405020304" pitchFamily="18" charset="0"/>
              </a:rPr>
              <a:t>variés</a:t>
            </a:r>
            <a:endParaRPr lang="fr-FR" b="1" i="1" dirty="0">
              <a:cs typeface="Times New Roman" panose="02020603050405020304" pitchFamily="18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3873500" y="1269997"/>
            <a:ext cx="45152" cy="490621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75" y="1639436"/>
            <a:ext cx="765187" cy="14866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03272" y="3167239"/>
            <a:ext cx="4000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/>
              <a:t>Programme des Nations Unies pour le Développement</a:t>
            </a:r>
            <a:endParaRPr lang="fr-FR" sz="2000" b="1" dirty="0" smtClean="0">
              <a:solidFill>
                <a:srgbClr val="C00000"/>
              </a:solidFill>
              <a:sym typeface="Symbol" panose="05050102010706020507" pitchFamily="18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69625" y="4129157"/>
            <a:ext cx="4000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/>
              <a:t>1990 </a:t>
            </a:r>
            <a:r>
              <a:rPr lang="fr-FR" sz="2000" b="1" dirty="0" smtClean="0">
                <a:sym typeface="Symbol" panose="05050102010706020507" pitchFamily="18" charset="2"/>
              </a:rPr>
              <a:t> 2010 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Pauvreté  2 </a:t>
            </a:r>
            <a:r>
              <a:rPr lang="fr-FR" sz="2000" dirty="0" smtClean="0">
                <a:sym typeface="Symbol" panose="05050102010706020507" pitchFamily="18" charset="2"/>
              </a:rPr>
              <a:t>par rapport au seuil national de pauvreté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91500" y="5381430"/>
            <a:ext cx="4000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000" b="1" dirty="0" smtClean="0"/>
              <a:t>IDH</a:t>
            </a:r>
            <a:r>
              <a:rPr lang="fr-FR" sz="2000" dirty="0" smtClean="0">
                <a:solidFill>
                  <a:srgbClr val="C00000"/>
                </a:solidFill>
              </a:rPr>
              <a:t> </a:t>
            </a:r>
            <a:r>
              <a:rPr lang="fr-FR" sz="2000" dirty="0" smtClean="0"/>
              <a:t>:</a:t>
            </a:r>
            <a:r>
              <a:rPr lang="fr-FR" sz="2000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0,35 en 1990 </a:t>
            </a:r>
            <a:r>
              <a:rPr lang="fr-FR" sz="2000" b="1" dirty="0" smtClean="0">
                <a:sym typeface="Symbol" panose="05050102010706020507" pitchFamily="18" charset="2"/>
              </a:rPr>
              <a:t></a:t>
            </a:r>
            <a:r>
              <a:rPr lang="fr-FR" sz="2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 0,60 en 2020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27" y="1877375"/>
            <a:ext cx="3539423" cy="25797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0079" y="4498906"/>
            <a:ext cx="18392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3C4043"/>
                </a:solidFill>
              </a:rPr>
              <a:t>© </a:t>
            </a:r>
            <a:r>
              <a:rPr lang="fr-FR" sz="1000" dirty="0" smtClean="0">
                <a:cs typeface="Arial" panose="020B0604020202020204" pitchFamily="34" charset="0"/>
              </a:rPr>
              <a:t>Fondation Abbé Pierre</a:t>
            </a:r>
            <a:endParaRPr lang="fr-FR" sz="700" dirty="0"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27000" y="4881734"/>
            <a:ext cx="4000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/>
              <a:t>Fondation Abbé Pierre</a:t>
            </a:r>
            <a:endParaRPr lang="fr-FR" sz="2000" b="1" dirty="0" smtClean="0">
              <a:solidFill>
                <a:srgbClr val="C00000"/>
              </a:solidFill>
              <a:sym typeface="Symbol" panose="05050102010706020507" pitchFamily="18" charset="2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665" y="2543574"/>
            <a:ext cx="3775790" cy="233816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0910" y="6290510"/>
            <a:ext cx="2737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Acteurs multiples </a:t>
            </a:r>
            <a:r>
              <a:rPr lang="fr-FR" sz="2400" b="1" dirty="0" smtClean="0">
                <a:sym typeface="Symbol" panose="05050102010706020507" pitchFamily="18" charset="2"/>
              </a:rPr>
              <a:t>:</a:t>
            </a:r>
            <a:endParaRPr lang="fr-FR" sz="2400" b="1" dirty="0" smtClean="0">
              <a:solidFill>
                <a:srgbClr val="C00000"/>
              </a:solidFill>
              <a:sym typeface="Symbol" panose="05050102010706020507" pitchFamily="18" charset="2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8306497" y="1269997"/>
            <a:ext cx="45152" cy="490621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985916" y="6273561"/>
            <a:ext cx="43440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Organisations internationales </a:t>
            </a:r>
            <a:r>
              <a:rPr lang="fr-FR" sz="2400" b="1" dirty="0" smtClean="0">
                <a:sym typeface="Symbol" panose="05050102010706020507" pitchFamily="18" charset="2"/>
              </a:rPr>
              <a:t>+</a:t>
            </a:r>
            <a:endParaRPr lang="fr-FR" sz="2400" b="1" dirty="0" smtClean="0">
              <a:solidFill>
                <a:srgbClr val="C00000"/>
              </a:solidFill>
              <a:sym typeface="Symbol" panose="05050102010706020507" pitchFamily="18" charset="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64188" y="6290507"/>
            <a:ext cx="1185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Etats</a:t>
            </a:r>
            <a:r>
              <a:rPr lang="fr-FR" sz="2400" b="1" dirty="0" smtClean="0">
                <a:sym typeface="Symbol" panose="05050102010706020507" pitchFamily="18" charset="2"/>
              </a:rPr>
              <a:t> +</a:t>
            </a:r>
            <a:endParaRPr lang="fr-FR" sz="2400" b="1" dirty="0" smtClean="0">
              <a:solidFill>
                <a:srgbClr val="C00000"/>
              </a:solidFill>
              <a:sym typeface="Symbol" panose="05050102010706020507" pitchFamily="18" charset="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24437" y="6290507"/>
            <a:ext cx="2031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sym typeface="Symbol" panose="05050102010706020507" pitchFamily="18" charset="2"/>
              </a:rPr>
              <a:t>a</a:t>
            </a:r>
            <a:r>
              <a:rPr lang="fr-FR" sz="24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ssociations</a:t>
            </a:r>
            <a:r>
              <a:rPr lang="fr-FR" sz="2400" b="1" dirty="0" smtClean="0">
                <a:sym typeface="Symbol" panose="05050102010706020507" pitchFamily="18" charset="2"/>
              </a:rPr>
              <a:t> +</a:t>
            </a:r>
            <a:endParaRPr lang="fr-FR" sz="2400" b="1" dirty="0" smtClean="0">
              <a:solidFill>
                <a:srgbClr val="C00000"/>
              </a:solidFill>
              <a:sym typeface="Symbol" panose="05050102010706020507" pitchFamily="18" charset="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714933" y="6290506"/>
            <a:ext cx="1342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sym typeface="Symbol" panose="05050102010706020507" pitchFamily="18" charset="2"/>
              </a:rPr>
              <a:t>c</a:t>
            </a:r>
            <a:r>
              <a:rPr lang="fr-FR" sz="24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itoyens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8351649" y="1042016"/>
            <a:ext cx="3767679" cy="49984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BANGLADESH</a:t>
            </a:r>
            <a:endParaRPr lang="fr-FR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21941" y="1109157"/>
            <a:ext cx="3763219" cy="43270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FRANCE</a:t>
            </a:r>
            <a:endParaRPr lang="fr-FR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3975247" y="1064858"/>
            <a:ext cx="4207015" cy="47700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AFRIQUE DU SUD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06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248216" y="276680"/>
            <a:ext cx="5839062" cy="206210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nationale, des inégalités socio-spatiales majeures dans tous les pays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Au sein des Etats, des </a:t>
            </a:r>
            <a:r>
              <a:rPr lang="fr-FR" sz="2200" b="1" dirty="0" smtClean="0">
                <a:cs typeface="Times New Roman" panose="02020603050405020304" pitchFamily="18" charset="0"/>
              </a:rPr>
              <a:t>régions inégalement développées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en arc 18"/>
          <p:cNvCxnSpPr>
            <a:endCxn id="12" idx="2"/>
          </p:cNvCxnSpPr>
          <p:nvPr/>
        </p:nvCxnSpPr>
        <p:spPr>
          <a:xfrm rot="10800000">
            <a:off x="3111099" y="3347225"/>
            <a:ext cx="1596916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7967800" y="3356497"/>
            <a:ext cx="1577387" cy="89120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mondiale, de forts contrastes de richesses et de pauvreté entre les pays :</a:t>
            </a:r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réduction globale de la pauvreté 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inégale répartition des richesses </a:t>
            </a:r>
            <a:r>
              <a:rPr lang="fr-FR" sz="2200" dirty="0" smtClean="0">
                <a:cs typeface="Times New Roman" panose="02020603050405020304" pitchFamily="18" charset="0"/>
              </a:rPr>
              <a:t>et un  </a:t>
            </a:r>
            <a:r>
              <a:rPr lang="fr-FR" sz="2200" b="1" dirty="0" smtClean="0">
                <a:cs typeface="Times New Roman" panose="02020603050405020304" pitchFamily="18" charset="0"/>
              </a:rPr>
              <a:t>accroissement des inégalités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pays inégalement développés (IDH) </a:t>
            </a:r>
            <a:r>
              <a:rPr lang="fr-FR" sz="2200" dirty="0" smtClean="0">
                <a:cs typeface="Times New Roman" panose="02020603050405020304" pitchFamily="18" charset="0"/>
              </a:rPr>
              <a:t>: </a:t>
            </a:r>
            <a:r>
              <a:rPr lang="fr-FR" sz="2200" b="1" dirty="0" smtClean="0">
                <a:cs typeface="Times New Roman" panose="02020603050405020304" pitchFamily="18" charset="0"/>
              </a:rPr>
              <a:t>pays développés, émergents, en cours de développement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742270" y="3629763"/>
            <a:ext cx="3199070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La répartition de la richesse et de la pauvreté dans le monde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4708012" y="3554224"/>
            <a:ext cx="3267587" cy="1259075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7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248216" y="276680"/>
            <a:ext cx="5839062" cy="273921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nationale, des inégalités socio-spatiales majeures dans tous les pays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Au sein des Etats, des </a:t>
            </a:r>
            <a:r>
              <a:rPr lang="fr-FR" sz="2200" b="1" dirty="0" smtClean="0">
                <a:cs typeface="Times New Roman" panose="02020603050405020304" pitchFamily="18" charset="0"/>
              </a:rPr>
              <a:t>régions inégalement développées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inégalités socio-économiques</a:t>
            </a:r>
            <a:r>
              <a:rPr lang="fr-FR" sz="2200" dirty="0" smtClean="0">
                <a:cs typeface="Times New Roman" panose="02020603050405020304" pitchFamily="18" charset="0"/>
              </a:rPr>
              <a:t>, des freins au développement</a:t>
            </a:r>
            <a:endParaRPr lang="fr-FR" sz="2200" b="1" dirty="0" smtClean="0"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en arc 18"/>
          <p:cNvCxnSpPr>
            <a:endCxn id="12" idx="2"/>
          </p:cNvCxnSpPr>
          <p:nvPr/>
        </p:nvCxnSpPr>
        <p:spPr>
          <a:xfrm rot="10800000">
            <a:off x="3111099" y="3347225"/>
            <a:ext cx="1596916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7967800" y="3356497"/>
            <a:ext cx="1577387" cy="89120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mondiale, de forts contrastes de richesses et de pauvreté entre les pays :</a:t>
            </a:r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réduction globale de la pauvreté 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inégale répartition des richesses </a:t>
            </a:r>
            <a:r>
              <a:rPr lang="fr-FR" sz="2200" dirty="0" smtClean="0">
                <a:cs typeface="Times New Roman" panose="02020603050405020304" pitchFamily="18" charset="0"/>
              </a:rPr>
              <a:t>et un  </a:t>
            </a:r>
            <a:r>
              <a:rPr lang="fr-FR" sz="2200" b="1" dirty="0" smtClean="0">
                <a:cs typeface="Times New Roman" panose="02020603050405020304" pitchFamily="18" charset="0"/>
              </a:rPr>
              <a:t>accroissement des inégalités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pays inégalement développés (IDH) </a:t>
            </a:r>
            <a:r>
              <a:rPr lang="fr-FR" sz="2200" dirty="0" smtClean="0">
                <a:cs typeface="Times New Roman" panose="02020603050405020304" pitchFamily="18" charset="0"/>
              </a:rPr>
              <a:t>: </a:t>
            </a:r>
            <a:r>
              <a:rPr lang="fr-FR" sz="2200" b="1" dirty="0" smtClean="0">
                <a:cs typeface="Times New Roman" panose="02020603050405020304" pitchFamily="18" charset="0"/>
              </a:rPr>
              <a:t>pays développés, émergents, en cours de développement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742270" y="3629763"/>
            <a:ext cx="3199070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La répartition de la richesse et de la pauvreté dans le monde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4708012" y="3554224"/>
            <a:ext cx="3267587" cy="1259075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3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248216" y="276680"/>
            <a:ext cx="5839062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nationale, des inégalités socio-spatiales majeures dans tous les pays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Au sein des Etats, des </a:t>
            </a:r>
            <a:r>
              <a:rPr lang="fr-FR" sz="2200" b="1" dirty="0" smtClean="0">
                <a:cs typeface="Times New Roman" panose="02020603050405020304" pitchFamily="18" charset="0"/>
              </a:rPr>
              <a:t>régions inégalement développées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inégalités socio-économiques</a:t>
            </a:r>
            <a:r>
              <a:rPr lang="fr-FR" sz="2200" dirty="0" smtClean="0">
                <a:cs typeface="Times New Roman" panose="02020603050405020304" pitchFamily="18" charset="0"/>
              </a:rPr>
              <a:t>, des freins au développement</a:t>
            </a:r>
            <a:endParaRPr lang="fr-FR" sz="2200" b="1" dirty="0" smtClean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b="1" dirty="0" smtClean="0">
                <a:cs typeface="Times New Roman" panose="02020603050405020304" pitchFamily="18" charset="0"/>
              </a:rPr>
              <a:t>Faire reculer la pauvreté</a:t>
            </a:r>
            <a:r>
              <a:rPr lang="fr-FR" sz="2200" dirty="0" smtClean="0">
                <a:cs typeface="Times New Roman" panose="02020603050405020304" pitchFamily="18" charset="0"/>
              </a:rPr>
              <a:t> et </a:t>
            </a:r>
            <a:r>
              <a:rPr lang="fr-FR" sz="2200" b="1" dirty="0" smtClean="0">
                <a:cs typeface="Times New Roman" panose="02020603050405020304" pitchFamily="18" charset="0"/>
              </a:rPr>
              <a:t>lutter contre les inégalités</a:t>
            </a:r>
            <a:r>
              <a:rPr lang="fr-FR" sz="2200" dirty="0" smtClean="0">
                <a:cs typeface="Times New Roman" panose="02020603050405020304" pitchFamily="18" charset="0"/>
              </a:rPr>
              <a:t>, des défis majeurs</a:t>
            </a:r>
            <a:endParaRPr lang="fr-FR" sz="2200" dirty="0"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en arc 18"/>
          <p:cNvCxnSpPr>
            <a:endCxn id="12" idx="2"/>
          </p:cNvCxnSpPr>
          <p:nvPr/>
        </p:nvCxnSpPr>
        <p:spPr>
          <a:xfrm rot="10800000">
            <a:off x="3111099" y="3347225"/>
            <a:ext cx="1596916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7967800" y="3356497"/>
            <a:ext cx="1577387" cy="89120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mondiale, de forts contrastes de richesses et de pauvreté entre les pays :</a:t>
            </a:r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réduction globale de la pauvreté 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inégale répartition des richesses </a:t>
            </a:r>
            <a:r>
              <a:rPr lang="fr-FR" sz="2200" dirty="0" smtClean="0">
                <a:cs typeface="Times New Roman" panose="02020603050405020304" pitchFamily="18" charset="0"/>
              </a:rPr>
              <a:t>et un  </a:t>
            </a:r>
            <a:r>
              <a:rPr lang="fr-FR" sz="2200" b="1" dirty="0" smtClean="0">
                <a:cs typeface="Times New Roman" panose="02020603050405020304" pitchFamily="18" charset="0"/>
              </a:rPr>
              <a:t>accroissement des inégalités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pays inégalement développés (IDH) </a:t>
            </a:r>
            <a:r>
              <a:rPr lang="fr-FR" sz="2200" dirty="0" smtClean="0">
                <a:cs typeface="Times New Roman" panose="02020603050405020304" pitchFamily="18" charset="0"/>
              </a:rPr>
              <a:t>: </a:t>
            </a:r>
            <a:r>
              <a:rPr lang="fr-FR" sz="2200" b="1" dirty="0" smtClean="0">
                <a:cs typeface="Times New Roman" panose="02020603050405020304" pitchFamily="18" charset="0"/>
              </a:rPr>
              <a:t>pays développés, émergents, en cours de développement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742270" y="3629763"/>
            <a:ext cx="3199070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La répartition de la richesse et de la pauvreté dans le monde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4708012" y="3554224"/>
            <a:ext cx="3267587" cy="1259075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1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480" y="276225"/>
            <a:ext cx="7524750" cy="63055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05512" y="4976037"/>
            <a:ext cx="139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Staten Island</a:t>
            </a:r>
            <a:endParaRPr lang="fr-FR" dirty="0"/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3009008" y="4731488"/>
            <a:ext cx="1786270" cy="4784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0300186" y="3669917"/>
            <a:ext cx="111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Queens</a:t>
            </a:r>
            <a:endParaRPr lang="fr-FR" dirty="0"/>
          </a:p>
        </p:txBody>
      </p:sp>
      <p:cxnSp>
        <p:nvCxnSpPr>
          <p:cNvPr id="8" name="Connecteur droit avec flèche 7"/>
          <p:cNvCxnSpPr>
            <a:stCxn id="7" idx="1"/>
          </p:cNvCxnSpPr>
          <p:nvPr/>
        </p:nvCxnSpPr>
        <p:spPr>
          <a:xfrm flipH="1" flipV="1">
            <a:off x="8708170" y="3391786"/>
            <a:ext cx="1592016" cy="46279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831286" y="5451699"/>
            <a:ext cx="10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Brooklyn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7318210" y="3983591"/>
            <a:ext cx="1577165" cy="144602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9507274" y="819448"/>
            <a:ext cx="727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Bronx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7899985" y="1004114"/>
            <a:ext cx="1586245" cy="18466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9723470" y="1683122"/>
            <a:ext cx="122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Manhattan</a:t>
            </a:r>
            <a:endParaRPr lang="fr-FR" dirty="0"/>
          </a:p>
        </p:txBody>
      </p:sp>
      <p:cxnSp>
        <p:nvCxnSpPr>
          <p:cNvPr id="20" name="Connecteur droit avec flèche 19"/>
          <p:cNvCxnSpPr>
            <a:stCxn id="19" idx="1"/>
          </p:cNvCxnSpPr>
          <p:nvPr/>
        </p:nvCxnSpPr>
        <p:spPr>
          <a:xfrm flipH="1">
            <a:off x="6836729" y="1867788"/>
            <a:ext cx="2886741" cy="3952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5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8058" y="88342"/>
            <a:ext cx="1227005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III) A l’échelle locale, richesse et pauvreté se côtoient </a:t>
            </a:r>
          </a:p>
          <a:p>
            <a:pPr algn="ctr">
              <a:lnSpc>
                <a:spcPct val="150000"/>
              </a:lnSpc>
            </a:pPr>
            <a:r>
              <a:rPr lang="fr-FR" sz="2200" b="1" i="1" dirty="0" smtClean="0">
                <a:cs typeface="Times New Roman" panose="02020603050405020304" pitchFamily="18" charset="0"/>
              </a:rPr>
              <a:t>A</a:t>
            </a:r>
            <a:r>
              <a:rPr lang="fr-FR" sz="2200" b="1" i="1" dirty="0">
                <a:cs typeface="Times New Roman" panose="02020603050405020304" pitchFamily="18" charset="0"/>
              </a:rPr>
              <a:t>) Des quartiers très riches dans l’ensemble des métropoles</a:t>
            </a:r>
            <a:r>
              <a:rPr lang="fr-FR" sz="2200" b="1" i="1" dirty="0" smtClean="0">
                <a:cs typeface="Times New Roman" panose="02020603050405020304" pitchFamily="18" charset="0"/>
              </a:rPr>
              <a:t>…</a:t>
            </a:r>
            <a:endParaRPr lang="fr-FR" sz="2200" b="1" i="1" dirty="0"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00" y="3909055"/>
            <a:ext cx="3634579" cy="2574925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>
            <a:off x="3873500" y="1137917"/>
            <a:ext cx="20394" cy="572008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H="1">
            <a:off x="8382000" y="1239517"/>
            <a:ext cx="38100" cy="519270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587" y="6145730"/>
            <a:ext cx="1581549" cy="67650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716" y="4190171"/>
            <a:ext cx="4243023" cy="224205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698" y="4490459"/>
            <a:ext cx="3644345" cy="1641475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7554188" y="6432223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Gated</a:t>
            </a:r>
            <a:r>
              <a:rPr lang="fr-FR" sz="20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fr-FR" sz="2000" b="1" i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communities</a:t>
            </a:r>
            <a:endParaRPr lang="fr-FR" sz="20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02823" y="944880"/>
            <a:ext cx="3688783" cy="38134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FRANCE</a:t>
            </a:r>
            <a:endParaRPr lang="fr-FR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4118243" y="967754"/>
            <a:ext cx="3985051" cy="35847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AFRIQUE DU SUD</a:t>
            </a:r>
            <a:endParaRPr lang="fr-FR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8429931" y="921684"/>
            <a:ext cx="3762068" cy="3715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BANGLADESH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35" y="1405011"/>
            <a:ext cx="3635157" cy="23985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8243" y="1420522"/>
            <a:ext cx="4064578" cy="241534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3068" y="1461334"/>
            <a:ext cx="3607975" cy="23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2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8058" y="88342"/>
            <a:ext cx="1227005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III) A l’échelle locale, richesse et pauvreté se côtoient </a:t>
            </a:r>
          </a:p>
          <a:p>
            <a:pPr lvl="0" algn="ctr">
              <a:lnSpc>
                <a:spcPct val="150000"/>
              </a:lnSpc>
            </a:pPr>
            <a:r>
              <a:rPr lang="fr-FR" sz="2200" b="1" i="1" dirty="0">
                <a:cs typeface="Times New Roman" panose="02020603050405020304" pitchFamily="18" charset="0"/>
              </a:rPr>
              <a:t>B) … qui côtoient des poches de pauvreté majeures</a:t>
            </a:r>
          </a:p>
          <a:p>
            <a:pPr algn="ctr">
              <a:lnSpc>
                <a:spcPct val="150000"/>
              </a:lnSpc>
            </a:pPr>
            <a:endParaRPr lang="fr-FR" sz="2200" b="1" i="1" dirty="0"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endParaRPr lang="fr-FR" sz="2200" b="1" i="1" dirty="0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fr-FR" sz="2000" b="1" i="1" dirty="0"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endParaRPr lang="fr-FR" sz="2200" b="1" i="1" dirty="0">
              <a:cs typeface="Times New Roman" panose="02020603050405020304" pitchFamily="18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3893906" y="1140460"/>
            <a:ext cx="24745" cy="562610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757" y="2619331"/>
            <a:ext cx="4321635" cy="249293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51775" y="5167599"/>
            <a:ext cx="25461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3C4043"/>
                </a:solidFill>
              </a:rPr>
              <a:t>© </a:t>
            </a:r>
            <a:r>
              <a:rPr lang="fr-FR" sz="1000" dirty="0" smtClean="0">
                <a:cs typeface="Arial" panose="020B0604020202020204" pitchFamily="34" charset="0"/>
              </a:rPr>
              <a:t>Hatier, Géographie, Seconde, 2019</a:t>
            </a:r>
            <a:endParaRPr lang="fr-FR" sz="700" dirty="0"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2082"/>
            <a:ext cx="3727451" cy="25597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7" y="1661860"/>
            <a:ext cx="3825204" cy="1853171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H="1">
            <a:off x="8306497" y="1103060"/>
            <a:ext cx="24745" cy="562610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102823" y="944880"/>
            <a:ext cx="3688783" cy="38134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FRANCE</a:t>
            </a:r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4118243" y="967754"/>
            <a:ext cx="3985051" cy="35847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AFRIQUE DU SUD</a:t>
            </a:r>
            <a:endParaRPr lang="fr-FR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8534445" y="921684"/>
            <a:ext cx="3657554" cy="40454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BANGLADESH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128" y="1687707"/>
            <a:ext cx="3607975" cy="237453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7367" y="4244029"/>
            <a:ext cx="3608508" cy="233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3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8058" y="88342"/>
            <a:ext cx="12270058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III) A l’échelle locale, richesse et pauvreté se côtoient </a:t>
            </a:r>
          </a:p>
          <a:p>
            <a:pPr lvl="0" algn="ctr"/>
            <a:r>
              <a:rPr lang="fr-FR" sz="2200" b="1" i="1" dirty="0" smtClean="0">
                <a:cs typeface="Times New Roman" panose="02020603050405020304" pitchFamily="18" charset="0"/>
              </a:rPr>
              <a:t>C) </a:t>
            </a:r>
            <a:r>
              <a:rPr lang="fr-FR" sz="2200" b="1" i="1" dirty="0">
                <a:cs typeface="Times New Roman" panose="02020603050405020304" pitchFamily="18" charset="0"/>
              </a:rPr>
              <a:t>Les métropoles, reflet des inégalités de développement en contexte de pandémie mondiale</a:t>
            </a:r>
          </a:p>
          <a:p>
            <a:pPr algn="ctr">
              <a:lnSpc>
                <a:spcPct val="150000"/>
              </a:lnSpc>
            </a:pPr>
            <a:endParaRPr lang="fr-FR" sz="2200" b="1" i="1" dirty="0"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endParaRPr lang="fr-FR" sz="2200" b="1" i="1" dirty="0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fr-FR" sz="2000" b="1" i="1" dirty="0"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endParaRPr lang="fr-FR" sz="2200" b="1" i="1" dirty="0">
              <a:cs typeface="Times New Roman" panose="02020603050405020304" pitchFamily="18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89551"/>
            <a:ext cx="6303712" cy="3568249"/>
          </a:xfrm>
          <a:prstGeom prst="rect">
            <a:avLst/>
          </a:prstGeom>
        </p:spPr>
      </p:pic>
      <p:sp>
        <p:nvSpPr>
          <p:cNvPr id="5" name="Flèche droite 4"/>
          <p:cNvSpPr/>
          <p:nvPr/>
        </p:nvSpPr>
        <p:spPr>
          <a:xfrm>
            <a:off x="5721351" y="2042072"/>
            <a:ext cx="1612900" cy="3048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598126" y="1778973"/>
            <a:ext cx="4000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Pays développés et émergents </a:t>
            </a:r>
            <a:r>
              <a:rPr lang="fr-FR" sz="2400" dirty="0" smtClean="0">
                <a:sym typeface="Symbol" panose="05050102010706020507" pitchFamily="18" charset="2"/>
              </a:rPr>
              <a:t>plus touchés</a:t>
            </a:r>
            <a:r>
              <a:rPr lang="fr-FR" sz="2400" b="1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fr-FR" sz="2400" dirty="0" smtClean="0">
                <a:sym typeface="Symbol" panose="05050102010706020507" pitchFamily="18" charset="2"/>
              </a:rPr>
              <a:t>par le covid-19</a:t>
            </a:r>
          </a:p>
        </p:txBody>
      </p:sp>
      <p:sp>
        <p:nvSpPr>
          <p:cNvPr id="17" name="Flèche droite 16"/>
          <p:cNvSpPr/>
          <p:nvPr/>
        </p:nvSpPr>
        <p:spPr>
          <a:xfrm>
            <a:off x="5721351" y="3575412"/>
            <a:ext cx="1612900" cy="3048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7598126" y="3101993"/>
            <a:ext cx="4000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Métropoles</a:t>
            </a:r>
            <a:r>
              <a:rPr lang="fr-FR" sz="2400" dirty="0" smtClean="0">
                <a:sym typeface="Symbol" panose="05050102010706020507" pitchFamily="18" charset="2"/>
              </a:rPr>
              <a:t>, espaces très densément peuplés, plus touchées par le covid-19</a:t>
            </a:r>
            <a:endParaRPr lang="fr-FR" sz="2400" b="1" dirty="0" smtClean="0">
              <a:solidFill>
                <a:srgbClr val="C00000"/>
              </a:solidFill>
              <a:sym typeface="Symbol" panose="05050102010706020507" pitchFamily="18" charset="2"/>
            </a:endParaRPr>
          </a:p>
        </p:txBody>
      </p:sp>
      <p:sp>
        <p:nvSpPr>
          <p:cNvPr id="19" name="Flèche droite 18"/>
          <p:cNvSpPr/>
          <p:nvPr/>
        </p:nvSpPr>
        <p:spPr>
          <a:xfrm>
            <a:off x="5721351" y="5057929"/>
            <a:ext cx="1612900" cy="3048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598126" y="4762564"/>
            <a:ext cx="4000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ym typeface="Symbol" panose="05050102010706020507" pitchFamily="18" charset="2"/>
              </a:rPr>
              <a:t>Des </a:t>
            </a:r>
            <a:r>
              <a:rPr lang="fr-FR" sz="24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populations inégalement vulnérables</a:t>
            </a:r>
            <a:r>
              <a:rPr lang="fr-FR" sz="2400" dirty="0" smtClean="0">
                <a:sym typeface="Symbol" panose="05050102010706020507" pitchFamily="18" charset="2"/>
              </a:rPr>
              <a:t>, reflet de l’inégale répartition des richesses</a:t>
            </a:r>
            <a:endParaRPr lang="fr-FR" sz="2400" b="1" dirty="0" smtClean="0">
              <a:solidFill>
                <a:srgbClr val="C00000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8214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84443" y="5049036"/>
            <a:ext cx="12060819" cy="17271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27031" y="5020063"/>
            <a:ext cx="120952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locale, richesse et pauvreté se côtoient :</a:t>
            </a:r>
          </a:p>
          <a:p>
            <a:pPr lvl="0" algn="ctr"/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quartiers très riches dans l’ensemble des métropoles </a:t>
            </a:r>
            <a:r>
              <a:rPr lang="fr-FR" sz="2200" dirty="0" smtClean="0">
                <a:cs typeface="Times New Roman" panose="02020603050405020304" pitchFamily="18" charset="0"/>
              </a:rPr>
              <a:t>(</a:t>
            </a:r>
            <a:r>
              <a:rPr lang="fr-FR" sz="2200" i="1" dirty="0" err="1" smtClean="0">
                <a:cs typeface="Times New Roman" panose="02020603050405020304" pitchFamily="18" charset="0"/>
              </a:rPr>
              <a:t>gated</a:t>
            </a:r>
            <a:r>
              <a:rPr lang="fr-FR" sz="2200" i="1" dirty="0" smtClean="0">
                <a:cs typeface="Times New Roman" panose="02020603050405020304" pitchFamily="18" charset="0"/>
              </a:rPr>
              <a:t> </a:t>
            </a:r>
            <a:r>
              <a:rPr lang="fr-FR" sz="2200" i="1" dirty="0" err="1" smtClean="0">
                <a:cs typeface="Times New Roman" panose="02020603050405020304" pitchFamily="18" charset="0"/>
              </a:rPr>
              <a:t>communities</a:t>
            </a:r>
            <a:r>
              <a:rPr lang="fr-FR" sz="2200" dirty="0" smtClean="0">
                <a:cs typeface="Times New Roman" panose="02020603050405020304" pitchFamily="18" charset="0"/>
              </a:rPr>
              <a:t>)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cxnSp>
        <p:nvCxnSpPr>
          <p:cNvPr id="19" name="Connecteur en arc 18"/>
          <p:cNvCxnSpPr/>
          <p:nvPr/>
        </p:nvCxnSpPr>
        <p:spPr>
          <a:xfrm rot="16200000" flipH="1">
            <a:off x="6096171" y="4941876"/>
            <a:ext cx="292141" cy="77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8002059" y="3281231"/>
            <a:ext cx="1614173" cy="912381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 rot="10800000">
            <a:off x="3111099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mondiale, de forts contrastes de richesses et de pauvreté entre les pays :</a:t>
            </a:r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réduction globale de la pauvreté 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inégale répartition des richesses </a:t>
            </a:r>
            <a:r>
              <a:rPr lang="fr-FR" sz="2200" dirty="0" smtClean="0">
                <a:cs typeface="Times New Roman" panose="02020603050405020304" pitchFamily="18" charset="0"/>
              </a:rPr>
              <a:t>et un  </a:t>
            </a:r>
            <a:r>
              <a:rPr lang="fr-FR" sz="2200" b="1" dirty="0" smtClean="0">
                <a:cs typeface="Times New Roman" panose="02020603050405020304" pitchFamily="18" charset="0"/>
              </a:rPr>
              <a:t>accroissement des inégalités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pays inégalement développés (IDH) </a:t>
            </a:r>
            <a:r>
              <a:rPr lang="fr-FR" sz="2200" dirty="0" smtClean="0">
                <a:cs typeface="Times New Roman" panose="02020603050405020304" pitchFamily="18" charset="0"/>
              </a:rPr>
              <a:t>: </a:t>
            </a:r>
            <a:r>
              <a:rPr lang="fr-FR" sz="2200" b="1" dirty="0" smtClean="0">
                <a:cs typeface="Times New Roman" panose="02020603050405020304" pitchFamily="18" charset="0"/>
              </a:rPr>
              <a:t>pays développés, émergents, en cours de développement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742270" y="3629763"/>
            <a:ext cx="3199070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La répartition de la richesse et de la pauvreté dans le monde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4708012" y="3554224"/>
            <a:ext cx="3267587" cy="1259075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248216" y="276680"/>
            <a:ext cx="5839062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nationale, des inégalités socio-spatiales majeures dans tous les pays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Au sein des Etats, des </a:t>
            </a:r>
            <a:r>
              <a:rPr lang="fr-FR" sz="2200" b="1" dirty="0" smtClean="0">
                <a:cs typeface="Times New Roman" panose="02020603050405020304" pitchFamily="18" charset="0"/>
              </a:rPr>
              <a:t>régions inégalement développées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inégalités socio-économiques</a:t>
            </a:r>
            <a:r>
              <a:rPr lang="fr-FR" sz="2200" dirty="0" smtClean="0">
                <a:cs typeface="Times New Roman" panose="02020603050405020304" pitchFamily="18" charset="0"/>
              </a:rPr>
              <a:t>, des freins au développement</a:t>
            </a:r>
            <a:endParaRPr lang="fr-FR" sz="2200" b="1" dirty="0" smtClean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b="1" dirty="0" smtClean="0">
                <a:cs typeface="Times New Roman" panose="02020603050405020304" pitchFamily="18" charset="0"/>
              </a:rPr>
              <a:t>Faire reculer la pauvreté</a:t>
            </a:r>
            <a:r>
              <a:rPr lang="fr-FR" sz="2200" dirty="0" smtClean="0">
                <a:cs typeface="Times New Roman" panose="02020603050405020304" pitchFamily="18" charset="0"/>
              </a:rPr>
              <a:t> et </a:t>
            </a:r>
            <a:r>
              <a:rPr lang="fr-FR" sz="2200" b="1" dirty="0" smtClean="0">
                <a:cs typeface="Times New Roman" panose="02020603050405020304" pitchFamily="18" charset="0"/>
              </a:rPr>
              <a:t>lutter contre les inégalités</a:t>
            </a:r>
            <a:r>
              <a:rPr lang="fr-FR" sz="2200" dirty="0" smtClean="0">
                <a:cs typeface="Times New Roman" panose="02020603050405020304" pitchFamily="18" charset="0"/>
              </a:rPr>
              <a:t>, des défis majeurs</a:t>
            </a:r>
            <a:endParaRPr lang="fr-FR" sz="2200" dirty="0"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738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84443" y="5049036"/>
            <a:ext cx="12060819" cy="17271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27031" y="5020063"/>
            <a:ext cx="120952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locale, richesse et pauvreté se côtoient :</a:t>
            </a:r>
          </a:p>
          <a:p>
            <a:pPr lvl="0" algn="ctr"/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quartiers très riches dans l’ensemble des métropoles </a:t>
            </a:r>
            <a:r>
              <a:rPr lang="fr-FR" sz="2200" dirty="0" smtClean="0">
                <a:cs typeface="Times New Roman" panose="02020603050405020304" pitchFamily="18" charset="0"/>
              </a:rPr>
              <a:t>(</a:t>
            </a:r>
            <a:r>
              <a:rPr lang="fr-FR" sz="2200" i="1" dirty="0" err="1" smtClean="0">
                <a:cs typeface="Times New Roman" panose="02020603050405020304" pitchFamily="18" charset="0"/>
              </a:rPr>
              <a:t>gated</a:t>
            </a:r>
            <a:r>
              <a:rPr lang="fr-FR" sz="2200" i="1" dirty="0" smtClean="0">
                <a:cs typeface="Times New Roman" panose="02020603050405020304" pitchFamily="18" charset="0"/>
              </a:rPr>
              <a:t> </a:t>
            </a:r>
            <a:r>
              <a:rPr lang="fr-FR" sz="2200" i="1" dirty="0" err="1" smtClean="0">
                <a:cs typeface="Times New Roman" panose="02020603050405020304" pitchFamily="18" charset="0"/>
              </a:rPr>
              <a:t>communities</a:t>
            </a:r>
            <a:r>
              <a:rPr lang="fr-FR" sz="2200" dirty="0" smtClean="0">
                <a:cs typeface="Times New Roman" panose="02020603050405020304" pitchFamily="18" charset="0"/>
              </a:rPr>
              <a:t>)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Des </a:t>
            </a:r>
            <a:r>
              <a:rPr lang="fr-FR" sz="2200" b="1" dirty="0">
                <a:cs typeface="Times New Roman" panose="02020603050405020304" pitchFamily="18" charset="0"/>
              </a:rPr>
              <a:t>poches de pauvreté </a:t>
            </a:r>
            <a:r>
              <a:rPr lang="fr-FR" sz="2200" b="1" dirty="0" smtClean="0">
                <a:cs typeface="Times New Roman" panose="02020603050405020304" pitchFamily="18" charset="0"/>
              </a:rPr>
              <a:t>majeures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cxnSp>
        <p:nvCxnSpPr>
          <p:cNvPr id="19" name="Connecteur en arc 18"/>
          <p:cNvCxnSpPr/>
          <p:nvPr/>
        </p:nvCxnSpPr>
        <p:spPr>
          <a:xfrm rot="16200000" flipH="1">
            <a:off x="6096171" y="4941876"/>
            <a:ext cx="292141" cy="77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8002059" y="3281231"/>
            <a:ext cx="1614173" cy="912381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 rot="10800000">
            <a:off x="3111099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mondiale, de forts contrastes de richesses et de pauvreté entre les pays :</a:t>
            </a:r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réduction globale de la pauvreté 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inégale répartition des richesses </a:t>
            </a:r>
            <a:r>
              <a:rPr lang="fr-FR" sz="2200" dirty="0" smtClean="0">
                <a:cs typeface="Times New Roman" panose="02020603050405020304" pitchFamily="18" charset="0"/>
              </a:rPr>
              <a:t>et un  </a:t>
            </a:r>
            <a:r>
              <a:rPr lang="fr-FR" sz="2200" b="1" dirty="0" smtClean="0">
                <a:cs typeface="Times New Roman" panose="02020603050405020304" pitchFamily="18" charset="0"/>
              </a:rPr>
              <a:t>accroissement des inégalités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pays inégalement développés (IDH) </a:t>
            </a:r>
            <a:r>
              <a:rPr lang="fr-FR" sz="2200" dirty="0" smtClean="0">
                <a:cs typeface="Times New Roman" panose="02020603050405020304" pitchFamily="18" charset="0"/>
              </a:rPr>
              <a:t>: </a:t>
            </a:r>
            <a:r>
              <a:rPr lang="fr-FR" sz="2200" b="1" dirty="0" smtClean="0">
                <a:cs typeface="Times New Roman" panose="02020603050405020304" pitchFamily="18" charset="0"/>
              </a:rPr>
              <a:t>pays développés, émergents, en cours de développement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742270" y="3629763"/>
            <a:ext cx="3199070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La répartition de la richesse et de la pauvreté dans le monde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4708012" y="3554224"/>
            <a:ext cx="3267587" cy="1259075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248216" y="276680"/>
            <a:ext cx="5839062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nationale, des inégalités socio-spatiales majeures dans tous les pays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Au sein des Etats, des </a:t>
            </a:r>
            <a:r>
              <a:rPr lang="fr-FR" sz="2200" b="1" dirty="0" smtClean="0">
                <a:cs typeface="Times New Roman" panose="02020603050405020304" pitchFamily="18" charset="0"/>
              </a:rPr>
              <a:t>régions inégalement développées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inégalités socio-économiques</a:t>
            </a:r>
            <a:r>
              <a:rPr lang="fr-FR" sz="2200" dirty="0" smtClean="0">
                <a:cs typeface="Times New Roman" panose="02020603050405020304" pitchFamily="18" charset="0"/>
              </a:rPr>
              <a:t>, des freins au développement</a:t>
            </a:r>
            <a:endParaRPr lang="fr-FR" sz="2200" b="1" dirty="0" smtClean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b="1" dirty="0" smtClean="0">
                <a:cs typeface="Times New Roman" panose="02020603050405020304" pitchFamily="18" charset="0"/>
              </a:rPr>
              <a:t>Faire reculer la pauvreté</a:t>
            </a:r>
            <a:r>
              <a:rPr lang="fr-FR" sz="2200" dirty="0" smtClean="0">
                <a:cs typeface="Times New Roman" panose="02020603050405020304" pitchFamily="18" charset="0"/>
              </a:rPr>
              <a:t> et </a:t>
            </a:r>
            <a:r>
              <a:rPr lang="fr-FR" sz="2200" b="1" dirty="0" smtClean="0">
                <a:cs typeface="Times New Roman" panose="02020603050405020304" pitchFamily="18" charset="0"/>
              </a:rPr>
              <a:t>lutter contre les inégalités</a:t>
            </a:r>
            <a:r>
              <a:rPr lang="fr-FR" sz="2200" dirty="0" smtClean="0">
                <a:cs typeface="Times New Roman" panose="02020603050405020304" pitchFamily="18" charset="0"/>
              </a:rPr>
              <a:t>, des défis majeurs</a:t>
            </a:r>
            <a:endParaRPr lang="fr-FR" sz="2200" dirty="0"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25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84443" y="5049036"/>
            <a:ext cx="12060819" cy="17271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27031" y="5020063"/>
            <a:ext cx="1209529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locale, richesse et pauvreté se côtoient :</a:t>
            </a:r>
          </a:p>
          <a:p>
            <a:pPr lvl="0" algn="ctr"/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quartiers très riches dans l’ensemble des métropoles </a:t>
            </a:r>
            <a:r>
              <a:rPr lang="fr-FR" sz="2200" dirty="0" smtClean="0">
                <a:cs typeface="Times New Roman" panose="02020603050405020304" pitchFamily="18" charset="0"/>
              </a:rPr>
              <a:t>(</a:t>
            </a:r>
            <a:r>
              <a:rPr lang="fr-FR" sz="2200" i="1" dirty="0" err="1" smtClean="0">
                <a:cs typeface="Times New Roman" panose="02020603050405020304" pitchFamily="18" charset="0"/>
              </a:rPr>
              <a:t>gated</a:t>
            </a:r>
            <a:r>
              <a:rPr lang="fr-FR" sz="2200" i="1" dirty="0" smtClean="0">
                <a:cs typeface="Times New Roman" panose="02020603050405020304" pitchFamily="18" charset="0"/>
              </a:rPr>
              <a:t> </a:t>
            </a:r>
            <a:r>
              <a:rPr lang="fr-FR" sz="2200" i="1" dirty="0" err="1" smtClean="0">
                <a:cs typeface="Times New Roman" panose="02020603050405020304" pitchFamily="18" charset="0"/>
              </a:rPr>
              <a:t>communities</a:t>
            </a:r>
            <a:r>
              <a:rPr lang="fr-FR" sz="2200" dirty="0" smtClean="0">
                <a:cs typeface="Times New Roman" panose="02020603050405020304" pitchFamily="18" charset="0"/>
              </a:rPr>
              <a:t>)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Des </a:t>
            </a:r>
            <a:r>
              <a:rPr lang="fr-FR" sz="2200" b="1" dirty="0">
                <a:cs typeface="Times New Roman" panose="02020603050405020304" pitchFamily="18" charset="0"/>
              </a:rPr>
              <a:t>poches de pauvreté majeures</a:t>
            </a: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Les </a:t>
            </a:r>
            <a:r>
              <a:rPr lang="fr-FR" sz="2200" b="1" dirty="0">
                <a:cs typeface="Times New Roman" panose="02020603050405020304" pitchFamily="18" charset="0"/>
              </a:rPr>
              <a:t>métropoles, reflet des inégalités de développement </a:t>
            </a:r>
            <a:r>
              <a:rPr lang="fr-FR" sz="2200" dirty="0">
                <a:cs typeface="Times New Roman" panose="02020603050405020304" pitchFamily="18" charset="0"/>
              </a:rPr>
              <a:t>en contexte de pandémie mondiale</a:t>
            </a:r>
          </a:p>
        </p:txBody>
      </p:sp>
      <p:cxnSp>
        <p:nvCxnSpPr>
          <p:cNvPr id="19" name="Connecteur en arc 18"/>
          <p:cNvCxnSpPr/>
          <p:nvPr/>
        </p:nvCxnSpPr>
        <p:spPr>
          <a:xfrm rot="16200000" flipH="1">
            <a:off x="6096171" y="4941876"/>
            <a:ext cx="292141" cy="77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8002059" y="3281231"/>
            <a:ext cx="1614173" cy="912381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 rot="10800000">
            <a:off x="3111099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mondiale, de forts contrastes de richesses et de pauvreté entre les pays :</a:t>
            </a:r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réduction globale de la pauvreté 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inégale répartition des richesses </a:t>
            </a:r>
            <a:r>
              <a:rPr lang="fr-FR" sz="2200" dirty="0" smtClean="0">
                <a:cs typeface="Times New Roman" panose="02020603050405020304" pitchFamily="18" charset="0"/>
              </a:rPr>
              <a:t>et un  </a:t>
            </a:r>
            <a:r>
              <a:rPr lang="fr-FR" sz="2200" b="1" dirty="0" smtClean="0">
                <a:cs typeface="Times New Roman" panose="02020603050405020304" pitchFamily="18" charset="0"/>
              </a:rPr>
              <a:t>accroissement des inégalités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pays inégalement développés (IDH) </a:t>
            </a:r>
            <a:r>
              <a:rPr lang="fr-FR" sz="2200" dirty="0" smtClean="0">
                <a:cs typeface="Times New Roman" panose="02020603050405020304" pitchFamily="18" charset="0"/>
              </a:rPr>
              <a:t>: </a:t>
            </a:r>
            <a:r>
              <a:rPr lang="fr-FR" sz="2200" b="1" dirty="0" smtClean="0">
                <a:cs typeface="Times New Roman" panose="02020603050405020304" pitchFamily="18" charset="0"/>
              </a:rPr>
              <a:t>pays développés, émergents, en cours de développement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742270" y="3629763"/>
            <a:ext cx="3199070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La répartition de la richesse et de la pauvreté dans le monde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4708012" y="3554224"/>
            <a:ext cx="3267587" cy="1259075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248216" y="276680"/>
            <a:ext cx="5839062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nationale, des inégalités socio-spatiales majeures dans tous les pays :</a:t>
            </a:r>
          </a:p>
          <a:p>
            <a:pPr lvl="0"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Au sein des Etats, des </a:t>
            </a:r>
            <a:r>
              <a:rPr lang="fr-FR" sz="2200" b="1" dirty="0" smtClean="0">
                <a:cs typeface="Times New Roman" panose="02020603050405020304" pitchFamily="18" charset="0"/>
              </a:rPr>
              <a:t>régions inégalement développées</a:t>
            </a:r>
            <a:endParaRPr lang="fr-FR" sz="2200" b="1" dirty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cs typeface="Times New Roman" panose="02020603050405020304" pitchFamily="18" charset="0"/>
              </a:rPr>
              <a:t>inégalités socio-économiques</a:t>
            </a:r>
            <a:r>
              <a:rPr lang="fr-FR" sz="2200" dirty="0" smtClean="0">
                <a:cs typeface="Times New Roman" panose="02020603050405020304" pitchFamily="18" charset="0"/>
              </a:rPr>
              <a:t>, des freins au développement</a:t>
            </a:r>
            <a:endParaRPr lang="fr-FR" sz="2200" b="1" dirty="0" smtClean="0"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b="1" dirty="0" smtClean="0">
                <a:cs typeface="Times New Roman" panose="02020603050405020304" pitchFamily="18" charset="0"/>
              </a:rPr>
              <a:t>Faire reculer la pauvreté</a:t>
            </a:r>
            <a:r>
              <a:rPr lang="fr-FR" sz="2200" dirty="0" smtClean="0">
                <a:cs typeface="Times New Roman" panose="02020603050405020304" pitchFamily="18" charset="0"/>
              </a:rPr>
              <a:t> et </a:t>
            </a:r>
            <a:r>
              <a:rPr lang="fr-FR" sz="2200" b="1" dirty="0" smtClean="0">
                <a:cs typeface="Times New Roman" panose="02020603050405020304" pitchFamily="18" charset="0"/>
              </a:rPr>
              <a:t>lutter contre les inégalités</a:t>
            </a:r>
            <a:r>
              <a:rPr lang="fr-FR" sz="2200" dirty="0" smtClean="0">
                <a:cs typeface="Times New Roman" panose="02020603050405020304" pitchFamily="18" charset="0"/>
              </a:rPr>
              <a:t>, des défis majeurs</a:t>
            </a:r>
            <a:endParaRPr lang="fr-FR" sz="2200" dirty="0"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050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8200" y="175840"/>
            <a:ext cx="10031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Inégalités de richesse </a:t>
            </a:r>
            <a:r>
              <a:rPr lang="fr-FR" sz="2800" dirty="0" smtClean="0">
                <a:ea typeface="Calibri" panose="020F0502020204030204" pitchFamily="34" charset="0"/>
              </a:rPr>
              <a:t>: </a:t>
            </a:r>
            <a:r>
              <a:rPr lang="fr-FR" sz="2800" dirty="0">
                <a:ea typeface="Calibri" panose="020F0502020204030204" pitchFamily="34" charset="0"/>
              </a:rPr>
              <a:t>une différence dans l’accès aux richesses entre des territoires et des individus</a:t>
            </a:r>
            <a:r>
              <a:rPr lang="fr-FR" sz="2800" dirty="0" smtClean="0">
                <a:ea typeface="Calibri" panose="020F0502020204030204" pitchFamily="34" charset="0"/>
              </a:rPr>
              <a:t>.</a:t>
            </a:r>
            <a:endParaRPr lang="fr-FR" sz="2800" dirty="0">
              <a:ea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7" y="175840"/>
            <a:ext cx="1569746" cy="1451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108200" y="2252848"/>
            <a:ext cx="100310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Inégalités sociales </a:t>
            </a:r>
            <a:r>
              <a:rPr lang="fr-FR" sz="2800" dirty="0" smtClean="0">
                <a:ea typeface="Calibri" panose="020F0502020204030204" pitchFamily="34" charset="0"/>
              </a:rPr>
              <a:t>: inégalité de richesse + ethnique + de genre…</a:t>
            </a:r>
            <a:endParaRPr lang="fr-FR" sz="2800" dirty="0">
              <a:ea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57" y="2046287"/>
            <a:ext cx="1685925" cy="157162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08200" y="4467445"/>
            <a:ext cx="9243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Inégalités socio-spatiales </a:t>
            </a:r>
            <a:r>
              <a:rPr lang="fr-FR" sz="2800" dirty="0" smtClean="0">
                <a:ea typeface="Calibri" panose="020F0502020204030204" pitchFamily="34" charset="0"/>
              </a:rPr>
              <a:t>: les traductions dans l’espace des inégalités sociales</a:t>
            </a:r>
            <a:endParaRPr lang="fr-FR" sz="2800" dirty="0">
              <a:ea typeface="Calibri" panose="020F05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67921">
            <a:off x="373523" y="4161773"/>
            <a:ext cx="1734677" cy="171799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20526427">
            <a:off x="968640" y="5724110"/>
            <a:ext cx="10182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rgbClr val="3C4043"/>
                </a:solidFill>
              </a:rPr>
              <a:t>© </a:t>
            </a:r>
            <a:r>
              <a:rPr lang="fr-FR" sz="1000" dirty="0" err="1" smtClean="0">
                <a:cs typeface="Arial" panose="020B0604020202020204" pitchFamily="34" charset="0"/>
              </a:rPr>
              <a:t>Macrovector</a:t>
            </a:r>
            <a:endParaRPr lang="fr-FR" sz="7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4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1733" y="3635390"/>
            <a:ext cx="11258457" cy="1325563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fr-FR" b="1" dirty="0">
                <a:solidFill>
                  <a:srgbClr val="C00000"/>
                </a:solidFill>
                <a:latin typeface="+mn-lt"/>
              </a:rPr>
              <a:t>Comment les richesses et la pauvreté sont-elles réparties dans le monde, à toutes les échelles ? </a:t>
            </a:r>
            <a:br>
              <a:rPr lang="fr-FR" b="1" dirty="0">
                <a:solidFill>
                  <a:srgbClr val="C00000"/>
                </a:solidFill>
                <a:latin typeface="+mn-lt"/>
              </a:rPr>
            </a:br>
            <a:r>
              <a:rPr lang="fr-FR" b="1" dirty="0">
                <a:solidFill>
                  <a:srgbClr val="C00000"/>
                </a:solidFill>
              </a:rPr>
              <a:t/>
            </a:r>
            <a:br>
              <a:rPr lang="fr-FR" b="1" dirty="0">
                <a:solidFill>
                  <a:srgbClr val="C00000"/>
                </a:solidFill>
              </a:rPr>
            </a:b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6729"/>
            <a:ext cx="12191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I) </a:t>
            </a:r>
            <a:r>
              <a:rPr lang="fr-FR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A l’échelle mondiale, de forts contrastes de richesses et de pauvreté entre les </a:t>
            </a:r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pays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fr-FR" sz="2200" b="1" i="1" dirty="0" smtClean="0">
                <a:cs typeface="Times New Roman" panose="02020603050405020304" pitchFamily="18" charset="0"/>
              </a:rPr>
              <a:t>A) Une réduction globale de la pauvreté</a:t>
            </a:r>
            <a:endParaRPr lang="fr-FR" sz="2200" b="1" i="1" dirty="0"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713" y="1051267"/>
            <a:ext cx="8763000" cy="549863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-11074" y="2211910"/>
            <a:ext cx="328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cs typeface="Times New Roman" panose="02020603050405020304" pitchFamily="18" charset="0"/>
              </a:rPr>
              <a:t>Pauvreté relative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5464" y="3082552"/>
            <a:ext cx="3108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cs typeface="Times New Roman" panose="02020603050405020304" pitchFamily="18" charset="0"/>
              </a:rPr>
              <a:t>Pauvreté multidimensionnelle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5464" y="4388372"/>
            <a:ext cx="3108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r>
              <a:rPr lang="fr-FR" sz="2400" baseline="30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ère</a:t>
            </a:r>
            <a:r>
              <a:rPr lang="fr-FR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fr-FR" sz="2400" dirty="0" smtClean="0">
                <a:cs typeface="Times New Roman" panose="02020603050405020304" pitchFamily="18" charset="0"/>
              </a:rPr>
              <a:t>cause de mortalité au monde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5464" y="5517971"/>
            <a:ext cx="3108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1990 </a:t>
            </a:r>
            <a:r>
              <a:rPr lang="fr-FR" sz="2400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 2015</a:t>
            </a:r>
          </a:p>
          <a:p>
            <a:pPr algn="ctr"/>
            <a:r>
              <a:rPr lang="fr-FR" sz="2400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 2</a:t>
            </a:r>
            <a:r>
              <a:rPr lang="fr-FR" sz="24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 de l’extrême pauvreté</a:t>
            </a:r>
            <a:endParaRPr lang="fr-FR" sz="2400" dirty="0" smtClean="0"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9648" y="1370112"/>
            <a:ext cx="328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cs typeface="Times New Roman" panose="02020603050405020304" pitchFamily="18" charset="0"/>
              </a:rPr>
              <a:t>Extrême pauvreté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07074" y="6549905"/>
            <a:ext cx="28921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3C4043"/>
                </a:solidFill>
              </a:rPr>
              <a:t>© </a:t>
            </a:r>
            <a:r>
              <a:rPr lang="fr-FR" sz="1000" dirty="0" smtClean="0">
                <a:cs typeface="Arial" panose="020B0604020202020204" pitchFamily="34" charset="0"/>
              </a:rPr>
              <a:t>Nathan, </a:t>
            </a:r>
            <a:r>
              <a:rPr lang="fr-FR" sz="1000" i="1" dirty="0" smtClean="0">
                <a:cs typeface="Arial" panose="020B0604020202020204" pitchFamily="34" charset="0"/>
              </a:rPr>
              <a:t>Histoire-Géographie, </a:t>
            </a:r>
            <a:r>
              <a:rPr lang="fr-FR" sz="1000" dirty="0" smtClean="0">
                <a:cs typeface="Arial" panose="020B0604020202020204" pitchFamily="34" charset="0"/>
              </a:rPr>
              <a:t>5</a:t>
            </a:r>
            <a:r>
              <a:rPr lang="fr-FR" sz="1000" baseline="30000" dirty="0" smtClean="0">
                <a:cs typeface="Arial" panose="020B0604020202020204" pitchFamily="34" charset="0"/>
              </a:rPr>
              <a:t>ème</a:t>
            </a:r>
            <a:r>
              <a:rPr lang="fr-FR" sz="1000" dirty="0" smtClean="0">
                <a:cs typeface="Arial" panose="020B0604020202020204" pitchFamily="34" charset="0"/>
              </a:rPr>
              <a:t>, 2016</a:t>
            </a:r>
            <a:endParaRPr lang="fr-FR" sz="700" dirty="0">
              <a:cs typeface="Arial" panose="020B0604020202020204" pitchFamily="34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0702112" y="1051267"/>
            <a:ext cx="1388287" cy="7805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ECHELLE MONDIALE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0658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4300" y="-17422"/>
            <a:ext cx="12191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I) </a:t>
            </a:r>
            <a:r>
              <a:rPr lang="fr-FR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A l’échelle mondiale, de forts contrastes de richesses et de pauvreté entre les </a:t>
            </a:r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pays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fr-FR" sz="2200" b="1" i="1" dirty="0">
                <a:cs typeface="Times New Roman" panose="02020603050405020304" pitchFamily="18" charset="0"/>
              </a:rPr>
              <a:t>B</a:t>
            </a:r>
            <a:r>
              <a:rPr lang="fr-FR" sz="2200" b="1" i="1" dirty="0" smtClean="0">
                <a:cs typeface="Times New Roman" panose="02020603050405020304" pitchFamily="18" charset="0"/>
              </a:rPr>
              <a:t>) Des richesses inégalement réparties et un accroissement des inégalités</a:t>
            </a:r>
            <a:endParaRPr lang="fr-FR" sz="2200" b="1" i="1" dirty="0"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3" y="1018851"/>
            <a:ext cx="7296151" cy="567860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8771306" y="5988672"/>
            <a:ext cx="1388287" cy="7805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ECHELLE MONDIALE</a:t>
            </a:r>
            <a:endParaRPr lang="fr-FR" sz="1200" b="1" dirty="0"/>
          </a:p>
        </p:txBody>
      </p:sp>
      <p:sp>
        <p:nvSpPr>
          <p:cNvPr id="4" name="Rectangle 3"/>
          <p:cNvSpPr/>
          <p:nvPr/>
        </p:nvSpPr>
        <p:spPr>
          <a:xfrm>
            <a:off x="0" y="2385461"/>
            <a:ext cx="23336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  <a:ea typeface="Calibri" panose="020F0502020204030204" pitchFamily="34" charset="0"/>
              </a:rPr>
              <a:t>1%</a:t>
            </a:r>
            <a:r>
              <a:rPr lang="fr-FR" sz="2400" dirty="0">
                <a:ea typeface="Calibri" panose="020F0502020204030204" pitchFamily="34" charset="0"/>
              </a:rPr>
              <a:t> de la </a:t>
            </a:r>
            <a:r>
              <a:rPr lang="fr-FR" sz="2400" b="1" dirty="0" smtClean="0">
                <a:ea typeface="Calibri" panose="020F0502020204030204" pitchFamily="34" charset="0"/>
              </a:rPr>
              <a:t>population mondiale</a:t>
            </a:r>
            <a:r>
              <a:rPr lang="fr-FR" sz="2400" dirty="0" smtClean="0">
                <a:ea typeface="Calibri" panose="020F0502020204030204" pitchFamily="34" charset="0"/>
              </a:rPr>
              <a:t> </a:t>
            </a:r>
            <a:r>
              <a:rPr lang="fr-FR" sz="2400" dirty="0">
                <a:ea typeface="Calibri" panose="020F0502020204030204" pitchFamily="34" charset="0"/>
              </a:rPr>
              <a:t>possède </a:t>
            </a:r>
            <a:r>
              <a:rPr lang="fr-FR" sz="2400" b="1" dirty="0" smtClean="0">
                <a:ea typeface="Calibri" panose="020F0502020204030204" pitchFamily="34" charset="0"/>
              </a:rPr>
              <a:t>plus de </a:t>
            </a:r>
            <a:r>
              <a:rPr lang="fr-FR" sz="24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50</a:t>
            </a:r>
            <a:r>
              <a:rPr lang="fr-FR" sz="2400" b="1" dirty="0">
                <a:solidFill>
                  <a:srgbClr val="C00000"/>
                </a:solidFill>
                <a:ea typeface="Calibri" panose="020F0502020204030204" pitchFamily="34" charset="0"/>
              </a:rPr>
              <a:t>% </a:t>
            </a:r>
            <a:r>
              <a:rPr lang="fr-FR" sz="2400" dirty="0">
                <a:ea typeface="Calibri" panose="020F0502020204030204" pitchFamily="34" charset="0"/>
              </a:rPr>
              <a:t>des </a:t>
            </a:r>
            <a:r>
              <a:rPr lang="fr-FR" sz="2400" b="1" dirty="0">
                <a:ea typeface="Calibri" panose="020F0502020204030204" pitchFamily="34" charset="0"/>
              </a:rPr>
              <a:t>richesses mondiales</a:t>
            </a:r>
            <a:endParaRPr lang="fr-F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9629774" y="2385461"/>
            <a:ext cx="25622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ea typeface="Calibri" panose="020F0502020204030204" pitchFamily="34" charset="0"/>
              </a:rPr>
              <a:t>Les </a:t>
            </a:r>
            <a:r>
              <a:rPr lang="fr-FR" sz="24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22</a:t>
            </a:r>
            <a:r>
              <a:rPr lang="fr-FR" sz="2400" dirty="0" smtClean="0">
                <a:ea typeface="Calibri" panose="020F0502020204030204" pitchFamily="34" charset="0"/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hommes</a:t>
            </a:r>
            <a:r>
              <a:rPr lang="fr-FR" sz="2400" dirty="0" smtClean="0">
                <a:ea typeface="Calibri" panose="020F0502020204030204" pitchFamily="34" charset="0"/>
              </a:rPr>
              <a:t> les plus fortunés au monde </a:t>
            </a:r>
            <a:r>
              <a:rPr lang="fr-FR" sz="2400" b="1" dirty="0" smtClean="0">
                <a:ea typeface="Calibri" panose="020F0502020204030204" pitchFamily="34" charset="0"/>
              </a:rPr>
              <a:t>possèdent </a:t>
            </a:r>
            <a:r>
              <a:rPr lang="fr-FR" sz="2400" b="1" dirty="0">
                <a:ea typeface="Calibri" panose="020F0502020204030204" pitchFamily="34" charset="0"/>
              </a:rPr>
              <a:t>plus </a:t>
            </a:r>
            <a:r>
              <a:rPr lang="fr-FR" sz="2400" dirty="0">
                <a:ea typeface="Calibri" panose="020F0502020204030204" pitchFamily="34" charset="0"/>
              </a:rPr>
              <a:t>que </a:t>
            </a:r>
            <a:r>
              <a:rPr lang="fr-FR" sz="2400" b="1" dirty="0">
                <a:solidFill>
                  <a:srgbClr val="C00000"/>
                </a:solidFill>
                <a:ea typeface="Calibri" panose="020F0502020204030204" pitchFamily="34" charset="0"/>
              </a:rPr>
              <a:t>l’ensemble de la population féminine d’Afrique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1674" y="6646071"/>
            <a:ext cx="28921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3C4043"/>
                </a:solidFill>
              </a:rPr>
              <a:t>© </a:t>
            </a:r>
            <a:r>
              <a:rPr lang="fr-FR" sz="1000" dirty="0" smtClean="0">
                <a:cs typeface="Arial" panose="020B0604020202020204" pitchFamily="34" charset="0"/>
              </a:rPr>
              <a:t>Nathan, </a:t>
            </a:r>
            <a:r>
              <a:rPr lang="fr-FR" sz="1000" i="1" dirty="0" smtClean="0">
                <a:cs typeface="Arial" panose="020B0604020202020204" pitchFamily="34" charset="0"/>
              </a:rPr>
              <a:t>Histoire-Géographie, </a:t>
            </a:r>
            <a:r>
              <a:rPr lang="fr-FR" sz="1000" dirty="0" smtClean="0">
                <a:cs typeface="Arial" panose="020B0604020202020204" pitchFamily="34" charset="0"/>
              </a:rPr>
              <a:t>5</a:t>
            </a:r>
            <a:r>
              <a:rPr lang="fr-FR" sz="1000" baseline="30000" dirty="0" smtClean="0">
                <a:cs typeface="Arial" panose="020B0604020202020204" pitchFamily="34" charset="0"/>
              </a:rPr>
              <a:t>ème</a:t>
            </a:r>
            <a:r>
              <a:rPr lang="fr-FR" sz="1000" dirty="0" smtClean="0">
                <a:cs typeface="Arial" panose="020B0604020202020204" pitchFamily="34" charset="0"/>
              </a:rPr>
              <a:t>, 2016</a:t>
            </a:r>
            <a:endParaRPr lang="fr-FR" sz="7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-143985"/>
            <a:ext cx="12191999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I) </a:t>
            </a:r>
            <a:r>
              <a:rPr lang="fr-FR" sz="2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 l’échelle mondiale, de forts contrastes de richesses et de pauvreté entre les </a:t>
            </a:r>
            <a:r>
              <a:rPr lang="fr-FR" sz="2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pays</a:t>
            </a:r>
            <a:endParaRPr lang="fr-FR" sz="22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fr-FR" sz="2200" b="1" i="1" dirty="0" smtClean="0">
                <a:latin typeface="+mj-lt"/>
                <a:cs typeface="Times New Roman" panose="02020603050405020304" pitchFamily="18" charset="0"/>
              </a:rPr>
              <a:t>C) Des pays inégalement développés</a:t>
            </a:r>
            <a:endParaRPr lang="fr-FR" sz="2200" b="1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162" y="896377"/>
            <a:ext cx="7256765" cy="5758009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10727106" y="5988672"/>
            <a:ext cx="1388287" cy="7805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ECHELLE MONDIALE</a:t>
            </a:r>
            <a:endParaRPr lang="fr-FR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7067474" y="6646071"/>
            <a:ext cx="28921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3C4043"/>
                </a:solidFill>
              </a:rPr>
              <a:t>© </a:t>
            </a:r>
            <a:r>
              <a:rPr lang="fr-FR" sz="1000" dirty="0" smtClean="0">
                <a:cs typeface="Arial" panose="020B0604020202020204" pitchFamily="34" charset="0"/>
              </a:rPr>
              <a:t>Nathan, </a:t>
            </a:r>
            <a:r>
              <a:rPr lang="fr-FR" sz="1000" i="1" dirty="0" smtClean="0">
                <a:cs typeface="Arial" panose="020B0604020202020204" pitchFamily="34" charset="0"/>
              </a:rPr>
              <a:t>Histoire-Géographie, </a:t>
            </a:r>
            <a:r>
              <a:rPr lang="fr-FR" sz="1000" dirty="0" smtClean="0">
                <a:cs typeface="Arial" panose="020B0604020202020204" pitchFamily="34" charset="0"/>
              </a:rPr>
              <a:t>5</a:t>
            </a:r>
            <a:r>
              <a:rPr lang="fr-FR" sz="1000" baseline="30000" dirty="0" smtClean="0">
                <a:cs typeface="Arial" panose="020B0604020202020204" pitchFamily="34" charset="0"/>
              </a:rPr>
              <a:t>ème</a:t>
            </a:r>
            <a:r>
              <a:rPr lang="fr-FR" sz="1000" dirty="0" smtClean="0">
                <a:cs typeface="Arial" panose="020B0604020202020204" pitchFamily="34" charset="0"/>
              </a:rPr>
              <a:t>, 2016</a:t>
            </a:r>
            <a:endParaRPr lang="fr-FR" sz="700" dirty="0"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66960" y="2269481"/>
            <a:ext cx="4706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Indice de Développement Humain </a:t>
            </a:r>
            <a:r>
              <a:rPr lang="fr-FR" sz="2400" dirty="0" smtClean="0">
                <a:cs typeface="Times New Roman" panose="02020603050405020304" pitchFamily="18" charset="0"/>
              </a:rPr>
              <a:t>(IDH)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8304" y="3852205"/>
            <a:ext cx="449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Santé</a:t>
            </a:r>
            <a:r>
              <a:rPr lang="fr-FR" sz="2400" dirty="0" smtClean="0">
                <a:cs typeface="Times New Roman" panose="02020603050405020304" pitchFamily="18" charset="0"/>
              </a:rPr>
              <a:t> </a:t>
            </a:r>
            <a:r>
              <a:rPr lang="fr-FR" sz="2400" b="1" dirty="0" smtClean="0">
                <a:cs typeface="Times New Roman" panose="02020603050405020304" pitchFamily="18" charset="0"/>
              </a:rPr>
              <a:t>+</a:t>
            </a:r>
            <a:r>
              <a:rPr lang="fr-FR" sz="2400" dirty="0" smtClean="0">
                <a:cs typeface="Times New Roman" panose="02020603050405020304" pitchFamily="18" charset="0"/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Education</a:t>
            </a:r>
            <a:r>
              <a:rPr lang="fr-FR" sz="2400" dirty="0" smtClean="0">
                <a:cs typeface="Times New Roman" panose="02020603050405020304" pitchFamily="18" charset="0"/>
              </a:rPr>
              <a:t> </a:t>
            </a:r>
            <a:r>
              <a:rPr lang="fr-FR" sz="2400" b="1" dirty="0" smtClean="0">
                <a:cs typeface="Times New Roman" panose="02020603050405020304" pitchFamily="18" charset="0"/>
              </a:rPr>
              <a:t>+</a:t>
            </a:r>
            <a:r>
              <a:rPr lang="fr-FR" sz="2400" dirty="0" smtClean="0">
                <a:cs typeface="Times New Roman" panose="02020603050405020304" pitchFamily="18" charset="0"/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Niveau de vie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032880" y="3096336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</a:t>
            </a:r>
            <a:endParaRPr lang="fr-FR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6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07" y="508972"/>
            <a:ext cx="1038225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7591" y="198868"/>
            <a:ext cx="5967016" cy="144655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l’échelle mondiale, de forts contrastes de richesses et de pauvreté entre les pays :</a:t>
            </a:r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cs typeface="Times New Roman" panose="02020603050405020304" pitchFamily="18" charset="0"/>
              </a:rPr>
              <a:t>réduction globale de la pauvreté </a:t>
            </a:r>
          </a:p>
        </p:txBody>
      </p:sp>
      <p:cxnSp>
        <p:nvCxnSpPr>
          <p:cNvPr id="9" name="Connecteur en arc 8"/>
          <p:cNvCxnSpPr>
            <a:endCxn id="4" idx="2"/>
          </p:cNvCxnSpPr>
          <p:nvPr/>
        </p:nvCxnSpPr>
        <p:spPr>
          <a:xfrm rot="10800000">
            <a:off x="3111100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742270" y="3629763"/>
            <a:ext cx="3199070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La répartition de la richesse et de la pauvreté dans le monde</a:t>
            </a:r>
            <a:endParaRPr lang="fr-FR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708012" y="3554224"/>
            <a:ext cx="3267587" cy="1259075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2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6572</TotalTime>
  <Words>1550</Words>
  <Application>Microsoft Office PowerPoint</Application>
  <PresentationFormat>Personnalisé</PresentationFormat>
  <Paragraphs>225</Paragraphs>
  <Slides>25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La répartition de la richesse et de la pauvreté dans le monde</vt:lpstr>
      <vt:lpstr>Présentation PowerPoint</vt:lpstr>
      <vt:lpstr>Présentation PowerPoint</vt:lpstr>
      <vt:lpstr>Comment les richesses et la pauvreté sont-elles réparties dans le monde, à toutes les échelles ?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Mers et océans : un monde maritimisé</dc:title>
  <dc:creator>MarionG</dc:creator>
  <cp:lastModifiedBy>Administration centrale</cp:lastModifiedBy>
  <cp:revision>700</cp:revision>
  <dcterms:created xsi:type="dcterms:W3CDTF">2020-04-08T08:32:14Z</dcterms:created>
  <dcterms:modified xsi:type="dcterms:W3CDTF">2020-06-15T05:23:00Z</dcterms:modified>
</cp:coreProperties>
</file>