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452" r:id="rId3"/>
    <p:sldId id="487" r:id="rId4"/>
    <p:sldId id="259" r:id="rId5"/>
    <p:sldId id="503" r:id="rId6"/>
    <p:sldId id="488" r:id="rId7"/>
    <p:sldId id="471" r:id="rId8"/>
    <p:sldId id="394" r:id="rId9"/>
    <p:sldId id="473" r:id="rId10"/>
    <p:sldId id="497" r:id="rId11"/>
    <p:sldId id="498" r:id="rId12"/>
    <p:sldId id="464" r:id="rId13"/>
    <p:sldId id="489" r:id="rId14"/>
    <p:sldId id="490" r:id="rId15"/>
    <p:sldId id="493" r:id="rId16"/>
    <p:sldId id="494" r:id="rId17"/>
    <p:sldId id="477" r:id="rId18"/>
    <p:sldId id="495" r:id="rId19"/>
    <p:sldId id="496" r:id="rId20"/>
    <p:sldId id="480" r:id="rId21"/>
    <p:sldId id="491" r:id="rId22"/>
    <p:sldId id="492" r:id="rId23"/>
    <p:sldId id="500" r:id="rId24"/>
    <p:sldId id="501" r:id="rId25"/>
    <p:sldId id="502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onG" initials="M" lastIdx="68" clrIdx="0"/>
  <p:cmAuthor id="2" name="HP" initials="H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B34"/>
    <a:srgbClr val="4F6B2F"/>
    <a:srgbClr val="47642B"/>
    <a:srgbClr val="776B39"/>
    <a:srgbClr val="FF3399"/>
    <a:srgbClr val="FF00FF"/>
    <a:srgbClr val="CC66FF"/>
    <a:srgbClr val="D71722"/>
    <a:srgbClr val="F38F2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87958" autoAdjust="0"/>
  </p:normalViewPr>
  <p:slideViewPr>
    <p:cSldViewPr snapToGrid="0">
      <p:cViewPr varScale="1">
        <p:scale>
          <a:sx n="64" d="100"/>
          <a:sy n="64" d="100"/>
        </p:scale>
        <p:origin x="-59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9DF45-1BC6-4512-A3A3-5B868A05A484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57C9A-3428-49D5-AEBA-65241C8F50E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3009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4599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3756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440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5825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3629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09060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4073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4408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4470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8678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5836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07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3090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0228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1506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8066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519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399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83C0A97-6878-49CA-AD5D-E52E032613DC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7634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83C0A97-6878-49CA-AD5D-E52E032613DC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2361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8705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2259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52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5804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8215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9831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83C0A97-6878-49CA-AD5D-E52E032613DC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81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3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21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25794" y="1253667"/>
            <a:ext cx="9743767" cy="2387600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C00000"/>
                </a:solidFill>
                <a:latin typeface="+mn-lt"/>
              </a:rPr>
              <a:t>Habiter un </a:t>
            </a:r>
            <a:r>
              <a:rPr lang="fr-FR" smtClean="0">
                <a:solidFill>
                  <a:srgbClr val="C00000"/>
                </a:solidFill>
                <a:latin typeface="+mn-lt"/>
              </a:rPr>
              <a:t>espace rural</a:t>
            </a:r>
            <a:endParaRPr lang="fr-FR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31418" y="3836291"/>
            <a:ext cx="9144000" cy="1655762"/>
          </a:xfrm>
        </p:spPr>
        <p:txBody>
          <a:bodyPr/>
          <a:lstStyle/>
          <a:p>
            <a:r>
              <a:rPr lang="fr-FR" dirty="0">
                <a:latin typeface="+mn-lt"/>
              </a:rPr>
              <a:t>Géographie – Classe de </a:t>
            </a:r>
            <a:r>
              <a:rPr lang="fr-FR" dirty="0" smtClean="0">
                <a:latin typeface="+mn-lt"/>
              </a:rPr>
              <a:t>6</a:t>
            </a:r>
            <a:r>
              <a:rPr lang="fr-FR" baseline="30000" dirty="0" smtClean="0">
                <a:latin typeface="+mn-lt"/>
              </a:rPr>
              <a:t>ème</a:t>
            </a:r>
            <a:endParaRPr lang="fr-FR" dirty="0">
              <a:latin typeface="+mn-lt"/>
            </a:endParaRPr>
          </a:p>
          <a:p>
            <a:r>
              <a:rPr lang="fr-FR" i="1" dirty="0">
                <a:latin typeface="+mn-lt"/>
              </a:rPr>
              <a:t>Thème 2 : </a:t>
            </a:r>
            <a:r>
              <a:rPr lang="fr-FR" i="1" dirty="0" smtClean="0">
                <a:latin typeface="+mn-lt"/>
              </a:rPr>
              <a:t>Habiter un espace de faible densité</a:t>
            </a:r>
            <a:endParaRPr lang="fr-FR" dirty="0">
              <a:latin typeface="+mn-lt"/>
            </a:endParaRPr>
          </a:p>
          <a:p>
            <a:endParaRPr lang="fr-F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809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27591" y="198868"/>
            <a:ext cx="5967016" cy="212365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Des conditions de vie diverses à travers le monde :</a:t>
            </a:r>
          </a:p>
          <a:p>
            <a:pPr lvl="0" algn="ctr"/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cs typeface="Times New Roman" panose="02020603050405020304" pitchFamily="18" charset="0"/>
              </a:rPr>
              <a:t>habitats divers </a:t>
            </a:r>
            <a:r>
              <a:rPr lang="fr-FR" sz="2200" dirty="0" smtClean="0">
                <a:cs typeface="Times New Roman" panose="02020603050405020304" pitchFamily="18" charset="0"/>
              </a:rPr>
              <a:t>: village perché, </a:t>
            </a:r>
            <a:r>
              <a:rPr lang="fr-FR" sz="2200" i="1" dirty="0" smtClean="0">
                <a:cs typeface="Times New Roman" panose="02020603050405020304" pitchFamily="18" charset="0"/>
              </a:rPr>
              <a:t>fazenda</a:t>
            </a:r>
            <a:r>
              <a:rPr lang="fr-FR" sz="2200" dirty="0" smtClean="0">
                <a:cs typeface="Times New Roman" panose="02020603050405020304" pitchFamily="18" charset="0"/>
              </a:rPr>
              <a:t>, village groupé…</a:t>
            </a: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espaces </a:t>
            </a:r>
            <a:r>
              <a:rPr lang="fr-FR" sz="2200" b="1" dirty="0" smtClean="0">
                <a:cs typeface="Times New Roman" panose="02020603050405020304" pitchFamily="18" charset="0"/>
              </a:rPr>
              <a:t>plus ou moins accessibles</a:t>
            </a:r>
          </a:p>
        </p:txBody>
      </p:sp>
      <p:cxnSp>
        <p:nvCxnSpPr>
          <p:cNvPr id="9" name="Connecteur en arc 8"/>
          <p:cNvCxnSpPr>
            <a:endCxn id="4" idx="2"/>
          </p:cNvCxnSpPr>
          <p:nvPr/>
        </p:nvCxnSpPr>
        <p:spPr>
          <a:xfrm rot="10800000">
            <a:off x="3111100" y="3347225"/>
            <a:ext cx="1596915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580863" y="3791864"/>
            <a:ext cx="3199070" cy="76944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Habiter un</a:t>
            </a:r>
          </a:p>
          <a:p>
            <a:pPr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espace rural</a:t>
            </a:r>
            <a:endParaRPr lang="fr-FR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4708013" y="3554225"/>
            <a:ext cx="2882348" cy="116512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65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27591" y="198868"/>
            <a:ext cx="5967016" cy="280076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Des conditions de vie diverses à travers le monde :</a:t>
            </a:r>
          </a:p>
          <a:p>
            <a:pPr lvl="0" algn="ctr"/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cs typeface="Times New Roman" panose="02020603050405020304" pitchFamily="18" charset="0"/>
              </a:rPr>
              <a:t>habitats divers </a:t>
            </a:r>
            <a:r>
              <a:rPr lang="fr-FR" sz="2200" dirty="0" smtClean="0">
                <a:cs typeface="Times New Roman" panose="02020603050405020304" pitchFamily="18" charset="0"/>
              </a:rPr>
              <a:t>: village perché, </a:t>
            </a:r>
            <a:r>
              <a:rPr lang="fr-FR" sz="2200" i="1" dirty="0" smtClean="0">
                <a:cs typeface="Times New Roman" panose="02020603050405020304" pitchFamily="18" charset="0"/>
              </a:rPr>
              <a:t>fazenda</a:t>
            </a:r>
            <a:r>
              <a:rPr lang="fr-FR" sz="2200" dirty="0" smtClean="0">
                <a:cs typeface="Times New Roman" panose="02020603050405020304" pitchFamily="18" charset="0"/>
              </a:rPr>
              <a:t>, village groupé…</a:t>
            </a: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espaces </a:t>
            </a:r>
            <a:r>
              <a:rPr lang="fr-FR" sz="2200" b="1" dirty="0" smtClean="0">
                <a:cs typeface="Times New Roman" panose="02020603050405020304" pitchFamily="18" charset="0"/>
              </a:rPr>
              <a:t>plus ou moins accessibles</a:t>
            </a: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espaces </a:t>
            </a:r>
            <a:r>
              <a:rPr lang="fr-FR" sz="2200" b="1" dirty="0" smtClean="0">
                <a:cs typeface="Times New Roman" panose="02020603050405020304" pitchFamily="18" charset="0"/>
              </a:rPr>
              <a:t>faiblement peuplés </a:t>
            </a:r>
            <a:r>
              <a:rPr lang="fr-FR" sz="2200" dirty="0" smtClean="0">
                <a:cs typeface="Times New Roman" panose="02020603050405020304" pitchFamily="18" charset="0"/>
              </a:rPr>
              <a:t>qui </a:t>
            </a:r>
            <a:r>
              <a:rPr lang="fr-FR" sz="2200" b="1" dirty="0" smtClean="0">
                <a:cs typeface="Times New Roman" panose="02020603050405020304" pitchFamily="18" charset="0"/>
              </a:rPr>
              <a:t>attirent ou non de nouveaux habitants</a:t>
            </a:r>
            <a:endParaRPr lang="fr-FR" sz="2200" b="1" dirty="0">
              <a:cs typeface="Times New Roman" panose="02020603050405020304" pitchFamily="18" charset="0"/>
            </a:endParaRPr>
          </a:p>
        </p:txBody>
      </p:sp>
      <p:cxnSp>
        <p:nvCxnSpPr>
          <p:cNvPr id="9" name="Connecteur en arc 8"/>
          <p:cNvCxnSpPr>
            <a:endCxn id="4" idx="2"/>
          </p:cNvCxnSpPr>
          <p:nvPr/>
        </p:nvCxnSpPr>
        <p:spPr>
          <a:xfrm rot="10800000">
            <a:off x="3111100" y="3347225"/>
            <a:ext cx="1596915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580863" y="3791864"/>
            <a:ext cx="3199070" cy="76944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Habiter un</a:t>
            </a:r>
          </a:p>
          <a:p>
            <a:pPr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espace rural</a:t>
            </a:r>
            <a:endParaRPr lang="fr-FR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4708013" y="3554225"/>
            <a:ext cx="2882348" cy="116512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19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55188" y="0"/>
            <a:ext cx="12191999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II) </a:t>
            </a:r>
            <a:r>
              <a:rPr lang="fr-FR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Habiter un espace rural : habiter un espace majoritairement tourné vers l’agriculture, une activité en mutation</a:t>
            </a:r>
          </a:p>
          <a:p>
            <a:pPr lvl="0" algn="ctr">
              <a:lnSpc>
                <a:spcPct val="150000"/>
              </a:lnSpc>
            </a:pPr>
            <a:r>
              <a:rPr lang="fr-FR" sz="2200" b="1" i="1" dirty="0" smtClean="0">
                <a:cs typeface="Times New Roman" panose="02020603050405020304" pitchFamily="18" charset="0"/>
              </a:rPr>
              <a:t>A) Habiter un espace tourné vers l’agriculture vivrière</a:t>
            </a:r>
            <a:endParaRPr lang="fr-FR" sz="2200" b="1" i="1" dirty="0">
              <a:cs typeface="Times New Roman" panose="02020603050405020304" pitchFamily="18" charset="0"/>
            </a:endParaRPr>
          </a:p>
        </p:txBody>
      </p:sp>
      <p:sp>
        <p:nvSpPr>
          <p:cNvPr id="14" name="Accolade fermante 13"/>
          <p:cNvSpPr/>
          <p:nvPr/>
        </p:nvSpPr>
        <p:spPr>
          <a:xfrm rot="5400000">
            <a:off x="5850941" y="-634657"/>
            <a:ext cx="438060" cy="11391899"/>
          </a:xfrm>
          <a:prstGeom prst="rightBrace">
            <a:avLst>
              <a:gd name="adj1" fmla="val 8333"/>
              <a:gd name="adj2" fmla="val 50223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25460">
            <a:off x="353373" y="732872"/>
            <a:ext cx="659779" cy="102574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72503">
            <a:off x="11342255" y="787920"/>
            <a:ext cx="578347" cy="1108308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0" y="6457890"/>
            <a:ext cx="12347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>
                <a:solidFill>
                  <a:srgbClr val="132B34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E</a:t>
            </a:r>
            <a:r>
              <a:rPr lang="fr-FR" sz="2000" b="1" u="sng" dirty="0" smtClean="0">
                <a:solidFill>
                  <a:srgbClr val="132B34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xode rural </a:t>
            </a:r>
            <a:endParaRPr lang="fr-FR" sz="2000" u="sng" dirty="0" smtClean="0">
              <a:solidFill>
                <a:srgbClr val="132B34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8901" y="5463468"/>
            <a:ext cx="20192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rgbClr val="132B34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Outils manuels </a:t>
            </a:r>
            <a:r>
              <a:rPr lang="fr-FR" b="1" dirty="0" smtClean="0">
                <a:solidFill>
                  <a:srgbClr val="C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+ </a:t>
            </a:r>
            <a:endParaRPr lang="fr-FR" b="1" dirty="0">
              <a:solidFill>
                <a:srgbClr val="C0000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44327" y="5463177"/>
            <a:ext cx="2687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rgbClr val="132B34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132B34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peu ou pas d’engrais </a:t>
            </a:r>
            <a:r>
              <a:rPr lang="fr-FR" b="1" dirty="0" smtClean="0">
                <a:solidFill>
                  <a:srgbClr val="C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+</a:t>
            </a:r>
            <a:endParaRPr lang="fr-FR" b="1" dirty="0">
              <a:solidFill>
                <a:srgbClr val="C0000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02063" y="5460100"/>
            <a:ext cx="2235713" cy="376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132B34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faibles rendements </a:t>
            </a:r>
            <a:r>
              <a:rPr lang="fr-FR" b="1" dirty="0" smtClean="0">
                <a:solidFill>
                  <a:srgbClr val="C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+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25235" y="5444120"/>
            <a:ext cx="5539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132B34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volonté de nourrir les paysans qui produisent les cultures</a:t>
            </a:r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5887746" y="570019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=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677446" y="6003422"/>
            <a:ext cx="2639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Agriculture vivrière</a:t>
            </a:r>
            <a:endParaRPr lang="fr-FR" sz="2400" b="1" dirty="0">
              <a:solidFill>
                <a:srgbClr val="C00000"/>
              </a:solidFill>
            </a:endParaRPr>
          </a:p>
        </p:txBody>
      </p:sp>
      <p:cxnSp>
        <p:nvCxnSpPr>
          <p:cNvPr id="26" name="Connecteur droit 25"/>
          <p:cNvCxnSpPr/>
          <p:nvPr/>
        </p:nvCxnSpPr>
        <p:spPr>
          <a:xfrm>
            <a:off x="5964324" y="1467243"/>
            <a:ext cx="36162" cy="3437642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5509" y="2739931"/>
            <a:ext cx="2735919" cy="2213186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6408530" y="4676118"/>
            <a:ext cx="27083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solidFill>
                  <a:srgbClr val="3C4043"/>
                </a:solidFill>
              </a:rPr>
              <a:t>©</a:t>
            </a:r>
            <a:r>
              <a:rPr lang="fr-FR" sz="1200" i="1" dirty="0" smtClean="0">
                <a:solidFill>
                  <a:srgbClr val="3C4043"/>
                </a:solidFill>
              </a:rPr>
              <a:t>Hachette, </a:t>
            </a:r>
            <a:r>
              <a:rPr lang="fr-FR" sz="1200" dirty="0" smtClean="0">
                <a:solidFill>
                  <a:srgbClr val="3C4043"/>
                </a:solidFill>
              </a:rPr>
              <a:t>Géographie, 1</a:t>
            </a:r>
            <a:r>
              <a:rPr lang="fr-FR" sz="1200" baseline="30000" dirty="0" smtClean="0">
                <a:solidFill>
                  <a:srgbClr val="3C4043"/>
                </a:solidFill>
              </a:rPr>
              <a:t>ère</a:t>
            </a:r>
            <a:r>
              <a:rPr lang="fr-FR" sz="1200" dirty="0" smtClean="0">
                <a:solidFill>
                  <a:srgbClr val="3C4043"/>
                </a:solidFill>
              </a:rPr>
              <a:t>, 2019</a:t>
            </a:r>
            <a:endParaRPr lang="fr-FR" sz="1000" dirty="0"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213" y="1701504"/>
            <a:ext cx="5153919" cy="317957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9847" y="1232792"/>
            <a:ext cx="2861225" cy="187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2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55188" y="0"/>
            <a:ext cx="12191999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II) </a:t>
            </a:r>
            <a:r>
              <a:rPr lang="fr-FR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Habiter un espace rural : habiter un espace majoritairement tourné vers l’agriculture, une activité en mutation</a:t>
            </a:r>
          </a:p>
          <a:p>
            <a:pPr lvl="0" algn="ctr">
              <a:lnSpc>
                <a:spcPct val="150000"/>
              </a:lnSpc>
            </a:pPr>
            <a:r>
              <a:rPr lang="fr-FR" sz="2200" b="1" i="1" dirty="0">
                <a:cs typeface="Times New Roman" panose="02020603050405020304" pitchFamily="18" charset="0"/>
              </a:rPr>
              <a:t>B</a:t>
            </a:r>
            <a:r>
              <a:rPr lang="fr-FR" sz="2200" b="1" i="1" dirty="0" smtClean="0">
                <a:cs typeface="Times New Roman" panose="02020603050405020304" pitchFamily="18" charset="0"/>
              </a:rPr>
              <a:t>) Habiter un espace d’agriculture intensive</a:t>
            </a:r>
            <a:endParaRPr lang="fr-FR" sz="2200" b="1" i="1" dirty="0">
              <a:cs typeface="Times New Roman" panose="02020603050405020304" pitchFamily="18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975" y="3612640"/>
            <a:ext cx="3438185" cy="203886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6993" y="3460346"/>
            <a:ext cx="3035951" cy="204762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72503">
            <a:off x="11331475" y="717974"/>
            <a:ext cx="697046" cy="133577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63881">
            <a:off x="135657" y="607756"/>
            <a:ext cx="878970" cy="155621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3539" y="1173412"/>
            <a:ext cx="4299686" cy="211350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4338" y="3224776"/>
            <a:ext cx="26244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rgbClr val="3C4043"/>
                </a:solidFill>
              </a:rPr>
              <a:t>© </a:t>
            </a:r>
            <a:r>
              <a:rPr lang="fr-FR" sz="1050" dirty="0" smtClean="0">
                <a:cs typeface="Arial" panose="020B0604020202020204" pitchFamily="34" charset="0"/>
              </a:rPr>
              <a:t>Hachette, </a:t>
            </a:r>
            <a:r>
              <a:rPr lang="fr-FR" sz="1050" i="1" dirty="0">
                <a:cs typeface="Arial" panose="020B0604020202020204" pitchFamily="34" charset="0"/>
              </a:rPr>
              <a:t>Histoire-Géographie</a:t>
            </a:r>
            <a:r>
              <a:rPr lang="fr-FR" sz="1050" i="1" dirty="0" smtClean="0">
                <a:cs typeface="Arial" panose="020B0604020202020204" pitchFamily="34" charset="0"/>
              </a:rPr>
              <a:t>, </a:t>
            </a:r>
            <a:r>
              <a:rPr lang="fr-FR" sz="1050" dirty="0">
                <a:cs typeface="Arial" panose="020B0604020202020204" pitchFamily="34" charset="0"/>
              </a:rPr>
              <a:t>6</a:t>
            </a:r>
            <a:r>
              <a:rPr lang="fr-FR" sz="1050" baseline="30000" dirty="0" smtClean="0">
                <a:cs typeface="Arial" panose="020B0604020202020204" pitchFamily="34" charset="0"/>
              </a:rPr>
              <a:t>ème</a:t>
            </a:r>
            <a:r>
              <a:rPr lang="fr-FR" sz="1050" dirty="0">
                <a:cs typeface="Arial" panose="020B0604020202020204" pitchFamily="34" charset="0"/>
              </a:rPr>
              <a:t>, 2016</a:t>
            </a:r>
            <a:endParaRPr lang="fr-FR" sz="800" dirty="0"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70542" y="3276186"/>
            <a:ext cx="26244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rgbClr val="3C4043"/>
                </a:solidFill>
              </a:rPr>
              <a:t>© </a:t>
            </a:r>
            <a:r>
              <a:rPr lang="fr-FR" sz="1050" dirty="0" smtClean="0">
                <a:cs typeface="Arial" panose="020B0604020202020204" pitchFamily="34" charset="0"/>
              </a:rPr>
              <a:t>Hachette, </a:t>
            </a:r>
            <a:r>
              <a:rPr lang="fr-FR" sz="1050" i="1" dirty="0">
                <a:cs typeface="Arial" panose="020B0604020202020204" pitchFamily="34" charset="0"/>
              </a:rPr>
              <a:t>Histoire-Géographie</a:t>
            </a:r>
            <a:r>
              <a:rPr lang="fr-FR" sz="1050" i="1" dirty="0" smtClean="0">
                <a:cs typeface="Arial" panose="020B0604020202020204" pitchFamily="34" charset="0"/>
              </a:rPr>
              <a:t>, </a:t>
            </a:r>
            <a:r>
              <a:rPr lang="fr-FR" sz="1050" dirty="0">
                <a:cs typeface="Arial" panose="020B0604020202020204" pitchFamily="34" charset="0"/>
              </a:rPr>
              <a:t>6</a:t>
            </a:r>
            <a:r>
              <a:rPr lang="fr-FR" sz="1050" baseline="30000" dirty="0" smtClean="0">
                <a:cs typeface="Arial" panose="020B0604020202020204" pitchFamily="34" charset="0"/>
              </a:rPr>
              <a:t>ème</a:t>
            </a:r>
            <a:r>
              <a:rPr lang="fr-FR" sz="1050" dirty="0">
                <a:cs typeface="Arial" panose="020B0604020202020204" pitchFamily="34" charset="0"/>
              </a:rPr>
              <a:t>, 2016</a:t>
            </a:r>
            <a:endParaRPr lang="fr-FR" sz="800" dirty="0">
              <a:cs typeface="Arial" panose="020B0604020202020204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7675" y="1288336"/>
            <a:ext cx="3566813" cy="2021194"/>
          </a:xfrm>
          <a:prstGeom prst="rect">
            <a:avLst/>
          </a:prstGeom>
        </p:spPr>
      </p:pic>
      <p:cxnSp>
        <p:nvCxnSpPr>
          <p:cNvPr id="17" name="Connecteur droit 16"/>
          <p:cNvCxnSpPr/>
          <p:nvPr/>
        </p:nvCxnSpPr>
        <p:spPr>
          <a:xfrm>
            <a:off x="6078507" y="1118246"/>
            <a:ext cx="76396" cy="4596754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867860" y="5507975"/>
            <a:ext cx="26244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rgbClr val="3C4043"/>
                </a:solidFill>
              </a:rPr>
              <a:t>© </a:t>
            </a:r>
            <a:r>
              <a:rPr lang="fr-FR" sz="1050" dirty="0" smtClean="0">
                <a:cs typeface="Arial" panose="020B0604020202020204" pitchFamily="34" charset="0"/>
              </a:rPr>
              <a:t>Hachette, </a:t>
            </a:r>
            <a:r>
              <a:rPr lang="fr-FR" sz="1050" i="1" dirty="0">
                <a:cs typeface="Arial" panose="020B0604020202020204" pitchFamily="34" charset="0"/>
              </a:rPr>
              <a:t>Histoire-Géographie</a:t>
            </a:r>
            <a:r>
              <a:rPr lang="fr-FR" sz="1050" i="1" dirty="0" smtClean="0">
                <a:cs typeface="Arial" panose="020B0604020202020204" pitchFamily="34" charset="0"/>
              </a:rPr>
              <a:t>, </a:t>
            </a:r>
            <a:r>
              <a:rPr lang="fr-FR" sz="1050" dirty="0">
                <a:cs typeface="Arial" panose="020B0604020202020204" pitchFamily="34" charset="0"/>
              </a:rPr>
              <a:t>6</a:t>
            </a:r>
            <a:r>
              <a:rPr lang="fr-FR" sz="1050" baseline="30000" dirty="0" smtClean="0">
                <a:cs typeface="Arial" panose="020B0604020202020204" pitchFamily="34" charset="0"/>
              </a:rPr>
              <a:t>ème</a:t>
            </a:r>
            <a:r>
              <a:rPr lang="fr-FR" sz="1050" dirty="0">
                <a:cs typeface="Arial" panose="020B0604020202020204" pitchFamily="34" charset="0"/>
              </a:rPr>
              <a:t>, 2016</a:t>
            </a:r>
            <a:endParaRPr lang="fr-FR" sz="800" dirty="0">
              <a:cs typeface="Arial" panose="020B0604020202020204" pitchFamily="34" charset="0"/>
            </a:endParaRPr>
          </a:p>
        </p:txBody>
      </p:sp>
      <p:sp>
        <p:nvSpPr>
          <p:cNvPr id="21" name="Accolade fermante 20"/>
          <p:cNvSpPr/>
          <p:nvPr/>
        </p:nvSpPr>
        <p:spPr>
          <a:xfrm rot="5400000">
            <a:off x="6084072" y="66516"/>
            <a:ext cx="363475" cy="11391898"/>
          </a:xfrm>
          <a:prstGeom prst="rightBrace">
            <a:avLst>
              <a:gd name="adj1" fmla="val 8333"/>
              <a:gd name="adj2" fmla="val 50558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5592652" y="6061376"/>
            <a:ext cx="5200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132B34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utilisation </a:t>
            </a:r>
            <a:r>
              <a:rPr lang="fr-FR" dirty="0">
                <a:solidFill>
                  <a:srgbClr val="132B34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très importante d’engrais et </a:t>
            </a:r>
            <a:r>
              <a:rPr lang="fr-FR" dirty="0" smtClean="0">
                <a:solidFill>
                  <a:srgbClr val="132B34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de pesticides </a:t>
            </a:r>
            <a:r>
              <a:rPr lang="fr-FR" b="1" dirty="0" smtClean="0">
                <a:solidFill>
                  <a:srgbClr val="C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+</a:t>
            </a:r>
            <a:endParaRPr lang="fr-FR" b="1" dirty="0">
              <a:solidFill>
                <a:srgbClr val="C0000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77151" y="6073883"/>
            <a:ext cx="31702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132B34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Surfaces agricoles </a:t>
            </a:r>
            <a:r>
              <a:rPr lang="fr-FR" dirty="0" smtClean="0">
                <a:solidFill>
                  <a:srgbClr val="132B34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immenses</a:t>
            </a:r>
            <a:r>
              <a:rPr lang="fr-FR" b="1" dirty="0" smtClean="0">
                <a:solidFill>
                  <a:srgbClr val="132B34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smtClean="0">
                <a:solidFill>
                  <a:srgbClr val="C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+</a:t>
            </a:r>
            <a:endParaRPr lang="fr-FR" b="1" dirty="0">
              <a:solidFill>
                <a:srgbClr val="C0000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447442" y="6052798"/>
            <a:ext cx="2244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solidFill>
                  <a:srgbClr val="132B34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faible main d’œuvre </a:t>
            </a:r>
            <a:r>
              <a:rPr lang="fr-FR" b="1" dirty="0" smtClean="0">
                <a:solidFill>
                  <a:srgbClr val="C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+</a:t>
            </a:r>
            <a:endParaRPr lang="fr-FR" b="1" dirty="0">
              <a:solidFill>
                <a:srgbClr val="C0000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615910" y="6035783"/>
            <a:ext cx="1365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solidFill>
                  <a:srgbClr val="132B34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exportations</a:t>
            </a:r>
            <a:endParaRPr lang="fr-FR" b="1" dirty="0">
              <a:solidFill>
                <a:srgbClr val="C0000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19716" y="6232210"/>
            <a:ext cx="470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=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09128" y="6487770"/>
            <a:ext cx="27929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C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Agriculture commerciale</a:t>
            </a:r>
            <a:endParaRPr lang="fr-FR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87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22" grpId="0"/>
      <p:bldP spid="23" grpId="0"/>
      <p:bldP spid="24" grpId="0"/>
      <p:bldP spid="25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55188" y="0"/>
            <a:ext cx="12191999" cy="1224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II) </a:t>
            </a:r>
            <a:r>
              <a:rPr lang="fr-FR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Habiter un espace rural : habiter un espace majoritairement tourné vers l’agriculture, une activité en mutation</a:t>
            </a:r>
          </a:p>
          <a:p>
            <a:pPr lvl="0" algn="ctr">
              <a:lnSpc>
                <a:spcPct val="150000"/>
              </a:lnSpc>
            </a:pPr>
            <a:r>
              <a:rPr lang="fr-FR" sz="2200" b="1" i="1" dirty="0" smtClean="0">
                <a:cs typeface="Times New Roman" panose="02020603050405020304" pitchFamily="18" charset="0"/>
              </a:rPr>
              <a:t>C) A l’échelle mondiale, habiter des espaces ruraux agricoles diversifiés</a:t>
            </a:r>
            <a:endParaRPr lang="fr-FR" sz="2200" b="1" i="1" dirty="0"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18925" y="5816684"/>
            <a:ext cx="299953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rgbClr val="3C4043"/>
                </a:solidFill>
              </a:rPr>
              <a:t>© </a:t>
            </a:r>
            <a:r>
              <a:rPr lang="fr-FR" sz="1050" dirty="0" smtClean="0">
                <a:cs typeface="Arial" panose="020B0604020202020204" pitchFamily="34" charset="0"/>
              </a:rPr>
              <a:t>Le Livre Scolaire, </a:t>
            </a:r>
            <a:r>
              <a:rPr lang="fr-FR" sz="1050" i="1" dirty="0">
                <a:cs typeface="Arial" panose="020B0604020202020204" pitchFamily="34" charset="0"/>
              </a:rPr>
              <a:t>Histoire-Géographie</a:t>
            </a:r>
            <a:r>
              <a:rPr lang="fr-FR" sz="1050" i="1" dirty="0" smtClean="0">
                <a:cs typeface="Arial" panose="020B0604020202020204" pitchFamily="34" charset="0"/>
              </a:rPr>
              <a:t>, </a:t>
            </a:r>
            <a:r>
              <a:rPr lang="fr-FR" sz="1050" dirty="0">
                <a:cs typeface="Arial" panose="020B0604020202020204" pitchFamily="34" charset="0"/>
              </a:rPr>
              <a:t>6</a:t>
            </a:r>
            <a:r>
              <a:rPr lang="fr-FR" sz="1050" baseline="30000" dirty="0" smtClean="0">
                <a:cs typeface="Arial" panose="020B0604020202020204" pitchFamily="34" charset="0"/>
              </a:rPr>
              <a:t>ème</a:t>
            </a:r>
            <a:r>
              <a:rPr lang="fr-FR" sz="1050" dirty="0">
                <a:cs typeface="Arial" panose="020B0604020202020204" pitchFamily="34" charset="0"/>
              </a:rPr>
              <a:t>, 2016</a:t>
            </a:r>
            <a:endParaRPr lang="fr-FR" sz="800" dirty="0">
              <a:cs typeface="Arial" panose="020B060402020202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73" y="1670973"/>
            <a:ext cx="6047339" cy="398052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854" y="1670973"/>
            <a:ext cx="5509957" cy="40059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36970" y="5689726"/>
            <a:ext cx="218040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rgbClr val="3C4043"/>
                </a:solidFill>
              </a:rPr>
              <a:t>© </a:t>
            </a:r>
            <a:r>
              <a:rPr lang="fr-FR" sz="1050" dirty="0" smtClean="0">
                <a:cs typeface="Arial" panose="020B0604020202020204" pitchFamily="34" charset="0"/>
              </a:rPr>
              <a:t>Hachette, </a:t>
            </a:r>
            <a:r>
              <a:rPr lang="fr-FR" sz="1050" i="1" dirty="0" smtClean="0">
                <a:cs typeface="Arial" panose="020B0604020202020204" pitchFamily="34" charset="0"/>
              </a:rPr>
              <a:t>Géographie, </a:t>
            </a:r>
            <a:r>
              <a:rPr lang="fr-FR" sz="1050" dirty="0" smtClean="0">
                <a:cs typeface="Arial" panose="020B0604020202020204" pitchFamily="34" charset="0"/>
              </a:rPr>
              <a:t>1ère, 2019</a:t>
            </a:r>
            <a:endParaRPr lang="fr-FR" sz="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7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.lelivrescolaire.fr/geographie-6e-2016/habiter-un-espace-agricole/les-campagnes-faiblement-peuplees-dans-le-monde/800.g.6.4.c1-2.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1"/>
            <a:ext cx="7432385" cy="654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24706" y="6540501"/>
            <a:ext cx="331052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Le Livre Scolaire, </a:t>
            </a:r>
            <a:r>
              <a:rPr lang="fr-FR" sz="1050" i="1" dirty="0">
                <a:latin typeface="Arial" panose="020B0604020202020204" pitchFamily="34" charset="0"/>
                <a:cs typeface="Arial" panose="020B0604020202020204" pitchFamily="34" charset="0"/>
              </a:rPr>
              <a:t>Histoire-Géographie</a:t>
            </a:r>
            <a:r>
              <a:rPr lang="fr-FR" sz="105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fr-FR" sz="105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, 2016</a:t>
            </a: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58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960585"/>
              </p:ext>
            </p:extLst>
          </p:nvPr>
        </p:nvGraphicFramePr>
        <p:xfrm>
          <a:off x="930274" y="441788"/>
          <a:ext cx="10492192" cy="519826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23048">
                  <a:extLst>
                    <a:ext uri="{9D8B030D-6E8A-4147-A177-3AD203B41FA5}">
                      <a16:colId xmlns:a16="http://schemas.microsoft.com/office/drawing/2014/main" xmlns="" val="1110619182"/>
                    </a:ext>
                  </a:extLst>
                </a:gridCol>
                <a:gridCol w="2623048">
                  <a:extLst>
                    <a:ext uri="{9D8B030D-6E8A-4147-A177-3AD203B41FA5}">
                      <a16:colId xmlns:a16="http://schemas.microsoft.com/office/drawing/2014/main" xmlns="" val="14648154"/>
                    </a:ext>
                  </a:extLst>
                </a:gridCol>
                <a:gridCol w="2885271">
                  <a:extLst>
                    <a:ext uri="{9D8B030D-6E8A-4147-A177-3AD203B41FA5}">
                      <a16:colId xmlns:a16="http://schemas.microsoft.com/office/drawing/2014/main" xmlns="" val="1514055104"/>
                    </a:ext>
                  </a:extLst>
                </a:gridCol>
                <a:gridCol w="2360825">
                  <a:extLst>
                    <a:ext uri="{9D8B030D-6E8A-4147-A177-3AD203B41FA5}">
                      <a16:colId xmlns:a16="http://schemas.microsoft.com/office/drawing/2014/main" xmlns="" val="360683352"/>
                    </a:ext>
                  </a:extLst>
                </a:gridCol>
              </a:tblGrid>
              <a:tr h="1573311">
                <a:tc>
                  <a:txBody>
                    <a:bodyPr/>
                    <a:lstStyle/>
                    <a:p>
                      <a:pPr algn="ctr"/>
                      <a:endParaRPr lang="fr-FR" sz="24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2400" dirty="0" smtClean="0">
                          <a:latin typeface="+mn-lt"/>
                          <a:cs typeface="Times New Roman" panose="02020603050405020304" pitchFamily="18" charset="0"/>
                        </a:rPr>
                        <a:t>Les activités</a:t>
                      </a:r>
                      <a:r>
                        <a:rPr lang="fr-FR" sz="2400" baseline="0" dirty="0" smtClean="0">
                          <a:latin typeface="+mn-lt"/>
                          <a:cs typeface="Times New Roman" panose="02020603050405020304" pitchFamily="18" charset="0"/>
                        </a:rPr>
                        <a:t> des  espaces ruraux dans le monde</a:t>
                      </a:r>
                      <a:endParaRPr lang="fr-FR" sz="2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2400" dirty="0" smtClean="0">
                          <a:latin typeface="+mn-lt"/>
                          <a:cs typeface="Times New Roman" panose="02020603050405020304" pitchFamily="18" charset="0"/>
                        </a:rPr>
                        <a:t>Les formes de l’habitat</a:t>
                      </a:r>
                      <a:endParaRPr lang="fr-FR" sz="2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2400" dirty="0" smtClean="0">
                          <a:latin typeface="+mn-lt"/>
                          <a:cs typeface="Times New Roman" panose="02020603050405020304" pitchFamily="18" charset="0"/>
                        </a:rPr>
                        <a:t>Les habitants</a:t>
                      </a:r>
                    </a:p>
                    <a:p>
                      <a:pPr algn="ctr"/>
                      <a:r>
                        <a:rPr lang="fr-FR" sz="2400" dirty="0" smtClean="0">
                          <a:latin typeface="+mn-lt"/>
                          <a:cs typeface="Times New Roman" panose="02020603050405020304" pitchFamily="18" charset="0"/>
                        </a:rPr>
                        <a:t>et le type de pays</a:t>
                      </a:r>
                      <a:endParaRPr lang="fr-FR" sz="2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2400" dirty="0" smtClean="0">
                          <a:latin typeface="+mn-lt"/>
                          <a:cs typeface="Times New Roman" panose="02020603050405020304" pitchFamily="18" charset="0"/>
                        </a:rPr>
                        <a:t>Les pratiques</a:t>
                      </a:r>
                      <a:endParaRPr lang="fr-FR" sz="2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72566901"/>
                  </a:ext>
                </a:extLst>
              </a:tr>
              <a:tr h="1768032"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600" dirty="0" smtClean="0"/>
                    </a:p>
                    <a:p>
                      <a:endParaRPr lang="fr-FR" sz="1600" dirty="0" smtClean="0"/>
                    </a:p>
                    <a:p>
                      <a:endParaRPr lang="fr-FR" sz="1600" dirty="0" smtClean="0"/>
                    </a:p>
                    <a:p>
                      <a:endParaRPr lang="fr-FR" sz="1600" dirty="0" smtClean="0"/>
                    </a:p>
                    <a:p>
                      <a:endParaRPr lang="fr-FR" sz="1600" dirty="0" smtClean="0"/>
                    </a:p>
                    <a:p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81924502"/>
                  </a:ext>
                </a:extLst>
              </a:tr>
              <a:tr h="185691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 dirty="0" smtClean="0"/>
                    </a:p>
                    <a:p>
                      <a:endParaRPr lang="fr-FR" sz="1600" dirty="0" smtClean="0"/>
                    </a:p>
                    <a:p>
                      <a:endParaRPr lang="fr-FR" sz="1600" dirty="0" smtClean="0"/>
                    </a:p>
                    <a:p>
                      <a:endParaRPr lang="fr-FR" sz="1600" dirty="0" smtClean="0"/>
                    </a:p>
                    <a:p>
                      <a:endParaRPr lang="fr-FR" sz="1600" dirty="0" smtClean="0"/>
                    </a:p>
                    <a:p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10545199"/>
                  </a:ext>
                </a:extLst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1273980" y="2684824"/>
            <a:ext cx="1866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cs typeface="Times New Roman" panose="02020603050405020304" pitchFamily="18" charset="0"/>
              </a:rPr>
              <a:t>Agriculture vivrière</a:t>
            </a:r>
            <a:endParaRPr lang="fr-FR" sz="2000" dirty="0"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738558" y="2811974"/>
            <a:ext cx="2249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cs typeface="Times New Roman" panose="02020603050405020304" pitchFamily="18" charset="0"/>
              </a:rPr>
              <a:t>Villages/Camps</a:t>
            </a:r>
            <a:endParaRPr lang="fr-FR" sz="2000" dirty="0"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790151" y="4656807"/>
            <a:ext cx="2146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cs typeface="Times New Roman" panose="02020603050405020304" pitchFamily="18" charset="0"/>
              </a:rPr>
              <a:t>Grandes fermes</a:t>
            </a:r>
            <a:endParaRPr lang="fr-FR" sz="2000" dirty="0"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086057" y="3789945"/>
            <a:ext cx="28932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000" dirty="0" smtClean="0">
                <a:cs typeface="Times New Roman" panose="02020603050405020304" pitchFamily="18" charset="0"/>
              </a:rPr>
              <a:t>Des agriculteurs à la tête de grandes exploitations</a:t>
            </a:r>
          </a:p>
          <a:p>
            <a:pPr marL="285750" indent="-285750">
              <a:buFontTx/>
              <a:buChar char="-"/>
            </a:pPr>
            <a:r>
              <a:rPr lang="fr-FR" sz="2000" dirty="0" smtClean="0">
                <a:cs typeface="Times New Roman" panose="02020603050405020304" pitchFamily="18" charset="0"/>
              </a:rPr>
              <a:t>Des ouvriers agricoles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dirty="0" smtClean="0">
                <a:cs typeface="Times New Roman" panose="02020603050405020304" pitchFamily="18" charset="0"/>
              </a:rPr>
              <a:t>Pays émergents / développés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134865" y="2044700"/>
            <a:ext cx="27499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cs typeface="Times New Roman" panose="02020603050405020304" pitchFamily="18" charset="0"/>
              </a:rPr>
              <a:t> Des paysans souvent pauvres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dirty="0" smtClean="0">
                <a:cs typeface="Times New Roman" panose="02020603050405020304" pitchFamily="18" charset="0"/>
              </a:rPr>
              <a:t>Pays en cours de développement / émergents</a:t>
            </a:r>
            <a:endParaRPr lang="fr-FR" sz="2000" dirty="0"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979302" y="2579381"/>
            <a:ext cx="2443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cs typeface="Times New Roman" panose="02020603050405020304" pitchFamily="18" charset="0"/>
              </a:rPr>
              <a:t>Une agriculture peu mécanisée</a:t>
            </a:r>
            <a:endParaRPr lang="fr-FR" sz="2000" dirty="0">
              <a:cs typeface="Times New Roman" panose="020206030504050203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979301" y="4197877"/>
            <a:ext cx="2443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cs typeface="Times New Roman" panose="02020603050405020304" pitchFamily="18" charset="0"/>
              </a:rPr>
              <a:t>Une agriculture très mécanisée et intensive</a:t>
            </a:r>
            <a:endParaRPr lang="fr-FR" sz="2000" dirty="0">
              <a:cs typeface="Times New Roman" panose="02020603050405020304" pitchFamily="18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278610"/>
              </p:ext>
            </p:extLst>
          </p:nvPr>
        </p:nvGraphicFramePr>
        <p:xfrm>
          <a:off x="930274" y="5897159"/>
          <a:ext cx="10492192" cy="74238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23048">
                  <a:extLst>
                    <a:ext uri="{9D8B030D-6E8A-4147-A177-3AD203B41FA5}">
                      <a16:colId xmlns:a16="http://schemas.microsoft.com/office/drawing/2014/main" xmlns="" val="2213481886"/>
                    </a:ext>
                  </a:extLst>
                </a:gridCol>
                <a:gridCol w="2623048">
                  <a:extLst>
                    <a:ext uri="{9D8B030D-6E8A-4147-A177-3AD203B41FA5}">
                      <a16:colId xmlns:a16="http://schemas.microsoft.com/office/drawing/2014/main" xmlns="" val="3132898710"/>
                    </a:ext>
                  </a:extLst>
                </a:gridCol>
                <a:gridCol w="2623048">
                  <a:extLst>
                    <a:ext uri="{9D8B030D-6E8A-4147-A177-3AD203B41FA5}">
                      <a16:colId xmlns:a16="http://schemas.microsoft.com/office/drawing/2014/main" xmlns="" val="2308208398"/>
                    </a:ext>
                  </a:extLst>
                </a:gridCol>
                <a:gridCol w="2623048">
                  <a:extLst>
                    <a:ext uri="{9D8B030D-6E8A-4147-A177-3AD203B41FA5}">
                      <a16:colId xmlns:a16="http://schemas.microsoft.com/office/drawing/2014/main" xmlns="" val="3875033142"/>
                    </a:ext>
                  </a:extLst>
                </a:gridCol>
              </a:tblGrid>
              <a:tr h="74238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97619070"/>
                  </a:ext>
                </a:extLst>
              </a:tr>
            </a:tbl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1629149" y="5997911"/>
            <a:ext cx="1866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cs typeface="Times New Roman" panose="02020603050405020304" pitchFamily="18" charset="0"/>
              </a:rPr>
              <a:t>Tourisme</a:t>
            </a:r>
            <a:endParaRPr lang="fr-FR" sz="2000" dirty="0">
              <a:cs typeface="Times New Roman" panose="02020603050405020304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603617" y="5884818"/>
            <a:ext cx="2519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cs typeface="Times New Roman" panose="02020603050405020304" pitchFamily="18" charset="0"/>
              </a:rPr>
              <a:t>Villages ou « villages vacances »</a:t>
            </a:r>
            <a:endParaRPr lang="fr-FR" dirty="0">
              <a:cs typeface="Times New Roman" panose="02020603050405020304" pitchFamily="18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134866" y="5820464"/>
            <a:ext cx="2661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cs typeface="Times New Roman" panose="02020603050405020304" pitchFamily="18" charset="0"/>
              </a:rPr>
              <a:t>Touristes et professionnels du tourisme</a:t>
            </a:r>
            <a:endParaRPr lang="fr-FR" dirty="0">
              <a:cs typeface="Times New Roman" panose="02020603050405020304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725284" y="5844881"/>
            <a:ext cx="2661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cs typeface="Times New Roman" panose="02020603050405020304" pitchFamily="18" charset="0"/>
              </a:rPr>
              <a:t>Visites, loisirs, commerce…</a:t>
            </a:r>
            <a:endParaRPr lang="fr-FR" dirty="0">
              <a:cs typeface="Times New Roman" panose="02020603050405020304" pitchFamily="18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273980" y="4349031"/>
            <a:ext cx="1866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cs typeface="Times New Roman" panose="02020603050405020304" pitchFamily="18" charset="0"/>
              </a:rPr>
              <a:t>Agriculture commerciale</a:t>
            </a:r>
            <a:endParaRPr lang="fr-FR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96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8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/>
        </p:nvSpPr>
        <p:spPr>
          <a:xfrm>
            <a:off x="6274676" y="152138"/>
            <a:ext cx="5786143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413500" y="276680"/>
            <a:ext cx="5673778" cy="206210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Habiter un espace majoritairement tourné vers l’agriculture, une activité en mutation :</a:t>
            </a:r>
          </a:p>
          <a:p>
            <a:pPr lvl="0" algn="ctr"/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>
                <a:cs typeface="Times New Roman" panose="02020603050405020304" pitchFamily="18" charset="0"/>
              </a:rPr>
              <a:t>Des </a:t>
            </a:r>
            <a:r>
              <a:rPr lang="fr-FR" sz="2200" dirty="0" smtClean="0">
                <a:cs typeface="Times New Roman" panose="02020603050405020304" pitchFamily="18" charset="0"/>
              </a:rPr>
              <a:t>espaces marqués par </a:t>
            </a:r>
            <a:r>
              <a:rPr lang="fr-FR" sz="2200" b="1" dirty="0" smtClean="0">
                <a:cs typeface="Times New Roman" panose="02020603050405020304" pitchFamily="18" charset="0"/>
              </a:rPr>
              <a:t>l’</a:t>
            </a:r>
            <a:r>
              <a:rPr lang="fr-FR" sz="2200" b="1" dirty="0">
                <a:cs typeface="Times New Roman" panose="02020603050405020304" pitchFamily="18" charset="0"/>
              </a:rPr>
              <a:t>a</a:t>
            </a:r>
            <a:r>
              <a:rPr lang="fr-FR" sz="2200" b="1" dirty="0" smtClean="0">
                <a:cs typeface="Times New Roman" panose="02020603050405020304" pitchFamily="18" charset="0"/>
              </a:rPr>
              <a:t>griculture vivrière</a:t>
            </a:r>
            <a:endParaRPr lang="fr-FR" sz="2200" b="1" dirty="0">
              <a:cs typeface="Times New Roman" panose="02020603050405020304" pitchFamily="18" charset="0"/>
            </a:endParaRPr>
          </a:p>
          <a:p>
            <a:pPr lvl="0"/>
            <a:endParaRPr lang="fr-FR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en arc 18"/>
          <p:cNvCxnSpPr>
            <a:endCxn id="12" idx="2"/>
          </p:cNvCxnSpPr>
          <p:nvPr/>
        </p:nvCxnSpPr>
        <p:spPr>
          <a:xfrm rot="10800000">
            <a:off x="3111099" y="3347225"/>
            <a:ext cx="1596916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en arc 19"/>
          <p:cNvCxnSpPr>
            <a:endCxn id="9" idx="2"/>
          </p:cNvCxnSpPr>
          <p:nvPr/>
        </p:nvCxnSpPr>
        <p:spPr>
          <a:xfrm flipV="1">
            <a:off x="7590361" y="3356497"/>
            <a:ext cx="1577387" cy="891209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à coins arrondis 21"/>
          <p:cNvSpPr/>
          <p:nvPr/>
        </p:nvSpPr>
        <p:spPr>
          <a:xfrm>
            <a:off x="4708013" y="3554225"/>
            <a:ext cx="2882348" cy="116512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580863" y="3791864"/>
            <a:ext cx="3199070" cy="76944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Habiter un</a:t>
            </a:r>
          </a:p>
          <a:p>
            <a:pPr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espace rural</a:t>
            </a:r>
            <a:endParaRPr lang="fr-FR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27591" y="198868"/>
            <a:ext cx="5967016" cy="280076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Des conditions de vie diverses à travers le monde :</a:t>
            </a:r>
          </a:p>
          <a:p>
            <a:pPr lvl="0" algn="ctr"/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cs typeface="Times New Roman" panose="02020603050405020304" pitchFamily="18" charset="0"/>
              </a:rPr>
              <a:t>habitats divers </a:t>
            </a:r>
            <a:r>
              <a:rPr lang="fr-FR" sz="2200" dirty="0" smtClean="0">
                <a:cs typeface="Times New Roman" panose="02020603050405020304" pitchFamily="18" charset="0"/>
              </a:rPr>
              <a:t>: village perché, </a:t>
            </a:r>
            <a:r>
              <a:rPr lang="fr-FR" sz="2200" i="1" dirty="0" smtClean="0">
                <a:cs typeface="Times New Roman" panose="02020603050405020304" pitchFamily="18" charset="0"/>
              </a:rPr>
              <a:t>fazenda</a:t>
            </a:r>
            <a:r>
              <a:rPr lang="fr-FR" sz="2200" dirty="0" smtClean="0">
                <a:cs typeface="Times New Roman" panose="02020603050405020304" pitchFamily="18" charset="0"/>
              </a:rPr>
              <a:t>, village groupé…</a:t>
            </a: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espaces </a:t>
            </a:r>
            <a:r>
              <a:rPr lang="fr-FR" sz="2200" b="1" dirty="0" smtClean="0">
                <a:cs typeface="Times New Roman" panose="02020603050405020304" pitchFamily="18" charset="0"/>
              </a:rPr>
              <a:t>plus ou moins accessibles</a:t>
            </a: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espaces </a:t>
            </a:r>
            <a:r>
              <a:rPr lang="fr-FR" sz="2200" b="1" dirty="0" smtClean="0">
                <a:cs typeface="Times New Roman" panose="02020603050405020304" pitchFamily="18" charset="0"/>
              </a:rPr>
              <a:t>faiblement peuplés </a:t>
            </a:r>
            <a:r>
              <a:rPr lang="fr-FR" sz="2200" dirty="0" smtClean="0">
                <a:cs typeface="Times New Roman" panose="02020603050405020304" pitchFamily="18" charset="0"/>
              </a:rPr>
              <a:t>qui </a:t>
            </a:r>
            <a:r>
              <a:rPr lang="fr-FR" sz="2200" b="1" dirty="0" smtClean="0">
                <a:cs typeface="Times New Roman" panose="02020603050405020304" pitchFamily="18" charset="0"/>
              </a:rPr>
              <a:t>attirent ou non de nouveaux habitants</a:t>
            </a:r>
            <a:endParaRPr lang="fr-FR" sz="22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47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/>
        </p:nvSpPr>
        <p:spPr>
          <a:xfrm>
            <a:off x="6274676" y="152138"/>
            <a:ext cx="5786143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413500" y="276680"/>
            <a:ext cx="5673778" cy="273921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Habiter un espace majoritairement tourné vers l’agriculture, une activité en mutation :</a:t>
            </a:r>
          </a:p>
          <a:p>
            <a:pPr lvl="0" algn="ctr"/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>
                <a:cs typeface="Times New Roman" panose="02020603050405020304" pitchFamily="18" charset="0"/>
              </a:rPr>
              <a:t>Des </a:t>
            </a:r>
            <a:r>
              <a:rPr lang="fr-FR" sz="2200" dirty="0" smtClean="0">
                <a:cs typeface="Times New Roman" panose="02020603050405020304" pitchFamily="18" charset="0"/>
              </a:rPr>
              <a:t>espaces marqués par </a:t>
            </a:r>
            <a:r>
              <a:rPr lang="fr-FR" sz="2200" b="1" dirty="0" smtClean="0">
                <a:cs typeface="Times New Roman" panose="02020603050405020304" pitchFamily="18" charset="0"/>
              </a:rPr>
              <a:t>l’</a:t>
            </a:r>
            <a:r>
              <a:rPr lang="fr-FR" sz="2200" b="1" dirty="0">
                <a:cs typeface="Times New Roman" panose="02020603050405020304" pitchFamily="18" charset="0"/>
              </a:rPr>
              <a:t>a</a:t>
            </a:r>
            <a:r>
              <a:rPr lang="fr-FR" sz="2200" b="1" dirty="0" smtClean="0">
                <a:cs typeface="Times New Roman" panose="02020603050405020304" pitchFamily="18" charset="0"/>
              </a:rPr>
              <a:t>griculture vivrière</a:t>
            </a:r>
            <a:endParaRPr lang="fr-FR" sz="2200" b="1" dirty="0"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>
                <a:cs typeface="Times New Roman" panose="02020603050405020304" pitchFamily="18" charset="0"/>
              </a:rPr>
              <a:t>Des espaces marqués par </a:t>
            </a:r>
            <a:r>
              <a:rPr lang="fr-FR" sz="2200" b="1" dirty="0">
                <a:cs typeface="Times New Roman" panose="02020603050405020304" pitchFamily="18" charset="0"/>
              </a:rPr>
              <a:t>l’agriculture </a:t>
            </a:r>
            <a:r>
              <a:rPr lang="fr-FR" sz="2200" b="1" dirty="0" smtClean="0">
                <a:cs typeface="Times New Roman" panose="02020603050405020304" pitchFamily="18" charset="0"/>
              </a:rPr>
              <a:t>commerciale</a:t>
            </a:r>
            <a:endParaRPr lang="fr-FR" sz="2200" b="1" dirty="0">
              <a:cs typeface="Times New Roman" panose="02020603050405020304" pitchFamily="18" charset="0"/>
            </a:endParaRPr>
          </a:p>
          <a:p>
            <a:pPr lvl="0"/>
            <a:endParaRPr lang="fr-FR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en arc 18"/>
          <p:cNvCxnSpPr>
            <a:endCxn id="12" idx="2"/>
          </p:cNvCxnSpPr>
          <p:nvPr/>
        </p:nvCxnSpPr>
        <p:spPr>
          <a:xfrm rot="10800000">
            <a:off x="3111099" y="3347225"/>
            <a:ext cx="1596916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en arc 19"/>
          <p:cNvCxnSpPr>
            <a:endCxn id="9" idx="2"/>
          </p:cNvCxnSpPr>
          <p:nvPr/>
        </p:nvCxnSpPr>
        <p:spPr>
          <a:xfrm flipV="1">
            <a:off x="7590361" y="3356497"/>
            <a:ext cx="1577387" cy="891209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à coins arrondis 21"/>
          <p:cNvSpPr/>
          <p:nvPr/>
        </p:nvSpPr>
        <p:spPr>
          <a:xfrm>
            <a:off x="4708013" y="3554225"/>
            <a:ext cx="2882348" cy="116512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580863" y="3791864"/>
            <a:ext cx="3199070" cy="76944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Habiter un</a:t>
            </a:r>
          </a:p>
          <a:p>
            <a:pPr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espace rural</a:t>
            </a:r>
            <a:endParaRPr lang="fr-FR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27591" y="198868"/>
            <a:ext cx="5967016" cy="280076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Des conditions de vie diverses à travers le monde :</a:t>
            </a:r>
          </a:p>
          <a:p>
            <a:pPr lvl="0" algn="ctr"/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cs typeface="Times New Roman" panose="02020603050405020304" pitchFamily="18" charset="0"/>
              </a:rPr>
              <a:t>habitats divers </a:t>
            </a:r>
            <a:r>
              <a:rPr lang="fr-FR" sz="2200" dirty="0" smtClean="0">
                <a:cs typeface="Times New Roman" panose="02020603050405020304" pitchFamily="18" charset="0"/>
              </a:rPr>
              <a:t>: village perché, </a:t>
            </a:r>
            <a:r>
              <a:rPr lang="fr-FR" sz="2200" i="1" dirty="0" smtClean="0">
                <a:cs typeface="Times New Roman" panose="02020603050405020304" pitchFamily="18" charset="0"/>
              </a:rPr>
              <a:t>fazenda</a:t>
            </a:r>
            <a:r>
              <a:rPr lang="fr-FR" sz="2200" dirty="0" smtClean="0">
                <a:cs typeface="Times New Roman" panose="02020603050405020304" pitchFamily="18" charset="0"/>
              </a:rPr>
              <a:t>, village groupé…</a:t>
            </a: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espaces </a:t>
            </a:r>
            <a:r>
              <a:rPr lang="fr-FR" sz="2200" b="1" dirty="0" smtClean="0">
                <a:cs typeface="Times New Roman" panose="02020603050405020304" pitchFamily="18" charset="0"/>
              </a:rPr>
              <a:t>plus ou moins accessibles</a:t>
            </a: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espaces </a:t>
            </a:r>
            <a:r>
              <a:rPr lang="fr-FR" sz="2200" b="1" dirty="0" smtClean="0">
                <a:cs typeface="Times New Roman" panose="02020603050405020304" pitchFamily="18" charset="0"/>
              </a:rPr>
              <a:t>faiblement peuplés </a:t>
            </a:r>
            <a:r>
              <a:rPr lang="fr-FR" sz="2200" dirty="0" smtClean="0">
                <a:cs typeface="Times New Roman" panose="02020603050405020304" pitchFamily="18" charset="0"/>
              </a:rPr>
              <a:t>qui </a:t>
            </a:r>
            <a:r>
              <a:rPr lang="fr-FR" sz="2200" b="1" dirty="0" smtClean="0">
                <a:cs typeface="Times New Roman" panose="02020603050405020304" pitchFamily="18" charset="0"/>
              </a:rPr>
              <a:t>attirent ou non de nouveaux habitants</a:t>
            </a:r>
            <a:endParaRPr lang="fr-FR" sz="22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40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/>
        </p:nvSpPr>
        <p:spPr>
          <a:xfrm>
            <a:off x="6274676" y="152138"/>
            <a:ext cx="5786143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413500" y="276680"/>
            <a:ext cx="5673778" cy="34163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Habiter un espace majoritairement tourné vers l’agriculture, une activité en mutation :</a:t>
            </a:r>
          </a:p>
          <a:p>
            <a:pPr lvl="0" algn="ctr"/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>
                <a:cs typeface="Times New Roman" panose="02020603050405020304" pitchFamily="18" charset="0"/>
              </a:rPr>
              <a:t>Des </a:t>
            </a:r>
            <a:r>
              <a:rPr lang="fr-FR" sz="2200" dirty="0" smtClean="0">
                <a:cs typeface="Times New Roman" panose="02020603050405020304" pitchFamily="18" charset="0"/>
              </a:rPr>
              <a:t>espaces marqués par </a:t>
            </a:r>
            <a:r>
              <a:rPr lang="fr-FR" sz="2200" b="1" dirty="0" smtClean="0">
                <a:cs typeface="Times New Roman" panose="02020603050405020304" pitchFamily="18" charset="0"/>
              </a:rPr>
              <a:t>l’</a:t>
            </a:r>
            <a:r>
              <a:rPr lang="fr-FR" sz="2200" b="1" dirty="0">
                <a:cs typeface="Times New Roman" panose="02020603050405020304" pitchFamily="18" charset="0"/>
              </a:rPr>
              <a:t>a</a:t>
            </a:r>
            <a:r>
              <a:rPr lang="fr-FR" sz="2200" b="1" dirty="0" smtClean="0">
                <a:cs typeface="Times New Roman" panose="02020603050405020304" pitchFamily="18" charset="0"/>
              </a:rPr>
              <a:t>griculture vivrière</a:t>
            </a:r>
            <a:endParaRPr lang="fr-FR" sz="2200" b="1" dirty="0"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>
                <a:cs typeface="Times New Roman" panose="02020603050405020304" pitchFamily="18" charset="0"/>
              </a:rPr>
              <a:t>Des espaces marqués par </a:t>
            </a:r>
            <a:r>
              <a:rPr lang="fr-FR" sz="2200" b="1" dirty="0">
                <a:cs typeface="Times New Roman" panose="02020603050405020304" pitchFamily="18" charset="0"/>
              </a:rPr>
              <a:t>l’agriculture </a:t>
            </a:r>
            <a:r>
              <a:rPr lang="fr-FR" sz="2200" b="1" dirty="0" smtClean="0">
                <a:cs typeface="Times New Roman" panose="02020603050405020304" pitchFamily="18" charset="0"/>
              </a:rPr>
              <a:t>commerciale</a:t>
            </a:r>
            <a:endParaRPr lang="fr-FR" sz="2200" b="1" dirty="0"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b="1" dirty="0" smtClean="0">
                <a:cs typeface="Times New Roman" panose="02020603050405020304" pitchFamily="18" charset="0"/>
              </a:rPr>
              <a:t>Des fonctions qui se développent : tourisme, </a:t>
            </a:r>
            <a:r>
              <a:rPr lang="fr-FR" sz="2200" dirty="0" smtClean="0">
                <a:cs typeface="Times New Roman" panose="02020603050405020304" pitchFamily="18" charset="0"/>
              </a:rPr>
              <a:t>exploitations des ressources...</a:t>
            </a:r>
            <a:endParaRPr lang="fr-FR" sz="2200" dirty="0">
              <a:cs typeface="Times New Roman" panose="02020603050405020304" pitchFamily="18" charset="0"/>
            </a:endParaRPr>
          </a:p>
          <a:p>
            <a:pPr lvl="0"/>
            <a:endParaRPr lang="fr-FR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en arc 18"/>
          <p:cNvCxnSpPr>
            <a:endCxn id="12" idx="2"/>
          </p:cNvCxnSpPr>
          <p:nvPr/>
        </p:nvCxnSpPr>
        <p:spPr>
          <a:xfrm rot="10800000">
            <a:off x="3111099" y="3347225"/>
            <a:ext cx="1596916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en arc 19"/>
          <p:cNvCxnSpPr>
            <a:endCxn id="9" idx="2"/>
          </p:cNvCxnSpPr>
          <p:nvPr/>
        </p:nvCxnSpPr>
        <p:spPr>
          <a:xfrm flipV="1">
            <a:off x="7590361" y="3356497"/>
            <a:ext cx="1577387" cy="891209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à coins arrondis 21"/>
          <p:cNvSpPr/>
          <p:nvPr/>
        </p:nvSpPr>
        <p:spPr>
          <a:xfrm>
            <a:off x="4708013" y="3554225"/>
            <a:ext cx="2882348" cy="116512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580863" y="3791864"/>
            <a:ext cx="3199070" cy="76944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Habiter un</a:t>
            </a:r>
          </a:p>
          <a:p>
            <a:pPr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espace rural</a:t>
            </a:r>
            <a:endParaRPr lang="fr-FR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27591" y="198868"/>
            <a:ext cx="5967016" cy="280076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Des conditions de vie diverses à travers le monde :</a:t>
            </a:r>
          </a:p>
          <a:p>
            <a:pPr lvl="0" algn="ctr"/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cs typeface="Times New Roman" panose="02020603050405020304" pitchFamily="18" charset="0"/>
              </a:rPr>
              <a:t>habitats divers </a:t>
            </a:r>
            <a:r>
              <a:rPr lang="fr-FR" sz="2200" dirty="0" smtClean="0">
                <a:cs typeface="Times New Roman" panose="02020603050405020304" pitchFamily="18" charset="0"/>
              </a:rPr>
              <a:t>: village perché, </a:t>
            </a:r>
            <a:r>
              <a:rPr lang="fr-FR" sz="2200" i="1" dirty="0" smtClean="0">
                <a:cs typeface="Times New Roman" panose="02020603050405020304" pitchFamily="18" charset="0"/>
              </a:rPr>
              <a:t>fazenda</a:t>
            </a:r>
            <a:r>
              <a:rPr lang="fr-FR" sz="2200" dirty="0" smtClean="0">
                <a:cs typeface="Times New Roman" panose="02020603050405020304" pitchFamily="18" charset="0"/>
              </a:rPr>
              <a:t>, village groupé…</a:t>
            </a: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espaces </a:t>
            </a:r>
            <a:r>
              <a:rPr lang="fr-FR" sz="2200" b="1" dirty="0" smtClean="0">
                <a:cs typeface="Times New Roman" panose="02020603050405020304" pitchFamily="18" charset="0"/>
              </a:rPr>
              <a:t>plus ou moins accessibles</a:t>
            </a: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espaces </a:t>
            </a:r>
            <a:r>
              <a:rPr lang="fr-FR" sz="2200" b="1" dirty="0" smtClean="0">
                <a:cs typeface="Times New Roman" panose="02020603050405020304" pitchFamily="18" charset="0"/>
              </a:rPr>
              <a:t>faiblement peuplés </a:t>
            </a:r>
            <a:r>
              <a:rPr lang="fr-FR" sz="2200" dirty="0" smtClean="0">
                <a:cs typeface="Times New Roman" panose="02020603050405020304" pitchFamily="18" charset="0"/>
              </a:rPr>
              <a:t>qui </a:t>
            </a:r>
            <a:r>
              <a:rPr lang="fr-FR" sz="2200" b="1" dirty="0" smtClean="0">
                <a:cs typeface="Times New Roman" panose="02020603050405020304" pitchFamily="18" charset="0"/>
              </a:rPr>
              <a:t>attirent ou non de nouveaux habitants</a:t>
            </a:r>
            <a:endParaRPr lang="fr-FR" sz="22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78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75016">
            <a:off x="239400" y="238102"/>
            <a:ext cx="1775826" cy="178276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99" y="2189163"/>
            <a:ext cx="3418887" cy="244633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3275" y="2189163"/>
            <a:ext cx="3403200" cy="265271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5030" y="2347912"/>
            <a:ext cx="4298501" cy="2128837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235505" y="4391223"/>
            <a:ext cx="3187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Le piton des neiges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397452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119" y="4638946"/>
            <a:ext cx="1264381" cy="19657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78058" y="88342"/>
            <a:ext cx="122700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III) </a:t>
            </a:r>
            <a:r>
              <a:rPr lang="fr-FR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Une diversification des habitants et des modes d’habiter des espaces ruraux : une cohabitation source de </a:t>
            </a:r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conflits</a:t>
            </a:r>
            <a:endParaRPr lang="fr-FR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lvl="0"/>
            <a:r>
              <a:rPr lang="fr-FR" sz="2200" b="1" i="1" dirty="0">
                <a:cs typeface="Times New Roman" panose="02020603050405020304" pitchFamily="18" charset="0"/>
              </a:rPr>
              <a:t>A) De</a:t>
            </a:r>
            <a:r>
              <a:rPr lang="fr-FR" b="1" i="1" dirty="0"/>
              <a:t> </a:t>
            </a:r>
            <a:r>
              <a:rPr lang="fr-FR" sz="2200" b="1" i="1" dirty="0">
                <a:cs typeface="Times New Roman" panose="02020603050405020304" pitchFamily="18" charset="0"/>
              </a:rPr>
              <a:t>la diversification des habitants à la diversification des activités : des espaces ruraux en </a:t>
            </a:r>
            <a:r>
              <a:rPr lang="fr-FR" sz="2200" b="1" i="1" dirty="0" smtClean="0">
                <a:cs typeface="Times New Roman" panose="02020603050405020304" pitchFamily="18" charset="0"/>
              </a:rPr>
              <a:t>mutation</a:t>
            </a:r>
            <a:endParaRPr lang="fr-FR" sz="2000" b="1" i="1" dirty="0"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65079" y="5215136"/>
            <a:ext cx="4442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fr-FR" sz="2400" dirty="0" smtClean="0">
                <a:ea typeface="Calibri" panose="020F0502020204030204" pitchFamily="34" charset="0"/>
              </a:rPr>
              <a:t>1970 : 1 000 trekkeurs</a:t>
            </a:r>
          </a:p>
          <a:p>
            <a:pPr algn="ctr"/>
            <a:endParaRPr lang="fr-FR" sz="2400" dirty="0" smtClean="0">
              <a:ea typeface="Calibri" panose="020F050202020403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fr-FR" sz="2400" dirty="0" smtClean="0">
                <a:ea typeface="Calibri" panose="020F0502020204030204" pitchFamily="34" charset="0"/>
              </a:rPr>
              <a:t>2016 : 43 000 trekkeurs 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287" y="3953812"/>
            <a:ext cx="4610214" cy="263715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924331" y="6620812"/>
            <a:ext cx="26244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rgbClr val="3C4043"/>
                </a:solidFill>
              </a:rPr>
              <a:t>© </a:t>
            </a:r>
            <a:r>
              <a:rPr lang="fr-FR" sz="1050" dirty="0" smtClean="0">
                <a:cs typeface="Arial" panose="020B0604020202020204" pitchFamily="34" charset="0"/>
              </a:rPr>
              <a:t>Hachette, </a:t>
            </a:r>
            <a:r>
              <a:rPr lang="fr-FR" sz="1050" i="1" dirty="0">
                <a:cs typeface="Arial" panose="020B0604020202020204" pitchFamily="34" charset="0"/>
              </a:rPr>
              <a:t>Histoire-Géographie</a:t>
            </a:r>
            <a:r>
              <a:rPr lang="fr-FR" sz="1050" i="1" dirty="0" smtClean="0">
                <a:cs typeface="Arial" panose="020B0604020202020204" pitchFamily="34" charset="0"/>
              </a:rPr>
              <a:t>, </a:t>
            </a:r>
            <a:r>
              <a:rPr lang="fr-FR" sz="1050" dirty="0">
                <a:cs typeface="Arial" panose="020B0604020202020204" pitchFamily="34" charset="0"/>
              </a:rPr>
              <a:t>6</a:t>
            </a:r>
            <a:r>
              <a:rPr lang="fr-FR" sz="1050" baseline="30000" dirty="0" smtClean="0">
                <a:cs typeface="Arial" panose="020B0604020202020204" pitchFamily="34" charset="0"/>
              </a:rPr>
              <a:t>ème</a:t>
            </a:r>
            <a:r>
              <a:rPr lang="fr-FR" sz="1050" dirty="0">
                <a:cs typeface="Arial" panose="020B0604020202020204" pitchFamily="34" charset="0"/>
              </a:rPr>
              <a:t>, 2016</a:t>
            </a:r>
            <a:endParaRPr lang="fr-FR" sz="800" dirty="0"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0928" y="1226181"/>
            <a:ext cx="4140931" cy="236624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621409" y="3558017"/>
            <a:ext cx="139012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rgbClr val="3C4043"/>
                </a:solidFill>
              </a:rPr>
              <a:t>© </a:t>
            </a:r>
            <a:r>
              <a:rPr lang="fr-FR" sz="1050" dirty="0" smtClean="0">
                <a:cs typeface="Arial" panose="020B0604020202020204" pitchFamily="34" charset="0"/>
              </a:rPr>
              <a:t>E. </a:t>
            </a:r>
            <a:r>
              <a:rPr lang="fr-FR" sz="1050" dirty="0" err="1" smtClean="0">
                <a:cs typeface="Arial" panose="020B0604020202020204" pitchFamily="34" charset="0"/>
              </a:rPr>
              <a:t>Jacquemet</a:t>
            </a:r>
            <a:r>
              <a:rPr lang="fr-FR" sz="1050" dirty="0" smtClean="0">
                <a:cs typeface="Arial" panose="020B0604020202020204" pitchFamily="34" charset="0"/>
              </a:rPr>
              <a:t>, 2014</a:t>
            </a:r>
            <a:endParaRPr lang="fr-FR" sz="800" dirty="0"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586" y="1226181"/>
            <a:ext cx="5459533" cy="357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2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8058" y="88342"/>
            <a:ext cx="122700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III) </a:t>
            </a:r>
            <a:r>
              <a:rPr lang="fr-FR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Une diversification des habitants et des modes d’habiter des espaces ruraux : une cohabitation source de </a:t>
            </a:r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conflits</a:t>
            </a:r>
            <a:endParaRPr lang="fr-FR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fr-FR" sz="2000" b="1" i="1" dirty="0">
                <a:cs typeface="Times New Roman" panose="02020603050405020304" pitchFamily="18" charset="0"/>
              </a:rPr>
              <a:t>B</a:t>
            </a:r>
            <a:r>
              <a:rPr lang="fr-FR" sz="2000" b="1" i="1" dirty="0" smtClean="0">
                <a:cs typeface="Times New Roman" panose="02020603050405020304" pitchFamily="18" charset="0"/>
              </a:rPr>
              <a:t>) </a:t>
            </a:r>
            <a:r>
              <a:rPr lang="fr-FR" sz="2000" b="1" i="1" dirty="0">
                <a:cs typeface="Times New Roman" panose="02020603050405020304" pitchFamily="18" charset="0"/>
              </a:rPr>
              <a:t>Des espaces agricoles intensifs au détriment des populations </a:t>
            </a:r>
            <a:r>
              <a:rPr lang="fr-FR" sz="2200" b="1" i="1" dirty="0">
                <a:cs typeface="Times New Roman" panose="02020603050405020304" pitchFamily="18" charset="0"/>
              </a:rPr>
              <a:t>locales et de la biodiversité des espaces ruraux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289" y="1314451"/>
            <a:ext cx="3486420" cy="241934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948" y="5152255"/>
            <a:ext cx="870440" cy="165953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305" y="3003551"/>
            <a:ext cx="3681727" cy="1809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7395" y="4813301"/>
            <a:ext cx="26244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rgbClr val="3C4043"/>
                </a:solidFill>
              </a:rPr>
              <a:t>© </a:t>
            </a:r>
            <a:r>
              <a:rPr lang="fr-FR" sz="1050" dirty="0" smtClean="0">
                <a:cs typeface="Arial" panose="020B0604020202020204" pitchFamily="34" charset="0"/>
              </a:rPr>
              <a:t>Hachette, </a:t>
            </a:r>
            <a:r>
              <a:rPr lang="fr-FR" sz="1050" i="1" dirty="0">
                <a:cs typeface="Arial" panose="020B0604020202020204" pitchFamily="34" charset="0"/>
              </a:rPr>
              <a:t>Histoire-Géographie</a:t>
            </a:r>
            <a:r>
              <a:rPr lang="fr-FR" sz="1050" i="1" dirty="0" smtClean="0">
                <a:cs typeface="Arial" panose="020B0604020202020204" pitchFamily="34" charset="0"/>
              </a:rPr>
              <a:t>, </a:t>
            </a:r>
            <a:r>
              <a:rPr lang="fr-FR" sz="1050" dirty="0">
                <a:cs typeface="Arial" panose="020B0604020202020204" pitchFamily="34" charset="0"/>
              </a:rPr>
              <a:t>6</a:t>
            </a:r>
            <a:r>
              <a:rPr lang="fr-FR" sz="1050" baseline="30000" dirty="0" smtClean="0">
                <a:cs typeface="Arial" panose="020B0604020202020204" pitchFamily="34" charset="0"/>
              </a:rPr>
              <a:t>ème</a:t>
            </a:r>
            <a:r>
              <a:rPr lang="fr-FR" sz="1050" dirty="0">
                <a:cs typeface="Arial" panose="020B0604020202020204" pitchFamily="34" charset="0"/>
              </a:rPr>
              <a:t>, 2016</a:t>
            </a:r>
            <a:endParaRPr lang="fr-FR" sz="800" dirty="0"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093" y="4093212"/>
            <a:ext cx="3198811" cy="247727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7026" y="4184789"/>
            <a:ext cx="3152775" cy="228938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53702" y="3724955"/>
            <a:ext cx="299953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rgbClr val="3C4043"/>
                </a:solidFill>
              </a:rPr>
              <a:t>© </a:t>
            </a:r>
            <a:r>
              <a:rPr lang="fr-FR" sz="1050" dirty="0" smtClean="0">
                <a:cs typeface="Arial" panose="020B0604020202020204" pitchFamily="34" charset="0"/>
              </a:rPr>
              <a:t>Le Livre Scolaire, </a:t>
            </a:r>
            <a:r>
              <a:rPr lang="fr-FR" sz="1050" i="1" dirty="0">
                <a:cs typeface="Arial" panose="020B0604020202020204" pitchFamily="34" charset="0"/>
              </a:rPr>
              <a:t>Histoire-Géographie</a:t>
            </a:r>
            <a:r>
              <a:rPr lang="fr-FR" sz="1050" i="1" dirty="0" smtClean="0">
                <a:cs typeface="Arial" panose="020B0604020202020204" pitchFamily="34" charset="0"/>
              </a:rPr>
              <a:t>, </a:t>
            </a:r>
            <a:r>
              <a:rPr lang="fr-FR" sz="1050" dirty="0">
                <a:cs typeface="Arial" panose="020B0604020202020204" pitchFamily="34" charset="0"/>
              </a:rPr>
              <a:t>6</a:t>
            </a:r>
            <a:r>
              <a:rPr lang="fr-FR" sz="1050" baseline="30000" dirty="0" smtClean="0">
                <a:cs typeface="Arial" panose="020B0604020202020204" pitchFamily="34" charset="0"/>
              </a:rPr>
              <a:t>ème</a:t>
            </a:r>
            <a:r>
              <a:rPr lang="fr-FR" sz="1050" dirty="0">
                <a:cs typeface="Arial" panose="020B0604020202020204" pitchFamily="34" charset="0"/>
              </a:rPr>
              <a:t>, 2016</a:t>
            </a:r>
            <a:endParaRPr lang="fr-FR" sz="800" dirty="0"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80474" y="6557870"/>
            <a:ext cx="26244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rgbClr val="3C4043"/>
                </a:solidFill>
              </a:rPr>
              <a:t>© </a:t>
            </a:r>
            <a:r>
              <a:rPr lang="fr-FR" sz="1050" dirty="0" smtClean="0">
                <a:cs typeface="Arial" panose="020B0604020202020204" pitchFamily="34" charset="0"/>
              </a:rPr>
              <a:t>Hachette, </a:t>
            </a:r>
            <a:r>
              <a:rPr lang="fr-FR" sz="1050" i="1" dirty="0">
                <a:cs typeface="Arial" panose="020B0604020202020204" pitchFamily="34" charset="0"/>
              </a:rPr>
              <a:t>Histoire-Géographie</a:t>
            </a:r>
            <a:r>
              <a:rPr lang="fr-FR" sz="1050" i="1" dirty="0" smtClean="0">
                <a:cs typeface="Arial" panose="020B0604020202020204" pitchFamily="34" charset="0"/>
              </a:rPr>
              <a:t>, </a:t>
            </a:r>
            <a:r>
              <a:rPr lang="fr-FR" sz="1050" dirty="0">
                <a:cs typeface="Arial" panose="020B0604020202020204" pitchFamily="34" charset="0"/>
              </a:rPr>
              <a:t>6</a:t>
            </a:r>
            <a:r>
              <a:rPr lang="fr-FR" sz="1050" baseline="30000" dirty="0" smtClean="0">
                <a:cs typeface="Arial" panose="020B0604020202020204" pitchFamily="34" charset="0"/>
              </a:rPr>
              <a:t>ème</a:t>
            </a:r>
            <a:r>
              <a:rPr lang="fr-FR" sz="1050" dirty="0">
                <a:cs typeface="Arial" panose="020B0604020202020204" pitchFamily="34" charset="0"/>
              </a:rPr>
              <a:t>, 2016</a:t>
            </a:r>
            <a:endParaRPr lang="fr-FR" sz="800" dirty="0"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57903" y="6450268"/>
            <a:ext cx="26244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rgbClr val="3C4043"/>
                </a:solidFill>
              </a:rPr>
              <a:t>© </a:t>
            </a:r>
            <a:r>
              <a:rPr lang="fr-FR" sz="1050" dirty="0" smtClean="0">
                <a:cs typeface="Arial" panose="020B0604020202020204" pitchFamily="34" charset="0"/>
              </a:rPr>
              <a:t>Hachette, </a:t>
            </a:r>
            <a:r>
              <a:rPr lang="fr-FR" sz="1050" i="1" dirty="0">
                <a:cs typeface="Arial" panose="020B0604020202020204" pitchFamily="34" charset="0"/>
              </a:rPr>
              <a:t>Histoire-Géographie</a:t>
            </a:r>
            <a:r>
              <a:rPr lang="fr-FR" sz="1050" i="1" dirty="0" smtClean="0">
                <a:cs typeface="Arial" panose="020B0604020202020204" pitchFamily="34" charset="0"/>
              </a:rPr>
              <a:t>, </a:t>
            </a:r>
            <a:r>
              <a:rPr lang="fr-FR" sz="1050" dirty="0">
                <a:cs typeface="Arial" panose="020B0604020202020204" pitchFamily="34" charset="0"/>
              </a:rPr>
              <a:t>6</a:t>
            </a:r>
            <a:r>
              <a:rPr lang="fr-FR" sz="1050" baseline="30000" dirty="0" smtClean="0">
                <a:cs typeface="Arial" panose="020B0604020202020204" pitchFamily="34" charset="0"/>
              </a:rPr>
              <a:t>ème</a:t>
            </a:r>
            <a:r>
              <a:rPr lang="fr-FR" sz="1050" dirty="0">
                <a:cs typeface="Arial" panose="020B0604020202020204" pitchFamily="34" charset="0"/>
              </a:rPr>
              <a:t>, 2016</a:t>
            </a:r>
            <a:endParaRPr lang="fr-FR" sz="800" dirty="0">
              <a:cs typeface="Arial" panose="020B060402020202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7332" y="1606399"/>
            <a:ext cx="3312469" cy="216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11" y="5020953"/>
            <a:ext cx="1037592" cy="18370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78058" y="88342"/>
            <a:ext cx="1227005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III) </a:t>
            </a:r>
            <a:r>
              <a:rPr lang="fr-FR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Une diversification des habitants et des modes d’habiter des espaces ruraux : une cohabitation source de </a:t>
            </a:r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conflits</a:t>
            </a:r>
            <a:endParaRPr lang="fr-FR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fr-FR" sz="2400" b="1" i="1" dirty="0">
                <a:cs typeface="Times New Roman" panose="02020603050405020304" pitchFamily="18" charset="0"/>
              </a:rPr>
              <a:t>C</a:t>
            </a:r>
            <a:r>
              <a:rPr lang="fr-FR" sz="2400" b="1" i="1" dirty="0" smtClean="0">
                <a:cs typeface="Times New Roman" panose="02020603050405020304" pitchFamily="18" charset="0"/>
              </a:rPr>
              <a:t>) </a:t>
            </a:r>
            <a:r>
              <a:rPr lang="fr-FR" sz="2400" b="1" i="1" dirty="0">
                <a:cs typeface="Times New Roman" panose="02020603050405020304" pitchFamily="18" charset="0"/>
              </a:rPr>
              <a:t>Des habitants aux motivations diverses : conflits d’usage au sein des espaces ruraux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221" y="1406648"/>
            <a:ext cx="2971800" cy="3238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04369" y="4619556"/>
            <a:ext cx="26244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rgbClr val="3C4043"/>
                </a:solidFill>
              </a:rPr>
              <a:t>© </a:t>
            </a:r>
            <a:r>
              <a:rPr lang="fr-FR" sz="1050" dirty="0" smtClean="0">
                <a:cs typeface="Arial" panose="020B0604020202020204" pitchFamily="34" charset="0"/>
              </a:rPr>
              <a:t>Hachette, </a:t>
            </a:r>
            <a:r>
              <a:rPr lang="fr-FR" sz="1050" i="1" dirty="0">
                <a:cs typeface="Arial" panose="020B0604020202020204" pitchFamily="34" charset="0"/>
              </a:rPr>
              <a:t>Histoire-Géographie</a:t>
            </a:r>
            <a:r>
              <a:rPr lang="fr-FR" sz="1050" i="1" dirty="0" smtClean="0">
                <a:cs typeface="Arial" panose="020B0604020202020204" pitchFamily="34" charset="0"/>
              </a:rPr>
              <a:t>, </a:t>
            </a:r>
            <a:r>
              <a:rPr lang="fr-FR" sz="1050" dirty="0">
                <a:cs typeface="Arial" panose="020B0604020202020204" pitchFamily="34" charset="0"/>
              </a:rPr>
              <a:t>6</a:t>
            </a:r>
            <a:r>
              <a:rPr lang="fr-FR" sz="1050" baseline="30000" dirty="0" smtClean="0">
                <a:cs typeface="Arial" panose="020B0604020202020204" pitchFamily="34" charset="0"/>
              </a:rPr>
              <a:t>ème</a:t>
            </a:r>
            <a:r>
              <a:rPr lang="fr-FR" sz="1050" dirty="0">
                <a:cs typeface="Arial" panose="020B0604020202020204" pitchFamily="34" charset="0"/>
              </a:rPr>
              <a:t>, 2016</a:t>
            </a:r>
            <a:endParaRPr lang="fr-FR" sz="800" dirty="0">
              <a:cs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35" y="1966316"/>
            <a:ext cx="4246400" cy="240629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6399" y="2324102"/>
            <a:ext cx="1257406" cy="109908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8994" y="2437144"/>
            <a:ext cx="1495563" cy="1088261"/>
          </a:xfrm>
          <a:prstGeom prst="rect">
            <a:avLst/>
          </a:prstGeom>
        </p:spPr>
      </p:pic>
      <p:sp>
        <p:nvSpPr>
          <p:cNvPr id="9" name="Multiplication 8"/>
          <p:cNvSpPr/>
          <p:nvPr/>
        </p:nvSpPr>
        <p:spPr>
          <a:xfrm>
            <a:off x="9564609" y="2795038"/>
            <a:ext cx="609637" cy="587259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0606399" y="3327149"/>
            <a:ext cx="14110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solidFill>
                  <a:srgbClr val="3C4043"/>
                </a:solidFill>
              </a:rPr>
              <a:t>© </a:t>
            </a:r>
            <a:r>
              <a:rPr lang="fr-FR" sz="1200" dirty="0" err="1" smtClean="0">
                <a:solidFill>
                  <a:srgbClr val="3C4043"/>
                </a:solidFill>
              </a:rPr>
              <a:t>Macrovector</a:t>
            </a:r>
            <a:endParaRPr lang="fr-FR" sz="1200" dirty="0"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196656" y="3892610"/>
            <a:ext cx="3393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fr-FR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Conflit d’acteurs</a:t>
            </a:r>
            <a:endParaRPr lang="fr-FR" sz="24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72633" y="3338106"/>
            <a:ext cx="14110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solidFill>
                  <a:srgbClr val="3C4043"/>
                </a:solidFill>
              </a:rPr>
              <a:t>© </a:t>
            </a:r>
            <a:r>
              <a:rPr lang="fr-FR" sz="1200" dirty="0" err="1" smtClean="0">
                <a:solidFill>
                  <a:srgbClr val="3C4043"/>
                </a:solidFill>
              </a:rPr>
              <a:t>Macrovector</a:t>
            </a:r>
            <a:endParaRPr lang="fr-FR" sz="1200" dirty="0"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9418" y="4474437"/>
            <a:ext cx="26244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rgbClr val="3C4043"/>
                </a:solidFill>
              </a:rPr>
              <a:t>© </a:t>
            </a:r>
            <a:r>
              <a:rPr lang="fr-FR" sz="1050" dirty="0" smtClean="0">
                <a:cs typeface="Arial" panose="020B0604020202020204" pitchFamily="34" charset="0"/>
              </a:rPr>
              <a:t>Hachette, </a:t>
            </a:r>
            <a:r>
              <a:rPr lang="fr-FR" sz="1050" i="1" dirty="0">
                <a:cs typeface="Arial" panose="020B0604020202020204" pitchFamily="34" charset="0"/>
              </a:rPr>
              <a:t>Histoire-Géographie</a:t>
            </a:r>
            <a:r>
              <a:rPr lang="fr-FR" sz="1050" i="1" dirty="0" smtClean="0">
                <a:cs typeface="Arial" panose="020B0604020202020204" pitchFamily="34" charset="0"/>
              </a:rPr>
              <a:t>, </a:t>
            </a:r>
            <a:r>
              <a:rPr lang="fr-FR" sz="1050" dirty="0">
                <a:cs typeface="Arial" panose="020B0604020202020204" pitchFamily="34" charset="0"/>
              </a:rPr>
              <a:t>6</a:t>
            </a:r>
            <a:r>
              <a:rPr lang="fr-FR" sz="1050" baseline="30000" dirty="0" smtClean="0">
                <a:cs typeface="Arial" panose="020B0604020202020204" pitchFamily="34" charset="0"/>
              </a:rPr>
              <a:t>ème</a:t>
            </a:r>
            <a:r>
              <a:rPr lang="fr-FR" sz="1050" dirty="0">
                <a:cs typeface="Arial" panose="020B0604020202020204" pitchFamily="34" charset="0"/>
              </a:rPr>
              <a:t>, 2016</a:t>
            </a:r>
            <a:endParaRPr lang="fr-FR" sz="800" dirty="0"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803068" y="5130686"/>
            <a:ext cx="3393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fr-FR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Néoruraux</a:t>
            </a:r>
            <a:endParaRPr lang="fr-FR" sz="24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435114" y="5780967"/>
            <a:ext cx="6129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fr-FR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Périurbanisation :</a:t>
            </a:r>
          </a:p>
          <a:p>
            <a:pPr algn="ctr"/>
            <a:r>
              <a:rPr lang="fr-FR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fr-FR" sz="2400" dirty="0" smtClean="0">
                <a:solidFill>
                  <a:srgbClr val="132B34"/>
                </a:solidFill>
                <a:cs typeface="Times New Roman" panose="02020603050405020304" pitchFamily="18" charset="0"/>
              </a:rPr>
              <a:t>urbanisation progressive d’espaces ruraux</a:t>
            </a:r>
            <a:endParaRPr lang="fr-FR" sz="2400" dirty="0">
              <a:solidFill>
                <a:srgbClr val="132B34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06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/>
      <p:bldP spid="11" grpId="0"/>
      <p:bldP spid="12" grpId="0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/>
        </p:nvSpPr>
        <p:spPr>
          <a:xfrm>
            <a:off x="6274676" y="152138"/>
            <a:ext cx="5786143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4708013" y="3554225"/>
            <a:ext cx="2882348" cy="116512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84443" y="5049036"/>
            <a:ext cx="12060819" cy="17271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0" y="5020063"/>
            <a:ext cx="1232232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Une diversification des habitants et des modes d’habiter : une cohabitation parfois source de conflits</a:t>
            </a:r>
            <a:endParaRPr lang="fr-FR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fr-FR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Le </a:t>
            </a:r>
            <a:r>
              <a:rPr lang="fr-FR" sz="2200" b="1" dirty="0" smtClean="0">
                <a:cs typeface="Times New Roman" panose="02020603050405020304" pitchFamily="18" charset="0"/>
              </a:rPr>
              <a:t>tourisme</a:t>
            </a:r>
            <a:r>
              <a:rPr lang="fr-FR" sz="2200" dirty="0" smtClean="0">
                <a:cs typeface="Times New Roman" panose="02020603050405020304" pitchFamily="18" charset="0"/>
              </a:rPr>
              <a:t> dépasse les activités agricoles traditionnelles : </a:t>
            </a:r>
            <a:r>
              <a:rPr lang="fr-FR" sz="2200" b="1" dirty="0" smtClean="0">
                <a:cs typeface="Times New Roman" panose="02020603050405020304" pitchFamily="18" charset="0"/>
              </a:rPr>
              <a:t>recompose les paysages et créé des conflits</a:t>
            </a:r>
            <a:endParaRPr lang="fr-FR" sz="2200" b="1" dirty="0">
              <a:cs typeface="Times New Roman" panose="02020603050405020304" pitchFamily="18" charset="0"/>
            </a:endParaRPr>
          </a:p>
        </p:txBody>
      </p:sp>
      <p:cxnSp>
        <p:nvCxnSpPr>
          <p:cNvPr id="19" name="Connecteur en arc 18"/>
          <p:cNvCxnSpPr/>
          <p:nvPr/>
        </p:nvCxnSpPr>
        <p:spPr>
          <a:xfrm rot="16200000" flipH="1">
            <a:off x="5969171" y="4865676"/>
            <a:ext cx="292141" cy="776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en arc 19"/>
          <p:cNvCxnSpPr/>
          <p:nvPr/>
        </p:nvCxnSpPr>
        <p:spPr>
          <a:xfrm flipV="1">
            <a:off x="7590361" y="3335325"/>
            <a:ext cx="1614173" cy="912381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rc 22"/>
          <p:cNvCxnSpPr/>
          <p:nvPr/>
        </p:nvCxnSpPr>
        <p:spPr>
          <a:xfrm rot="10800000">
            <a:off x="3111099" y="3347225"/>
            <a:ext cx="1596915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6413500" y="276680"/>
            <a:ext cx="5673778" cy="34163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Habiter un espace majoritairement tourné vers l’agriculture, une activité en mutation :</a:t>
            </a:r>
          </a:p>
          <a:p>
            <a:pPr lvl="0" algn="ctr"/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>
                <a:cs typeface="Times New Roman" panose="02020603050405020304" pitchFamily="18" charset="0"/>
              </a:rPr>
              <a:t>Des </a:t>
            </a:r>
            <a:r>
              <a:rPr lang="fr-FR" sz="2200" dirty="0" smtClean="0">
                <a:cs typeface="Times New Roman" panose="02020603050405020304" pitchFamily="18" charset="0"/>
              </a:rPr>
              <a:t>espaces marqués par </a:t>
            </a:r>
            <a:r>
              <a:rPr lang="fr-FR" sz="2200" b="1" dirty="0" smtClean="0">
                <a:cs typeface="Times New Roman" panose="02020603050405020304" pitchFamily="18" charset="0"/>
              </a:rPr>
              <a:t>l’</a:t>
            </a:r>
            <a:r>
              <a:rPr lang="fr-FR" sz="2200" b="1" dirty="0">
                <a:cs typeface="Times New Roman" panose="02020603050405020304" pitchFamily="18" charset="0"/>
              </a:rPr>
              <a:t>a</a:t>
            </a:r>
            <a:r>
              <a:rPr lang="fr-FR" sz="2200" b="1" dirty="0" smtClean="0">
                <a:cs typeface="Times New Roman" panose="02020603050405020304" pitchFamily="18" charset="0"/>
              </a:rPr>
              <a:t>griculture vivrière</a:t>
            </a:r>
            <a:endParaRPr lang="fr-FR" sz="2200" b="1" dirty="0"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>
                <a:cs typeface="Times New Roman" panose="02020603050405020304" pitchFamily="18" charset="0"/>
              </a:rPr>
              <a:t>Des espaces marqués par </a:t>
            </a:r>
            <a:r>
              <a:rPr lang="fr-FR" sz="2200" b="1" dirty="0">
                <a:cs typeface="Times New Roman" panose="02020603050405020304" pitchFamily="18" charset="0"/>
              </a:rPr>
              <a:t>l’agriculture </a:t>
            </a:r>
            <a:r>
              <a:rPr lang="fr-FR" sz="2200" b="1" dirty="0" smtClean="0">
                <a:cs typeface="Times New Roman" panose="02020603050405020304" pitchFamily="18" charset="0"/>
              </a:rPr>
              <a:t>commerciale</a:t>
            </a:r>
            <a:endParaRPr lang="fr-FR" sz="2200" b="1" dirty="0"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b="1" dirty="0" smtClean="0">
                <a:cs typeface="Times New Roman" panose="02020603050405020304" pitchFamily="18" charset="0"/>
              </a:rPr>
              <a:t>Des fonctions qui se développent : tourisme, </a:t>
            </a:r>
            <a:r>
              <a:rPr lang="fr-FR" sz="2200" dirty="0" smtClean="0">
                <a:cs typeface="Times New Roman" panose="02020603050405020304" pitchFamily="18" charset="0"/>
              </a:rPr>
              <a:t>exploitations des ressources...</a:t>
            </a:r>
            <a:endParaRPr lang="fr-FR" sz="2200" dirty="0">
              <a:cs typeface="Times New Roman" panose="02020603050405020304" pitchFamily="18" charset="0"/>
            </a:endParaRPr>
          </a:p>
          <a:p>
            <a:pPr lvl="0"/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4580863" y="3791864"/>
            <a:ext cx="3199070" cy="76944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Habiter un</a:t>
            </a:r>
          </a:p>
          <a:p>
            <a:pPr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espace rural</a:t>
            </a:r>
            <a:endParaRPr lang="fr-FR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27591" y="198868"/>
            <a:ext cx="5967016" cy="280076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Des conditions de vie diverses à travers le monde :</a:t>
            </a:r>
          </a:p>
          <a:p>
            <a:pPr lvl="0" algn="ctr"/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cs typeface="Times New Roman" panose="02020603050405020304" pitchFamily="18" charset="0"/>
              </a:rPr>
              <a:t>habitats divers </a:t>
            </a:r>
            <a:r>
              <a:rPr lang="fr-FR" sz="2200" dirty="0" smtClean="0">
                <a:cs typeface="Times New Roman" panose="02020603050405020304" pitchFamily="18" charset="0"/>
              </a:rPr>
              <a:t>: village perché, </a:t>
            </a:r>
            <a:r>
              <a:rPr lang="fr-FR" sz="2200" i="1" dirty="0" smtClean="0">
                <a:cs typeface="Times New Roman" panose="02020603050405020304" pitchFamily="18" charset="0"/>
              </a:rPr>
              <a:t>fazenda</a:t>
            </a:r>
            <a:r>
              <a:rPr lang="fr-FR" sz="2200" dirty="0" smtClean="0">
                <a:cs typeface="Times New Roman" panose="02020603050405020304" pitchFamily="18" charset="0"/>
              </a:rPr>
              <a:t>, village groupé…</a:t>
            </a: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espaces </a:t>
            </a:r>
            <a:r>
              <a:rPr lang="fr-FR" sz="2200" b="1" dirty="0" smtClean="0">
                <a:cs typeface="Times New Roman" panose="02020603050405020304" pitchFamily="18" charset="0"/>
              </a:rPr>
              <a:t>plus ou moins accessibles</a:t>
            </a: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espaces </a:t>
            </a:r>
            <a:r>
              <a:rPr lang="fr-FR" sz="2200" b="1" dirty="0" smtClean="0">
                <a:cs typeface="Times New Roman" panose="02020603050405020304" pitchFamily="18" charset="0"/>
              </a:rPr>
              <a:t>faiblement peuplés </a:t>
            </a:r>
            <a:r>
              <a:rPr lang="fr-FR" sz="2200" dirty="0" smtClean="0">
                <a:cs typeface="Times New Roman" panose="02020603050405020304" pitchFamily="18" charset="0"/>
              </a:rPr>
              <a:t>qui </a:t>
            </a:r>
            <a:r>
              <a:rPr lang="fr-FR" sz="2200" b="1" dirty="0" smtClean="0">
                <a:cs typeface="Times New Roman" panose="02020603050405020304" pitchFamily="18" charset="0"/>
              </a:rPr>
              <a:t>attirent ou non de nouveaux habitants</a:t>
            </a:r>
            <a:endParaRPr lang="fr-FR" sz="22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17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/>
        </p:nvSpPr>
        <p:spPr>
          <a:xfrm>
            <a:off x="6274676" y="152138"/>
            <a:ext cx="5786143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4708013" y="3554225"/>
            <a:ext cx="2882348" cy="116512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84443" y="5049036"/>
            <a:ext cx="12060819" cy="17271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0" y="5020063"/>
            <a:ext cx="1232232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Une diversification des habitants et des modes d’habiter : une cohabitation parfois source de conflits</a:t>
            </a:r>
            <a:endParaRPr lang="fr-FR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fr-FR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Le </a:t>
            </a:r>
            <a:r>
              <a:rPr lang="fr-FR" sz="2200" b="1" dirty="0" smtClean="0">
                <a:cs typeface="Times New Roman" panose="02020603050405020304" pitchFamily="18" charset="0"/>
              </a:rPr>
              <a:t>tourisme</a:t>
            </a:r>
            <a:r>
              <a:rPr lang="fr-FR" sz="2200" dirty="0" smtClean="0">
                <a:cs typeface="Times New Roman" panose="02020603050405020304" pitchFamily="18" charset="0"/>
              </a:rPr>
              <a:t> dépasse les activités agricoles traditionnelles : </a:t>
            </a:r>
            <a:r>
              <a:rPr lang="fr-FR" sz="2200" b="1" dirty="0" smtClean="0">
                <a:cs typeface="Times New Roman" panose="02020603050405020304" pitchFamily="18" charset="0"/>
              </a:rPr>
              <a:t>recompose les paysages et créé des conflits</a:t>
            </a:r>
            <a:endParaRPr lang="fr-FR" sz="2200" b="1" dirty="0"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b="1" dirty="0" smtClean="0">
                <a:cs typeface="Times New Roman" panose="02020603050405020304" pitchFamily="18" charset="0"/>
              </a:rPr>
              <a:t>L’agriculture intensive</a:t>
            </a:r>
            <a:r>
              <a:rPr lang="fr-FR" sz="2200" dirty="0" smtClean="0">
                <a:cs typeface="Times New Roman" panose="02020603050405020304" pitchFamily="18" charset="0"/>
              </a:rPr>
              <a:t>, </a:t>
            </a:r>
            <a:r>
              <a:rPr lang="fr-FR" sz="2200" b="1" dirty="0" smtClean="0">
                <a:cs typeface="Times New Roman" panose="02020603050405020304" pitchFamily="18" charset="0"/>
              </a:rPr>
              <a:t>au détriment des populations et de la biodiversité</a:t>
            </a:r>
            <a:endParaRPr lang="fr-FR" sz="2200" b="1" dirty="0">
              <a:cs typeface="Times New Roman" panose="02020603050405020304" pitchFamily="18" charset="0"/>
            </a:endParaRPr>
          </a:p>
        </p:txBody>
      </p:sp>
      <p:cxnSp>
        <p:nvCxnSpPr>
          <p:cNvPr id="19" name="Connecteur en arc 18"/>
          <p:cNvCxnSpPr/>
          <p:nvPr/>
        </p:nvCxnSpPr>
        <p:spPr>
          <a:xfrm rot="16200000" flipH="1">
            <a:off x="5969171" y="4865676"/>
            <a:ext cx="292141" cy="776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en arc 19"/>
          <p:cNvCxnSpPr/>
          <p:nvPr/>
        </p:nvCxnSpPr>
        <p:spPr>
          <a:xfrm flipV="1">
            <a:off x="7590361" y="3335325"/>
            <a:ext cx="1614173" cy="912381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rc 22"/>
          <p:cNvCxnSpPr/>
          <p:nvPr/>
        </p:nvCxnSpPr>
        <p:spPr>
          <a:xfrm rot="10800000">
            <a:off x="3111099" y="3347225"/>
            <a:ext cx="1596915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6413500" y="276680"/>
            <a:ext cx="5673778" cy="34163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Habiter un espace majoritairement tourné vers l’agriculture, une activité en mutation :</a:t>
            </a:r>
          </a:p>
          <a:p>
            <a:pPr lvl="0" algn="ctr"/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>
                <a:cs typeface="Times New Roman" panose="02020603050405020304" pitchFamily="18" charset="0"/>
              </a:rPr>
              <a:t>Des </a:t>
            </a:r>
            <a:r>
              <a:rPr lang="fr-FR" sz="2200" dirty="0" smtClean="0">
                <a:cs typeface="Times New Roman" panose="02020603050405020304" pitchFamily="18" charset="0"/>
              </a:rPr>
              <a:t>espaces marqués par </a:t>
            </a:r>
            <a:r>
              <a:rPr lang="fr-FR" sz="2200" b="1" dirty="0" smtClean="0">
                <a:cs typeface="Times New Roman" panose="02020603050405020304" pitchFamily="18" charset="0"/>
              </a:rPr>
              <a:t>l’</a:t>
            </a:r>
            <a:r>
              <a:rPr lang="fr-FR" sz="2200" b="1" dirty="0">
                <a:cs typeface="Times New Roman" panose="02020603050405020304" pitchFamily="18" charset="0"/>
              </a:rPr>
              <a:t>a</a:t>
            </a:r>
            <a:r>
              <a:rPr lang="fr-FR" sz="2200" b="1" dirty="0" smtClean="0">
                <a:cs typeface="Times New Roman" panose="02020603050405020304" pitchFamily="18" charset="0"/>
              </a:rPr>
              <a:t>griculture vivrière</a:t>
            </a:r>
            <a:endParaRPr lang="fr-FR" sz="2200" b="1" dirty="0"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>
                <a:cs typeface="Times New Roman" panose="02020603050405020304" pitchFamily="18" charset="0"/>
              </a:rPr>
              <a:t>Des espaces marqués par </a:t>
            </a:r>
            <a:r>
              <a:rPr lang="fr-FR" sz="2200" b="1" dirty="0">
                <a:cs typeface="Times New Roman" panose="02020603050405020304" pitchFamily="18" charset="0"/>
              </a:rPr>
              <a:t>l’agriculture </a:t>
            </a:r>
            <a:r>
              <a:rPr lang="fr-FR" sz="2200" b="1" dirty="0" smtClean="0">
                <a:cs typeface="Times New Roman" panose="02020603050405020304" pitchFamily="18" charset="0"/>
              </a:rPr>
              <a:t>commerciale</a:t>
            </a:r>
            <a:endParaRPr lang="fr-FR" sz="2200" b="1" dirty="0"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b="1" dirty="0" smtClean="0">
                <a:cs typeface="Times New Roman" panose="02020603050405020304" pitchFamily="18" charset="0"/>
              </a:rPr>
              <a:t>Des fonctions qui se développent : tourisme, </a:t>
            </a:r>
            <a:r>
              <a:rPr lang="fr-FR" sz="2200" dirty="0" smtClean="0">
                <a:cs typeface="Times New Roman" panose="02020603050405020304" pitchFamily="18" charset="0"/>
              </a:rPr>
              <a:t>exploitations des ressources...</a:t>
            </a:r>
            <a:endParaRPr lang="fr-FR" sz="2200" dirty="0">
              <a:cs typeface="Times New Roman" panose="02020603050405020304" pitchFamily="18" charset="0"/>
            </a:endParaRPr>
          </a:p>
          <a:p>
            <a:pPr lvl="0"/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4580863" y="3791864"/>
            <a:ext cx="3199070" cy="76944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Habiter un</a:t>
            </a:r>
          </a:p>
          <a:p>
            <a:pPr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espace rural</a:t>
            </a:r>
            <a:endParaRPr lang="fr-FR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27591" y="198868"/>
            <a:ext cx="5967016" cy="280076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Des conditions de vie diverses à travers le monde :</a:t>
            </a:r>
          </a:p>
          <a:p>
            <a:pPr lvl="0" algn="ctr"/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cs typeface="Times New Roman" panose="02020603050405020304" pitchFamily="18" charset="0"/>
              </a:rPr>
              <a:t>habitats divers </a:t>
            </a:r>
            <a:r>
              <a:rPr lang="fr-FR" sz="2200" dirty="0" smtClean="0">
                <a:cs typeface="Times New Roman" panose="02020603050405020304" pitchFamily="18" charset="0"/>
              </a:rPr>
              <a:t>: village perché, </a:t>
            </a:r>
            <a:r>
              <a:rPr lang="fr-FR" sz="2200" i="1" dirty="0" smtClean="0">
                <a:cs typeface="Times New Roman" panose="02020603050405020304" pitchFamily="18" charset="0"/>
              </a:rPr>
              <a:t>fazenda</a:t>
            </a:r>
            <a:r>
              <a:rPr lang="fr-FR" sz="2200" dirty="0" smtClean="0">
                <a:cs typeface="Times New Roman" panose="02020603050405020304" pitchFamily="18" charset="0"/>
              </a:rPr>
              <a:t>, village groupé…</a:t>
            </a: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espaces </a:t>
            </a:r>
            <a:r>
              <a:rPr lang="fr-FR" sz="2200" b="1" dirty="0" smtClean="0">
                <a:cs typeface="Times New Roman" panose="02020603050405020304" pitchFamily="18" charset="0"/>
              </a:rPr>
              <a:t>plus ou moins accessibles</a:t>
            </a: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espaces </a:t>
            </a:r>
            <a:r>
              <a:rPr lang="fr-FR" sz="2200" b="1" dirty="0" smtClean="0">
                <a:cs typeface="Times New Roman" panose="02020603050405020304" pitchFamily="18" charset="0"/>
              </a:rPr>
              <a:t>faiblement peuplés </a:t>
            </a:r>
            <a:r>
              <a:rPr lang="fr-FR" sz="2200" dirty="0" smtClean="0">
                <a:cs typeface="Times New Roman" panose="02020603050405020304" pitchFamily="18" charset="0"/>
              </a:rPr>
              <a:t>qui </a:t>
            </a:r>
            <a:r>
              <a:rPr lang="fr-FR" sz="2200" b="1" dirty="0" smtClean="0">
                <a:cs typeface="Times New Roman" panose="02020603050405020304" pitchFamily="18" charset="0"/>
              </a:rPr>
              <a:t>attirent ou non de nouveaux habitants</a:t>
            </a:r>
            <a:endParaRPr lang="fr-FR" sz="22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67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/>
        </p:nvSpPr>
        <p:spPr>
          <a:xfrm>
            <a:off x="6274676" y="152138"/>
            <a:ext cx="5786143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4708013" y="3554225"/>
            <a:ext cx="2882348" cy="116512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84443" y="5049036"/>
            <a:ext cx="12060819" cy="17271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0" y="5020063"/>
            <a:ext cx="1232232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Une diversification des habitants et des modes d’habiter : une cohabitation parfois source de conflits</a:t>
            </a:r>
            <a:endParaRPr lang="fr-FR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fr-FR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Le </a:t>
            </a:r>
            <a:r>
              <a:rPr lang="fr-FR" sz="2200" b="1" dirty="0" smtClean="0">
                <a:cs typeface="Times New Roman" panose="02020603050405020304" pitchFamily="18" charset="0"/>
              </a:rPr>
              <a:t>tourisme</a:t>
            </a:r>
            <a:r>
              <a:rPr lang="fr-FR" sz="2200" dirty="0" smtClean="0">
                <a:cs typeface="Times New Roman" panose="02020603050405020304" pitchFamily="18" charset="0"/>
              </a:rPr>
              <a:t> dépasse les activités agricoles traditionnelles : </a:t>
            </a:r>
            <a:r>
              <a:rPr lang="fr-FR" sz="2200" b="1" dirty="0" smtClean="0">
                <a:cs typeface="Times New Roman" panose="02020603050405020304" pitchFamily="18" charset="0"/>
              </a:rPr>
              <a:t>recompose les paysages et créé des conflits</a:t>
            </a:r>
            <a:endParaRPr lang="fr-FR" sz="2200" b="1" dirty="0"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b="1" dirty="0" smtClean="0">
                <a:cs typeface="Times New Roman" panose="02020603050405020304" pitchFamily="18" charset="0"/>
              </a:rPr>
              <a:t>L’agriculture intensive</a:t>
            </a:r>
            <a:r>
              <a:rPr lang="fr-FR" sz="2200" dirty="0" smtClean="0">
                <a:cs typeface="Times New Roman" panose="02020603050405020304" pitchFamily="18" charset="0"/>
              </a:rPr>
              <a:t>, </a:t>
            </a:r>
            <a:r>
              <a:rPr lang="fr-FR" sz="2200" b="1" dirty="0" smtClean="0">
                <a:cs typeface="Times New Roman" panose="02020603050405020304" pitchFamily="18" charset="0"/>
              </a:rPr>
              <a:t>au détriment des populations et de la biodiversité</a:t>
            </a:r>
            <a:endParaRPr lang="fr-FR" sz="2200" b="1" dirty="0"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La </a:t>
            </a:r>
            <a:r>
              <a:rPr lang="fr-FR" sz="2200" b="1" dirty="0" smtClean="0">
                <a:cs typeface="Times New Roman" panose="02020603050405020304" pitchFamily="18" charset="0"/>
              </a:rPr>
              <a:t>périurbanisation</a:t>
            </a:r>
            <a:r>
              <a:rPr lang="fr-FR" sz="2200" dirty="0" smtClean="0">
                <a:cs typeface="Times New Roman" panose="02020603050405020304" pitchFamily="18" charset="0"/>
              </a:rPr>
              <a:t> : </a:t>
            </a:r>
            <a:r>
              <a:rPr lang="fr-FR" sz="2200" b="1" dirty="0" smtClean="0">
                <a:cs typeface="Times New Roman" panose="02020603050405020304" pitchFamily="18" charset="0"/>
              </a:rPr>
              <a:t>conflits d’acteurs </a:t>
            </a:r>
            <a:r>
              <a:rPr lang="fr-FR" sz="2200" dirty="0" smtClean="0">
                <a:cs typeface="Times New Roman" panose="02020603050405020304" pitchFamily="18" charset="0"/>
              </a:rPr>
              <a:t>entre populations locales et néoruraux</a:t>
            </a:r>
            <a:endParaRPr lang="fr-FR" sz="2200" b="1" dirty="0">
              <a:cs typeface="Times New Roman" panose="02020603050405020304" pitchFamily="18" charset="0"/>
            </a:endParaRPr>
          </a:p>
        </p:txBody>
      </p:sp>
      <p:cxnSp>
        <p:nvCxnSpPr>
          <p:cNvPr id="19" name="Connecteur en arc 18"/>
          <p:cNvCxnSpPr/>
          <p:nvPr/>
        </p:nvCxnSpPr>
        <p:spPr>
          <a:xfrm rot="16200000" flipH="1">
            <a:off x="5969171" y="4865676"/>
            <a:ext cx="292141" cy="776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en arc 19"/>
          <p:cNvCxnSpPr/>
          <p:nvPr/>
        </p:nvCxnSpPr>
        <p:spPr>
          <a:xfrm flipV="1">
            <a:off x="7590361" y="3335325"/>
            <a:ext cx="1614173" cy="912381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rc 22"/>
          <p:cNvCxnSpPr/>
          <p:nvPr/>
        </p:nvCxnSpPr>
        <p:spPr>
          <a:xfrm rot="10800000">
            <a:off x="3111099" y="3347225"/>
            <a:ext cx="1596915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6413500" y="276680"/>
            <a:ext cx="5673778" cy="34163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Habiter un espace majoritairement tourné vers l’agriculture, une activité en mutation :</a:t>
            </a:r>
          </a:p>
          <a:p>
            <a:pPr lvl="0" algn="ctr"/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>
                <a:cs typeface="Times New Roman" panose="02020603050405020304" pitchFamily="18" charset="0"/>
              </a:rPr>
              <a:t>Des </a:t>
            </a:r>
            <a:r>
              <a:rPr lang="fr-FR" sz="2200" dirty="0" smtClean="0">
                <a:cs typeface="Times New Roman" panose="02020603050405020304" pitchFamily="18" charset="0"/>
              </a:rPr>
              <a:t>espaces marqués par </a:t>
            </a:r>
            <a:r>
              <a:rPr lang="fr-FR" sz="2200" b="1" dirty="0" smtClean="0">
                <a:cs typeface="Times New Roman" panose="02020603050405020304" pitchFamily="18" charset="0"/>
              </a:rPr>
              <a:t>l’</a:t>
            </a:r>
            <a:r>
              <a:rPr lang="fr-FR" sz="2200" b="1" dirty="0">
                <a:cs typeface="Times New Roman" panose="02020603050405020304" pitchFamily="18" charset="0"/>
              </a:rPr>
              <a:t>a</a:t>
            </a:r>
            <a:r>
              <a:rPr lang="fr-FR" sz="2200" b="1" dirty="0" smtClean="0">
                <a:cs typeface="Times New Roman" panose="02020603050405020304" pitchFamily="18" charset="0"/>
              </a:rPr>
              <a:t>griculture vivrière</a:t>
            </a:r>
            <a:endParaRPr lang="fr-FR" sz="2200" b="1" dirty="0"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>
                <a:cs typeface="Times New Roman" panose="02020603050405020304" pitchFamily="18" charset="0"/>
              </a:rPr>
              <a:t>Des espaces marqués par </a:t>
            </a:r>
            <a:r>
              <a:rPr lang="fr-FR" sz="2200" b="1" dirty="0">
                <a:cs typeface="Times New Roman" panose="02020603050405020304" pitchFamily="18" charset="0"/>
              </a:rPr>
              <a:t>l’agriculture </a:t>
            </a:r>
            <a:r>
              <a:rPr lang="fr-FR" sz="2200" b="1" dirty="0" smtClean="0">
                <a:cs typeface="Times New Roman" panose="02020603050405020304" pitchFamily="18" charset="0"/>
              </a:rPr>
              <a:t>commerciale</a:t>
            </a:r>
            <a:endParaRPr lang="fr-FR" sz="2200" b="1" dirty="0"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b="1" dirty="0" smtClean="0">
                <a:cs typeface="Times New Roman" panose="02020603050405020304" pitchFamily="18" charset="0"/>
              </a:rPr>
              <a:t>Des fonctions qui se développent : tourisme, </a:t>
            </a:r>
            <a:r>
              <a:rPr lang="fr-FR" sz="2200" dirty="0" smtClean="0">
                <a:cs typeface="Times New Roman" panose="02020603050405020304" pitchFamily="18" charset="0"/>
              </a:rPr>
              <a:t>exploitations des ressources...</a:t>
            </a:r>
            <a:endParaRPr lang="fr-FR" sz="2200" dirty="0">
              <a:cs typeface="Times New Roman" panose="02020603050405020304" pitchFamily="18" charset="0"/>
            </a:endParaRPr>
          </a:p>
          <a:p>
            <a:pPr lvl="0"/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4580863" y="3791864"/>
            <a:ext cx="3199070" cy="76944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Habiter un</a:t>
            </a:r>
          </a:p>
          <a:p>
            <a:pPr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espace rural</a:t>
            </a:r>
            <a:endParaRPr lang="fr-FR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27591" y="198868"/>
            <a:ext cx="5967016" cy="280076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Des conditions de vie diverses à travers le monde :</a:t>
            </a:r>
          </a:p>
          <a:p>
            <a:pPr lvl="0" algn="ctr"/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cs typeface="Times New Roman" panose="02020603050405020304" pitchFamily="18" charset="0"/>
              </a:rPr>
              <a:t>habitats divers </a:t>
            </a:r>
            <a:r>
              <a:rPr lang="fr-FR" sz="2200" dirty="0" smtClean="0">
                <a:cs typeface="Times New Roman" panose="02020603050405020304" pitchFamily="18" charset="0"/>
              </a:rPr>
              <a:t>: village perché, </a:t>
            </a:r>
            <a:r>
              <a:rPr lang="fr-FR" sz="2200" i="1" dirty="0" smtClean="0">
                <a:cs typeface="Times New Roman" panose="02020603050405020304" pitchFamily="18" charset="0"/>
              </a:rPr>
              <a:t>fazenda</a:t>
            </a:r>
            <a:r>
              <a:rPr lang="fr-FR" sz="2200" dirty="0" smtClean="0">
                <a:cs typeface="Times New Roman" panose="02020603050405020304" pitchFamily="18" charset="0"/>
              </a:rPr>
              <a:t>, village groupé…</a:t>
            </a: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espaces </a:t>
            </a:r>
            <a:r>
              <a:rPr lang="fr-FR" sz="2200" b="1" dirty="0" smtClean="0">
                <a:cs typeface="Times New Roman" panose="02020603050405020304" pitchFamily="18" charset="0"/>
              </a:rPr>
              <a:t>plus ou moins accessibles</a:t>
            </a: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espaces </a:t>
            </a:r>
            <a:r>
              <a:rPr lang="fr-FR" sz="2200" b="1" dirty="0" smtClean="0">
                <a:cs typeface="Times New Roman" panose="02020603050405020304" pitchFamily="18" charset="0"/>
              </a:rPr>
              <a:t>faiblement peuplés </a:t>
            </a:r>
            <a:r>
              <a:rPr lang="fr-FR" sz="2200" dirty="0" smtClean="0">
                <a:cs typeface="Times New Roman" panose="02020603050405020304" pitchFamily="18" charset="0"/>
              </a:rPr>
              <a:t>qui </a:t>
            </a:r>
            <a:r>
              <a:rPr lang="fr-FR" sz="2200" b="1" dirty="0" smtClean="0">
                <a:cs typeface="Times New Roman" panose="02020603050405020304" pitchFamily="18" charset="0"/>
              </a:rPr>
              <a:t>attirent ou non de nouveaux habitants</a:t>
            </a:r>
            <a:endParaRPr lang="fr-FR" sz="22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15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742" y="1523110"/>
            <a:ext cx="11965258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 espace rural </a:t>
            </a:r>
            <a:r>
              <a:rPr lang="fr-FR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2800" dirty="0">
                <a:cs typeface="Times New Roman" panose="02020603050405020304" pitchFamily="18" charset="0"/>
              </a:rPr>
              <a:t>un </a:t>
            </a:r>
            <a:r>
              <a:rPr lang="fr-FR" sz="2800" b="1" u="sng" dirty="0">
                <a:cs typeface="Times New Roman" panose="02020603050405020304" pitchFamily="18" charset="0"/>
              </a:rPr>
              <a:t>espace non urbain</a:t>
            </a:r>
            <a:r>
              <a:rPr lang="fr-FR" sz="2800" dirty="0">
                <a:cs typeface="Times New Roman" panose="02020603050405020304" pitchFamily="18" charset="0"/>
              </a:rPr>
              <a:t>, traditionnellement caractérisé par </a:t>
            </a:r>
            <a:r>
              <a:rPr lang="fr-FR" sz="2800" b="1" u="sng" dirty="0">
                <a:cs typeface="Times New Roman" panose="02020603050405020304" pitchFamily="18" charset="0"/>
              </a:rPr>
              <a:t>l’agriculture</a:t>
            </a:r>
            <a:r>
              <a:rPr lang="fr-FR" sz="2800" b="1" dirty="0">
                <a:cs typeface="Times New Roman" panose="02020603050405020304" pitchFamily="18" charset="0"/>
              </a:rPr>
              <a:t> </a:t>
            </a:r>
            <a:r>
              <a:rPr lang="fr-FR" sz="2800" dirty="0">
                <a:cs typeface="Times New Roman" panose="02020603050405020304" pitchFamily="18" charset="0"/>
              </a:rPr>
              <a:t>et les </a:t>
            </a:r>
            <a:r>
              <a:rPr lang="fr-FR" sz="2800" b="1" u="sng" dirty="0">
                <a:cs typeface="Times New Roman" panose="02020603050405020304" pitchFamily="18" charset="0"/>
              </a:rPr>
              <a:t>espaces </a:t>
            </a:r>
            <a:r>
              <a:rPr lang="fr-FR" sz="2800" b="1" u="sng" dirty="0" smtClean="0">
                <a:cs typeface="Times New Roman" panose="02020603050405020304" pitchFamily="18" charset="0"/>
              </a:rPr>
              <a:t>naturels</a:t>
            </a:r>
            <a:r>
              <a:rPr lang="fr-FR" sz="2800" b="1" dirty="0" smtClean="0">
                <a:cs typeface="Times New Roman" panose="02020603050405020304" pitchFamily="18" charset="0"/>
              </a:rPr>
              <a:t>.</a:t>
            </a:r>
            <a:endParaRPr lang="fr-FR" sz="4000" b="1" dirty="0"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6742" y="3513434"/>
            <a:ext cx="1153160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Habiter </a:t>
            </a:r>
            <a:r>
              <a:rPr lang="fr-FR" sz="2800" dirty="0">
                <a:ea typeface="Calibri" panose="020F0502020204030204" pitchFamily="34" charset="0"/>
                <a:cs typeface="Times New Roman" panose="02020603050405020304" pitchFamily="18" charset="0"/>
              </a:rPr>
              <a:t>un espace c’est </a:t>
            </a:r>
            <a:r>
              <a:rPr lang="fr-FR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fr-FR" sz="2800" b="1" u="sng" dirty="0">
                <a:ea typeface="Calibri" panose="020F0502020204030204" pitchFamily="34" charset="0"/>
                <a:cs typeface="Times New Roman" panose="02020603050405020304" pitchFamily="18" charset="0"/>
              </a:rPr>
              <a:t>vivre</a:t>
            </a:r>
            <a:r>
              <a:rPr lang="fr-FR" sz="2800" dirty="0">
                <a:ea typeface="Calibri" panose="020F0502020204030204" pitchFamily="34" charset="0"/>
                <a:cs typeface="Times New Roman" panose="02020603050405020304" pitchFamily="18" charset="0"/>
              </a:rPr>
              <a:t> et donc s’y </a:t>
            </a:r>
            <a:r>
              <a:rPr lang="fr-FR" sz="2800" b="1" u="sng" dirty="0">
                <a:ea typeface="Calibri" panose="020F0502020204030204" pitchFamily="34" charset="0"/>
                <a:cs typeface="Times New Roman" panose="02020603050405020304" pitchFamily="18" charset="0"/>
              </a:rPr>
              <a:t>loger</a:t>
            </a:r>
            <a:r>
              <a:rPr lang="fr-FR" sz="2800" dirty="0">
                <a:ea typeface="Calibri" panose="020F0502020204030204" pitchFamily="34" charset="0"/>
                <a:cs typeface="Times New Roman" panose="02020603050405020304" pitchFamily="18" charset="0"/>
              </a:rPr>
              <a:t>, s’y </a:t>
            </a:r>
            <a:r>
              <a:rPr lang="fr-FR" sz="2800" b="1" u="sng" dirty="0">
                <a:ea typeface="Calibri" panose="020F0502020204030204" pitchFamily="34" charset="0"/>
                <a:cs typeface="Times New Roman" panose="02020603050405020304" pitchFamily="18" charset="0"/>
              </a:rPr>
              <a:t>déplacer </a:t>
            </a:r>
            <a:r>
              <a:rPr lang="fr-FR" sz="2800" dirty="0">
                <a:ea typeface="Calibri" panose="020F0502020204030204" pitchFamily="34" charset="0"/>
                <a:cs typeface="Times New Roman" panose="02020603050405020304" pitchFamily="18" charset="0"/>
              </a:rPr>
              <a:t>et y </a:t>
            </a:r>
            <a:r>
              <a:rPr lang="fr-FR" sz="2800" b="1" u="sng" dirty="0">
                <a:ea typeface="Calibri" panose="020F0502020204030204" pitchFamily="34" charset="0"/>
                <a:cs typeface="Times New Roman" panose="02020603050405020304" pitchFamily="18" charset="0"/>
              </a:rPr>
              <a:t>réaliser des </a:t>
            </a:r>
            <a:r>
              <a:rPr lang="fr-FR" sz="2800" b="1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activités </a:t>
            </a:r>
            <a:r>
              <a:rPr lang="fr-FR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mais aussi y </a:t>
            </a:r>
            <a:r>
              <a:rPr lang="fr-FR" sz="2800" b="1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cohabiter</a:t>
            </a:r>
            <a:r>
              <a:rPr lang="fr-FR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avec </a:t>
            </a:r>
            <a:r>
              <a:rPr lang="fr-FR" sz="2800" dirty="0">
                <a:ea typeface="Calibri" panose="020F0502020204030204" pitchFamily="34" charset="0"/>
                <a:cs typeface="Times New Roman" panose="02020603050405020304" pitchFamily="18" charset="0"/>
              </a:rPr>
              <a:t>les autres </a:t>
            </a:r>
            <a:r>
              <a:rPr lang="fr-FR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habitants.</a:t>
            </a:r>
            <a:endParaRPr lang="fr-FR" sz="28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23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7685" y="3317451"/>
            <a:ext cx="11258457" cy="1325563"/>
          </a:xfrm>
        </p:spPr>
        <p:txBody>
          <a:bodyPr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fr-FR" sz="3200" b="1" dirty="0">
                <a:solidFill>
                  <a:srgbClr val="C00000"/>
                </a:solidFill>
                <a:latin typeface="+mn-lt"/>
              </a:rPr>
              <a:t>Que signifie habiter un espace rural et quelles sont les modes d’habiter au sein des espaces ruraux à travers le monde ? </a:t>
            </a:r>
            <a:r>
              <a:rPr lang="fr-FR" b="1" dirty="0">
                <a:solidFill>
                  <a:srgbClr val="C00000"/>
                </a:solidFill>
                <a:latin typeface="+mn-lt"/>
              </a:rPr>
              <a:t/>
            </a:r>
            <a:br>
              <a:rPr lang="fr-FR" b="1" dirty="0">
                <a:solidFill>
                  <a:srgbClr val="C00000"/>
                </a:solidFill>
                <a:latin typeface="+mn-lt"/>
              </a:rPr>
            </a:br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/>
            </a:r>
            <a:br>
              <a:rPr lang="fr-FR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endParaRPr lang="fr-FR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62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348" y="465136"/>
            <a:ext cx="2351779" cy="208911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541" y="465136"/>
            <a:ext cx="1943689" cy="18987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2645" y="465136"/>
            <a:ext cx="1931649" cy="195519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358" y="3929158"/>
            <a:ext cx="1441758" cy="224148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0260" y="3759436"/>
            <a:ext cx="1267273" cy="241610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7284" y="3709923"/>
            <a:ext cx="1462370" cy="25891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56568" y="6145914"/>
            <a:ext cx="1039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Sonam</a:t>
            </a:r>
            <a:endParaRPr lang="fr-FR" sz="2400" dirty="0"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75410" y="6117717"/>
            <a:ext cx="667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Luis</a:t>
            </a:r>
            <a:endParaRPr lang="fr-FR" sz="2400" dirty="0"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176285" y="6145914"/>
            <a:ext cx="652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cs typeface="Times New Roman" panose="02020603050405020304" pitchFamily="18" charset="0"/>
              </a:rPr>
              <a:t>Lisa</a:t>
            </a:r>
            <a:endParaRPr lang="fr-FR" sz="2400" dirty="0"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2584385"/>
            <a:ext cx="36783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fr-FR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Népal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fr-FR" sz="2400" dirty="0" smtClean="0">
                <a:cs typeface="Times New Roman" panose="02020603050405020304" pitchFamily="18" charset="0"/>
              </a:rPr>
              <a:t>Village de </a:t>
            </a:r>
            <a:r>
              <a:rPr lang="fr-FR" sz="2400" dirty="0" err="1" smtClean="0">
                <a:cs typeface="Times New Roman" panose="02020603050405020304" pitchFamily="18" charset="0"/>
              </a:rPr>
              <a:t>Namche</a:t>
            </a:r>
            <a:r>
              <a:rPr lang="fr-FR" sz="2400" dirty="0" smtClean="0">
                <a:cs typeface="Times New Roman" panose="02020603050405020304" pitchFamily="18" charset="0"/>
              </a:rPr>
              <a:t> Bazar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fr-FR" sz="2400" dirty="0" smtClean="0">
                <a:cs typeface="Times New Roman" panose="02020603050405020304" pitchFamily="18" charset="0"/>
              </a:rPr>
              <a:t>Région </a:t>
            </a:r>
            <a:r>
              <a:rPr lang="fr-FR" sz="2400" dirty="0" err="1" smtClean="0">
                <a:cs typeface="Times New Roman" panose="02020603050405020304" pitchFamily="18" charset="0"/>
              </a:rPr>
              <a:t>Khumbu</a:t>
            </a:r>
            <a:endParaRPr lang="fr-FR" sz="2400" dirty="0"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64389" y="2505952"/>
            <a:ext cx="34804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fr-FR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Brésil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fr-FR" sz="2400" dirty="0" smtClean="0">
                <a:cs typeface="Times New Roman" panose="02020603050405020304" pitchFamily="18" charset="0"/>
              </a:rPr>
              <a:t>Région du Mato Grosso</a:t>
            </a:r>
            <a:endParaRPr lang="fr-FR" sz="2400" dirty="0"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83101" y="2386160"/>
            <a:ext cx="40403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fr-FR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France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fr-FR" sz="2400" dirty="0" err="1" smtClean="0">
                <a:cs typeface="Times New Roman" panose="02020603050405020304" pitchFamily="18" charset="0"/>
              </a:rPr>
              <a:t>Epieds</a:t>
            </a:r>
            <a:r>
              <a:rPr lang="fr-FR" sz="2400" dirty="0" smtClean="0">
                <a:cs typeface="Times New Roman" panose="02020603050405020304" pitchFamily="18" charset="0"/>
              </a:rPr>
              <a:t>-en-Beauce, 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fr-FR" sz="2400" dirty="0">
                <a:cs typeface="Times New Roman" panose="02020603050405020304" pitchFamily="18" charset="0"/>
              </a:rPr>
              <a:t>R</a:t>
            </a:r>
            <a:r>
              <a:rPr lang="fr-FR" sz="2400" dirty="0" smtClean="0">
                <a:cs typeface="Times New Roman" panose="02020603050405020304" pitchFamily="18" charset="0"/>
              </a:rPr>
              <a:t>égion Centre Val de Loire</a:t>
            </a:r>
            <a:endParaRPr lang="fr-FR" sz="2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43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" y="-68235"/>
            <a:ext cx="121919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ctr">
              <a:lnSpc>
                <a:spcPct val="150000"/>
              </a:lnSpc>
              <a:buAutoNum type="romanUcParenR"/>
            </a:pPr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Habiter </a:t>
            </a:r>
            <a:r>
              <a:rPr lang="fr-FR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espace rural : des conditions de vie diverses à travers le monde </a:t>
            </a:r>
            <a:endParaRPr lang="fr-FR" sz="2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fr-FR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Habiter un espace rural : des paysages et des habitations diverses</a:t>
            </a:r>
            <a:endParaRPr lang="fr-FR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14844" y="4679446"/>
            <a:ext cx="8528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</a:rPr>
              <a:t>© </a:t>
            </a:r>
            <a:r>
              <a:rPr lang="fr-FR" sz="1200" dirty="0" err="1" smtClean="0">
                <a:cs typeface="Arial" panose="020B0604020202020204" pitchFamily="34" charset="0"/>
              </a:rPr>
              <a:t>Kogo</a:t>
            </a:r>
            <a:endParaRPr lang="fr-FR" sz="1000" dirty="0"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52" y="2267361"/>
            <a:ext cx="3655427" cy="2412085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8229600" y="1089657"/>
            <a:ext cx="70553" cy="5750562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50182">
            <a:off x="323435" y="828344"/>
            <a:ext cx="809143" cy="1257966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>
            <a:off x="3873500" y="1137917"/>
            <a:ext cx="70553" cy="5750562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8949" y="5328026"/>
            <a:ext cx="674091" cy="128518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38957">
            <a:off x="11005347" y="804144"/>
            <a:ext cx="874778" cy="154878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2192" y="2437253"/>
            <a:ext cx="4187876" cy="205854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664802" y="4495800"/>
            <a:ext cx="26244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rgbClr val="3C4043"/>
                </a:solidFill>
              </a:rPr>
              <a:t>© </a:t>
            </a:r>
            <a:r>
              <a:rPr lang="fr-FR" sz="1050" dirty="0" smtClean="0">
                <a:cs typeface="Arial" panose="020B0604020202020204" pitchFamily="34" charset="0"/>
              </a:rPr>
              <a:t>Hachette, </a:t>
            </a:r>
            <a:r>
              <a:rPr lang="fr-FR" sz="1050" i="1" dirty="0">
                <a:cs typeface="Arial" panose="020B0604020202020204" pitchFamily="34" charset="0"/>
              </a:rPr>
              <a:t>Histoire-Géographie</a:t>
            </a:r>
            <a:r>
              <a:rPr lang="fr-FR" sz="1050" i="1" dirty="0" smtClean="0">
                <a:cs typeface="Arial" panose="020B0604020202020204" pitchFamily="34" charset="0"/>
              </a:rPr>
              <a:t>, </a:t>
            </a:r>
            <a:r>
              <a:rPr lang="fr-FR" sz="1050" dirty="0">
                <a:cs typeface="Arial" panose="020B0604020202020204" pitchFamily="34" charset="0"/>
              </a:rPr>
              <a:t>6</a:t>
            </a:r>
            <a:r>
              <a:rPr lang="fr-FR" sz="1050" baseline="30000" dirty="0" smtClean="0">
                <a:cs typeface="Arial" panose="020B0604020202020204" pitchFamily="34" charset="0"/>
              </a:rPr>
              <a:t>ème</a:t>
            </a:r>
            <a:r>
              <a:rPr lang="fr-FR" sz="1050" dirty="0">
                <a:cs typeface="Arial" panose="020B0604020202020204" pitchFamily="34" charset="0"/>
              </a:rPr>
              <a:t>, 2016</a:t>
            </a:r>
            <a:endParaRPr lang="fr-FR" sz="800" dirty="0"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674689" y="4495800"/>
            <a:ext cx="26244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rgbClr val="3C4043"/>
                </a:solidFill>
              </a:rPr>
              <a:t>© </a:t>
            </a:r>
            <a:r>
              <a:rPr lang="fr-FR" sz="1050" dirty="0" smtClean="0">
                <a:cs typeface="Arial" panose="020B0604020202020204" pitchFamily="34" charset="0"/>
              </a:rPr>
              <a:t>Hachette, </a:t>
            </a:r>
            <a:r>
              <a:rPr lang="fr-FR" sz="1050" i="1" dirty="0">
                <a:cs typeface="Arial" panose="020B0604020202020204" pitchFamily="34" charset="0"/>
              </a:rPr>
              <a:t>Histoire-Géographie</a:t>
            </a:r>
            <a:r>
              <a:rPr lang="fr-FR" sz="1050" i="1" dirty="0" smtClean="0">
                <a:cs typeface="Arial" panose="020B0604020202020204" pitchFamily="34" charset="0"/>
              </a:rPr>
              <a:t>, </a:t>
            </a:r>
            <a:r>
              <a:rPr lang="fr-FR" sz="1050" dirty="0">
                <a:cs typeface="Arial" panose="020B0604020202020204" pitchFamily="34" charset="0"/>
              </a:rPr>
              <a:t>6</a:t>
            </a:r>
            <a:r>
              <a:rPr lang="fr-FR" sz="1050" baseline="30000" dirty="0" smtClean="0">
                <a:cs typeface="Arial" panose="020B0604020202020204" pitchFamily="34" charset="0"/>
              </a:rPr>
              <a:t>ème</a:t>
            </a:r>
            <a:r>
              <a:rPr lang="fr-FR" sz="1050" dirty="0">
                <a:cs typeface="Arial" panose="020B0604020202020204" pitchFamily="34" charset="0"/>
              </a:rPr>
              <a:t>, 2016</a:t>
            </a:r>
            <a:endParaRPr lang="fr-FR" sz="800" dirty="0"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9685" y="2400335"/>
            <a:ext cx="3787297" cy="214613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3552" y="5056147"/>
            <a:ext cx="33854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fr-FR" sz="2400" dirty="0" smtClean="0">
                <a:ea typeface="Calibri" panose="020F0502020204030204" pitchFamily="34" charset="0"/>
              </a:rPr>
              <a:t>Paysage rural de haute montagne, </a:t>
            </a:r>
            <a:r>
              <a:rPr lang="fr-FR" sz="2400" b="1" dirty="0" smtClean="0">
                <a:solidFill>
                  <a:srgbClr val="C00000"/>
                </a:solidFill>
                <a:ea typeface="Calibri" panose="020F0502020204030204" pitchFamily="34" charset="0"/>
              </a:rPr>
              <a:t>village enclavé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18589" y="1362251"/>
            <a:ext cx="33854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fr-FR" sz="2400" dirty="0" smtClean="0">
                <a:ea typeface="Calibri" panose="020F0502020204030204" pitchFamily="34" charset="0"/>
              </a:rPr>
              <a:t>Paysage rural de </a:t>
            </a:r>
            <a:r>
              <a:rPr lang="fr-FR" sz="2400" b="1" dirty="0" smtClean="0">
                <a:solidFill>
                  <a:srgbClr val="C00000"/>
                </a:solidFill>
                <a:ea typeface="Calibri" panose="020F0502020204030204" pitchFamily="34" charset="0"/>
              </a:rPr>
              <a:t>front pionnier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404007" y="4825314"/>
            <a:ext cx="33854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fr-FR" sz="2400" dirty="0" smtClean="0">
                <a:ea typeface="Calibri" panose="020F0502020204030204" pitchFamily="34" charset="0"/>
              </a:rPr>
              <a:t>Paysage rural d’une plaine agricole, village groupé et </a:t>
            </a:r>
            <a:r>
              <a:rPr lang="fr-FR" sz="2400" b="1" dirty="0" smtClean="0">
                <a:solidFill>
                  <a:srgbClr val="C00000"/>
                </a:solidFill>
                <a:ea typeface="Calibri" panose="020F0502020204030204" pitchFamily="34" charset="0"/>
              </a:rPr>
              <a:t>openfields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1991" y="2429970"/>
            <a:ext cx="668338" cy="66833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552" y="2274674"/>
            <a:ext cx="57150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9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" y="-68235"/>
            <a:ext cx="121919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ctr">
              <a:lnSpc>
                <a:spcPct val="150000"/>
              </a:lnSpc>
              <a:buAutoNum type="romanUcParenR"/>
            </a:pPr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Habiter </a:t>
            </a:r>
            <a:r>
              <a:rPr lang="fr-FR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un espace rural : des conditions de vie diverses à travers le monde </a:t>
            </a:r>
            <a:endParaRPr lang="fr-FR" sz="2200" b="1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fr-FR" sz="2200" b="1" i="1" dirty="0" smtClean="0">
                <a:cs typeface="Times New Roman" panose="02020603050405020304" pitchFamily="18" charset="0"/>
              </a:rPr>
              <a:t>B) Habiter un espace plus ou moins accessible</a:t>
            </a:r>
            <a:endParaRPr lang="fr-FR" sz="2200" b="1" i="1" dirty="0">
              <a:cs typeface="Times New Roman" panose="02020603050405020304" pitchFamily="18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8229600" y="1089657"/>
            <a:ext cx="70553" cy="5750562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50182">
            <a:off x="366495" y="669454"/>
            <a:ext cx="678646" cy="1055084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3873500" y="1137917"/>
            <a:ext cx="70553" cy="5750562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949" y="5328026"/>
            <a:ext cx="674091" cy="128518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3768" y="1296608"/>
            <a:ext cx="725890" cy="128518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61" y="4865332"/>
            <a:ext cx="3528206" cy="177006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789" y="1575218"/>
            <a:ext cx="3519332" cy="2013146"/>
          </a:xfrm>
          <a:prstGeom prst="rect">
            <a:avLst/>
          </a:prstGeom>
        </p:spPr>
      </p:pic>
      <p:sp>
        <p:nvSpPr>
          <p:cNvPr id="23" name="Flèche angle droit à deux pointes 22"/>
          <p:cNvSpPr/>
          <p:nvPr/>
        </p:nvSpPr>
        <p:spPr>
          <a:xfrm rot="8009131">
            <a:off x="753965" y="3995276"/>
            <a:ext cx="661129" cy="607511"/>
          </a:xfrm>
          <a:prstGeom prst="leftUpArrow">
            <a:avLst>
              <a:gd name="adj1" fmla="val 11812"/>
              <a:gd name="adj2" fmla="val 15033"/>
              <a:gd name="adj3" fmla="val 25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1041714" y="4056504"/>
            <a:ext cx="2151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cs typeface="Times New Roman" panose="02020603050405020304" pitchFamily="18" charset="0"/>
              </a:rPr>
              <a:t>2 jours de marche</a:t>
            </a:r>
            <a:endParaRPr lang="fr-FR" sz="2000" dirty="0"/>
          </a:p>
        </p:txBody>
      </p:sp>
      <p:sp>
        <p:nvSpPr>
          <p:cNvPr id="25" name="Rectangle 24"/>
          <p:cNvSpPr/>
          <p:nvPr/>
        </p:nvSpPr>
        <p:spPr>
          <a:xfrm>
            <a:off x="585431" y="3598229"/>
            <a:ext cx="26244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rgbClr val="3C4043"/>
                </a:solidFill>
              </a:rPr>
              <a:t>© </a:t>
            </a:r>
            <a:r>
              <a:rPr lang="fr-FR" sz="1050" dirty="0" smtClean="0">
                <a:cs typeface="Arial" panose="020B0604020202020204" pitchFamily="34" charset="0"/>
              </a:rPr>
              <a:t>Hachette, </a:t>
            </a:r>
            <a:r>
              <a:rPr lang="fr-FR" sz="1050" i="1" dirty="0">
                <a:cs typeface="Arial" panose="020B0604020202020204" pitchFamily="34" charset="0"/>
              </a:rPr>
              <a:t>Histoire-Géographie</a:t>
            </a:r>
            <a:r>
              <a:rPr lang="fr-FR" sz="1050" i="1" dirty="0" smtClean="0">
                <a:cs typeface="Arial" panose="020B0604020202020204" pitchFamily="34" charset="0"/>
              </a:rPr>
              <a:t>, </a:t>
            </a:r>
            <a:r>
              <a:rPr lang="fr-FR" sz="1050" dirty="0">
                <a:cs typeface="Arial" panose="020B0604020202020204" pitchFamily="34" charset="0"/>
              </a:rPr>
              <a:t>6</a:t>
            </a:r>
            <a:r>
              <a:rPr lang="fr-FR" sz="1050" baseline="30000" dirty="0" smtClean="0">
                <a:cs typeface="Arial" panose="020B0604020202020204" pitchFamily="34" charset="0"/>
              </a:rPr>
              <a:t>ème</a:t>
            </a:r>
            <a:r>
              <a:rPr lang="fr-FR" sz="1050" dirty="0">
                <a:cs typeface="Arial" panose="020B0604020202020204" pitchFamily="34" charset="0"/>
              </a:rPr>
              <a:t>, 2016</a:t>
            </a:r>
            <a:endParaRPr lang="fr-FR" sz="800" dirty="0"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38521" y="6592051"/>
            <a:ext cx="26244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rgbClr val="3C4043"/>
                </a:solidFill>
              </a:rPr>
              <a:t>© </a:t>
            </a:r>
            <a:r>
              <a:rPr lang="fr-FR" sz="1050" dirty="0" smtClean="0">
                <a:cs typeface="Arial" panose="020B0604020202020204" pitchFamily="34" charset="0"/>
              </a:rPr>
              <a:t>Hachette, </a:t>
            </a:r>
            <a:r>
              <a:rPr lang="fr-FR" sz="1050" i="1" dirty="0">
                <a:cs typeface="Arial" panose="020B0604020202020204" pitchFamily="34" charset="0"/>
              </a:rPr>
              <a:t>Histoire-Géographie</a:t>
            </a:r>
            <a:r>
              <a:rPr lang="fr-FR" sz="1050" i="1" dirty="0" smtClean="0">
                <a:cs typeface="Arial" panose="020B0604020202020204" pitchFamily="34" charset="0"/>
              </a:rPr>
              <a:t>, </a:t>
            </a:r>
            <a:r>
              <a:rPr lang="fr-FR" sz="1050" dirty="0">
                <a:cs typeface="Arial" panose="020B0604020202020204" pitchFamily="34" charset="0"/>
              </a:rPr>
              <a:t>6</a:t>
            </a:r>
            <a:r>
              <a:rPr lang="fr-FR" sz="1050" baseline="30000" dirty="0" smtClean="0">
                <a:cs typeface="Arial" panose="020B0604020202020204" pitchFamily="34" charset="0"/>
              </a:rPr>
              <a:t>ème</a:t>
            </a:r>
            <a:r>
              <a:rPr lang="fr-FR" sz="1050" dirty="0">
                <a:cs typeface="Arial" panose="020B0604020202020204" pitchFamily="34" charset="0"/>
              </a:rPr>
              <a:t>, 2016</a:t>
            </a:r>
            <a:endParaRPr lang="fr-FR" sz="800" dirty="0">
              <a:cs typeface="Arial" panose="020B0604020202020204" pitchFamily="34" charset="0"/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6152" y="2664955"/>
            <a:ext cx="4079687" cy="200536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692330" y="4681924"/>
            <a:ext cx="26244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rgbClr val="3C4043"/>
                </a:solidFill>
              </a:rPr>
              <a:t>© </a:t>
            </a:r>
            <a:r>
              <a:rPr lang="fr-FR" sz="1050" dirty="0" smtClean="0">
                <a:cs typeface="Arial" panose="020B0604020202020204" pitchFamily="34" charset="0"/>
              </a:rPr>
              <a:t>Hachette, </a:t>
            </a:r>
            <a:r>
              <a:rPr lang="fr-FR" sz="1050" i="1" dirty="0">
                <a:cs typeface="Arial" panose="020B0604020202020204" pitchFamily="34" charset="0"/>
              </a:rPr>
              <a:t>Histoire-Géographie</a:t>
            </a:r>
            <a:r>
              <a:rPr lang="fr-FR" sz="1050" i="1" dirty="0" smtClean="0">
                <a:cs typeface="Arial" panose="020B0604020202020204" pitchFamily="34" charset="0"/>
              </a:rPr>
              <a:t>, </a:t>
            </a:r>
            <a:r>
              <a:rPr lang="fr-FR" sz="1050" dirty="0">
                <a:cs typeface="Arial" panose="020B0604020202020204" pitchFamily="34" charset="0"/>
              </a:rPr>
              <a:t>6</a:t>
            </a:r>
            <a:r>
              <a:rPr lang="fr-FR" sz="1050" baseline="30000" dirty="0" smtClean="0">
                <a:cs typeface="Arial" panose="020B0604020202020204" pitchFamily="34" charset="0"/>
              </a:rPr>
              <a:t>ème</a:t>
            </a:r>
            <a:r>
              <a:rPr lang="fr-FR" sz="1050" dirty="0">
                <a:cs typeface="Arial" panose="020B0604020202020204" pitchFamily="34" charset="0"/>
              </a:rPr>
              <a:t>, 2016</a:t>
            </a:r>
            <a:endParaRPr lang="fr-FR" sz="800" dirty="0">
              <a:cs typeface="Arial" panose="020B0604020202020204" pitchFamily="34" charset="0"/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379" y="2637273"/>
            <a:ext cx="3724850" cy="254304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8908608" y="5143753"/>
            <a:ext cx="26244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rgbClr val="3C4043"/>
                </a:solidFill>
              </a:rPr>
              <a:t>© </a:t>
            </a:r>
            <a:r>
              <a:rPr lang="fr-FR" sz="1050" dirty="0" smtClean="0">
                <a:cs typeface="Arial" panose="020B0604020202020204" pitchFamily="34" charset="0"/>
              </a:rPr>
              <a:t>Hachette, </a:t>
            </a:r>
            <a:r>
              <a:rPr lang="fr-FR" sz="1050" i="1" dirty="0">
                <a:cs typeface="Arial" panose="020B0604020202020204" pitchFamily="34" charset="0"/>
              </a:rPr>
              <a:t>Histoire-Géographie</a:t>
            </a:r>
            <a:r>
              <a:rPr lang="fr-FR" sz="1050" i="1" dirty="0" smtClean="0">
                <a:cs typeface="Arial" panose="020B0604020202020204" pitchFamily="34" charset="0"/>
              </a:rPr>
              <a:t>, </a:t>
            </a:r>
            <a:r>
              <a:rPr lang="fr-FR" sz="1050" dirty="0">
                <a:cs typeface="Arial" panose="020B0604020202020204" pitchFamily="34" charset="0"/>
              </a:rPr>
              <a:t>6</a:t>
            </a:r>
            <a:r>
              <a:rPr lang="fr-FR" sz="1050" baseline="30000" dirty="0" smtClean="0">
                <a:cs typeface="Arial" panose="020B0604020202020204" pitchFamily="34" charset="0"/>
              </a:rPr>
              <a:t>ème</a:t>
            </a:r>
            <a:r>
              <a:rPr lang="fr-FR" sz="1050" dirty="0">
                <a:cs typeface="Arial" panose="020B0604020202020204" pitchFamily="34" charset="0"/>
              </a:rPr>
              <a:t>, 2016</a:t>
            </a:r>
            <a:endParaRPr lang="fr-FR" sz="800" dirty="0"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545874" y="1868697"/>
            <a:ext cx="31297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cs typeface="Times New Roman" panose="02020603050405020304" pitchFamily="18" charset="0"/>
              </a:rPr>
              <a:t>6 heures de route de </a:t>
            </a:r>
            <a:r>
              <a:rPr lang="fr-FR" sz="2000" b="1" dirty="0" err="1" smtClean="0">
                <a:cs typeface="Times New Roman" panose="02020603050405020304" pitchFamily="18" charset="0"/>
              </a:rPr>
              <a:t>Belem</a:t>
            </a:r>
            <a:endParaRPr lang="fr-FR" sz="2000" dirty="0"/>
          </a:p>
        </p:txBody>
      </p:sp>
      <p:sp>
        <p:nvSpPr>
          <p:cNvPr id="32" name="Rectangle 31"/>
          <p:cNvSpPr/>
          <p:nvPr/>
        </p:nvSpPr>
        <p:spPr>
          <a:xfrm>
            <a:off x="8583102" y="5616674"/>
            <a:ext cx="34950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cs typeface="Times New Roman" panose="02020603050405020304" pitchFamily="18" charset="0"/>
              </a:rPr>
              <a:t>30 minutes de route d’Orléans</a:t>
            </a:r>
          </a:p>
          <a:p>
            <a:pPr algn="ctr"/>
            <a:r>
              <a:rPr lang="fr-FR" sz="2000" b="1" dirty="0" smtClean="0">
                <a:cs typeface="Times New Roman" panose="02020603050405020304" pitchFamily="18" charset="0"/>
              </a:rPr>
              <a:t>1h30 de route de Paris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13660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6" grpId="0"/>
      <p:bldP spid="28" grpId="0"/>
      <p:bldP spid="30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12786">
            <a:off x="11270784" y="424008"/>
            <a:ext cx="690513" cy="12225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88342"/>
            <a:ext cx="121919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I) Habiter un espace rural : des conditions de vie diverses à travers le monde</a:t>
            </a:r>
            <a:endParaRPr lang="fr-FR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fr-FR" sz="2200" b="1" i="1" dirty="0">
                <a:cs typeface="Times New Roman" panose="02020603050405020304" pitchFamily="18" charset="0"/>
              </a:rPr>
              <a:t>C</a:t>
            </a:r>
            <a:r>
              <a:rPr lang="fr-FR" sz="2200" b="1" i="1" dirty="0" smtClean="0">
                <a:cs typeface="Times New Roman" panose="02020603050405020304" pitchFamily="18" charset="0"/>
              </a:rPr>
              <a:t>) Habiter un espace faiblement peuplé</a:t>
            </a:r>
            <a:endParaRPr lang="fr-FR" sz="2200" b="1" i="1" dirty="0">
              <a:cs typeface="Times New Roman" panose="02020603050405020304" pitchFamily="18" charset="0"/>
            </a:endParaRPr>
          </a:p>
        </p:txBody>
      </p:sp>
      <p:cxnSp>
        <p:nvCxnSpPr>
          <p:cNvPr id="4" name="Connecteur droit 3"/>
          <p:cNvCxnSpPr/>
          <p:nvPr/>
        </p:nvCxnSpPr>
        <p:spPr>
          <a:xfrm>
            <a:off x="8229600" y="1089657"/>
            <a:ext cx="70553" cy="5750562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8" y="3824454"/>
            <a:ext cx="3642227" cy="22891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1" y="1718187"/>
            <a:ext cx="3848242" cy="132715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25460">
            <a:off x="137940" y="794878"/>
            <a:ext cx="514646" cy="800113"/>
          </a:xfrm>
          <a:prstGeom prst="rect">
            <a:avLst/>
          </a:prstGeom>
        </p:spPr>
      </p:pic>
      <p:cxnSp>
        <p:nvCxnSpPr>
          <p:cNvPr id="23" name="Connecteur droit 22"/>
          <p:cNvCxnSpPr/>
          <p:nvPr/>
        </p:nvCxnSpPr>
        <p:spPr>
          <a:xfrm>
            <a:off x="3873500" y="1137917"/>
            <a:ext cx="70553" cy="5750562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www.cours.grweb.fr/wp-content/uploads/2019/05/MatoGrosso-1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233" y="1194934"/>
            <a:ext cx="2435253" cy="270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6378" y="4382042"/>
            <a:ext cx="4079687" cy="2005367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1751" y="2798657"/>
            <a:ext cx="578347" cy="110264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90857" y="6133493"/>
            <a:ext cx="26244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rgbClr val="3C4043"/>
                </a:solidFill>
              </a:rPr>
              <a:t>© </a:t>
            </a:r>
            <a:r>
              <a:rPr lang="fr-FR" sz="1050" dirty="0" smtClean="0">
                <a:cs typeface="Arial" panose="020B0604020202020204" pitchFamily="34" charset="0"/>
              </a:rPr>
              <a:t>Hachette, </a:t>
            </a:r>
            <a:r>
              <a:rPr lang="fr-FR" sz="1050" i="1" dirty="0">
                <a:cs typeface="Arial" panose="020B0604020202020204" pitchFamily="34" charset="0"/>
              </a:rPr>
              <a:t>Histoire-Géographie</a:t>
            </a:r>
            <a:r>
              <a:rPr lang="fr-FR" sz="1050" i="1" dirty="0" smtClean="0">
                <a:cs typeface="Arial" panose="020B0604020202020204" pitchFamily="34" charset="0"/>
              </a:rPr>
              <a:t>, </a:t>
            </a:r>
            <a:r>
              <a:rPr lang="fr-FR" sz="1050" dirty="0">
                <a:cs typeface="Arial" panose="020B0604020202020204" pitchFamily="34" charset="0"/>
              </a:rPr>
              <a:t>6</a:t>
            </a:r>
            <a:r>
              <a:rPr lang="fr-FR" sz="1050" baseline="30000" dirty="0" smtClean="0">
                <a:cs typeface="Arial" panose="020B0604020202020204" pitchFamily="34" charset="0"/>
              </a:rPr>
              <a:t>ème</a:t>
            </a:r>
            <a:r>
              <a:rPr lang="fr-FR" sz="1050" dirty="0">
                <a:cs typeface="Arial" panose="020B0604020202020204" pitchFamily="34" charset="0"/>
              </a:rPr>
              <a:t>, 2016</a:t>
            </a:r>
            <a:endParaRPr lang="fr-FR" sz="800" dirty="0"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51361" y="3045337"/>
            <a:ext cx="26244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rgbClr val="3C4043"/>
                </a:solidFill>
              </a:rPr>
              <a:t>© </a:t>
            </a:r>
            <a:r>
              <a:rPr lang="fr-FR" sz="1050" dirty="0" smtClean="0">
                <a:cs typeface="Arial" panose="020B0604020202020204" pitchFamily="34" charset="0"/>
              </a:rPr>
              <a:t>Hachette, </a:t>
            </a:r>
            <a:r>
              <a:rPr lang="fr-FR" sz="1050" i="1" dirty="0">
                <a:cs typeface="Arial" panose="020B0604020202020204" pitchFamily="34" charset="0"/>
              </a:rPr>
              <a:t>Histoire-Géographie</a:t>
            </a:r>
            <a:r>
              <a:rPr lang="fr-FR" sz="1050" i="1" dirty="0" smtClean="0">
                <a:cs typeface="Arial" panose="020B0604020202020204" pitchFamily="34" charset="0"/>
              </a:rPr>
              <a:t>, </a:t>
            </a:r>
            <a:r>
              <a:rPr lang="fr-FR" sz="1050" dirty="0">
                <a:cs typeface="Arial" panose="020B0604020202020204" pitchFamily="34" charset="0"/>
              </a:rPr>
              <a:t>6</a:t>
            </a:r>
            <a:r>
              <a:rPr lang="fr-FR" sz="1050" baseline="30000" dirty="0" smtClean="0">
                <a:cs typeface="Arial" panose="020B0604020202020204" pitchFamily="34" charset="0"/>
              </a:rPr>
              <a:t>ème</a:t>
            </a:r>
            <a:r>
              <a:rPr lang="fr-FR" sz="1050" dirty="0">
                <a:cs typeface="Arial" panose="020B0604020202020204" pitchFamily="34" charset="0"/>
              </a:rPr>
              <a:t>, 2016</a:t>
            </a:r>
            <a:endParaRPr lang="fr-FR" sz="800" dirty="0"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568009" y="3866376"/>
            <a:ext cx="26244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rgbClr val="3C4043"/>
                </a:solidFill>
              </a:rPr>
              <a:t>© </a:t>
            </a:r>
            <a:r>
              <a:rPr lang="fr-FR" sz="1050" dirty="0" smtClean="0">
                <a:cs typeface="Arial" panose="020B0604020202020204" pitchFamily="34" charset="0"/>
              </a:rPr>
              <a:t>Hachette, </a:t>
            </a:r>
            <a:r>
              <a:rPr lang="fr-FR" sz="1050" i="1" dirty="0">
                <a:cs typeface="Arial" panose="020B0604020202020204" pitchFamily="34" charset="0"/>
              </a:rPr>
              <a:t>Histoire-Géographie</a:t>
            </a:r>
            <a:r>
              <a:rPr lang="fr-FR" sz="1050" i="1" dirty="0" smtClean="0">
                <a:cs typeface="Arial" panose="020B0604020202020204" pitchFamily="34" charset="0"/>
              </a:rPr>
              <a:t>, </a:t>
            </a:r>
            <a:r>
              <a:rPr lang="fr-FR" sz="1050" dirty="0">
                <a:cs typeface="Arial" panose="020B0604020202020204" pitchFamily="34" charset="0"/>
              </a:rPr>
              <a:t>6</a:t>
            </a:r>
            <a:r>
              <a:rPr lang="fr-FR" sz="1050" baseline="30000" dirty="0" smtClean="0">
                <a:cs typeface="Arial" panose="020B0604020202020204" pitchFamily="34" charset="0"/>
              </a:rPr>
              <a:t>ème</a:t>
            </a:r>
            <a:r>
              <a:rPr lang="fr-FR" sz="1050" dirty="0">
                <a:cs typeface="Arial" panose="020B0604020202020204" pitchFamily="34" charset="0"/>
              </a:rPr>
              <a:t>, 2016</a:t>
            </a:r>
            <a:endParaRPr lang="fr-FR" sz="800" dirty="0"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052637" y="6444380"/>
            <a:ext cx="416005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50" dirty="0">
                <a:solidFill>
                  <a:srgbClr val="3C4043"/>
                </a:solidFill>
              </a:rPr>
              <a:t>© </a:t>
            </a:r>
            <a:r>
              <a:rPr lang="fr-FR" sz="1050" dirty="0" smtClean="0">
                <a:cs typeface="Arial" panose="020B0604020202020204" pitchFamily="34" charset="0"/>
              </a:rPr>
              <a:t>Hachette, </a:t>
            </a:r>
            <a:r>
              <a:rPr lang="fr-FR" sz="1050" i="1" dirty="0">
                <a:cs typeface="Arial" panose="020B0604020202020204" pitchFamily="34" charset="0"/>
              </a:rPr>
              <a:t>Histoire-Géographie</a:t>
            </a:r>
            <a:r>
              <a:rPr lang="fr-FR" sz="1050" i="1" dirty="0" smtClean="0">
                <a:cs typeface="Arial" panose="020B0604020202020204" pitchFamily="34" charset="0"/>
              </a:rPr>
              <a:t>, </a:t>
            </a:r>
            <a:r>
              <a:rPr lang="fr-FR" sz="1050" dirty="0">
                <a:cs typeface="Arial" panose="020B0604020202020204" pitchFamily="34" charset="0"/>
              </a:rPr>
              <a:t>6</a:t>
            </a:r>
            <a:r>
              <a:rPr lang="fr-FR" sz="1050" baseline="30000" dirty="0" smtClean="0">
                <a:cs typeface="Arial" panose="020B0604020202020204" pitchFamily="34" charset="0"/>
              </a:rPr>
              <a:t>ème</a:t>
            </a:r>
            <a:r>
              <a:rPr lang="fr-FR" sz="1050" dirty="0">
                <a:cs typeface="Arial" panose="020B0604020202020204" pitchFamily="34" charset="0"/>
              </a:rPr>
              <a:t>, 2016</a:t>
            </a:r>
            <a:endParaRPr lang="fr-FR" sz="800" dirty="0"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714339" y="3866376"/>
            <a:ext cx="26244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rgbClr val="3C4043"/>
                </a:solidFill>
              </a:rPr>
              <a:t>© </a:t>
            </a:r>
            <a:r>
              <a:rPr lang="fr-FR" sz="1050" dirty="0" smtClean="0">
                <a:cs typeface="Arial" panose="020B0604020202020204" pitchFamily="34" charset="0"/>
              </a:rPr>
              <a:t>Hachette, </a:t>
            </a:r>
            <a:r>
              <a:rPr lang="fr-FR" sz="1050" i="1" dirty="0">
                <a:cs typeface="Arial" panose="020B0604020202020204" pitchFamily="34" charset="0"/>
              </a:rPr>
              <a:t>Histoire-Géographie</a:t>
            </a:r>
            <a:r>
              <a:rPr lang="fr-FR" sz="1050" i="1" dirty="0" smtClean="0">
                <a:cs typeface="Arial" panose="020B0604020202020204" pitchFamily="34" charset="0"/>
              </a:rPr>
              <a:t>, </a:t>
            </a:r>
            <a:r>
              <a:rPr lang="fr-FR" sz="1050" dirty="0">
                <a:cs typeface="Arial" panose="020B0604020202020204" pitchFamily="34" charset="0"/>
              </a:rPr>
              <a:t>6</a:t>
            </a:r>
            <a:r>
              <a:rPr lang="fr-FR" sz="1050" baseline="30000" dirty="0" smtClean="0">
                <a:cs typeface="Arial" panose="020B0604020202020204" pitchFamily="34" charset="0"/>
              </a:rPr>
              <a:t>ème</a:t>
            </a:r>
            <a:r>
              <a:rPr lang="fr-FR" sz="1050" dirty="0">
                <a:cs typeface="Arial" panose="020B0604020202020204" pitchFamily="34" charset="0"/>
              </a:rPr>
              <a:t>, 2016</a:t>
            </a:r>
            <a:endParaRPr lang="fr-FR" sz="800" dirty="0"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714339" y="6601888"/>
            <a:ext cx="26244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rgbClr val="3C4043"/>
                </a:solidFill>
              </a:rPr>
              <a:t>© </a:t>
            </a:r>
            <a:r>
              <a:rPr lang="fr-FR" sz="1050" dirty="0" smtClean="0">
                <a:cs typeface="Arial" panose="020B0604020202020204" pitchFamily="34" charset="0"/>
              </a:rPr>
              <a:t>Hachette, </a:t>
            </a:r>
            <a:r>
              <a:rPr lang="fr-FR" sz="1050" i="1" dirty="0">
                <a:cs typeface="Arial" panose="020B0604020202020204" pitchFamily="34" charset="0"/>
              </a:rPr>
              <a:t>Histoire-Géographie</a:t>
            </a:r>
            <a:r>
              <a:rPr lang="fr-FR" sz="1050" i="1" dirty="0" smtClean="0">
                <a:cs typeface="Arial" panose="020B0604020202020204" pitchFamily="34" charset="0"/>
              </a:rPr>
              <a:t>, </a:t>
            </a:r>
            <a:r>
              <a:rPr lang="fr-FR" sz="1050" dirty="0">
                <a:cs typeface="Arial" panose="020B0604020202020204" pitchFamily="34" charset="0"/>
              </a:rPr>
              <a:t>6</a:t>
            </a:r>
            <a:r>
              <a:rPr lang="fr-FR" sz="1050" baseline="30000" dirty="0" smtClean="0">
                <a:cs typeface="Arial" panose="020B0604020202020204" pitchFamily="34" charset="0"/>
              </a:rPr>
              <a:t>ème</a:t>
            </a:r>
            <a:r>
              <a:rPr lang="fr-FR" sz="1050" dirty="0">
                <a:cs typeface="Arial" panose="020B0604020202020204" pitchFamily="34" charset="0"/>
              </a:rPr>
              <a:t>, 2016</a:t>
            </a:r>
            <a:endParaRPr lang="fr-FR" sz="800" dirty="0">
              <a:cs typeface="Arial" panose="020B0604020202020204" pitchFamily="34" charset="0"/>
            </a:endParaRPr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6072" y="4162214"/>
            <a:ext cx="1910663" cy="2439674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17063" y="1678319"/>
            <a:ext cx="3787297" cy="2146135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2087" y="4382042"/>
            <a:ext cx="668338" cy="66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27591" y="198868"/>
            <a:ext cx="5967016" cy="178510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Des conditions de vie diverses à travers le monde :</a:t>
            </a:r>
          </a:p>
          <a:p>
            <a:pPr lvl="0" algn="ctr"/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cs typeface="Times New Roman" panose="02020603050405020304" pitchFamily="18" charset="0"/>
              </a:rPr>
              <a:t>habitats divers </a:t>
            </a:r>
            <a:r>
              <a:rPr lang="fr-FR" sz="2200" dirty="0" smtClean="0">
                <a:cs typeface="Times New Roman" panose="02020603050405020304" pitchFamily="18" charset="0"/>
              </a:rPr>
              <a:t>: village perché, </a:t>
            </a:r>
            <a:r>
              <a:rPr lang="fr-FR" sz="2200" i="1" dirty="0" smtClean="0">
                <a:cs typeface="Times New Roman" panose="02020603050405020304" pitchFamily="18" charset="0"/>
              </a:rPr>
              <a:t>fazenda</a:t>
            </a:r>
            <a:r>
              <a:rPr lang="fr-FR" sz="2200" dirty="0" smtClean="0">
                <a:cs typeface="Times New Roman" panose="02020603050405020304" pitchFamily="18" charset="0"/>
              </a:rPr>
              <a:t>, village groupé…</a:t>
            </a:r>
          </a:p>
        </p:txBody>
      </p:sp>
      <p:cxnSp>
        <p:nvCxnSpPr>
          <p:cNvPr id="9" name="Connecteur en arc 8"/>
          <p:cNvCxnSpPr>
            <a:endCxn id="4" idx="2"/>
          </p:cNvCxnSpPr>
          <p:nvPr/>
        </p:nvCxnSpPr>
        <p:spPr>
          <a:xfrm rot="10800000">
            <a:off x="3111100" y="3347225"/>
            <a:ext cx="1596915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580863" y="3791864"/>
            <a:ext cx="3199070" cy="76944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Habiter un</a:t>
            </a:r>
          </a:p>
          <a:p>
            <a:pPr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espace rural</a:t>
            </a:r>
            <a:endParaRPr lang="fr-FR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4708013" y="3554225"/>
            <a:ext cx="2882348" cy="116512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49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6189</TotalTime>
  <Words>1346</Words>
  <Application>Microsoft Office PowerPoint</Application>
  <PresentationFormat>Personnalisé</PresentationFormat>
  <Paragraphs>239</Paragraphs>
  <Slides>25</Slides>
  <Notes>15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Thème Office</vt:lpstr>
      <vt:lpstr>Habiter un espace rural</vt:lpstr>
      <vt:lpstr>Présentation PowerPoint</vt:lpstr>
      <vt:lpstr>Présentation PowerPoint</vt:lpstr>
      <vt:lpstr>Que signifie habiter un espace rural et quelles sont les modes d’habiter au sein des espaces ruraux à travers le monde ?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Mers et océans : un monde maritimisé</dc:title>
  <dc:creator>MarionG</dc:creator>
  <cp:lastModifiedBy>Administration centrale</cp:lastModifiedBy>
  <cp:revision>699</cp:revision>
  <dcterms:created xsi:type="dcterms:W3CDTF">2020-04-08T08:32:14Z</dcterms:created>
  <dcterms:modified xsi:type="dcterms:W3CDTF">2020-06-15T05:22:32Z</dcterms:modified>
</cp:coreProperties>
</file>